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1"/>
  </p:sldMasterIdLst>
  <p:notesMasterIdLst>
    <p:notesMasterId r:id="rId63"/>
  </p:notesMasterIdLst>
  <p:handoutMasterIdLst>
    <p:handoutMasterId r:id="rId64"/>
  </p:handoutMasterIdLst>
  <p:sldIdLst>
    <p:sldId id="987" r:id="rId2"/>
    <p:sldId id="816" r:id="rId3"/>
    <p:sldId id="826" r:id="rId4"/>
    <p:sldId id="950" r:id="rId5"/>
    <p:sldId id="891" r:id="rId6"/>
    <p:sldId id="933" r:id="rId7"/>
    <p:sldId id="934" r:id="rId8"/>
    <p:sldId id="951" r:id="rId9"/>
    <p:sldId id="935" r:id="rId10"/>
    <p:sldId id="936" r:id="rId11"/>
    <p:sldId id="937" r:id="rId12"/>
    <p:sldId id="970" r:id="rId13"/>
    <p:sldId id="973" r:id="rId14"/>
    <p:sldId id="974" r:id="rId15"/>
    <p:sldId id="975" r:id="rId16"/>
    <p:sldId id="977" r:id="rId17"/>
    <p:sldId id="978" r:id="rId18"/>
    <p:sldId id="999" r:id="rId19"/>
    <p:sldId id="986" r:id="rId20"/>
    <p:sldId id="981" r:id="rId21"/>
    <p:sldId id="982" r:id="rId22"/>
    <p:sldId id="994" r:id="rId23"/>
    <p:sldId id="952" r:id="rId24"/>
    <p:sldId id="956" r:id="rId25"/>
    <p:sldId id="957" r:id="rId26"/>
    <p:sldId id="958" r:id="rId27"/>
    <p:sldId id="984" r:id="rId28"/>
    <p:sldId id="959" r:id="rId29"/>
    <p:sldId id="960" r:id="rId30"/>
    <p:sldId id="971" r:id="rId31"/>
    <p:sldId id="972" r:id="rId32"/>
    <p:sldId id="965" r:id="rId33"/>
    <p:sldId id="966" r:id="rId34"/>
    <p:sldId id="968" r:id="rId35"/>
    <p:sldId id="942" r:id="rId36"/>
    <p:sldId id="1002" r:id="rId37"/>
    <p:sldId id="995" r:id="rId38"/>
    <p:sldId id="997" r:id="rId39"/>
    <p:sldId id="998" r:id="rId40"/>
    <p:sldId id="985" r:id="rId41"/>
    <p:sldId id="991" r:id="rId42"/>
    <p:sldId id="817" r:id="rId43"/>
    <p:sldId id="820" r:id="rId44"/>
    <p:sldId id="821" r:id="rId45"/>
    <p:sldId id="822" r:id="rId46"/>
    <p:sldId id="823" r:id="rId47"/>
    <p:sldId id="824" r:id="rId48"/>
    <p:sldId id="825" r:id="rId49"/>
    <p:sldId id="1001" r:id="rId50"/>
    <p:sldId id="850" r:id="rId51"/>
    <p:sldId id="851" r:id="rId52"/>
    <p:sldId id="852" r:id="rId53"/>
    <p:sldId id="837" r:id="rId54"/>
    <p:sldId id="992" r:id="rId55"/>
    <p:sldId id="844" r:id="rId56"/>
    <p:sldId id="845" r:id="rId57"/>
    <p:sldId id="847" r:id="rId58"/>
    <p:sldId id="848" r:id="rId59"/>
    <p:sldId id="849" r:id="rId60"/>
    <p:sldId id="829" r:id="rId61"/>
    <p:sldId id="927" r:id="rId62"/>
  </p:sldIdLst>
  <p:sldSz cx="9906000" cy="6858000" type="A4"/>
  <p:notesSz cx="9867900" cy="6746875"/>
  <p:defaultTextStyle>
    <a:defPPr>
      <a:defRPr lang="en-US"/>
    </a:defPPr>
    <a:lvl1pPr algn="l" rtl="0" fontAlgn="base">
      <a:spcBef>
        <a:spcPct val="20000"/>
      </a:spcBef>
      <a:spcAft>
        <a:spcPct val="0"/>
      </a:spcAft>
      <a:buClr>
        <a:srgbClr val="ED9719"/>
      </a:buClr>
      <a:buSzPct val="65000"/>
      <a:buFont typeface="Wingdings" charset="2"/>
      <a:defRPr sz="2400" kern="1200">
        <a:solidFill>
          <a:schemeClr val="tx1"/>
        </a:solidFill>
        <a:effectLst>
          <a:outerShdw blurRad="38100" dist="38100" dir="2700000" algn="tl">
            <a:srgbClr val="000000">
              <a:alpha val="43137"/>
            </a:srgbClr>
          </a:outerShdw>
        </a:effectLst>
        <a:latin typeface="Tahoma" charset="0"/>
        <a:ea typeface="+mn-ea"/>
        <a:cs typeface="+mn-cs"/>
      </a:defRPr>
    </a:lvl1pPr>
    <a:lvl2pPr marL="457200" algn="l" rtl="0" fontAlgn="base">
      <a:spcBef>
        <a:spcPct val="20000"/>
      </a:spcBef>
      <a:spcAft>
        <a:spcPct val="0"/>
      </a:spcAft>
      <a:buClr>
        <a:srgbClr val="ED9719"/>
      </a:buClr>
      <a:buSzPct val="65000"/>
      <a:buFont typeface="Wingdings" charset="2"/>
      <a:defRPr sz="2400" kern="1200">
        <a:solidFill>
          <a:schemeClr val="tx1"/>
        </a:solidFill>
        <a:effectLst>
          <a:outerShdw blurRad="38100" dist="38100" dir="2700000" algn="tl">
            <a:srgbClr val="000000">
              <a:alpha val="43137"/>
            </a:srgbClr>
          </a:outerShdw>
        </a:effectLst>
        <a:latin typeface="Tahoma" charset="0"/>
        <a:ea typeface="+mn-ea"/>
        <a:cs typeface="+mn-cs"/>
      </a:defRPr>
    </a:lvl2pPr>
    <a:lvl3pPr marL="914400" algn="l" rtl="0" fontAlgn="base">
      <a:spcBef>
        <a:spcPct val="20000"/>
      </a:spcBef>
      <a:spcAft>
        <a:spcPct val="0"/>
      </a:spcAft>
      <a:buClr>
        <a:srgbClr val="ED9719"/>
      </a:buClr>
      <a:buSzPct val="65000"/>
      <a:buFont typeface="Wingdings" charset="2"/>
      <a:defRPr sz="2400" kern="1200">
        <a:solidFill>
          <a:schemeClr val="tx1"/>
        </a:solidFill>
        <a:effectLst>
          <a:outerShdw blurRad="38100" dist="38100" dir="2700000" algn="tl">
            <a:srgbClr val="000000">
              <a:alpha val="43137"/>
            </a:srgbClr>
          </a:outerShdw>
        </a:effectLst>
        <a:latin typeface="Tahoma" charset="0"/>
        <a:ea typeface="+mn-ea"/>
        <a:cs typeface="+mn-cs"/>
      </a:defRPr>
    </a:lvl3pPr>
    <a:lvl4pPr marL="1371600" algn="l" rtl="0" fontAlgn="base">
      <a:spcBef>
        <a:spcPct val="20000"/>
      </a:spcBef>
      <a:spcAft>
        <a:spcPct val="0"/>
      </a:spcAft>
      <a:buClr>
        <a:srgbClr val="ED9719"/>
      </a:buClr>
      <a:buSzPct val="65000"/>
      <a:buFont typeface="Wingdings" charset="2"/>
      <a:defRPr sz="2400" kern="1200">
        <a:solidFill>
          <a:schemeClr val="tx1"/>
        </a:solidFill>
        <a:effectLst>
          <a:outerShdw blurRad="38100" dist="38100" dir="2700000" algn="tl">
            <a:srgbClr val="000000">
              <a:alpha val="43137"/>
            </a:srgbClr>
          </a:outerShdw>
        </a:effectLst>
        <a:latin typeface="Tahoma" charset="0"/>
        <a:ea typeface="+mn-ea"/>
        <a:cs typeface="+mn-cs"/>
      </a:defRPr>
    </a:lvl4pPr>
    <a:lvl5pPr marL="1828800" algn="l" rtl="0" fontAlgn="base">
      <a:spcBef>
        <a:spcPct val="20000"/>
      </a:spcBef>
      <a:spcAft>
        <a:spcPct val="0"/>
      </a:spcAft>
      <a:buClr>
        <a:srgbClr val="ED9719"/>
      </a:buClr>
      <a:buSzPct val="65000"/>
      <a:buFont typeface="Wingdings" charset="2"/>
      <a:defRPr sz="2400" kern="1200">
        <a:solidFill>
          <a:schemeClr val="tx1"/>
        </a:solidFill>
        <a:effectLst>
          <a:outerShdw blurRad="38100" dist="38100" dir="2700000" algn="tl">
            <a:srgbClr val="000000">
              <a:alpha val="43137"/>
            </a:srgbClr>
          </a:outerShdw>
        </a:effectLst>
        <a:latin typeface="Tahoma"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ahoma"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ahoma"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ahoma"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25">
          <p15:clr>
            <a:srgbClr val="A4A3A4"/>
          </p15:clr>
        </p15:guide>
        <p15:guide id="2" pos="31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9719"/>
    <a:srgbClr val="CC3300"/>
    <a:srgbClr val="FF6699"/>
    <a:srgbClr val="FF3399"/>
    <a:srgbClr val="FFFF99"/>
    <a:srgbClr val="FF00FF"/>
    <a:srgbClr val="000000"/>
    <a:srgbClr val="FF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7" autoAdjust="0"/>
    <p:restoredTop sz="94391" autoAdjust="0"/>
  </p:normalViewPr>
  <p:slideViewPr>
    <p:cSldViewPr>
      <p:cViewPr varScale="1">
        <p:scale>
          <a:sx n="101" d="100"/>
          <a:sy n="101" d="100"/>
        </p:scale>
        <p:origin x="1280" y="192"/>
      </p:cViewPr>
      <p:guideLst>
        <p:guide orient="horz" pos="2160"/>
        <p:guide pos="312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65" d="100"/>
          <a:sy n="65" d="100"/>
        </p:scale>
        <p:origin x="-2082" y="-114"/>
      </p:cViewPr>
      <p:guideLst>
        <p:guide orient="horz" pos="2125"/>
        <p:guide pos="31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58.xml"/><Relationship Id="rId2"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42767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21551" tIns="10775" rIns="21551" bIns="10775" numCol="1" anchor="t" anchorCtr="0" compatLnSpc="1">
            <a:prstTxWarp prst="textNoShape">
              <a:avLst/>
            </a:prstTxWarp>
          </a:bodyPr>
          <a:lstStyle>
            <a:lvl1pPr defTabSz="215900">
              <a:spcBef>
                <a:spcPct val="0"/>
              </a:spcBef>
              <a:buClrTx/>
              <a:buSzTx/>
              <a:buFontTx/>
              <a:buNone/>
              <a:defRPr sz="300">
                <a:effectLst/>
                <a:latin typeface="Arial" charset="0"/>
              </a:defRPr>
            </a:lvl1pPr>
          </a:lstStyle>
          <a:p>
            <a:endParaRPr lang="en-US" altLang="en-US"/>
          </a:p>
        </p:txBody>
      </p:sp>
      <p:sp>
        <p:nvSpPr>
          <p:cNvPr id="186371" name="Rectangle 3"/>
          <p:cNvSpPr>
            <a:spLocks noGrp="1" noChangeArrowheads="1"/>
          </p:cNvSpPr>
          <p:nvPr>
            <p:ph type="dt" sz="quarter" idx="1"/>
          </p:nvPr>
        </p:nvSpPr>
        <p:spPr bwMode="auto">
          <a:xfrm>
            <a:off x="5588000" y="0"/>
            <a:ext cx="427831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21551" tIns="10775" rIns="21551" bIns="10775" numCol="1" anchor="t" anchorCtr="0" compatLnSpc="1">
            <a:prstTxWarp prst="textNoShape">
              <a:avLst/>
            </a:prstTxWarp>
          </a:bodyPr>
          <a:lstStyle>
            <a:lvl1pPr algn="r" defTabSz="215900">
              <a:spcBef>
                <a:spcPct val="0"/>
              </a:spcBef>
              <a:buClrTx/>
              <a:buSzTx/>
              <a:buFontTx/>
              <a:buNone/>
              <a:defRPr sz="300">
                <a:effectLst/>
                <a:latin typeface="Arial" charset="0"/>
              </a:defRPr>
            </a:lvl1pPr>
          </a:lstStyle>
          <a:p>
            <a:endParaRPr lang="en-US" altLang="en-US"/>
          </a:p>
        </p:txBody>
      </p:sp>
      <p:sp>
        <p:nvSpPr>
          <p:cNvPr id="186372" name="Rectangle 4"/>
          <p:cNvSpPr>
            <a:spLocks noGrp="1" noChangeArrowheads="1"/>
          </p:cNvSpPr>
          <p:nvPr>
            <p:ph type="ftr" sz="quarter" idx="2"/>
          </p:nvPr>
        </p:nvSpPr>
        <p:spPr bwMode="auto">
          <a:xfrm>
            <a:off x="0" y="6408738"/>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21551" tIns="10775" rIns="21551" bIns="10775" numCol="1" anchor="b" anchorCtr="0" compatLnSpc="1">
            <a:prstTxWarp prst="textNoShape">
              <a:avLst/>
            </a:prstTxWarp>
          </a:bodyPr>
          <a:lstStyle>
            <a:lvl1pPr defTabSz="215900">
              <a:spcBef>
                <a:spcPct val="0"/>
              </a:spcBef>
              <a:buClrTx/>
              <a:buSzTx/>
              <a:buFontTx/>
              <a:buNone/>
              <a:defRPr sz="300">
                <a:effectLst/>
                <a:latin typeface="Arial" charset="0"/>
              </a:defRPr>
            </a:lvl1pPr>
          </a:lstStyle>
          <a:p>
            <a:endParaRPr lang="en-US" altLang="en-US"/>
          </a:p>
        </p:txBody>
      </p:sp>
      <p:sp>
        <p:nvSpPr>
          <p:cNvPr id="186373" name="Rectangle 5"/>
          <p:cNvSpPr>
            <a:spLocks noGrp="1" noChangeArrowheads="1"/>
          </p:cNvSpPr>
          <p:nvPr>
            <p:ph type="sldNum" sz="quarter" idx="3"/>
          </p:nvPr>
        </p:nvSpPr>
        <p:spPr bwMode="auto">
          <a:xfrm>
            <a:off x="5588000" y="6408738"/>
            <a:ext cx="4278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21551" tIns="10775" rIns="21551" bIns="10775" numCol="1" anchor="b" anchorCtr="0" compatLnSpc="1">
            <a:prstTxWarp prst="textNoShape">
              <a:avLst/>
            </a:prstTxWarp>
          </a:bodyPr>
          <a:lstStyle>
            <a:lvl1pPr algn="r" defTabSz="215900">
              <a:spcBef>
                <a:spcPct val="0"/>
              </a:spcBef>
              <a:buClrTx/>
              <a:buSzTx/>
              <a:buFontTx/>
              <a:buNone/>
              <a:defRPr sz="300">
                <a:effectLst/>
                <a:latin typeface="Arial" charset="0"/>
              </a:defRPr>
            </a:lvl1pPr>
          </a:lstStyle>
          <a:p>
            <a:fld id="{108F8ED5-56E5-7C46-AE24-CF16DA9CE83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0" y="0"/>
            <a:ext cx="42767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21551" tIns="10775" rIns="21551" bIns="10775" numCol="1" anchor="t" anchorCtr="0" compatLnSpc="1">
            <a:prstTxWarp prst="textNoShape">
              <a:avLst/>
            </a:prstTxWarp>
          </a:bodyPr>
          <a:lstStyle>
            <a:lvl1pPr defTabSz="215900">
              <a:spcBef>
                <a:spcPct val="0"/>
              </a:spcBef>
              <a:buClrTx/>
              <a:buSzTx/>
              <a:buFontTx/>
              <a:buNone/>
              <a:defRPr sz="300">
                <a:effectLst/>
                <a:latin typeface="Arial" charset="0"/>
              </a:defRPr>
            </a:lvl1pPr>
          </a:lstStyle>
          <a:p>
            <a:endParaRPr lang="en-US" altLang="en-US"/>
          </a:p>
        </p:txBody>
      </p:sp>
      <p:sp>
        <p:nvSpPr>
          <p:cNvPr id="187395" name="Rectangle 3"/>
          <p:cNvSpPr>
            <a:spLocks noGrp="1" noChangeArrowheads="1"/>
          </p:cNvSpPr>
          <p:nvPr>
            <p:ph type="dt" idx="1"/>
          </p:nvPr>
        </p:nvSpPr>
        <p:spPr bwMode="auto">
          <a:xfrm>
            <a:off x="5588000" y="0"/>
            <a:ext cx="427831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21551" tIns="10775" rIns="21551" bIns="10775" numCol="1" anchor="t" anchorCtr="0" compatLnSpc="1">
            <a:prstTxWarp prst="textNoShape">
              <a:avLst/>
            </a:prstTxWarp>
          </a:bodyPr>
          <a:lstStyle>
            <a:lvl1pPr algn="r" defTabSz="215900">
              <a:spcBef>
                <a:spcPct val="0"/>
              </a:spcBef>
              <a:buClrTx/>
              <a:buSzTx/>
              <a:buFontTx/>
              <a:buNone/>
              <a:defRPr sz="300">
                <a:effectLst/>
                <a:latin typeface="Arial" charset="0"/>
              </a:defRPr>
            </a:lvl1pPr>
          </a:lstStyle>
          <a:p>
            <a:endParaRPr lang="en-US" altLang="en-US"/>
          </a:p>
        </p:txBody>
      </p:sp>
      <p:sp>
        <p:nvSpPr>
          <p:cNvPr id="187396" name="Rectangle 4"/>
          <p:cNvSpPr>
            <a:spLocks noGrp="1" noRot="1" noChangeAspect="1" noChangeArrowheads="1" noTextEdit="1"/>
          </p:cNvSpPr>
          <p:nvPr>
            <p:ph type="sldImg" idx="2"/>
          </p:nvPr>
        </p:nvSpPr>
        <p:spPr bwMode="auto">
          <a:xfrm>
            <a:off x="3106738" y="506413"/>
            <a:ext cx="3654425" cy="25304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87397" name="Rectangle 5"/>
          <p:cNvSpPr>
            <a:spLocks noGrp="1" noChangeArrowheads="1"/>
          </p:cNvSpPr>
          <p:nvPr>
            <p:ph type="body" sz="quarter" idx="3"/>
          </p:nvPr>
        </p:nvSpPr>
        <p:spPr bwMode="auto">
          <a:xfrm>
            <a:off x="987425" y="3203575"/>
            <a:ext cx="7896225" cy="30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21551" tIns="10775" rIns="21551" bIns="107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7398" name="Rectangle 6"/>
          <p:cNvSpPr>
            <a:spLocks noGrp="1" noChangeArrowheads="1"/>
          </p:cNvSpPr>
          <p:nvPr>
            <p:ph type="ftr" sz="quarter" idx="4"/>
          </p:nvPr>
        </p:nvSpPr>
        <p:spPr bwMode="auto">
          <a:xfrm>
            <a:off x="0" y="6408738"/>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21551" tIns="10775" rIns="21551" bIns="10775" numCol="1" anchor="b" anchorCtr="0" compatLnSpc="1">
            <a:prstTxWarp prst="textNoShape">
              <a:avLst/>
            </a:prstTxWarp>
          </a:bodyPr>
          <a:lstStyle>
            <a:lvl1pPr defTabSz="215900">
              <a:spcBef>
                <a:spcPct val="0"/>
              </a:spcBef>
              <a:buClrTx/>
              <a:buSzTx/>
              <a:buFontTx/>
              <a:buNone/>
              <a:defRPr sz="300">
                <a:effectLst/>
                <a:latin typeface="Arial" charset="0"/>
              </a:defRPr>
            </a:lvl1pPr>
          </a:lstStyle>
          <a:p>
            <a:endParaRPr lang="en-US" altLang="en-US"/>
          </a:p>
        </p:txBody>
      </p:sp>
      <p:sp>
        <p:nvSpPr>
          <p:cNvPr id="187399" name="Rectangle 7"/>
          <p:cNvSpPr>
            <a:spLocks noGrp="1" noChangeArrowheads="1"/>
          </p:cNvSpPr>
          <p:nvPr>
            <p:ph type="sldNum" sz="quarter" idx="5"/>
          </p:nvPr>
        </p:nvSpPr>
        <p:spPr bwMode="auto">
          <a:xfrm>
            <a:off x="5588000" y="6408738"/>
            <a:ext cx="4278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21551" tIns="10775" rIns="21551" bIns="10775" numCol="1" anchor="b" anchorCtr="0" compatLnSpc="1">
            <a:prstTxWarp prst="textNoShape">
              <a:avLst/>
            </a:prstTxWarp>
          </a:bodyPr>
          <a:lstStyle>
            <a:lvl1pPr algn="r" defTabSz="215900">
              <a:spcBef>
                <a:spcPct val="0"/>
              </a:spcBef>
              <a:buClrTx/>
              <a:buSzTx/>
              <a:buFontTx/>
              <a:buNone/>
              <a:defRPr sz="300">
                <a:effectLst/>
                <a:latin typeface="Arial" charset="0"/>
              </a:defRPr>
            </a:lvl1pPr>
          </a:lstStyle>
          <a:p>
            <a:fld id="{4EB9E408-C513-0243-A1F3-4554EE441AF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500A4-65BB-CD48-AD9C-C74B6B9B2382}" type="slidenum">
              <a:rPr lang="en-US" altLang="en-US"/>
              <a:pPr/>
              <a:t>1</a:t>
            </a:fld>
            <a:endParaRPr lang="en-US" altLang="en-US"/>
          </a:p>
        </p:txBody>
      </p:sp>
      <p:sp>
        <p:nvSpPr>
          <p:cNvPr id="1433602" name="Rectangle 2"/>
          <p:cNvSpPr>
            <a:spLocks noGrp="1" noRot="1" noChangeAspect="1" noChangeArrowheads="1" noTextEdit="1"/>
          </p:cNvSpPr>
          <p:nvPr>
            <p:ph type="sldImg"/>
          </p:nvPr>
        </p:nvSpPr>
        <p:spPr>
          <a:xfrm>
            <a:off x="3101975" y="503238"/>
            <a:ext cx="3657600" cy="2532062"/>
          </a:xfrm>
          <a:ln/>
        </p:spPr>
      </p:sp>
      <p:sp>
        <p:nvSpPr>
          <p:cNvPr id="1433603" name="Rectangle 3"/>
          <p:cNvSpPr>
            <a:spLocks noGrp="1" noChangeArrowheads="1"/>
          </p:cNvSpPr>
          <p:nvPr>
            <p:ph type="body" idx="1"/>
          </p:nvPr>
        </p:nvSpPr>
        <p:spPr>
          <a:xfrm>
            <a:off x="1311275" y="3203575"/>
            <a:ext cx="7245350" cy="3040063"/>
          </a:xfrm>
        </p:spPr>
        <p:txBody>
          <a:bodyPr/>
          <a:lstStyle/>
          <a:p>
            <a:endParaRPr lang="en-GB" altLang="en-US"/>
          </a:p>
        </p:txBody>
      </p:sp>
    </p:spTree>
    <p:extLst>
      <p:ext uri="{BB962C8B-B14F-4D97-AF65-F5344CB8AC3E}">
        <p14:creationId xmlns:p14="http://schemas.microsoft.com/office/powerpoint/2010/main" val="2071469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C48FB5-0C47-43E1-8F48-2241B4108256}"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7211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C48FB5-0C47-43E1-8F48-2241B4108256}"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4542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C48FB5-0C47-43E1-8F48-2241B4108256}"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111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C48FB5-0C47-43E1-8F48-2241B4108256}"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8635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C48FB5-0C47-43E1-8F48-2241B4108256}"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4530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C48FB5-0C47-43E1-8F48-2241B4108256}"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4588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470A7F7-7EB3-174C-866D-75D092357EC6}" type="slidenum">
              <a:rPr lang="en-US"/>
              <a:pPr/>
              <a:t>41</a:t>
            </a:fld>
            <a:endParaRPr lang="en-US"/>
          </a:p>
        </p:txBody>
      </p:sp>
      <p:sp>
        <p:nvSpPr>
          <p:cNvPr id="641026" name="Rectangle 2"/>
          <p:cNvSpPr>
            <a:spLocks noGrp="1" noRot="1" noChangeAspect="1" noChangeArrowheads="1" noTextEdit="1"/>
          </p:cNvSpPr>
          <p:nvPr>
            <p:ph type="sldImg"/>
          </p:nvPr>
        </p:nvSpPr>
        <p:spPr>
          <a:xfrm>
            <a:off x="3190875" y="530225"/>
            <a:ext cx="3848100" cy="2663825"/>
          </a:xfrm>
          <a:ln/>
          <a:extLst>
            <a:ext uri="{FAA26D3D-D897-4be2-8F04-BA451C77F1D7}">
              <ma14:placeholderFlag xmlns:ma14="http://schemas.microsoft.com/office/mac/drawingml/2011/main" val="1"/>
            </a:ext>
          </a:extLst>
        </p:spPr>
      </p:sp>
      <p:sp>
        <p:nvSpPr>
          <p:cNvPr id="641027" name="Rectangle 3"/>
          <p:cNvSpPr>
            <a:spLocks noGrp="1" noChangeArrowheads="1"/>
          </p:cNvSpPr>
          <p:nvPr>
            <p:ph type="body" idx="1"/>
          </p:nvPr>
        </p:nvSpPr>
        <p:spPr>
          <a:xfrm>
            <a:off x="1360488" y="3370263"/>
            <a:ext cx="7513637" cy="3198812"/>
          </a:xfrm>
        </p:spPr>
        <p:txBody>
          <a:bodyPr/>
          <a:lstStyle/>
          <a:p>
            <a:endParaRPr lang="en-GB"/>
          </a:p>
        </p:txBody>
      </p:sp>
    </p:spTree>
    <p:extLst>
      <p:ext uri="{BB962C8B-B14F-4D97-AF65-F5344CB8AC3E}">
        <p14:creationId xmlns:p14="http://schemas.microsoft.com/office/powerpoint/2010/main" val="1932038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4193641-6817-AD48-AECD-4EEB9DFB1C53}" type="slidenum">
              <a:rPr lang="en-US"/>
              <a:pPr/>
              <a:t>42</a:t>
            </a:fld>
            <a:endParaRPr lang="en-US"/>
          </a:p>
        </p:txBody>
      </p:sp>
      <p:sp>
        <p:nvSpPr>
          <p:cNvPr id="364546" name="Rectangle 2"/>
          <p:cNvSpPr>
            <a:spLocks noGrp="1" noRot="1" noChangeAspect="1" noChangeArrowheads="1" noTextEdit="1"/>
          </p:cNvSpPr>
          <p:nvPr>
            <p:ph type="sldImg"/>
          </p:nvPr>
        </p:nvSpPr>
        <p:spPr>
          <a:xfrm>
            <a:off x="3192463" y="528638"/>
            <a:ext cx="3849687" cy="2665412"/>
          </a:xfrm>
          <a:ln/>
        </p:spPr>
      </p:sp>
      <p:sp>
        <p:nvSpPr>
          <p:cNvPr id="364547" name="Rectangle 3"/>
          <p:cNvSpPr>
            <a:spLocks noGrp="1" noChangeArrowheads="1"/>
          </p:cNvSpPr>
          <p:nvPr>
            <p:ph type="body" idx="1"/>
          </p:nvPr>
        </p:nvSpPr>
        <p:spPr>
          <a:xfrm>
            <a:off x="1362075" y="3373438"/>
            <a:ext cx="7510463" cy="3197225"/>
          </a:xfrm>
        </p:spPr>
        <p:txBody>
          <a:bodyPr/>
          <a:lstStyle/>
          <a:p>
            <a:endParaRPr lang="en-GB"/>
          </a:p>
        </p:txBody>
      </p:sp>
    </p:spTree>
    <p:extLst>
      <p:ext uri="{BB962C8B-B14F-4D97-AF65-F5344CB8AC3E}">
        <p14:creationId xmlns:p14="http://schemas.microsoft.com/office/powerpoint/2010/main" val="307956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6CBEBD8-9C2D-1A40-97E9-C1C95F2C3DCE}" type="slidenum">
              <a:rPr lang="en-US"/>
              <a:pPr/>
              <a:t>45</a:t>
            </a:fld>
            <a:endParaRPr lang="en-US"/>
          </a:p>
        </p:txBody>
      </p:sp>
      <p:sp>
        <p:nvSpPr>
          <p:cNvPr id="676866" name="Rectangle 2"/>
          <p:cNvSpPr>
            <a:spLocks noGrp="1" noRot="1" noChangeAspect="1" noChangeArrowheads="1" noTextEdit="1"/>
          </p:cNvSpPr>
          <p:nvPr>
            <p:ph type="sldImg"/>
          </p:nvPr>
        </p:nvSpPr>
        <p:spPr>
          <a:xfrm>
            <a:off x="3192463" y="528638"/>
            <a:ext cx="3849687" cy="2665412"/>
          </a:xfrm>
          <a:ln/>
          <a:extLst>
            <a:ext uri="{FAA26D3D-D897-4be2-8F04-BA451C77F1D7}">
              <ma14:placeholderFlag xmlns:ma14="http://schemas.microsoft.com/office/mac/drawingml/2011/main" val="1"/>
            </a:ext>
          </a:extLst>
        </p:spPr>
      </p:sp>
      <p:sp>
        <p:nvSpPr>
          <p:cNvPr id="676867" name="Rectangle 3"/>
          <p:cNvSpPr>
            <a:spLocks noGrp="1" noChangeArrowheads="1"/>
          </p:cNvSpPr>
          <p:nvPr>
            <p:ph type="body" idx="1"/>
          </p:nvPr>
        </p:nvSpPr>
        <p:spPr>
          <a:xfrm>
            <a:off x="1362075" y="3373438"/>
            <a:ext cx="7510463" cy="3197225"/>
          </a:xfrm>
        </p:spPr>
        <p:txBody>
          <a:bodyPr/>
          <a:lstStyle/>
          <a:p>
            <a:endParaRPr lang="en-GB"/>
          </a:p>
        </p:txBody>
      </p:sp>
    </p:spTree>
    <p:extLst>
      <p:ext uri="{BB962C8B-B14F-4D97-AF65-F5344CB8AC3E}">
        <p14:creationId xmlns:p14="http://schemas.microsoft.com/office/powerpoint/2010/main" val="3057352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AD06805-BD63-0F4B-A0B6-B20BDD372B76}" type="slidenum">
              <a:rPr lang="en-US"/>
              <a:pPr/>
              <a:t>46</a:t>
            </a:fld>
            <a:endParaRPr lang="en-US"/>
          </a:p>
        </p:txBody>
      </p:sp>
      <p:sp>
        <p:nvSpPr>
          <p:cNvPr id="678914" name="Rectangle 2"/>
          <p:cNvSpPr>
            <a:spLocks noGrp="1" noRot="1" noChangeAspect="1" noChangeArrowheads="1" noTextEdit="1"/>
          </p:cNvSpPr>
          <p:nvPr>
            <p:ph type="sldImg"/>
          </p:nvPr>
        </p:nvSpPr>
        <p:spPr>
          <a:xfrm>
            <a:off x="3192463" y="528638"/>
            <a:ext cx="3849687" cy="2665412"/>
          </a:xfrm>
          <a:ln/>
          <a:extLst>
            <a:ext uri="{FAA26D3D-D897-4be2-8F04-BA451C77F1D7}">
              <ma14:placeholderFlag xmlns:ma14="http://schemas.microsoft.com/office/mac/drawingml/2011/main" val="1"/>
            </a:ext>
          </a:extLst>
        </p:spPr>
      </p:sp>
      <p:sp>
        <p:nvSpPr>
          <p:cNvPr id="678915" name="Rectangle 3"/>
          <p:cNvSpPr>
            <a:spLocks noGrp="1" noChangeArrowheads="1"/>
          </p:cNvSpPr>
          <p:nvPr>
            <p:ph type="body" idx="1"/>
          </p:nvPr>
        </p:nvSpPr>
        <p:spPr>
          <a:xfrm>
            <a:off x="1362075" y="3373438"/>
            <a:ext cx="7510463" cy="3197225"/>
          </a:xfrm>
        </p:spPr>
        <p:txBody>
          <a:bodyPr/>
          <a:lstStyle/>
          <a:p>
            <a:endParaRPr lang="en-GB"/>
          </a:p>
        </p:txBody>
      </p:sp>
    </p:spTree>
    <p:extLst>
      <p:ext uri="{BB962C8B-B14F-4D97-AF65-F5344CB8AC3E}">
        <p14:creationId xmlns:p14="http://schemas.microsoft.com/office/powerpoint/2010/main" val="266928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9752E-A1E6-324E-9B2D-E63C0D066A35}" type="slidenum">
              <a:rPr lang="en-US" altLang="en-US"/>
              <a:pPr/>
              <a:t>2</a:t>
            </a:fld>
            <a:endParaRPr lang="en-US" altLang="en-US"/>
          </a:p>
        </p:txBody>
      </p:sp>
      <p:sp>
        <p:nvSpPr>
          <p:cNvPr id="1723394" name="Rectangle 2"/>
          <p:cNvSpPr>
            <a:spLocks noGrp="1" noRot="1" noChangeAspect="1" noChangeArrowheads="1" noTextEdit="1"/>
          </p:cNvSpPr>
          <p:nvPr>
            <p:ph type="sldImg"/>
          </p:nvPr>
        </p:nvSpPr>
        <p:spPr>
          <a:xfrm>
            <a:off x="3103563" y="504825"/>
            <a:ext cx="3657600" cy="2532063"/>
          </a:xfrm>
          <a:ln/>
        </p:spPr>
      </p:sp>
      <p:sp>
        <p:nvSpPr>
          <p:cNvPr id="1723395" name="Rectangle 3"/>
          <p:cNvSpPr>
            <a:spLocks noGrp="1" noChangeArrowheads="1"/>
          </p:cNvSpPr>
          <p:nvPr>
            <p:ph type="body" idx="1"/>
          </p:nvPr>
        </p:nvSpPr>
        <p:spPr>
          <a:xfrm>
            <a:off x="1314450" y="3205163"/>
            <a:ext cx="7239000" cy="3036887"/>
          </a:xfrm>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A27169B-2CDB-C949-9999-70A6B9ED12AC}" type="slidenum">
              <a:rPr lang="en-US"/>
              <a:pPr/>
              <a:t>47</a:t>
            </a:fld>
            <a:endParaRPr lang="en-US"/>
          </a:p>
        </p:txBody>
      </p:sp>
      <p:sp>
        <p:nvSpPr>
          <p:cNvPr id="382978" name="Rectangle 2"/>
          <p:cNvSpPr>
            <a:spLocks noGrp="1" noRot="1" noChangeAspect="1" noChangeArrowheads="1" noTextEdit="1"/>
          </p:cNvSpPr>
          <p:nvPr>
            <p:ph type="sldImg"/>
          </p:nvPr>
        </p:nvSpPr>
        <p:spPr>
          <a:xfrm>
            <a:off x="3190875" y="528638"/>
            <a:ext cx="3849688" cy="2665412"/>
          </a:xfrm>
          <a:ln/>
          <a:extLst>
            <a:ext uri="{FAA26D3D-D897-4be2-8F04-BA451C77F1D7}">
              <ma14:placeholderFlag xmlns:ma14="http://schemas.microsoft.com/office/mac/drawingml/2011/main" val="1"/>
            </a:ext>
          </a:extLst>
        </p:spPr>
      </p:sp>
      <p:sp>
        <p:nvSpPr>
          <p:cNvPr id="382979" name="Rectangle 3"/>
          <p:cNvSpPr>
            <a:spLocks noGrp="1" noChangeArrowheads="1"/>
          </p:cNvSpPr>
          <p:nvPr>
            <p:ph type="body" idx="1"/>
          </p:nvPr>
        </p:nvSpPr>
        <p:spPr>
          <a:xfrm>
            <a:off x="1362075" y="3373438"/>
            <a:ext cx="7510463" cy="3197225"/>
          </a:xfrm>
        </p:spPr>
        <p:txBody>
          <a:bodyPr/>
          <a:lstStyle/>
          <a:p>
            <a:endParaRPr lang="en-GB"/>
          </a:p>
        </p:txBody>
      </p:sp>
    </p:spTree>
    <p:extLst>
      <p:ext uri="{BB962C8B-B14F-4D97-AF65-F5344CB8AC3E}">
        <p14:creationId xmlns:p14="http://schemas.microsoft.com/office/powerpoint/2010/main" val="257455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ACDA927-7A85-DE47-B092-9E1EBE99B241}" type="slidenum">
              <a:rPr lang="en-US"/>
              <a:pPr/>
              <a:t>48</a:t>
            </a:fld>
            <a:endParaRPr lang="en-US"/>
          </a:p>
        </p:txBody>
      </p:sp>
      <p:sp>
        <p:nvSpPr>
          <p:cNvPr id="585730" name="Rectangle 2"/>
          <p:cNvSpPr>
            <a:spLocks noGrp="1" noRot="1" noChangeAspect="1" noChangeArrowheads="1" noTextEdit="1"/>
          </p:cNvSpPr>
          <p:nvPr>
            <p:ph type="sldImg"/>
          </p:nvPr>
        </p:nvSpPr>
        <p:spPr>
          <a:xfrm>
            <a:off x="3190875" y="528638"/>
            <a:ext cx="3849688" cy="2665412"/>
          </a:xfrm>
          <a:ln/>
          <a:extLst>
            <a:ext uri="{FAA26D3D-D897-4be2-8F04-BA451C77F1D7}">
              <ma14:placeholderFlag xmlns:ma14="http://schemas.microsoft.com/office/mac/drawingml/2011/main" val="1"/>
            </a:ext>
          </a:extLst>
        </p:spPr>
      </p:sp>
      <p:sp>
        <p:nvSpPr>
          <p:cNvPr id="585731" name="Rectangle 3"/>
          <p:cNvSpPr>
            <a:spLocks noGrp="1" noChangeArrowheads="1"/>
          </p:cNvSpPr>
          <p:nvPr>
            <p:ph type="body" idx="1"/>
          </p:nvPr>
        </p:nvSpPr>
        <p:spPr>
          <a:xfrm>
            <a:off x="1362075" y="3373438"/>
            <a:ext cx="7510463" cy="3197225"/>
          </a:xfrm>
        </p:spPr>
        <p:txBody>
          <a:bodyPr/>
          <a:lstStyle/>
          <a:p>
            <a:endParaRPr lang="en-GB"/>
          </a:p>
        </p:txBody>
      </p:sp>
    </p:spTree>
    <p:extLst>
      <p:ext uri="{BB962C8B-B14F-4D97-AF65-F5344CB8AC3E}">
        <p14:creationId xmlns:p14="http://schemas.microsoft.com/office/powerpoint/2010/main" val="3899079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481C6FD-F46F-BF47-B660-3B0B4A36D894}" type="slidenum">
              <a:rPr lang="en-US" altLang="en-US"/>
              <a:pPr/>
              <a:t>49</a:t>
            </a:fld>
            <a:endParaRPr lang="en-US" altLang="en-US"/>
          </a:p>
        </p:txBody>
      </p:sp>
      <p:sp>
        <p:nvSpPr>
          <p:cNvPr id="1229826" name="Rectangle 2"/>
          <p:cNvSpPr>
            <a:spLocks noGrp="1" noRot="1" noChangeAspect="1" noChangeArrowheads="1" noTextEdit="1"/>
          </p:cNvSpPr>
          <p:nvPr>
            <p:ph type="sldImg"/>
          </p:nvPr>
        </p:nvSpPr>
        <p:spPr>
          <a:xfrm>
            <a:off x="3087688" y="495300"/>
            <a:ext cx="3605212" cy="2495550"/>
          </a:xfrm>
          <a:ln/>
        </p:spPr>
      </p:sp>
      <p:sp>
        <p:nvSpPr>
          <p:cNvPr id="1229827" name="Rectangle 3"/>
          <p:cNvSpPr>
            <a:spLocks noGrp="1" noChangeArrowheads="1"/>
          </p:cNvSpPr>
          <p:nvPr>
            <p:ph type="body" idx="1"/>
          </p:nvPr>
        </p:nvSpPr>
        <p:spPr>
          <a:xfrm>
            <a:off x="1301750" y="3159125"/>
            <a:ext cx="7178675" cy="2994025"/>
          </a:xfrm>
        </p:spPr>
        <p:txBody>
          <a:bodyPr/>
          <a:lstStyle/>
          <a:p>
            <a:endParaRPr lang="en-US" altLang="en-US"/>
          </a:p>
        </p:txBody>
      </p:sp>
    </p:spTree>
    <p:extLst>
      <p:ext uri="{BB962C8B-B14F-4D97-AF65-F5344CB8AC3E}">
        <p14:creationId xmlns:p14="http://schemas.microsoft.com/office/powerpoint/2010/main" val="68158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599DE20-D4A6-944F-8184-C7C7C419D9CF}" type="slidenum">
              <a:rPr lang="en-US"/>
              <a:pPr/>
              <a:t>50</a:t>
            </a:fld>
            <a:endParaRPr lang="en-US"/>
          </a:p>
        </p:txBody>
      </p:sp>
      <p:sp>
        <p:nvSpPr>
          <p:cNvPr id="645122" name="Rectangle 2"/>
          <p:cNvSpPr>
            <a:spLocks noGrp="1" noRot="1" noChangeAspect="1" noChangeArrowheads="1" noTextEdit="1"/>
          </p:cNvSpPr>
          <p:nvPr>
            <p:ph type="sldImg"/>
          </p:nvPr>
        </p:nvSpPr>
        <p:spPr>
          <a:xfrm>
            <a:off x="3190875" y="530225"/>
            <a:ext cx="3849688" cy="2665413"/>
          </a:xfrm>
          <a:ln/>
          <a:extLst>
            <a:ext uri="{FAA26D3D-D897-4be2-8F04-BA451C77F1D7}">
              <ma14:placeholderFlag xmlns:ma14="http://schemas.microsoft.com/office/mac/drawingml/2011/main" val="1"/>
            </a:ext>
          </a:extLst>
        </p:spPr>
      </p:sp>
      <p:sp>
        <p:nvSpPr>
          <p:cNvPr id="645123" name="Rectangle 3"/>
          <p:cNvSpPr>
            <a:spLocks noGrp="1" noChangeArrowheads="1"/>
          </p:cNvSpPr>
          <p:nvPr>
            <p:ph type="body" idx="1"/>
          </p:nvPr>
        </p:nvSpPr>
        <p:spPr>
          <a:xfrm>
            <a:off x="1363663" y="3375025"/>
            <a:ext cx="7507287" cy="3194050"/>
          </a:xfrm>
        </p:spPr>
        <p:txBody>
          <a:bodyPr/>
          <a:lstStyle/>
          <a:p>
            <a:endParaRPr lang="en-GB"/>
          </a:p>
        </p:txBody>
      </p:sp>
    </p:spTree>
    <p:extLst>
      <p:ext uri="{BB962C8B-B14F-4D97-AF65-F5344CB8AC3E}">
        <p14:creationId xmlns:p14="http://schemas.microsoft.com/office/powerpoint/2010/main" val="3694405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47FF642-C62C-DE46-947B-7961CC3F5AD3}" type="slidenum">
              <a:rPr lang="en-US"/>
              <a:pPr/>
              <a:t>51</a:t>
            </a:fld>
            <a:endParaRPr lang="en-US"/>
          </a:p>
        </p:txBody>
      </p:sp>
      <p:sp>
        <p:nvSpPr>
          <p:cNvPr id="686082" name="Rectangle 2"/>
          <p:cNvSpPr>
            <a:spLocks noGrp="1" noRot="1" noChangeAspect="1" noChangeArrowheads="1" noTextEdit="1"/>
          </p:cNvSpPr>
          <p:nvPr>
            <p:ph type="sldImg"/>
          </p:nvPr>
        </p:nvSpPr>
        <p:spPr>
          <a:xfrm>
            <a:off x="3190875" y="530225"/>
            <a:ext cx="3849688" cy="2665413"/>
          </a:xfrm>
          <a:ln/>
          <a:extLst>
            <a:ext uri="{FAA26D3D-D897-4be2-8F04-BA451C77F1D7}">
              <ma14:placeholderFlag xmlns:ma14="http://schemas.microsoft.com/office/mac/drawingml/2011/main" val="1"/>
            </a:ext>
          </a:extLst>
        </p:spPr>
      </p:sp>
      <p:sp>
        <p:nvSpPr>
          <p:cNvPr id="686083" name="Rectangle 3"/>
          <p:cNvSpPr>
            <a:spLocks noGrp="1" noChangeArrowheads="1"/>
          </p:cNvSpPr>
          <p:nvPr>
            <p:ph type="body" idx="1"/>
          </p:nvPr>
        </p:nvSpPr>
        <p:spPr>
          <a:xfrm>
            <a:off x="1363663" y="3375025"/>
            <a:ext cx="7507287" cy="3194050"/>
          </a:xfrm>
        </p:spPr>
        <p:txBody>
          <a:bodyPr/>
          <a:lstStyle/>
          <a:p>
            <a:endParaRPr lang="en-GB"/>
          </a:p>
        </p:txBody>
      </p:sp>
    </p:spTree>
    <p:extLst>
      <p:ext uri="{BB962C8B-B14F-4D97-AF65-F5344CB8AC3E}">
        <p14:creationId xmlns:p14="http://schemas.microsoft.com/office/powerpoint/2010/main" val="463659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C23F137-0486-3B4F-8C68-AEF84DED3452}" type="slidenum">
              <a:rPr lang="en-US"/>
              <a:pPr/>
              <a:t>52</a:t>
            </a:fld>
            <a:endParaRPr lang="en-US"/>
          </a:p>
        </p:txBody>
      </p:sp>
      <p:sp>
        <p:nvSpPr>
          <p:cNvPr id="665602" name="Rectangle 2"/>
          <p:cNvSpPr>
            <a:spLocks noGrp="1" noRot="1" noChangeAspect="1" noChangeArrowheads="1" noTextEdit="1"/>
          </p:cNvSpPr>
          <p:nvPr>
            <p:ph type="sldImg"/>
          </p:nvPr>
        </p:nvSpPr>
        <p:spPr>
          <a:xfrm>
            <a:off x="3190875" y="528638"/>
            <a:ext cx="3849688" cy="2665412"/>
          </a:xfrm>
          <a:ln/>
          <a:extLst>
            <a:ext uri="{FAA26D3D-D897-4be2-8F04-BA451C77F1D7}">
              <ma14:placeholderFlag xmlns:ma14="http://schemas.microsoft.com/office/mac/drawingml/2011/main" val="1"/>
            </a:ext>
          </a:extLst>
        </p:spPr>
      </p:sp>
      <p:sp>
        <p:nvSpPr>
          <p:cNvPr id="665603" name="Rectangle 3"/>
          <p:cNvSpPr>
            <a:spLocks noGrp="1" noChangeArrowheads="1"/>
          </p:cNvSpPr>
          <p:nvPr>
            <p:ph type="body" idx="1"/>
          </p:nvPr>
        </p:nvSpPr>
        <p:spPr>
          <a:xfrm>
            <a:off x="1362075" y="3373438"/>
            <a:ext cx="7510463" cy="3197225"/>
          </a:xfrm>
        </p:spPr>
        <p:txBody>
          <a:bodyPr/>
          <a:lstStyle/>
          <a:p>
            <a:endParaRPr lang="en-GB"/>
          </a:p>
        </p:txBody>
      </p:sp>
    </p:spTree>
    <p:extLst>
      <p:ext uri="{BB962C8B-B14F-4D97-AF65-F5344CB8AC3E}">
        <p14:creationId xmlns:p14="http://schemas.microsoft.com/office/powerpoint/2010/main" val="3461259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FB65A04-0861-9248-AA03-87CD2A9491C6}" type="slidenum">
              <a:rPr lang="en-US"/>
              <a:pPr/>
              <a:t>53</a:t>
            </a:fld>
            <a:endParaRPr lang="en-US"/>
          </a:p>
        </p:txBody>
      </p:sp>
      <p:sp>
        <p:nvSpPr>
          <p:cNvPr id="606210" name="Rectangle 2"/>
          <p:cNvSpPr>
            <a:spLocks noGrp="1" noRot="1" noChangeAspect="1" noChangeArrowheads="1" noTextEdit="1"/>
          </p:cNvSpPr>
          <p:nvPr>
            <p:ph type="sldImg"/>
          </p:nvPr>
        </p:nvSpPr>
        <p:spPr>
          <a:xfrm>
            <a:off x="3190875" y="530225"/>
            <a:ext cx="3848100" cy="2663825"/>
          </a:xfrm>
          <a:ln/>
          <a:extLst>
            <a:ext uri="{FAA26D3D-D897-4be2-8F04-BA451C77F1D7}">
              <ma14:placeholderFlag xmlns:ma14="http://schemas.microsoft.com/office/mac/drawingml/2011/main" val="1"/>
            </a:ext>
          </a:extLst>
        </p:spPr>
      </p:sp>
      <p:sp>
        <p:nvSpPr>
          <p:cNvPr id="606211" name="Rectangle 3"/>
          <p:cNvSpPr>
            <a:spLocks noGrp="1" noChangeArrowheads="1"/>
          </p:cNvSpPr>
          <p:nvPr>
            <p:ph type="body" idx="1"/>
          </p:nvPr>
        </p:nvSpPr>
        <p:spPr>
          <a:xfrm>
            <a:off x="1363663" y="3375025"/>
            <a:ext cx="7507287" cy="3194050"/>
          </a:xfrm>
        </p:spPr>
        <p:txBody>
          <a:bodyPr/>
          <a:lstStyle/>
          <a:p>
            <a:endParaRPr lang="en-GB"/>
          </a:p>
        </p:txBody>
      </p:sp>
    </p:spTree>
    <p:extLst>
      <p:ext uri="{BB962C8B-B14F-4D97-AF65-F5344CB8AC3E}">
        <p14:creationId xmlns:p14="http://schemas.microsoft.com/office/powerpoint/2010/main" val="2041406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0F86CA1-4A61-7B46-BBE3-6380F1E1A950}" type="slidenum">
              <a:rPr lang="en-US" altLang="en-US"/>
              <a:pPr/>
              <a:t>54</a:t>
            </a:fld>
            <a:endParaRPr lang="en-US" alt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92767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C23F137-0486-3B4F-8C68-AEF84DED3452}" type="slidenum">
              <a:rPr lang="en-US"/>
              <a:pPr/>
              <a:t>55</a:t>
            </a:fld>
            <a:endParaRPr lang="en-US"/>
          </a:p>
        </p:txBody>
      </p:sp>
      <p:sp>
        <p:nvSpPr>
          <p:cNvPr id="665602" name="Rectangle 2"/>
          <p:cNvSpPr>
            <a:spLocks noGrp="1" noRot="1" noChangeAspect="1" noChangeArrowheads="1" noTextEdit="1"/>
          </p:cNvSpPr>
          <p:nvPr>
            <p:ph type="sldImg"/>
          </p:nvPr>
        </p:nvSpPr>
        <p:spPr>
          <a:xfrm>
            <a:off x="3190875" y="528638"/>
            <a:ext cx="3849688" cy="2665412"/>
          </a:xfrm>
          <a:ln/>
          <a:extLst>
            <a:ext uri="{FAA26D3D-D897-4be2-8F04-BA451C77F1D7}">
              <ma14:placeholderFlag xmlns:ma14="http://schemas.microsoft.com/office/mac/drawingml/2011/main" val="1"/>
            </a:ext>
          </a:extLst>
        </p:spPr>
      </p:sp>
      <p:sp>
        <p:nvSpPr>
          <p:cNvPr id="665603" name="Rectangle 3"/>
          <p:cNvSpPr>
            <a:spLocks noGrp="1" noChangeArrowheads="1"/>
          </p:cNvSpPr>
          <p:nvPr>
            <p:ph type="body" idx="1"/>
          </p:nvPr>
        </p:nvSpPr>
        <p:spPr>
          <a:xfrm>
            <a:off x="1362075" y="3373438"/>
            <a:ext cx="7510463" cy="3197225"/>
          </a:xfrm>
        </p:spPr>
        <p:txBody>
          <a:bodyPr/>
          <a:lstStyle/>
          <a:p>
            <a:endParaRPr lang="en-GB"/>
          </a:p>
        </p:txBody>
      </p:sp>
    </p:spTree>
    <p:extLst>
      <p:ext uri="{BB962C8B-B14F-4D97-AF65-F5344CB8AC3E}">
        <p14:creationId xmlns:p14="http://schemas.microsoft.com/office/powerpoint/2010/main" val="1230019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1AA5175-F16F-BA49-8537-F2B1591C15F0}" type="slidenum">
              <a:rPr lang="en-US"/>
              <a:pPr/>
              <a:t>56</a:t>
            </a:fld>
            <a:endParaRPr lang="en-US"/>
          </a:p>
        </p:txBody>
      </p:sp>
      <p:sp>
        <p:nvSpPr>
          <p:cNvPr id="667650" name="Rectangle 2"/>
          <p:cNvSpPr>
            <a:spLocks noGrp="1" noRot="1" noChangeAspect="1" noChangeArrowheads="1" noTextEdit="1"/>
          </p:cNvSpPr>
          <p:nvPr>
            <p:ph type="sldImg"/>
          </p:nvPr>
        </p:nvSpPr>
        <p:spPr>
          <a:xfrm>
            <a:off x="3190875" y="528638"/>
            <a:ext cx="3849688" cy="2665412"/>
          </a:xfrm>
          <a:ln/>
          <a:extLst>
            <a:ext uri="{FAA26D3D-D897-4be2-8F04-BA451C77F1D7}">
              <ma14:placeholderFlag xmlns:ma14="http://schemas.microsoft.com/office/mac/drawingml/2011/main" val="1"/>
            </a:ext>
          </a:extLst>
        </p:spPr>
      </p:sp>
      <p:sp>
        <p:nvSpPr>
          <p:cNvPr id="667651" name="Rectangle 3"/>
          <p:cNvSpPr>
            <a:spLocks noGrp="1" noChangeArrowheads="1"/>
          </p:cNvSpPr>
          <p:nvPr>
            <p:ph type="body" idx="1"/>
          </p:nvPr>
        </p:nvSpPr>
        <p:spPr>
          <a:xfrm>
            <a:off x="1362075" y="3373438"/>
            <a:ext cx="7510463" cy="3197225"/>
          </a:xfrm>
        </p:spPr>
        <p:txBody>
          <a:bodyPr/>
          <a:lstStyle/>
          <a:p>
            <a:endParaRPr lang="en-GB"/>
          </a:p>
        </p:txBody>
      </p:sp>
    </p:spTree>
    <p:extLst>
      <p:ext uri="{BB962C8B-B14F-4D97-AF65-F5344CB8AC3E}">
        <p14:creationId xmlns:p14="http://schemas.microsoft.com/office/powerpoint/2010/main" val="122501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9752E-A1E6-324E-9B2D-E63C0D066A35}" type="slidenum">
              <a:rPr lang="en-US" altLang="en-US"/>
              <a:pPr/>
              <a:t>3</a:t>
            </a:fld>
            <a:endParaRPr lang="en-US" altLang="en-US"/>
          </a:p>
        </p:txBody>
      </p:sp>
      <p:sp>
        <p:nvSpPr>
          <p:cNvPr id="1723394" name="Rectangle 2"/>
          <p:cNvSpPr>
            <a:spLocks noGrp="1" noRot="1" noChangeAspect="1" noChangeArrowheads="1" noTextEdit="1"/>
          </p:cNvSpPr>
          <p:nvPr>
            <p:ph type="sldImg"/>
          </p:nvPr>
        </p:nvSpPr>
        <p:spPr>
          <a:xfrm>
            <a:off x="3103563" y="504825"/>
            <a:ext cx="3657600" cy="2532063"/>
          </a:xfrm>
          <a:ln/>
        </p:spPr>
      </p:sp>
      <p:sp>
        <p:nvSpPr>
          <p:cNvPr id="1723395" name="Rectangle 3"/>
          <p:cNvSpPr>
            <a:spLocks noGrp="1" noChangeArrowheads="1"/>
          </p:cNvSpPr>
          <p:nvPr>
            <p:ph type="body" idx="1"/>
          </p:nvPr>
        </p:nvSpPr>
        <p:spPr>
          <a:xfrm>
            <a:off x="1314450" y="3205163"/>
            <a:ext cx="7239000" cy="3036887"/>
          </a:xfrm>
        </p:spPr>
        <p:txBody>
          <a:bodyPr/>
          <a:lstStyle/>
          <a:p>
            <a:endParaRPr lang="en-US" altLang="en-US"/>
          </a:p>
        </p:txBody>
      </p:sp>
    </p:spTree>
    <p:extLst>
      <p:ext uri="{BB962C8B-B14F-4D97-AF65-F5344CB8AC3E}">
        <p14:creationId xmlns:p14="http://schemas.microsoft.com/office/powerpoint/2010/main" val="1473166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F1B0765-B3D6-1545-B6B4-CCFD82DD38AB}" type="slidenum">
              <a:rPr lang="en-US"/>
              <a:pPr/>
              <a:t>57</a:t>
            </a:fld>
            <a:endParaRPr lang="en-US"/>
          </a:p>
        </p:txBody>
      </p:sp>
      <p:sp>
        <p:nvSpPr>
          <p:cNvPr id="567298" name="Rectangle 2"/>
          <p:cNvSpPr>
            <a:spLocks noGrp="1" noRot="1" noChangeAspect="1" noChangeArrowheads="1" noTextEdit="1"/>
          </p:cNvSpPr>
          <p:nvPr>
            <p:ph type="sldImg"/>
          </p:nvPr>
        </p:nvSpPr>
        <p:spPr>
          <a:xfrm>
            <a:off x="3192463" y="528638"/>
            <a:ext cx="3849687" cy="2665412"/>
          </a:xfrm>
          <a:ln/>
          <a:extLst>
            <a:ext uri="{FAA26D3D-D897-4be2-8F04-BA451C77F1D7}">
              <ma14:placeholderFlag xmlns:ma14="http://schemas.microsoft.com/office/mac/drawingml/2011/main" val="1"/>
            </a:ext>
          </a:extLst>
        </p:spPr>
      </p:sp>
      <p:sp>
        <p:nvSpPr>
          <p:cNvPr id="567299" name="Rectangle 3"/>
          <p:cNvSpPr>
            <a:spLocks noGrp="1" noChangeArrowheads="1"/>
          </p:cNvSpPr>
          <p:nvPr>
            <p:ph type="body" idx="1"/>
          </p:nvPr>
        </p:nvSpPr>
        <p:spPr>
          <a:xfrm>
            <a:off x="1362075" y="3373438"/>
            <a:ext cx="7510463" cy="3197225"/>
          </a:xfrm>
        </p:spPr>
        <p:txBody>
          <a:bodyPr/>
          <a:lstStyle/>
          <a:p>
            <a:endParaRPr lang="en-GB"/>
          </a:p>
        </p:txBody>
      </p:sp>
    </p:spTree>
    <p:extLst>
      <p:ext uri="{BB962C8B-B14F-4D97-AF65-F5344CB8AC3E}">
        <p14:creationId xmlns:p14="http://schemas.microsoft.com/office/powerpoint/2010/main" val="1462667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69A552C-8B30-2B44-BCC0-3ABBA58A58F8}" type="slidenum">
              <a:rPr lang="en-US"/>
              <a:pPr/>
              <a:t>58</a:t>
            </a:fld>
            <a:endParaRPr lang="en-US"/>
          </a:p>
        </p:txBody>
      </p:sp>
      <p:sp>
        <p:nvSpPr>
          <p:cNvPr id="33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587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30590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156365A-B685-C04E-99DB-143DB955FDAE}" type="slidenum">
              <a:rPr lang="en-US"/>
              <a:pPr/>
              <a:t>59</a:t>
            </a:fld>
            <a:endParaRPr lang="en-US"/>
          </a:p>
        </p:txBody>
      </p:sp>
      <p:sp>
        <p:nvSpPr>
          <p:cNvPr id="403458" name="Rectangle 2"/>
          <p:cNvSpPr>
            <a:spLocks noGrp="1" noRot="1" noChangeAspect="1" noChangeArrowheads="1" noTextEdit="1"/>
          </p:cNvSpPr>
          <p:nvPr>
            <p:ph type="sldImg"/>
          </p:nvPr>
        </p:nvSpPr>
        <p:spPr>
          <a:xfrm>
            <a:off x="3194050" y="528638"/>
            <a:ext cx="3849688" cy="2665412"/>
          </a:xfrm>
          <a:ln/>
          <a:extLst>
            <a:ext uri="{FAA26D3D-D897-4be2-8F04-BA451C77F1D7}">
              <ma14:placeholderFlag xmlns:ma14="http://schemas.microsoft.com/office/mac/drawingml/2011/main" val="1"/>
            </a:ext>
          </a:extLst>
        </p:spPr>
      </p:sp>
      <p:sp>
        <p:nvSpPr>
          <p:cNvPr id="403459" name="Rectangle 3"/>
          <p:cNvSpPr>
            <a:spLocks noGrp="1" noChangeArrowheads="1"/>
          </p:cNvSpPr>
          <p:nvPr>
            <p:ph type="body" idx="1"/>
          </p:nvPr>
        </p:nvSpPr>
        <p:spPr>
          <a:xfrm>
            <a:off x="1363663" y="3373438"/>
            <a:ext cx="7507287" cy="3197225"/>
          </a:xfrm>
        </p:spPr>
        <p:txBody>
          <a:bodyPr/>
          <a:lstStyle/>
          <a:p>
            <a:endParaRPr lang="en-GB"/>
          </a:p>
        </p:txBody>
      </p:sp>
    </p:spTree>
    <p:extLst>
      <p:ext uri="{BB962C8B-B14F-4D97-AF65-F5344CB8AC3E}">
        <p14:creationId xmlns:p14="http://schemas.microsoft.com/office/powerpoint/2010/main" val="151125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4193641-6817-AD48-AECD-4EEB9DFB1C53}" type="slidenum">
              <a:rPr lang="en-US"/>
              <a:pPr/>
              <a:t>4</a:t>
            </a:fld>
            <a:endParaRPr lang="en-US"/>
          </a:p>
        </p:txBody>
      </p:sp>
      <p:sp>
        <p:nvSpPr>
          <p:cNvPr id="364546" name="Rectangle 2"/>
          <p:cNvSpPr>
            <a:spLocks noGrp="1" noRot="1" noChangeAspect="1" noChangeArrowheads="1" noTextEdit="1"/>
          </p:cNvSpPr>
          <p:nvPr>
            <p:ph type="sldImg"/>
          </p:nvPr>
        </p:nvSpPr>
        <p:spPr>
          <a:xfrm>
            <a:off x="3192463" y="528638"/>
            <a:ext cx="3849687" cy="2665412"/>
          </a:xfrm>
          <a:ln/>
        </p:spPr>
      </p:sp>
      <p:sp>
        <p:nvSpPr>
          <p:cNvPr id="364547" name="Rectangle 3"/>
          <p:cNvSpPr>
            <a:spLocks noGrp="1" noChangeArrowheads="1"/>
          </p:cNvSpPr>
          <p:nvPr>
            <p:ph type="body" idx="1"/>
          </p:nvPr>
        </p:nvSpPr>
        <p:spPr>
          <a:xfrm>
            <a:off x="1362075" y="3373438"/>
            <a:ext cx="7510463" cy="3197225"/>
          </a:xfrm>
        </p:spPr>
        <p:txBody>
          <a:bodyPr/>
          <a:lstStyle/>
          <a:p>
            <a:endParaRPr lang="en-GB"/>
          </a:p>
        </p:txBody>
      </p:sp>
    </p:spTree>
    <p:extLst>
      <p:ext uri="{BB962C8B-B14F-4D97-AF65-F5344CB8AC3E}">
        <p14:creationId xmlns:p14="http://schemas.microsoft.com/office/powerpoint/2010/main" val="63974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2F8055-4AF3-1C48-8DF3-528CB86B0B03}" type="slidenum">
              <a:rPr lang="en-US" altLang="en-US"/>
              <a:pPr/>
              <a:t>5</a:t>
            </a:fld>
            <a:endParaRPr lang="en-US" altLang="en-US"/>
          </a:p>
        </p:txBody>
      </p:sp>
      <p:sp>
        <p:nvSpPr>
          <p:cNvPr id="1717250" name="Rectangle 2"/>
          <p:cNvSpPr>
            <a:spLocks noGrp="1" noRot="1" noChangeAspect="1" noChangeArrowheads="1" noTextEdit="1"/>
          </p:cNvSpPr>
          <p:nvPr>
            <p:ph type="sldImg"/>
          </p:nvPr>
        </p:nvSpPr>
        <p:spPr>
          <a:xfrm>
            <a:off x="3108325" y="506413"/>
            <a:ext cx="3651250" cy="2527300"/>
          </a:xfrm>
          <a:ln/>
        </p:spPr>
      </p:sp>
      <p:sp>
        <p:nvSpPr>
          <p:cNvPr id="1717251" name="Rectangle 3"/>
          <p:cNvSpPr>
            <a:spLocks noGrp="1" noChangeArrowheads="1"/>
          </p:cNvSpPr>
          <p:nvPr>
            <p:ph type="body" idx="1"/>
          </p:nvPr>
        </p:nvSpPr>
        <p:spPr>
          <a:xfrm>
            <a:off x="1314450" y="3206750"/>
            <a:ext cx="7239000" cy="3033713"/>
          </a:xfrm>
        </p:spPr>
        <p:txBody>
          <a:bodyPr/>
          <a:lstStyle/>
          <a:p>
            <a:endParaRPr lang="en-US" altLang="en-US"/>
          </a:p>
        </p:txBody>
      </p:sp>
    </p:spTree>
    <p:extLst>
      <p:ext uri="{BB962C8B-B14F-4D97-AF65-F5344CB8AC3E}">
        <p14:creationId xmlns:p14="http://schemas.microsoft.com/office/powerpoint/2010/main" val="710371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D4D0F8-A3AF-7646-9477-4A9F5A4FFFF7}" type="slidenum">
              <a:rPr lang="en-US" altLang="en-US"/>
              <a:pPr/>
              <a:t>12</a:t>
            </a:fld>
            <a:endParaRPr lang="en-US" altLang="en-US"/>
          </a:p>
        </p:txBody>
      </p:sp>
      <p:sp>
        <p:nvSpPr>
          <p:cNvPr id="1531906" name="Rectangle 2"/>
          <p:cNvSpPr>
            <a:spLocks noGrp="1" noRot="1" noChangeAspect="1" noChangeArrowheads="1" noTextEdit="1"/>
          </p:cNvSpPr>
          <p:nvPr>
            <p:ph type="sldImg"/>
          </p:nvPr>
        </p:nvSpPr>
        <p:spPr>
          <a:ln/>
        </p:spPr>
      </p:sp>
      <p:sp>
        <p:nvSpPr>
          <p:cNvPr id="153190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01915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With </a:t>
            </a:r>
            <a:r>
              <a:rPr lang="it-IT" dirty="0" err="1" smtClean="0"/>
              <a:t>greater</a:t>
            </a:r>
            <a:r>
              <a:rPr lang="it-IT" dirty="0" smtClean="0"/>
              <a:t> </a:t>
            </a:r>
            <a:r>
              <a:rPr lang="it-IT" dirty="0" err="1" smtClean="0"/>
              <a:t>accuracy</a:t>
            </a: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C48FB5-0C47-43E1-8F48-2241B4108256}"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9513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88365-3959-6448-B27A-6CA1442B7A06}" type="slidenum">
              <a:rPr lang="en-US" altLang="en-US"/>
              <a:pPr/>
              <a:t>15</a:t>
            </a:fld>
            <a:endParaRPr lang="en-US" alt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678984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F5C5E-3873-B040-9664-1EE188C5DBD7}" type="slidenum">
              <a:rPr lang="en-US" altLang="en-US"/>
              <a:pPr/>
              <a:t>16</a:t>
            </a:fld>
            <a:endParaRPr lang="en-US" altLang="en-US"/>
          </a:p>
        </p:txBody>
      </p:sp>
      <p:sp>
        <p:nvSpPr>
          <p:cNvPr id="1182722" name="Rectangle 2"/>
          <p:cNvSpPr>
            <a:spLocks noGrp="1" noRot="1" noChangeAspect="1" noChangeArrowheads="1" noTextEdit="1"/>
          </p:cNvSpPr>
          <p:nvPr>
            <p:ph type="sldImg"/>
          </p:nvPr>
        </p:nvSpPr>
        <p:spPr>
          <a:xfrm>
            <a:off x="3103563" y="503238"/>
            <a:ext cx="3659187" cy="2533650"/>
          </a:xfrm>
          <a:ln/>
        </p:spPr>
      </p:sp>
      <p:sp>
        <p:nvSpPr>
          <p:cNvPr id="1182723" name="Rectangle 3"/>
          <p:cNvSpPr>
            <a:spLocks noGrp="1" noChangeArrowheads="1"/>
          </p:cNvSpPr>
          <p:nvPr>
            <p:ph type="body" idx="1"/>
          </p:nvPr>
        </p:nvSpPr>
        <p:spPr>
          <a:xfrm>
            <a:off x="1314450" y="3206750"/>
            <a:ext cx="7239000" cy="3036888"/>
          </a:xfrm>
        </p:spPr>
        <p:txBody>
          <a:bodyPr/>
          <a:lstStyle/>
          <a:p>
            <a:endParaRPr lang="en-GB" altLang="en-US"/>
          </a:p>
        </p:txBody>
      </p:sp>
    </p:spTree>
    <p:extLst>
      <p:ext uri="{BB962C8B-B14F-4D97-AF65-F5344CB8AC3E}">
        <p14:creationId xmlns:p14="http://schemas.microsoft.com/office/powerpoint/2010/main" val="364980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4322" name="Rectangle 2"/>
          <p:cNvSpPr>
            <a:spLocks noGrp="1" noChangeArrowheads="1"/>
          </p:cNvSpPr>
          <p:nvPr>
            <p:ph type="ctrTitle" sz="quarter"/>
          </p:nvPr>
        </p:nvSpPr>
        <p:spPr>
          <a:xfrm>
            <a:off x="742950" y="1676400"/>
            <a:ext cx="8420100" cy="1828800"/>
          </a:xfrm>
        </p:spPr>
        <p:txBody>
          <a:bodyPr/>
          <a:lstStyle>
            <a:lvl1pPr>
              <a:defRPr/>
            </a:lvl1pPr>
          </a:lstStyle>
          <a:p>
            <a:pPr lvl="0"/>
            <a:r>
              <a:rPr lang="en-US" altLang="en-US" noProof="0" smtClean="0"/>
              <a:t>Click to edit Master title style</a:t>
            </a:r>
          </a:p>
        </p:txBody>
      </p:sp>
      <p:sp>
        <p:nvSpPr>
          <p:cNvPr id="184323" name="Rectangle 3"/>
          <p:cNvSpPr>
            <a:spLocks noGrp="1" noChangeArrowheads="1"/>
          </p:cNvSpPr>
          <p:nvPr>
            <p:ph type="subTitle" sz="quarter" idx="1"/>
          </p:nvPr>
        </p:nvSpPr>
        <p:spPr>
          <a:xfrm>
            <a:off x="1485900" y="3886200"/>
            <a:ext cx="69342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84324" name="Rectangle 4"/>
          <p:cNvSpPr>
            <a:spLocks noGrp="1" noChangeArrowheads="1"/>
          </p:cNvSpPr>
          <p:nvPr>
            <p:ph type="dt" sz="quarter" idx="2"/>
          </p:nvPr>
        </p:nvSpPr>
        <p:spPr/>
        <p:txBody>
          <a:bodyPr/>
          <a:lstStyle>
            <a:lvl1pPr>
              <a:defRPr/>
            </a:lvl1pPr>
          </a:lstStyle>
          <a:p>
            <a:endParaRPr lang="en-US" altLang="en-US"/>
          </a:p>
        </p:txBody>
      </p:sp>
      <p:sp>
        <p:nvSpPr>
          <p:cNvPr id="184325" name="Rectangle 5"/>
          <p:cNvSpPr>
            <a:spLocks noGrp="1" noChangeArrowheads="1"/>
          </p:cNvSpPr>
          <p:nvPr>
            <p:ph type="ftr" sz="quarter" idx="3"/>
          </p:nvPr>
        </p:nvSpPr>
        <p:spPr/>
        <p:txBody>
          <a:bodyPr/>
          <a:lstStyle>
            <a:lvl1pPr>
              <a:defRPr/>
            </a:lvl1pPr>
          </a:lstStyle>
          <a:p>
            <a:endParaRPr lang="en-US" altLang="en-US"/>
          </a:p>
        </p:txBody>
      </p:sp>
      <p:sp>
        <p:nvSpPr>
          <p:cNvPr id="184326" name="Rectangle 6"/>
          <p:cNvSpPr>
            <a:spLocks noGrp="1" noChangeArrowheads="1"/>
          </p:cNvSpPr>
          <p:nvPr>
            <p:ph type="sldNum" sz="quarter" idx="4"/>
          </p:nvPr>
        </p:nvSpPr>
        <p:spPr/>
        <p:txBody>
          <a:bodyPr/>
          <a:lstStyle>
            <a:lvl1pPr>
              <a:defRPr/>
            </a:lvl1pPr>
          </a:lstStyle>
          <a:p>
            <a:fld id="{8005F0B1-2806-BD46-8897-43DED37F70E1}" type="slidenum">
              <a:rPr lang="en-US" altLang="en-US"/>
              <a:pPr/>
              <a:t>‹#›</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dissolve">
                                      <p:cBhvr>
                                        <p:cTn id="7" dur="500"/>
                                        <p:tgtEl>
                                          <p:spTgt spid="18432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4323">
                                            <p:txEl>
                                              <p:pRg st="0" end="0"/>
                                            </p:txEl>
                                          </p:spTgt>
                                        </p:tgtEl>
                                        <p:attrNameLst>
                                          <p:attrName>style.visibility</p:attrName>
                                        </p:attrNameLst>
                                      </p:cBhvr>
                                      <p:to>
                                        <p:strVal val="visible"/>
                                      </p:to>
                                    </p:set>
                                    <p:animEffect transition="in" filter="dissolve">
                                      <p:cBhvr>
                                        <p:cTn id="11" dur="500"/>
                                        <p:tgtEl>
                                          <p:spTgt spid="184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autoUpdateAnimBg="0"/>
      <p:bldP spid="184323"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184323"/>
                        </p:tgtEl>
                        <p:attrNameLst>
                          <p:attrName>style.visibility</p:attrName>
                        </p:attrNameLst>
                      </p:cBhvr>
                      <p:to>
                        <p:strVal val="visible"/>
                      </p:to>
                    </p:set>
                    <p:animEffect transition="in" filter="dissolve">
                      <p:cBhvr>
                        <p:cTn dur="500"/>
                        <p:tgtEl>
                          <p:spTgt spid="18432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047501D-B1AC-AE44-B019-0CCEC59E444E}" type="slidenum">
              <a:rPr lang="en-US" altLang="en-US"/>
              <a:pPr/>
              <a:t>‹#›</a:t>
            </a:fld>
            <a:endParaRPr lang="en-US" altLang="en-US"/>
          </a:p>
        </p:txBody>
      </p:sp>
    </p:spTree>
    <p:extLst>
      <p:ext uri="{BB962C8B-B14F-4D97-AF65-F5344CB8AC3E}">
        <p14:creationId xmlns:p14="http://schemas.microsoft.com/office/powerpoint/2010/main" val="38187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381000"/>
            <a:ext cx="22288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381000"/>
            <a:ext cx="65341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11AAC3-2952-A940-920D-B86B0559951E}" type="slidenum">
              <a:rPr lang="en-US" altLang="en-US"/>
              <a:pPr/>
              <a:t>‹#›</a:t>
            </a:fld>
            <a:endParaRPr lang="en-US" altLang="en-US"/>
          </a:p>
        </p:txBody>
      </p:sp>
    </p:spTree>
    <p:extLst>
      <p:ext uri="{BB962C8B-B14F-4D97-AF65-F5344CB8AC3E}">
        <p14:creationId xmlns:p14="http://schemas.microsoft.com/office/powerpoint/2010/main" val="1523786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9154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981200"/>
            <a:ext cx="4381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4381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95300" y="6245225"/>
            <a:ext cx="23114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384550" y="6245225"/>
            <a:ext cx="31369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099300" y="6245225"/>
            <a:ext cx="2311400" cy="476250"/>
          </a:xfrm>
        </p:spPr>
        <p:txBody>
          <a:bodyPr/>
          <a:lstStyle>
            <a:lvl1pPr>
              <a:defRPr/>
            </a:lvl1pPr>
          </a:lstStyle>
          <a:p>
            <a:fld id="{4BCCC760-16FA-BA46-878C-3F249DCE0F0F}" type="slidenum">
              <a:rPr lang="en-US" altLang="en-US"/>
              <a:pPr/>
              <a:t>‹#›</a:t>
            </a:fld>
            <a:endParaRPr lang="en-US" altLang="en-US"/>
          </a:p>
        </p:txBody>
      </p:sp>
    </p:spTree>
    <p:extLst>
      <p:ext uri="{BB962C8B-B14F-4D97-AF65-F5344CB8AC3E}">
        <p14:creationId xmlns:p14="http://schemas.microsoft.com/office/powerpoint/2010/main" val="1539030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381000"/>
            <a:ext cx="8915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95300" y="6245225"/>
            <a:ext cx="23114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384550" y="6245225"/>
            <a:ext cx="31369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7099300" y="6245225"/>
            <a:ext cx="2311400" cy="476250"/>
          </a:xfrm>
        </p:spPr>
        <p:txBody>
          <a:bodyPr/>
          <a:lstStyle>
            <a:lvl1pPr>
              <a:defRPr/>
            </a:lvl1pPr>
          </a:lstStyle>
          <a:p>
            <a:fld id="{149F76E0-492B-F34C-ACFD-47F9EF823FA0}" type="slidenum">
              <a:rPr lang="en-US" altLang="en-US"/>
              <a:pPr/>
              <a:t>‹#›</a:t>
            </a:fld>
            <a:endParaRPr lang="en-US" altLang="en-US"/>
          </a:p>
        </p:txBody>
      </p:sp>
    </p:spTree>
    <p:extLst>
      <p:ext uri="{BB962C8B-B14F-4D97-AF65-F5344CB8AC3E}">
        <p14:creationId xmlns:p14="http://schemas.microsoft.com/office/powerpoint/2010/main" val="39723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9154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981200"/>
            <a:ext cx="4381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981200"/>
            <a:ext cx="43815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9200" y="4114800"/>
            <a:ext cx="43815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95300" y="6245225"/>
            <a:ext cx="23114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384550" y="6245225"/>
            <a:ext cx="31369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7099300" y="6245225"/>
            <a:ext cx="2311400" cy="476250"/>
          </a:xfrm>
        </p:spPr>
        <p:txBody>
          <a:bodyPr/>
          <a:lstStyle>
            <a:lvl1pPr>
              <a:defRPr/>
            </a:lvl1pPr>
          </a:lstStyle>
          <a:p>
            <a:fld id="{928AF8E1-42F6-4440-80A4-D17B7F0E2A83}" type="slidenum">
              <a:rPr lang="en-US" altLang="en-US"/>
              <a:pPr/>
              <a:t>‹#›</a:t>
            </a:fld>
            <a:endParaRPr lang="en-US" altLang="en-US"/>
          </a:p>
        </p:txBody>
      </p:sp>
    </p:spTree>
    <p:extLst>
      <p:ext uri="{BB962C8B-B14F-4D97-AF65-F5344CB8AC3E}">
        <p14:creationId xmlns:p14="http://schemas.microsoft.com/office/powerpoint/2010/main" val="1920530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9154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981200"/>
            <a:ext cx="8915400" cy="4114800"/>
          </a:xfrm>
        </p:spPr>
        <p:txBody>
          <a:bodyPr/>
          <a:lstStyle/>
          <a:p>
            <a:endParaRPr lang="en-US"/>
          </a:p>
        </p:txBody>
      </p:sp>
      <p:sp>
        <p:nvSpPr>
          <p:cNvPr id="4" name="Date Placeholder 3"/>
          <p:cNvSpPr>
            <a:spLocks noGrp="1"/>
          </p:cNvSpPr>
          <p:nvPr>
            <p:ph type="dt" sz="half" idx="10"/>
          </p:nvPr>
        </p:nvSpPr>
        <p:spPr>
          <a:xfrm>
            <a:off x="495300" y="6245225"/>
            <a:ext cx="23114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384550" y="6245225"/>
            <a:ext cx="31369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7099300" y="6245225"/>
            <a:ext cx="2311400" cy="476250"/>
          </a:xfrm>
        </p:spPr>
        <p:txBody>
          <a:bodyPr/>
          <a:lstStyle>
            <a:lvl1pPr>
              <a:defRPr/>
            </a:lvl1pPr>
          </a:lstStyle>
          <a:p>
            <a:fld id="{3080B230-4AB8-1A4C-849D-6DB3720D295C}" type="slidenum">
              <a:rPr lang="en-US" altLang="en-US"/>
              <a:pPr/>
              <a:t>‹#›</a:t>
            </a:fld>
            <a:endParaRPr lang="en-US" altLang="en-US"/>
          </a:p>
        </p:txBody>
      </p:sp>
    </p:spTree>
    <p:extLst>
      <p:ext uri="{BB962C8B-B14F-4D97-AF65-F5344CB8AC3E}">
        <p14:creationId xmlns:p14="http://schemas.microsoft.com/office/powerpoint/2010/main" val="1680159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9154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981200"/>
            <a:ext cx="4381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981200"/>
            <a:ext cx="43815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9200" y="4114800"/>
            <a:ext cx="43815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95300" y="6245225"/>
            <a:ext cx="23114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384550" y="6245225"/>
            <a:ext cx="31369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7099300" y="6245225"/>
            <a:ext cx="2311400" cy="476250"/>
          </a:xfrm>
        </p:spPr>
        <p:txBody>
          <a:bodyPr/>
          <a:lstStyle>
            <a:lvl1pPr>
              <a:defRPr/>
            </a:lvl1pPr>
          </a:lstStyle>
          <a:p>
            <a:fld id="{7B23E2A4-3C83-5F40-9E76-A46B04E26A41}" type="slidenum">
              <a:rPr lang="en-US" altLang="en-US"/>
              <a:pPr/>
              <a:t>‹#›</a:t>
            </a:fld>
            <a:endParaRPr lang="en-US" altLang="en-US"/>
          </a:p>
        </p:txBody>
      </p:sp>
    </p:spTree>
    <p:extLst>
      <p:ext uri="{BB962C8B-B14F-4D97-AF65-F5344CB8AC3E}">
        <p14:creationId xmlns:p14="http://schemas.microsoft.com/office/powerpoint/2010/main" val="1180729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0E00D32-8154-3D49-A8BA-706427E858C8}" type="slidenum">
              <a:rPr lang="en-US" altLang="en-US"/>
              <a:pPr/>
              <a:t>‹#›</a:t>
            </a:fld>
            <a:endParaRPr lang="en-US" altLang="en-US"/>
          </a:p>
        </p:txBody>
      </p:sp>
    </p:spTree>
    <p:extLst>
      <p:ext uri="{BB962C8B-B14F-4D97-AF65-F5344CB8AC3E}">
        <p14:creationId xmlns:p14="http://schemas.microsoft.com/office/powerpoint/2010/main" val="65306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275" y="1709738"/>
            <a:ext cx="8543925"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76ED42C-D8AE-7943-B37E-57B06D9A6EE0}" type="slidenum">
              <a:rPr lang="en-US" altLang="en-US"/>
              <a:pPr/>
              <a:t>‹#›</a:t>
            </a:fld>
            <a:endParaRPr lang="en-US" altLang="en-US"/>
          </a:p>
        </p:txBody>
      </p:sp>
    </p:spTree>
    <p:extLst>
      <p:ext uri="{BB962C8B-B14F-4D97-AF65-F5344CB8AC3E}">
        <p14:creationId xmlns:p14="http://schemas.microsoft.com/office/powerpoint/2010/main" val="33588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981200"/>
            <a:ext cx="4381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4381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4194621-8A26-E048-B112-5D12F74E8D2E}" type="slidenum">
              <a:rPr lang="en-US" altLang="en-US"/>
              <a:pPr/>
              <a:t>‹#›</a:t>
            </a:fld>
            <a:endParaRPr lang="en-US" altLang="en-US"/>
          </a:p>
        </p:txBody>
      </p:sp>
    </p:spTree>
    <p:extLst>
      <p:ext uri="{BB962C8B-B14F-4D97-AF65-F5344CB8AC3E}">
        <p14:creationId xmlns:p14="http://schemas.microsoft.com/office/powerpoint/2010/main" val="156045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625" y="365125"/>
            <a:ext cx="85439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625" y="2505075"/>
            <a:ext cx="41910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6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E7ECCB7-416B-AC4F-B05F-B4D32E60F20F}" type="slidenum">
              <a:rPr lang="en-US" altLang="en-US"/>
              <a:pPr/>
              <a:t>‹#›</a:t>
            </a:fld>
            <a:endParaRPr lang="en-US" altLang="en-US"/>
          </a:p>
        </p:txBody>
      </p:sp>
    </p:spTree>
    <p:extLst>
      <p:ext uri="{BB962C8B-B14F-4D97-AF65-F5344CB8AC3E}">
        <p14:creationId xmlns:p14="http://schemas.microsoft.com/office/powerpoint/2010/main" val="150050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D7EA386-8DFB-D240-B989-8E04CCBFD87E}" type="slidenum">
              <a:rPr lang="en-US" altLang="en-US"/>
              <a:pPr/>
              <a:t>‹#›</a:t>
            </a:fld>
            <a:endParaRPr lang="en-US" altLang="en-US"/>
          </a:p>
        </p:txBody>
      </p:sp>
    </p:spTree>
    <p:extLst>
      <p:ext uri="{BB962C8B-B14F-4D97-AF65-F5344CB8AC3E}">
        <p14:creationId xmlns:p14="http://schemas.microsoft.com/office/powerpoint/2010/main" val="1025571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3B13DEF-7D11-284C-892E-A110E37BCCA9}" type="slidenum">
              <a:rPr lang="en-US" altLang="en-US"/>
              <a:pPr/>
              <a:t>‹#›</a:t>
            </a:fld>
            <a:endParaRPr lang="en-US" altLang="en-US"/>
          </a:p>
        </p:txBody>
      </p:sp>
    </p:spTree>
    <p:extLst>
      <p:ext uri="{BB962C8B-B14F-4D97-AF65-F5344CB8AC3E}">
        <p14:creationId xmlns:p14="http://schemas.microsoft.com/office/powerpoint/2010/main" val="107587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A2515BB-53E1-D344-83EC-A299F49BA38F}" type="slidenum">
              <a:rPr lang="en-US" altLang="en-US"/>
              <a:pPr/>
              <a:t>‹#›</a:t>
            </a:fld>
            <a:endParaRPr lang="en-US" altLang="en-US"/>
          </a:p>
        </p:txBody>
      </p:sp>
    </p:spTree>
    <p:extLst>
      <p:ext uri="{BB962C8B-B14F-4D97-AF65-F5344CB8AC3E}">
        <p14:creationId xmlns:p14="http://schemas.microsoft.com/office/powerpoint/2010/main" val="47327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BBBB1A9-C89B-7541-AE3E-2B3C97C9BCDB}" type="slidenum">
              <a:rPr lang="en-US" altLang="en-US"/>
              <a:pPr/>
              <a:t>‹#›</a:t>
            </a:fld>
            <a:endParaRPr lang="en-US" altLang="en-US"/>
          </a:p>
        </p:txBody>
      </p:sp>
    </p:spTree>
    <p:extLst>
      <p:ext uri="{BB962C8B-B14F-4D97-AF65-F5344CB8AC3E}">
        <p14:creationId xmlns:p14="http://schemas.microsoft.com/office/powerpoint/2010/main" val="20670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rgbClr val="000000"/>
            </a:gs>
            <a:gs pos="50000">
              <a:schemeClr val="bg1">
                <a:lumMod val="50000"/>
              </a:schemeClr>
            </a:gs>
            <a:gs pos="100000">
              <a:schemeClr val="bg2"/>
            </a:gs>
          </a:gsLst>
          <a:lin ang="5400000" scaled="1"/>
          <a:tileRect/>
        </a:gra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bwMode="auto">
          <a:xfrm>
            <a:off x="495300" y="381000"/>
            <a:ext cx="8915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p>
            <a:pPr lvl="0"/>
            <a:r>
              <a:rPr lang="en-US" altLang="en-US"/>
              <a:t>Click to edit Master title style</a:t>
            </a:r>
          </a:p>
        </p:txBody>
      </p:sp>
      <p:sp>
        <p:nvSpPr>
          <p:cNvPr id="183299" name="Rectangle 3"/>
          <p:cNvSpPr>
            <a:spLocks noGrp="1" noChangeArrowheads="1"/>
          </p:cNvSpPr>
          <p:nvPr>
            <p:ph type="body" idx="1"/>
          </p:nvPr>
        </p:nvSpPr>
        <p:spPr bwMode="auto">
          <a:xfrm>
            <a:off x="495300" y="1981200"/>
            <a:ext cx="8915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3300"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b" anchorCtr="0" compatLnSpc="1">
            <a:prstTxWarp prst="textNoShape">
              <a:avLst/>
            </a:prstTxWarp>
          </a:bodyPr>
          <a:lstStyle>
            <a:lvl1pPr defTabSz="1001713">
              <a:spcBef>
                <a:spcPct val="0"/>
              </a:spcBef>
              <a:buClrTx/>
              <a:buSzTx/>
              <a:buFontTx/>
              <a:buNone/>
              <a:defRPr sz="1600">
                <a:effectLst>
                  <a:outerShdw blurRad="38100" dist="38100" dir="2700000" algn="tl">
                    <a:srgbClr val="003366"/>
                  </a:outerShdw>
                </a:effectLst>
                <a:latin typeface="Arial" charset="0"/>
              </a:defRPr>
            </a:lvl1pPr>
          </a:lstStyle>
          <a:p>
            <a:endParaRPr lang="en-US" altLang="en-US"/>
          </a:p>
        </p:txBody>
      </p:sp>
      <p:sp>
        <p:nvSpPr>
          <p:cNvPr id="183301"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b" anchorCtr="0" compatLnSpc="1">
            <a:prstTxWarp prst="textNoShape">
              <a:avLst/>
            </a:prstTxWarp>
          </a:bodyPr>
          <a:lstStyle>
            <a:lvl1pPr algn="ctr" defTabSz="1001713">
              <a:spcBef>
                <a:spcPct val="0"/>
              </a:spcBef>
              <a:buClrTx/>
              <a:buSzTx/>
              <a:buFontTx/>
              <a:buNone/>
              <a:defRPr sz="1600">
                <a:effectLst>
                  <a:outerShdw blurRad="38100" dist="38100" dir="2700000" algn="tl">
                    <a:srgbClr val="003366"/>
                  </a:outerShdw>
                </a:effectLst>
                <a:latin typeface="Arial" charset="0"/>
              </a:defRPr>
            </a:lvl1pPr>
          </a:lstStyle>
          <a:p>
            <a:endParaRPr lang="en-US" altLang="en-US"/>
          </a:p>
        </p:txBody>
      </p:sp>
      <p:sp>
        <p:nvSpPr>
          <p:cNvPr id="183302"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b" anchorCtr="0" compatLnSpc="1">
            <a:prstTxWarp prst="textNoShape">
              <a:avLst/>
            </a:prstTxWarp>
          </a:bodyPr>
          <a:lstStyle>
            <a:lvl1pPr algn="r" defTabSz="1001713">
              <a:spcBef>
                <a:spcPct val="0"/>
              </a:spcBef>
              <a:buClrTx/>
              <a:buSzTx/>
              <a:buFontTx/>
              <a:buNone/>
              <a:defRPr sz="1600">
                <a:effectLst>
                  <a:outerShdw blurRad="38100" dist="38100" dir="2700000" algn="tl">
                    <a:srgbClr val="003366"/>
                  </a:outerShdw>
                </a:effectLst>
                <a:latin typeface="Arial" charset="0"/>
              </a:defRPr>
            </a:lvl1pPr>
          </a:lstStyle>
          <a:p>
            <a:fld id="{9F3FD7E9-49D8-0B40-920E-7DA6C1E7440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timing>
    <p:tnLst>
      <p:par>
        <p:cTn id="1" dur="indefinite" restart="never" nodeType="tmRoot"/>
      </p:par>
    </p:tnLst>
  </p:timing>
  <p:txStyles>
    <p:title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p:titleStyle>
    <p:bodyStyle>
      <a:lvl1pPr marL="376238" indent="-376238" algn="l" defTabSz="1001713" rtl="0" fontAlgn="base">
        <a:spcBef>
          <a:spcPct val="20000"/>
        </a:spcBef>
        <a:spcAft>
          <a:spcPct val="0"/>
        </a:spcAft>
        <a:buClr>
          <a:srgbClr val="ED9719"/>
        </a:buClr>
        <a:buSzPct val="65000"/>
        <a:buFont typeface="Wingdings" charset="2"/>
        <a:buChar char="n"/>
        <a:defRPr sz="3600" kern="1200">
          <a:solidFill>
            <a:schemeClr val="tx1"/>
          </a:solidFill>
          <a:effectLst>
            <a:outerShdw blurRad="38100" dist="38100" dir="2700000" algn="tl">
              <a:srgbClr val="003366"/>
            </a:outerShdw>
          </a:effectLst>
          <a:latin typeface="+mn-lt"/>
          <a:ea typeface="+mn-ea"/>
          <a:cs typeface="+mn-cs"/>
        </a:defRPr>
      </a:lvl1pPr>
      <a:lvl2pPr marL="814388" indent="-312738" algn="l" defTabSz="1001713" rtl="0" fontAlgn="base">
        <a:spcBef>
          <a:spcPct val="20000"/>
        </a:spcBef>
        <a:spcAft>
          <a:spcPct val="0"/>
        </a:spcAft>
        <a:buClr>
          <a:schemeClr val="folHlink"/>
        </a:buClr>
        <a:buSzPct val="65000"/>
        <a:buFont typeface="Wingdings" charset="2"/>
        <a:buChar char="n"/>
        <a:defRPr sz="3000" kern="1200">
          <a:solidFill>
            <a:schemeClr val="tx1"/>
          </a:solidFill>
          <a:effectLst>
            <a:outerShdw blurRad="38100" dist="38100" dir="2700000" algn="tl">
              <a:srgbClr val="003366"/>
            </a:outerShdw>
          </a:effectLst>
          <a:latin typeface="+mn-lt"/>
          <a:ea typeface="+mn-ea"/>
          <a:cs typeface="+mn-cs"/>
        </a:defRPr>
      </a:lvl2pPr>
      <a:lvl3pPr marL="1252538" indent="-250825" algn="l" defTabSz="1001713" rtl="0" fontAlgn="base">
        <a:spcBef>
          <a:spcPct val="20000"/>
        </a:spcBef>
        <a:spcAft>
          <a:spcPct val="0"/>
        </a:spcAft>
        <a:buClr>
          <a:schemeClr val="hlink"/>
        </a:buClr>
        <a:buSzPct val="65000"/>
        <a:buFont typeface="Wingdings" charset="2"/>
        <a:buChar char="n"/>
        <a:defRPr sz="2600" kern="1200">
          <a:solidFill>
            <a:schemeClr val="tx1"/>
          </a:solidFill>
          <a:effectLst>
            <a:outerShdw blurRad="38100" dist="38100" dir="2700000" algn="tl">
              <a:srgbClr val="003366"/>
            </a:outerShdw>
          </a:effectLst>
          <a:latin typeface="+mn-lt"/>
          <a:ea typeface="+mn-ea"/>
          <a:cs typeface="+mn-cs"/>
        </a:defRPr>
      </a:lvl3pPr>
      <a:lvl4pPr marL="1755775" indent="-250825" algn="l" defTabSz="1001713" rtl="0" fontAlgn="base">
        <a:spcBef>
          <a:spcPct val="20000"/>
        </a:spcBef>
        <a:spcAft>
          <a:spcPct val="0"/>
        </a:spcAft>
        <a:buClr>
          <a:schemeClr val="folHlink"/>
        </a:buClr>
        <a:buSzPct val="65000"/>
        <a:buFont typeface="Wingdings" charset="2"/>
        <a:buChar char="n"/>
        <a:defRPr sz="2200" kern="1200">
          <a:solidFill>
            <a:schemeClr val="tx1"/>
          </a:solidFill>
          <a:effectLst>
            <a:outerShdw blurRad="38100" dist="38100" dir="2700000" algn="tl">
              <a:srgbClr val="003366"/>
            </a:outerShdw>
          </a:effectLst>
          <a:latin typeface="+mn-lt"/>
          <a:ea typeface="+mn-ea"/>
          <a:cs typeface="+mn-cs"/>
        </a:defRPr>
      </a:lvl4pPr>
      <a:lvl5pPr marL="2257425" indent="-250825" algn="l" defTabSz="1001713" rtl="0" fontAlgn="base">
        <a:spcBef>
          <a:spcPct val="20000"/>
        </a:spcBef>
        <a:spcAft>
          <a:spcPct val="0"/>
        </a:spcAft>
        <a:buClr>
          <a:schemeClr val="hlink"/>
        </a:buClr>
        <a:buSzPct val="65000"/>
        <a:buFont typeface="Wingdings" charset="2"/>
        <a:buChar char="n"/>
        <a:defRPr sz="2200" kern="1200">
          <a:solidFill>
            <a:schemeClr val="tx1"/>
          </a:solidFill>
          <a:effectLst>
            <a:outerShdw blurRad="38100" dist="38100" dir="2700000" algn="tl">
              <a:srgbClr val="003366"/>
            </a:outerShdw>
          </a:effectLst>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cid:image001.png@01D320E2.520EB670" TargetMode="Externa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gif"/><Relationship Id="rId6"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cid:image001.png@01D328C4.4CF67E40" TargetMode="External"/><Relationship Id="rId4" Type="http://schemas.openxmlformats.org/officeDocument/2006/relationships/image" Target="../media/image33.jpeg"/><Relationship Id="rId5" Type="http://schemas.openxmlformats.org/officeDocument/2006/relationships/image" Target="cid:image002.jpg@01D328C4.4CF67E40" TargetMode="External"/><Relationship Id="rId6" Type="http://schemas.openxmlformats.org/officeDocument/2006/relationships/image" Target="../media/image34.jpeg"/><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0.png"/><Relationship Id="rId3"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0.png"/><Relationship Id="rId4" Type="http://schemas.openxmlformats.org/officeDocument/2006/relationships/image" Target="../media/image390.png"/><Relationship Id="rId5"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 Id="rId3" Type="http://schemas.openxmlformats.org/officeDocument/2006/relationships/image" Target="../media/image4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 Id="rId3" Type="http://schemas.openxmlformats.org/officeDocument/2006/relationships/image" Target="../media/image3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260.png"/><Relationship Id="rId5"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image" Target="../media/image45.emf"/></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1" Type="http://schemas.openxmlformats.org/officeDocument/2006/relationships/slideLayout" Target="../slideLayouts/slideLayout1.xml"/><Relationship Id="rId2" Type="http://schemas.openxmlformats.org/officeDocument/2006/relationships/image" Target="../media/image4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1" Type="http://schemas.openxmlformats.org/officeDocument/2006/relationships/slideLayout" Target="../slideLayouts/slideLayout1.xml"/><Relationship Id="rId2" Type="http://schemas.openxmlformats.org/officeDocument/2006/relationships/image" Target="../media/image5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54.png"/><Relationship Id="rId5" Type="http://schemas.openxmlformats.org/officeDocument/2006/relationships/image" Target="../media/image55.emf"/><Relationship Id="rId6" Type="http://schemas.openxmlformats.org/officeDocument/2006/relationships/image" Target="../media/image56.emf"/><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2.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bin"/><Relationship Id="rId5" Type="http://schemas.openxmlformats.org/officeDocument/2006/relationships/image" Target="../media/image6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3.png"/></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cid:image001.png@01D320E2.520EB670" TargetMode="Externa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cid:image001.png@01D320E2.520EB670" TargetMode="External"/><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9.emf"/><Relationship Id="rId1" Type="http://schemas.openxmlformats.org/officeDocument/2006/relationships/slideLayout" Target="../slideLayouts/slideLayout1.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p:cNvSpPr>
            <a:spLocks noChangeArrowheads="1"/>
          </p:cNvSpPr>
          <p:nvPr/>
        </p:nvSpPr>
        <p:spPr bwMode="auto">
          <a:xfrm>
            <a:off x="4376738" y="60594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ClrTx/>
              <a:buSzTx/>
              <a:buFontTx/>
              <a:buNone/>
            </a:pPr>
            <a:endParaRPr lang="en-GB" altLang="en-US">
              <a:effectLst/>
              <a:latin typeface="SimSun" charset="-122"/>
            </a:endParaRPr>
          </a:p>
        </p:txBody>
      </p:sp>
      <p:sp>
        <p:nvSpPr>
          <p:cNvPr id="1432579" name="Rectangle 3"/>
          <p:cNvSpPr>
            <a:spLocks noChangeArrowheads="1"/>
          </p:cNvSpPr>
          <p:nvPr/>
        </p:nvSpPr>
        <p:spPr bwMode="auto">
          <a:xfrm>
            <a:off x="933450" y="226937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defTabSz="1001713">
              <a:spcBef>
                <a:spcPct val="0"/>
              </a:spcBef>
              <a:defRPr sz="4800">
                <a:solidFill>
                  <a:srgbClr val="ED9719"/>
                </a:solidFill>
                <a:effectLst>
                  <a:outerShdw blurRad="38100" dist="38100" dir="2700000" algn="tl">
                    <a:srgbClr val="FFFFFF"/>
                  </a:outerShdw>
                </a:effectLst>
                <a:latin typeface="Tahoma" charset="0"/>
              </a:defRPr>
            </a:lvl1pPr>
            <a:lvl2pPr algn="ctr" defTabSz="1001713">
              <a:spcBef>
                <a:spcPct val="0"/>
              </a:spcBef>
              <a:defRPr sz="4800">
                <a:solidFill>
                  <a:srgbClr val="ED9719"/>
                </a:solidFill>
                <a:effectLst>
                  <a:outerShdw blurRad="38100" dist="38100" dir="2700000" algn="tl">
                    <a:srgbClr val="FFFFFF"/>
                  </a:outerShdw>
                </a:effectLst>
                <a:latin typeface="Tahoma" charset="0"/>
              </a:defRPr>
            </a:lvl2pPr>
            <a:lvl3pPr algn="ctr" defTabSz="1001713">
              <a:spcBef>
                <a:spcPct val="0"/>
              </a:spcBef>
              <a:defRPr sz="4800">
                <a:solidFill>
                  <a:srgbClr val="ED9719"/>
                </a:solidFill>
                <a:effectLst>
                  <a:outerShdw blurRad="38100" dist="38100" dir="2700000" algn="tl">
                    <a:srgbClr val="FFFFFF"/>
                  </a:outerShdw>
                </a:effectLst>
                <a:latin typeface="Tahoma" charset="0"/>
              </a:defRPr>
            </a:lvl3pPr>
            <a:lvl4pPr algn="ctr" defTabSz="1001713">
              <a:spcBef>
                <a:spcPct val="0"/>
              </a:spcBef>
              <a:defRPr sz="4800">
                <a:solidFill>
                  <a:srgbClr val="ED9719"/>
                </a:solidFill>
                <a:effectLst>
                  <a:outerShdw blurRad="38100" dist="38100" dir="2700000" algn="tl">
                    <a:srgbClr val="FFFFFF"/>
                  </a:outerShdw>
                </a:effectLst>
                <a:latin typeface="Tahoma" charset="0"/>
              </a:defRPr>
            </a:lvl4pPr>
            <a:lvl5pPr algn="ctr" defTabSz="1001713">
              <a:spcBef>
                <a:spcPct val="0"/>
              </a:spcBef>
              <a:defRPr sz="4800">
                <a:solidFill>
                  <a:srgbClr val="ED9719"/>
                </a:solidFill>
                <a:effectLst>
                  <a:outerShdw blurRad="38100" dist="38100" dir="2700000" algn="tl">
                    <a:srgbClr val="FFFFFF"/>
                  </a:outerShdw>
                </a:effectLst>
                <a:latin typeface="Tahoma" charset="0"/>
              </a:defRPr>
            </a:lvl5pPr>
            <a:lvl6pPr marL="4572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r">
              <a:buClrTx/>
              <a:buSzTx/>
              <a:buFontTx/>
              <a:buNone/>
            </a:pPr>
            <a:r>
              <a:rPr lang="en-US" altLang="en-US" sz="2000" dirty="0">
                <a:solidFill>
                  <a:schemeClr val="tx1"/>
                </a:solidFill>
                <a:effectLst>
                  <a:outerShdw blurRad="38100" dist="38100" dir="2700000" algn="tl">
                    <a:srgbClr val="003366"/>
                  </a:outerShdw>
                </a:effectLst>
              </a:rPr>
              <a:t>Alberto </a:t>
            </a:r>
            <a:r>
              <a:rPr lang="en-US" altLang="en-US" sz="2000" dirty="0" smtClean="0">
                <a:solidFill>
                  <a:schemeClr val="tx1"/>
                </a:solidFill>
                <a:effectLst>
                  <a:outerShdw blurRad="38100" dist="38100" dir="2700000" algn="tl">
                    <a:srgbClr val="003366"/>
                  </a:outerShdw>
                </a:effectLst>
              </a:rPr>
              <a:t>Mengoni</a:t>
            </a:r>
          </a:p>
          <a:p>
            <a:pPr algn="r">
              <a:buClrTx/>
              <a:buSzTx/>
              <a:buFontTx/>
              <a:buNone/>
            </a:pPr>
            <a:r>
              <a:rPr lang="en-US" altLang="en-US" sz="2000" dirty="0" smtClean="0">
                <a:solidFill>
                  <a:schemeClr val="tx1"/>
                </a:solidFill>
                <a:effectLst>
                  <a:outerShdw blurRad="38100" dist="38100" dir="2700000" algn="tl">
                    <a:srgbClr val="003366"/>
                  </a:outerShdw>
                </a:effectLst>
              </a:rPr>
              <a:t>ENEA/INFN, Bologna</a:t>
            </a:r>
          </a:p>
          <a:p>
            <a:pPr algn="r">
              <a:buClrTx/>
              <a:buSzTx/>
              <a:buFontTx/>
              <a:buNone/>
            </a:pPr>
            <a:r>
              <a:rPr lang="en-US" altLang="en-US" sz="2000" dirty="0">
                <a:solidFill>
                  <a:schemeClr val="tx1"/>
                </a:solidFill>
                <a:effectLst>
                  <a:outerShdw blurRad="38100" dist="38100" dir="2700000" algn="tl">
                    <a:srgbClr val="003366"/>
                  </a:outerShdw>
                </a:effectLst>
              </a:rPr>
              <a:t>o</a:t>
            </a:r>
            <a:r>
              <a:rPr lang="en-US" altLang="en-US" sz="2000" dirty="0" smtClean="0">
                <a:solidFill>
                  <a:schemeClr val="tx1"/>
                </a:solidFill>
                <a:effectLst>
                  <a:outerShdw blurRad="38100" dist="38100" dir="2700000" algn="tl">
                    <a:srgbClr val="003366"/>
                  </a:outerShdw>
                </a:effectLst>
              </a:rPr>
              <a:t>n behalf of the </a:t>
            </a:r>
            <a:r>
              <a:rPr lang="en-US" altLang="en-US" sz="2000" dirty="0" err="1" smtClean="0">
                <a:solidFill>
                  <a:schemeClr val="tx1"/>
                </a:solidFill>
                <a:effectLst>
                  <a:outerShdw blurRad="38100" dist="38100" dir="2700000" algn="tl">
                    <a:srgbClr val="003366"/>
                  </a:outerShdw>
                </a:effectLst>
              </a:rPr>
              <a:t>n_TOF</a:t>
            </a:r>
            <a:r>
              <a:rPr lang="en-US" altLang="en-US" sz="2000" dirty="0" smtClean="0">
                <a:solidFill>
                  <a:schemeClr val="tx1"/>
                </a:solidFill>
                <a:effectLst>
                  <a:outerShdw blurRad="38100" dist="38100" dir="2700000" algn="tl">
                    <a:srgbClr val="003366"/>
                  </a:outerShdw>
                </a:effectLst>
              </a:rPr>
              <a:t> Collaboration</a:t>
            </a:r>
            <a:endParaRPr lang="en-US" altLang="en-US" sz="2000" dirty="0"/>
          </a:p>
        </p:txBody>
      </p:sp>
      <p:sp>
        <p:nvSpPr>
          <p:cNvPr id="1432581" name="Rectangle 5"/>
          <p:cNvSpPr>
            <a:spLocks noChangeArrowheads="1"/>
          </p:cNvSpPr>
          <p:nvPr/>
        </p:nvSpPr>
        <p:spPr bwMode="auto">
          <a:xfrm>
            <a:off x="457200" y="3509151"/>
            <a:ext cx="9067800" cy="233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76238" indent="-376238" defTabSz="1001713">
              <a:buChar char="n"/>
              <a:defRPr sz="3600">
                <a:solidFill>
                  <a:schemeClr val="tx1"/>
                </a:solidFill>
                <a:effectLst>
                  <a:outerShdw blurRad="38100" dist="38100" dir="2700000" algn="tl">
                    <a:srgbClr val="003366"/>
                  </a:outerShdw>
                </a:effectLst>
                <a:latin typeface="Tahoma" charset="0"/>
              </a:defRPr>
            </a:lvl1pPr>
            <a:lvl2pPr marL="814388" indent="-312738" defTabSz="1001713">
              <a:buClr>
                <a:schemeClr val="folHlink"/>
              </a:buClr>
              <a:buChar char="n"/>
              <a:defRPr sz="3000">
                <a:solidFill>
                  <a:schemeClr val="tx1"/>
                </a:solidFill>
                <a:effectLst>
                  <a:outerShdw blurRad="38100" dist="38100" dir="2700000" algn="tl">
                    <a:srgbClr val="003366"/>
                  </a:outerShdw>
                </a:effectLst>
                <a:latin typeface="Tahoma" charset="0"/>
              </a:defRPr>
            </a:lvl2pPr>
            <a:lvl3pPr marL="1252538" indent="-250825" defTabSz="1001713">
              <a:buClr>
                <a:schemeClr val="hlink"/>
              </a:buClr>
              <a:buChar char="n"/>
              <a:defRPr sz="2600">
                <a:solidFill>
                  <a:schemeClr val="tx1"/>
                </a:solidFill>
                <a:effectLst>
                  <a:outerShdw blurRad="38100" dist="38100" dir="2700000" algn="tl">
                    <a:srgbClr val="003366"/>
                  </a:outerShdw>
                </a:effectLst>
                <a:latin typeface="Tahoma" charset="0"/>
              </a:defRPr>
            </a:lvl3pPr>
            <a:lvl4pPr marL="1755775" indent="-250825" defTabSz="1001713">
              <a:buClr>
                <a:schemeClr val="folHlink"/>
              </a:buClr>
              <a:buChar char="n"/>
              <a:defRPr sz="2200">
                <a:solidFill>
                  <a:schemeClr val="tx1"/>
                </a:solidFill>
                <a:effectLst>
                  <a:outerShdw blurRad="38100" dist="38100" dir="2700000" algn="tl">
                    <a:srgbClr val="003366"/>
                  </a:outerShdw>
                </a:effectLst>
                <a:latin typeface="Tahoma" charset="0"/>
              </a:defRPr>
            </a:lvl4pPr>
            <a:lvl5pPr marL="2257425" indent="-250825" defTabSz="1001713">
              <a:buClr>
                <a:schemeClr val="hlink"/>
              </a:buClr>
              <a:buChar char="n"/>
              <a:defRPr sz="2200">
                <a:solidFill>
                  <a:schemeClr val="tx1"/>
                </a:solidFill>
                <a:effectLst>
                  <a:outerShdw blurRad="38100" dist="38100" dir="2700000" algn="tl">
                    <a:srgbClr val="003366"/>
                  </a:outerShdw>
                </a:effectLst>
                <a:latin typeface="Tahoma" charset="0"/>
              </a:defRPr>
            </a:lvl5pPr>
            <a:lvl6pPr marL="2714625" indent="-250825" defTabSz="1001713" fontAlgn="base">
              <a:spcBef>
                <a:spcPct val="20000"/>
              </a:spcBef>
              <a:spcAft>
                <a:spcPct val="0"/>
              </a:spcAft>
              <a:buClr>
                <a:schemeClr val="hlink"/>
              </a:buClr>
              <a:buSzPct val="65000"/>
              <a:buFont typeface="Wingdings" charset="2"/>
              <a:buChar char="n"/>
              <a:defRPr sz="2200">
                <a:solidFill>
                  <a:schemeClr val="tx1"/>
                </a:solidFill>
                <a:effectLst>
                  <a:outerShdw blurRad="38100" dist="38100" dir="2700000" algn="tl">
                    <a:srgbClr val="003366"/>
                  </a:outerShdw>
                </a:effectLst>
                <a:latin typeface="Tahoma" charset="0"/>
              </a:defRPr>
            </a:lvl6pPr>
            <a:lvl7pPr marL="3171825" indent="-250825" defTabSz="1001713" fontAlgn="base">
              <a:spcBef>
                <a:spcPct val="20000"/>
              </a:spcBef>
              <a:spcAft>
                <a:spcPct val="0"/>
              </a:spcAft>
              <a:buClr>
                <a:schemeClr val="hlink"/>
              </a:buClr>
              <a:buSzPct val="65000"/>
              <a:buFont typeface="Wingdings" charset="2"/>
              <a:buChar char="n"/>
              <a:defRPr sz="2200">
                <a:solidFill>
                  <a:schemeClr val="tx1"/>
                </a:solidFill>
                <a:effectLst>
                  <a:outerShdw blurRad="38100" dist="38100" dir="2700000" algn="tl">
                    <a:srgbClr val="003366"/>
                  </a:outerShdw>
                </a:effectLst>
                <a:latin typeface="Tahoma" charset="0"/>
              </a:defRPr>
            </a:lvl7pPr>
            <a:lvl8pPr marL="3629025" indent="-250825" defTabSz="1001713" fontAlgn="base">
              <a:spcBef>
                <a:spcPct val="20000"/>
              </a:spcBef>
              <a:spcAft>
                <a:spcPct val="0"/>
              </a:spcAft>
              <a:buClr>
                <a:schemeClr val="hlink"/>
              </a:buClr>
              <a:buSzPct val="65000"/>
              <a:buFont typeface="Wingdings" charset="2"/>
              <a:buChar char="n"/>
              <a:defRPr sz="2200">
                <a:solidFill>
                  <a:schemeClr val="tx1"/>
                </a:solidFill>
                <a:effectLst>
                  <a:outerShdw blurRad="38100" dist="38100" dir="2700000" algn="tl">
                    <a:srgbClr val="003366"/>
                  </a:outerShdw>
                </a:effectLst>
                <a:latin typeface="Tahoma" charset="0"/>
              </a:defRPr>
            </a:lvl8pPr>
            <a:lvl9pPr marL="4086225" indent="-250825" defTabSz="1001713" fontAlgn="base">
              <a:spcBef>
                <a:spcPct val="20000"/>
              </a:spcBef>
              <a:spcAft>
                <a:spcPct val="0"/>
              </a:spcAft>
              <a:buClr>
                <a:schemeClr val="hlink"/>
              </a:buClr>
              <a:buSzPct val="65000"/>
              <a:buFont typeface="Wingdings" charset="2"/>
              <a:buChar char="n"/>
              <a:defRPr sz="2200">
                <a:solidFill>
                  <a:schemeClr val="tx1"/>
                </a:solidFill>
                <a:effectLst>
                  <a:outerShdw blurRad="38100" dist="38100" dir="2700000" algn="tl">
                    <a:srgbClr val="003366"/>
                  </a:outerShdw>
                </a:effectLst>
                <a:latin typeface="Tahoma" charset="0"/>
              </a:defRPr>
            </a:lvl9pPr>
          </a:lstStyle>
          <a:p>
            <a:pPr>
              <a:lnSpc>
                <a:spcPct val="130000"/>
              </a:lnSpc>
            </a:pPr>
            <a:r>
              <a:rPr lang="en-US" altLang="en-US" sz="2400" smtClean="0"/>
              <a:t>Generalities</a:t>
            </a:r>
            <a:endParaRPr lang="en-US" altLang="en-US" sz="2400" dirty="0" smtClean="0"/>
          </a:p>
          <a:p>
            <a:pPr>
              <a:lnSpc>
                <a:spcPct val="130000"/>
              </a:lnSpc>
            </a:pPr>
            <a:r>
              <a:rPr lang="en-US" altLang="en-US" sz="2400" dirty="0" smtClean="0"/>
              <a:t>Example of experimental activity at CERN </a:t>
            </a:r>
            <a:r>
              <a:rPr lang="en-US" altLang="en-US" sz="2400" dirty="0" err="1" smtClean="0"/>
              <a:t>n_TOF</a:t>
            </a:r>
            <a:r>
              <a:rPr lang="en-US" altLang="en-US" sz="2400" dirty="0" smtClean="0"/>
              <a:t>:</a:t>
            </a:r>
          </a:p>
          <a:p>
            <a:pPr lvl="1">
              <a:lnSpc>
                <a:spcPct val="130000"/>
              </a:lnSpc>
            </a:pPr>
            <a:r>
              <a:rPr lang="en-US" altLang="en-US" sz="1800" dirty="0"/>
              <a:t>(</a:t>
            </a:r>
            <a:r>
              <a:rPr lang="en-US" altLang="en-US" sz="1800" dirty="0" err="1"/>
              <a:t>n,a</a:t>
            </a:r>
            <a:r>
              <a:rPr lang="en-US" altLang="en-US" sz="1800" dirty="0"/>
              <a:t>) and (</a:t>
            </a:r>
            <a:r>
              <a:rPr lang="en-US" altLang="en-US" sz="1800" dirty="0" err="1"/>
              <a:t>n,p</a:t>
            </a:r>
            <a:r>
              <a:rPr lang="en-US" altLang="en-US" sz="1800" dirty="0"/>
              <a:t>) on </a:t>
            </a:r>
            <a:r>
              <a:rPr lang="en-US" altLang="en-US" sz="1800" baseline="30000" dirty="0"/>
              <a:t>7</a:t>
            </a:r>
            <a:r>
              <a:rPr lang="en-US" altLang="en-US" sz="1800" dirty="0"/>
              <a:t>Be for the BBN</a:t>
            </a:r>
          </a:p>
          <a:p>
            <a:pPr lvl="1">
              <a:lnSpc>
                <a:spcPct val="130000"/>
              </a:lnSpc>
            </a:pPr>
            <a:r>
              <a:rPr lang="en-US" altLang="en-US" sz="1800" dirty="0" smtClean="0"/>
              <a:t>Re/</a:t>
            </a:r>
            <a:r>
              <a:rPr lang="en-US" altLang="en-US" sz="1800" dirty="0" err="1" smtClean="0"/>
              <a:t>Os</a:t>
            </a:r>
            <a:r>
              <a:rPr lang="en-US" altLang="en-US" sz="1800" dirty="0"/>
              <a:t> </a:t>
            </a:r>
            <a:r>
              <a:rPr lang="en-US" altLang="en-US" sz="1800" dirty="0" smtClean="0"/>
              <a:t>clock</a:t>
            </a:r>
          </a:p>
          <a:p>
            <a:pPr lvl="1">
              <a:lnSpc>
                <a:spcPct val="130000"/>
              </a:lnSpc>
            </a:pPr>
            <a:r>
              <a:rPr lang="en-US" altLang="en-US" sz="1800" dirty="0" smtClean="0"/>
              <a:t>Neutron </a:t>
            </a:r>
            <a:r>
              <a:rPr lang="en-US" altLang="en-US" sz="1800" dirty="0"/>
              <a:t>sources for the </a:t>
            </a:r>
            <a:r>
              <a:rPr lang="en-US" altLang="en-US" sz="1800" dirty="0" smtClean="0"/>
              <a:t>s-process</a:t>
            </a:r>
            <a:endParaRPr lang="en-US" altLang="en-US" sz="1800" dirty="0"/>
          </a:p>
        </p:txBody>
      </p:sp>
      <p:sp>
        <p:nvSpPr>
          <p:cNvPr id="1432582" name="Rectangle 6"/>
          <p:cNvSpPr>
            <a:spLocks noGrp="1" noChangeArrowheads="1"/>
          </p:cNvSpPr>
          <p:nvPr>
            <p:ph type="title"/>
          </p:nvPr>
        </p:nvSpPr>
        <p:spPr>
          <a:xfrm>
            <a:off x="0" y="0"/>
            <a:ext cx="9356725" cy="1947941"/>
          </a:xfrm>
          <a:noFill/>
          <a:ln/>
        </p:spPr>
        <p:txBody>
          <a:bodyPr>
            <a:spAutoFit/>
          </a:bodyPr>
          <a:lstStyle/>
          <a:p>
            <a:pPr algn="l"/>
            <a:r>
              <a:rPr lang="en-US" altLang="en-US" sz="4000" dirty="0" smtClean="0"/>
              <a:t>Neutron induced reaction cross section measurements for primordial and stellar nucleosynthesis at CERN </a:t>
            </a:r>
            <a:r>
              <a:rPr lang="en-US" altLang="en-US" sz="4000" dirty="0" err="1" smtClean="0"/>
              <a:t>n_TOF</a:t>
            </a:r>
            <a:endParaRPr lang="en-US" altLang="en-US" sz="4000" dirty="0"/>
          </a:p>
        </p:txBody>
      </p:sp>
      <p:sp>
        <p:nvSpPr>
          <p:cNvPr id="6" name="Text Box 4"/>
          <p:cNvSpPr txBox="1">
            <a:spLocks noChangeArrowheads="1"/>
          </p:cNvSpPr>
          <p:nvPr/>
        </p:nvSpPr>
        <p:spPr bwMode="auto">
          <a:xfrm>
            <a:off x="7905750" y="6507163"/>
            <a:ext cx="18982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altLang="en-US" sz="1200" dirty="0" smtClean="0">
                <a:effectLst/>
                <a:latin typeface="Helvetica" charset="0"/>
              </a:rPr>
              <a:t>alberto.mengoni@enea.it</a:t>
            </a:r>
            <a:endParaRPr lang="en-US" altLang="en-US" dirty="0">
              <a:effectLst/>
            </a:endParaRPr>
          </a:p>
        </p:txBody>
      </p:sp>
      <p:sp>
        <p:nvSpPr>
          <p:cNvPr id="2" name="TextBox 1"/>
          <p:cNvSpPr txBox="1"/>
          <p:nvPr/>
        </p:nvSpPr>
        <p:spPr>
          <a:xfrm>
            <a:off x="0" y="6291691"/>
            <a:ext cx="5537670" cy="566309"/>
          </a:xfrm>
          <a:prstGeom prst="rect">
            <a:avLst/>
          </a:prstGeom>
          <a:noFill/>
        </p:spPr>
        <p:txBody>
          <a:bodyPr wrap="none" rtlCol="0">
            <a:spAutoFit/>
          </a:bodyPr>
          <a:lstStyle/>
          <a:p>
            <a:r>
              <a:rPr lang="en-US" sz="1400" dirty="0" smtClean="0"/>
              <a:t>IX European Summer School on Experimental Nuclear Astrophysics </a:t>
            </a:r>
          </a:p>
          <a:p>
            <a:r>
              <a:rPr lang="en-US" sz="1400" dirty="0" smtClean="0"/>
              <a:t>Santa Tecla (Catania), 17-24 September 2017</a:t>
            </a:r>
            <a:endParaRPr lang="en-US" sz="1400" dirty="0"/>
          </a:p>
        </p:txBody>
      </p:sp>
    </p:spTree>
    <p:extLst>
      <p:ext uri="{BB962C8B-B14F-4D97-AF65-F5344CB8AC3E}">
        <p14:creationId xmlns:p14="http://schemas.microsoft.com/office/powerpoint/2010/main" val="1773231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23746" name="Picture 2" descr="https://www.obspm.fr/IMG/jpg/wcen-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838200"/>
            <a:ext cx="5867400" cy="5867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2"/>
          <p:cNvSpPr txBox="1">
            <a:spLocks noChangeArrowheads="1"/>
          </p:cNvSpPr>
          <p:nvPr/>
        </p:nvSpPr>
        <p:spPr bwMode="auto">
          <a:xfrm>
            <a:off x="0" y="0"/>
            <a:ext cx="990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a:buClrTx/>
              <a:buSzTx/>
              <a:buFontTx/>
            </a:pPr>
            <a:r>
              <a:rPr lang="en-US" altLang="en-US" dirty="0" smtClean="0"/>
              <a:t>The Spite plateau is cosmic</a:t>
            </a:r>
            <a:endParaRPr lang="en-US" altLang="en-US" dirty="0"/>
          </a:p>
        </p:txBody>
      </p:sp>
      <p:sp>
        <p:nvSpPr>
          <p:cNvPr id="5" name="TextBox 4"/>
          <p:cNvSpPr txBox="1"/>
          <p:nvPr/>
        </p:nvSpPr>
        <p:spPr>
          <a:xfrm>
            <a:off x="0" y="4397276"/>
            <a:ext cx="3886200" cy="2308324"/>
          </a:xfrm>
          <a:prstGeom prst="rect">
            <a:avLst/>
          </a:prstGeom>
          <a:noFill/>
        </p:spPr>
        <p:txBody>
          <a:bodyPr wrap="square" rtlCol="0">
            <a:spAutoFit/>
          </a:bodyPr>
          <a:lstStyle/>
          <a:p>
            <a:r>
              <a:rPr lang="fr-FR" sz="1600" dirty="0">
                <a:latin typeface="+mn-lt"/>
              </a:rPr>
              <a:t>Figure 3 </a:t>
            </a:r>
          </a:p>
          <a:p>
            <a:r>
              <a:rPr lang="fr-FR" sz="1600" dirty="0">
                <a:latin typeface="+mn-lt"/>
              </a:rPr>
              <a:t>Le plateau des Spite dans </a:t>
            </a:r>
            <a:r>
              <a:rPr lang="fr-FR" sz="1600" dirty="0" err="1">
                <a:latin typeface="+mn-lt"/>
              </a:rPr>
              <a:t>ω</a:t>
            </a:r>
            <a:r>
              <a:rPr lang="fr-FR" sz="1600" dirty="0">
                <a:latin typeface="+mn-lt"/>
              </a:rPr>
              <a:t> </a:t>
            </a:r>
            <a:r>
              <a:rPr lang="fr-FR" sz="1600" dirty="0" err="1">
                <a:latin typeface="+mn-lt"/>
              </a:rPr>
              <a:t>Centauri</a:t>
            </a:r>
            <a:r>
              <a:rPr lang="fr-FR" sz="1600" dirty="0">
                <a:latin typeface="+mn-lt"/>
              </a:rPr>
              <a:t>, </a:t>
            </a:r>
            <a:endParaRPr lang="fr-FR" sz="1600" dirty="0" smtClean="0">
              <a:latin typeface="+mn-lt"/>
            </a:endParaRPr>
          </a:p>
          <a:p>
            <a:r>
              <a:rPr lang="fr-FR" sz="1600" dirty="0" smtClean="0">
                <a:latin typeface="+mn-lt"/>
              </a:rPr>
              <a:t>tel</a:t>
            </a:r>
            <a:r>
              <a:rPr lang="fr-FR" sz="1600" dirty="0">
                <a:latin typeface="+mn-lt"/>
              </a:rPr>
              <a:t> qu’il est révélé par les observations Flames/</a:t>
            </a:r>
            <a:r>
              <a:rPr lang="fr-FR" sz="1600" dirty="0" err="1">
                <a:latin typeface="+mn-lt"/>
              </a:rPr>
              <a:t>Giraffe</a:t>
            </a:r>
            <a:r>
              <a:rPr lang="fr-FR" sz="1600" dirty="0">
                <a:latin typeface="+mn-lt"/>
              </a:rPr>
              <a:t>. </a:t>
            </a:r>
          </a:p>
          <a:p>
            <a:r>
              <a:rPr lang="fr-FR" sz="1600" dirty="0">
                <a:latin typeface="+mn-lt"/>
              </a:rPr>
              <a:t>Toutes les étoiles observées ont </a:t>
            </a:r>
            <a:r>
              <a:rPr lang="fr-FR" sz="1600" dirty="0" smtClean="0">
                <a:latin typeface="+mn-lt"/>
              </a:rPr>
              <a:t>la même</a:t>
            </a:r>
            <a:r>
              <a:rPr lang="fr-FR" sz="1600" dirty="0">
                <a:latin typeface="+mn-lt"/>
              </a:rPr>
              <a:t> abondance de lithium, quelle </a:t>
            </a:r>
            <a:endParaRPr lang="fr-FR" sz="1600" dirty="0" smtClean="0">
              <a:latin typeface="+mn-lt"/>
            </a:endParaRPr>
          </a:p>
          <a:p>
            <a:r>
              <a:rPr lang="fr-FR" sz="1600" dirty="0" err="1" smtClean="0">
                <a:latin typeface="+mn-lt"/>
              </a:rPr>
              <a:t>quesoit</a:t>
            </a:r>
            <a:r>
              <a:rPr lang="fr-FR" sz="1600" dirty="0">
                <a:latin typeface="+mn-lt"/>
              </a:rPr>
              <a:t> leur </a:t>
            </a:r>
            <a:r>
              <a:rPr lang="fr-FR" sz="1600" dirty="0" err="1">
                <a:latin typeface="+mn-lt"/>
              </a:rPr>
              <a:t>métallicité</a:t>
            </a:r>
            <a:r>
              <a:rPr lang="fr-FR" sz="1600" dirty="0">
                <a:latin typeface="+mn-lt"/>
              </a:rPr>
              <a:t> ou </a:t>
            </a:r>
            <a:r>
              <a:rPr lang="fr-FR" sz="1600" dirty="0" smtClean="0">
                <a:latin typeface="+mn-lt"/>
              </a:rPr>
              <a:t> température.</a:t>
            </a:r>
            <a:r>
              <a:rPr lang="fr-FR" sz="1600" dirty="0">
                <a:latin typeface="+mn-lt"/>
              </a:rPr>
              <a:t> </a:t>
            </a:r>
          </a:p>
          <a:p>
            <a:r>
              <a:rPr lang="fr-FR" sz="1600" dirty="0">
                <a:latin typeface="+mn-lt"/>
              </a:rPr>
              <a:t>L Monaco et al. A&amp;A 519 (2010) </a:t>
            </a:r>
            <a:r>
              <a:rPr lang="fr-FR" sz="1600" dirty="0" smtClean="0">
                <a:latin typeface="+mn-lt"/>
              </a:rPr>
              <a:t>L3</a:t>
            </a:r>
            <a:endParaRPr lang="en-US" sz="1600" dirty="0">
              <a:latin typeface="+mn-lt"/>
            </a:endParaRPr>
          </a:p>
        </p:txBody>
      </p:sp>
    </p:spTree>
    <p:extLst>
      <p:ext uri="{BB962C8B-B14F-4D97-AF65-F5344CB8AC3E}">
        <p14:creationId xmlns:p14="http://schemas.microsoft.com/office/powerpoint/2010/main" val="2374642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67056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4" descr="cid:image001.png@01D320E2.520EB6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9600" y="1981200"/>
            <a:ext cx="1905000" cy="4705350"/>
          </a:xfrm>
          <a:prstGeom prst="rect">
            <a:avLst/>
          </a:prstGeom>
          <a:noFill/>
          <a:ln>
            <a:noFill/>
          </a:ln>
        </p:spPr>
      </p:pic>
      <p:cxnSp>
        <p:nvCxnSpPr>
          <p:cNvPr id="18" name="Straight Arrow Connector 17"/>
          <p:cNvCxnSpPr/>
          <p:nvPr/>
        </p:nvCxnSpPr>
        <p:spPr bwMode="auto">
          <a:xfrm>
            <a:off x="6149622" y="3641457"/>
            <a:ext cx="708378" cy="625743"/>
          </a:xfrm>
          <a:prstGeom prst="straightConnector1">
            <a:avLst/>
          </a:prstGeom>
          <a:noFill/>
          <a:ln w="63500" cap="flat" cmpd="sng" algn="ctr">
            <a:solidFill>
              <a:srgbClr val="CC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 name="Rounded Rectangle 18"/>
          <p:cNvSpPr/>
          <p:nvPr/>
        </p:nvSpPr>
        <p:spPr bwMode="auto">
          <a:xfrm>
            <a:off x="698500" y="5695245"/>
            <a:ext cx="1219200" cy="259644"/>
          </a:xfrm>
          <a:prstGeom prst="roundRect">
            <a:avLst/>
          </a:prstGeom>
          <a:noFill/>
          <a:ln w="38100">
            <a:solidFill>
              <a:srgbClr val="CC3300"/>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23" name="Rectangle 22"/>
          <p:cNvSpPr/>
          <p:nvPr/>
        </p:nvSpPr>
        <p:spPr>
          <a:xfrm>
            <a:off x="685800" y="6334483"/>
            <a:ext cx="1311578" cy="369332"/>
          </a:xfrm>
          <a:prstGeom prst="rect">
            <a:avLst/>
          </a:prstGeom>
        </p:spPr>
        <p:txBody>
          <a:bodyPr wrap="none">
            <a:spAutoFit/>
          </a:bodyPr>
          <a:lstStyle/>
          <a:p>
            <a:pPr algn="ctr" fontAlgn="auto">
              <a:spcBef>
                <a:spcPts val="0"/>
              </a:spcBef>
              <a:spcAft>
                <a:spcPts val="0"/>
              </a:spcAft>
              <a:buClrTx/>
              <a:buSzTx/>
              <a:defRPr/>
            </a:pPr>
            <a:r>
              <a:rPr lang="en-US" sz="1800" baseline="30000" dirty="0">
                <a:solidFill>
                  <a:schemeClr val="bg1">
                    <a:lumMod val="50000"/>
                  </a:schemeClr>
                </a:solidFill>
                <a:latin typeface="Times New Roman" panose="02020603050405020304" pitchFamily="18" charset="0"/>
                <a:cs typeface="Times New Roman" panose="02020603050405020304" pitchFamily="18" charset="0"/>
              </a:rPr>
              <a:t>7</a:t>
            </a:r>
            <a:r>
              <a:rPr lang="en-US" sz="1800" dirty="0">
                <a:solidFill>
                  <a:schemeClr val="bg1">
                    <a:lumMod val="50000"/>
                  </a:schemeClr>
                </a:solidFill>
                <a:latin typeface="Times New Roman" panose="02020603050405020304" pitchFamily="18" charset="0"/>
                <a:cs typeface="Times New Roman" panose="02020603050405020304" pitchFamily="18" charset="0"/>
              </a:rPr>
              <a:t>Be(n,</a:t>
            </a:r>
            <a:r>
              <a:rPr lang="el-GR" sz="1800" dirty="0">
                <a:solidFill>
                  <a:schemeClr val="bg1">
                    <a:lumMod val="50000"/>
                  </a:schemeClr>
                </a:solidFill>
                <a:latin typeface="Times New Roman" panose="02020603050405020304" pitchFamily="18" charset="0"/>
                <a:cs typeface="Times New Roman" panose="02020603050405020304" pitchFamily="18" charset="0"/>
              </a:rPr>
              <a:t>α</a:t>
            </a:r>
            <a:r>
              <a:rPr lang="en-US" sz="1800" dirty="0">
                <a:solidFill>
                  <a:schemeClr val="bg1">
                    <a:lumMod val="50000"/>
                  </a:schemeClr>
                </a:solidFill>
                <a:latin typeface="Times New Roman" panose="02020603050405020304" pitchFamily="18" charset="0"/>
                <a:cs typeface="Times New Roman" panose="02020603050405020304" pitchFamily="18" charset="0"/>
              </a:rPr>
              <a:t>)</a:t>
            </a:r>
            <a:r>
              <a:rPr lang="en-US" sz="1800" baseline="30000" dirty="0">
                <a:solidFill>
                  <a:schemeClr val="bg1">
                    <a:lumMod val="50000"/>
                  </a:schemeClr>
                </a:solidFill>
                <a:latin typeface="Times New Roman" panose="02020603050405020304" pitchFamily="18" charset="0"/>
                <a:cs typeface="Times New Roman" panose="02020603050405020304" pitchFamily="18" charset="0"/>
              </a:rPr>
              <a:t>4</a:t>
            </a:r>
            <a:r>
              <a:rPr lang="en-US" sz="1800" dirty="0">
                <a:solidFill>
                  <a:schemeClr val="bg1">
                    <a:lumMod val="50000"/>
                  </a:schemeClr>
                </a:solidFill>
                <a:latin typeface="Times New Roman" panose="02020603050405020304" pitchFamily="18" charset="0"/>
                <a:cs typeface="Times New Roman" panose="02020603050405020304" pitchFamily="18" charset="0"/>
              </a:rPr>
              <a:t>He</a:t>
            </a:r>
          </a:p>
        </p:txBody>
      </p:sp>
      <p:sp>
        <p:nvSpPr>
          <p:cNvPr id="24" name="Rounded Rectangle 23"/>
          <p:cNvSpPr/>
          <p:nvPr/>
        </p:nvSpPr>
        <p:spPr bwMode="auto">
          <a:xfrm>
            <a:off x="735944" y="6345772"/>
            <a:ext cx="1222678" cy="325961"/>
          </a:xfrm>
          <a:prstGeom prst="roundRect">
            <a:avLst/>
          </a:prstGeom>
          <a:noFill/>
          <a:ln w="38100">
            <a:solidFill>
              <a:srgbClr val="CC3300"/>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cxnSp>
        <p:nvCxnSpPr>
          <p:cNvPr id="25" name="Straight Arrow Connector 24"/>
          <p:cNvCxnSpPr/>
          <p:nvPr/>
        </p:nvCxnSpPr>
        <p:spPr bwMode="auto">
          <a:xfrm flipH="1">
            <a:off x="5566833" y="3641457"/>
            <a:ext cx="582789" cy="1235343"/>
          </a:xfrm>
          <a:prstGeom prst="straightConnector1">
            <a:avLst/>
          </a:prstGeom>
          <a:noFill/>
          <a:ln w="63500" cap="flat" cmpd="sng" algn="ctr">
            <a:solidFill>
              <a:srgbClr val="CC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 name="Rectangle 2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a:buClrTx/>
              <a:buSzTx/>
              <a:buFontTx/>
            </a:pPr>
            <a:r>
              <a:rPr lang="en-US" altLang="en-US" baseline="30000" dirty="0" smtClean="0"/>
              <a:t>7</a:t>
            </a:r>
            <a:r>
              <a:rPr lang="en-US" altLang="en-US" dirty="0" smtClean="0"/>
              <a:t>Be destruction by neutrons</a:t>
            </a:r>
            <a:endParaRPr lang="en-US" altLang="en-US" dirty="0"/>
          </a:p>
        </p:txBody>
      </p:sp>
    </p:spTree>
    <p:extLst>
      <p:ext uri="{BB962C8B-B14F-4D97-AF65-F5344CB8AC3E}">
        <p14:creationId xmlns:p14="http://schemas.microsoft.com/office/powerpoint/2010/main" val="24588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1"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53" presetClass="entr" presetSubtype="1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22" presetClass="entr" presetSubtype="1"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0885" name="Line 5"/>
          <p:cNvSpPr>
            <a:spLocks noChangeShapeType="1"/>
          </p:cNvSpPr>
          <p:nvPr/>
        </p:nvSpPr>
        <p:spPr bwMode="auto">
          <a:xfrm>
            <a:off x="2667000" y="4572000"/>
            <a:ext cx="2133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0886" name="Rectangle 6"/>
          <p:cNvSpPr>
            <a:spLocks noChangeArrowheads="1"/>
          </p:cNvSpPr>
          <p:nvPr/>
        </p:nvSpPr>
        <p:spPr bwMode="auto">
          <a:xfrm>
            <a:off x="4902200" y="4267200"/>
            <a:ext cx="76200" cy="609600"/>
          </a:xfrm>
          <a:prstGeom prst="rect">
            <a:avLst/>
          </a:prstGeom>
          <a:solidFill>
            <a:srgbClr val="FF9900"/>
          </a:solid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0887" name="Line 7"/>
          <p:cNvSpPr>
            <a:spLocks noChangeShapeType="1"/>
          </p:cNvSpPr>
          <p:nvPr/>
        </p:nvSpPr>
        <p:spPr bwMode="auto">
          <a:xfrm flipV="1">
            <a:off x="5029200" y="3733800"/>
            <a:ext cx="1905000" cy="838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0890" name="Rectangle 10"/>
          <p:cNvSpPr>
            <a:spLocks noChangeArrowheads="1"/>
          </p:cNvSpPr>
          <p:nvPr/>
        </p:nvSpPr>
        <p:spPr bwMode="auto">
          <a:xfrm>
            <a:off x="7010400" y="3352800"/>
            <a:ext cx="5334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0891" name="Text Box 11"/>
          <p:cNvSpPr txBox="1">
            <a:spLocks noChangeArrowheads="1"/>
          </p:cNvSpPr>
          <p:nvPr/>
        </p:nvSpPr>
        <p:spPr bwMode="auto">
          <a:xfrm>
            <a:off x="4038600" y="2590800"/>
            <a:ext cx="2046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76238" indent="-376238" defTabSz="1001713">
              <a:spcBef>
                <a:spcPct val="0"/>
              </a:spcBef>
              <a:defRPr>
                <a:solidFill>
                  <a:schemeClr val="tx1"/>
                </a:solidFill>
                <a:latin typeface="Arial" charset="0"/>
              </a:defRPr>
            </a:lvl1pPr>
            <a:lvl2pPr defTabSz="1001713">
              <a:spcBef>
                <a:spcPct val="0"/>
              </a:spcBef>
              <a:defRPr>
                <a:solidFill>
                  <a:schemeClr val="tx1"/>
                </a:solidFill>
                <a:latin typeface="Arial" charset="0"/>
              </a:defRPr>
            </a:lvl2pPr>
            <a:lvl3pPr defTabSz="1001713">
              <a:spcBef>
                <a:spcPct val="0"/>
              </a:spcBef>
              <a:defRPr>
                <a:solidFill>
                  <a:schemeClr val="tx1"/>
                </a:solidFill>
                <a:latin typeface="Arial" charset="0"/>
              </a:defRPr>
            </a:lvl3pPr>
            <a:lvl4pPr defTabSz="1001713">
              <a:spcBef>
                <a:spcPct val="0"/>
              </a:spcBef>
              <a:defRPr>
                <a:solidFill>
                  <a:schemeClr val="tx1"/>
                </a:solidFill>
                <a:latin typeface="Arial" charset="0"/>
              </a:defRPr>
            </a:lvl4pPr>
            <a:lvl5pPr defTabSz="1001713">
              <a:spcBef>
                <a:spcPct val="0"/>
              </a:spcBef>
              <a:defRPr>
                <a:solidFill>
                  <a:schemeClr val="tx1"/>
                </a:solidFill>
                <a:latin typeface="Arial" charset="0"/>
              </a:defRPr>
            </a:lvl5pPr>
            <a:lvl6pPr defTabSz="1001713" fontAlgn="base">
              <a:spcBef>
                <a:spcPct val="0"/>
              </a:spcBef>
              <a:spcAft>
                <a:spcPct val="0"/>
              </a:spcAft>
              <a:defRPr>
                <a:solidFill>
                  <a:schemeClr val="tx1"/>
                </a:solidFill>
                <a:latin typeface="Arial" charset="0"/>
              </a:defRPr>
            </a:lvl6pPr>
            <a:lvl7pPr defTabSz="1001713" fontAlgn="base">
              <a:spcBef>
                <a:spcPct val="0"/>
              </a:spcBef>
              <a:spcAft>
                <a:spcPct val="0"/>
              </a:spcAft>
              <a:defRPr>
                <a:solidFill>
                  <a:schemeClr val="tx1"/>
                </a:solidFill>
                <a:latin typeface="Arial" charset="0"/>
              </a:defRPr>
            </a:lvl7pPr>
            <a:lvl8pPr defTabSz="1001713" fontAlgn="base">
              <a:spcBef>
                <a:spcPct val="0"/>
              </a:spcBef>
              <a:spcAft>
                <a:spcPct val="0"/>
              </a:spcAft>
              <a:defRPr>
                <a:solidFill>
                  <a:schemeClr val="tx1"/>
                </a:solidFill>
                <a:latin typeface="Arial" charset="0"/>
              </a:defRPr>
            </a:lvl8pPr>
            <a:lvl9pPr defTabSz="1001713" fontAlgn="base">
              <a:spcBef>
                <a:spcPct val="0"/>
              </a:spcBef>
              <a:spcAft>
                <a:spcPct val="0"/>
              </a:spcAft>
              <a:defRPr>
                <a:solidFill>
                  <a:schemeClr val="tx1"/>
                </a:solidFill>
                <a:latin typeface="Arial" charset="0"/>
              </a:defRPr>
            </a:lvl9pPr>
          </a:lstStyle>
          <a:p>
            <a:pPr>
              <a:spcBef>
                <a:spcPct val="20000"/>
              </a:spcBef>
            </a:pPr>
            <a:r>
              <a:rPr lang="en-US" altLang="en-US">
                <a:solidFill>
                  <a:srgbClr val="FF00FF"/>
                </a:solidFill>
                <a:effectLst>
                  <a:outerShdw blurRad="38100" dist="38100" dir="2700000" algn="tl">
                    <a:srgbClr val="FFFFFF"/>
                  </a:outerShdw>
                </a:effectLst>
                <a:latin typeface="Symbol" charset="2"/>
              </a:rPr>
              <a:t>g</a:t>
            </a:r>
            <a:r>
              <a:rPr lang="en-US" altLang="en-US">
                <a:effectLst>
                  <a:outerShdw blurRad="38100" dist="38100" dir="2700000" algn="tl">
                    <a:srgbClr val="003366"/>
                  </a:outerShdw>
                </a:effectLst>
                <a:latin typeface="Tahoma" charset="0"/>
              </a:rPr>
              <a:t>-ray detector</a:t>
            </a:r>
          </a:p>
        </p:txBody>
      </p:sp>
      <p:sp>
        <p:nvSpPr>
          <p:cNvPr id="1530895" name="Text Box 15"/>
          <p:cNvSpPr txBox="1">
            <a:spLocks noChangeArrowheads="1"/>
          </p:cNvSpPr>
          <p:nvPr/>
        </p:nvSpPr>
        <p:spPr bwMode="auto">
          <a:xfrm>
            <a:off x="3260725" y="3995738"/>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76238" indent="-376238" defTabSz="1001713">
              <a:spcBef>
                <a:spcPct val="0"/>
              </a:spcBef>
              <a:defRPr>
                <a:solidFill>
                  <a:schemeClr val="tx1"/>
                </a:solidFill>
                <a:latin typeface="Arial" charset="0"/>
              </a:defRPr>
            </a:lvl1pPr>
            <a:lvl2pPr defTabSz="1001713">
              <a:spcBef>
                <a:spcPct val="0"/>
              </a:spcBef>
              <a:defRPr>
                <a:solidFill>
                  <a:schemeClr val="tx1"/>
                </a:solidFill>
                <a:latin typeface="Arial" charset="0"/>
              </a:defRPr>
            </a:lvl2pPr>
            <a:lvl3pPr defTabSz="1001713">
              <a:spcBef>
                <a:spcPct val="0"/>
              </a:spcBef>
              <a:defRPr>
                <a:solidFill>
                  <a:schemeClr val="tx1"/>
                </a:solidFill>
                <a:latin typeface="Arial" charset="0"/>
              </a:defRPr>
            </a:lvl3pPr>
            <a:lvl4pPr defTabSz="1001713">
              <a:spcBef>
                <a:spcPct val="0"/>
              </a:spcBef>
              <a:defRPr>
                <a:solidFill>
                  <a:schemeClr val="tx1"/>
                </a:solidFill>
                <a:latin typeface="Arial" charset="0"/>
              </a:defRPr>
            </a:lvl4pPr>
            <a:lvl5pPr defTabSz="1001713">
              <a:spcBef>
                <a:spcPct val="0"/>
              </a:spcBef>
              <a:defRPr>
                <a:solidFill>
                  <a:schemeClr val="tx1"/>
                </a:solidFill>
                <a:latin typeface="Arial" charset="0"/>
              </a:defRPr>
            </a:lvl5pPr>
            <a:lvl6pPr defTabSz="1001713" fontAlgn="base">
              <a:spcBef>
                <a:spcPct val="0"/>
              </a:spcBef>
              <a:spcAft>
                <a:spcPct val="0"/>
              </a:spcAft>
              <a:defRPr>
                <a:solidFill>
                  <a:schemeClr val="tx1"/>
                </a:solidFill>
                <a:latin typeface="Arial" charset="0"/>
              </a:defRPr>
            </a:lvl6pPr>
            <a:lvl7pPr defTabSz="1001713" fontAlgn="base">
              <a:spcBef>
                <a:spcPct val="0"/>
              </a:spcBef>
              <a:spcAft>
                <a:spcPct val="0"/>
              </a:spcAft>
              <a:defRPr>
                <a:solidFill>
                  <a:schemeClr val="tx1"/>
                </a:solidFill>
                <a:latin typeface="Arial" charset="0"/>
              </a:defRPr>
            </a:lvl7pPr>
            <a:lvl8pPr defTabSz="1001713" fontAlgn="base">
              <a:spcBef>
                <a:spcPct val="0"/>
              </a:spcBef>
              <a:spcAft>
                <a:spcPct val="0"/>
              </a:spcAft>
              <a:defRPr>
                <a:solidFill>
                  <a:schemeClr val="tx1"/>
                </a:solidFill>
                <a:latin typeface="Arial" charset="0"/>
              </a:defRPr>
            </a:lvl8pPr>
            <a:lvl9pPr defTabSz="1001713" fontAlgn="base">
              <a:spcBef>
                <a:spcPct val="0"/>
              </a:spcBef>
              <a:spcAft>
                <a:spcPct val="0"/>
              </a:spcAft>
              <a:defRPr>
                <a:solidFill>
                  <a:schemeClr val="tx1"/>
                </a:solidFill>
                <a:latin typeface="Arial" charset="0"/>
              </a:defRPr>
            </a:lvl9pPr>
          </a:lstStyle>
          <a:p>
            <a:pPr>
              <a:spcBef>
                <a:spcPct val="20000"/>
              </a:spcBef>
            </a:pPr>
            <a:r>
              <a:rPr lang="en-US" altLang="en-US">
                <a:effectLst>
                  <a:outerShdw blurRad="38100" dist="38100" dir="2700000" algn="tl">
                    <a:srgbClr val="003366"/>
                  </a:outerShdw>
                </a:effectLst>
                <a:latin typeface="Tahoma" charset="0"/>
              </a:rPr>
              <a:t>beam</a:t>
            </a:r>
          </a:p>
        </p:txBody>
      </p:sp>
      <p:sp>
        <p:nvSpPr>
          <p:cNvPr id="1530897" name="AutoShape 17"/>
          <p:cNvSpPr>
            <a:spLocks noChangeArrowheads="1"/>
          </p:cNvSpPr>
          <p:nvPr/>
        </p:nvSpPr>
        <p:spPr bwMode="auto">
          <a:xfrm>
            <a:off x="4648200" y="3048000"/>
            <a:ext cx="609600" cy="609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0898" name="Text Box 18"/>
          <p:cNvSpPr txBox="1">
            <a:spLocks noChangeArrowheads="1"/>
          </p:cNvSpPr>
          <p:nvPr/>
        </p:nvSpPr>
        <p:spPr bwMode="auto">
          <a:xfrm>
            <a:off x="6629400" y="2895600"/>
            <a:ext cx="236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76238" indent="-376238" defTabSz="1001713">
              <a:spcBef>
                <a:spcPct val="0"/>
              </a:spcBef>
              <a:defRPr>
                <a:solidFill>
                  <a:schemeClr val="tx1"/>
                </a:solidFill>
                <a:latin typeface="Arial" charset="0"/>
              </a:defRPr>
            </a:lvl1pPr>
            <a:lvl2pPr defTabSz="1001713">
              <a:spcBef>
                <a:spcPct val="0"/>
              </a:spcBef>
              <a:defRPr>
                <a:solidFill>
                  <a:schemeClr val="tx1"/>
                </a:solidFill>
                <a:latin typeface="Arial" charset="0"/>
              </a:defRPr>
            </a:lvl2pPr>
            <a:lvl3pPr defTabSz="1001713">
              <a:spcBef>
                <a:spcPct val="0"/>
              </a:spcBef>
              <a:defRPr>
                <a:solidFill>
                  <a:schemeClr val="tx1"/>
                </a:solidFill>
                <a:latin typeface="Arial" charset="0"/>
              </a:defRPr>
            </a:lvl3pPr>
            <a:lvl4pPr defTabSz="1001713">
              <a:spcBef>
                <a:spcPct val="0"/>
              </a:spcBef>
              <a:defRPr>
                <a:solidFill>
                  <a:schemeClr val="tx1"/>
                </a:solidFill>
                <a:latin typeface="Arial" charset="0"/>
              </a:defRPr>
            </a:lvl4pPr>
            <a:lvl5pPr defTabSz="1001713">
              <a:spcBef>
                <a:spcPct val="0"/>
              </a:spcBef>
              <a:defRPr>
                <a:solidFill>
                  <a:schemeClr val="tx1"/>
                </a:solidFill>
                <a:latin typeface="Arial" charset="0"/>
              </a:defRPr>
            </a:lvl5pPr>
            <a:lvl6pPr defTabSz="1001713" fontAlgn="base">
              <a:spcBef>
                <a:spcPct val="0"/>
              </a:spcBef>
              <a:spcAft>
                <a:spcPct val="0"/>
              </a:spcAft>
              <a:defRPr>
                <a:solidFill>
                  <a:schemeClr val="tx1"/>
                </a:solidFill>
                <a:latin typeface="Arial" charset="0"/>
              </a:defRPr>
            </a:lvl6pPr>
            <a:lvl7pPr defTabSz="1001713" fontAlgn="base">
              <a:spcBef>
                <a:spcPct val="0"/>
              </a:spcBef>
              <a:spcAft>
                <a:spcPct val="0"/>
              </a:spcAft>
              <a:defRPr>
                <a:solidFill>
                  <a:schemeClr val="tx1"/>
                </a:solidFill>
                <a:latin typeface="Arial" charset="0"/>
              </a:defRPr>
            </a:lvl7pPr>
            <a:lvl8pPr defTabSz="1001713" fontAlgn="base">
              <a:spcBef>
                <a:spcPct val="0"/>
              </a:spcBef>
              <a:spcAft>
                <a:spcPct val="0"/>
              </a:spcAft>
              <a:defRPr>
                <a:solidFill>
                  <a:schemeClr val="tx1"/>
                </a:solidFill>
                <a:latin typeface="Arial" charset="0"/>
              </a:defRPr>
            </a:lvl8pPr>
            <a:lvl9pPr defTabSz="1001713" fontAlgn="base">
              <a:spcBef>
                <a:spcPct val="0"/>
              </a:spcBef>
              <a:spcAft>
                <a:spcPct val="0"/>
              </a:spcAft>
              <a:defRPr>
                <a:solidFill>
                  <a:schemeClr val="tx1"/>
                </a:solidFill>
                <a:latin typeface="Arial" charset="0"/>
              </a:defRPr>
            </a:lvl9pPr>
          </a:lstStyle>
          <a:p>
            <a:pPr>
              <a:spcBef>
                <a:spcPct val="20000"/>
              </a:spcBef>
            </a:pPr>
            <a:r>
              <a:rPr lang="en-US" altLang="en-US">
                <a:effectLst>
                  <a:outerShdw blurRad="38100" dist="38100" dir="2700000" algn="tl">
                    <a:srgbClr val="003366"/>
                  </a:outerShdw>
                </a:effectLst>
                <a:latin typeface="Tahoma" charset="0"/>
              </a:rPr>
              <a:t>particle detector</a:t>
            </a:r>
          </a:p>
        </p:txBody>
      </p:sp>
      <p:sp>
        <p:nvSpPr>
          <p:cNvPr id="1530899" name="Line 19"/>
          <p:cNvSpPr>
            <a:spLocks noChangeShapeType="1"/>
          </p:cNvSpPr>
          <p:nvPr/>
        </p:nvSpPr>
        <p:spPr bwMode="auto">
          <a:xfrm>
            <a:off x="5029200" y="4572000"/>
            <a:ext cx="2133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0901" name="Rectangle 21"/>
          <p:cNvSpPr>
            <a:spLocks noChangeArrowheads="1"/>
          </p:cNvSpPr>
          <p:nvPr/>
        </p:nvSpPr>
        <p:spPr bwMode="auto">
          <a:xfrm>
            <a:off x="7315200" y="4343400"/>
            <a:ext cx="5334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0902" name="Text Box 22"/>
          <p:cNvSpPr txBox="1">
            <a:spLocks noChangeArrowheads="1"/>
          </p:cNvSpPr>
          <p:nvPr/>
        </p:nvSpPr>
        <p:spPr bwMode="auto">
          <a:xfrm>
            <a:off x="7239000" y="4800600"/>
            <a:ext cx="206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76238" indent="-376238" defTabSz="1001713">
              <a:spcBef>
                <a:spcPct val="0"/>
              </a:spcBef>
              <a:defRPr>
                <a:solidFill>
                  <a:schemeClr val="tx1"/>
                </a:solidFill>
                <a:latin typeface="Arial" charset="0"/>
              </a:defRPr>
            </a:lvl1pPr>
            <a:lvl2pPr defTabSz="1001713">
              <a:spcBef>
                <a:spcPct val="0"/>
              </a:spcBef>
              <a:defRPr>
                <a:solidFill>
                  <a:schemeClr val="tx1"/>
                </a:solidFill>
                <a:latin typeface="Arial" charset="0"/>
              </a:defRPr>
            </a:lvl2pPr>
            <a:lvl3pPr defTabSz="1001713">
              <a:spcBef>
                <a:spcPct val="0"/>
              </a:spcBef>
              <a:defRPr>
                <a:solidFill>
                  <a:schemeClr val="tx1"/>
                </a:solidFill>
                <a:latin typeface="Arial" charset="0"/>
              </a:defRPr>
            </a:lvl3pPr>
            <a:lvl4pPr defTabSz="1001713">
              <a:spcBef>
                <a:spcPct val="0"/>
              </a:spcBef>
              <a:defRPr>
                <a:solidFill>
                  <a:schemeClr val="tx1"/>
                </a:solidFill>
                <a:latin typeface="Arial" charset="0"/>
              </a:defRPr>
            </a:lvl4pPr>
            <a:lvl5pPr defTabSz="1001713">
              <a:spcBef>
                <a:spcPct val="0"/>
              </a:spcBef>
              <a:defRPr>
                <a:solidFill>
                  <a:schemeClr val="tx1"/>
                </a:solidFill>
                <a:latin typeface="Arial" charset="0"/>
              </a:defRPr>
            </a:lvl5pPr>
            <a:lvl6pPr defTabSz="1001713" fontAlgn="base">
              <a:spcBef>
                <a:spcPct val="0"/>
              </a:spcBef>
              <a:spcAft>
                <a:spcPct val="0"/>
              </a:spcAft>
              <a:defRPr>
                <a:solidFill>
                  <a:schemeClr val="tx1"/>
                </a:solidFill>
                <a:latin typeface="Arial" charset="0"/>
              </a:defRPr>
            </a:lvl6pPr>
            <a:lvl7pPr defTabSz="1001713" fontAlgn="base">
              <a:spcBef>
                <a:spcPct val="0"/>
              </a:spcBef>
              <a:spcAft>
                <a:spcPct val="0"/>
              </a:spcAft>
              <a:defRPr>
                <a:solidFill>
                  <a:schemeClr val="tx1"/>
                </a:solidFill>
                <a:latin typeface="Arial" charset="0"/>
              </a:defRPr>
            </a:lvl7pPr>
            <a:lvl8pPr defTabSz="1001713" fontAlgn="base">
              <a:spcBef>
                <a:spcPct val="0"/>
              </a:spcBef>
              <a:spcAft>
                <a:spcPct val="0"/>
              </a:spcAft>
              <a:defRPr>
                <a:solidFill>
                  <a:schemeClr val="tx1"/>
                </a:solidFill>
                <a:latin typeface="Arial" charset="0"/>
              </a:defRPr>
            </a:lvl8pPr>
            <a:lvl9pPr defTabSz="1001713" fontAlgn="base">
              <a:spcBef>
                <a:spcPct val="0"/>
              </a:spcBef>
              <a:spcAft>
                <a:spcPct val="0"/>
              </a:spcAft>
              <a:defRPr>
                <a:solidFill>
                  <a:schemeClr val="tx1"/>
                </a:solidFill>
                <a:latin typeface="Arial" charset="0"/>
              </a:defRPr>
            </a:lvl9pPr>
          </a:lstStyle>
          <a:p>
            <a:pPr>
              <a:spcBef>
                <a:spcPct val="20000"/>
              </a:spcBef>
            </a:pPr>
            <a:r>
              <a:rPr lang="en-US" altLang="en-US">
                <a:effectLst>
                  <a:outerShdw blurRad="38100" dist="38100" dir="2700000" algn="tl">
                    <a:srgbClr val="003366"/>
                  </a:outerShdw>
                </a:effectLst>
                <a:latin typeface="Tahoma" charset="0"/>
              </a:rPr>
              <a:t>beam monitor</a:t>
            </a:r>
          </a:p>
        </p:txBody>
      </p:sp>
      <p:sp>
        <p:nvSpPr>
          <p:cNvPr id="1530904" name="Text Box 24"/>
          <p:cNvSpPr txBox="1">
            <a:spLocks noChangeArrowheads="1"/>
          </p:cNvSpPr>
          <p:nvPr/>
        </p:nvSpPr>
        <p:spPr bwMode="auto">
          <a:xfrm>
            <a:off x="4427538" y="4800600"/>
            <a:ext cx="1135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76238" indent="-376238" defTabSz="1001713">
              <a:spcBef>
                <a:spcPct val="0"/>
              </a:spcBef>
              <a:defRPr>
                <a:solidFill>
                  <a:schemeClr val="tx1"/>
                </a:solidFill>
                <a:latin typeface="Arial" charset="0"/>
              </a:defRPr>
            </a:lvl1pPr>
            <a:lvl2pPr defTabSz="1001713">
              <a:spcBef>
                <a:spcPct val="0"/>
              </a:spcBef>
              <a:defRPr>
                <a:solidFill>
                  <a:schemeClr val="tx1"/>
                </a:solidFill>
                <a:latin typeface="Arial" charset="0"/>
              </a:defRPr>
            </a:lvl2pPr>
            <a:lvl3pPr defTabSz="1001713">
              <a:spcBef>
                <a:spcPct val="0"/>
              </a:spcBef>
              <a:defRPr>
                <a:solidFill>
                  <a:schemeClr val="tx1"/>
                </a:solidFill>
                <a:latin typeface="Arial" charset="0"/>
              </a:defRPr>
            </a:lvl3pPr>
            <a:lvl4pPr defTabSz="1001713">
              <a:spcBef>
                <a:spcPct val="0"/>
              </a:spcBef>
              <a:defRPr>
                <a:solidFill>
                  <a:schemeClr val="tx1"/>
                </a:solidFill>
                <a:latin typeface="Arial" charset="0"/>
              </a:defRPr>
            </a:lvl4pPr>
            <a:lvl5pPr defTabSz="1001713">
              <a:spcBef>
                <a:spcPct val="0"/>
              </a:spcBef>
              <a:defRPr>
                <a:solidFill>
                  <a:schemeClr val="tx1"/>
                </a:solidFill>
                <a:latin typeface="Arial" charset="0"/>
              </a:defRPr>
            </a:lvl5pPr>
            <a:lvl6pPr defTabSz="1001713" fontAlgn="base">
              <a:spcBef>
                <a:spcPct val="0"/>
              </a:spcBef>
              <a:spcAft>
                <a:spcPct val="0"/>
              </a:spcAft>
              <a:defRPr>
                <a:solidFill>
                  <a:schemeClr val="tx1"/>
                </a:solidFill>
                <a:latin typeface="Arial" charset="0"/>
              </a:defRPr>
            </a:lvl6pPr>
            <a:lvl7pPr defTabSz="1001713" fontAlgn="base">
              <a:spcBef>
                <a:spcPct val="0"/>
              </a:spcBef>
              <a:spcAft>
                <a:spcPct val="0"/>
              </a:spcAft>
              <a:defRPr>
                <a:solidFill>
                  <a:schemeClr val="tx1"/>
                </a:solidFill>
                <a:latin typeface="Arial" charset="0"/>
              </a:defRPr>
            </a:lvl7pPr>
            <a:lvl8pPr defTabSz="1001713" fontAlgn="base">
              <a:spcBef>
                <a:spcPct val="0"/>
              </a:spcBef>
              <a:spcAft>
                <a:spcPct val="0"/>
              </a:spcAft>
              <a:defRPr>
                <a:solidFill>
                  <a:schemeClr val="tx1"/>
                </a:solidFill>
                <a:latin typeface="Arial" charset="0"/>
              </a:defRPr>
            </a:lvl8pPr>
            <a:lvl9pPr defTabSz="1001713" fontAlgn="base">
              <a:spcBef>
                <a:spcPct val="0"/>
              </a:spcBef>
              <a:spcAft>
                <a:spcPct val="0"/>
              </a:spcAft>
              <a:defRPr>
                <a:solidFill>
                  <a:schemeClr val="tx1"/>
                </a:solidFill>
                <a:latin typeface="Arial" charset="0"/>
              </a:defRPr>
            </a:lvl9pPr>
          </a:lstStyle>
          <a:p>
            <a:pPr>
              <a:spcBef>
                <a:spcPct val="20000"/>
              </a:spcBef>
            </a:pPr>
            <a:r>
              <a:rPr lang="en-US" altLang="en-US">
                <a:effectLst>
                  <a:outerShdw blurRad="38100" dist="38100" dir="2700000" algn="tl">
                    <a:srgbClr val="003366"/>
                  </a:outerShdw>
                </a:effectLst>
                <a:latin typeface="Tahoma" charset="0"/>
              </a:rPr>
              <a:t>sample</a:t>
            </a:r>
          </a:p>
        </p:txBody>
      </p:sp>
      <p:sp>
        <p:nvSpPr>
          <p:cNvPr id="1530906" name="Rectangle 26"/>
          <p:cNvSpPr>
            <a:spLocks noChangeArrowheads="1"/>
          </p:cNvSpPr>
          <p:nvPr/>
        </p:nvSpPr>
        <p:spPr bwMode="auto">
          <a:xfrm>
            <a:off x="0" y="0"/>
            <a:ext cx="9829800" cy="157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0302" tIns="50151" rIns="100302" bIns="50151" anchor="ctr">
            <a:spAutoFit/>
          </a:bodyPr>
          <a:lstStyle>
            <a:lvl1pPr algn="ctr" defTabSz="1001713">
              <a:spcBef>
                <a:spcPct val="0"/>
              </a:spcBef>
              <a:defRPr sz="4800">
                <a:solidFill>
                  <a:srgbClr val="ED9719"/>
                </a:solidFill>
                <a:effectLst>
                  <a:outerShdw blurRad="38100" dist="38100" dir="2700000" algn="tl">
                    <a:srgbClr val="FFFFFF"/>
                  </a:outerShdw>
                </a:effectLst>
                <a:latin typeface="Tahoma" charset="0"/>
              </a:defRPr>
            </a:lvl1pPr>
            <a:lvl2pPr algn="ctr" defTabSz="1001713">
              <a:spcBef>
                <a:spcPct val="0"/>
              </a:spcBef>
              <a:defRPr sz="4800">
                <a:solidFill>
                  <a:srgbClr val="ED9719"/>
                </a:solidFill>
                <a:effectLst>
                  <a:outerShdw blurRad="38100" dist="38100" dir="2700000" algn="tl">
                    <a:srgbClr val="FFFFFF"/>
                  </a:outerShdw>
                </a:effectLst>
                <a:latin typeface="Tahoma" charset="0"/>
              </a:defRPr>
            </a:lvl2pPr>
            <a:lvl3pPr algn="ctr" defTabSz="1001713">
              <a:spcBef>
                <a:spcPct val="0"/>
              </a:spcBef>
              <a:defRPr sz="4800">
                <a:solidFill>
                  <a:srgbClr val="ED9719"/>
                </a:solidFill>
                <a:effectLst>
                  <a:outerShdw blurRad="38100" dist="38100" dir="2700000" algn="tl">
                    <a:srgbClr val="FFFFFF"/>
                  </a:outerShdw>
                </a:effectLst>
                <a:latin typeface="Tahoma" charset="0"/>
              </a:defRPr>
            </a:lvl3pPr>
            <a:lvl4pPr algn="ctr" defTabSz="1001713">
              <a:spcBef>
                <a:spcPct val="0"/>
              </a:spcBef>
              <a:defRPr sz="4800">
                <a:solidFill>
                  <a:srgbClr val="ED9719"/>
                </a:solidFill>
                <a:effectLst>
                  <a:outerShdw blurRad="38100" dist="38100" dir="2700000" algn="tl">
                    <a:srgbClr val="FFFFFF"/>
                  </a:outerShdw>
                </a:effectLst>
                <a:latin typeface="Tahoma" charset="0"/>
              </a:defRPr>
            </a:lvl4pPr>
            <a:lvl5pPr algn="ctr" defTabSz="1001713">
              <a:spcBef>
                <a:spcPct val="0"/>
              </a:spcBef>
              <a:defRPr sz="4800">
                <a:solidFill>
                  <a:srgbClr val="ED9719"/>
                </a:solidFill>
                <a:effectLst>
                  <a:outerShdw blurRad="38100" dist="38100" dir="2700000" algn="tl">
                    <a:srgbClr val="FFFFFF"/>
                  </a:outerShdw>
                </a:effectLst>
                <a:latin typeface="Tahoma" charset="0"/>
              </a:defRPr>
            </a:lvl5pPr>
            <a:lvl6pPr marL="4572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a:buClrTx/>
              <a:buSzTx/>
              <a:buFontTx/>
              <a:buNone/>
            </a:pPr>
            <a:r>
              <a:rPr lang="it-IT" altLang="en-US" dirty="0" smtClean="0"/>
              <a:t>Neutron Induced </a:t>
            </a:r>
            <a:r>
              <a:rPr lang="it-IT" altLang="en-US" dirty="0"/>
              <a:t>Reaction Experiments</a:t>
            </a:r>
          </a:p>
        </p:txBody>
      </p:sp>
      <p:sp>
        <p:nvSpPr>
          <p:cNvPr id="1530912" name="Line 32"/>
          <p:cNvSpPr>
            <a:spLocks noChangeShapeType="1"/>
          </p:cNvSpPr>
          <p:nvPr/>
        </p:nvSpPr>
        <p:spPr bwMode="auto">
          <a:xfrm flipV="1">
            <a:off x="4940300" y="3733800"/>
            <a:ext cx="0" cy="533400"/>
          </a:xfrm>
          <a:prstGeom prst="line">
            <a:avLst/>
          </a:prstGeom>
          <a:noFill/>
          <a:ln w="127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0913" name="Line 33"/>
          <p:cNvSpPr>
            <a:spLocks noChangeShapeType="1"/>
          </p:cNvSpPr>
          <p:nvPr/>
        </p:nvSpPr>
        <p:spPr bwMode="auto">
          <a:xfrm flipV="1">
            <a:off x="4953000" y="3987800"/>
            <a:ext cx="381000" cy="584200"/>
          </a:xfrm>
          <a:prstGeom prst="line">
            <a:avLst/>
          </a:prstGeom>
          <a:noFill/>
          <a:ln w="127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0914" name="Line 34"/>
          <p:cNvSpPr>
            <a:spLocks noChangeShapeType="1"/>
          </p:cNvSpPr>
          <p:nvPr/>
        </p:nvSpPr>
        <p:spPr bwMode="auto">
          <a:xfrm>
            <a:off x="4953000" y="4572000"/>
            <a:ext cx="457200" cy="228600"/>
          </a:xfrm>
          <a:prstGeom prst="line">
            <a:avLst/>
          </a:prstGeom>
          <a:noFill/>
          <a:ln w="127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0915" name="Line 35"/>
          <p:cNvSpPr>
            <a:spLocks noChangeShapeType="1"/>
          </p:cNvSpPr>
          <p:nvPr/>
        </p:nvSpPr>
        <p:spPr bwMode="auto">
          <a:xfrm flipH="1">
            <a:off x="4343400" y="4572000"/>
            <a:ext cx="609600" cy="304800"/>
          </a:xfrm>
          <a:prstGeom prst="line">
            <a:avLst/>
          </a:prstGeom>
          <a:noFill/>
          <a:ln w="127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0916" name="Line 36"/>
          <p:cNvSpPr>
            <a:spLocks noChangeShapeType="1"/>
          </p:cNvSpPr>
          <p:nvPr/>
        </p:nvSpPr>
        <p:spPr bwMode="auto">
          <a:xfrm flipH="1" flipV="1">
            <a:off x="4495800" y="4419600"/>
            <a:ext cx="457200" cy="152400"/>
          </a:xfrm>
          <a:prstGeom prst="line">
            <a:avLst/>
          </a:prstGeom>
          <a:noFill/>
          <a:ln w="127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0917" name="Line 37"/>
          <p:cNvSpPr>
            <a:spLocks noChangeShapeType="1"/>
          </p:cNvSpPr>
          <p:nvPr/>
        </p:nvSpPr>
        <p:spPr bwMode="auto">
          <a:xfrm flipH="1" flipV="1">
            <a:off x="4343400" y="4038600"/>
            <a:ext cx="609600" cy="533400"/>
          </a:xfrm>
          <a:prstGeom prst="line">
            <a:avLst/>
          </a:prstGeom>
          <a:noFill/>
          <a:ln w="127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0918" name="Text Box 38"/>
          <p:cNvSpPr txBox="1">
            <a:spLocks noChangeArrowheads="1"/>
          </p:cNvSpPr>
          <p:nvPr/>
        </p:nvSpPr>
        <p:spPr bwMode="auto">
          <a:xfrm>
            <a:off x="365125" y="53673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76238" indent="-376238" defTabSz="1001713">
              <a:spcBef>
                <a:spcPct val="0"/>
              </a:spcBef>
              <a:defRPr>
                <a:solidFill>
                  <a:schemeClr val="tx1"/>
                </a:solidFill>
                <a:latin typeface="Arial" charset="0"/>
              </a:defRPr>
            </a:lvl1pPr>
            <a:lvl2pPr defTabSz="1001713">
              <a:spcBef>
                <a:spcPct val="0"/>
              </a:spcBef>
              <a:defRPr>
                <a:solidFill>
                  <a:schemeClr val="tx1"/>
                </a:solidFill>
                <a:latin typeface="Arial" charset="0"/>
              </a:defRPr>
            </a:lvl2pPr>
            <a:lvl3pPr defTabSz="1001713">
              <a:spcBef>
                <a:spcPct val="0"/>
              </a:spcBef>
              <a:defRPr>
                <a:solidFill>
                  <a:schemeClr val="tx1"/>
                </a:solidFill>
                <a:latin typeface="Arial" charset="0"/>
              </a:defRPr>
            </a:lvl3pPr>
            <a:lvl4pPr defTabSz="1001713">
              <a:spcBef>
                <a:spcPct val="0"/>
              </a:spcBef>
              <a:defRPr>
                <a:solidFill>
                  <a:schemeClr val="tx1"/>
                </a:solidFill>
                <a:latin typeface="Arial" charset="0"/>
              </a:defRPr>
            </a:lvl4pPr>
            <a:lvl5pPr defTabSz="1001713">
              <a:spcBef>
                <a:spcPct val="0"/>
              </a:spcBef>
              <a:defRPr>
                <a:solidFill>
                  <a:schemeClr val="tx1"/>
                </a:solidFill>
                <a:latin typeface="Arial" charset="0"/>
              </a:defRPr>
            </a:lvl5pPr>
            <a:lvl6pPr defTabSz="1001713" fontAlgn="base">
              <a:spcBef>
                <a:spcPct val="0"/>
              </a:spcBef>
              <a:spcAft>
                <a:spcPct val="0"/>
              </a:spcAft>
              <a:defRPr>
                <a:solidFill>
                  <a:schemeClr val="tx1"/>
                </a:solidFill>
                <a:latin typeface="Arial" charset="0"/>
              </a:defRPr>
            </a:lvl6pPr>
            <a:lvl7pPr defTabSz="1001713" fontAlgn="base">
              <a:spcBef>
                <a:spcPct val="0"/>
              </a:spcBef>
              <a:spcAft>
                <a:spcPct val="0"/>
              </a:spcAft>
              <a:defRPr>
                <a:solidFill>
                  <a:schemeClr val="tx1"/>
                </a:solidFill>
                <a:latin typeface="Arial" charset="0"/>
              </a:defRPr>
            </a:lvl7pPr>
            <a:lvl8pPr defTabSz="1001713" fontAlgn="base">
              <a:spcBef>
                <a:spcPct val="0"/>
              </a:spcBef>
              <a:spcAft>
                <a:spcPct val="0"/>
              </a:spcAft>
              <a:defRPr>
                <a:solidFill>
                  <a:schemeClr val="tx1"/>
                </a:solidFill>
                <a:latin typeface="Arial" charset="0"/>
              </a:defRPr>
            </a:lvl8pPr>
            <a:lvl9pPr defTabSz="1001713" fontAlgn="base">
              <a:spcBef>
                <a:spcPct val="0"/>
              </a:spcBef>
              <a:spcAft>
                <a:spcPct val="0"/>
              </a:spcAft>
              <a:defRPr>
                <a:solidFill>
                  <a:schemeClr val="tx1"/>
                </a:solidFill>
                <a:latin typeface="Arial" charset="0"/>
              </a:defRPr>
            </a:lvl9pPr>
          </a:lstStyle>
          <a:p>
            <a:pPr>
              <a:spcBef>
                <a:spcPct val="20000"/>
              </a:spcBef>
            </a:pPr>
            <a:endParaRPr lang="en-US" altLang="en-US">
              <a:effectLst>
                <a:outerShdw blurRad="38100" dist="38100" dir="2700000" algn="tl">
                  <a:srgbClr val="003366"/>
                </a:outerShdw>
              </a:effectLst>
              <a:latin typeface="Tahoma" charset="0"/>
            </a:endParaRPr>
          </a:p>
        </p:txBody>
      </p:sp>
    </p:spTree>
    <p:extLst>
      <p:ext uri="{BB962C8B-B14F-4D97-AF65-F5344CB8AC3E}">
        <p14:creationId xmlns:p14="http://schemas.microsoft.com/office/powerpoint/2010/main" val="4004995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31" t="-4736" r="10207" b="21983"/>
          <a:stretch/>
        </p:blipFill>
        <p:spPr>
          <a:xfrm>
            <a:off x="762000" y="1083129"/>
            <a:ext cx="9144000" cy="5774871"/>
          </a:xfrm>
          <a:prstGeom prst="rect">
            <a:avLst/>
          </a:prstGeom>
          <a:solidFill>
            <a:schemeClr val="tx1"/>
          </a:solidFill>
        </p:spPr>
      </p:pic>
      <p:sp>
        <p:nvSpPr>
          <p:cNvPr id="5" name="Oval 6"/>
          <p:cNvSpPr>
            <a:spLocks noChangeArrowheads="1"/>
          </p:cNvSpPr>
          <p:nvPr/>
        </p:nvSpPr>
        <p:spPr bwMode="auto">
          <a:xfrm flipH="1">
            <a:off x="5791200" y="5638800"/>
            <a:ext cx="182880" cy="18288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6"/>
          <p:cNvSpPr>
            <a:spLocks noChangeArrowheads="1"/>
          </p:cNvSpPr>
          <p:nvPr/>
        </p:nvSpPr>
        <p:spPr bwMode="auto">
          <a:xfrm flipH="1">
            <a:off x="3962400" y="5574835"/>
            <a:ext cx="182880" cy="182880"/>
          </a:xfrm>
          <a:prstGeom prst="ellipse">
            <a:avLst/>
          </a:prstGeom>
          <a:solidFill>
            <a:schemeClr val="bg1"/>
          </a:solidFill>
          <a:ln w="9525">
            <a:solidFill>
              <a:schemeClr val="tx1"/>
            </a:solidFill>
            <a:round/>
            <a:headEnd/>
            <a:tailEnd/>
          </a:ln>
          <a:effectLst/>
          <a:extLst/>
        </p:spPr>
        <p:txBody>
          <a:bodyPr wrap="none" anchor="ctr"/>
          <a:lstStyle/>
          <a:p>
            <a:endParaRPr lang="en-US"/>
          </a:p>
        </p:txBody>
      </p:sp>
      <p:sp>
        <p:nvSpPr>
          <p:cNvPr id="10" name="Rectangle 2"/>
          <p:cNvSpPr txBox="1">
            <a:spLocks noChangeArrowheads="1"/>
          </p:cNvSpPr>
          <p:nvPr/>
        </p:nvSpPr>
        <p:spPr bwMode="auto">
          <a:xfrm>
            <a:off x="0" y="0"/>
            <a:ext cx="952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a:buClrTx/>
              <a:buSzTx/>
              <a:buFontTx/>
            </a:pPr>
            <a:r>
              <a:rPr lang="en-US" dirty="0" err="1" smtClean="0">
                <a:solidFill>
                  <a:srgbClr val="FF9900"/>
                </a:solidFill>
              </a:rPr>
              <a:t>n_TOF</a:t>
            </a:r>
            <a:r>
              <a:rPr lang="en-US" dirty="0" smtClean="0">
                <a:solidFill>
                  <a:srgbClr val="FF9900"/>
                </a:solidFill>
              </a:rPr>
              <a:t> @ CERN</a:t>
            </a:r>
            <a:endParaRPr lang="en-US" dirty="0">
              <a:solidFill>
                <a:srgbClr val="FF9900"/>
              </a:solidFill>
            </a:endParaRPr>
          </a:p>
        </p:txBody>
      </p:sp>
    </p:spTree>
    <p:extLst>
      <p:ext uri="{BB962C8B-B14F-4D97-AF65-F5344CB8AC3E}">
        <p14:creationId xmlns:p14="http://schemas.microsoft.com/office/powerpoint/2010/main" val="333180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3000" fill="hold" grpId="0" nodeType="withEffect">
                                  <p:stCondLst>
                                    <p:cond delay="0"/>
                                  </p:stCondLst>
                                  <p:childTnLst>
                                    <p:animMotion origin="layout" path="M 1.11022E-16 -0.00324 C -0.0016 -0.02824 0.04022 -0.04769 0.09279 -0.04699 C 0.14567 -0.04491 0.19022 -0.02477 0.19103 -0.00139 C 0.19038 0.02291 0.15048 0.0412 0.0984 0.04051 C 0.04567 0.03935 0.00112 0.01967 1.11022E-16 -0.00324 Z " pathEditMode="relative" rAng="16200000" ptsTypes="AAAAA">
                                      <p:cBhvr>
                                        <p:cTn id="6" dur="2000" fill="hold"/>
                                        <p:tgtEl>
                                          <p:spTgt spid="5"/>
                                        </p:tgtEl>
                                        <p:attrNameLst>
                                          <p:attrName>ppt_x</p:attrName>
                                          <p:attrName>ppt_y</p:attrName>
                                        </p:attrNameLst>
                                      </p:cBhvr>
                                      <p:rCtr x="9535" y="23"/>
                                    </p:animMotion>
                                  </p:childTnLst>
                                </p:cTn>
                              </p:par>
                            </p:childTnLst>
                          </p:cTn>
                        </p:par>
                        <p:par>
                          <p:cTn id="7" fill="hold">
                            <p:stCondLst>
                              <p:cond delay="6000"/>
                            </p:stCondLst>
                            <p:childTnLst>
                              <p:par>
                                <p:cTn id="8" presetID="0" presetClass="path" presetSubtype="0" fill="hold" grpId="1" nodeType="afterEffect">
                                  <p:stCondLst>
                                    <p:cond delay="0"/>
                                  </p:stCondLst>
                                  <p:childTnLst>
                                    <p:animMotion origin="layout" path="M 0 0 L -0.02483 -0.01898 L -0.04038 -0.02639 L -0.0625 -0.02824 L -0.07948 -0.03009 L -0.0899 -0.02454 L -0.15753 -0.01713 L -0.18733 -0.00764 L -0.18733 -0.00764 " pathEditMode="relative" ptsTypes="AAAAAAAAA">
                                      <p:cBhvr>
                                        <p:cTn id="9" dur="1000" fill="hold"/>
                                        <p:tgtEl>
                                          <p:spTgt spid="5"/>
                                        </p:tgtEl>
                                        <p:attrNameLst>
                                          <p:attrName>ppt_x</p:attrName>
                                          <p:attrName>ppt_y</p:attrName>
                                        </p:attrNameLst>
                                      </p:cBhvr>
                                    </p:animMotion>
                                  </p:childTnLst>
                                  <p:subTnLst>
                                    <p:set>
                                      <p:cBhvr override="childStyle">
                                        <p:cTn dur="1" fill="hold" display="0" masterRel="sameClick" afterEffect="1">
                                          <p:stCondLst>
                                            <p:cond evt="end" delay="0">
                                              <p:tn val="8"/>
                                            </p:cond>
                                          </p:stCondLst>
                                        </p:cTn>
                                        <p:tgtEl>
                                          <p:spTgt spid="5"/>
                                        </p:tgtEl>
                                        <p:attrNameLst>
                                          <p:attrName>style.visibility</p:attrName>
                                        </p:attrNameLst>
                                      </p:cBhvr>
                                      <p:to>
                                        <p:strVal val="hidden"/>
                                      </p:to>
                                    </p:set>
                                  </p:subTnLst>
                                </p:cTn>
                              </p:par>
                            </p:childTnLst>
                          </p:cTn>
                        </p:par>
                        <p:par>
                          <p:cTn id="10" fill="hold">
                            <p:stCondLst>
                              <p:cond delay="7000"/>
                            </p:stCondLst>
                            <p:childTnLst>
                              <p:par>
                                <p:cTn id="11" presetID="1"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7000"/>
                            </p:stCondLst>
                            <p:childTnLst>
                              <p:par>
                                <p:cTn id="14" presetID="42" presetClass="path" presetSubtype="0" accel="50000" decel="50000" fill="hold" grpId="0" nodeType="afterEffect">
                                  <p:stCondLst>
                                    <p:cond delay="0"/>
                                  </p:stCondLst>
                                  <p:childTnLst>
                                    <p:animMotion origin="layout" path="M -4.61538E-6 2.59259E-6 L -0.10144 0.02268 " pathEditMode="relative" rAng="0" ptsTypes="AA">
                                      <p:cBhvr>
                                        <p:cTn id="15" dur="1000" fill="hold"/>
                                        <p:tgtEl>
                                          <p:spTgt spid="7"/>
                                        </p:tgtEl>
                                        <p:attrNameLst>
                                          <p:attrName>ppt_x</p:attrName>
                                          <p:attrName>ppt_y</p:attrName>
                                        </p:attrNameLst>
                                      </p:cBhvr>
                                      <p:rCtr x="-5080" y="1134"/>
                                    </p:animMotion>
                                  </p:childTnLst>
                                  <p:subTnLst>
                                    <p:set>
                                      <p:cBhvr override="childStyle">
                                        <p:cTn dur="1" fill="hold" display="0" masterRel="sameClick" afterEffect="1">
                                          <p:stCondLst>
                                            <p:cond evt="end" delay="0">
                                              <p:tn val="14"/>
                                            </p:cond>
                                          </p:stCondLst>
                                        </p:cTn>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autoUpdateAnimBg="0"/>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Content Placeholder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14400" y="590688"/>
            <a:ext cx="7958076" cy="4867054"/>
          </a:xfrm>
          <a:prstGeom prst="rect">
            <a:avLst/>
          </a:prstGeom>
          <a:scene3d>
            <a:camera prst="orthographicFront">
              <a:rot lat="0" lon="10800000" rev="0"/>
            </a:camera>
            <a:lightRig rig="threePt" dir="t"/>
          </a:scene3d>
        </p:spPr>
      </p:pic>
      <p:cxnSp>
        <p:nvCxnSpPr>
          <p:cNvPr id="4" name="Connettore 2 3"/>
          <p:cNvCxnSpPr/>
          <p:nvPr/>
        </p:nvCxnSpPr>
        <p:spPr>
          <a:xfrm flipH="1" flipV="1">
            <a:off x="8887429" y="5425805"/>
            <a:ext cx="509378" cy="222139"/>
          </a:xfrm>
          <a:prstGeom prst="straightConnector1">
            <a:avLst/>
          </a:prstGeom>
          <a:ln>
            <a:solidFill>
              <a:srgbClr val="33CC33"/>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58898" y="1071846"/>
            <a:ext cx="999313" cy="461665"/>
          </a:xfrm>
          <a:prstGeom prst="rect">
            <a:avLst/>
          </a:prstGeom>
          <a:solidFill>
            <a:schemeClr val="bg1"/>
          </a:solidFill>
        </p:spPr>
        <p:txBody>
          <a:bodyPr wrap="none" rtlCol="0">
            <a:spAutoFit/>
          </a:bodyPr>
          <a:lstStyle/>
          <a:p>
            <a:r>
              <a:rPr lang="en-US" dirty="0" smtClean="0"/>
              <a:t>EAR-1</a:t>
            </a:r>
            <a:endParaRPr lang="en-US" dirty="0"/>
          </a:p>
        </p:txBody>
      </p:sp>
      <p:sp>
        <p:nvSpPr>
          <p:cNvPr id="13" name="TextBox 12"/>
          <p:cNvSpPr txBox="1"/>
          <p:nvPr/>
        </p:nvSpPr>
        <p:spPr>
          <a:xfrm>
            <a:off x="7651748" y="1293535"/>
            <a:ext cx="999313" cy="461665"/>
          </a:xfrm>
          <a:prstGeom prst="rect">
            <a:avLst/>
          </a:prstGeom>
          <a:solidFill>
            <a:schemeClr val="bg1"/>
          </a:solidFill>
        </p:spPr>
        <p:txBody>
          <a:bodyPr wrap="none" rtlCol="0">
            <a:spAutoFit/>
          </a:bodyPr>
          <a:lstStyle/>
          <a:p>
            <a:r>
              <a:rPr lang="en-US" dirty="0" smtClean="0"/>
              <a:t>EAR-2</a:t>
            </a:r>
            <a:endParaRPr lang="en-US" dirty="0"/>
          </a:p>
        </p:txBody>
      </p:sp>
      <p:sp>
        <p:nvSpPr>
          <p:cNvPr id="14" name="TextBox 13"/>
          <p:cNvSpPr txBox="1"/>
          <p:nvPr/>
        </p:nvSpPr>
        <p:spPr>
          <a:xfrm>
            <a:off x="5410200" y="5056672"/>
            <a:ext cx="1854547" cy="417316"/>
          </a:xfrm>
          <a:prstGeom prst="rect">
            <a:avLst/>
          </a:prstGeom>
          <a:solidFill>
            <a:schemeClr val="bg1"/>
          </a:solidFill>
        </p:spPr>
        <p:txBody>
          <a:bodyPr wrap="none" rtlCol="0">
            <a:noAutofit/>
          </a:bodyPr>
          <a:lstStyle/>
          <a:p>
            <a:r>
              <a:rPr lang="en-US" sz="1800" dirty="0"/>
              <a:t>s</a:t>
            </a:r>
            <a:r>
              <a:rPr lang="en-US" sz="1800" dirty="0" smtClean="0"/>
              <a:t>pallation target</a:t>
            </a:r>
            <a:endParaRPr lang="en-US" sz="1800" dirty="0"/>
          </a:p>
        </p:txBody>
      </p:sp>
      <p:sp>
        <p:nvSpPr>
          <p:cNvPr id="15" name="TextBox 14"/>
          <p:cNvSpPr txBox="1"/>
          <p:nvPr/>
        </p:nvSpPr>
        <p:spPr>
          <a:xfrm rot="1630133">
            <a:off x="2897050" y="3673438"/>
            <a:ext cx="830677" cy="369332"/>
          </a:xfrm>
          <a:prstGeom prst="rect">
            <a:avLst/>
          </a:prstGeom>
          <a:solidFill>
            <a:schemeClr val="bg1"/>
          </a:solidFill>
        </p:spPr>
        <p:txBody>
          <a:bodyPr wrap="none" rtlCol="0">
            <a:spAutoFit/>
          </a:bodyPr>
          <a:lstStyle/>
          <a:p>
            <a:r>
              <a:rPr lang="en-US" sz="1800" dirty="0" smtClean="0"/>
              <a:t>185 m</a:t>
            </a:r>
            <a:endParaRPr lang="en-US" sz="1800" dirty="0"/>
          </a:p>
        </p:txBody>
      </p:sp>
      <p:sp>
        <p:nvSpPr>
          <p:cNvPr id="16" name="TextBox 15"/>
          <p:cNvSpPr txBox="1"/>
          <p:nvPr/>
        </p:nvSpPr>
        <p:spPr>
          <a:xfrm rot="16200000">
            <a:off x="5700047" y="3367754"/>
            <a:ext cx="704039" cy="369332"/>
          </a:xfrm>
          <a:prstGeom prst="rect">
            <a:avLst/>
          </a:prstGeom>
          <a:solidFill>
            <a:schemeClr val="bg1"/>
          </a:solidFill>
        </p:spPr>
        <p:txBody>
          <a:bodyPr wrap="none" rtlCol="0">
            <a:spAutoFit/>
          </a:bodyPr>
          <a:lstStyle/>
          <a:p>
            <a:r>
              <a:rPr lang="en-US" sz="1800" dirty="0" smtClean="0"/>
              <a:t>20 m</a:t>
            </a:r>
            <a:endParaRPr lang="en-US" sz="1800" dirty="0"/>
          </a:p>
        </p:txBody>
      </p:sp>
      <p:sp>
        <p:nvSpPr>
          <p:cNvPr id="17" name="TextBox 16"/>
          <p:cNvSpPr txBox="1"/>
          <p:nvPr/>
        </p:nvSpPr>
        <p:spPr>
          <a:xfrm>
            <a:off x="7914970" y="5677527"/>
            <a:ext cx="1916615" cy="369332"/>
          </a:xfrm>
          <a:prstGeom prst="rect">
            <a:avLst/>
          </a:prstGeom>
          <a:solidFill>
            <a:schemeClr val="bg1"/>
          </a:solidFill>
        </p:spPr>
        <p:txBody>
          <a:bodyPr wrap="none" rtlCol="0">
            <a:spAutoFit/>
          </a:bodyPr>
          <a:lstStyle/>
          <a:p>
            <a:r>
              <a:rPr lang="en-US" sz="1800" dirty="0"/>
              <a:t>p</a:t>
            </a:r>
            <a:r>
              <a:rPr lang="en-US" sz="1800" dirty="0" smtClean="0"/>
              <a:t>roton beam line</a:t>
            </a:r>
            <a:endParaRPr lang="en-US" sz="1800" dirty="0"/>
          </a:p>
        </p:txBody>
      </p:sp>
      <p:cxnSp>
        <p:nvCxnSpPr>
          <p:cNvPr id="18" name="Connettore 2 3"/>
          <p:cNvCxnSpPr/>
          <p:nvPr/>
        </p:nvCxnSpPr>
        <p:spPr>
          <a:xfrm flipV="1">
            <a:off x="6337473" y="4683939"/>
            <a:ext cx="139527" cy="316968"/>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
          <p:cNvSpPr txBox="1">
            <a:spLocks noChangeArrowheads="1"/>
          </p:cNvSpPr>
          <p:nvPr/>
        </p:nvSpPr>
        <p:spPr bwMode="auto">
          <a:xfrm>
            <a:off x="0" y="0"/>
            <a:ext cx="952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a:buClrTx/>
              <a:buSzTx/>
              <a:buFontTx/>
            </a:pPr>
            <a:r>
              <a:rPr lang="en-US" dirty="0" smtClean="0">
                <a:solidFill>
                  <a:srgbClr val="FF9900"/>
                </a:solidFill>
              </a:rPr>
              <a:t>The </a:t>
            </a:r>
            <a:r>
              <a:rPr lang="en-US" dirty="0" err="1" smtClean="0">
                <a:solidFill>
                  <a:srgbClr val="FF9900"/>
                </a:solidFill>
              </a:rPr>
              <a:t>n_TOF</a:t>
            </a:r>
            <a:r>
              <a:rPr lang="en-US" dirty="0" smtClean="0">
                <a:solidFill>
                  <a:srgbClr val="FF9900"/>
                </a:solidFill>
              </a:rPr>
              <a:t> facility</a:t>
            </a:r>
            <a:endParaRPr lang="en-US" dirty="0">
              <a:solidFill>
                <a:srgbClr val="FF9900"/>
              </a:solidFill>
            </a:endParaRPr>
          </a:p>
        </p:txBody>
      </p:sp>
    </p:spTree>
    <p:extLst>
      <p:ext uri="{BB962C8B-B14F-4D97-AF65-F5344CB8AC3E}">
        <p14:creationId xmlns:p14="http://schemas.microsoft.com/office/powerpoint/2010/main" val="2218644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76200" y="76200"/>
            <a:ext cx="8420100" cy="762000"/>
          </a:xfrm>
        </p:spPr>
        <p:txBody>
          <a:bodyPr/>
          <a:lstStyle/>
          <a:p>
            <a:pPr algn="l"/>
            <a:r>
              <a:rPr lang="en-US" altLang="en-US" dirty="0" smtClean="0"/>
              <a:t>The </a:t>
            </a:r>
            <a:r>
              <a:rPr lang="en-US" altLang="en-US" dirty="0"/>
              <a:t>real world</a:t>
            </a:r>
          </a:p>
        </p:txBody>
      </p:sp>
      <p:sp>
        <p:nvSpPr>
          <p:cNvPr id="216067" name="Rectangle 3"/>
          <p:cNvSpPr>
            <a:spLocks noChangeArrowheads="1"/>
          </p:cNvSpPr>
          <p:nvPr/>
        </p:nvSpPr>
        <p:spPr bwMode="auto">
          <a:xfrm>
            <a:off x="57150" y="1066800"/>
            <a:ext cx="38290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76238" indent="-376238" defTabSz="1001713">
              <a:buChar char="n"/>
              <a:defRPr sz="3600">
                <a:solidFill>
                  <a:schemeClr val="tx1"/>
                </a:solidFill>
                <a:effectLst>
                  <a:outerShdw blurRad="38100" dist="38100" dir="2700000" algn="tl">
                    <a:srgbClr val="003366"/>
                  </a:outerShdw>
                </a:effectLst>
                <a:latin typeface="Tahoma" charset="0"/>
              </a:defRPr>
            </a:lvl1pPr>
            <a:lvl2pPr marL="814388" indent="-312738" defTabSz="1001713">
              <a:buClr>
                <a:schemeClr val="folHlink"/>
              </a:buClr>
              <a:buChar char="n"/>
              <a:defRPr sz="3000">
                <a:solidFill>
                  <a:schemeClr val="tx1"/>
                </a:solidFill>
                <a:effectLst>
                  <a:outerShdw blurRad="38100" dist="38100" dir="2700000" algn="tl">
                    <a:srgbClr val="003366"/>
                  </a:outerShdw>
                </a:effectLst>
                <a:latin typeface="Tahoma" charset="0"/>
              </a:defRPr>
            </a:lvl2pPr>
            <a:lvl3pPr marL="1252538" indent="-250825" defTabSz="1001713">
              <a:buClr>
                <a:schemeClr val="hlink"/>
              </a:buClr>
              <a:buChar char="n"/>
              <a:defRPr sz="2600">
                <a:solidFill>
                  <a:schemeClr val="tx1"/>
                </a:solidFill>
                <a:effectLst>
                  <a:outerShdw blurRad="38100" dist="38100" dir="2700000" algn="tl">
                    <a:srgbClr val="003366"/>
                  </a:outerShdw>
                </a:effectLst>
                <a:latin typeface="Tahoma" charset="0"/>
              </a:defRPr>
            </a:lvl3pPr>
            <a:lvl4pPr marL="1755775" indent="-250825" defTabSz="1001713">
              <a:buClr>
                <a:schemeClr val="folHlink"/>
              </a:buClr>
              <a:buChar char="n"/>
              <a:defRPr sz="2200">
                <a:solidFill>
                  <a:schemeClr val="tx1"/>
                </a:solidFill>
                <a:effectLst>
                  <a:outerShdw blurRad="38100" dist="38100" dir="2700000" algn="tl">
                    <a:srgbClr val="003366"/>
                  </a:outerShdw>
                </a:effectLst>
                <a:latin typeface="Tahoma" charset="0"/>
              </a:defRPr>
            </a:lvl4pPr>
            <a:lvl5pPr marL="2257425" indent="-250825" defTabSz="1001713">
              <a:buClr>
                <a:schemeClr val="hlink"/>
              </a:buClr>
              <a:buChar char="n"/>
              <a:defRPr sz="2200">
                <a:solidFill>
                  <a:schemeClr val="tx1"/>
                </a:solidFill>
                <a:effectLst>
                  <a:outerShdw blurRad="38100" dist="38100" dir="2700000" algn="tl">
                    <a:srgbClr val="003366"/>
                  </a:outerShdw>
                </a:effectLst>
                <a:latin typeface="Tahoma" charset="0"/>
              </a:defRPr>
            </a:lvl5pPr>
            <a:lvl6pPr marL="2714625" indent="-250825" defTabSz="1001713" fontAlgn="base">
              <a:spcBef>
                <a:spcPct val="20000"/>
              </a:spcBef>
              <a:spcAft>
                <a:spcPct val="0"/>
              </a:spcAft>
              <a:buClr>
                <a:schemeClr val="hlink"/>
              </a:buClr>
              <a:buSzPct val="65000"/>
              <a:buFont typeface="Wingdings" charset="2"/>
              <a:buChar char="n"/>
              <a:defRPr sz="2200">
                <a:solidFill>
                  <a:schemeClr val="tx1"/>
                </a:solidFill>
                <a:effectLst>
                  <a:outerShdw blurRad="38100" dist="38100" dir="2700000" algn="tl">
                    <a:srgbClr val="003366"/>
                  </a:outerShdw>
                </a:effectLst>
                <a:latin typeface="Tahoma" charset="0"/>
              </a:defRPr>
            </a:lvl6pPr>
            <a:lvl7pPr marL="3171825" indent="-250825" defTabSz="1001713" fontAlgn="base">
              <a:spcBef>
                <a:spcPct val="20000"/>
              </a:spcBef>
              <a:spcAft>
                <a:spcPct val="0"/>
              </a:spcAft>
              <a:buClr>
                <a:schemeClr val="hlink"/>
              </a:buClr>
              <a:buSzPct val="65000"/>
              <a:buFont typeface="Wingdings" charset="2"/>
              <a:buChar char="n"/>
              <a:defRPr sz="2200">
                <a:solidFill>
                  <a:schemeClr val="tx1"/>
                </a:solidFill>
                <a:effectLst>
                  <a:outerShdw blurRad="38100" dist="38100" dir="2700000" algn="tl">
                    <a:srgbClr val="003366"/>
                  </a:outerShdw>
                </a:effectLst>
                <a:latin typeface="Tahoma" charset="0"/>
              </a:defRPr>
            </a:lvl7pPr>
            <a:lvl8pPr marL="3629025" indent="-250825" defTabSz="1001713" fontAlgn="base">
              <a:spcBef>
                <a:spcPct val="20000"/>
              </a:spcBef>
              <a:spcAft>
                <a:spcPct val="0"/>
              </a:spcAft>
              <a:buClr>
                <a:schemeClr val="hlink"/>
              </a:buClr>
              <a:buSzPct val="65000"/>
              <a:buFont typeface="Wingdings" charset="2"/>
              <a:buChar char="n"/>
              <a:defRPr sz="2200">
                <a:solidFill>
                  <a:schemeClr val="tx1"/>
                </a:solidFill>
                <a:effectLst>
                  <a:outerShdw blurRad="38100" dist="38100" dir="2700000" algn="tl">
                    <a:srgbClr val="003366"/>
                  </a:outerShdw>
                </a:effectLst>
                <a:latin typeface="Tahoma" charset="0"/>
              </a:defRPr>
            </a:lvl8pPr>
            <a:lvl9pPr marL="4086225" indent="-250825" defTabSz="1001713" fontAlgn="base">
              <a:spcBef>
                <a:spcPct val="20000"/>
              </a:spcBef>
              <a:spcAft>
                <a:spcPct val="0"/>
              </a:spcAft>
              <a:buClr>
                <a:schemeClr val="hlink"/>
              </a:buClr>
              <a:buSzPct val="65000"/>
              <a:buFont typeface="Wingdings" charset="2"/>
              <a:buChar char="n"/>
              <a:defRPr sz="2200">
                <a:solidFill>
                  <a:schemeClr val="tx1"/>
                </a:solidFill>
                <a:effectLst>
                  <a:outerShdw blurRad="38100" dist="38100" dir="2700000" algn="tl">
                    <a:srgbClr val="003366"/>
                  </a:outerShdw>
                </a:effectLst>
                <a:latin typeface="Tahoma" charset="0"/>
              </a:defRPr>
            </a:lvl9pPr>
          </a:lstStyle>
          <a:p>
            <a:r>
              <a:rPr lang="en-US" altLang="en-US" sz="2400">
                <a:solidFill>
                  <a:srgbClr val="FF3300"/>
                </a:solidFill>
                <a:effectLst>
                  <a:outerShdw blurRad="38100" dist="38100" dir="2700000" algn="tl">
                    <a:srgbClr val="FFFFFF"/>
                  </a:outerShdw>
                </a:effectLst>
              </a:rPr>
              <a:t>n</a:t>
            </a:r>
            <a:r>
              <a:rPr lang="en-US" altLang="en-US" sz="2400"/>
              <a:t>_TOF commissioned</a:t>
            </a:r>
            <a:br>
              <a:rPr lang="en-US" altLang="en-US" sz="2400"/>
            </a:br>
            <a:r>
              <a:rPr lang="en-US" altLang="en-US" sz="2400"/>
              <a:t>in 2001-2002</a:t>
            </a:r>
          </a:p>
        </p:txBody>
      </p:sp>
      <p:pic>
        <p:nvPicPr>
          <p:cNvPr id="2160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475" y="2314575"/>
            <a:ext cx="610552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60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3" y="1912938"/>
            <a:ext cx="3500437" cy="26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60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52400"/>
            <a:ext cx="22002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607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0450" y="381000"/>
            <a:ext cx="241935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607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447800"/>
            <a:ext cx="2438400" cy="18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6074" name="Text Box 10"/>
          <p:cNvSpPr txBox="1">
            <a:spLocks noChangeArrowheads="1"/>
          </p:cNvSpPr>
          <p:nvPr/>
        </p:nvSpPr>
        <p:spPr bwMode="auto">
          <a:xfrm>
            <a:off x="0" y="6583363"/>
            <a:ext cx="1562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ClrTx/>
              <a:buSzTx/>
              <a:buFontTx/>
              <a:buNone/>
            </a:pPr>
            <a:r>
              <a:rPr lang="it-IT" altLang="en-US" sz="1200">
                <a:effectLst/>
                <a:latin typeface="Helvetica" charset="0"/>
              </a:rPr>
              <a:t>www.cern.ch/</a:t>
            </a:r>
            <a:r>
              <a:rPr lang="it-IT" altLang="en-US" sz="1200">
                <a:solidFill>
                  <a:srgbClr val="ED181E"/>
                </a:solidFill>
                <a:effectLst/>
                <a:latin typeface="Helvetica" charset="0"/>
              </a:rPr>
              <a:t>n</a:t>
            </a:r>
            <a:r>
              <a:rPr lang="it-IT" altLang="en-US" sz="1200">
                <a:effectLst/>
                <a:latin typeface="Helvetica" charset="0"/>
              </a:rPr>
              <a:t>_TOF</a:t>
            </a:r>
            <a:endParaRPr lang="en-US" altLang="en-US" sz="1200">
              <a:effectLst/>
              <a:latin typeface="Helvetica" charset="0"/>
            </a:endParaRPr>
          </a:p>
        </p:txBody>
      </p:sp>
      <p:pic>
        <p:nvPicPr>
          <p:cNvPr id="21607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676650"/>
            <a:ext cx="3810000" cy="2857500"/>
          </a:xfrm>
          <a:prstGeom prst="rect">
            <a:avLst/>
          </a:prstGeom>
          <a:noFill/>
          <a:ln w="508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57936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1607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1607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16069"/>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16073"/>
                                        </p:tgtEl>
                                        <p:attrNameLst>
                                          <p:attrName>style.visibility</p:attrName>
                                        </p:attrNameLst>
                                      </p:cBhvr>
                                      <p:to>
                                        <p:strVal val="visible"/>
                                      </p:to>
                                    </p:set>
                                  </p:childTnLst>
                                </p:cTn>
                              </p:par>
                            </p:childTnLst>
                          </p:cTn>
                        </p:par>
                        <p:par>
                          <p:cTn id="16" fill="hold" nodeType="afterGroup">
                            <p:stCondLst>
                              <p:cond delay="2000"/>
                            </p:stCondLst>
                            <p:childTnLst>
                              <p:par>
                                <p:cTn id="17" presetID="3" presetClass="entr" presetSubtype="10" fill="hold" nodeType="afterEffect">
                                  <p:stCondLst>
                                    <p:cond delay="0"/>
                                  </p:stCondLst>
                                  <p:childTnLst>
                                    <p:set>
                                      <p:cBhvr>
                                        <p:cTn id="18" dur="1" fill="hold">
                                          <p:stCondLst>
                                            <p:cond delay="0"/>
                                          </p:stCondLst>
                                        </p:cTn>
                                        <p:tgtEl>
                                          <p:spTgt spid="216068"/>
                                        </p:tgtEl>
                                        <p:attrNameLst>
                                          <p:attrName>style.visibility</p:attrName>
                                        </p:attrNameLst>
                                      </p:cBhvr>
                                      <p:to>
                                        <p:strVal val="visible"/>
                                      </p:to>
                                    </p:set>
                                    <p:animEffect transition="in" filter="blinds(horizontal)">
                                      <p:cBhvr>
                                        <p:cTn id="19" dur="500"/>
                                        <p:tgtEl>
                                          <p:spTgt spid="216068"/>
                                        </p:tgtEl>
                                      </p:cBhvr>
                                    </p:animEffect>
                                  </p:childTnLst>
                                </p:cTn>
                              </p:par>
                            </p:childTnLst>
                          </p:cTn>
                        </p:par>
                        <p:par>
                          <p:cTn id="20" fill="hold" nodeType="afterGroup">
                            <p:stCondLst>
                              <p:cond delay="2500"/>
                            </p:stCondLst>
                            <p:childTnLst>
                              <p:par>
                                <p:cTn id="21" presetID="23" presetClass="entr" presetSubtype="16" fill="hold" nodeType="afterEffect">
                                  <p:stCondLst>
                                    <p:cond delay="0"/>
                                  </p:stCondLst>
                                  <p:childTnLst>
                                    <p:set>
                                      <p:cBhvr>
                                        <p:cTn id="22" dur="1" fill="hold">
                                          <p:stCondLst>
                                            <p:cond delay="0"/>
                                          </p:stCondLst>
                                        </p:cTn>
                                        <p:tgtEl>
                                          <p:spTgt spid="216075"/>
                                        </p:tgtEl>
                                        <p:attrNameLst>
                                          <p:attrName>style.visibility</p:attrName>
                                        </p:attrNameLst>
                                      </p:cBhvr>
                                      <p:to>
                                        <p:strVal val="visible"/>
                                      </p:to>
                                    </p:set>
                                    <p:anim calcmode="lin" valueType="num">
                                      <p:cBhvr>
                                        <p:cTn id="23" dur="500" fill="hold"/>
                                        <p:tgtEl>
                                          <p:spTgt spid="216075"/>
                                        </p:tgtEl>
                                        <p:attrNameLst>
                                          <p:attrName>ppt_w</p:attrName>
                                        </p:attrNameLst>
                                      </p:cBhvr>
                                      <p:tavLst>
                                        <p:tav tm="0">
                                          <p:val>
                                            <p:fltVal val="0"/>
                                          </p:val>
                                        </p:tav>
                                        <p:tav tm="100000">
                                          <p:val>
                                            <p:strVal val="#ppt_w"/>
                                          </p:val>
                                        </p:tav>
                                      </p:tavLst>
                                    </p:anim>
                                    <p:anim calcmode="lin" valueType="num">
                                      <p:cBhvr>
                                        <p:cTn id="24" dur="500" fill="hold"/>
                                        <p:tgtEl>
                                          <p:spTgt spid="2160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1181699" name="Group 3"/>
          <p:cNvGraphicFramePr>
            <a:graphicFrameLocks noGrp="1"/>
          </p:cNvGraphicFramePr>
          <p:nvPr/>
        </p:nvGraphicFramePr>
        <p:xfrm>
          <a:off x="1066800" y="1143000"/>
          <a:ext cx="7924800" cy="4965704"/>
        </p:xfrm>
        <a:graphic>
          <a:graphicData uri="http://schemas.openxmlformats.org/drawingml/2006/table">
            <a:tbl>
              <a:tblPr/>
              <a:tblGrid>
                <a:gridCol w="472440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525463">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en-US"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proton beam momentum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en-US"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20 GeV/c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25463">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en-US"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intensity </a:t>
                      </a:r>
                      <a:r>
                        <a:rPr kumimoji="0" lang="it-IT"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(dedicated mode)</a:t>
                      </a:r>
                      <a:endParaRPr kumimoji="0" lang="en-US" altLang="en-US" sz="2000" b="0" i="0" u="none" strike="noStrike" cap="none" normalizeH="0" baseline="0">
                        <a:ln>
                          <a:noFill/>
                        </a:ln>
                        <a:solidFill>
                          <a:schemeClr val="folHlink"/>
                        </a:solidFill>
                        <a:effectLst>
                          <a:outerShdw blurRad="38100" dist="38100" dir="2700000" algn="tl">
                            <a:srgbClr val="003366"/>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it-IT"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7 x 10</a:t>
                      </a:r>
                      <a:r>
                        <a:rPr kumimoji="0" lang="it-IT" altLang="en-US" sz="2000" b="0" i="0" u="none" strike="noStrike" cap="none" normalizeH="0" baseline="30000">
                          <a:ln>
                            <a:noFill/>
                          </a:ln>
                          <a:solidFill>
                            <a:schemeClr val="folHlink"/>
                          </a:solidFill>
                          <a:effectLst>
                            <a:outerShdw blurRad="38100" dist="38100" dir="2700000" algn="tl">
                              <a:srgbClr val="003366"/>
                            </a:outerShdw>
                          </a:effectLst>
                          <a:latin typeface="Tahoma" charset="0"/>
                        </a:rPr>
                        <a:t>12  </a:t>
                      </a:r>
                      <a:r>
                        <a:rPr kumimoji="0" lang="it-IT"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protons/pulse</a:t>
                      </a:r>
                      <a:endParaRPr kumimoji="0" lang="en-US" altLang="en-US" sz="2000" b="0" i="0" u="none" strike="noStrike" cap="none" normalizeH="0" baseline="0">
                        <a:ln>
                          <a:noFill/>
                        </a:ln>
                        <a:solidFill>
                          <a:schemeClr val="folHlink"/>
                        </a:solidFill>
                        <a:effectLst>
                          <a:outerShdw blurRad="38100" dist="38100" dir="2700000" algn="tl">
                            <a:srgbClr val="003366"/>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25463">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it-IT"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repetition frequency</a:t>
                      </a:r>
                      <a:endParaRPr kumimoji="0" lang="en-US" altLang="en-US" sz="2000" b="0" i="0" u="none" strike="noStrike" cap="none" normalizeH="0" baseline="0">
                        <a:ln>
                          <a:noFill/>
                        </a:ln>
                        <a:solidFill>
                          <a:schemeClr val="folHlink"/>
                        </a:solidFill>
                        <a:effectLst>
                          <a:outerShdw blurRad="38100" dist="38100" dir="2700000" algn="tl">
                            <a:srgbClr val="003366"/>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it-IT" altLang="en-US" sz="2000" b="0" i="0" u="none" strike="noStrike" cap="none" normalizeH="0" baseline="0" dirty="0">
                          <a:ln>
                            <a:noFill/>
                          </a:ln>
                          <a:solidFill>
                            <a:schemeClr val="folHlink"/>
                          </a:solidFill>
                          <a:effectLst>
                            <a:outerShdw blurRad="38100" dist="38100" dir="2700000" algn="tl">
                              <a:srgbClr val="003366"/>
                            </a:outerShdw>
                          </a:effectLst>
                          <a:latin typeface="Tahoma" charset="0"/>
                        </a:rPr>
                        <a:t>1 </a:t>
                      </a:r>
                      <a:r>
                        <a:rPr kumimoji="0" lang="it-IT" altLang="en-US" sz="2000" b="0" i="0" u="none" strike="noStrike" cap="none" normalizeH="0" baseline="0" dirty="0" smtClean="0">
                          <a:ln>
                            <a:noFill/>
                          </a:ln>
                          <a:solidFill>
                            <a:schemeClr val="folHlink"/>
                          </a:solidFill>
                          <a:effectLst>
                            <a:outerShdw blurRad="38100" dist="38100" dir="2700000" algn="tl">
                              <a:srgbClr val="003366"/>
                            </a:outerShdw>
                          </a:effectLst>
                          <a:latin typeface="Tahoma" charset="0"/>
                        </a:rPr>
                        <a:t>pulse/1.2s</a:t>
                      </a:r>
                      <a:endParaRPr kumimoji="0" lang="en-US" altLang="en-US" sz="2000" b="0" i="0" u="none" strike="noStrike" cap="none" normalizeH="0" baseline="0" dirty="0">
                        <a:ln>
                          <a:noFill/>
                        </a:ln>
                        <a:solidFill>
                          <a:schemeClr val="folHlink"/>
                        </a:solidFill>
                        <a:effectLst>
                          <a:outerShdw blurRad="38100" dist="38100" dir="2700000" algn="tl">
                            <a:srgbClr val="003366"/>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25463">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it-IT"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pulse width</a:t>
                      </a:r>
                      <a:endParaRPr kumimoji="0" lang="en-US" altLang="en-US" sz="2000" b="0" i="0" u="none" strike="noStrike" cap="none" normalizeH="0" baseline="0">
                        <a:ln>
                          <a:noFill/>
                        </a:ln>
                        <a:solidFill>
                          <a:schemeClr val="folHlink"/>
                        </a:solidFill>
                        <a:effectLst>
                          <a:outerShdw blurRad="38100" dist="38100" dir="2700000" algn="tl">
                            <a:srgbClr val="003366"/>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it-IT"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6 ns (rms)</a:t>
                      </a:r>
                      <a:endParaRPr kumimoji="0" lang="en-US" altLang="en-US" sz="2000" b="0" i="0" u="none" strike="noStrike" cap="none" normalizeH="0" baseline="0">
                        <a:ln>
                          <a:noFill/>
                        </a:ln>
                        <a:solidFill>
                          <a:schemeClr val="folHlink"/>
                        </a:solidFill>
                        <a:effectLst>
                          <a:outerShdw blurRad="38100" dist="38100" dir="2700000" algn="tl">
                            <a:srgbClr val="003366"/>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25463">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it-IT"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n/p</a:t>
                      </a:r>
                      <a:endParaRPr kumimoji="0" lang="en-US" altLang="en-US" sz="2000" b="0" i="0" u="none" strike="noStrike" cap="none" normalizeH="0" baseline="0">
                        <a:ln>
                          <a:noFill/>
                        </a:ln>
                        <a:solidFill>
                          <a:schemeClr val="folHlink"/>
                        </a:solidFill>
                        <a:effectLst>
                          <a:outerShdw blurRad="38100" dist="38100" dir="2700000" algn="tl">
                            <a:srgbClr val="003366"/>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it-IT"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300</a:t>
                      </a:r>
                      <a:endParaRPr kumimoji="0" lang="en-US" altLang="en-US" sz="2000" b="0" i="0" u="none" strike="noStrike" cap="none" normalizeH="0" baseline="0">
                        <a:ln>
                          <a:noFill/>
                        </a:ln>
                        <a:solidFill>
                          <a:schemeClr val="folHlink"/>
                        </a:solidFill>
                        <a:effectLst>
                          <a:outerShdw blurRad="38100" dist="38100" dir="2700000" algn="tl">
                            <a:srgbClr val="003366"/>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25463">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it-IT"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lead target dimensions</a:t>
                      </a:r>
                      <a:endParaRPr kumimoji="0" lang="en-US" altLang="en-US" sz="2000" b="0" i="0" u="none" strike="noStrike" cap="none" normalizeH="0" baseline="0">
                        <a:ln>
                          <a:noFill/>
                        </a:ln>
                        <a:solidFill>
                          <a:schemeClr val="folHlink"/>
                        </a:solidFill>
                        <a:effectLst>
                          <a:outerShdw blurRad="38100" dist="38100" dir="2700000" algn="tl">
                            <a:srgbClr val="003366"/>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it-IT"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80x80x60 cm</a:t>
                      </a:r>
                      <a:r>
                        <a:rPr kumimoji="0" lang="it-IT" altLang="en-US" sz="2000" b="0" i="0" u="none" strike="noStrike" cap="none" normalizeH="0" baseline="30000">
                          <a:ln>
                            <a:noFill/>
                          </a:ln>
                          <a:solidFill>
                            <a:schemeClr val="folHlink"/>
                          </a:solidFill>
                          <a:effectLst>
                            <a:outerShdw blurRad="38100" dist="38100" dir="2700000" algn="tl">
                              <a:srgbClr val="003366"/>
                            </a:outerShdw>
                          </a:effectLst>
                          <a:latin typeface="Tahoma" charset="0"/>
                        </a:rPr>
                        <a:t>3</a:t>
                      </a:r>
                      <a:endParaRPr kumimoji="0" lang="en-US" altLang="en-US" sz="2000" b="0" i="0" u="none" strike="noStrike" cap="none" normalizeH="0" baseline="30000">
                        <a:ln>
                          <a:noFill/>
                        </a:ln>
                        <a:solidFill>
                          <a:schemeClr val="folHlink"/>
                        </a:solidFill>
                        <a:effectLst>
                          <a:outerShdw blurRad="38100" dist="38100" dir="2700000" algn="tl">
                            <a:srgbClr val="003366"/>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25463">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it-IT"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cooling &amp; moderation material</a:t>
                      </a:r>
                      <a:endParaRPr kumimoji="0" lang="en-US" altLang="en-US" sz="2000" b="0" i="0" u="none" strike="noStrike" cap="none" normalizeH="0" baseline="0">
                        <a:ln>
                          <a:noFill/>
                        </a:ln>
                        <a:solidFill>
                          <a:schemeClr val="folHlink"/>
                        </a:solidFill>
                        <a:effectLst>
                          <a:outerShdw blurRad="38100" dist="38100" dir="2700000" algn="tl">
                            <a:srgbClr val="003366"/>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it-IT" altLang="en-US" sz="2000" b="0" i="0" u="none" strike="noStrike" cap="none" normalizeH="0" baseline="0" dirty="0" smtClean="0">
                          <a:ln>
                            <a:noFill/>
                          </a:ln>
                          <a:solidFill>
                            <a:schemeClr val="folHlink"/>
                          </a:solidFill>
                          <a:effectLst>
                            <a:outerShdw blurRad="38100" dist="38100" dir="2700000" algn="tl">
                              <a:srgbClr val="003366"/>
                            </a:outerShdw>
                          </a:effectLst>
                          <a:latin typeface="Tahoma" charset="0"/>
                        </a:rPr>
                        <a:t>H</a:t>
                      </a:r>
                      <a:r>
                        <a:rPr kumimoji="0" lang="it-IT" altLang="en-US" sz="2000" b="0" i="0" u="none" strike="noStrike" cap="none" normalizeH="0" baseline="-25000" dirty="0" smtClean="0">
                          <a:ln>
                            <a:noFill/>
                          </a:ln>
                          <a:solidFill>
                            <a:schemeClr val="folHlink"/>
                          </a:solidFill>
                          <a:effectLst>
                            <a:outerShdw blurRad="38100" dist="38100" dir="2700000" algn="tl">
                              <a:srgbClr val="003366"/>
                            </a:outerShdw>
                          </a:effectLst>
                          <a:latin typeface="Tahoma" charset="0"/>
                        </a:rPr>
                        <a:t>2</a:t>
                      </a:r>
                      <a:r>
                        <a:rPr kumimoji="0" lang="it-IT" altLang="en-US" sz="2000" b="0" i="0" u="none" strike="noStrike" cap="none" normalizeH="0" baseline="0" dirty="0" smtClean="0">
                          <a:ln>
                            <a:noFill/>
                          </a:ln>
                          <a:solidFill>
                            <a:schemeClr val="folHlink"/>
                          </a:solidFill>
                          <a:effectLst>
                            <a:outerShdw blurRad="38100" dist="38100" dir="2700000" algn="tl">
                              <a:srgbClr val="003366"/>
                            </a:outerShdw>
                          </a:effectLst>
                          <a:latin typeface="Tahoma" charset="0"/>
                        </a:rPr>
                        <a:t>O (borated)</a:t>
                      </a:r>
                      <a:endParaRPr kumimoji="0" lang="en-US" altLang="en-US" sz="2000" b="0" i="0" u="none" strike="noStrike" cap="none" normalizeH="0" baseline="0" dirty="0">
                        <a:ln>
                          <a:noFill/>
                        </a:ln>
                        <a:solidFill>
                          <a:schemeClr val="folHlink"/>
                        </a:solidFill>
                        <a:effectLst>
                          <a:outerShdw blurRad="38100" dist="38100" dir="2700000" algn="tl">
                            <a:srgbClr val="003366"/>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25463">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it-IT"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moderator thickness in the exit face</a:t>
                      </a:r>
                      <a:endParaRPr kumimoji="0" lang="en-US" altLang="en-US" sz="2000" b="0" i="0" u="none" strike="noStrike" cap="none" normalizeH="0" baseline="0">
                        <a:ln>
                          <a:noFill/>
                        </a:ln>
                        <a:solidFill>
                          <a:schemeClr val="folHlink"/>
                        </a:solidFill>
                        <a:effectLst>
                          <a:outerShdw blurRad="38100" dist="38100" dir="2700000" algn="tl">
                            <a:srgbClr val="003366"/>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it-IT"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5 cm</a:t>
                      </a:r>
                      <a:endParaRPr kumimoji="0" lang="en-US" altLang="en-US" sz="2000" b="0" i="0" u="none" strike="noStrike" cap="none" normalizeH="0" baseline="0">
                        <a:ln>
                          <a:noFill/>
                        </a:ln>
                        <a:solidFill>
                          <a:schemeClr val="folHlink"/>
                        </a:solidFill>
                        <a:effectLst>
                          <a:outerShdw blurRad="38100" dist="38100" dir="2700000" algn="tl">
                            <a:srgbClr val="003366"/>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25463">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it-IT"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neutron beam dimension in EAR-1</a:t>
                      </a:r>
                    </a:p>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it-IT" altLang="en-US" sz="2000" b="0" i="0" u="none" strike="noStrike" cap="none" normalizeH="0" baseline="0">
                          <a:ln>
                            <a:noFill/>
                          </a:ln>
                          <a:solidFill>
                            <a:schemeClr val="folHlink"/>
                          </a:solidFill>
                          <a:effectLst>
                            <a:outerShdw blurRad="38100" dist="38100" dir="2700000" algn="tl">
                              <a:srgbClr val="003366"/>
                            </a:outerShdw>
                          </a:effectLst>
                          <a:latin typeface="Tahoma" charset="0"/>
                        </a:rPr>
                        <a:t>(capture mode)</a:t>
                      </a:r>
                      <a:endParaRPr kumimoji="0" lang="en-US" altLang="en-US" sz="2000" b="0" i="0" u="none" strike="noStrike" cap="none" normalizeH="0" baseline="0">
                        <a:ln>
                          <a:noFill/>
                        </a:ln>
                        <a:solidFill>
                          <a:schemeClr val="folHlink"/>
                        </a:solidFill>
                        <a:effectLst>
                          <a:outerShdw blurRad="38100" dist="38100" dir="2700000" algn="tl">
                            <a:srgbClr val="003366"/>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3200">
                          <a:solidFill>
                            <a:schemeClr val="tx1"/>
                          </a:solidFill>
                          <a:effectLst>
                            <a:outerShdw blurRad="38100" dist="38100" dir="2700000" algn="tl">
                              <a:srgbClr val="003366"/>
                            </a:outerShdw>
                          </a:effectLst>
                          <a:latin typeface="Tahoma" charset="0"/>
                        </a:defRPr>
                      </a:lvl1pPr>
                      <a:lvl2pPr>
                        <a:buClr>
                          <a:schemeClr val="folHlink"/>
                        </a:buClr>
                        <a:defRPr sz="2600">
                          <a:solidFill>
                            <a:schemeClr val="tx1"/>
                          </a:solidFill>
                          <a:effectLst>
                            <a:outerShdw blurRad="38100" dist="38100" dir="2700000" algn="tl">
                              <a:srgbClr val="003366"/>
                            </a:outerShdw>
                          </a:effectLst>
                          <a:latin typeface="Tahoma" charset="0"/>
                        </a:defRPr>
                      </a:lvl2pPr>
                      <a:lvl3pPr>
                        <a:buClr>
                          <a:schemeClr val="hlink"/>
                        </a:buClr>
                        <a:defRPr sz="2200">
                          <a:solidFill>
                            <a:schemeClr val="tx1"/>
                          </a:solidFill>
                          <a:effectLst>
                            <a:outerShdw blurRad="38100" dist="38100" dir="2700000" algn="tl">
                              <a:srgbClr val="003366"/>
                            </a:outerShdw>
                          </a:effectLst>
                          <a:latin typeface="Tahoma" charset="0"/>
                        </a:defRPr>
                      </a:lvl3pPr>
                      <a:lvl4pPr>
                        <a:buClr>
                          <a:schemeClr val="folHlink"/>
                        </a:buClr>
                        <a:defRPr sz="2000">
                          <a:solidFill>
                            <a:schemeClr val="tx1"/>
                          </a:solidFill>
                          <a:effectLst>
                            <a:outerShdw blurRad="38100" dist="38100" dir="2700000" algn="tl">
                              <a:srgbClr val="003366"/>
                            </a:outerShdw>
                          </a:effectLst>
                          <a:latin typeface="Tahoma" charset="0"/>
                        </a:defRPr>
                      </a:lvl4pPr>
                      <a:lvl5pPr>
                        <a:buClr>
                          <a:schemeClr val="hlink"/>
                        </a:buClr>
                        <a:defRPr sz="2000">
                          <a:solidFill>
                            <a:schemeClr val="tx1"/>
                          </a:solidFill>
                          <a:effectLst>
                            <a:outerShdw blurRad="38100" dist="38100" dir="2700000" algn="tl">
                              <a:srgbClr val="003366"/>
                            </a:outerShdw>
                          </a:effectLst>
                          <a:latin typeface="Tahoma" charset="0"/>
                        </a:defRPr>
                      </a:lvl5pPr>
                      <a:lvl6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6pPr>
                      <a:lvl7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7pPr>
                      <a:lvl8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8pPr>
                      <a:lvl9pPr fontAlgn="base">
                        <a:spcBef>
                          <a:spcPct val="20000"/>
                        </a:spcBef>
                        <a:spcAft>
                          <a:spcPct val="0"/>
                        </a:spcAft>
                        <a:buClr>
                          <a:schemeClr val="hlink"/>
                        </a:buClr>
                        <a:buSzPct val="65000"/>
                        <a:buFont typeface="Wingdings" charset="2"/>
                        <a:defRPr sz="2000">
                          <a:solidFill>
                            <a:schemeClr val="tx1"/>
                          </a:solidFill>
                          <a:effectLst>
                            <a:outerShdw blurRad="38100" dist="38100" dir="2700000" algn="tl">
                              <a:srgbClr val="003366"/>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rgbClr val="ED9719"/>
                        </a:buClr>
                        <a:buSzPct val="65000"/>
                        <a:buFont typeface="Wingdings" charset="2"/>
                        <a:buNone/>
                        <a:tabLst/>
                      </a:pPr>
                      <a:r>
                        <a:rPr kumimoji="0" lang="it-IT" altLang="en-US" sz="2000" b="0" i="0" u="none" strike="noStrike" cap="none" normalizeH="0" baseline="0" dirty="0">
                          <a:ln>
                            <a:noFill/>
                          </a:ln>
                          <a:solidFill>
                            <a:schemeClr val="folHlink"/>
                          </a:solidFill>
                          <a:effectLst>
                            <a:outerShdw blurRad="38100" dist="38100" dir="2700000" algn="tl">
                              <a:srgbClr val="003366"/>
                            </a:outerShdw>
                          </a:effectLst>
                          <a:latin typeface="Tahoma" charset="0"/>
                        </a:rPr>
                        <a:t>2 cm (FWHM)</a:t>
                      </a:r>
                      <a:endParaRPr kumimoji="0" lang="en-US" altLang="en-US" sz="2000" b="0" i="0" u="none" strike="noStrike" cap="none" normalizeH="0" baseline="0" dirty="0">
                        <a:ln>
                          <a:noFill/>
                        </a:ln>
                        <a:solidFill>
                          <a:schemeClr val="folHlink"/>
                        </a:solidFill>
                        <a:effectLst>
                          <a:outerShdw blurRad="38100" dist="38100" dir="2700000" algn="tl">
                            <a:srgbClr val="003366"/>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1181731" name="Text Box 35"/>
          <p:cNvSpPr txBox="1">
            <a:spLocks noChangeArrowheads="1"/>
          </p:cNvSpPr>
          <p:nvPr/>
        </p:nvSpPr>
        <p:spPr bwMode="auto">
          <a:xfrm>
            <a:off x="8007350" y="6583363"/>
            <a:ext cx="18986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ClrTx/>
              <a:buSzTx/>
              <a:buFontTx/>
              <a:buNone/>
            </a:pPr>
            <a:r>
              <a:rPr lang="en-US" altLang="en-US" sz="1200">
                <a:effectLst/>
                <a:latin typeface="Helvetica" charset="0"/>
              </a:rPr>
              <a:t>The </a:t>
            </a:r>
            <a:r>
              <a:rPr lang="en-US" altLang="en-US" sz="1200">
                <a:solidFill>
                  <a:srgbClr val="ED181E"/>
                </a:solidFill>
                <a:effectLst/>
                <a:latin typeface="Helvetica" charset="0"/>
              </a:rPr>
              <a:t>n</a:t>
            </a:r>
            <a:r>
              <a:rPr lang="en-US" altLang="en-US" sz="1200">
                <a:effectLst/>
                <a:latin typeface="Helvetica" charset="0"/>
              </a:rPr>
              <a:t>_TOF Collaboration</a:t>
            </a:r>
          </a:p>
        </p:txBody>
      </p:sp>
      <p:sp>
        <p:nvSpPr>
          <p:cNvPr id="1181732" name="Text Box 36"/>
          <p:cNvSpPr txBox="1">
            <a:spLocks noChangeArrowheads="1"/>
          </p:cNvSpPr>
          <p:nvPr/>
        </p:nvSpPr>
        <p:spPr bwMode="auto">
          <a:xfrm>
            <a:off x="0" y="6583363"/>
            <a:ext cx="1562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ClrTx/>
              <a:buSzTx/>
              <a:buFontTx/>
              <a:buNone/>
            </a:pPr>
            <a:r>
              <a:rPr lang="it-IT" altLang="en-US" sz="1200">
                <a:effectLst/>
                <a:latin typeface="Helvetica" charset="0"/>
              </a:rPr>
              <a:t>www.cern.ch/</a:t>
            </a:r>
            <a:r>
              <a:rPr lang="it-IT" altLang="en-US" sz="1200">
                <a:solidFill>
                  <a:srgbClr val="ED181E"/>
                </a:solidFill>
                <a:effectLst/>
                <a:latin typeface="Helvetica" charset="0"/>
              </a:rPr>
              <a:t>n</a:t>
            </a:r>
            <a:r>
              <a:rPr lang="it-IT" altLang="en-US" sz="1200">
                <a:effectLst/>
                <a:latin typeface="Helvetica" charset="0"/>
              </a:rPr>
              <a:t>_TOF</a:t>
            </a:r>
            <a:endParaRPr lang="en-US" altLang="en-US" sz="1200">
              <a:effectLst/>
              <a:latin typeface="Helvetica" charset="0"/>
            </a:endParaRPr>
          </a:p>
        </p:txBody>
      </p:sp>
      <p:sp>
        <p:nvSpPr>
          <p:cNvPr id="7" name="Rectangle 2"/>
          <p:cNvSpPr>
            <a:spLocks noGrp="1" noChangeArrowheads="1"/>
          </p:cNvSpPr>
          <p:nvPr>
            <p:ph type="title"/>
          </p:nvPr>
        </p:nvSpPr>
        <p:spPr>
          <a:xfrm>
            <a:off x="0" y="25400"/>
            <a:ext cx="9356725" cy="839945"/>
          </a:xfrm>
        </p:spPr>
        <p:txBody>
          <a:bodyPr>
            <a:spAutoFit/>
          </a:bodyPr>
          <a:lstStyle/>
          <a:p>
            <a:pPr algn="l" defTabSz="914400"/>
            <a:r>
              <a:rPr lang="en-US" altLang="en-US" dirty="0" err="1"/>
              <a:t>n</a:t>
            </a:r>
            <a:r>
              <a:rPr lang="en-US" altLang="en-US" dirty="0" err="1" smtClean="0"/>
              <a:t>_TOF</a:t>
            </a:r>
            <a:r>
              <a:rPr lang="en-US" altLang="en-US" dirty="0" smtClean="0"/>
              <a:t> basic parameters</a:t>
            </a:r>
            <a:endParaRPr lang="en-US" altLang="en-US" dirty="0"/>
          </a:p>
        </p:txBody>
      </p:sp>
    </p:spTree>
    <p:extLst>
      <p:ext uri="{BB962C8B-B14F-4D97-AF65-F5344CB8AC3E}">
        <p14:creationId xmlns:p14="http://schemas.microsoft.com/office/powerpoint/2010/main" val="4183395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Content Placeholder 4"/>
          <p:cNvSpPr txBox="1">
            <a:spLocks/>
          </p:cNvSpPr>
          <p:nvPr/>
        </p:nvSpPr>
        <p:spPr>
          <a:xfrm>
            <a:off x="601291" y="4750185"/>
            <a:ext cx="3703637" cy="2029317"/>
          </a:xfrm>
          <a:prstGeom prst="rect">
            <a:avLst/>
          </a:prstGeom>
          <a:ln cap="rnd">
            <a:no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ClrTx/>
              <a:buSzTx/>
              <a:buNone/>
              <a:defRPr/>
            </a:pPr>
            <a:r>
              <a:rPr lang="en-GB" altLang="en-US" sz="2000" b="1" dirty="0" smtClean="0"/>
              <a:t>EAR-1 </a:t>
            </a:r>
            <a:r>
              <a:rPr lang="en-GB" altLang="en-US" sz="2000" b="1" dirty="0"/>
              <a:t>(185 m)</a:t>
            </a:r>
          </a:p>
          <a:p>
            <a:pPr fontAlgn="auto">
              <a:spcAft>
                <a:spcPts val="0"/>
              </a:spcAft>
              <a:buClrTx/>
              <a:buSzTx/>
              <a:defRPr/>
            </a:pPr>
            <a:r>
              <a:rPr lang="en-GB" altLang="en-US" sz="1600" dirty="0">
                <a:effectLst/>
              </a:rPr>
              <a:t>In operation since </a:t>
            </a:r>
            <a:r>
              <a:rPr lang="en-GB" altLang="en-US" sz="1600" dirty="0" smtClean="0">
                <a:effectLst/>
              </a:rPr>
              <a:t>2001</a:t>
            </a:r>
            <a:endParaRPr lang="en-GB" altLang="en-US" sz="1600" dirty="0">
              <a:effectLst/>
            </a:endParaRPr>
          </a:p>
          <a:p>
            <a:pPr fontAlgn="auto">
              <a:spcAft>
                <a:spcPts val="0"/>
              </a:spcAft>
              <a:buClrTx/>
              <a:buSzTx/>
              <a:defRPr/>
            </a:pPr>
            <a:r>
              <a:rPr lang="en-GB" altLang="en-US" sz="1600" dirty="0">
                <a:effectLst/>
              </a:rPr>
              <a:t>Measure radionuclides with half-life down to a few hundred years</a:t>
            </a:r>
          </a:p>
          <a:p>
            <a:pPr fontAlgn="auto">
              <a:spcAft>
                <a:spcPts val="0"/>
              </a:spcAft>
              <a:buClrTx/>
              <a:buSzTx/>
              <a:defRPr/>
            </a:pPr>
            <a:r>
              <a:rPr lang="en-GB" altLang="en-US" sz="1600" dirty="0">
                <a:effectLst/>
              </a:rPr>
              <a:t>High resolution in energy allows to study resolved resonances up to several </a:t>
            </a:r>
            <a:r>
              <a:rPr lang="en-GB" altLang="en-US" sz="1600" dirty="0" err="1" smtClean="0">
                <a:effectLst/>
              </a:rPr>
              <a:t>keV</a:t>
            </a:r>
            <a:endParaRPr lang="en-GB" altLang="en-US" sz="1600" dirty="0">
              <a:effectLst/>
            </a:endParaRPr>
          </a:p>
        </p:txBody>
      </p:sp>
      <p:sp>
        <p:nvSpPr>
          <p:cNvPr id="22" name="Content Placeholder 11"/>
          <p:cNvSpPr txBox="1">
            <a:spLocks/>
          </p:cNvSpPr>
          <p:nvPr/>
        </p:nvSpPr>
        <p:spPr>
          <a:xfrm>
            <a:off x="5181600" y="4678026"/>
            <a:ext cx="3816168" cy="203382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ClrTx/>
              <a:buSzTx/>
              <a:buNone/>
              <a:defRPr/>
            </a:pPr>
            <a:r>
              <a:rPr lang="en-GB" altLang="en-US" sz="2000" b="1" dirty="0" smtClean="0"/>
              <a:t>EAR-2 </a:t>
            </a:r>
            <a:r>
              <a:rPr lang="en-GB" altLang="en-US" sz="2000" b="1" dirty="0"/>
              <a:t>(19 m)</a:t>
            </a:r>
          </a:p>
          <a:p>
            <a:pPr fontAlgn="auto">
              <a:spcAft>
                <a:spcPts val="0"/>
              </a:spcAft>
              <a:buClrTx/>
              <a:buSzTx/>
              <a:defRPr/>
            </a:pPr>
            <a:r>
              <a:rPr lang="en-GB" altLang="en-US" sz="1600" dirty="0">
                <a:effectLst/>
              </a:rPr>
              <a:t>In operation since </a:t>
            </a:r>
            <a:r>
              <a:rPr lang="en-GB" altLang="en-US" sz="1600" dirty="0" smtClean="0">
                <a:effectLst/>
              </a:rPr>
              <a:t>2014</a:t>
            </a:r>
            <a:endParaRPr lang="en-GB" altLang="en-US" sz="1600" dirty="0">
              <a:effectLst/>
            </a:endParaRPr>
          </a:p>
          <a:p>
            <a:pPr fontAlgn="auto">
              <a:spcAft>
                <a:spcPts val="0"/>
              </a:spcAft>
              <a:buClrTx/>
              <a:buSzTx/>
              <a:defRPr/>
            </a:pPr>
            <a:r>
              <a:rPr lang="en-GB" altLang="en-US" sz="1600" dirty="0">
                <a:effectLst/>
              </a:rPr>
              <a:t>Neutron intensity increased by a factor 40, relative to </a:t>
            </a:r>
            <a:r>
              <a:rPr lang="en-GB" altLang="en-US" sz="1600" dirty="0" smtClean="0">
                <a:effectLst/>
              </a:rPr>
              <a:t>EAR1</a:t>
            </a:r>
            <a:endParaRPr lang="en-GB" altLang="en-US" sz="1600" dirty="0">
              <a:effectLst/>
            </a:endParaRPr>
          </a:p>
          <a:p>
            <a:pPr fontAlgn="auto">
              <a:spcAft>
                <a:spcPts val="0"/>
              </a:spcAft>
              <a:buClrTx/>
              <a:buSzTx/>
              <a:defRPr/>
            </a:pPr>
            <a:r>
              <a:rPr lang="en-GB" altLang="en-US" sz="1600" dirty="0">
                <a:effectLst/>
              </a:rPr>
              <a:t>Possible to measure sub-mg samples, and radionuclides with half-life of a few </a:t>
            </a:r>
            <a:r>
              <a:rPr lang="en-GB" altLang="en-US" sz="1600" dirty="0" smtClean="0">
                <a:effectLst/>
              </a:rPr>
              <a:t>years</a:t>
            </a:r>
            <a:endParaRPr lang="en-GB" altLang="en-US" sz="1600" dirty="0">
              <a:effectLst/>
            </a:endParaRPr>
          </a:p>
        </p:txBody>
      </p:sp>
      <p:grpSp>
        <p:nvGrpSpPr>
          <p:cNvPr id="4" name="Group 3"/>
          <p:cNvGrpSpPr/>
          <p:nvPr/>
        </p:nvGrpSpPr>
        <p:grpSpPr>
          <a:xfrm>
            <a:off x="3579378" y="865345"/>
            <a:ext cx="6264696" cy="3342926"/>
            <a:chOff x="3412704" y="1076674"/>
            <a:chExt cx="6264696" cy="3342926"/>
          </a:xfrm>
        </p:grpSpPr>
        <p:pic>
          <p:nvPicPr>
            <p:cNvPr id="28"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2704" y="1076674"/>
              <a:ext cx="6264696" cy="3342926"/>
            </a:xfrm>
            <a:prstGeom prst="rect">
              <a:avLst/>
            </a:prstGeom>
          </p:spPr>
        </p:pic>
        <p:sp>
          <p:nvSpPr>
            <p:cNvPr id="2" name="TextBox 1"/>
            <p:cNvSpPr txBox="1"/>
            <p:nvPr/>
          </p:nvSpPr>
          <p:spPr>
            <a:xfrm>
              <a:off x="5218241" y="1407259"/>
              <a:ext cx="1635803" cy="461665"/>
            </a:xfrm>
            <a:prstGeom prst="rect">
              <a:avLst/>
            </a:prstGeom>
            <a:solidFill>
              <a:schemeClr val="tx1"/>
            </a:solidFill>
          </p:spPr>
          <p:txBody>
            <a:bodyPr wrap="square" rtlCol="0">
              <a:spAutoFit/>
            </a:bodyPr>
            <a:lstStyle/>
            <a:p>
              <a:pPr algn="ctr"/>
              <a:r>
                <a:rPr lang="en-US" dirty="0" smtClean="0">
                  <a:solidFill>
                    <a:srgbClr val="002060"/>
                  </a:solidFill>
                </a:rPr>
                <a:t>EAR-2</a:t>
              </a:r>
              <a:endParaRPr lang="en-US" dirty="0">
                <a:solidFill>
                  <a:srgbClr val="002060"/>
                </a:solidFill>
              </a:endParaRPr>
            </a:p>
          </p:txBody>
        </p:sp>
        <p:sp>
          <p:nvSpPr>
            <p:cNvPr id="34" name="TextBox 33"/>
            <p:cNvSpPr txBox="1"/>
            <p:nvPr/>
          </p:nvSpPr>
          <p:spPr>
            <a:xfrm>
              <a:off x="7235044" y="3164324"/>
              <a:ext cx="1635803" cy="685800"/>
            </a:xfrm>
            <a:prstGeom prst="rect">
              <a:avLst/>
            </a:prstGeom>
            <a:solidFill>
              <a:schemeClr val="tx1"/>
            </a:solidFill>
          </p:spPr>
          <p:txBody>
            <a:bodyPr wrap="square" rtlCol="0" anchor="ctr" anchorCtr="0">
              <a:noAutofit/>
            </a:bodyPr>
            <a:lstStyle/>
            <a:p>
              <a:pPr algn="ctr"/>
              <a:r>
                <a:rPr lang="en-US" dirty="0" smtClean="0">
                  <a:solidFill>
                    <a:srgbClr val="002060"/>
                  </a:solidFill>
                </a:rPr>
                <a:t>EAR-1</a:t>
              </a:r>
              <a:endParaRPr lang="en-US" dirty="0">
                <a:solidFill>
                  <a:srgbClr val="002060"/>
                </a:solidFill>
              </a:endParaRPr>
            </a:p>
          </p:txBody>
        </p:sp>
      </p:grpSp>
      <p:sp>
        <p:nvSpPr>
          <p:cNvPr id="37" name="Rectangle 2"/>
          <p:cNvSpPr txBox="1">
            <a:spLocks noChangeArrowheads="1"/>
          </p:cNvSpPr>
          <p:nvPr/>
        </p:nvSpPr>
        <p:spPr bwMode="auto">
          <a:xfrm>
            <a:off x="0" y="25400"/>
            <a:ext cx="9356725" cy="83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spAutoFit/>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buFontTx/>
            </a:pPr>
            <a:r>
              <a:rPr lang="en-US" altLang="en-US" smtClean="0"/>
              <a:t>n_TOF basic characteristics</a:t>
            </a:r>
            <a:endParaRPr lang="en-US" altLang="en-US" dirty="0"/>
          </a:p>
        </p:txBody>
      </p:sp>
      <p:sp>
        <p:nvSpPr>
          <p:cNvPr id="38" name="Text Box 5"/>
          <p:cNvSpPr txBox="1">
            <a:spLocks noChangeArrowheads="1"/>
          </p:cNvSpPr>
          <p:nvPr/>
        </p:nvSpPr>
        <p:spPr bwMode="auto">
          <a:xfrm>
            <a:off x="0" y="1127551"/>
            <a:ext cx="357937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76238" indent="-376238" defTabSz="1001713">
              <a:spcBef>
                <a:spcPct val="0"/>
              </a:spcBef>
              <a:defRPr>
                <a:solidFill>
                  <a:schemeClr val="tx1"/>
                </a:solidFill>
                <a:latin typeface="Arial" charset="0"/>
              </a:defRPr>
            </a:lvl1pPr>
            <a:lvl2pPr defTabSz="1001713">
              <a:spcBef>
                <a:spcPct val="0"/>
              </a:spcBef>
              <a:defRPr>
                <a:solidFill>
                  <a:schemeClr val="tx1"/>
                </a:solidFill>
                <a:latin typeface="Arial" charset="0"/>
              </a:defRPr>
            </a:lvl2pPr>
            <a:lvl3pPr defTabSz="1001713">
              <a:spcBef>
                <a:spcPct val="0"/>
              </a:spcBef>
              <a:defRPr>
                <a:solidFill>
                  <a:schemeClr val="tx1"/>
                </a:solidFill>
                <a:latin typeface="Arial" charset="0"/>
              </a:defRPr>
            </a:lvl3pPr>
            <a:lvl4pPr defTabSz="1001713">
              <a:spcBef>
                <a:spcPct val="0"/>
              </a:spcBef>
              <a:defRPr>
                <a:solidFill>
                  <a:schemeClr val="tx1"/>
                </a:solidFill>
                <a:latin typeface="Arial" charset="0"/>
              </a:defRPr>
            </a:lvl4pPr>
            <a:lvl5pPr defTabSz="1001713">
              <a:spcBef>
                <a:spcPct val="0"/>
              </a:spcBef>
              <a:defRPr>
                <a:solidFill>
                  <a:schemeClr val="tx1"/>
                </a:solidFill>
                <a:latin typeface="Arial" charset="0"/>
              </a:defRPr>
            </a:lvl5pPr>
            <a:lvl6pPr defTabSz="1001713" fontAlgn="base">
              <a:spcBef>
                <a:spcPct val="0"/>
              </a:spcBef>
              <a:spcAft>
                <a:spcPct val="0"/>
              </a:spcAft>
              <a:defRPr>
                <a:solidFill>
                  <a:schemeClr val="tx1"/>
                </a:solidFill>
                <a:latin typeface="Arial" charset="0"/>
              </a:defRPr>
            </a:lvl6pPr>
            <a:lvl7pPr defTabSz="1001713" fontAlgn="base">
              <a:spcBef>
                <a:spcPct val="0"/>
              </a:spcBef>
              <a:spcAft>
                <a:spcPct val="0"/>
              </a:spcAft>
              <a:defRPr>
                <a:solidFill>
                  <a:schemeClr val="tx1"/>
                </a:solidFill>
                <a:latin typeface="Arial" charset="0"/>
              </a:defRPr>
            </a:lvl7pPr>
            <a:lvl8pPr defTabSz="1001713" fontAlgn="base">
              <a:spcBef>
                <a:spcPct val="0"/>
              </a:spcBef>
              <a:spcAft>
                <a:spcPct val="0"/>
              </a:spcAft>
              <a:defRPr>
                <a:solidFill>
                  <a:schemeClr val="tx1"/>
                </a:solidFill>
                <a:latin typeface="Arial" charset="0"/>
              </a:defRPr>
            </a:lvl8pPr>
            <a:lvl9pPr defTabSz="1001713" fontAlgn="base">
              <a:spcBef>
                <a:spcPct val="0"/>
              </a:spcBef>
              <a:spcAft>
                <a:spcPct val="0"/>
              </a:spcAft>
              <a:defRPr>
                <a:solidFill>
                  <a:schemeClr val="tx1"/>
                </a:solidFill>
                <a:latin typeface="Arial" charset="0"/>
              </a:defRPr>
            </a:lvl9pPr>
          </a:lstStyle>
          <a:p>
            <a:pPr>
              <a:spcBef>
                <a:spcPct val="20000"/>
              </a:spcBef>
              <a:buFont typeface="Wingdings" charset="2"/>
              <a:buChar char="n"/>
            </a:pPr>
            <a:r>
              <a:rPr lang="en-US" altLang="en-US" sz="2000" dirty="0">
                <a:effectLst>
                  <a:outerShdw blurRad="38100" dist="38100" dir="2700000" algn="tl">
                    <a:srgbClr val="003366"/>
                  </a:outerShdw>
                </a:effectLst>
                <a:latin typeface="Tahoma" charset="0"/>
              </a:rPr>
              <a:t>wide energy range</a:t>
            </a:r>
          </a:p>
          <a:p>
            <a:pPr>
              <a:spcBef>
                <a:spcPct val="20000"/>
              </a:spcBef>
              <a:buFont typeface="Wingdings" charset="2"/>
              <a:buChar char="n"/>
            </a:pPr>
            <a:r>
              <a:rPr lang="en-US" altLang="en-US" sz="2000" dirty="0">
                <a:effectLst>
                  <a:outerShdw blurRad="38100" dist="38100" dir="2700000" algn="tl">
                    <a:srgbClr val="003366"/>
                  </a:outerShdw>
                </a:effectLst>
                <a:latin typeface="Tahoma" charset="0"/>
              </a:rPr>
              <a:t>high neutron flux &amp; </a:t>
            </a:r>
            <a:br>
              <a:rPr lang="en-US" altLang="en-US" sz="2000" dirty="0">
                <a:effectLst>
                  <a:outerShdw blurRad="38100" dist="38100" dir="2700000" algn="tl">
                    <a:srgbClr val="003366"/>
                  </a:outerShdw>
                </a:effectLst>
                <a:latin typeface="Tahoma" charset="0"/>
              </a:rPr>
            </a:br>
            <a:r>
              <a:rPr lang="en-US" altLang="en-US" sz="2000" dirty="0">
                <a:effectLst>
                  <a:outerShdw blurRad="38100" dist="38100" dir="2700000" algn="tl">
                    <a:srgbClr val="003366"/>
                  </a:outerShdw>
                </a:effectLst>
                <a:latin typeface="Tahoma" charset="0"/>
              </a:rPr>
              <a:t>high energy resolution</a:t>
            </a:r>
          </a:p>
          <a:p>
            <a:pPr>
              <a:spcBef>
                <a:spcPct val="20000"/>
              </a:spcBef>
              <a:buFont typeface="Wingdings" charset="2"/>
              <a:buChar char="n"/>
            </a:pPr>
            <a:r>
              <a:rPr lang="en-US" altLang="en-US" sz="2000" dirty="0">
                <a:effectLst>
                  <a:outerShdw blurRad="38100" dist="38100" dir="2700000" algn="tl">
                    <a:srgbClr val="003366"/>
                  </a:outerShdw>
                </a:effectLst>
                <a:latin typeface="Tahoma" charset="0"/>
              </a:rPr>
              <a:t>low repetition rate </a:t>
            </a:r>
            <a:br>
              <a:rPr lang="en-US" altLang="en-US" sz="2000" dirty="0">
                <a:effectLst>
                  <a:outerShdw blurRad="38100" dist="38100" dir="2700000" algn="tl">
                    <a:srgbClr val="003366"/>
                  </a:outerShdw>
                </a:effectLst>
                <a:latin typeface="Tahoma" charset="0"/>
              </a:rPr>
            </a:br>
            <a:r>
              <a:rPr lang="en-US" altLang="en-US" sz="2000" dirty="0">
                <a:effectLst>
                  <a:outerShdw blurRad="38100" dist="38100" dir="2700000" algn="tl">
                    <a:srgbClr val="003366"/>
                  </a:outerShdw>
                </a:effectLst>
                <a:latin typeface="Tahoma" charset="0"/>
              </a:rPr>
              <a:t>of the proton driver</a:t>
            </a:r>
          </a:p>
          <a:p>
            <a:pPr>
              <a:spcBef>
                <a:spcPct val="20000"/>
              </a:spcBef>
              <a:buFont typeface="Wingdings" charset="2"/>
              <a:buChar char="n"/>
            </a:pPr>
            <a:r>
              <a:rPr lang="en-US" altLang="en-US" sz="2000" dirty="0">
                <a:effectLst>
                  <a:outerShdw blurRad="38100" dist="38100" dir="2700000" algn="tl">
                    <a:srgbClr val="003366"/>
                  </a:outerShdw>
                </a:effectLst>
                <a:latin typeface="Tahoma" charset="0"/>
              </a:rPr>
              <a:t>low background </a:t>
            </a:r>
            <a:r>
              <a:rPr lang="en-US" altLang="en-US" sz="2000" dirty="0" smtClean="0">
                <a:effectLst>
                  <a:outerShdw blurRad="38100" dist="38100" dir="2700000" algn="tl">
                    <a:srgbClr val="003366"/>
                  </a:outerShdw>
                </a:effectLst>
                <a:latin typeface="Tahoma" charset="0"/>
              </a:rPr>
              <a:t>conditions</a:t>
            </a:r>
            <a:endParaRPr lang="en-US" altLang="en-US" sz="2000" dirty="0">
              <a:effectLst>
                <a:outerShdw blurRad="38100" dist="38100" dir="2700000" algn="tl">
                  <a:srgbClr val="003366"/>
                </a:outerShdw>
              </a:effectLst>
              <a:latin typeface="Tahoma" charset="0"/>
            </a:endParaRPr>
          </a:p>
        </p:txBody>
      </p:sp>
      <p:grpSp>
        <p:nvGrpSpPr>
          <p:cNvPr id="3" name="Group 2"/>
          <p:cNvGrpSpPr/>
          <p:nvPr/>
        </p:nvGrpSpPr>
        <p:grpSpPr>
          <a:xfrm>
            <a:off x="6096000" y="903602"/>
            <a:ext cx="2841625" cy="2933700"/>
            <a:chOff x="1349375" y="3352800"/>
            <a:chExt cx="2841625" cy="2933700"/>
          </a:xfrm>
        </p:grpSpPr>
        <p:pic>
          <p:nvPicPr>
            <p:cNvPr id="39" name="Picture 8" descr="Np237_s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75" y="3803650"/>
              <a:ext cx="2819400" cy="248285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2" name="Text Box 9"/>
            <p:cNvSpPr txBox="1">
              <a:spLocks noChangeArrowheads="1"/>
            </p:cNvSpPr>
            <p:nvPr/>
          </p:nvSpPr>
          <p:spPr bwMode="auto">
            <a:xfrm>
              <a:off x="2720975" y="3352800"/>
              <a:ext cx="1470025" cy="374650"/>
            </a:xfrm>
            <a:prstGeom prst="rect">
              <a:avLst/>
            </a:prstGeom>
            <a:solidFill>
              <a:schemeClr val="bg2"/>
            </a:solidFill>
            <a:ln w="381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76238" indent="-376238" defTabSz="1001713">
                <a:spcBef>
                  <a:spcPct val="0"/>
                </a:spcBef>
                <a:defRPr>
                  <a:solidFill>
                    <a:schemeClr val="tx1"/>
                  </a:solidFill>
                  <a:latin typeface="Arial" charset="0"/>
                </a:defRPr>
              </a:lvl1pPr>
              <a:lvl2pPr defTabSz="1001713">
                <a:spcBef>
                  <a:spcPct val="0"/>
                </a:spcBef>
                <a:defRPr>
                  <a:solidFill>
                    <a:schemeClr val="tx1"/>
                  </a:solidFill>
                  <a:latin typeface="Arial" charset="0"/>
                </a:defRPr>
              </a:lvl2pPr>
              <a:lvl3pPr defTabSz="1001713">
                <a:spcBef>
                  <a:spcPct val="0"/>
                </a:spcBef>
                <a:defRPr>
                  <a:solidFill>
                    <a:schemeClr val="tx1"/>
                  </a:solidFill>
                  <a:latin typeface="Arial" charset="0"/>
                </a:defRPr>
              </a:lvl3pPr>
              <a:lvl4pPr defTabSz="1001713">
                <a:spcBef>
                  <a:spcPct val="0"/>
                </a:spcBef>
                <a:defRPr>
                  <a:solidFill>
                    <a:schemeClr val="tx1"/>
                  </a:solidFill>
                  <a:latin typeface="Arial" charset="0"/>
                </a:defRPr>
              </a:lvl4pPr>
              <a:lvl5pPr defTabSz="1001713">
                <a:spcBef>
                  <a:spcPct val="0"/>
                </a:spcBef>
                <a:defRPr>
                  <a:solidFill>
                    <a:schemeClr val="tx1"/>
                  </a:solidFill>
                  <a:latin typeface="Arial" charset="0"/>
                </a:defRPr>
              </a:lvl5pPr>
              <a:lvl6pPr defTabSz="1001713" fontAlgn="base">
                <a:spcBef>
                  <a:spcPct val="0"/>
                </a:spcBef>
                <a:spcAft>
                  <a:spcPct val="0"/>
                </a:spcAft>
                <a:defRPr>
                  <a:solidFill>
                    <a:schemeClr val="tx1"/>
                  </a:solidFill>
                  <a:latin typeface="Arial" charset="0"/>
                </a:defRPr>
              </a:lvl6pPr>
              <a:lvl7pPr defTabSz="1001713" fontAlgn="base">
                <a:spcBef>
                  <a:spcPct val="0"/>
                </a:spcBef>
                <a:spcAft>
                  <a:spcPct val="0"/>
                </a:spcAft>
                <a:defRPr>
                  <a:solidFill>
                    <a:schemeClr val="tx1"/>
                  </a:solidFill>
                  <a:latin typeface="Arial" charset="0"/>
                </a:defRPr>
              </a:lvl7pPr>
              <a:lvl8pPr defTabSz="1001713" fontAlgn="base">
                <a:spcBef>
                  <a:spcPct val="0"/>
                </a:spcBef>
                <a:spcAft>
                  <a:spcPct val="0"/>
                </a:spcAft>
                <a:defRPr>
                  <a:solidFill>
                    <a:schemeClr val="tx1"/>
                  </a:solidFill>
                  <a:latin typeface="Arial" charset="0"/>
                </a:defRPr>
              </a:lvl8pPr>
              <a:lvl9pPr defTabSz="1001713" fontAlgn="base">
                <a:spcBef>
                  <a:spcPct val="0"/>
                </a:spcBef>
                <a:spcAft>
                  <a:spcPct val="0"/>
                </a:spcAft>
                <a:defRPr>
                  <a:solidFill>
                    <a:schemeClr val="tx1"/>
                  </a:solidFill>
                  <a:latin typeface="Arial" charset="0"/>
                </a:defRPr>
              </a:lvl9pPr>
            </a:lstStyle>
            <a:p>
              <a:pPr>
                <a:spcBef>
                  <a:spcPct val="20000"/>
                </a:spcBef>
              </a:pPr>
              <a:r>
                <a:rPr lang="en-US" altLang="en-US" sz="1600" dirty="0">
                  <a:solidFill>
                    <a:schemeClr val="tx2"/>
                  </a:solidFill>
                  <a:effectLst>
                    <a:outerShdw blurRad="38100" dist="38100" dir="2700000" algn="tl">
                      <a:srgbClr val="000000"/>
                    </a:outerShdw>
                  </a:effectLst>
                  <a:latin typeface="Tahoma" charset="0"/>
                </a:rPr>
                <a:t>small samples</a:t>
              </a:r>
            </a:p>
          </p:txBody>
        </p:sp>
        <p:sp>
          <p:nvSpPr>
            <p:cNvPr id="43" name="Line 11"/>
            <p:cNvSpPr>
              <a:spLocks noChangeShapeType="1"/>
            </p:cNvSpPr>
            <p:nvPr/>
          </p:nvSpPr>
          <p:spPr bwMode="auto">
            <a:xfrm flipV="1">
              <a:off x="1558925" y="5057775"/>
              <a:ext cx="582613"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pic>
        <p:nvPicPr>
          <p:cNvPr id="49" name="Picture 10" descr="j018924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96357" y="63657"/>
            <a:ext cx="762000" cy="725488"/>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p:cNvGrpSpPr/>
          <p:nvPr/>
        </p:nvGrpSpPr>
        <p:grpSpPr>
          <a:xfrm>
            <a:off x="4191000" y="1624013"/>
            <a:ext cx="5661025" cy="5157787"/>
            <a:chOff x="4267200" y="1319213"/>
            <a:chExt cx="5661025" cy="5157787"/>
          </a:xfrm>
        </p:grpSpPr>
        <p:sp>
          <p:nvSpPr>
            <p:cNvPr id="61" name="Text Box 7"/>
            <p:cNvSpPr txBox="1">
              <a:spLocks noChangeArrowheads="1"/>
            </p:cNvSpPr>
            <p:nvPr/>
          </p:nvSpPr>
          <p:spPr bwMode="auto">
            <a:xfrm>
              <a:off x="5410200" y="1319213"/>
              <a:ext cx="45180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3117EF"/>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algn="r" eaLnBrk="0" hangingPunct="0">
                <a:lnSpc>
                  <a:spcPct val="90000"/>
                </a:lnSpc>
                <a:spcBef>
                  <a:spcPct val="0"/>
                </a:spcBef>
                <a:buClrTx/>
                <a:buSzTx/>
                <a:buFontTx/>
                <a:buNone/>
              </a:pPr>
              <a:r>
                <a:rPr lang="it-IT" altLang="en-US" sz="1600" dirty="0">
                  <a:effectLst/>
                  <a:latin typeface="Arial" charset="0"/>
                </a:rPr>
                <a:t>U Abbondanno et al. (The n_TOF Collaboration)</a:t>
              </a:r>
            </a:p>
            <a:p>
              <a:pPr algn="r" eaLnBrk="0" hangingPunct="0">
                <a:lnSpc>
                  <a:spcPct val="90000"/>
                </a:lnSpc>
                <a:spcBef>
                  <a:spcPct val="0"/>
                </a:spcBef>
                <a:buClrTx/>
                <a:buSzTx/>
                <a:buFontTx/>
                <a:buNone/>
              </a:pPr>
              <a:r>
                <a:rPr lang="it-IT" altLang="en-US" sz="1600" dirty="0">
                  <a:effectLst/>
                  <a:latin typeface="Arial" charset="0"/>
                </a:rPr>
                <a:t>Phys. Rev. Lett. </a:t>
              </a:r>
              <a:r>
                <a:rPr lang="it-IT" altLang="en-US" sz="1600" b="1" dirty="0">
                  <a:effectLst/>
                  <a:latin typeface="Arial" charset="0"/>
                </a:rPr>
                <a:t>93</a:t>
              </a:r>
              <a:r>
                <a:rPr lang="it-IT" altLang="en-US" sz="1600" dirty="0">
                  <a:effectLst/>
                  <a:latin typeface="Arial" charset="0"/>
                </a:rPr>
                <a:t> (2004), 161103</a:t>
              </a:r>
            </a:p>
            <a:p>
              <a:pPr algn="r" eaLnBrk="0" hangingPunct="0">
                <a:lnSpc>
                  <a:spcPct val="90000"/>
                </a:lnSpc>
                <a:spcBef>
                  <a:spcPct val="0"/>
                </a:spcBef>
                <a:buClrTx/>
                <a:buSzTx/>
                <a:buFontTx/>
                <a:buNone/>
              </a:pPr>
              <a:r>
                <a:rPr lang="it-IT" altLang="en-US" sz="1600" dirty="0">
                  <a:effectLst/>
                  <a:latin typeface="Arial" charset="0"/>
                </a:rPr>
                <a:t>&amp;</a:t>
              </a:r>
            </a:p>
            <a:p>
              <a:pPr algn="r" eaLnBrk="0" hangingPunct="0">
                <a:lnSpc>
                  <a:spcPct val="90000"/>
                </a:lnSpc>
                <a:spcBef>
                  <a:spcPct val="0"/>
                </a:spcBef>
                <a:buClrTx/>
                <a:buSzTx/>
                <a:buFontTx/>
                <a:buNone/>
              </a:pPr>
              <a:r>
                <a:rPr lang="it-IT" altLang="en-US" sz="1600" dirty="0">
                  <a:effectLst/>
                  <a:latin typeface="Arial" charset="0"/>
                </a:rPr>
                <a:t>S Marrone et al. (The n_TOF Collaboration)</a:t>
              </a:r>
            </a:p>
            <a:p>
              <a:pPr algn="r" eaLnBrk="0" hangingPunct="0">
                <a:lnSpc>
                  <a:spcPct val="90000"/>
                </a:lnSpc>
                <a:spcBef>
                  <a:spcPct val="0"/>
                </a:spcBef>
                <a:buClrTx/>
                <a:buSzTx/>
                <a:buFontTx/>
                <a:buNone/>
              </a:pPr>
              <a:r>
                <a:rPr lang="it-IT" altLang="en-US" sz="1600" dirty="0">
                  <a:effectLst/>
                  <a:latin typeface="Arial" charset="0"/>
                </a:rPr>
                <a:t>Phys. Rev. C </a:t>
              </a:r>
              <a:r>
                <a:rPr lang="it-IT" altLang="en-US" sz="1600" b="1" dirty="0">
                  <a:effectLst>
                    <a:outerShdw blurRad="38100" dist="38100" dir="2700000" algn="tl">
                      <a:srgbClr val="003366"/>
                    </a:outerShdw>
                  </a:effectLst>
                  <a:latin typeface="Arial" charset="0"/>
                </a:rPr>
                <a:t>73</a:t>
              </a:r>
              <a:r>
                <a:rPr lang="it-IT" altLang="en-US" sz="1600" dirty="0">
                  <a:effectLst/>
                  <a:latin typeface="Arial" charset="0"/>
                </a:rPr>
                <a:t> 03604 (2006)</a:t>
              </a:r>
              <a:endParaRPr lang="en-US" altLang="en-US" sz="1600" dirty="0">
                <a:effectLst/>
                <a:latin typeface="Arial" charset="0"/>
              </a:endParaRPr>
            </a:p>
          </p:txBody>
        </p:sp>
        <p:grpSp>
          <p:nvGrpSpPr>
            <p:cNvPr id="62" name="Group 61"/>
            <p:cNvGrpSpPr/>
            <p:nvPr/>
          </p:nvGrpSpPr>
          <p:grpSpPr>
            <a:xfrm>
              <a:off x="4267200" y="2047875"/>
              <a:ext cx="5638800" cy="4429125"/>
              <a:chOff x="4267200" y="2047875"/>
              <a:chExt cx="5638800" cy="4429125"/>
            </a:xfrm>
          </p:grpSpPr>
          <p:pic>
            <p:nvPicPr>
              <p:cNvPr id="7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514600"/>
                <a:ext cx="5638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3" name="Text Box 9"/>
              <p:cNvSpPr txBox="1">
                <a:spLocks noChangeArrowheads="1"/>
              </p:cNvSpPr>
              <p:nvPr/>
            </p:nvSpPr>
            <p:spPr bwMode="auto">
              <a:xfrm>
                <a:off x="4291013" y="2047875"/>
                <a:ext cx="1376362" cy="417513"/>
              </a:xfrm>
              <a:prstGeom prst="rect">
                <a:avLst/>
              </a:prstGeom>
              <a:solidFill>
                <a:schemeClr val="bg2"/>
              </a:solidFill>
              <a:ln w="50800">
                <a:solidFill>
                  <a:schemeClr val="tx2"/>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algn="ctr" eaLnBrk="0" hangingPunct="0">
                  <a:lnSpc>
                    <a:spcPct val="90000"/>
                  </a:lnSpc>
                  <a:spcBef>
                    <a:spcPct val="0"/>
                  </a:spcBef>
                  <a:buClrTx/>
                  <a:buSzTx/>
                  <a:buFontTx/>
                  <a:buNone/>
                </a:pPr>
                <a:r>
                  <a:rPr lang="it-IT" altLang="en-US" sz="2000" baseline="30000">
                    <a:effectLst/>
                    <a:latin typeface="Arial" charset="0"/>
                  </a:rPr>
                  <a:t>151</a:t>
                </a:r>
                <a:r>
                  <a:rPr lang="it-IT" altLang="en-US" sz="2000">
                    <a:effectLst/>
                    <a:latin typeface="Arial" charset="0"/>
                  </a:rPr>
                  <a:t>Sm(n,</a:t>
                </a:r>
                <a:r>
                  <a:rPr lang="it-IT" altLang="en-US" sz="2000">
                    <a:effectLst/>
                    <a:latin typeface="Symbol" charset="2"/>
                  </a:rPr>
                  <a:t>g</a:t>
                </a:r>
                <a:r>
                  <a:rPr lang="it-IT" altLang="en-US" sz="2000">
                    <a:effectLst/>
                    <a:latin typeface="Arial" charset="0"/>
                  </a:rPr>
                  <a:t>)</a:t>
                </a:r>
                <a:endParaRPr lang="en-US" altLang="en-US" sz="2000">
                  <a:effectLst/>
                  <a:latin typeface="Arial" charset="0"/>
                </a:endParaRPr>
              </a:p>
            </p:txBody>
          </p:sp>
        </p:grpSp>
      </p:grpSp>
    </p:spTree>
    <p:extLst>
      <p:ext uri="{BB962C8B-B14F-4D97-AF65-F5344CB8AC3E}">
        <p14:creationId xmlns:p14="http://schemas.microsoft.com/office/powerpoint/2010/main" val="93213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1+#ppt_w/2"/>
                                          </p:val>
                                        </p:tav>
                                        <p:tav tm="100000">
                                          <p:val>
                                            <p:strVal val="#ppt_x"/>
                                          </p:val>
                                        </p:tav>
                                      </p:tavLst>
                                    </p:anim>
                                    <p:anim calcmode="lin" valueType="num">
                                      <p:cBhvr additive="base">
                                        <p:cTn id="14" dur="500" fill="hold"/>
                                        <p:tgtEl>
                                          <p:spTgt spid="6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0"/>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290150"/>
            <a:ext cx="675512" cy="475607"/>
          </a:xfrm>
          <a:prstGeom prst="rect">
            <a:avLst/>
          </a:prstGeom>
        </p:spPr>
      </p:pic>
      <p:pic>
        <p:nvPicPr>
          <p:cNvPr id="40"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7584" y="6328925"/>
            <a:ext cx="573337" cy="468000"/>
          </a:xfrm>
          <a:prstGeom prst="rect">
            <a:avLst/>
          </a:prstGeom>
        </p:spPr>
      </p:pic>
      <p:sp>
        <p:nvSpPr>
          <p:cNvPr id="5" name="CasellaDiTesto 4"/>
          <p:cNvSpPr txBox="1"/>
          <p:nvPr/>
        </p:nvSpPr>
        <p:spPr>
          <a:xfrm>
            <a:off x="1398786" y="5373217"/>
            <a:ext cx="8202413" cy="784830"/>
          </a:xfrm>
          <a:prstGeom prst="rect">
            <a:avLst/>
          </a:prstGeom>
          <a:noFill/>
        </p:spPr>
        <p:txBody>
          <a:bodyPr wrap="square" rtlCol="0">
            <a:spAutoFit/>
          </a:bodyPr>
          <a:lstStyle/>
          <a:p>
            <a:r>
              <a:rPr lang="it-IT" sz="2000" dirty="0">
                <a:latin typeface="+mn-lt"/>
              </a:rPr>
              <a:t>38 Participating </a:t>
            </a:r>
            <a:r>
              <a:rPr lang="it-IT" sz="2000" dirty="0" smtClean="0">
                <a:latin typeface="+mn-lt"/>
              </a:rPr>
              <a:t>Institutes</a:t>
            </a:r>
            <a:r>
              <a:rPr lang="it-IT" sz="2000" dirty="0">
                <a:latin typeface="+mn-lt"/>
              </a:rPr>
              <a:t>: EU (34), Japan (2), India (1), Australia (1)</a:t>
            </a:r>
          </a:p>
          <a:p>
            <a:pPr>
              <a:spcBef>
                <a:spcPts val="600"/>
              </a:spcBef>
            </a:pPr>
            <a:r>
              <a:rPr lang="it-IT" sz="2000" dirty="0">
                <a:latin typeface="+mn-lt"/>
              </a:rPr>
              <a:t>120 </a:t>
            </a:r>
            <a:r>
              <a:rPr lang="it-IT" sz="2000" dirty="0" err="1">
                <a:latin typeface="+mn-lt"/>
              </a:rPr>
              <a:t>Participating</a:t>
            </a:r>
            <a:r>
              <a:rPr lang="it-IT" sz="2000" dirty="0">
                <a:latin typeface="+mn-lt"/>
              </a:rPr>
              <a:t> </a:t>
            </a:r>
            <a:r>
              <a:rPr lang="it-IT" sz="2000" dirty="0" err="1">
                <a:latin typeface="+mn-lt"/>
              </a:rPr>
              <a:t>researchers</a:t>
            </a:r>
            <a:endParaRPr lang="it-IT" sz="2000" dirty="0">
              <a:latin typeface="+mn-lt"/>
            </a:endParaRPr>
          </a:p>
        </p:txBody>
      </p:sp>
      <p:grpSp>
        <p:nvGrpSpPr>
          <p:cNvPr id="7" name="Gruppo 6"/>
          <p:cNvGrpSpPr/>
          <p:nvPr/>
        </p:nvGrpSpPr>
        <p:grpSpPr>
          <a:xfrm>
            <a:off x="1398787" y="802487"/>
            <a:ext cx="7907020" cy="4596130"/>
            <a:chOff x="576000" y="575999"/>
            <a:chExt cx="7907020" cy="4596130"/>
          </a:xfrm>
        </p:grpSpPr>
        <p:grpSp>
          <p:nvGrpSpPr>
            <p:cNvPr id="28" name="Gruppo 27"/>
            <p:cNvGrpSpPr>
              <a:grpSpLocks noChangeAspect="1"/>
            </p:cNvGrpSpPr>
            <p:nvPr/>
          </p:nvGrpSpPr>
          <p:grpSpPr bwMode="auto">
            <a:xfrm>
              <a:off x="576000" y="575999"/>
              <a:ext cx="7907020" cy="4596130"/>
              <a:chOff x="0" y="0"/>
              <a:chExt cx="11320" cy="6580"/>
            </a:xfrm>
          </p:grpSpPr>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320" cy="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1" y="5899"/>
                <a:ext cx="98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Stella a 5 punte 5"/>
            <p:cNvSpPr>
              <a:spLocks noChangeAspect="1"/>
            </p:cNvSpPr>
            <p:nvPr/>
          </p:nvSpPr>
          <p:spPr>
            <a:xfrm>
              <a:off x="4194000" y="3726000"/>
              <a:ext cx="121497" cy="118800"/>
            </a:xfrm>
            <a:prstGeom prst="star5">
              <a:avLst/>
            </a:prstGeom>
            <a:solidFill>
              <a:srgbClr val="FFFF00"/>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7" name="Rectangle 2"/>
          <p:cNvSpPr txBox="1">
            <a:spLocks noChangeArrowheads="1"/>
          </p:cNvSpPr>
          <p:nvPr/>
        </p:nvSpPr>
        <p:spPr bwMode="auto">
          <a:xfrm>
            <a:off x="0" y="0"/>
            <a:ext cx="952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a:buClrTx/>
              <a:buSzTx/>
              <a:buFontTx/>
            </a:pPr>
            <a:r>
              <a:rPr lang="en-US" dirty="0" smtClean="0">
                <a:solidFill>
                  <a:srgbClr val="FF9900"/>
                </a:solidFill>
              </a:rPr>
              <a:t>The </a:t>
            </a:r>
            <a:r>
              <a:rPr lang="en-US" dirty="0" err="1" smtClean="0">
                <a:solidFill>
                  <a:srgbClr val="FF9900"/>
                </a:solidFill>
              </a:rPr>
              <a:t>n_TOF</a:t>
            </a:r>
            <a:r>
              <a:rPr lang="en-US" dirty="0" smtClean="0">
                <a:solidFill>
                  <a:srgbClr val="FF9900"/>
                </a:solidFill>
              </a:rPr>
              <a:t> Collaboration</a:t>
            </a:r>
            <a:endParaRPr lang="en-US" dirty="0">
              <a:solidFill>
                <a:srgbClr val="FF9900"/>
              </a:solidFill>
            </a:endParaRPr>
          </a:p>
        </p:txBody>
      </p:sp>
    </p:spTree>
    <p:extLst>
      <p:ext uri="{BB962C8B-B14F-4D97-AF65-F5344CB8AC3E}">
        <p14:creationId xmlns:p14="http://schemas.microsoft.com/office/powerpoint/2010/main" val="1143248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000000"/>
            </a:gs>
            <a:gs pos="50000">
              <a:schemeClr val="bg1">
                <a:lumMod val="50000"/>
              </a:schemeClr>
            </a:gs>
            <a:gs pos="100000">
              <a:schemeClr val="accent4">
                <a:lumMod val="10000"/>
              </a:schemeClr>
            </a:gs>
          </a:gsLst>
          <a:lin ang="5400000" scaled="1"/>
          <a:tileRect/>
        </a:gradFill>
        <a:effectLst/>
      </p:bgPr>
    </p:bg>
    <p:spTree>
      <p:nvGrpSpPr>
        <p:cNvPr id="1" name=""/>
        <p:cNvGrpSpPr/>
        <p:nvPr/>
      </p:nvGrpSpPr>
      <p:grpSpPr>
        <a:xfrm>
          <a:off x="0" y="0"/>
          <a:ext cx="0" cy="0"/>
          <a:chOff x="0" y="0"/>
          <a:chExt cx="0" cy="0"/>
        </a:xfrm>
      </p:grpSpPr>
      <p:pic>
        <p:nvPicPr>
          <p:cNvPr id="3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86" y="171674"/>
            <a:ext cx="675512" cy="475607"/>
          </a:xfrm>
          <a:prstGeom prst="rect">
            <a:avLst/>
          </a:prstGeom>
        </p:spPr>
      </p:pic>
      <p:grpSp>
        <p:nvGrpSpPr>
          <p:cNvPr id="21" name="Group 259"/>
          <p:cNvGrpSpPr/>
          <p:nvPr/>
        </p:nvGrpSpPr>
        <p:grpSpPr>
          <a:xfrm>
            <a:off x="370387" y="2848234"/>
            <a:ext cx="878011" cy="2695308"/>
            <a:chOff x="61170" y="3140968"/>
            <a:chExt cx="878011" cy="2695308"/>
          </a:xfrm>
        </p:grpSpPr>
        <p:grpSp>
          <p:nvGrpSpPr>
            <p:cNvPr id="22" name="Group 7"/>
            <p:cNvGrpSpPr/>
            <p:nvPr/>
          </p:nvGrpSpPr>
          <p:grpSpPr>
            <a:xfrm>
              <a:off x="65568" y="4365103"/>
              <a:ext cx="843117" cy="1471173"/>
              <a:chOff x="414675" y="4365103"/>
              <a:chExt cx="843117" cy="1471173"/>
            </a:xfrm>
          </p:grpSpPr>
          <p:sp>
            <p:nvSpPr>
              <p:cNvPr id="31" name="TextBox 14"/>
              <p:cNvSpPr txBox="1"/>
              <p:nvPr/>
            </p:nvSpPr>
            <p:spPr>
              <a:xfrm>
                <a:off x="625888" y="4365104"/>
                <a:ext cx="631904" cy="1471172"/>
              </a:xfrm>
              <a:prstGeom prst="rect">
                <a:avLst/>
              </a:prstGeom>
              <a:solidFill>
                <a:schemeClr val="tx1"/>
              </a:solidFill>
              <a:ln>
                <a:solidFill>
                  <a:schemeClr val="tx1"/>
                </a:solidFill>
              </a:ln>
            </p:spPr>
            <p:txBody>
              <a:bodyPr wrap="none" rtlCol="0">
                <a:spAutoFit/>
              </a:bodyPr>
              <a:lstStyle/>
              <a:p>
                <a:r>
                  <a:rPr lang="en-US" sz="1400" baseline="30000" dirty="0">
                    <a:solidFill>
                      <a:schemeClr val="bg2"/>
                    </a:solidFill>
                  </a:rPr>
                  <a:t>151</a:t>
                </a:r>
                <a:r>
                  <a:rPr lang="en-US" sz="1400" dirty="0">
                    <a:solidFill>
                      <a:schemeClr val="bg2"/>
                    </a:solidFill>
                  </a:rPr>
                  <a:t>Sm</a:t>
                </a:r>
                <a:br>
                  <a:rPr lang="en-US" sz="1400" dirty="0">
                    <a:solidFill>
                      <a:schemeClr val="bg2"/>
                    </a:solidFill>
                  </a:rPr>
                </a:br>
                <a:r>
                  <a:rPr lang="en-US" sz="1400" baseline="30000" dirty="0">
                    <a:solidFill>
                      <a:schemeClr val="bg2"/>
                    </a:solidFill>
                  </a:rPr>
                  <a:t>204</a:t>
                </a:r>
                <a:r>
                  <a:rPr lang="en-US" sz="1400" dirty="0">
                    <a:solidFill>
                      <a:schemeClr val="bg2"/>
                    </a:solidFill>
                  </a:rPr>
                  <a:t>Pb</a:t>
                </a:r>
                <a:br>
                  <a:rPr lang="en-US" sz="1400" dirty="0">
                    <a:solidFill>
                      <a:schemeClr val="bg2"/>
                    </a:solidFill>
                  </a:rPr>
                </a:br>
                <a:r>
                  <a:rPr lang="en-US" sz="1400" baseline="30000" dirty="0">
                    <a:solidFill>
                      <a:schemeClr val="bg2"/>
                    </a:solidFill>
                  </a:rPr>
                  <a:t>206</a:t>
                </a:r>
                <a:r>
                  <a:rPr lang="en-US" sz="1400" dirty="0">
                    <a:solidFill>
                      <a:schemeClr val="bg2"/>
                    </a:solidFill>
                  </a:rPr>
                  <a:t>Pb</a:t>
                </a:r>
                <a:br>
                  <a:rPr lang="en-US" sz="1400" dirty="0">
                    <a:solidFill>
                      <a:schemeClr val="bg2"/>
                    </a:solidFill>
                  </a:rPr>
                </a:br>
                <a:r>
                  <a:rPr lang="en-US" sz="1400" baseline="30000" dirty="0">
                    <a:solidFill>
                      <a:schemeClr val="bg2"/>
                    </a:solidFill>
                  </a:rPr>
                  <a:t>207</a:t>
                </a:r>
                <a:r>
                  <a:rPr lang="en-US" sz="1400" dirty="0">
                    <a:solidFill>
                      <a:schemeClr val="bg2"/>
                    </a:solidFill>
                  </a:rPr>
                  <a:t>Pb</a:t>
                </a:r>
              </a:p>
              <a:p>
                <a:r>
                  <a:rPr lang="en-US" sz="1400" baseline="30000" dirty="0">
                    <a:solidFill>
                      <a:schemeClr val="bg2"/>
                    </a:solidFill>
                  </a:rPr>
                  <a:t>209</a:t>
                </a:r>
                <a:r>
                  <a:rPr lang="en-US" sz="1400" dirty="0">
                    <a:solidFill>
                      <a:schemeClr val="bg2"/>
                    </a:solidFill>
                  </a:rPr>
                  <a:t>Bi</a:t>
                </a:r>
              </a:p>
              <a:p>
                <a:r>
                  <a:rPr lang="en-US" sz="1400" baseline="30000" dirty="0">
                    <a:solidFill>
                      <a:schemeClr val="bg2"/>
                    </a:solidFill>
                  </a:rPr>
                  <a:t>232</a:t>
                </a:r>
                <a:r>
                  <a:rPr lang="en-US" sz="1400" dirty="0">
                    <a:solidFill>
                      <a:schemeClr val="bg2"/>
                    </a:solidFill>
                  </a:rPr>
                  <a:t>Th</a:t>
                </a:r>
              </a:p>
            </p:txBody>
          </p:sp>
          <p:sp>
            <p:nvSpPr>
              <p:cNvPr id="34" name="TextBox 6"/>
              <p:cNvSpPr txBox="1"/>
              <p:nvPr/>
            </p:nvSpPr>
            <p:spPr>
              <a:xfrm>
                <a:off x="414675" y="4365103"/>
                <a:ext cx="169277" cy="1466571"/>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23" name="Group 8"/>
            <p:cNvGrpSpPr/>
            <p:nvPr/>
          </p:nvGrpSpPr>
          <p:grpSpPr>
            <a:xfrm>
              <a:off x="61170" y="3717032"/>
              <a:ext cx="801028" cy="601050"/>
              <a:chOff x="482865" y="3573016"/>
              <a:chExt cx="801028" cy="601050"/>
            </a:xfrm>
          </p:grpSpPr>
          <p:sp>
            <p:nvSpPr>
              <p:cNvPr id="28" name="TextBox 87"/>
              <p:cNvSpPr txBox="1"/>
              <p:nvPr/>
            </p:nvSpPr>
            <p:spPr>
              <a:xfrm>
                <a:off x="698476" y="3573016"/>
                <a:ext cx="585417" cy="566309"/>
              </a:xfrm>
              <a:prstGeom prst="rect">
                <a:avLst/>
              </a:prstGeom>
              <a:solidFill>
                <a:srgbClr val="FF0000"/>
              </a:solidFill>
              <a:ln>
                <a:solidFill>
                  <a:schemeClr val="tx1"/>
                </a:solidFill>
              </a:ln>
            </p:spPr>
            <p:txBody>
              <a:bodyPr wrap="none" rtlCol="0">
                <a:spAutoFit/>
              </a:bodyPr>
              <a:lstStyle/>
              <a:p>
                <a:r>
                  <a:rPr lang="en-US" sz="1400" baseline="30000" dirty="0"/>
                  <a:t>232</a:t>
                </a:r>
                <a:r>
                  <a:rPr lang="en-US" sz="1400" dirty="0"/>
                  <a:t>Th</a:t>
                </a:r>
              </a:p>
              <a:p>
                <a:r>
                  <a:rPr lang="en-US" sz="1400" baseline="30000" dirty="0"/>
                  <a:t>234</a:t>
                </a:r>
                <a:r>
                  <a:rPr lang="en-US" sz="1400" dirty="0"/>
                  <a:t>U</a:t>
                </a:r>
              </a:p>
            </p:txBody>
          </p:sp>
          <p:sp>
            <p:nvSpPr>
              <p:cNvPr id="29" name="TextBox 117"/>
              <p:cNvSpPr txBox="1"/>
              <p:nvPr/>
            </p:nvSpPr>
            <p:spPr>
              <a:xfrm>
                <a:off x="482865" y="3573016"/>
                <a:ext cx="169277" cy="601050"/>
              </a:xfrm>
              <a:prstGeom prst="rect">
                <a:avLst/>
              </a:prstGeom>
              <a:noFill/>
              <a:ln>
                <a:solidFill>
                  <a:schemeClr val="tx1"/>
                </a:solidFill>
              </a:ln>
            </p:spPr>
            <p:txBody>
              <a:bodyPr vert="vert270" wrap="square" lIns="0" tIns="0" rIns="0" bIns="0" rtlCol="0" anchor="ctr" anchorCtr="0">
                <a:spAutoFit/>
              </a:bodyPr>
              <a:lstStyle/>
              <a:p>
                <a:pPr algn="ctr"/>
                <a:r>
                  <a:rPr lang="en-US" sz="1100" dirty="0"/>
                  <a:t>PPAC</a:t>
                </a:r>
              </a:p>
            </p:txBody>
          </p:sp>
        </p:grpSp>
        <p:grpSp>
          <p:nvGrpSpPr>
            <p:cNvPr id="24" name="Group 41"/>
            <p:cNvGrpSpPr/>
            <p:nvPr/>
          </p:nvGrpSpPr>
          <p:grpSpPr>
            <a:xfrm>
              <a:off x="107504" y="3140968"/>
              <a:ext cx="831677" cy="432048"/>
              <a:chOff x="672635" y="2924944"/>
              <a:chExt cx="831677" cy="432048"/>
            </a:xfrm>
          </p:grpSpPr>
          <p:sp>
            <p:nvSpPr>
              <p:cNvPr id="26" name="TextBox 114"/>
              <p:cNvSpPr txBox="1"/>
              <p:nvPr/>
            </p:nvSpPr>
            <p:spPr>
              <a:xfrm>
                <a:off x="841912" y="2924992"/>
                <a:ext cx="662400" cy="432000"/>
              </a:xfrm>
              <a:prstGeom prst="rect">
                <a:avLst/>
              </a:prstGeom>
              <a:solidFill>
                <a:srgbClr val="FF0000"/>
              </a:solidFill>
              <a:ln>
                <a:solidFill>
                  <a:schemeClr val="tx1"/>
                </a:solidFill>
              </a:ln>
            </p:spPr>
            <p:txBody>
              <a:bodyPr wrap="none" rtlCol="0" anchor="ctr" anchorCtr="0">
                <a:noAutofit/>
              </a:bodyPr>
              <a:lstStyle/>
              <a:p>
                <a:r>
                  <a:rPr lang="en-US" sz="1400" baseline="30000" dirty="0"/>
                  <a:t>234</a:t>
                </a:r>
                <a:r>
                  <a:rPr lang="en-US" sz="1400" dirty="0"/>
                  <a:t>U</a:t>
                </a:r>
              </a:p>
            </p:txBody>
          </p:sp>
          <p:sp>
            <p:nvSpPr>
              <p:cNvPr id="27" name="TextBox 119"/>
              <p:cNvSpPr txBox="1"/>
              <p:nvPr/>
            </p:nvSpPr>
            <p:spPr>
              <a:xfrm>
                <a:off x="672635" y="2924944"/>
                <a:ext cx="169277" cy="432048"/>
              </a:xfrm>
              <a:prstGeom prst="rect">
                <a:avLst/>
              </a:prstGeom>
              <a:noFill/>
              <a:ln>
                <a:solidFill>
                  <a:schemeClr val="tx1"/>
                </a:solidFill>
              </a:ln>
            </p:spPr>
            <p:txBody>
              <a:bodyPr vert="vert270" wrap="square" lIns="0" tIns="0" rIns="0" bIns="0" rtlCol="0" anchor="ctr" anchorCtr="0">
                <a:spAutoFit/>
              </a:bodyPr>
              <a:lstStyle/>
              <a:p>
                <a:pPr algn="ctr"/>
                <a:r>
                  <a:rPr lang="en-US" sz="1100" dirty="0"/>
                  <a:t>FIC0</a:t>
                </a:r>
              </a:p>
            </p:txBody>
          </p:sp>
        </p:grpSp>
      </p:grpSp>
      <p:grpSp>
        <p:nvGrpSpPr>
          <p:cNvPr id="35" name="Group 258"/>
          <p:cNvGrpSpPr/>
          <p:nvPr/>
        </p:nvGrpSpPr>
        <p:grpSpPr>
          <a:xfrm>
            <a:off x="1307699" y="195367"/>
            <a:ext cx="803720" cy="5429965"/>
            <a:chOff x="951627" y="908720"/>
            <a:chExt cx="803720" cy="5311872"/>
          </a:xfrm>
        </p:grpSpPr>
        <p:grpSp>
          <p:nvGrpSpPr>
            <p:cNvPr id="36" name="Group 143"/>
            <p:cNvGrpSpPr/>
            <p:nvPr/>
          </p:nvGrpSpPr>
          <p:grpSpPr>
            <a:xfrm>
              <a:off x="951627" y="3068959"/>
              <a:ext cx="776424" cy="3151633"/>
              <a:chOff x="1615202" y="3068959"/>
              <a:chExt cx="776424" cy="3151633"/>
            </a:xfrm>
          </p:grpSpPr>
          <p:sp>
            <p:nvSpPr>
              <p:cNvPr id="45" name="TextBox 15"/>
              <p:cNvSpPr txBox="1"/>
              <p:nvPr/>
            </p:nvSpPr>
            <p:spPr>
              <a:xfrm>
                <a:off x="1803003" y="3068960"/>
                <a:ext cx="588623" cy="3151632"/>
              </a:xfrm>
              <a:prstGeom prst="rect">
                <a:avLst/>
              </a:prstGeom>
              <a:solidFill>
                <a:schemeClr val="tx1"/>
              </a:solidFill>
              <a:ln>
                <a:solidFill>
                  <a:schemeClr val="tx1"/>
                </a:solidFill>
              </a:ln>
            </p:spPr>
            <p:txBody>
              <a:bodyPr wrap="none" rtlCol="0" anchor="ctr" anchorCtr="0">
                <a:spAutoFit/>
              </a:bodyPr>
              <a:lstStyle/>
              <a:p>
                <a:r>
                  <a:rPr lang="en-US" sz="1400" baseline="30000" dirty="0">
                    <a:solidFill>
                      <a:schemeClr val="bg2"/>
                    </a:solidFill>
                  </a:rPr>
                  <a:t>186</a:t>
                </a:r>
                <a:r>
                  <a:rPr lang="en-US" sz="1400" dirty="0">
                    <a:solidFill>
                      <a:schemeClr val="bg2"/>
                    </a:solidFill>
                  </a:rPr>
                  <a:t>Os</a:t>
                </a:r>
              </a:p>
              <a:p>
                <a:r>
                  <a:rPr lang="en-US" sz="1400" baseline="30000" dirty="0">
                    <a:solidFill>
                      <a:schemeClr val="bg2"/>
                    </a:solidFill>
                  </a:rPr>
                  <a:t>187</a:t>
                </a:r>
                <a:r>
                  <a:rPr lang="en-US" sz="1400" dirty="0">
                    <a:solidFill>
                      <a:schemeClr val="bg2"/>
                    </a:solidFill>
                  </a:rPr>
                  <a:t>Os</a:t>
                </a:r>
              </a:p>
              <a:p>
                <a:r>
                  <a:rPr lang="en-US" sz="1400" baseline="30000" dirty="0">
                    <a:solidFill>
                      <a:schemeClr val="bg2"/>
                    </a:solidFill>
                  </a:rPr>
                  <a:t>188</a:t>
                </a:r>
                <a:r>
                  <a:rPr lang="en-US" sz="1400" dirty="0">
                    <a:solidFill>
                      <a:schemeClr val="bg2"/>
                    </a:solidFill>
                  </a:rPr>
                  <a:t>Os</a:t>
                </a:r>
              </a:p>
              <a:p>
                <a:r>
                  <a:rPr lang="en-US" sz="1400" baseline="30000" dirty="0">
                    <a:solidFill>
                      <a:schemeClr val="bg2"/>
                    </a:solidFill>
                  </a:rPr>
                  <a:t>90</a:t>
                </a:r>
                <a:r>
                  <a:rPr lang="en-US" sz="1400" dirty="0">
                    <a:solidFill>
                      <a:schemeClr val="bg2"/>
                    </a:solidFill>
                  </a:rPr>
                  <a:t>Zr</a:t>
                </a:r>
              </a:p>
              <a:p>
                <a:r>
                  <a:rPr lang="en-US" sz="1400" baseline="30000" dirty="0">
                    <a:solidFill>
                      <a:schemeClr val="bg2"/>
                    </a:solidFill>
                  </a:rPr>
                  <a:t>91 </a:t>
                </a:r>
                <a:r>
                  <a:rPr lang="en-US" sz="1400" dirty="0" err="1">
                    <a:solidFill>
                      <a:schemeClr val="bg2"/>
                    </a:solidFill>
                  </a:rPr>
                  <a:t>Zr</a:t>
                </a:r>
                <a:endParaRPr lang="en-US" sz="1400" dirty="0">
                  <a:solidFill>
                    <a:schemeClr val="bg2"/>
                  </a:solidFill>
                </a:endParaRPr>
              </a:p>
              <a:p>
                <a:r>
                  <a:rPr lang="en-US" sz="1400" baseline="30000" dirty="0">
                    <a:solidFill>
                      <a:schemeClr val="bg2"/>
                    </a:solidFill>
                  </a:rPr>
                  <a:t>92</a:t>
                </a:r>
                <a:r>
                  <a:rPr lang="en-US" sz="1400" dirty="0">
                    <a:solidFill>
                      <a:schemeClr val="bg2"/>
                    </a:solidFill>
                  </a:rPr>
                  <a:t>Zr</a:t>
                </a:r>
              </a:p>
              <a:p>
                <a:r>
                  <a:rPr lang="en-US" sz="1400" baseline="30000" dirty="0">
                    <a:solidFill>
                      <a:schemeClr val="bg2"/>
                    </a:solidFill>
                  </a:rPr>
                  <a:t>94</a:t>
                </a:r>
                <a:r>
                  <a:rPr lang="en-US" sz="1400" dirty="0">
                    <a:solidFill>
                      <a:schemeClr val="bg2"/>
                    </a:solidFill>
                  </a:rPr>
                  <a:t>Zr</a:t>
                </a:r>
              </a:p>
              <a:p>
                <a:r>
                  <a:rPr lang="en-US" sz="1400" baseline="30000" dirty="0">
                    <a:solidFill>
                      <a:schemeClr val="bg2"/>
                    </a:solidFill>
                  </a:rPr>
                  <a:t>96</a:t>
                </a:r>
                <a:r>
                  <a:rPr lang="en-US" sz="1400" dirty="0">
                    <a:solidFill>
                      <a:schemeClr val="bg2"/>
                    </a:solidFill>
                  </a:rPr>
                  <a:t>Zr</a:t>
                </a:r>
              </a:p>
              <a:p>
                <a:r>
                  <a:rPr lang="en-US" sz="1400" baseline="30000" dirty="0">
                    <a:solidFill>
                      <a:schemeClr val="bg2"/>
                    </a:solidFill>
                  </a:rPr>
                  <a:t>24</a:t>
                </a:r>
                <a:r>
                  <a:rPr lang="en-US" sz="1400" dirty="0">
                    <a:solidFill>
                      <a:schemeClr val="bg2"/>
                    </a:solidFill>
                  </a:rPr>
                  <a:t>Mg</a:t>
                </a:r>
              </a:p>
              <a:p>
                <a:r>
                  <a:rPr lang="en-US" sz="1400" baseline="30000" dirty="0">
                    <a:solidFill>
                      <a:schemeClr val="bg2"/>
                    </a:solidFill>
                  </a:rPr>
                  <a:t>26</a:t>
                </a:r>
                <a:r>
                  <a:rPr lang="en-US" sz="1400" dirty="0">
                    <a:solidFill>
                      <a:schemeClr val="bg2"/>
                    </a:solidFill>
                  </a:rPr>
                  <a:t>Mg</a:t>
                </a:r>
              </a:p>
              <a:p>
                <a:r>
                  <a:rPr lang="en-US" sz="1400" baseline="30000" dirty="0">
                    <a:solidFill>
                      <a:schemeClr val="bg2"/>
                    </a:solidFill>
                  </a:rPr>
                  <a:t>208</a:t>
                </a:r>
                <a:r>
                  <a:rPr lang="en-US" sz="1400" dirty="0">
                    <a:solidFill>
                      <a:schemeClr val="bg2"/>
                    </a:solidFill>
                  </a:rPr>
                  <a:t>Pb</a:t>
                </a:r>
              </a:p>
              <a:p>
                <a:r>
                  <a:rPr lang="en-US" sz="1400" baseline="30000" dirty="0">
                    <a:solidFill>
                      <a:schemeClr val="bg2"/>
                    </a:solidFill>
                  </a:rPr>
                  <a:t>139</a:t>
                </a:r>
                <a:r>
                  <a:rPr lang="en-US" sz="1400" dirty="0">
                    <a:solidFill>
                      <a:schemeClr val="bg2"/>
                    </a:solidFill>
                  </a:rPr>
                  <a:t>La</a:t>
                </a:r>
              </a:p>
            </p:txBody>
          </p:sp>
          <p:sp>
            <p:nvSpPr>
              <p:cNvPr id="46" name="TextBox 118"/>
              <p:cNvSpPr txBox="1"/>
              <p:nvPr/>
            </p:nvSpPr>
            <p:spPr>
              <a:xfrm>
                <a:off x="1615202" y="3068959"/>
                <a:ext cx="169277" cy="3151632"/>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37" name="Group 141"/>
            <p:cNvGrpSpPr/>
            <p:nvPr/>
          </p:nvGrpSpPr>
          <p:grpSpPr>
            <a:xfrm>
              <a:off x="971600" y="908720"/>
              <a:ext cx="783747" cy="954107"/>
              <a:chOff x="1588261" y="1034733"/>
              <a:chExt cx="783747" cy="954107"/>
            </a:xfrm>
          </p:grpSpPr>
          <p:sp>
            <p:nvSpPr>
              <p:cNvPr id="43" name="TextBox 123"/>
              <p:cNvSpPr txBox="1"/>
              <p:nvPr/>
            </p:nvSpPr>
            <p:spPr>
              <a:xfrm>
                <a:off x="1763688" y="1034733"/>
                <a:ext cx="608320" cy="954107"/>
              </a:xfrm>
              <a:prstGeom prst="rect">
                <a:avLst/>
              </a:prstGeom>
              <a:solidFill>
                <a:srgbClr val="FF0000"/>
              </a:solidFill>
              <a:ln>
                <a:solidFill>
                  <a:schemeClr val="tx1"/>
                </a:solidFill>
              </a:ln>
            </p:spPr>
            <p:txBody>
              <a:bodyPr wrap="none" rtlCol="0" anchor="ctr" anchorCtr="0">
                <a:noAutofit/>
              </a:bodyPr>
              <a:lstStyle/>
              <a:p>
                <a:r>
                  <a:rPr lang="en-US" sz="1400" baseline="30000" dirty="0"/>
                  <a:t>234</a:t>
                </a:r>
                <a:r>
                  <a:rPr lang="en-US" sz="1400" dirty="0"/>
                  <a:t>U</a:t>
                </a:r>
              </a:p>
              <a:p>
                <a:r>
                  <a:rPr lang="en-US" sz="1400" baseline="30000" dirty="0"/>
                  <a:t>236</a:t>
                </a:r>
                <a:r>
                  <a:rPr lang="en-US" sz="1400" dirty="0"/>
                  <a:t>U</a:t>
                </a:r>
              </a:p>
              <a:p>
                <a:r>
                  <a:rPr lang="en-US" sz="1400" baseline="30000" dirty="0"/>
                  <a:t>232</a:t>
                </a:r>
                <a:r>
                  <a:rPr lang="en-US" sz="1400" dirty="0"/>
                  <a:t>Th</a:t>
                </a:r>
              </a:p>
              <a:p>
                <a:r>
                  <a:rPr lang="en-US" sz="1400" baseline="30000" dirty="0"/>
                  <a:t>237</a:t>
                </a:r>
                <a:r>
                  <a:rPr lang="en-US" sz="1400" dirty="0"/>
                  <a:t>Np</a:t>
                </a:r>
              </a:p>
            </p:txBody>
          </p:sp>
          <p:sp>
            <p:nvSpPr>
              <p:cNvPr id="44" name="TextBox 125"/>
              <p:cNvSpPr txBox="1"/>
              <p:nvPr/>
            </p:nvSpPr>
            <p:spPr>
              <a:xfrm>
                <a:off x="1588261" y="1034840"/>
                <a:ext cx="169277" cy="954000"/>
              </a:xfrm>
              <a:prstGeom prst="rect">
                <a:avLst/>
              </a:prstGeom>
              <a:noFill/>
              <a:ln>
                <a:solidFill>
                  <a:schemeClr val="tx1"/>
                </a:solidFill>
              </a:ln>
            </p:spPr>
            <p:txBody>
              <a:bodyPr vert="vert270" wrap="square" lIns="0" tIns="0" rIns="0" bIns="0" rtlCol="0" anchor="ctr" anchorCtr="0">
                <a:spAutoFit/>
              </a:bodyPr>
              <a:lstStyle/>
              <a:p>
                <a:pPr algn="ctr"/>
                <a:r>
                  <a:rPr lang="en-US" sz="1100" dirty="0"/>
                  <a:t>FIC0</a:t>
                </a:r>
              </a:p>
            </p:txBody>
          </p:sp>
        </p:grpSp>
        <p:grpSp>
          <p:nvGrpSpPr>
            <p:cNvPr id="38" name="Group 142"/>
            <p:cNvGrpSpPr/>
            <p:nvPr/>
          </p:nvGrpSpPr>
          <p:grpSpPr>
            <a:xfrm>
              <a:off x="971600" y="1988840"/>
              <a:ext cx="764207" cy="1037234"/>
              <a:chOff x="1596728" y="2042845"/>
              <a:chExt cx="764207" cy="1037234"/>
            </a:xfrm>
          </p:grpSpPr>
          <p:sp>
            <p:nvSpPr>
              <p:cNvPr id="39" name="TextBox 124"/>
              <p:cNvSpPr txBox="1"/>
              <p:nvPr/>
            </p:nvSpPr>
            <p:spPr>
              <a:xfrm>
                <a:off x="1763689" y="2042845"/>
                <a:ext cx="597246" cy="1037234"/>
              </a:xfrm>
              <a:prstGeom prst="rect">
                <a:avLst/>
              </a:prstGeom>
              <a:solidFill>
                <a:srgbClr val="FF0000"/>
              </a:solidFill>
              <a:ln>
                <a:solidFill>
                  <a:schemeClr val="tx1"/>
                </a:solidFill>
              </a:ln>
            </p:spPr>
            <p:txBody>
              <a:bodyPr wrap="none" rtlCol="0">
                <a:noAutofit/>
              </a:bodyPr>
              <a:lstStyle/>
              <a:p>
                <a:r>
                  <a:rPr lang="en-US" sz="1400" baseline="30000" dirty="0"/>
                  <a:t>245</a:t>
                </a:r>
                <a:r>
                  <a:rPr lang="en-US" sz="1400" dirty="0"/>
                  <a:t>Cm</a:t>
                </a:r>
              </a:p>
              <a:p>
                <a:r>
                  <a:rPr lang="en-US" sz="1400" baseline="30000" dirty="0"/>
                  <a:t>233</a:t>
                </a:r>
                <a:r>
                  <a:rPr lang="en-US" sz="1400" dirty="0"/>
                  <a:t>U</a:t>
                </a:r>
              </a:p>
              <a:p>
                <a:r>
                  <a:rPr lang="en-US" sz="1400" baseline="30000" dirty="0"/>
                  <a:t>241</a:t>
                </a:r>
                <a:r>
                  <a:rPr lang="en-US" sz="1400" dirty="0"/>
                  <a:t>Am</a:t>
                </a:r>
              </a:p>
              <a:p>
                <a:r>
                  <a:rPr lang="en-US" sz="1400" baseline="30000" dirty="0"/>
                  <a:t>243</a:t>
                </a:r>
                <a:r>
                  <a:rPr lang="en-US" sz="1400" dirty="0"/>
                  <a:t>Am</a:t>
                </a:r>
              </a:p>
            </p:txBody>
          </p:sp>
          <p:sp>
            <p:nvSpPr>
              <p:cNvPr id="42" name="TextBox 126"/>
              <p:cNvSpPr txBox="1"/>
              <p:nvPr/>
            </p:nvSpPr>
            <p:spPr>
              <a:xfrm>
                <a:off x="1596728" y="2042952"/>
                <a:ext cx="169277" cy="954000"/>
              </a:xfrm>
              <a:prstGeom prst="rect">
                <a:avLst/>
              </a:prstGeom>
              <a:noFill/>
              <a:ln>
                <a:solidFill>
                  <a:schemeClr val="tx1"/>
                </a:solidFill>
              </a:ln>
            </p:spPr>
            <p:txBody>
              <a:bodyPr vert="vert270" wrap="square" lIns="0" tIns="0" rIns="0" bIns="0" rtlCol="0" anchor="ctr" anchorCtr="0">
                <a:spAutoFit/>
              </a:bodyPr>
              <a:lstStyle/>
              <a:p>
                <a:pPr algn="ctr"/>
                <a:r>
                  <a:rPr lang="en-US" sz="1100" dirty="0"/>
                  <a:t>FIC1</a:t>
                </a:r>
              </a:p>
            </p:txBody>
          </p:sp>
        </p:grpSp>
      </p:grpSp>
      <p:grpSp>
        <p:nvGrpSpPr>
          <p:cNvPr id="47" name="Group 147"/>
          <p:cNvGrpSpPr/>
          <p:nvPr/>
        </p:nvGrpSpPr>
        <p:grpSpPr>
          <a:xfrm>
            <a:off x="2255531" y="401753"/>
            <a:ext cx="818617" cy="432000"/>
            <a:chOff x="2595793" y="975803"/>
            <a:chExt cx="674862" cy="432000"/>
          </a:xfrm>
        </p:grpSpPr>
        <p:sp>
          <p:nvSpPr>
            <p:cNvPr id="48" name="TextBox 96"/>
            <p:cNvSpPr txBox="1"/>
            <p:nvPr/>
          </p:nvSpPr>
          <p:spPr>
            <a:xfrm>
              <a:off x="2771800" y="1037914"/>
              <a:ext cx="498855" cy="307777"/>
            </a:xfrm>
            <a:prstGeom prst="rect">
              <a:avLst/>
            </a:prstGeom>
            <a:solidFill>
              <a:srgbClr val="FF0000"/>
            </a:solidFill>
            <a:ln>
              <a:solidFill>
                <a:schemeClr val="tx1"/>
              </a:solidFill>
            </a:ln>
          </p:spPr>
          <p:txBody>
            <a:bodyPr wrap="none" rtlCol="0" anchor="ctr" anchorCtr="0">
              <a:spAutoFit/>
            </a:bodyPr>
            <a:lstStyle/>
            <a:p>
              <a:r>
                <a:rPr lang="en-US" sz="1400" baseline="30000" dirty="0"/>
                <a:t>236</a:t>
              </a:r>
              <a:r>
                <a:rPr lang="en-US" sz="1400" dirty="0"/>
                <a:t>U</a:t>
              </a:r>
            </a:p>
          </p:txBody>
        </p:sp>
        <p:sp>
          <p:nvSpPr>
            <p:cNvPr id="49" name="TextBox 120"/>
            <p:cNvSpPr txBox="1"/>
            <p:nvPr/>
          </p:nvSpPr>
          <p:spPr>
            <a:xfrm>
              <a:off x="2595793" y="975803"/>
              <a:ext cx="169277" cy="432000"/>
            </a:xfrm>
            <a:prstGeom prst="rect">
              <a:avLst/>
            </a:prstGeom>
            <a:noFill/>
            <a:ln>
              <a:solidFill>
                <a:schemeClr val="tx1"/>
              </a:solidFill>
            </a:ln>
          </p:spPr>
          <p:txBody>
            <a:bodyPr vert="vert270" wrap="square" lIns="0" tIns="0" rIns="0" bIns="0" rtlCol="0" anchor="ctr" anchorCtr="0">
              <a:spAutoFit/>
            </a:bodyPr>
            <a:lstStyle/>
            <a:p>
              <a:pPr algn="ctr"/>
              <a:r>
                <a:rPr lang="en-US" sz="1100" dirty="0"/>
                <a:t>FIC0</a:t>
              </a:r>
            </a:p>
          </p:txBody>
        </p:sp>
      </p:grpSp>
      <p:grpSp>
        <p:nvGrpSpPr>
          <p:cNvPr id="50" name="Group 146"/>
          <p:cNvGrpSpPr/>
          <p:nvPr/>
        </p:nvGrpSpPr>
        <p:grpSpPr>
          <a:xfrm>
            <a:off x="2202740" y="974390"/>
            <a:ext cx="871409" cy="1083374"/>
            <a:chOff x="2667801" y="1389848"/>
            <a:chExt cx="815926" cy="1083374"/>
          </a:xfrm>
        </p:grpSpPr>
        <p:sp>
          <p:nvSpPr>
            <p:cNvPr id="51" name="TextBox 100"/>
            <p:cNvSpPr txBox="1"/>
            <p:nvPr/>
          </p:nvSpPr>
          <p:spPr>
            <a:xfrm>
              <a:off x="2843808" y="1389848"/>
              <a:ext cx="639919" cy="1083374"/>
            </a:xfrm>
            <a:prstGeom prst="rect">
              <a:avLst/>
            </a:prstGeom>
            <a:solidFill>
              <a:srgbClr val="FF0000"/>
            </a:solidFill>
            <a:ln>
              <a:solidFill>
                <a:schemeClr val="tx1"/>
              </a:solidFill>
            </a:ln>
          </p:spPr>
          <p:txBody>
            <a:bodyPr wrap="none" rtlCol="0">
              <a:spAutoFit/>
            </a:bodyPr>
            <a:lstStyle/>
            <a:p>
              <a:r>
                <a:rPr lang="en-US" sz="1400" baseline="30000" dirty="0"/>
                <a:t>245</a:t>
              </a:r>
              <a:r>
                <a:rPr lang="en-US" sz="1400" dirty="0"/>
                <a:t>Cm</a:t>
              </a:r>
            </a:p>
            <a:p>
              <a:r>
                <a:rPr lang="en-US" sz="1400" baseline="30000" dirty="0"/>
                <a:t>233</a:t>
              </a:r>
              <a:r>
                <a:rPr lang="en-US" sz="1400" dirty="0"/>
                <a:t>U</a:t>
              </a:r>
            </a:p>
            <a:p>
              <a:r>
                <a:rPr lang="en-US" sz="1400" baseline="30000" dirty="0"/>
                <a:t>241</a:t>
              </a:r>
              <a:r>
                <a:rPr lang="en-US" sz="1400" dirty="0"/>
                <a:t>Am</a:t>
              </a:r>
            </a:p>
            <a:p>
              <a:r>
                <a:rPr lang="en-US" sz="1400" baseline="30000" dirty="0"/>
                <a:t>243</a:t>
              </a:r>
              <a:r>
                <a:rPr lang="en-US" sz="1400" dirty="0"/>
                <a:t>Am</a:t>
              </a:r>
            </a:p>
          </p:txBody>
        </p:sp>
        <p:sp>
          <p:nvSpPr>
            <p:cNvPr id="52" name="TextBox 121"/>
            <p:cNvSpPr txBox="1"/>
            <p:nvPr/>
          </p:nvSpPr>
          <p:spPr>
            <a:xfrm>
              <a:off x="2667801" y="1389955"/>
              <a:ext cx="169277" cy="954000"/>
            </a:xfrm>
            <a:prstGeom prst="rect">
              <a:avLst/>
            </a:prstGeom>
            <a:noFill/>
            <a:ln>
              <a:solidFill>
                <a:schemeClr val="tx1"/>
              </a:solidFill>
            </a:ln>
          </p:spPr>
          <p:txBody>
            <a:bodyPr vert="vert270" wrap="square" lIns="0" tIns="0" rIns="0" bIns="0" rtlCol="0" anchor="ctr" anchorCtr="0">
              <a:spAutoFit/>
            </a:bodyPr>
            <a:lstStyle/>
            <a:p>
              <a:pPr algn="ctr"/>
              <a:r>
                <a:rPr lang="en-US" sz="1100" dirty="0"/>
                <a:t>FIC1</a:t>
              </a:r>
            </a:p>
          </p:txBody>
        </p:sp>
      </p:grpSp>
      <p:grpSp>
        <p:nvGrpSpPr>
          <p:cNvPr id="53" name="Group 145"/>
          <p:cNvGrpSpPr/>
          <p:nvPr/>
        </p:nvGrpSpPr>
        <p:grpSpPr>
          <a:xfrm>
            <a:off x="2244996" y="2848234"/>
            <a:ext cx="829940" cy="1611651"/>
            <a:chOff x="2676268" y="2924944"/>
            <a:chExt cx="829940" cy="1386000"/>
          </a:xfrm>
        </p:grpSpPr>
        <p:sp>
          <p:nvSpPr>
            <p:cNvPr id="55" name="TextBox 111"/>
            <p:cNvSpPr txBox="1"/>
            <p:nvPr/>
          </p:nvSpPr>
          <p:spPr>
            <a:xfrm>
              <a:off x="2843808" y="2924944"/>
              <a:ext cx="662400" cy="1384995"/>
            </a:xfrm>
            <a:prstGeom prst="rect">
              <a:avLst/>
            </a:prstGeom>
            <a:solidFill>
              <a:srgbClr val="FF0000"/>
            </a:solidFill>
            <a:ln>
              <a:solidFill>
                <a:schemeClr val="tx1"/>
              </a:solidFill>
            </a:ln>
          </p:spPr>
          <p:txBody>
            <a:bodyPr wrap="none" rtlCol="0">
              <a:noAutofit/>
            </a:bodyPr>
            <a:lstStyle/>
            <a:p>
              <a:r>
                <a:rPr lang="en-US" sz="1400" baseline="30000" dirty="0"/>
                <a:t>237</a:t>
              </a:r>
              <a:r>
                <a:rPr lang="en-US" sz="1400" dirty="0"/>
                <a:t>Np</a:t>
              </a:r>
            </a:p>
            <a:p>
              <a:r>
                <a:rPr lang="en-US" sz="1400" baseline="30000" dirty="0"/>
                <a:t>233</a:t>
              </a:r>
              <a:r>
                <a:rPr lang="en-US" sz="1400" dirty="0"/>
                <a:t>U</a:t>
              </a:r>
            </a:p>
            <a:p>
              <a:r>
                <a:rPr lang="en-US" sz="1400" baseline="30000" dirty="0"/>
                <a:t>234</a:t>
              </a:r>
              <a:r>
                <a:rPr lang="en-US" sz="1400" dirty="0"/>
                <a:t>U</a:t>
              </a:r>
            </a:p>
            <a:p>
              <a:r>
                <a:rPr lang="en-US" sz="1400" baseline="30000" dirty="0"/>
                <a:t>209</a:t>
              </a:r>
              <a:r>
                <a:rPr lang="en-US" sz="1400" dirty="0"/>
                <a:t>Bi</a:t>
              </a:r>
            </a:p>
            <a:p>
              <a:r>
                <a:rPr lang="en-US" sz="1400" baseline="30000" dirty="0" err="1"/>
                <a:t>nat</a:t>
              </a:r>
              <a:r>
                <a:rPr lang="en-US" sz="1400" dirty="0" err="1"/>
                <a:t>Pb</a:t>
              </a:r>
              <a:endParaRPr lang="en-US" sz="1400" dirty="0"/>
            </a:p>
            <a:p>
              <a:r>
                <a:rPr lang="en-US" sz="1400" baseline="30000" dirty="0"/>
                <a:t>232</a:t>
              </a:r>
              <a:r>
                <a:rPr lang="en-US" sz="1400" dirty="0"/>
                <a:t>Th</a:t>
              </a:r>
            </a:p>
          </p:txBody>
        </p:sp>
        <p:sp>
          <p:nvSpPr>
            <p:cNvPr id="56" name="TextBox 122"/>
            <p:cNvSpPr txBox="1"/>
            <p:nvPr/>
          </p:nvSpPr>
          <p:spPr>
            <a:xfrm>
              <a:off x="2676268" y="2924944"/>
              <a:ext cx="169277" cy="1386000"/>
            </a:xfrm>
            <a:prstGeom prst="rect">
              <a:avLst/>
            </a:prstGeom>
            <a:noFill/>
            <a:ln>
              <a:solidFill>
                <a:schemeClr val="tx1"/>
              </a:solidFill>
            </a:ln>
          </p:spPr>
          <p:txBody>
            <a:bodyPr vert="vert270" wrap="square" lIns="0" tIns="0" rIns="0" bIns="0" rtlCol="0" anchor="ctr" anchorCtr="0">
              <a:spAutoFit/>
            </a:bodyPr>
            <a:lstStyle/>
            <a:p>
              <a:pPr algn="ctr"/>
              <a:r>
                <a:rPr lang="en-US" sz="1100" dirty="0"/>
                <a:t>PPAC</a:t>
              </a:r>
            </a:p>
          </p:txBody>
        </p:sp>
      </p:grpSp>
      <p:grpSp>
        <p:nvGrpSpPr>
          <p:cNvPr id="60" name="Group 144"/>
          <p:cNvGrpSpPr/>
          <p:nvPr/>
        </p:nvGrpSpPr>
        <p:grpSpPr>
          <a:xfrm>
            <a:off x="2244996" y="4506626"/>
            <a:ext cx="829940" cy="1033536"/>
            <a:chOff x="2748276" y="4653136"/>
            <a:chExt cx="829940" cy="954107"/>
          </a:xfrm>
        </p:grpSpPr>
        <p:sp>
          <p:nvSpPr>
            <p:cNvPr id="61" name="TextBox 26"/>
            <p:cNvSpPr txBox="1"/>
            <p:nvPr/>
          </p:nvSpPr>
          <p:spPr>
            <a:xfrm>
              <a:off x="2915816" y="4653136"/>
              <a:ext cx="662400" cy="954107"/>
            </a:xfrm>
            <a:prstGeom prst="rect">
              <a:avLst/>
            </a:prstGeom>
            <a:solidFill>
              <a:schemeClr val="tx1"/>
            </a:solidFill>
            <a:ln>
              <a:solidFill>
                <a:schemeClr val="tx1"/>
              </a:solidFill>
            </a:ln>
          </p:spPr>
          <p:txBody>
            <a:bodyPr wrap="none" rtlCol="0">
              <a:noAutofit/>
            </a:bodyPr>
            <a:lstStyle/>
            <a:p>
              <a:r>
                <a:rPr lang="en-US" sz="1400" baseline="30000" dirty="0">
                  <a:solidFill>
                    <a:schemeClr val="bg2"/>
                  </a:solidFill>
                </a:rPr>
                <a:t>240</a:t>
              </a:r>
              <a:r>
                <a:rPr lang="en-US" sz="1400" dirty="0">
                  <a:solidFill>
                    <a:schemeClr val="bg2"/>
                  </a:solidFill>
                </a:rPr>
                <a:t>Pu</a:t>
              </a:r>
            </a:p>
            <a:p>
              <a:r>
                <a:rPr lang="en-US" sz="1400" baseline="30000" dirty="0">
                  <a:solidFill>
                    <a:schemeClr val="bg2"/>
                  </a:solidFill>
                </a:rPr>
                <a:t>237</a:t>
              </a:r>
              <a:r>
                <a:rPr lang="en-US" sz="1400" dirty="0">
                  <a:solidFill>
                    <a:schemeClr val="bg2"/>
                  </a:solidFill>
                </a:rPr>
                <a:t>Np</a:t>
              </a:r>
            </a:p>
            <a:p>
              <a:r>
                <a:rPr lang="en-US" sz="1400" baseline="30000" dirty="0">
                  <a:solidFill>
                    <a:schemeClr val="bg2"/>
                  </a:solidFill>
                </a:rPr>
                <a:t>243</a:t>
              </a:r>
              <a:r>
                <a:rPr lang="en-US" sz="1400" dirty="0">
                  <a:solidFill>
                    <a:schemeClr val="bg2"/>
                  </a:solidFill>
                </a:rPr>
                <a:t>Am</a:t>
              </a:r>
            </a:p>
            <a:p>
              <a:r>
                <a:rPr lang="en-US" sz="1400" baseline="30000" dirty="0">
                  <a:solidFill>
                    <a:schemeClr val="bg2"/>
                  </a:solidFill>
                </a:rPr>
                <a:t>233</a:t>
              </a:r>
              <a:r>
                <a:rPr lang="en-US" sz="1400" dirty="0">
                  <a:solidFill>
                    <a:schemeClr val="bg2"/>
                  </a:solidFill>
                </a:rPr>
                <a:t>U</a:t>
              </a:r>
            </a:p>
          </p:txBody>
        </p:sp>
        <p:sp>
          <p:nvSpPr>
            <p:cNvPr id="62" name="TextBox 127"/>
            <p:cNvSpPr txBox="1"/>
            <p:nvPr/>
          </p:nvSpPr>
          <p:spPr>
            <a:xfrm>
              <a:off x="2748276" y="4653136"/>
              <a:ext cx="169277" cy="954000"/>
            </a:xfrm>
            <a:prstGeom prst="rect">
              <a:avLst/>
            </a:prstGeom>
            <a:noFill/>
            <a:ln>
              <a:solidFill>
                <a:schemeClr val="tx1"/>
              </a:solidFill>
            </a:ln>
          </p:spPr>
          <p:txBody>
            <a:bodyPr vert="vert270" wrap="square" lIns="0" tIns="0" rIns="0" bIns="0" rtlCol="0" anchor="ctr" anchorCtr="0">
              <a:spAutoFit/>
            </a:bodyPr>
            <a:lstStyle/>
            <a:p>
              <a:pPr algn="ctr"/>
              <a:r>
                <a:rPr lang="en-US" sz="1100" dirty="0"/>
                <a:t>TAC</a:t>
              </a:r>
            </a:p>
          </p:txBody>
        </p:sp>
      </p:grpSp>
      <p:grpSp>
        <p:nvGrpSpPr>
          <p:cNvPr id="72" name="Group 148"/>
          <p:cNvGrpSpPr/>
          <p:nvPr/>
        </p:nvGrpSpPr>
        <p:grpSpPr>
          <a:xfrm>
            <a:off x="3162902" y="5016941"/>
            <a:ext cx="667229" cy="566309"/>
            <a:chOff x="3540364" y="5157192"/>
            <a:chExt cx="667229" cy="566309"/>
          </a:xfrm>
        </p:grpSpPr>
        <p:sp>
          <p:nvSpPr>
            <p:cNvPr id="73" name="TextBox 44"/>
            <p:cNvSpPr txBox="1"/>
            <p:nvPr/>
          </p:nvSpPr>
          <p:spPr>
            <a:xfrm>
              <a:off x="3707904" y="5157192"/>
              <a:ext cx="499689" cy="566309"/>
            </a:xfrm>
            <a:prstGeom prst="rect">
              <a:avLst/>
            </a:prstGeom>
            <a:solidFill>
              <a:schemeClr val="tx1"/>
            </a:solidFill>
            <a:ln>
              <a:solidFill>
                <a:srgbClr val="000000"/>
              </a:solidFill>
            </a:ln>
          </p:spPr>
          <p:txBody>
            <a:bodyPr wrap="none" rtlCol="0">
              <a:spAutoFit/>
            </a:bodyPr>
            <a:lstStyle/>
            <a:p>
              <a:r>
                <a:rPr lang="en-US" sz="1400" baseline="30000" dirty="0">
                  <a:solidFill>
                    <a:schemeClr val="bg2"/>
                  </a:solidFill>
                </a:rPr>
                <a:t>56</a:t>
              </a:r>
              <a:r>
                <a:rPr lang="en-US" sz="1400" dirty="0">
                  <a:solidFill>
                    <a:schemeClr val="bg2"/>
                  </a:solidFill>
                </a:rPr>
                <a:t>Fe</a:t>
              </a:r>
            </a:p>
            <a:p>
              <a:r>
                <a:rPr lang="en-US" sz="1400" baseline="30000" dirty="0">
                  <a:solidFill>
                    <a:schemeClr val="bg2"/>
                  </a:solidFill>
                </a:rPr>
                <a:t>62</a:t>
              </a:r>
              <a:r>
                <a:rPr lang="en-US" sz="1400" dirty="0">
                  <a:solidFill>
                    <a:schemeClr val="bg2"/>
                  </a:solidFill>
                </a:rPr>
                <a:t>Ni</a:t>
              </a:r>
            </a:p>
          </p:txBody>
        </p:sp>
        <p:sp>
          <p:nvSpPr>
            <p:cNvPr id="74" name="TextBox 128"/>
            <p:cNvSpPr txBox="1"/>
            <p:nvPr/>
          </p:nvSpPr>
          <p:spPr>
            <a:xfrm>
              <a:off x="3540364" y="5157192"/>
              <a:ext cx="169277" cy="522000"/>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75" name="Group 251"/>
          <p:cNvGrpSpPr/>
          <p:nvPr/>
        </p:nvGrpSpPr>
        <p:grpSpPr>
          <a:xfrm>
            <a:off x="4940727" y="2210000"/>
            <a:ext cx="870990" cy="3373250"/>
            <a:chOff x="4386934" y="2420944"/>
            <a:chExt cx="870990" cy="3373250"/>
          </a:xfrm>
        </p:grpSpPr>
        <p:grpSp>
          <p:nvGrpSpPr>
            <p:cNvPr id="76" name="Group 152"/>
            <p:cNvGrpSpPr/>
            <p:nvPr/>
          </p:nvGrpSpPr>
          <p:grpSpPr>
            <a:xfrm>
              <a:off x="4427984" y="3713072"/>
              <a:ext cx="666395" cy="527180"/>
              <a:chOff x="5340564" y="3837924"/>
              <a:chExt cx="666395" cy="527180"/>
            </a:xfrm>
          </p:grpSpPr>
          <p:sp>
            <p:nvSpPr>
              <p:cNvPr id="86" name="TextBox 55"/>
              <p:cNvSpPr txBox="1"/>
              <p:nvPr/>
            </p:nvSpPr>
            <p:spPr>
              <a:xfrm>
                <a:off x="5508104" y="3837924"/>
                <a:ext cx="498855" cy="523220"/>
              </a:xfrm>
              <a:prstGeom prst="rect">
                <a:avLst/>
              </a:prstGeom>
              <a:solidFill>
                <a:schemeClr val="tx1"/>
              </a:solidFill>
              <a:ln>
                <a:solidFill>
                  <a:schemeClr val="tx1"/>
                </a:solidFill>
              </a:ln>
            </p:spPr>
            <p:txBody>
              <a:bodyPr wrap="none" rtlCol="0">
                <a:spAutoFit/>
              </a:bodyPr>
              <a:lstStyle/>
              <a:p>
                <a:r>
                  <a:rPr lang="en-US" sz="1400" baseline="30000" dirty="0">
                    <a:solidFill>
                      <a:schemeClr val="bg2"/>
                    </a:solidFill>
                  </a:rPr>
                  <a:t>238</a:t>
                </a:r>
                <a:r>
                  <a:rPr lang="en-US" sz="1400" dirty="0">
                    <a:solidFill>
                      <a:schemeClr val="bg2"/>
                    </a:solidFill>
                  </a:rPr>
                  <a:t>U</a:t>
                </a:r>
                <a:br>
                  <a:rPr lang="en-US" sz="1400" dirty="0">
                    <a:solidFill>
                      <a:schemeClr val="bg2"/>
                    </a:solidFill>
                  </a:rPr>
                </a:br>
                <a:r>
                  <a:rPr lang="en-US" sz="1400" baseline="30000" dirty="0">
                    <a:solidFill>
                      <a:schemeClr val="bg2"/>
                    </a:solidFill>
                  </a:rPr>
                  <a:t>87</a:t>
                </a:r>
                <a:r>
                  <a:rPr lang="en-US" sz="1400" dirty="0">
                    <a:solidFill>
                      <a:schemeClr val="bg2"/>
                    </a:solidFill>
                  </a:rPr>
                  <a:t>Sr</a:t>
                </a:r>
              </a:p>
            </p:txBody>
          </p:sp>
          <p:sp>
            <p:nvSpPr>
              <p:cNvPr id="87" name="TextBox 131"/>
              <p:cNvSpPr txBox="1"/>
              <p:nvPr/>
            </p:nvSpPr>
            <p:spPr>
              <a:xfrm>
                <a:off x="5340564" y="3843104"/>
                <a:ext cx="169277" cy="522000"/>
              </a:xfrm>
              <a:prstGeom prst="rect">
                <a:avLst/>
              </a:prstGeom>
              <a:noFill/>
              <a:ln>
                <a:solidFill>
                  <a:schemeClr val="tx1"/>
                </a:solidFill>
              </a:ln>
            </p:spPr>
            <p:txBody>
              <a:bodyPr vert="vert270" wrap="square" lIns="0" tIns="0" rIns="0" bIns="0" rtlCol="0" anchor="ctr" anchorCtr="0">
                <a:spAutoFit/>
              </a:bodyPr>
              <a:lstStyle/>
              <a:p>
                <a:pPr algn="ctr"/>
                <a:r>
                  <a:rPr lang="en-US" sz="1100" dirty="0"/>
                  <a:t>TAC</a:t>
                </a:r>
              </a:p>
            </p:txBody>
          </p:sp>
        </p:grpSp>
        <p:grpSp>
          <p:nvGrpSpPr>
            <p:cNvPr id="77" name="Group 151"/>
            <p:cNvGrpSpPr/>
            <p:nvPr/>
          </p:nvGrpSpPr>
          <p:grpSpPr>
            <a:xfrm>
              <a:off x="4386934" y="4320506"/>
              <a:ext cx="870990" cy="1473688"/>
              <a:chOff x="5227506" y="4392514"/>
              <a:chExt cx="870990" cy="1473688"/>
            </a:xfrm>
          </p:grpSpPr>
          <p:sp>
            <p:nvSpPr>
              <p:cNvPr id="84" name="TextBox 56"/>
              <p:cNvSpPr txBox="1"/>
              <p:nvPr/>
            </p:nvSpPr>
            <p:spPr>
              <a:xfrm>
                <a:off x="5436096" y="4396474"/>
                <a:ext cx="662400" cy="1469728"/>
              </a:xfrm>
              <a:prstGeom prst="rect">
                <a:avLst/>
              </a:prstGeom>
              <a:solidFill>
                <a:schemeClr val="tx1"/>
              </a:solidFill>
              <a:ln>
                <a:solidFill>
                  <a:schemeClr val="tx1"/>
                </a:solidFill>
              </a:ln>
            </p:spPr>
            <p:txBody>
              <a:bodyPr wrap="none" rtlCol="0" anchor="ctr" anchorCtr="0">
                <a:noAutofit/>
              </a:bodyPr>
              <a:lstStyle/>
              <a:p>
                <a:r>
                  <a:rPr lang="en-US" sz="1400" baseline="30000" dirty="0">
                    <a:solidFill>
                      <a:schemeClr val="bg2"/>
                    </a:solidFill>
                  </a:rPr>
                  <a:t>238</a:t>
                </a:r>
                <a:r>
                  <a:rPr lang="en-US" sz="1400" dirty="0">
                    <a:solidFill>
                      <a:schemeClr val="bg2"/>
                    </a:solidFill>
                  </a:rPr>
                  <a:t>U</a:t>
                </a:r>
              </a:p>
              <a:p>
                <a:r>
                  <a:rPr lang="en-US" sz="1400" baseline="30000" dirty="0">
                    <a:solidFill>
                      <a:schemeClr val="bg2"/>
                    </a:solidFill>
                  </a:rPr>
                  <a:t>236</a:t>
                </a:r>
                <a:r>
                  <a:rPr lang="en-US" sz="1400" dirty="0">
                    <a:solidFill>
                      <a:schemeClr val="bg2"/>
                    </a:solidFill>
                  </a:rPr>
                  <a:t>U</a:t>
                </a:r>
              </a:p>
              <a:p>
                <a:r>
                  <a:rPr lang="en-US" sz="1400" baseline="30000" dirty="0">
                    <a:solidFill>
                      <a:schemeClr val="bg2"/>
                    </a:solidFill>
                  </a:rPr>
                  <a:t>63</a:t>
                </a:r>
                <a:r>
                  <a:rPr lang="en-US" sz="1400" dirty="0">
                    <a:solidFill>
                      <a:schemeClr val="bg2"/>
                    </a:solidFill>
                  </a:rPr>
                  <a:t>Ni</a:t>
                </a:r>
              </a:p>
              <a:p>
                <a:r>
                  <a:rPr lang="en-US" sz="1400" baseline="30000" dirty="0">
                    <a:solidFill>
                      <a:schemeClr val="bg2"/>
                    </a:solidFill>
                  </a:rPr>
                  <a:t>62</a:t>
                </a:r>
                <a:r>
                  <a:rPr lang="en-US" sz="1400" dirty="0">
                    <a:solidFill>
                      <a:schemeClr val="bg2"/>
                    </a:solidFill>
                  </a:rPr>
                  <a:t>Ni</a:t>
                </a:r>
              </a:p>
              <a:p>
                <a:r>
                  <a:rPr lang="en-US" sz="1400" baseline="30000" dirty="0">
                    <a:solidFill>
                      <a:schemeClr val="bg2"/>
                    </a:solidFill>
                  </a:rPr>
                  <a:t>58</a:t>
                </a:r>
                <a:r>
                  <a:rPr lang="en-US" sz="1400" dirty="0">
                    <a:solidFill>
                      <a:schemeClr val="bg2"/>
                    </a:solidFill>
                  </a:rPr>
                  <a:t>Ni</a:t>
                </a:r>
              </a:p>
              <a:p>
                <a:r>
                  <a:rPr lang="en-US" sz="1400" baseline="30000" dirty="0">
                    <a:solidFill>
                      <a:schemeClr val="bg2"/>
                    </a:solidFill>
                  </a:rPr>
                  <a:t>57</a:t>
                </a:r>
                <a:r>
                  <a:rPr lang="en-US" sz="1400" dirty="0">
                    <a:solidFill>
                      <a:schemeClr val="bg2"/>
                    </a:solidFill>
                  </a:rPr>
                  <a:t>Fe</a:t>
                </a:r>
              </a:p>
            </p:txBody>
          </p:sp>
          <p:sp>
            <p:nvSpPr>
              <p:cNvPr id="85" name="TextBox 132"/>
              <p:cNvSpPr txBox="1"/>
              <p:nvPr/>
            </p:nvSpPr>
            <p:spPr>
              <a:xfrm>
                <a:off x="5227506" y="4392514"/>
                <a:ext cx="169277" cy="1473688"/>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78" name="Group 153"/>
            <p:cNvGrpSpPr/>
            <p:nvPr/>
          </p:nvGrpSpPr>
          <p:grpSpPr>
            <a:xfrm>
              <a:off x="4427984" y="3068960"/>
              <a:ext cx="829360" cy="504056"/>
              <a:chOff x="5341144" y="3140968"/>
              <a:chExt cx="829360" cy="504056"/>
            </a:xfrm>
          </p:grpSpPr>
          <p:sp>
            <p:nvSpPr>
              <p:cNvPr id="82" name="TextBox 40"/>
              <p:cNvSpPr txBox="1"/>
              <p:nvPr/>
            </p:nvSpPr>
            <p:spPr>
              <a:xfrm>
                <a:off x="5508104" y="3140968"/>
                <a:ext cx="662400" cy="504000"/>
              </a:xfrm>
              <a:prstGeom prst="rect">
                <a:avLst/>
              </a:prstGeom>
              <a:solidFill>
                <a:schemeClr val="accent4">
                  <a:lumMod val="75000"/>
                </a:schemeClr>
              </a:solidFill>
              <a:ln>
                <a:solidFill>
                  <a:schemeClr val="tx1"/>
                </a:solidFill>
              </a:ln>
            </p:spPr>
            <p:txBody>
              <a:bodyPr wrap="none" rtlCol="0" anchor="ctr" anchorCtr="0">
                <a:noAutofit/>
              </a:bodyPr>
              <a:lstStyle/>
              <a:p>
                <a:r>
                  <a:rPr lang="en-US" sz="1400" baseline="30000" dirty="0">
                    <a:solidFill>
                      <a:schemeClr val="bg2"/>
                    </a:solidFill>
                  </a:rPr>
                  <a:t>59</a:t>
                </a:r>
                <a:r>
                  <a:rPr lang="en-US" sz="1400" dirty="0">
                    <a:solidFill>
                      <a:schemeClr val="bg2"/>
                    </a:solidFill>
                  </a:rPr>
                  <a:t>Ni</a:t>
                </a:r>
              </a:p>
            </p:txBody>
          </p:sp>
          <p:sp>
            <p:nvSpPr>
              <p:cNvPr id="83" name="TextBox 138"/>
              <p:cNvSpPr txBox="1"/>
              <p:nvPr/>
            </p:nvSpPr>
            <p:spPr>
              <a:xfrm>
                <a:off x="5341144" y="3140968"/>
                <a:ext cx="169277" cy="504056"/>
              </a:xfrm>
              <a:prstGeom prst="rect">
                <a:avLst/>
              </a:prstGeom>
              <a:noFill/>
              <a:ln>
                <a:solidFill>
                  <a:schemeClr val="tx1"/>
                </a:solidFill>
              </a:ln>
            </p:spPr>
            <p:txBody>
              <a:bodyPr vert="vert270" wrap="square" lIns="0" tIns="0" rIns="0" bIns="0" rtlCol="0" anchor="ctr" anchorCtr="0">
                <a:spAutoFit/>
              </a:bodyPr>
              <a:lstStyle/>
              <a:p>
                <a:pPr algn="ctr"/>
                <a:r>
                  <a:rPr lang="en-US" sz="1100" dirty="0"/>
                  <a:t>CVD</a:t>
                </a:r>
              </a:p>
            </p:txBody>
          </p:sp>
        </p:grpSp>
        <p:grpSp>
          <p:nvGrpSpPr>
            <p:cNvPr id="79" name="Group 154"/>
            <p:cNvGrpSpPr/>
            <p:nvPr/>
          </p:nvGrpSpPr>
          <p:grpSpPr>
            <a:xfrm>
              <a:off x="4427984" y="2420944"/>
              <a:ext cx="829940" cy="504000"/>
              <a:chOff x="5412572" y="2276872"/>
              <a:chExt cx="829940" cy="648072"/>
            </a:xfrm>
          </p:grpSpPr>
          <p:sp>
            <p:nvSpPr>
              <p:cNvPr id="80" name="TextBox 39"/>
              <p:cNvSpPr txBox="1"/>
              <p:nvPr/>
            </p:nvSpPr>
            <p:spPr>
              <a:xfrm>
                <a:off x="5580112" y="2276872"/>
                <a:ext cx="662400" cy="648000"/>
              </a:xfrm>
              <a:prstGeom prst="rect">
                <a:avLst/>
              </a:prstGeom>
              <a:solidFill>
                <a:schemeClr val="accent4">
                  <a:lumMod val="75000"/>
                </a:schemeClr>
              </a:solidFill>
              <a:ln>
                <a:solidFill>
                  <a:schemeClr val="tx1"/>
                </a:solidFill>
              </a:ln>
            </p:spPr>
            <p:txBody>
              <a:bodyPr wrap="none" rtlCol="0" anchor="ctr" anchorCtr="0">
                <a:noAutofit/>
              </a:bodyPr>
              <a:lstStyle/>
              <a:p>
                <a:r>
                  <a:rPr lang="en-US" sz="1400" baseline="30000" dirty="0">
                    <a:solidFill>
                      <a:schemeClr val="bg2"/>
                    </a:solidFill>
                  </a:rPr>
                  <a:t>33</a:t>
                </a:r>
                <a:r>
                  <a:rPr lang="en-US" sz="1400" dirty="0">
                    <a:solidFill>
                      <a:schemeClr val="bg2"/>
                    </a:solidFill>
                  </a:rPr>
                  <a:t>S</a:t>
                </a:r>
              </a:p>
            </p:txBody>
          </p:sp>
          <p:sp>
            <p:nvSpPr>
              <p:cNvPr id="81" name="TextBox 139"/>
              <p:cNvSpPr txBox="1"/>
              <p:nvPr/>
            </p:nvSpPr>
            <p:spPr>
              <a:xfrm>
                <a:off x="5412572" y="2276872"/>
                <a:ext cx="169277" cy="648072"/>
              </a:xfrm>
              <a:prstGeom prst="rect">
                <a:avLst/>
              </a:prstGeom>
              <a:noFill/>
              <a:ln>
                <a:solidFill>
                  <a:schemeClr val="tx1"/>
                </a:solidFill>
              </a:ln>
            </p:spPr>
            <p:txBody>
              <a:bodyPr vert="vert270" wrap="square" lIns="0" tIns="0" rIns="0" bIns="0" rtlCol="0" anchor="ctr" anchorCtr="0">
                <a:spAutoFit/>
              </a:bodyPr>
              <a:lstStyle/>
              <a:p>
                <a:pPr algn="ctr"/>
                <a:r>
                  <a:rPr lang="en-US" sz="1100" dirty="0"/>
                  <a:t>MGAS</a:t>
                </a:r>
              </a:p>
            </p:txBody>
          </p:sp>
        </p:grpSp>
      </p:grpSp>
      <p:grpSp>
        <p:nvGrpSpPr>
          <p:cNvPr id="88" name="Group 249"/>
          <p:cNvGrpSpPr/>
          <p:nvPr/>
        </p:nvGrpSpPr>
        <p:grpSpPr>
          <a:xfrm>
            <a:off x="6800653" y="3841782"/>
            <a:ext cx="838800" cy="1698379"/>
            <a:chOff x="6156176" y="4051811"/>
            <a:chExt cx="838800" cy="1698379"/>
          </a:xfrm>
        </p:grpSpPr>
        <p:grpSp>
          <p:nvGrpSpPr>
            <p:cNvPr id="89" name="Group 171"/>
            <p:cNvGrpSpPr/>
            <p:nvPr/>
          </p:nvGrpSpPr>
          <p:grpSpPr>
            <a:xfrm>
              <a:off x="6156176" y="5057693"/>
              <a:ext cx="831600" cy="692497"/>
              <a:chOff x="6764736" y="5040759"/>
              <a:chExt cx="831600" cy="692497"/>
            </a:xfrm>
          </p:grpSpPr>
          <p:grpSp>
            <p:nvGrpSpPr>
              <p:cNvPr id="95" name="Group 163"/>
              <p:cNvGrpSpPr/>
              <p:nvPr/>
            </p:nvGrpSpPr>
            <p:grpSpPr>
              <a:xfrm>
                <a:off x="6766396" y="5210036"/>
                <a:ext cx="829940" cy="523220"/>
                <a:chOff x="7140764" y="4653136"/>
                <a:chExt cx="829940" cy="523220"/>
              </a:xfrm>
            </p:grpSpPr>
            <p:sp>
              <p:nvSpPr>
                <p:cNvPr id="97" name="TextBox 65"/>
                <p:cNvSpPr txBox="1"/>
                <p:nvPr/>
              </p:nvSpPr>
              <p:spPr>
                <a:xfrm>
                  <a:off x="7308304" y="4653136"/>
                  <a:ext cx="662400" cy="523220"/>
                </a:xfrm>
                <a:prstGeom prst="rect">
                  <a:avLst/>
                </a:prstGeom>
                <a:solidFill>
                  <a:schemeClr val="tx1"/>
                </a:solidFill>
                <a:ln>
                  <a:solidFill>
                    <a:schemeClr val="tx1"/>
                  </a:solidFill>
                </a:ln>
              </p:spPr>
              <p:txBody>
                <a:bodyPr wrap="none" rtlCol="0" anchor="ctr" anchorCtr="0">
                  <a:noAutofit/>
                </a:bodyPr>
                <a:lstStyle/>
                <a:p>
                  <a:r>
                    <a:rPr lang="en-US" sz="1400" baseline="30000" dirty="0">
                      <a:solidFill>
                        <a:schemeClr val="bg2"/>
                      </a:solidFill>
                    </a:rPr>
                    <a:t>171</a:t>
                  </a:r>
                  <a:r>
                    <a:rPr lang="en-US" sz="1400" dirty="0">
                      <a:solidFill>
                        <a:schemeClr val="bg2"/>
                      </a:solidFill>
                    </a:rPr>
                    <a:t>Tm</a:t>
                  </a:r>
                </a:p>
                <a:p>
                  <a:r>
                    <a:rPr lang="en-US" sz="1400" baseline="30000" dirty="0">
                      <a:solidFill>
                        <a:schemeClr val="bg2"/>
                      </a:solidFill>
                    </a:rPr>
                    <a:t>73</a:t>
                  </a:r>
                  <a:r>
                    <a:rPr lang="en-US" sz="1400" dirty="0">
                      <a:solidFill>
                        <a:schemeClr val="bg2"/>
                      </a:solidFill>
                    </a:rPr>
                    <a:t>Ge</a:t>
                  </a:r>
                </a:p>
              </p:txBody>
            </p:sp>
            <p:sp>
              <p:nvSpPr>
                <p:cNvPr id="98" name="TextBox 160"/>
                <p:cNvSpPr txBox="1"/>
                <p:nvPr/>
              </p:nvSpPr>
              <p:spPr>
                <a:xfrm>
                  <a:off x="7140764" y="4653136"/>
                  <a:ext cx="169277" cy="522000"/>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sp>
            <p:nvSpPr>
              <p:cNvPr id="96" name="TextBox 161"/>
              <p:cNvSpPr txBox="1"/>
              <p:nvPr/>
            </p:nvSpPr>
            <p:spPr>
              <a:xfrm>
                <a:off x="6764736" y="5040759"/>
                <a:ext cx="831600" cy="169277"/>
              </a:xfrm>
              <a:prstGeom prst="rect">
                <a:avLst/>
              </a:prstGeom>
              <a:noFill/>
              <a:ln>
                <a:solidFill>
                  <a:schemeClr val="tx1"/>
                </a:solidFill>
              </a:ln>
            </p:spPr>
            <p:txBody>
              <a:bodyPr wrap="square" lIns="0" tIns="0" rIns="0" bIns="0" rtlCol="0">
                <a:spAutoFit/>
              </a:bodyPr>
              <a:lstStyle/>
              <a:p>
                <a:pPr algn="ctr"/>
                <a:r>
                  <a:rPr lang="en-US" sz="1100" dirty="0"/>
                  <a:t>EAR1</a:t>
                </a:r>
              </a:p>
            </p:txBody>
          </p:sp>
        </p:grpSp>
        <p:grpSp>
          <p:nvGrpSpPr>
            <p:cNvPr id="90" name="Group 172"/>
            <p:cNvGrpSpPr/>
            <p:nvPr/>
          </p:nvGrpSpPr>
          <p:grpSpPr>
            <a:xfrm>
              <a:off x="6156176" y="4051811"/>
              <a:ext cx="838800" cy="817349"/>
              <a:chOff x="6757536" y="4077072"/>
              <a:chExt cx="838800" cy="817349"/>
            </a:xfrm>
          </p:grpSpPr>
          <p:grpSp>
            <p:nvGrpSpPr>
              <p:cNvPr id="91" name="Group 165"/>
              <p:cNvGrpSpPr/>
              <p:nvPr/>
            </p:nvGrpSpPr>
            <p:grpSpPr>
              <a:xfrm>
                <a:off x="6758509" y="4246349"/>
                <a:ext cx="837827" cy="648072"/>
                <a:chOff x="7204885" y="4149080"/>
                <a:chExt cx="837827" cy="648072"/>
              </a:xfrm>
            </p:grpSpPr>
            <p:sp>
              <p:nvSpPr>
                <p:cNvPr id="93" name="TextBox 71"/>
                <p:cNvSpPr txBox="1"/>
                <p:nvPr/>
              </p:nvSpPr>
              <p:spPr>
                <a:xfrm>
                  <a:off x="7380312" y="4149080"/>
                  <a:ext cx="662400" cy="648000"/>
                </a:xfrm>
                <a:prstGeom prst="rect">
                  <a:avLst/>
                </a:prstGeom>
                <a:solidFill>
                  <a:srgbClr val="FF0000"/>
                </a:solidFill>
                <a:ln>
                  <a:solidFill>
                    <a:schemeClr val="tx1"/>
                  </a:solidFill>
                </a:ln>
              </p:spPr>
              <p:txBody>
                <a:bodyPr wrap="none" rtlCol="0" anchor="ctr" anchorCtr="0">
                  <a:noAutofit/>
                </a:bodyPr>
                <a:lstStyle/>
                <a:p>
                  <a:r>
                    <a:rPr lang="en-US" sz="1400" baseline="30000" dirty="0"/>
                    <a:t>240</a:t>
                  </a:r>
                  <a:r>
                    <a:rPr lang="en-US" sz="1400" dirty="0"/>
                    <a:t>Pu</a:t>
                  </a:r>
                </a:p>
              </p:txBody>
            </p:sp>
            <p:sp>
              <p:nvSpPr>
                <p:cNvPr id="94" name="TextBox 155"/>
                <p:cNvSpPr txBox="1"/>
                <p:nvPr/>
              </p:nvSpPr>
              <p:spPr>
                <a:xfrm>
                  <a:off x="7204885" y="4149080"/>
                  <a:ext cx="169277" cy="648072"/>
                </a:xfrm>
                <a:prstGeom prst="rect">
                  <a:avLst/>
                </a:prstGeom>
                <a:noFill/>
                <a:ln>
                  <a:solidFill>
                    <a:schemeClr val="tx1"/>
                  </a:solidFill>
                </a:ln>
              </p:spPr>
              <p:txBody>
                <a:bodyPr vert="vert270" wrap="square" lIns="0" tIns="0" rIns="0" bIns="0" rtlCol="0" anchor="ctr" anchorCtr="0">
                  <a:spAutoFit/>
                </a:bodyPr>
                <a:lstStyle/>
                <a:p>
                  <a:pPr algn="ctr"/>
                  <a:r>
                    <a:rPr lang="en-US" sz="1100" dirty="0"/>
                    <a:t>MGAS</a:t>
                  </a:r>
                </a:p>
              </p:txBody>
            </p:sp>
          </p:grpSp>
          <p:sp>
            <p:nvSpPr>
              <p:cNvPr id="92" name="TextBox 162"/>
              <p:cNvSpPr txBox="1"/>
              <p:nvPr/>
            </p:nvSpPr>
            <p:spPr>
              <a:xfrm>
                <a:off x="6757536" y="4077072"/>
                <a:ext cx="838800" cy="169277"/>
              </a:xfrm>
              <a:prstGeom prst="rect">
                <a:avLst/>
              </a:prstGeom>
              <a:solidFill>
                <a:srgbClr val="0000FF"/>
              </a:solidFill>
              <a:ln>
                <a:solidFill>
                  <a:schemeClr val="tx1"/>
                </a:solidFill>
              </a:ln>
            </p:spPr>
            <p:txBody>
              <a:bodyPr wrap="square" lIns="0" tIns="0" rIns="0" bIns="0" rtlCol="0">
                <a:spAutoFit/>
              </a:bodyPr>
              <a:lstStyle/>
              <a:p>
                <a:pPr algn="ctr"/>
                <a:r>
                  <a:rPr lang="en-US" sz="1100" dirty="0">
                    <a:solidFill>
                      <a:srgbClr val="FFFFFF"/>
                    </a:solidFill>
                  </a:rPr>
                  <a:t>EAR2</a:t>
                </a:r>
              </a:p>
            </p:txBody>
          </p:sp>
        </p:grpSp>
      </p:grpSp>
      <p:grpSp>
        <p:nvGrpSpPr>
          <p:cNvPr id="99" name="Group 255"/>
          <p:cNvGrpSpPr/>
          <p:nvPr/>
        </p:nvGrpSpPr>
        <p:grpSpPr>
          <a:xfrm>
            <a:off x="7718951" y="1139206"/>
            <a:ext cx="838800" cy="4615393"/>
            <a:chOff x="7164288" y="1340768"/>
            <a:chExt cx="838800" cy="4615393"/>
          </a:xfrm>
        </p:grpSpPr>
        <p:grpSp>
          <p:nvGrpSpPr>
            <p:cNvPr id="100" name="Group 194"/>
            <p:cNvGrpSpPr/>
            <p:nvPr/>
          </p:nvGrpSpPr>
          <p:grpSpPr>
            <a:xfrm>
              <a:off x="7164288" y="1340768"/>
              <a:ext cx="838800" cy="817349"/>
              <a:chOff x="6757536" y="4077072"/>
              <a:chExt cx="838800" cy="817349"/>
            </a:xfrm>
          </p:grpSpPr>
          <p:grpSp>
            <p:nvGrpSpPr>
              <p:cNvPr id="118" name="Group 195"/>
              <p:cNvGrpSpPr/>
              <p:nvPr/>
            </p:nvGrpSpPr>
            <p:grpSpPr>
              <a:xfrm>
                <a:off x="6758509" y="4246349"/>
                <a:ext cx="837827" cy="648072"/>
                <a:chOff x="7204885" y="4149080"/>
                <a:chExt cx="837827" cy="648072"/>
              </a:xfrm>
            </p:grpSpPr>
            <p:sp>
              <p:nvSpPr>
                <p:cNvPr id="120" name="TextBox 197"/>
                <p:cNvSpPr txBox="1"/>
                <p:nvPr/>
              </p:nvSpPr>
              <p:spPr>
                <a:xfrm>
                  <a:off x="7380312" y="4149080"/>
                  <a:ext cx="662400" cy="648000"/>
                </a:xfrm>
                <a:prstGeom prst="rect">
                  <a:avLst/>
                </a:prstGeom>
                <a:solidFill>
                  <a:srgbClr val="FF0000"/>
                </a:solidFill>
                <a:ln>
                  <a:solidFill>
                    <a:schemeClr val="tx1"/>
                  </a:solidFill>
                </a:ln>
              </p:spPr>
              <p:txBody>
                <a:bodyPr wrap="none" rtlCol="0" anchor="ctr" anchorCtr="0">
                  <a:noAutofit/>
                </a:bodyPr>
                <a:lstStyle/>
                <a:p>
                  <a:r>
                    <a:rPr lang="en-US" sz="1400" baseline="30000" dirty="0"/>
                    <a:t>235</a:t>
                  </a:r>
                  <a:r>
                    <a:rPr lang="en-US" sz="1400" dirty="0"/>
                    <a:t>U</a:t>
                  </a:r>
                </a:p>
              </p:txBody>
            </p:sp>
            <p:sp>
              <p:nvSpPr>
                <p:cNvPr id="121" name="TextBox 198"/>
                <p:cNvSpPr txBox="1"/>
                <p:nvPr/>
              </p:nvSpPr>
              <p:spPr>
                <a:xfrm>
                  <a:off x="7204885" y="4149080"/>
                  <a:ext cx="169277" cy="648072"/>
                </a:xfrm>
                <a:prstGeom prst="rect">
                  <a:avLst/>
                </a:prstGeom>
                <a:noFill/>
                <a:ln>
                  <a:solidFill>
                    <a:schemeClr val="tx1"/>
                  </a:solidFill>
                </a:ln>
              </p:spPr>
              <p:txBody>
                <a:bodyPr vert="vert270" wrap="square" lIns="0" tIns="0" rIns="0" bIns="0" rtlCol="0" anchor="ctr" anchorCtr="0">
                  <a:spAutoFit/>
                </a:bodyPr>
                <a:lstStyle/>
                <a:p>
                  <a:pPr algn="ctr"/>
                  <a:r>
                    <a:rPr lang="en-US" sz="1100" dirty="0"/>
                    <a:t>STEFF</a:t>
                  </a:r>
                </a:p>
              </p:txBody>
            </p:sp>
          </p:grpSp>
          <p:sp>
            <p:nvSpPr>
              <p:cNvPr id="119" name="TextBox 196"/>
              <p:cNvSpPr txBox="1"/>
              <p:nvPr/>
            </p:nvSpPr>
            <p:spPr>
              <a:xfrm>
                <a:off x="6757536" y="4077072"/>
                <a:ext cx="838800" cy="169277"/>
              </a:xfrm>
              <a:prstGeom prst="rect">
                <a:avLst/>
              </a:prstGeom>
              <a:solidFill>
                <a:srgbClr val="0000FF"/>
              </a:solidFill>
              <a:ln>
                <a:solidFill>
                  <a:schemeClr val="tx1"/>
                </a:solidFill>
              </a:ln>
            </p:spPr>
            <p:txBody>
              <a:bodyPr wrap="square" lIns="0" tIns="0" rIns="0" bIns="0" rtlCol="0">
                <a:spAutoFit/>
              </a:bodyPr>
              <a:lstStyle/>
              <a:p>
                <a:pPr algn="ctr"/>
                <a:r>
                  <a:rPr lang="en-US" sz="1100" dirty="0">
                    <a:solidFill>
                      <a:srgbClr val="FFFFFF"/>
                    </a:solidFill>
                  </a:rPr>
                  <a:t>EAR2</a:t>
                </a:r>
              </a:p>
            </p:txBody>
          </p:sp>
        </p:grpSp>
        <p:grpSp>
          <p:nvGrpSpPr>
            <p:cNvPr id="101" name="Group 168"/>
            <p:cNvGrpSpPr/>
            <p:nvPr/>
          </p:nvGrpSpPr>
          <p:grpSpPr>
            <a:xfrm>
              <a:off x="7164576" y="4355723"/>
              <a:ext cx="799444" cy="1600438"/>
              <a:chOff x="8148876" y="4365104"/>
              <a:chExt cx="799444" cy="1600438"/>
            </a:xfrm>
          </p:grpSpPr>
          <p:sp>
            <p:nvSpPr>
              <p:cNvPr id="116" name="TextBox 72"/>
              <p:cNvSpPr txBox="1"/>
              <p:nvPr/>
            </p:nvSpPr>
            <p:spPr>
              <a:xfrm>
                <a:off x="8316416" y="4365104"/>
                <a:ext cx="631904" cy="1600438"/>
              </a:xfrm>
              <a:prstGeom prst="rect">
                <a:avLst/>
              </a:prstGeom>
              <a:solidFill>
                <a:schemeClr val="tx1"/>
              </a:solidFill>
              <a:ln>
                <a:solidFill>
                  <a:schemeClr val="tx1"/>
                </a:solidFill>
              </a:ln>
            </p:spPr>
            <p:txBody>
              <a:bodyPr wrap="none" rtlCol="0">
                <a:spAutoFit/>
              </a:bodyPr>
              <a:lstStyle/>
              <a:p>
                <a:r>
                  <a:rPr lang="en-US" sz="1400" baseline="30000" dirty="0">
                    <a:solidFill>
                      <a:schemeClr val="bg2"/>
                    </a:solidFill>
                  </a:rPr>
                  <a:t>147</a:t>
                </a:r>
                <a:r>
                  <a:rPr lang="en-US" sz="1400" dirty="0">
                    <a:solidFill>
                      <a:schemeClr val="bg2"/>
                    </a:solidFill>
                  </a:rPr>
                  <a:t>Pm</a:t>
                </a:r>
              </a:p>
              <a:p>
                <a:r>
                  <a:rPr lang="en-US" sz="1400" baseline="30000" dirty="0">
                    <a:solidFill>
                      <a:schemeClr val="bg2"/>
                    </a:solidFill>
                  </a:rPr>
                  <a:t>242</a:t>
                </a:r>
                <a:r>
                  <a:rPr lang="en-US" sz="1400" dirty="0">
                    <a:solidFill>
                      <a:schemeClr val="bg2"/>
                    </a:solidFill>
                  </a:rPr>
                  <a:t>Pu</a:t>
                </a:r>
              </a:p>
              <a:p>
                <a:r>
                  <a:rPr lang="en-US" sz="1400" baseline="30000" dirty="0">
                    <a:solidFill>
                      <a:schemeClr val="bg2"/>
                    </a:solidFill>
                  </a:rPr>
                  <a:t>204</a:t>
                </a:r>
                <a:r>
                  <a:rPr lang="en-US" sz="1400" dirty="0">
                    <a:solidFill>
                      <a:schemeClr val="bg2"/>
                    </a:solidFill>
                  </a:rPr>
                  <a:t>Tl</a:t>
                </a:r>
              </a:p>
              <a:p>
                <a:r>
                  <a:rPr lang="en-US" sz="1400" baseline="30000" dirty="0">
                    <a:solidFill>
                      <a:schemeClr val="bg2"/>
                    </a:solidFill>
                  </a:rPr>
                  <a:t>76</a:t>
                </a:r>
                <a:r>
                  <a:rPr lang="en-US" sz="1400" dirty="0">
                    <a:solidFill>
                      <a:schemeClr val="bg2"/>
                    </a:solidFill>
                  </a:rPr>
                  <a:t>Ge</a:t>
                </a:r>
              </a:p>
              <a:p>
                <a:r>
                  <a:rPr lang="en-US" sz="1400" baseline="30000" dirty="0">
                    <a:solidFill>
                      <a:schemeClr val="bg2"/>
                    </a:solidFill>
                  </a:rPr>
                  <a:t>74</a:t>
                </a:r>
                <a:r>
                  <a:rPr lang="en-US" sz="1400" dirty="0">
                    <a:solidFill>
                      <a:schemeClr val="bg2"/>
                    </a:solidFill>
                  </a:rPr>
                  <a:t>Ge</a:t>
                </a:r>
              </a:p>
              <a:p>
                <a:r>
                  <a:rPr lang="en-US" sz="1400" baseline="30000" dirty="0">
                    <a:solidFill>
                      <a:schemeClr val="bg2"/>
                    </a:solidFill>
                  </a:rPr>
                  <a:t>70</a:t>
                </a:r>
                <a:r>
                  <a:rPr lang="en-US" sz="1400" dirty="0">
                    <a:solidFill>
                      <a:schemeClr val="bg2"/>
                    </a:solidFill>
                  </a:rPr>
                  <a:t>Ge</a:t>
                </a:r>
              </a:p>
            </p:txBody>
          </p:sp>
          <p:sp>
            <p:nvSpPr>
              <p:cNvPr id="117" name="TextBox 167"/>
              <p:cNvSpPr txBox="1"/>
              <p:nvPr/>
            </p:nvSpPr>
            <p:spPr>
              <a:xfrm>
                <a:off x="8148876" y="4365104"/>
                <a:ext cx="169277" cy="1386000"/>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102" name="Group 174"/>
            <p:cNvGrpSpPr/>
            <p:nvPr/>
          </p:nvGrpSpPr>
          <p:grpSpPr>
            <a:xfrm>
              <a:off x="7164288" y="3689885"/>
              <a:ext cx="838800" cy="636891"/>
              <a:chOff x="6757536" y="4041458"/>
              <a:chExt cx="838800" cy="636891"/>
            </a:xfrm>
          </p:grpSpPr>
          <p:grpSp>
            <p:nvGrpSpPr>
              <p:cNvPr id="112" name="Group 175"/>
              <p:cNvGrpSpPr/>
              <p:nvPr/>
            </p:nvGrpSpPr>
            <p:grpSpPr>
              <a:xfrm>
                <a:off x="6758509" y="4233097"/>
                <a:ext cx="837827" cy="445252"/>
                <a:chOff x="7204885" y="4135828"/>
                <a:chExt cx="837827" cy="445252"/>
              </a:xfrm>
            </p:grpSpPr>
            <p:sp>
              <p:nvSpPr>
                <p:cNvPr id="114" name="TextBox 177"/>
                <p:cNvSpPr txBox="1"/>
                <p:nvPr/>
              </p:nvSpPr>
              <p:spPr>
                <a:xfrm>
                  <a:off x="7380312" y="4135828"/>
                  <a:ext cx="662400" cy="432000"/>
                </a:xfrm>
                <a:prstGeom prst="rect">
                  <a:avLst/>
                </a:prstGeom>
                <a:solidFill>
                  <a:srgbClr val="FF0000"/>
                </a:solidFill>
                <a:ln>
                  <a:solidFill>
                    <a:schemeClr val="tx1"/>
                  </a:solidFill>
                </a:ln>
              </p:spPr>
              <p:txBody>
                <a:bodyPr wrap="none" rtlCol="0" anchor="ctr" anchorCtr="0">
                  <a:noAutofit/>
                </a:bodyPr>
                <a:lstStyle/>
                <a:p>
                  <a:r>
                    <a:rPr lang="en-US" sz="1400" baseline="30000" dirty="0"/>
                    <a:t>237</a:t>
                  </a:r>
                  <a:r>
                    <a:rPr lang="en-US" sz="1400" dirty="0"/>
                    <a:t>Np</a:t>
                  </a:r>
                </a:p>
              </p:txBody>
            </p:sp>
            <p:sp>
              <p:nvSpPr>
                <p:cNvPr id="115" name="TextBox 178"/>
                <p:cNvSpPr txBox="1"/>
                <p:nvPr/>
              </p:nvSpPr>
              <p:spPr>
                <a:xfrm>
                  <a:off x="7204885" y="4149080"/>
                  <a:ext cx="169277" cy="432000"/>
                </a:xfrm>
                <a:prstGeom prst="rect">
                  <a:avLst/>
                </a:prstGeom>
                <a:noFill/>
                <a:ln>
                  <a:solidFill>
                    <a:schemeClr val="tx1"/>
                  </a:solidFill>
                </a:ln>
              </p:spPr>
              <p:txBody>
                <a:bodyPr vert="vert270" wrap="square" lIns="0" tIns="0" rIns="0" bIns="0" rtlCol="0" anchor="ctr" anchorCtr="0">
                  <a:spAutoFit/>
                </a:bodyPr>
                <a:lstStyle/>
                <a:p>
                  <a:pPr algn="ctr"/>
                  <a:r>
                    <a:rPr lang="en-US" sz="1100" dirty="0"/>
                    <a:t>PPAC</a:t>
                  </a:r>
                </a:p>
              </p:txBody>
            </p:sp>
          </p:grpSp>
          <p:sp>
            <p:nvSpPr>
              <p:cNvPr id="113" name="TextBox 176"/>
              <p:cNvSpPr txBox="1"/>
              <p:nvPr/>
            </p:nvSpPr>
            <p:spPr>
              <a:xfrm>
                <a:off x="6757536" y="4041458"/>
                <a:ext cx="838800" cy="169277"/>
              </a:xfrm>
              <a:prstGeom prst="rect">
                <a:avLst/>
              </a:prstGeom>
              <a:noFill/>
              <a:ln>
                <a:solidFill>
                  <a:schemeClr val="tx1"/>
                </a:solidFill>
              </a:ln>
            </p:spPr>
            <p:txBody>
              <a:bodyPr wrap="square" lIns="0" tIns="0" rIns="0" bIns="0" rtlCol="0">
                <a:spAutoFit/>
              </a:bodyPr>
              <a:lstStyle/>
              <a:p>
                <a:pPr algn="ctr"/>
                <a:r>
                  <a:rPr lang="en-US" sz="1100" dirty="0"/>
                  <a:t>EAR1</a:t>
                </a:r>
              </a:p>
            </p:txBody>
          </p:sp>
        </p:grpSp>
        <p:grpSp>
          <p:nvGrpSpPr>
            <p:cNvPr id="103" name="Group 180"/>
            <p:cNvGrpSpPr/>
            <p:nvPr/>
          </p:nvGrpSpPr>
          <p:grpSpPr>
            <a:xfrm>
              <a:off x="7164288" y="3049796"/>
              <a:ext cx="829940" cy="523220"/>
              <a:chOff x="7140764" y="4653136"/>
              <a:chExt cx="829940" cy="523220"/>
            </a:xfrm>
          </p:grpSpPr>
          <p:sp>
            <p:nvSpPr>
              <p:cNvPr id="110" name="TextBox 182"/>
              <p:cNvSpPr txBox="1"/>
              <p:nvPr/>
            </p:nvSpPr>
            <p:spPr>
              <a:xfrm>
                <a:off x="7308304" y="4653136"/>
                <a:ext cx="662400" cy="523220"/>
              </a:xfrm>
              <a:prstGeom prst="rect">
                <a:avLst/>
              </a:prstGeom>
              <a:solidFill>
                <a:schemeClr val="tx1"/>
              </a:solidFill>
              <a:ln>
                <a:solidFill>
                  <a:schemeClr val="tx1"/>
                </a:solidFill>
              </a:ln>
            </p:spPr>
            <p:txBody>
              <a:bodyPr wrap="none" rtlCol="0" anchor="ctr" anchorCtr="0">
                <a:noAutofit/>
              </a:bodyPr>
              <a:lstStyle/>
              <a:p>
                <a:r>
                  <a:rPr lang="en-US" sz="1400" baseline="30000" dirty="0">
                    <a:solidFill>
                      <a:schemeClr val="bg2"/>
                    </a:solidFill>
                  </a:rPr>
                  <a:t>147</a:t>
                </a:r>
                <a:r>
                  <a:rPr lang="en-US" sz="1400" dirty="0">
                    <a:solidFill>
                      <a:schemeClr val="bg2"/>
                    </a:solidFill>
                  </a:rPr>
                  <a:t>Pm</a:t>
                </a:r>
              </a:p>
              <a:p>
                <a:r>
                  <a:rPr lang="en-US" sz="1400" baseline="30000" dirty="0">
                    <a:solidFill>
                      <a:schemeClr val="bg2"/>
                    </a:solidFill>
                  </a:rPr>
                  <a:t>171</a:t>
                </a:r>
                <a:r>
                  <a:rPr lang="en-US" sz="1400" dirty="0">
                    <a:solidFill>
                      <a:schemeClr val="bg2"/>
                    </a:solidFill>
                  </a:rPr>
                  <a:t>Tm</a:t>
                </a:r>
              </a:p>
            </p:txBody>
          </p:sp>
          <p:sp>
            <p:nvSpPr>
              <p:cNvPr id="111" name="TextBox 183"/>
              <p:cNvSpPr txBox="1"/>
              <p:nvPr/>
            </p:nvSpPr>
            <p:spPr>
              <a:xfrm>
                <a:off x="7140764" y="4653136"/>
                <a:ext cx="169277" cy="522000"/>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104" name="Group 191"/>
            <p:cNvGrpSpPr/>
            <p:nvPr/>
          </p:nvGrpSpPr>
          <p:grpSpPr>
            <a:xfrm>
              <a:off x="7168700" y="2714436"/>
              <a:ext cx="623353" cy="307777"/>
              <a:chOff x="7122093" y="1412776"/>
              <a:chExt cx="623353" cy="307777"/>
            </a:xfrm>
          </p:grpSpPr>
          <p:sp>
            <p:nvSpPr>
              <p:cNvPr id="108" name="TextBox 70"/>
              <p:cNvSpPr txBox="1"/>
              <p:nvPr/>
            </p:nvSpPr>
            <p:spPr>
              <a:xfrm>
                <a:off x="7293976" y="1412776"/>
                <a:ext cx="451470" cy="307777"/>
              </a:xfrm>
              <a:prstGeom prst="rect">
                <a:avLst/>
              </a:prstGeom>
              <a:solidFill>
                <a:schemeClr val="accent4">
                  <a:lumMod val="75000"/>
                </a:schemeClr>
              </a:solidFill>
              <a:ln>
                <a:solidFill>
                  <a:schemeClr val="tx1"/>
                </a:solidFill>
              </a:ln>
            </p:spPr>
            <p:txBody>
              <a:bodyPr wrap="none" rtlCol="0">
                <a:spAutoFit/>
              </a:bodyPr>
              <a:lstStyle/>
              <a:p>
                <a:r>
                  <a:rPr lang="en-US" sz="1400" baseline="30000" dirty="0">
                    <a:solidFill>
                      <a:schemeClr val="bg2"/>
                    </a:solidFill>
                  </a:rPr>
                  <a:t>7</a:t>
                </a:r>
                <a:r>
                  <a:rPr lang="en-US" sz="1400" dirty="0">
                    <a:solidFill>
                      <a:schemeClr val="bg2"/>
                    </a:solidFill>
                  </a:rPr>
                  <a:t>Be</a:t>
                </a:r>
              </a:p>
            </p:txBody>
          </p:sp>
          <p:sp>
            <p:nvSpPr>
              <p:cNvPr id="109" name="TextBox 190"/>
              <p:cNvSpPr txBox="1"/>
              <p:nvPr/>
            </p:nvSpPr>
            <p:spPr>
              <a:xfrm>
                <a:off x="7122093" y="1412776"/>
                <a:ext cx="169277" cy="306000"/>
              </a:xfrm>
              <a:prstGeom prst="rect">
                <a:avLst/>
              </a:prstGeom>
              <a:noFill/>
              <a:ln>
                <a:solidFill>
                  <a:schemeClr val="tx1"/>
                </a:solidFill>
              </a:ln>
            </p:spPr>
            <p:txBody>
              <a:bodyPr vert="vert270" wrap="square" lIns="0" tIns="0" rIns="0" bIns="0" rtlCol="0" anchor="ctr" anchorCtr="0">
                <a:spAutoFit/>
              </a:bodyPr>
              <a:lstStyle/>
              <a:p>
                <a:pPr algn="ctr"/>
                <a:r>
                  <a:rPr lang="en-US" sz="1100" dirty="0"/>
                  <a:t>Si</a:t>
                </a:r>
              </a:p>
            </p:txBody>
          </p:sp>
        </p:grpSp>
        <p:grpSp>
          <p:nvGrpSpPr>
            <p:cNvPr id="105" name="Group 202"/>
            <p:cNvGrpSpPr/>
            <p:nvPr/>
          </p:nvGrpSpPr>
          <p:grpSpPr>
            <a:xfrm>
              <a:off x="7164681" y="2183378"/>
              <a:ext cx="829940" cy="504000"/>
              <a:chOff x="5412572" y="2276872"/>
              <a:chExt cx="829940" cy="648072"/>
            </a:xfrm>
          </p:grpSpPr>
          <p:sp>
            <p:nvSpPr>
              <p:cNvPr id="106" name="TextBox 203"/>
              <p:cNvSpPr txBox="1"/>
              <p:nvPr/>
            </p:nvSpPr>
            <p:spPr>
              <a:xfrm>
                <a:off x="5580112" y="2276872"/>
                <a:ext cx="662400" cy="648000"/>
              </a:xfrm>
              <a:prstGeom prst="rect">
                <a:avLst/>
              </a:prstGeom>
              <a:solidFill>
                <a:schemeClr val="accent4">
                  <a:lumMod val="75000"/>
                </a:schemeClr>
              </a:solidFill>
              <a:ln>
                <a:solidFill>
                  <a:schemeClr val="tx1"/>
                </a:solidFill>
              </a:ln>
            </p:spPr>
            <p:txBody>
              <a:bodyPr wrap="none" rtlCol="0" anchor="ctr" anchorCtr="0">
                <a:noAutofit/>
              </a:bodyPr>
              <a:lstStyle/>
              <a:p>
                <a:r>
                  <a:rPr lang="en-US" sz="1400" baseline="30000" dirty="0">
                    <a:solidFill>
                      <a:schemeClr val="bg2"/>
                    </a:solidFill>
                  </a:rPr>
                  <a:t>33</a:t>
                </a:r>
                <a:r>
                  <a:rPr lang="en-US" sz="1400" dirty="0">
                    <a:solidFill>
                      <a:schemeClr val="bg2"/>
                    </a:solidFill>
                  </a:rPr>
                  <a:t>S</a:t>
                </a:r>
              </a:p>
            </p:txBody>
          </p:sp>
          <p:sp>
            <p:nvSpPr>
              <p:cNvPr id="107" name="TextBox 204"/>
              <p:cNvSpPr txBox="1"/>
              <p:nvPr/>
            </p:nvSpPr>
            <p:spPr>
              <a:xfrm>
                <a:off x="5412572" y="2276872"/>
                <a:ext cx="169277" cy="648072"/>
              </a:xfrm>
              <a:prstGeom prst="rect">
                <a:avLst/>
              </a:prstGeom>
              <a:noFill/>
              <a:ln>
                <a:solidFill>
                  <a:schemeClr val="tx1"/>
                </a:solidFill>
              </a:ln>
            </p:spPr>
            <p:txBody>
              <a:bodyPr vert="vert270" wrap="square" lIns="0" tIns="0" rIns="0" bIns="0" rtlCol="0" anchor="ctr" anchorCtr="0">
                <a:spAutoFit/>
              </a:bodyPr>
              <a:lstStyle/>
              <a:p>
                <a:pPr algn="ctr"/>
                <a:r>
                  <a:rPr lang="en-US" sz="1100" dirty="0"/>
                  <a:t>MGAS</a:t>
                </a:r>
              </a:p>
            </p:txBody>
          </p:sp>
        </p:grpSp>
      </p:grpSp>
      <p:grpSp>
        <p:nvGrpSpPr>
          <p:cNvPr id="122" name="Group 246"/>
          <p:cNvGrpSpPr/>
          <p:nvPr/>
        </p:nvGrpSpPr>
        <p:grpSpPr>
          <a:xfrm>
            <a:off x="8637246" y="692697"/>
            <a:ext cx="847267" cy="4933641"/>
            <a:chOff x="8168023" y="904448"/>
            <a:chExt cx="847267" cy="4933641"/>
          </a:xfrm>
        </p:grpSpPr>
        <p:grpSp>
          <p:nvGrpSpPr>
            <p:cNvPr id="123" name="Group 208"/>
            <p:cNvGrpSpPr/>
            <p:nvPr/>
          </p:nvGrpSpPr>
          <p:grpSpPr>
            <a:xfrm>
              <a:off x="8172400" y="5013176"/>
              <a:ext cx="768987" cy="824913"/>
              <a:chOff x="8148876" y="4365032"/>
              <a:chExt cx="768987" cy="824913"/>
            </a:xfrm>
          </p:grpSpPr>
          <p:sp>
            <p:nvSpPr>
              <p:cNvPr id="152" name="TextBox 210"/>
              <p:cNvSpPr txBox="1"/>
              <p:nvPr/>
            </p:nvSpPr>
            <p:spPr>
              <a:xfrm>
                <a:off x="8316416" y="4365104"/>
                <a:ext cx="601447" cy="824841"/>
              </a:xfrm>
              <a:prstGeom prst="rect">
                <a:avLst/>
              </a:prstGeom>
              <a:solidFill>
                <a:schemeClr val="tx1"/>
              </a:solidFill>
              <a:ln>
                <a:solidFill>
                  <a:schemeClr val="tx1"/>
                </a:solidFill>
              </a:ln>
            </p:spPr>
            <p:txBody>
              <a:bodyPr wrap="none" rtlCol="0">
                <a:spAutoFit/>
              </a:bodyPr>
              <a:lstStyle/>
              <a:p>
                <a:r>
                  <a:rPr lang="en-US" sz="1400" baseline="30000" dirty="0">
                    <a:solidFill>
                      <a:schemeClr val="bg2"/>
                    </a:solidFill>
                  </a:rPr>
                  <a:t>155</a:t>
                </a:r>
                <a:r>
                  <a:rPr lang="en-US" sz="1400" dirty="0">
                    <a:solidFill>
                      <a:schemeClr val="bg2"/>
                    </a:solidFill>
                  </a:rPr>
                  <a:t>Gd</a:t>
                </a:r>
              </a:p>
              <a:p>
                <a:r>
                  <a:rPr lang="en-US" sz="1400" baseline="30000" dirty="0">
                    <a:solidFill>
                      <a:schemeClr val="bg2"/>
                    </a:solidFill>
                  </a:rPr>
                  <a:t>157</a:t>
                </a:r>
                <a:r>
                  <a:rPr lang="en-US" sz="1400" dirty="0">
                    <a:solidFill>
                      <a:schemeClr val="bg2"/>
                    </a:solidFill>
                  </a:rPr>
                  <a:t>Gd</a:t>
                </a:r>
              </a:p>
              <a:p>
                <a:r>
                  <a:rPr lang="en-US" sz="1400" baseline="30000" dirty="0">
                    <a:solidFill>
                      <a:schemeClr val="bg2"/>
                    </a:solidFill>
                  </a:rPr>
                  <a:t>72</a:t>
                </a:r>
                <a:r>
                  <a:rPr lang="en-US" sz="1400" dirty="0">
                    <a:solidFill>
                      <a:schemeClr val="bg2"/>
                    </a:solidFill>
                  </a:rPr>
                  <a:t>Ge</a:t>
                </a:r>
              </a:p>
            </p:txBody>
          </p:sp>
          <p:sp>
            <p:nvSpPr>
              <p:cNvPr id="153" name="TextBox 211"/>
              <p:cNvSpPr txBox="1"/>
              <p:nvPr/>
            </p:nvSpPr>
            <p:spPr>
              <a:xfrm>
                <a:off x="8148876" y="4365032"/>
                <a:ext cx="169277" cy="738000"/>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124" name="Group 214"/>
            <p:cNvGrpSpPr/>
            <p:nvPr/>
          </p:nvGrpSpPr>
          <p:grpSpPr>
            <a:xfrm>
              <a:off x="8172400" y="4178801"/>
              <a:ext cx="837827" cy="432000"/>
              <a:chOff x="7204885" y="4149080"/>
              <a:chExt cx="837827" cy="432000"/>
            </a:xfrm>
          </p:grpSpPr>
          <p:sp>
            <p:nvSpPr>
              <p:cNvPr id="150" name="TextBox 216"/>
              <p:cNvSpPr txBox="1"/>
              <p:nvPr/>
            </p:nvSpPr>
            <p:spPr>
              <a:xfrm>
                <a:off x="7380312" y="4149080"/>
                <a:ext cx="662400" cy="432000"/>
              </a:xfrm>
              <a:prstGeom prst="rect">
                <a:avLst/>
              </a:prstGeom>
              <a:solidFill>
                <a:srgbClr val="FF0000"/>
              </a:solidFill>
              <a:ln>
                <a:solidFill>
                  <a:schemeClr val="tx1"/>
                </a:solidFill>
              </a:ln>
            </p:spPr>
            <p:txBody>
              <a:bodyPr wrap="none" rtlCol="0" anchor="ctr" anchorCtr="0">
                <a:noAutofit/>
              </a:bodyPr>
              <a:lstStyle/>
              <a:p>
                <a:r>
                  <a:rPr lang="en-US" sz="1400" baseline="30000" dirty="0"/>
                  <a:t>237</a:t>
                </a:r>
                <a:r>
                  <a:rPr lang="en-US" sz="1400" dirty="0"/>
                  <a:t>Np</a:t>
                </a:r>
              </a:p>
            </p:txBody>
          </p:sp>
          <p:sp>
            <p:nvSpPr>
              <p:cNvPr id="151" name="TextBox 217"/>
              <p:cNvSpPr txBox="1"/>
              <p:nvPr/>
            </p:nvSpPr>
            <p:spPr>
              <a:xfrm>
                <a:off x="7204885" y="4149080"/>
                <a:ext cx="169277" cy="432000"/>
              </a:xfrm>
              <a:prstGeom prst="rect">
                <a:avLst/>
              </a:prstGeom>
              <a:noFill/>
              <a:ln>
                <a:solidFill>
                  <a:schemeClr val="tx1"/>
                </a:solidFill>
              </a:ln>
            </p:spPr>
            <p:txBody>
              <a:bodyPr vert="vert270" wrap="square" lIns="0" tIns="0" rIns="0" bIns="0" rtlCol="0" anchor="ctr" anchorCtr="0">
                <a:spAutoFit/>
              </a:bodyPr>
              <a:lstStyle/>
              <a:p>
                <a:pPr algn="ctr"/>
                <a:r>
                  <a:rPr lang="en-US" sz="1100" dirty="0"/>
                  <a:t>PPAC</a:t>
                </a:r>
              </a:p>
            </p:txBody>
          </p:sp>
        </p:grpSp>
        <p:grpSp>
          <p:nvGrpSpPr>
            <p:cNvPr id="125" name="Group 218"/>
            <p:cNvGrpSpPr/>
            <p:nvPr/>
          </p:nvGrpSpPr>
          <p:grpSpPr>
            <a:xfrm>
              <a:off x="8168023" y="904448"/>
              <a:ext cx="838800" cy="673277"/>
              <a:chOff x="6757536" y="4077072"/>
              <a:chExt cx="838800" cy="673277"/>
            </a:xfrm>
          </p:grpSpPr>
          <p:grpSp>
            <p:nvGrpSpPr>
              <p:cNvPr id="146" name="Group 219"/>
              <p:cNvGrpSpPr/>
              <p:nvPr/>
            </p:nvGrpSpPr>
            <p:grpSpPr>
              <a:xfrm>
                <a:off x="6758509" y="4246349"/>
                <a:ext cx="837827" cy="504000"/>
                <a:chOff x="7204885" y="4149080"/>
                <a:chExt cx="837827" cy="504000"/>
              </a:xfrm>
            </p:grpSpPr>
            <p:sp>
              <p:nvSpPr>
                <p:cNvPr id="148" name="TextBox 221"/>
                <p:cNvSpPr txBox="1"/>
                <p:nvPr/>
              </p:nvSpPr>
              <p:spPr>
                <a:xfrm>
                  <a:off x="7380312" y="4149080"/>
                  <a:ext cx="662400" cy="504000"/>
                </a:xfrm>
                <a:prstGeom prst="rect">
                  <a:avLst/>
                </a:prstGeom>
                <a:solidFill>
                  <a:srgbClr val="FF0000"/>
                </a:solidFill>
                <a:ln>
                  <a:solidFill>
                    <a:schemeClr val="tx1"/>
                  </a:solidFill>
                </a:ln>
              </p:spPr>
              <p:txBody>
                <a:bodyPr wrap="none" rtlCol="0" anchor="ctr" anchorCtr="0">
                  <a:noAutofit/>
                </a:bodyPr>
                <a:lstStyle/>
                <a:p>
                  <a:r>
                    <a:rPr lang="en-US" sz="1400" baseline="30000" dirty="0"/>
                    <a:t>235</a:t>
                  </a:r>
                  <a:r>
                    <a:rPr lang="en-US" sz="1400" dirty="0"/>
                    <a:t>U</a:t>
                  </a:r>
                </a:p>
              </p:txBody>
            </p:sp>
            <p:sp>
              <p:nvSpPr>
                <p:cNvPr id="149" name="TextBox 222"/>
                <p:cNvSpPr txBox="1"/>
                <p:nvPr/>
              </p:nvSpPr>
              <p:spPr>
                <a:xfrm>
                  <a:off x="7204885" y="4149080"/>
                  <a:ext cx="169277" cy="504000"/>
                </a:xfrm>
                <a:prstGeom prst="rect">
                  <a:avLst/>
                </a:prstGeom>
                <a:noFill/>
                <a:ln>
                  <a:solidFill>
                    <a:schemeClr val="tx1"/>
                  </a:solidFill>
                </a:ln>
              </p:spPr>
              <p:txBody>
                <a:bodyPr vert="vert270" wrap="square" lIns="0" tIns="0" rIns="0" bIns="0" rtlCol="0" anchor="ctr" anchorCtr="0">
                  <a:spAutoFit/>
                </a:bodyPr>
                <a:lstStyle/>
                <a:p>
                  <a:pPr algn="ctr"/>
                  <a:r>
                    <a:rPr lang="en-US" sz="1100" dirty="0"/>
                    <a:t>STEFF</a:t>
                  </a:r>
                </a:p>
              </p:txBody>
            </p:sp>
          </p:grpSp>
          <p:sp>
            <p:nvSpPr>
              <p:cNvPr id="147" name="TextBox 220"/>
              <p:cNvSpPr txBox="1"/>
              <p:nvPr/>
            </p:nvSpPr>
            <p:spPr>
              <a:xfrm>
                <a:off x="6757536" y="4077072"/>
                <a:ext cx="838800" cy="169277"/>
              </a:xfrm>
              <a:prstGeom prst="rect">
                <a:avLst/>
              </a:prstGeom>
              <a:solidFill>
                <a:srgbClr val="0000FF"/>
              </a:solidFill>
              <a:ln>
                <a:solidFill>
                  <a:schemeClr val="tx1"/>
                </a:solidFill>
              </a:ln>
            </p:spPr>
            <p:txBody>
              <a:bodyPr wrap="square" lIns="0" tIns="0" rIns="0" bIns="0" rtlCol="0">
                <a:spAutoFit/>
              </a:bodyPr>
              <a:lstStyle/>
              <a:p>
                <a:pPr algn="ctr"/>
                <a:r>
                  <a:rPr lang="en-US" sz="1100" dirty="0">
                    <a:solidFill>
                      <a:srgbClr val="FFFFFF"/>
                    </a:solidFill>
                  </a:rPr>
                  <a:t>EAR2</a:t>
                </a:r>
              </a:p>
            </p:txBody>
          </p:sp>
        </p:grpSp>
        <p:grpSp>
          <p:nvGrpSpPr>
            <p:cNvPr id="126" name="Group 223"/>
            <p:cNvGrpSpPr/>
            <p:nvPr/>
          </p:nvGrpSpPr>
          <p:grpSpPr>
            <a:xfrm>
              <a:off x="8172400" y="4631930"/>
              <a:ext cx="768987" cy="360000"/>
              <a:chOff x="6348676" y="3861048"/>
              <a:chExt cx="768987" cy="360000"/>
            </a:xfrm>
          </p:grpSpPr>
          <p:sp>
            <p:nvSpPr>
              <p:cNvPr id="144" name="TextBox 224"/>
              <p:cNvSpPr txBox="1"/>
              <p:nvPr/>
            </p:nvSpPr>
            <p:spPr>
              <a:xfrm>
                <a:off x="6516216" y="3861104"/>
                <a:ext cx="601447" cy="319150"/>
              </a:xfrm>
              <a:prstGeom prst="rect">
                <a:avLst/>
              </a:prstGeom>
              <a:solidFill>
                <a:schemeClr val="tx1"/>
              </a:solidFill>
              <a:ln>
                <a:solidFill>
                  <a:schemeClr val="tx1"/>
                </a:solidFill>
              </a:ln>
            </p:spPr>
            <p:txBody>
              <a:bodyPr wrap="none" rtlCol="0" anchor="ctr" anchorCtr="0">
                <a:noAutofit/>
              </a:bodyPr>
              <a:lstStyle/>
              <a:p>
                <a:r>
                  <a:rPr lang="en-US" sz="1400" baseline="30000" dirty="0">
                    <a:solidFill>
                      <a:schemeClr val="bg2"/>
                    </a:solidFill>
                  </a:rPr>
                  <a:t>233</a:t>
                </a:r>
                <a:r>
                  <a:rPr lang="en-US" sz="1400" dirty="0">
                    <a:solidFill>
                      <a:schemeClr val="bg2"/>
                    </a:solidFill>
                  </a:rPr>
                  <a:t>U</a:t>
                </a:r>
              </a:p>
            </p:txBody>
          </p:sp>
          <p:sp>
            <p:nvSpPr>
              <p:cNvPr id="145" name="TextBox 225"/>
              <p:cNvSpPr txBox="1"/>
              <p:nvPr/>
            </p:nvSpPr>
            <p:spPr>
              <a:xfrm>
                <a:off x="6348676" y="3861048"/>
                <a:ext cx="169277" cy="360000"/>
              </a:xfrm>
              <a:prstGeom prst="rect">
                <a:avLst/>
              </a:prstGeom>
              <a:noFill/>
              <a:ln>
                <a:solidFill>
                  <a:schemeClr val="tx1"/>
                </a:solidFill>
              </a:ln>
            </p:spPr>
            <p:txBody>
              <a:bodyPr vert="vert270" wrap="square" lIns="0" tIns="0" rIns="0" bIns="0" rtlCol="0" anchor="ctr" anchorCtr="0">
                <a:spAutoFit/>
              </a:bodyPr>
              <a:lstStyle/>
              <a:p>
                <a:pPr algn="ctr"/>
                <a:r>
                  <a:rPr lang="en-US" sz="1100" dirty="0"/>
                  <a:t>TAC</a:t>
                </a:r>
              </a:p>
            </p:txBody>
          </p:sp>
        </p:grpSp>
        <p:grpSp>
          <p:nvGrpSpPr>
            <p:cNvPr id="127" name="Group 226"/>
            <p:cNvGrpSpPr/>
            <p:nvPr/>
          </p:nvGrpSpPr>
          <p:grpSpPr>
            <a:xfrm>
              <a:off x="8180867" y="3844162"/>
              <a:ext cx="670738" cy="307777"/>
              <a:chOff x="7122093" y="1412776"/>
              <a:chExt cx="670738" cy="307777"/>
            </a:xfrm>
          </p:grpSpPr>
          <p:sp>
            <p:nvSpPr>
              <p:cNvPr id="142" name="TextBox 227"/>
              <p:cNvSpPr txBox="1"/>
              <p:nvPr/>
            </p:nvSpPr>
            <p:spPr>
              <a:xfrm>
                <a:off x="7293976" y="1412776"/>
                <a:ext cx="498855" cy="307777"/>
              </a:xfrm>
              <a:prstGeom prst="rect">
                <a:avLst/>
              </a:prstGeom>
              <a:solidFill>
                <a:srgbClr val="FF0000"/>
              </a:solidFill>
              <a:ln>
                <a:solidFill>
                  <a:schemeClr val="tx1"/>
                </a:solidFill>
              </a:ln>
            </p:spPr>
            <p:txBody>
              <a:bodyPr wrap="none" rtlCol="0">
                <a:spAutoFit/>
              </a:bodyPr>
              <a:lstStyle/>
              <a:p>
                <a:r>
                  <a:rPr lang="en-US" sz="1400" baseline="30000" dirty="0"/>
                  <a:t>235</a:t>
                </a:r>
                <a:r>
                  <a:rPr lang="en-US" sz="1400" dirty="0"/>
                  <a:t>U</a:t>
                </a:r>
              </a:p>
            </p:txBody>
          </p:sp>
          <p:sp>
            <p:nvSpPr>
              <p:cNvPr id="143" name="TextBox 228"/>
              <p:cNvSpPr txBox="1"/>
              <p:nvPr/>
            </p:nvSpPr>
            <p:spPr>
              <a:xfrm>
                <a:off x="7122093" y="1412776"/>
                <a:ext cx="169277" cy="306000"/>
              </a:xfrm>
              <a:prstGeom prst="rect">
                <a:avLst/>
              </a:prstGeom>
              <a:noFill/>
              <a:ln>
                <a:solidFill>
                  <a:schemeClr val="tx1"/>
                </a:solidFill>
              </a:ln>
            </p:spPr>
            <p:txBody>
              <a:bodyPr vert="vert270" wrap="square" lIns="0" tIns="0" rIns="0" bIns="0" rtlCol="0" anchor="ctr" anchorCtr="0">
                <a:spAutoFit/>
              </a:bodyPr>
              <a:lstStyle/>
              <a:p>
                <a:pPr algn="ctr"/>
                <a:r>
                  <a:rPr lang="en-US" sz="1100" dirty="0"/>
                  <a:t>Si</a:t>
                </a:r>
              </a:p>
            </p:txBody>
          </p:sp>
        </p:grpSp>
        <p:grpSp>
          <p:nvGrpSpPr>
            <p:cNvPr id="128" name="Group 233"/>
            <p:cNvGrpSpPr/>
            <p:nvPr/>
          </p:nvGrpSpPr>
          <p:grpSpPr>
            <a:xfrm>
              <a:off x="8176490" y="3242874"/>
              <a:ext cx="838800" cy="580034"/>
              <a:chOff x="8176490" y="2865775"/>
              <a:chExt cx="838800" cy="580034"/>
            </a:xfrm>
          </p:grpSpPr>
          <p:sp>
            <p:nvSpPr>
              <p:cNvPr id="138" name="TextBox 229"/>
              <p:cNvSpPr txBox="1"/>
              <p:nvPr/>
            </p:nvSpPr>
            <p:spPr>
              <a:xfrm>
                <a:off x="8176490" y="2865775"/>
                <a:ext cx="838800" cy="169277"/>
              </a:xfrm>
              <a:prstGeom prst="rect">
                <a:avLst/>
              </a:prstGeom>
              <a:noFill/>
              <a:ln>
                <a:solidFill>
                  <a:schemeClr val="tx1"/>
                </a:solidFill>
              </a:ln>
            </p:spPr>
            <p:txBody>
              <a:bodyPr wrap="square" lIns="0" tIns="0" rIns="0" bIns="0" rtlCol="0">
                <a:spAutoFit/>
              </a:bodyPr>
              <a:lstStyle/>
              <a:p>
                <a:pPr algn="ctr"/>
                <a:r>
                  <a:rPr lang="en-US" sz="1100" dirty="0"/>
                  <a:t>EAR1</a:t>
                </a:r>
              </a:p>
            </p:txBody>
          </p:sp>
          <p:grpSp>
            <p:nvGrpSpPr>
              <p:cNvPr id="139" name="Group 230"/>
              <p:cNvGrpSpPr/>
              <p:nvPr/>
            </p:nvGrpSpPr>
            <p:grpSpPr>
              <a:xfrm>
                <a:off x="8180867" y="3013809"/>
                <a:ext cx="619765" cy="432000"/>
                <a:chOff x="2564237" y="1034781"/>
                <a:chExt cx="592683" cy="432000"/>
              </a:xfrm>
            </p:grpSpPr>
            <p:sp>
              <p:nvSpPr>
                <p:cNvPr id="140" name="TextBox 231"/>
                <p:cNvSpPr txBox="1"/>
                <p:nvPr/>
              </p:nvSpPr>
              <p:spPr>
                <a:xfrm>
                  <a:off x="2733517" y="1096892"/>
                  <a:ext cx="423403" cy="307777"/>
                </a:xfrm>
                <a:prstGeom prst="rect">
                  <a:avLst/>
                </a:prstGeom>
                <a:solidFill>
                  <a:schemeClr val="accent4">
                    <a:lumMod val="75000"/>
                  </a:schemeClr>
                </a:solidFill>
                <a:ln>
                  <a:solidFill>
                    <a:schemeClr val="tx1"/>
                  </a:solidFill>
                </a:ln>
              </p:spPr>
              <p:txBody>
                <a:bodyPr wrap="none" rtlCol="0" anchor="ctr" anchorCtr="0">
                  <a:spAutoFit/>
                </a:bodyPr>
                <a:lstStyle/>
                <a:p>
                  <a:r>
                    <a:rPr lang="en-US" sz="1400" baseline="30000" dirty="0">
                      <a:solidFill>
                        <a:schemeClr val="bg2"/>
                      </a:solidFill>
                    </a:rPr>
                    <a:t>16</a:t>
                  </a:r>
                  <a:r>
                    <a:rPr lang="en-US" sz="1400" dirty="0">
                      <a:solidFill>
                        <a:schemeClr val="bg2"/>
                      </a:solidFill>
                    </a:rPr>
                    <a:t>O</a:t>
                  </a:r>
                </a:p>
              </p:txBody>
            </p:sp>
            <p:sp>
              <p:nvSpPr>
                <p:cNvPr id="141" name="TextBox 232"/>
                <p:cNvSpPr txBox="1"/>
                <p:nvPr/>
              </p:nvSpPr>
              <p:spPr>
                <a:xfrm>
                  <a:off x="2564237" y="1034781"/>
                  <a:ext cx="169277" cy="432000"/>
                </a:xfrm>
                <a:prstGeom prst="rect">
                  <a:avLst/>
                </a:prstGeom>
                <a:noFill/>
                <a:ln>
                  <a:solidFill>
                    <a:schemeClr val="tx1"/>
                  </a:solidFill>
                </a:ln>
              </p:spPr>
              <p:txBody>
                <a:bodyPr vert="vert270" wrap="square" lIns="0" tIns="0" rIns="0" bIns="0" rtlCol="0" anchor="ctr" anchorCtr="0">
                  <a:noAutofit/>
                </a:bodyPr>
                <a:lstStyle/>
                <a:p>
                  <a:pPr algn="ctr"/>
                  <a:r>
                    <a:rPr lang="en-US" sz="1100" dirty="0"/>
                    <a:t>FIC-G</a:t>
                  </a:r>
                </a:p>
              </p:txBody>
            </p:sp>
          </p:grpSp>
        </p:grpSp>
        <p:grpSp>
          <p:nvGrpSpPr>
            <p:cNvPr id="129" name="Group 234"/>
            <p:cNvGrpSpPr/>
            <p:nvPr/>
          </p:nvGrpSpPr>
          <p:grpSpPr>
            <a:xfrm>
              <a:off x="8172400" y="2060848"/>
              <a:ext cx="807459" cy="566381"/>
              <a:chOff x="8148876" y="4365032"/>
              <a:chExt cx="807459" cy="566381"/>
            </a:xfrm>
          </p:grpSpPr>
          <p:sp>
            <p:nvSpPr>
              <p:cNvPr id="136" name="TextBox 235"/>
              <p:cNvSpPr txBox="1"/>
              <p:nvPr/>
            </p:nvSpPr>
            <p:spPr>
              <a:xfrm>
                <a:off x="8316416" y="4365104"/>
                <a:ext cx="639919" cy="566309"/>
              </a:xfrm>
              <a:prstGeom prst="rect">
                <a:avLst/>
              </a:prstGeom>
              <a:solidFill>
                <a:schemeClr val="tx1"/>
              </a:solidFill>
              <a:ln>
                <a:solidFill>
                  <a:schemeClr val="tx1"/>
                </a:solidFill>
              </a:ln>
            </p:spPr>
            <p:txBody>
              <a:bodyPr wrap="none" rtlCol="0">
                <a:spAutoFit/>
              </a:bodyPr>
              <a:lstStyle/>
              <a:p>
                <a:r>
                  <a:rPr lang="en-US" sz="1400" baseline="30000" dirty="0">
                    <a:solidFill>
                      <a:schemeClr val="bg2"/>
                    </a:solidFill>
                  </a:rPr>
                  <a:t>244</a:t>
                </a:r>
                <a:r>
                  <a:rPr lang="en-US" sz="1400" dirty="0">
                    <a:solidFill>
                      <a:schemeClr val="bg2"/>
                    </a:solidFill>
                  </a:rPr>
                  <a:t>Cm</a:t>
                </a:r>
              </a:p>
              <a:p>
                <a:r>
                  <a:rPr lang="en-US" sz="1400" baseline="30000" dirty="0">
                    <a:solidFill>
                      <a:schemeClr val="bg2"/>
                    </a:solidFill>
                  </a:rPr>
                  <a:t>246</a:t>
                </a:r>
                <a:r>
                  <a:rPr lang="en-US" sz="1400" dirty="0">
                    <a:solidFill>
                      <a:schemeClr val="bg2"/>
                    </a:solidFill>
                  </a:rPr>
                  <a:t>Cm</a:t>
                </a:r>
              </a:p>
            </p:txBody>
          </p:sp>
          <p:sp>
            <p:nvSpPr>
              <p:cNvPr id="137" name="TextBox 236"/>
              <p:cNvSpPr txBox="1"/>
              <p:nvPr/>
            </p:nvSpPr>
            <p:spPr>
              <a:xfrm>
                <a:off x="8148876" y="4365032"/>
                <a:ext cx="169277" cy="522000"/>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130" name="Group 237"/>
            <p:cNvGrpSpPr/>
            <p:nvPr/>
          </p:nvGrpSpPr>
          <p:grpSpPr>
            <a:xfrm>
              <a:off x="8172400" y="2611511"/>
              <a:ext cx="637075" cy="566309"/>
              <a:chOff x="7122093" y="1412776"/>
              <a:chExt cx="637075" cy="566309"/>
            </a:xfrm>
          </p:grpSpPr>
          <p:sp>
            <p:nvSpPr>
              <p:cNvPr id="134" name="TextBox 238"/>
              <p:cNvSpPr txBox="1"/>
              <p:nvPr/>
            </p:nvSpPr>
            <p:spPr>
              <a:xfrm>
                <a:off x="7293976" y="1412776"/>
                <a:ext cx="465192" cy="566309"/>
              </a:xfrm>
              <a:prstGeom prst="rect">
                <a:avLst/>
              </a:prstGeom>
              <a:solidFill>
                <a:schemeClr val="accent4">
                  <a:lumMod val="75000"/>
                </a:schemeClr>
              </a:solidFill>
              <a:ln>
                <a:solidFill>
                  <a:schemeClr val="tx1"/>
                </a:solidFill>
              </a:ln>
            </p:spPr>
            <p:txBody>
              <a:bodyPr wrap="none" rtlCol="0">
                <a:spAutoFit/>
              </a:bodyPr>
              <a:lstStyle/>
              <a:p>
                <a:r>
                  <a:rPr lang="en-US" sz="1400" baseline="30000" dirty="0">
                    <a:solidFill>
                      <a:schemeClr val="bg2"/>
                    </a:solidFill>
                  </a:rPr>
                  <a:t>7</a:t>
                </a:r>
                <a:r>
                  <a:rPr lang="en-US" sz="1400" dirty="0">
                    <a:solidFill>
                      <a:schemeClr val="bg2"/>
                    </a:solidFill>
                  </a:rPr>
                  <a:t>Be</a:t>
                </a:r>
              </a:p>
              <a:p>
                <a:r>
                  <a:rPr lang="en-US" sz="1400" baseline="30000" dirty="0">
                    <a:solidFill>
                      <a:schemeClr val="bg2"/>
                    </a:solidFill>
                  </a:rPr>
                  <a:t>26</a:t>
                </a:r>
                <a:r>
                  <a:rPr lang="en-US" sz="1400" dirty="0">
                    <a:solidFill>
                      <a:schemeClr val="bg2"/>
                    </a:solidFill>
                  </a:rPr>
                  <a:t>Al</a:t>
                </a:r>
              </a:p>
            </p:txBody>
          </p:sp>
          <p:sp>
            <p:nvSpPr>
              <p:cNvPr id="135" name="TextBox 239"/>
              <p:cNvSpPr txBox="1"/>
              <p:nvPr/>
            </p:nvSpPr>
            <p:spPr>
              <a:xfrm>
                <a:off x="7122093" y="1412776"/>
                <a:ext cx="169277" cy="522000"/>
              </a:xfrm>
              <a:prstGeom prst="rect">
                <a:avLst/>
              </a:prstGeom>
              <a:noFill/>
              <a:ln>
                <a:solidFill>
                  <a:schemeClr val="tx1"/>
                </a:solidFill>
              </a:ln>
            </p:spPr>
            <p:txBody>
              <a:bodyPr vert="vert270" wrap="square" lIns="0" tIns="0" rIns="0" bIns="0" rtlCol="0" anchor="ctr" anchorCtr="0">
                <a:spAutoFit/>
              </a:bodyPr>
              <a:lstStyle/>
              <a:p>
                <a:pPr algn="ctr"/>
                <a:r>
                  <a:rPr lang="en-US" sz="1100" dirty="0"/>
                  <a:t>Si</a:t>
                </a:r>
              </a:p>
            </p:txBody>
          </p:sp>
        </p:grpSp>
        <p:grpSp>
          <p:nvGrpSpPr>
            <p:cNvPr id="131" name="Group 240"/>
            <p:cNvGrpSpPr/>
            <p:nvPr/>
          </p:nvGrpSpPr>
          <p:grpSpPr>
            <a:xfrm>
              <a:off x="8172400" y="1603447"/>
              <a:ext cx="837827" cy="432000"/>
              <a:chOff x="7204885" y="4149080"/>
              <a:chExt cx="837827" cy="432000"/>
            </a:xfrm>
          </p:grpSpPr>
          <p:sp>
            <p:nvSpPr>
              <p:cNvPr id="132" name="TextBox 241"/>
              <p:cNvSpPr txBox="1"/>
              <p:nvPr/>
            </p:nvSpPr>
            <p:spPr>
              <a:xfrm>
                <a:off x="7380312" y="4149080"/>
                <a:ext cx="662400" cy="432000"/>
              </a:xfrm>
              <a:prstGeom prst="rect">
                <a:avLst/>
              </a:prstGeom>
              <a:solidFill>
                <a:srgbClr val="FF0000"/>
              </a:solidFill>
              <a:ln>
                <a:solidFill>
                  <a:schemeClr val="tx1"/>
                </a:solidFill>
              </a:ln>
            </p:spPr>
            <p:txBody>
              <a:bodyPr wrap="none" rtlCol="0" anchor="ctr" anchorCtr="0">
                <a:noAutofit/>
              </a:bodyPr>
              <a:lstStyle/>
              <a:p>
                <a:r>
                  <a:rPr lang="en-US" sz="1400" baseline="30000" dirty="0"/>
                  <a:t>237</a:t>
                </a:r>
                <a:r>
                  <a:rPr lang="en-US" sz="1400" dirty="0"/>
                  <a:t>Np</a:t>
                </a:r>
              </a:p>
            </p:txBody>
          </p:sp>
          <p:sp>
            <p:nvSpPr>
              <p:cNvPr id="133" name="TextBox 242"/>
              <p:cNvSpPr txBox="1"/>
              <p:nvPr/>
            </p:nvSpPr>
            <p:spPr>
              <a:xfrm>
                <a:off x="7204885" y="4149080"/>
                <a:ext cx="169277" cy="432000"/>
              </a:xfrm>
              <a:prstGeom prst="rect">
                <a:avLst/>
              </a:prstGeom>
              <a:noFill/>
              <a:ln>
                <a:solidFill>
                  <a:schemeClr val="tx1"/>
                </a:solidFill>
              </a:ln>
            </p:spPr>
            <p:txBody>
              <a:bodyPr vert="vert270" wrap="square" lIns="0" tIns="0" rIns="0" bIns="0" rtlCol="0" anchor="ctr" anchorCtr="0">
                <a:spAutoFit/>
              </a:bodyPr>
              <a:lstStyle/>
              <a:p>
                <a:pPr algn="ctr"/>
                <a:r>
                  <a:rPr lang="en-US" sz="1100" dirty="0"/>
                  <a:t>MGAS</a:t>
                </a:r>
              </a:p>
            </p:txBody>
          </p:sp>
        </p:grpSp>
      </p:grpSp>
      <p:grpSp>
        <p:nvGrpSpPr>
          <p:cNvPr id="154" name="Group 250"/>
          <p:cNvGrpSpPr/>
          <p:nvPr/>
        </p:nvGrpSpPr>
        <p:grpSpPr>
          <a:xfrm>
            <a:off x="5891215" y="3002947"/>
            <a:ext cx="829940" cy="2666481"/>
            <a:chOff x="5292080" y="3212976"/>
            <a:chExt cx="829940" cy="2666481"/>
          </a:xfrm>
        </p:grpSpPr>
        <p:grpSp>
          <p:nvGrpSpPr>
            <p:cNvPr id="155" name="Group 157"/>
            <p:cNvGrpSpPr/>
            <p:nvPr/>
          </p:nvGrpSpPr>
          <p:grpSpPr>
            <a:xfrm>
              <a:off x="5292080" y="4427533"/>
              <a:ext cx="720317" cy="1451924"/>
              <a:chOff x="6349256" y="4482607"/>
              <a:chExt cx="720317" cy="1451924"/>
            </a:xfrm>
          </p:grpSpPr>
          <p:grpSp>
            <p:nvGrpSpPr>
              <p:cNvPr id="162" name="Group 156"/>
              <p:cNvGrpSpPr/>
              <p:nvPr/>
            </p:nvGrpSpPr>
            <p:grpSpPr>
              <a:xfrm>
                <a:off x="6516216" y="4482607"/>
                <a:ext cx="553357" cy="1451924"/>
                <a:chOff x="6573896" y="4500610"/>
                <a:chExt cx="553357" cy="1451924"/>
              </a:xfrm>
            </p:grpSpPr>
            <p:sp>
              <p:nvSpPr>
                <p:cNvPr id="164" name="TextBox 60"/>
                <p:cNvSpPr txBox="1"/>
                <p:nvPr/>
              </p:nvSpPr>
              <p:spPr>
                <a:xfrm>
                  <a:off x="6587148" y="4500610"/>
                  <a:ext cx="423514" cy="307777"/>
                </a:xfrm>
                <a:prstGeom prst="rect">
                  <a:avLst/>
                </a:prstGeom>
                <a:solidFill>
                  <a:schemeClr val="accent4">
                    <a:lumMod val="75000"/>
                  </a:schemeClr>
                </a:solidFill>
                <a:ln>
                  <a:solidFill>
                    <a:schemeClr val="tx1"/>
                  </a:solidFill>
                </a:ln>
              </p:spPr>
              <p:txBody>
                <a:bodyPr wrap="none" rtlCol="0">
                  <a:spAutoFit/>
                </a:bodyPr>
                <a:lstStyle/>
                <a:p>
                  <a:r>
                    <a:rPr lang="en-US" sz="1400" baseline="30000" dirty="0">
                      <a:solidFill>
                        <a:schemeClr val="bg2"/>
                      </a:solidFill>
                    </a:rPr>
                    <a:t>12</a:t>
                  </a:r>
                  <a:r>
                    <a:rPr lang="en-US" sz="1400" dirty="0">
                      <a:solidFill>
                        <a:schemeClr val="bg2"/>
                      </a:solidFill>
                    </a:rPr>
                    <a:t>C</a:t>
                  </a:r>
                </a:p>
              </p:txBody>
            </p:sp>
            <p:sp>
              <p:nvSpPr>
                <p:cNvPr id="165" name="TextBox 108"/>
                <p:cNvSpPr txBox="1"/>
                <p:nvPr/>
              </p:nvSpPr>
              <p:spPr>
                <a:xfrm>
                  <a:off x="6573896" y="4869160"/>
                  <a:ext cx="553357" cy="1083374"/>
                </a:xfrm>
                <a:prstGeom prst="rect">
                  <a:avLst/>
                </a:prstGeom>
                <a:solidFill>
                  <a:schemeClr val="tx1"/>
                </a:solidFill>
                <a:ln>
                  <a:solidFill>
                    <a:schemeClr val="tx1"/>
                  </a:solidFill>
                </a:ln>
              </p:spPr>
              <p:txBody>
                <a:bodyPr wrap="none" rtlCol="0">
                  <a:spAutoFit/>
                </a:bodyPr>
                <a:lstStyle/>
                <a:p>
                  <a:r>
                    <a:rPr lang="en-US" sz="1400" baseline="30000" dirty="0">
                      <a:solidFill>
                        <a:schemeClr val="bg2"/>
                      </a:solidFill>
                    </a:rPr>
                    <a:t>238</a:t>
                  </a:r>
                  <a:r>
                    <a:rPr lang="en-US" sz="1400" dirty="0">
                      <a:solidFill>
                        <a:schemeClr val="bg2"/>
                      </a:solidFill>
                    </a:rPr>
                    <a:t>U</a:t>
                  </a:r>
                </a:p>
                <a:p>
                  <a:r>
                    <a:rPr lang="en-US" sz="1400" baseline="30000" dirty="0">
                      <a:solidFill>
                        <a:schemeClr val="bg2"/>
                      </a:solidFill>
                    </a:rPr>
                    <a:t>25</a:t>
                  </a:r>
                  <a:r>
                    <a:rPr lang="en-US" sz="1400" dirty="0">
                      <a:solidFill>
                        <a:schemeClr val="bg2"/>
                      </a:solidFill>
                    </a:rPr>
                    <a:t>Mg</a:t>
                  </a:r>
                </a:p>
                <a:p>
                  <a:r>
                    <a:rPr lang="en-US" sz="1400" baseline="30000" dirty="0">
                      <a:solidFill>
                        <a:schemeClr val="bg2"/>
                      </a:solidFill>
                    </a:rPr>
                    <a:t>92</a:t>
                  </a:r>
                  <a:r>
                    <a:rPr lang="en-US" sz="1400" dirty="0">
                      <a:solidFill>
                        <a:schemeClr val="bg2"/>
                      </a:solidFill>
                    </a:rPr>
                    <a:t>Zr</a:t>
                  </a:r>
                </a:p>
                <a:p>
                  <a:r>
                    <a:rPr lang="en-US" sz="1400" baseline="30000" dirty="0">
                      <a:solidFill>
                        <a:schemeClr val="bg2"/>
                      </a:solidFill>
                    </a:rPr>
                    <a:t>93</a:t>
                  </a:r>
                  <a:r>
                    <a:rPr lang="en-US" sz="1400" dirty="0">
                      <a:solidFill>
                        <a:schemeClr val="bg2"/>
                      </a:solidFill>
                    </a:rPr>
                    <a:t>Zr</a:t>
                  </a:r>
                </a:p>
              </p:txBody>
            </p:sp>
          </p:grpSp>
          <p:sp>
            <p:nvSpPr>
              <p:cNvPr id="163" name="TextBox 133"/>
              <p:cNvSpPr txBox="1"/>
              <p:nvPr/>
            </p:nvSpPr>
            <p:spPr>
              <a:xfrm>
                <a:off x="6349256" y="4541664"/>
                <a:ext cx="169277" cy="1263600"/>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156" name="Group 159"/>
            <p:cNvGrpSpPr/>
            <p:nvPr/>
          </p:nvGrpSpPr>
          <p:grpSpPr>
            <a:xfrm>
              <a:off x="5292080" y="3212976"/>
              <a:ext cx="829940" cy="648072"/>
              <a:chOff x="6276668" y="2996952"/>
              <a:chExt cx="829940" cy="648072"/>
            </a:xfrm>
          </p:grpSpPr>
          <p:sp>
            <p:nvSpPr>
              <p:cNvPr id="160" name="TextBox 59"/>
              <p:cNvSpPr txBox="1"/>
              <p:nvPr/>
            </p:nvSpPr>
            <p:spPr>
              <a:xfrm>
                <a:off x="6444208" y="2996952"/>
                <a:ext cx="662400" cy="648000"/>
              </a:xfrm>
              <a:prstGeom prst="rect">
                <a:avLst/>
              </a:prstGeom>
              <a:solidFill>
                <a:srgbClr val="FF0000"/>
              </a:solidFill>
              <a:ln>
                <a:solidFill>
                  <a:schemeClr val="tx1"/>
                </a:solidFill>
              </a:ln>
            </p:spPr>
            <p:txBody>
              <a:bodyPr wrap="none" rtlCol="0" anchor="ctr" anchorCtr="0">
                <a:noAutofit/>
              </a:bodyPr>
              <a:lstStyle/>
              <a:p>
                <a:r>
                  <a:rPr lang="en-US" sz="1400" baseline="30000" dirty="0"/>
                  <a:t>240</a:t>
                </a:r>
                <a:r>
                  <a:rPr lang="en-US" sz="1400" dirty="0"/>
                  <a:t>Pu</a:t>
                </a:r>
                <a:br>
                  <a:rPr lang="en-US" sz="1400" dirty="0"/>
                </a:br>
                <a:r>
                  <a:rPr lang="en-US" sz="1400" baseline="30000" dirty="0"/>
                  <a:t>242</a:t>
                </a:r>
                <a:r>
                  <a:rPr lang="en-US" sz="1400" dirty="0"/>
                  <a:t>Pu</a:t>
                </a:r>
              </a:p>
            </p:txBody>
          </p:sp>
          <p:sp>
            <p:nvSpPr>
              <p:cNvPr id="161" name="TextBox 140"/>
              <p:cNvSpPr txBox="1"/>
              <p:nvPr/>
            </p:nvSpPr>
            <p:spPr>
              <a:xfrm>
                <a:off x="6276668" y="2996952"/>
                <a:ext cx="169277" cy="648072"/>
              </a:xfrm>
              <a:prstGeom prst="rect">
                <a:avLst/>
              </a:prstGeom>
              <a:noFill/>
              <a:ln>
                <a:solidFill>
                  <a:schemeClr val="tx1"/>
                </a:solidFill>
              </a:ln>
            </p:spPr>
            <p:txBody>
              <a:bodyPr vert="vert270" wrap="square" lIns="0" tIns="0" rIns="0" bIns="0" rtlCol="0" anchor="ctr" anchorCtr="0">
                <a:spAutoFit/>
              </a:bodyPr>
              <a:lstStyle/>
              <a:p>
                <a:pPr algn="ctr"/>
                <a:r>
                  <a:rPr lang="en-US" sz="1100" dirty="0"/>
                  <a:t>MGAS</a:t>
                </a:r>
              </a:p>
            </p:txBody>
          </p:sp>
        </p:grpSp>
        <p:grpSp>
          <p:nvGrpSpPr>
            <p:cNvPr id="157" name="Group 243"/>
            <p:cNvGrpSpPr/>
            <p:nvPr/>
          </p:nvGrpSpPr>
          <p:grpSpPr>
            <a:xfrm>
              <a:off x="5292080" y="4005064"/>
              <a:ext cx="829940" cy="360056"/>
              <a:chOff x="6348676" y="3861048"/>
              <a:chExt cx="829940" cy="360056"/>
            </a:xfrm>
          </p:grpSpPr>
          <p:sp>
            <p:nvSpPr>
              <p:cNvPr id="158" name="TextBox 244"/>
              <p:cNvSpPr txBox="1"/>
              <p:nvPr/>
            </p:nvSpPr>
            <p:spPr>
              <a:xfrm>
                <a:off x="6516216" y="3861104"/>
                <a:ext cx="662400" cy="360000"/>
              </a:xfrm>
              <a:prstGeom prst="rect">
                <a:avLst/>
              </a:prstGeom>
              <a:solidFill>
                <a:schemeClr val="tx1"/>
              </a:solidFill>
              <a:ln>
                <a:solidFill>
                  <a:schemeClr val="tx1"/>
                </a:solidFill>
              </a:ln>
            </p:spPr>
            <p:txBody>
              <a:bodyPr wrap="none" rtlCol="0" anchor="ctr" anchorCtr="0">
                <a:noAutofit/>
              </a:bodyPr>
              <a:lstStyle/>
              <a:p>
                <a:r>
                  <a:rPr lang="en-US" sz="1400" baseline="30000" dirty="0">
                    <a:solidFill>
                      <a:schemeClr val="bg2"/>
                    </a:solidFill>
                  </a:rPr>
                  <a:t>238</a:t>
                </a:r>
                <a:r>
                  <a:rPr lang="en-US" sz="1400" dirty="0">
                    <a:solidFill>
                      <a:schemeClr val="bg2"/>
                    </a:solidFill>
                  </a:rPr>
                  <a:t>U</a:t>
                </a:r>
              </a:p>
            </p:txBody>
          </p:sp>
          <p:sp>
            <p:nvSpPr>
              <p:cNvPr id="159" name="TextBox 245"/>
              <p:cNvSpPr txBox="1"/>
              <p:nvPr/>
            </p:nvSpPr>
            <p:spPr>
              <a:xfrm>
                <a:off x="6348676" y="3861048"/>
                <a:ext cx="169277" cy="360000"/>
              </a:xfrm>
              <a:prstGeom prst="rect">
                <a:avLst/>
              </a:prstGeom>
              <a:noFill/>
              <a:ln>
                <a:solidFill>
                  <a:schemeClr val="tx1"/>
                </a:solidFill>
              </a:ln>
            </p:spPr>
            <p:txBody>
              <a:bodyPr vert="vert270" wrap="square" lIns="0" tIns="0" rIns="0" bIns="0" rtlCol="0" anchor="ctr" anchorCtr="0">
                <a:spAutoFit/>
              </a:bodyPr>
              <a:lstStyle/>
              <a:p>
                <a:pPr algn="ctr"/>
                <a:r>
                  <a:rPr lang="en-US" sz="1100" dirty="0"/>
                  <a:t>TAC</a:t>
                </a:r>
              </a:p>
            </p:txBody>
          </p:sp>
        </p:grpSp>
      </p:grpSp>
      <p:grpSp>
        <p:nvGrpSpPr>
          <p:cNvPr id="166" name="Group 256"/>
          <p:cNvGrpSpPr/>
          <p:nvPr/>
        </p:nvGrpSpPr>
        <p:grpSpPr>
          <a:xfrm>
            <a:off x="4072339" y="4512885"/>
            <a:ext cx="829940" cy="1070365"/>
            <a:chOff x="3563888" y="4725144"/>
            <a:chExt cx="829940" cy="1070365"/>
          </a:xfrm>
        </p:grpSpPr>
        <p:grpSp>
          <p:nvGrpSpPr>
            <p:cNvPr id="167" name="Group 149"/>
            <p:cNvGrpSpPr/>
            <p:nvPr/>
          </p:nvGrpSpPr>
          <p:grpSpPr>
            <a:xfrm>
              <a:off x="3563888" y="5229200"/>
              <a:ext cx="807459" cy="566309"/>
              <a:chOff x="4476468" y="5210036"/>
              <a:chExt cx="807459" cy="566309"/>
            </a:xfrm>
          </p:grpSpPr>
          <p:sp>
            <p:nvSpPr>
              <p:cNvPr id="171" name="TextBox 57"/>
              <p:cNvSpPr txBox="1"/>
              <p:nvPr/>
            </p:nvSpPr>
            <p:spPr>
              <a:xfrm>
                <a:off x="4644008" y="5210036"/>
                <a:ext cx="639919" cy="566309"/>
              </a:xfrm>
              <a:prstGeom prst="rect">
                <a:avLst/>
              </a:prstGeom>
              <a:solidFill>
                <a:schemeClr val="tx1"/>
              </a:solidFill>
              <a:ln>
                <a:solidFill>
                  <a:schemeClr val="tx1"/>
                </a:solidFill>
              </a:ln>
            </p:spPr>
            <p:txBody>
              <a:bodyPr wrap="none" rtlCol="0">
                <a:spAutoFit/>
              </a:bodyPr>
              <a:lstStyle/>
              <a:p>
                <a:r>
                  <a:rPr lang="en-US" sz="1400" baseline="30000" dirty="0">
                    <a:solidFill>
                      <a:schemeClr val="bg2"/>
                    </a:solidFill>
                  </a:rPr>
                  <a:t>54</a:t>
                </a:r>
                <a:r>
                  <a:rPr lang="en-US" sz="1400" dirty="0">
                    <a:solidFill>
                      <a:schemeClr val="bg2"/>
                    </a:solidFill>
                  </a:rPr>
                  <a:t>Fe</a:t>
                </a:r>
              </a:p>
              <a:p>
                <a:r>
                  <a:rPr lang="en-US" sz="1400" baseline="30000" dirty="0">
                    <a:solidFill>
                      <a:schemeClr val="bg2"/>
                    </a:solidFill>
                  </a:rPr>
                  <a:t>241</a:t>
                </a:r>
                <a:r>
                  <a:rPr lang="en-US" sz="1400" dirty="0">
                    <a:solidFill>
                      <a:schemeClr val="bg2"/>
                    </a:solidFill>
                  </a:rPr>
                  <a:t>Am</a:t>
                </a:r>
              </a:p>
            </p:txBody>
          </p:sp>
          <p:sp>
            <p:nvSpPr>
              <p:cNvPr id="172" name="TextBox 129"/>
              <p:cNvSpPr txBox="1"/>
              <p:nvPr/>
            </p:nvSpPr>
            <p:spPr>
              <a:xfrm>
                <a:off x="4476468" y="5211256"/>
                <a:ext cx="169277" cy="522000"/>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168" name="Group 254"/>
            <p:cNvGrpSpPr/>
            <p:nvPr/>
          </p:nvGrpSpPr>
          <p:grpSpPr>
            <a:xfrm>
              <a:off x="3563888" y="4725144"/>
              <a:ext cx="829940" cy="360056"/>
              <a:chOff x="3563888" y="4157464"/>
              <a:chExt cx="829940" cy="360056"/>
            </a:xfrm>
          </p:grpSpPr>
          <p:sp>
            <p:nvSpPr>
              <p:cNvPr id="169" name="TextBox 252"/>
              <p:cNvSpPr txBox="1"/>
              <p:nvPr/>
            </p:nvSpPr>
            <p:spPr>
              <a:xfrm>
                <a:off x="3731428" y="4157520"/>
                <a:ext cx="662400" cy="360000"/>
              </a:xfrm>
              <a:prstGeom prst="rect">
                <a:avLst/>
              </a:prstGeom>
              <a:solidFill>
                <a:schemeClr val="tx1"/>
              </a:solidFill>
              <a:ln>
                <a:solidFill>
                  <a:schemeClr val="tx1"/>
                </a:solidFill>
              </a:ln>
            </p:spPr>
            <p:txBody>
              <a:bodyPr wrap="none" rtlCol="0" anchor="ctr" anchorCtr="0">
                <a:noAutofit/>
              </a:bodyPr>
              <a:lstStyle/>
              <a:p>
                <a:r>
                  <a:rPr lang="en-US" sz="1400" baseline="30000" dirty="0">
                    <a:solidFill>
                      <a:schemeClr val="bg2"/>
                    </a:solidFill>
                  </a:rPr>
                  <a:t>235</a:t>
                </a:r>
                <a:r>
                  <a:rPr lang="en-US" sz="1400" dirty="0">
                    <a:solidFill>
                      <a:schemeClr val="bg2"/>
                    </a:solidFill>
                  </a:rPr>
                  <a:t>U</a:t>
                </a:r>
              </a:p>
            </p:txBody>
          </p:sp>
          <p:sp>
            <p:nvSpPr>
              <p:cNvPr id="170" name="TextBox 253"/>
              <p:cNvSpPr txBox="1"/>
              <p:nvPr/>
            </p:nvSpPr>
            <p:spPr>
              <a:xfrm>
                <a:off x="3563888" y="4157464"/>
                <a:ext cx="169277" cy="360000"/>
              </a:xfrm>
              <a:prstGeom prst="rect">
                <a:avLst/>
              </a:prstGeom>
              <a:noFill/>
              <a:ln>
                <a:solidFill>
                  <a:schemeClr val="tx1"/>
                </a:solidFill>
              </a:ln>
            </p:spPr>
            <p:txBody>
              <a:bodyPr vert="vert270" wrap="square" lIns="0" tIns="0" rIns="0" bIns="0" rtlCol="0" anchor="ctr" anchorCtr="0">
                <a:spAutoFit/>
              </a:bodyPr>
              <a:lstStyle/>
              <a:p>
                <a:pPr algn="ctr"/>
                <a:r>
                  <a:rPr lang="en-US" sz="1100" dirty="0"/>
                  <a:t>TAC</a:t>
                </a:r>
              </a:p>
            </p:txBody>
          </p:sp>
        </p:grpSp>
      </p:grpSp>
      <p:grpSp>
        <p:nvGrpSpPr>
          <p:cNvPr id="173" name="Group 270"/>
          <p:cNvGrpSpPr/>
          <p:nvPr/>
        </p:nvGrpSpPr>
        <p:grpSpPr>
          <a:xfrm>
            <a:off x="571970" y="5844633"/>
            <a:ext cx="8841158" cy="285258"/>
            <a:chOff x="190970" y="6132665"/>
            <a:chExt cx="8841158" cy="285258"/>
          </a:xfrm>
        </p:grpSpPr>
        <p:sp>
          <p:nvSpPr>
            <p:cNvPr id="174" name="TextBox 74"/>
            <p:cNvSpPr txBox="1"/>
            <p:nvPr/>
          </p:nvSpPr>
          <p:spPr>
            <a:xfrm>
              <a:off x="190970" y="6138126"/>
              <a:ext cx="676204" cy="279797"/>
            </a:xfrm>
            <a:prstGeom prst="rect">
              <a:avLst/>
            </a:prstGeom>
            <a:solidFill>
              <a:schemeClr val="tx2"/>
            </a:solidFill>
          </p:spPr>
          <p:txBody>
            <a:bodyPr wrap="square" rtlCol="0">
              <a:spAutoFit/>
            </a:bodyPr>
            <a:lstStyle/>
            <a:p>
              <a:r>
                <a:rPr lang="en-US" sz="1400" b="1" dirty="0">
                  <a:solidFill>
                    <a:srgbClr val="0000FF"/>
                  </a:solidFill>
                </a:rPr>
                <a:t>2002</a:t>
              </a:r>
            </a:p>
          </p:txBody>
        </p:sp>
        <p:sp>
          <p:nvSpPr>
            <p:cNvPr id="175" name="TextBox 261"/>
            <p:cNvSpPr txBox="1"/>
            <p:nvPr/>
          </p:nvSpPr>
          <p:spPr>
            <a:xfrm>
              <a:off x="1076000" y="6138125"/>
              <a:ext cx="715308" cy="279797"/>
            </a:xfrm>
            <a:prstGeom prst="rect">
              <a:avLst/>
            </a:prstGeom>
            <a:solidFill>
              <a:schemeClr val="tx2"/>
            </a:solidFill>
          </p:spPr>
          <p:txBody>
            <a:bodyPr wrap="square" rtlCol="0">
              <a:spAutoFit/>
            </a:bodyPr>
            <a:lstStyle/>
            <a:p>
              <a:r>
                <a:rPr lang="en-US" sz="1400" b="1" dirty="0">
                  <a:solidFill>
                    <a:srgbClr val="0000FF"/>
                  </a:solidFill>
                </a:rPr>
                <a:t>2003</a:t>
              </a:r>
            </a:p>
          </p:txBody>
        </p:sp>
        <p:sp>
          <p:nvSpPr>
            <p:cNvPr id="176" name="TextBox 262"/>
            <p:cNvSpPr txBox="1"/>
            <p:nvPr/>
          </p:nvSpPr>
          <p:spPr>
            <a:xfrm>
              <a:off x="1981200" y="6132665"/>
              <a:ext cx="642216" cy="279797"/>
            </a:xfrm>
            <a:prstGeom prst="rect">
              <a:avLst/>
            </a:prstGeom>
            <a:solidFill>
              <a:schemeClr val="tx2"/>
            </a:solidFill>
          </p:spPr>
          <p:txBody>
            <a:bodyPr wrap="square" rtlCol="0">
              <a:spAutoFit/>
            </a:bodyPr>
            <a:lstStyle/>
            <a:p>
              <a:r>
                <a:rPr lang="en-US" sz="1400" b="1" dirty="0">
                  <a:solidFill>
                    <a:srgbClr val="0000FF"/>
                  </a:solidFill>
                </a:rPr>
                <a:t>2004</a:t>
              </a:r>
            </a:p>
          </p:txBody>
        </p:sp>
        <p:sp>
          <p:nvSpPr>
            <p:cNvPr id="177" name="TextBox 263"/>
            <p:cNvSpPr txBox="1"/>
            <p:nvPr/>
          </p:nvSpPr>
          <p:spPr>
            <a:xfrm>
              <a:off x="2845296" y="6132665"/>
              <a:ext cx="642216" cy="279797"/>
            </a:xfrm>
            <a:prstGeom prst="rect">
              <a:avLst/>
            </a:prstGeom>
            <a:solidFill>
              <a:schemeClr val="tx2"/>
            </a:solidFill>
          </p:spPr>
          <p:txBody>
            <a:bodyPr wrap="square" rtlCol="0">
              <a:spAutoFit/>
            </a:bodyPr>
            <a:lstStyle/>
            <a:p>
              <a:r>
                <a:rPr lang="en-US" sz="1400" b="1" dirty="0">
                  <a:solidFill>
                    <a:srgbClr val="0000FF"/>
                  </a:solidFill>
                </a:rPr>
                <a:t>2009</a:t>
              </a:r>
            </a:p>
          </p:txBody>
        </p:sp>
        <p:sp>
          <p:nvSpPr>
            <p:cNvPr id="178" name="TextBox 264"/>
            <p:cNvSpPr txBox="1"/>
            <p:nvPr/>
          </p:nvSpPr>
          <p:spPr>
            <a:xfrm>
              <a:off x="3781400" y="6132665"/>
              <a:ext cx="642216" cy="279797"/>
            </a:xfrm>
            <a:prstGeom prst="rect">
              <a:avLst/>
            </a:prstGeom>
            <a:solidFill>
              <a:schemeClr val="tx2"/>
            </a:solidFill>
          </p:spPr>
          <p:txBody>
            <a:bodyPr wrap="square" rtlCol="0">
              <a:spAutoFit/>
            </a:bodyPr>
            <a:lstStyle/>
            <a:p>
              <a:r>
                <a:rPr lang="en-US" sz="1400" b="1" dirty="0">
                  <a:solidFill>
                    <a:srgbClr val="0000FF"/>
                  </a:solidFill>
                </a:rPr>
                <a:t>2010</a:t>
              </a:r>
            </a:p>
          </p:txBody>
        </p:sp>
        <p:sp>
          <p:nvSpPr>
            <p:cNvPr id="179" name="TextBox 265"/>
            <p:cNvSpPr txBox="1"/>
            <p:nvPr/>
          </p:nvSpPr>
          <p:spPr>
            <a:xfrm>
              <a:off x="4717504" y="6132665"/>
              <a:ext cx="642216" cy="279797"/>
            </a:xfrm>
            <a:prstGeom prst="rect">
              <a:avLst/>
            </a:prstGeom>
            <a:solidFill>
              <a:schemeClr val="tx2"/>
            </a:solidFill>
          </p:spPr>
          <p:txBody>
            <a:bodyPr wrap="square" rtlCol="0">
              <a:spAutoFit/>
            </a:bodyPr>
            <a:lstStyle/>
            <a:p>
              <a:r>
                <a:rPr lang="en-US" sz="1400" b="1" dirty="0">
                  <a:solidFill>
                    <a:srgbClr val="0000FF"/>
                  </a:solidFill>
                </a:rPr>
                <a:t>2011</a:t>
              </a:r>
            </a:p>
          </p:txBody>
        </p:sp>
        <p:sp>
          <p:nvSpPr>
            <p:cNvPr id="180" name="TextBox 266"/>
            <p:cNvSpPr txBox="1"/>
            <p:nvPr/>
          </p:nvSpPr>
          <p:spPr>
            <a:xfrm>
              <a:off x="5653608" y="6132665"/>
              <a:ext cx="642216" cy="279797"/>
            </a:xfrm>
            <a:prstGeom prst="rect">
              <a:avLst/>
            </a:prstGeom>
            <a:solidFill>
              <a:schemeClr val="tx2"/>
            </a:solidFill>
          </p:spPr>
          <p:txBody>
            <a:bodyPr wrap="square" rtlCol="0">
              <a:spAutoFit/>
            </a:bodyPr>
            <a:lstStyle/>
            <a:p>
              <a:r>
                <a:rPr lang="en-US" sz="1400" b="1" dirty="0">
                  <a:solidFill>
                    <a:srgbClr val="0000FF"/>
                  </a:solidFill>
                </a:rPr>
                <a:t>2012</a:t>
              </a:r>
            </a:p>
          </p:txBody>
        </p:sp>
        <p:sp>
          <p:nvSpPr>
            <p:cNvPr id="181" name="TextBox 267"/>
            <p:cNvSpPr txBox="1"/>
            <p:nvPr/>
          </p:nvSpPr>
          <p:spPr>
            <a:xfrm>
              <a:off x="6517704" y="6132665"/>
              <a:ext cx="642216" cy="279797"/>
            </a:xfrm>
            <a:prstGeom prst="rect">
              <a:avLst/>
            </a:prstGeom>
            <a:solidFill>
              <a:schemeClr val="tx2"/>
            </a:solidFill>
          </p:spPr>
          <p:txBody>
            <a:bodyPr wrap="square" rtlCol="0">
              <a:spAutoFit/>
            </a:bodyPr>
            <a:lstStyle/>
            <a:p>
              <a:r>
                <a:rPr lang="en-US" sz="1400" b="1" dirty="0">
                  <a:solidFill>
                    <a:srgbClr val="0000FF"/>
                  </a:solidFill>
                </a:rPr>
                <a:t>2014</a:t>
              </a:r>
            </a:p>
          </p:txBody>
        </p:sp>
        <p:sp>
          <p:nvSpPr>
            <p:cNvPr id="182" name="TextBox 268"/>
            <p:cNvSpPr txBox="1"/>
            <p:nvPr/>
          </p:nvSpPr>
          <p:spPr>
            <a:xfrm>
              <a:off x="7453808" y="6132665"/>
              <a:ext cx="642216" cy="279797"/>
            </a:xfrm>
            <a:prstGeom prst="rect">
              <a:avLst/>
            </a:prstGeom>
            <a:solidFill>
              <a:schemeClr val="tx2"/>
            </a:solidFill>
          </p:spPr>
          <p:txBody>
            <a:bodyPr wrap="square" rtlCol="0">
              <a:spAutoFit/>
            </a:bodyPr>
            <a:lstStyle/>
            <a:p>
              <a:r>
                <a:rPr lang="en-US" sz="1400" b="1" dirty="0">
                  <a:solidFill>
                    <a:srgbClr val="0000FF"/>
                  </a:solidFill>
                </a:rPr>
                <a:t>2015</a:t>
              </a:r>
            </a:p>
          </p:txBody>
        </p:sp>
        <p:sp>
          <p:nvSpPr>
            <p:cNvPr id="183" name="TextBox 269"/>
            <p:cNvSpPr txBox="1"/>
            <p:nvPr/>
          </p:nvSpPr>
          <p:spPr>
            <a:xfrm>
              <a:off x="8389912" y="6132665"/>
              <a:ext cx="642216" cy="279797"/>
            </a:xfrm>
            <a:prstGeom prst="rect">
              <a:avLst/>
            </a:prstGeom>
            <a:solidFill>
              <a:schemeClr val="tx2"/>
            </a:solidFill>
          </p:spPr>
          <p:txBody>
            <a:bodyPr wrap="square" rtlCol="0">
              <a:spAutoFit/>
            </a:bodyPr>
            <a:lstStyle/>
            <a:p>
              <a:r>
                <a:rPr lang="en-US" sz="1400" b="1" dirty="0">
                  <a:solidFill>
                    <a:srgbClr val="0000FF"/>
                  </a:solidFill>
                </a:rPr>
                <a:t>2016</a:t>
              </a:r>
            </a:p>
          </p:txBody>
        </p:sp>
      </p:grpSp>
      <p:grpSp>
        <p:nvGrpSpPr>
          <p:cNvPr id="185" name="Group 274"/>
          <p:cNvGrpSpPr/>
          <p:nvPr/>
        </p:nvGrpSpPr>
        <p:grpSpPr>
          <a:xfrm>
            <a:off x="463103" y="6221113"/>
            <a:ext cx="9001000" cy="216000"/>
            <a:chOff x="107504" y="5877272"/>
            <a:chExt cx="9001000" cy="216000"/>
          </a:xfrm>
          <a:solidFill>
            <a:schemeClr val="tx2"/>
          </a:solidFill>
        </p:grpSpPr>
        <p:sp>
          <p:nvSpPr>
            <p:cNvPr id="190" name="TextBox 271"/>
            <p:cNvSpPr txBox="1"/>
            <p:nvPr/>
          </p:nvSpPr>
          <p:spPr>
            <a:xfrm>
              <a:off x="107504" y="5877272"/>
              <a:ext cx="2592288" cy="216000"/>
            </a:xfrm>
            <a:prstGeom prst="rect">
              <a:avLst/>
            </a:prstGeom>
            <a:grpFill/>
            <a:ln>
              <a:solidFill>
                <a:srgbClr val="000000"/>
              </a:solidFill>
            </a:ln>
          </p:spPr>
          <p:txBody>
            <a:bodyPr wrap="none" lIns="0" tIns="0" rIns="0" bIns="0" rtlCol="0" anchor="ctr" anchorCtr="0">
              <a:noAutofit/>
            </a:bodyPr>
            <a:lstStyle/>
            <a:p>
              <a:pPr algn="ctr"/>
              <a:r>
                <a:rPr lang="en-US" sz="1400" b="1" dirty="0">
                  <a:solidFill>
                    <a:srgbClr val="0000FF"/>
                  </a:solidFill>
                </a:rPr>
                <a:t>Phase - I</a:t>
              </a:r>
            </a:p>
          </p:txBody>
        </p:sp>
        <p:sp>
          <p:nvSpPr>
            <p:cNvPr id="191" name="TextBox 272"/>
            <p:cNvSpPr txBox="1"/>
            <p:nvPr/>
          </p:nvSpPr>
          <p:spPr>
            <a:xfrm>
              <a:off x="2771800" y="5877272"/>
              <a:ext cx="3600400" cy="216000"/>
            </a:xfrm>
            <a:prstGeom prst="rect">
              <a:avLst/>
            </a:prstGeom>
            <a:grpFill/>
            <a:ln>
              <a:solidFill>
                <a:srgbClr val="000000"/>
              </a:solidFill>
            </a:ln>
          </p:spPr>
          <p:txBody>
            <a:bodyPr wrap="none" lIns="0" tIns="0" rIns="0" bIns="0" rtlCol="0" anchor="ctr" anchorCtr="0">
              <a:noAutofit/>
            </a:bodyPr>
            <a:lstStyle/>
            <a:p>
              <a:pPr algn="ctr"/>
              <a:r>
                <a:rPr lang="en-US" sz="1400" b="1" dirty="0">
                  <a:solidFill>
                    <a:srgbClr val="0000FF"/>
                  </a:solidFill>
                </a:rPr>
                <a:t>Phase - II</a:t>
              </a:r>
            </a:p>
          </p:txBody>
        </p:sp>
        <p:sp>
          <p:nvSpPr>
            <p:cNvPr id="192" name="TextBox 273"/>
            <p:cNvSpPr txBox="1"/>
            <p:nvPr/>
          </p:nvSpPr>
          <p:spPr>
            <a:xfrm>
              <a:off x="6444208" y="5877272"/>
              <a:ext cx="2664296" cy="216000"/>
            </a:xfrm>
            <a:prstGeom prst="rect">
              <a:avLst/>
            </a:prstGeom>
            <a:grpFill/>
            <a:ln>
              <a:solidFill>
                <a:srgbClr val="000000"/>
              </a:solidFill>
            </a:ln>
          </p:spPr>
          <p:txBody>
            <a:bodyPr wrap="none" lIns="0" tIns="0" rIns="0" bIns="0" rtlCol="0" anchor="ctr" anchorCtr="0">
              <a:noAutofit/>
            </a:bodyPr>
            <a:lstStyle/>
            <a:p>
              <a:pPr algn="ctr"/>
              <a:r>
                <a:rPr lang="en-US" sz="1400" b="1" dirty="0">
                  <a:solidFill>
                    <a:srgbClr val="0000FF"/>
                  </a:solidFill>
                </a:rPr>
                <a:t>Phase - III</a:t>
              </a:r>
            </a:p>
          </p:txBody>
        </p:sp>
      </p:grpSp>
      <p:sp>
        <p:nvSpPr>
          <p:cNvPr id="193" name="TextBox 166"/>
          <p:cNvSpPr txBox="1"/>
          <p:nvPr/>
        </p:nvSpPr>
        <p:spPr>
          <a:xfrm>
            <a:off x="3685627" y="1309712"/>
            <a:ext cx="3562963" cy="461665"/>
          </a:xfrm>
          <a:prstGeom prst="rect">
            <a:avLst/>
          </a:prstGeom>
          <a:solidFill>
            <a:schemeClr val="accent4">
              <a:lumMod val="75000"/>
            </a:schemeClr>
          </a:solidFill>
          <a:ln>
            <a:solidFill>
              <a:schemeClr val="tx1"/>
            </a:solidFill>
          </a:ln>
        </p:spPr>
        <p:txBody>
          <a:bodyPr wrap="none" rtlCol="0">
            <a:noAutofit/>
          </a:bodyPr>
          <a:lstStyle/>
          <a:p>
            <a:r>
              <a:rPr lang="en-US" dirty="0" smtClean="0">
                <a:solidFill>
                  <a:schemeClr val="accent4">
                    <a:lumMod val="10000"/>
                  </a:schemeClr>
                </a:solidFill>
                <a:latin typeface="Wingdings"/>
                <a:ea typeface="Wingdings"/>
                <a:cs typeface="Wingdings"/>
                <a:sym typeface="Wingdings"/>
              </a:rPr>
              <a:t></a:t>
            </a:r>
            <a:r>
              <a:rPr lang="en-US" dirty="0" smtClean="0">
                <a:solidFill>
                  <a:schemeClr val="accent4">
                    <a:lumMod val="10000"/>
                  </a:schemeClr>
                </a:solidFill>
              </a:rPr>
              <a:t> </a:t>
            </a:r>
            <a:r>
              <a:rPr lang="en-US" dirty="0">
                <a:solidFill>
                  <a:schemeClr val="accent4">
                    <a:lumMod val="10000"/>
                  </a:schemeClr>
                </a:solidFill>
              </a:rPr>
              <a:t>(</a:t>
            </a:r>
            <a:r>
              <a:rPr lang="en-US" dirty="0" err="1">
                <a:solidFill>
                  <a:schemeClr val="accent4">
                    <a:lumMod val="10000"/>
                  </a:schemeClr>
                </a:solidFill>
              </a:rPr>
              <a:t>n,cp</a:t>
            </a:r>
            <a:r>
              <a:rPr lang="en-US" dirty="0">
                <a:solidFill>
                  <a:schemeClr val="accent4">
                    <a:lumMod val="10000"/>
                  </a:schemeClr>
                </a:solidFill>
              </a:rPr>
              <a:t>) reactions (8)</a:t>
            </a:r>
          </a:p>
        </p:txBody>
      </p:sp>
      <p:grpSp>
        <p:nvGrpSpPr>
          <p:cNvPr id="194" name="Group 1"/>
          <p:cNvGrpSpPr/>
          <p:nvPr/>
        </p:nvGrpSpPr>
        <p:grpSpPr>
          <a:xfrm>
            <a:off x="2262262" y="2129210"/>
            <a:ext cx="811888" cy="671115"/>
            <a:chOff x="1868115" y="2471688"/>
            <a:chExt cx="668132" cy="566309"/>
          </a:xfrm>
        </p:grpSpPr>
        <p:sp>
          <p:nvSpPr>
            <p:cNvPr id="195" name="TextBox 158"/>
            <p:cNvSpPr txBox="1"/>
            <p:nvPr/>
          </p:nvSpPr>
          <p:spPr>
            <a:xfrm>
              <a:off x="2037392" y="2471688"/>
              <a:ext cx="498855" cy="566309"/>
            </a:xfrm>
            <a:prstGeom prst="rect">
              <a:avLst/>
            </a:prstGeom>
            <a:solidFill>
              <a:srgbClr val="FF0000"/>
            </a:solidFill>
            <a:ln>
              <a:solidFill>
                <a:schemeClr val="tx1"/>
              </a:solidFill>
            </a:ln>
          </p:spPr>
          <p:txBody>
            <a:bodyPr wrap="none" rtlCol="0">
              <a:spAutoFit/>
            </a:bodyPr>
            <a:lstStyle/>
            <a:p>
              <a:r>
                <a:rPr lang="en-US" sz="1400" baseline="30000" dirty="0"/>
                <a:t>235</a:t>
              </a:r>
              <a:r>
                <a:rPr lang="en-US" sz="1400" dirty="0"/>
                <a:t>U</a:t>
              </a:r>
            </a:p>
            <a:p>
              <a:r>
                <a:rPr lang="en-US" sz="1400" baseline="30000" dirty="0"/>
                <a:t>238</a:t>
              </a:r>
              <a:r>
                <a:rPr lang="en-US" sz="1400" dirty="0"/>
                <a:t>U</a:t>
              </a:r>
            </a:p>
          </p:txBody>
        </p:sp>
        <p:sp>
          <p:nvSpPr>
            <p:cNvPr id="196" name="TextBox 164"/>
            <p:cNvSpPr txBox="1"/>
            <p:nvPr/>
          </p:nvSpPr>
          <p:spPr>
            <a:xfrm>
              <a:off x="1868115" y="2471688"/>
              <a:ext cx="169277" cy="522000"/>
            </a:xfrm>
            <a:prstGeom prst="rect">
              <a:avLst/>
            </a:prstGeom>
            <a:noFill/>
            <a:ln>
              <a:solidFill>
                <a:schemeClr val="tx1"/>
              </a:solidFill>
            </a:ln>
          </p:spPr>
          <p:txBody>
            <a:bodyPr vert="vert270" wrap="square" lIns="0" tIns="0" rIns="0" bIns="0" rtlCol="0" anchor="ctr" anchorCtr="0">
              <a:spAutoFit/>
            </a:bodyPr>
            <a:lstStyle/>
            <a:p>
              <a:pPr algn="ctr"/>
              <a:r>
                <a:rPr lang="en-US" sz="1100" dirty="0"/>
                <a:t>FIC2</a:t>
              </a:r>
            </a:p>
          </p:txBody>
        </p:sp>
      </p:grpSp>
      <p:sp>
        <p:nvSpPr>
          <p:cNvPr id="208" name="TextBox 166"/>
          <p:cNvSpPr txBox="1"/>
          <p:nvPr/>
        </p:nvSpPr>
        <p:spPr>
          <a:xfrm>
            <a:off x="3690391" y="834264"/>
            <a:ext cx="3558200" cy="461665"/>
          </a:xfrm>
          <a:prstGeom prst="rect">
            <a:avLst/>
          </a:prstGeom>
          <a:solidFill>
            <a:srgbClr val="FF0000"/>
          </a:solidFill>
          <a:ln>
            <a:solidFill>
              <a:schemeClr val="tx1"/>
            </a:solidFill>
          </a:ln>
        </p:spPr>
        <p:txBody>
          <a:bodyPr wrap="none" rtlCol="0">
            <a:noAutofit/>
          </a:bodyPr>
          <a:lstStyle/>
          <a:p>
            <a:r>
              <a:rPr lang="en-US" dirty="0">
                <a:latin typeface="Wingdings"/>
                <a:ea typeface="Wingdings"/>
                <a:cs typeface="Wingdings"/>
                <a:sym typeface="Wingdings"/>
              </a:rPr>
              <a:t></a:t>
            </a:r>
            <a:r>
              <a:rPr lang="en-US" dirty="0"/>
              <a:t> Fission reactions (33</a:t>
            </a:r>
            <a:r>
              <a:rPr lang="en-US" dirty="0" smtClean="0"/>
              <a:t>)</a:t>
            </a:r>
            <a:endParaRPr lang="en-US" dirty="0"/>
          </a:p>
        </p:txBody>
      </p:sp>
      <p:sp>
        <p:nvSpPr>
          <p:cNvPr id="209" name="TextBox 166"/>
          <p:cNvSpPr txBox="1"/>
          <p:nvPr/>
        </p:nvSpPr>
        <p:spPr>
          <a:xfrm>
            <a:off x="3685628" y="361123"/>
            <a:ext cx="3562963" cy="461665"/>
          </a:xfrm>
          <a:prstGeom prst="rect">
            <a:avLst/>
          </a:prstGeom>
          <a:solidFill>
            <a:schemeClr val="tx1"/>
          </a:solidFill>
          <a:ln>
            <a:solidFill>
              <a:schemeClr val="tx1"/>
            </a:solidFill>
          </a:ln>
        </p:spPr>
        <p:txBody>
          <a:bodyPr wrap="none" rtlCol="0">
            <a:spAutoFit/>
          </a:bodyPr>
          <a:lstStyle/>
          <a:p>
            <a:r>
              <a:rPr lang="en-US" dirty="0" smtClean="0">
                <a:solidFill>
                  <a:schemeClr val="accent6">
                    <a:lumMod val="50000"/>
                  </a:schemeClr>
                </a:solidFill>
                <a:latin typeface="Wingdings"/>
                <a:ea typeface="Wingdings"/>
                <a:cs typeface="Wingdings"/>
                <a:sym typeface="Wingdings"/>
              </a:rPr>
              <a:t></a:t>
            </a:r>
            <a:r>
              <a:rPr lang="en-US" dirty="0" smtClean="0">
                <a:solidFill>
                  <a:schemeClr val="accent6">
                    <a:lumMod val="50000"/>
                  </a:schemeClr>
                </a:solidFill>
              </a:rPr>
              <a:t> </a:t>
            </a:r>
            <a:r>
              <a:rPr lang="en-US" dirty="0">
                <a:solidFill>
                  <a:schemeClr val="accent6">
                    <a:lumMod val="50000"/>
                  </a:schemeClr>
                </a:solidFill>
              </a:rPr>
              <a:t>Capture reactions (</a:t>
            </a:r>
            <a:r>
              <a:rPr lang="en-US">
                <a:solidFill>
                  <a:schemeClr val="accent6">
                    <a:lumMod val="50000"/>
                  </a:schemeClr>
                </a:solidFill>
              </a:rPr>
              <a:t>56</a:t>
            </a:r>
            <a:r>
              <a:rPr lang="en-US" smtClean="0">
                <a:solidFill>
                  <a:schemeClr val="accent6">
                    <a:lumMod val="50000"/>
                  </a:schemeClr>
                </a:solidFill>
              </a:rPr>
              <a:t>)</a:t>
            </a:r>
            <a:endParaRPr lang="en-US" dirty="0">
              <a:solidFill>
                <a:schemeClr val="accent6">
                  <a:lumMod val="50000"/>
                </a:schemeClr>
              </a:solidFill>
            </a:endParaRPr>
          </a:p>
        </p:txBody>
      </p:sp>
      <p:sp>
        <p:nvSpPr>
          <p:cNvPr id="184" name="Oval 183"/>
          <p:cNvSpPr/>
          <p:nvPr/>
        </p:nvSpPr>
        <p:spPr bwMode="auto">
          <a:xfrm>
            <a:off x="7850103" y="2373441"/>
            <a:ext cx="593112" cy="591251"/>
          </a:xfrm>
          <a:prstGeom prst="ellipse">
            <a:avLst/>
          </a:prstGeom>
          <a:noFill/>
          <a:ln w="63500">
            <a:solidFill>
              <a:srgbClr val="CC3300"/>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186" name="Oval 185"/>
          <p:cNvSpPr/>
          <p:nvPr/>
        </p:nvSpPr>
        <p:spPr bwMode="auto">
          <a:xfrm>
            <a:off x="8751379" y="2346953"/>
            <a:ext cx="615952" cy="458314"/>
          </a:xfrm>
          <a:prstGeom prst="ellipse">
            <a:avLst/>
          </a:prstGeom>
          <a:noFill/>
          <a:ln w="63500">
            <a:solidFill>
              <a:srgbClr val="CC3300"/>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Tree>
    <p:extLst>
      <p:ext uri="{BB962C8B-B14F-4D97-AF65-F5344CB8AC3E}">
        <p14:creationId xmlns:p14="http://schemas.microsoft.com/office/powerpoint/2010/main" val="159494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p:cTn id="7" dur="500" fill="hold"/>
                                        <p:tgtEl>
                                          <p:spTgt spid="184"/>
                                        </p:tgtEl>
                                        <p:attrNameLst>
                                          <p:attrName>ppt_w</p:attrName>
                                        </p:attrNameLst>
                                      </p:cBhvr>
                                      <p:tavLst>
                                        <p:tav tm="0">
                                          <p:val>
                                            <p:fltVal val="0"/>
                                          </p:val>
                                        </p:tav>
                                        <p:tav tm="100000">
                                          <p:val>
                                            <p:strVal val="#ppt_w"/>
                                          </p:val>
                                        </p:tav>
                                      </p:tavLst>
                                    </p:anim>
                                    <p:anim calcmode="lin" valueType="num">
                                      <p:cBhvr>
                                        <p:cTn id="8" dur="500" fill="hold"/>
                                        <p:tgtEl>
                                          <p:spTgt spid="18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86"/>
                                        </p:tgtEl>
                                        <p:attrNameLst>
                                          <p:attrName>style.visibility</p:attrName>
                                        </p:attrNameLst>
                                      </p:cBhvr>
                                      <p:to>
                                        <p:strVal val="visible"/>
                                      </p:to>
                                    </p:set>
                                    <p:anim calcmode="lin" valueType="num">
                                      <p:cBhvr>
                                        <p:cTn id="12" dur="500" fill="hold"/>
                                        <p:tgtEl>
                                          <p:spTgt spid="186"/>
                                        </p:tgtEl>
                                        <p:attrNameLst>
                                          <p:attrName>ppt_w</p:attrName>
                                        </p:attrNameLst>
                                      </p:cBhvr>
                                      <p:tavLst>
                                        <p:tav tm="0">
                                          <p:val>
                                            <p:fltVal val="0"/>
                                          </p:val>
                                        </p:tav>
                                        <p:tav tm="100000">
                                          <p:val>
                                            <p:strVal val="#ppt_w"/>
                                          </p:val>
                                        </p:tav>
                                      </p:tavLst>
                                    </p:anim>
                                    <p:anim calcmode="lin" valueType="num">
                                      <p:cBhvr>
                                        <p:cTn id="13" dur="500" fill="hold"/>
                                        <p:tgtEl>
                                          <p:spTgt spid="1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8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22370" name="Text Box 2"/>
              <p:cNvSpPr txBox="1">
                <a:spLocks noChangeAspect="1" noChangeArrowheads="1"/>
              </p:cNvSpPr>
              <p:nvPr/>
            </p:nvSpPr>
            <p:spPr bwMode="auto">
              <a:xfrm>
                <a:off x="537731" y="1066800"/>
                <a:ext cx="9229001" cy="5078313"/>
              </a:xfrm>
              <a:prstGeom prst="rect">
                <a:avLst/>
              </a:prstGeom>
              <a:noFill/>
              <a:ln>
                <a:noFill/>
              </a:ln>
              <a:effectLst/>
              <a:extLst>
                <a:ext uri="{909E8E84-426E-40DD-AFC4-6F175D3DCCD1}">
                  <a14:hiddenFill>
                    <a:solidFill>
                      <a:srgbClr val="FFFFCC"/>
                    </a:solidFill>
                  </a14:hiddenFill>
                </a:ext>
                <a:ext uri="{91240B29-F687-4F45-9708-019B960494DF}">
                  <a14:hiddenLine w="50800">
                    <a:solidFill>
                      <a:srgbClr val="3117EF"/>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Lst>
            </p:spPr>
            <p:txBody>
              <a:bodyPr wrap="none">
                <a:noAutofit/>
              </a:bodyPr>
              <a:lstStyle/>
              <a:p>
                <a:pPr algn="just" eaLnBrk="0" hangingPunct="0">
                  <a:lnSpc>
                    <a:spcPct val="90000"/>
                  </a:lnSpc>
                  <a:spcBef>
                    <a:spcPct val="0"/>
                  </a:spcBef>
                  <a:buClrTx/>
                  <a:buSzTx/>
                  <a:buFontTx/>
                  <a:buChar char="•"/>
                </a:pPr>
                <a:r>
                  <a:rPr lang="en-US" altLang="en-US" sz="2000" dirty="0" smtClean="0">
                    <a:effectLst/>
                    <a:latin typeface="Arial" charset="0"/>
                  </a:rPr>
                  <a:t> Our universe is formed of matter and radiation</a:t>
                </a:r>
                <a:br>
                  <a:rPr lang="en-US" altLang="en-US" sz="2000" dirty="0" smtClean="0">
                    <a:effectLst/>
                    <a:latin typeface="Arial" charset="0"/>
                  </a:rPr>
                </a:br>
                <a:r>
                  <a:rPr lang="en-US" altLang="en-US" sz="2000" dirty="0" smtClean="0">
                    <a:effectLst/>
                    <a:latin typeface="Arial" charset="0"/>
                  </a:rPr>
                  <a:t>  Both of them come in quantized forms (particles and photons)</a:t>
                </a:r>
              </a:p>
              <a:p>
                <a:pPr algn="just" eaLnBrk="0" hangingPunct="0">
                  <a:lnSpc>
                    <a:spcPct val="90000"/>
                  </a:lnSpc>
                  <a:spcBef>
                    <a:spcPct val="0"/>
                  </a:spcBef>
                  <a:buClrTx/>
                  <a:buSzTx/>
                  <a:buFontTx/>
                  <a:buNone/>
                </a:pPr>
                <a:endParaRPr lang="en-US" altLang="en-US" sz="2000" dirty="0">
                  <a:effectLst/>
                  <a:latin typeface="Arial" charset="0"/>
                </a:endParaRPr>
              </a:p>
              <a:p>
                <a:pPr algn="just" eaLnBrk="0" hangingPunct="0">
                  <a:lnSpc>
                    <a:spcPct val="90000"/>
                  </a:lnSpc>
                  <a:spcBef>
                    <a:spcPct val="0"/>
                  </a:spcBef>
                  <a:buClrTx/>
                  <a:buSzTx/>
                  <a:buFontTx/>
                  <a:buChar char="•"/>
                </a:pPr>
                <a:r>
                  <a:rPr lang="en-US" altLang="en-US" sz="2000" dirty="0">
                    <a:effectLst/>
                    <a:latin typeface="Arial" charset="0"/>
                  </a:rPr>
                  <a:t> We live (now) in a universe of matter </a:t>
                </a:r>
                <a:br>
                  <a:rPr lang="en-US" altLang="en-US" sz="2000" dirty="0">
                    <a:effectLst/>
                    <a:latin typeface="Arial" charset="0"/>
                  </a:rPr>
                </a:br>
                <a:r>
                  <a:rPr lang="en-US" altLang="en-US" sz="2000" dirty="0">
                    <a:effectLst/>
                    <a:latin typeface="Arial" charset="0"/>
                  </a:rPr>
                  <a:t>  </a:t>
                </a:r>
                <a14:m>
                  <m:oMath xmlns:m="http://schemas.openxmlformats.org/officeDocument/2006/math">
                    <m:r>
                      <a:rPr lang="en-US" altLang="en-US" sz="2000" i="1" smtClean="0">
                        <a:effectLst/>
                        <a:latin typeface="Cambria Math" charset="0"/>
                        <a:ea typeface="Cambria Math" charset="0"/>
                        <a:cs typeface="Cambria Math" charset="0"/>
                      </a:rPr>
                      <m:t>𝜌</m:t>
                    </m:r>
                  </m:oMath>
                </a14:m>
                <a:r>
                  <a:rPr lang="en-US" altLang="en-US" sz="2000" dirty="0" smtClean="0">
                    <a:effectLst/>
                    <a:latin typeface="Arial" charset="0"/>
                  </a:rPr>
                  <a:t>(</a:t>
                </a:r>
                <a:r>
                  <a:rPr lang="en-US" altLang="en-US" sz="2000" dirty="0" err="1" smtClean="0">
                    <a:effectLst/>
                    <a:latin typeface="Arial" charset="0"/>
                  </a:rPr>
                  <a:t>E</a:t>
                </a:r>
                <a:r>
                  <a:rPr lang="en-US" altLang="en-US" sz="2000" baseline="-25000" dirty="0" err="1" smtClean="0">
                    <a:effectLst/>
                    <a:latin typeface="Arial" charset="0"/>
                  </a:rPr>
                  <a:t>mvis</a:t>
                </a:r>
                <a:r>
                  <a:rPr lang="en-US" altLang="en-US" sz="2000" dirty="0" smtClean="0">
                    <a:effectLst/>
                    <a:latin typeface="Arial" charset="0"/>
                  </a:rPr>
                  <a:t>) &gt;&gt; </a:t>
                </a:r>
                <a14:m>
                  <m:oMath xmlns:m="http://schemas.openxmlformats.org/officeDocument/2006/math">
                    <m:r>
                      <a:rPr lang="en-US" altLang="en-US" sz="2000" i="1" smtClean="0">
                        <a:effectLst/>
                        <a:latin typeface="Cambria Math" charset="0"/>
                        <a:ea typeface="Cambria Math" charset="0"/>
                        <a:cs typeface="Cambria Math" charset="0"/>
                      </a:rPr>
                      <m:t>𝜌</m:t>
                    </m:r>
                  </m:oMath>
                </a14:m>
                <a:r>
                  <a:rPr lang="en-US" altLang="en-US" sz="2000" dirty="0" smtClean="0">
                    <a:effectLst/>
                    <a:latin typeface="Arial" charset="0"/>
                  </a:rPr>
                  <a:t>(</a:t>
                </a:r>
                <a:r>
                  <a:rPr lang="en-US" altLang="en-US" sz="2000" dirty="0" err="1" smtClean="0">
                    <a:effectLst/>
                    <a:latin typeface="Arial" charset="0"/>
                  </a:rPr>
                  <a:t>E</a:t>
                </a:r>
                <a:r>
                  <a:rPr lang="en-US" altLang="en-US" sz="2000" baseline="-25000" dirty="0" err="1" smtClean="0">
                    <a:effectLst/>
                    <a:latin typeface="Arial" charset="0"/>
                  </a:rPr>
                  <a:t>rad</a:t>
                </a:r>
                <a:r>
                  <a:rPr lang="en-US" altLang="en-US" sz="2000" dirty="0" smtClean="0">
                    <a:effectLst/>
                    <a:latin typeface="Arial" charset="0"/>
                  </a:rPr>
                  <a:t>)</a:t>
                </a:r>
                <a:endParaRPr lang="en-US" altLang="en-US" sz="2000" dirty="0">
                  <a:effectLst/>
                  <a:latin typeface="Arial" charset="0"/>
                </a:endParaRPr>
              </a:p>
              <a:p>
                <a:pPr algn="just" eaLnBrk="0" hangingPunct="0">
                  <a:lnSpc>
                    <a:spcPct val="90000"/>
                  </a:lnSpc>
                  <a:spcBef>
                    <a:spcPct val="0"/>
                  </a:spcBef>
                  <a:buClrTx/>
                  <a:buSzTx/>
                  <a:buFontTx/>
                  <a:buNone/>
                </a:pPr>
                <a:endParaRPr lang="en-US" altLang="en-US" sz="2000" dirty="0">
                  <a:effectLst/>
                  <a:latin typeface="Arial" charset="0"/>
                </a:endParaRPr>
              </a:p>
            </p:txBody>
          </p:sp>
        </mc:Choice>
        <mc:Fallback xmlns="">
          <p:sp>
            <p:nvSpPr>
              <p:cNvPr id="1722370" name="Text Box 2"/>
              <p:cNvSpPr txBox="1">
                <a:spLocks noRot="1" noChangeAspect="1" noMove="1" noResize="1" noEditPoints="1" noAdjustHandles="1" noChangeArrowheads="1" noChangeShapeType="1" noTextEdit="1"/>
              </p:cNvSpPr>
              <p:nvPr/>
            </p:nvSpPr>
            <p:spPr bwMode="auto">
              <a:xfrm>
                <a:off x="537731" y="1066800"/>
                <a:ext cx="9229001" cy="5078313"/>
              </a:xfrm>
              <a:prstGeom prst="rect">
                <a:avLst/>
              </a:prstGeom>
              <a:blipFill>
                <a:blip r:embed="rId3"/>
                <a:stretch>
                  <a:fillRect l="-594" t="-1080"/>
                </a:stretch>
              </a:blip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50800">
                    <a:solidFill>
                      <a:srgbClr val="3117E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1722371" name="Rectangle 3"/>
          <p:cNvSpPr>
            <a:spLocks noChangeArrowheads="1"/>
          </p:cNvSpPr>
          <p:nvPr/>
        </p:nvSpPr>
        <p:spPr bwMode="auto">
          <a:xfrm>
            <a:off x="0" y="0"/>
            <a:ext cx="93567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txBody>
          <a:bodyPr anchor="b">
            <a:spAutoFit/>
          </a:bodyPr>
          <a:lstStyle>
            <a:lvl1pPr algn="ctr" defTabSz="1001713">
              <a:spcBef>
                <a:spcPct val="0"/>
              </a:spcBef>
              <a:defRPr sz="4800">
                <a:solidFill>
                  <a:srgbClr val="ED9719"/>
                </a:solidFill>
                <a:effectLst>
                  <a:outerShdw blurRad="38100" dist="38100" dir="2700000" algn="tl">
                    <a:srgbClr val="FFFFFF"/>
                  </a:outerShdw>
                </a:effectLst>
                <a:latin typeface="Tahoma" charset="0"/>
              </a:defRPr>
            </a:lvl1pPr>
            <a:lvl2pPr algn="ctr" defTabSz="1001713">
              <a:spcBef>
                <a:spcPct val="0"/>
              </a:spcBef>
              <a:defRPr sz="4800">
                <a:solidFill>
                  <a:srgbClr val="ED9719"/>
                </a:solidFill>
                <a:effectLst>
                  <a:outerShdw blurRad="38100" dist="38100" dir="2700000" algn="tl">
                    <a:srgbClr val="FFFFFF"/>
                  </a:outerShdw>
                </a:effectLst>
                <a:latin typeface="Tahoma" charset="0"/>
              </a:defRPr>
            </a:lvl2pPr>
            <a:lvl3pPr algn="ctr" defTabSz="1001713">
              <a:spcBef>
                <a:spcPct val="0"/>
              </a:spcBef>
              <a:defRPr sz="4800">
                <a:solidFill>
                  <a:srgbClr val="ED9719"/>
                </a:solidFill>
                <a:effectLst>
                  <a:outerShdw blurRad="38100" dist="38100" dir="2700000" algn="tl">
                    <a:srgbClr val="FFFFFF"/>
                  </a:outerShdw>
                </a:effectLst>
                <a:latin typeface="Tahoma" charset="0"/>
              </a:defRPr>
            </a:lvl3pPr>
            <a:lvl4pPr algn="ctr" defTabSz="1001713">
              <a:spcBef>
                <a:spcPct val="0"/>
              </a:spcBef>
              <a:defRPr sz="4800">
                <a:solidFill>
                  <a:srgbClr val="ED9719"/>
                </a:solidFill>
                <a:effectLst>
                  <a:outerShdw blurRad="38100" dist="38100" dir="2700000" algn="tl">
                    <a:srgbClr val="FFFFFF"/>
                  </a:outerShdw>
                </a:effectLst>
                <a:latin typeface="Tahoma" charset="0"/>
              </a:defRPr>
            </a:lvl4pPr>
            <a:lvl5pPr algn="ctr" defTabSz="1001713">
              <a:spcBef>
                <a:spcPct val="0"/>
              </a:spcBef>
              <a:defRPr sz="4800">
                <a:solidFill>
                  <a:srgbClr val="ED9719"/>
                </a:solidFill>
                <a:effectLst>
                  <a:outerShdw blurRad="38100" dist="38100" dir="2700000" algn="tl">
                    <a:srgbClr val="FFFFFF"/>
                  </a:outerShdw>
                </a:effectLst>
                <a:latin typeface="Tahoma" charset="0"/>
              </a:defRPr>
            </a:lvl5pPr>
            <a:lvl6pPr marL="4572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a:buClrTx/>
              <a:buSzTx/>
              <a:buFontTx/>
              <a:buNone/>
            </a:pPr>
            <a:r>
              <a:rPr lang="en-US" altLang="en-US" dirty="0">
                <a:latin typeface="+mj-lt"/>
              </a:rPr>
              <a:t>Introducing the Universe</a:t>
            </a:r>
          </a:p>
        </p:txBody>
      </p:sp>
      <p:sp>
        <p:nvSpPr>
          <p:cNvPr id="1722372" name="Text Box 4"/>
          <p:cNvSpPr txBox="1">
            <a:spLocks noChangeArrowheads="1"/>
          </p:cNvSpPr>
          <p:nvPr/>
        </p:nvSpPr>
        <p:spPr bwMode="auto">
          <a:xfrm>
            <a:off x="7905750" y="6507163"/>
            <a:ext cx="1927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altLang="en-US" sz="1200" dirty="0">
                <a:effectLst/>
                <a:latin typeface="Helvetica" charset="0"/>
              </a:rPr>
              <a:t>alberto.mengoni@cern.ch</a:t>
            </a:r>
            <a:endParaRPr lang="en-US" altLang="en-US" dirty="0">
              <a:effectLst/>
            </a:endParaRPr>
          </a:p>
        </p:txBody>
      </p:sp>
      <p:sp>
        <p:nvSpPr>
          <p:cNvPr id="1722373" name="Text Box 5"/>
          <p:cNvSpPr txBox="1">
            <a:spLocks noChangeArrowheads="1"/>
          </p:cNvSpPr>
          <p:nvPr/>
        </p:nvSpPr>
        <p:spPr bwMode="auto">
          <a:xfrm>
            <a:off x="76200" y="6364288"/>
            <a:ext cx="5351145"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200" dirty="0">
                <a:effectLst/>
              </a:rPr>
              <a:t>Source: for example C.E. Rolfs and W.S. Rodney, "</a:t>
            </a:r>
            <a:r>
              <a:rPr lang="en-US" altLang="en-US" sz="1200" dirty="0" smtClean="0">
                <a:effectLst/>
              </a:rPr>
              <a:t>Cauldrons </a:t>
            </a:r>
            <a:r>
              <a:rPr lang="en-US" altLang="en-US" sz="1200" dirty="0">
                <a:effectLst/>
              </a:rPr>
              <a:t>in the Cosmos”</a:t>
            </a:r>
          </a:p>
          <a:p>
            <a:r>
              <a:rPr lang="en-US" altLang="en-US" sz="1200" dirty="0">
                <a:effectLst/>
              </a:rPr>
              <a:t>            The University of Chicago Press (1988)</a:t>
            </a:r>
          </a:p>
        </p:txBody>
      </p:sp>
      <p:pic>
        <p:nvPicPr>
          <p:cNvPr id="6" name="Picture 7" descr="DarkMatterP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438400"/>
            <a:ext cx="5619750" cy="31337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bwMode="auto">
          <a:xfrm flipV="1">
            <a:off x="1371600" y="1772910"/>
            <a:ext cx="2362200" cy="914400"/>
          </a:xfrm>
          <a:prstGeom prst="line">
            <a:avLst/>
          </a:prstGeom>
          <a:noFill/>
          <a:ln w="25400" cap="flat" cmpd="sng" algn="ctr">
            <a:solidFill>
              <a:srgbClr val="C00000"/>
            </a:solidFill>
            <a:prstDash val="solid"/>
            <a:round/>
            <a:headEnd type="none" w="med" len="med"/>
            <a:tailEnd type="none" w="med" len="med"/>
          </a:ln>
          <a:effectLst>
            <a:outerShdw blurRad="63500" dist="35921" dir="2700000" algn="ctr" rotWithShape="0">
              <a:srgbClr val="FF0000"/>
            </a:outerShdw>
          </a:effectLst>
          <a:extLst>
            <a:ext uri="{909E8E84-426E-40DD-AFC4-6F175D3DCCD1}">
              <a14:hiddenFill xmlns:a14="http://schemas.microsoft.com/office/drawing/2010/main">
                <a:solidFill>
                  <a:schemeClr val="accent1"/>
                </a:solidFill>
              </a14:hiddenFill>
            </a:ext>
          </a:extLst>
        </p:spPr>
      </p:cxnSp>
      <p:cxnSp>
        <p:nvCxnSpPr>
          <p:cNvPr id="12" name="Straight Connector 11"/>
          <p:cNvCxnSpPr/>
          <p:nvPr/>
        </p:nvCxnSpPr>
        <p:spPr bwMode="auto">
          <a:xfrm>
            <a:off x="1371600" y="1772910"/>
            <a:ext cx="2378529" cy="892629"/>
          </a:xfrm>
          <a:prstGeom prst="line">
            <a:avLst/>
          </a:prstGeom>
          <a:noFill/>
          <a:ln w="25400" cap="flat" cmpd="sng" algn="ctr">
            <a:solidFill>
              <a:srgbClr val="C00000"/>
            </a:solidFill>
            <a:prstDash val="solid"/>
            <a:round/>
            <a:headEnd type="none" w="med" len="med"/>
            <a:tailEnd type="none" w="med" len="med"/>
          </a:ln>
          <a:effectLst>
            <a:outerShdw blurRad="63500" dist="35921" dir="9900000" algn="ctr" rotWithShape="0">
              <a:srgbClr val="FF0000"/>
            </a:outerShdw>
          </a:effectLst>
          <a:extLst>
            <a:ext uri="{909E8E84-426E-40DD-AFC4-6F175D3DCCD1}">
              <a14:hiddenFill xmlns:a14="http://schemas.microsoft.com/office/drawing/2010/main">
                <a:solidFill>
                  <a:schemeClr val="accent1"/>
                </a:solid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1" nodeType="afterEffect">
                                  <p:stCondLst>
                                    <p:cond delay="0"/>
                                  </p:stCondLst>
                                  <p:childTnLst>
                                    <p:set>
                                      <p:cBhvr>
                                        <p:cTn id="6" dur="1" fill="hold">
                                          <p:stCondLst>
                                            <p:cond delay="0"/>
                                          </p:stCondLst>
                                        </p:cTn>
                                        <p:tgtEl>
                                          <p:spTgt spid="1722370">
                                            <p:txEl>
                                              <p:pRg st="0" end="0"/>
                                            </p:txEl>
                                          </p:spTgt>
                                        </p:tgtEl>
                                        <p:attrNameLst>
                                          <p:attrName>style.visibility</p:attrName>
                                        </p:attrNameLst>
                                      </p:cBhvr>
                                      <p:to>
                                        <p:strVal val="visible"/>
                                      </p:to>
                                    </p:set>
                                    <p:anim calcmode="lin" valueType="num">
                                      <p:cBhvr additive="base">
                                        <p:cTn id="7" dur="500" fill="hold"/>
                                        <p:tgtEl>
                                          <p:spTgt spid="17223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223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1722370">
                                            <p:txEl>
                                              <p:pRg st="2" end="2"/>
                                            </p:txEl>
                                          </p:spTgt>
                                        </p:tgtEl>
                                        <p:attrNameLst>
                                          <p:attrName>style.visibility</p:attrName>
                                        </p:attrNameLst>
                                      </p:cBhvr>
                                      <p:to>
                                        <p:strVal val="visible"/>
                                      </p:to>
                                    </p:set>
                                    <p:anim calcmode="lin" valueType="num">
                                      <p:cBhvr additive="base">
                                        <p:cTn id="13" dur="500" fill="hold"/>
                                        <p:tgtEl>
                                          <p:spTgt spid="172237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223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0"/>
                            </p:stCondLst>
                            <p:childTnLst>
                              <p:par>
                                <p:cTn id="22" presetID="2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2370" grpId="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52400" y="990600"/>
            <a:ext cx="9601200" cy="1348061"/>
          </a:xfrm>
          <a:prstGeom prst="rect">
            <a:avLst/>
          </a:prstGeom>
          <a:noFill/>
        </p:spPr>
        <p:txBody>
          <a:bodyPr wrap="square" rtlCol="0">
            <a:spAutoFit/>
          </a:bodyPr>
          <a:lstStyle/>
          <a:p>
            <a:r>
              <a:rPr lang="it-IT" dirty="0" smtClean="0">
                <a:latin typeface="+mn-lt"/>
                <a:cs typeface="Arial" panose="020B0604020202020204" pitchFamily="34" charset="0"/>
              </a:rPr>
              <a:t>Silicon detectors insterted directly into the neutron beam</a:t>
            </a:r>
          </a:p>
          <a:p>
            <a:r>
              <a:rPr lang="it-IT" dirty="0" smtClean="0">
                <a:latin typeface="+mn-lt"/>
                <a:cs typeface="Arial" panose="020B0604020202020204" pitchFamily="34" charset="0"/>
              </a:rPr>
              <a:t>3x3 cm</a:t>
            </a:r>
            <a:r>
              <a:rPr lang="it-IT" baseline="30000" dirty="0" smtClean="0">
                <a:latin typeface="+mn-lt"/>
                <a:cs typeface="Arial" panose="020B0604020202020204" pitchFamily="34" charset="0"/>
              </a:rPr>
              <a:t>2</a:t>
            </a:r>
            <a:r>
              <a:rPr lang="it-IT" dirty="0" smtClean="0">
                <a:latin typeface="+mn-lt"/>
                <a:cs typeface="Arial" panose="020B0604020202020204" pitchFamily="34" charset="0"/>
              </a:rPr>
              <a:t> active area, 140 </a:t>
            </a:r>
            <a:r>
              <a:rPr lang="el-GR" dirty="0" smtClean="0">
                <a:latin typeface="+mn-lt"/>
                <a:cs typeface="Arial" panose="020B0604020202020204" pitchFamily="34" charset="0"/>
              </a:rPr>
              <a:t>μ</a:t>
            </a:r>
            <a:r>
              <a:rPr lang="it-IT" dirty="0" smtClean="0">
                <a:latin typeface="+mn-lt"/>
                <a:cs typeface="Arial" panose="020B0604020202020204" pitchFamily="34" charset="0"/>
              </a:rPr>
              <a:t>m thickness </a:t>
            </a:r>
          </a:p>
          <a:p>
            <a:r>
              <a:rPr lang="it-IT" dirty="0" smtClean="0">
                <a:latin typeface="+mn-lt"/>
                <a:cs typeface="Arial" panose="020B0604020202020204" pitchFamily="34" charset="0"/>
              </a:rPr>
              <a:t>Two samples </a:t>
            </a:r>
            <a:r>
              <a:rPr lang="en-US" dirty="0" smtClean="0">
                <a:latin typeface="+mn-lt"/>
              </a:rPr>
              <a:t>with </a:t>
            </a:r>
            <a:r>
              <a:rPr lang="en-US" dirty="0">
                <a:latin typeface="+mn-lt"/>
              </a:rPr>
              <a:t>∼18 </a:t>
            </a:r>
            <a:r>
              <a:rPr lang="en-US" dirty="0" err="1">
                <a:latin typeface="+mn-lt"/>
              </a:rPr>
              <a:t>GBq</a:t>
            </a:r>
            <a:r>
              <a:rPr lang="en-US" dirty="0">
                <a:latin typeface="+mn-lt"/>
              </a:rPr>
              <a:t> </a:t>
            </a:r>
            <a:r>
              <a:rPr lang="en-US" dirty="0" smtClean="0">
                <a:latin typeface="+mn-lt"/>
              </a:rPr>
              <a:t>activity </a:t>
            </a:r>
            <a:r>
              <a:rPr lang="en-US" dirty="0">
                <a:latin typeface="+mn-lt"/>
              </a:rPr>
              <a:t>each </a:t>
            </a:r>
            <a:r>
              <a:rPr lang="en-US" dirty="0" smtClean="0">
                <a:latin typeface="+mn-lt"/>
              </a:rPr>
              <a:t>(∼</a:t>
            </a:r>
            <a:r>
              <a:rPr lang="en-US" dirty="0">
                <a:latin typeface="+mn-lt"/>
              </a:rPr>
              <a:t>1.4 </a:t>
            </a:r>
            <a:r>
              <a:rPr lang="en-US" dirty="0" err="1">
                <a:latin typeface="+mn-lt"/>
              </a:rPr>
              <a:t>μg</a:t>
            </a:r>
            <a:r>
              <a:rPr lang="en-US" dirty="0">
                <a:latin typeface="+mn-lt"/>
              </a:rPr>
              <a:t> of </a:t>
            </a:r>
            <a:r>
              <a:rPr lang="en-US" baseline="30000" dirty="0">
                <a:latin typeface="+mn-lt"/>
              </a:rPr>
              <a:t>7</a:t>
            </a:r>
            <a:r>
              <a:rPr lang="en-US" dirty="0">
                <a:latin typeface="+mn-lt"/>
              </a:rPr>
              <a:t>Be</a:t>
            </a:r>
            <a:r>
              <a:rPr lang="en-US" dirty="0" smtClean="0">
                <a:latin typeface="+mn-lt"/>
              </a:rPr>
              <a:t>) </a:t>
            </a:r>
            <a:endParaRPr lang="en-US" dirty="0">
              <a:latin typeface="+mn-lt"/>
            </a:endParaRPr>
          </a:p>
        </p:txBody>
      </p:sp>
      <p:sp>
        <p:nvSpPr>
          <p:cNvPr id="4" name="Rectangle 3"/>
          <p:cNvSpPr/>
          <p:nvPr/>
        </p:nvSpPr>
        <p:spPr bwMode="auto">
          <a:xfrm>
            <a:off x="1143000" y="5410200"/>
            <a:ext cx="3276600" cy="304800"/>
          </a:xfrm>
          <a:prstGeom prst="rect">
            <a:avLst/>
          </a:prstGeom>
          <a:solidFill>
            <a:srgbClr val="ED9719"/>
          </a:solidFill>
          <a:ln>
            <a:noFill/>
          </a:ln>
          <a:effectLst/>
          <a:extLst/>
        </p:spPr>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5" name="Rectangle 4"/>
          <p:cNvSpPr/>
          <p:nvPr/>
        </p:nvSpPr>
        <p:spPr bwMode="auto">
          <a:xfrm>
            <a:off x="1143000" y="4953000"/>
            <a:ext cx="3276600" cy="304800"/>
          </a:xfrm>
          <a:prstGeom prst="rect">
            <a:avLst/>
          </a:prstGeom>
          <a:solidFill>
            <a:srgbClr val="ED9719"/>
          </a:solidFill>
          <a:ln>
            <a:noFill/>
          </a:ln>
          <a:effectLst/>
          <a:extLst/>
        </p:spPr>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6" name="Rectangle 5"/>
          <p:cNvSpPr/>
          <p:nvPr/>
        </p:nvSpPr>
        <p:spPr bwMode="auto">
          <a:xfrm>
            <a:off x="1143000" y="4191000"/>
            <a:ext cx="3276600" cy="304800"/>
          </a:xfrm>
          <a:prstGeom prst="rect">
            <a:avLst/>
          </a:prstGeom>
          <a:solidFill>
            <a:srgbClr val="ED9719"/>
          </a:solidFill>
          <a:ln>
            <a:noFill/>
          </a:ln>
          <a:effectLst/>
          <a:extLst/>
        </p:spPr>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7" name="Rectangle 6"/>
          <p:cNvSpPr/>
          <p:nvPr/>
        </p:nvSpPr>
        <p:spPr bwMode="auto">
          <a:xfrm>
            <a:off x="1143000" y="3733800"/>
            <a:ext cx="3276600" cy="304800"/>
          </a:xfrm>
          <a:prstGeom prst="rect">
            <a:avLst/>
          </a:prstGeom>
          <a:solidFill>
            <a:srgbClr val="ED9719"/>
          </a:solidFill>
          <a:ln>
            <a:noFill/>
          </a:ln>
          <a:effectLst/>
          <a:extLst/>
        </p:spPr>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8" name="Rectangle 7"/>
          <p:cNvSpPr/>
          <p:nvPr/>
        </p:nvSpPr>
        <p:spPr bwMode="auto">
          <a:xfrm>
            <a:off x="1143000" y="5298744"/>
            <a:ext cx="3276600" cy="76200"/>
          </a:xfrm>
          <a:prstGeom prst="rect">
            <a:avLst/>
          </a:prstGeom>
          <a:solidFill>
            <a:srgbClr val="C00000"/>
          </a:solidFill>
          <a:ln>
            <a:noFill/>
          </a:ln>
          <a:effectLst/>
          <a:extLst/>
        </p:spPr>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9" name="Rectangle 8"/>
          <p:cNvSpPr/>
          <p:nvPr/>
        </p:nvSpPr>
        <p:spPr bwMode="auto">
          <a:xfrm>
            <a:off x="1143000" y="4073856"/>
            <a:ext cx="3276600" cy="76200"/>
          </a:xfrm>
          <a:prstGeom prst="rect">
            <a:avLst/>
          </a:prstGeom>
          <a:solidFill>
            <a:srgbClr val="C00000"/>
          </a:solidFill>
          <a:ln>
            <a:noFill/>
          </a:ln>
          <a:effectLst/>
          <a:extLst/>
        </p:spPr>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cxnSp>
        <p:nvCxnSpPr>
          <p:cNvPr id="11" name="Straight Arrow Connector 10"/>
          <p:cNvCxnSpPr/>
          <p:nvPr/>
        </p:nvCxnSpPr>
        <p:spPr bwMode="auto">
          <a:xfrm flipV="1">
            <a:off x="19812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Straight Arrow Connector 12"/>
          <p:cNvCxnSpPr/>
          <p:nvPr/>
        </p:nvCxnSpPr>
        <p:spPr bwMode="auto">
          <a:xfrm flipV="1">
            <a:off x="22098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Straight Arrow Connector 13"/>
          <p:cNvCxnSpPr/>
          <p:nvPr/>
        </p:nvCxnSpPr>
        <p:spPr bwMode="auto">
          <a:xfrm flipV="1">
            <a:off x="24384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Straight Arrow Connector 14"/>
          <p:cNvCxnSpPr/>
          <p:nvPr/>
        </p:nvCxnSpPr>
        <p:spPr bwMode="auto">
          <a:xfrm flipV="1">
            <a:off x="26670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Straight Arrow Connector 15"/>
          <p:cNvCxnSpPr/>
          <p:nvPr/>
        </p:nvCxnSpPr>
        <p:spPr bwMode="auto">
          <a:xfrm flipV="1">
            <a:off x="28956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Straight Arrow Connector 16"/>
          <p:cNvCxnSpPr/>
          <p:nvPr/>
        </p:nvCxnSpPr>
        <p:spPr bwMode="auto">
          <a:xfrm flipV="1">
            <a:off x="31242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Straight Arrow Connector 17"/>
          <p:cNvCxnSpPr/>
          <p:nvPr/>
        </p:nvCxnSpPr>
        <p:spPr bwMode="auto">
          <a:xfrm flipV="1">
            <a:off x="33528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Straight Arrow Connector 18"/>
          <p:cNvCxnSpPr/>
          <p:nvPr/>
        </p:nvCxnSpPr>
        <p:spPr bwMode="auto">
          <a:xfrm flipV="1">
            <a:off x="35814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Straight Arrow Connector 19"/>
          <p:cNvCxnSpPr/>
          <p:nvPr/>
        </p:nvCxnSpPr>
        <p:spPr bwMode="auto">
          <a:xfrm flipV="1">
            <a:off x="38100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Straight Arrow Connector 20"/>
          <p:cNvCxnSpPr/>
          <p:nvPr/>
        </p:nvCxnSpPr>
        <p:spPr bwMode="auto">
          <a:xfrm flipV="1">
            <a:off x="17526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2" name="TextBox 21"/>
          <p:cNvSpPr txBox="1"/>
          <p:nvPr/>
        </p:nvSpPr>
        <p:spPr>
          <a:xfrm>
            <a:off x="381000" y="5376446"/>
            <a:ext cx="651140" cy="338554"/>
          </a:xfrm>
          <a:prstGeom prst="rect">
            <a:avLst/>
          </a:prstGeom>
          <a:noFill/>
        </p:spPr>
        <p:txBody>
          <a:bodyPr wrap="none" rtlCol="0">
            <a:spAutoFit/>
          </a:bodyPr>
          <a:lstStyle/>
          <a:p>
            <a:r>
              <a:rPr lang="it-IT" sz="1600" dirty="0"/>
              <a:t>d</a:t>
            </a:r>
            <a:r>
              <a:rPr lang="it-IT" sz="1600" dirty="0" smtClean="0"/>
              <a:t>et 1</a:t>
            </a:r>
            <a:endParaRPr lang="en-US" sz="1600" dirty="0"/>
          </a:p>
        </p:txBody>
      </p:sp>
      <p:sp>
        <p:nvSpPr>
          <p:cNvPr id="23" name="TextBox 22"/>
          <p:cNvSpPr txBox="1"/>
          <p:nvPr/>
        </p:nvSpPr>
        <p:spPr>
          <a:xfrm>
            <a:off x="381000" y="4953000"/>
            <a:ext cx="651140" cy="338554"/>
          </a:xfrm>
          <a:prstGeom prst="rect">
            <a:avLst/>
          </a:prstGeom>
          <a:noFill/>
        </p:spPr>
        <p:txBody>
          <a:bodyPr wrap="none" rtlCol="0">
            <a:spAutoFit/>
          </a:bodyPr>
          <a:lstStyle/>
          <a:p>
            <a:r>
              <a:rPr lang="it-IT" sz="1600" dirty="0"/>
              <a:t>d</a:t>
            </a:r>
            <a:r>
              <a:rPr lang="it-IT" sz="1600" dirty="0" smtClean="0"/>
              <a:t>et 2</a:t>
            </a:r>
            <a:endParaRPr lang="en-US" sz="1600" dirty="0"/>
          </a:p>
        </p:txBody>
      </p:sp>
      <p:sp>
        <p:nvSpPr>
          <p:cNvPr id="24" name="TextBox 23"/>
          <p:cNvSpPr txBox="1"/>
          <p:nvPr/>
        </p:nvSpPr>
        <p:spPr>
          <a:xfrm>
            <a:off x="381000" y="4157246"/>
            <a:ext cx="651140" cy="338554"/>
          </a:xfrm>
          <a:prstGeom prst="rect">
            <a:avLst/>
          </a:prstGeom>
          <a:noFill/>
        </p:spPr>
        <p:txBody>
          <a:bodyPr wrap="none" rtlCol="0">
            <a:spAutoFit/>
          </a:bodyPr>
          <a:lstStyle/>
          <a:p>
            <a:r>
              <a:rPr lang="it-IT" sz="1600" dirty="0"/>
              <a:t>d</a:t>
            </a:r>
            <a:r>
              <a:rPr lang="it-IT" sz="1600" dirty="0" smtClean="0"/>
              <a:t>et 3</a:t>
            </a:r>
            <a:endParaRPr lang="en-US" sz="1600" dirty="0"/>
          </a:p>
        </p:txBody>
      </p:sp>
      <p:sp>
        <p:nvSpPr>
          <p:cNvPr id="25" name="TextBox 24"/>
          <p:cNvSpPr txBox="1"/>
          <p:nvPr/>
        </p:nvSpPr>
        <p:spPr>
          <a:xfrm>
            <a:off x="381000" y="3712192"/>
            <a:ext cx="651140" cy="338554"/>
          </a:xfrm>
          <a:prstGeom prst="rect">
            <a:avLst/>
          </a:prstGeom>
          <a:noFill/>
        </p:spPr>
        <p:txBody>
          <a:bodyPr wrap="none" rtlCol="0">
            <a:spAutoFit/>
          </a:bodyPr>
          <a:lstStyle/>
          <a:p>
            <a:r>
              <a:rPr lang="it-IT" sz="1600" dirty="0"/>
              <a:t>d</a:t>
            </a:r>
            <a:r>
              <a:rPr lang="it-IT" sz="1600" dirty="0" smtClean="0"/>
              <a:t>et 4</a:t>
            </a:r>
            <a:endParaRPr lang="en-US" sz="1600" dirty="0"/>
          </a:p>
        </p:txBody>
      </p:sp>
      <p:sp>
        <p:nvSpPr>
          <p:cNvPr id="26" name="TextBox 25"/>
          <p:cNvSpPr txBox="1"/>
          <p:nvPr/>
        </p:nvSpPr>
        <p:spPr>
          <a:xfrm>
            <a:off x="142405" y="5154304"/>
            <a:ext cx="1000595" cy="338554"/>
          </a:xfrm>
          <a:prstGeom prst="rect">
            <a:avLst/>
          </a:prstGeom>
          <a:noFill/>
        </p:spPr>
        <p:txBody>
          <a:bodyPr wrap="none" rtlCol="0">
            <a:spAutoFit/>
          </a:bodyPr>
          <a:lstStyle/>
          <a:p>
            <a:r>
              <a:rPr lang="it-IT" sz="1600" dirty="0" smtClean="0"/>
              <a:t>sample 1</a:t>
            </a:r>
            <a:endParaRPr lang="en-US" sz="1600" dirty="0"/>
          </a:p>
        </p:txBody>
      </p:sp>
      <p:sp>
        <p:nvSpPr>
          <p:cNvPr id="27" name="TextBox 26"/>
          <p:cNvSpPr txBox="1"/>
          <p:nvPr/>
        </p:nvSpPr>
        <p:spPr>
          <a:xfrm>
            <a:off x="152400" y="3921456"/>
            <a:ext cx="1000595" cy="338554"/>
          </a:xfrm>
          <a:prstGeom prst="rect">
            <a:avLst/>
          </a:prstGeom>
          <a:noFill/>
        </p:spPr>
        <p:txBody>
          <a:bodyPr wrap="none" rtlCol="0">
            <a:spAutoFit/>
          </a:bodyPr>
          <a:lstStyle/>
          <a:p>
            <a:r>
              <a:rPr lang="it-IT" sz="1600" dirty="0" smtClean="0"/>
              <a:t>sample 2</a:t>
            </a:r>
            <a:endParaRPr lang="en-US" sz="1600" dirty="0"/>
          </a:p>
        </p:txBody>
      </p:sp>
      <p:sp>
        <p:nvSpPr>
          <p:cNvPr id="28" name="TextBox 27"/>
          <p:cNvSpPr txBox="1"/>
          <p:nvPr/>
        </p:nvSpPr>
        <p:spPr>
          <a:xfrm>
            <a:off x="609600" y="5986046"/>
            <a:ext cx="978729" cy="338554"/>
          </a:xfrm>
          <a:prstGeom prst="rect">
            <a:avLst/>
          </a:prstGeom>
          <a:noFill/>
        </p:spPr>
        <p:txBody>
          <a:bodyPr wrap="none" rtlCol="0">
            <a:spAutoFit/>
          </a:bodyPr>
          <a:lstStyle/>
          <a:p>
            <a:r>
              <a:rPr lang="it-IT" sz="1600" dirty="0" smtClean="0"/>
              <a:t>neutrons</a:t>
            </a:r>
            <a:endParaRPr lang="en-US" sz="1600" dirty="0"/>
          </a:p>
        </p:txBody>
      </p:sp>
      <p:cxnSp>
        <p:nvCxnSpPr>
          <p:cNvPr id="30" name="Straight Arrow Connector 29"/>
          <p:cNvCxnSpPr/>
          <p:nvPr/>
        </p:nvCxnSpPr>
        <p:spPr bwMode="auto">
          <a:xfrm flipV="1">
            <a:off x="2742631" y="5015168"/>
            <a:ext cx="419100" cy="318832"/>
          </a:xfrm>
          <a:prstGeom prst="straightConnector1">
            <a:avLst/>
          </a:prstGeom>
          <a:noFill/>
          <a:ln w="38100" cap="flat" cmpd="sng" algn="ctr">
            <a:solidFill>
              <a:srgbClr val="FFFF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4" name="Straight Arrow Connector 33"/>
          <p:cNvCxnSpPr/>
          <p:nvPr/>
        </p:nvCxnSpPr>
        <p:spPr bwMode="auto">
          <a:xfrm flipH="1">
            <a:off x="2234278" y="5347648"/>
            <a:ext cx="495274" cy="327547"/>
          </a:xfrm>
          <a:prstGeom prst="straightConnector1">
            <a:avLst/>
          </a:prstGeom>
          <a:noFill/>
          <a:ln w="38100" cap="flat" cmpd="sng" algn="ctr">
            <a:solidFill>
              <a:srgbClr val="FFFF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7" name="Rectangle 36"/>
          <p:cNvSpPr/>
          <p:nvPr/>
        </p:nvSpPr>
        <p:spPr>
          <a:xfrm>
            <a:off x="3124200" y="4880524"/>
            <a:ext cx="356188" cy="461665"/>
          </a:xfrm>
          <a:prstGeom prst="rect">
            <a:avLst/>
          </a:prstGeom>
        </p:spPr>
        <p:txBody>
          <a:bodyPr wrap="none">
            <a:spAutoFit/>
          </a:bodyPr>
          <a:lstStyle/>
          <a:p>
            <a:r>
              <a:rPr lang="el-GR" dirty="0">
                <a:cs typeface="Arial" panose="020B0604020202020204" pitchFamily="34" charset="0"/>
              </a:rPr>
              <a:t>α</a:t>
            </a:r>
            <a:endParaRPr lang="en-US" dirty="0"/>
          </a:p>
        </p:txBody>
      </p:sp>
      <p:sp>
        <p:nvSpPr>
          <p:cNvPr id="38" name="Rectangle 37"/>
          <p:cNvSpPr/>
          <p:nvPr/>
        </p:nvSpPr>
        <p:spPr>
          <a:xfrm>
            <a:off x="1981200" y="5257800"/>
            <a:ext cx="356188" cy="461665"/>
          </a:xfrm>
          <a:prstGeom prst="rect">
            <a:avLst/>
          </a:prstGeom>
        </p:spPr>
        <p:txBody>
          <a:bodyPr wrap="none">
            <a:spAutoFit/>
          </a:bodyPr>
          <a:lstStyle/>
          <a:p>
            <a:r>
              <a:rPr lang="el-GR" dirty="0">
                <a:cs typeface="Arial" panose="020B0604020202020204" pitchFamily="34" charset="0"/>
              </a:rPr>
              <a:t>α</a:t>
            </a:r>
            <a:endParaRPr lang="en-US" dirty="0"/>
          </a:p>
        </p:txBody>
      </p:sp>
      <p:sp>
        <p:nvSpPr>
          <p:cNvPr id="10" name="TextBox 9"/>
          <p:cNvSpPr txBox="1"/>
          <p:nvPr/>
        </p:nvSpPr>
        <p:spPr>
          <a:xfrm>
            <a:off x="3480388" y="2557891"/>
            <a:ext cx="5768695" cy="904863"/>
          </a:xfrm>
          <a:prstGeom prst="rect">
            <a:avLst/>
          </a:prstGeom>
          <a:noFill/>
        </p:spPr>
        <p:txBody>
          <a:bodyPr wrap="none" rtlCol="0">
            <a:spAutoFit/>
          </a:bodyPr>
          <a:lstStyle/>
          <a:p>
            <a:r>
              <a:rPr lang="en-US" dirty="0" smtClean="0"/>
              <a:t>Strong rejection of BG events due to </a:t>
            </a:r>
            <a:r>
              <a:rPr lang="en-US" dirty="0" err="1" smtClean="0"/>
              <a:t>tof</a:t>
            </a:r>
            <a:r>
              <a:rPr lang="en-US" dirty="0" smtClean="0"/>
              <a:t>, </a:t>
            </a:r>
          </a:p>
          <a:p>
            <a:r>
              <a:rPr lang="en-US" dirty="0" smtClean="0"/>
              <a:t>low duty-cycle, coincidence signals for:</a:t>
            </a:r>
          </a:p>
        </p:txBody>
      </p:sp>
      <p:sp>
        <p:nvSpPr>
          <p:cNvPr id="33" name="TextBox 32"/>
          <p:cNvSpPr txBox="1"/>
          <p:nvPr/>
        </p:nvSpPr>
        <p:spPr>
          <a:xfrm>
            <a:off x="4953888" y="3580669"/>
            <a:ext cx="4799712" cy="1138773"/>
          </a:xfrm>
          <a:prstGeom prst="rect">
            <a:avLst/>
          </a:prstGeom>
          <a:noFill/>
        </p:spPr>
        <p:txBody>
          <a:bodyPr wrap="none" rtlCol="0">
            <a:spAutoFit/>
          </a:bodyPr>
          <a:lstStyle/>
          <a:p>
            <a:pPr marL="342900" indent="-342900">
              <a:buClr>
                <a:schemeClr val="tx1"/>
              </a:buClr>
              <a:buFont typeface="Arial" panose="020B0604020202020204" pitchFamily="34" charset="0"/>
              <a:buChar char="•"/>
            </a:pPr>
            <a:r>
              <a:rPr lang="en-US" sz="2000" dirty="0" smtClean="0"/>
              <a:t>protons from the (</a:t>
            </a:r>
            <a:r>
              <a:rPr lang="en-US" sz="2000" dirty="0" err="1" smtClean="0"/>
              <a:t>n,p</a:t>
            </a:r>
            <a:r>
              <a:rPr lang="en-US" sz="2000" dirty="0" smtClean="0"/>
              <a:t>) channel</a:t>
            </a:r>
          </a:p>
          <a:p>
            <a:pPr marL="342900" indent="-342900">
              <a:buClr>
                <a:schemeClr val="tx1"/>
              </a:buClr>
              <a:buFont typeface="Arial" panose="020B0604020202020204" pitchFamily="34" charset="0"/>
              <a:buChar char="•"/>
            </a:pPr>
            <a:r>
              <a:rPr lang="en-US" sz="2000" dirty="0" smtClean="0"/>
              <a:t>γ from </a:t>
            </a:r>
            <a:r>
              <a:rPr lang="en-US" sz="2000" baseline="30000" dirty="0" smtClean="0"/>
              <a:t>7</a:t>
            </a:r>
            <a:r>
              <a:rPr lang="en-US" sz="2000" dirty="0" smtClean="0"/>
              <a:t>Be activity</a:t>
            </a:r>
          </a:p>
          <a:p>
            <a:pPr marL="342900" indent="-342900">
              <a:buClr>
                <a:schemeClr val="tx1"/>
              </a:buClr>
              <a:buFont typeface="Arial" panose="020B0604020202020204" pitchFamily="34" charset="0"/>
              <a:buChar char="•"/>
            </a:pPr>
            <a:r>
              <a:rPr lang="en-US" sz="2000" dirty="0" smtClean="0"/>
              <a:t>n+</a:t>
            </a:r>
            <a:r>
              <a:rPr lang="en-US" sz="2000" baseline="30000" dirty="0" smtClean="0"/>
              <a:t>7</a:t>
            </a:r>
            <a:r>
              <a:rPr lang="en-US" sz="2000" dirty="0" smtClean="0"/>
              <a:t>Li </a:t>
            </a:r>
            <a:r>
              <a:rPr lang="en-US" sz="2000" dirty="0" smtClean="0">
                <a:latin typeface="Arial" panose="020B0604020202020204" pitchFamily="34" charset="0"/>
                <a:cs typeface="Arial" panose="020B0604020202020204" pitchFamily="34" charset="0"/>
              </a:rPr>
              <a:t>→ </a:t>
            </a:r>
            <a:r>
              <a:rPr lang="en-US" sz="2000" baseline="30000" dirty="0" smtClean="0">
                <a:latin typeface="Arial" panose="020B0604020202020204" pitchFamily="34" charset="0"/>
                <a:cs typeface="Arial" panose="020B0604020202020204" pitchFamily="34" charset="0"/>
              </a:rPr>
              <a:t>8</a:t>
            </a:r>
            <a:r>
              <a:rPr lang="en-US" sz="2000" dirty="0" smtClean="0">
                <a:latin typeface="Arial" panose="020B0604020202020204" pitchFamily="34" charset="0"/>
                <a:cs typeface="Arial" panose="020B0604020202020204" pitchFamily="34" charset="0"/>
              </a:rPr>
              <a:t>Li (</a:t>
            </a:r>
            <a:r>
              <a:rPr lang="el-GR" sz="2000" dirty="0" smtClean="0">
                <a:latin typeface="Arial" panose="020B0604020202020204" pitchFamily="34" charset="0"/>
                <a:cs typeface="Arial" panose="020B0604020202020204" pitchFamily="34" charset="0"/>
              </a:rPr>
              <a:t>β</a:t>
            </a:r>
            <a:r>
              <a:rPr lang="en-US" sz="2000" baseline="30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840 </a:t>
            </a:r>
            <a:r>
              <a:rPr lang="en-US" sz="2000" dirty="0" err="1" smtClean="0">
                <a:latin typeface="Arial" panose="020B0604020202020204" pitchFamily="34" charset="0"/>
                <a:cs typeface="Arial" panose="020B0604020202020204" pitchFamily="34" charset="0"/>
              </a:rPr>
              <a:t>ms</a:t>
            </a:r>
            <a:r>
              <a:rPr lang="en-US" sz="2000" dirty="0" smtClean="0">
                <a:latin typeface="Arial" panose="020B0604020202020204" pitchFamily="34" charset="0"/>
                <a:cs typeface="Arial" panose="020B0604020202020204" pitchFamily="34" charset="0"/>
              </a:rPr>
              <a:t> → </a:t>
            </a:r>
            <a:r>
              <a:rPr lang="en-US" sz="2000" baseline="30000" dirty="0" smtClean="0">
                <a:latin typeface="Arial" panose="020B0604020202020204" pitchFamily="34" charset="0"/>
                <a:cs typeface="Arial" panose="020B0604020202020204" pitchFamily="34" charset="0"/>
              </a:rPr>
              <a:t>8</a:t>
            </a:r>
            <a:r>
              <a:rPr lang="en-US" sz="2000" dirty="0" smtClean="0">
                <a:latin typeface="Arial" panose="020B0604020202020204" pitchFamily="34" charset="0"/>
                <a:cs typeface="Arial" panose="020B0604020202020204" pitchFamily="34" charset="0"/>
              </a:rPr>
              <a:t>Be* → </a:t>
            </a:r>
            <a:r>
              <a:rPr lang="el-GR" sz="2000" dirty="0" smtClean="0">
                <a:latin typeface="Arial" panose="020B0604020202020204" pitchFamily="34" charset="0"/>
                <a:cs typeface="Arial" panose="020B0604020202020204" pitchFamily="34" charset="0"/>
              </a:rPr>
              <a:t>αα</a:t>
            </a:r>
            <a:endParaRPr lang="en-US" sz="2000" dirty="0"/>
          </a:p>
        </p:txBody>
      </p:sp>
      <p:cxnSp>
        <p:nvCxnSpPr>
          <p:cNvPr id="35" name="Straight Arrow Connector 34"/>
          <p:cNvCxnSpPr/>
          <p:nvPr/>
        </p:nvCxnSpPr>
        <p:spPr bwMode="auto">
          <a:xfrm flipH="1" flipV="1">
            <a:off x="1447800" y="3921456"/>
            <a:ext cx="342874" cy="193344"/>
          </a:xfrm>
          <a:prstGeom prst="straightConnector1">
            <a:avLst/>
          </a:prstGeom>
          <a:noFill/>
          <a:ln w="38100" cap="flat" cmpd="sng" algn="ctr">
            <a:solidFill>
              <a:srgbClr val="FFFF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Straight Arrow Connector 35"/>
          <p:cNvCxnSpPr/>
          <p:nvPr/>
        </p:nvCxnSpPr>
        <p:spPr bwMode="auto">
          <a:xfrm>
            <a:off x="1790674" y="4114800"/>
            <a:ext cx="342926" cy="145210"/>
          </a:xfrm>
          <a:prstGeom prst="straightConnector1">
            <a:avLst/>
          </a:prstGeom>
          <a:noFill/>
          <a:ln w="38100" cap="flat" cmpd="sng" algn="ctr">
            <a:solidFill>
              <a:srgbClr val="FFFF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0" name="Rectangle 39"/>
          <p:cNvSpPr/>
          <p:nvPr/>
        </p:nvSpPr>
        <p:spPr>
          <a:xfrm>
            <a:off x="2082212" y="4038600"/>
            <a:ext cx="356188" cy="461665"/>
          </a:xfrm>
          <a:prstGeom prst="rect">
            <a:avLst/>
          </a:prstGeom>
        </p:spPr>
        <p:txBody>
          <a:bodyPr wrap="none">
            <a:spAutoFit/>
          </a:bodyPr>
          <a:lstStyle/>
          <a:p>
            <a:r>
              <a:rPr lang="el-GR" dirty="0">
                <a:cs typeface="Arial" panose="020B0604020202020204" pitchFamily="34" charset="0"/>
              </a:rPr>
              <a:t>α</a:t>
            </a:r>
            <a:endParaRPr lang="en-US" dirty="0"/>
          </a:p>
        </p:txBody>
      </p:sp>
      <p:sp>
        <p:nvSpPr>
          <p:cNvPr id="41" name="Rectangle 40"/>
          <p:cNvSpPr/>
          <p:nvPr/>
        </p:nvSpPr>
        <p:spPr>
          <a:xfrm>
            <a:off x="1143000" y="3581400"/>
            <a:ext cx="356188" cy="461665"/>
          </a:xfrm>
          <a:prstGeom prst="rect">
            <a:avLst/>
          </a:prstGeom>
        </p:spPr>
        <p:txBody>
          <a:bodyPr wrap="none">
            <a:spAutoFit/>
          </a:bodyPr>
          <a:lstStyle/>
          <a:p>
            <a:r>
              <a:rPr lang="el-GR" dirty="0">
                <a:cs typeface="Arial" panose="020B0604020202020204" pitchFamily="34" charset="0"/>
              </a:rPr>
              <a:t>α</a:t>
            </a:r>
            <a:endParaRPr lang="en-US" dirty="0"/>
          </a:p>
        </p:txBody>
      </p:sp>
      <p:sp>
        <p:nvSpPr>
          <p:cNvPr id="42" name="Rectangle 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pPr>
            <a:r>
              <a:rPr lang="it-IT" altLang="en-US" baseline="30000" dirty="0" smtClean="0"/>
              <a:t>7</a:t>
            </a:r>
            <a:r>
              <a:rPr lang="it-IT" altLang="en-US" dirty="0" smtClean="0"/>
              <a:t>Be(n,</a:t>
            </a:r>
            <a:r>
              <a:rPr lang="el-GR" altLang="en-US" dirty="0" smtClean="0">
                <a:cs typeface="Arial" panose="020B0604020202020204" pitchFamily="34" charset="0"/>
              </a:rPr>
              <a:t>α</a:t>
            </a:r>
            <a:r>
              <a:rPr lang="it-IT" altLang="en-US" dirty="0" smtClean="0">
                <a:cs typeface="Arial" panose="020B0604020202020204" pitchFamily="34" charset="0"/>
              </a:rPr>
              <a:t>)</a:t>
            </a:r>
            <a:r>
              <a:rPr lang="it-IT" altLang="en-US" baseline="30000" dirty="0" smtClean="0">
                <a:cs typeface="Arial" panose="020B0604020202020204" pitchFamily="34" charset="0"/>
              </a:rPr>
              <a:t>4</a:t>
            </a:r>
            <a:r>
              <a:rPr lang="it-IT" altLang="en-US" dirty="0" smtClean="0">
                <a:cs typeface="Arial" panose="020B0604020202020204" pitchFamily="34" charset="0"/>
              </a:rPr>
              <a:t>He </a:t>
            </a:r>
            <a:r>
              <a:rPr lang="it-IT" altLang="en-US" dirty="0" err="1" smtClean="0">
                <a:cs typeface="Arial" panose="020B0604020202020204" pitchFamily="34" charset="0"/>
              </a:rPr>
              <a:t>measurement</a:t>
            </a:r>
            <a:endParaRPr lang="en-US" altLang="en-US" dirty="0"/>
          </a:p>
        </p:txBody>
      </p:sp>
    </p:spTree>
    <p:extLst>
      <p:ext uri="{BB962C8B-B14F-4D97-AF65-F5344CB8AC3E}">
        <p14:creationId xmlns:p14="http://schemas.microsoft.com/office/powerpoint/2010/main" val="73289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52400" y="838200"/>
            <a:ext cx="9601200" cy="2529923"/>
          </a:xfrm>
          <a:prstGeom prst="rect">
            <a:avLst/>
          </a:prstGeom>
          <a:noFill/>
        </p:spPr>
        <p:txBody>
          <a:bodyPr wrap="square" rtlCol="0">
            <a:spAutoFit/>
          </a:bodyPr>
          <a:lstStyle/>
          <a:p>
            <a:r>
              <a:rPr lang="it-IT" dirty="0" smtClean="0">
                <a:latin typeface="+mn-lt"/>
                <a:cs typeface="Arial" panose="020B0604020202020204" pitchFamily="34" charset="0"/>
              </a:rPr>
              <a:t>Two samples </a:t>
            </a:r>
            <a:r>
              <a:rPr lang="en-US" dirty="0" smtClean="0">
                <a:latin typeface="+mn-lt"/>
              </a:rPr>
              <a:t>with </a:t>
            </a:r>
            <a:r>
              <a:rPr lang="en-US" dirty="0">
                <a:latin typeface="+mn-lt"/>
              </a:rPr>
              <a:t>∼18 </a:t>
            </a:r>
            <a:r>
              <a:rPr lang="en-US" dirty="0" err="1">
                <a:latin typeface="+mn-lt"/>
              </a:rPr>
              <a:t>GBq</a:t>
            </a:r>
            <a:r>
              <a:rPr lang="en-US" dirty="0">
                <a:latin typeface="+mn-lt"/>
              </a:rPr>
              <a:t> </a:t>
            </a:r>
            <a:r>
              <a:rPr lang="en-US" dirty="0" smtClean="0">
                <a:latin typeface="+mn-lt"/>
              </a:rPr>
              <a:t>activity </a:t>
            </a:r>
            <a:r>
              <a:rPr lang="en-US" dirty="0">
                <a:latin typeface="+mn-lt"/>
              </a:rPr>
              <a:t>each </a:t>
            </a:r>
            <a:r>
              <a:rPr lang="en-US" dirty="0" smtClean="0">
                <a:latin typeface="+mn-lt"/>
              </a:rPr>
              <a:t>(∼</a:t>
            </a:r>
            <a:r>
              <a:rPr lang="en-US" dirty="0">
                <a:latin typeface="+mn-lt"/>
              </a:rPr>
              <a:t>1.4 </a:t>
            </a:r>
            <a:r>
              <a:rPr lang="en-US" dirty="0" err="1">
                <a:latin typeface="+mn-lt"/>
              </a:rPr>
              <a:t>μg</a:t>
            </a:r>
            <a:r>
              <a:rPr lang="en-US" dirty="0">
                <a:latin typeface="+mn-lt"/>
              </a:rPr>
              <a:t> of </a:t>
            </a:r>
            <a:r>
              <a:rPr lang="en-US" baseline="30000" dirty="0">
                <a:latin typeface="+mn-lt"/>
              </a:rPr>
              <a:t>7</a:t>
            </a:r>
            <a:r>
              <a:rPr lang="en-US" dirty="0">
                <a:latin typeface="+mn-lt"/>
              </a:rPr>
              <a:t>Be</a:t>
            </a:r>
            <a:r>
              <a:rPr lang="en-US" dirty="0" smtClean="0">
                <a:latin typeface="+mn-lt"/>
              </a:rPr>
              <a:t>) </a:t>
            </a:r>
            <a:endParaRPr lang="en-US" dirty="0">
              <a:latin typeface="+mn-lt"/>
            </a:endParaRPr>
          </a:p>
          <a:p>
            <a:pPr marL="342900" indent="-342900">
              <a:buClr>
                <a:schemeClr val="tx1"/>
              </a:buClr>
              <a:buFont typeface="Arial" panose="020B0604020202020204" pitchFamily="34" charset="0"/>
              <a:buChar char="•"/>
            </a:pPr>
            <a:r>
              <a:rPr lang="en-US" dirty="0" smtClean="0">
                <a:latin typeface="+mn-lt"/>
              </a:rPr>
              <a:t>electrodeposition </a:t>
            </a:r>
            <a:r>
              <a:rPr lang="en-US" dirty="0">
                <a:latin typeface="+mn-lt"/>
              </a:rPr>
              <a:t>on a </a:t>
            </a:r>
            <a:r>
              <a:rPr lang="en-US" dirty="0" smtClean="0">
                <a:latin typeface="+mn-lt"/>
              </a:rPr>
              <a:t>5-μm-thick Al </a:t>
            </a:r>
            <a:r>
              <a:rPr lang="en-US" dirty="0">
                <a:latin typeface="+mn-lt"/>
              </a:rPr>
              <a:t>foil </a:t>
            </a:r>
          </a:p>
          <a:p>
            <a:pPr marL="342900" indent="-342900">
              <a:buClr>
                <a:schemeClr val="tx1"/>
              </a:buClr>
              <a:buFont typeface="Arial" panose="020B0604020202020204" pitchFamily="34" charset="0"/>
              <a:buChar char="•"/>
            </a:pPr>
            <a:r>
              <a:rPr lang="en-US" dirty="0" smtClean="0">
                <a:latin typeface="+mn-lt"/>
              </a:rPr>
              <a:t>droplet </a:t>
            </a:r>
            <a:r>
              <a:rPr lang="en-US" dirty="0">
                <a:latin typeface="+mn-lt"/>
              </a:rPr>
              <a:t>deposition on a </a:t>
            </a:r>
            <a:r>
              <a:rPr lang="en-US" dirty="0" smtClean="0">
                <a:latin typeface="+mn-lt"/>
              </a:rPr>
              <a:t>0.6-μm-thick low-density </a:t>
            </a:r>
            <a:r>
              <a:rPr lang="en-US" dirty="0">
                <a:latin typeface="+mn-lt"/>
              </a:rPr>
              <a:t>polyethylene </a:t>
            </a:r>
            <a:r>
              <a:rPr lang="en-US" dirty="0" smtClean="0">
                <a:latin typeface="+mn-lt"/>
              </a:rPr>
              <a:t>foil</a:t>
            </a:r>
            <a:endParaRPr lang="en-US" dirty="0">
              <a:latin typeface="+mn-lt"/>
            </a:endParaRPr>
          </a:p>
          <a:p>
            <a:pPr marL="342900" indent="-342900">
              <a:buClr>
                <a:schemeClr val="tx1"/>
              </a:buClr>
              <a:buFont typeface="Arial" panose="020B0604020202020204" pitchFamily="34" charset="0"/>
              <a:buChar char="•"/>
            </a:pPr>
            <a:r>
              <a:rPr lang="en-US" dirty="0">
                <a:latin typeface="+mn-lt"/>
              </a:rPr>
              <a:t>Both </a:t>
            </a:r>
            <a:r>
              <a:rPr lang="en-US" baseline="30000" dirty="0">
                <a:latin typeface="+mn-lt"/>
              </a:rPr>
              <a:t>7</a:t>
            </a:r>
            <a:r>
              <a:rPr lang="en-US" dirty="0">
                <a:latin typeface="+mn-lt"/>
              </a:rPr>
              <a:t>Be samples were prepared at PSI, starting from a 200 </a:t>
            </a:r>
            <a:r>
              <a:rPr lang="en-US" dirty="0" err="1">
                <a:latin typeface="+mn-lt"/>
              </a:rPr>
              <a:t>GBq</a:t>
            </a:r>
            <a:r>
              <a:rPr lang="en-US" dirty="0">
                <a:latin typeface="+mn-lt"/>
              </a:rPr>
              <a:t> solution extracted from the spallation target of </a:t>
            </a:r>
            <a:r>
              <a:rPr lang="en-US" dirty="0" smtClean="0">
                <a:latin typeface="+mn-lt"/>
              </a:rPr>
              <a:t>the SINQ </a:t>
            </a:r>
            <a:r>
              <a:rPr lang="en-US" dirty="0">
                <a:latin typeface="+mn-lt"/>
              </a:rPr>
              <a:t>source, as Be(NO</a:t>
            </a:r>
            <a:r>
              <a:rPr lang="en-US" baseline="-25000" dirty="0">
                <a:latin typeface="+mn-lt"/>
              </a:rPr>
              <a:t>3</a:t>
            </a:r>
            <a:r>
              <a:rPr lang="en-US" dirty="0">
                <a:latin typeface="+mn-lt"/>
              </a:rPr>
              <a:t>)</a:t>
            </a:r>
            <a:r>
              <a:rPr lang="en-US" baseline="-25000" dirty="0">
                <a:latin typeface="+mn-lt"/>
              </a:rPr>
              <a:t>2</a:t>
            </a:r>
            <a:r>
              <a:rPr lang="en-US" dirty="0">
                <a:latin typeface="+mn-lt"/>
              </a:rPr>
              <a:t> </a:t>
            </a:r>
            <a:r>
              <a:rPr lang="en-US" dirty="0" smtClean="0">
                <a:latin typeface="+mn-lt"/>
              </a:rPr>
              <a:t>solution</a:t>
            </a:r>
            <a:endParaRPr lang="en-US" dirty="0">
              <a:latin typeface="+mn-lt"/>
            </a:endParaRPr>
          </a:p>
        </p:txBody>
      </p:sp>
      <p:sp>
        <p:nvSpPr>
          <p:cNvPr id="40" name="TextBox 39"/>
          <p:cNvSpPr txBox="1"/>
          <p:nvPr/>
        </p:nvSpPr>
        <p:spPr>
          <a:xfrm>
            <a:off x="59013" y="6477000"/>
            <a:ext cx="6189387" cy="307777"/>
          </a:xfrm>
          <a:prstGeom prst="rect">
            <a:avLst/>
          </a:prstGeom>
          <a:noFill/>
        </p:spPr>
        <p:txBody>
          <a:bodyPr wrap="none" rtlCol="0">
            <a:spAutoFit/>
          </a:bodyPr>
          <a:lstStyle/>
          <a:p>
            <a:pPr>
              <a:buClr>
                <a:schemeClr val="tx1"/>
              </a:buClr>
            </a:pPr>
            <a:r>
              <a:rPr lang="en-US" sz="1400" dirty="0" smtClean="0"/>
              <a:t>E </a:t>
            </a:r>
            <a:r>
              <a:rPr lang="en-US" sz="1400" dirty="0"/>
              <a:t>Maugeri et al. (</a:t>
            </a:r>
            <a:r>
              <a:rPr lang="en-US" sz="1400" dirty="0" err="1"/>
              <a:t>n_TOF</a:t>
            </a:r>
            <a:r>
              <a:rPr lang="en-US" sz="1400" dirty="0"/>
              <a:t> </a:t>
            </a:r>
            <a:r>
              <a:rPr lang="en-US" sz="1400" dirty="0" smtClean="0"/>
              <a:t>Collaboration), </a:t>
            </a:r>
            <a:r>
              <a:rPr lang="en-US" sz="1400" dirty="0" err="1"/>
              <a:t>Journ</a:t>
            </a:r>
            <a:r>
              <a:rPr lang="en-US" sz="1400" dirty="0"/>
              <a:t>. of Instr.,  12, P02016, (2017</a:t>
            </a:r>
            <a:r>
              <a:rPr lang="en-US" sz="1400" dirty="0" smtClean="0"/>
              <a:t>)</a:t>
            </a:r>
            <a:endParaRPr lang="en-US" sz="1400" dirty="0"/>
          </a:p>
        </p:txBody>
      </p:sp>
      <p:pic>
        <p:nvPicPr>
          <p:cNvPr id="41" name="Picture 40" descr="age11image3664"/>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19200" y="3631924"/>
            <a:ext cx="3276600" cy="2581275"/>
          </a:xfrm>
          <a:prstGeom prst="rect">
            <a:avLst/>
          </a:prstGeom>
          <a:noFill/>
          <a:ln>
            <a:noFill/>
          </a:ln>
        </p:spPr>
      </p:pic>
      <p:pic>
        <p:nvPicPr>
          <p:cNvPr id="42" name="Picture 41" descr="cid:image002.jpg@01D328C4.4CF67E4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943600" y="3631924"/>
            <a:ext cx="3260725" cy="2581275"/>
          </a:xfrm>
          <a:prstGeom prst="rect">
            <a:avLst/>
          </a:prstGeom>
          <a:noFill/>
          <a:ln>
            <a:noFill/>
          </a:ln>
        </p:spPr>
      </p:pic>
      <p:sp>
        <p:nvSpPr>
          <p:cNvPr id="8" name="Rectangle 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pPr>
            <a:r>
              <a:rPr lang="it-IT" altLang="en-US" baseline="30000" dirty="0" smtClean="0"/>
              <a:t>7</a:t>
            </a:r>
            <a:r>
              <a:rPr lang="it-IT" altLang="en-US" dirty="0" smtClean="0"/>
              <a:t>Be(n,</a:t>
            </a:r>
            <a:r>
              <a:rPr lang="el-GR" altLang="en-US" dirty="0" smtClean="0">
                <a:cs typeface="Arial" panose="020B0604020202020204" pitchFamily="34" charset="0"/>
              </a:rPr>
              <a:t>α</a:t>
            </a:r>
            <a:r>
              <a:rPr lang="it-IT" altLang="en-US" dirty="0" smtClean="0">
                <a:cs typeface="Arial" panose="020B0604020202020204" pitchFamily="34" charset="0"/>
              </a:rPr>
              <a:t>)</a:t>
            </a:r>
            <a:r>
              <a:rPr lang="it-IT" altLang="en-US" baseline="30000" dirty="0" smtClean="0">
                <a:cs typeface="Arial" panose="020B0604020202020204" pitchFamily="34" charset="0"/>
              </a:rPr>
              <a:t>4</a:t>
            </a:r>
            <a:r>
              <a:rPr lang="it-IT" altLang="en-US" dirty="0" smtClean="0">
                <a:cs typeface="Arial" panose="020B0604020202020204" pitchFamily="34" charset="0"/>
              </a:rPr>
              <a:t>He </a:t>
            </a:r>
            <a:r>
              <a:rPr lang="it-IT" altLang="en-US" dirty="0" err="1" smtClean="0">
                <a:cs typeface="Arial" panose="020B0604020202020204" pitchFamily="34" charset="0"/>
              </a:rPr>
              <a:t>measurement</a:t>
            </a:r>
            <a:endParaRPr lang="en-US" altLang="en-US" dirty="0"/>
          </a:p>
        </p:txBody>
      </p:sp>
      <p:pic>
        <p:nvPicPr>
          <p:cNvPr id="4097" name="Picture 1" descr="age10image4456"/>
          <p:cNvPicPr>
            <a:picLocks noChangeAspect="1" noChangeArrowheads="1"/>
          </p:cNvPicPr>
          <p:nvPr/>
        </p:nvPicPr>
        <p:blipFill rotWithShape="1">
          <a:blip r:embed="rId6">
            <a:extLst>
              <a:ext uri="{28A0092B-C50C-407E-A947-70E740481C1C}">
                <a14:useLocalDpi xmlns:a14="http://schemas.microsoft.com/office/drawing/2010/main" val="0"/>
              </a:ext>
            </a:extLst>
          </a:blip>
          <a:srcRect l="43884"/>
          <a:stretch/>
        </p:blipFill>
        <p:spPr bwMode="auto">
          <a:xfrm>
            <a:off x="4572000" y="3048000"/>
            <a:ext cx="5257800" cy="375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1+#ppt_w/2"/>
                                          </p:val>
                                        </p:tav>
                                        <p:tav tm="100000">
                                          <p:val>
                                            <p:strVal val="#ppt_x"/>
                                          </p:val>
                                        </p:tav>
                                      </p:tavLst>
                                    </p:anim>
                                    <p:anim calcmode="lin" valueType="num">
                                      <p:cBhvr additive="base">
                                        <p:cTn id="8" dur="500" fill="hold"/>
                                        <p:tgtEl>
                                          <p:spTgt spid="4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pPr>
            <a:r>
              <a:rPr lang="it-IT" altLang="en-US" baseline="30000" dirty="0" smtClean="0"/>
              <a:t>7</a:t>
            </a:r>
            <a:r>
              <a:rPr lang="it-IT" altLang="en-US" dirty="0" smtClean="0"/>
              <a:t>Be(n,</a:t>
            </a:r>
            <a:r>
              <a:rPr lang="el-GR" altLang="en-US" dirty="0" smtClean="0">
                <a:cs typeface="Arial" panose="020B0604020202020204" pitchFamily="34" charset="0"/>
              </a:rPr>
              <a:t>α</a:t>
            </a:r>
            <a:r>
              <a:rPr lang="it-IT" altLang="en-US" dirty="0" smtClean="0">
                <a:cs typeface="Arial" panose="020B0604020202020204" pitchFamily="34" charset="0"/>
              </a:rPr>
              <a:t>)</a:t>
            </a:r>
            <a:r>
              <a:rPr lang="it-IT" altLang="en-US" baseline="30000" dirty="0" smtClean="0">
                <a:cs typeface="Arial" panose="020B0604020202020204" pitchFamily="34" charset="0"/>
              </a:rPr>
              <a:t>4</a:t>
            </a:r>
            <a:r>
              <a:rPr lang="it-IT" altLang="en-US" dirty="0" smtClean="0">
                <a:cs typeface="Arial" panose="020B0604020202020204" pitchFamily="34" charset="0"/>
              </a:rPr>
              <a:t>He </a:t>
            </a:r>
            <a:r>
              <a:rPr lang="it-IT" altLang="en-US" dirty="0" err="1" smtClean="0">
                <a:cs typeface="Arial" panose="020B0604020202020204" pitchFamily="34" charset="0"/>
              </a:rPr>
              <a:t>measurement</a:t>
            </a:r>
            <a:endParaRPr lang="en-US" altLang="en-US" dirty="0"/>
          </a:p>
        </p:txBody>
      </p:sp>
      <p:pic>
        <p:nvPicPr>
          <p:cNvPr id="2" name="Picture 1"/>
          <p:cNvPicPr>
            <a:picLocks noChangeAspect="1"/>
          </p:cNvPicPr>
          <p:nvPr/>
        </p:nvPicPr>
        <p:blipFill>
          <a:blip r:embed="rId2"/>
          <a:stretch>
            <a:fillRect/>
          </a:stretch>
        </p:blipFill>
        <p:spPr>
          <a:xfrm>
            <a:off x="762000" y="1295400"/>
            <a:ext cx="9029700" cy="4940300"/>
          </a:xfrm>
          <a:prstGeom prst="rect">
            <a:avLst/>
          </a:prstGeom>
        </p:spPr>
      </p:pic>
      <p:sp>
        <p:nvSpPr>
          <p:cNvPr id="9" name="TextBox 8"/>
          <p:cNvSpPr txBox="1"/>
          <p:nvPr/>
        </p:nvSpPr>
        <p:spPr>
          <a:xfrm>
            <a:off x="0" y="6359402"/>
            <a:ext cx="3357201" cy="498598"/>
          </a:xfrm>
          <a:prstGeom prst="rect">
            <a:avLst/>
          </a:prstGeom>
          <a:noFill/>
        </p:spPr>
        <p:txBody>
          <a:bodyPr wrap="none" rtlCol="0">
            <a:spAutoFit/>
          </a:bodyPr>
          <a:lstStyle/>
          <a:p>
            <a:r>
              <a:rPr lang="en-US" sz="1200" dirty="0" smtClean="0"/>
              <a:t>M </a:t>
            </a:r>
            <a:r>
              <a:rPr lang="en-US" sz="1200" dirty="0" err="1" smtClean="0"/>
              <a:t>Barbagallo</a:t>
            </a:r>
            <a:r>
              <a:rPr lang="en-US" sz="1200" dirty="0" smtClean="0"/>
              <a:t> et al. (The </a:t>
            </a:r>
            <a:r>
              <a:rPr lang="en-US" sz="1200" dirty="0" err="1" smtClean="0"/>
              <a:t>n_TOF</a:t>
            </a:r>
            <a:r>
              <a:rPr lang="en-US" sz="1200" dirty="0" smtClean="0"/>
              <a:t> Collaboration) </a:t>
            </a:r>
          </a:p>
          <a:p>
            <a:r>
              <a:rPr lang="en-US" sz="1200" dirty="0" smtClean="0"/>
              <a:t>Phys. Rev. Lett. 117 (2016) 152701</a:t>
            </a:r>
            <a:endParaRPr lang="en-US" sz="1200" dirty="0"/>
          </a:p>
        </p:txBody>
      </p:sp>
    </p:spTree>
    <p:extLst>
      <p:ext uri="{BB962C8B-B14F-4D97-AF65-F5344CB8AC3E}">
        <p14:creationId xmlns:p14="http://schemas.microsoft.com/office/powerpoint/2010/main" val="1698430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1219200"/>
            <a:ext cx="4953000" cy="904863"/>
          </a:xfrm>
          <a:prstGeom prst="rect">
            <a:avLst/>
          </a:prstGeom>
        </p:spPr>
        <p:txBody>
          <a:bodyPr>
            <a:spAutoFit/>
          </a:bodyPr>
          <a:lstStyle/>
          <a:p>
            <a:r>
              <a:rPr lang="en-US" dirty="0"/>
              <a:t>n </a:t>
            </a:r>
            <a:r>
              <a:rPr lang="it-IT" dirty="0"/>
              <a:t>+ </a:t>
            </a:r>
            <a:r>
              <a:rPr lang="it-IT" baseline="30000" dirty="0"/>
              <a:t>7</a:t>
            </a:r>
            <a:r>
              <a:rPr lang="it-IT" dirty="0"/>
              <a:t>Be </a:t>
            </a:r>
            <a:r>
              <a:rPr lang="it-IT" dirty="0">
                <a:cs typeface="Arial" panose="020B0604020202020204" pitchFamily="34" charset="0"/>
              </a:rPr>
              <a:t>→ </a:t>
            </a:r>
            <a:r>
              <a:rPr lang="el-GR" dirty="0">
                <a:cs typeface="Arial" panose="020B0604020202020204" pitchFamily="34" charset="0"/>
              </a:rPr>
              <a:t>α</a:t>
            </a:r>
            <a:r>
              <a:rPr lang="it-IT" dirty="0">
                <a:cs typeface="Arial" panose="020B0604020202020204" pitchFamily="34" charset="0"/>
              </a:rPr>
              <a:t> + </a:t>
            </a:r>
            <a:r>
              <a:rPr lang="el-GR" dirty="0">
                <a:cs typeface="Arial" panose="020B0604020202020204" pitchFamily="34" charset="0"/>
              </a:rPr>
              <a:t>α</a:t>
            </a:r>
            <a:r>
              <a:rPr lang="it-IT" dirty="0">
                <a:cs typeface="Arial" panose="020B0604020202020204" pitchFamily="34" charset="0"/>
              </a:rPr>
              <a:t> (+</a:t>
            </a:r>
            <a:r>
              <a:rPr lang="el-GR" dirty="0">
                <a:cs typeface="Arial" panose="020B0604020202020204" pitchFamily="34" charset="0"/>
              </a:rPr>
              <a:t>γ</a:t>
            </a:r>
            <a:r>
              <a:rPr lang="it-IT" dirty="0">
                <a:cs typeface="Arial" panose="020B0604020202020204" pitchFamily="34" charset="0"/>
              </a:rPr>
              <a:t>)      </a:t>
            </a:r>
            <a:endParaRPr lang="it-IT" dirty="0" smtClean="0">
              <a:cs typeface="Arial" panose="020B0604020202020204" pitchFamily="34" charset="0"/>
            </a:endParaRPr>
          </a:p>
          <a:p>
            <a:r>
              <a:rPr lang="it-IT" dirty="0" smtClean="0">
                <a:cs typeface="Arial" panose="020B0604020202020204" pitchFamily="34" charset="0"/>
              </a:rPr>
              <a:t>Q-value</a:t>
            </a:r>
            <a:r>
              <a:rPr lang="it-IT" dirty="0">
                <a:cs typeface="Arial" panose="020B0604020202020204" pitchFamily="34" charset="0"/>
              </a:rPr>
              <a:t>: 19 </a:t>
            </a:r>
            <a:r>
              <a:rPr lang="it-IT" dirty="0" smtClean="0">
                <a:cs typeface="Arial" panose="020B0604020202020204" pitchFamily="34" charset="0"/>
              </a:rPr>
              <a:t>MeV, no threshold</a:t>
            </a:r>
            <a:endParaRPr lang="it-IT" dirty="0">
              <a:cs typeface="Arial" panose="020B0604020202020204" pitchFamily="34" charset="0"/>
            </a:endParaRPr>
          </a:p>
        </p:txBody>
      </p:sp>
      <p:sp>
        <p:nvSpPr>
          <p:cNvPr id="3" name="TextBox 2"/>
          <p:cNvSpPr txBox="1"/>
          <p:nvPr/>
        </p:nvSpPr>
        <p:spPr>
          <a:xfrm>
            <a:off x="228600" y="2590800"/>
            <a:ext cx="4139338" cy="3564053"/>
          </a:xfrm>
          <a:prstGeom prst="rect">
            <a:avLst/>
          </a:prstGeom>
          <a:noFill/>
        </p:spPr>
        <p:txBody>
          <a:bodyPr wrap="none" rtlCol="0">
            <a:spAutoFit/>
          </a:bodyPr>
          <a:lstStyle/>
          <a:p>
            <a:r>
              <a:rPr lang="en-US" dirty="0" smtClean="0"/>
              <a:t>s-wave neutrons can form</a:t>
            </a:r>
          </a:p>
          <a:p>
            <a:r>
              <a:rPr lang="en-US" dirty="0" smtClean="0"/>
              <a:t>J</a:t>
            </a:r>
            <a:r>
              <a:rPr lang="el-GR" baseline="30000" dirty="0" smtClean="0">
                <a:latin typeface="Arial" panose="020B0604020202020204" pitchFamily="34" charset="0"/>
                <a:cs typeface="Arial" panose="020B0604020202020204" pitchFamily="34" charset="0"/>
              </a:rPr>
              <a:t>π</a:t>
            </a:r>
            <a:r>
              <a:rPr lang="en-US" dirty="0" smtClean="0"/>
              <a:t>=1</a:t>
            </a:r>
            <a:r>
              <a:rPr lang="en-US" baseline="30000" dirty="0" smtClean="0"/>
              <a:t>-</a:t>
            </a:r>
            <a:r>
              <a:rPr lang="en-US" dirty="0" smtClean="0"/>
              <a:t> or 2</a:t>
            </a:r>
            <a:r>
              <a:rPr lang="en-US" baseline="30000" dirty="0" smtClean="0"/>
              <a:t>-</a:t>
            </a:r>
            <a:r>
              <a:rPr lang="en-US" dirty="0" smtClean="0"/>
              <a:t> states</a:t>
            </a:r>
          </a:p>
          <a:p>
            <a:endParaRPr lang="en-US" dirty="0" smtClean="0"/>
          </a:p>
          <a:p>
            <a:r>
              <a:rPr lang="en-US" dirty="0"/>
              <a:t>J</a:t>
            </a:r>
            <a:r>
              <a:rPr lang="el-GR" baseline="30000" dirty="0">
                <a:latin typeface="Arial" panose="020B0604020202020204" pitchFamily="34" charset="0"/>
                <a:cs typeface="Arial" panose="020B0604020202020204" pitchFamily="34" charset="0"/>
              </a:rPr>
              <a:t>π</a:t>
            </a:r>
            <a:r>
              <a:rPr lang="en-US" dirty="0"/>
              <a:t>=0</a:t>
            </a:r>
            <a:r>
              <a:rPr lang="en-US" baseline="30000" dirty="0"/>
              <a:t>+</a:t>
            </a:r>
            <a:r>
              <a:rPr lang="en-US" dirty="0"/>
              <a:t>, 2</a:t>
            </a:r>
            <a:r>
              <a:rPr lang="en-US" baseline="30000" dirty="0"/>
              <a:t>+</a:t>
            </a:r>
            <a:r>
              <a:rPr lang="en-US" dirty="0"/>
              <a:t> states can be</a:t>
            </a:r>
          </a:p>
          <a:p>
            <a:r>
              <a:rPr lang="en-US" dirty="0"/>
              <a:t>populated by </a:t>
            </a:r>
            <a:r>
              <a:rPr lang="el-GR" dirty="0"/>
              <a:t>γ</a:t>
            </a:r>
            <a:r>
              <a:rPr lang="en-US" dirty="0"/>
              <a:t>-ray emissions</a:t>
            </a:r>
          </a:p>
          <a:p>
            <a:endParaRPr lang="en-US" dirty="0"/>
          </a:p>
          <a:p>
            <a:r>
              <a:rPr lang="en-US" dirty="0"/>
              <a:t>o</a:t>
            </a:r>
            <a:r>
              <a:rPr lang="en-US" dirty="0" smtClean="0"/>
              <a:t>nly </a:t>
            </a:r>
            <a:r>
              <a:rPr lang="en-US" dirty="0"/>
              <a:t>J</a:t>
            </a:r>
            <a:r>
              <a:rPr lang="el-GR" baseline="30000" dirty="0">
                <a:latin typeface="Arial" panose="020B0604020202020204" pitchFamily="34" charset="0"/>
                <a:cs typeface="Arial" panose="020B0604020202020204" pitchFamily="34" charset="0"/>
              </a:rPr>
              <a:t>π</a:t>
            </a:r>
            <a:r>
              <a:rPr lang="en-US" dirty="0" smtClean="0"/>
              <a:t>=0</a:t>
            </a:r>
            <a:r>
              <a:rPr lang="en-US" baseline="30000" dirty="0" smtClean="0"/>
              <a:t>+</a:t>
            </a:r>
            <a:r>
              <a:rPr lang="en-US" dirty="0" smtClean="0"/>
              <a:t>, 2</a:t>
            </a:r>
            <a:r>
              <a:rPr lang="en-US" baseline="30000" dirty="0" smtClean="0"/>
              <a:t>+</a:t>
            </a:r>
            <a:r>
              <a:rPr lang="en-US" dirty="0" smtClean="0"/>
              <a:t>, 4</a:t>
            </a:r>
            <a:r>
              <a:rPr lang="en-US" baseline="30000" dirty="0" smtClean="0"/>
              <a:t>+</a:t>
            </a:r>
            <a:r>
              <a:rPr lang="en-US" dirty="0" smtClean="0"/>
              <a:t> , … </a:t>
            </a:r>
          </a:p>
          <a:p>
            <a:r>
              <a:rPr lang="en-US" dirty="0" smtClean="0"/>
              <a:t>can decay into 2</a:t>
            </a:r>
            <a:r>
              <a:rPr lang="el-GR" dirty="0" smtClean="0"/>
              <a:t>α</a:t>
            </a:r>
            <a:r>
              <a:rPr lang="en-US" dirty="0" smtClean="0"/>
              <a:t> channel</a:t>
            </a:r>
          </a:p>
        </p:txBody>
      </p:sp>
      <p:pic>
        <p:nvPicPr>
          <p:cNvPr id="7" name="Picture 6"/>
          <p:cNvPicPr>
            <a:picLocks noChangeAspect="1"/>
          </p:cNvPicPr>
          <p:nvPr/>
        </p:nvPicPr>
        <p:blipFill>
          <a:blip r:embed="rId2"/>
          <a:stretch>
            <a:fillRect/>
          </a:stretch>
        </p:blipFill>
        <p:spPr>
          <a:xfrm>
            <a:off x="4962158" y="839944"/>
            <a:ext cx="4909299" cy="5933507"/>
          </a:xfrm>
          <a:prstGeom prst="rect">
            <a:avLst/>
          </a:prstGeom>
        </p:spPr>
      </p:pic>
      <p:sp>
        <p:nvSpPr>
          <p:cNvPr id="10" name="Rectangle 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pPr>
            <a:r>
              <a:rPr lang="it-IT" altLang="en-US" baseline="30000" dirty="0" smtClean="0"/>
              <a:t>7</a:t>
            </a:r>
            <a:r>
              <a:rPr lang="it-IT" altLang="en-US" dirty="0" smtClean="0"/>
              <a:t>Be(n,</a:t>
            </a:r>
            <a:r>
              <a:rPr lang="el-GR" altLang="en-US" dirty="0" smtClean="0">
                <a:cs typeface="Arial" panose="020B0604020202020204" pitchFamily="34" charset="0"/>
              </a:rPr>
              <a:t>α</a:t>
            </a:r>
            <a:r>
              <a:rPr lang="it-IT" altLang="en-US" dirty="0" smtClean="0">
                <a:cs typeface="Arial" panose="020B0604020202020204" pitchFamily="34" charset="0"/>
              </a:rPr>
              <a:t>)</a:t>
            </a:r>
            <a:r>
              <a:rPr lang="it-IT" altLang="en-US" baseline="30000" dirty="0" smtClean="0">
                <a:cs typeface="Arial" panose="020B0604020202020204" pitchFamily="34" charset="0"/>
              </a:rPr>
              <a:t>4</a:t>
            </a:r>
            <a:r>
              <a:rPr lang="it-IT" altLang="en-US" dirty="0" smtClean="0">
                <a:cs typeface="Arial" panose="020B0604020202020204" pitchFamily="34" charset="0"/>
              </a:rPr>
              <a:t>He &amp; </a:t>
            </a:r>
            <a:r>
              <a:rPr lang="it-IT" altLang="en-US" baseline="30000" dirty="0" smtClean="0"/>
              <a:t>7</a:t>
            </a:r>
            <a:r>
              <a:rPr lang="it-IT" altLang="en-US" dirty="0" smtClean="0"/>
              <a:t>Be(</a:t>
            </a:r>
            <a:r>
              <a:rPr lang="it-IT" altLang="en-US" dirty="0" err="1" smtClean="0"/>
              <a:t>n,γ</a:t>
            </a:r>
            <a:r>
              <a:rPr lang="el-GR" altLang="en-US" dirty="0" smtClean="0">
                <a:cs typeface="Arial" panose="020B0604020202020204" pitchFamily="34" charset="0"/>
              </a:rPr>
              <a:t>α</a:t>
            </a:r>
            <a:r>
              <a:rPr lang="it-IT" altLang="en-US" dirty="0" smtClean="0">
                <a:cs typeface="Arial" panose="020B0604020202020204" pitchFamily="34" charset="0"/>
              </a:rPr>
              <a:t>)</a:t>
            </a:r>
            <a:r>
              <a:rPr lang="it-IT" altLang="en-US" baseline="30000" dirty="0" smtClean="0">
                <a:cs typeface="Arial" panose="020B0604020202020204" pitchFamily="34" charset="0"/>
              </a:rPr>
              <a:t>4</a:t>
            </a:r>
            <a:r>
              <a:rPr lang="it-IT" altLang="en-US" dirty="0" smtClean="0">
                <a:cs typeface="Arial" panose="020B0604020202020204" pitchFamily="34" charset="0"/>
              </a:rPr>
              <a:t>He</a:t>
            </a:r>
            <a:endParaRPr lang="en-US" altLang="en-US" dirty="0"/>
          </a:p>
        </p:txBody>
      </p:sp>
    </p:spTree>
    <p:extLst>
      <p:ext uri="{BB962C8B-B14F-4D97-AF65-F5344CB8AC3E}">
        <p14:creationId xmlns:p14="http://schemas.microsoft.com/office/powerpoint/2010/main" val="55316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1219200"/>
                <a:ext cx="7912359" cy="1865126"/>
              </a:xfrm>
              <a:prstGeom prst="rect">
                <a:avLst/>
              </a:prstGeom>
              <a:noFill/>
            </p:spPr>
            <p:txBody>
              <a:bodyPr wrap="none" rtlCol="0">
                <a:spAutoFit/>
              </a:bodyPr>
              <a:lstStyle/>
              <a:p>
                <a:r>
                  <a:rPr lang="en-US" dirty="0" smtClean="0"/>
                  <a:t>Bassi et al., Il </a:t>
                </a:r>
                <a:r>
                  <a:rPr lang="en-US" dirty="0" err="1" smtClean="0"/>
                  <a:t>Nuovo</a:t>
                </a:r>
                <a:r>
                  <a:rPr lang="en-US" dirty="0" smtClean="0"/>
                  <a:t> </a:t>
                </a:r>
                <a:r>
                  <a:rPr lang="en-US" dirty="0" err="1" smtClean="0"/>
                  <a:t>Cimento</a:t>
                </a:r>
                <a:r>
                  <a:rPr lang="en-US" dirty="0" smtClean="0"/>
                  <a:t> </a:t>
                </a:r>
                <a:r>
                  <a:rPr lang="en-US" b="1" dirty="0" smtClean="0"/>
                  <a:t>28</a:t>
                </a:r>
                <a:r>
                  <a:rPr lang="en-US" dirty="0" smtClean="0"/>
                  <a:t> (1963) 1049, provided:</a:t>
                </a:r>
              </a:p>
              <a:p>
                <a:endParaRPr lang="en-US" dirty="0"/>
              </a:p>
              <a:p>
                <a:pPr>
                  <a:buClr>
                    <a:schemeClr val="tx1"/>
                  </a:buClr>
                  <a:buSzPct val="100000"/>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𝜎</m:t>
                      </m:r>
                      <m:d>
                        <m:dPr>
                          <m:ctrlPr>
                            <a:rPr lang="en-US" i="1" smtClean="0">
                              <a:latin typeface="Cambria Math"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𝛾𝛼</m:t>
                          </m:r>
                        </m:e>
                      </m:d>
                      <m:r>
                        <a:rPr lang="en-US" b="0" i="0" smtClean="0">
                          <a:latin typeface="Cambria Math" panose="02040503050406030204" pitchFamily="18" charset="0"/>
                        </a:rPr>
                        <m:t>=155 </m:t>
                      </m:r>
                      <m:r>
                        <m:rPr>
                          <m:sty m:val="p"/>
                        </m:rPr>
                        <a:rPr lang="en-US" b="0" i="0" smtClean="0">
                          <a:latin typeface="Cambria Math" panose="02040503050406030204" pitchFamily="18" charset="0"/>
                        </a:rPr>
                        <m:t>mb</m:t>
                      </m:r>
                    </m:oMath>
                  </m:oMathPara>
                </a14:m>
                <a:endParaRPr lang="en-US" dirty="0" smtClean="0"/>
              </a:p>
              <a:p>
                <a:pPr>
                  <a:buClr>
                    <a:schemeClr val="tx1"/>
                  </a:buClr>
                  <a:buSzPct val="100000"/>
                </a:pPr>
                <a:endParaRPr lang="en-US" sz="1200" dirty="0"/>
              </a:p>
              <a:p>
                <a:pPr>
                  <a:buClr>
                    <a:schemeClr val="tx1"/>
                  </a:buClr>
                  <a:buSzPct val="100000"/>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ea typeface="Cambria Math" panose="02040503050406030204" pitchFamily="18" charset="0"/>
                        </a:rPr>
                        <m:t>𝜎</m:t>
                      </m:r>
                      <m:d>
                        <m:dPr>
                          <m:ctrlPr>
                            <a:rPr lang="en-US" i="1">
                              <a:latin typeface="Cambria Math"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e>
                      </m:d>
                      <m:r>
                        <a:rPr lang="en-US" b="0" i="0" smtClean="0">
                          <a:latin typeface="Cambria Math" panose="02040503050406030204" pitchFamily="18" charset="0"/>
                          <a:ea typeface="Cambria Math" panose="02040503050406030204" pitchFamily="18" charset="0"/>
                        </a:rPr>
                        <m:t>&lt;0.1</m:t>
                      </m:r>
                      <m:r>
                        <a:rPr lang="en-US">
                          <a:latin typeface="Cambria Math" panose="02040503050406030204" pitchFamily="18" charset="0"/>
                        </a:rPr>
                        <m:t> </m:t>
                      </m:r>
                      <m:r>
                        <m:rPr>
                          <m:sty m:val="p"/>
                        </m:rPr>
                        <a:rPr lang="en-US">
                          <a:latin typeface="Cambria Math" panose="02040503050406030204" pitchFamily="18" charset="0"/>
                        </a:rPr>
                        <m:t>mb</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0" y="1219200"/>
                <a:ext cx="7912359" cy="1865126"/>
              </a:xfrm>
              <a:prstGeom prst="rect">
                <a:avLst/>
              </a:prstGeom>
              <a:blipFill>
                <a:blip r:embed="rId2"/>
                <a:stretch>
                  <a:fillRect l="-1233" t="-2941" r="-770" b="-654"/>
                </a:stretch>
              </a:blipFill>
            </p:spPr>
            <p:txBody>
              <a:bodyPr/>
              <a:lstStyle/>
              <a:p>
                <a:r>
                  <a:rPr lang="en-US">
                    <a:noFill/>
                  </a:rPr>
                  <a:t> </a:t>
                </a:r>
              </a:p>
            </p:txBody>
          </p:sp>
        </mc:Fallback>
      </mc:AlternateContent>
      <p:sp>
        <p:nvSpPr>
          <p:cNvPr id="5" name="TextBox 4"/>
          <p:cNvSpPr txBox="1"/>
          <p:nvPr/>
        </p:nvSpPr>
        <p:spPr>
          <a:xfrm>
            <a:off x="228600" y="4038600"/>
            <a:ext cx="184731" cy="461665"/>
          </a:xfrm>
          <a:prstGeom prst="rect">
            <a:avLst/>
          </a:prstGeom>
          <a:noFill/>
        </p:spPr>
        <p:txBody>
          <a:bodyPr wrap="none" rtlCol="0">
            <a:spAutoFit/>
          </a:bodyPr>
          <a:lstStyle/>
          <a:p>
            <a:endParaRPr lang="en-US"/>
          </a:p>
        </p:txBody>
      </p:sp>
      <p:sp>
        <p:nvSpPr>
          <p:cNvPr id="4" name="TextBox 3"/>
          <p:cNvSpPr txBox="1"/>
          <p:nvPr/>
        </p:nvSpPr>
        <p:spPr>
          <a:xfrm>
            <a:off x="14111" y="3770126"/>
            <a:ext cx="3719689" cy="2985433"/>
          </a:xfrm>
          <a:prstGeom prst="rect">
            <a:avLst/>
          </a:prstGeom>
          <a:noFill/>
        </p:spPr>
        <p:txBody>
          <a:bodyPr wrap="square" rtlCol="0">
            <a:spAutoFit/>
          </a:bodyPr>
          <a:lstStyle/>
          <a:p>
            <a:r>
              <a:rPr lang="en-US" sz="2000" dirty="0"/>
              <a:t>reaction rate by </a:t>
            </a:r>
            <a:r>
              <a:rPr lang="en-US" sz="2000" dirty="0" smtClean="0"/>
              <a:t>RV </a:t>
            </a:r>
            <a:r>
              <a:rPr lang="en-US" sz="2000" dirty="0"/>
              <a:t>Wagoner (1969</a:t>
            </a:r>
            <a:r>
              <a:rPr lang="en-US" sz="2000" dirty="0" smtClean="0"/>
              <a:t>):</a:t>
            </a:r>
            <a:endParaRPr lang="en-US" sz="2000" dirty="0"/>
          </a:p>
          <a:p>
            <a:endParaRPr lang="en-US" sz="2000" dirty="0" smtClean="0"/>
          </a:p>
          <a:p>
            <a:r>
              <a:rPr lang="en-US" sz="2000" dirty="0" smtClean="0"/>
              <a:t>s-wave component:</a:t>
            </a:r>
          </a:p>
          <a:p>
            <a:r>
              <a:rPr lang="en-US" sz="2000" dirty="0" smtClean="0"/>
              <a:t>1/v normalized at thermal</a:t>
            </a:r>
          </a:p>
          <a:p>
            <a:r>
              <a:rPr lang="en-US" sz="2000" dirty="0" smtClean="0"/>
              <a:t> </a:t>
            </a:r>
          </a:p>
          <a:p>
            <a:r>
              <a:rPr lang="en-US" sz="2000" dirty="0" smtClean="0"/>
              <a:t>p-wave component:</a:t>
            </a:r>
          </a:p>
          <a:p>
            <a:r>
              <a:rPr lang="en-US" sz="2000" dirty="0" smtClean="0"/>
              <a:t>~ E</a:t>
            </a:r>
            <a:r>
              <a:rPr lang="en-US" sz="2000" baseline="30000" dirty="0" smtClean="0"/>
              <a:t>1/2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209800"/>
            <a:ext cx="6095238" cy="4571429"/>
          </a:xfrm>
          <a:prstGeom prst="rect">
            <a:avLst/>
          </a:prstGeom>
        </p:spPr>
      </p:pic>
      <p:sp>
        <p:nvSpPr>
          <p:cNvPr id="8" name="Rectangle 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pPr>
            <a:r>
              <a:rPr lang="it-IT" altLang="en-US" baseline="30000" dirty="0" smtClean="0"/>
              <a:t>7</a:t>
            </a:r>
            <a:r>
              <a:rPr lang="it-IT" altLang="en-US" dirty="0" smtClean="0"/>
              <a:t>Be(n,</a:t>
            </a:r>
            <a:r>
              <a:rPr lang="el-GR" altLang="en-US" dirty="0" smtClean="0">
                <a:cs typeface="Arial" panose="020B0604020202020204" pitchFamily="34" charset="0"/>
              </a:rPr>
              <a:t>α</a:t>
            </a:r>
            <a:r>
              <a:rPr lang="it-IT" altLang="en-US" dirty="0" smtClean="0">
                <a:cs typeface="Arial" panose="020B0604020202020204" pitchFamily="34" charset="0"/>
              </a:rPr>
              <a:t>)</a:t>
            </a:r>
            <a:r>
              <a:rPr lang="it-IT" altLang="en-US" baseline="30000" dirty="0" smtClean="0">
                <a:cs typeface="Arial" panose="020B0604020202020204" pitchFamily="34" charset="0"/>
              </a:rPr>
              <a:t>4</a:t>
            </a:r>
            <a:r>
              <a:rPr lang="it-IT" altLang="en-US" dirty="0" smtClean="0">
                <a:cs typeface="Arial" panose="020B0604020202020204" pitchFamily="34" charset="0"/>
              </a:rPr>
              <a:t>He &amp; </a:t>
            </a:r>
            <a:r>
              <a:rPr lang="it-IT" altLang="en-US" baseline="30000" dirty="0" smtClean="0"/>
              <a:t>7</a:t>
            </a:r>
            <a:r>
              <a:rPr lang="it-IT" altLang="en-US" dirty="0" smtClean="0"/>
              <a:t>Be(</a:t>
            </a:r>
            <a:r>
              <a:rPr lang="it-IT" altLang="en-US" dirty="0" err="1" smtClean="0"/>
              <a:t>n,γ</a:t>
            </a:r>
            <a:r>
              <a:rPr lang="el-GR" altLang="en-US" dirty="0" smtClean="0">
                <a:cs typeface="Arial" panose="020B0604020202020204" pitchFamily="34" charset="0"/>
              </a:rPr>
              <a:t>α</a:t>
            </a:r>
            <a:r>
              <a:rPr lang="it-IT" altLang="en-US" dirty="0" smtClean="0">
                <a:cs typeface="Arial" panose="020B0604020202020204" pitchFamily="34" charset="0"/>
              </a:rPr>
              <a:t>)</a:t>
            </a:r>
            <a:r>
              <a:rPr lang="it-IT" altLang="en-US" baseline="30000" dirty="0" smtClean="0">
                <a:cs typeface="Arial" panose="020B0604020202020204" pitchFamily="34" charset="0"/>
              </a:rPr>
              <a:t>4</a:t>
            </a:r>
            <a:r>
              <a:rPr lang="it-IT" altLang="en-US" dirty="0" smtClean="0">
                <a:cs typeface="Arial" panose="020B0604020202020204" pitchFamily="34" charset="0"/>
              </a:rPr>
              <a:t>He</a:t>
            </a:r>
            <a:endParaRPr lang="en-US" altLang="en-US" dirty="0"/>
          </a:p>
        </p:txBody>
      </p:sp>
    </p:spTree>
    <p:extLst>
      <p:ext uri="{BB962C8B-B14F-4D97-AF65-F5344CB8AC3E}">
        <p14:creationId xmlns:p14="http://schemas.microsoft.com/office/powerpoint/2010/main" val="1414801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209800"/>
            <a:ext cx="6095238" cy="4571429"/>
          </a:xfrm>
          <a:prstGeom prst="rect">
            <a:avLst/>
          </a:prstGeom>
        </p:spPr>
      </p:pic>
      <p:sp>
        <p:nvSpPr>
          <p:cNvPr id="6" name="TextBox 5"/>
          <p:cNvSpPr txBox="1"/>
          <p:nvPr/>
        </p:nvSpPr>
        <p:spPr>
          <a:xfrm>
            <a:off x="152400" y="762000"/>
            <a:ext cx="7872861" cy="1348061"/>
          </a:xfrm>
          <a:prstGeom prst="rect">
            <a:avLst/>
          </a:prstGeom>
          <a:noFill/>
        </p:spPr>
        <p:txBody>
          <a:bodyPr wrap="none" rtlCol="0">
            <a:spAutoFit/>
          </a:bodyPr>
          <a:lstStyle/>
          <a:p>
            <a:r>
              <a:rPr lang="en-US" dirty="0" smtClean="0"/>
              <a:t>The </a:t>
            </a:r>
            <a:r>
              <a:rPr lang="en-US" dirty="0" err="1" smtClean="0"/>
              <a:t>n_TOF</a:t>
            </a:r>
            <a:r>
              <a:rPr lang="en-US" dirty="0" smtClean="0"/>
              <a:t> measurement confirmed:</a:t>
            </a:r>
          </a:p>
          <a:p>
            <a:pPr marL="342900" indent="-342900">
              <a:buClr>
                <a:schemeClr val="tx1"/>
              </a:buClr>
              <a:buSzPct val="100000"/>
              <a:buFont typeface="Arial" panose="020B0604020202020204" pitchFamily="34" charset="0"/>
              <a:buChar char="•"/>
            </a:pPr>
            <a:r>
              <a:rPr lang="en-US" dirty="0" smtClean="0"/>
              <a:t>the 1/v behavior of the (n,</a:t>
            </a:r>
            <a:r>
              <a:rPr lang="el-GR" dirty="0" smtClean="0"/>
              <a:t>γα</a:t>
            </a:r>
            <a:r>
              <a:rPr lang="en-US" dirty="0" smtClean="0"/>
              <a:t>) cross section</a:t>
            </a:r>
          </a:p>
          <a:p>
            <a:pPr marL="342900" indent="-342900">
              <a:buClr>
                <a:schemeClr val="tx1"/>
              </a:buClr>
              <a:buSzPct val="100000"/>
              <a:buFont typeface="Arial" panose="020B0604020202020204" pitchFamily="34" charset="0"/>
              <a:buChar char="•"/>
            </a:pPr>
            <a:r>
              <a:rPr lang="en-US" dirty="0"/>
              <a:t>n</a:t>
            </a:r>
            <a:r>
              <a:rPr lang="en-US" dirty="0" smtClean="0"/>
              <a:t>o onset of the p-wave component up to </a:t>
            </a:r>
            <a:r>
              <a:rPr lang="en-US" dirty="0" err="1" smtClean="0"/>
              <a:t>E</a:t>
            </a:r>
            <a:r>
              <a:rPr lang="en-US" baseline="-25000" dirty="0" err="1" smtClean="0"/>
              <a:t>n</a:t>
            </a:r>
            <a:r>
              <a:rPr lang="en-US" dirty="0"/>
              <a:t> </a:t>
            </a:r>
            <a:r>
              <a:rPr lang="en-US" dirty="0" smtClean="0"/>
              <a:t>~ 10 </a:t>
            </a:r>
            <a:r>
              <a:rPr lang="en-US" dirty="0" err="1" smtClean="0"/>
              <a:t>keV</a:t>
            </a:r>
            <a:endParaRPr lang="en-US" dirty="0"/>
          </a:p>
        </p:txBody>
      </p:sp>
      <p:sp>
        <p:nvSpPr>
          <p:cNvPr id="7" name="TextBox 6"/>
          <p:cNvSpPr txBox="1"/>
          <p:nvPr/>
        </p:nvSpPr>
        <p:spPr>
          <a:xfrm>
            <a:off x="0" y="6359402"/>
            <a:ext cx="3357201" cy="498598"/>
          </a:xfrm>
          <a:prstGeom prst="rect">
            <a:avLst/>
          </a:prstGeom>
          <a:noFill/>
        </p:spPr>
        <p:txBody>
          <a:bodyPr wrap="none" rtlCol="0">
            <a:spAutoFit/>
          </a:bodyPr>
          <a:lstStyle/>
          <a:p>
            <a:r>
              <a:rPr lang="en-US" sz="1200" dirty="0" smtClean="0"/>
              <a:t>M </a:t>
            </a:r>
            <a:r>
              <a:rPr lang="en-US" sz="1200" dirty="0" err="1" smtClean="0"/>
              <a:t>Barbagallo</a:t>
            </a:r>
            <a:r>
              <a:rPr lang="en-US" sz="1200" dirty="0" smtClean="0"/>
              <a:t> et al. (The </a:t>
            </a:r>
            <a:r>
              <a:rPr lang="en-US" sz="1200" dirty="0" err="1" smtClean="0"/>
              <a:t>n_TOF</a:t>
            </a:r>
            <a:r>
              <a:rPr lang="en-US" sz="1200" dirty="0" smtClean="0"/>
              <a:t> Collaboration) </a:t>
            </a:r>
          </a:p>
          <a:p>
            <a:r>
              <a:rPr lang="en-US" sz="1200" dirty="0" smtClean="0"/>
              <a:t>Phys. Rev. Lett. 117 (2016) 152701</a:t>
            </a:r>
            <a:endParaRPr lang="en-US" sz="1200" dirty="0"/>
          </a:p>
        </p:txBody>
      </p:sp>
      <p:sp>
        <p:nvSpPr>
          <p:cNvPr id="11" name="Rectangle 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buFontTx/>
            </a:pPr>
            <a:r>
              <a:rPr lang="it-IT" altLang="en-US" baseline="30000" dirty="0" smtClean="0"/>
              <a:t>7</a:t>
            </a:r>
            <a:r>
              <a:rPr lang="it-IT" altLang="en-US" dirty="0" smtClean="0"/>
              <a:t>Be(n,</a:t>
            </a:r>
            <a:r>
              <a:rPr lang="el-GR" altLang="en-US" dirty="0" smtClean="0">
                <a:cs typeface="Arial" panose="020B0604020202020204" pitchFamily="34" charset="0"/>
              </a:rPr>
              <a:t>α</a:t>
            </a:r>
            <a:r>
              <a:rPr lang="it-IT" altLang="en-US" dirty="0" smtClean="0">
                <a:cs typeface="Arial" panose="020B0604020202020204" pitchFamily="34" charset="0"/>
              </a:rPr>
              <a:t>)</a:t>
            </a:r>
            <a:r>
              <a:rPr lang="it-IT" altLang="en-US" baseline="30000" dirty="0" smtClean="0">
                <a:cs typeface="Arial" panose="020B0604020202020204" pitchFamily="34" charset="0"/>
              </a:rPr>
              <a:t>4</a:t>
            </a:r>
            <a:r>
              <a:rPr lang="it-IT" altLang="en-US" dirty="0" smtClean="0">
                <a:cs typeface="Arial" panose="020B0604020202020204" pitchFamily="34" charset="0"/>
              </a:rPr>
              <a:t>He @ </a:t>
            </a:r>
            <a:r>
              <a:rPr lang="it-IT" altLang="en-US" dirty="0" err="1" smtClean="0">
                <a:cs typeface="Arial" panose="020B0604020202020204" pitchFamily="34" charset="0"/>
              </a:rPr>
              <a:t>n_TOF</a:t>
            </a:r>
            <a:r>
              <a:rPr lang="it-IT" altLang="en-US" dirty="0" smtClean="0">
                <a:cs typeface="Arial" panose="020B0604020202020204" pitchFamily="34" charset="0"/>
              </a:rPr>
              <a:t> (2016)</a:t>
            </a:r>
            <a:endParaRPr lang="en-US" alt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209800"/>
            <a:ext cx="6095238" cy="457142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562" y="2210371"/>
            <a:ext cx="6095238" cy="4571429"/>
          </a:xfrm>
          <a:prstGeom prst="rect">
            <a:avLst/>
          </a:prstGeom>
        </p:spPr>
      </p:pic>
    </p:spTree>
    <p:extLst>
      <p:ext uri="{BB962C8B-B14F-4D97-AF65-F5344CB8AC3E}">
        <p14:creationId xmlns:p14="http://schemas.microsoft.com/office/powerpoint/2010/main" val="275820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buFontTx/>
            </a:pPr>
            <a:r>
              <a:rPr lang="en-US" altLang="en-US" baseline="30000" dirty="0" smtClean="0"/>
              <a:t>7</a:t>
            </a:r>
            <a:r>
              <a:rPr lang="en-US" altLang="en-US" dirty="0" smtClean="0"/>
              <a:t>Be(n,</a:t>
            </a:r>
            <a:r>
              <a:rPr lang="en-US" altLang="en-US" dirty="0" smtClean="0">
                <a:cs typeface="Arial" panose="020B0604020202020204" pitchFamily="34" charset="0"/>
              </a:rPr>
              <a:t>α)</a:t>
            </a:r>
            <a:r>
              <a:rPr lang="en-US" altLang="en-US" baseline="30000" dirty="0" smtClean="0">
                <a:cs typeface="Arial" panose="020B0604020202020204" pitchFamily="34" charset="0"/>
              </a:rPr>
              <a:t>4</a:t>
            </a:r>
            <a:r>
              <a:rPr lang="en-US" altLang="en-US" dirty="0" smtClean="0">
                <a:cs typeface="Arial" panose="020B0604020202020204" pitchFamily="34" charset="0"/>
              </a:rPr>
              <a:t>He modeling</a:t>
            </a:r>
            <a:endParaRPr lang="en-US" altLang="en-US" dirty="0"/>
          </a:p>
        </p:txBody>
      </p:sp>
      <p:sp>
        <p:nvSpPr>
          <p:cNvPr id="4" name="TextBox 3"/>
          <p:cNvSpPr txBox="1"/>
          <p:nvPr/>
        </p:nvSpPr>
        <p:spPr>
          <a:xfrm>
            <a:off x="0" y="6359402"/>
            <a:ext cx="3357201" cy="498598"/>
          </a:xfrm>
          <a:prstGeom prst="rect">
            <a:avLst/>
          </a:prstGeom>
          <a:noFill/>
        </p:spPr>
        <p:txBody>
          <a:bodyPr wrap="none" rtlCol="0">
            <a:spAutoFit/>
          </a:bodyPr>
          <a:lstStyle/>
          <a:p>
            <a:r>
              <a:rPr lang="en-US" sz="1200" dirty="0" smtClean="0"/>
              <a:t>M </a:t>
            </a:r>
            <a:r>
              <a:rPr lang="en-US" sz="1200" dirty="0" err="1" smtClean="0"/>
              <a:t>Barbagallo</a:t>
            </a:r>
            <a:r>
              <a:rPr lang="en-US" sz="1200" dirty="0" smtClean="0"/>
              <a:t> et al. (The </a:t>
            </a:r>
            <a:r>
              <a:rPr lang="en-US" sz="1200" dirty="0" err="1" smtClean="0"/>
              <a:t>n_TOF</a:t>
            </a:r>
            <a:r>
              <a:rPr lang="en-US" sz="1200" dirty="0" smtClean="0"/>
              <a:t> Collaboration) </a:t>
            </a:r>
          </a:p>
          <a:p>
            <a:r>
              <a:rPr lang="en-US" sz="1200" dirty="0" smtClean="0"/>
              <a:t>Phys. Rev. Lett. 117 (2016) 152701</a:t>
            </a:r>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209800"/>
            <a:ext cx="6095238" cy="4571429"/>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4495800" y="1081174"/>
                <a:ext cx="3878369"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charset="0"/>
                            </a:rPr>
                          </m:ctrlPr>
                        </m:sSubPr>
                        <m:e>
                          <m:r>
                            <a:rPr lang="en-US" sz="2800" i="1" smtClean="0">
                              <a:latin typeface="Cambria Math" charset="0"/>
                              <a:ea typeface="Cambria Math" charset="0"/>
                              <a:cs typeface="Cambria Math" charset="0"/>
                            </a:rPr>
                            <m:t>𝜎</m:t>
                          </m:r>
                        </m:e>
                        <m:sub>
                          <m:r>
                            <a:rPr lang="en-US" sz="2800" b="0" i="1" smtClean="0">
                              <a:latin typeface="Cambria Math" charset="0"/>
                            </a:rPr>
                            <m:t>𝑛</m:t>
                          </m:r>
                          <m:r>
                            <a:rPr lang="en-US" sz="2800" b="0" i="1" smtClean="0">
                              <a:latin typeface="Cambria Math" charset="0"/>
                            </a:rPr>
                            <m:t>,</m:t>
                          </m:r>
                          <m:r>
                            <a:rPr lang="en-US" sz="2800" b="0" i="1" smtClean="0">
                              <a:latin typeface="Cambria Math" charset="0"/>
                              <a:ea typeface="Cambria Math" charset="0"/>
                              <a:cs typeface="Cambria Math" charset="0"/>
                            </a:rPr>
                            <m:t>𝛾</m:t>
                          </m:r>
                        </m:sub>
                      </m:sSub>
                      <m:r>
                        <a:rPr lang="mr-IN" sz="2800" i="1" smtClean="0">
                          <a:latin typeface="Cambria Math" charset="0"/>
                        </a:rPr>
                        <m:t>=</m:t>
                      </m:r>
                      <m:r>
                        <a:rPr lang="en-US" sz="2800" b="0" i="1" smtClean="0">
                          <a:latin typeface="Cambria Math" charset="0"/>
                        </a:rPr>
                        <m:t> </m:t>
                      </m:r>
                      <m:f>
                        <m:fPr>
                          <m:ctrlPr>
                            <a:rPr lang="mr-IN" sz="2800" b="0" i="1" smtClean="0">
                              <a:latin typeface="Cambria Math" charset="0"/>
                            </a:rPr>
                          </m:ctrlPr>
                        </m:fPr>
                        <m:num>
                          <m:r>
                            <a:rPr lang="en-US" sz="2800" b="0" i="1" smtClean="0">
                              <a:latin typeface="Cambria Math" charset="0"/>
                            </a:rPr>
                            <m:t>16</m:t>
                          </m:r>
                          <m:r>
                            <a:rPr lang="en-US" sz="2800" b="0" i="1" smtClean="0">
                              <a:latin typeface="Cambria Math" charset="0"/>
                              <a:ea typeface="Cambria Math" charset="0"/>
                              <a:cs typeface="Cambria Math" charset="0"/>
                            </a:rPr>
                            <m:t>𝜋</m:t>
                          </m:r>
                        </m:num>
                        <m:den>
                          <m:r>
                            <a:rPr lang="en-US" sz="2800" b="0" i="1" smtClean="0">
                              <a:latin typeface="Cambria Math" charset="0"/>
                            </a:rPr>
                            <m:t>9</m:t>
                          </m:r>
                          <m:r>
                            <a:rPr lang="en-US" sz="2800" b="0" i="1" smtClean="0">
                              <a:latin typeface="Cambria Math" charset="0"/>
                              <a:ea typeface="Cambria Math" charset="0"/>
                              <a:cs typeface="Cambria Math" charset="0"/>
                            </a:rPr>
                            <m:t>ℏ</m:t>
                          </m:r>
                        </m:den>
                      </m:f>
                      <m:sSubSup>
                        <m:sSubSupPr>
                          <m:ctrlPr>
                            <a:rPr lang="en-US" sz="2800" b="0" i="1" smtClean="0">
                              <a:latin typeface="Cambria Math" charset="0"/>
                            </a:rPr>
                          </m:ctrlPr>
                        </m:sSubSupPr>
                        <m:e>
                          <m:r>
                            <a:rPr lang="en-US" sz="2800" b="0" i="1" smtClean="0">
                              <a:latin typeface="Cambria Math" charset="0"/>
                            </a:rPr>
                            <m:t>𝑘</m:t>
                          </m:r>
                        </m:e>
                        <m:sub>
                          <m:r>
                            <a:rPr lang="en-US" sz="2800" b="0" i="1" smtClean="0">
                              <a:latin typeface="Cambria Math" charset="0"/>
                              <a:ea typeface="Cambria Math" charset="0"/>
                              <a:cs typeface="Cambria Math" charset="0"/>
                            </a:rPr>
                            <m:t>𝛾</m:t>
                          </m:r>
                        </m:sub>
                        <m:sup>
                          <m:r>
                            <a:rPr lang="en-US" sz="2800" b="0" i="1" smtClean="0">
                              <a:latin typeface="Cambria Math" charset="0"/>
                            </a:rPr>
                            <m:t>3</m:t>
                          </m:r>
                        </m:sup>
                      </m:sSubSup>
                      <m:sSup>
                        <m:sSupPr>
                          <m:ctrlPr>
                            <a:rPr lang="en-US" sz="2800" b="0" i="1" smtClean="0">
                              <a:latin typeface="Cambria Math" charset="0"/>
                            </a:rPr>
                          </m:ctrlPr>
                        </m:sSupPr>
                        <m:e>
                          <m:acc>
                            <m:accPr>
                              <m:chr m:val="̅"/>
                              <m:ctrlPr>
                                <a:rPr lang="en-US" sz="2800" b="0" i="1" smtClean="0">
                                  <a:latin typeface="Cambria Math" charset="0"/>
                                </a:rPr>
                              </m:ctrlPr>
                            </m:accPr>
                            <m:e>
                              <m:r>
                                <a:rPr lang="en-US" sz="2800" b="0" i="1" smtClean="0">
                                  <a:latin typeface="Cambria Math" charset="0"/>
                                </a:rPr>
                                <m:t>𝑒</m:t>
                              </m:r>
                            </m:e>
                          </m:acc>
                        </m:e>
                        <m:sup>
                          <m:r>
                            <a:rPr lang="en-US" sz="2800" b="0" i="1" smtClean="0">
                              <a:latin typeface="Cambria Math" charset="0"/>
                            </a:rPr>
                            <m:t>2</m:t>
                          </m:r>
                        </m:sup>
                      </m:sSup>
                      <m:r>
                        <a:rPr lang="en-US" sz="2800" b="0" i="1" smtClean="0">
                          <a:latin typeface="Cambria Math" charset="0"/>
                        </a:rPr>
                        <m:t> </m:t>
                      </m:r>
                      <m:sSup>
                        <m:sSupPr>
                          <m:ctrlPr>
                            <a:rPr lang="en-US" sz="2800" b="0" i="1" smtClean="0">
                              <a:latin typeface="Cambria Math" charset="0"/>
                            </a:rPr>
                          </m:ctrlPr>
                        </m:sSupPr>
                        <m:e>
                          <m:d>
                            <m:dPr>
                              <m:begChr m:val="|"/>
                              <m:endChr m:val="|"/>
                              <m:ctrlPr>
                                <a:rPr lang="hr-HR" sz="2800" b="0" i="1" smtClean="0">
                                  <a:latin typeface="Cambria Math" charset="0"/>
                                </a:rPr>
                              </m:ctrlPr>
                            </m:dPr>
                            <m:e>
                              <m:sSubSup>
                                <m:sSubSupPr>
                                  <m:ctrlPr>
                                    <a:rPr lang="en-US" sz="2800" i="1">
                                      <a:latin typeface="Cambria Math" charset="0"/>
                                    </a:rPr>
                                  </m:ctrlPr>
                                </m:sSubSupPr>
                                <m:e>
                                  <m:r>
                                    <a:rPr lang="en-US" sz="2800" i="1">
                                      <a:latin typeface="Cambria Math" charset="0"/>
                                    </a:rPr>
                                    <m:t>𝑄</m:t>
                                  </m:r>
                                </m:e>
                                <m:sub>
                                  <m:r>
                                    <a:rPr lang="en-US" sz="2800" i="1">
                                      <a:latin typeface="Cambria Math" charset="0"/>
                                    </a:rPr>
                                    <m:t>𝑖</m:t>
                                  </m:r>
                                  <m:r>
                                    <a:rPr lang="is-IS" sz="2800" i="1">
                                      <a:latin typeface="Cambria Math" charset="0"/>
                                      <a:ea typeface="Cambria Math" charset="0"/>
                                      <a:cs typeface="Cambria Math" charset="0"/>
                                    </a:rPr>
                                    <m:t>→</m:t>
                                  </m:r>
                                  <m:r>
                                    <a:rPr lang="en-US" sz="2800" i="1">
                                      <a:latin typeface="Cambria Math" charset="0"/>
                                      <a:ea typeface="Cambria Math" charset="0"/>
                                      <a:cs typeface="Cambria Math" charset="0"/>
                                    </a:rPr>
                                    <m:t>𝑓</m:t>
                                  </m:r>
                                </m:sub>
                                <m:sup>
                                  <m:r>
                                    <a:rPr lang="en-US" sz="2800" i="1">
                                      <a:latin typeface="Cambria Math" charset="0"/>
                                    </a:rPr>
                                    <m:t>𝐸</m:t>
                                  </m:r>
                                  <m:r>
                                    <a:rPr lang="en-US" sz="2800" i="1">
                                      <a:latin typeface="Cambria Math" charset="0"/>
                                    </a:rPr>
                                    <m:t>1</m:t>
                                  </m:r>
                                </m:sup>
                              </m:sSubSup>
                            </m:e>
                          </m:d>
                        </m:e>
                        <m:sup>
                          <m:r>
                            <a:rPr lang="en-US" sz="2800" b="0" i="1" smtClean="0">
                              <a:latin typeface="Cambria Math" charset="0"/>
                            </a:rPr>
                            <m:t>2</m:t>
                          </m:r>
                        </m:sup>
                      </m:sSup>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4495800" y="1081174"/>
                <a:ext cx="3878369" cy="809452"/>
              </a:xfrm>
              <a:prstGeom prst="rect">
                <a:avLst/>
              </a:prstGeom>
              <a:blipFill rotWithShape="0">
                <a:blip r:embed="rId3"/>
                <a:stretch>
                  <a:fillRect b="-67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7200" y="2196547"/>
                <a:ext cx="2783326" cy="4376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charset="0"/>
                            </a:rPr>
                          </m:ctrlPr>
                        </m:sSubSupPr>
                        <m:e>
                          <m:r>
                            <a:rPr lang="en-US" i="1">
                              <a:latin typeface="Cambria Math" charset="0"/>
                            </a:rPr>
                            <m:t>𝑄</m:t>
                          </m:r>
                        </m:e>
                        <m:sub>
                          <m:r>
                            <a:rPr lang="en-US" i="1">
                              <a:latin typeface="Cambria Math" charset="0"/>
                            </a:rPr>
                            <m:t>𝑖</m:t>
                          </m:r>
                          <m:r>
                            <a:rPr lang="is-IS" i="1">
                              <a:latin typeface="Cambria Math" charset="0"/>
                              <a:ea typeface="Cambria Math" charset="0"/>
                              <a:cs typeface="Cambria Math" charset="0"/>
                            </a:rPr>
                            <m:t>→</m:t>
                          </m:r>
                          <m:r>
                            <a:rPr lang="en-US" i="1">
                              <a:latin typeface="Cambria Math" charset="0"/>
                              <a:ea typeface="Cambria Math" charset="0"/>
                              <a:cs typeface="Cambria Math" charset="0"/>
                            </a:rPr>
                            <m:t>𝑓</m:t>
                          </m:r>
                        </m:sub>
                        <m:sup>
                          <m:r>
                            <a:rPr lang="en-US" i="1">
                              <a:latin typeface="Cambria Math" charset="0"/>
                            </a:rPr>
                            <m:t>𝐸</m:t>
                          </m:r>
                          <m:r>
                            <a:rPr lang="en-US" i="1">
                              <a:latin typeface="Cambria Math" charset="0"/>
                            </a:rPr>
                            <m:t>1</m:t>
                          </m:r>
                        </m:sup>
                      </m:sSubSup>
                      <m:r>
                        <a:rPr lang="en-US" b="0" i="1" smtClean="0">
                          <a:latin typeface="Cambria Math" charset="0"/>
                        </a:rPr>
                        <m:t>= </m:t>
                      </m:r>
                      <m:d>
                        <m:dPr>
                          <m:begChr m:val="⟨"/>
                          <m:endChr m:val="⟩"/>
                          <m:ctrlPr>
                            <a:rPr lang="en-US" b="0" i="1" smtClean="0">
                              <a:latin typeface="Cambria Math" charset="0"/>
                            </a:rPr>
                          </m:ctrlPr>
                        </m:dPr>
                        <m:e>
                          <m:sSub>
                            <m:sSubPr>
                              <m:ctrlPr>
                                <a:rPr lang="en-US" b="0" i="1" smtClean="0">
                                  <a:latin typeface="Cambria Math" charset="0"/>
                                </a:rPr>
                              </m:ctrlPr>
                            </m:sSubPr>
                            <m:e>
                              <m:r>
                                <m:rPr>
                                  <m:sty m:val="p"/>
                                </m:rPr>
                                <a:rPr lang="el-GR" b="0" i="1" smtClean="0">
                                  <a:latin typeface="Cambria Math" charset="0"/>
                                  <a:ea typeface="Cambria Math" charset="0"/>
                                  <a:cs typeface="Cambria Math" charset="0"/>
                                </a:rPr>
                                <m:t>Ψ</m:t>
                              </m:r>
                            </m:e>
                            <m:sub>
                              <m:r>
                                <a:rPr lang="en-US" b="0" i="1" smtClean="0">
                                  <a:latin typeface="Cambria Math" charset="0"/>
                                </a:rPr>
                                <m:t>𝑓</m:t>
                              </m:r>
                            </m:sub>
                          </m:sSub>
                        </m:e>
                        <m:e>
                          <m:sSup>
                            <m:sSupPr>
                              <m:ctrlPr>
                                <a:rPr lang="en-US" b="0" i="1" smtClean="0">
                                  <a:latin typeface="Cambria Math" charset="0"/>
                                </a:rPr>
                              </m:ctrlPr>
                            </m:sSupPr>
                            <m:e>
                              <m:acc>
                                <m:accPr>
                                  <m:chr m:val="̂"/>
                                  <m:ctrlPr>
                                    <a:rPr lang="en-US" b="0" i="1" smtClean="0">
                                      <a:latin typeface="Cambria Math" charset="0"/>
                                    </a:rPr>
                                  </m:ctrlPr>
                                </m:accPr>
                                <m:e>
                                  <m:r>
                                    <a:rPr lang="en-US" b="0" i="1" smtClean="0">
                                      <a:latin typeface="Cambria Math" charset="0"/>
                                    </a:rPr>
                                    <m:t>𝑇</m:t>
                                  </m:r>
                                </m:e>
                              </m:acc>
                            </m:e>
                            <m:sup>
                              <m:r>
                                <a:rPr lang="en-US" b="0" i="1" smtClean="0">
                                  <a:latin typeface="Cambria Math" charset="0"/>
                                </a:rPr>
                                <m:t>𝐸</m:t>
                              </m:r>
                              <m:r>
                                <a:rPr lang="en-US" b="0" i="1" smtClean="0">
                                  <a:latin typeface="Cambria Math" charset="0"/>
                                </a:rPr>
                                <m:t>1</m:t>
                              </m:r>
                            </m:sup>
                          </m:sSup>
                        </m:e>
                        <m:e>
                          <m:sSub>
                            <m:sSubPr>
                              <m:ctrlPr>
                                <a:rPr lang="en-US" b="0" i="1" smtClean="0">
                                  <a:latin typeface="Cambria Math" charset="0"/>
                                </a:rPr>
                              </m:ctrlPr>
                            </m:sSubPr>
                            <m:e>
                              <m:r>
                                <m:rPr>
                                  <m:sty m:val="p"/>
                                </m:rPr>
                                <a:rPr lang="el-GR" b="0" i="1" smtClean="0">
                                  <a:latin typeface="Cambria Math" charset="0"/>
                                  <a:ea typeface="Cambria Math" charset="0"/>
                                  <a:cs typeface="Cambria Math" charset="0"/>
                                </a:rPr>
                                <m:t>Φ</m:t>
                              </m:r>
                            </m:e>
                            <m:sub>
                              <m:r>
                                <a:rPr lang="en-US" b="0" i="1" smtClean="0">
                                  <a:latin typeface="Cambria Math" charset="0"/>
                                </a:rPr>
                                <m:t>𝑖</m:t>
                              </m:r>
                            </m:sub>
                          </m:sSub>
                        </m:e>
                      </m:d>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57200" y="2196547"/>
                <a:ext cx="2783326" cy="437684"/>
              </a:xfrm>
              <a:prstGeom prst="rect">
                <a:avLst/>
              </a:prstGeom>
              <a:blipFill rotWithShape="0">
                <a:blip r:embed="rId4"/>
                <a:stretch>
                  <a:fillRect b="-6944"/>
                </a:stretch>
              </a:blipFill>
            </p:spPr>
            <p:txBody>
              <a:bodyPr/>
              <a:lstStyle/>
              <a:p>
                <a:r>
                  <a:rPr lang="en-US">
                    <a:noFill/>
                  </a:rPr>
                  <a:t> </a:t>
                </a:r>
              </a:p>
            </p:txBody>
          </p:sp>
        </mc:Fallback>
      </mc:AlternateContent>
      <p:sp>
        <p:nvSpPr>
          <p:cNvPr id="13" name="TextBox 12"/>
          <p:cNvSpPr txBox="1"/>
          <p:nvPr/>
        </p:nvSpPr>
        <p:spPr>
          <a:xfrm>
            <a:off x="260413" y="1255067"/>
            <a:ext cx="3473387" cy="461665"/>
          </a:xfrm>
          <a:prstGeom prst="rect">
            <a:avLst/>
          </a:prstGeom>
          <a:noFill/>
        </p:spPr>
        <p:txBody>
          <a:bodyPr wrap="none" rtlCol="0">
            <a:spAutoFit/>
          </a:bodyPr>
          <a:lstStyle/>
          <a:p>
            <a:r>
              <a:rPr lang="en-US" dirty="0" smtClean="0"/>
              <a:t>Direct </a:t>
            </a:r>
            <a:r>
              <a:rPr lang="en-US" smtClean="0"/>
              <a:t>Radiative Capture</a:t>
            </a:r>
            <a:endParaRPr lang="en-US" dirty="0" smtClean="0"/>
          </a:p>
        </p:txBody>
      </p:sp>
      <p:sp>
        <p:nvSpPr>
          <p:cNvPr id="14" name="TextBox 13"/>
          <p:cNvSpPr txBox="1"/>
          <p:nvPr/>
        </p:nvSpPr>
        <p:spPr>
          <a:xfrm>
            <a:off x="227282" y="2953405"/>
            <a:ext cx="3430318" cy="1588127"/>
          </a:xfrm>
          <a:prstGeom prst="rect">
            <a:avLst/>
          </a:prstGeom>
          <a:noFill/>
        </p:spPr>
        <p:txBody>
          <a:bodyPr wrap="square" rtlCol="0">
            <a:spAutoFit/>
          </a:bodyPr>
          <a:lstStyle/>
          <a:p>
            <a:pPr marL="285750" indent="-285750">
              <a:buClr>
                <a:schemeClr val="tx1"/>
              </a:buClr>
              <a:buSzPct val="100000"/>
              <a:buFont typeface="Arial" charset="0"/>
              <a:buChar char="•"/>
            </a:pPr>
            <a:r>
              <a:rPr lang="en-US" sz="1800" dirty="0"/>
              <a:t>s</a:t>
            </a:r>
            <a:r>
              <a:rPr lang="en-US" sz="1800" dirty="0" smtClean="0"/>
              <a:t>-wave dominated </a:t>
            </a:r>
            <a:br>
              <a:rPr lang="en-US" sz="1800" dirty="0" smtClean="0"/>
            </a:br>
            <a:r>
              <a:rPr lang="en-US" sz="1800" dirty="0" smtClean="0"/>
              <a:t>(1/v behavior at low energy)</a:t>
            </a:r>
          </a:p>
          <a:p>
            <a:pPr marL="285750" indent="-285750">
              <a:buClr>
                <a:schemeClr val="tx1"/>
              </a:buClr>
              <a:buSzPct val="100000"/>
              <a:buFont typeface="Arial" charset="0"/>
              <a:buChar char="•"/>
            </a:pPr>
            <a:r>
              <a:rPr lang="en-US" sz="1800" dirty="0"/>
              <a:t>single-particle configuration </a:t>
            </a:r>
            <a:r>
              <a:rPr lang="en-US" sz="1800" dirty="0" smtClean="0"/>
              <a:t>of </a:t>
            </a:r>
            <a:r>
              <a:rPr lang="en-US" sz="1800" dirty="0"/>
              <a:t>the final state</a:t>
            </a:r>
          </a:p>
          <a:p>
            <a:pPr marL="285750" indent="-285750">
              <a:buClr>
                <a:schemeClr val="tx1"/>
              </a:buClr>
              <a:buSzPct val="100000"/>
              <a:buFont typeface="Arial" charset="0"/>
              <a:buChar char="•"/>
            </a:pPr>
            <a:r>
              <a:rPr lang="en-US" sz="1800" dirty="0" smtClean="0"/>
              <a:t>prediction of branching ratios</a:t>
            </a:r>
          </a:p>
        </p:txBody>
      </p:sp>
      <mc:AlternateContent xmlns:mc="http://schemas.openxmlformats.org/markup-compatibility/2006" xmlns:a14="http://schemas.microsoft.com/office/drawing/2010/main">
        <mc:Choice Requires="a14">
          <p:sp>
            <p:nvSpPr>
              <p:cNvPr id="2" name="TextBox 1"/>
              <p:cNvSpPr txBox="1"/>
              <p:nvPr/>
            </p:nvSpPr>
            <p:spPr>
              <a:xfrm>
                <a:off x="457200" y="4979674"/>
                <a:ext cx="2988574" cy="57624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1800" i="1" smtClean="0">
                              <a:latin typeface="Cambria Math" charset="0"/>
                            </a:rPr>
                          </m:ctrlPr>
                        </m:sSubPr>
                        <m:e>
                          <m:r>
                            <m:rPr>
                              <m:sty m:val="p"/>
                            </m:rPr>
                            <a:rPr lang="el-GR" sz="1800" i="1" smtClean="0">
                              <a:latin typeface="Cambria Math" charset="0"/>
                              <a:ea typeface="Cambria Math" charset="0"/>
                              <a:cs typeface="Cambria Math" charset="0"/>
                            </a:rPr>
                            <m:t>Φ</m:t>
                          </m:r>
                        </m:e>
                        <m:sub>
                          <m:r>
                            <a:rPr lang="en-US" sz="1800" b="0" i="1" smtClean="0">
                              <a:latin typeface="Cambria Math" charset="0"/>
                            </a:rPr>
                            <m:t>𝑖</m:t>
                          </m:r>
                        </m:sub>
                      </m:sSub>
                      <m:r>
                        <a:rPr lang="en-US" sz="1800" b="0" i="0" smtClean="0">
                          <a:latin typeface="Cambria Math" charset="0"/>
                        </a:rPr>
                        <m:t>:  </m:t>
                      </m:r>
                      <m:r>
                        <m:rPr>
                          <m:sty m:val="p"/>
                        </m:rPr>
                        <a:rPr lang="en-US" sz="1800" b="0" i="0" smtClean="0">
                          <a:latin typeface="Cambria Math" charset="0"/>
                        </a:rPr>
                        <m:t>n</m:t>
                      </m:r>
                      <m:r>
                        <a:rPr lang="en-US" sz="1800" b="0" i="0" smtClean="0">
                          <a:latin typeface="Cambria Math" charset="0"/>
                        </a:rPr>
                        <m:t>+</m:t>
                      </m:r>
                      <m:r>
                        <m:rPr>
                          <m:sty m:val="p"/>
                        </m:rPr>
                        <a:rPr lang="en-US" sz="1800" b="0" i="0" smtClean="0">
                          <a:latin typeface="Cambria Math" charset="0"/>
                        </a:rPr>
                        <m:t>Target</m:t>
                      </m:r>
                      <m:r>
                        <a:rPr lang="en-US" sz="1800" b="0" i="0" smtClean="0">
                          <a:latin typeface="Cambria Math" charset="0"/>
                        </a:rPr>
                        <m:t> </m:t>
                      </m:r>
                      <m:r>
                        <m:rPr>
                          <m:sty m:val="p"/>
                        </m:rPr>
                        <a:rPr lang="en-US" sz="1800" b="0" i="0" smtClean="0">
                          <a:latin typeface="Cambria Math" charset="0"/>
                        </a:rPr>
                        <m:t>scattering</m:t>
                      </m:r>
                      <m:r>
                        <a:rPr lang="en-US" sz="1800" b="0" i="0" smtClean="0">
                          <a:latin typeface="Cambria Math" charset="0"/>
                        </a:rPr>
                        <m:t> </m:t>
                      </m:r>
                      <m:r>
                        <m:rPr>
                          <m:sty m:val="p"/>
                        </m:rPr>
                        <a:rPr lang="en-US" sz="1800" b="0" i="0" smtClean="0">
                          <a:latin typeface="Cambria Math" charset="0"/>
                        </a:rPr>
                        <m:t>wf</m:t>
                      </m:r>
                    </m:oMath>
                  </m:oMathPara>
                </a14:m>
                <a:endParaRPr lang="en-US" sz="1800" b="0" dirty="0" smtClean="0"/>
              </a:p>
              <a:p>
                <a:pPr/>
                <a14:m>
                  <m:oMathPara xmlns:m="http://schemas.openxmlformats.org/officeDocument/2006/math">
                    <m:oMathParaPr>
                      <m:jc m:val="left"/>
                    </m:oMathParaPr>
                    <m:oMath xmlns:m="http://schemas.openxmlformats.org/officeDocument/2006/math">
                      <m:sSub>
                        <m:sSubPr>
                          <m:ctrlPr>
                            <a:rPr lang="en-US" sz="1800" i="1">
                              <a:latin typeface="Cambria Math" charset="0"/>
                            </a:rPr>
                          </m:ctrlPr>
                        </m:sSubPr>
                        <m:e>
                          <m:r>
                            <m:rPr>
                              <m:sty m:val="p"/>
                            </m:rPr>
                            <a:rPr lang="el-GR" sz="1800" i="1" smtClean="0">
                              <a:latin typeface="Cambria Math" charset="0"/>
                              <a:ea typeface="Cambria Math" charset="0"/>
                              <a:cs typeface="Cambria Math" charset="0"/>
                            </a:rPr>
                            <m:t>Ψ</m:t>
                          </m:r>
                        </m:e>
                        <m:sub>
                          <m:r>
                            <a:rPr lang="en-US" sz="1800" b="0" i="1" smtClean="0">
                              <a:latin typeface="Cambria Math" charset="0"/>
                              <a:ea typeface="Cambria Math" charset="0"/>
                              <a:cs typeface="Cambria Math" charset="0"/>
                            </a:rPr>
                            <m:t>𝑓</m:t>
                          </m:r>
                        </m:sub>
                      </m:sSub>
                      <m:r>
                        <a:rPr lang="en-US" sz="1800">
                          <a:latin typeface="Cambria Math" charset="0"/>
                        </a:rPr>
                        <m:t>:  </m:t>
                      </m:r>
                      <m:r>
                        <m:rPr>
                          <m:sty m:val="p"/>
                        </m:rPr>
                        <a:rPr lang="en-US" sz="1800">
                          <a:latin typeface="Cambria Math" charset="0"/>
                        </a:rPr>
                        <m:t>Target</m:t>
                      </m:r>
                      <m:r>
                        <a:rPr lang="en-US" sz="1800">
                          <a:latin typeface="Cambria Math" charset="0"/>
                        </a:rPr>
                        <m:t> </m:t>
                      </m:r>
                      <m:r>
                        <m:rPr>
                          <m:sty m:val="p"/>
                        </m:rPr>
                        <a:rPr lang="en-US" sz="1800" b="0" i="0" smtClean="0">
                          <a:latin typeface="Cambria Math" charset="0"/>
                        </a:rPr>
                        <m:t>g</m:t>
                      </m:r>
                      <m:r>
                        <a:rPr lang="en-US" sz="1800" b="0" i="0" smtClean="0">
                          <a:latin typeface="Cambria Math" charset="0"/>
                        </a:rPr>
                        <m:t>.</m:t>
                      </m:r>
                      <m:r>
                        <m:rPr>
                          <m:sty m:val="p"/>
                        </m:rPr>
                        <a:rPr lang="en-US" sz="1800" b="0" i="0" smtClean="0">
                          <a:latin typeface="Cambria Math" charset="0"/>
                        </a:rPr>
                        <m:t>s</m:t>
                      </m:r>
                      <m:r>
                        <a:rPr lang="en-US" sz="1800" b="0" i="0" smtClean="0">
                          <a:latin typeface="Cambria Math" charset="0"/>
                        </a:rPr>
                        <m:t> </m:t>
                      </m:r>
                      <m:r>
                        <m:rPr>
                          <m:sty m:val="p"/>
                        </m:rPr>
                        <a:rPr lang="en-US" sz="1800" b="0" i="0" smtClean="0">
                          <a:latin typeface="Cambria Math" charset="0"/>
                        </a:rPr>
                        <m:t>x</m:t>
                      </m:r>
                      <m:r>
                        <a:rPr lang="en-US" sz="1800" b="0" i="0" smtClean="0">
                          <a:latin typeface="Cambria Math" charset="0"/>
                        </a:rPr>
                        <m:t> </m:t>
                      </m:r>
                      <m:r>
                        <m:rPr>
                          <m:sty m:val="p"/>
                        </m:rPr>
                        <a:rPr lang="en-US" sz="1800" b="0" i="0" smtClean="0">
                          <a:latin typeface="Cambria Math" charset="0"/>
                        </a:rPr>
                        <m:t>s</m:t>
                      </m:r>
                      <m:r>
                        <a:rPr lang="en-US" sz="1800" b="0" i="0" smtClean="0">
                          <a:latin typeface="Cambria Math" charset="0"/>
                        </a:rPr>
                        <m:t>.</m:t>
                      </m:r>
                      <m:r>
                        <m:rPr>
                          <m:sty m:val="p"/>
                        </m:rPr>
                        <a:rPr lang="en-US" sz="1800" b="0" i="0" smtClean="0">
                          <a:latin typeface="Cambria Math" charset="0"/>
                        </a:rPr>
                        <m:t>p</m:t>
                      </m:r>
                      <m:r>
                        <a:rPr lang="en-US" sz="1800" b="0" i="0" smtClean="0">
                          <a:latin typeface="Cambria Math" charset="0"/>
                        </a:rPr>
                        <m:t>. </m:t>
                      </m:r>
                      <m:r>
                        <m:rPr>
                          <m:sty m:val="p"/>
                        </m:rPr>
                        <a:rPr lang="en-US" sz="1800" b="0" i="0" smtClean="0">
                          <a:latin typeface="Cambria Math" charset="0"/>
                        </a:rPr>
                        <m:t>conf</m:t>
                      </m:r>
                      <m:r>
                        <a:rPr lang="en-US" sz="1800" b="0" i="0" smtClean="0">
                          <a:latin typeface="Cambria Math" charset="0"/>
                        </a:rPr>
                        <m:t>.</m:t>
                      </m:r>
                    </m:oMath>
                  </m:oMathPara>
                </a14:m>
                <a:endParaRPr lang="en-US" sz="1800" dirty="0"/>
              </a:p>
            </p:txBody>
          </p:sp>
        </mc:Choice>
        <mc:Fallback xmlns="">
          <p:sp>
            <p:nvSpPr>
              <p:cNvPr id="2" name="TextBox 1"/>
              <p:cNvSpPr txBox="1">
                <a:spLocks noRot="1" noChangeAspect="1" noMove="1" noResize="1" noEditPoints="1" noAdjustHandles="1" noChangeArrowheads="1" noChangeShapeType="1" noTextEdit="1"/>
              </p:cNvSpPr>
              <p:nvPr/>
            </p:nvSpPr>
            <p:spPr>
              <a:xfrm>
                <a:off x="457200" y="4979674"/>
                <a:ext cx="2988574" cy="576248"/>
              </a:xfrm>
              <a:prstGeom prst="rect">
                <a:avLst/>
              </a:prstGeom>
              <a:blipFill rotWithShape="0">
                <a:blip r:embed="rId5"/>
                <a:stretch>
                  <a:fillRect l="-2857" t="-69149" b="-88298"/>
                </a:stretch>
              </a:blipFill>
            </p:spPr>
            <p:txBody>
              <a:bodyPr/>
              <a:lstStyle/>
              <a:p>
                <a:r>
                  <a:rPr lang="en-US">
                    <a:noFill/>
                  </a:rPr>
                  <a:t> </a:t>
                </a:r>
              </a:p>
            </p:txBody>
          </p:sp>
        </mc:Fallback>
      </mc:AlternateContent>
    </p:spTree>
    <p:extLst>
      <p:ext uri="{BB962C8B-B14F-4D97-AF65-F5344CB8AC3E}">
        <p14:creationId xmlns:p14="http://schemas.microsoft.com/office/powerpoint/2010/main" val="1347712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209800"/>
            <a:ext cx="6095238" cy="4571429"/>
          </a:xfrm>
          <a:prstGeom prst="rect">
            <a:avLst/>
          </a:prstGeom>
        </p:spPr>
      </p:pic>
      <p:sp>
        <p:nvSpPr>
          <p:cNvPr id="5" name="Rectangle 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buFontTx/>
            </a:pPr>
            <a:r>
              <a:rPr lang="it-IT" altLang="en-US" baseline="30000" dirty="0" smtClean="0"/>
              <a:t>7</a:t>
            </a:r>
            <a:r>
              <a:rPr lang="it-IT" altLang="en-US" dirty="0" smtClean="0"/>
              <a:t>Be(n,</a:t>
            </a:r>
            <a:r>
              <a:rPr lang="el-GR" altLang="en-US" dirty="0" smtClean="0">
                <a:cs typeface="Arial" panose="020B0604020202020204" pitchFamily="34" charset="0"/>
              </a:rPr>
              <a:t>α</a:t>
            </a:r>
            <a:r>
              <a:rPr lang="it-IT" altLang="en-US" dirty="0" smtClean="0">
                <a:cs typeface="Arial" panose="020B0604020202020204" pitchFamily="34" charset="0"/>
              </a:rPr>
              <a:t>)</a:t>
            </a:r>
            <a:r>
              <a:rPr lang="it-IT" altLang="en-US" baseline="30000" dirty="0" smtClean="0">
                <a:cs typeface="Arial" panose="020B0604020202020204" pitchFamily="34" charset="0"/>
              </a:rPr>
              <a:t>4</a:t>
            </a:r>
            <a:r>
              <a:rPr lang="it-IT" altLang="en-US" dirty="0" smtClean="0">
                <a:cs typeface="Arial" panose="020B0604020202020204" pitchFamily="34" charset="0"/>
              </a:rPr>
              <a:t>He </a:t>
            </a:r>
            <a:r>
              <a:rPr lang="it-IT" altLang="en-US" dirty="0" err="1" smtClean="0">
                <a:cs typeface="Arial" panose="020B0604020202020204" pitchFamily="34" charset="0"/>
              </a:rPr>
              <a:t>modeling</a:t>
            </a:r>
            <a:endParaRPr lang="en-US" altLang="en-US" dirty="0"/>
          </a:p>
        </p:txBody>
      </p:sp>
      <p:sp>
        <p:nvSpPr>
          <p:cNvPr id="4" name="TextBox 3"/>
          <p:cNvSpPr txBox="1"/>
          <p:nvPr/>
        </p:nvSpPr>
        <p:spPr>
          <a:xfrm>
            <a:off x="0" y="6359402"/>
            <a:ext cx="3357201" cy="498598"/>
          </a:xfrm>
          <a:prstGeom prst="rect">
            <a:avLst/>
          </a:prstGeom>
          <a:noFill/>
        </p:spPr>
        <p:txBody>
          <a:bodyPr wrap="none" rtlCol="0">
            <a:spAutoFit/>
          </a:bodyPr>
          <a:lstStyle/>
          <a:p>
            <a:r>
              <a:rPr lang="en-US" sz="1200" dirty="0" smtClean="0"/>
              <a:t>M </a:t>
            </a:r>
            <a:r>
              <a:rPr lang="en-US" sz="1200" dirty="0" err="1" smtClean="0"/>
              <a:t>Barbagallo</a:t>
            </a:r>
            <a:r>
              <a:rPr lang="en-US" sz="1200" dirty="0" smtClean="0"/>
              <a:t> et al. (The </a:t>
            </a:r>
            <a:r>
              <a:rPr lang="en-US" sz="1200" dirty="0" err="1" smtClean="0"/>
              <a:t>n_TOF</a:t>
            </a:r>
            <a:r>
              <a:rPr lang="en-US" sz="1200" dirty="0" smtClean="0"/>
              <a:t> Collaboration) </a:t>
            </a:r>
          </a:p>
          <a:p>
            <a:r>
              <a:rPr lang="en-US" sz="1200" dirty="0" smtClean="0"/>
              <a:t>Phys. Rev. Lett. 117 (2016) 152701</a:t>
            </a:r>
            <a:endParaRPr lang="en-US" sz="1200" dirty="0"/>
          </a:p>
        </p:txBody>
      </p:sp>
      <mc:AlternateContent xmlns:mc="http://schemas.openxmlformats.org/markup-compatibility/2006" xmlns:a14="http://schemas.microsoft.com/office/drawing/2010/main">
        <mc:Choice Requires="a14">
          <p:sp>
            <p:nvSpPr>
              <p:cNvPr id="9" name="TextBox 8"/>
              <p:cNvSpPr txBox="1"/>
              <p:nvPr/>
            </p:nvSpPr>
            <p:spPr>
              <a:xfrm>
                <a:off x="4234696" y="903689"/>
                <a:ext cx="5093446" cy="11644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charset="0"/>
                            </a:rPr>
                          </m:ctrlPr>
                        </m:sSubPr>
                        <m:e>
                          <m:r>
                            <a:rPr lang="en-US" sz="2800" i="1" smtClean="0">
                              <a:latin typeface="Cambria Math" charset="0"/>
                              <a:ea typeface="Cambria Math" charset="0"/>
                              <a:cs typeface="Cambria Math" charset="0"/>
                            </a:rPr>
                            <m:t>𝜎</m:t>
                          </m:r>
                        </m:e>
                        <m:sub>
                          <m:r>
                            <a:rPr lang="en-US" sz="2800" b="0" i="1" smtClean="0">
                              <a:latin typeface="Cambria Math" charset="0"/>
                            </a:rPr>
                            <m:t>𝑛</m:t>
                          </m:r>
                          <m:r>
                            <a:rPr lang="en-US" sz="2800" b="0" i="1" smtClean="0">
                              <a:latin typeface="Cambria Math" charset="0"/>
                            </a:rPr>
                            <m:t>,</m:t>
                          </m:r>
                          <m:r>
                            <a:rPr lang="en-US" sz="2800" b="0" i="1" smtClean="0">
                              <a:latin typeface="Cambria Math" charset="0"/>
                              <a:ea typeface="Cambria Math" charset="0"/>
                              <a:cs typeface="Cambria Math" charset="0"/>
                            </a:rPr>
                            <m:t>𝛾</m:t>
                          </m:r>
                        </m:sub>
                      </m:sSub>
                      <m:r>
                        <a:rPr lang="mr-IN" sz="2800" i="1" smtClean="0">
                          <a:latin typeface="Cambria Math" charset="0"/>
                        </a:rPr>
                        <m:t>=</m:t>
                      </m:r>
                      <m:r>
                        <a:rPr lang="en-US" sz="2800" b="0" i="1" smtClean="0">
                          <a:latin typeface="Cambria Math" charset="0"/>
                        </a:rPr>
                        <m:t> </m:t>
                      </m:r>
                      <m:f>
                        <m:fPr>
                          <m:ctrlPr>
                            <a:rPr lang="mr-IN" sz="2800" b="0" i="1" smtClean="0">
                              <a:latin typeface="Cambria Math" charset="0"/>
                            </a:rPr>
                          </m:ctrlPr>
                        </m:fPr>
                        <m:num>
                          <m:r>
                            <a:rPr lang="en-US" sz="2800" b="0" i="1" smtClean="0">
                              <a:latin typeface="Cambria Math" charset="0"/>
                              <a:ea typeface="Cambria Math" charset="0"/>
                              <a:cs typeface="Cambria Math" charset="0"/>
                            </a:rPr>
                            <m:t>𝜋</m:t>
                          </m:r>
                        </m:num>
                        <m:den>
                          <m:sSubSup>
                            <m:sSubSupPr>
                              <m:ctrlPr>
                                <a:rPr lang="en-US" sz="2800" b="0" i="1" smtClean="0">
                                  <a:latin typeface="Cambria Math" charset="0"/>
                                </a:rPr>
                              </m:ctrlPr>
                            </m:sSubSupPr>
                            <m:e>
                              <m:r>
                                <a:rPr lang="en-US" sz="2800" b="0" i="1" smtClean="0">
                                  <a:latin typeface="Cambria Math" charset="0"/>
                                </a:rPr>
                                <m:t>𝑘</m:t>
                              </m:r>
                            </m:e>
                            <m:sub>
                              <m:r>
                                <a:rPr lang="en-US" sz="2800" b="0" i="1" smtClean="0">
                                  <a:latin typeface="Cambria Math" charset="0"/>
                                </a:rPr>
                                <m:t>𝑛</m:t>
                              </m:r>
                            </m:sub>
                            <m:sup>
                              <m:r>
                                <a:rPr lang="en-US" sz="2800" b="0" i="1" smtClean="0">
                                  <a:latin typeface="Cambria Math" charset="0"/>
                                </a:rPr>
                                <m:t>2</m:t>
                              </m:r>
                            </m:sup>
                          </m:sSubSup>
                        </m:den>
                      </m:f>
                      <m:r>
                        <a:rPr lang="en-US" sz="2800" b="0" i="1" smtClean="0">
                          <a:latin typeface="Cambria Math" charset="0"/>
                        </a:rPr>
                        <m:t> </m:t>
                      </m:r>
                      <m:sSub>
                        <m:sSubPr>
                          <m:ctrlPr>
                            <a:rPr lang="en-US" sz="2800" b="0" i="1" smtClean="0">
                              <a:latin typeface="Cambria Math" charset="0"/>
                            </a:rPr>
                          </m:ctrlPr>
                        </m:sSubPr>
                        <m:e>
                          <m:r>
                            <a:rPr lang="en-US" sz="2800" b="0" i="1" smtClean="0">
                              <a:latin typeface="Cambria Math" charset="0"/>
                            </a:rPr>
                            <m:t>𝑔</m:t>
                          </m:r>
                        </m:e>
                        <m:sub>
                          <m:r>
                            <a:rPr lang="en-US" sz="2800" b="0" i="1" smtClean="0">
                              <a:latin typeface="Cambria Math" charset="0"/>
                            </a:rPr>
                            <m:t>𝐽</m:t>
                          </m:r>
                        </m:sub>
                      </m:sSub>
                      <m:r>
                        <a:rPr lang="en-US" sz="2800" b="0" i="1" smtClean="0">
                          <a:latin typeface="Cambria Math" charset="0"/>
                        </a:rPr>
                        <m:t> </m:t>
                      </m:r>
                      <m:f>
                        <m:fPr>
                          <m:ctrlPr>
                            <a:rPr lang="mr-IN" sz="2800" b="0" i="1" smtClean="0">
                              <a:latin typeface="Cambria Math" charset="0"/>
                            </a:rPr>
                          </m:ctrlPr>
                        </m:fPr>
                        <m:num>
                          <m:sSub>
                            <m:sSubPr>
                              <m:ctrlPr>
                                <a:rPr lang="en-US" sz="2800" b="0" i="1" smtClean="0">
                                  <a:latin typeface="Cambria Math" charset="0"/>
                                </a:rPr>
                              </m:ctrlPr>
                            </m:sSubPr>
                            <m:e>
                              <m:sSub>
                                <m:sSubPr>
                                  <m:ctrlPr>
                                    <a:rPr lang="en-US" sz="2800" b="0" i="1" smtClean="0">
                                      <a:latin typeface="Cambria Math" charset="0"/>
                                    </a:rPr>
                                  </m:ctrlPr>
                                </m:sSubPr>
                                <m:e>
                                  <m:r>
                                    <m:rPr>
                                      <m:sty m:val="p"/>
                                    </m:rPr>
                                    <a:rPr lang="el-GR" sz="2800" b="0" i="1" smtClean="0">
                                      <a:latin typeface="Cambria Math" charset="0"/>
                                      <a:ea typeface="Cambria Math" charset="0"/>
                                      <a:cs typeface="Cambria Math" charset="0"/>
                                    </a:rPr>
                                    <m:t>Γ</m:t>
                                  </m:r>
                                </m:e>
                                <m:sub>
                                  <m:r>
                                    <a:rPr lang="en-US" sz="2800" b="0" i="1" smtClean="0">
                                      <a:latin typeface="Cambria Math" charset="0"/>
                                    </a:rPr>
                                    <m:t>𝑛</m:t>
                                  </m:r>
                                </m:sub>
                              </m:sSub>
                              <m:r>
                                <m:rPr>
                                  <m:sty m:val="p"/>
                                </m:rPr>
                                <a:rPr lang="el-GR" sz="2800" b="0" i="1" smtClean="0">
                                  <a:latin typeface="Cambria Math" charset="0"/>
                                  <a:ea typeface="Cambria Math" charset="0"/>
                                  <a:cs typeface="Cambria Math" charset="0"/>
                                </a:rPr>
                                <m:t>Γ</m:t>
                              </m:r>
                            </m:e>
                            <m:sub>
                              <m:r>
                                <a:rPr lang="en-US" sz="2800" b="0" i="1" smtClean="0">
                                  <a:latin typeface="Cambria Math" charset="0"/>
                                  <a:ea typeface="Cambria Math" charset="0"/>
                                  <a:cs typeface="Cambria Math" charset="0"/>
                                </a:rPr>
                                <m:t>𝛾</m:t>
                              </m:r>
                            </m:sub>
                          </m:sSub>
                        </m:num>
                        <m:den>
                          <m:sSup>
                            <m:sSupPr>
                              <m:ctrlPr>
                                <a:rPr lang="mr-IN" sz="2800" b="0" i="1" smtClean="0">
                                  <a:latin typeface="Cambria Math" charset="0"/>
                                </a:rPr>
                              </m:ctrlPr>
                            </m:sSupPr>
                            <m:e>
                              <m:d>
                                <m:dPr>
                                  <m:ctrlPr>
                                    <a:rPr lang="mr-IN" sz="2800" b="0" i="1" smtClean="0">
                                      <a:latin typeface="Cambria Math" charset="0"/>
                                    </a:rPr>
                                  </m:ctrlPr>
                                </m:dPr>
                                <m:e>
                                  <m:sSub>
                                    <m:sSubPr>
                                      <m:ctrlPr>
                                        <a:rPr lang="en-US" sz="2800" b="0" i="1" smtClean="0">
                                          <a:latin typeface="Cambria Math" charset="0"/>
                                        </a:rPr>
                                      </m:ctrlPr>
                                    </m:sSubPr>
                                    <m:e>
                                      <m:r>
                                        <a:rPr lang="en-US" sz="2800" b="0" i="1" smtClean="0">
                                          <a:latin typeface="Cambria Math" charset="0"/>
                                        </a:rPr>
                                        <m:t>𝐸</m:t>
                                      </m:r>
                                    </m:e>
                                    <m:sub>
                                      <m:r>
                                        <a:rPr lang="en-US" sz="2800" b="0" i="1" smtClean="0">
                                          <a:latin typeface="Cambria Math" charset="0"/>
                                        </a:rPr>
                                        <m:t>𝑛</m:t>
                                      </m:r>
                                    </m:sub>
                                  </m:sSub>
                                  <m:r>
                                    <a:rPr lang="en-US" sz="2800" b="0" i="1" smtClean="0">
                                      <a:latin typeface="Cambria Math" charset="0"/>
                                    </a:rPr>
                                    <m:t>−</m:t>
                                  </m:r>
                                  <m:sSub>
                                    <m:sSubPr>
                                      <m:ctrlPr>
                                        <a:rPr lang="en-US" sz="2800" b="0" i="1" smtClean="0">
                                          <a:latin typeface="Cambria Math" charset="0"/>
                                        </a:rPr>
                                      </m:ctrlPr>
                                    </m:sSubPr>
                                    <m:e>
                                      <m:r>
                                        <a:rPr lang="en-US" sz="2800" b="0" i="1" smtClean="0">
                                          <a:latin typeface="Cambria Math" charset="0"/>
                                        </a:rPr>
                                        <m:t>𝐸</m:t>
                                      </m:r>
                                    </m:e>
                                    <m:sub>
                                      <m:r>
                                        <a:rPr lang="en-US" sz="2800" b="0" i="1" smtClean="0">
                                          <a:latin typeface="Cambria Math" charset="0"/>
                                        </a:rPr>
                                        <m:t>𝑅</m:t>
                                      </m:r>
                                    </m:sub>
                                  </m:sSub>
                                </m:e>
                              </m:d>
                            </m:e>
                            <m:sup>
                              <m:r>
                                <a:rPr lang="en-US" sz="2800" b="0" i="1" smtClean="0">
                                  <a:latin typeface="Cambria Math" charset="0"/>
                                </a:rPr>
                                <m:t>2</m:t>
                              </m:r>
                            </m:sup>
                          </m:sSup>
                          <m:r>
                            <a:rPr lang="en-US" sz="2800" b="0" i="1" smtClean="0">
                              <a:latin typeface="Cambria Math" charset="0"/>
                            </a:rPr>
                            <m:t>+</m:t>
                          </m:r>
                          <m:f>
                            <m:fPr>
                              <m:ctrlPr>
                                <a:rPr lang="mr-IN" sz="2800" b="0" i="1" smtClean="0">
                                  <a:latin typeface="Cambria Math" charset="0"/>
                                </a:rPr>
                              </m:ctrlPr>
                            </m:fPr>
                            <m:num>
                              <m:r>
                                <a:rPr lang="en-US" sz="2800" b="0" i="1" smtClean="0">
                                  <a:latin typeface="Cambria Math" charset="0"/>
                                </a:rPr>
                                <m:t>1</m:t>
                              </m:r>
                            </m:num>
                            <m:den>
                              <m:r>
                                <a:rPr lang="en-US" sz="2800" b="0" i="1" smtClean="0">
                                  <a:latin typeface="Cambria Math" charset="0"/>
                                </a:rPr>
                                <m:t>4</m:t>
                              </m:r>
                            </m:den>
                          </m:f>
                          <m:r>
                            <a:rPr lang="en-US" sz="2800" b="0" i="1" smtClean="0">
                              <a:latin typeface="Cambria Math" charset="0"/>
                            </a:rPr>
                            <m:t> </m:t>
                          </m:r>
                          <m:sSup>
                            <m:sSupPr>
                              <m:ctrlPr>
                                <a:rPr lang="en-US" sz="2800" b="0" i="1" smtClean="0">
                                  <a:latin typeface="Cambria Math" charset="0"/>
                                </a:rPr>
                              </m:ctrlPr>
                            </m:sSupPr>
                            <m:e>
                              <m:r>
                                <m:rPr>
                                  <m:sty m:val="p"/>
                                </m:rPr>
                                <a:rPr lang="el-GR" sz="2800" b="0" i="1" smtClean="0">
                                  <a:latin typeface="Cambria Math" charset="0"/>
                                  <a:ea typeface="Cambria Math" charset="0"/>
                                  <a:cs typeface="Cambria Math" charset="0"/>
                                </a:rPr>
                                <m:t>Γ</m:t>
                              </m:r>
                            </m:e>
                            <m:sup>
                              <m:r>
                                <a:rPr lang="en-US" sz="2800" b="0" i="1" smtClean="0">
                                  <a:latin typeface="Cambria Math" charset="0"/>
                                </a:rPr>
                                <m:t>2</m:t>
                              </m:r>
                            </m:sup>
                          </m:sSup>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4234696" y="903689"/>
                <a:ext cx="5093446" cy="1164421"/>
              </a:xfrm>
              <a:prstGeom prst="rect">
                <a:avLst/>
              </a:prstGeom>
              <a:blipFill rotWithShape="0">
                <a:blip r:embed="rId3"/>
                <a:stretch>
                  <a:fillRect r="-120" b="-5759"/>
                </a:stretch>
              </a:blipFill>
            </p:spPr>
            <p:txBody>
              <a:bodyPr/>
              <a:lstStyle/>
              <a:p>
                <a:r>
                  <a:rPr lang="en-US">
                    <a:noFill/>
                  </a:rPr>
                  <a:t> </a:t>
                </a:r>
              </a:p>
            </p:txBody>
          </p:sp>
        </mc:Fallback>
      </mc:AlternateContent>
      <p:sp>
        <p:nvSpPr>
          <p:cNvPr id="13" name="TextBox 12"/>
          <p:cNvSpPr txBox="1"/>
          <p:nvPr/>
        </p:nvSpPr>
        <p:spPr>
          <a:xfrm>
            <a:off x="260413" y="1255067"/>
            <a:ext cx="3276153" cy="461665"/>
          </a:xfrm>
          <a:prstGeom prst="rect">
            <a:avLst/>
          </a:prstGeom>
          <a:noFill/>
        </p:spPr>
        <p:txBody>
          <a:bodyPr wrap="none" rtlCol="0">
            <a:spAutoFit/>
          </a:bodyPr>
          <a:lstStyle/>
          <a:p>
            <a:r>
              <a:rPr lang="en-US" dirty="0" smtClean="0"/>
              <a:t>Resonance mechanism</a:t>
            </a:r>
          </a:p>
        </p:txBody>
      </p:sp>
      <p:sp>
        <p:nvSpPr>
          <p:cNvPr id="14" name="TextBox 13"/>
          <p:cNvSpPr txBox="1"/>
          <p:nvPr/>
        </p:nvSpPr>
        <p:spPr>
          <a:xfrm>
            <a:off x="227282" y="2953405"/>
            <a:ext cx="3430318" cy="1865126"/>
          </a:xfrm>
          <a:prstGeom prst="rect">
            <a:avLst/>
          </a:prstGeom>
          <a:noFill/>
        </p:spPr>
        <p:txBody>
          <a:bodyPr wrap="square" rtlCol="0">
            <a:spAutoFit/>
          </a:bodyPr>
          <a:lstStyle/>
          <a:p>
            <a:pPr marL="285750" indent="-285750">
              <a:buClr>
                <a:schemeClr val="tx1"/>
              </a:buClr>
              <a:buSzPct val="100000"/>
              <a:buFont typeface="Arial" charset="0"/>
              <a:buChar char="•"/>
            </a:pPr>
            <a:r>
              <a:rPr lang="en-US" sz="1800" dirty="0" smtClean="0"/>
              <a:t>Resonance energies &amp; widths</a:t>
            </a:r>
            <a:br>
              <a:rPr lang="en-US" sz="1800" dirty="0" smtClean="0"/>
            </a:br>
            <a:r>
              <a:rPr lang="en-US" sz="1800" dirty="0" smtClean="0"/>
              <a:t>from nuclear structure data</a:t>
            </a:r>
          </a:p>
          <a:p>
            <a:pPr marL="285750" indent="-285750">
              <a:buClr>
                <a:schemeClr val="tx1"/>
              </a:buClr>
              <a:buSzPct val="100000"/>
              <a:buFont typeface="Arial" charset="0"/>
              <a:buChar char="•"/>
            </a:pPr>
            <a:r>
              <a:rPr lang="en-US" sz="1800" dirty="0" smtClean="0"/>
              <a:t>1/v low energy behavior</a:t>
            </a:r>
            <a:r>
              <a:rPr lang="en-US" sz="1800" dirty="0"/>
              <a:t/>
            </a:r>
            <a:br>
              <a:rPr lang="en-US" sz="1800" dirty="0"/>
            </a:br>
            <a:r>
              <a:rPr lang="en-US" sz="1800" dirty="0" smtClean="0"/>
              <a:t>for s-waves</a:t>
            </a:r>
          </a:p>
          <a:p>
            <a:pPr marL="285750" indent="-285750">
              <a:buClr>
                <a:schemeClr val="tx1"/>
              </a:buClr>
              <a:buSzPct val="100000"/>
              <a:buFont typeface="Arial" charset="0"/>
              <a:buChar char="•"/>
            </a:pPr>
            <a:r>
              <a:rPr lang="en-US" sz="1800" dirty="0" smtClean="0"/>
              <a:t>no prediction for unmeasured transitions</a:t>
            </a:r>
          </a:p>
        </p:txBody>
      </p:sp>
    </p:spTree>
    <p:extLst>
      <p:ext uri="{BB962C8B-B14F-4D97-AF65-F5344CB8AC3E}">
        <p14:creationId xmlns:p14="http://schemas.microsoft.com/office/powerpoint/2010/main" val="466130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buFontTx/>
            </a:pPr>
            <a:r>
              <a:rPr lang="it-IT" altLang="en-US" baseline="30000" dirty="0" smtClean="0"/>
              <a:t>7</a:t>
            </a:r>
            <a:r>
              <a:rPr lang="it-IT" altLang="en-US" dirty="0" smtClean="0"/>
              <a:t>Be(n,</a:t>
            </a:r>
            <a:r>
              <a:rPr lang="el-GR" altLang="en-US" dirty="0" smtClean="0">
                <a:cs typeface="Arial" panose="020B0604020202020204" pitchFamily="34" charset="0"/>
              </a:rPr>
              <a:t>α</a:t>
            </a:r>
            <a:r>
              <a:rPr lang="it-IT" altLang="en-US" dirty="0" smtClean="0">
                <a:cs typeface="Arial" panose="020B0604020202020204" pitchFamily="34" charset="0"/>
              </a:rPr>
              <a:t>)</a:t>
            </a:r>
            <a:r>
              <a:rPr lang="it-IT" altLang="en-US" baseline="30000" dirty="0" smtClean="0">
                <a:cs typeface="Arial" panose="020B0604020202020204" pitchFamily="34" charset="0"/>
              </a:rPr>
              <a:t>4</a:t>
            </a:r>
            <a:r>
              <a:rPr lang="it-IT" altLang="en-US" dirty="0" smtClean="0">
                <a:cs typeface="Arial" panose="020B0604020202020204" pitchFamily="34" charset="0"/>
              </a:rPr>
              <a:t>He</a:t>
            </a:r>
            <a:endParaRPr lang="en-US" altLang="en-US" dirty="0"/>
          </a:p>
        </p:txBody>
      </p:sp>
      <p:sp>
        <p:nvSpPr>
          <p:cNvPr id="4" name="TextBox 3"/>
          <p:cNvSpPr txBox="1"/>
          <p:nvPr/>
        </p:nvSpPr>
        <p:spPr>
          <a:xfrm>
            <a:off x="0" y="6359402"/>
            <a:ext cx="3357201" cy="498598"/>
          </a:xfrm>
          <a:prstGeom prst="rect">
            <a:avLst/>
          </a:prstGeom>
          <a:noFill/>
        </p:spPr>
        <p:txBody>
          <a:bodyPr wrap="none" rtlCol="0">
            <a:spAutoFit/>
          </a:bodyPr>
          <a:lstStyle/>
          <a:p>
            <a:r>
              <a:rPr lang="en-US" sz="1200" dirty="0" smtClean="0"/>
              <a:t>M </a:t>
            </a:r>
            <a:r>
              <a:rPr lang="en-US" sz="1200" dirty="0" err="1" smtClean="0"/>
              <a:t>Barbagallo</a:t>
            </a:r>
            <a:r>
              <a:rPr lang="en-US" sz="1200" dirty="0" smtClean="0"/>
              <a:t> et al. (The </a:t>
            </a:r>
            <a:r>
              <a:rPr lang="en-US" sz="1200" dirty="0" err="1" smtClean="0"/>
              <a:t>n_TOF</a:t>
            </a:r>
            <a:r>
              <a:rPr lang="en-US" sz="1200" dirty="0" smtClean="0"/>
              <a:t> Collaboration) </a:t>
            </a:r>
          </a:p>
          <a:p>
            <a:r>
              <a:rPr lang="en-US" sz="1200" dirty="0" smtClean="0"/>
              <a:t>Phys. Rev. Lett. 117 (2016) 152701</a:t>
            </a:r>
            <a:endParaRPr lang="en-US" sz="1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209800"/>
            <a:ext cx="6095238" cy="4571429"/>
          </a:xfrm>
          <a:prstGeom prst="rect">
            <a:avLst/>
          </a:prstGeom>
        </p:spPr>
      </p:pic>
      <p:pic>
        <p:nvPicPr>
          <p:cNvPr id="6" name="Picture 5"/>
          <p:cNvPicPr>
            <a:picLocks noChangeAspect="1"/>
          </p:cNvPicPr>
          <p:nvPr/>
        </p:nvPicPr>
        <p:blipFill>
          <a:blip r:embed="rId3"/>
          <a:stretch>
            <a:fillRect/>
          </a:stretch>
        </p:blipFill>
        <p:spPr>
          <a:xfrm>
            <a:off x="273975" y="1143000"/>
            <a:ext cx="3271525" cy="3954051"/>
          </a:xfrm>
          <a:prstGeom prst="rect">
            <a:avLst/>
          </a:prstGeom>
        </p:spPr>
      </p:pic>
      <p:cxnSp>
        <p:nvCxnSpPr>
          <p:cNvPr id="7" name="Straight Arrow Connector 6"/>
          <p:cNvCxnSpPr/>
          <p:nvPr/>
        </p:nvCxnSpPr>
        <p:spPr bwMode="auto">
          <a:xfrm>
            <a:off x="2070000" y="1524000"/>
            <a:ext cx="0" cy="3420000"/>
          </a:xfrm>
          <a:prstGeom prst="straightConnector1">
            <a:avLst/>
          </a:prstGeom>
          <a:noFill/>
          <a:ln w="158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Straight Arrow Connector 7"/>
          <p:cNvCxnSpPr/>
          <p:nvPr/>
        </p:nvCxnSpPr>
        <p:spPr bwMode="auto">
          <a:xfrm>
            <a:off x="2106000" y="1524000"/>
            <a:ext cx="0" cy="2880000"/>
          </a:xfrm>
          <a:prstGeom prst="straightConnector1">
            <a:avLst/>
          </a:prstGeom>
          <a:noFill/>
          <a:ln w="158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Straight Arrow Connector 9"/>
          <p:cNvCxnSpPr/>
          <p:nvPr/>
        </p:nvCxnSpPr>
        <p:spPr bwMode="auto">
          <a:xfrm>
            <a:off x="2196000" y="1512000"/>
            <a:ext cx="0" cy="432000"/>
          </a:xfrm>
          <a:prstGeom prst="straightConnector1">
            <a:avLst/>
          </a:prstGeom>
          <a:noFill/>
          <a:ln w="158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Straight Arrow Connector 11"/>
          <p:cNvCxnSpPr/>
          <p:nvPr/>
        </p:nvCxnSpPr>
        <p:spPr bwMode="auto">
          <a:xfrm>
            <a:off x="2250000" y="1524000"/>
            <a:ext cx="0" cy="331200"/>
          </a:xfrm>
          <a:prstGeom prst="straightConnector1">
            <a:avLst/>
          </a:prstGeom>
          <a:noFill/>
          <a:ln w="158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 name="TextBox 1"/>
          <p:cNvSpPr txBox="1"/>
          <p:nvPr/>
        </p:nvSpPr>
        <p:spPr>
          <a:xfrm>
            <a:off x="3980494" y="1077237"/>
            <a:ext cx="5620706" cy="90486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A factor of </a:t>
            </a:r>
            <a:r>
              <a:rPr lang="en-US" dirty="0" smtClean="0">
                <a:solidFill>
                  <a:srgbClr val="FF0000"/>
                </a:solidFill>
              </a:rPr>
              <a:t>25</a:t>
            </a:r>
            <a:r>
              <a:rPr lang="en-US" dirty="0" smtClean="0"/>
              <a:t> </a:t>
            </a:r>
            <a:r>
              <a:rPr lang="en-US" smtClean="0"/>
              <a:t>larger (</a:t>
            </a:r>
            <a:r>
              <a:rPr lang="en-US" dirty="0" err="1" smtClean="0"/>
              <a:t>n,a</a:t>
            </a:r>
            <a:r>
              <a:rPr lang="en-US" dirty="0" smtClean="0"/>
              <a:t>) cross section</a:t>
            </a:r>
          </a:p>
          <a:p>
            <a:r>
              <a:rPr lang="en-US" dirty="0"/>
              <a:t>a</a:t>
            </a:r>
            <a:r>
              <a:rPr lang="en-US" dirty="0" smtClean="0"/>
              <a:t>t thermal energy!</a:t>
            </a:r>
            <a:endParaRPr lang="en-US" dirty="0"/>
          </a:p>
        </p:txBody>
      </p:sp>
    </p:spTree>
    <p:extLst>
      <p:ext uri="{BB962C8B-B14F-4D97-AF65-F5344CB8AC3E}">
        <p14:creationId xmlns:p14="http://schemas.microsoft.com/office/powerpoint/2010/main" val="176335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down)">
                                      <p:cBhvr>
                                        <p:cTn id="13" dur="500"/>
                                        <p:tgtEl>
                                          <p:spTgt spid="8"/>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down)">
                                      <p:cBhvr>
                                        <p:cTn id="18" dur="500"/>
                                        <p:tgtEl>
                                          <p:spTgt spid="10"/>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ppt_y</p:attrName>
                                        </p:attrNameLst>
                                      </p:cBhvr>
                                      <p:tavLst>
                                        <p:tav tm="0">
                                          <p:val>
                                            <p:strVal val="#ppt_y-#ppt_h*1.125000"/>
                                          </p:val>
                                        </p:tav>
                                        <p:tav tm="100000">
                                          <p:val>
                                            <p:strVal val="#ppt_y"/>
                                          </p:val>
                                        </p:tav>
                                      </p:tavLst>
                                    </p:anim>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buFontTx/>
            </a:pPr>
            <a:r>
              <a:rPr lang="it-IT" altLang="en-US" baseline="30000" dirty="0" smtClean="0"/>
              <a:t>7</a:t>
            </a:r>
            <a:r>
              <a:rPr lang="it-IT" altLang="en-US" dirty="0" smtClean="0"/>
              <a:t>Be(n,</a:t>
            </a:r>
            <a:r>
              <a:rPr lang="el-GR" altLang="en-US" dirty="0" smtClean="0">
                <a:cs typeface="Arial" panose="020B0604020202020204" pitchFamily="34" charset="0"/>
              </a:rPr>
              <a:t>α</a:t>
            </a:r>
            <a:r>
              <a:rPr lang="it-IT" altLang="en-US" dirty="0" smtClean="0">
                <a:cs typeface="Arial" panose="020B0604020202020204" pitchFamily="34" charset="0"/>
              </a:rPr>
              <a:t>)</a:t>
            </a:r>
            <a:r>
              <a:rPr lang="it-IT" altLang="en-US" baseline="30000" dirty="0" smtClean="0">
                <a:cs typeface="Arial" panose="020B0604020202020204" pitchFamily="34" charset="0"/>
              </a:rPr>
              <a:t>4</a:t>
            </a:r>
            <a:r>
              <a:rPr lang="it-IT" altLang="en-US" dirty="0" smtClean="0">
                <a:cs typeface="Arial" panose="020B0604020202020204" pitchFamily="34" charset="0"/>
              </a:rPr>
              <a:t>He: new cross section</a:t>
            </a:r>
            <a:endParaRPr lang="en-US" altLang="en-US" dirty="0"/>
          </a:p>
        </p:txBody>
      </p:sp>
      <p:sp>
        <p:nvSpPr>
          <p:cNvPr id="4" name="TextBox 3"/>
          <p:cNvSpPr txBox="1"/>
          <p:nvPr/>
        </p:nvSpPr>
        <p:spPr>
          <a:xfrm>
            <a:off x="0" y="6359402"/>
            <a:ext cx="3357201" cy="498598"/>
          </a:xfrm>
          <a:prstGeom prst="rect">
            <a:avLst/>
          </a:prstGeom>
          <a:noFill/>
        </p:spPr>
        <p:txBody>
          <a:bodyPr wrap="none" rtlCol="0">
            <a:spAutoFit/>
          </a:bodyPr>
          <a:lstStyle/>
          <a:p>
            <a:r>
              <a:rPr lang="en-US" sz="1200" dirty="0" smtClean="0"/>
              <a:t>M </a:t>
            </a:r>
            <a:r>
              <a:rPr lang="en-US" sz="1200" dirty="0" err="1" smtClean="0"/>
              <a:t>Barbagallo</a:t>
            </a:r>
            <a:r>
              <a:rPr lang="en-US" sz="1200" dirty="0" smtClean="0"/>
              <a:t> et al. (The </a:t>
            </a:r>
            <a:r>
              <a:rPr lang="en-US" sz="1200" dirty="0" err="1" smtClean="0"/>
              <a:t>n_TOF</a:t>
            </a:r>
            <a:r>
              <a:rPr lang="en-US" sz="1200" dirty="0" smtClean="0"/>
              <a:t> Collaboration) </a:t>
            </a:r>
          </a:p>
          <a:p>
            <a:r>
              <a:rPr lang="en-US" sz="1200" dirty="0" smtClean="0"/>
              <a:t>Phys. Rev. Lett. 117 (2016) 152701</a:t>
            </a:r>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209800"/>
            <a:ext cx="6095238" cy="4571429"/>
          </a:xfrm>
          <a:prstGeom prst="rect">
            <a:avLst/>
          </a:prstGeom>
        </p:spPr>
      </p:pic>
      <p:sp>
        <p:nvSpPr>
          <p:cNvPr id="2" name="TextBox 1"/>
          <p:cNvSpPr txBox="1"/>
          <p:nvPr/>
        </p:nvSpPr>
        <p:spPr>
          <a:xfrm>
            <a:off x="533399" y="1298311"/>
            <a:ext cx="8823325" cy="830997"/>
          </a:xfrm>
          <a:prstGeom prst="rect">
            <a:avLst/>
          </a:prstGeom>
          <a:noFill/>
        </p:spPr>
        <p:txBody>
          <a:bodyPr wrap="square" rtlCol="0">
            <a:spAutoFit/>
          </a:bodyPr>
          <a:lstStyle/>
          <a:p>
            <a:r>
              <a:rPr lang="en-US" dirty="0" smtClean="0">
                <a:latin typeface="+mn-lt"/>
              </a:rPr>
              <a:t>(n,α) data combined with measurements of time-reversal and/or indirect reactions, e.g. </a:t>
            </a:r>
            <a:r>
              <a:rPr lang="en-US" dirty="0" smtClean="0"/>
              <a:t>α(</a:t>
            </a:r>
            <a:r>
              <a:rPr lang="en-US" baseline="30000" dirty="0" smtClean="0"/>
              <a:t>4</a:t>
            </a:r>
            <a:r>
              <a:rPr lang="en-US" dirty="0" smtClean="0"/>
              <a:t>He,n)</a:t>
            </a:r>
            <a:r>
              <a:rPr lang="en-US" baseline="30000" dirty="0" smtClean="0"/>
              <a:t>7</a:t>
            </a:r>
            <a:r>
              <a:rPr lang="en-US" dirty="0" smtClean="0"/>
              <a:t>Be</a:t>
            </a:r>
            <a:endParaRPr lang="en-US" dirty="0">
              <a:latin typeface="+mn-lt"/>
            </a:endParaRPr>
          </a:p>
        </p:txBody>
      </p:sp>
    </p:spTree>
    <p:extLst>
      <p:ext uri="{BB962C8B-B14F-4D97-AF65-F5344CB8AC3E}">
        <p14:creationId xmlns:p14="http://schemas.microsoft.com/office/powerpoint/2010/main" val="230520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2370" name="Text Box 2"/>
          <p:cNvSpPr txBox="1">
            <a:spLocks noChangeArrowheads="1"/>
          </p:cNvSpPr>
          <p:nvPr/>
        </p:nvSpPr>
        <p:spPr bwMode="auto">
          <a:xfrm>
            <a:off x="537731" y="1066800"/>
            <a:ext cx="9229001" cy="50783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50800">
                <a:solidFill>
                  <a:srgbClr val="3117E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just" eaLnBrk="0" hangingPunct="0">
              <a:lnSpc>
                <a:spcPct val="90000"/>
              </a:lnSpc>
              <a:spcBef>
                <a:spcPct val="0"/>
              </a:spcBef>
              <a:buClrTx/>
              <a:buSzTx/>
              <a:buFontTx/>
              <a:buChar char="•"/>
            </a:pPr>
            <a:r>
              <a:rPr lang="en-US" altLang="en-US" sz="2000" dirty="0" smtClean="0">
                <a:effectLst/>
                <a:latin typeface="Arial" charset="0"/>
              </a:rPr>
              <a:t> Our universe is formed of matter and radiation</a:t>
            </a:r>
            <a:br>
              <a:rPr lang="en-US" altLang="en-US" sz="2000" dirty="0" smtClean="0">
                <a:effectLst/>
                <a:latin typeface="Arial" charset="0"/>
              </a:rPr>
            </a:br>
            <a:r>
              <a:rPr lang="en-US" altLang="en-US" sz="2000" dirty="0" smtClean="0">
                <a:effectLst/>
                <a:latin typeface="Arial" charset="0"/>
              </a:rPr>
              <a:t>  Both of them come in quantized forms (particles and photons)</a:t>
            </a:r>
          </a:p>
          <a:p>
            <a:pPr algn="just" eaLnBrk="0" hangingPunct="0">
              <a:lnSpc>
                <a:spcPct val="90000"/>
              </a:lnSpc>
              <a:spcBef>
                <a:spcPct val="0"/>
              </a:spcBef>
              <a:buClrTx/>
              <a:buSzTx/>
              <a:buFontTx/>
              <a:buNone/>
            </a:pPr>
            <a:endParaRPr lang="en-US" altLang="en-US" sz="2000" dirty="0">
              <a:effectLst/>
              <a:latin typeface="Arial" charset="0"/>
            </a:endParaRPr>
          </a:p>
          <a:p>
            <a:pPr algn="just" eaLnBrk="0" hangingPunct="0">
              <a:lnSpc>
                <a:spcPct val="90000"/>
              </a:lnSpc>
              <a:spcBef>
                <a:spcPct val="0"/>
              </a:spcBef>
              <a:buClrTx/>
              <a:buSzTx/>
              <a:buFontTx/>
              <a:buChar char="•"/>
            </a:pPr>
            <a:r>
              <a:rPr lang="en-US" altLang="en-US" sz="2000" dirty="0">
                <a:effectLst/>
                <a:latin typeface="Arial" charset="0"/>
              </a:rPr>
              <a:t> We live (now) in a </a:t>
            </a:r>
            <a:r>
              <a:rPr lang="en-US" altLang="en-US" sz="2000" dirty="0" smtClean="0">
                <a:effectLst/>
                <a:latin typeface="Arial" charset="0"/>
              </a:rPr>
              <a:t>𝚲 dominated universe</a:t>
            </a:r>
            <a:r>
              <a:rPr lang="en-US" altLang="en-US" sz="2000" dirty="0">
                <a:effectLst/>
                <a:latin typeface="Arial" charset="0"/>
              </a:rPr>
              <a:t/>
            </a:r>
            <a:br>
              <a:rPr lang="en-US" altLang="en-US" sz="2000" dirty="0">
                <a:effectLst/>
                <a:latin typeface="Arial" charset="0"/>
              </a:rPr>
            </a:br>
            <a:r>
              <a:rPr lang="en-US" altLang="en-US" sz="2000" dirty="0" smtClean="0">
                <a:effectLst/>
                <a:latin typeface="Arial" charset="0"/>
              </a:rPr>
              <a:t/>
            </a:r>
            <a:br>
              <a:rPr lang="en-US" altLang="en-US" sz="2000" dirty="0" smtClean="0">
                <a:effectLst/>
                <a:latin typeface="Arial" charset="0"/>
              </a:rPr>
            </a:br>
            <a:endParaRPr lang="en-US" altLang="en-US" sz="2000" dirty="0">
              <a:effectLst/>
              <a:latin typeface="Arial" charset="0"/>
            </a:endParaRPr>
          </a:p>
          <a:p>
            <a:pPr algn="just" eaLnBrk="0" hangingPunct="0">
              <a:lnSpc>
                <a:spcPct val="90000"/>
              </a:lnSpc>
              <a:spcBef>
                <a:spcPct val="0"/>
              </a:spcBef>
              <a:buClrTx/>
              <a:buSzTx/>
              <a:buFontTx/>
              <a:buChar char="•"/>
            </a:pPr>
            <a:r>
              <a:rPr lang="en-US" altLang="en-US" sz="2000" dirty="0">
                <a:effectLst/>
                <a:latin typeface="Arial" charset="0"/>
              </a:rPr>
              <a:t> Atomic nuclei exist in the universe</a:t>
            </a:r>
            <a:br>
              <a:rPr lang="en-US" altLang="en-US" sz="2000" dirty="0">
                <a:effectLst/>
                <a:latin typeface="Arial" charset="0"/>
              </a:rPr>
            </a:br>
            <a:r>
              <a:rPr lang="en-US" altLang="en-US" sz="2000" dirty="0">
                <a:effectLst/>
                <a:latin typeface="Arial" charset="0"/>
              </a:rPr>
              <a:t>  Radioactivity and nuclear reactions show that nuclei are NOT immutable </a:t>
            </a:r>
            <a:br>
              <a:rPr lang="en-US" altLang="en-US" sz="2000" dirty="0">
                <a:effectLst/>
                <a:latin typeface="Arial" charset="0"/>
              </a:rPr>
            </a:br>
            <a:r>
              <a:rPr lang="en-US" altLang="en-US" sz="2000" dirty="0">
                <a:effectLst/>
                <a:latin typeface="Arial" charset="0"/>
              </a:rPr>
              <a:t>  objects but that they have been formed somewhere, sometime </a:t>
            </a:r>
            <a:br>
              <a:rPr lang="en-US" altLang="en-US" sz="2000" dirty="0">
                <a:effectLst/>
                <a:latin typeface="Arial" charset="0"/>
              </a:rPr>
            </a:br>
            <a:r>
              <a:rPr lang="en-US" altLang="en-US" sz="2000" dirty="0">
                <a:effectLst/>
                <a:latin typeface="Arial" charset="0"/>
              </a:rPr>
              <a:t>  (nuclear archeology)</a:t>
            </a:r>
          </a:p>
          <a:p>
            <a:pPr algn="just" eaLnBrk="0" hangingPunct="0">
              <a:lnSpc>
                <a:spcPct val="90000"/>
              </a:lnSpc>
              <a:spcBef>
                <a:spcPct val="0"/>
              </a:spcBef>
              <a:buClrTx/>
              <a:buSzTx/>
              <a:buFontTx/>
              <a:buNone/>
            </a:pPr>
            <a:endParaRPr lang="en-US" altLang="en-US" sz="2000" dirty="0">
              <a:effectLst/>
              <a:latin typeface="Arial" charset="0"/>
            </a:endParaRPr>
          </a:p>
          <a:p>
            <a:pPr algn="just" eaLnBrk="0" hangingPunct="0">
              <a:lnSpc>
                <a:spcPct val="90000"/>
              </a:lnSpc>
              <a:spcBef>
                <a:spcPct val="0"/>
              </a:spcBef>
              <a:buClrTx/>
              <a:buSzTx/>
              <a:buFontTx/>
              <a:buChar char="•"/>
            </a:pPr>
            <a:r>
              <a:rPr lang="en-US" altLang="en-US" sz="2000" dirty="0">
                <a:effectLst/>
                <a:latin typeface="Arial" charset="0"/>
              </a:rPr>
              <a:t> The matter in the universe is essentially in the form of Hydrogen and Helium </a:t>
            </a:r>
            <a:br>
              <a:rPr lang="en-US" altLang="en-US" sz="2000" dirty="0">
                <a:effectLst/>
                <a:latin typeface="Arial" charset="0"/>
              </a:rPr>
            </a:br>
            <a:r>
              <a:rPr lang="en-US" altLang="en-US" sz="2000" dirty="0">
                <a:effectLst/>
                <a:latin typeface="Arial" charset="0"/>
              </a:rPr>
              <a:t>   with a tiny addition of “metals”</a:t>
            </a:r>
          </a:p>
          <a:p>
            <a:pPr algn="just" eaLnBrk="0" hangingPunct="0">
              <a:lnSpc>
                <a:spcPct val="90000"/>
              </a:lnSpc>
              <a:spcBef>
                <a:spcPct val="0"/>
              </a:spcBef>
              <a:buClrTx/>
              <a:buSzTx/>
              <a:buFontTx/>
              <a:buNone/>
            </a:pPr>
            <a:endParaRPr lang="en-US" altLang="en-US" sz="2000" dirty="0">
              <a:effectLst/>
              <a:latin typeface="Arial" charset="0"/>
            </a:endParaRPr>
          </a:p>
          <a:p>
            <a:pPr algn="just" eaLnBrk="0" hangingPunct="0">
              <a:lnSpc>
                <a:spcPct val="90000"/>
              </a:lnSpc>
              <a:spcBef>
                <a:spcPct val="0"/>
              </a:spcBef>
              <a:buClrTx/>
              <a:buSzTx/>
              <a:buFontTx/>
              <a:buChar char="•"/>
            </a:pPr>
            <a:r>
              <a:rPr lang="en-US" altLang="en-US" sz="2000" dirty="0">
                <a:effectLst/>
                <a:latin typeface="Arial" charset="0"/>
              </a:rPr>
              <a:t> The distribution of the abundance of the elements show common patterns </a:t>
            </a:r>
            <a:br>
              <a:rPr lang="en-US" altLang="en-US" sz="2000" dirty="0">
                <a:effectLst/>
                <a:latin typeface="Arial" charset="0"/>
              </a:rPr>
            </a:br>
            <a:r>
              <a:rPr lang="en-US" altLang="en-US" sz="2000" dirty="0">
                <a:effectLst/>
                <a:latin typeface="Arial" charset="0"/>
              </a:rPr>
              <a:t>  for the stars of our galaxy (the local distribution on the Earth surface  is NOT a </a:t>
            </a:r>
            <a:br>
              <a:rPr lang="en-US" altLang="en-US" sz="2000" dirty="0">
                <a:effectLst/>
                <a:latin typeface="Arial" charset="0"/>
              </a:rPr>
            </a:br>
            <a:r>
              <a:rPr lang="en-US" altLang="en-US" sz="2000" dirty="0">
                <a:effectLst/>
                <a:latin typeface="Arial" charset="0"/>
              </a:rPr>
              <a:t>  typical </a:t>
            </a:r>
            <a:r>
              <a:rPr lang="en-US" altLang="en-US" sz="2000" dirty="0" smtClean="0">
                <a:effectLst/>
                <a:latin typeface="Arial" charset="0"/>
              </a:rPr>
              <a:t>distribution. </a:t>
            </a:r>
            <a:r>
              <a:rPr lang="en-US" altLang="en-US" sz="2000" dirty="0">
                <a:effectLst/>
                <a:latin typeface="Arial" charset="0"/>
              </a:rPr>
              <a:t>F</a:t>
            </a:r>
            <a:r>
              <a:rPr lang="en-US" altLang="en-US" sz="2000" dirty="0" smtClean="0">
                <a:effectLst/>
                <a:latin typeface="Arial" charset="0"/>
              </a:rPr>
              <a:t>or </a:t>
            </a:r>
            <a:r>
              <a:rPr lang="en-US" altLang="en-US" sz="2000" dirty="0">
                <a:effectLst/>
                <a:latin typeface="Arial" charset="0"/>
              </a:rPr>
              <a:t>example: there is very little Hydrogen)</a:t>
            </a:r>
          </a:p>
          <a:p>
            <a:pPr algn="just" eaLnBrk="0" hangingPunct="0">
              <a:lnSpc>
                <a:spcPct val="90000"/>
              </a:lnSpc>
              <a:spcBef>
                <a:spcPct val="0"/>
              </a:spcBef>
              <a:buClrTx/>
              <a:buSzTx/>
              <a:buFontTx/>
              <a:buNone/>
            </a:pPr>
            <a:endParaRPr lang="en-US" altLang="en-US" sz="2000" dirty="0">
              <a:effectLst/>
              <a:latin typeface="Arial" charset="0"/>
            </a:endParaRPr>
          </a:p>
        </p:txBody>
      </p:sp>
      <p:sp>
        <p:nvSpPr>
          <p:cNvPr id="1722371" name="Rectangle 3"/>
          <p:cNvSpPr>
            <a:spLocks noChangeArrowheads="1"/>
          </p:cNvSpPr>
          <p:nvPr/>
        </p:nvSpPr>
        <p:spPr bwMode="auto">
          <a:xfrm>
            <a:off x="0" y="0"/>
            <a:ext cx="93567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txBody>
          <a:bodyPr anchor="b">
            <a:spAutoFit/>
          </a:bodyPr>
          <a:lstStyle>
            <a:lvl1pPr algn="ctr" defTabSz="1001713">
              <a:spcBef>
                <a:spcPct val="0"/>
              </a:spcBef>
              <a:defRPr sz="4800">
                <a:solidFill>
                  <a:srgbClr val="ED9719"/>
                </a:solidFill>
                <a:effectLst>
                  <a:outerShdw blurRad="38100" dist="38100" dir="2700000" algn="tl">
                    <a:srgbClr val="FFFFFF"/>
                  </a:outerShdw>
                </a:effectLst>
                <a:latin typeface="Tahoma" charset="0"/>
              </a:defRPr>
            </a:lvl1pPr>
            <a:lvl2pPr algn="ctr" defTabSz="1001713">
              <a:spcBef>
                <a:spcPct val="0"/>
              </a:spcBef>
              <a:defRPr sz="4800">
                <a:solidFill>
                  <a:srgbClr val="ED9719"/>
                </a:solidFill>
                <a:effectLst>
                  <a:outerShdw blurRad="38100" dist="38100" dir="2700000" algn="tl">
                    <a:srgbClr val="FFFFFF"/>
                  </a:outerShdw>
                </a:effectLst>
                <a:latin typeface="Tahoma" charset="0"/>
              </a:defRPr>
            </a:lvl2pPr>
            <a:lvl3pPr algn="ctr" defTabSz="1001713">
              <a:spcBef>
                <a:spcPct val="0"/>
              </a:spcBef>
              <a:defRPr sz="4800">
                <a:solidFill>
                  <a:srgbClr val="ED9719"/>
                </a:solidFill>
                <a:effectLst>
                  <a:outerShdw blurRad="38100" dist="38100" dir="2700000" algn="tl">
                    <a:srgbClr val="FFFFFF"/>
                  </a:outerShdw>
                </a:effectLst>
                <a:latin typeface="Tahoma" charset="0"/>
              </a:defRPr>
            </a:lvl3pPr>
            <a:lvl4pPr algn="ctr" defTabSz="1001713">
              <a:spcBef>
                <a:spcPct val="0"/>
              </a:spcBef>
              <a:defRPr sz="4800">
                <a:solidFill>
                  <a:srgbClr val="ED9719"/>
                </a:solidFill>
                <a:effectLst>
                  <a:outerShdw blurRad="38100" dist="38100" dir="2700000" algn="tl">
                    <a:srgbClr val="FFFFFF"/>
                  </a:outerShdw>
                </a:effectLst>
                <a:latin typeface="Tahoma" charset="0"/>
              </a:defRPr>
            </a:lvl4pPr>
            <a:lvl5pPr algn="ctr" defTabSz="1001713">
              <a:spcBef>
                <a:spcPct val="0"/>
              </a:spcBef>
              <a:defRPr sz="4800">
                <a:solidFill>
                  <a:srgbClr val="ED9719"/>
                </a:solidFill>
                <a:effectLst>
                  <a:outerShdw blurRad="38100" dist="38100" dir="2700000" algn="tl">
                    <a:srgbClr val="FFFFFF"/>
                  </a:outerShdw>
                </a:effectLst>
                <a:latin typeface="Tahoma" charset="0"/>
              </a:defRPr>
            </a:lvl5pPr>
            <a:lvl6pPr marL="4572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a:buClrTx/>
              <a:buSzTx/>
              <a:buFontTx/>
              <a:buNone/>
            </a:pPr>
            <a:r>
              <a:rPr lang="en-US" altLang="en-US" dirty="0">
                <a:latin typeface="+mj-lt"/>
              </a:rPr>
              <a:t>Introducing the Universe</a:t>
            </a:r>
          </a:p>
        </p:txBody>
      </p:sp>
      <p:sp>
        <p:nvSpPr>
          <p:cNvPr id="1722372" name="Text Box 4"/>
          <p:cNvSpPr txBox="1">
            <a:spLocks noChangeArrowheads="1"/>
          </p:cNvSpPr>
          <p:nvPr/>
        </p:nvSpPr>
        <p:spPr bwMode="auto">
          <a:xfrm>
            <a:off x="7905750" y="6507163"/>
            <a:ext cx="1927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altLang="en-US" sz="1200">
                <a:effectLst/>
                <a:latin typeface="Helvetica" charset="0"/>
              </a:rPr>
              <a:t>alberto.mengoni@cern.ch</a:t>
            </a:r>
            <a:endParaRPr lang="en-US" altLang="en-US">
              <a:effectLst/>
            </a:endParaRPr>
          </a:p>
        </p:txBody>
      </p:sp>
      <p:sp>
        <p:nvSpPr>
          <p:cNvPr id="1722373" name="Text Box 5"/>
          <p:cNvSpPr txBox="1">
            <a:spLocks noChangeArrowheads="1"/>
          </p:cNvSpPr>
          <p:nvPr/>
        </p:nvSpPr>
        <p:spPr bwMode="auto">
          <a:xfrm>
            <a:off x="76200" y="6364288"/>
            <a:ext cx="5351145"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200" dirty="0">
                <a:effectLst/>
              </a:rPr>
              <a:t>Source: for example C.E. Rolfs and W.S. Rodney, "</a:t>
            </a:r>
            <a:r>
              <a:rPr lang="en-US" altLang="en-US" sz="1200" dirty="0" smtClean="0">
                <a:effectLst/>
              </a:rPr>
              <a:t>Cauldrons </a:t>
            </a:r>
            <a:r>
              <a:rPr lang="en-US" altLang="en-US" sz="1200" dirty="0">
                <a:effectLst/>
              </a:rPr>
              <a:t>in the Cosmos”</a:t>
            </a:r>
          </a:p>
          <a:p>
            <a:r>
              <a:rPr lang="en-US" altLang="en-US" sz="1200" dirty="0">
                <a:effectLst/>
              </a:rPr>
              <a:t>            The University of Chicago Press (1988)</a:t>
            </a:r>
          </a:p>
        </p:txBody>
      </p:sp>
    </p:spTree>
    <p:extLst>
      <p:ext uri="{BB962C8B-B14F-4D97-AF65-F5344CB8AC3E}">
        <p14:creationId xmlns:p14="http://schemas.microsoft.com/office/powerpoint/2010/main" val="24814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22370">
                                            <p:txEl>
                                              <p:pRg st="3" end="3"/>
                                            </p:txEl>
                                          </p:spTgt>
                                        </p:tgtEl>
                                        <p:attrNameLst>
                                          <p:attrName>style.visibility</p:attrName>
                                        </p:attrNameLst>
                                      </p:cBhvr>
                                      <p:to>
                                        <p:strVal val="visible"/>
                                      </p:to>
                                    </p:set>
                                    <p:anim calcmode="lin" valueType="num">
                                      <p:cBhvr additive="base">
                                        <p:cTn id="7" dur="500" fill="hold"/>
                                        <p:tgtEl>
                                          <p:spTgt spid="172237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223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22370">
                                            <p:txEl>
                                              <p:pRg st="5" end="5"/>
                                            </p:txEl>
                                          </p:spTgt>
                                        </p:tgtEl>
                                        <p:attrNameLst>
                                          <p:attrName>style.visibility</p:attrName>
                                        </p:attrNameLst>
                                      </p:cBhvr>
                                      <p:to>
                                        <p:strVal val="visible"/>
                                      </p:to>
                                    </p:set>
                                    <p:anim calcmode="lin" valueType="num">
                                      <p:cBhvr additive="base">
                                        <p:cTn id="13" dur="500" fill="hold"/>
                                        <p:tgtEl>
                                          <p:spTgt spid="1722370">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2237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22370">
                                            <p:txEl>
                                              <p:pRg st="7" end="7"/>
                                            </p:txEl>
                                          </p:spTgt>
                                        </p:tgtEl>
                                        <p:attrNameLst>
                                          <p:attrName>style.visibility</p:attrName>
                                        </p:attrNameLst>
                                      </p:cBhvr>
                                      <p:to>
                                        <p:strVal val="visible"/>
                                      </p:to>
                                    </p:set>
                                    <p:anim calcmode="lin" valueType="num">
                                      <p:cBhvr additive="base">
                                        <p:cTn id="19" dur="500" fill="hold"/>
                                        <p:tgtEl>
                                          <p:spTgt spid="1722370">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2237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2370"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buFontTx/>
            </a:pPr>
            <a:r>
              <a:rPr lang="it-IT" altLang="en-US" baseline="30000" dirty="0" smtClean="0"/>
              <a:t>7</a:t>
            </a:r>
            <a:r>
              <a:rPr lang="it-IT" altLang="en-US" dirty="0" smtClean="0"/>
              <a:t>Be(n,</a:t>
            </a:r>
            <a:r>
              <a:rPr lang="el-GR" altLang="en-US" dirty="0" smtClean="0">
                <a:cs typeface="Arial" panose="020B0604020202020204" pitchFamily="34" charset="0"/>
              </a:rPr>
              <a:t>α</a:t>
            </a:r>
            <a:r>
              <a:rPr lang="it-IT" altLang="en-US" dirty="0" smtClean="0">
                <a:cs typeface="Arial" panose="020B0604020202020204" pitchFamily="34" charset="0"/>
              </a:rPr>
              <a:t>)</a:t>
            </a:r>
            <a:r>
              <a:rPr lang="it-IT" altLang="en-US" baseline="30000" dirty="0" smtClean="0">
                <a:cs typeface="Arial" panose="020B0604020202020204" pitchFamily="34" charset="0"/>
              </a:rPr>
              <a:t>4</a:t>
            </a:r>
            <a:r>
              <a:rPr lang="it-IT" altLang="en-US" dirty="0" smtClean="0">
                <a:cs typeface="Arial" panose="020B0604020202020204" pitchFamily="34" charset="0"/>
              </a:rPr>
              <a:t>He: new reaction rate</a:t>
            </a:r>
            <a:endParaRPr lang="en-US" altLang="en-US" dirty="0"/>
          </a:p>
        </p:txBody>
      </p:sp>
      <p:sp>
        <p:nvSpPr>
          <p:cNvPr id="4" name="TextBox 3"/>
          <p:cNvSpPr txBox="1"/>
          <p:nvPr/>
        </p:nvSpPr>
        <p:spPr>
          <a:xfrm>
            <a:off x="0" y="6359402"/>
            <a:ext cx="3357201" cy="498598"/>
          </a:xfrm>
          <a:prstGeom prst="rect">
            <a:avLst/>
          </a:prstGeom>
          <a:noFill/>
        </p:spPr>
        <p:txBody>
          <a:bodyPr wrap="none" rtlCol="0">
            <a:spAutoFit/>
          </a:bodyPr>
          <a:lstStyle/>
          <a:p>
            <a:r>
              <a:rPr lang="en-US" sz="1200" dirty="0" smtClean="0"/>
              <a:t>M </a:t>
            </a:r>
            <a:r>
              <a:rPr lang="en-US" sz="1200" dirty="0" err="1" smtClean="0"/>
              <a:t>Barbagallo</a:t>
            </a:r>
            <a:r>
              <a:rPr lang="en-US" sz="1200" dirty="0" smtClean="0"/>
              <a:t> et al. (The </a:t>
            </a:r>
            <a:r>
              <a:rPr lang="en-US" sz="1200" dirty="0" err="1" smtClean="0"/>
              <a:t>n_TOF</a:t>
            </a:r>
            <a:r>
              <a:rPr lang="en-US" sz="1200" dirty="0" smtClean="0"/>
              <a:t> Collaboration) </a:t>
            </a:r>
          </a:p>
          <a:p>
            <a:r>
              <a:rPr lang="en-US" sz="1200" dirty="0" smtClean="0"/>
              <a:t>Phys. Rev. Lett. 117 (2016) 152701</a:t>
            </a:r>
            <a:endParaRPr lang="en-US" sz="1200" dirty="0"/>
          </a:p>
        </p:txBody>
      </p:sp>
      <p:pic>
        <p:nvPicPr>
          <p:cNvPr id="2" name="Picture 1"/>
          <p:cNvPicPr>
            <a:picLocks noChangeAspect="1"/>
          </p:cNvPicPr>
          <p:nvPr/>
        </p:nvPicPr>
        <p:blipFill>
          <a:blip r:embed="rId2"/>
          <a:stretch>
            <a:fillRect/>
          </a:stretch>
        </p:blipFill>
        <p:spPr>
          <a:xfrm>
            <a:off x="3779320" y="2114551"/>
            <a:ext cx="6123858" cy="4729338"/>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381000" y="2114551"/>
                <a:ext cx="186833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i="1" smtClean="0">
                          <a:latin typeface="Cambria Math" panose="02040503050406030204" pitchFamily="18" charset="0"/>
                        </a:rPr>
                        <m:t>=</m:t>
                      </m:r>
                      <m:sSub>
                        <m:sSubPr>
                          <m:ctrlPr>
                            <a:rPr lang="en-US" i="1" smtClean="0">
                              <a:latin typeface="Cambria Math"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𝐴</m:t>
                          </m:r>
                        </m:sub>
                      </m:sSub>
                      <m:sSub>
                        <m:sSubPr>
                          <m:ctrlPr>
                            <a:rPr lang="en-US" i="1" smtClean="0">
                              <a:latin typeface="Cambria Math" charset="0"/>
                            </a:rPr>
                          </m:ctrlPr>
                        </m:sSubPr>
                        <m:e>
                          <m:d>
                            <m:dPr>
                              <m:begChr m:val="⟨"/>
                              <m:endChr m:val="⟩"/>
                              <m:ctrlPr>
                                <a:rPr lang="en-US" i="1">
                                  <a:latin typeface="Cambria Math" charset="0"/>
                                </a:rPr>
                              </m:ctrlPr>
                            </m:dPr>
                            <m:e>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𝑣</m:t>
                              </m:r>
                            </m:e>
                          </m:d>
                        </m:e>
                        <m:sub>
                          <m:r>
                            <a:rPr lang="en-US" b="0" i="1" smtClean="0">
                              <a:latin typeface="Cambria Math" panose="02040503050406030204" pitchFamily="18" charset="0"/>
                            </a:rPr>
                            <m:t>𝑘𝑇</m:t>
                          </m:r>
                        </m:sub>
                      </m:sSub>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81000" y="2114551"/>
                <a:ext cx="1868332" cy="369332"/>
              </a:xfrm>
              <a:prstGeom prst="rect">
                <a:avLst/>
              </a:prstGeom>
              <a:blipFill rotWithShape="0">
                <a:blip r:embed="rId3"/>
                <a:stretch>
                  <a:fillRect l="-1634" r="-1961"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28600" y="1038294"/>
                <a:ext cx="6191951" cy="7999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MACS</m:t>
                      </m:r>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d>
                            <m:dPr>
                              <m:begChr m:val="⟨"/>
                              <m:endChr m:val="⟩"/>
                              <m:ctrlPr>
                                <a:rPr lang="en-US" i="1">
                                  <a:latin typeface="Cambria Math" charset="0"/>
                                </a:rPr>
                              </m:ctrlPr>
                            </m:dPr>
                            <m:e>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𝑣</m:t>
                              </m:r>
                            </m:e>
                          </m:d>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𝑇</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ad>
                            <m:radPr>
                              <m:degHide m:val="on"/>
                              <m:ctrlPr>
                                <a:rPr lang="en-US" b="0" i="1" smtClean="0">
                                  <a:latin typeface="Cambria Math"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𝜋</m:t>
                              </m:r>
                            </m:e>
                          </m:rad>
                        </m:den>
                      </m:f>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p>
                            <m:sSupPr>
                              <m:ctrlPr>
                                <a:rPr lang="en-US" b="0" i="1" smtClean="0">
                                  <a:latin typeface="Cambria Math" charset="0"/>
                                  <a:ea typeface="Cambria Math" panose="02040503050406030204" pitchFamily="18" charset="0"/>
                                </a:rPr>
                              </m:ctrlPr>
                            </m:sSupPr>
                            <m:e>
                              <m:d>
                                <m:dPr>
                                  <m:ctrlPr>
                                    <a:rPr lang="en-US" b="0" i="1" smtClean="0">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𝑘𝑇</m:t>
                                  </m:r>
                                </m:e>
                              </m:d>
                            </m:e>
                            <m:sup>
                              <m:r>
                                <a:rPr lang="en-US" b="0" i="1" smtClean="0">
                                  <a:latin typeface="Cambria Math" panose="02040503050406030204" pitchFamily="18" charset="0"/>
                                  <a:ea typeface="Cambria Math" panose="02040503050406030204" pitchFamily="18" charset="0"/>
                                </a:rPr>
                                <m:t>2</m:t>
                              </m:r>
                            </m:sup>
                          </m:sSup>
                        </m:den>
                      </m:f>
                      <m:nary>
                        <m:naryPr>
                          <m:ctrlPr>
                            <a:rPr lang="en-US" b="0" i="1" smtClean="0">
                              <a:latin typeface="Cambria Math"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e>
                      </m:nary>
                      <m:sSup>
                        <m:sSupPr>
                          <m:ctrlPr>
                            <a:rPr lang="en-US" b="0" i="1" smtClean="0">
                              <a:latin typeface="Cambria Math"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𝑘𝑇</m:t>
                          </m:r>
                        </m:sup>
                      </m:sSup>
                      <m:r>
                        <a:rPr lang="en-US" b="0" i="1" smtClean="0">
                          <a:latin typeface="Cambria Math" panose="02040503050406030204" pitchFamily="18" charset="0"/>
                          <a:ea typeface="Cambria Math" panose="02040503050406030204" pitchFamily="18" charset="0"/>
                        </a:rPr>
                        <m:t>𝑑𝐸</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28600" y="1038294"/>
                <a:ext cx="6191951" cy="799963"/>
              </a:xfrm>
              <a:prstGeom prst="rect">
                <a:avLst/>
              </a:prstGeom>
              <a:blipFill>
                <a:blip r:embed="rId4"/>
                <a:stretch>
                  <a:fillRect b="-6061"/>
                </a:stretch>
              </a:blipFill>
            </p:spPr>
            <p:txBody>
              <a:bodyPr/>
              <a:lstStyle/>
              <a:p>
                <a:r>
                  <a:rPr lang="en-US">
                    <a:noFill/>
                  </a:rPr>
                  <a:t> </a:t>
                </a:r>
              </a:p>
            </p:txBody>
          </p:sp>
        </mc:Fallback>
      </mc:AlternateContent>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320" y="2193505"/>
            <a:ext cx="6095238" cy="4571429"/>
          </a:xfrm>
          <a:prstGeom prst="rect">
            <a:avLst/>
          </a:prstGeom>
        </p:spPr>
      </p:pic>
    </p:spTree>
    <p:extLst>
      <p:ext uri="{BB962C8B-B14F-4D97-AF65-F5344CB8AC3E}">
        <p14:creationId xmlns:p14="http://schemas.microsoft.com/office/powerpoint/2010/main" val="393966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buFontTx/>
            </a:pPr>
            <a:r>
              <a:rPr lang="it-IT" altLang="en-US" baseline="30000" dirty="0" smtClean="0"/>
              <a:t>7</a:t>
            </a:r>
            <a:r>
              <a:rPr lang="it-IT" altLang="en-US" dirty="0" smtClean="0"/>
              <a:t>Be(n,</a:t>
            </a:r>
            <a:r>
              <a:rPr lang="el-GR" altLang="en-US" dirty="0" smtClean="0">
                <a:cs typeface="Arial" panose="020B0604020202020204" pitchFamily="34" charset="0"/>
              </a:rPr>
              <a:t>α</a:t>
            </a:r>
            <a:r>
              <a:rPr lang="it-IT" altLang="en-US" dirty="0" smtClean="0">
                <a:cs typeface="Arial" panose="020B0604020202020204" pitchFamily="34" charset="0"/>
              </a:rPr>
              <a:t>)</a:t>
            </a:r>
            <a:r>
              <a:rPr lang="it-IT" altLang="en-US" baseline="30000" dirty="0" smtClean="0">
                <a:cs typeface="Arial" panose="020B0604020202020204" pitchFamily="34" charset="0"/>
              </a:rPr>
              <a:t>4</a:t>
            </a:r>
            <a:r>
              <a:rPr lang="it-IT" altLang="en-US" dirty="0" smtClean="0">
                <a:cs typeface="Arial" panose="020B0604020202020204" pitchFamily="34" charset="0"/>
              </a:rPr>
              <a:t>He: implications on CLiP</a:t>
            </a:r>
            <a:endParaRPr lang="en-US" altLang="en-US" dirty="0"/>
          </a:p>
        </p:txBody>
      </p:sp>
      <p:sp>
        <p:nvSpPr>
          <p:cNvPr id="4" name="TextBox 3"/>
          <p:cNvSpPr txBox="1"/>
          <p:nvPr/>
        </p:nvSpPr>
        <p:spPr>
          <a:xfrm>
            <a:off x="0" y="6359402"/>
            <a:ext cx="3357201" cy="498598"/>
          </a:xfrm>
          <a:prstGeom prst="rect">
            <a:avLst/>
          </a:prstGeom>
          <a:noFill/>
        </p:spPr>
        <p:txBody>
          <a:bodyPr wrap="none" rtlCol="0">
            <a:spAutoFit/>
          </a:bodyPr>
          <a:lstStyle/>
          <a:p>
            <a:r>
              <a:rPr lang="en-US" sz="1200" dirty="0" smtClean="0"/>
              <a:t>M </a:t>
            </a:r>
            <a:r>
              <a:rPr lang="en-US" sz="1200" dirty="0" err="1" smtClean="0"/>
              <a:t>Barbagallo</a:t>
            </a:r>
            <a:r>
              <a:rPr lang="en-US" sz="1200" dirty="0" smtClean="0"/>
              <a:t> et al. (The </a:t>
            </a:r>
            <a:r>
              <a:rPr lang="en-US" sz="1200" dirty="0" err="1" smtClean="0"/>
              <a:t>n_TOF</a:t>
            </a:r>
            <a:r>
              <a:rPr lang="en-US" sz="1200" dirty="0" smtClean="0"/>
              <a:t> Collaboration) </a:t>
            </a:r>
          </a:p>
          <a:p>
            <a:r>
              <a:rPr lang="en-US" sz="1200" dirty="0" smtClean="0"/>
              <a:t>Phys. Rev. Lett. 117 (2016) 152701</a:t>
            </a:r>
            <a:endParaRPr lang="en-US" sz="1200" dirty="0"/>
          </a:p>
        </p:txBody>
      </p:sp>
      <p:pic>
        <p:nvPicPr>
          <p:cNvPr id="2" name="Picture 1"/>
          <p:cNvPicPr>
            <a:picLocks noChangeAspect="1"/>
          </p:cNvPicPr>
          <p:nvPr/>
        </p:nvPicPr>
        <p:blipFill>
          <a:blip r:embed="rId2"/>
          <a:stretch>
            <a:fillRect/>
          </a:stretch>
        </p:blipFill>
        <p:spPr>
          <a:xfrm>
            <a:off x="3733800" y="2057400"/>
            <a:ext cx="6123858" cy="4729338"/>
          </a:xfrm>
          <a:prstGeom prst="rect">
            <a:avLst/>
          </a:prstGeom>
        </p:spPr>
      </p:pic>
      <p:pic>
        <p:nvPicPr>
          <p:cNvPr id="3" name="Picture 2"/>
          <p:cNvPicPr>
            <a:picLocks noChangeAspect="1"/>
          </p:cNvPicPr>
          <p:nvPr/>
        </p:nvPicPr>
        <p:blipFill>
          <a:blip r:embed="rId3"/>
          <a:stretch>
            <a:fillRect/>
          </a:stretch>
        </p:blipFill>
        <p:spPr>
          <a:xfrm>
            <a:off x="3733800" y="2057400"/>
            <a:ext cx="6123858" cy="4729338"/>
          </a:xfrm>
          <a:prstGeom prst="rect">
            <a:avLst/>
          </a:prstGeom>
        </p:spPr>
      </p:pic>
      <p:pic>
        <p:nvPicPr>
          <p:cNvPr id="6" name="Picture 5"/>
          <p:cNvPicPr>
            <a:picLocks noChangeAspect="1"/>
          </p:cNvPicPr>
          <p:nvPr/>
        </p:nvPicPr>
        <p:blipFill>
          <a:blip r:embed="rId4"/>
          <a:stretch>
            <a:fillRect/>
          </a:stretch>
        </p:blipFill>
        <p:spPr>
          <a:xfrm>
            <a:off x="3733800" y="2057400"/>
            <a:ext cx="6123858" cy="4729338"/>
          </a:xfrm>
          <a:prstGeom prst="rect">
            <a:avLst/>
          </a:prstGeom>
        </p:spPr>
      </p:pic>
      <p:sp>
        <p:nvSpPr>
          <p:cNvPr id="7" name="TextBox 6"/>
          <p:cNvSpPr txBox="1"/>
          <p:nvPr/>
        </p:nvSpPr>
        <p:spPr>
          <a:xfrm>
            <a:off x="152400" y="1066800"/>
            <a:ext cx="6104813" cy="904863"/>
          </a:xfrm>
          <a:prstGeom prst="rect">
            <a:avLst/>
          </a:prstGeom>
          <a:noFill/>
        </p:spPr>
        <p:txBody>
          <a:bodyPr wrap="none" rtlCol="0">
            <a:spAutoFit/>
          </a:bodyPr>
          <a:lstStyle/>
          <a:p>
            <a:r>
              <a:rPr lang="en-US" baseline="30000" dirty="0"/>
              <a:t>7</a:t>
            </a:r>
            <a:r>
              <a:rPr lang="en-US" dirty="0" smtClean="0"/>
              <a:t>Li production in standard BBN calculations </a:t>
            </a:r>
          </a:p>
          <a:p>
            <a:r>
              <a:rPr lang="en-US" dirty="0" smtClean="0"/>
              <a:t>remains </a:t>
            </a:r>
            <a:r>
              <a:rPr lang="en-US" b="1" dirty="0" smtClean="0"/>
              <a:t>essentially unchanged</a:t>
            </a:r>
            <a:endParaRPr lang="en-US" b="1" dirty="0"/>
          </a:p>
        </p:txBody>
      </p:sp>
      <p:sp>
        <p:nvSpPr>
          <p:cNvPr id="8" name="TextBox 7"/>
          <p:cNvSpPr txBox="1"/>
          <p:nvPr/>
        </p:nvSpPr>
        <p:spPr>
          <a:xfrm>
            <a:off x="228600" y="2286000"/>
            <a:ext cx="2843022" cy="2529923"/>
          </a:xfrm>
          <a:prstGeom prst="rect">
            <a:avLst/>
          </a:prstGeom>
          <a:noFill/>
        </p:spPr>
        <p:txBody>
          <a:bodyPr wrap="none" rtlCol="0">
            <a:spAutoFit/>
          </a:bodyPr>
          <a:lstStyle/>
          <a:p>
            <a:r>
              <a:rPr lang="en-US" dirty="0" smtClean="0"/>
              <a:t>[Li/H] = 4.5</a:t>
            </a:r>
          </a:p>
          <a:p>
            <a:endParaRPr lang="en-US" baseline="30000" dirty="0"/>
          </a:p>
          <a:p>
            <a:r>
              <a:rPr lang="en-US" sz="1600" dirty="0"/>
              <a:t>t</a:t>
            </a:r>
            <a:r>
              <a:rPr lang="en-US" sz="1600" dirty="0" smtClean="0"/>
              <a:t>o be compared with</a:t>
            </a:r>
          </a:p>
          <a:p>
            <a:r>
              <a:rPr lang="en-US" sz="1600" dirty="0"/>
              <a:t>[Li/H] = </a:t>
            </a:r>
            <a:r>
              <a:rPr lang="en-US" sz="1600" dirty="0" smtClean="0"/>
              <a:t>4.4</a:t>
            </a:r>
            <a:endParaRPr lang="en-US" sz="1600" baseline="30000" dirty="0"/>
          </a:p>
          <a:p>
            <a:r>
              <a:rPr lang="en-US" sz="1600" dirty="0"/>
              <a:t>o</a:t>
            </a:r>
            <a:r>
              <a:rPr lang="en-US" sz="1600" dirty="0" smtClean="0"/>
              <a:t>btained with the ”standard” </a:t>
            </a:r>
          </a:p>
          <a:p>
            <a:r>
              <a:rPr lang="en-US" sz="1600" dirty="0" smtClean="0"/>
              <a:t>reaction rate from Wagoner</a:t>
            </a:r>
          </a:p>
          <a:p>
            <a:endParaRPr lang="en-US" sz="1600" dirty="0" smtClean="0"/>
          </a:p>
          <a:p>
            <a:pPr algn="r"/>
            <a:r>
              <a:rPr lang="en-US" sz="1600" dirty="0" smtClean="0"/>
              <a:t>[</a:t>
            </a:r>
            <a:r>
              <a:rPr lang="en-US" sz="1600" dirty="0"/>
              <a:t> </a:t>
            </a:r>
            <a:r>
              <a:rPr lang="en-US" sz="1600" dirty="0" smtClean="0"/>
              <a:t>] </a:t>
            </a:r>
            <a:r>
              <a:rPr lang="en-US" sz="1600" dirty="0"/>
              <a:t>= </a:t>
            </a:r>
            <a:r>
              <a:rPr lang="en-US" sz="1600" dirty="0" smtClean="0"/>
              <a:t>units of 10</a:t>
            </a:r>
            <a:r>
              <a:rPr lang="en-US" sz="1600" baseline="30000" dirty="0" smtClean="0"/>
              <a:t>-10</a:t>
            </a:r>
            <a:endParaRPr lang="en-US" sz="1600" baseline="30000" dirty="0"/>
          </a:p>
        </p:txBody>
      </p:sp>
    </p:spTree>
    <p:extLst>
      <p:ext uri="{BB962C8B-B14F-4D97-AF65-F5344CB8AC3E}">
        <p14:creationId xmlns:p14="http://schemas.microsoft.com/office/powerpoint/2010/main" val="280044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buFontTx/>
            </a:pPr>
            <a:r>
              <a:rPr lang="it-IT" altLang="en-US" baseline="30000" dirty="0" smtClean="0"/>
              <a:t>7</a:t>
            </a:r>
            <a:r>
              <a:rPr lang="it-IT" altLang="en-US" dirty="0" smtClean="0"/>
              <a:t>Be(n,</a:t>
            </a:r>
            <a:r>
              <a:rPr lang="en-US" altLang="en-US" dirty="0">
                <a:latin typeface="Arial" panose="020B0604020202020204" pitchFamily="34" charset="0"/>
                <a:cs typeface="Arial" panose="020B0604020202020204" pitchFamily="34" charset="0"/>
              </a:rPr>
              <a:t>p</a:t>
            </a:r>
            <a:r>
              <a:rPr lang="it-IT" altLang="en-US" dirty="0" smtClean="0">
                <a:latin typeface="Arial" panose="020B0604020202020204" pitchFamily="34" charset="0"/>
                <a:cs typeface="Arial" panose="020B0604020202020204" pitchFamily="34" charset="0"/>
              </a:rPr>
              <a:t>)</a:t>
            </a:r>
            <a:r>
              <a:rPr lang="it-IT" altLang="en-US" baseline="30000" dirty="0" smtClean="0">
                <a:latin typeface="Arial" panose="020B0604020202020204" pitchFamily="34" charset="0"/>
                <a:cs typeface="Arial" panose="020B0604020202020204" pitchFamily="34" charset="0"/>
              </a:rPr>
              <a:t>7</a:t>
            </a:r>
            <a:r>
              <a:rPr lang="it-IT" altLang="en-US" dirty="0" smtClean="0">
                <a:latin typeface="Arial" panose="020B0604020202020204" pitchFamily="34" charset="0"/>
                <a:cs typeface="Arial" panose="020B0604020202020204" pitchFamily="34" charset="0"/>
              </a:rPr>
              <a:t>Li</a:t>
            </a:r>
            <a:endParaRPr lang="en-US" altLang="en-US" dirty="0"/>
          </a:p>
        </p:txBody>
      </p:sp>
    </p:spTree>
    <p:extLst>
      <p:ext uri="{BB962C8B-B14F-4D97-AF65-F5344CB8AC3E}">
        <p14:creationId xmlns:p14="http://schemas.microsoft.com/office/powerpoint/2010/main" val="652212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buFontTx/>
            </a:pPr>
            <a:r>
              <a:rPr lang="it-IT" altLang="en-US" baseline="30000" dirty="0" smtClean="0"/>
              <a:t>7</a:t>
            </a:r>
            <a:r>
              <a:rPr lang="it-IT" altLang="en-US" dirty="0" smtClean="0"/>
              <a:t>Be(n,</a:t>
            </a:r>
            <a:r>
              <a:rPr lang="en-US" altLang="en-US" dirty="0">
                <a:latin typeface="Arial" panose="020B0604020202020204" pitchFamily="34" charset="0"/>
                <a:cs typeface="Arial" panose="020B0604020202020204" pitchFamily="34" charset="0"/>
              </a:rPr>
              <a:t>p</a:t>
            </a:r>
            <a:r>
              <a:rPr lang="it-IT" altLang="en-US" dirty="0" smtClean="0">
                <a:latin typeface="Arial" panose="020B0604020202020204" pitchFamily="34" charset="0"/>
                <a:cs typeface="Arial" panose="020B0604020202020204" pitchFamily="34" charset="0"/>
              </a:rPr>
              <a:t>)</a:t>
            </a:r>
            <a:r>
              <a:rPr lang="it-IT" altLang="en-US" baseline="30000" dirty="0" smtClean="0">
                <a:latin typeface="Arial" panose="020B0604020202020204" pitchFamily="34" charset="0"/>
                <a:cs typeface="Arial" panose="020B0604020202020204" pitchFamily="34" charset="0"/>
              </a:rPr>
              <a:t>7</a:t>
            </a:r>
            <a:r>
              <a:rPr lang="it-IT" altLang="en-US" dirty="0" smtClean="0">
                <a:latin typeface="Arial" panose="020B0604020202020204" pitchFamily="34" charset="0"/>
                <a:cs typeface="Arial" panose="020B0604020202020204" pitchFamily="34" charset="0"/>
              </a:rPr>
              <a:t>Li</a:t>
            </a:r>
            <a:endParaRPr lang="en-US" altLang="en-US" dirty="0"/>
          </a:p>
        </p:txBody>
      </p:sp>
      <p:pic>
        <p:nvPicPr>
          <p:cNvPr id="4" name="Picture 3"/>
          <p:cNvPicPr>
            <a:picLocks noChangeAspect="1"/>
          </p:cNvPicPr>
          <p:nvPr/>
        </p:nvPicPr>
        <p:blipFill>
          <a:blip r:embed="rId2"/>
          <a:stretch>
            <a:fillRect/>
          </a:stretch>
        </p:blipFill>
        <p:spPr>
          <a:xfrm>
            <a:off x="4110539" y="152400"/>
            <a:ext cx="5735303" cy="6629400"/>
          </a:xfrm>
          <a:prstGeom prst="rect">
            <a:avLst/>
          </a:prstGeom>
        </p:spPr>
      </p:pic>
    </p:spTree>
    <p:extLst>
      <p:ext uri="{BB962C8B-B14F-4D97-AF65-F5344CB8AC3E}">
        <p14:creationId xmlns:p14="http://schemas.microsoft.com/office/powerpoint/2010/main" val="639756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52400" y="990600"/>
            <a:ext cx="9601200" cy="904863"/>
          </a:xfrm>
          <a:prstGeom prst="rect">
            <a:avLst/>
          </a:prstGeom>
          <a:noFill/>
        </p:spPr>
        <p:txBody>
          <a:bodyPr wrap="square" rtlCol="0">
            <a:spAutoFit/>
          </a:bodyPr>
          <a:lstStyle/>
          <a:p>
            <a:r>
              <a:rPr lang="it-IT" dirty="0" smtClean="0">
                <a:latin typeface="+mn-lt"/>
                <a:cs typeface="Arial" panose="020B0604020202020204" pitchFamily="34" charset="0"/>
              </a:rPr>
              <a:t>Silicon </a:t>
            </a:r>
            <a:r>
              <a:rPr lang="en-US" dirty="0" smtClean="0">
                <a:latin typeface="+mn-lt"/>
                <a:cs typeface="Arial" panose="020B0604020202020204" pitchFamily="34" charset="0"/>
              </a:rPr>
              <a:t>telescope from Lodz Uni.</a:t>
            </a:r>
          </a:p>
          <a:p>
            <a:r>
              <a:rPr lang="en-US" dirty="0" smtClean="0">
                <a:latin typeface="+mn-lt"/>
                <a:cs typeface="Arial" panose="020B0604020202020204" pitchFamily="34" charset="0"/>
              </a:rPr>
              <a:t>Detection and identification of protons of 1 and 1.4 MeV</a:t>
            </a:r>
            <a:endParaRPr lang="en-US" dirty="0">
              <a:latin typeface="+mn-lt"/>
            </a:endParaRPr>
          </a:p>
        </p:txBody>
      </p:sp>
      <p:sp>
        <p:nvSpPr>
          <p:cNvPr id="5" name="Rectangle 4"/>
          <p:cNvSpPr/>
          <p:nvPr/>
        </p:nvSpPr>
        <p:spPr bwMode="auto">
          <a:xfrm rot="16200000">
            <a:off x="92805" y="4520736"/>
            <a:ext cx="1802470" cy="76200"/>
          </a:xfrm>
          <a:prstGeom prst="rect">
            <a:avLst/>
          </a:prstGeom>
          <a:solidFill>
            <a:srgbClr val="ED9719"/>
          </a:solidFill>
          <a:ln>
            <a:noFill/>
          </a:ln>
          <a:effectLst/>
          <a:extLst/>
        </p:spPr>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8" name="Rectangle 7"/>
          <p:cNvSpPr/>
          <p:nvPr/>
        </p:nvSpPr>
        <p:spPr bwMode="auto">
          <a:xfrm rot="18947985">
            <a:off x="1800278" y="4711656"/>
            <a:ext cx="2019536" cy="82433"/>
          </a:xfrm>
          <a:prstGeom prst="rect">
            <a:avLst/>
          </a:prstGeom>
          <a:solidFill>
            <a:srgbClr val="CC3300"/>
          </a:solidFill>
          <a:ln>
            <a:noFill/>
          </a:ln>
          <a:effectLst/>
          <a:extLst/>
        </p:spPr>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cxnSp>
        <p:nvCxnSpPr>
          <p:cNvPr id="11" name="Straight Arrow Connector 10"/>
          <p:cNvCxnSpPr/>
          <p:nvPr/>
        </p:nvCxnSpPr>
        <p:spPr bwMode="auto">
          <a:xfrm flipV="1">
            <a:off x="19812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Straight Arrow Connector 12"/>
          <p:cNvCxnSpPr/>
          <p:nvPr/>
        </p:nvCxnSpPr>
        <p:spPr bwMode="auto">
          <a:xfrm flipV="1">
            <a:off x="22098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Straight Arrow Connector 13"/>
          <p:cNvCxnSpPr/>
          <p:nvPr/>
        </p:nvCxnSpPr>
        <p:spPr bwMode="auto">
          <a:xfrm flipV="1">
            <a:off x="24384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Straight Arrow Connector 14"/>
          <p:cNvCxnSpPr/>
          <p:nvPr/>
        </p:nvCxnSpPr>
        <p:spPr bwMode="auto">
          <a:xfrm flipV="1">
            <a:off x="26670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Straight Arrow Connector 15"/>
          <p:cNvCxnSpPr/>
          <p:nvPr/>
        </p:nvCxnSpPr>
        <p:spPr bwMode="auto">
          <a:xfrm flipV="1">
            <a:off x="28956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Straight Arrow Connector 16"/>
          <p:cNvCxnSpPr/>
          <p:nvPr/>
        </p:nvCxnSpPr>
        <p:spPr bwMode="auto">
          <a:xfrm flipV="1">
            <a:off x="31242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Straight Arrow Connector 17"/>
          <p:cNvCxnSpPr/>
          <p:nvPr/>
        </p:nvCxnSpPr>
        <p:spPr bwMode="auto">
          <a:xfrm flipV="1">
            <a:off x="33528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Straight Arrow Connector 18"/>
          <p:cNvCxnSpPr/>
          <p:nvPr/>
        </p:nvCxnSpPr>
        <p:spPr bwMode="auto">
          <a:xfrm flipV="1">
            <a:off x="35814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Straight Arrow Connector 19"/>
          <p:cNvCxnSpPr/>
          <p:nvPr/>
        </p:nvCxnSpPr>
        <p:spPr bwMode="auto">
          <a:xfrm flipV="1">
            <a:off x="38100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Straight Arrow Connector 20"/>
          <p:cNvCxnSpPr/>
          <p:nvPr/>
        </p:nvCxnSpPr>
        <p:spPr bwMode="auto">
          <a:xfrm flipV="1">
            <a:off x="1752600" y="5791200"/>
            <a:ext cx="0" cy="60960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3" name="TextBox 22"/>
          <p:cNvSpPr txBox="1"/>
          <p:nvPr/>
        </p:nvSpPr>
        <p:spPr>
          <a:xfrm>
            <a:off x="381000" y="5562601"/>
            <a:ext cx="300082" cy="338554"/>
          </a:xfrm>
          <a:prstGeom prst="rect">
            <a:avLst/>
          </a:prstGeom>
          <a:noFill/>
        </p:spPr>
        <p:txBody>
          <a:bodyPr wrap="none" rtlCol="0">
            <a:spAutoFit/>
          </a:bodyPr>
          <a:lstStyle/>
          <a:p>
            <a:r>
              <a:rPr lang="it-IT" sz="1600" dirty="0"/>
              <a:t>E</a:t>
            </a:r>
            <a:endParaRPr lang="en-US" sz="1600" dirty="0"/>
          </a:p>
        </p:txBody>
      </p:sp>
      <p:sp>
        <p:nvSpPr>
          <p:cNvPr id="26" name="TextBox 25"/>
          <p:cNvSpPr txBox="1"/>
          <p:nvPr/>
        </p:nvSpPr>
        <p:spPr>
          <a:xfrm>
            <a:off x="3241427" y="4389558"/>
            <a:ext cx="2531462" cy="634020"/>
          </a:xfrm>
          <a:prstGeom prst="rect">
            <a:avLst/>
          </a:prstGeom>
          <a:noFill/>
        </p:spPr>
        <p:txBody>
          <a:bodyPr wrap="none" rtlCol="0">
            <a:spAutoFit/>
          </a:bodyPr>
          <a:lstStyle/>
          <a:p>
            <a:r>
              <a:rPr lang="it-IT" sz="1600" dirty="0" smtClean="0"/>
              <a:t>high purity sample, 1 GBq</a:t>
            </a:r>
          </a:p>
          <a:p>
            <a:r>
              <a:rPr lang="it-IT" sz="1600" dirty="0"/>
              <a:t>p</a:t>
            </a:r>
            <a:r>
              <a:rPr lang="it-IT" sz="1600" dirty="0" smtClean="0"/>
              <a:t>roduced @ ISOLDE</a:t>
            </a:r>
            <a:endParaRPr lang="en-US" sz="1600" dirty="0"/>
          </a:p>
        </p:txBody>
      </p:sp>
      <p:sp>
        <p:nvSpPr>
          <p:cNvPr id="28" name="TextBox 27"/>
          <p:cNvSpPr txBox="1"/>
          <p:nvPr/>
        </p:nvSpPr>
        <p:spPr>
          <a:xfrm>
            <a:off x="609600" y="5986046"/>
            <a:ext cx="978729" cy="338554"/>
          </a:xfrm>
          <a:prstGeom prst="rect">
            <a:avLst/>
          </a:prstGeom>
          <a:noFill/>
        </p:spPr>
        <p:txBody>
          <a:bodyPr wrap="none" rtlCol="0">
            <a:spAutoFit/>
          </a:bodyPr>
          <a:lstStyle/>
          <a:p>
            <a:r>
              <a:rPr lang="it-IT" sz="1600" dirty="0" smtClean="0"/>
              <a:t>neutrons</a:t>
            </a:r>
            <a:endParaRPr lang="en-US" sz="1600" dirty="0"/>
          </a:p>
        </p:txBody>
      </p:sp>
      <p:cxnSp>
        <p:nvCxnSpPr>
          <p:cNvPr id="34" name="Straight Arrow Connector 33"/>
          <p:cNvCxnSpPr/>
          <p:nvPr/>
        </p:nvCxnSpPr>
        <p:spPr bwMode="auto">
          <a:xfrm flipH="1" flipV="1">
            <a:off x="1143000" y="4429398"/>
            <a:ext cx="1500200" cy="447402"/>
          </a:xfrm>
          <a:prstGeom prst="straightConnector1">
            <a:avLst/>
          </a:prstGeom>
          <a:noFill/>
          <a:ln w="38100" cap="flat" cmpd="sng" algn="ctr">
            <a:solidFill>
              <a:srgbClr val="FFFF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8" name="Rectangle 37"/>
          <p:cNvSpPr/>
          <p:nvPr/>
        </p:nvSpPr>
        <p:spPr>
          <a:xfrm>
            <a:off x="1313388" y="4779498"/>
            <a:ext cx="354584" cy="461665"/>
          </a:xfrm>
          <a:prstGeom prst="rect">
            <a:avLst/>
          </a:prstGeom>
        </p:spPr>
        <p:txBody>
          <a:bodyPr wrap="none">
            <a:spAutoFit/>
          </a:bodyPr>
          <a:lstStyle/>
          <a:p>
            <a:r>
              <a:rPr lang="en-US" dirty="0" smtClean="0">
                <a:cs typeface="Arial" panose="020B0604020202020204" pitchFamily="34" charset="0"/>
              </a:rPr>
              <a:t>p</a:t>
            </a:r>
            <a:endParaRPr lang="en-US" dirty="0"/>
          </a:p>
        </p:txBody>
      </p:sp>
      <p:sp>
        <p:nvSpPr>
          <p:cNvPr id="35" name="Rectangle 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buFontTx/>
            </a:pPr>
            <a:r>
              <a:rPr lang="it-IT" altLang="en-US" baseline="30000" dirty="0" smtClean="0"/>
              <a:t>7</a:t>
            </a:r>
            <a:r>
              <a:rPr lang="it-IT" altLang="en-US" dirty="0" smtClean="0"/>
              <a:t>Be(n,</a:t>
            </a:r>
            <a:r>
              <a:rPr lang="en-US" altLang="en-US" dirty="0">
                <a:latin typeface="Arial" panose="020B0604020202020204" pitchFamily="34" charset="0"/>
                <a:cs typeface="Arial" panose="020B0604020202020204" pitchFamily="34" charset="0"/>
              </a:rPr>
              <a:t>p</a:t>
            </a:r>
            <a:r>
              <a:rPr lang="it-IT" altLang="en-US" dirty="0" smtClean="0">
                <a:latin typeface="Arial" panose="020B0604020202020204" pitchFamily="34" charset="0"/>
                <a:cs typeface="Arial" panose="020B0604020202020204" pitchFamily="34" charset="0"/>
              </a:rPr>
              <a:t>)</a:t>
            </a:r>
            <a:r>
              <a:rPr lang="it-IT" altLang="en-US" baseline="30000" dirty="0" smtClean="0">
                <a:latin typeface="Arial" panose="020B0604020202020204" pitchFamily="34" charset="0"/>
                <a:cs typeface="Arial" panose="020B0604020202020204" pitchFamily="34" charset="0"/>
              </a:rPr>
              <a:t>7</a:t>
            </a:r>
            <a:r>
              <a:rPr lang="it-IT" altLang="en-US" dirty="0" smtClean="0">
                <a:latin typeface="Arial" panose="020B0604020202020204" pitchFamily="34" charset="0"/>
                <a:cs typeface="Arial" panose="020B0604020202020204" pitchFamily="34" charset="0"/>
              </a:rPr>
              <a:t>Li</a:t>
            </a:r>
            <a:endParaRPr lang="en-US" altLang="en-US" dirty="0"/>
          </a:p>
        </p:txBody>
      </p:sp>
      <p:sp>
        <p:nvSpPr>
          <p:cNvPr id="36" name="Rectangle 35"/>
          <p:cNvSpPr/>
          <p:nvPr/>
        </p:nvSpPr>
        <p:spPr bwMode="auto">
          <a:xfrm rot="16200000">
            <a:off x="-291634" y="4406435"/>
            <a:ext cx="1802470" cy="304801"/>
          </a:xfrm>
          <a:prstGeom prst="rect">
            <a:avLst/>
          </a:prstGeom>
          <a:solidFill>
            <a:srgbClr val="ED9719"/>
          </a:solidFill>
          <a:ln>
            <a:noFill/>
          </a:ln>
          <a:effectLst/>
          <a:extLst/>
        </p:spPr>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40" name="TextBox 39"/>
          <p:cNvSpPr txBox="1"/>
          <p:nvPr/>
        </p:nvSpPr>
        <p:spPr>
          <a:xfrm>
            <a:off x="762000" y="5562601"/>
            <a:ext cx="426720" cy="338554"/>
          </a:xfrm>
          <a:prstGeom prst="rect">
            <a:avLst/>
          </a:prstGeom>
          <a:noFill/>
        </p:spPr>
        <p:txBody>
          <a:bodyPr wrap="none" rtlCol="0">
            <a:spAutoFit/>
          </a:bodyPr>
          <a:lstStyle/>
          <a:p>
            <a:r>
              <a:rPr lang="el-GR" sz="1600" dirty="0" smtClean="0"/>
              <a:t>Δ</a:t>
            </a:r>
            <a:r>
              <a:rPr lang="it-IT" sz="1600" dirty="0" smtClean="0"/>
              <a:t>E</a:t>
            </a:r>
            <a:endParaRPr lang="en-US" sz="1600" dirty="0"/>
          </a:p>
        </p:txBody>
      </p:sp>
      <p:sp>
        <p:nvSpPr>
          <p:cNvPr id="2" name="TextBox 1"/>
          <p:cNvSpPr txBox="1"/>
          <p:nvPr/>
        </p:nvSpPr>
        <p:spPr>
          <a:xfrm>
            <a:off x="5750311" y="2891151"/>
            <a:ext cx="3382208" cy="90486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s</a:t>
            </a:r>
            <a:r>
              <a:rPr lang="en-US" dirty="0" smtClean="0"/>
              <a:t>ee the presentation by</a:t>
            </a:r>
          </a:p>
          <a:p>
            <a:r>
              <a:rPr lang="en-US" dirty="0" err="1" smtClean="0"/>
              <a:t>Lucianna</a:t>
            </a:r>
            <a:r>
              <a:rPr lang="en-US" dirty="0" smtClean="0"/>
              <a:t> </a:t>
            </a:r>
            <a:r>
              <a:rPr lang="en-US" dirty="0" err="1" smtClean="0"/>
              <a:t>Damone</a:t>
            </a:r>
            <a:r>
              <a:rPr lang="en-US" dirty="0" smtClean="0"/>
              <a:t> </a:t>
            </a:r>
            <a:endParaRPr lang="en-US" dirty="0"/>
          </a:p>
        </p:txBody>
      </p:sp>
    </p:spTree>
    <p:extLst>
      <p:ext uri="{BB962C8B-B14F-4D97-AF65-F5344CB8AC3E}">
        <p14:creationId xmlns:p14="http://schemas.microsoft.com/office/powerpoint/2010/main" val="1856308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20053" y="2100439"/>
            <a:ext cx="6123858" cy="4729338"/>
          </a:xfrm>
          <a:prstGeom prst="rect">
            <a:avLst/>
          </a:prstGeom>
        </p:spPr>
      </p:pic>
      <p:sp>
        <p:nvSpPr>
          <p:cNvPr id="4" name="Rectangle 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defTabSz="914400">
              <a:buClrTx/>
              <a:buSzTx/>
              <a:buFontTx/>
            </a:pPr>
            <a:r>
              <a:rPr lang="it-IT" altLang="en-US" baseline="30000" dirty="0" smtClean="0"/>
              <a:t>7</a:t>
            </a:r>
            <a:r>
              <a:rPr lang="it-IT" altLang="en-US" dirty="0" smtClean="0"/>
              <a:t>Be(n,</a:t>
            </a:r>
            <a:r>
              <a:rPr lang="en-US" altLang="en-US" dirty="0">
                <a:latin typeface="Arial" panose="020B0604020202020204" pitchFamily="34" charset="0"/>
                <a:cs typeface="Arial" panose="020B0604020202020204" pitchFamily="34" charset="0"/>
              </a:rPr>
              <a:t>p</a:t>
            </a:r>
            <a:r>
              <a:rPr lang="it-IT" altLang="en-US" dirty="0" smtClean="0">
                <a:latin typeface="Arial" panose="020B0604020202020204" pitchFamily="34" charset="0"/>
                <a:cs typeface="Arial" panose="020B0604020202020204" pitchFamily="34" charset="0"/>
              </a:rPr>
              <a:t>)</a:t>
            </a:r>
            <a:r>
              <a:rPr lang="it-IT" altLang="en-US" baseline="30000" dirty="0" smtClean="0">
                <a:latin typeface="Arial" panose="020B0604020202020204" pitchFamily="34" charset="0"/>
                <a:cs typeface="Arial" panose="020B0604020202020204" pitchFamily="34" charset="0"/>
              </a:rPr>
              <a:t>7</a:t>
            </a:r>
            <a:r>
              <a:rPr lang="it-IT" altLang="en-US" dirty="0" smtClean="0">
                <a:latin typeface="Arial" panose="020B0604020202020204" pitchFamily="34" charset="0"/>
                <a:cs typeface="Arial" panose="020B0604020202020204" pitchFamily="34" charset="0"/>
              </a:rPr>
              <a:t>Li</a:t>
            </a:r>
            <a:endParaRPr lang="en-US" altLang="en-US" dirty="0"/>
          </a:p>
        </p:txBody>
      </p:sp>
      <p:pic>
        <p:nvPicPr>
          <p:cNvPr id="7" name="Picture 6"/>
          <p:cNvPicPr>
            <a:picLocks noChangeAspect="1"/>
          </p:cNvPicPr>
          <p:nvPr/>
        </p:nvPicPr>
        <p:blipFill>
          <a:blip r:embed="rId3"/>
          <a:stretch>
            <a:fillRect/>
          </a:stretch>
        </p:blipFill>
        <p:spPr>
          <a:xfrm>
            <a:off x="3720053" y="2100439"/>
            <a:ext cx="6123858" cy="4729338"/>
          </a:xfrm>
          <a:prstGeom prst="rect">
            <a:avLst/>
          </a:prstGeom>
        </p:spPr>
      </p:pic>
      <p:pic>
        <p:nvPicPr>
          <p:cNvPr id="6" name="Picture 5"/>
          <p:cNvPicPr>
            <a:picLocks noChangeAspect="1"/>
          </p:cNvPicPr>
          <p:nvPr/>
        </p:nvPicPr>
        <p:blipFill>
          <a:blip r:embed="rId4"/>
          <a:stretch>
            <a:fillRect/>
          </a:stretch>
        </p:blipFill>
        <p:spPr>
          <a:xfrm>
            <a:off x="3720053" y="2100439"/>
            <a:ext cx="6123858" cy="4729338"/>
          </a:xfrm>
          <a:prstGeom prst="rect">
            <a:avLst/>
          </a:prstGeom>
        </p:spPr>
      </p:pic>
      <p:sp>
        <p:nvSpPr>
          <p:cNvPr id="5" name="Oval 4"/>
          <p:cNvSpPr/>
          <p:nvPr/>
        </p:nvSpPr>
        <p:spPr bwMode="auto">
          <a:xfrm>
            <a:off x="7696200" y="2514600"/>
            <a:ext cx="838200" cy="762000"/>
          </a:xfrm>
          <a:prstGeom prst="ellipse">
            <a:avLst/>
          </a:prstGeom>
          <a:noFill/>
          <a:ln w="63500">
            <a:solidFill>
              <a:srgbClr val="CC3300"/>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Tree>
    <p:extLst>
      <p:ext uri="{BB962C8B-B14F-4D97-AF65-F5344CB8AC3E}">
        <p14:creationId xmlns:p14="http://schemas.microsoft.com/office/powerpoint/2010/main" val="235437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838200"/>
            <a:ext cx="952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a:buClrTx/>
              <a:buSzTx/>
              <a:buFontTx/>
            </a:pPr>
            <a:r>
              <a:rPr lang="en-US" dirty="0" smtClean="0">
                <a:solidFill>
                  <a:srgbClr val="FF9900"/>
                </a:solidFill>
              </a:rPr>
              <a:t>Measurements of (</a:t>
            </a:r>
            <a:r>
              <a:rPr lang="en-US" dirty="0" err="1" smtClean="0">
                <a:solidFill>
                  <a:srgbClr val="FF9900"/>
                </a:solidFill>
              </a:rPr>
              <a:t>n</a:t>
            </a:r>
            <a:r>
              <a:rPr lang="en-US" dirty="0" err="1" smtClean="0">
                <a:solidFill>
                  <a:srgbClr val="FF9900"/>
                </a:solidFill>
                <a:latin typeface="Symbol" charset="0"/>
              </a:rPr>
              <a:t>,g</a:t>
            </a:r>
            <a:r>
              <a:rPr lang="en-US" dirty="0" smtClean="0">
                <a:solidFill>
                  <a:srgbClr val="FF9900"/>
                </a:solidFill>
              </a:rPr>
              <a:t>) cross sections of s-process branching points nuclei</a:t>
            </a:r>
            <a:endParaRPr lang="en-US" dirty="0">
              <a:solidFill>
                <a:srgbClr val="FF9900"/>
              </a:solidFill>
            </a:endParaRPr>
          </a:p>
        </p:txBody>
      </p:sp>
      <p:pic>
        <p:nvPicPr>
          <p:cNvPr id="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7" y="6282456"/>
            <a:ext cx="675512" cy="475607"/>
          </a:xfrm>
          <a:prstGeom prst="rect">
            <a:avLst/>
          </a:prstGeom>
        </p:spPr>
      </p:pic>
    </p:spTree>
    <p:extLst>
      <p:ext uri="{BB962C8B-B14F-4D97-AF65-F5344CB8AC3E}">
        <p14:creationId xmlns:p14="http://schemas.microsoft.com/office/powerpoint/2010/main" val="4734940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86" y="171674"/>
            <a:ext cx="675512" cy="475607"/>
          </a:xfrm>
          <a:prstGeom prst="rect">
            <a:avLst/>
          </a:prstGeom>
        </p:spPr>
      </p:pic>
      <p:grpSp>
        <p:nvGrpSpPr>
          <p:cNvPr id="21" name="Group 259"/>
          <p:cNvGrpSpPr/>
          <p:nvPr/>
        </p:nvGrpSpPr>
        <p:grpSpPr>
          <a:xfrm>
            <a:off x="370387" y="2848234"/>
            <a:ext cx="878011" cy="2695308"/>
            <a:chOff x="61170" y="3140968"/>
            <a:chExt cx="878011" cy="2695308"/>
          </a:xfrm>
        </p:grpSpPr>
        <p:grpSp>
          <p:nvGrpSpPr>
            <p:cNvPr id="22" name="Group 7"/>
            <p:cNvGrpSpPr/>
            <p:nvPr/>
          </p:nvGrpSpPr>
          <p:grpSpPr>
            <a:xfrm>
              <a:off x="65568" y="4365103"/>
              <a:ext cx="843117" cy="1471173"/>
              <a:chOff x="414675" y="4365103"/>
              <a:chExt cx="843117" cy="1471173"/>
            </a:xfrm>
          </p:grpSpPr>
          <p:sp>
            <p:nvSpPr>
              <p:cNvPr id="31" name="TextBox 14"/>
              <p:cNvSpPr txBox="1"/>
              <p:nvPr/>
            </p:nvSpPr>
            <p:spPr>
              <a:xfrm>
                <a:off x="625888" y="4365104"/>
                <a:ext cx="631904" cy="1471172"/>
              </a:xfrm>
              <a:prstGeom prst="rect">
                <a:avLst/>
              </a:prstGeom>
              <a:solidFill>
                <a:schemeClr val="tx1"/>
              </a:solidFill>
              <a:ln>
                <a:solidFill>
                  <a:schemeClr val="tx1"/>
                </a:solidFill>
              </a:ln>
            </p:spPr>
            <p:txBody>
              <a:bodyPr wrap="none" rtlCol="0">
                <a:spAutoFit/>
              </a:bodyPr>
              <a:lstStyle/>
              <a:p>
                <a:r>
                  <a:rPr lang="en-US" sz="1400" baseline="30000" dirty="0">
                    <a:solidFill>
                      <a:schemeClr val="bg2"/>
                    </a:solidFill>
                  </a:rPr>
                  <a:t>151</a:t>
                </a:r>
                <a:r>
                  <a:rPr lang="en-US" sz="1400" dirty="0">
                    <a:solidFill>
                      <a:schemeClr val="bg2"/>
                    </a:solidFill>
                  </a:rPr>
                  <a:t>Sm</a:t>
                </a:r>
                <a:br>
                  <a:rPr lang="en-US" sz="1400" dirty="0">
                    <a:solidFill>
                      <a:schemeClr val="bg2"/>
                    </a:solidFill>
                  </a:rPr>
                </a:br>
                <a:r>
                  <a:rPr lang="en-US" sz="1400" baseline="30000" dirty="0">
                    <a:solidFill>
                      <a:schemeClr val="bg2"/>
                    </a:solidFill>
                  </a:rPr>
                  <a:t>204</a:t>
                </a:r>
                <a:r>
                  <a:rPr lang="en-US" sz="1400" dirty="0">
                    <a:solidFill>
                      <a:schemeClr val="bg2"/>
                    </a:solidFill>
                  </a:rPr>
                  <a:t>Pb</a:t>
                </a:r>
                <a:br>
                  <a:rPr lang="en-US" sz="1400" dirty="0">
                    <a:solidFill>
                      <a:schemeClr val="bg2"/>
                    </a:solidFill>
                  </a:rPr>
                </a:br>
                <a:r>
                  <a:rPr lang="en-US" sz="1400" baseline="30000" dirty="0">
                    <a:solidFill>
                      <a:schemeClr val="bg2"/>
                    </a:solidFill>
                  </a:rPr>
                  <a:t>206</a:t>
                </a:r>
                <a:r>
                  <a:rPr lang="en-US" sz="1400" dirty="0">
                    <a:solidFill>
                      <a:schemeClr val="bg2"/>
                    </a:solidFill>
                  </a:rPr>
                  <a:t>Pb</a:t>
                </a:r>
                <a:br>
                  <a:rPr lang="en-US" sz="1400" dirty="0">
                    <a:solidFill>
                      <a:schemeClr val="bg2"/>
                    </a:solidFill>
                  </a:rPr>
                </a:br>
                <a:r>
                  <a:rPr lang="en-US" sz="1400" baseline="30000" dirty="0">
                    <a:solidFill>
                      <a:schemeClr val="bg2"/>
                    </a:solidFill>
                  </a:rPr>
                  <a:t>207</a:t>
                </a:r>
                <a:r>
                  <a:rPr lang="en-US" sz="1400" dirty="0">
                    <a:solidFill>
                      <a:schemeClr val="bg2"/>
                    </a:solidFill>
                  </a:rPr>
                  <a:t>Pb</a:t>
                </a:r>
              </a:p>
              <a:p>
                <a:r>
                  <a:rPr lang="en-US" sz="1400" baseline="30000" dirty="0">
                    <a:solidFill>
                      <a:schemeClr val="bg2"/>
                    </a:solidFill>
                  </a:rPr>
                  <a:t>209</a:t>
                </a:r>
                <a:r>
                  <a:rPr lang="en-US" sz="1400" dirty="0">
                    <a:solidFill>
                      <a:schemeClr val="bg2"/>
                    </a:solidFill>
                  </a:rPr>
                  <a:t>Bi</a:t>
                </a:r>
              </a:p>
              <a:p>
                <a:r>
                  <a:rPr lang="en-US" sz="1400" baseline="30000" dirty="0">
                    <a:solidFill>
                      <a:schemeClr val="bg2"/>
                    </a:solidFill>
                  </a:rPr>
                  <a:t>232</a:t>
                </a:r>
                <a:r>
                  <a:rPr lang="en-US" sz="1400" dirty="0">
                    <a:solidFill>
                      <a:schemeClr val="bg2"/>
                    </a:solidFill>
                  </a:rPr>
                  <a:t>Th</a:t>
                </a:r>
              </a:p>
            </p:txBody>
          </p:sp>
          <p:sp>
            <p:nvSpPr>
              <p:cNvPr id="34" name="TextBox 6"/>
              <p:cNvSpPr txBox="1"/>
              <p:nvPr/>
            </p:nvSpPr>
            <p:spPr>
              <a:xfrm>
                <a:off x="414675" y="4365103"/>
                <a:ext cx="169277" cy="1466571"/>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23" name="Group 8"/>
            <p:cNvGrpSpPr/>
            <p:nvPr/>
          </p:nvGrpSpPr>
          <p:grpSpPr>
            <a:xfrm>
              <a:off x="61170" y="3717032"/>
              <a:ext cx="801028" cy="601050"/>
              <a:chOff x="482865" y="3573016"/>
              <a:chExt cx="801028" cy="601050"/>
            </a:xfrm>
          </p:grpSpPr>
          <p:sp>
            <p:nvSpPr>
              <p:cNvPr id="28" name="TextBox 87"/>
              <p:cNvSpPr txBox="1"/>
              <p:nvPr/>
            </p:nvSpPr>
            <p:spPr>
              <a:xfrm>
                <a:off x="698476" y="3573016"/>
                <a:ext cx="585417" cy="566309"/>
              </a:xfrm>
              <a:prstGeom prst="rect">
                <a:avLst/>
              </a:prstGeom>
              <a:solidFill>
                <a:srgbClr val="FF0000"/>
              </a:solidFill>
              <a:ln>
                <a:solidFill>
                  <a:schemeClr val="tx1"/>
                </a:solidFill>
              </a:ln>
            </p:spPr>
            <p:txBody>
              <a:bodyPr wrap="none" rtlCol="0">
                <a:spAutoFit/>
              </a:bodyPr>
              <a:lstStyle/>
              <a:p>
                <a:r>
                  <a:rPr lang="en-US" sz="1400" baseline="30000" dirty="0"/>
                  <a:t>232</a:t>
                </a:r>
                <a:r>
                  <a:rPr lang="en-US" sz="1400" dirty="0"/>
                  <a:t>Th</a:t>
                </a:r>
              </a:p>
              <a:p>
                <a:r>
                  <a:rPr lang="en-US" sz="1400" baseline="30000" dirty="0"/>
                  <a:t>234</a:t>
                </a:r>
                <a:r>
                  <a:rPr lang="en-US" sz="1400" dirty="0"/>
                  <a:t>U</a:t>
                </a:r>
              </a:p>
            </p:txBody>
          </p:sp>
          <p:sp>
            <p:nvSpPr>
              <p:cNvPr id="29" name="TextBox 117"/>
              <p:cNvSpPr txBox="1"/>
              <p:nvPr/>
            </p:nvSpPr>
            <p:spPr>
              <a:xfrm>
                <a:off x="482865" y="3573016"/>
                <a:ext cx="169277" cy="601050"/>
              </a:xfrm>
              <a:prstGeom prst="rect">
                <a:avLst/>
              </a:prstGeom>
              <a:noFill/>
              <a:ln>
                <a:solidFill>
                  <a:schemeClr val="tx1"/>
                </a:solidFill>
              </a:ln>
            </p:spPr>
            <p:txBody>
              <a:bodyPr vert="vert270" wrap="square" lIns="0" tIns="0" rIns="0" bIns="0" rtlCol="0" anchor="ctr" anchorCtr="0">
                <a:spAutoFit/>
              </a:bodyPr>
              <a:lstStyle/>
              <a:p>
                <a:pPr algn="ctr"/>
                <a:r>
                  <a:rPr lang="en-US" sz="1100" dirty="0"/>
                  <a:t>PPAC</a:t>
                </a:r>
              </a:p>
            </p:txBody>
          </p:sp>
        </p:grpSp>
        <p:grpSp>
          <p:nvGrpSpPr>
            <p:cNvPr id="24" name="Group 41"/>
            <p:cNvGrpSpPr/>
            <p:nvPr/>
          </p:nvGrpSpPr>
          <p:grpSpPr>
            <a:xfrm>
              <a:off x="107504" y="3140968"/>
              <a:ext cx="831677" cy="432048"/>
              <a:chOff x="672635" y="2924944"/>
              <a:chExt cx="831677" cy="432048"/>
            </a:xfrm>
          </p:grpSpPr>
          <p:sp>
            <p:nvSpPr>
              <p:cNvPr id="26" name="TextBox 114"/>
              <p:cNvSpPr txBox="1"/>
              <p:nvPr/>
            </p:nvSpPr>
            <p:spPr>
              <a:xfrm>
                <a:off x="841912" y="2924992"/>
                <a:ext cx="662400" cy="432000"/>
              </a:xfrm>
              <a:prstGeom prst="rect">
                <a:avLst/>
              </a:prstGeom>
              <a:solidFill>
                <a:srgbClr val="FF0000"/>
              </a:solidFill>
              <a:ln>
                <a:solidFill>
                  <a:schemeClr val="tx1"/>
                </a:solidFill>
              </a:ln>
            </p:spPr>
            <p:txBody>
              <a:bodyPr wrap="none" rtlCol="0" anchor="ctr" anchorCtr="0">
                <a:noAutofit/>
              </a:bodyPr>
              <a:lstStyle/>
              <a:p>
                <a:r>
                  <a:rPr lang="en-US" sz="1400" baseline="30000" dirty="0"/>
                  <a:t>234</a:t>
                </a:r>
                <a:r>
                  <a:rPr lang="en-US" sz="1400" dirty="0"/>
                  <a:t>U</a:t>
                </a:r>
              </a:p>
            </p:txBody>
          </p:sp>
          <p:sp>
            <p:nvSpPr>
              <p:cNvPr id="27" name="TextBox 119"/>
              <p:cNvSpPr txBox="1"/>
              <p:nvPr/>
            </p:nvSpPr>
            <p:spPr>
              <a:xfrm>
                <a:off x="672635" y="2924944"/>
                <a:ext cx="169277" cy="432048"/>
              </a:xfrm>
              <a:prstGeom prst="rect">
                <a:avLst/>
              </a:prstGeom>
              <a:noFill/>
              <a:ln>
                <a:solidFill>
                  <a:schemeClr val="tx1"/>
                </a:solidFill>
              </a:ln>
            </p:spPr>
            <p:txBody>
              <a:bodyPr vert="vert270" wrap="square" lIns="0" tIns="0" rIns="0" bIns="0" rtlCol="0" anchor="ctr" anchorCtr="0">
                <a:spAutoFit/>
              </a:bodyPr>
              <a:lstStyle/>
              <a:p>
                <a:pPr algn="ctr"/>
                <a:r>
                  <a:rPr lang="en-US" sz="1100" dirty="0"/>
                  <a:t>FIC0</a:t>
                </a:r>
              </a:p>
            </p:txBody>
          </p:sp>
        </p:grpSp>
      </p:grpSp>
      <p:grpSp>
        <p:nvGrpSpPr>
          <p:cNvPr id="35" name="Group 258"/>
          <p:cNvGrpSpPr/>
          <p:nvPr/>
        </p:nvGrpSpPr>
        <p:grpSpPr>
          <a:xfrm>
            <a:off x="1307699" y="195367"/>
            <a:ext cx="803720" cy="5429965"/>
            <a:chOff x="951627" y="908720"/>
            <a:chExt cx="803720" cy="5311872"/>
          </a:xfrm>
        </p:grpSpPr>
        <p:grpSp>
          <p:nvGrpSpPr>
            <p:cNvPr id="36" name="Group 143"/>
            <p:cNvGrpSpPr/>
            <p:nvPr/>
          </p:nvGrpSpPr>
          <p:grpSpPr>
            <a:xfrm>
              <a:off x="951627" y="3068959"/>
              <a:ext cx="776424" cy="3151633"/>
              <a:chOff x="1615202" y="3068959"/>
              <a:chExt cx="776424" cy="3151633"/>
            </a:xfrm>
          </p:grpSpPr>
          <p:sp>
            <p:nvSpPr>
              <p:cNvPr id="45" name="TextBox 15"/>
              <p:cNvSpPr txBox="1"/>
              <p:nvPr/>
            </p:nvSpPr>
            <p:spPr>
              <a:xfrm>
                <a:off x="1803003" y="3068960"/>
                <a:ext cx="588623" cy="3151632"/>
              </a:xfrm>
              <a:prstGeom prst="rect">
                <a:avLst/>
              </a:prstGeom>
              <a:solidFill>
                <a:schemeClr val="tx1"/>
              </a:solidFill>
              <a:ln>
                <a:solidFill>
                  <a:schemeClr val="tx1"/>
                </a:solidFill>
              </a:ln>
            </p:spPr>
            <p:txBody>
              <a:bodyPr wrap="none" rtlCol="0" anchor="ctr" anchorCtr="0">
                <a:spAutoFit/>
              </a:bodyPr>
              <a:lstStyle/>
              <a:p>
                <a:r>
                  <a:rPr lang="en-US" sz="1400" baseline="30000" dirty="0">
                    <a:solidFill>
                      <a:schemeClr val="bg2"/>
                    </a:solidFill>
                  </a:rPr>
                  <a:t>186</a:t>
                </a:r>
                <a:r>
                  <a:rPr lang="en-US" sz="1400" dirty="0">
                    <a:solidFill>
                      <a:schemeClr val="bg2"/>
                    </a:solidFill>
                  </a:rPr>
                  <a:t>Os</a:t>
                </a:r>
              </a:p>
              <a:p>
                <a:r>
                  <a:rPr lang="en-US" sz="1400" baseline="30000" dirty="0">
                    <a:solidFill>
                      <a:schemeClr val="bg2"/>
                    </a:solidFill>
                  </a:rPr>
                  <a:t>187</a:t>
                </a:r>
                <a:r>
                  <a:rPr lang="en-US" sz="1400" dirty="0">
                    <a:solidFill>
                      <a:schemeClr val="bg2"/>
                    </a:solidFill>
                  </a:rPr>
                  <a:t>Os</a:t>
                </a:r>
              </a:p>
              <a:p>
                <a:r>
                  <a:rPr lang="en-US" sz="1400" baseline="30000" dirty="0">
                    <a:solidFill>
                      <a:schemeClr val="bg2"/>
                    </a:solidFill>
                  </a:rPr>
                  <a:t>188</a:t>
                </a:r>
                <a:r>
                  <a:rPr lang="en-US" sz="1400" dirty="0">
                    <a:solidFill>
                      <a:schemeClr val="bg2"/>
                    </a:solidFill>
                  </a:rPr>
                  <a:t>Os</a:t>
                </a:r>
              </a:p>
              <a:p>
                <a:r>
                  <a:rPr lang="en-US" sz="1400" baseline="30000" dirty="0">
                    <a:solidFill>
                      <a:schemeClr val="bg2"/>
                    </a:solidFill>
                  </a:rPr>
                  <a:t>90</a:t>
                </a:r>
                <a:r>
                  <a:rPr lang="en-US" sz="1400" dirty="0">
                    <a:solidFill>
                      <a:schemeClr val="bg2"/>
                    </a:solidFill>
                  </a:rPr>
                  <a:t>Zr</a:t>
                </a:r>
              </a:p>
              <a:p>
                <a:r>
                  <a:rPr lang="en-US" sz="1400" baseline="30000" dirty="0">
                    <a:solidFill>
                      <a:schemeClr val="bg2"/>
                    </a:solidFill>
                  </a:rPr>
                  <a:t>91 </a:t>
                </a:r>
                <a:r>
                  <a:rPr lang="en-US" sz="1400" dirty="0" err="1">
                    <a:solidFill>
                      <a:schemeClr val="bg2"/>
                    </a:solidFill>
                  </a:rPr>
                  <a:t>Zr</a:t>
                </a:r>
                <a:endParaRPr lang="en-US" sz="1400" dirty="0">
                  <a:solidFill>
                    <a:schemeClr val="bg2"/>
                  </a:solidFill>
                </a:endParaRPr>
              </a:p>
              <a:p>
                <a:r>
                  <a:rPr lang="en-US" sz="1400" baseline="30000" dirty="0">
                    <a:solidFill>
                      <a:schemeClr val="bg2"/>
                    </a:solidFill>
                  </a:rPr>
                  <a:t>92</a:t>
                </a:r>
                <a:r>
                  <a:rPr lang="en-US" sz="1400" dirty="0">
                    <a:solidFill>
                      <a:schemeClr val="bg2"/>
                    </a:solidFill>
                  </a:rPr>
                  <a:t>Zr</a:t>
                </a:r>
              </a:p>
              <a:p>
                <a:r>
                  <a:rPr lang="en-US" sz="1400" baseline="30000" dirty="0">
                    <a:solidFill>
                      <a:schemeClr val="bg2"/>
                    </a:solidFill>
                  </a:rPr>
                  <a:t>94</a:t>
                </a:r>
                <a:r>
                  <a:rPr lang="en-US" sz="1400" dirty="0">
                    <a:solidFill>
                      <a:schemeClr val="bg2"/>
                    </a:solidFill>
                  </a:rPr>
                  <a:t>Zr</a:t>
                </a:r>
              </a:p>
              <a:p>
                <a:r>
                  <a:rPr lang="en-US" sz="1400" baseline="30000" dirty="0">
                    <a:solidFill>
                      <a:schemeClr val="bg2"/>
                    </a:solidFill>
                  </a:rPr>
                  <a:t>96</a:t>
                </a:r>
                <a:r>
                  <a:rPr lang="en-US" sz="1400" dirty="0">
                    <a:solidFill>
                      <a:schemeClr val="bg2"/>
                    </a:solidFill>
                  </a:rPr>
                  <a:t>Zr</a:t>
                </a:r>
              </a:p>
              <a:p>
                <a:r>
                  <a:rPr lang="en-US" sz="1400" baseline="30000" dirty="0">
                    <a:solidFill>
                      <a:schemeClr val="bg2"/>
                    </a:solidFill>
                  </a:rPr>
                  <a:t>24</a:t>
                </a:r>
                <a:r>
                  <a:rPr lang="en-US" sz="1400" dirty="0">
                    <a:solidFill>
                      <a:schemeClr val="bg2"/>
                    </a:solidFill>
                  </a:rPr>
                  <a:t>Mg</a:t>
                </a:r>
              </a:p>
              <a:p>
                <a:r>
                  <a:rPr lang="en-US" sz="1400" baseline="30000" dirty="0">
                    <a:solidFill>
                      <a:schemeClr val="bg2"/>
                    </a:solidFill>
                  </a:rPr>
                  <a:t>26</a:t>
                </a:r>
                <a:r>
                  <a:rPr lang="en-US" sz="1400" dirty="0">
                    <a:solidFill>
                      <a:schemeClr val="bg2"/>
                    </a:solidFill>
                  </a:rPr>
                  <a:t>Mg</a:t>
                </a:r>
              </a:p>
              <a:p>
                <a:r>
                  <a:rPr lang="en-US" sz="1400" baseline="30000" dirty="0">
                    <a:solidFill>
                      <a:schemeClr val="bg2"/>
                    </a:solidFill>
                  </a:rPr>
                  <a:t>208</a:t>
                </a:r>
                <a:r>
                  <a:rPr lang="en-US" sz="1400" dirty="0">
                    <a:solidFill>
                      <a:schemeClr val="bg2"/>
                    </a:solidFill>
                  </a:rPr>
                  <a:t>Pb</a:t>
                </a:r>
              </a:p>
              <a:p>
                <a:r>
                  <a:rPr lang="en-US" sz="1400" baseline="30000" dirty="0">
                    <a:solidFill>
                      <a:schemeClr val="bg2"/>
                    </a:solidFill>
                  </a:rPr>
                  <a:t>139</a:t>
                </a:r>
                <a:r>
                  <a:rPr lang="en-US" sz="1400" dirty="0">
                    <a:solidFill>
                      <a:schemeClr val="bg2"/>
                    </a:solidFill>
                  </a:rPr>
                  <a:t>La</a:t>
                </a:r>
              </a:p>
            </p:txBody>
          </p:sp>
          <p:sp>
            <p:nvSpPr>
              <p:cNvPr id="46" name="TextBox 118"/>
              <p:cNvSpPr txBox="1"/>
              <p:nvPr/>
            </p:nvSpPr>
            <p:spPr>
              <a:xfrm>
                <a:off x="1615202" y="3068959"/>
                <a:ext cx="169277" cy="3151632"/>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37" name="Group 141"/>
            <p:cNvGrpSpPr/>
            <p:nvPr/>
          </p:nvGrpSpPr>
          <p:grpSpPr>
            <a:xfrm>
              <a:off x="971600" y="908720"/>
              <a:ext cx="783747" cy="954107"/>
              <a:chOff x="1588261" y="1034733"/>
              <a:chExt cx="783747" cy="954107"/>
            </a:xfrm>
          </p:grpSpPr>
          <p:sp>
            <p:nvSpPr>
              <p:cNvPr id="43" name="TextBox 123"/>
              <p:cNvSpPr txBox="1"/>
              <p:nvPr/>
            </p:nvSpPr>
            <p:spPr>
              <a:xfrm>
                <a:off x="1763688" y="1034733"/>
                <a:ext cx="608320" cy="954107"/>
              </a:xfrm>
              <a:prstGeom prst="rect">
                <a:avLst/>
              </a:prstGeom>
              <a:solidFill>
                <a:srgbClr val="FF0000"/>
              </a:solidFill>
              <a:ln>
                <a:solidFill>
                  <a:schemeClr val="tx1"/>
                </a:solidFill>
              </a:ln>
            </p:spPr>
            <p:txBody>
              <a:bodyPr wrap="none" rtlCol="0" anchor="ctr" anchorCtr="0">
                <a:noAutofit/>
              </a:bodyPr>
              <a:lstStyle/>
              <a:p>
                <a:r>
                  <a:rPr lang="en-US" sz="1400" baseline="30000" dirty="0"/>
                  <a:t>234</a:t>
                </a:r>
                <a:r>
                  <a:rPr lang="en-US" sz="1400" dirty="0"/>
                  <a:t>U</a:t>
                </a:r>
              </a:p>
              <a:p>
                <a:r>
                  <a:rPr lang="en-US" sz="1400" baseline="30000" dirty="0"/>
                  <a:t>236</a:t>
                </a:r>
                <a:r>
                  <a:rPr lang="en-US" sz="1400" dirty="0"/>
                  <a:t>U</a:t>
                </a:r>
              </a:p>
              <a:p>
                <a:r>
                  <a:rPr lang="en-US" sz="1400" baseline="30000" dirty="0"/>
                  <a:t>232</a:t>
                </a:r>
                <a:r>
                  <a:rPr lang="en-US" sz="1400" dirty="0"/>
                  <a:t>Th</a:t>
                </a:r>
              </a:p>
              <a:p>
                <a:r>
                  <a:rPr lang="en-US" sz="1400" baseline="30000" dirty="0"/>
                  <a:t>237</a:t>
                </a:r>
                <a:r>
                  <a:rPr lang="en-US" sz="1400" dirty="0"/>
                  <a:t>Np</a:t>
                </a:r>
              </a:p>
            </p:txBody>
          </p:sp>
          <p:sp>
            <p:nvSpPr>
              <p:cNvPr id="44" name="TextBox 125"/>
              <p:cNvSpPr txBox="1"/>
              <p:nvPr/>
            </p:nvSpPr>
            <p:spPr>
              <a:xfrm>
                <a:off x="1588261" y="1034840"/>
                <a:ext cx="169277" cy="954000"/>
              </a:xfrm>
              <a:prstGeom prst="rect">
                <a:avLst/>
              </a:prstGeom>
              <a:noFill/>
              <a:ln>
                <a:solidFill>
                  <a:schemeClr val="tx1"/>
                </a:solidFill>
              </a:ln>
            </p:spPr>
            <p:txBody>
              <a:bodyPr vert="vert270" wrap="square" lIns="0" tIns="0" rIns="0" bIns="0" rtlCol="0" anchor="ctr" anchorCtr="0">
                <a:spAutoFit/>
              </a:bodyPr>
              <a:lstStyle/>
              <a:p>
                <a:pPr algn="ctr"/>
                <a:r>
                  <a:rPr lang="en-US" sz="1100" dirty="0"/>
                  <a:t>FIC0</a:t>
                </a:r>
              </a:p>
            </p:txBody>
          </p:sp>
        </p:grpSp>
        <p:grpSp>
          <p:nvGrpSpPr>
            <p:cNvPr id="38" name="Group 142"/>
            <p:cNvGrpSpPr/>
            <p:nvPr/>
          </p:nvGrpSpPr>
          <p:grpSpPr>
            <a:xfrm>
              <a:off x="971600" y="1988840"/>
              <a:ext cx="764207" cy="1037234"/>
              <a:chOff x="1596728" y="2042845"/>
              <a:chExt cx="764207" cy="1037234"/>
            </a:xfrm>
          </p:grpSpPr>
          <p:sp>
            <p:nvSpPr>
              <p:cNvPr id="39" name="TextBox 124"/>
              <p:cNvSpPr txBox="1"/>
              <p:nvPr/>
            </p:nvSpPr>
            <p:spPr>
              <a:xfrm>
                <a:off x="1763689" y="2042845"/>
                <a:ext cx="597246" cy="1037234"/>
              </a:xfrm>
              <a:prstGeom prst="rect">
                <a:avLst/>
              </a:prstGeom>
              <a:solidFill>
                <a:srgbClr val="FF0000"/>
              </a:solidFill>
              <a:ln>
                <a:solidFill>
                  <a:schemeClr val="tx1"/>
                </a:solidFill>
              </a:ln>
            </p:spPr>
            <p:txBody>
              <a:bodyPr wrap="none" rtlCol="0">
                <a:noAutofit/>
              </a:bodyPr>
              <a:lstStyle/>
              <a:p>
                <a:r>
                  <a:rPr lang="en-US" sz="1400" baseline="30000" dirty="0"/>
                  <a:t>245</a:t>
                </a:r>
                <a:r>
                  <a:rPr lang="en-US" sz="1400" dirty="0"/>
                  <a:t>Cm</a:t>
                </a:r>
              </a:p>
              <a:p>
                <a:r>
                  <a:rPr lang="en-US" sz="1400" baseline="30000" dirty="0"/>
                  <a:t>233</a:t>
                </a:r>
                <a:r>
                  <a:rPr lang="en-US" sz="1400" dirty="0"/>
                  <a:t>U</a:t>
                </a:r>
              </a:p>
              <a:p>
                <a:r>
                  <a:rPr lang="en-US" sz="1400" baseline="30000" dirty="0"/>
                  <a:t>241</a:t>
                </a:r>
                <a:r>
                  <a:rPr lang="en-US" sz="1400" dirty="0"/>
                  <a:t>Am</a:t>
                </a:r>
              </a:p>
              <a:p>
                <a:r>
                  <a:rPr lang="en-US" sz="1400" baseline="30000" dirty="0"/>
                  <a:t>243</a:t>
                </a:r>
                <a:r>
                  <a:rPr lang="en-US" sz="1400" dirty="0"/>
                  <a:t>Am</a:t>
                </a:r>
              </a:p>
            </p:txBody>
          </p:sp>
          <p:sp>
            <p:nvSpPr>
              <p:cNvPr id="42" name="TextBox 126"/>
              <p:cNvSpPr txBox="1"/>
              <p:nvPr/>
            </p:nvSpPr>
            <p:spPr>
              <a:xfrm>
                <a:off x="1596728" y="2042952"/>
                <a:ext cx="169277" cy="954000"/>
              </a:xfrm>
              <a:prstGeom prst="rect">
                <a:avLst/>
              </a:prstGeom>
              <a:noFill/>
              <a:ln>
                <a:solidFill>
                  <a:schemeClr val="tx1"/>
                </a:solidFill>
              </a:ln>
            </p:spPr>
            <p:txBody>
              <a:bodyPr vert="vert270" wrap="square" lIns="0" tIns="0" rIns="0" bIns="0" rtlCol="0" anchor="ctr" anchorCtr="0">
                <a:spAutoFit/>
              </a:bodyPr>
              <a:lstStyle/>
              <a:p>
                <a:pPr algn="ctr"/>
                <a:r>
                  <a:rPr lang="en-US" sz="1100" dirty="0"/>
                  <a:t>FIC1</a:t>
                </a:r>
              </a:p>
            </p:txBody>
          </p:sp>
        </p:grpSp>
      </p:grpSp>
      <p:grpSp>
        <p:nvGrpSpPr>
          <p:cNvPr id="47" name="Group 147"/>
          <p:cNvGrpSpPr/>
          <p:nvPr/>
        </p:nvGrpSpPr>
        <p:grpSpPr>
          <a:xfrm>
            <a:off x="2255531" y="401753"/>
            <a:ext cx="818617" cy="432000"/>
            <a:chOff x="2595793" y="975803"/>
            <a:chExt cx="674862" cy="432000"/>
          </a:xfrm>
        </p:grpSpPr>
        <p:sp>
          <p:nvSpPr>
            <p:cNvPr id="48" name="TextBox 96"/>
            <p:cNvSpPr txBox="1"/>
            <p:nvPr/>
          </p:nvSpPr>
          <p:spPr>
            <a:xfrm>
              <a:off x="2771800" y="1037914"/>
              <a:ext cx="498855" cy="307777"/>
            </a:xfrm>
            <a:prstGeom prst="rect">
              <a:avLst/>
            </a:prstGeom>
            <a:solidFill>
              <a:srgbClr val="FF0000"/>
            </a:solidFill>
            <a:ln>
              <a:solidFill>
                <a:schemeClr val="tx1"/>
              </a:solidFill>
            </a:ln>
          </p:spPr>
          <p:txBody>
            <a:bodyPr wrap="none" rtlCol="0" anchor="ctr" anchorCtr="0">
              <a:spAutoFit/>
            </a:bodyPr>
            <a:lstStyle/>
            <a:p>
              <a:r>
                <a:rPr lang="en-US" sz="1400" baseline="30000" dirty="0"/>
                <a:t>236</a:t>
              </a:r>
              <a:r>
                <a:rPr lang="en-US" sz="1400" dirty="0"/>
                <a:t>U</a:t>
              </a:r>
            </a:p>
          </p:txBody>
        </p:sp>
        <p:sp>
          <p:nvSpPr>
            <p:cNvPr id="49" name="TextBox 120"/>
            <p:cNvSpPr txBox="1"/>
            <p:nvPr/>
          </p:nvSpPr>
          <p:spPr>
            <a:xfrm>
              <a:off x="2595793" y="975803"/>
              <a:ext cx="169277" cy="432000"/>
            </a:xfrm>
            <a:prstGeom prst="rect">
              <a:avLst/>
            </a:prstGeom>
            <a:noFill/>
            <a:ln>
              <a:solidFill>
                <a:schemeClr val="tx1"/>
              </a:solidFill>
            </a:ln>
          </p:spPr>
          <p:txBody>
            <a:bodyPr vert="vert270" wrap="square" lIns="0" tIns="0" rIns="0" bIns="0" rtlCol="0" anchor="ctr" anchorCtr="0">
              <a:spAutoFit/>
            </a:bodyPr>
            <a:lstStyle/>
            <a:p>
              <a:pPr algn="ctr"/>
              <a:r>
                <a:rPr lang="en-US" sz="1100" dirty="0"/>
                <a:t>FIC0</a:t>
              </a:r>
            </a:p>
          </p:txBody>
        </p:sp>
      </p:grpSp>
      <p:grpSp>
        <p:nvGrpSpPr>
          <p:cNvPr id="50" name="Group 146"/>
          <p:cNvGrpSpPr/>
          <p:nvPr/>
        </p:nvGrpSpPr>
        <p:grpSpPr>
          <a:xfrm>
            <a:off x="2202740" y="974390"/>
            <a:ext cx="871409" cy="1083374"/>
            <a:chOff x="2667801" y="1389848"/>
            <a:chExt cx="815926" cy="1083374"/>
          </a:xfrm>
        </p:grpSpPr>
        <p:sp>
          <p:nvSpPr>
            <p:cNvPr id="51" name="TextBox 100"/>
            <p:cNvSpPr txBox="1"/>
            <p:nvPr/>
          </p:nvSpPr>
          <p:spPr>
            <a:xfrm>
              <a:off x="2843808" y="1389848"/>
              <a:ext cx="639919" cy="1083374"/>
            </a:xfrm>
            <a:prstGeom prst="rect">
              <a:avLst/>
            </a:prstGeom>
            <a:solidFill>
              <a:srgbClr val="FF0000"/>
            </a:solidFill>
            <a:ln>
              <a:solidFill>
                <a:schemeClr val="tx1"/>
              </a:solidFill>
            </a:ln>
          </p:spPr>
          <p:txBody>
            <a:bodyPr wrap="none" rtlCol="0">
              <a:spAutoFit/>
            </a:bodyPr>
            <a:lstStyle/>
            <a:p>
              <a:r>
                <a:rPr lang="en-US" sz="1400" baseline="30000" dirty="0"/>
                <a:t>245</a:t>
              </a:r>
              <a:r>
                <a:rPr lang="en-US" sz="1400" dirty="0"/>
                <a:t>Cm</a:t>
              </a:r>
            </a:p>
            <a:p>
              <a:r>
                <a:rPr lang="en-US" sz="1400" baseline="30000" dirty="0"/>
                <a:t>233</a:t>
              </a:r>
              <a:r>
                <a:rPr lang="en-US" sz="1400" dirty="0"/>
                <a:t>U</a:t>
              </a:r>
            </a:p>
            <a:p>
              <a:r>
                <a:rPr lang="en-US" sz="1400" baseline="30000" dirty="0"/>
                <a:t>241</a:t>
              </a:r>
              <a:r>
                <a:rPr lang="en-US" sz="1400" dirty="0"/>
                <a:t>Am</a:t>
              </a:r>
            </a:p>
            <a:p>
              <a:r>
                <a:rPr lang="en-US" sz="1400" baseline="30000" dirty="0"/>
                <a:t>243</a:t>
              </a:r>
              <a:r>
                <a:rPr lang="en-US" sz="1400" dirty="0"/>
                <a:t>Am</a:t>
              </a:r>
            </a:p>
          </p:txBody>
        </p:sp>
        <p:sp>
          <p:nvSpPr>
            <p:cNvPr id="52" name="TextBox 121"/>
            <p:cNvSpPr txBox="1"/>
            <p:nvPr/>
          </p:nvSpPr>
          <p:spPr>
            <a:xfrm>
              <a:off x="2667801" y="1389955"/>
              <a:ext cx="169277" cy="954000"/>
            </a:xfrm>
            <a:prstGeom prst="rect">
              <a:avLst/>
            </a:prstGeom>
            <a:noFill/>
            <a:ln>
              <a:solidFill>
                <a:schemeClr val="tx1"/>
              </a:solidFill>
            </a:ln>
          </p:spPr>
          <p:txBody>
            <a:bodyPr vert="vert270" wrap="square" lIns="0" tIns="0" rIns="0" bIns="0" rtlCol="0" anchor="ctr" anchorCtr="0">
              <a:spAutoFit/>
            </a:bodyPr>
            <a:lstStyle/>
            <a:p>
              <a:pPr algn="ctr"/>
              <a:r>
                <a:rPr lang="en-US" sz="1100" dirty="0"/>
                <a:t>FIC1</a:t>
              </a:r>
            </a:p>
          </p:txBody>
        </p:sp>
      </p:grpSp>
      <p:grpSp>
        <p:nvGrpSpPr>
          <p:cNvPr id="53" name="Group 145"/>
          <p:cNvGrpSpPr/>
          <p:nvPr/>
        </p:nvGrpSpPr>
        <p:grpSpPr>
          <a:xfrm>
            <a:off x="2244996" y="2848234"/>
            <a:ext cx="829940" cy="1611651"/>
            <a:chOff x="2676268" y="2924944"/>
            <a:chExt cx="829940" cy="1386000"/>
          </a:xfrm>
        </p:grpSpPr>
        <p:sp>
          <p:nvSpPr>
            <p:cNvPr id="55" name="TextBox 111"/>
            <p:cNvSpPr txBox="1"/>
            <p:nvPr/>
          </p:nvSpPr>
          <p:spPr>
            <a:xfrm>
              <a:off x="2843808" y="2924944"/>
              <a:ext cx="662400" cy="1384995"/>
            </a:xfrm>
            <a:prstGeom prst="rect">
              <a:avLst/>
            </a:prstGeom>
            <a:solidFill>
              <a:srgbClr val="FF0000"/>
            </a:solidFill>
            <a:ln>
              <a:solidFill>
                <a:schemeClr val="tx1"/>
              </a:solidFill>
            </a:ln>
          </p:spPr>
          <p:txBody>
            <a:bodyPr wrap="none" rtlCol="0">
              <a:noAutofit/>
            </a:bodyPr>
            <a:lstStyle/>
            <a:p>
              <a:r>
                <a:rPr lang="en-US" sz="1400" baseline="30000" dirty="0"/>
                <a:t>237</a:t>
              </a:r>
              <a:r>
                <a:rPr lang="en-US" sz="1400" dirty="0"/>
                <a:t>Np</a:t>
              </a:r>
            </a:p>
            <a:p>
              <a:r>
                <a:rPr lang="en-US" sz="1400" baseline="30000" dirty="0"/>
                <a:t>233</a:t>
              </a:r>
              <a:r>
                <a:rPr lang="en-US" sz="1400" dirty="0"/>
                <a:t>U</a:t>
              </a:r>
            </a:p>
            <a:p>
              <a:r>
                <a:rPr lang="en-US" sz="1400" baseline="30000" dirty="0"/>
                <a:t>234</a:t>
              </a:r>
              <a:r>
                <a:rPr lang="en-US" sz="1400" dirty="0"/>
                <a:t>U</a:t>
              </a:r>
            </a:p>
            <a:p>
              <a:r>
                <a:rPr lang="en-US" sz="1400" baseline="30000" dirty="0"/>
                <a:t>209</a:t>
              </a:r>
              <a:r>
                <a:rPr lang="en-US" sz="1400" dirty="0"/>
                <a:t>Bi</a:t>
              </a:r>
            </a:p>
            <a:p>
              <a:r>
                <a:rPr lang="en-US" sz="1400" baseline="30000" dirty="0" err="1"/>
                <a:t>nat</a:t>
              </a:r>
              <a:r>
                <a:rPr lang="en-US" sz="1400" dirty="0" err="1"/>
                <a:t>Pb</a:t>
              </a:r>
              <a:endParaRPr lang="en-US" sz="1400" dirty="0"/>
            </a:p>
            <a:p>
              <a:r>
                <a:rPr lang="en-US" sz="1400" baseline="30000" dirty="0"/>
                <a:t>232</a:t>
              </a:r>
              <a:r>
                <a:rPr lang="en-US" sz="1400" dirty="0"/>
                <a:t>Th</a:t>
              </a:r>
            </a:p>
          </p:txBody>
        </p:sp>
        <p:sp>
          <p:nvSpPr>
            <p:cNvPr id="56" name="TextBox 122"/>
            <p:cNvSpPr txBox="1"/>
            <p:nvPr/>
          </p:nvSpPr>
          <p:spPr>
            <a:xfrm>
              <a:off x="2676268" y="2924944"/>
              <a:ext cx="169277" cy="1386000"/>
            </a:xfrm>
            <a:prstGeom prst="rect">
              <a:avLst/>
            </a:prstGeom>
            <a:noFill/>
            <a:ln>
              <a:solidFill>
                <a:schemeClr val="tx1"/>
              </a:solidFill>
            </a:ln>
          </p:spPr>
          <p:txBody>
            <a:bodyPr vert="vert270" wrap="square" lIns="0" tIns="0" rIns="0" bIns="0" rtlCol="0" anchor="ctr" anchorCtr="0">
              <a:spAutoFit/>
            </a:bodyPr>
            <a:lstStyle/>
            <a:p>
              <a:pPr algn="ctr"/>
              <a:r>
                <a:rPr lang="en-US" sz="1100" dirty="0"/>
                <a:t>PPAC</a:t>
              </a:r>
            </a:p>
          </p:txBody>
        </p:sp>
      </p:grpSp>
      <p:grpSp>
        <p:nvGrpSpPr>
          <p:cNvPr id="60" name="Group 144"/>
          <p:cNvGrpSpPr/>
          <p:nvPr/>
        </p:nvGrpSpPr>
        <p:grpSpPr>
          <a:xfrm>
            <a:off x="2244996" y="4506626"/>
            <a:ext cx="829940" cy="1033536"/>
            <a:chOff x="2748276" y="4653136"/>
            <a:chExt cx="829940" cy="954107"/>
          </a:xfrm>
        </p:grpSpPr>
        <p:sp>
          <p:nvSpPr>
            <p:cNvPr id="61" name="TextBox 26"/>
            <p:cNvSpPr txBox="1"/>
            <p:nvPr/>
          </p:nvSpPr>
          <p:spPr>
            <a:xfrm>
              <a:off x="2915816" y="4653136"/>
              <a:ext cx="662400" cy="954107"/>
            </a:xfrm>
            <a:prstGeom prst="rect">
              <a:avLst/>
            </a:prstGeom>
            <a:solidFill>
              <a:schemeClr val="tx1"/>
            </a:solidFill>
            <a:ln>
              <a:solidFill>
                <a:schemeClr val="tx1"/>
              </a:solidFill>
            </a:ln>
          </p:spPr>
          <p:txBody>
            <a:bodyPr wrap="none" rtlCol="0">
              <a:noAutofit/>
            </a:bodyPr>
            <a:lstStyle/>
            <a:p>
              <a:r>
                <a:rPr lang="en-US" sz="1400" baseline="30000" dirty="0">
                  <a:solidFill>
                    <a:schemeClr val="bg2"/>
                  </a:solidFill>
                </a:rPr>
                <a:t>240</a:t>
              </a:r>
              <a:r>
                <a:rPr lang="en-US" sz="1400" dirty="0">
                  <a:solidFill>
                    <a:schemeClr val="bg2"/>
                  </a:solidFill>
                </a:rPr>
                <a:t>Pu</a:t>
              </a:r>
            </a:p>
            <a:p>
              <a:r>
                <a:rPr lang="en-US" sz="1400" baseline="30000" dirty="0">
                  <a:solidFill>
                    <a:schemeClr val="bg2"/>
                  </a:solidFill>
                </a:rPr>
                <a:t>237</a:t>
              </a:r>
              <a:r>
                <a:rPr lang="en-US" sz="1400" dirty="0">
                  <a:solidFill>
                    <a:schemeClr val="bg2"/>
                  </a:solidFill>
                </a:rPr>
                <a:t>Np</a:t>
              </a:r>
            </a:p>
            <a:p>
              <a:r>
                <a:rPr lang="en-US" sz="1400" baseline="30000" dirty="0">
                  <a:solidFill>
                    <a:schemeClr val="bg2"/>
                  </a:solidFill>
                </a:rPr>
                <a:t>243</a:t>
              </a:r>
              <a:r>
                <a:rPr lang="en-US" sz="1400" dirty="0">
                  <a:solidFill>
                    <a:schemeClr val="bg2"/>
                  </a:solidFill>
                </a:rPr>
                <a:t>Am</a:t>
              </a:r>
            </a:p>
            <a:p>
              <a:r>
                <a:rPr lang="en-US" sz="1400" baseline="30000" dirty="0">
                  <a:solidFill>
                    <a:schemeClr val="bg2"/>
                  </a:solidFill>
                </a:rPr>
                <a:t>233</a:t>
              </a:r>
              <a:r>
                <a:rPr lang="en-US" sz="1400" dirty="0">
                  <a:solidFill>
                    <a:schemeClr val="bg2"/>
                  </a:solidFill>
                </a:rPr>
                <a:t>U</a:t>
              </a:r>
            </a:p>
          </p:txBody>
        </p:sp>
        <p:sp>
          <p:nvSpPr>
            <p:cNvPr id="62" name="TextBox 127"/>
            <p:cNvSpPr txBox="1"/>
            <p:nvPr/>
          </p:nvSpPr>
          <p:spPr>
            <a:xfrm>
              <a:off x="2748276" y="4653136"/>
              <a:ext cx="169277" cy="954000"/>
            </a:xfrm>
            <a:prstGeom prst="rect">
              <a:avLst/>
            </a:prstGeom>
            <a:noFill/>
            <a:ln>
              <a:solidFill>
                <a:schemeClr val="tx1"/>
              </a:solidFill>
            </a:ln>
          </p:spPr>
          <p:txBody>
            <a:bodyPr vert="vert270" wrap="square" lIns="0" tIns="0" rIns="0" bIns="0" rtlCol="0" anchor="ctr" anchorCtr="0">
              <a:spAutoFit/>
            </a:bodyPr>
            <a:lstStyle/>
            <a:p>
              <a:pPr algn="ctr"/>
              <a:r>
                <a:rPr lang="en-US" sz="1100" dirty="0"/>
                <a:t>TAC</a:t>
              </a:r>
            </a:p>
          </p:txBody>
        </p:sp>
      </p:grpSp>
      <p:grpSp>
        <p:nvGrpSpPr>
          <p:cNvPr id="72" name="Group 148"/>
          <p:cNvGrpSpPr/>
          <p:nvPr/>
        </p:nvGrpSpPr>
        <p:grpSpPr>
          <a:xfrm>
            <a:off x="3162902" y="5016941"/>
            <a:ext cx="667229" cy="566309"/>
            <a:chOff x="3540364" y="5157192"/>
            <a:chExt cx="667229" cy="566309"/>
          </a:xfrm>
        </p:grpSpPr>
        <p:sp>
          <p:nvSpPr>
            <p:cNvPr id="73" name="TextBox 44"/>
            <p:cNvSpPr txBox="1"/>
            <p:nvPr/>
          </p:nvSpPr>
          <p:spPr>
            <a:xfrm>
              <a:off x="3707904" y="5157192"/>
              <a:ext cx="499689" cy="566309"/>
            </a:xfrm>
            <a:prstGeom prst="rect">
              <a:avLst/>
            </a:prstGeom>
            <a:solidFill>
              <a:schemeClr val="tx1"/>
            </a:solidFill>
            <a:ln>
              <a:solidFill>
                <a:srgbClr val="000000"/>
              </a:solidFill>
            </a:ln>
          </p:spPr>
          <p:txBody>
            <a:bodyPr wrap="none" rtlCol="0">
              <a:spAutoFit/>
            </a:bodyPr>
            <a:lstStyle/>
            <a:p>
              <a:r>
                <a:rPr lang="en-US" sz="1400" baseline="30000" dirty="0">
                  <a:solidFill>
                    <a:schemeClr val="bg2"/>
                  </a:solidFill>
                </a:rPr>
                <a:t>56</a:t>
              </a:r>
              <a:r>
                <a:rPr lang="en-US" sz="1400" dirty="0">
                  <a:solidFill>
                    <a:schemeClr val="bg2"/>
                  </a:solidFill>
                </a:rPr>
                <a:t>Fe</a:t>
              </a:r>
            </a:p>
            <a:p>
              <a:r>
                <a:rPr lang="en-US" sz="1400" baseline="30000" dirty="0">
                  <a:solidFill>
                    <a:schemeClr val="bg2"/>
                  </a:solidFill>
                </a:rPr>
                <a:t>62</a:t>
              </a:r>
              <a:r>
                <a:rPr lang="en-US" sz="1400" dirty="0">
                  <a:solidFill>
                    <a:schemeClr val="bg2"/>
                  </a:solidFill>
                </a:rPr>
                <a:t>Ni</a:t>
              </a:r>
            </a:p>
          </p:txBody>
        </p:sp>
        <p:sp>
          <p:nvSpPr>
            <p:cNvPr id="74" name="TextBox 128"/>
            <p:cNvSpPr txBox="1"/>
            <p:nvPr/>
          </p:nvSpPr>
          <p:spPr>
            <a:xfrm>
              <a:off x="3540364" y="5157192"/>
              <a:ext cx="169277" cy="522000"/>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75" name="Group 251"/>
          <p:cNvGrpSpPr/>
          <p:nvPr/>
        </p:nvGrpSpPr>
        <p:grpSpPr>
          <a:xfrm>
            <a:off x="4940727" y="2210000"/>
            <a:ext cx="870990" cy="3373250"/>
            <a:chOff x="4386934" y="2420944"/>
            <a:chExt cx="870990" cy="3373250"/>
          </a:xfrm>
        </p:grpSpPr>
        <p:grpSp>
          <p:nvGrpSpPr>
            <p:cNvPr id="76" name="Group 152"/>
            <p:cNvGrpSpPr/>
            <p:nvPr/>
          </p:nvGrpSpPr>
          <p:grpSpPr>
            <a:xfrm>
              <a:off x="4427984" y="3713072"/>
              <a:ext cx="666395" cy="527180"/>
              <a:chOff x="5340564" y="3837924"/>
              <a:chExt cx="666395" cy="527180"/>
            </a:xfrm>
          </p:grpSpPr>
          <p:sp>
            <p:nvSpPr>
              <p:cNvPr id="86" name="TextBox 55"/>
              <p:cNvSpPr txBox="1"/>
              <p:nvPr/>
            </p:nvSpPr>
            <p:spPr>
              <a:xfrm>
                <a:off x="5508104" y="3837924"/>
                <a:ext cx="498855" cy="523220"/>
              </a:xfrm>
              <a:prstGeom prst="rect">
                <a:avLst/>
              </a:prstGeom>
              <a:solidFill>
                <a:schemeClr val="tx1"/>
              </a:solidFill>
              <a:ln>
                <a:solidFill>
                  <a:schemeClr val="tx1"/>
                </a:solidFill>
              </a:ln>
            </p:spPr>
            <p:txBody>
              <a:bodyPr wrap="none" rtlCol="0">
                <a:spAutoFit/>
              </a:bodyPr>
              <a:lstStyle/>
              <a:p>
                <a:r>
                  <a:rPr lang="en-US" sz="1400" baseline="30000" dirty="0">
                    <a:solidFill>
                      <a:schemeClr val="bg2"/>
                    </a:solidFill>
                  </a:rPr>
                  <a:t>238</a:t>
                </a:r>
                <a:r>
                  <a:rPr lang="en-US" sz="1400" dirty="0">
                    <a:solidFill>
                      <a:schemeClr val="bg2"/>
                    </a:solidFill>
                  </a:rPr>
                  <a:t>U</a:t>
                </a:r>
                <a:br>
                  <a:rPr lang="en-US" sz="1400" dirty="0">
                    <a:solidFill>
                      <a:schemeClr val="bg2"/>
                    </a:solidFill>
                  </a:rPr>
                </a:br>
                <a:r>
                  <a:rPr lang="en-US" sz="1400" baseline="30000" dirty="0">
                    <a:solidFill>
                      <a:schemeClr val="bg2"/>
                    </a:solidFill>
                  </a:rPr>
                  <a:t>87</a:t>
                </a:r>
                <a:r>
                  <a:rPr lang="en-US" sz="1400" dirty="0">
                    <a:solidFill>
                      <a:schemeClr val="bg2"/>
                    </a:solidFill>
                  </a:rPr>
                  <a:t>Sr</a:t>
                </a:r>
              </a:p>
            </p:txBody>
          </p:sp>
          <p:sp>
            <p:nvSpPr>
              <p:cNvPr id="87" name="TextBox 131"/>
              <p:cNvSpPr txBox="1"/>
              <p:nvPr/>
            </p:nvSpPr>
            <p:spPr>
              <a:xfrm>
                <a:off x="5340564" y="3843104"/>
                <a:ext cx="169277" cy="522000"/>
              </a:xfrm>
              <a:prstGeom prst="rect">
                <a:avLst/>
              </a:prstGeom>
              <a:noFill/>
              <a:ln>
                <a:solidFill>
                  <a:schemeClr val="tx1"/>
                </a:solidFill>
              </a:ln>
            </p:spPr>
            <p:txBody>
              <a:bodyPr vert="vert270" wrap="square" lIns="0" tIns="0" rIns="0" bIns="0" rtlCol="0" anchor="ctr" anchorCtr="0">
                <a:spAutoFit/>
              </a:bodyPr>
              <a:lstStyle/>
              <a:p>
                <a:pPr algn="ctr"/>
                <a:r>
                  <a:rPr lang="en-US" sz="1100" dirty="0"/>
                  <a:t>TAC</a:t>
                </a:r>
              </a:p>
            </p:txBody>
          </p:sp>
        </p:grpSp>
        <p:grpSp>
          <p:nvGrpSpPr>
            <p:cNvPr id="77" name="Group 151"/>
            <p:cNvGrpSpPr/>
            <p:nvPr/>
          </p:nvGrpSpPr>
          <p:grpSpPr>
            <a:xfrm>
              <a:off x="4386934" y="4320506"/>
              <a:ext cx="870990" cy="1473688"/>
              <a:chOff x="5227506" y="4392514"/>
              <a:chExt cx="870990" cy="1473688"/>
            </a:xfrm>
          </p:grpSpPr>
          <p:sp>
            <p:nvSpPr>
              <p:cNvPr id="84" name="TextBox 56"/>
              <p:cNvSpPr txBox="1"/>
              <p:nvPr/>
            </p:nvSpPr>
            <p:spPr>
              <a:xfrm>
                <a:off x="5436096" y="4396474"/>
                <a:ext cx="662400" cy="1469728"/>
              </a:xfrm>
              <a:prstGeom prst="rect">
                <a:avLst/>
              </a:prstGeom>
              <a:solidFill>
                <a:schemeClr val="tx1"/>
              </a:solidFill>
              <a:ln>
                <a:solidFill>
                  <a:schemeClr val="tx1"/>
                </a:solidFill>
              </a:ln>
            </p:spPr>
            <p:txBody>
              <a:bodyPr wrap="none" rtlCol="0" anchor="ctr" anchorCtr="0">
                <a:noAutofit/>
              </a:bodyPr>
              <a:lstStyle/>
              <a:p>
                <a:r>
                  <a:rPr lang="en-US" sz="1400" baseline="30000" dirty="0">
                    <a:solidFill>
                      <a:schemeClr val="bg2"/>
                    </a:solidFill>
                  </a:rPr>
                  <a:t>238</a:t>
                </a:r>
                <a:r>
                  <a:rPr lang="en-US" sz="1400" dirty="0">
                    <a:solidFill>
                      <a:schemeClr val="bg2"/>
                    </a:solidFill>
                  </a:rPr>
                  <a:t>U</a:t>
                </a:r>
              </a:p>
              <a:p>
                <a:r>
                  <a:rPr lang="en-US" sz="1400" baseline="30000" dirty="0">
                    <a:solidFill>
                      <a:schemeClr val="bg2"/>
                    </a:solidFill>
                  </a:rPr>
                  <a:t>236</a:t>
                </a:r>
                <a:r>
                  <a:rPr lang="en-US" sz="1400" dirty="0">
                    <a:solidFill>
                      <a:schemeClr val="bg2"/>
                    </a:solidFill>
                  </a:rPr>
                  <a:t>U</a:t>
                </a:r>
              </a:p>
              <a:p>
                <a:r>
                  <a:rPr lang="en-US" sz="1400" baseline="30000" dirty="0">
                    <a:solidFill>
                      <a:schemeClr val="bg2"/>
                    </a:solidFill>
                  </a:rPr>
                  <a:t>63</a:t>
                </a:r>
                <a:r>
                  <a:rPr lang="en-US" sz="1400" dirty="0">
                    <a:solidFill>
                      <a:schemeClr val="bg2"/>
                    </a:solidFill>
                  </a:rPr>
                  <a:t>Ni</a:t>
                </a:r>
              </a:p>
              <a:p>
                <a:r>
                  <a:rPr lang="en-US" sz="1400" baseline="30000" dirty="0">
                    <a:solidFill>
                      <a:schemeClr val="bg2"/>
                    </a:solidFill>
                  </a:rPr>
                  <a:t>62</a:t>
                </a:r>
                <a:r>
                  <a:rPr lang="en-US" sz="1400" dirty="0">
                    <a:solidFill>
                      <a:schemeClr val="bg2"/>
                    </a:solidFill>
                  </a:rPr>
                  <a:t>Ni</a:t>
                </a:r>
              </a:p>
              <a:p>
                <a:r>
                  <a:rPr lang="en-US" sz="1400" baseline="30000" dirty="0">
                    <a:solidFill>
                      <a:schemeClr val="bg2"/>
                    </a:solidFill>
                  </a:rPr>
                  <a:t>58</a:t>
                </a:r>
                <a:r>
                  <a:rPr lang="en-US" sz="1400" dirty="0">
                    <a:solidFill>
                      <a:schemeClr val="bg2"/>
                    </a:solidFill>
                  </a:rPr>
                  <a:t>Ni</a:t>
                </a:r>
              </a:p>
              <a:p>
                <a:r>
                  <a:rPr lang="en-US" sz="1400" baseline="30000" dirty="0">
                    <a:solidFill>
                      <a:schemeClr val="bg2"/>
                    </a:solidFill>
                  </a:rPr>
                  <a:t>57</a:t>
                </a:r>
                <a:r>
                  <a:rPr lang="en-US" sz="1400" dirty="0">
                    <a:solidFill>
                      <a:schemeClr val="bg2"/>
                    </a:solidFill>
                  </a:rPr>
                  <a:t>Fe</a:t>
                </a:r>
              </a:p>
            </p:txBody>
          </p:sp>
          <p:sp>
            <p:nvSpPr>
              <p:cNvPr id="85" name="TextBox 132"/>
              <p:cNvSpPr txBox="1"/>
              <p:nvPr/>
            </p:nvSpPr>
            <p:spPr>
              <a:xfrm>
                <a:off x="5227506" y="4392514"/>
                <a:ext cx="169277" cy="1473688"/>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78" name="Group 153"/>
            <p:cNvGrpSpPr/>
            <p:nvPr/>
          </p:nvGrpSpPr>
          <p:grpSpPr>
            <a:xfrm>
              <a:off x="4427984" y="3068960"/>
              <a:ext cx="829360" cy="504056"/>
              <a:chOff x="5341144" y="3140968"/>
              <a:chExt cx="829360" cy="504056"/>
            </a:xfrm>
          </p:grpSpPr>
          <p:sp>
            <p:nvSpPr>
              <p:cNvPr id="82" name="TextBox 40"/>
              <p:cNvSpPr txBox="1"/>
              <p:nvPr/>
            </p:nvSpPr>
            <p:spPr>
              <a:xfrm>
                <a:off x="5508104" y="3140968"/>
                <a:ext cx="662400" cy="504000"/>
              </a:xfrm>
              <a:prstGeom prst="rect">
                <a:avLst/>
              </a:prstGeom>
              <a:solidFill>
                <a:schemeClr val="accent4">
                  <a:lumMod val="75000"/>
                </a:schemeClr>
              </a:solidFill>
              <a:ln>
                <a:solidFill>
                  <a:schemeClr val="tx1"/>
                </a:solidFill>
              </a:ln>
            </p:spPr>
            <p:txBody>
              <a:bodyPr wrap="none" rtlCol="0" anchor="ctr" anchorCtr="0">
                <a:noAutofit/>
              </a:bodyPr>
              <a:lstStyle/>
              <a:p>
                <a:r>
                  <a:rPr lang="en-US" sz="1400" baseline="30000" dirty="0">
                    <a:solidFill>
                      <a:schemeClr val="bg2"/>
                    </a:solidFill>
                  </a:rPr>
                  <a:t>59</a:t>
                </a:r>
                <a:r>
                  <a:rPr lang="en-US" sz="1400" dirty="0">
                    <a:solidFill>
                      <a:schemeClr val="bg2"/>
                    </a:solidFill>
                  </a:rPr>
                  <a:t>Ni</a:t>
                </a:r>
              </a:p>
            </p:txBody>
          </p:sp>
          <p:sp>
            <p:nvSpPr>
              <p:cNvPr id="83" name="TextBox 138"/>
              <p:cNvSpPr txBox="1"/>
              <p:nvPr/>
            </p:nvSpPr>
            <p:spPr>
              <a:xfrm>
                <a:off x="5341144" y="3140968"/>
                <a:ext cx="169277" cy="504056"/>
              </a:xfrm>
              <a:prstGeom prst="rect">
                <a:avLst/>
              </a:prstGeom>
              <a:noFill/>
              <a:ln>
                <a:solidFill>
                  <a:schemeClr val="tx1"/>
                </a:solidFill>
              </a:ln>
            </p:spPr>
            <p:txBody>
              <a:bodyPr vert="vert270" wrap="square" lIns="0" tIns="0" rIns="0" bIns="0" rtlCol="0" anchor="ctr" anchorCtr="0">
                <a:spAutoFit/>
              </a:bodyPr>
              <a:lstStyle/>
              <a:p>
                <a:pPr algn="ctr"/>
                <a:r>
                  <a:rPr lang="en-US" sz="1100" dirty="0"/>
                  <a:t>CVD</a:t>
                </a:r>
              </a:p>
            </p:txBody>
          </p:sp>
        </p:grpSp>
        <p:grpSp>
          <p:nvGrpSpPr>
            <p:cNvPr id="79" name="Group 154"/>
            <p:cNvGrpSpPr/>
            <p:nvPr/>
          </p:nvGrpSpPr>
          <p:grpSpPr>
            <a:xfrm>
              <a:off x="4427984" y="2420944"/>
              <a:ext cx="829940" cy="504000"/>
              <a:chOff x="5412572" y="2276872"/>
              <a:chExt cx="829940" cy="648072"/>
            </a:xfrm>
          </p:grpSpPr>
          <p:sp>
            <p:nvSpPr>
              <p:cNvPr id="80" name="TextBox 39"/>
              <p:cNvSpPr txBox="1"/>
              <p:nvPr/>
            </p:nvSpPr>
            <p:spPr>
              <a:xfrm>
                <a:off x="5580112" y="2276872"/>
                <a:ext cx="662400" cy="648000"/>
              </a:xfrm>
              <a:prstGeom prst="rect">
                <a:avLst/>
              </a:prstGeom>
              <a:solidFill>
                <a:schemeClr val="accent4">
                  <a:lumMod val="75000"/>
                </a:schemeClr>
              </a:solidFill>
              <a:ln>
                <a:solidFill>
                  <a:schemeClr val="tx1"/>
                </a:solidFill>
              </a:ln>
            </p:spPr>
            <p:txBody>
              <a:bodyPr wrap="none" rtlCol="0" anchor="ctr" anchorCtr="0">
                <a:noAutofit/>
              </a:bodyPr>
              <a:lstStyle/>
              <a:p>
                <a:r>
                  <a:rPr lang="en-US" sz="1400" baseline="30000" dirty="0">
                    <a:solidFill>
                      <a:schemeClr val="bg2"/>
                    </a:solidFill>
                  </a:rPr>
                  <a:t>33</a:t>
                </a:r>
                <a:r>
                  <a:rPr lang="en-US" sz="1400" dirty="0">
                    <a:solidFill>
                      <a:schemeClr val="bg2"/>
                    </a:solidFill>
                  </a:rPr>
                  <a:t>S</a:t>
                </a:r>
              </a:p>
            </p:txBody>
          </p:sp>
          <p:sp>
            <p:nvSpPr>
              <p:cNvPr id="81" name="TextBox 139"/>
              <p:cNvSpPr txBox="1"/>
              <p:nvPr/>
            </p:nvSpPr>
            <p:spPr>
              <a:xfrm>
                <a:off x="5412572" y="2276872"/>
                <a:ext cx="169277" cy="648072"/>
              </a:xfrm>
              <a:prstGeom prst="rect">
                <a:avLst/>
              </a:prstGeom>
              <a:noFill/>
              <a:ln>
                <a:solidFill>
                  <a:schemeClr val="tx1"/>
                </a:solidFill>
              </a:ln>
            </p:spPr>
            <p:txBody>
              <a:bodyPr vert="vert270" wrap="square" lIns="0" tIns="0" rIns="0" bIns="0" rtlCol="0" anchor="ctr" anchorCtr="0">
                <a:spAutoFit/>
              </a:bodyPr>
              <a:lstStyle/>
              <a:p>
                <a:pPr algn="ctr"/>
                <a:r>
                  <a:rPr lang="en-US" sz="1100" dirty="0"/>
                  <a:t>MGAS</a:t>
                </a:r>
              </a:p>
            </p:txBody>
          </p:sp>
        </p:grpSp>
      </p:grpSp>
      <p:grpSp>
        <p:nvGrpSpPr>
          <p:cNvPr id="88" name="Group 249"/>
          <p:cNvGrpSpPr/>
          <p:nvPr/>
        </p:nvGrpSpPr>
        <p:grpSpPr>
          <a:xfrm>
            <a:off x="6800653" y="3841782"/>
            <a:ext cx="838800" cy="1698379"/>
            <a:chOff x="6156176" y="4051811"/>
            <a:chExt cx="838800" cy="1698379"/>
          </a:xfrm>
        </p:grpSpPr>
        <p:grpSp>
          <p:nvGrpSpPr>
            <p:cNvPr id="89" name="Group 171"/>
            <p:cNvGrpSpPr/>
            <p:nvPr/>
          </p:nvGrpSpPr>
          <p:grpSpPr>
            <a:xfrm>
              <a:off x="6156176" y="5057693"/>
              <a:ext cx="831600" cy="692497"/>
              <a:chOff x="6764736" y="5040759"/>
              <a:chExt cx="831600" cy="692497"/>
            </a:xfrm>
          </p:grpSpPr>
          <p:grpSp>
            <p:nvGrpSpPr>
              <p:cNvPr id="95" name="Group 163"/>
              <p:cNvGrpSpPr/>
              <p:nvPr/>
            </p:nvGrpSpPr>
            <p:grpSpPr>
              <a:xfrm>
                <a:off x="6766396" y="5210036"/>
                <a:ext cx="829940" cy="523220"/>
                <a:chOff x="7140764" y="4653136"/>
                <a:chExt cx="829940" cy="523220"/>
              </a:xfrm>
            </p:grpSpPr>
            <p:sp>
              <p:nvSpPr>
                <p:cNvPr id="97" name="TextBox 65"/>
                <p:cNvSpPr txBox="1"/>
                <p:nvPr/>
              </p:nvSpPr>
              <p:spPr>
                <a:xfrm>
                  <a:off x="7308304" y="4653136"/>
                  <a:ext cx="662400" cy="523220"/>
                </a:xfrm>
                <a:prstGeom prst="rect">
                  <a:avLst/>
                </a:prstGeom>
                <a:solidFill>
                  <a:schemeClr val="tx1"/>
                </a:solidFill>
                <a:ln>
                  <a:solidFill>
                    <a:schemeClr val="tx1"/>
                  </a:solidFill>
                </a:ln>
              </p:spPr>
              <p:txBody>
                <a:bodyPr wrap="none" rtlCol="0" anchor="ctr" anchorCtr="0">
                  <a:noAutofit/>
                </a:bodyPr>
                <a:lstStyle/>
                <a:p>
                  <a:r>
                    <a:rPr lang="en-US" sz="1400" baseline="30000" dirty="0">
                      <a:solidFill>
                        <a:schemeClr val="bg2"/>
                      </a:solidFill>
                    </a:rPr>
                    <a:t>171</a:t>
                  </a:r>
                  <a:r>
                    <a:rPr lang="en-US" sz="1400" dirty="0">
                      <a:solidFill>
                        <a:schemeClr val="bg2"/>
                      </a:solidFill>
                    </a:rPr>
                    <a:t>Tm</a:t>
                  </a:r>
                </a:p>
                <a:p>
                  <a:r>
                    <a:rPr lang="en-US" sz="1400" baseline="30000" dirty="0">
                      <a:solidFill>
                        <a:schemeClr val="bg2"/>
                      </a:solidFill>
                    </a:rPr>
                    <a:t>73</a:t>
                  </a:r>
                  <a:r>
                    <a:rPr lang="en-US" sz="1400" dirty="0">
                      <a:solidFill>
                        <a:schemeClr val="bg2"/>
                      </a:solidFill>
                    </a:rPr>
                    <a:t>Ge</a:t>
                  </a:r>
                </a:p>
              </p:txBody>
            </p:sp>
            <p:sp>
              <p:nvSpPr>
                <p:cNvPr id="98" name="TextBox 160"/>
                <p:cNvSpPr txBox="1"/>
                <p:nvPr/>
              </p:nvSpPr>
              <p:spPr>
                <a:xfrm>
                  <a:off x="7140764" y="4653136"/>
                  <a:ext cx="169277" cy="522000"/>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sp>
            <p:nvSpPr>
              <p:cNvPr id="96" name="TextBox 161"/>
              <p:cNvSpPr txBox="1"/>
              <p:nvPr/>
            </p:nvSpPr>
            <p:spPr>
              <a:xfrm>
                <a:off x="6764736" y="5040759"/>
                <a:ext cx="831600" cy="169277"/>
              </a:xfrm>
              <a:prstGeom prst="rect">
                <a:avLst/>
              </a:prstGeom>
              <a:noFill/>
              <a:ln>
                <a:solidFill>
                  <a:schemeClr val="tx1"/>
                </a:solidFill>
              </a:ln>
            </p:spPr>
            <p:txBody>
              <a:bodyPr wrap="square" lIns="0" tIns="0" rIns="0" bIns="0" rtlCol="0">
                <a:spAutoFit/>
              </a:bodyPr>
              <a:lstStyle/>
              <a:p>
                <a:pPr algn="ctr"/>
                <a:r>
                  <a:rPr lang="en-US" sz="1100" dirty="0"/>
                  <a:t>EAR1</a:t>
                </a:r>
              </a:p>
            </p:txBody>
          </p:sp>
        </p:grpSp>
        <p:grpSp>
          <p:nvGrpSpPr>
            <p:cNvPr id="90" name="Group 172"/>
            <p:cNvGrpSpPr/>
            <p:nvPr/>
          </p:nvGrpSpPr>
          <p:grpSpPr>
            <a:xfrm>
              <a:off x="6156176" y="4051811"/>
              <a:ext cx="838800" cy="817349"/>
              <a:chOff x="6757536" y="4077072"/>
              <a:chExt cx="838800" cy="817349"/>
            </a:xfrm>
          </p:grpSpPr>
          <p:grpSp>
            <p:nvGrpSpPr>
              <p:cNvPr id="91" name="Group 165"/>
              <p:cNvGrpSpPr/>
              <p:nvPr/>
            </p:nvGrpSpPr>
            <p:grpSpPr>
              <a:xfrm>
                <a:off x="6758509" y="4246349"/>
                <a:ext cx="837827" cy="648072"/>
                <a:chOff x="7204885" y="4149080"/>
                <a:chExt cx="837827" cy="648072"/>
              </a:xfrm>
            </p:grpSpPr>
            <p:sp>
              <p:nvSpPr>
                <p:cNvPr id="93" name="TextBox 71"/>
                <p:cNvSpPr txBox="1"/>
                <p:nvPr/>
              </p:nvSpPr>
              <p:spPr>
                <a:xfrm>
                  <a:off x="7380312" y="4149080"/>
                  <a:ext cx="662400" cy="648000"/>
                </a:xfrm>
                <a:prstGeom prst="rect">
                  <a:avLst/>
                </a:prstGeom>
                <a:solidFill>
                  <a:srgbClr val="FF0000"/>
                </a:solidFill>
                <a:ln>
                  <a:solidFill>
                    <a:schemeClr val="tx1"/>
                  </a:solidFill>
                </a:ln>
              </p:spPr>
              <p:txBody>
                <a:bodyPr wrap="none" rtlCol="0" anchor="ctr" anchorCtr="0">
                  <a:noAutofit/>
                </a:bodyPr>
                <a:lstStyle/>
                <a:p>
                  <a:r>
                    <a:rPr lang="en-US" sz="1400" baseline="30000" dirty="0"/>
                    <a:t>240</a:t>
                  </a:r>
                  <a:r>
                    <a:rPr lang="en-US" sz="1400" dirty="0"/>
                    <a:t>Pu</a:t>
                  </a:r>
                </a:p>
              </p:txBody>
            </p:sp>
            <p:sp>
              <p:nvSpPr>
                <p:cNvPr id="94" name="TextBox 155"/>
                <p:cNvSpPr txBox="1"/>
                <p:nvPr/>
              </p:nvSpPr>
              <p:spPr>
                <a:xfrm>
                  <a:off x="7204885" y="4149080"/>
                  <a:ext cx="169277" cy="648072"/>
                </a:xfrm>
                <a:prstGeom prst="rect">
                  <a:avLst/>
                </a:prstGeom>
                <a:noFill/>
                <a:ln>
                  <a:solidFill>
                    <a:schemeClr val="tx1"/>
                  </a:solidFill>
                </a:ln>
              </p:spPr>
              <p:txBody>
                <a:bodyPr vert="vert270" wrap="square" lIns="0" tIns="0" rIns="0" bIns="0" rtlCol="0" anchor="ctr" anchorCtr="0">
                  <a:spAutoFit/>
                </a:bodyPr>
                <a:lstStyle/>
                <a:p>
                  <a:pPr algn="ctr"/>
                  <a:r>
                    <a:rPr lang="en-US" sz="1100" dirty="0"/>
                    <a:t>MGAS</a:t>
                  </a:r>
                </a:p>
              </p:txBody>
            </p:sp>
          </p:grpSp>
          <p:sp>
            <p:nvSpPr>
              <p:cNvPr id="92" name="TextBox 162"/>
              <p:cNvSpPr txBox="1"/>
              <p:nvPr/>
            </p:nvSpPr>
            <p:spPr>
              <a:xfrm>
                <a:off x="6757536" y="4077072"/>
                <a:ext cx="838800" cy="169277"/>
              </a:xfrm>
              <a:prstGeom prst="rect">
                <a:avLst/>
              </a:prstGeom>
              <a:solidFill>
                <a:srgbClr val="0000FF"/>
              </a:solidFill>
              <a:ln>
                <a:solidFill>
                  <a:schemeClr val="tx1"/>
                </a:solidFill>
              </a:ln>
            </p:spPr>
            <p:txBody>
              <a:bodyPr wrap="square" lIns="0" tIns="0" rIns="0" bIns="0" rtlCol="0">
                <a:spAutoFit/>
              </a:bodyPr>
              <a:lstStyle/>
              <a:p>
                <a:pPr algn="ctr"/>
                <a:r>
                  <a:rPr lang="en-US" sz="1100" dirty="0">
                    <a:solidFill>
                      <a:srgbClr val="FFFFFF"/>
                    </a:solidFill>
                  </a:rPr>
                  <a:t>EAR2</a:t>
                </a:r>
              </a:p>
            </p:txBody>
          </p:sp>
        </p:grpSp>
      </p:grpSp>
      <p:grpSp>
        <p:nvGrpSpPr>
          <p:cNvPr id="99" name="Group 255"/>
          <p:cNvGrpSpPr/>
          <p:nvPr/>
        </p:nvGrpSpPr>
        <p:grpSpPr>
          <a:xfrm>
            <a:off x="7718951" y="1139206"/>
            <a:ext cx="838800" cy="4615393"/>
            <a:chOff x="7164288" y="1340768"/>
            <a:chExt cx="838800" cy="4615393"/>
          </a:xfrm>
        </p:grpSpPr>
        <p:grpSp>
          <p:nvGrpSpPr>
            <p:cNvPr id="100" name="Group 194"/>
            <p:cNvGrpSpPr/>
            <p:nvPr/>
          </p:nvGrpSpPr>
          <p:grpSpPr>
            <a:xfrm>
              <a:off x="7164288" y="1340768"/>
              <a:ext cx="838800" cy="817349"/>
              <a:chOff x="6757536" y="4077072"/>
              <a:chExt cx="838800" cy="817349"/>
            </a:xfrm>
          </p:grpSpPr>
          <p:grpSp>
            <p:nvGrpSpPr>
              <p:cNvPr id="118" name="Group 195"/>
              <p:cNvGrpSpPr/>
              <p:nvPr/>
            </p:nvGrpSpPr>
            <p:grpSpPr>
              <a:xfrm>
                <a:off x="6758509" y="4246349"/>
                <a:ext cx="837827" cy="648072"/>
                <a:chOff x="7204885" y="4149080"/>
                <a:chExt cx="837827" cy="648072"/>
              </a:xfrm>
            </p:grpSpPr>
            <p:sp>
              <p:nvSpPr>
                <p:cNvPr id="120" name="TextBox 197"/>
                <p:cNvSpPr txBox="1"/>
                <p:nvPr/>
              </p:nvSpPr>
              <p:spPr>
                <a:xfrm>
                  <a:off x="7380312" y="4149080"/>
                  <a:ext cx="662400" cy="648000"/>
                </a:xfrm>
                <a:prstGeom prst="rect">
                  <a:avLst/>
                </a:prstGeom>
                <a:solidFill>
                  <a:srgbClr val="FF0000"/>
                </a:solidFill>
                <a:ln>
                  <a:solidFill>
                    <a:schemeClr val="tx1"/>
                  </a:solidFill>
                </a:ln>
              </p:spPr>
              <p:txBody>
                <a:bodyPr wrap="none" rtlCol="0" anchor="ctr" anchorCtr="0">
                  <a:noAutofit/>
                </a:bodyPr>
                <a:lstStyle/>
                <a:p>
                  <a:r>
                    <a:rPr lang="en-US" sz="1400" baseline="30000" dirty="0"/>
                    <a:t>235</a:t>
                  </a:r>
                  <a:r>
                    <a:rPr lang="en-US" sz="1400" dirty="0"/>
                    <a:t>U</a:t>
                  </a:r>
                </a:p>
              </p:txBody>
            </p:sp>
            <p:sp>
              <p:nvSpPr>
                <p:cNvPr id="121" name="TextBox 198"/>
                <p:cNvSpPr txBox="1"/>
                <p:nvPr/>
              </p:nvSpPr>
              <p:spPr>
                <a:xfrm>
                  <a:off x="7204885" y="4149080"/>
                  <a:ext cx="169277" cy="648072"/>
                </a:xfrm>
                <a:prstGeom prst="rect">
                  <a:avLst/>
                </a:prstGeom>
                <a:noFill/>
                <a:ln>
                  <a:solidFill>
                    <a:schemeClr val="tx1"/>
                  </a:solidFill>
                </a:ln>
              </p:spPr>
              <p:txBody>
                <a:bodyPr vert="vert270" wrap="square" lIns="0" tIns="0" rIns="0" bIns="0" rtlCol="0" anchor="ctr" anchorCtr="0">
                  <a:spAutoFit/>
                </a:bodyPr>
                <a:lstStyle/>
                <a:p>
                  <a:pPr algn="ctr"/>
                  <a:r>
                    <a:rPr lang="en-US" sz="1100" dirty="0"/>
                    <a:t>STEFF</a:t>
                  </a:r>
                </a:p>
              </p:txBody>
            </p:sp>
          </p:grpSp>
          <p:sp>
            <p:nvSpPr>
              <p:cNvPr id="119" name="TextBox 196"/>
              <p:cNvSpPr txBox="1"/>
              <p:nvPr/>
            </p:nvSpPr>
            <p:spPr>
              <a:xfrm>
                <a:off x="6757536" y="4077072"/>
                <a:ext cx="838800" cy="169277"/>
              </a:xfrm>
              <a:prstGeom prst="rect">
                <a:avLst/>
              </a:prstGeom>
              <a:solidFill>
                <a:srgbClr val="0000FF"/>
              </a:solidFill>
              <a:ln>
                <a:solidFill>
                  <a:schemeClr val="tx1"/>
                </a:solidFill>
              </a:ln>
            </p:spPr>
            <p:txBody>
              <a:bodyPr wrap="square" lIns="0" tIns="0" rIns="0" bIns="0" rtlCol="0">
                <a:spAutoFit/>
              </a:bodyPr>
              <a:lstStyle/>
              <a:p>
                <a:pPr algn="ctr"/>
                <a:r>
                  <a:rPr lang="en-US" sz="1100" dirty="0">
                    <a:solidFill>
                      <a:srgbClr val="FFFFFF"/>
                    </a:solidFill>
                  </a:rPr>
                  <a:t>EAR2</a:t>
                </a:r>
              </a:p>
            </p:txBody>
          </p:sp>
        </p:grpSp>
        <p:grpSp>
          <p:nvGrpSpPr>
            <p:cNvPr id="101" name="Group 168"/>
            <p:cNvGrpSpPr/>
            <p:nvPr/>
          </p:nvGrpSpPr>
          <p:grpSpPr>
            <a:xfrm>
              <a:off x="7164576" y="4355723"/>
              <a:ext cx="799444" cy="1600438"/>
              <a:chOff x="8148876" y="4365104"/>
              <a:chExt cx="799444" cy="1600438"/>
            </a:xfrm>
          </p:grpSpPr>
          <p:sp>
            <p:nvSpPr>
              <p:cNvPr id="116" name="TextBox 72"/>
              <p:cNvSpPr txBox="1"/>
              <p:nvPr/>
            </p:nvSpPr>
            <p:spPr>
              <a:xfrm>
                <a:off x="8316416" y="4365104"/>
                <a:ext cx="631904" cy="1600438"/>
              </a:xfrm>
              <a:prstGeom prst="rect">
                <a:avLst/>
              </a:prstGeom>
              <a:solidFill>
                <a:schemeClr val="tx1"/>
              </a:solidFill>
              <a:ln>
                <a:solidFill>
                  <a:schemeClr val="tx1"/>
                </a:solidFill>
              </a:ln>
            </p:spPr>
            <p:txBody>
              <a:bodyPr wrap="none" rtlCol="0">
                <a:spAutoFit/>
              </a:bodyPr>
              <a:lstStyle/>
              <a:p>
                <a:r>
                  <a:rPr lang="en-US" sz="1400" baseline="30000" dirty="0">
                    <a:solidFill>
                      <a:schemeClr val="bg2"/>
                    </a:solidFill>
                  </a:rPr>
                  <a:t>147</a:t>
                </a:r>
                <a:r>
                  <a:rPr lang="en-US" sz="1400" dirty="0">
                    <a:solidFill>
                      <a:schemeClr val="bg2"/>
                    </a:solidFill>
                  </a:rPr>
                  <a:t>Pm</a:t>
                </a:r>
              </a:p>
              <a:p>
                <a:r>
                  <a:rPr lang="en-US" sz="1400" baseline="30000" dirty="0">
                    <a:solidFill>
                      <a:schemeClr val="bg2"/>
                    </a:solidFill>
                  </a:rPr>
                  <a:t>242</a:t>
                </a:r>
                <a:r>
                  <a:rPr lang="en-US" sz="1400" dirty="0">
                    <a:solidFill>
                      <a:schemeClr val="bg2"/>
                    </a:solidFill>
                  </a:rPr>
                  <a:t>Pu</a:t>
                </a:r>
              </a:p>
              <a:p>
                <a:r>
                  <a:rPr lang="en-US" sz="1400" baseline="30000" dirty="0">
                    <a:solidFill>
                      <a:schemeClr val="bg2"/>
                    </a:solidFill>
                  </a:rPr>
                  <a:t>204</a:t>
                </a:r>
                <a:r>
                  <a:rPr lang="en-US" sz="1400" dirty="0">
                    <a:solidFill>
                      <a:schemeClr val="bg2"/>
                    </a:solidFill>
                  </a:rPr>
                  <a:t>Tl</a:t>
                </a:r>
              </a:p>
              <a:p>
                <a:r>
                  <a:rPr lang="en-US" sz="1400" baseline="30000" dirty="0">
                    <a:solidFill>
                      <a:schemeClr val="bg2"/>
                    </a:solidFill>
                  </a:rPr>
                  <a:t>76</a:t>
                </a:r>
                <a:r>
                  <a:rPr lang="en-US" sz="1400" dirty="0">
                    <a:solidFill>
                      <a:schemeClr val="bg2"/>
                    </a:solidFill>
                  </a:rPr>
                  <a:t>Ge</a:t>
                </a:r>
              </a:p>
              <a:p>
                <a:r>
                  <a:rPr lang="en-US" sz="1400" baseline="30000" dirty="0">
                    <a:solidFill>
                      <a:schemeClr val="bg2"/>
                    </a:solidFill>
                  </a:rPr>
                  <a:t>74</a:t>
                </a:r>
                <a:r>
                  <a:rPr lang="en-US" sz="1400" dirty="0">
                    <a:solidFill>
                      <a:schemeClr val="bg2"/>
                    </a:solidFill>
                  </a:rPr>
                  <a:t>Ge</a:t>
                </a:r>
              </a:p>
              <a:p>
                <a:r>
                  <a:rPr lang="en-US" sz="1400" baseline="30000" dirty="0">
                    <a:solidFill>
                      <a:schemeClr val="bg2"/>
                    </a:solidFill>
                  </a:rPr>
                  <a:t>70</a:t>
                </a:r>
                <a:r>
                  <a:rPr lang="en-US" sz="1400" dirty="0">
                    <a:solidFill>
                      <a:schemeClr val="bg2"/>
                    </a:solidFill>
                  </a:rPr>
                  <a:t>Ge</a:t>
                </a:r>
              </a:p>
            </p:txBody>
          </p:sp>
          <p:sp>
            <p:nvSpPr>
              <p:cNvPr id="117" name="TextBox 167"/>
              <p:cNvSpPr txBox="1"/>
              <p:nvPr/>
            </p:nvSpPr>
            <p:spPr>
              <a:xfrm>
                <a:off x="8148876" y="4365104"/>
                <a:ext cx="169277" cy="1386000"/>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102" name="Group 174"/>
            <p:cNvGrpSpPr/>
            <p:nvPr/>
          </p:nvGrpSpPr>
          <p:grpSpPr>
            <a:xfrm>
              <a:off x="7164288" y="3689885"/>
              <a:ext cx="838800" cy="636891"/>
              <a:chOff x="6757536" y="4041458"/>
              <a:chExt cx="838800" cy="636891"/>
            </a:xfrm>
          </p:grpSpPr>
          <p:grpSp>
            <p:nvGrpSpPr>
              <p:cNvPr id="112" name="Group 175"/>
              <p:cNvGrpSpPr/>
              <p:nvPr/>
            </p:nvGrpSpPr>
            <p:grpSpPr>
              <a:xfrm>
                <a:off x="6758509" y="4233097"/>
                <a:ext cx="837827" cy="445252"/>
                <a:chOff x="7204885" y="4135828"/>
                <a:chExt cx="837827" cy="445252"/>
              </a:xfrm>
            </p:grpSpPr>
            <p:sp>
              <p:nvSpPr>
                <p:cNvPr id="114" name="TextBox 177"/>
                <p:cNvSpPr txBox="1"/>
                <p:nvPr/>
              </p:nvSpPr>
              <p:spPr>
                <a:xfrm>
                  <a:off x="7380312" y="4135828"/>
                  <a:ext cx="662400" cy="432000"/>
                </a:xfrm>
                <a:prstGeom prst="rect">
                  <a:avLst/>
                </a:prstGeom>
                <a:solidFill>
                  <a:srgbClr val="FF0000"/>
                </a:solidFill>
                <a:ln>
                  <a:solidFill>
                    <a:schemeClr val="tx1"/>
                  </a:solidFill>
                </a:ln>
              </p:spPr>
              <p:txBody>
                <a:bodyPr wrap="none" rtlCol="0" anchor="ctr" anchorCtr="0">
                  <a:noAutofit/>
                </a:bodyPr>
                <a:lstStyle/>
                <a:p>
                  <a:r>
                    <a:rPr lang="en-US" sz="1400" baseline="30000" dirty="0"/>
                    <a:t>237</a:t>
                  </a:r>
                  <a:r>
                    <a:rPr lang="en-US" sz="1400" dirty="0"/>
                    <a:t>Np</a:t>
                  </a:r>
                </a:p>
              </p:txBody>
            </p:sp>
            <p:sp>
              <p:nvSpPr>
                <p:cNvPr id="115" name="TextBox 178"/>
                <p:cNvSpPr txBox="1"/>
                <p:nvPr/>
              </p:nvSpPr>
              <p:spPr>
                <a:xfrm>
                  <a:off x="7204885" y="4149080"/>
                  <a:ext cx="169277" cy="432000"/>
                </a:xfrm>
                <a:prstGeom prst="rect">
                  <a:avLst/>
                </a:prstGeom>
                <a:noFill/>
                <a:ln>
                  <a:solidFill>
                    <a:schemeClr val="tx1"/>
                  </a:solidFill>
                </a:ln>
              </p:spPr>
              <p:txBody>
                <a:bodyPr vert="vert270" wrap="square" lIns="0" tIns="0" rIns="0" bIns="0" rtlCol="0" anchor="ctr" anchorCtr="0">
                  <a:spAutoFit/>
                </a:bodyPr>
                <a:lstStyle/>
                <a:p>
                  <a:pPr algn="ctr"/>
                  <a:r>
                    <a:rPr lang="en-US" sz="1100" dirty="0"/>
                    <a:t>PPAC</a:t>
                  </a:r>
                </a:p>
              </p:txBody>
            </p:sp>
          </p:grpSp>
          <p:sp>
            <p:nvSpPr>
              <p:cNvPr id="113" name="TextBox 176"/>
              <p:cNvSpPr txBox="1"/>
              <p:nvPr/>
            </p:nvSpPr>
            <p:spPr>
              <a:xfrm>
                <a:off x="6757536" y="4041458"/>
                <a:ext cx="838800" cy="169277"/>
              </a:xfrm>
              <a:prstGeom prst="rect">
                <a:avLst/>
              </a:prstGeom>
              <a:noFill/>
              <a:ln>
                <a:solidFill>
                  <a:schemeClr val="tx1"/>
                </a:solidFill>
              </a:ln>
            </p:spPr>
            <p:txBody>
              <a:bodyPr wrap="square" lIns="0" tIns="0" rIns="0" bIns="0" rtlCol="0">
                <a:spAutoFit/>
              </a:bodyPr>
              <a:lstStyle/>
              <a:p>
                <a:pPr algn="ctr"/>
                <a:r>
                  <a:rPr lang="en-US" sz="1100" dirty="0"/>
                  <a:t>EAR1</a:t>
                </a:r>
              </a:p>
            </p:txBody>
          </p:sp>
        </p:grpSp>
        <p:grpSp>
          <p:nvGrpSpPr>
            <p:cNvPr id="103" name="Group 180"/>
            <p:cNvGrpSpPr/>
            <p:nvPr/>
          </p:nvGrpSpPr>
          <p:grpSpPr>
            <a:xfrm>
              <a:off x="7164288" y="3049796"/>
              <a:ext cx="829940" cy="523220"/>
              <a:chOff x="7140764" y="4653136"/>
              <a:chExt cx="829940" cy="523220"/>
            </a:xfrm>
          </p:grpSpPr>
          <p:sp>
            <p:nvSpPr>
              <p:cNvPr id="110" name="TextBox 182"/>
              <p:cNvSpPr txBox="1"/>
              <p:nvPr/>
            </p:nvSpPr>
            <p:spPr>
              <a:xfrm>
                <a:off x="7308304" y="4653136"/>
                <a:ext cx="662400" cy="523220"/>
              </a:xfrm>
              <a:prstGeom prst="rect">
                <a:avLst/>
              </a:prstGeom>
              <a:solidFill>
                <a:schemeClr val="tx1"/>
              </a:solidFill>
              <a:ln>
                <a:solidFill>
                  <a:schemeClr val="tx1"/>
                </a:solidFill>
              </a:ln>
            </p:spPr>
            <p:txBody>
              <a:bodyPr wrap="none" rtlCol="0" anchor="ctr" anchorCtr="0">
                <a:noAutofit/>
              </a:bodyPr>
              <a:lstStyle/>
              <a:p>
                <a:r>
                  <a:rPr lang="en-US" sz="1400" baseline="30000" dirty="0">
                    <a:solidFill>
                      <a:schemeClr val="bg2"/>
                    </a:solidFill>
                  </a:rPr>
                  <a:t>147</a:t>
                </a:r>
                <a:r>
                  <a:rPr lang="en-US" sz="1400" dirty="0">
                    <a:solidFill>
                      <a:schemeClr val="bg2"/>
                    </a:solidFill>
                  </a:rPr>
                  <a:t>Pm</a:t>
                </a:r>
              </a:p>
              <a:p>
                <a:r>
                  <a:rPr lang="en-US" sz="1400" baseline="30000" dirty="0">
                    <a:solidFill>
                      <a:schemeClr val="bg2"/>
                    </a:solidFill>
                  </a:rPr>
                  <a:t>171</a:t>
                </a:r>
                <a:r>
                  <a:rPr lang="en-US" sz="1400" dirty="0">
                    <a:solidFill>
                      <a:schemeClr val="bg2"/>
                    </a:solidFill>
                  </a:rPr>
                  <a:t>Tm</a:t>
                </a:r>
              </a:p>
            </p:txBody>
          </p:sp>
          <p:sp>
            <p:nvSpPr>
              <p:cNvPr id="111" name="TextBox 183"/>
              <p:cNvSpPr txBox="1"/>
              <p:nvPr/>
            </p:nvSpPr>
            <p:spPr>
              <a:xfrm>
                <a:off x="7140764" y="4653136"/>
                <a:ext cx="169277" cy="522000"/>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104" name="Group 191"/>
            <p:cNvGrpSpPr/>
            <p:nvPr/>
          </p:nvGrpSpPr>
          <p:grpSpPr>
            <a:xfrm>
              <a:off x="7168700" y="2714436"/>
              <a:ext cx="623353" cy="307777"/>
              <a:chOff x="7122093" y="1412776"/>
              <a:chExt cx="623353" cy="307777"/>
            </a:xfrm>
          </p:grpSpPr>
          <p:sp>
            <p:nvSpPr>
              <p:cNvPr id="108" name="TextBox 70"/>
              <p:cNvSpPr txBox="1"/>
              <p:nvPr/>
            </p:nvSpPr>
            <p:spPr>
              <a:xfrm>
                <a:off x="7293976" y="1412776"/>
                <a:ext cx="451470" cy="307777"/>
              </a:xfrm>
              <a:prstGeom prst="rect">
                <a:avLst/>
              </a:prstGeom>
              <a:solidFill>
                <a:schemeClr val="accent4">
                  <a:lumMod val="75000"/>
                </a:schemeClr>
              </a:solidFill>
              <a:ln>
                <a:solidFill>
                  <a:schemeClr val="tx1"/>
                </a:solidFill>
              </a:ln>
            </p:spPr>
            <p:txBody>
              <a:bodyPr wrap="none" rtlCol="0">
                <a:spAutoFit/>
              </a:bodyPr>
              <a:lstStyle/>
              <a:p>
                <a:r>
                  <a:rPr lang="en-US" sz="1400" baseline="30000" dirty="0">
                    <a:solidFill>
                      <a:schemeClr val="bg2"/>
                    </a:solidFill>
                  </a:rPr>
                  <a:t>7</a:t>
                </a:r>
                <a:r>
                  <a:rPr lang="en-US" sz="1400" dirty="0">
                    <a:solidFill>
                      <a:schemeClr val="bg2"/>
                    </a:solidFill>
                  </a:rPr>
                  <a:t>Be</a:t>
                </a:r>
              </a:p>
            </p:txBody>
          </p:sp>
          <p:sp>
            <p:nvSpPr>
              <p:cNvPr id="109" name="TextBox 190"/>
              <p:cNvSpPr txBox="1"/>
              <p:nvPr/>
            </p:nvSpPr>
            <p:spPr>
              <a:xfrm>
                <a:off x="7122093" y="1412776"/>
                <a:ext cx="169277" cy="306000"/>
              </a:xfrm>
              <a:prstGeom prst="rect">
                <a:avLst/>
              </a:prstGeom>
              <a:noFill/>
              <a:ln>
                <a:solidFill>
                  <a:schemeClr val="tx1"/>
                </a:solidFill>
              </a:ln>
            </p:spPr>
            <p:txBody>
              <a:bodyPr vert="vert270" wrap="square" lIns="0" tIns="0" rIns="0" bIns="0" rtlCol="0" anchor="ctr" anchorCtr="0">
                <a:spAutoFit/>
              </a:bodyPr>
              <a:lstStyle/>
              <a:p>
                <a:pPr algn="ctr"/>
                <a:r>
                  <a:rPr lang="en-US" sz="1100" dirty="0"/>
                  <a:t>Si</a:t>
                </a:r>
              </a:p>
            </p:txBody>
          </p:sp>
        </p:grpSp>
        <p:grpSp>
          <p:nvGrpSpPr>
            <p:cNvPr id="105" name="Group 202"/>
            <p:cNvGrpSpPr/>
            <p:nvPr/>
          </p:nvGrpSpPr>
          <p:grpSpPr>
            <a:xfrm>
              <a:off x="7164681" y="2183378"/>
              <a:ext cx="829940" cy="504000"/>
              <a:chOff x="5412572" y="2276872"/>
              <a:chExt cx="829940" cy="648072"/>
            </a:xfrm>
          </p:grpSpPr>
          <p:sp>
            <p:nvSpPr>
              <p:cNvPr id="106" name="TextBox 203"/>
              <p:cNvSpPr txBox="1"/>
              <p:nvPr/>
            </p:nvSpPr>
            <p:spPr>
              <a:xfrm>
                <a:off x="5580112" y="2276872"/>
                <a:ext cx="662400" cy="648000"/>
              </a:xfrm>
              <a:prstGeom prst="rect">
                <a:avLst/>
              </a:prstGeom>
              <a:solidFill>
                <a:schemeClr val="accent4">
                  <a:lumMod val="75000"/>
                </a:schemeClr>
              </a:solidFill>
              <a:ln>
                <a:solidFill>
                  <a:schemeClr val="tx1"/>
                </a:solidFill>
              </a:ln>
            </p:spPr>
            <p:txBody>
              <a:bodyPr wrap="none" rtlCol="0" anchor="ctr" anchorCtr="0">
                <a:noAutofit/>
              </a:bodyPr>
              <a:lstStyle/>
              <a:p>
                <a:r>
                  <a:rPr lang="en-US" sz="1400" baseline="30000" dirty="0">
                    <a:solidFill>
                      <a:schemeClr val="bg2"/>
                    </a:solidFill>
                  </a:rPr>
                  <a:t>33</a:t>
                </a:r>
                <a:r>
                  <a:rPr lang="en-US" sz="1400" dirty="0">
                    <a:solidFill>
                      <a:schemeClr val="bg2"/>
                    </a:solidFill>
                  </a:rPr>
                  <a:t>S</a:t>
                </a:r>
              </a:p>
            </p:txBody>
          </p:sp>
          <p:sp>
            <p:nvSpPr>
              <p:cNvPr id="107" name="TextBox 204"/>
              <p:cNvSpPr txBox="1"/>
              <p:nvPr/>
            </p:nvSpPr>
            <p:spPr>
              <a:xfrm>
                <a:off x="5412572" y="2276872"/>
                <a:ext cx="169277" cy="648072"/>
              </a:xfrm>
              <a:prstGeom prst="rect">
                <a:avLst/>
              </a:prstGeom>
              <a:noFill/>
              <a:ln>
                <a:solidFill>
                  <a:schemeClr val="tx1"/>
                </a:solidFill>
              </a:ln>
            </p:spPr>
            <p:txBody>
              <a:bodyPr vert="vert270" wrap="square" lIns="0" tIns="0" rIns="0" bIns="0" rtlCol="0" anchor="ctr" anchorCtr="0">
                <a:spAutoFit/>
              </a:bodyPr>
              <a:lstStyle/>
              <a:p>
                <a:pPr algn="ctr"/>
                <a:r>
                  <a:rPr lang="en-US" sz="1100" dirty="0"/>
                  <a:t>MGAS</a:t>
                </a:r>
              </a:p>
            </p:txBody>
          </p:sp>
        </p:grpSp>
      </p:grpSp>
      <p:grpSp>
        <p:nvGrpSpPr>
          <p:cNvPr id="122" name="Group 246"/>
          <p:cNvGrpSpPr/>
          <p:nvPr/>
        </p:nvGrpSpPr>
        <p:grpSpPr>
          <a:xfrm>
            <a:off x="8637246" y="692697"/>
            <a:ext cx="847267" cy="4933641"/>
            <a:chOff x="8168023" y="904448"/>
            <a:chExt cx="847267" cy="4933641"/>
          </a:xfrm>
        </p:grpSpPr>
        <p:grpSp>
          <p:nvGrpSpPr>
            <p:cNvPr id="123" name="Group 208"/>
            <p:cNvGrpSpPr/>
            <p:nvPr/>
          </p:nvGrpSpPr>
          <p:grpSpPr>
            <a:xfrm>
              <a:off x="8172400" y="5013176"/>
              <a:ext cx="768987" cy="824913"/>
              <a:chOff x="8148876" y="4365032"/>
              <a:chExt cx="768987" cy="824913"/>
            </a:xfrm>
          </p:grpSpPr>
          <p:sp>
            <p:nvSpPr>
              <p:cNvPr id="152" name="TextBox 210"/>
              <p:cNvSpPr txBox="1"/>
              <p:nvPr/>
            </p:nvSpPr>
            <p:spPr>
              <a:xfrm>
                <a:off x="8316416" y="4365104"/>
                <a:ext cx="601447" cy="824841"/>
              </a:xfrm>
              <a:prstGeom prst="rect">
                <a:avLst/>
              </a:prstGeom>
              <a:solidFill>
                <a:schemeClr val="tx1"/>
              </a:solidFill>
              <a:ln>
                <a:solidFill>
                  <a:schemeClr val="tx1"/>
                </a:solidFill>
              </a:ln>
            </p:spPr>
            <p:txBody>
              <a:bodyPr wrap="none" rtlCol="0">
                <a:spAutoFit/>
              </a:bodyPr>
              <a:lstStyle/>
              <a:p>
                <a:r>
                  <a:rPr lang="en-US" sz="1400" baseline="30000" dirty="0">
                    <a:solidFill>
                      <a:schemeClr val="bg2"/>
                    </a:solidFill>
                  </a:rPr>
                  <a:t>155</a:t>
                </a:r>
                <a:r>
                  <a:rPr lang="en-US" sz="1400" dirty="0">
                    <a:solidFill>
                      <a:schemeClr val="bg2"/>
                    </a:solidFill>
                  </a:rPr>
                  <a:t>Gd</a:t>
                </a:r>
              </a:p>
              <a:p>
                <a:r>
                  <a:rPr lang="en-US" sz="1400" baseline="30000" dirty="0">
                    <a:solidFill>
                      <a:schemeClr val="bg2"/>
                    </a:solidFill>
                  </a:rPr>
                  <a:t>157</a:t>
                </a:r>
                <a:r>
                  <a:rPr lang="en-US" sz="1400" dirty="0">
                    <a:solidFill>
                      <a:schemeClr val="bg2"/>
                    </a:solidFill>
                  </a:rPr>
                  <a:t>Gd</a:t>
                </a:r>
              </a:p>
              <a:p>
                <a:r>
                  <a:rPr lang="en-US" sz="1400" baseline="30000" dirty="0">
                    <a:solidFill>
                      <a:schemeClr val="bg2"/>
                    </a:solidFill>
                  </a:rPr>
                  <a:t>72</a:t>
                </a:r>
                <a:r>
                  <a:rPr lang="en-US" sz="1400" dirty="0">
                    <a:solidFill>
                      <a:schemeClr val="bg2"/>
                    </a:solidFill>
                  </a:rPr>
                  <a:t>Ge</a:t>
                </a:r>
              </a:p>
            </p:txBody>
          </p:sp>
          <p:sp>
            <p:nvSpPr>
              <p:cNvPr id="153" name="TextBox 211"/>
              <p:cNvSpPr txBox="1"/>
              <p:nvPr/>
            </p:nvSpPr>
            <p:spPr>
              <a:xfrm>
                <a:off x="8148876" y="4365032"/>
                <a:ext cx="169277" cy="738000"/>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124" name="Group 214"/>
            <p:cNvGrpSpPr/>
            <p:nvPr/>
          </p:nvGrpSpPr>
          <p:grpSpPr>
            <a:xfrm>
              <a:off x="8172400" y="4178801"/>
              <a:ext cx="837827" cy="432000"/>
              <a:chOff x="7204885" y="4149080"/>
              <a:chExt cx="837827" cy="432000"/>
            </a:xfrm>
          </p:grpSpPr>
          <p:sp>
            <p:nvSpPr>
              <p:cNvPr id="150" name="TextBox 216"/>
              <p:cNvSpPr txBox="1"/>
              <p:nvPr/>
            </p:nvSpPr>
            <p:spPr>
              <a:xfrm>
                <a:off x="7380312" y="4149080"/>
                <a:ext cx="662400" cy="432000"/>
              </a:xfrm>
              <a:prstGeom prst="rect">
                <a:avLst/>
              </a:prstGeom>
              <a:solidFill>
                <a:srgbClr val="FF0000"/>
              </a:solidFill>
              <a:ln>
                <a:solidFill>
                  <a:schemeClr val="tx1"/>
                </a:solidFill>
              </a:ln>
            </p:spPr>
            <p:txBody>
              <a:bodyPr wrap="none" rtlCol="0" anchor="ctr" anchorCtr="0">
                <a:noAutofit/>
              </a:bodyPr>
              <a:lstStyle/>
              <a:p>
                <a:r>
                  <a:rPr lang="en-US" sz="1400" baseline="30000" dirty="0"/>
                  <a:t>237</a:t>
                </a:r>
                <a:r>
                  <a:rPr lang="en-US" sz="1400" dirty="0"/>
                  <a:t>Np</a:t>
                </a:r>
              </a:p>
            </p:txBody>
          </p:sp>
          <p:sp>
            <p:nvSpPr>
              <p:cNvPr id="151" name="TextBox 217"/>
              <p:cNvSpPr txBox="1"/>
              <p:nvPr/>
            </p:nvSpPr>
            <p:spPr>
              <a:xfrm>
                <a:off x="7204885" y="4149080"/>
                <a:ext cx="169277" cy="432000"/>
              </a:xfrm>
              <a:prstGeom prst="rect">
                <a:avLst/>
              </a:prstGeom>
              <a:noFill/>
              <a:ln>
                <a:solidFill>
                  <a:schemeClr val="tx1"/>
                </a:solidFill>
              </a:ln>
            </p:spPr>
            <p:txBody>
              <a:bodyPr vert="vert270" wrap="square" lIns="0" tIns="0" rIns="0" bIns="0" rtlCol="0" anchor="ctr" anchorCtr="0">
                <a:spAutoFit/>
              </a:bodyPr>
              <a:lstStyle/>
              <a:p>
                <a:pPr algn="ctr"/>
                <a:r>
                  <a:rPr lang="en-US" sz="1100" dirty="0"/>
                  <a:t>PPAC</a:t>
                </a:r>
              </a:p>
            </p:txBody>
          </p:sp>
        </p:grpSp>
        <p:grpSp>
          <p:nvGrpSpPr>
            <p:cNvPr id="125" name="Group 218"/>
            <p:cNvGrpSpPr/>
            <p:nvPr/>
          </p:nvGrpSpPr>
          <p:grpSpPr>
            <a:xfrm>
              <a:off x="8168023" y="904448"/>
              <a:ext cx="838800" cy="673277"/>
              <a:chOff x="6757536" y="4077072"/>
              <a:chExt cx="838800" cy="673277"/>
            </a:xfrm>
          </p:grpSpPr>
          <p:grpSp>
            <p:nvGrpSpPr>
              <p:cNvPr id="146" name="Group 219"/>
              <p:cNvGrpSpPr/>
              <p:nvPr/>
            </p:nvGrpSpPr>
            <p:grpSpPr>
              <a:xfrm>
                <a:off x="6758509" y="4246349"/>
                <a:ext cx="837827" cy="504000"/>
                <a:chOff x="7204885" y="4149080"/>
                <a:chExt cx="837827" cy="504000"/>
              </a:xfrm>
            </p:grpSpPr>
            <p:sp>
              <p:nvSpPr>
                <p:cNvPr id="148" name="TextBox 221"/>
                <p:cNvSpPr txBox="1"/>
                <p:nvPr/>
              </p:nvSpPr>
              <p:spPr>
                <a:xfrm>
                  <a:off x="7380312" y="4149080"/>
                  <a:ext cx="662400" cy="504000"/>
                </a:xfrm>
                <a:prstGeom prst="rect">
                  <a:avLst/>
                </a:prstGeom>
                <a:solidFill>
                  <a:srgbClr val="FF0000"/>
                </a:solidFill>
                <a:ln>
                  <a:solidFill>
                    <a:schemeClr val="tx1"/>
                  </a:solidFill>
                </a:ln>
              </p:spPr>
              <p:txBody>
                <a:bodyPr wrap="none" rtlCol="0" anchor="ctr" anchorCtr="0">
                  <a:noAutofit/>
                </a:bodyPr>
                <a:lstStyle/>
                <a:p>
                  <a:r>
                    <a:rPr lang="en-US" sz="1400" baseline="30000" dirty="0"/>
                    <a:t>235</a:t>
                  </a:r>
                  <a:r>
                    <a:rPr lang="en-US" sz="1400" dirty="0"/>
                    <a:t>U</a:t>
                  </a:r>
                </a:p>
              </p:txBody>
            </p:sp>
            <p:sp>
              <p:nvSpPr>
                <p:cNvPr id="149" name="TextBox 222"/>
                <p:cNvSpPr txBox="1"/>
                <p:nvPr/>
              </p:nvSpPr>
              <p:spPr>
                <a:xfrm>
                  <a:off x="7204885" y="4149080"/>
                  <a:ext cx="169277" cy="504000"/>
                </a:xfrm>
                <a:prstGeom prst="rect">
                  <a:avLst/>
                </a:prstGeom>
                <a:noFill/>
                <a:ln>
                  <a:solidFill>
                    <a:schemeClr val="tx1"/>
                  </a:solidFill>
                </a:ln>
              </p:spPr>
              <p:txBody>
                <a:bodyPr vert="vert270" wrap="square" lIns="0" tIns="0" rIns="0" bIns="0" rtlCol="0" anchor="ctr" anchorCtr="0">
                  <a:spAutoFit/>
                </a:bodyPr>
                <a:lstStyle/>
                <a:p>
                  <a:pPr algn="ctr"/>
                  <a:r>
                    <a:rPr lang="en-US" sz="1100" dirty="0"/>
                    <a:t>STEFF</a:t>
                  </a:r>
                </a:p>
              </p:txBody>
            </p:sp>
          </p:grpSp>
          <p:sp>
            <p:nvSpPr>
              <p:cNvPr id="147" name="TextBox 220"/>
              <p:cNvSpPr txBox="1"/>
              <p:nvPr/>
            </p:nvSpPr>
            <p:spPr>
              <a:xfrm>
                <a:off x="6757536" y="4077072"/>
                <a:ext cx="838800" cy="169277"/>
              </a:xfrm>
              <a:prstGeom prst="rect">
                <a:avLst/>
              </a:prstGeom>
              <a:solidFill>
                <a:srgbClr val="0000FF"/>
              </a:solidFill>
              <a:ln>
                <a:solidFill>
                  <a:schemeClr val="tx1"/>
                </a:solidFill>
              </a:ln>
            </p:spPr>
            <p:txBody>
              <a:bodyPr wrap="square" lIns="0" tIns="0" rIns="0" bIns="0" rtlCol="0">
                <a:spAutoFit/>
              </a:bodyPr>
              <a:lstStyle/>
              <a:p>
                <a:pPr algn="ctr"/>
                <a:r>
                  <a:rPr lang="en-US" sz="1100" dirty="0">
                    <a:solidFill>
                      <a:srgbClr val="FFFFFF"/>
                    </a:solidFill>
                  </a:rPr>
                  <a:t>EAR2</a:t>
                </a:r>
              </a:p>
            </p:txBody>
          </p:sp>
        </p:grpSp>
        <p:grpSp>
          <p:nvGrpSpPr>
            <p:cNvPr id="126" name="Group 223"/>
            <p:cNvGrpSpPr/>
            <p:nvPr/>
          </p:nvGrpSpPr>
          <p:grpSpPr>
            <a:xfrm>
              <a:off x="8172400" y="4631930"/>
              <a:ext cx="768987" cy="360000"/>
              <a:chOff x="6348676" y="3861048"/>
              <a:chExt cx="768987" cy="360000"/>
            </a:xfrm>
          </p:grpSpPr>
          <p:sp>
            <p:nvSpPr>
              <p:cNvPr id="144" name="TextBox 224"/>
              <p:cNvSpPr txBox="1"/>
              <p:nvPr/>
            </p:nvSpPr>
            <p:spPr>
              <a:xfrm>
                <a:off x="6516216" y="3861104"/>
                <a:ext cx="601447" cy="319150"/>
              </a:xfrm>
              <a:prstGeom prst="rect">
                <a:avLst/>
              </a:prstGeom>
              <a:solidFill>
                <a:schemeClr val="tx1"/>
              </a:solidFill>
              <a:ln>
                <a:solidFill>
                  <a:schemeClr val="tx1"/>
                </a:solidFill>
              </a:ln>
            </p:spPr>
            <p:txBody>
              <a:bodyPr wrap="none" rtlCol="0" anchor="ctr" anchorCtr="0">
                <a:noAutofit/>
              </a:bodyPr>
              <a:lstStyle/>
              <a:p>
                <a:r>
                  <a:rPr lang="en-US" sz="1400" baseline="30000" dirty="0">
                    <a:solidFill>
                      <a:schemeClr val="bg2"/>
                    </a:solidFill>
                  </a:rPr>
                  <a:t>233</a:t>
                </a:r>
                <a:r>
                  <a:rPr lang="en-US" sz="1400" dirty="0">
                    <a:solidFill>
                      <a:schemeClr val="bg2"/>
                    </a:solidFill>
                  </a:rPr>
                  <a:t>U</a:t>
                </a:r>
              </a:p>
            </p:txBody>
          </p:sp>
          <p:sp>
            <p:nvSpPr>
              <p:cNvPr id="145" name="TextBox 225"/>
              <p:cNvSpPr txBox="1"/>
              <p:nvPr/>
            </p:nvSpPr>
            <p:spPr>
              <a:xfrm>
                <a:off x="6348676" y="3861048"/>
                <a:ext cx="169277" cy="360000"/>
              </a:xfrm>
              <a:prstGeom prst="rect">
                <a:avLst/>
              </a:prstGeom>
              <a:noFill/>
              <a:ln>
                <a:solidFill>
                  <a:schemeClr val="tx1"/>
                </a:solidFill>
              </a:ln>
            </p:spPr>
            <p:txBody>
              <a:bodyPr vert="vert270" wrap="square" lIns="0" tIns="0" rIns="0" bIns="0" rtlCol="0" anchor="ctr" anchorCtr="0">
                <a:spAutoFit/>
              </a:bodyPr>
              <a:lstStyle/>
              <a:p>
                <a:pPr algn="ctr"/>
                <a:r>
                  <a:rPr lang="en-US" sz="1100" dirty="0"/>
                  <a:t>TAC</a:t>
                </a:r>
              </a:p>
            </p:txBody>
          </p:sp>
        </p:grpSp>
        <p:grpSp>
          <p:nvGrpSpPr>
            <p:cNvPr id="127" name="Group 226"/>
            <p:cNvGrpSpPr/>
            <p:nvPr/>
          </p:nvGrpSpPr>
          <p:grpSpPr>
            <a:xfrm>
              <a:off x="8180867" y="3844162"/>
              <a:ext cx="670738" cy="307777"/>
              <a:chOff x="7122093" y="1412776"/>
              <a:chExt cx="670738" cy="307777"/>
            </a:xfrm>
          </p:grpSpPr>
          <p:sp>
            <p:nvSpPr>
              <p:cNvPr id="142" name="TextBox 227"/>
              <p:cNvSpPr txBox="1"/>
              <p:nvPr/>
            </p:nvSpPr>
            <p:spPr>
              <a:xfrm>
                <a:off x="7293976" y="1412776"/>
                <a:ext cx="498855" cy="307777"/>
              </a:xfrm>
              <a:prstGeom prst="rect">
                <a:avLst/>
              </a:prstGeom>
              <a:solidFill>
                <a:srgbClr val="FF0000"/>
              </a:solidFill>
              <a:ln>
                <a:solidFill>
                  <a:schemeClr val="tx1"/>
                </a:solidFill>
              </a:ln>
            </p:spPr>
            <p:txBody>
              <a:bodyPr wrap="none" rtlCol="0">
                <a:spAutoFit/>
              </a:bodyPr>
              <a:lstStyle/>
              <a:p>
                <a:r>
                  <a:rPr lang="en-US" sz="1400" baseline="30000" dirty="0"/>
                  <a:t>235</a:t>
                </a:r>
                <a:r>
                  <a:rPr lang="en-US" sz="1400" dirty="0"/>
                  <a:t>U</a:t>
                </a:r>
              </a:p>
            </p:txBody>
          </p:sp>
          <p:sp>
            <p:nvSpPr>
              <p:cNvPr id="143" name="TextBox 228"/>
              <p:cNvSpPr txBox="1"/>
              <p:nvPr/>
            </p:nvSpPr>
            <p:spPr>
              <a:xfrm>
                <a:off x="7122093" y="1412776"/>
                <a:ext cx="169277" cy="306000"/>
              </a:xfrm>
              <a:prstGeom prst="rect">
                <a:avLst/>
              </a:prstGeom>
              <a:noFill/>
              <a:ln>
                <a:solidFill>
                  <a:schemeClr val="tx1"/>
                </a:solidFill>
              </a:ln>
            </p:spPr>
            <p:txBody>
              <a:bodyPr vert="vert270" wrap="square" lIns="0" tIns="0" rIns="0" bIns="0" rtlCol="0" anchor="ctr" anchorCtr="0">
                <a:spAutoFit/>
              </a:bodyPr>
              <a:lstStyle/>
              <a:p>
                <a:pPr algn="ctr"/>
                <a:r>
                  <a:rPr lang="en-US" sz="1100" dirty="0"/>
                  <a:t>Si</a:t>
                </a:r>
              </a:p>
            </p:txBody>
          </p:sp>
        </p:grpSp>
        <p:grpSp>
          <p:nvGrpSpPr>
            <p:cNvPr id="128" name="Group 233"/>
            <p:cNvGrpSpPr/>
            <p:nvPr/>
          </p:nvGrpSpPr>
          <p:grpSpPr>
            <a:xfrm>
              <a:off x="8176490" y="3242874"/>
              <a:ext cx="838800" cy="580034"/>
              <a:chOff x="8176490" y="2865775"/>
              <a:chExt cx="838800" cy="580034"/>
            </a:xfrm>
          </p:grpSpPr>
          <p:sp>
            <p:nvSpPr>
              <p:cNvPr id="138" name="TextBox 229"/>
              <p:cNvSpPr txBox="1"/>
              <p:nvPr/>
            </p:nvSpPr>
            <p:spPr>
              <a:xfrm>
                <a:off x="8176490" y="2865775"/>
                <a:ext cx="838800" cy="169277"/>
              </a:xfrm>
              <a:prstGeom prst="rect">
                <a:avLst/>
              </a:prstGeom>
              <a:noFill/>
              <a:ln>
                <a:solidFill>
                  <a:schemeClr val="tx1"/>
                </a:solidFill>
              </a:ln>
            </p:spPr>
            <p:txBody>
              <a:bodyPr wrap="square" lIns="0" tIns="0" rIns="0" bIns="0" rtlCol="0">
                <a:spAutoFit/>
              </a:bodyPr>
              <a:lstStyle/>
              <a:p>
                <a:pPr algn="ctr"/>
                <a:r>
                  <a:rPr lang="en-US" sz="1100" dirty="0"/>
                  <a:t>EAR1</a:t>
                </a:r>
              </a:p>
            </p:txBody>
          </p:sp>
          <p:grpSp>
            <p:nvGrpSpPr>
              <p:cNvPr id="139" name="Group 230"/>
              <p:cNvGrpSpPr/>
              <p:nvPr/>
            </p:nvGrpSpPr>
            <p:grpSpPr>
              <a:xfrm>
                <a:off x="8180867" y="3013809"/>
                <a:ext cx="619765" cy="432000"/>
                <a:chOff x="2564237" y="1034781"/>
                <a:chExt cx="592683" cy="432000"/>
              </a:xfrm>
            </p:grpSpPr>
            <p:sp>
              <p:nvSpPr>
                <p:cNvPr id="140" name="TextBox 231"/>
                <p:cNvSpPr txBox="1"/>
                <p:nvPr/>
              </p:nvSpPr>
              <p:spPr>
                <a:xfrm>
                  <a:off x="2733517" y="1096892"/>
                  <a:ext cx="423403" cy="307777"/>
                </a:xfrm>
                <a:prstGeom prst="rect">
                  <a:avLst/>
                </a:prstGeom>
                <a:solidFill>
                  <a:schemeClr val="accent4">
                    <a:lumMod val="75000"/>
                  </a:schemeClr>
                </a:solidFill>
                <a:ln>
                  <a:solidFill>
                    <a:schemeClr val="tx1"/>
                  </a:solidFill>
                </a:ln>
              </p:spPr>
              <p:txBody>
                <a:bodyPr wrap="none" rtlCol="0" anchor="ctr" anchorCtr="0">
                  <a:spAutoFit/>
                </a:bodyPr>
                <a:lstStyle/>
                <a:p>
                  <a:r>
                    <a:rPr lang="en-US" sz="1400" baseline="30000" dirty="0">
                      <a:solidFill>
                        <a:schemeClr val="bg2"/>
                      </a:solidFill>
                    </a:rPr>
                    <a:t>16</a:t>
                  </a:r>
                  <a:r>
                    <a:rPr lang="en-US" sz="1400" dirty="0">
                      <a:solidFill>
                        <a:schemeClr val="bg2"/>
                      </a:solidFill>
                    </a:rPr>
                    <a:t>O</a:t>
                  </a:r>
                </a:p>
              </p:txBody>
            </p:sp>
            <p:sp>
              <p:nvSpPr>
                <p:cNvPr id="141" name="TextBox 232"/>
                <p:cNvSpPr txBox="1"/>
                <p:nvPr/>
              </p:nvSpPr>
              <p:spPr>
                <a:xfrm>
                  <a:off x="2564237" y="1034781"/>
                  <a:ext cx="169277" cy="432000"/>
                </a:xfrm>
                <a:prstGeom prst="rect">
                  <a:avLst/>
                </a:prstGeom>
                <a:noFill/>
                <a:ln>
                  <a:solidFill>
                    <a:schemeClr val="tx1"/>
                  </a:solidFill>
                </a:ln>
              </p:spPr>
              <p:txBody>
                <a:bodyPr vert="vert270" wrap="square" lIns="0" tIns="0" rIns="0" bIns="0" rtlCol="0" anchor="ctr" anchorCtr="0">
                  <a:noAutofit/>
                </a:bodyPr>
                <a:lstStyle/>
                <a:p>
                  <a:pPr algn="ctr"/>
                  <a:r>
                    <a:rPr lang="en-US" sz="1100" dirty="0"/>
                    <a:t>FIC-G</a:t>
                  </a:r>
                </a:p>
              </p:txBody>
            </p:sp>
          </p:grpSp>
        </p:grpSp>
        <p:grpSp>
          <p:nvGrpSpPr>
            <p:cNvPr id="129" name="Group 234"/>
            <p:cNvGrpSpPr/>
            <p:nvPr/>
          </p:nvGrpSpPr>
          <p:grpSpPr>
            <a:xfrm>
              <a:off x="8172400" y="2060848"/>
              <a:ext cx="807459" cy="566381"/>
              <a:chOff x="8148876" y="4365032"/>
              <a:chExt cx="807459" cy="566381"/>
            </a:xfrm>
          </p:grpSpPr>
          <p:sp>
            <p:nvSpPr>
              <p:cNvPr id="136" name="TextBox 235"/>
              <p:cNvSpPr txBox="1"/>
              <p:nvPr/>
            </p:nvSpPr>
            <p:spPr>
              <a:xfrm>
                <a:off x="8316416" y="4365104"/>
                <a:ext cx="639919" cy="566309"/>
              </a:xfrm>
              <a:prstGeom prst="rect">
                <a:avLst/>
              </a:prstGeom>
              <a:solidFill>
                <a:schemeClr val="tx1"/>
              </a:solidFill>
              <a:ln>
                <a:solidFill>
                  <a:schemeClr val="tx1"/>
                </a:solidFill>
              </a:ln>
            </p:spPr>
            <p:txBody>
              <a:bodyPr wrap="none" rtlCol="0">
                <a:spAutoFit/>
              </a:bodyPr>
              <a:lstStyle/>
              <a:p>
                <a:r>
                  <a:rPr lang="en-US" sz="1400" baseline="30000" dirty="0">
                    <a:solidFill>
                      <a:schemeClr val="bg2"/>
                    </a:solidFill>
                  </a:rPr>
                  <a:t>244</a:t>
                </a:r>
                <a:r>
                  <a:rPr lang="en-US" sz="1400" dirty="0">
                    <a:solidFill>
                      <a:schemeClr val="bg2"/>
                    </a:solidFill>
                  </a:rPr>
                  <a:t>Cm</a:t>
                </a:r>
              </a:p>
              <a:p>
                <a:r>
                  <a:rPr lang="en-US" sz="1400" baseline="30000" dirty="0">
                    <a:solidFill>
                      <a:schemeClr val="bg2"/>
                    </a:solidFill>
                  </a:rPr>
                  <a:t>246</a:t>
                </a:r>
                <a:r>
                  <a:rPr lang="en-US" sz="1400" dirty="0">
                    <a:solidFill>
                      <a:schemeClr val="bg2"/>
                    </a:solidFill>
                  </a:rPr>
                  <a:t>Cm</a:t>
                </a:r>
              </a:p>
            </p:txBody>
          </p:sp>
          <p:sp>
            <p:nvSpPr>
              <p:cNvPr id="137" name="TextBox 236"/>
              <p:cNvSpPr txBox="1"/>
              <p:nvPr/>
            </p:nvSpPr>
            <p:spPr>
              <a:xfrm>
                <a:off x="8148876" y="4365032"/>
                <a:ext cx="169277" cy="522000"/>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130" name="Group 237"/>
            <p:cNvGrpSpPr/>
            <p:nvPr/>
          </p:nvGrpSpPr>
          <p:grpSpPr>
            <a:xfrm>
              <a:off x="8172400" y="2611511"/>
              <a:ext cx="637075" cy="566309"/>
              <a:chOff x="7122093" y="1412776"/>
              <a:chExt cx="637075" cy="566309"/>
            </a:xfrm>
          </p:grpSpPr>
          <p:sp>
            <p:nvSpPr>
              <p:cNvPr id="134" name="TextBox 238"/>
              <p:cNvSpPr txBox="1"/>
              <p:nvPr/>
            </p:nvSpPr>
            <p:spPr>
              <a:xfrm>
                <a:off x="7293976" y="1412776"/>
                <a:ext cx="465192" cy="566309"/>
              </a:xfrm>
              <a:prstGeom prst="rect">
                <a:avLst/>
              </a:prstGeom>
              <a:solidFill>
                <a:schemeClr val="accent4">
                  <a:lumMod val="75000"/>
                </a:schemeClr>
              </a:solidFill>
              <a:ln>
                <a:solidFill>
                  <a:schemeClr val="tx1"/>
                </a:solidFill>
              </a:ln>
            </p:spPr>
            <p:txBody>
              <a:bodyPr wrap="none" rtlCol="0">
                <a:spAutoFit/>
              </a:bodyPr>
              <a:lstStyle/>
              <a:p>
                <a:r>
                  <a:rPr lang="en-US" sz="1400" baseline="30000" dirty="0">
                    <a:solidFill>
                      <a:schemeClr val="bg2"/>
                    </a:solidFill>
                  </a:rPr>
                  <a:t>7</a:t>
                </a:r>
                <a:r>
                  <a:rPr lang="en-US" sz="1400" dirty="0">
                    <a:solidFill>
                      <a:schemeClr val="bg2"/>
                    </a:solidFill>
                  </a:rPr>
                  <a:t>Be</a:t>
                </a:r>
              </a:p>
              <a:p>
                <a:r>
                  <a:rPr lang="en-US" sz="1400" baseline="30000" dirty="0">
                    <a:solidFill>
                      <a:schemeClr val="bg2"/>
                    </a:solidFill>
                  </a:rPr>
                  <a:t>26</a:t>
                </a:r>
                <a:r>
                  <a:rPr lang="en-US" sz="1400" dirty="0">
                    <a:solidFill>
                      <a:schemeClr val="bg2"/>
                    </a:solidFill>
                  </a:rPr>
                  <a:t>Al</a:t>
                </a:r>
              </a:p>
            </p:txBody>
          </p:sp>
          <p:sp>
            <p:nvSpPr>
              <p:cNvPr id="135" name="TextBox 239"/>
              <p:cNvSpPr txBox="1"/>
              <p:nvPr/>
            </p:nvSpPr>
            <p:spPr>
              <a:xfrm>
                <a:off x="7122093" y="1412776"/>
                <a:ext cx="169277" cy="522000"/>
              </a:xfrm>
              <a:prstGeom prst="rect">
                <a:avLst/>
              </a:prstGeom>
              <a:noFill/>
              <a:ln>
                <a:solidFill>
                  <a:schemeClr val="tx1"/>
                </a:solidFill>
              </a:ln>
            </p:spPr>
            <p:txBody>
              <a:bodyPr vert="vert270" wrap="square" lIns="0" tIns="0" rIns="0" bIns="0" rtlCol="0" anchor="ctr" anchorCtr="0">
                <a:spAutoFit/>
              </a:bodyPr>
              <a:lstStyle/>
              <a:p>
                <a:pPr algn="ctr"/>
                <a:r>
                  <a:rPr lang="en-US" sz="1100" dirty="0"/>
                  <a:t>Si</a:t>
                </a:r>
              </a:p>
            </p:txBody>
          </p:sp>
        </p:grpSp>
        <p:grpSp>
          <p:nvGrpSpPr>
            <p:cNvPr id="131" name="Group 240"/>
            <p:cNvGrpSpPr/>
            <p:nvPr/>
          </p:nvGrpSpPr>
          <p:grpSpPr>
            <a:xfrm>
              <a:off x="8172400" y="1603447"/>
              <a:ext cx="837827" cy="432000"/>
              <a:chOff x="7204885" y="4149080"/>
              <a:chExt cx="837827" cy="432000"/>
            </a:xfrm>
          </p:grpSpPr>
          <p:sp>
            <p:nvSpPr>
              <p:cNvPr id="132" name="TextBox 241"/>
              <p:cNvSpPr txBox="1"/>
              <p:nvPr/>
            </p:nvSpPr>
            <p:spPr>
              <a:xfrm>
                <a:off x="7380312" y="4149080"/>
                <a:ext cx="662400" cy="432000"/>
              </a:xfrm>
              <a:prstGeom prst="rect">
                <a:avLst/>
              </a:prstGeom>
              <a:solidFill>
                <a:srgbClr val="FF0000"/>
              </a:solidFill>
              <a:ln>
                <a:solidFill>
                  <a:schemeClr val="tx1"/>
                </a:solidFill>
              </a:ln>
            </p:spPr>
            <p:txBody>
              <a:bodyPr wrap="none" rtlCol="0" anchor="ctr" anchorCtr="0">
                <a:noAutofit/>
              </a:bodyPr>
              <a:lstStyle/>
              <a:p>
                <a:r>
                  <a:rPr lang="en-US" sz="1400" baseline="30000" dirty="0"/>
                  <a:t>237</a:t>
                </a:r>
                <a:r>
                  <a:rPr lang="en-US" sz="1400" dirty="0"/>
                  <a:t>Np</a:t>
                </a:r>
              </a:p>
            </p:txBody>
          </p:sp>
          <p:sp>
            <p:nvSpPr>
              <p:cNvPr id="133" name="TextBox 242"/>
              <p:cNvSpPr txBox="1"/>
              <p:nvPr/>
            </p:nvSpPr>
            <p:spPr>
              <a:xfrm>
                <a:off x="7204885" y="4149080"/>
                <a:ext cx="169277" cy="432000"/>
              </a:xfrm>
              <a:prstGeom prst="rect">
                <a:avLst/>
              </a:prstGeom>
              <a:noFill/>
              <a:ln>
                <a:solidFill>
                  <a:schemeClr val="tx1"/>
                </a:solidFill>
              </a:ln>
            </p:spPr>
            <p:txBody>
              <a:bodyPr vert="vert270" wrap="square" lIns="0" tIns="0" rIns="0" bIns="0" rtlCol="0" anchor="ctr" anchorCtr="0">
                <a:spAutoFit/>
              </a:bodyPr>
              <a:lstStyle/>
              <a:p>
                <a:pPr algn="ctr"/>
                <a:r>
                  <a:rPr lang="en-US" sz="1100" dirty="0"/>
                  <a:t>MGAS</a:t>
                </a:r>
              </a:p>
            </p:txBody>
          </p:sp>
        </p:grpSp>
      </p:grpSp>
      <p:grpSp>
        <p:nvGrpSpPr>
          <p:cNvPr id="154" name="Group 250"/>
          <p:cNvGrpSpPr/>
          <p:nvPr/>
        </p:nvGrpSpPr>
        <p:grpSpPr>
          <a:xfrm>
            <a:off x="5891215" y="3002947"/>
            <a:ext cx="829940" cy="2666481"/>
            <a:chOff x="5292080" y="3212976"/>
            <a:chExt cx="829940" cy="2666481"/>
          </a:xfrm>
        </p:grpSpPr>
        <p:grpSp>
          <p:nvGrpSpPr>
            <p:cNvPr id="155" name="Group 157"/>
            <p:cNvGrpSpPr/>
            <p:nvPr/>
          </p:nvGrpSpPr>
          <p:grpSpPr>
            <a:xfrm>
              <a:off x="5292080" y="4427533"/>
              <a:ext cx="720317" cy="1451924"/>
              <a:chOff x="6349256" y="4482607"/>
              <a:chExt cx="720317" cy="1451924"/>
            </a:xfrm>
          </p:grpSpPr>
          <p:grpSp>
            <p:nvGrpSpPr>
              <p:cNvPr id="162" name="Group 156"/>
              <p:cNvGrpSpPr/>
              <p:nvPr/>
            </p:nvGrpSpPr>
            <p:grpSpPr>
              <a:xfrm>
                <a:off x="6516216" y="4482607"/>
                <a:ext cx="553357" cy="1451924"/>
                <a:chOff x="6573896" y="4500610"/>
                <a:chExt cx="553357" cy="1451924"/>
              </a:xfrm>
            </p:grpSpPr>
            <p:sp>
              <p:nvSpPr>
                <p:cNvPr id="164" name="TextBox 60"/>
                <p:cNvSpPr txBox="1"/>
                <p:nvPr/>
              </p:nvSpPr>
              <p:spPr>
                <a:xfrm>
                  <a:off x="6587148" y="4500610"/>
                  <a:ext cx="423514" cy="307777"/>
                </a:xfrm>
                <a:prstGeom prst="rect">
                  <a:avLst/>
                </a:prstGeom>
                <a:solidFill>
                  <a:schemeClr val="accent4">
                    <a:lumMod val="75000"/>
                  </a:schemeClr>
                </a:solidFill>
                <a:ln>
                  <a:solidFill>
                    <a:schemeClr val="tx1"/>
                  </a:solidFill>
                </a:ln>
              </p:spPr>
              <p:txBody>
                <a:bodyPr wrap="none" rtlCol="0">
                  <a:spAutoFit/>
                </a:bodyPr>
                <a:lstStyle/>
                <a:p>
                  <a:r>
                    <a:rPr lang="en-US" sz="1400" baseline="30000" dirty="0">
                      <a:solidFill>
                        <a:schemeClr val="bg2"/>
                      </a:solidFill>
                    </a:rPr>
                    <a:t>12</a:t>
                  </a:r>
                  <a:r>
                    <a:rPr lang="en-US" sz="1400" dirty="0">
                      <a:solidFill>
                        <a:schemeClr val="bg2"/>
                      </a:solidFill>
                    </a:rPr>
                    <a:t>C</a:t>
                  </a:r>
                </a:p>
              </p:txBody>
            </p:sp>
            <p:sp>
              <p:nvSpPr>
                <p:cNvPr id="165" name="TextBox 108"/>
                <p:cNvSpPr txBox="1"/>
                <p:nvPr/>
              </p:nvSpPr>
              <p:spPr>
                <a:xfrm>
                  <a:off x="6573896" y="4869160"/>
                  <a:ext cx="553357" cy="1083374"/>
                </a:xfrm>
                <a:prstGeom prst="rect">
                  <a:avLst/>
                </a:prstGeom>
                <a:solidFill>
                  <a:schemeClr val="tx1"/>
                </a:solidFill>
                <a:ln>
                  <a:solidFill>
                    <a:schemeClr val="tx1"/>
                  </a:solidFill>
                </a:ln>
              </p:spPr>
              <p:txBody>
                <a:bodyPr wrap="none" rtlCol="0">
                  <a:spAutoFit/>
                </a:bodyPr>
                <a:lstStyle/>
                <a:p>
                  <a:r>
                    <a:rPr lang="en-US" sz="1400" baseline="30000" dirty="0">
                      <a:solidFill>
                        <a:schemeClr val="bg2"/>
                      </a:solidFill>
                    </a:rPr>
                    <a:t>238</a:t>
                  </a:r>
                  <a:r>
                    <a:rPr lang="en-US" sz="1400" dirty="0">
                      <a:solidFill>
                        <a:schemeClr val="bg2"/>
                      </a:solidFill>
                    </a:rPr>
                    <a:t>U</a:t>
                  </a:r>
                </a:p>
                <a:p>
                  <a:r>
                    <a:rPr lang="en-US" sz="1400" baseline="30000" dirty="0">
                      <a:solidFill>
                        <a:schemeClr val="bg2"/>
                      </a:solidFill>
                    </a:rPr>
                    <a:t>25</a:t>
                  </a:r>
                  <a:r>
                    <a:rPr lang="en-US" sz="1400" dirty="0">
                      <a:solidFill>
                        <a:schemeClr val="bg2"/>
                      </a:solidFill>
                    </a:rPr>
                    <a:t>Mg</a:t>
                  </a:r>
                </a:p>
                <a:p>
                  <a:r>
                    <a:rPr lang="en-US" sz="1400" baseline="30000" dirty="0">
                      <a:solidFill>
                        <a:schemeClr val="bg2"/>
                      </a:solidFill>
                    </a:rPr>
                    <a:t>92</a:t>
                  </a:r>
                  <a:r>
                    <a:rPr lang="en-US" sz="1400" dirty="0">
                      <a:solidFill>
                        <a:schemeClr val="bg2"/>
                      </a:solidFill>
                    </a:rPr>
                    <a:t>Zr</a:t>
                  </a:r>
                </a:p>
                <a:p>
                  <a:r>
                    <a:rPr lang="en-US" sz="1400" baseline="30000" dirty="0">
                      <a:solidFill>
                        <a:schemeClr val="bg2"/>
                      </a:solidFill>
                    </a:rPr>
                    <a:t>93</a:t>
                  </a:r>
                  <a:r>
                    <a:rPr lang="en-US" sz="1400" dirty="0">
                      <a:solidFill>
                        <a:schemeClr val="bg2"/>
                      </a:solidFill>
                    </a:rPr>
                    <a:t>Zr</a:t>
                  </a:r>
                </a:p>
              </p:txBody>
            </p:sp>
          </p:grpSp>
          <p:sp>
            <p:nvSpPr>
              <p:cNvPr id="163" name="TextBox 133"/>
              <p:cNvSpPr txBox="1"/>
              <p:nvPr/>
            </p:nvSpPr>
            <p:spPr>
              <a:xfrm>
                <a:off x="6349256" y="4541664"/>
                <a:ext cx="169277" cy="1263600"/>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156" name="Group 159"/>
            <p:cNvGrpSpPr/>
            <p:nvPr/>
          </p:nvGrpSpPr>
          <p:grpSpPr>
            <a:xfrm>
              <a:off x="5292080" y="3212976"/>
              <a:ext cx="829940" cy="648072"/>
              <a:chOff x="6276668" y="2996952"/>
              <a:chExt cx="829940" cy="648072"/>
            </a:xfrm>
          </p:grpSpPr>
          <p:sp>
            <p:nvSpPr>
              <p:cNvPr id="160" name="TextBox 59"/>
              <p:cNvSpPr txBox="1"/>
              <p:nvPr/>
            </p:nvSpPr>
            <p:spPr>
              <a:xfrm>
                <a:off x="6444208" y="2996952"/>
                <a:ext cx="662400" cy="648000"/>
              </a:xfrm>
              <a:prstGeom prst="rect">
                <a:avLst/>
              </a:prstGeom>
              <a:solidFill>
                <a:srgbClr val="FF0000"/>
              </a:solidFill>
              <a:ln>
                <a:solidFill>
                  <a:schemeClr val="tx1"/>
                </a:solidFill>
              </a:ln>
            </p:spPr>
            <p:txBody>
              <a:bodyPr wrap="none" rtlCol="0" anchor="ctr" anchorCtr="0">
                <a:noAutofit/>
              </a:bodyPr>
              <a:lstStyle/>
              <a:p>
                <a:r>
                  <a:rPr lang="en-US" sz="1400" baseline="30000" dirty="0"/>
                  <a:t>240</a:t>
                </a:r>
                <a:r>
                  <a:rPr lang="en-US" sz="1400" dirty="0"/>
                  <a:t>Pu</a:t>
                </a:r>
                <a:br>
                  <a:rPr lang="en-US" sz="1400" dirty="0"/>
                </a:br>
                <a:r>
                  <a:rPr lang="en-US" sz="1400" baseline="30000" dirty="0"/>
                  <a:t>242</a:t>
                </a:r>
                <a:r>
                  <a:rPr lang="en-US" sz="1400" dirty="0"/>
                  <a:t>Pu</a:t>
                </a:r>
              </a:p>
            </p:txBody>
          </p:sp>
          <p:sp>
            <p:nvSpPr>
              <p:cNvPr id="161" name="TextBox 140"/>
              <p:cNvSpPr txBox="1"/>
              <p:nvPr/>
            </p:nvSpPr>
            <p:spPr>
              <a:xfrm>
                <a:off x="6276668" y="2996952"/>
                <a:ext cx="169277" cy="648072"/>
              </a:xfrm>
              <a:prstGeom prst="rect">
                <a:avLst/>
              </a:prstGeom>
              <a:noFill/>
              <a:ln>
                <a:solidFill>
                  <a:schemeClr val="tx1"/>
                </a:solidFill>
              </a:ln>
            </p:spPr>
            <p:txBody>
              <a:bodyPr vert="vert270" wrap="square" lIns="0" tIns="0" rIns="0" bIns="0" rtlCol="0" anchor="ctr" anchorCtr="0">
                <a:spAutoFit/>
              </a:bodyPr>
              <a:lstStyle/>
              <a:p>
                <a:pPr algn="ctr"/>
                <a:r>
                  <a:rPr lang="en-US" sz="1100" dirty="0"/>
                  <a:t>MGAS</a:t>
                </a:r>
              </a:p>
            </p:txBody>
          </p:sp>
        </p:grpSp>
        <p:grpSp>
          <p:nvGrpSpPr>
            <p:cNvPr id="157" name="Group 243"/>
            <p:cNvGrpSpPr/>
            <p:nvPr/>
          </p:nvGrpSpPr>
          <p:grpSpPr>
            <a:xfrm>
              <a:off x="5292080" y="4005064"/>
              <a:ext cx="829940" cy="360056"/>
              <a:chOff x="6348676" y="3861048"/>
              <a:chExt cx="829940" cy="360056"/>
            </a:xfrm>
          </p:grpSpPr>
          <p:sp>
            <p:nvSpPr>
              <p:cNvPr id="158" name="TextBox 244"/>
              <p:cNvSpPr txBox="1"/>
              <p:nvPr/>
            </p:nvSpPr>
            <p:spPr>
              <a:xfrm>
                <a:off x="6516216" y="3861104"/>
                <a:ext cx="662400" cy="360000"/>
              </a:xfrm>
              <a:prstGeom prst="rect">
                <a:avLst/>
              </a:prstGeom>
              <a:solidFill>
                <a:schemeClr val="tx1"/>
              </a:solidFill>
              <a:ln>
                <a:solidFill>
                  <a:schemeClr val="tx1"/>
                </a:solidFill>
              </a:ln>
            </p:spPr>
            <p:txBody>
              <a:bodyPr wrap="none" rtlCol="0" anchor="ctr" anchorCtr="0">
                <a:noAutofit/>
              </a:bodyPr>
              <a:lstStyle/>
              <a:p>
                <a:r>
                  <a:rPr lang="en-US" sz="1400" baseline="30000" dirty="0">
                    <a:solidFill>
                      <a:schemeClr val="bg2"/>
                    </a:solidFill>
                  </a:rPr>
                  <a:t>238</a:t>
                </a:r>
                <a:r>
                  <a:rPr lang="en-US" sz="1400" dirty="0">
                    <a:solidFill>
                      <a:schemeClr val="bg2"/>
                    </a:solidFill>
                  </a:rPr>
                  <a:t>U</a:t>
                </a:r>
              </a:p>
            </p:txBody>
          </p:sp>
          <p:sp>
            <p:nvSpPr>
              <p:cNvPr id="159" name="TextBox 245"/>
              <p:cNvSpPr txBox="1"/>
              <p:nvPr/>
            </p:nvSpPr>
            <p:spPr>
              <a:xfrm>
                <a:off x="6348676" y="3861048"/>
                <a:ext cx="169277" cy="360000"/>
              </a:xfrm>
              <a:prstGeom prst="rect">
                <a:avLst/>
              </a:prstGeom>
              <a:noFill/>
              <a:ln>
                <a:solidFill>
                  <a:schemeClr val="tx1"/>
                </a:solidFill>
              </a:ln>
            </p:spPr>
            <p:txBody>
              <a:bodyPr vert="vert270" wrap="square" lIns="0" tIns="0" rIns="0" bIns="0" rtlCol="0" anchor="ctr" anchorCtr="0">
                <a:spAutoFit/>
              </a:bodyPr>
              <a:lstStyle/>
              <a:p>
                <a:pPr algn="ctr"/>
                <a:r>
                  <a:rPr lang="en-US" sz="1100" dirty="0"/>
                  <a:t>TAC</a:t>
                </a:r>
              </a:p>
            </p:txBody>
          </p:sp>
        </p:grpSp>
      </p:grpSp>
      <p:grpSp>
        <p:nvGrpSpPr>
          <p:cNvPr id="166" name="Group 256"/>
          <p:cNvGrpSpPr/>
          <p:nvPr/>
        </p:nvGrpSpPr>
        <p:grpSpPr>
          <a:xfrm>
            <a:off x="4072339" y="4512885"/>
            <a:ext cx="829940" cy="1070365"/>
            <a:chOff x="3563888" y="4725144"/>
            <a:chExt cx="829940" cy="1070365"/>
          </a:xfrm>
        </p:grpSpPr>
        <p:grpSp>
          <p:nvGrpSpPr>
            <p:cNvPr id="167" name="Group 149"/>
            <p:cNvGrpSpPr/>
            <p:nvPr/>
          </p:nvGrpSpPr>
          <p:grpSpPr>
            <a:xfrm>
              <a:off x="3563888" y="5229200"/>
              <a:ext cx="807459" cy="566309"/>
              <a:chOff x="4476468" y="5210036"/>
              <a:chExt cx="807459" cy="566309"/>
            </a:xfrm>
          </p:grpSpPr>
          <p:sp>
            <p:nvSpPr>
              <p:cNvPr id="171" name="TextBox 57"/>
              <p:cNvSpPr txBox="1"/>
              <p:nvPr/>
            </p:nvSpPr>
            <p:spPr>
              <a:xfrm>
                <a:off x="4644008" y="5210036"/>
                <a:ext cx="639919" cy="566309"/>
              </a:xfrm>
              <a:prstGeom prst="rect">
                <a:avLst/>
              </a:prstGeom>
              <a:solidFill>
                <a:schemeClr val="tx1"/>
              </a:solidFill>
              <a:ln>
                <a:solidFill>
                  <a:schemeClr val="tx1"/>
                </a:solidFill>
              </a:ln>
            </p:spPr>
            <p:txBody>
              <a:bodyPr wrap="none" rtlCol="0">
                <a:spAutoFit/>
              </a:bodyPr>
              <a:lstStyle/>
              <a:p>
                <a:r>
                  <a:rPr lang="en-US" sz="1400" baseline="30000" dirty="0">
                    <a:solidFill>
                      <a:schemeClr val="bg2"/>
                    </a:solidFill>
                  </a:rPr>
                  <a:t>54</a:t>
                </a:r>
                <a:r>
                  <a:rPr lang="en-US" sz="1400" dirty="0">
                    <a:solidFill>
                      <a:schemeClr val="bg2"/>
                    </a:solidFill>
                  </a:rPr>
                  <a:t>Fe</a:t>
                </a:r>
              </a:p>
              <a:p>
                <a:r>
                  <a:rPr lang="en-US" sz="1400" baseline="30000" dirty="0">
                    <a:solidFill>
                      <a:schemeClr val="bg2"/>
                    </a:solidFill>
                  </a:rPr>
                  <a:t>241</a:t>
                </a:r>
                <a:r>
                  <a:rPr lang="en-US" sz="1400" dirty="0">
                    <a:solidFill>
                      <a:schemeClr val="bg2"/>
                    </a:solidFill>
                  </a:rPr>
                  <a:t>Am</a:t>
                </a:r>
              </a:p>
            </p:txBody>
          </p:sp>
          <p:sp>
            <p:nvSpPr>
              <p:cNvPr id="172" name="TextBox 129"/>
              <p:cNvSpPr txBox="1"/>
              <p:nvPr/>
            </p:nvSpPr>
            <p:spPr>
              <a:xfrm>
                <a:off x="4476468" y="5211256"/>
                <a:ext cx="169277" cy="522000"/>
              </a:xfrm>
              <a:prstGeom prst="rect">
                <a:avLst/>
              </a:prstGeom>
              <a:noFill/>
              <a:ln>
                <a:solidFill>
                  <a:schemeClr val="tx1"/>
                </a:solidFill>
              </a:ln>
            </p:spPr>
            <p:txBody>
              <a:bodyPr vert="vert270" wrap="square" lIns="0" tIns="0" rIns="0" bIns="0" rtlCol="0" anchor="ctr" anchorCtr="0">
                <a:spAutoFit/>
              </a:bodyPr>
              <a:lstStyle/>
              <a:p>
                <a:pPr algn="ctr"/>
                <a:r>
                  <a:rPr lang="en-US" sz="1100" dirty="0"/>
                  <a:t>C6D6</a:t>
                </a:r>
              </a:p>
            </p:txBody>
          </p:sp>
        </p:grpSp>
        <p:grpSp>
          <p:nvGrpSpPr>
            <p:cNvPr id="168" name="Group 254"/>
            <p:cNvGrpSpPr/>
            <p:nvPr/>
          </p:nvGrpSpPr>
          <p:grpSpPr>
            <a:xfrm>
              <a:off x="3563888" y="4725144"/>
              <a:ext cx="829940" cy="360056"/>
              <a:chOff x="3563888" y="4157464"/>
              <a:chExt cx="829940" cy="360056"/>
            </a:xfrm>
          </p:grpSpPr>
          <p:sp>
            <p:nvSpPr>
              <p:cNvPr id="169" name="TextBox 252"/>
              <p:cNvSpPr txBox="1"/>
              <p:nvPr/>
            </p:nvSpPr>
            <p:spPr>
              <a:xfrm>
                <a:off x="3731428" y="4157520"/>
                <a:ext cx="662400" cy="360000"/>
              </a:xfrm>
              <a:prstGeom prst="rect">
                <a:avLst/>
              </a:prstGeom>
              <a:solidFill>
                <a:schemeClr val="tx1"/>
              </a:solidFill>
              <a:ln>
                <a:solidFill>
                  <a:schemeClr val="tx1"/>
                </a:solidFill>
              </a:ln>
            </p:spPr>
            <p:txBody>
              <a:bodyPr wrap="none" rtlCol="0" anchor="ctr" anchorCtr="0">
                <a:noAutofit/>
              </a:bodyPr>
              <a:lstStyle/>
              <a:p>
                <a:r>
                  <a:rPr lang="en-US" sz="1400" baseline="30000" dirty="0">
                    <a:solidFill>
                      <a:schemeClr val="bg2"/>
                    </a:solidFill>
                  </a:rPr>
                  <a:t>235</a:t>
                </a:r>
                <a:r>
                  <a:rPr lang="en-US" sz="1400" dirty="0">
                    <a:solidFill>
                      <a:schemeClr val="bg2"/>
                    </a:solidFill>
                  </a:rPr>
                  <a:t>U</a:t>
                </a:r>
              </a:p>
            </p:txBody>
          </p:sp>
          <p:sp>
            <p:nvSpPr>
              <p:cNvPr id="170" name="TextBox 253"/>
              <p:cNvSpPr txBox="1"/>
              <p:nvPr/>
            </p:nvSpPr>
            <p:spPr>
              <a:xfrm>
                <a:off x="3563888" y="4157464"/>
                <a:ext cx="169277" cy="360000"/>
              </a:xfrm>
              <a:prstGeom prst="rect">
                <a:avLst/>
              </a:prstGeom>
              <a:noFill/>
              <a:ln>
                <a:solidFill>
                  <a:schemeClr val="tx1"/>
                </a:solidFill>
              </a:ln>
            </p:spPr>
            <p:txBody>
              <a:bodyPr vert="vert270" wrap="square" lIns="0" tIns="0" rIns="0" bIns="0" rtlCol="0" anchor="ctr" anchorCtr="0">
                <a:spAutoFit/>
              </a:bodyPr>
              <a:lstStyle/>
              <a:p>
                <a:pPr algn="ctr"/>
                <a:r>
                  <a:rPr lang="en-US" sz="1100" dirty="0"/>
                  <a:t>TAC</a:t>
                </a:r>
              </a:p>
            </p:txBody>
          </p:sp>
        </p:grpSp>
      </p:grpSp>
      <p:grpSp>
        <p:nvGrpSpPr>
          <p:cNvPr id="173" name="Group 270"/>
          <p:cNvGrpSpPr/>
          <p:nvPr/>
        </p:nvGrpSpPr>
        <p:grpSpPr>
          <a:xfrm>
            <a:off x="571970" y="5844633"/>
            <a:ext cx="8841158" cy="285258"/>
            <a:chOff x="190970" y="6132665"/>
            <a:chExt cx="8841158" cy="285258"/>
          </a:xfrm>
        </p:grpSpPr>
        <p:sp>
          <p:nvSpPr>
            <p:cNvPr id="174" name="TextBox 74"/>
            <p:cNvSpPr txBox="1"/>
            <p:nvPr/>
          </p:nvSpPr>
          <p:spPr>
            <a:xfrm>
              <a:off x="190970" y="6138126"/>
              <a:ext cx="676204" cy="279797"/>
            </a:xfrm>
            <a:prstGeom prst="rect">
              <a:avLst/>
            </a:prstGeom>
            <a:solidFill>
              <a:schemeClr val="tx2"/>
            </a:solidFill>
          </p:spPr>
          <p:txBody>
            <a:bodyPr wrap="square" rtlCol="0">
              <a:spAutoFit/>
            </a:bodyPr>
            <a:lstStyle/>
            <a:p>
              <a:r>
                <a:rPr lang="en-US" sz="1400" b="1" dirty="0">
                  <a:solidFill>
                    <a:srgbClr val="0000FF"/>
                  </a:solidFill>
                </a:rPr>
                <a:t>2002</a:t>
              </a:r>
            </a:p>
          </p:txBody>
        </p:sp>
        <p:sp>
          <p:nvSpPr>
            <p:cNvPr id="175" name="TextBox 261"/>
            <p:cNvSpPr txBox="1"/>
            <p:nvPr/>
          </p:nvSpPr>
          <p:spPr>
            <a:xfrm>
              <a:off x="1076000" y="6138125"/>
              <a:ext cx="715308" cy="279797"/>
            </a:xfrm>
            <a:prstGeom prst="rect">
              <a:avLst/>
            </a:prstGeom>
            <a:solidFill>
              <a:schemeClr val="tx2"/>
            </a:solidFill>
          </p:spPr>
          <p:txBody>
            <a:bodyPr wrap="square" rtlCol="0">
              <a:spAutoFit/>
            </a:bodyPr>
            <a:lstStyle/>
            <a:p>
              <a:r>
                <a:rPr lang="en-US" sz="1400" b="1" dirty="0">
                  <a:solidFill>
                    <a:srgbClr val="0000FF"/>
                  </a:solidFill>
                </a:rPr>
                <a:t>2003</a:t>
              </a:r>
            </a:p>
          </p:txBody>
        </p:sp>
        <p:sp>
          <p:nvSpPr>
            <p:cNvPr id="176" name="TextBox 262"/>
            <p:cNvSpPr txBox="1"/>
            <p:nvPr/>
          </p:nvSpPr>
          <p:spPr>
            <a:xfrm>
              <a:off x="1981200" y="6132665"/>
              <a:ext cx="642216" cy="279797"/>
            </a:xfrm>
            <a:prstGeom prst="rect">
              <a:avLst/>
            </a:prstGeom>
            <a:solidFill>
              <a:schemeClr val="tx2"/>
            </a:solidFill>
          </p:spPr>
          <p:txBody>
            <a:bodyPr wrap="square" rtlCol="0">
              <a:spAutoFit/>
            </a:bodyPr>
            <a:lstStyle/>
            <a:p>
              <a:r>
                <a:rPr lang="en-US" sz="1400" b="1" dirty="0">
                  <a:solidFill>
                    <a:srgbClr val="0000FF"/>
                  </a:solidFill>
                </a:rPr>
                <a:t>2004</a:t>
              </a:r>
            </a:p>
          </p:txBody>
        </p:sp>
        <p:sp>
          <p:nvSpPr>
            <p:cNvPr id="177" name="TextBox 263"/>
            <p:cNvSpPr txBox="1"/>
            <p:nvPr/>
          </p:nvSpPr>
          <p:spPr>
            <a:xfrm>
              <a:off x="2845296" y="6132665"/>
              <a:ext cx="642216" cy="279797"/>
            </a:xfrm>
            <a:prstGeom prst="rect">
              <a:avLst/>
            </a:prstGeom>
            <a:solidFill>
              <a:schemeClr val="tx2"/>
            </a:solidFill>
          </p:spPr>
          <p:txBody>
            <a:bodyPr wrap="square" rtlCol="0">
              <a:spAutoFit/>
            </a:bodyPr>
            <a:lstStyle/>
            <a:p>
              <a:r>
                <a:rPr lang="en-US" sz="1400" b="1" dirty="0">
                  <a:solidFill>
                    <a:srgbClr val="0000FF"/>
                  </a:solidFill>
                </a:rPr>
                <a:t>2009</a:t>
              </a:r>
            </a:p>
          </p:txBody>
        </p:sp>
        <p:sp>
          <p:nvSpPr>
            <p:cNvPr id="178" name="TextBox 264"/>
            <p:cNvSpPr txBox="1"/>
            <p:nvPr/>
          </p:nvSpPr>
          <p:spPr>
            <a:xfrm>
              <a:off x="3781400" y="6132665"/>
              <a:ext cx="642216" cy="279797"/>
            </a:xfrm>
            <a:prstGeom prst="rect">
              <a:avLst/>
            </a:prstGeom>
            <a:solidFill>
              <a:schemeClr val="tx2"/>
            </a:solidFill>
          </p:spPr>
          <p:txBody>
            <a:bodyPr wrap="square" rtlCol="0">
              <a:spAutoFit/>
            </a:bodyPr>
            <a:lstStyle/>
            <a:p>
              <a:r>
                <a:rPr lang="en-US" sz="1400" b="1" dirty="0">
                  <a:solidFill>
                    <a:srgbClr val="0000FF"/>
                  </a:solidFill>
                </a:rPr>
                <a:t>2010</a:t>
              </a:r>
            </a:p>
          </p:txBody>
        </p:sp>
        <p:sp>
          <p:nvSpPr>
            <p:cNvPr id="179" name="TextBox 265"/>
            <p:cNvSpPr txBox="1"/>
            <p:nvPr/>
          </p:nvSpPr>
          <p:spPr>
            <a:xfrm>
              <a:off x="4717504" y="6132665"/>
              <a:ext cx="642216" cy="279797"/>
            </a:xfrm>
            <a:prstGeom prst="rect">
              <a:avLst/>
            </a:prstGeom>
            <a:solidFill>
              <a:schemeClr val="tx2"/>
            </a:solidFill>
          </p:spPr>
          <p:txBody>
            <a:bodyPr wrap="square" rtlCol="0">
              <a:spAutoFit/>
            </a:bodyPr>
            <a:lstStyle/>
            <a:p>
              <a:r>
                <a:rPr lang="en-US" sz="1400" b="1" dirty="0">
                  <a:solidFill>
                    <a:srgbClr val="0000FF"/>
                  </a:solidFill>
                </a:rPr>
                <a:t>2011</a:t>
              </a:r>
            </a:p>
          </p:txBody>
        </p:sp>
        <p:sp>
          <p:nvSpPr>
            <p:cNvPr id="180" name="TextBox 266"/>
            <p:cNvSpPr txBox="1"/>
            <p:nvPr/>
          </p:nvSpPr>
          <p:spPr>
            <a:xfrm>
              <a:off x="5653608" y="6132665"/>
              <a:ext cx="642216" cy="279797"/>
            </a:xfrm>
            <a:prstGeom prst="rect">
              <a:avLst/>
            </a:prstGeom>
            <a:solidFill>
              <a:schemeClr val="tx2"/>
            </a:solidFill>
          </p:spPr>
          <p:txBody>
            <a:bodyPr wrap="square" rtlCol="0">
              <a:spAutoFit/>
            </a:bodyPr>
            <a:lstStyle/>
            <a:p>
              <a:r>
                <a:rPr lang="en-US" sz="1400" b="1" dirty="0">
                  <a:solidFill>
                    <a:srgbClr val="0000FF"/>
                  </a:solidFill>
                </a:rPr>
                <a:t>2012</a:t>
              </a:r>
            </a:p>
          </p:txBody>
        </p:sp>
        <p:sp>
          <p:nvSpPr>
            <p:cNvPr id="181" name="TextBox 267"/>
            <p:cNvSpPr txBox="1"/>
            <p:nvPr/>
          </p:nvSpPr>
          <p:spPr>
            <a:xfrm>
              <a:off x="6517704" y="6132665"/>
              <a:ext cx="642216" cy="279797"/>
            </a:xfrm>
            <a:prstGeom prst="rect">
              <a:avLst/>
            </a:prstGeom>
            <a:solidFill>
              <a:schemeClr val="tx2"/>
            </a:solidFill>
          </p:spPr>
          <p:txBody>
            <a:bodyPr wrap="square" rtlCol="0">
              <a:spAutoFit/>
            </a:bodyPr>
            <a:lstStyle/>
            <a:p>
              <a:r>
                <a:rPr lang="en-US" sz="1400" b="1" dirty="0">
                  <a:solidFill>
                    <a:srgbClr val="0000FF"/>
                  </a:solidFill>
                </a:rPr>
                <a:t>2014</a:t>
              </a:r>
            </a:p>
          </p:txBody>
        </p:sp>
        <p:sp>
          <p:nvSpPr>
            <p:cNvPr id="182" name="TextBox 268"/>
            <p:cNvSpPr txBox="1"/>
            <p:nvPr/>
          </p:nvSpPr>
          <p:spPr>
            <a:xfrm>
              <a:off x="7453808" y="6132665"/>
              <a:ext cx="642216" cy="279797"/>
            </a:xfrm>
            <a:prstGeom prst="rect">
              <a:avLst/>
            </a:prstGeom>
            <a:solidFill>
              <a:schemeClr val="tx2"/>
            </a:solidFill>
          </p:spPr>
          <p:txBody>
            <a:bodyPr wrap="square" rtlCol="0">
              <a:spAutoFit/>
            </a:bodyPr>
            <a:lstStyle/>
            <a:p>
              <a:r>
                <a:rPr lang="en-US" sz="1400" b="1" dirty="0">
                  <a:solidFill>
                    <a:srgbClr val="0000FF"/>
                  </a:solidFill>
                </a:rPr>
                <a:t>2015</a:t>
              </a:r>
            </a:p>
          </p:txBody>
        </p:sp>
        <p:sp>
          <p:nvSpPr>
            <p:cNvPr id="183" name="TextBox 269"/>
            <p:cNvSpPr txBox="1"/>
            <p:nvPr/>
          </p:nvSpPr>
          <p:spPr>
            <a:xfrm>
              <a:off x="8389912" y="6132665"/>
              <a:ext cx="642216" cy="279797"/>
            </a:xfrm>
            <a:prstGeom prst="rect">
              <a:avLst/>
            </a:prstGeom>
            <a:solidFill>
              <a:schemeClr val="tx2"/>
            </a:solidFill>
          </p:spPr>
          <p:txBody>
            <a:bodyPr wrap="square" rtlCol="0">
              <a:spAutoFit/>
            </a:bodyPr>
            <a:lstStyle/>
            <a:p>
              <a:r>
                <a:rPr lang="en-US" sz="1400" b="1" dirty="0">
                  <a:solidFill>
                    <a:srgbClr val="0000FF"/>
                  </a:solidFill>
                </a:rPr>
                <a:t>2016</a:t>
              </a:r>
            </a:p>
          </p:txBody>
        </p:sp>
      </p:grpSp>
      <p:grpSp>
        <p:nvGrpSpPr>
          <p:cNvPr id="185" name="Group 274"/>
          <p:cNvGrpSpPr/>
          <p:nvPr/>
        </p:nvGrpSpPr>
        <p:grpSpPr>
          <a:xfrm>
            <a:off x="463103" y="6221113"/>
            <a:ext cx="9001000" cy="216000"/>
            <a:chOff x="107504" y="5877272"/>
            <a:chExt cx="9001000" cy="216000"/>
          </a:xfrm>
          <a:solidFill>
            <a:schemeClr val="tx2"/>
          </a:solidFill>
        </p:grpSpPr>
        <p:sp>
          <p:nvSpPr>
            <p:cNvPr id="190" name="TextBox 271"/>
            <p:cNvSpPr txBox="1"/>
            <p:nvPr/>
          </p:nvSpPr>
          <p:spPr>
            <a:xfrm>
              <a:off x="107504" y="5877272"/>
              <a:ext cx="2592288" cy="216000"/>
            </a:xfrm>
            <a:prstGeom prst="rect">
              <a:avLst/>
            </a:prstGeom>
            <a:grpFill/>
            <a:ln>
              <a:solidFill>
                <a:srgbClr val="000000"/>
              </a:solidFill>
            </a:ln>
          </p:spPr>
          <p:txBody>
            <a:bodyPr wrap="none" lIns="0" tIns="0" rIns="0" bIns="0" rtlCol="0" anchor="ctr" anchorCtr="0">
              <a:noAutofit/>
            </a:bodyPr>
            <a:lstStyle/>
            <a:p>
              <a:pPr algn="ctr"/>
              <a:r>
                <a:rPr lang="en-US" sz="1400" b="1" dirty="0">
                  <a:solidFill>
                    <a:srgbClr val="0000FF"/>
                  </a:solidFill>
                </a:rPr>
                <a:t>Phase - I</a:t>
              </a:r>
            </a:p>
          </p:txBody>
        </p:sp>
        <p:sp>
          <p:nvSpPr>
            <p:cNvPr id="191" name="TextBox 272"/>
            <p:cNvSpPr txBox="1"/>
            <p:nvPr/>
          </p:nvSpPr>
          <p:spPr>
            <a:xfrm>
              <a:off x="2771800" y="5877272"/>
              <a:ext cx="3600400" cy="216000"/>
            </a:xfrm>
            <a:prstGeom prst="rect">
              <a:avLst/>
            </a:prstGeom>
            <a:grpFill/>
            <a:ln>
              <a:solidFill>
                <a:srgbClr val="000000"/>
              </a:solidFill>
            </a:ln>
          </p:spPr>
          <p:txBody>
            <a:bodyPr wrap="none" lIns="0" tIns="0" rIns="0" bIns="0" rtlCol="0" anchor="ctr" anchorCtr="0">
              <a:noAutofit/>
            </a:bodyPr>
            <a:lstStyle/>
            <a:p>
              <a:pPr algn="ctr"/>
              <a:r>
                <a:rPr lang="en-US" sz="1400" b="1" dirty="0">
                  <a:solidFill>
                    <a:srgbClr val="0000FF"/>
                  </a:solidFill>
                </a:rPr>
                <a:t>Phase - II</a:t>
              </a:r>
            </a:p>
          </p:txBody>
        </p:sp>
        <p:sp>
          <p:nvSpPr>
            <p:cNvPr id="192" name="TextBox 273"/>
            <p:cNvSpPr txBox="1"/>
            <p:nvPr/>
          </p:nvSpPr>
          <p:spPr>
            <a:xfrm>
              <a:off x="6444208" y="5877272"/>
              <a:ext cx="2664296" cy="216000"/>
            </a:xfrm>
            <a:prstGeom prst="rect">
              <a:avLst/>
            </a:prstGeom>
            <a:grpFill/>
            <a:ln>
              <a:solidFill>
                <a:srgbClr val="000000"/>
              </a:solidFill>
            </a:ln>
          </p:spPr>
          <p:txBody>
            <a:bodyPr wrap="none" lIns="0" tIns="0" rIns="0" bIns="0" rtlCol="0" anchor="ctr" anchorCtr="0">
              <a:noAutofit/>
            </a:bodyPr>
            <a:lstStyle/>
            <a:p>
              <a:pPr algn="ctr"/>
              <a:r>
                <a:rPr lang="en-US" sz="1400" b="1" dirty="0">
                  <a:solidFill>
                    <a:srgbClr val="0000FF"/>
                  </a:solidFill>
                </a:rPr>
                <a:t>Phase - III</a:t>
              </a:r>
            </a:p>
          </p:txBody>
        </p:sp>
      </p:grpSp>
      <p:sp>
        <p:nvSpPr>
          <p:cNvPr id="193" name="TextBox 166"/>
          <p:cNvSpPr txBox="1"/>
          <p:nvPr/>
        </p:nvSpPr>
        <p:spPr>
          <a:xfrm>
            <a:off x="3685627" y="1309712"/>
            <a:ext cx="3562963" cy="461665"/>
          </a:xfrm>
          <a:prstGeom prst="rect">
            <a:avLst/>
          </a:prstGeom>
          <a:solidFill>
            <a:schemeClr val="accent4">
              <a:lumMod val="75000"/>
            </a:schemeClr>
          </a:solidFill>
          <a:ln>
            <a:solidFill>
              <a:schemeClr val="tx1"/>
            </a:solidFill>
          </a:ln>
        </p:spPr>
        <p:txBody>
          <a:bodyPr wrap="none" rtlCol="0">
            <a:noAutofit/>
          </a:bodyPr>
          <a:lstStyle/>
          <a:p>
            <a:r>
              <a:rPr lang="en-US" dirty="0" smtClean="0">
                <a:solidFill>
                  <a:schemeClr val="accent4">
                    <a:lumMod val="10000"/>
                  </a:schemeClr>
                </a:solidFill>
                <a:latin typeface="Wingdings"/>
                <a:ea typeface="Wingdings"/>
                <a:cs typeface="Wingdings"/>
                <a:sym typeface="Wingdings"/>
              </a:rPr>
              <a:t></a:t>
            </a:r>
            <a:r>
              <a:rPr lang="en-US" dirty="0" smtClean="0">
                <a:solidFill>
                  <a:schemeClr val="accent4">
                    <a:lumMod val="10000"/>
                  </a:schemeClr>
                </a:solidFill>
              </a:rPr>
              <a:t> </a:t>
            </a:r>
            <a:r>
              <a:rPr lang="en-US" dirty="0">
                <a:solidFill>
                  <a:schemeClr val="accent4">
                    <a:lumMod val="10000"/>
                  </a:schemeClr>
                </a:solidFill>
              </a:rPr>
              <a:t>(</a:t>
            </a:r>
            <a:r>
              <a:rPr lang="en-US" dirty="0" err="1">
                <a:solidFill>
                  <a:schemeClr val="accent4">
                    <a:lumMod val="10000"/>
                  </a:schemeClr>
                </a:solidFill>
              </a:rPr>
              <a:t>n,cp</a:t>
            </a:r>
            <a:r>
              <a:rPr lang="en-US" dirty="0">
                <a:solidFill>
                  <a:schemeClr val="accent4">
                    <a:lumMod val="10000"/>
                  </a:schemeClr>
                </a:solidFill>
              </a:rPr>
              <a:t>) reactions (8)</a:t>
            </a:r>
          </a:p>
        </p:txBody>
      </p:sp>
      <p:grpSp>
        <p:nvGrpSpPr>
          <p:cNvPr id="194" name="Group 1"/>
          <p:cNvGrpSpPr/>
          <p:nvPr/>
        </p:nvGrpSpPr>
        <p:grpSpPr>
          <a:xfrm>
            <a:off x="2262262" y="2129210"/>
            <a:ext cx="811888" cy="671115"/>
            <a:chOff x="1868115" y="2471688"/>
            <a:chExt cx="668132" cy="566309"/>
          </a:xfrm>
        </p:grpSpPr>
        <p:sp>
          <p:nvSpPr>
            <p:cNvPr id="195" name="TextBox 158"/>
            <p:cNvSpPr txBox="1"/>
            <p:nvPr/>
          </p:nvSpPr>
          <p:spPr>
            <a:xfrm>
              <a:off x="2037392" y="2471688"/>
              <a:ext cx="498855" cy="566309"/>
            </a:xfrm>
            <a:prstGeom prst="rect">
              <a:avLst/>
            </a:prstGeom>
            <a:solidFill>
              <a:srgbClr val="FF0000"/>
            </a:solidFill>
            <a:ln>
              <a:solidFill>
                <a:schemeClr val="tx1"/>
              </a:solidFill>
            </a:ln>
          </p:spPr>
          <p:txBody>
            <a:bodyPr wrap="none" rtlCol="0">
              <a:spAutoFit/>
            </a:bodyPr>
            <a:lstStyle/>
            <a:p>
              <a:r>
                <a:rPr lang="en-US" sz="1400" baseline="30000" dirty="0"/>
                <a:t>235</a:t>
              </a:r>
              <a:r>
                <a:rPr lang="en-US" sz="1400" dirty="0"/>
                <a:t>U</a:t>
              </a:r>
            </a:p>
            <a:p>
              <a:r>
                <a:rPr lang="en-US" sz="1400" baseline="30000" dirty="0"/>
                <a:t>238</a:t>
              </a:r>
              <a:r>
                <a:rPr lang="en-US" sz="1400" dirty="0"/>
                <a:t>U</a:t>
              </a:r>
            </a:p>
          </p:txBody>
        </p:sp>
        <p:sp>
          <p:nvSpPr>
            <p:cNvPr id="196" name="TextBox 164"/>
            <p:cNvSpPr txBox="1"/>
            <p:nvPr/>
          </p:nvSpPr>
          <p:spPr>
            <a:xfrm>
              <a:off x="1868115" y="2471688"/>
              <a:ext cx="169277" cy="522000"/>
            </a:xfrm>
            <a:prstGeom prst="rect">
              <a:avLst/>
            </a:prstGeom>
            <a:noFill/>
            <a:ln>
              <a:solidFill>
                <a:schemeClr val="tx1"/>
              </a:solidFill>
            </a:ln>
          </p:spPr>
          <p:txBody>
            <a:bodyPr vert="vert270" wrap="square" lIns="0" tIns="0" rIns="0" bIns="0" rtlCol="0" anchor="ctr" anchorCtr="0">
              <a:spAutoFit/>
            </a:bodyPr>
            <a:lstStyle/>
            <a:p>
              <a:pPr algn="ctr"/>
              <a:r>
                <a:rPr lang="en-US" sz="1100" dirty="0"/>
                <a:t>FIC2</a:t>
              </a:r>
            </a:p>
          </p:txBody>
        </p:sp>
      </p:grpSp>
      <p:sp>
        <p:nvSpPr>
          <p:cNvPr id="208" name="TextBox 166"/>
          <p:cNvSpPr txBox="1"/>
          <p:nvPr/>
        </p:nvSpPr>
        <p:spPr>
          <a:xfrm>
            <a:off x="3690391" y="834264"/>
            <a:ext cx="3558200" cy="461665"/>
          </a:xfrm>
          <a:prstGeom prst="rect">
            <a:avLst/>
          </a:prstGeom>
          <a:solidFill>
            <a:srgbClr val="FF0000"/>
          </a:solidFill>
          <a:ln>
            <a:solidFill>
              <a:schemeClr val="tx1"/>
            </a:solidFill>
          </a:ln>
        </p:spPr>
        <p:txBody>
          <a:bodyPr wrap="none" rtlCol="0">
            <a:noAutofit/>
          </a:bodyPr>
          <a:lstStyle/>
          <a:p>
            <a:r>
              <a:rPr lang="en-US" dirty="0">
                <a:latin typeface="Wingdings"/>
                <a:ea typeface="Wingdings"/>
                <a:cs typeface="Wingdings"/>
                <a:sym typeface="Wingdings"/>
              </a:rPr>
              <a:t></a:t>
            </a:r>
            <a:r>
              <a:rPr lang="en-US" dirty="0"/>
              <a:t> Fission reactions (33</a:t>
            </a:r>
            <a:r>
              <a:rPr lang="en-US" dirty="0" smtClean="0"/>
              <a:t>)</a:t>
            </a:r>
            <a:endParaRPr lang="en-US" dirty="0"/>
          </a:p>
        </p:txBody>
      </p:sp>
      <p:sp>
        <p:nvSpPr>
          <p:cNvPr id="209" name="TextBox 166"/>
          <p:cNvSpPr txBox="1"/>
          <p:nvPr/>
        </p:nvSpPr>
        <p:spPr>
          <a:xfrm>
            <a:off x="3685628" y="361123"/>
            <a:ext cx="3562963" cy="461665"/>
          </a:xfrm>
          <a:prstGeom prst="rect">
            <a:avLst/>
          </a:prstGeom>
          <a:solidFill>
            <a:schemeClr val="tx1"/>
          </a:solidFill>
          <a:ln>
            <a:solidFill>
              <a:schemeClr val="tx1"/>
            </a:solidFill>
          </a:ln>
        </p:spPr>
        <p:txBody>
          <a:bodyPr wrap="none" rtlCol="0">
            <a:spAutoFit/>
          </a:bodyPr>
          <a:lstStyle/>
          <a:p>
            <a:r>
              <a:rPr lang="en-US" dirty="0" smtClean="0">
                <a:solidFill>
                  <a:schemeClr val="accent6">
                    <a:lumMod val="50000"/>
                  </a:schemeClr>
                </a:solidFill>
                <a:latin typeface="Wingdings"/>
                <a:ea typeface="Wingdings"/>
                <a:cs typeface="Wingdings"/>
                <a:sym typeface="Wingdings"/>
              </a:rPr>
              <a:t></a:t>
            </a:r>
            <a:r>
              <a:rPr lang="en-US" dirty="0" smtClean="0">
                <a:solidFill>
                  <a:schemeClr val="accent6">
                    <a:lumMod val="50000"/>
                  </a:schemeClr>
                </a:solidFill>
              </a:rPr>
              <a:t> </a:t>
            </a:r>
            <a:r>
              <a:rPr lang="en-US" dirty="0">
                <a:solidFill>
                  <a:schemeClr val="accent6">
                    <a:lumMod val="50000"/>
                  </a:schemeClr>
                </a:solidFill>
              </a:rPr>
              <a:t>Capture reactions (</a:t>
            </a:r>
            <a:r>
              <a:rPr lang="en-US">
                <a:solidFill>
                  <a:schemeClr val="accent6">
                    <a:lumMod val="50000"/>
                  </a:schemeClr>
                </a:solidFill>
              </a:rPr>
              <a:t>56</a:t>
            </a:r>
            <a:r>
              <a:rPr lang="en-US" smtClean="0">
                <a:solidFill>
                  <a:schemeClr val="accent6">
                    <a:lumMod val="50000"/>
                  </a:schemeClr>
                </a:solidFill>
              </a:rPr>
              <a:t>)</a:t>
            </a:r>
            <a:endParaRPr lang="en-US" dirty="0">
              <a:solidFill>
                <a:schemeClr val="accent6">
                  <a:lumMod val="50000"/>
                </a:schemeClr>
              </a:solidFill>
            </a:endParaRPr>
          </a:p>
        </p:txBody>
      </p:sp>
      <p:sp>
        <p:nvSpPr>
          <p:cNvPr id="184" name="Oval 183"/>
          <p:cNvSpPr/>
          <p:nvPr/>
        </p:nvSpPr>
        <p:spPr bwMode="auto">
          <a:xfrm>
            <a:off x="7836222" y="2704668"/>
            <a:ext cx="723341" cy="754708"/>
          </a:xfrm>
          <a:prstGeom prst="ellipse">
            <a:avLst/>
          </a:prstGeom>
          <a:noFill/>
          <a:ln w="63500">
            <a:solidFill>
              <a:srgbClr val="CC3300"/>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186" name="Oval 185"/>
          <p:cNvSpPr/>
          <p:nvPr/>
        </p:nvSpPr>
        <p:spPr bwMode="auto">
          <a:xfrm>
            <a:off x="7861072" y="4572391"/>
            <a:ext cx="615952" cy="458314"/>
          </a:xfrm>
          <a:prstGeom prst="ellipse">
            <a:avLst/>
          </a:prstGeom>
          <a:noFill/>
          <a:ln w="63500">
            <a:solidFill>
              <a:srgbClr val="CC3300"/>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Tree>
    <p:extLst>
      <p:ext uri="{BB962C8B-B14F-4D97-AF65-F5344CB8AC3E}">
        <p14:creationId xmlns:p14="http://schemas.microsoft.com/office/powerpoint/2010/main" val="18431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p:cTn id="7" dur="500" fill="hold"/>
                                        <p:tgtEl>
                                          <p:spTgt spid="186"/>
                                        </p:tgtEl>
                                        <p:attrNameLst>
                                          <p:attrName>ppt_w</p:attrName>
                                        </p:attrNameLst>
                                      </p:cBhvr>
                                      <p:tavLst>
                                        <p:tav tm="0">
                                          <p:val>
                                            <p:fltVal val="0"/>
                                          </p:val>
                                        </p:tav>
                                        <p:tav tm="100000">
                                          <p:val>
                                            <p:strVal val="#ppt_w"/>
                                          </p:val>
                                        </p:tav>
                                      </p:tavLst>
                                    </p:anim>
                                    <p:anim calcmode="lin" valueType="num">
                                      <p:cBhvr>
                                        <p:cTn id="8" dur="500" fill="hold"/>
                                        <p:tgtEl>
                                          <p:spTgt spid="18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84"/>
                                        </p:tgtEl>
                                        <p:attrNameLst>
                                          <p:attrName>style.visibility</p:attrName>
                                        </p:attrNameLst>
                                      </p:cBhvr>
                                      <p:to>
                                        <p:strVal val="visible"/>
                                      </p:to>
                                    </p:set>
                                    <p:anim calcmode="lin" valueType="num">
                                      <p:cBhvr>
                                        <p:cTn id="12" dur="500" fill="hold"/>
                                        <p:tgtEl>
                                          <p:spTgt spid="184"/>
                                        </p:tgtEl>
                                        <p:attrNameLst>
                                          <p:attrName>ppt_w</p:attrName>
                                        </p:attrNameLst>
                                      </p:cBhvr>
                                      <p:tavLst>
                                        <p:tav tm="0">
                                          <p:val>
                                            <p:fltVal val="0"/>
                                          </p:val>
                                        </p:tav>
                                        <p:tav tm="100000">
                                          <p:val>
                                            <p:strVal val="#ppt_w"/>
                                          </p:val>
                                        </p:tav>
                                      </p:tavLst>
                                    </p:anim>
                                    <p:anim calcmode="lin" valueType="num">
                                      <p:cBhvr>
                                        <p:cTn id="13" dur="500" fill="hold"/>
                                        <p:tgtEl>
                                          <p:spTgt spid="1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27" y="6282456"/>
            <a:ext cx="675512" cy="475607"/>
          </a:xfrm>
          <a:prstGeom prst="rect">
            <a:avLst/>
          </a:prstGeom>
        </p:spPr>
      </p:pic>
      <p:grpSp>
        <p:nvGrpSpPr>
          <p:cNvPr id="3" name="Group 2"/>
          <p:cNvGrpSpPr/>
          <p:nvPr/>
        </p:nvGrpSpPr>
        <p:grpSpPr>
          <a:xfrm>
            <a:off x="393059" y="1051110"/>
            <a:ext cx="4033183" cy="2417757"/>
            <a:chOff x="5562600" y="2540034"/>
            <a:chExt cx="4033183" cy="2417757"/>
          </a:xfrm>
        </p:grpSpPr>
        <p:pic>
          <p:nvPicPr>
            <p:cNvPr id="1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540034"/>
              <a:ext cx="4033183" cy="241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sellaDiTesto 9"/>
            <p:cNvSpPr txBox="1"/>
            <p:nvPr/>
          </p:nvSpPr>
          <p:spPr>
            <a:xfrm>
              <a:off x="7239000" y="2632394"/>
              <a:ext cx="1098378" cy="33855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1600" b="1" baseline="30000" dirty="0">
                  <a:solidFill>
                    <a:srgbClr val="FF0000"/>
                  </a:solidFill>
                </a:rPr>
                <a:t>204</a:t>
              </a:r>
              <a:r>
                <a:rPr lang="it-IT" sz="1600" b="1" dirty="0">
                  <a:solidFill>
                    <a:srgbClr val="FF0000"/>
                  </a:solidFill>
                </a:rPr>
                <a:t>Tl(</a:t>
              </a:r>
              <a:r>
                <a:rPr lang="it-IT" sz="1600" b="1" dirty="0" err="1">
                  <a:solidFill>
                    <a:srgbClr val="FF0000"/>
                  </a:solidFill>
                </a:rPr>
                <a:t>n,</a:t>
              </a:r>
              <a:r>
                <a:rPr lang="it-IT" sz="1600" b="1" dirty="0" err="1">
                  <a:solidFill>
                    <a:srgbClr val="FF0000"/>
                  </a:solidFill>
                  <a:latin typeface="Symbol" panose="05050102010706020507" pitchFamily="18" charset="2"/>
                </a:rPr>
                <a:t>g</a:t>
              </a:r>
              <a:r>
                <a:rPr lang="it-IT" sz="1600" b="1" dirty="0">
                  <a:solidFill>
                    <a:srgbClr val="FF0000"/>
                  </a:solidFill>
                </a:rPr>
                <a:t>)</a:t>
              </a:r>
            </a:p>
          </p:txBody>
        </p:sp>
      </p:grpSp>
      <p:grpSp>
        <p:nvGrpSpPr>
          <p:cNvPr id="5" name="Group 4"/>
          <p:cNvGrpSpPr/>
          <p:nvPr/>
        </p:nvGrpSpPr>
        <p:grpSpPr>
          <a:xfrm>
            <a:off x="5562600" y="897880"/>
            <a:ext cx="3964890" cy="2449822"/>
            <a:chOff x="830334" y="852472"/>
            <a:chExt cx="3964890" cy="2449822"/>
          </a:xfrm>
        </p:grpSpPr>
        <p:pic>
          <p:nvPicPr>
            <p:cNvPr id="158" name="Immagine 157"/>
            <p:cNvPicPr>
              <a:picLocks noChangeAspect="1"/>
            </p:cNvPicPr>
            <p:nvPr/>
          </p:nvPicPr>
          <p:blipFill>
            <a:blip r:embed="rId5"/>
            <a:stretch>
              <a:fillRect/>
            </a:stretch>
          </p:blipFill>
          <p:spPr>
            <a:xfrm>
              <a:off x="830334" y="852472"/>
              <a:ext cx="3964890" cy="2449822"/>
            </a:xfrm>
            <a:prstGeom prst="rect">
              <a:avLst/>
            </a:prstGeom>
          </p:spPr>
        </p:pic>
        <p:sp>
          <p:nvSpPr>
            <p:cNvPr id="160" name="CasellaDiTesto 159"/>
            <p:cNvSpPr txBox="1"/>
            <p:nvPr/>
          </p:nvSpPr>
          <p:spPr>
            <a:xfrm>
              <a:off x="2590800" y="996960"/>
              <a:ext cx="1231427" cy="33855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1600" b="1" baseline="30000" dirty="0">
                  <a:solidFill>
                    <a:srgbClr val="FF0000"/>
                  </a:solidFill>
                </a:rPr>
                <a:t>171</a:t>
              </a:r>
              <a:r>
                <a:rPr lang="it-IT" sz="1600" b="1" dirty="0">
                  <a:solidFill>
                    <a:srgbClr val="FF0000"/>
                  </a:solidFill>
                </a:rPr>
                <a:t>Tm(</a:t>
              </a:r>
              <a:r>
                <a:rPr lang="it-IT" sz="1600" b="1" dirty="0" err="1">
                  <a:solidFill>
                    <a:srgbClr val="FF0000"/>
                  </a:solidFill>
                </a:rPr>
                <a:t>n,</a:t>
              </a:r>
              <a:r>
                <a:rPr lang="it-IT" sz="1600" b="1" dirty="0" err="1">
                  <a:solidFill>
                    <a:srgbClr val="FF0000"/>
                  </a:solidFill>
                  <a:latin typeface="Symbol" panose="05050102010706020507" pitchFamily="18" charset="2"/>
                </a:rPr>
                <a:t>g</a:t>
              </a:r>
              <a:r>
                <a:rPr lang="it-IT" sz="1600" b="1" dirty="0">
                  <a:solidFill>
                    <a:srgbClr val="FF0000"/>
                  </a:solidFill>
                </a:rPr>
                <a:t>)</a:t>
              </a:r>
            </a:p>
          </p:txBody>
        </p:sp>
      </p:grpSp>
      <p:sp>
        <p:nvSpPr>
          <p:cNvPr id="4" name="CasellaDiTesto 3"/>
          <p:cNvSpPr txBox="1"/>
          <p:nvPr/>
        </p:nvSpPr>
        <p:spPr>
          <a:xfrm>
            <a:off x="304800" y="3709597"/>
            <a:ext cx="3744416" cy="1323439"/>
          </a:xfrm>
          <a:prstGeom prst="rect">
            <a:avLst/>
          </a:prstGeom>
          <a:noFill/>
        </p:spPr>
        <p:txBody>
          <a:bodyPr wrap="square" rtlCol="0">
            <a:spAutoFit/>
          </a:bodyPr>
          <a:lstStyle/>
          <a:p>
            <a:r>
              <a:rPr lang="it-IT" sz="1600" dirty="0">
                <a:latin typeface="+mn-lt"/>
              </a:rPr>
              <a:t>Short-</a:t>
            </a:r>
            <a:r>
              <a:rPr lang="it-IT" sz="1600" dirty="0" err="1">
                <a:latin typeface="+mn-lt"/>
              </a:rPr>
              <a:t>lived</a:t>
            </a:r>
            <a:r>
              <a:rPr lang="it-IT" sz="1600" dirty="0">
                <a:latin typeface="+mn-lt"/>
              </a:rPr>
              <a:t> branching </a:t>
            </a:r>
            <a:r>
              <a:rPr lang="it-IT" sz="1600" dirty="0" err="1">
                <a:latin typeface="+mn-lt"/>
              </a:rPr>
              <a:t>isotopes</a:t>
            </a:r>
            <a:r>
              <a:rPr lang="it-IT" sz="1600" dirty="0">
                <a:latin typeface="+mn-lt"/>
              </a:rPr>
              <a:t> (a </a:t>
            </a:r>
            <a:r>
              <a:rPr lang="it-IT" sz="1600" dirty="0" err="1">
                <a:latin typeface="+mn-lt"/>
              </a:rPr>
              <a:t>few</a:t>
            </a:r>
            <a:r>
              <a:rPr lang="it-IT" sz="1600" dirty="0">
                <a:latin typeface="+mn-lt"/>
              </a:rPr>
              <a:t> </a:t>
            </a:r>
            <a:r>
              <a:rPr lang="it-IT" sz="1600" dirty="0" err="1">
                <a:latin typeface="+mn-lt"/>
              </a:rPr>
              <a:t>years</a:t>
            </a:r>
            <a:r>
              <a:rPr lang="it-IT" sz="1600" dirty="0">
                <a:latin typeface="+mn-lt"/>
              </a:rPr>
              <a:t>) </a:t>
            </a:r>
            <a:r>
              <a:rPr lang="it-IT" sz="1600" dirty="0" err="1">
                <a:latin typeface="+mn-lt"/>
              </a:rPr>
              <a:t>have</a:t>
            </a:r>
            <a:r>
              <a:rPr lang="it-IT" sz="1600" dirty="0">
                <a:latin typeface="+mn-lt"/>
              </a:rPr>
              <a:t> </a:t>
            </a:r>
            <a:r>
              <a:rPr lang="it-IT" sz="1600" dirty="0" err="1">
                <a:latin typeface="+mn-lt"/>
              </a:rPr>
              <a:t>either</a:t>
            </a:r>
            <a:r>
              <a:rPr lang="it-IT" sz="1600" dirty="0">
                <a:latin typeface="+mn-lt"/>
              </a:rPr>
              <a:t> </a:t>
            </a:r>
            <a:r>
              <a:rPr lang="it-IT" sz="1600" dirty="0" err="1">
                <a:latin typeface="+mn-lt"/>
              </a:rPr>
              <a:t>never</a:t>
            </a:r>
            <a:r>
              <a:rPr lang="it-IT" sz="1600" dirty="0">
                <a:latin typeface="+mn-lt"/>
              </a:rPr>
              <a:t> </a:t>
            </a:r>
            <a:r>
              <a:rPr lang="it-IT" sz="1600" dirty="0" err="1">
                <a:latin typeface="+mn-lt"/>
              </a:rPr>
              <a:t>been</a:t>
            </a:r>
            <a:r>
              <a:rPr lang="it-IT" sz="1600" dirty="0">
                <a:latin typeface="+mn-lt"/>
              </a:rPr>
              <a:t> </a:t>
            </a:r>
            <a:r>
              <a:rPr lang="it-IT" sz="1600" dirty="0" err="1">
                <a:latin typeface="+mn-lt"/>
              </a:rPr>
              <a:t>measured</a:t>
            </a:r>
            <a:r>
              <a:rPr lang="it-IT" sz="1600" dirty="0">
                <a:latin typeface="+mn-lt"/>
              </a:rPr>
              <a:t> </a:t>
            </a:r>
            <a:r>
              <a:rPr lang="it-IT" sz="1600" dirty="0" err="1">
                <a:latin typeface="+mn-lt"/>
              </a:rPr>
              <a:t>before</a:t>
            </a:r>
            <a:r>
              <a:rPr lang="it-IT" sz="1600" dirty="0">
                <a:latin typeface="+mn-lt"/>
              </a:rPr>
              <a:t> or </a:t>
            </a:r>
            <a:r>
              <a:rPr lang="it-IT" sz="1600" dirty="0" err="1">
                <a:latin typeface="+mn-lt"/>
              </a:rPr>
              <a:t>have</a:t>
            </a:r>
            <a:r>
              <a:rPr lang="it-IT" sz="1600" dirty="0">
                <a:latin typeface="+mn-lt"/>
              </a:rPr>
              <a:t> </a:t>
            </a:r>
            <a:r>
              <a:rPr lang="it-IT" sz="1600" dirty="0" err="1">
                <a:latin typeface="+mn-lt"/>
              </a:rPr>
              <a:t>been</a:t>
            </a:r>
            <a:r>
              <a:rPr lang="it-IT" sz="1600" dirty="0">
                <a:latin typeface="+mn-lt"/>
              </a:rPr>
              <a:t> </a:t>
            </a:r>
            <a:r>
              <a:rPr lang="it-IT" sz="1600" dirty="0" err="1">
                <a:latin typeface="+mn-lt"/>
              </a:rPr>
              <a:t>measured</a:t>
            </a:r>
            <a:r>
              <a:rPr lang="it-IT" sz="1600" dirty="0">
                <a:latin typeface="+mn-lt"/>
              </a:rPr>
              <a:t> </a:t>
            </a:r>
            <a:r>
              <a:rPr lang="it-IT" sz="1600" dirty="0" err="1">
                <a:latin typeface="+mn-lt"/>
              </a:rPr>
              <a:t>only</a:t>
            </a:r>
            <a:r>
              <a:rPr lang="it-IT" sz="1600" dirty="0">
                <a:latin typeface="+mn-lt"/>
              </a:rPr>
              <a:t> by </a:t>
            </a:r>
            <a:r>
              <a:rPr lang="it-IT" sz="1600" dirty="0" err="1">
                <a:latin typeface="+mn-lt"/>
              </a:rPr>
              <a:t>activation</a:t>
            </a:r>
            <a:r>
              <a:rPr lang="it-IT" sz="1600" dirty="0">
                <a:latin typeface="+mn-lt"/>
              </a:rPr>
              <a:t> (a </a:t>
            </a:r>
            <a:r>
              <a:rPr lang="it-IT" sz="1600" dirty="0" err="1">
                <a:latin typeface="+mn-lt"/>
              </a:rPr>
              <a:t>few</a:t>
            </a:r>
            <a:r>
              <a:rPr lang="it-IT" sz="1600" dirty="0">
                <a:latin typeface="+mn-lt"/>
              </a:rPr>
              <a:t> </a:t>
            </a:r>
            <a:r>
              <a:rPr lang="it-IT" sz="1600" dirty="0" err="1">
                <a:latin typeface="+mn-lt"/>
              </a:rPr>
              <a:t>tens</a:t>
            </a:r>
            <a:r>
              <a:rPr lang="it-IT" sz="1600" dirty="0">
                <a:latin typeface="+mn-lt"/>
              </a:rPr>
              <a:t> of </a:t>
            </a:r>
            <a:r>
              <a:rPr lang="it-IT" sz="1600" dirty="0" err="1">
                <a:latin typeface="+mn-lt"/>
              </a:rPr>
              <a:t>ng</a:t>
            </a:r>
            <a:r>
              <a:rPr lang="it-IT" sz="1600" dirty="0">
                <a:latin typeface="+mn-lt"/>
              </a:rPr>
              <a:t>) </a:t>
            </a:r>
            <a:r>
              <a:rPr lang="it-IT" sz="1600" dirty="0" err="1">
                <a:latin typeface="+mn-lt"/>
              </a:rPr>
              <a:t>at</a:t>
            </a:r>
            <a:r>
              <a:rPr lang="it-IT" sz="1600" dirty="0">
                <a:latin typeface="+mn-lt"/>
              </a:rPr>
              <a:t> a </a:t>
            </a:r>
            <a:r>
              <a:rPr lang="it-IT" sz="1600" dirty="0" err="1">
                <a:latin typeface="+mn-lt"/>
              </a:rPr>
              <a:t>fixed</a:t>
            </a:r>
            <a:r>
              <a:rPr lang="it-IT" sz="1600" dirty="0">
                <a:latin typeface="+mn-lt"/>
              </a:rPr>
              <a:t> temperature.</a:t>
            </a:r>
          </a:p>
        </p:txBody>
      </p:sp>
      <p:grpSp>
        <p:nvGrpSpPr>
          <p:cNvPr id="6" name="Group 5"/>
          <p:cNvGrpSpPr/>
          <p:nvPr/>
        </p:nvGrpSpPr>
        <p:grpSpPr>
          <a:xfrm>
            <a:off x="5562600" y="3622756"/>
            <a:ext cx="4194675" cy="2621600"/>
            <a:chOff x="830334" y="3515199"/>
            <a:chExt cx="4194675" cy="2621600"/>
          </a:xfrm>
        </p:grpSpPr>
        <p:pic>
          <p:nvPicPr>
            <p:cNvPr id="2" name="Immagine 1"/>
            <p:cNvPicPr>
              <a:picLocks noChangeAspect="1"/>
            </p:cNvPicPr>
            <p:nvPr/>
          </p:nvPicPr>
          <p:blipFill>
            <a:blip r:embed="rId6"/>
            <a:stretch>
              <a:fillRect/>
            </a:stretch>
          </p:blipFill>
          <p:spPr>
            <a:xfrm>
              <a:off x="830334" y="3515199"/>
              <a:ext cx="4194675" cy="2621600"/>
            </a:xfrm>
            <a:prstGeom prst="rect">
              <a:avLst/>
            </a:prstGeom>
          </p:spPr>
        </p:pic>
        <p:sp>
          <p:nvSpPr>
            <p:cNvPr id="55" name="CasellaDiTesto 54"/>
            <p:cNvSpPr txBox="1"/>
            <p:nvPr/>
          </p:nvSpPr>
          <p:spPr>
            <a:xfrm>
              <a:off x="2865136" y="3856880"/>
              <a:ext cx="1241045" cy="33855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1600" b="1" baseline="30000" dirty="0">
                  <a:solidFill>
                    <a:srgbClr val="FF0000"/>
                  </a:solidFill>
                </a:rPr>
                <a:t>147</a:t>
              </a:r>
              <a:r>
                <a:rPr lang="it-IT" sz="1600" b="1" dirty="0">
                  <a:solidFill>
                    <a:srgbClr val="FF0000"/>
                  </a:solidFill>
                </a:rPr>
                <a:t>Pm(</a:t>
              </a:r>
              <a:r>
                <a:rPr lang="it-IT" sz="1600" b="1" dirty="0" err="1">
                  <a:solidFill>
                    <a:srgbClr val="FF0000"/>
                  </a:solidFill>
                </a:rPr>
                <a:t>n,</a:t>
              </a:r>
              <a:r>
                <a:rPr lang="it-IT" sz="1600" b="1" dirty="0" err="1">
                  <a:solidFill>
                    <a:srgbClr val="FF0000"/>
                  </a:solidFill>
                  <a:latin typeface="Symbol" panose="05050102010706020507" pitchFamily="18" charset="2"/>
                </a:rPr>
                <a:t>g</a:t>
              </a:r>
              <a:r>
                <a:rPr lang="it-IT" sz="1600" b="1" dirty="0">
                  <a:solidFill>
                    <a:srgbClr val="FF0000"/>
                  </a:solidFill>
                </a:rPr>
                <a:t>)</a:t>
              </a:r>
            </a:p>
          </p:txBody>
        </p:sp>
      </p:grpSp>
      <p:sp>
        <p:nvSpPr>
          <p:cNvPr id="28" name="Rectangle 5"/>
          <p:cNvSpPr txBox="1">
            <a:spLocks noChangeArrowheads="1"/>
          </p:cNvSpPr>
          <p:nvPr/>
        </p:nvSpPr>
        <p:spPr bwMode="auto">
          <a:xfrm>
            <a:off x="0" y="0"/>
            <a:ext cx="9137847" cy="655279"/>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spAutoFit/>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a:spcBef>
                <a:spcPts val="480"/>
              </a:spcBef>
              <a:spcAft>
                <a:spcPts val="0"/>
              </a:spcAft>
            </a:pPr>
            <a:r>
              <a:rPr lang="en-US" sz="3600" dirty="0" smtClean="0">
                <a:effectLst>
                  <a:outerShdw blurRad="38100" dist="38100" dir="2700000" algn="tl" rotWithShape="0">
                    <a:srgbClr val="000000">
                      <a:alpha val="43000"/>
                    </a:srgbClr>
                  </a:outerShdw>
                </a:effectLst>
              </a:rPr>
              <a:t>Branching points: </a:t>
            </a:r>
            <a:r>
              <a:rPr lang="en-US" sz="3600" baseline="30000" dirty="0">
                <a:effectLst>
                  <a:outerShdw blurRad="38100" dist="38100" dir="2700000" algn="tl" rotWithShape="0">
                    <a:srgbClr val="000000">
                      <a:alpha val="43000"/>
                    </a:srgbClr>
                  </a:outerShdw>
                </a:effectLst>
              </a:rPr>
              <a:t>147</a:t>
            </a:r>
            <a:r>
              <a:rPr lang="en-US" sz="3600" dirty="0">
                <a:effectLst>
                  <a:outerShdw blurRad="38100" dist="38100" dir="2700000" algn="tl" rotWithShape="0">
                    <a:srgbClr val="000000">
                      <a:alpha val="43000"/>
                    </a:srgbClr>
                  </a:outerShdw>
                </a:effectLst>
              </a:rPr>
              <a:t>Pm, </a:t>
            </a:r>
            <a:r>
              <a:rPr lang="en-US" sz="3600" baseline="30000" dirty="0">
                <a:effectLst>
                  <a:outerShdw blurRad="38100" dist="38100" dir="2700000" algn="tl" rotWithShape="0">
                    <a:srgbClr val="000000">
                      <a:alpha val="43000"/>
                    </a:srgbClr>
                  </a:outerShdw>
                </a:effectLst>
              </a:rPr>
              <a:t>171</a:t>
            </a:r>
            <a:r>
              <a:rPr lang="en-US" sz="3600" dirty="0">
                <a:effectLst>
                  <a:outerShdw blurRad="38100" dist="38100" dir="2700000" algn="tl" rotWithShape="0">
                    <a:srgbClr val="000000">
                      <a:alpha val="43000"/>
                    </a:srgbClr>
                  </a:outerShdw>
                </a:effectLst>
              </a:rPr>
              <a:t>Tm, </a:t>
            </a:r>
            <a:r>
              <a:rPr lang="en-US" sz="3600" baseline="30000" dirty="0" smtClean="0">
                <a:effectLst>
                  <a:outerShdw blurRad="38100" dist="38100" dir="2700000" algn="tl" rotWithShape="0">
                    <a:srgbClr val="000000">
                      <a:alpha val="43000"/>
                    </a:srgbClr>
                  </a:outerShdw>
                </a:effectLst>
              </a:rPr>
              <a:t>204</a:t>
            </a:r>
            <a:r>
              <a:rPr lang="en-US" sz="3600" dirty="0" smtClean="0">
                <a:effectLst>
                  <a:outerShdw blurRad="38100" dist="38100" dir="2700000" algn="tl" rotWithShape="0">
                    <a:srgbClr val="000000">
                      <a:alpha val="43000"/>
                    </a:srgbClr>
                  </a:outerShdw>
                </a:effectLst>
              </a:rPr>
              <a:t>Tl</a:t>
            </a:r>
            <a:endParaRPr lang="en-US" sz="3600" dirty="0">
              <a:effectLst/>
            </a:endParaRPr>
          </a:p>
        </p:txBody>
      </p:sp>
      <p:sp>
        <p:nvSpPr>
          <p:cNvPr id="29" name="TextBox 28"/>
          <p:cNvSpPr txBox="1"/>
          <p:nvPr/>
        </p:nvSpPr>
        <p:spPr>
          <a:xfrm>
            <a:off x="787339" y="6562610"/>
            <a:ext cx="1925592" cy="276999"/>
          </a:xfrm>
          <a:prstGeom prst="rect">
            <a:avLst/>
          </a:prstGeom>
          <a:noFill/>
        </p:spPr>
        <p:txBody>
          <a:bodyPr wrap="none" rtlCol="0">
            <a:spAutoFit/>
          </a:bodyPr>
          <a:lstStyle/>
          <a:p>
            <a:r>
              <a:rPr lang="en-US" sz="1200" dirty="0"/>
              <a:t>a</a:t>
            </a:r>
            <a:r>
              <a:rPr lang="en-US" sz="1200" dirty="0" smtClean="0"/>
              <a:t>s provided by N Colonna</a:t>
            </a:r>
            <a:endParaRPr lang="en-US" sz="1200" dirty="0"/>
          </a:p>
        </p:txBody>
      </p:sp>
    </p:spTree>
    <p:extLst>
      <p:ext uri="{BB962C8B-B14F-4D97-AF65-F5344CB8AC3E}">
        <p14:creationId xmlns:p14="http://schemas.microsoft.com/office/powerpoint/2010/main" val="1762496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7"/>
          <p:cNvPicPr>
            <a:picLocks noChangeAspect="1"/>
          </p:cNvPicPr>
          <p:nvPr/>
        </p:nvPicPr>
        <p:blipFill>
          <a:blip r:embed="rId3"/>
          <a:stretch>
            <a:fillRect/>
          </a:stretch>
        </p:blipFill>
        <p:spPr>
          <a:xfrm>
            <a:off x="5745348" y="1688908"/>
            <a:ext cx="3927927" cy="2189547"/>
          </a:xfrm>
          <a:prstGeom prst="rect">
            <a:avLst/>
          </a:prstGeom>
        </p:spPr>
      </p:pic>
      <p:sp>
        <p:nvSpPr>
          <p:cNvPr id="23" name="AutoShape 7"/>
          <p:cNvSpPr>
            <a:spLocks noChangeArrowheads="1"/>
          </p:cNvSpPr>
          <p:nvPr/>
        </p:nvSpPr>
        <p:spPr bwMode="auto">
          <a:xfrm>
            <a:off x="1027832" y="4548711"/>
            <a:ext cx="4032448" cy="1736646"/>
          </a:xfrm>
          <a:prstGeom prst="roundRect">
            <a:avLst>
              <a:gd name="adj" fmla="val 16667"/>
            </a:avLst>
          </a:prstGeom>
          <a:noFill/>
          <a:ln w="38100" cap="sq" algn="ctr">
            <a:noFill/>
            <a:round/>
            <a:headEnd/>
            <a:tailEnd/>
          </a:ln>
        </p:spPr>
        <p:txBody>
          <a:bodyPr wrap="square" anchor="ctr">
            <a:spAutoFit/>
          </a:bodyPr>
          <a:lstStyle/>
          <a:p>
            <a:r>
              <a:rPr lang="it-IT" sz="1600" dirty="0">
                <a:latin typeface="+mn-lt"/>
              </a:rPr>
              <a:t>Preliminary </a:t>
            </a:r>
            <a:r>
              <a:rPr lang="it-IT" sz="1600" dirty="0" err="1">
                <a:latin typeface="+mn-lt"/>
              </a:rPr>
              <a:t>results</a:t>
            </a:r>
            <a:r>
              <a:rPr lang="it-IT" sz="1600" dirty="0">
                <a:latin typeface="+mn-lt"/>
              </a:rPr>
              <a:t> indicate </a:t>
            </a:r>
            <a:r>
              <a:rPr lang="it-IT" sz="1600" b="1" dirty="0" err="1">
                <a:latin typeface="+mn-lt"/>
              </a:rPr>
              <a:t>important</a:t>
            </a:r>
            <a:r>
              <a:rPr lang="it-IT" sz="1600" b="1" dirty="0">
                <a:latin typeface="+mn-lt"/>
              </a:rPr>
              <a:t> </a:t>
            </a:r>
            <a:r>
              <a:rPr lang="it-IT" sz="1600" b="1" dirty="0" err="1">
                <a:latin typeface="+mn-lt"/>
              </a:rPr>
              <a:t>differences</a:t>
            </a:r>
            <a:r>
              <a:rPr lang="it-IT" sz="1600" dirty="0">
                <a:latin typeface="+mn-lt"/>
              </a:rPr>
              <a:t> in the MACS relative to </a:t>
            </a:r>
            <a:r>
              <a:rPr lang="it-IT" sz="1600" dirty="0" err="1">
                <a:latin typeface="+mn-lt"/>
              </a:rPr>
              <a:t>calculations</a:t>
            </a:r>
            <a:r>
              <a:rPr lang="it-IT" sz="1600" dirty="0">
                <a:latin typeface="+mn-lt"/>
              </a:rPr>
              <a:t> and (</a:t>
            </a:r>
            <a:r>
              <a:rPr lang="it-IT" sz="1600" dirty="0" err="1">
                <a:latin typeface="+mn-lt"/>
              </a:rPr>
              <a:t>very</a:t>
            </a:r>
            <a:r>
              <a:rPr lang="it-IT" sz="1600" dirty="0">
                <a:latin typeface="+mn-lt"/>
              </a:rPr>
              <a:t> </a:t>
            </a:r>
            <a:r>
              <a:rPr lang="it-IT" sz="1600" dirty="0" err="1">
                <a:latin typeface="+mn-lt"/>
              </a:rPr>
              <a:t>few</a:t>
            </a:r>
            <a:r>
              <a:rPr lang="it-IT" sz="1600" dirty="0">
                <a:latin typeface="+mn-lt"/>
              </a:rPr>
              <a:t>) </a:t>
            </a:r>
            <a:r>
              <a:rPr lang="it-IT" sz="1600" dirty="0" err="1">
                <a:latin typeface="+mn-lt"/>
              </a:rPr>
              <a:t>previous</a:t>
            </a:r>
            <a:r>
              <a:rPr lang="it-IT" sz="1600" dirty="0">
                <a:latin typeface="+mn-lt"/>
              </a:rPr>
              <a:t> </a:t>
            </a:r>
            <a:r>
              <a:rPr lang="it-IT" sz="1600" dirty="0" err="1">
                <a:latin typeface="+mn-lt"/>
              </a:rPr>
              <a:t>integral</a:t>
            </a:r>
            <a:r>
              <a:rPr lang="it-IT" sz="1600" dirty="0">
                <a:latin typeface="+mn-lt"/>
              </a:rPr>
              <a:t> </a:t>
            </a:r>
            <a:r>
              <a:rPr lang="it-IT" sz="1600" dirty="0" err="1">
                <a:latin typeface="+mn-lt"/>
              </a:rPr>
              <a:t>measurements</a:t>
            </a:r>
            <a:r>
              <a:rPr lang="it-IT" sz="1600" dirty="0">
                <a:latin typeface="+mn-lt"/>
              </a:rPr>
              <a:t> (</a:t>
            </a:r>
            <a:r>
              <a:rPr lang="it-IT" sz="1600" dirty="0" err="1">
                <a:latin typeface="+mn-lt"/>
              </a:rPr>
              <a:t>confirmed</a:t>
            </a:r>
            <a:r>
              <a:rPr lang="it-IT" sz="1600" dirty="0">
                <a:latin typeface="+mn-lt"/>
              </a:rPr>
              <a:t> by </a:t>
            </a:r>
            <a:r>
              <a:rPr lang="it-IT" sz="1600" dirty="0" err="1">
                <a:latin typeface="+mn-lt"/>
              </a:rPr>
              <a:t>complementary</a:t>
            </a:r>
            <a:r>
              <a:rPr lang="it-IT" sz="1600" dirty="0">
                <a:latin typeface="+mn-lt"/>
              </a:rPr>
              <a:t> </a:t>
            </a:r>
            <a:r>
              <a:rPr lang="it-IT" sz="1600" dirty="0" err="1">
                <a:latin typeface="+mn-lt"/>
              </a:rPr>
              <a:t>measurements</a:t>
            </a:r>
            <a:r>
              <a:rPr lang="it-IT" sz="1600" dirty="0">
                <a:latin typeface="+mn-lt"/>
              </a:rPr>
              <a:t> </a:t>
            </a:r>
            <a:r>
              <a:rPr lang="it-IT" sz="1600" dirty="0" err="1">
                <a:latin typeface="+mn-lt"/>
              </a:rPr>
              <a:t>at</a:t>
            </a:r>
            <a:r>
              <a:rPr lang="it-IT" sz="1600" dirty="0">
                <a:latin typeface="+mn-lt"/>
              </a:rPr>
              <a:t> SARAF).</a:t>
            </a:r>
          </a:p>
        </p:txBody>
      </p:sp>
      <p:sp>
        <p:nvSpPr>
          <p:cNvPr id="2" name="Rettangolo 1"/>
          <p:cNvSpPr/>
          <p:nvPr/>
        </p:nvSpPr>
        <p:spPr>
          <a:xfrm>
            <a:off x="2625813" y="465819"/>
            <a:ext cx="7102411" cy="634020"/>
          </a:xfrm>
          <a:prstGeom prst="rect">
            <a:avLst/>
          </a:prstGeom>
        </p:spPr>
        <p:txBody>
          <a:bodyPr wrap="square">
            <a:spAutoFit/>
          </a:bodyPr>
          <a:lstStyle/>
          <a:p>
            <a:pPr algn="r">
              <a:defRPr/>
            </a:pPr>
            <a:r>
              <a:rPr lang="en-US" sz="1600" dirty="0">
                <a:latin typeface="Century Gothic" panose="020B0502020202020204" pitchFamily="34" charset="0"/>
              </a:rPr>
              <a:t>Isotope production by </a:t>
            </a:r>
            <a:r>
              <a:rPr lang="en-US" sz="1600" b="1" dirty="0">
                <a:latin typeface="Century Gothic" panose="020B0502020202020204" pitchFamily="34" charset="0"/>
              </a:rPr>
              <a:t>neutron irradiation at @ ILL</a:t>
            </a:r>
            <a:r>
              <a:rPr lang="en-US" sz="1600" dirty="0">
                <a:latin typeface="Century Gothic" panose="020B0502020202020204" pitchFamily="34" charset="0"/>
              </a:rPr>
              <a:t> (Grenoble)</a:t>
            </a:r>
          </a:p>
          <a:p>
            <a:pPr algn="r">
              <a:defRPr/>
            </a:pPr>
            <a:r>
              <a:rPr lang="en-US" sz="1600" dirty="0">
                <a:latin typeface="Century Gothic" panose="020B0502020202020204" pitchFamily="34" charset="0"/>
              </a:rPr>
              <a:t>Chemical separation and </a:t>
            </a:r>
            <a:r>
              <a:rPr lang="en-US" sz="1600" b="1" dirty="0">
                <a:latin typeface="Century Gothic" panose="020B0502020202020204" pitchFamily="34" charset="0"/>
              </a:rPr>
              <a:t>sample preparation</a:t>
            </a:r>
            <a:r>
              <a:rPr lang="en-US" sz="1600" dirty="0">
                <a:latin typeface="Century Gothic" panose="020B0502020202020204" pitchFamily="34" charset="0"/>
              </a:rPr>
              <a:t> by AC group @ PSI </a:t>
            </a:r>
          </a:p>
        </p:txBody>
      </p:sp>
      <p:pic>
        <p:nvPicPr>
          <p:cNvPr id="10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9473" y="4325144"/>
            <a:ext cx="3648226" cy="2304256"/>
          </a:xfrm>
          <a:prstGeom prst="rect">
            <a:avLst/>
          </a:prstGeom>
          <a:ln>
            <a:noFill/>
          </a:ln>
        </p:spPr>
      </p:pic>
      <p:sp>
        <p:nvSpPr>
          <p:cNvPr id="7" name="CasellaDiTesto 6"/>
          <p:cNvSpPr txBox="1"/>
          <p:nvPr/>
        </p:nvSpPr>
        <p:spPr>
          <a:xfrm>
            <a:off x="5639630" y="6581001"/>
            <a:ext cx="2727029" cy="276999"/>
          </a:xfrm>
          <a:prstGeom prst="rect">
            <a:avLst/>
          </a:prstGeom>
          <a:noFill/>
        </p:spPr>
        <p:txBody>
          <a:bodyPr wrap="none" rtlCol="0">
            <a:spAutoFit/>
          </a:bodyPr>
          <a:lstStyle/>
          <a:p>
            <a:r>
              <a:rPr lang="it-IT" sz="1200" b="1" dirty="0">
                <a:latin typeface="Century Gothic" panose="020B0502020202020204" pitchFamily="34" charset="0"/>
              </a:rPr>
              <a:t>J. Lerendegui et al., in </a:t>
            </a:r>
            <a:r>
              <a:rPr lang="it-IT" sz="1200" b="1" dirty="0" err="1">
                <a:latin typeface="Century Gothic" panose="020B0502020202020204" pitchFamily="34" charset="0"/>
              </a:rPr>
              <a:t>preparation</a:t>
            </a:r>
            <a:endParaRPr lang="it-IT" sz="1200" b="1" dirty="0">
              <a:latin typeface="Century Gothic" panose="020B0502020202020204" pitchFamily="34" charset="0"/>
            </a:endParaRPr>
          </a:p>
        </p:txBody>
      </p:sp>
      <p:sp>
        <p:nvSpPr>
          <p:cNvPr id="105" name="Rectangle 38"/>
          <p:cNvSpPr/>
          <p:nvPr/>
        </p:nvSpPr>
        <p:spPr>
          <a:xfrm>
            <a:off x="6109513" y="4189513"/>
            <a:ext cx="2659083"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400" b="1" baseline="30000" dirty="0">
                <a:solidFill>
                  <a:srgbClr val="000000"/>
                </a:solidFill>
                <a:latin typeface="Century Gothic" panose="020B0502020202020204" pitchFamily="34" charset="0"/>
              </a:rPr>
              <a:t>147</a:t>
            </a:r>
            <a:r>
              <a:rPr lang="en-US" sz="1400" b="1" dirty="0">
                <a:solidFill>
                  <a:srgbClr val="000000"/>
                </a:solidFill>
                <a:latin typeface="Century Gothic" panose="020B0502020202020204" pitchFamily="34" charset="0"/>
              </a:rPr>
              <a:t>Pm (2.6 y) - 80 </a:t>
            </a:r>
            <a:r>
              <a:rPr lang="en-US" sz="1400" b="1" dirty="0">
                <a:solidFill>
                  <a:srgbClr val="000000"/>
                </a:solidFill>
                <a:latin typeface="Symbol" panose="05050102010706020507" pitchFamily="18" charset="2"/>
              </a:rPr>
              <a:t>m</a:t>
            </a:r>
            <a:r>
              <a:rPr lang="en-US" sz="1400" b="1" dirty="0">
                <a:solidFill>
                  <a:srgbClr val="000000"/>
                </a:solidFill>
                <a:latin typeface="Century Gothic" panose="020B0502020202020204" pitchFamily="34" charset="0"/>
              </a:rPr>
              <a:t>g sample</a:t>
            </a:r>
          </a:p>
        </p:txBody>
      </p:sp>
      <p:sp>
        <p:nvSpPr>
          <p:cNvPr id="106" name="Rectangle 38"/>
          <p:cNvSpPr/>
          <p:nvPr/>
        </p:nvSpPr>
        <p:spPr>
          <a:xfrm>
            <a:off x="2005056" y="1669232"/>
            <a:ext cx="3096344"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400" b="1" baseline="30000" dirty="0">
                <a:solidFill>
                  <a:srgbClr val="000000"/>
                </a:solidFill>
                <a:latin typeface="Century Gothic" panose="020B0502020202020204" pitchFamily="34" charset="0"/>
              </a:rPr>
              <a:t>171</a:t>
            </a:r>
            <a:r>
              <a:rPr lang="en-US" sz="1400" b="1" dirty="0">
                <a:solidFill>
                  <a:srgbClr val="000000"/>
                </a:solidFill>
                <a:latin typeface="Century Gothic" panose="020B0502020202020204" pitchFamily="34" charset="0"/>
              </a:rPr>
              <a:t>Tm (1.9 y) - 3.6 mg sample</a:t>
            </a:r>
          </a:p>
        </p:txBody>
      </p:sp>
      <p:pic>
        <p:nvPicPr>
          <p:cNvPr id="31" name="Imagen 2"/>
          <p:cNvPicPr>
            <a:picLocks noChangeAspect="1"/>
          </p:cNvPicPr>
          <p:nvPr/>
        </p:nvPicPr>
        <p:blipFill rotWithShape="1">
          <a:blip r:embed="rId5" cstate="print">
            <a:extLst>
              <a:ext uri="{28A0092B-C50C-407E-A947-70E740481C1C}">
                <a14:useLocalDpi xmlns:a14="http://schemas.microsoft.com/office/drawing/2010/main" val="0"/>
              </a:ext>
            </a:extLst>
          </a:blip>
          <a:srcRect l="26375" t="26348" r="12200" b="19830"/>
          <a:stretch/>
        </p:blipFill>
        <p:spPr>
          <a:xfrm>
            <a:off x="1212969" y="2029272"/>
            <a:ext cx="4426661" cy="2232247"/>
          </a:xfrm>
          <a:prstGeom prst="rect">
            <a:avLst/>
          </a:prstGeom>
        </p:spPr>
      </p:pic>
      <p:sp>
        <p:nvSpPr>
          <p:cNvPr id="3" name="CasellaDiTesto 2"/>
          <p:cNvSpPr txBox="1"/>
          <p:nvPr/>
        </p:nvSpPr>
        <p:spPr>
          <a:xfrm>
            <a:off x="1156687" y="4242064"/>
            <a:ext cx="2603598" cy="276999"/>
          </a:xfrm>
          <a:prstGeom prst="rect">
            <a:avLst/>
          </a:prstGeom>
          <a:noFill/>
        </p:spPr>
        <p:txBody>
          <a:bodyPr wrap="none" rtlCol="0">
            <a:spAutoFit/>
          </a:bodyPr>
          <a:lstStyle/>
          <a:p>
            <a:r>
              <a:rPr lang="it-IT" sz="1200" b="1" dirty="0">
                <a:latin typeface="Century Gothic" panose="020B0502020202020204" pitchFamily="34" charset="0"/>
              </a:rPr>
              <a:t>C. </a:t>
            </a:r>
            <a:r>
              <a:rPr lang="it-IT" sz="1200" b="1" dirty="0" err="1">
                <a:latin typeface="Century Gothic" panose="020B0502020202020204" pitchFamily="34" charset="0"/>
              </a:rPr>
              <a:t>Guerrero</a:t>
            </a:r>
            <a:r>
              <a:rPr lang="it-IT" sz="1200" b="1" dirty="0">
                <a:latin typeface="Century Gothic" panose="020B0502020202020204" pitchFamily="34" charset="0"/>
              </a:rPr>
              <a:t> et al., in </a:t>
            </a:r>
            <a:r>
              <a:rPr lang="it-IT" sz="1200" b="1" dirty="0" err="1">
                <a:latin typeface="Century Gothic" panose="020B0502020202020204" pitchFamily="34" charset="0"/>
              </a:rPr>
              <a:t>preparation</a:t>
            </a:r>
            <a:endParaRPr lang="it-IT" sz="1200" b="1" dirty="0">
              <a:latin typeface="Century Gothic" panose="020B0502020202020204" pitchFamily="34" charset="0"/>
            </a:endParaRPr>
          </a:p>
        </p:txBody>
      </p:sp>
      <p:sp>
        <p:nvSpPr>
          <p:cNvPr id="34" name="Rectangle 38"/>
          <p:cNvSpPr/>
          <p:nvPr/>
        </p:nvSpPr>
        <p:spPr>
          <a:xfrm>
            <a:off x="5745348" y="1321434"/>
            <a:ext cx="2943944"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400" b="1" baseline="30000" dirty="0">
                <a:solidFill>
                  <a:srgbClr val="000000"/>
                </a:solidFill>
                <a:latin typeface="Century Gothic" panose="020B0502020202020204" pitchFamily="34" charset="0"/>
              </a:rPr>
              <a:t>204</a:t>
            </a:r>
            <a:r>
              <a:rPr lang="en-US" sz="1400" b="1" dirty="0">
                <a:solidFill>
                  <a:srgbClr val="000000"/>
                </a:solidFill>
                <a:latin typeface="Century Gothic" panose="020B0502020202020204" pitchFamily="34" charset="0"/>
              </a:rPr>
              <a:t>Tl (3.8 y) – 11 mg sample</a:t>
            </a:r>
          </a:p>
        </p:txBody>
      </p:sp>
      <p:sp>
        <p:nvSpPr>
          <p:cNvPr id="4" name="CasellaDiTesto 3"/>
          <p:cNvSpPr txBox="1"/>
          <p:nvPr/>
        </p:nvSpPr>
        <p:spPr>
          <a:xfrm rot="19453299">
            <a:off x="2514018" y="3174389"/>
            <a:ext cx="5530681" cy="1323439"/>
          </a:xfrm>
          <a:prstGeom prst="rect">
            <a:avLst/>
          </a:prstGeom>
          <a:noFill/>
        </p:spPr>
        <p:txBody>
          <a:bodyPr wrap="none" rtlCol="0">
            <a:spAutoFit/>
          </a:bodyPr>
          <a:lstStyle/>
          <a:p>
            <a:r>
              <a:rPr lang="it-IT" sz="8000" dirty="0">
                <a:solidFill>
                  <a:schemeClr val="bg1">
                    <a:lumMod val="85000"/>
                  </a:schemeClr>
                </a:solidFill>
                <a:latin typeface="Century Gothic" panose="020B0502020202020204" pitchFamily="34" charset="0"/>
              </a:rPr>
              <a:t>Preliminary</a:t>
            </a:r>
          </a:p>
        </p:txBody>
      </p:sp>
      <p:sp>
        <p:nvSpPr>
          <p:cNvPr id="6" name="CasellaDiTesto 5"/>
          <p:cNvSpPr txBox="1"/>
          <p:nvPr/>
        </p:nvSpPr>
        <p:spPr>
          <a:xfrm>
            <a:off x="5135573" y="3812169"/>
            <a:ext cx="3456384" cy="276999"/>
          </a:xfrm>
          <a:prstGeom prst="rect">
            <a:avLst/>
          </a:prstGeom>
          <a:noFill/>
        </p:spPr>
        <p:txBody>
          <a:bodyPr wrap="square" rtlCol="0">
            <a:spAutoFit/>
          </a:bodyPr>
          <a:lstStyle/>
          <a:p>
            <a:r>
              <a:rPr lang="it-IT" sz="1200" b="1" dirty="0">
                <a:latin typeface="Century Gothic" panose="020B0502020202020204" pitchFamily="34" charset="0"/>
              </a:rPr>
              <a:t>             A. </a:t>
            </a:r>
            <a:r>
              <a:rPr lang="it-IT" sz="1200" b="1" dirty="0" err="1">
                <a:latin typeface="Century Gothic" panose="020B0502020202020204" pitchFamily="34" charset="0"/>
              </a:rPr>
              <a:t>Casanovas</a:t>
            </a:r>
            <a:r>
              <a:rPr lang="it-IT" sz="1200" b="1" dirty="0">
                <a:latin typeface="Century Gothic" panose="020B0502020202020204" pitchFamily="34" charset="0"/>
              </a:rPr>
              <a:t> et al., in </a:t>
            </a:r>
            <a:r>
              <a:rPr lang="it-IT" sz="1200" b="1" dirty="0" err="1" smtClean="0">
                <a:latin typeface="Century Gothic" panose="020B0502020202020204" pitchFamily="34" charset="0"/>
              </a:rPr>
              <a:t>preparation</a:t>
            </a:r>
            <a:endParaRPr lang="it-IT" sz="1200" b="1" dirty="0">
              <a:latin typeface="Century Gothic" panose="020B0502020202020204" pitchFamily="34" charset="0"/>
            </a:endParaRPr>
          </a:p>
        </p:txBody>
      </p:sp>
      <p:sp>
        <p:nvSpPr>
          <p:cNvPr id="8" name="Ovale 7"/>
          <p:cNvSpPr/>
          <p:nvPr/>
        </p:nvSpPr>
        <p:spPr>
          <a:xfrm>
            <a:off x="7333648" y="4036783"/>
            <a:ext cx="1444222" cy="584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6"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827" y="6282456"/>
            <a:ext cx="675512" cy="475607"/>
          </a:xfrm>
          <a:prstGeom prst="rect">
            <a:avLst/>
          </a:prstGeom>
        </p:spPr>
      </p:pic>
      <p:sp>
        <p:nvSpPr>
          <p:cNvPr id="37" name="Rectangle 5"/>
          <p:cNvSpPr txBox="1">
            <a:spLocks noChangeArrowheads="1"/>
          </p:cNvSpPr>
          <p:nvPr/>
        </p:nvSpPr>
        <p:spPr bwMode="auto">
          <a:xfrm>
            <a:off x="0" y="0"/>
            <a:ext cx="9137847" cy="655279"/>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spAutoFit/>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a:spcBef>
                <a:spcPts val="480"/>
              </a:spcBef>
              <a:spcAft>
                <a:spcPts val="0"/>
              </a:spcAft>
            </a:pPr>
            <a:r>
              <a:rPr lang="en-US" sz="3600" dirty="0" smtClean="0">
                <a:effectLst>
                  <a:outerShdw blurRad="38100" dist="38100" dir="2700000" algn="tl" rotWithShape="0">
                    <a:srgbClr val="000000">
                      <a:alpha val="43000"/>
                    </a:srgbClr>
                  </a:outerShdw>
                </a:effectLst>
              </a:rPr>
              <a:t>Branching points</a:t>
            </a:r>
            <a:endParaRPr lang="en-US" sz="3600" dirty="0">
              <a:effectLst/>
            </a:endParaRPr>
          </a:p>
        </p:txBody>
      </p:sp>
      <p:sp>
        <p:nvSpPr>
          <p:cNvPr id="5" name="TextBox 4"/>
          <p:cNvSpPr txBox="1"/>
          <p:nvPr/>
        </p:nvSpPr>
        <p:spPr>
          <a:xfrm>
            <a:off x="787339" y="6562610"/>
            <a:ext cx="1925592" cy="276999"/>
          </a:xfrm>
          <a:prstGeom prst="rect">
            <a:avLst/>
          </a:prstGeom>
          <a:noFill/>
        </p:spPr>
        <p:txBody>
          <a:bodyPr wrap="none" rtlCol="0">
            <a:spAutoFit/>
          </a:bodyPr>
          <a:lstStyle/>
          <a:p>
            <a:r>
              <a:rPr lang="en-US" sz="1200" dirty="0"/>
              <a:t>a</a:t>
            </a:r>
            <a:r>
              <a:rPr lang="en-US" sz="1200" dirty="0" smtClean="0"/>
              <a:t>s provided by N Colonna</a:t>
            </a:r>
            <a:endParaRPr lang="en-US" sz="1200" dirty="0"/>
          </a:p>
        </p:txBody>
      </p:sp>
    </p:spTree>
    <p:extLst>
      <p:ext uri="{BB962C8B-B14F-4D97-AF65-F5344CB8AC3E}">
        <p14:creationId xmlns:p14="http://schemas.microsoft.com/office/powerpoint/2010/main" val="212304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500"/>
                                        <p:tgtEl>
                                          <p:spTgt spid="10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fade">
                                      <p:cBhvr>
                                        <p:cTn id="32" dur="500"/>
                                        <p:tgtEl>
                                          <p:spTgt spid="10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dissolv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1000" fill="hold"/>
                                        <p:tgtEl>
                                          <p:spTgt spid="4"/>
                                        </p:tgtEl>
                                        <p:attrNameLst>
                                          <p:attrName>ppt_w</p:attrName>
                                        </p:attrNameLst>
                                      </p:cBhvr>
                                      <p:tavLst>
                                        <p:tav tm="0">
                                          <p:val>
                                            <p:fltVal val="0"/>
                                          </p:val>
                                        </p:tav>
                                        <p:tav tm="100000">
                                          <p:val>
                                            <p:strVal val="#ppt_w"/>
                                          </p:val>
                                        </p:tav>
                                      </p:tavLst>
                                    </p:anim>
                                    <p:anim calcmode="lin" valueType="num">
                                      <p:cBhvr>
                                        <p:cTn id="51" dur="1000" fill="hold"/>
                                        <p:tgtEl>
                                          <p:spTgt spid="4"/>
                                        </p:tgtEl>
                                        <p:attrNameLst>
                                          <p:attrName>ppt_h</p:attrName>
                                        </p:attrNameLst>
                                      </p:cBhvr>
                                      <p:tavLst>
                                        <p:tav tm="0">
                                          <p:val>
                                            <p:fltVal val="0"/>
                                          </p:val>
                                        </p:tav>
                                        <p:tav tm="100000">
                                          <p:val>
                                            <p:strVal val="#ppt_h"/>
                                          </p:val>
                                        </p:tav>
                                      </p:tavLst>
                                    </p:anim>
                                    <p:anim calcmode="lin" valueType="num">
                                      <p:cBhvr>
                                        <p:cTn id="52" dur="1000" fill="hold"/>
                                        <p:tgtEl>
                                          <p:spTgt spid="4"/>
                                        </p:tgtEl>
                                        <p:attrNameLst>
                                          <p:attrName>style.rotation</p:attrName>
                                        </p:attrNameLst>
                                      </p:cBhvr>
                                      <p:tavLst>
                                        <p:tav tm="0">
                                          <p:val>
                                            <p:fltVal val="90"/>
                                          </p:val>
                                        </p:tav>
                                        <p:tav tm="100000">
                                          <p:val>
                                            <p:fltVal val="0"/>
                                          </p:val>
                                        </p:tav>
                                      </p:tavLst>
                                    </p:anim>
                                    <p:animEffect transition="in" filter="fade">
                                      <p:cBhvr>
                                        <p:cTn id="5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p:bldP spid="105" grpId="0" animBg="1"/>
      <p:bldP spid="106" grpId="0" animBg="1"/>
      <p:bldP spid="3" grpId="0"/>
      <p:bldP spid="34" grpId="0" animBg="1"/>
      <p:bldP spid="4" grpId="0"/>
      <p:bldP spid="6"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3524" name="Line 4"/>
          <p:cNvSpPr>
            <a:spLocks noChangeShapeType="1"/>
          </p:cNvSpPr>
          <p:nvPr/>
        </p:nvSpPr>
        <p:spPr bwMode="auto">
          <a:xfrm flipH="1">
            <a:off x="6858000" y="3444348"/>
            <a:ext cx="2286000" cy="0"/>
          </a:xfrm>
          <a:prstGeom prst="line">
            <a:avLst/>
          </a:prstGeom>
          <a:noFill/>
          <a:ln w="50800">
            <a:solidFill>
              <a:schemeClr val="tx1"/>
            </a:solidFill>
            <a:round/>
            <a:headEnd type="triangle" w="med" len="med"/>
            <a:tailEnd type="none" w="sm" len="lg"/>
          </a:ln>
          <a:effectLst/>
        </p:spPr>
        <p:txBody>
          <a:bodyPr>
            <a:prstTxWarp prst="textNoShape">
              <a:avLst/>
            </a:prstTxWarp>
            <a:spAutoFit/>
          </a:bodyPr>
          <a:lstStyle/>
          <a:p>
            <a:endParaRPr lang="en-US"/>
          </a:p>
        </p:txBody>
      </p:sp>
      <p:sp>
        <p:nvSpPr>
          <p:cNvPr id="363525" name="Line 5"/>
          <p:cNvSpPr>
            <a:spLocks noChangeShapeType="1"/>
          </p:cNvSpPr>
          <p:nvPr/>
        </p:nvSpPr>
        <p:spPr bwMode="auto">
          <a:xfrm flipH="1">
            <a:off x="2057400" y="3444348"/>
            <a:ext cx="4799013" cy="0"/>
          </a:xfrm>
          <a:prstGeom prst="line">
            <a:avLst/>
          </a:prstGeom>
          <a:noFill/>
          <a:ln w="50800">
            <a:solidFill>
              <a:schemeClr val="tx1"/>
            </a:solidFill>
            <a:round/>
            <a:headEnd type="triangle" w="med" len="med"/>
            <a:tailEnd type="none" w="sm" len="lg"/>
          </a:ln>
          <a:effectLst/>
        </p:spPr>
        <p:txBody>
          <a:bodyPr>
            <a:prstTxWarp prst="textNoShape">
              <a:avLst/>
            </a:prstTxWarp>
            <a:spAutoFit/>
          </a:bodyPr>
          <a:lstStyle/>
          <a:p>
            <a:endParaRPr lang="en-US"/>
          </a:p>
        </p:txBody>
      </p:sp>
      <p:sp>
        <p:nvSpPr>
          <p:cNvPr id="363526" name="Text Box 6"/>
          <p:cNvSpPr txBox="1">
            <a:spLocks noChangeArrowheads="1"/>
          </p:cNvSpPr>
          <p:nvPr/>
        </p:nvSpPr>
        <p:spPr bwMode="auto">
          <a:xfrm>
            <a:off x="8534400" y="3444348"/>
            <a:ext cx="1297150" cy="904863"/>
          </a:xfrm>
          <a:prstGeom prst="rect">
            <a:avLst/>
          </a:prstGeom>
          <a:noFill/>
          <a:ln w="9525">
            <a:noFill/>
            <a:miter lim="800000"/>
            <a:headEnd/>
            <a:tailEnd/>
          </a:ln>
          <a:effectLst/>
        </p:spPr>
        <p:txBody>
          <a:bodyPr wrap="none">
            <a:prstTxWarp prst="textNoShape">
              <a:avLst/>
            </a:prstTxWarp>
            <a:spAutoFit/>
          </a:bodyPr>
          <a:lstStyle/>
          <a:p>
            <a:pPr algn="ctr"/>
            <a:r>
              <a:rPr lang="en-US" dirty="0" smtClean="0">
                <a:latin typeface="Arial" charset="0"/>
              </a:rPr>
              <a:t>Now</a:t>
            </a:r>
          </a:p>
          <a:p>
            <a:pPr algn="ctr"/>
            <a:r>
              <a:rPr lang="en-US" dirty="0" smtClean="0">
                <a:latin typeface="Arial" charset="0"/>
              </a:rPr>
              <a:t>(</a:t>
            </a:r>
            <a:r>
              <a:rPr lang="it-IT" dirty="0" smtClean="0">
                <a:latin typeface="Arial" charset="0"/>
              </a:rPr>
              <a:t>&amp; here)</a:t>
            </a:r>
            <a:endParaRPr lang="en-US" dirty="0">
              <a:latin typeface="Arial" charset="0"/>
            </a:endParaRPr>
          </a:p>
        </p:txBody>
      </p:sp>
      <p:sp>
        <p:nvSpPr>
          <p:cNvPr id="363527" name="Oval 7"/>
          <p:cNvSpPr>
            <a:spLocks noChangeArrowheads="1"/>
          </p:cNvSpPr>
          <p:nvPr/>
        </p:nvSpPr>
        <p:spPr bwMode="auto">
          <a:xfrm>
            <a:off x="9021763" y="3093511"/>
            <a:ext cx="274637" cy="274637"/>
          </a:xfrm>
          <a:prstGeom prst="ellipse">
            <a:avLst/>
          </a:prstGeom>
          <a:solidFill>
            <a:srgbClr val="FFFF00"/>
          </a:solidFill>
          <a:ln w="9525">
            <a:solidFill>
              <a:schemeClr val="tx1"/>
            </a:solidFill>
            <a:round/>
            <a:headEnd/>
            <a:tailEnd/>
          </a:ln>
          <a:effectLst/>
        </p:spPr>
        <p:txBody>
          <a:bodyPr anchor="ctr">
            <a:prstTxWarp prst="textNoShape">
              <a:avLst/>
            </a:prstTxWarp>
            <a:spAutoFit/>
          </a:bodyPr>
          <a:lstStyle/>
          <a:p>
            <a:endParaRPr lang="en-US"/>
          </a:p>
        </p:txBody>
      </p:sp>
      <p:sp>
        <p:nvSpPr>
          <p:cNvPr id="363528" name="Text Box 8"/>
          <p:cNvSpPr txBox="1">
            <a:spLocks noChangeArrowheads="1"/>
          </p:cNvSpPr>
          <p:nvPr/>
        </p:nvSpPr>
        <p:spPr bwMode="auto">
          <a:xfrm>
            <a:off x="7467600" y="3444348"/>
            <a:ext cx="1108597" cy="461665"/>
          </a:xfrm>
          <a:prstGeom prst="rect">
            <a:avLst/>
          </a:prstGeom>
          <a:noFill/>
          <a:ln w="9525">
            <a:noFill/>
            <a:miter lim="800000"/>
            <a:headEnd/>
            <a:tailEnd/>
          </a:ln>
          <a:effectLst/>
        </p:spPr>
        <p:txBody>
          <a:bodyPr wrap="none">
            <a:prstTxWarp prst="textNoShape">
              <a:avLst/>
            </a:prstTxWarp>
            <a:spAutoFit/>
          </a:bodyPr>
          <a:lstStyle/>
          <a:p>
            <a:r>
              <a:rPr lang="en-US" dirty="0" smtClean="0">
                <a:latin typeface="Arial" charset="0"/>
              </a:rPr>
              <a:t>4.6 </a:t>
            </a:r>
            <a:r>
              <a:rPr lang="en-US" dirty="0" err="1" smtClean="0">
                <a:latin typeface="Arial" charset="0"/>
              </a:rPr>
              <a:t>Ga</a:t>
            </a:r>
            <a:endParaRPr lang="en-US" dirty="0">
              <a:latin typeface="Arial" charset="0"/>
            </a:endParaRPr>
          </a:p>
        </p:txBody>
      </p:sp>
      <p:sp>
        <p:nvSpPr>
          <p:cNvPr id="363529" name="Text Box 9"/>
          <p:cNvSpPr txBox="1">
            <a:spLocks noChangeArrowheads="1"/>
          </p:cNvSpPr>
          <p:nvPr/>
        </p:nvSpPr>
        <p:spPr bwMode="auto">
          <a:xfrm>
            <a:off x="3429000" y="3429000"/>
            <a:ext cx="2374568" cy="461665"/>
          </a:xfrm>
          <a:prstGeom prst="rect">
            <a:avLst/>
          </a:prstGeom>
          <a:noFill/>
          <a:ln w="9525">
            <a:noFill/>
            <a:miter lim="800000"/>
            <a:headEnd/>
            <a:tailEnd/>
          </a:ln>
          <a:effectLst/>
        </p:spPr>
        <p:txBody>
          <a:bodyPr wrap="none">
            <a:prstTxWarp prst="textNoShape">
              <a:avLst/>
            </a:prstTxWarp>
            <a:spAutoFit/>
          </a:bodyPr>
          <a:lstStyle/>
          <a:p>
            <a:r>
              <a:rPr lang="en-US" dirty="0" smtClean="0">
                <a:latin typeface="Arial" charset="0"/>
              </a:rPr>
              <a:t>nucleosynthesis</a:t>
            </a:r>
            <a:endParaRPr lang="en-US" dirty="0">
              <a:latin typeface="Arial" charset="0"/>
            </a:endParaRPr>
          </a:p>
        </p:txBody>
      </p:sp>
      <p:sp>
        <p:nvSpPr>
          <p:cNvPr id="363530" name="AutoShape 10"/>
          <p:cNvSpPr>
            <a:spLocks noChangeArrowheads="1"/>
          </p:cNvSpPr>
          <p:nvPr/>
        </p:nvSpPr>
        <p:spPr bwMode="auto">
          <a:xfrm>
            <a:off x="914400" y="2910948"/>
            <a:ext cx="990600" cy="990600"/>
          </a:xfrm>
          <a:prstGeom prst="star32">
            <a:avLst>
              <a:gd name="adj" fmla="val 37500"/>
            </a:avLst>
          </a:prstGeom>
          <a:solidFill>
            <a:srgbClr val="FF0000"/>
          </a:solidFill>
          <a:ln w="9525">
            <a:solidFill>
              <a:schemeClr val="tx1"/>
            </a:solidFill>
            <a:miter lim="800000"/>
            <a:headEnd/>
            <a:tailEnd/>
          </a:ln>
          <a:effectLst/>
        </p:spPr>
        <p:txBody>
          <a:bodyPr wrap="none" anchor="ctr">
            <a:prstTxWarp prst="textNoShape">
              <a:avLst/>
            </a:prstTxWarp>
            <a:spAutoFit/>
          </a:bodyPr>
          <a:lstStyle/>
          <a:p>
            <a:endParaRPr lang="en-US" dirty="0"/>
          </a:p>
        </p:txBody>
      </p:sp>
      <p:sp>
        <p:nvSpPr>
          <p:cNvPr id="363531" name="Line 11"/>
          <p:cNvSpPr>
            <a:spLocks noChangeShapeType="1"/>
          </p:cNvSpPr>
          <p:nvPr/>
        </p:nvSpPr>
        <p:spPr bwMode="auto">
          <a:xfrm flipH="1">
            <a:off x="1906588" y="3444348"/>
            <a:ext cx="150812" cy="0"/>
          </a:xfrm>
          <a:prstGeom prst="line">
            <a:avLst/>
          </a:prstGeom>
          <a:noFill/>
          <a:ln w="50800">
            <a:solidFill>
              <a:schemeClr val="tx1"/>
            </a:solidFill>
            <a:round/>
            <a:headEnd type="triangle" w="med" len="med"/>
            <a:tailEnd type="none" w="sm" len="lg"/>
          </a:ln>
          <a:effectLst/>
        </p:spPr>
        <p:txBody>
          <a:bodyPr>
            <a:prstTxWarp prst="textNoShape">
              <a:avLst/>
            </a:prstTxWarp>
            <a:spAutoFit/>
          </a:bodyPr>
          <a:lstStyle/>
          <a:p>
            <a:endParaRPr lang="en-US"/>
          </a:p>
        </p:txBody>
      </p:sp>
      <p:sp>
        <p:nvSpPr>
          <p:cNvPr id="363532" name="AutoShape 12"/>
          <p:cNvSpPr>
            <a:spLocks noChangeArrowheads="1"/>
          </p:cNvSpPr>
          <p:nvPr/>
        </p:nvSpPr>
        <p:spPr bwMode="auto">
          <a:xfrm>
            <a:off x="6705600" y="2910948"/>
            <a:ext cx="457200" cy="533400"/>
          </a:xfrm>
          <a:prstGeom prst="irregularSeal2">
            <a:avLst/>
          </a:prstGeom>
          <a:solidFill>
            <a:srgbClr val="FF9900"/>
          </a:solidFill>
          <a:ln w="9525">
            <a:solidFill>
              <a:schemeClr val="tx1"/>
            </a:solidFill>
            <a:miter lim="800000"/>
            <a:headEnd/>
            <a:tailEnd/>
          </a:ln>
          <a:effectLst/>
        </p:spPr>
        <p:txBody>
          <a:bodyPr anchor="ctr">
            <a:prstTxWarp prst="textNoShape">
              <a:avLst/>
            </a:prstTxWarp>
            <a:spAutoFit/>
          </a:bodyPr>
          <a:lstStyle/>
          <a:p>
            <a:endParaRPr lang="en-US"/>
          </a:p>
        </p:txBody>
      </p:sp>
      <p:sp>
        <p:nvSpPr>
          <p:cNvPr id="363533" name="AutoShape 13"/>
          <p:cNvSpPr>
            <a:spLocks noChangeArrowheads="1"/>
          </p:cNvSpPr>
          <p:nvPr/>
        </p:nvSpPr>
        <p:spPr bwMode="auto">
          <a:xfrm>
            <a:off x="1943100" y="2987148"/>
            <a:ext cx="762000" cy="3810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99CCFF">
                  <a:gamma/>
                  <a:shade val="46275"/>
                  <a:invGamma/>
                </a:srgbClr>
              </a:gs>
              <a:gs pos="50000">
                <a:srgbClr val="99CCFF"/>
              </a:gs>
              <a:gs pos="100000">
                <a:srgbClr val="99CCFF">
                  <a:gamma/>
                  <a:shade val="46275"/>
                  <a:invGamma/>
                </a:srgbClr>
              </a:gs>
            </a:gsLst>
            <a:lin ang="5400000" scaled="1"/>
          </a:gradFill>
          <a:ln w="9525">
            <a:solidFill>
              <a:schemeClr val="tx1"/>
            </a:solidFill>
            <a:round/>
            <a:headEnd/>
            <a:tailEnd/>
          </a:ln>
          <a:effectLst/>
        </p:spPr>
        <p:txBody>
          <a:bodyPr anchor="ctr">
            <a:prstTxWarp prst="textNoShape">
              <a:avLst/>
            </a:prstTxWarp>
            <a:spAutoFit/>
          </a:bodyPr>
          <a:lstStyle/>
          <a:p>
            <a:endParaRPr lang="en-US"/>
          </a:p>
        </p:txBody>
      </p:sp>
      <p:sp>
        <p:nvSpPr>
          <p:cNvPr id="363534" name="Oval 14"/>
          <p:cNvSpPr>
            <a:spLocks noChangeArrowheads="1"/>
          </p:cNvSpPr>
          <p:nvPr/>
        </p:nvSpPr>
        <p:spPr bwMode="auto">
          <a:xfrm>
            <a:off x="2133600" y="3095098"/>
            <a:ext cx="381000" cy="152400"/>
          </a:xfrm>
          <a:prstGeom prst="ellipse">
            <a:avLst/>
          </a:prstGeom>
          <a:solidFill>
            <a:schemeClr val="tx1"/>
          </a:solidFill>
          <a:ln w="9525">
            <a:solidFill>
              <a:schemeClr val="tx1"/>
            </a:solidFill>
            <a:round/>
            <a:headEnd/>
            <a:tailEnd/>
          </a:ln>
          <a:effectLst/>
        </p:spPr>
        <p:txBody>
          <a:bodyPr wrap="none" anchor="ctr">
            <a:prstTxWarp prst="textNoShape">
              <a:avLst/>
            </a:prstTxWarp>
            <a:spAutoFit/>
          </a:bodyPr>
          <a:lstStyle/>
          <a:p>
            <a:endParaRPr lang="en-US"/>
          </a:p>
        </p:txBody>
      </p:sp>
      <p:sp>
        <p:nvSpPr>
          <p:cNvPr id="363535" name="Text Box 15"/>
          <p:cNvSpPr txBox="1">
            <a:spLocks noChangeArrowheads="1"/>
          </p:cNvSpPr>
          <p:nvPr/>
        </p:nvSpPr>
        <p:spPr bwMode="auto">
          <a:xfrm rot="19581581">
            <a:off x="3963487" y="4376629"/>
            <a:ext cx="3319462" cy="457200"/>
          </a:xfrm>
          <a:prstGeom prst="rect">
            <a:avLst/>
          </a:prstGeom>
          <a:noFill/>
          <a:ln w="9525">
            <a:noFill/>
            <a:miter lim="800000"/>
            <a:headEnd/>
            <a:tailEnd/>
          </a:ln>
          <a:effectLst/>
        </p:spPr>
        <p:txBody>
          <a:bodyPr wrap="none">
            <a:prstTxWarp prst="textNoShape">
              <a:avLst/>
            </a:prstTxWarp>
            <a:spAutoFit/>
          </a:bodyPr>
          <a:lstStyle/>
          <a:p>
            <a:r>
              <a:rPr lang="en-US" dirty="0" smtClean="0">
                <a:latin typeface="Arial" charset="0"/>
              </a:rPr>
              <a:t>Solar-system formation</a:t>
            </a:r>
            <a:endParaRPr lang="en-US" dirty="0">
              <a:latin typeface="Arial" charset="0"/>
            </a:endParaRPr>
          </a:p>
        </p:txBody>
      </p:sp>
      <p:sp>
        <p:nvSpPr>
          <p:cNvPr id="363536" name="Text Box 16"/>
          <p:cNvSpPr txBox="1">
            <a:spLocks noChangeArrowheads="1"/>
          </p:cNvSpPr>
          <p:nvPr/>
        </p:nvSpPr>
        <p:spPr bwMode="auto">
          <a:xfrm rot="19670578">
            <a:off x="573060" y="3829762"/>
            <a:ext cx="2031325" cy="904863"/>
          </a:xfrm>
          <a:prstGeom prst="rect">
            <a:avLst/>
          </a:prstGeom>
          <a:noFill/>
          <a:ln w="9525">
            <a:noFill/>
            <a:miter lim="800000"/>
            <a:headEnd/>
            <a:tailEnd/>
          </a:ln>
          <a:effectLst/>
        </p:spPr>
        <p:txBody>
          <a:bodyPr wrap="none">
            <a:prstTxWarp prst="textNoShape">
              <a:avLst/>
            </a:prstTxWarp>
            <a:spAutoFit/>
          </a:bodyPr>
          <a:lstStyle/>
          <a:p>
            <a:r>
              <a:rPr lang="it-IT" dirty="0" err="1">
                <a:latin typeface="Arial" charset="0"/>
              </a:rPr>
              <a:t>Galaxy</a:t>
            </a:r>
            <a:r>
              <a:rPr lang="it-IT" dirty="0">
                <a:latin typeface="Arial" charset="0"/>
              </a:rPr>
              <a:t> </a:t>
            </a:r>
            <a:r>
              <a:rPr lang="it-IT" dirty="0" smtClean="0">
                <a:latin typeface="Arial" charset="0"/>
              </a:rPr>
              <a:t>&amp; star</a:t>
            </a:r>
          </a:p>
          <a:p>
            <a:r>
              <a:rPr lang="it-IT" dirty="0" err="1" smtClean="0">
                <a:latin typeface="Arial" charset="0"/>
              </a:rPr>
              <a:t>formation</a:t>
            </a:r>
            <a:endParaRPr lang="en-US" dirty="0">
              <a:latin typeface="Arial" charset="0"/>
            </a:endParaRPr>
          </a:p>
        </p:txBody>
      </p:sp>
      <p:sp>
        <p:nvSpPr>
          <p:cNvPr id="363537" name="Text Box 17"/>
          <p:cNvSpPr txBox="1">
            <a:spLocks noChangeArrowheads="1"/>
          </p:cNvSpPr>
          <p:nvPr/>
        </p:nvSpPr>
        <p:spPr bwMode="auto">
          <a:xfrm>
            <a:off x="817562" y="2435414"/>
            <a:ext cx="1184275" cy="457200"/>
          </a:xfrm>
          <a:prstGeom prst="rect">
            <a:avLst/>
          </a:prstGeom>
          <a:noFill/>
          <a:ln w="9525">
            <a:noFill/>
            <a:miter lim="800000"/>
            <a:headEnd/>
            <a:tailEnd/>
          </a:ln>
          <a:effectLst/>
        </p:spPr>
        <p:txBody>
          <a:bodyPr wrap="none">
            <a:prstTxWarp prst="textNoShape">
              <a:avLst/>
            </a:prstTxWarp>
            <a:spAutoFit/>
          </a:bodyPr>
          <a:lstStyle/>
          <a:p>
            <a:r>
              <a:rPr lang="it-IT" b="1" dirty="0">
                <a:latin typeface="Arial" charset="0"/>
              </a:rPr>
              <a:t>BANG!</a:t>
            </a:r>
            <a:endParaRPr lang="en-US" b="1" dirty="0">
              <a:latin typeface="Arial" charset="0"/>
            </a:endParaRPr>
          </a:p>
        </p:txBody>
      </p:sp>
      <p:sp>
        <p:nvSpPr>
          <p:cNvPr id="18" name="AutoShape 10"/>
          <p:cNvSpPr>
            <a:spLocks noChangeArrowheads="1"/>
          </p:cNvSpPr>
          <p:nvPr/>
        </p:nvSpPr>
        <p:spPr bwMode="auto">
          <a:xfrm>
            <a:off x="914400" y="2895600"/>
            <a:ext cx="990600" cy="990600"/>
          </a:xfrm>
          <a:prstGeom prst="star32">
            <a:avLst>
              <a:gd name="adj" fmla="val 37500"/>
            </a:avLst>
          </a:prstGeom>
          <a:solidFill>
            <a:srgbClr val="FF0000"/>
          </a:solidFill>
          <a:ln w="9525">
            <a:solidFill>
              <a:schemeClr val="tx1"/>
            </a:solidFill>
            <a:miter lim="800000"/>
            <a:headEnd/>
            <a:tailEnd/>
          </a:ln>
          <a:effectLst/>
        </p:spPr>
        <p:txBody>
          <a:bodyPr wrap="none" anchor="ctr">
            <a:prstTxWarp prst="textNoShape">
              <a:avLst/>
            </a:prstTxWarp>
            <a:spAutoFit/>
          </a:bodyPr>
          <a:lstStyle/>
          <a:p>
            <a:endParaRPr lang="en-US" dirty="0"/>
          </a:p>
        </p:txBody>
      </p:sp>
      <p:sp>
        <p:nvSpPr>
          <p:cNvPr id="20" name="Rectangle 3"/>
          <p:cNvSpPr>
            <a:spLocks noChangeArrowheads="1"/>
          </p:cNvSpPr>
          <p:nvPr/>
        </p:nvSpPr>
        <p:spPr bwMode="auto">
          <a:xfrm>
            <a:off x="0" y="0"/>
            <a:ext cx="93567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txBody>
          <a:bodyPr anchor="b">
            <a:spAutoFit/>
          </a:bodyPr>
          <a:lstStyle>
            <a:lvl1pPr algn="ctr" defTabSz="1001713">
              <a:spcBef>
                <a:spcPct val="0"/>
              </a:spcBef>
              <a:defRPr sz="4800">
                <a:solidFill>
                  <a:srgbClr val="ED9719"/>
                </a:solidFill>
                <a:effectLst>
                  <a:outerShdw blurRad="38100" dist="38100" dir="2700000" algn="tl">
                    <a:srgbClr val="FFFFFF"/>
                  </a:outerShdw>
                </a:effectLst>
                <a:latin typeface="Tahoma" charset="0"/>
              </a:defRPr>
            </a:lvl1pPr>
            <a:lvl2pPr algn="ctr" defTabSz="1001713">
              <a:spcBef>
                <a:spcPct val="0"/>
              </a:spcBef>
              <a:defRPr sz="4800">
                <a:solidFill>
                  <a:srgbClr val="ED9719"/>
                </a:solidFill>
                <a:effectLst>
                  <a:outerShdw blurRad="38100" dist="38100" dir="2700000" algn="tl">
                    <a:srgbClr val="FFFFFF"/>
                  </a:outerShdw>
                </a:effectLst>
                <a:latin typeface="Tahoma" charset="0"/>
              </a:defRPr>
            </a:lvl2pPr>
            <a:lvl3pPr algn="ctr" defTabSz="1001713">
              <a:spcBef>
                <a:spcPct val="0"/>
              </a:spcBef>
              <a:defRPr sz="4800">
                <a:solidFill>
                  <a:srgbClr val="ED9719"/>
                </a:solidFill>
                <a:effectLst>
                  <a:outerShdw blurRad="38100" dist="38100" dir="2700000" algn="tl">
                    <a:srgbClr val="FFFFFF"/>
                  </a:outerShdw>
                </a:effectLst>
                <a:latin typeface="Tahoma" charset="0"/>
              </a:defRPr>
            </a:lvl3pPr>
            <a:lvl4pPr algn="ctr" defTabSz="1001713">
              <a:spcBef>
                <a:spcPct val="0"/>
              </a:spcBef>
              <a:defRPr sz="4800">
                <a:solidFill>
                  <a:srgbClr val="ED9719"/>
                </a:solidFill>
                <a:effectLst>
                  <a:outerShdw blurRad="38100" dist="38100" dir="2700000" algn="tl">
                    <a:srgbClr val="FFFFFF"/>
                  </a:outerShdw>
                </a:effectLst>
                <a:latin typeface="Tahoma" charset="0"/>
              </a:defRPr>
            </a:lvl4pPr>
            <a:lvl5pPr algn="ctr" defTabSz="1001713">
              <a:spcBef>
                <a:spcPct val="0"/>
              </a:spcBef>
              <a:defRPr sz="4800">
                <a:solidFill>
                  <a:srgbClr val="ED9719"/>
                </a:solidFill>
                <a:effectLst>
                  <a:outerShdw blurRad="38100" dist="38100" dir="2700000" algn="tl">
                    <a:srgbClr val="FFFFFF"/>
                  </a:outerShdw>
                </a:effectLst>
                <a:latin typeface="Tahoma" charset="0"/>
              </a:defRPr>
            </a:lvl5pPr>
            <a:lvl6pPr marL="4572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a:buClrTx/>
              <a:buSzTx/>
              <a:buFontTx/>
              <a:buNone/>
            </a:pPr>
            <a:r>
              <a:rPr lang="en-US" altLang="en-US" dirty="0" smtClean="0">
                <a:latin typeface="+mj-lt"/>
              </a:rPr>
              <a:t>A brief history of the </a:t>
            </a:r>
            <a:r>
              <a:rPr lang="en-US" altLang="en-US" dirty="0">
                <a:latin typeface="+mj-lt"/>
              </a:rPr>
              <a:t>Universe</a:t>
            </a:r>
          </a:p>
        </p:txBody>
      </p:sp>
    </p:spTree>
    <p:extLst>
      <p:ext uri="{BB962C8B-B14F-4D97-AF65-F5344CB8AC3E}">
        <p14:creationId xmlns:p14="http://schemas.microsoft.com/office/powerpoint/2010/main" val="2753137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63524"/>
                                        </p:tgtEl>
                                        <p:attrNameLst>
                                          <p:attrName>style.visibility</p:attrName>
                                        </p:attrNameLst>
                                      </p:cBhvr>
                                      <p:to>
                                        <p:strVal val="visible"/>
                                      </p:to>
                                    </p:set>
                                    <p:animEffect transition="in" filter="strips(downLeft)">
                                      <p:cBhvr>
                                        <p:cTn id="7" dur="500"/>
                                        <p:tgtEl>
                                          <p:spTgt spid="363524"/>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363532"/>
                                        </p:tgtEl>
                                        <p:attrNameLst>
                                          <p:attrName>style.visibility</p:attrName>
                                        </p:attrNameLst>
                                      </p:cBhvr>
                                      <p:to>
                                        <p:strVal val="visible"/>
                                      </p:to>
                                    </p:set>
                                    <p:anim calcmode="lin" valueType="num">
                                      <p:cBhvr>
                                        <p:cTn id="10" dur="500" fill="hold"/>
                                        <p:tgtEl>
                                          <p:spTgt spid="363532"/>
                                        </p:tgtEl>
                                        <p:attrNameLst>
                                          <p:attrName>ppt_w</p:attrName>
                                        </p:attrNameLst>
                                      </p:cBhvr>
                                      <p:tavLst>
                                        <p:tav tm="0">
                                          <p:val>
                                            <p:fltVal val="0"/>
                                          </p:val>
                                        </p:tav>
                                        <p:tav tm="100000">
                                          <p:val>
                                            <p:strVal val="#ppt_w"/>
                                          </p:val>
                                        </p:tav>
                                      </p:tavLst>
                                    </p:anim>
                                    <p:anim calcmode="lin" valueType="num">
                                      <p:cBhvr>
                                        <p:cTn id="11" dur="500" fill="hold"/>
                                        <p:tgtEl>
                                          <p:spTgt spid="363532"/>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363535"/>
                                        </p:tgtEl>
                                        <p:attrNameLst>
                                          <p:attrName>style.visibility</p:attrName>
                                        </p:attrNameLst>
                                      </p:cBhvr>
                                      <p:to>
                                        <p:strVal val="visible"/>
                                      </p:to>
                                    </p:set>
                                    <p:anim calcmode="lin" valueType="num">
                                      <p:cBhvr>
                                        <p:cTn id="14" dur="500" fill="hold"/>
                                        <p:tgtEl>
                                          <p:spTgt spid="363535"/>
                                        </p:tgtEl>
                                        <p:attrNameLst>
                                          <p:attrName>ppt_w</p:attrName>
                                        </p:attrNameLst>
                                      </p:cBhvr>
                                      <p:tavLst>
                                        <p:tav tm="0">
                                          <p:val>
                                            <p:fltVal val="0"/>
                                          </p:val>
                                        </p:tav>
                                        <p:tav tm="100000">
                                          <p:val>
                                            <p:strVal val="#ppt_w"/>
                                          </p:val>
                                        </p:tav>
                                      </p:tavLst>
                                    </p:anim>
                                    <p:anim calcmode="lin" valueType="num">
                                      <p:cBhvr>
                                        <p:cTn id="15" dur="500" fill="hold"/>
                                        <p:tgtEl>
                                          <p:spTgt spid="363535"/>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3" presetClass="entr" presetSubtype="16" fill="hold" grpId="0" nodeType="afterEffect">
                                  <p:stCondLst>
                                    <p:cond delay="0"/>
                                  </p:stCondLst>
                                  <p:childTnLst>
                                    <p:set>
                                      <p:cBhvr>
                                        <p:cTn id="18" dur="1" fill="hold">
                                          <p:stCondLst>
                                            <p:cond delay="0"/>
                                          </p:stCondLst>
                                        </p:cTn>
                                        <p:tgtEl>
                                          <p:spTgt spid="363528"/>
                                        </p:tgtEl>
                                        <p:attrNameLst>
                                          <p:attrName>style.visibility</p:attrName>
                                        </p:attrNameLst>
                                      </p:cBhvr>
                                      <p:to>
                                        <p:strVal val="visible"/>
                                      </p:to>
                                    </p:set>
                                    <p:anim calcmode="lin" valueType="num">
                                      <p:cBhvr>
                                        <p:cTn id="19" dur="500" fill="hold"/>
                                        <p:tgtEl>
                                          <p:spTgt spid="363528"/>
                                        </p:tgtEl>
                                        <p:attrNameLst>
                                          <p:attrName>ppt_w</p:attrName>
                                        </p:attrNameLst>
                                      </p:cBhvr>
                                      <p:tavLst>
                                        <p:tav tm="0">
                                          <p:val>
                                            <p:fltVal val="0"/>
                                          </p:val>
                                        </p:tav>
                                        <p:tav tm="100000">
                                          <p:val>
                                            <p:strVal val="#ppt_w"/>
                                          </p:val>
                                        </p:tav>
                                      </p:tavLst>
                                    </p:anim>
                                    <p:anim calcmode="lin" valueType="num">
                                      <p:cBhvr>
                                        <p:cTn id="20" dur="500" fill="hold"/>
                                        <p:tgtEl>
                                          <p:spTgt spid="36352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363525"/>
                                        </p:tgtEl>
                                        <p:attrNameLst>
                                          <p:attrName>style.visibility</p:attrName>
                                        </p:attrNameLst>
                                      </p:cBhvr>
                                      <p:to>
                                        <p:strVal val="visible"/>
                                      </p:to>
                                    </p:set>
                                    <p:animEffect transition="in" filter="strips(downLeft)">
                                      <p:cBhvr>
                                        <p:cTn id="25" dur="500"/>
                                        <p:tgtEl>
                                          <p:spTgt spid="363525"/>
                                        </p:tgtEl>
                                      </p:cBhvr>
                                    </p:animEffect>
                                  </p:childTnLst>
                                </p:cTn>
                              </p:par>
                              <p:par>
                                <p:cTn id="26" presetID="23" presetClass="entr" presetSubtype="16" fill="hold" grpId="0" nodeType="withEffect">
                                  <p:stCondLst>
                                    <p:cond delay="0"/>
                                  </p:stCondLst>
                                  <p:childTnLst>
                                    <p:set>
                                      <p:cBhvr>
                                        <p:cTn id="27" dur="1" fill="hold">
                                          <p:stCondLst>
                                            <p:cond delay="0"/>
                                          </p:stCondLst>
                                        </p:cTn>
                                        <p:tgtEl>
                                          <p:spTgt spid="363533"/>
                                        </p:tgtEl>
                                        <p:attrNameLst>
                                          <p:attrName>style.visibility</p:attrName>
                                        </p:attrNameLst>
                                      </p:cBhvr>
                                      <p:to>
                                        <p:strVal val="visible"/>
                                      </p:to>
                                    </p:set>
                                    <p:anim calcmode="lin" valueType="num">
                                      <p:cBhvr>
                                        <p:cTn id="28" dur="500" fill="hold"/>
                                        <p:tgtEl>
                                          <p:spTgt spid="363533"/>
                                        </p:tgtEl>
                                        <p:attrNameLst>
                                          <p:attrName>ppt_w</p:attrName>
                                        </p:attrNameLst>
                                      </p:cBhvr>
                                      <p:tavLst>
                                        <p:tav tm="0">
                                          <p:val>
                                            <p:fltVal val="0"/>
                                          </p:val>
                                        </p:tav>
                                        <p:tav tm="100000">
                                          <p:val>
                                            <p:strVal val="#ppt_w"/>
                                          </p:val>
                                        </p:tav>
                                      </p:tavLst>
                                    </p:anim>
                                    <p:anim calcmode="lin" valueType="num">
                                      <p:cBhvr>
                                        <p:cTn id="29" dur="500" fill="hold"/>
                                        <p:tgtEl>
                                          <p:spTgt spid="363533"/>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23" presetClass="entr" presetSubtype="16" fill="hold" grpId="0" nodeType="afterEffect">
                                  <p:stCondLst>
                                    <p:cond delay="0"/>
                                  </p:stCondLst>
                                  <p:childTnLst>
                                    <p:set>
                                      <p:cBhvr>
                                        <p:cTn id="32" dur="1" fill="hold">
                                          <p:stCondLst>
                                            <p:cond delay="0"/>
                                          </p:stCondLst>
                                        </p:cTn>
                                        <p:tgtEl>
                                          <p:spTgt spid="363529"/>
                                        </p:tgtEl>
                                        <p:attrNameLst>
                                          <p:attrName>style.visibility</p:attrName>
                                        </p:attrNameLst>
                                      </p:cBhvr>
                                      <p:to>
                                        <p:strVal val="visible"/>
                                      </p:to>
                                    </p:set>
                                    <p:anim calcmode="lin" valueType="num">
                                      <p:cBhvr>
                                        <p:cTn id="33" dur="500" fill="hold"/>
                                        <p:tgtEl>
                                          <p:spTgt spid="363529"/>
                                        </p:tgtEl>
                                        <p:attrNameLst>
                                          <p:attrName>ppt_w</p:attrName>
                                        </p:attrNameLst>
                                      </p:cBhvr>
                                      <p:tavLst>
                                        <p:tav tm="0">
                                          <p:val>
                                            <p:fltVal val="0"/>
                                          </p:val>
                                        </p:tav>
                                        <p:tav tm="100000">
                                          <p:val>
                                            <p:strVal val="#ppt_w"/>
                                          </p:val>
                                        </p:tav>
                                      </p:tavLst>
                                    </p:anim>
                                    <p:anim calcmode="lin" valueType="num">
                                      <p:cBhvr>
                                        <p:cTn id="34" dur="500" fill="hold"/>
                                        <p:tgtEl>
                                          <p:spTgt spid="363529"/>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363534"/>
                                        </p:tgtEl>
                                        <p:attrNameLst>
                                          <p:attrName>style.visibility</p:attrName>
                                        </p:attrNameLst>
                                      </p:cBhvr>
                                      <p:to>
                                        <p:strVal val="visible"/>
                                      </p:to>
                                    </p:set>
                                    <p:anim calcmode="lin" valueType="num">
                                      <p:cBhvr>
                                        <p:cTn id="37" dur="500" fill="hold"/>
                                        <p:tgtEl>
                                          <p:spTgt spid="363534"/>
                                        </p:tgtEl>
                                        <p:attrNameLst>
                                          <p:attrName>ppt_w</p:attrName>
                                        </p:attrNameLst>
                                      </p:cBhvr>
                                      <p:tavLst>
                                        <p:tav tm="0">
                                          <p:val>
                                            <p:fltVal val="0"/>
                                          </p:val>
                                        </p:tav>
                                        <p:tav tm="100000">
                                          <p:val>
                                            <p:strVal val="#ppt_w"/>
                                          </p:val>
                                        </p:tav>
                                      </p:tavLst>
                                    </p:anim>
                                    <p:anim calcmode="lin" valueType="num">
                                      <p:cBhvr>
                                        <p:cTn id="38" dur="500" fill="hold"/>
                                        <p:tgtEl>
                                          <p:spTgt spid="363534"/>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363536"/>
                                        </p:tgtEl>
                                        <p:attrNameLst>
                                          <p:attrName>style.visibility</p:attrName>
                                        </p:attrNameLst>
                                      </p:cBhvr>
                                      <p:to>
                                        <p:strVal val="visible"/>
                                      </p:to>
                                    </p:set>
                                    <p:anim calcmode="lin" valueType="num">
                                      <p:cBhvr>
                                        <p:cTn id="41" dur="500" fill="hold"/>
                                        <p:tgtEl>
                                          <p:spTgt spid="363536"/>
                                        </p:tgtEl>
                                        <p:attrNameLst>
                                          <p:attrName>ppt_w</p:attrName>
                                        </p:attrNameLst>
                                      </p:cBhvr>
                                      <p:tavLst>
                                        <p:tav tm="0">
                                          <p:val>
                                            <p:fltVal val="0"/>
                                          </p:val>
                                        </p:tav>
                                        <p:tav tm="100000">
                                          <p:val>
                                            <p:strVal val="#ppt_w"/>
                                          </p:val>
                                        </p:tav>
                                      </p:tavLst>
                                    </p:anim>
                                    <p:anim calcmode="lin" valueType="num">
                                      <p:cBhvr>
                                        <p:cTn id="42" dur="500" fill="hold"/>
                                        <p:tgtEl>
                                          <p:spTgt spid="363536"/>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63530"/>
                                        </p:tgtEl>
                                        <p:attrNameLst>
                                          <p:attrName>style.visibility</p:attrName>
                                        </p:attrNameLst>
                                      </p:cBhvr>
                                      <p:to>
                                        <p:strVal val="visible"/>
                                      </p:to>
                                    </p:set>
                                    <p:anim calcmode="lin" valueType="num">
                                      <p:cBhvr>
                                        <p:cTn id="47" dur="500" fill="hold"/>
                                        <p:tgtEl>
                                          <p:spTgt spid="363530"/>
                                        </p:tgtEl>
                                        <p:attrNameLst>
                                          <p:attrName>ppt_w</p:attrName>
                                        </p:attrNameLst>
                                      </p:cBhvr>
                                      <p:tavLst>
                                        <p:tav tm="0">
                                          <p:val>
                                            <p:fltVal val="0"/>
                                          </p:val>
                                        </p:tav>
                                        <p:tav tm="100000">
                                          <p:val>
                                            <p:strVal val="#ppt_w"/>
                                          </p:val>
                                        </p:tav>
                                      </p:tavLst>
                                    </p:anim>
                                    <p:anim calcmode="lin" valueType="num">
                                      <p:cBhvr>
                                        <p:cTn id="48" dur="500" fill="hold"/>
                                        <p:tgtEl>
                                          <p:spTgt spid="363530"/>
                                        </p:tgtEl>
                                        <p:attrNameLst>
                                          <p:attrName>ppt_h</p:attrName>
                                        </p:attrNameLst>
                                      </p:cBhvr>
                                      <p:tavLst>
                                        <p:tav tm="0">
                                          <p:val>
                                            <p:fltVal val="0"/>
                                          </p:val>
                                        </p:tav>
                                        <p:tav tm="100000">
                                          <p:val>
                                            <p:strVal val="#ppt_h"/>
                                          </p:val>
                                        </p:tav>
                                      </p:tavLst>
                                    </p:anim>
                                  </p:childTnLst>
                                </p:cTn>
                              </p:par>
                            </p:childTnLst>
                          </p:cTn>
                        </p:par>
                        <p:par>
                          <p:cTn id="49" fill="hold">
                            <p:stCondLst>
                              <p:cond delay="500"/>
                            </p:stCondLst>
                            <p:childTnLst>
                              <p:par>
                                <p:cTn id="50" presetID="23" presetClass="entr" presetSubtype="3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strVal val="4*#ppt_w"/>
                                          </p:val>
                                        </p:tav>
                                        <p:tav tm="100000">
                                          <p:val>
                                            <p:strVal val="#ppt_w"/>
                                          </p:val>
                                        </p:tav>
                                      </p:tavLst>
                                    </p:anim>
                                    <p:anim calcmode="lin" valueType="num">
                                      <p:cBhvr>
                                        <p:cTn id="53" dur="500" fill="hold"/>
                                        <p:tgtEl>
                                          <p:spTgt spid="18"/>
                                        </p:tgtEl>
                                        <p:attrNameLst>
                                          <p:attrName>ppt_h</p:attrName>
                                        </p:attrNameLst>
                                      </p:cBhvr>
                                      <p:tavLst>
                                        <p:tav tm="0">
                                          <p:val>
                                            <p:strVal val="4*#ppt_h"/>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363537"/>
                                        </p:tgtEl>
                                        <p:attrNameLst>
                                          <p:attrName>style.visibility</p:attrName>
                                        </p:attrNameLst>
                                      </p:cBhvr>
                                      <p:to>
                                        <p:strVal val="visible"/>
                                      </p:to>
                                    </p:set>
                                    <p:anim calcmode="lin" valueType="num">
                                      <p:cBhvr>
                                        <p:cTn id="56" dur="500" fill="hold"/>
                                        <p:tgtEl>
                                          <p:spTgt spid="363537"/>
                                        </p:tgtEl>
                                        <p:attrNameLst>
                                          <p:attrName>ppt_w</p:attrName>
                                        </p:attrNameLst>
                                      </p:cBhvr>
                                      <p:tavLst>
                                        <p:tav tm="0">
                                          <p:val>
                                            <p:fltVal val="0"/>
                                          </p:val>
                                        </p:tav>
                                        <p:tav tm="100000">
                                          <p:val>
                                            <p:strVal val="#ppt_w"/>
                                          </p:val>
                                        </p:tav>
                                      </p:tavLst>
                                    </p:anim>
                                    <p:anim calcmode="lin" valueType="num">
                                      <p:cBhvr>
                                        <p:cTn id="57" dur="500" fill="hold"/>
                                        <p:tgtEl>
                                          <p:spTgt spid="363537"/>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363531"/>
                                        </p:tgtEl>
                                        <p:attrNameLst>
                                          <p:attrName>style.visibility</p:attrName>
                                        </p:attrNameLst>
                                      </p:cBhvr>
                                      <p:to>
                                        <p:strVal val="visible"/>
                                      </p:to>
                                    </p:set>
                                    <p:anim calcmode="lin" valueType="num">
                                      <p:cBhvr>
                                        <p:cTn id="60" dur="500" fill="hold"/>
                                        <p:tgtEl>
                                          <p:spTgt spid="363531"/>
                                        </p:tgtEl>
                                        <p:attrNameLst>
                                          <p:attrName>ppt_w</p:attrName>
                                        </p:attrNameLst>
                                      </p:cBhvr>
                                      <p:tavLst>
                                        <p:tav tm="0">
                                          <p:val>
                                            <p:fltVal val="0"/>
                                          </p:val>
                                        </p:tav>
                                        <p:tav tm="100000">
                                          <p:val>
                                            <p:strVal val="#ppt_w"/>
                                          </p:val>
                                        </p:tav>
                                      </p:tavLst>
                                    </p:anim>
                                    <p:anim calcmode="lin" valueType="num">
                                      <p:cBhvr>
                                        <p:cTn id="61" dur="500" fill="hold"/>
                                        <p:tgtEl>
                                          <p:spTgt spid="3635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4" grpId="0" animBg="1"/>
      <p:bldP spid="363525" grpId="0" animBg="1"/>
      <p:bldP spid="363528" grpId="0"/>
      <p:bldP spid="363529" grpId="0"/>
      <p:bldP spid="363530" grpId="0" animBg="1"/>
      <p:bldP spid="363531" grpId="0" animBg="1"/>
      <p:bldP spid="363532" grpId="0" animBg="1"/>
      <p:bldP spid="363533" grpId="0" animBg="1"/>
      <p:bldP spid="363534" grpId="0" animBg="1"/>
      <p:bldP spid="363535" grpId="0"/>
      <p:bldP spid="363536" grpId="0"/>
      <p:bldP spid="363537" grpId="0"/>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endParaRPr lang="en-US"/>
          </a:p>
        </p:txBody>
      </p:sp>
      <p:sp>
        <p:nvSpPr>
          <p:cNvPr id="3" name="Subtitle 2"/>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16351730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5" name="Rectangle 5"/>
          <p:cNvSpPr>
            <a:spLocks noGrp="1" noChangeArrowheads="1"/>
          </p:cNvSpPr>
          <p:nvPr>
            <p:ph type="title"/>
          </p:nvPr>
        </p:nvSpPr>
        <p:spPr>
          <a:xfrm>
            <a:off x="12700" y="0"/>
            <a:ext cx="9356725" cy="1431925"/>
          </a:xfrm>
          <a:noFill/>
          <a:ln/>
        </p:spPr>
        <p:txBody>
          <a:bodyPr lIns="100302" tIns="50151" rIns="100302" bIns="50151" anchor="ctr"/>
          <a:lstStyle/>
          <a:p>
            <a:pPr algn="l"/>
            <a:r>
              <a:rPr lang="en-US" sz="5400" dirty="0">
                <a:solidFill>
                  <a:srgbClr val="FF9900"/>
                </a:solidFill>
                <a:effectLst>
                  <a:outerShdw blurRad="38100" dist="38100" dir="2700000" algn="tl">
                    <a:srgbClr val="FFFFFF"/>
                  </a:outerShdw>
                </a:effectLst>
              </a:rPr>
              <a:t>Tuning the Re/</a:t>
            </a:r>
            <a:r>
              <a:rPr lang="en-US" sz="5400" dirty="0" err="1">
                <a:solidFill>
                  <a:srgbClr val="FF9900"/>
                </a:solidFill>
                <a:effectLst>
                  <a:outerShdw blurRad="38100" dist="38100" dir="2700000" algn="tl">
                    <a:srgbClr val="FFFFFF"/>
                  </a:outerShdw>
                </a:effectLst>
              </a:rPr>
              <a:t>Os</a:t>
            </a:r>
            <a:r>
              <a:rPr lang="en-US" sz="5400" dirty="0">
                <a:solidFill>
                  <a:srgbClr val="FF9900"/>
                </a:solidFill>
                <a:effectLst>
                  <a:outerShdw blurRad="38100" dist="38100" dir="2700000" algn="tl">
                    <a:srgbClr val="FFFFFF"/>
                  </a:outerShdw>
                </a:effectLst>
              </a:rPr>
              <a:t> clock: neutron cross sections</a:t>
            </a:r>
          </a:p>
        </p:txBody>
      </p:sp>
      <p:sp>
        <p:nvSpPr>
          <p:cNvPr id="640038" name="Text Box 38"/>
          <p:cNvSpPr txBox="1">
            <a:spLocks noChangeArrowheads="1"/>
          </p:cNvSpPr>
          <p:nvPr/>
        </p:nvSpPr>
        <p:spPr bwMode="auto">
          <a:xfrm>
            <a:off x="7007656" y="6482824"/>
            <a:ext cx="288511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err="1" smtClean="0">
                <a:solidFill>
                  <a:srgbClr val="FF9900"/>
                </a:solidFill>
                <a:effectLst>
                  <a:outerShdw blurRad="38100" dist="38100" dir="2700000" algn="tl">
                    <a:srgbClr val="FFFFFF"/>
                  </a:outerShdw>
                </a:effectLst>
                <a:latin typeface="Comic Sans MS" charset="0"/>
              </a:rPr>
              <a:t>alberto.mengoni@cern.ch</a:t>
            </a:r>
            <a:endParaRPr lang="en-US" sz="1800" dirty="0">
              <a:solidFill>
                <a:srgbClr val="FF9900"/>
              </a:solidFill>
              <a:effectLst>
                <a:outerShdw blurRad="38100" dist="38100" dir="2700000" algn="tl">
                  <a:srgbClr val="FFFFFF"/>
                </a:outerShdw>
              </a:effectLst>
              <a:latin typeface="Comic Sans MS" charset="0"/>
            </a:endParaRPr>
          </a:p>
        </p:txBody>
      </p:sp>
      <p:pic>
        <p:nvPicPr>
          <p:cNvPr id="640040" name="Picture 40" descr="old_clocks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2000250"/>
            <a:ext cx="3643312" cy="4552950"/>
          </a:xfrm>
          <a:prstGeom prst="rect">
            <a:avLst/>
          </a:prstGeom>
          <a:noFill/>
          <a:extLst>
            <a:ext uri="{909E8E84-426E-40dd-AFC4-6F175D3DCCD1}">
              <a14:hiddenFill xmlns="" xmlns:a14="http://schemas.microsoft.com/office/drawing/2010/main">
                <a:solidFill>
                  <a:srgbClr val="FFFFFF"/>
                </a:solidFill>
              </a14:hiddenFill>
            </a:ext>
          </a:extLst>
        </p:spPr>
      </p:pic>
      <p:sp>
        <p:nvSpPr>
          <p:cNvPr id="640041" name="Text Box 41"/>
          <p:cNvSpPr txBox="1">
            <a:spLocks noChangeArrowheads="1"/>
          </p:cNvSpPr>
          <p:nvPr/>
        </p:nvSpPr>
        <p:spPr bwMode="auto">
          <a:xfrm>
            <a:off x="4572000" y="3371850"/>
            <a:ext cx="3980577"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sz="2000" dirty="0">
                <a:latin typeface="Arial" charset="0"/>
              </a:rPr>
              <a:t> Re/</a:t>
            </a:r>
            <a:r>
              <a:rPr lang="en-US" sz="2000" dirty="0" err="1">
                <a:latin typeface="Arial" charset="0"/>
              </a:rPr>
              <a:t>Os</a:t>
            </a:r>
            <a:endParaRPr lang="en-US" sz="2000" dirty="0">
              <a:latin typeface="Arial" charset="0"/>
            </a:endParaRPr>
          </a:p>
          <a:p>
            <a:pPr>
              <a:buFontTx/>
              <a:buChar char="•"/>
            </a:pPr>
            <a:r>
              <a:rPr lang="en-US" sz="2000" dirty="0">
                <a:latin typeface="Arial" charset="0"/>
              </a:rPr>
              <a:t> Measurements at CERN </a:t>
            </a:r>
            <a:r>
              <a:rPr lang="en-US" sz="2000" dirty="0" err="1" smtClean="0">
                <a:latin typeface="Arial" charset="0"/>
              </a:rPr>
              <a:t>n_TOF</a:t>
            </a:r>
            <a:endParaRPr lang="en-US" sz="2000" dirty="0">
              <a:latin typeface="Arial" charset="0"/>
            </a:endParaRPr>
          </a:p>
          <a:p>
            <a:pPr>
              <a:buFontTx/>
              <a:buChar char="•"/>
            </a:pPr>
            <a:r>
              <a:rPr lang="en-US" sz="2000" dirty="0">
                <a:latin typeface="Arial" charset="0"/>
              </a:rPr>
              <a:t> Stellar rates</a:t>
            </a:r>
          </a:p>
          <a:p>
            <a:pPr>
              <a:buFontTx/>
              <a:buChar char="•"/>
            </a:pPr>
            <a:r>
              <a:rPr lang="en-US" sz="2000" dirty="0">
                <a:latin typeface="Arial" charset="0"/>
              </a:rPr>
              <a:t> Uncertainties</a:t>
            </a:r>
          </a:p>
        </p:txBody>
      </p:sp>
    </p:spTree>
    <p:extLst>
      <p:ext uri="{BB962C8B-B14F-4D97-AF65-F5344CB8AC3E}">
        <p14:creationId xmlns:p14="http://schemas.microsoft.com/office/powerpoint/2010/main" val="46752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3524" name="Line 4"/>
          <p:cNvSpPr>
            <a:spLocks noChangeShapeType="1"/>
          </p:cNvSpPr>
          <p:nvPr/>
        </p:nvSpPr>
        <p:spPr bwMode="auto">
          <a:xfrm flipH="1">
            <a:off x="6858000" y="3444348"/>
            <a:ext cx="2286000" cy="0"/>
          </a:xfrm>
          <a:prstGeom prst="line">
            <a:avLst/>
          </a:prstGeom>
          <a:noFill/>
          <a:ln w="50800">
            <a:solidFill>
              <a:schemeClr val="tx1"/>
            </a:solidFill>
            <a:round/>
            <a:headEnd type="triangle" w="med" len="med"/>
            <a:tailEnd type="none" w="sm" len="lg"/>
          </a:ln>
          <a:effectLst/>
        </p:spPr>
        <p:txBody>
          <a:bodyPr>
            <a:prstTxWarp prst="textNoShape">
              <a:avLst/>
            </a:prstTxWarp>
            <a:spAutoFit/>
          </a:bodyPr>
          <a:lstStyle/>
          <a:p>
            <a:endParaRPr lang="en-US"/>
          </a:p>
        </p:txBody>
      </p:sp>
      <p:sp>
        <p:nvSpPr>
          <p:cNvPr id="363525" name="Line 5"/>
          <p:cNvSpPr>
            <a:spLocks noChangeShapeType="1"/>
          </p:cNvSpPr>
          <p:nvPr/>
        </p:nvSpPr>
        <p:spPr bwMode="auto">
          <a:xfrm flipH="1">
            <a:off x="2057400" y="3444348"/>
            <a:ext cx="4799013" cy="0"/>
          </a:xfrm>
          <a:prstGeom prst="line">
            <a:avLst/>
          </a:prstGeom>
          <a:noFill/>
          <a:ln w="50800">
            <a:solidFill>
              <a:schemeClr val="tx1"/>
            </a:solidFill>
            <a:round/>
            <a:headEnd type="triangle" w="med" len="med"/>
            <a:tailEnd type="none" w="sm" len="lg"/>
          </a:ln>
          <a:effectLst/>
        </p:spPr>
        <p:txBody>
          <a:bodyPr>
            <a:prstTxWarp prst="textNoShape">
              <a:avLst/>
            </a:prstTxWarp>
            <a:spAutoFit/>
          </a:bodyPr>
          <a:lstStyle/>
          <a:p>
            <a:endParaRPr lang="en-US"/>
          </a:p>
        </p:txBody>
      </p:sp>
      <p:sp>
        <p:nvSpPr>
          <p:cNvPr id="363526" name="Text Box 6"/>
          <p:cNvSpPr txBox="1">
            <a:spLocks noChangeArrowheads="1"/>
          </p:cNvSpPr>
          <p:nvPr/>
        </p:nvSpPr>
        <p:spPr bwMode="auto">
          <a:xfrm>
            <a:off x="8534400" y="3444348"/>
            <a:ext cx="1297150" cy="904863"/>
          </a:xfrm>
          <a:prstGeom prst="rect">
            <a:avLst/>
          </a:prstGeom>
          <a:noFill/>
          <a:ln w="9525">
            <a:noFill/>
            <a:miter lim="800000"/>
            <a:headEnd/>
            <a:tailEnd/>
          </a:ln>
          <a:effectLst/>
        </p:spPr>
        <p:txBody>
          <a:bodyPr wrap="none">
            <a:prstTxWarp prst="textNoShape">
              <a:avLst/>
            </a:prstTxWarp>
            <a:spAutoFit/>
          </a:bodyPr>
          <a:lstStyle/>
          <a:p>
            <a:pPr algn="ctr"/>
            <a:r>
              <a:rPr lang="en-US" dirty="0" smtClean="0">
                <a:latin typeface="Arial" charset="0"/>
              </a:rPr>
              <a:t>Now</a:t>
            </a:r>
          </a:p>
          <a:p>
            <a:pPr algn="ctr"/>
            <a:r>
              <a:rPr lang="en-US" dirty="0" smtClean="0">
                <a:latin typeface="Arial" charset="0"/>
              </a:rPr>
              <a:t>(</a:t>
            </a:r>
            <a:r>
              <a:rPr lang="it-IT" dirty="0" smtClean="0">
                <a:latin typeface="Arial" charset="0"/>
              </a:rPr>
              <a:t>&amp; here)</a:t>
            </a:r>
            <a:endParaRPr lang="en-US" dirty="0">
              <a:latin typeface="Arial" charset="0"/>
            </a:endParaRPr>
          </a:p>
        </p:txBody>
      </p:sp>
      <p:sp>
        <p:nvSpPr>
          <p:cNvPr id="363527" name="Oval 7"/>
          <p:cNvSpPr>
            <a:spLocks noChangeArrowheads="1"/>
          </p:cNvSpPr>
          <p:nvPr/>
        </p:nvSpPr>
        <p:spPr bwMode="auto">
          <a:xfrm>
            <a:off x="9021763" y="3093511"/>
            <a:ext cx="274637" cy="274637"/>
          </a:xfrm>
          <a:prstGeom prst="ellipse">
            <a:avLst/>
          </a:prstGeom>
          <a:solidFill>
            <a:srgbClr val="FFFF00"/>
          </a:solidFill>
          <a:ln w="9525">
            <a:solidFill>
              <a:schemeClr val="tx1"/>
            </a:solidFill>
            <a:round/>
            <a:headEnd/>
            <a:tailEnd/>
          </a:ln>
          <a:effectLst/>
        </p:spPr>
        <p:txBody>
          <a:bodyPr anchor="ctr">
            <a:prstTxWarp prst="textNoShape">
              <a:avLst/>
            </a:prstTxWarp>
            <a:spAutoFit/>
          </a:bodyPr>
          <a:lstStyle/>
          <a:p>
            <a:endParaRPr lang="en-US"/>
          </a:p>
        </p:txBody>
      </p:sp>
      <p:sp>
        <p:nvSpPr>
          <p:cNvPr id="363528" name="Text Box 8"/>
          <p:cNvSpPr txBox="1">
            <a:spLocks noChangeArrowheads="1"/>
          </p:cNvSpPr>
          <p:nvPr/>
        </p:nvSpPr>
        <p:spPr bwMode="auto">
          <a:xfrm>
            <a:off x="7467600" y="3444348"/>
            <a:ext cx="1108597" cy="461665"/>
          </a:xfrm>
          <a:prstGeom prst="rect">
            <a:avLst/>
          </a:prstGeom>
          <a:noFill/>
          <a:ln w="9525">
            <a:noFill/>
            <a:miter lim="800000"/>
            <a:headEnd/>
            <a:tailEnd/>
          </a:ln>
          <a:effectLst/>
        </p:spPr>
        <p:txBody>
          <a:bodyPr wrap="none">
            <a:prstTxWarp prst="textNoShape">
              <a:avLst/>
            </a:prstTxWarp>
            <a:spAutoFit/>
          </a:bodyPr>
          <a:lstStyle/>
          <a:p>
            <a:r>
              <a:rPr lang="en-US" dirty="0" smtClean="0">
                <a:latin typeface="Arial" charset="0"/>
              </a:rPr>
              <a:t>4.6 </a:t>
            </a:r>
            <a:r>
              <a:rPr lang="en-US" dirty="0" err="1" smtClean="0">
                <a:latin typeface="Arial" charset="0"/>
              </a:rPr>
              <a:t>Ga</a:t>
            </a:r>
            <a:endParaRPr lang="en-US" dirty="0">
              <a:latin typeface="Arial" charset="0"/>
            </a:endParaRPr>
          </a:p>
        </p:txBody>
      </p:sp>
      <p:sp>
        <p:nvSpPr>
          <p:cNvPr id="363529" name="Text Box 9"/>
          <p:cNvSpPr txBox="1">
            <a:spLocks noChangeArrowheads="1"/>
          </p:cNvSpPr>
          <p:nvPr/>
        </p:nvSpPr>
        <p:spPr bwMode="auto">
          <a:xfrm>
            <a:off x="3429000" y="3429000"/>
            <a:ext cx="2374568" cy="461665"/>
          </a:xfrm>
          <a:prstGeom prst="rect">
            <a:avLst/>
          </a:prstGeom>
          <a:noFill/>
          <a:ln w="9525">
            <a:noFill/>
            <a:miter lim="800000"/>
            <a:headEnd/>
            <a:tailEnd/>
          </a:ln>
          <a:effectLst/>
        </p:spPr>
        <p:txBody>
          <a:bodyPr wrap="none">
            <a:prstTxWarp prst="textNoShape">
              <a:avLst/>
            </a:prstTxWarp>
            <a:spAutoFit/>
          </a:bodyPr>
          <a:lstStyle/>
          <a:p>
            <a:r>
              <a:rPr lang="en-US" dirty="0" smtClean="0">
                <a:latin typeface="Arial" charset="0"/>
              </a:rPr>
              <a:t>nucleosynthesis</a:t>
            </a:r>
            <a:endParaRPr lang="en-US" dirty="0">
              <a:latin typeface="Arial" charset="0"/>
            </a:endParaRPr>
          </a:p>
        </p:txBody>
      </p:sp>
      <p:sp>
        <p:nvSpPr>
          <p:cNvPr id="363530" name="AutoShape 10"/>
          <p:cNvSpPr>
            <a:spLocks noChangeArrowheads="1"/>
          </p:cNvSpPr>
          <p:nvPr/>
        </p:nvSpPr>
        <p:spPr bwMode="auto">
          <a:xfrm>
            <a:off x="914400" y="2910948"/>
            <a:ext cx="990600" cy="990600"/>
          </a:xfrm>
          <a:prstGeom prst="star32">
            <a:avLst>
              <a:gd name="adj" fmla="val 37500"/>
            </a:avLst>
          </a:prstGeom>
          <a:solidFill>
            <a:srgbClr val="FF0000"/>
          </a:solidFill>
          <a:ln w="9525">
            <a:solidFill>
              <a:schemeClr val="tx1"/>
            </a:solidFill>
            <a:miter lim="800000"/>
            <a:headEnd/>
            <a:tailEnd/>
          </a:ln>
          <a:effectLst/>
        </p:spPr>
        <p:txBody>
          <a:bodyPr wrap="none" anchor="ctr">
            <a:prstTxWarp prst="textNoShape">
              <a:avLst/>
            </a:prstTxWarp>
            <a:spAutoFit/>
          </a:bodyPr>
          <a:lstStyle/>
          <a:p>
            <a:endParaRPr lang="en-US" dirty="0"/>
          </a:p>
        </p:txBody>
      </p:sp>
      <p:sp>
        <p:nvSpPr>
          <p:cNvPr id="363531" name="Line 11"/>
          <p:cNvSpPr>
            <a:spLocks noChangeShapeType="1"/>
          </p:cNvSpPr>
          <p:nvPr/>
        </p:nvSpPr>
        <p:spPr bwMode="auto">
          <a:xfrm flipH="1">
            <a:off x="1906588" y="3444348"/>
            <a:ext cx="150812" cy="0"/>
          </a:xfrm>
          <a:prstGeom prst="line">
            <a:avLst/>
          </a:prstGeom>
          <a:noFill/>
          <a:ln w="50800">
            <a:solidFill>
              <a:schemeClr val="tx1"/>
            </a:solidFill>
            <a:round/>
            <a:headEnd type="triangle" w="med" len="med"/>
            <a:tailEnd type="none" w="sm" len="lg"/>
          </a:ln>
          <a:effectLst/>
        </p:spPr>
        <p:txBody>
          <a:bodyPr>
            <a:prstTxWarp prst="textNoShape">
              <a:avLst/>
            </a:prstTxWarp>
            <a:spAutoFit/>
          </a:bodyPr>
          <a:lstStyle/>
          <a:p>
            <a:endParaRPr lang="en-US"/>
          </a:p>
        </p:txBody>
      </p:sp>
      <p:sp>
        <p:nvSpPr>
          <p:cNvPr id="363532" name="AutoShape 12"/>
          <p:cNvSpPr>
            <a:spLocks noChangeArrowheads="1"/>
          </p:cNvSpPr>
          <p:nvPr/>
        </p:nvSpPr>
        <p:spPr bwMode="auto">
          <a:xfrm>
            <a:off x="6705600" y="2910948"/>
            <a:ext cx="457200" cy="533400"/>
          </a:xfrm>
          <a:prstGeom prst="irregularSeal2">
            <a:avLst/>
          </a:prstGeom>
          <a:solidFill>
            <a:srgbClr val="FF9900"/>
          </a:solidFill>
          <a:ln w="9525">
            <a:solidFill>
              <a:schemeClr val="tx1"/>
            </a:solidFill>
            <a:miter lim="800000"/>
            <a:headEnd/>
            <a:tailEnd/>
          </a:ln>
          <a:effectLst/>
        </p:spPr>
        <p:txBody>
          <a:bodyPr anchor="ctr">
            <a:prstTxWarp prst="textNoShape">
              <a:avLst/>
            </a:prstTxWarp>
            <a:spAutoFit/>
          </a:bodyPr>
          <a:lstStyle/>
          <a:p>
            <a:endParaRPr lang="en-US"/>
          </a:p>
        </p:txBody>
      </p:sp>
      <p:sp>
        <p:nvSpPr>
          <p:cNvPr id="363533" name="AutoShape 13"/>
          <p:cNvSpPr>
            <a:spLocks noChangeArrowheads="1"/>
          </p:cNvSpPr>
          <p:nvPr/>
        </p:nvSpPr>
        <p:spPr bwMode="auto">
          <a:xfrm>
            <a:off x="1943100" y="2987148"/>
            <a:ext cx="762000" cy="3810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99CCFF">
                  <a:gamma/>
                  <a:shade val="46275"/>
                  <a:invGamma/>
                </a:srgbClr>
              </a:gs>
              <a:gs pos="50000">
                <a:srgbClr val="99CCFF"/>
              </a:gs>
              <a:gs pos="100000">
                <a:srgbClr val="99CCFF">
                  <a:gamma/>
                  <a:shade val="46275"/>
                  <a:invGamma/>
                </a:srgbClr>
              </a:gs>
            </a:gsLst>
            <a:lin ang="5400000" scaled="1"/>
          </a:gradFill>
          <a:ln w="9525">
            <a:solidFill>
              <a:schemeClr val="tx1"/>
            </a:solidFill>
            <a:round/>
            <a:headEnd/>
            <a:tailEnd/>
          </a:ln>
          <a:effectLst/>
        </p:spPr>
        <p:txBody>
          <a:bodyPr anchor="ctr">
            <a:prstTxWarp prst="textNoShape">
              <a:avLst/>
            </a:prstTxWarp>
            <a:spAutoFit/>
          </a:bodyPr>
          <a:lstStyle/>
          <a:p>
            <a:endParaRPr lang="en-US"/>
          </a:p>
        </p:txBody>
      </p:sp>
      <p:sp>
        <p:nvSpPr>
          <p:cNvPr id="363534" name="Oval 14"/>
          <p:cNvSpPr>
            <a:spLocks noChangeArrowheads="1"/>
          </p:cNvSpPr>
          <p:nvPr/>
        </p:nvSpPr>
        <p:spPr bwMode="auto">
          <a:xfrm>
            <a:off x="2133600" y="3095098"/>
            <a:ext cx="381000" cy="152400"/>
          </a:xfrm>
          <a:prstGeom prst="ellipse">
            <a:avLst/>
          </a:prstGeom>
          <a:solidFill>
            <a:schemeClr val="tx1"/>
          </a:solidFill>
          <a:ln w="9525">
            <a:solidFill>
              <a:schemeClr val="tx1"/>
            </a:solidFill>
            <a:round/>
            <a:headEnd/>
            <a:tailEnd/>
          </a:ln>
          <a:effectLst/>
        </p:spPr>
        <p:txBody>
          <a:bodyPr wrap="none" anchor="ctr">
            <a:prstTxWarp prst="textNoShape">
              <a:avLst/>
            </a:prstTxWarp>
            <a:spAutoFit/>
          </a:bodyPr>
          <a:lstStyle/>
          <a:p>
            <a:endParaRPr lang="en-US"/>
          </a:p>
        </p:txBody>
      </p:sp>
      <p:sp>
        <p:nvSpPr>
          <p:cNvPr id="363535" name="Text Box 15"/>
          <p:cNvSpPr txBox="1">
            <a:spLocks noChangeArrowheads="1"/>
          </p:cNvSpPr>
          <p:nvPr/>
        </p:nvSpPr>
        <p:spPr bwMode="auto">
          <a:xfrm rot="19581581">
            <a:off x="3963487" y="4376629"/>
            <a:ext cx="3319462" cy="457200"/>
          </a:xfrm>
          <a:prstGeom prst="rect">
            <a:avLst/>
          </a:prstGeom>
          <a:noFill/>
          <a:ln w="9525">
            <a:noFill/>
            <a:miter lim="800000"/>
            <a:headEnd/>
            <a:tailEnd/>
          </a:ln>
          <a:effectLst/>
        </p:spPr>
        <p:txBody>
          <a:bodyPr wrap="none">
            <a:prstTxWarp prst="textNoShape">
              <a:avLst/>
            </a:prstTxWarp>
            <a:spAutoFit/>
          </a:bodyPr>
          <a:lstStyle/>
          <a:p>
            <a:r>
              <a:rPr lang="en-US" dirty="0" smtClean="0">
                <a:latin typeface="Arial" charset="0"/>
              </a:rPr>
              <a:t>Solar-system formation</a:t>
            </a:r>
            <a:endParaRPr lang="en-US" dirty="0">
              <a:latin typeface="Arial" charset="0"/>
            </a:endParaRPr>
          </a:p>
        </p:txBody>
      </p:sp>
      <p:sp>
        <p:nvSpPr>
          <p:cNvPr id="363536" name="Text Box 16"/>
          <p:cNvSpPr txBox="1">
            <a:spLocks noChangeArrowheads="1"/>
          </p:cNvSpPr>
          <p:nvPr/>
        </p:nvSpPr>
        <p:spPr bwMode="auto">
          <a:xfrm rot="19670578">
            <a:off x="152400" y="4130148"/>
            <a:ext cx="2489200" cy="457200"/>
          </a:xfrm>
          <a:prstGeom prst="rect">
            <a:avLst/>
          </a:prstGeom>
          <a:noFill/>
          <a:ln w="9525">
            <a:noFill/>
            <a:miter lim="800000"/>
            <a:headEnd/>
            <a:tailEnd/>
          </a:ln>
          <a:effectLst/>
        </p:spPr>
        <p:txBody>
          <a:bodyPr wrap="none">
            <a:prstTxWarp prst="textNoShape">
              <a:avLst/>
            </a:prstTxWarp>
            <a:spAutoFit/>
          </a:bodyPr>
          <a:lstStyle/>
          <a:p>
            <a:r>
              <a:rPr lang="it-IT" dirty="0" err="1">
                <a:latin typeface="Arial" charset="0"/>
              </a:rPr>
              <a:t>Galaxy</a:t>
            </a:r>
            <a:r>
              <a:rPr lang="it-IT" dirty="0">
                <a:latin typeface="Arial" charset="0"/>
              </a:rPr>
              <a:t> </a:t>
            </a:r>
            <a:r>
              <a:rPr lang="it-IT" dirty="0" err="1">
                <a:latin typeface="Arial" charset="0"/>
              </a:rPr>
              <a:t>formation</a:t>
            </a:r>
            <a:endParaRPr lang="en-US" dirty="0">
              <a:latin typeface="Arial" charset="0"/>
            </a:endParaRPr>
          </a:p>
        </p:txBody>
      </p:sp>
      <p:sp>
        <p:nvSpPr>
          <p:cNvPr id="363537" name="Text Box 17"/>
          <p:cNvSpPr txBox="1">
            <a:spLocks noChangeArrowheads="1"/>
          </p:cNvSpPr>
          <p:nvPr/>
        </p:nvSpPr>
        <p:spPr bwMode="auto">
          <a:xfrm>
            <a:off x="817562" y="2435414"/>
            <a:ext cx="1184275" cy="457200"/>
          </a:xfrm>
          <a:prstGeom prst="rect">
            <a:avLst/>
          </a:prstGeom>
          <a:noFill/>
          <a:ln w="9525">
            <a:noFill/>
            <a:miter lim="800000"/>
            <a:headEnd/>
            <a:tailEnd/>
          </a:ln>
          <a:effectLst/>
        </p:spPr>
        <p:txBody>
          <a:bodyPr wrap="none">
            <a:prstTxWarp prst="textNoShape">
              <a:avLst/>
            </a:prstTxWarp>
            <a:spAutoFit/>
          </a:bodyPr>
          <a:lstStyle/>
          <a:p>
            <a:r>
              <a:rPr lang="it-IT" b="1" dirty="0">
                <a:latin typeface="Arial" charset="0"/>
              </a:rPr>
              <a:t>BANG!</a:t>
            </a:r>
            <a:endParaRPr lang="en-US" b="1" dirty="0">
              <a:latin typeface="Arial" charset="0"/>
            </a:endParaRPr>
          </a:p>
        </p:txBody>
      </p:sp>
      <p:sp>
        <p:nvSpPr>
          <p:cNvPr id="19" name="Rectangle 5"/>
          <p:cNvSpPr txBox="1">
            <a:spLocks noChangeArrowheads="1"/>
          </p:cNvSpPr>
          <p:nvPr/>
        </p:nvSpPr>
        <p:spPr bwMode="auto">
          <a:xfrm>
            <a:off x="15025" y="0"/>
            <a:ext cx="9356725" cy="932278"/>
          </a:xfrm>
          <a:prstGeom prst="rect">
            <a:avLst/>
          </a:prstGeom>
          <a:noFill/>
          <a:ln w="9525">
            <a:noFill/>
            <a:miter lim="800000"/>
            <a:headEnd/>
            <a:tailEnd/>
          </a:ln>
          <a:effectLst/>
        </p:spPr>
        <p:txBody>
          <a:bodyPr vert="horz" wrap="square" lIns="100302" tIns="50151" rIns="100302" bIns="50151" numCol="1" anchor="ctr" anchorCtr="0" compatLnSpc="1">
            <a:prstTxWarp prst="textNoShape">
              <a:avLst/>
            </a:prstTxWarp>
            <a:spAutoFit/>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r>
              <a:rPr lang="en-US" sz="5400" dirty="0" smtClean="0">
                <a:solidFill>
                  <a:srgbClr val="FF9900"/>
                </a:solidFill>
                <a:effectLst>
                  <a:outerShdw blurRad="38100" dist="38100" dir="2700000" algn="tl">
                    <a:srgbClr val="FFFFFF"/>
                  </a:outerShdw>
                </a:effectLst>
              </a:rPr>
              <a:t>A </a:t>
            </a:r>
            <a:r>
              <a:rPr lang="en-US" sz="4800" dirty="0" smtClean="0">
                <a:solidFill>
                  <a:srgbClr val="FF9900"/>
                </a:solidFill>
                <a:effectLst>
                  <a:outerShdw blurRad="38100" dist="38100" dir="2700000" algn="tl">
                    <a:srgbClr val="FFFFFF"/>
                  </a:outerShdw>
                </a:effectLst>
              </a:rPr>
              <a:t>brief</a:t>
            </a:r>
            <a:r>
              <a:rPr lang="en-US" sz="5400" dirty="0" smtClean="0">
                <a:solidFill>
                  <a:srgbClr val="FF9900"/>
                </a:solidFill>
                <a:effectLst>
                  <a:outerShdw blurRad="38100" dist="38100" dir="2700000" algn="tl">
                    <a:srgbClr val="FFFFFF"/>
                  </a:outerShdw>
                </a:effectLst>
              </a:rPr>
              <a:t> history of the Universe</a:t>
            </a:r>
            <a:endParaRPr lang="en-US" sz="5400" baseline="30000" dirty="0">
              <a:solidFill>
                <a:srgbClr val="FF9900"/>
              </a:solidFill>
              <a:effectLst>
                <a:outerShdw blurRad="38100" dist="38100" dir="2700000" algn="tl">
                  <a:srgbClr val="FFFFFF"/>
                </a:outerShdw>
              </a:effectLst>
            </a:endParaRPr>
          </a:p>
        </p:txBody>
      </p:sp>
      <p:sp>
        <p:nvSpPr>
          <p:cNvPr id="18" name="AutoShape 10"/>
          <p:cNvSpPr>
            <a:spLocks noChangeArrowheads="1"/>
          </p:cNvSpPr>
          <p:nvPr/>
        </p:nvSpPr>
        <p:spPr bwMode="auto">
          <a:xfrm>
            <a:off x="914400" y="2895600"/>
            <a:ext cx="990600" cy="990600"/>
          </a:xfrm>
          <a:prstGeom prst="star32">
            <a:avLst>
              <a:gd name="adj" fmla="val 37500"/>
            </a:avLst>
          </a:prstGeom>
          <a:solidFill>
            <a:srgbClr val="FF0000"/>
          </a:solidFill>
          <a:ln w="9525">
            <a:solidFill>
              <a:schemeClr val="tx1"/>
            </a:solidFill>
            <a:miter lim="800000"/>
            <a:headEnd/>
            <a:tailEnd/>
          </a:ln>
          <a:effectLst/>
        </p:spPr>
        <p:txBody>
          <a:bodyPr wrap="none" anchor="ctr">
            <a:prstTxWarp prst="textNoShape">
              <a:avLst/>
            </a:prstTxWarp>
            <a:spAutoFit/>
          </a:bodyPr>
          <a:lstStyle/>
          <a:p>
            <a:endParaRPr lang="en-US" dirty="0"/>
          </a:p>
        </p:txBody>
      </p:sp>
      <p:sp>
        <p:nvSpPr>
          <p:cNvPr id="2" name="TextBox 1"/>
          <p:cNvSpPr txBox="1"/>
          <p:nvPr/>
        </p:nvSpPr>
        <p:spPr>
          <a:xfrm>
            <a:off x="457200" y="6248400"/>
            <a:ext cx="7225183" cy="461665"/>
          </a:xfrm>
          <a:prstGeom prst="rect">
            <a:avLst/>
          </a:prstGeom>
          <a:noFill/>
        </p:spPr>
        <p:txBody>
          <a:bodyPr wrap="none" rtlCol="0">
            <a:spAutoFit/>
          </a:bodyPr>
          <a:lstStyle/>
          <a:p>
            <a:r>
              <a:rPr lang="it-IT" dirty="0" smtClean="0"/>
              <a:t>Age: (1) cosmological, (2) astronomical, (3) nuclear</a:t>
            </a:r>
            <a:endParaRPr lang="en-US" dirty="0"/>
          </a:p>
        </p:txBody>
      </p:sp>
    </p:spTree>
    <p:extLst>
      <p:ext uri="{BB962C8B-B14F-4D97-AF65-F5344CB8AC3E}">
        <p14:creationId xmlns:p14="http://schemas.microsoft.com/office/powerpoint/2010/main" val="155672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4818" name="Text Box 2"/>
          <p:cNvSpPr txBox="1">
            <a:spLocks noChangeArrowheads="1"/>
          </p:cNvSpPr>
          <p:nvPr/>
        </p:nvSpPr>
        <p:spPr bwMode="auto">
          <a:xfrm>
            <a:off x="152400" y="1066800"/>
            <a:ext cx="9525000" cy="1631216"/>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50800">
                <a:solidFill>
                  <a:srgbClr val="3117EF"/>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a:spAutoFit/>
          </a:bodyPr>
          <a:lstStyle/>
          <a:p>
            <a:pPr>
              <a:spcBef>
                <a:spcPct val="50000"/>
              </a:spcBef>
            </a:pPr>
            <a:r>
              <a:rPr lang="en-GB" sz="2000" dirty="0">
                <a:latin typeface="Arial" charset="0"/>
              </a:rPr>
              <a:t>The detailed structure of the cosmic microwave background fluctuations will depend on the current density of the universe, the composition of the universe and its expansion rate. WMAP has been able to determine these parameters with an accuracy of better than 5%. </a:t>
            </a:r>
            <a:r>
              <a:rPr lang="en-GB" sz="2000" dirty="0" smtClean="0">
                <a:latin typeface="Arial" charset="0"/>
              </a:rPr>
              <a:t>Combining the various CMB observation the age of </a:t>
            </a:r>
            <a:r>
              <a:rPr lang="en-GB" sz="2000" dirty="0">
                <a:latin typeface="Arial" charset="0"/>
              </a:rPr>
              <a:t>the universe </a:t>
            </a:r>
            <a:r>
              <a:rPr lang="en-GB" sz="2000" dirty="0" smtClean="0">
                <a:latin typeface="Arial" charset="0"/>
              </a:rPr>
              <a:t>has been determined with an accuracy </a:t>
            </a:r>
            <a:r>
              <a:rPr lang="en-US" sz="2000" dirty="0">
                <a:latin typeface="Arial" charset="0"/>
              </a:rPr>
              <a:t>&lt;</a:t>
            </a:r>
            <a:r>
              <a:rPr lang="en-GB" sz="2000" dirty="0" smtClean="0">
                <a:latin typeface="Arial" charset="0"/>
              </a:rPr>
              <a:t> 0.2%</a:t>
            </a:r>
            <a:endParaRPr lang="en-US" sz="2000" dirty="0">
              <a:latin typeface="Arial" charset="0"/>
            </a:endParaRPr>
          </a:p>
        </p:txBody>
      </p:sp>
      <p:sp>
        <p:nvSpPr>
          <p:cNvPr id="674819" name="Rectangle 3"/>
          <p:cNvSpPr>
            <a:spLocks noGrp="1" noChangeArrowheads="1"/>
          </p:cNvSpPr>
          <p:nvPr>
            <p:ph type="title"/>
          </p:nvPr>
        </p:nvSpPr>
        <p:spPr>
          <a:xfrm>
            <a:off x="76200" y="76200"/>
            <a:ext cx="9356725" cy="762000"/>
          </a:xfrm>
          <a:noFill/>
          <a:ln/>
        </p:spPr>
        <p:txBody>
          <a:bodyPr/>
          <a:lstStyle/>
          <a:p>
            <a:r>
              <a:rPr lang="it-IT" dirty="0">
                <a:solidFill>
                  <a:srgbClr val="FF9900"/>
                </a:solidFill>
                <a:effectLst>
                  <a:outerShdw blurRad="38100" dist="38100" dir="2700000" algn="tl">
                    <a:srgbClr val="FFFFFF"/>
                  </a:outerShdw>
                </a:effectLst>
              </a:rPr>
              <a:t>Age from </a:t>
            </a:r>
            <a:r>
              <a:rPr lang="it-IT" dirty="0" smtClean="0">
                <a:solidFill>
                  <a:srgbClr val="FF9900"/>
                </a:solidFill>
                <a:effectLst>
                  <a:outerShdw blurRad="38100" dist="38100" dir="2700000" algn="tl">
                    <a:srgbClr val="FFFFFF"/>
                  </a:outerShdw>
                </a:effectLst>
              </a:rPr>
              <a:t>CMB </a:t>
            </a:r>
            <a:r>
              <a:rPr lang="it-IT" dirty="0">
                <a:solidFill>
                  <a:srgbClr val="FF9900"/>
                </a:solidFill>
                <a:effectLst>
                  <a:outerShdw blurRad="38100" dist="38100" dir="2700000" algn="tl">
                    <a:srgbClr val="FFFFFF"/>
                  </a:outerShdw>
                </a:effectLst>
              </a:rPr>
              <a:t>observations</a:t>
            </a:r>
            <a:endParaRPr lang="en-US" dirty="0">
              <a:solidFill>
                <a:srgbClr val="FF9900"/>
              </a:solidFill>
              <a:effectLst>
                <a:outerShdw blurRad="38100" dist="38100" dir="2700000" algn="tl">
                  <a:srgbClr val="FFFFFF"/>
                </a:outerShdw>
              </a:effectLst>
            </a:endParaRPr>
          </a:p>
        </p:txBody>
      </p:sp>
      <p:sp>
        <p:nvSpPr>
          <p:cNvPr id="674820" name="Rectangle 4"/>
          <p:cNvSpPr>
            <a:spLocks noChangeArrowheads="1"/>
          </p:cNvSpPr>
          <p:nvPr/>
        </p:nvSpPr>
        <p:spPr bwMode="auto">
          <a:xfrm>
            <a:off x="152400" y="6138863"/>
            <a:ext cx="4876015" cy="313932"/>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50800">
                <a:solidFill>
                  <a:srgbClr val="3117EF"/>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en-US" sz="1600" dirty="0">
                <a:latin typeface="Arial" charset="0"/>
              </a:rPr>
              <a:t>Source: </a:t>
            </a:r>
            <a:r>
              <a:rPr lang="nb-NO" sz="1600" dirty="0" smtClean="0">
                <a:latin typeface="Arial" charset="0"/>
              </a:rPr>
              <a:t> The Planck Collaboration, A</a:t>
            </a:r>
            <a:r>
              <a:rPr lang="it-IT" sz="1600" dirty="0" smtClean="0">
                <a:latin typeface="Arial" charset="0"/>
              </a:rPr>
              <a:t>&amp;A, June 2016</a:t>
            </a:r>
            <a:endParaRPr lang="en-US" sz="1600" dirty="0">
              <a:latin typeface="Arial" charset="0"/>
            </a:endParaRPr>
          </a:p>
        </p:txBody>
      </p:sp>
      <p:sp>
        <p:nvSpPr>
          <p:cNvPr id="674821" name="Text Box 5"/>
          <p:cNvSpPr txBox="1">
            <a:spLocks noChangeArrowheads="1"/>
          </p:cNvSpPr>
          <p:nvPr/>
        </p:nvSpPr>
        <p:spPr bwMode="auto">
          <a:xfrm>
            <a:off x="3352800" y="3835400"/>
            <a:ext cx="3429000" cy="461665"/>
          </a:xfrm>
          <a:prstGeom prst="rect">
            <a:avLst/>
          </a:prstGeom>
          <a:solidFill>
            <a:schemeClr val="bg2"/>
          </a:solidFill>
          <a:ln w="50800">
            <a:solidFill>
              <a:schemeClr val="accent2"/>
            </a:solidFill>
            <a:miter lim="800000"/>
            <a:headEnd/>
            <a:tailEnd/>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square">
            <a:spAutoFit/>
          </a:bodyPr>
          <a:lstStyle/>
          <a:p>
            <a:pPr algn="ctr">
              <a:spcBef>
                <a:spcPct val="50000"/>
              </a:spcBef>
            </a:pPr>
            <a:r>
              <a:rPr lang="en-US" sz="1400" dirty="0">
                <a:latin typeface="Arial" charset="0"/>
              </a:rPr>
              <a:t>    </a:t>
            </a:r>
            <a:r>
              <a:rPr lang="en-US" b="1" dirty="0" smtClean="0">
                <a:latin typeface="Arial" charset="0"/>
              </a:rPr>
              <a:t>13.799 </a:t>
            </a:r>
            <a:r>
              <a:rPr lang="en-US" b="1" dirty="0">
                <a:latin typeface="Arial" charset="0"/>
                <a:sym typeface="Symbol" charset="0"/>
              </a:rPr>
              <a:t></a:t>
            </a:r>
            <a:r>
              <a:rPr lang="en-US" b="1" dirty="0">
                <a:latin typeface="Arial" charset="0"/>
              </a:rPr>
              <a:t> </a:t>
            </a:r>
            <a:r>
              <a:rPr lang="en-US" b="1" dirty="0" smtClean="0">
                <a:latin typeface="Arial" charset="0"/>
              </a:rPr>
              <a:t>0.021 </a:t>
            </a:r>
            <a:r>
              <a:rPr lang="en-US" b="1" dirty="0">
                <a:latin typeface="Arial" charset="0"/>
              </a:rPr>
              <a:t>Ga</a:t>
            </a:r>
            <a:endParaRPr lang="en-US" sz="1400" dirty="0">
              <a:latin typeface="Arial" charset="0"/>
            </a:endParaRPr>
          </a:p>
        </p:txBody>
      </p:sp>
    </p:spTree>
    <p:extLst>
      <p:ext uri="{BB962C8B-B14F-4D97-AF65-F5344CB8AC3E}">
        <p14:creationId xmlns:p14="http://schemas.microsoft.com/office/powerpoint/2010/main" val="152631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3794" name="Picture 2" descr="ExpUnive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219200"/>
            <a:ext cx="6096000" cy="5476875"/>
          </a:xfrm>
          <a:prstGeom prst="rect">
            <a:avLst/>
          </a:prstGeom>
          <a:noFill/>
          <a:extLst>
            <a:ext uri="{909E8E84-426E-40dd-AFC4-6F175D3DCCD1}">
              <a14:hiddenFill xmlns:a14="http://schemas.microsoft.com/office/drawing/2010/main" xmlns="">
                <a:solidFill>
                  <a:srgbClr val="FFFFFF"/>
                </a:solidFill>
              </a14:hiddenFill>
            </a:ext>
          </a:extLst>
        </p:spPr>
      </p:pic>
      <p:sp>
        <p:nvSpPr>
          <p:cNvPr id="673795" name="Rectangle 3"/>
          <p:cNvSpPr>
            <a:spLocks noGrp="1" noChangeArrowheads="1"/>
          </p:cNvSpPr>
          <p:nvPr>
            <p:ph type="title"/>
          </p:nvPr>
        </p:nvSpPr>
        <p:spPr>
          <a:xfrm>
            <a:off x="76200" y="76200"/>
            <a:ext cx="9356725" cy="762000"/>
          </a:xfrm>
          <a:noFill/>
          <a:ln/>
        </p:spPr>
        <p:txBody>
          <a:bodyPr/>
          <a:lstStyle/>
          <a:p>
            <a:r>
              <a:rPr lang="it-IT" dirty="0" err="1">
                <a:solidFill>
                  <a:srgbClr val="FF9900"/>
                </a:solidFill>
                <a:effectLst>
                  <a:outerShdw blurRad="38100" dist="38100" dir="2700000" algn="tl">
                    <a:srgbClr val="FFFFFF"/>
                  </a:outerShdw>
                </a:effectLst>
              </a:rPr>
              <a:t>Cosmological</a:t>
            </a:r>
            <a:r>
              <a:rPr lang="it-IT" dirty="0">
                <a:solidFill>
                  <a:srgbClr val="FF9900"/>
                </a:solidFill>
                <a:effectLst>
                  <a:outerShdw blurRad="38100" dist="38100" dir="2700000" algn="tl">
                    <a:srgbClr val="FFFFFF"/>
                  </a:outerShdw>
                </a:effectLst>
              </a:rPr>
              <a:t> “</a:t>
            </a:r>
            <a:r>
              <a:rPr lang="it-IT" dirty="0" err="1">
                <a:solidFill>
                  <a:srgbClr val="FF9900"/>
                </a:solidFill>
                <a:effectLst>
                  <a:outerShdw blurRad="38100" dist="38100" dir="2700000" algn="tl">
                    <a:srgbClr val="FFFFFF"/>
                  </a:outerShdw>
                </a:effectLst>
              </a:rPr>
              <a:t>problems</a:t>
            </a:r>
            <a:r>
              <a:rPr lang="it-IT" dirty="0">
                <a:solidFill>
                  <a:srgbClr val="FF9900"/>
                </a:solidFill>
                <a:effectLst>
                  <a:outerShdw blurRad="38100" dist="38100" dir="2700000" algn="tl">
                    <a:srgbClr val="FFFFFF"/>
                  </a:outerShdw>
                </a:effectLst>
              </a:rPr>
              <a:t>” with </a:t>
            </a:r>
            <a:r>
              <a:rPr lang="it-IT" dirty="0" err="1">
                <a:solidFill>
                  <a:srgbClr val="FF9900"/>
                </a:solidFill>
                <a:effectLst>
                  <a:outerShdw blurRad="38100" dist="38100" dir="2700000" algn="tl">
                    <a:srgbClr val="FFFFFF"/>
                  </a:outerShdw>
                </a:effectLst>
              </a:rPr>
              <a:t>age</a:t>
            </a:r>
            <a:endParaRPr lang="en-US" dirty="0">
              <a:solidFill>
                <a:srgbClr val="FF9900"/>
              </a:solidFill>
              <a:effectLst>
                <a:outerShdw blurRad="38100" dist="38100" dir="2700000" algn="tl">
                  <a:srgbClr val="FFFFFF"/>
                </a:outerShdw>
              </a:effectLst>
            </a:endParaRPr>
          </a:p>
        </p:txBody>
      </p:sp>
      <p:sp>
        <p:nvSpPr>
          <p:cNvPr id="673796" name="Text Box 4"/>
          <p:cNvSpPr txBox="1">
            <a:spLocks noChangeArrowheads="1"/>
          </p:cNvSpPr>
          <p:nvPr/>
        </p:nvSpPr>
        <p:spPr bwMode="auto">
          <a:xfrm>
            <a:off x="1371600" y="6400800"/>
            <a:ext cx="188912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latin typeface="Helvetica" charset="0"/>
              </a:rPr>
              <a:t>http://map.gsfc.nasa.gov/</a:t>
            </a:r>
          </a:p>
        </p:txBody>
      </p:sp>
    </p:spTree>
    <p:extLst>
      <p:ext uri="{BB962C8B-B14F-4D97-AF65-F5344CB8AC3E}">
        <p14:creationId xmlns:p14="http://schemas.microsoft.com/office/powerpoint/2010/main" val="2041704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76200" y="76200"/>
            <a:ext cx="9356725" cy="762000"/>
          </a:xfrm>
        </p:spPr>
        <p:txBody>
          <a:bodyPr/>
          <a:lstStyle/>
          <a:p>
            <a:r>
              <a:rPr lang="it-IT" dirty="0">
                <a:solidFill>
                  <a:srgbClr val="FF9900"/>
                </a:solidFill>
                <a:effectLst>
                  <a:outerShdw blurRad="38100" dist="38100" dir="2700000" algn="tl">
                    <a:srgbClr val="FFFFFF"/>
                  </a:outerShdw>
                </a:effectLst>
              </a:rPr>
              <a:t>Age from </a:t>
            </a:r>
            <a:r>
              <a:rPr lang="it-IT" dirty="0" err="1">
                <a:solidFill>
                  <a:srgbClr val="FF9900"/>
                </a:solidFill>
                <a:effectLst>
                  <a:outerShdw blurRad="38100" dist="38100" dir="2700000" algn="tl">
                    <a:srgbClr val="FFFFFF"/>
                  </a:outerShdw>
                </a:effectLst>
              </a:rPr>
              <a:t>globular</a:t>
            </a:r>
            <a:r>
              <a:rPr lang="it-IT" dirty="0">
                <a:solidFill>
                  <a:srgbClr val="FF9900"/>
                </a:solidFill>
                <a:effectLst>
                  <a:outerShdw blurRad="38100" dist="38100" dir="2700000" algn="tl">
                    <a:srgbClr val="FFFFFF"/>
                  </a:outerShdw>
                </a:effectLst>
              </a:rPr>
              <a:t> clusters</a:t>
            </a:r>
            <a:endParaRPr lang="en-US" dirty="0">
              <a:solidFill>
                <a:srgbClr val="FF9900"/>
              </a:solidFill>
              <a:effectLst>
                <a:outerShdw blurRad="38100" dist="38100" dir="2700000" algn="tl">
                  <a:srgbClr val="FFFFFF"/>
                </a:outerShdw>
              </a:effectLst>
            </a:endParaRPr>
          </a:p>
        </p:txBody>
      </p:sp>
      <p:sp>
        <p:nvSpPr>
          <p:cNvPr id="675843" name="Text Box 3"/>
          <p:cNvSpPr txBox="1">
            <a:spLocks noChangeArrowheads="1"/>
          </p:cNvSpPr>
          <p:nvPr/>
        </p:nvSpPr>
        <p:spPr bwMode="auto">
          <a:xfrm>
            <a:off x="7905750" y="6507163"/>
            <a:ext cx="19240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it-IT" sz="1200">
                <a:latin typeface="Helvetica" charset="0"/>
              </a:rPr>
              <a:t>alberto.mengoni@cern.ch</a:t>
            </a:r>
            <a:endParaRPr lang="en-US" sz="1200">
              <a:latin typeface="Helvetica" charset="0"/>
            </a:endParaRPr>
          </a:p>
        </p:txBody>
      </p:sp>
      <p:sp>
        <p:nvSpPr>
          <p:cNvPr id="675844" name="Rectangle 4"/>
          <p:cNvSpPr>
            <a:spLocks noChangeArrowheads="1"/>
          </p:cNvSpPr>
          <p:nvPr/>
        </p:nvSpPr>
        <p:spPr bwMode="auto">
          <a:xfrm>
            <a:off x="152400" y="3060760"/>
            <a:ext cx="4038600" cy="1661993"/>
          </a:xfrm>
          <a:prstGeom prst="rect">
            <a:avLst/>
          </a:prstGeom>
          <a:solidFill>
            <a:schemeClr val="bg2"/>
          </a:solidFill>
          <a:ln w="50800">
            <a:solidFill>
              <a:schemeClr val="accent2"/>
            </a:solidFill>
            <a:miter lim="800000"/>
            <a:headEnd/>
            <a:tailEnd/>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anchor="ctr" anchorCtr="0">
            <a:spAutoFit/>
          </a:bodyPr>
          <a:lstStyle/>
          <a:p>
            <a:pPr eaLnBrk="0" hangingPunct="0">
              <a:lnSpc>
                <a:spcPct val="90000"/>
              </a:lnSpc>
            </a:pPr>
            <a:r>
              <a:rPr lang="en-US" dirty="0">
                <a:latin typeface="Arial" charset="0"/>
              </a:rPr>
              <a:t>from </a:t>
            </a:r>
            <a:r>
              <a:rPr lang="en-US" dirty="0" smtClean="0">
                <a:latin typeface="Arial" charset="0"/>
              </a:rPr>
              <a:t>	</a:t>
            </a:r>
            <a:r>
              <a:rPr lang="en-US" b="1" i="1" dirty="0" smtClean="0">
                <a:latin typeface="Arial" charset="0"/>
              </a:rPr>
              <a:t>&gt; </a:t>
            </a:r>
            <a:r>
              <a:rPr lang="en-US" b="1" dirty="0">
                <a:latin typeface="Arial" charset="0"/>
              </a:rPr>
              <a:t>11.2 Ga (*)</a:t>
            </a:r>
            <a:r>
              <a:rPr lang="en-US" dirty="0">
                <a:latin typeface="Arial" charset="0"/>
              </a:rPr>
              <a:t> </a:t>
            </a:r>
          </a:p>
          <a:p>
            <a:pPr eaLnBrk="0" hangingPunct="0">
              <a:lnSpc>
                <a:spcPct val="90000"/>
              </a:lnSpc>
            </a:pPr>
            <a:r>
              <a:rPr lang="en-US" dirty="0">
                <a:latin typeface="Arial" charset="0"/>
              </a:rPr>
              <a:t>to </a:t>
            </a:r>
            <a:r>
              <a:rPr lang="en-US" dirty="0" smtClean="0">
                <a:latin typeface="Arial" charset="0"/>
              </a:rPr>
              <a:t>	</a:t>
            </a:r>
            <a:r>
              <a:rPr lang="en-US" b="1" dirty="0" smtClean="0">
                <a:latin typeface="Arial" charset="0"/>
              </a:rPr>
              <a:t>14 </a:t>
            </a:r>
            <a:r>
              <a:rPr lang="en-US" b="1" dirty="0">
                <a:latin typeface="Arial" charset="0"/>
                <a:sym typeface="Symbol" charset="0"/>
              </a:rPr>
              <a:t></a:t>
            </a:r>
            <a:r>
              <a:rPr lang="en-US" b="1" dirty="0">
                <a:latin typeface="Arial" charset="0"/>
              </a:rPr>
              <a:t> 2.0 Ga</a:t>
            </a:r>
            <a:r>
              <a:rPr lang="en-US" dirty="0">
                <a:latin typeface="Arial" charset="0"/>
              </a:rPr>
              <a:t/>
            </a:r>
            <a:br>
              <a:rPr lang="en-US" dirty="0">
                <a:latin typeface="Arial" charset="0"/>
              </a:rPr>
            </a:br>
            <a:r>
              <a:rPr lang="en-US" dirty="0">
                <a:latin typeface="Arial" charset="0"/>
              </a:rPr>
              <a:t/>
            </a:r>
            <a:br>
              <a:rPr lang="en-US" dirty="0">
                <a:latin typeface="Arial" charset="0"/>
              </a:rPr>
            </a:br>
            <a:r>
              <a:rPr lang="en-US" dirty="0">
                <a:latin typeface="Arial" charset="0"/>
              </a:rPr>
              <a:t/>
            </a:r>
            <a:br>
              <a:rPr lang="en-US" dirty="0">
                <a:latin typeface="Arial" charset="0"/>
              </a:rPr>
            </a:br>
            <a:r>
              <a:rPr lang="en-US" sz="1200" dirty="0">
                <a:latin typeface="Arial" charset="0"/>
              </a:rPr>
              <a:t>(*) LM Krauss and B </a:t>
            </a:r>
            <a:r>
              <a:rPr lang="en-US" sz="1200" dirty="0" err="1">
                <a:latin typeface="Arial" charset="0"/>
              </a:rPr>
              <a:t>Chaboyer</a:t>
            </a:r>
            <a:r>
              <a:rPr lang="en-US" sz="1200" dirty="0">
                <a:latin typeface="Arial" charset="0"/>
              </a:rPr>
              <a:t>, Science </a:t>
            </a:r>
            <a:r>
              <a:rPr lang="en-US" sz="1200" b="1" dirty="0">
                <a:latin typeface="Arial" charset="0"/>
              </a:rPr>
              <a:t>299</a:t>
            </a:r>
            <a:r>
              <a:rPr lang="en-US" sz="1200" dirty="0">
                <a:latin typeface="Arial" charset="0"/>
              </a:rPr>
              <a:t> (2003) 65</a:t>
            </a:r>
          </a:p>
        </p:txBody>
      </p:sp>
      <p:pic>
        <p:nvPicPr>
          <p:cNvPr id="675845" name="Picture 5"/>
          <p:cNvPicPr>
            <a:picLocks noChangeAspect="1" noChangeArrowheads="1"/>
          </p:cNvPicPr>
          <p:nvPr/>
        </p:nvPicPr>
        <p:blipFill>
          <a:blip r:embed="rId3">
            <a:extLst>
              <a:ext uri="{28A0092B-C50C-407E-A947-70E740481C1C}">
                <a14:useLocalDpi xmlns:a14="http://schemas.microsoft.com/office/drawing/2010/main" val="0"/>
              </a:ext>
            </a:extLst>
          </a:blip>
          <a:srcRect t="6937"/>
          <a:stretch>
            <a:fillRect/>
          </a:stretch>
        </p:blipFill>
        <p:spPr bwMode="auto">
          <a:xfrm>
            <a:off x="4445000" y="723900"/>
            <a:ext cx="5461000" cy="613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75846" name="Rectangle 6"/>
          <p:cNvSpPr>
            <a:spLocks noChangeArrowheads="1"/>
          </p:cNvSpPr>
          <p:nvPr/>
        </p:nvSpPr>
        <p:spPr bwMode="auto">
          <a:xfrm>
            <a:off x="76200" y="1752600"/>
            <a:ext cx="3505200" cy="974725"/>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50800">
                <a:solidFill>
                  <a:srgbClr val="3117EF"/>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a:spAutoFit/>
          </a:bodyPr>
          <a:lstStyle/>
          <a:p>
            <a:pPr eaLnBrk="0" hangingPunct="0">
              <a:lnSpc>
                <a:spcPct val="90000"/>
              </a:lnSpc>
            </a:pPr>
            <a:r>
              <a:rPr lang="en-US" sz="1600">
                <a:latin typeface="Arial" charset="0"/>
              </a:rPr>
              <a:t>The age derived from observation</a:t>
            </a:r>
            <a:br>
              <a:rPr lang="en-US" sz="1600">
                <a:latin typeface="Arial" charset="0"/>
              </a:rPr>
            </a:br>
            <a:r>
              <a:rPr lang="en-US" sz="1600">
                <a:latin typeface="Arial" charset="0"/>
              </a:rPr>
              <a:t>of the luminosity-color relation of stars in globular clusters</a:t>
            </a:r>
            <a:endParaRPr lang="it-IT" sz="1600">
              <a:latin typeface="Arial" charset="0"/>
            </a:endParaRPr>
          </a:p>
          <a:p>
            <a:pPr eaLnBrk="0" hangingPunct="0">
              <a:lnSpc>
                <a:spcPct val="90000"/>
              </a:lnSpc>
            </a:pPr>
            <a:r>
              <a:rPr lang="en-US" sz="1600">
                <a:latin typeface="Arial" charset="0"/>
              </a:rPr>
              <a:t> </a:t>
            </a:r>
            <a:endParaRPr lang="en-US">
              <a:latin typeface="Arial" charset="0"/>
            </a:endParaRPr>
          </a:p>
        </p:txBody>
      </p:sp>
      <p:sp>
        <p:nvSpPr>
          <p:cNvPr id="675847" name="Text Box 7"/>
          <p:cNvSpPr txBox="1">
            <a:spLocks noChangeArrowheads="1"/>
          </p:cNvSpPr>
          <p:nvPr/>
        </p:nvSpPr>
        <p:spPr bwMode="auto">
          <a:xfrm>
            <a:off x="1368425" y="6324600"/>
            <a:ext cx="30511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latin typeface="Helvetica" charset="0"/>
              </a:rPr>
              <a:t>Source: DN Spergel et al.</a:t>
            </a:r>
            <a:br>
              <a:rPr lang="en-US" sz="1200">
                <a:latin typeface="Helvetica" charset="0"/>
              </a:rPr>
            </a:br>
            <a:r>
              <a:rPr lang="en-US" sz="1200">
                <a:latin typeface="Helvetica" charset="0"/>
              </a:rPr>
              <a:t>Proc. Natl. Acad. Sci. USA </a:t>
            </a:r>
            <a:r>
              <a:rPr lang="en-US" sz="1200" b="1">
                <a:latin typeface="Helvetica" charset="0"/>
              </a:rPr>
              <a:t>94</a:t>
            </a:r>
            <a:r>
              <a:rPr lang="en-US" sz="1200">
                <a:latin typeface="Helvetica" charset="0"/>
              </a:rPr>
              <a:t> (1997) 6579</a:t>
            </a:r>
          </a:p>
        </p:txBody>
      </p:sp>
    </p:spTree>
    <p:extLst>
      <p:ext uri="{BB962C8B-B14F-4D97-AF65-F5344CB8AC3E}">
        <p14:creationId xmlns:p14="http://schemas.microsoft.com/office/powerpoint/2010/main" val="2648081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76200" y="76200"/>
            <a:ext cx="9356725" cy="762000"/>
          </a:xfrm>
        </p:spPr>
        <p:txBody>
          <a:bodyPr/>
          <a:lstStyle/>
          <a:p>
            <a:r>
              <a:rPr lang="en-GB" dirty="0" smtClean="0">
                <a:solidFill>
                  <a:srgbClr val="FF9900"/>
                </a:solidFill>
                <a:effectLst>
                  <a:outerShdw blurRad="38100" dist="38100" dir="2700000" algn="tl">
                    <a:srgbClr val="FFFFFF"/>
                  </a:outerShdw>
                </a:effectLst>
              </a:rPr>
              <a:t>The nuclear way</a:t>
            </a:r>
            <a:endParaRPr lang="en-GB" dirty="0">
              <a:solidFill>
                <a:srgbClr val="FF9900"/>
              </a:solidFill>
              <a:effectLst>
                <a:outerShdw blurRad="38100" dist="38100" dir="2700000" algn="tl">
                  <a:srgbClr val="FFFFFF"/>
                </a:outerShdw>
              </a:effectLst>
            </a:endParaRPr>
          </a:p>
        </p:txBody>
      </p:sp>
      <p:sp>
        <p:nvSpPr>
          <p:cNvPr id="677891" name="Rectangle 3"/>
          <p:cNvSpPr>
            <a:spLocks noChangeArrowheads="1"/>
          </p:cNvSpPr>
          <p:nvPr/>
        </p:nvSpPr>
        <p:spPr bwMode="auto">
          <a:xfrm>
            <a:off x="381000" y="1543050"/>
            <a:ext cx="8077200"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latin typeface="Arial" charset="0"/>
              </a:rPr>
              <a:t>Traditional nuclear clocks are those based on:</a:t>
            </a:r>
          </a:p>
          <a:p>
            <a:pPr>
              <a:spcBef>
                <a:spcPct val="50000"/>
              </a:spcBef>
              <a:buFontTx/>
              <a:buChar char="•"/>
            </a:pPr>
            <a:r>
              <a:rPr lang="en-US" baseline="30000" dirty="0">
                <a:latin typeface="Arial" charset="0"/>
              </a:rPr>
              <a:t> 235</a:t>
            </a:r>
            <a:r>
              <a:rPr lang="en-US" dirty="0">
                <a:latin typeface="Arial" charset="0"/>
              </a:rPr>
              <a:t>U</a:t>
            </a:r>
            <a:r>
              <a:rPr lang="en-US" i="1" dirty="0">
                <a:latin typeface="Arial" charset="0"/>
              </a:rPr>
              <a:t>/</a:t>
            </a:r>
            <a:r>
              <a:rPr lang="en-US" baseline="30000" dirty="0">
                <a:latin typeface="Arial" charset="0"/>
              </a:rPr>
              <a:t>238</a:t>
            </a:r>
            <a:r>
              <a:rPr lang="en-US" dirty="0">
                <a:latin typeface="Arial" charset="0"/>
              </a:rPr>
              <a:t>U </a:t>
            </a:r>
          </a:p>
          <a:p>
            <a:pPr>
              <a:spcBef>
                <a:spcPct val="50000"/>
              </a:spcBef>
              <a:buFontTx/>
              <a:buChar char="•"/>
            </a:pPr>
            <a:r>
              <a:rPr lang="en-US" baseline="30000" dirty="0">
                <a:latin typeface="Arial" charset="0"/>
              </a:rPr>
              <a:t> 232</a:t>
            </a:r>
            <a:r>
              <a:rPr lang="en-US" dirty="0">
                <a:latin typeface="Arial" charset="0"/>
              </a:rPr>
              <a:t>Th</a:t>
            </a:r>
            <a:r>
              <a:rPr lang="en-US" i="1" dirty="0">
                <a:latin typeface="Arial" charset="0"/>
              </a:rPr>
              <a:t>/</a:t>
            </a:r>
            <a:r>
              <a:rPr lang="en-US" baseline="30000" dirty="0">
                <a:latin typeface="Arial" charset="0"/>
              </a:rPr>
              <a:t>238</a:t>
            </a:r>
            <a:r>
              <a:rPr lang="en-US" dirty="0">
                <a:latin typeface="Arial" charset="0"/>
              </a:rPr>
              <a:t>U</a:t>
            </a:r>
            <a:r>
              <a:rPr lang="en-US" b="1" dirty="0">
                <a:latin typeface="Arial" charset="0"/>
              </a:rPr>
              <a:t> </a:t>
            </a:r>
          </a:p>
          <a:p>
            <a:pPr>
              <a:spcBef>
                <a:spcPct val="50000"/>
              </a:spcBef>
              <a:buFontTx/>
              <a:buChar char="•"/>
            </a:pPr>
            <a:r>
              <a:rPr lang="en-US" baseline="30000" dirty="0">
                <a:latin typeface="Arial" charset="0"/>
              </a:rPr>
              <a:t> 187</a:t>
            </a:r>
            <a:r>
              <a:rPr lang="en-US" dirty="0">
                <a:latin typeface="Arial" charset="0"/>
              </a:rPr>
              <a:t>Os</a:t>
            </a:r>
            <a:r>
              <a:rPr lang="en-US" i="1" dirty="0">
                <a:latin typeface="Arial" charset="0"/>
              </a:rPr>
              <a:t>/</a:t>
            </a:r>
            <a:r>
              <a:rPr lang="en-US" baseline="30000" dirty="0">
                <a:latin typeface="Arial" charset="0"/>
              </a:rPr>
              <a:t>187</a:t>
            </a:r>
            <a:r>
              <a:rPr lang="en-US" dirty="0">
                <a:latin typeface="Arial" charset="0"/>
              </a:rPr>
              <a:t>Re </a:t>
            </a:r>
          </a:p>
          <a:p>
            <a:pPr>
              <a:spcBef>
                <a:spcPct val="50000"/>
              </a:spcBef>
              <a:buFontTx/>
              <a:buChar char="•"/>
            </a:pPr>
            <a:r>
              <a:rPr lang="en-US" dirty="0">
                <a:latin typeface="Arial" charset="0"/>
              </a:rPr>
              <a:t> </a:t>
            </a:r>
            <a:r>
              <a:rPr lang="en-US" dirty="0" err="1">
                <a:latin typeface="Arial" charset="0"/>
              </a:rPr>
              <a:t>Th</a:t>
            </a:r>
            <a:r>
              <a:rPr lang="en-US" i="1" dirty="0">
                <a:latin typeface="Arial" charset="0"/>
              </a:rPr>
              <a:t>/</a:t>
            </a:r>
            <a:r>
              <a:rPr lang="en-US" dirty="0" err="1">
                <a:latin typeface="Arial" charset="0"/>
              </a:rPr>
              <a:t>Eu</a:t>
            </a:r>
            <a:r>
              <a:rPr lang="en-US" dirty="0">
                <a:latin typeface="Arial" charset="0"/>
              </a:rPr>
              <a:t>, </a:t>
            </a:r>
            <a:r>
              <a:rPr lang="en-US" dirty="0" err="1">
                <a:latin typeface="Arial" charset="0"/>
              </a:rPr>
              <a:t>Th</a:t>
            </a:r>
            <a:r>
              <a:rPr lang="en-US" dirty="0">
                <a:latin typeface="Arial" charset="0"/>
              </a:rPr>
              <a:t>/X or U/</a:t>
            </a:r>
            <a:r>
              <a:rPr lang="en-US" dirty="0" err="1">
                <a:latin typeface="Arial" charset="0"/>
              </a:rPr>
              <a:t>Th</a:t>
            </a:r>
            <a:r>
              <a:rPr lang="en-US" dirty="0">
                <a:latin typeface="Arial" charset="0"/>
              </a:rPr>
              <a:t>  abundances in low-Z stars</a:t>
            </a:r>
          </a:p>
        </p:txBody>
      </p:sp>
      <p:sp>
        <p:nvSpPr>
          <p:cNvPr id="677892" name="Rectangle 4"/>
          <p:cNvSpPr>
            <a:spLocks noChangeArrowheads="1"/>
          </p:cNvSpPr>
          <p:nvPr/>
        </p:nvSpPr>
        <p:spPr bwMode="auto">
          <a:xfrm>
            <a:off x="304800" y="3048000"/>
            <a:ext cx="2209800" cy="685800"/>
          </a:xfrm>
          <a:prstGeom prst="rect">
            <a:avLst/>
          </a:prstGeom>
          <a:noFill/>
          <a:ln w="50800">
            <a:solidFill>
              <a:srgbClr val="3117EF"/>
            </a:solidFill>
            <a:miter lim="800000"/>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FFFFCC"/>
                </a:solidFill>
              </a14:hiddenFill>
            </a:ext>
          </a:extLst>
        </p:spPr>
        <p:txBody>
          <a:bodyPr wrap="none" anchor="ctr">
            <a:spAutoFit/>
          </a:bodyPr>
          <a:lstStyle/>
          <a:p>
            <a:endParaRPr lang="en-US"/>
          </a:p>
        </p:txBody>
      </p:sp>
    </p:spTree>
    <p:extLst>
      <p:ext uri="{BB962C8B-B14F-4D97-AF65-F5344CB8AC3E}">
        <p14:creationId xmlns:p14="http://schemas.microsoft.com/office/powerpoint/2010/main" val="426354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77892"/>
                                        </p:tgtEl>
                                        <p:attrNameLst>
                                          <p:attrName>style.visibility</p:attrName>
                                        </p:attrNameLst>
                                      </p:cBhvr>
                                      <p:to>
                                        <p:strVal val="visible"/>
                                      </p:to>
                                    </p:set>
                                    <p:anim calcmode="lin" valueType="num">
                                      <p:cBhvr>
                                        <p:cTn id="7" dur="500" fill="hold"/>
                                        <p:tgtEl>
                                          <p:spTgt spid="677892"/>
                                        </p:tgtEl>
                                        <p:attrNameLst>
                                          <p:attrName>ppt_w</p:attrName>
                                        </p:attrNameLst>
                                      </p:cBhvr>
                                      <p:tavLst>
                                        <p:tav tm="0">
                                          <p:val>
                                            <p:fltVal val="0"/>
                                          </p:val>
                                        </p:tav>
                                        <p:tav tm="100000">
                                          <p:val>
                                            <p:strVal val="#ppt_w"/>
                                          </p:val>
                                        </p:tav>
                                      </p:tavLst>
                                    </p:anim>
                                    <p:anim calcmode="lin" valueType="num">
                                      <p:cBhvr>
                                        <p:cTn id="8" dur="500" fill="hold"/>
                                        <p:tgtEl>
                                          <p:spTgt spid="6778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0" y="0"/>
            <a:ext cx="9356725" cy="762000"/>
          </a:xfrm>
        </p:spPr>
        <p:txBody>
          <a:bodyPr/>
          <a:lstStyle/>
          <a:p>
            <a:pPr algn="l"/>
            <a:r>
              <a:rPr lang="en-US" dirty="0" smtClean="0">
                <a:solidFill>
                  <a:srgbClr val="FF9900"/>
                </a:solidFill>
                <a:effectLst>
                  <a:outerShdw blurRad="38100" dist="38100" dir="2700000" algn="tl">
                    <a:srgbClr val="FFFFFF"/>
                  </a:outerShdw>
                </a:effectLst>
              </a:rPr>
              <a:t>s-process nucleosynthesis</a:t>
            </a:r>
            <a:endParaRPr lang="en-US" dirty="0">
              <a:solidFill>
                <a:srgbClr val="FF9900"/>
              </a:solidFill>
              <a:effectLst>
                <a:outerShdw blurRad="38100" dist="38100" dir="2700000" algn="tl">
                  <a:srgbClr val="FFFFFF"/>
                </a:outerShdw>
              </a:effectLst>
            </a:endParaRPr>
          </a:p>
        </p:txBody>
      </p:sp>
      <p:sp>
        <p:nvSpPr>
          <p:cNvPr id="381955" name="Text Box 3"/>
          <p:cNvSpPr txBox="1">
            <a:spLocks noChangeArrowheads="1"/>
          </p:cNvSpPr>
          <p:nvPr/>
        </p:nvSpPr>
        <p:spPr bwMode="auto">
          <a:xfrm>
            <a:off x="152400" y="4652963"/>
            <a:ext cx="914400" cy="914400"/>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2000">
                <a:latin typeface="Arial" charset="0"/>
              </a:rPr>
              <a:t>   W  </a:t>
            </a:r>
            <a:endParaRPr lang="it-IT">
              <a:latin typeface="Arial" charset="0"/>
            </a:endParaRPr>
          </a:p>
          <a:p>
            <a:endParaRPr lang="en-US" sz="1200">
              <a:latin typeface="Arial" charset="0"/>
            </a:endParaRPr>
          </a:p>
          <a:p>
            <a:endParaRPr lang="en-US" sz="1200">
              <a:latin typeface="Arial" charset="0"/>
            </a:endParaRPr>
          </a:p>
        </p:txBody>
      </p:sp>
      <p:sp>
        <p:nvSpPr>
          <p:cNvPr id="381956" name="Text Box 4"/>
          <p:cNvSpPr txBox="1">
            <a:spLocks noChangeArrowheads="1"/>
          </p:cNvSpPr>
          <p:nvPr/>
        </p:nvSpPr>
        <p:spPr bwMode="auto">
          <a:xfrm>
            <a:off x="1371600" y="4648200"/>
            <a:ext cx="914400" cy="91440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 W 182</a:t>
            </a:r>
            <a:endParaRPr lang="it-IT" sz="2000">
              <a:latin typeface="Arial" charset="0"/>
            </a:endParaRPr>
          </a:p>
          <a:p>
            <a:r>
              <a:rPr lang="en-US" sz="1200">
                <a:latin typeface="Arial" charset="0"/>
              </a:rPr>
              <a:t>      26.3</a:t>
            </a:r>
          </a:p>
        </p:txBody>
      </p:sp>
      <p:sp>
        <p:nvSpPr>
          <p:cNvPr id="381957" name="Text Box 5"/>
          <p:cNvSpPr txBox="1">
            <a:spLocks noChangeArrowheads="1"/>
          </p:cNvSpPr>
          <p:nvPr/>
        </p:nvSpPr>
        <p:spPr bwMode="auto">
          <a:xfrm>
            <a:off x="152400" y="3733800"/>
            <a:ext cx="914400" cy="914400"/>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2000">
                <a:latin typeface="Arial" charset="0"/>
              </a:rPr>
              <a:t>   Re  </a:t>
            </a:r>
            <a:endParaRPr lang="it-IT">
              <a:latin typeface="Arial" charset="0"/>
            </a:endParaRPr>
          </a:p>
          <a:p>
            <a:endParaRPr lang="en-US" sz="1200">
              <a:latin typeface="Arial" charset="0"/>
            </a:endParaRPr>
          </a:p>
          <a:p>
            <a:endParaRPr lang="en-US" sz="1200">
              <a:latin typeface="Arial" charset="0"/>
            </a:endParaRPr>
          </a:p>
        </p:txBody>
      </p:sp>
      <p:sp>
        <p:nvSpPr>
          <p:cNvPr id="381958" name="Text Box 6"/>
          <p:cNvSpPr txBox="1">
            <a:spLocks noChangeArrowheads="1"/>
          </p:cNvSpPr>
          <p:nvPr/>
        </p:nvSpPr>
        <p:spPr bwMode="auto">
          <a:xfrm>
            <a:off x="152400" y="2819400"/>
            <a:ext cx="914400" cy="914400"/>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2000">
                <a:latin typeface="Arial" charset="0"/>
              </a:rPr>
              <a:t>   Os  </a:t>
            </a:r>
            <a:endParaRPr lang="it-IT">
              <a:latin typeface="Arial" charset="0"/>
            </a:endParaRPr>
          </a:p>
          <a:p>
            <a:endParaRPr lang="en-US" sz="1200">
              <a:latin typeface="Arial" charset="0"/>
            </a:endParaRPr>
          </a:p>
          <a:p>
            <a:endParaRPr lang="en-US" sz="1200">
              <a:latin typeface="Arial" charset="0"/>
            </a:endParaRPr>
          </a:p>
        </p:txBody>
      </p:sp>
      <p:sp>
        <p:nvSpPr>
          <p:cNvPr id="381959" name="Text Box 7"/>
          <p:cNvSpPr txBox="1">
            <a:spLocks noChangeArrowheads="1"/>
          </p:cNvSpPr>
          <p:nvPr/>
        </p:nvSpPr>
        <p:spPr bwMode="auto">
          <a:xfrm>
            <a:off x="1371600" y="3733800"/>
            <a:ext cx="914400" cy="914400"/>
          </a:xfrm>
          <a:prstGeom prst="rect">
            <a:avLst/>
          </a:prstGeom>
          <a:solidFill>
            <a:srgbClr val="FF33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Re 183</a:t>
            </a:r>
            <a:endParaRPr lang="it-IT" sz="2000">
              <a:latin typeface="Arial" charset="0"/>
            </a:endParaRPr>
          </a:p>
          <a:p>
            <a:r>
              <a:rPr lang="en-US" sz="1200">
                <a:latin typeface="Arial" charset="0"/>
              </a:rPr>
              <a:t>      71 d</a:t>
            </a:r>
          </a:p>
        </p:txBody>
      </p:sp>
      <p:sp>
        <p:nvSpPr>
          <p:cNvPr id="381960" name="Text Box 8"/>
          <p:cNvSpPr txBox="1">
            <a:spLocks noChangeArrowheads="1"/>
          </p:cNvSpPr>
          <p:nvPr/>
        </p:nvSpPr>
        <p:spPr bwMode="auto">
          <a:xfrm>
            <a:off x="1371600" y="2819400"/>
            <a:ext cx="914400" cy="91440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Os 184</a:t>
            </a:r>
            <a:endParaRPr lang="it-IT" sz="2000">
              <a:latin typeface="Arial" charset="0"/>
            </a:endParaRPr>
          </a:p>
          <a:p>
            <a:r>
              <a:rPr lang="en-US" sz="1200">
                <a:latin typeface="Arial" charset="0"/>
              </a:rPr>
              <a:t>      0.02</a:t>
            </a:r>
          </a:p>
        </p:txBody>
      </p:sp>
      <p:sp>
        <p:nvSpPr>
          <p:cNvPr id="381961" name="Text Box 9"/>
          <p:cNvSpPr txBox="1">
            <a:spLocks noChangeArrowheads="1"/>
          </p:cNvSpPr>
          <p:nvPr/>
        </p:nvSpPr>
        <p:spPr bwMode="auto">
          <a:xfrm>
            <a:off x="2286000" y="4648200"/>
            <a:ext cx="914400" cy="91440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 W 183</a:t>
            </a:r>
            <a:endParaRPr lang="it-IT" sz="2000">
              <a:latin typeface="Arial" charset="0"/>
            </a:endParaRPr>
          </a:p>
          <a:p>
            <a:r>
              <a:rPr lang="en-US" sz="1200">
                <a:latin typeface="Arial" charset="0"/>
              </a:rPr>
              <a:t>      14.3</a:t>
            </a:r>
          </a:p>
        </p:txBody>
      </p:sp>
      <p:sp>
        <p:nvSpPr>
          <p:cNvPr id="381962" name="Text Box 10"/>
          <p:cNvSpPr txBox="1">
            <a:spLocks noChangeArrowheads="1"/>
          </p:cNvSpPr>
          <p:nvPr/>
        </p:nvSpPr>
        <p:spPr bwMode="auto">
          <a:xfrm>
            <a:off x="3200400" y="4648200"/>
            <a:ext cx="914400" cy="91440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 W 184</a:t>
            </a:r>
            <a:endParaRPr lang="it-IT" sz="2000">
              <a:latin typeface="Arial" charset="0"/>
            </a:endParaRPr>
          </a:p>
          <a:p>
            <a:r>
              <a:rPr lang="en-US" sz="1200">
                <a:latin typeface="Arial" charset="0"/>
              </a:rPr>
              <a:t>     30.67</a:t>
            </a:r>
          </a:p>
        </p:txBody>
      </p:sp>
      <p:sp>
        <p:nvSpPr>
          <p:cNvPr id="381963" name="Text Box 11"/>
          <p:cNvSpPr txBox="1">
            <a:spLocks noChangeArrowheads="1"/>
          </p:cNvSpPr>
          <p:nvPr/>
        </p:nvSpPr>
        <p:spPr bwMode="auto">
          <a:xfrm>
            <a:off x="4114800" y="4648200"/>
            <a:ext cx="914400" cy="914400"/>
          </a:xfrm>
          <a:prstGeom prst="rect">
            <a:avLst/>
          </a:prstGeom>
          <a:solidFill>
            <a:srgbClr val="3117EF"/>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 W 185</a:t>
            </a:r>
            <a:endParaRPr lang="it-IT" sz="2000">
              <a:latin typeface="Arial" charset="0"/>
            </a:endParaRPr>
          </a:p>
          <a:p>
            <a:r>
              <a:rPr lang="en-US" sz="1200">
                <a:latin typeface="Arial" charset="0"/>
              </a:rPr>
              <a:t>     75.1 d</a:t>
            </a:r>
          </a:p>
        </p:txBody>
      </p:sp>
      <p:sp>
        <p:nvSpPr>
          <p:cNvPr id="381964" name="Text Box 12"/>
          <p:cNvSpPr txBox="1">
            <a:spLocks noChangeArrowheads="1"/>
          </p:cNvSpPr>
          <p:nvPr/>
        </p:nvSpPr>
        <p:spPr bwMode="auto">
          <a:xfrm>
            <a:off x="5029200" y="4648200"/>
            <a:ext cx="914400" cy="91440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 W 186</a:t>
            </a:r>
            <a:endParaRPr lang="it-IT" sz="2000">
              <a:latin typeface="Arial" charset="0"/>
            </a:endParaRPr>
          </a:p>
          <a:p>
            <a:r>
              <a:rPr lang="en-US" sz="1200">
                <a:latin typeface="Arial" charset="0"/>
              </a:rPr>
              <a:t>     28.6</a:t>
            </a:r>
          </a:p>
        </p:txBody>
      </p:sp>
      <p:sp>
        <p:nvSpPr>
          <p:cNvPr id="381965" name="Text Box 13"/>
          <p:cNvSpPr txBox="1">
            <a:spLocks noChangeArrowheads="1"/>
          </p:cNvSpPr>
          <p:nvPr/>
        </p:nvSpPr>
        <p:spPr bwMode="auto">
          <a:xfrm>
            <a:off x="5943600" y="4648200"/>
            <a:ext cx="914400" cy="914400"/>
          </a:xfrm>
          <a:prstGeom prst="rect">
            <a:avLst/>
          </a:prstGeom>
          <a:solidFill>
            <a:srgbClr val="3117EF"/>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 W 187</a:t>
            </a:r>
            <a:endParaRPr lang="it-IT" sz="2000">
              <a:latin typeface="Arial" charset="0"/>
            </a:endParaRPr>
          </a:p>
          <a:p>
            <a:r>
              <a:rPr lang="en-US" sz="1200">
                <a:latin typeface="Arial" charset="0"/>
              </a:rPr>
              <a:t>    23.8 h</a:t>
            </a:r>
          </a:p>
        </p:txBody>
      </p:sp>
      <p:sp>
        <p:nvSpPr>
          <p:cNvPr id="381966" name="Text Box 14"/>
          <p:cNvSpPr txBox="1">
            <a:spLocks noChangeArrowheads="1"/>
          </p:cNvSpPr>
          <p:nvPr/>
        </p:nvSpPr>
        <p:spPr bwMode="auto">
          <a:xfrm>
            <a:off x="6858000" y="4648200"/>
            <a:ext cx="914400" cy="914400"/>
          </a:xfrm>
          <a:prstGeom prst="rect">
            <a:avLst/>
          </a:prstGeom>
          <a:solidFill>
            <a:srgbClr val="3117EF"/>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 W 188</a:t>
            </a:r>
            <a:endParaRPr lang="it-IT" sz="2000">
              <a:latin typeface="Arial" charset="0"/>
            </a:endParaRPr>
          </a:p>
          <a:p>
            <a:r>
              <a:rPr lang="en-US" sz="1200">
                <a:latin typeface="Arial" charset="0"/>
              </a:rPr>
              <a:t>    69 d</a:t>
            </a:r>
          </a:p>
        </p:txBody>
      </p:sp>
      <p:sp>
        <p:nvSpPr>
          <p:cNvPr id="381967" name="Text Box 15"/>
          <p:cNvSpPr txBox="1">
            <a:spLocks noChangeArrowheads="1"/>
          </p:cNvSpPr>
          <p:nvPr/>
        </p:nvSpPr>
        <p:spPr bwMode="auto">
          <a:xfrm>
            <a:off x="2286000" y="3733800"/>
            <a:ext cx="914400" cy="914400"/>
          </a:xfrm>
          <a:prstGeom prst="rect">
            <a:avLst/>
          </a:prstGeom>
          <a:solidFill>
            <a:srgbClr val="FF33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Re 184</a:t>
            </a:r>
            <a:endParaRPr lang="it-IT" sz="2000">
              <a:latin typeface="Arial" charset="0"/>
            </a:endParaRPr>
          </a:p>
          <a:p>
            <a:r>
              <a:rPr lang="en-US" sz="1200">
                <a:latin typeface="Arial" charset="0"/>
              </a:rPr>
              <a:t>      38 d</a:t>
            </a:r>
          </a:p>
        </p:txBody>
      </p:sp>
      <p:sp>
        <p:nvSpPr>
          <p:cNvPr id="381968" name="Text Box 16"/>
          <p:cNvSpPr txBox="1">
            <a:spLocks noChangeArrowheads="1"/>
          </p:cNvSpPr>
          <p:nvPr/>
        </p:nvSpPr>
        <p:spPr bwMode="auto">
          <a:xfrm>
            <a:off x="3200400" y="3733800"/>
            <a:ext cx="914400" cy="91440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Re 185</a:t>
            </a:r>
            <a:endParaRPr lang="it-IT" sz="2000">
              <a:latin typeface="Arial" charset="0"/>
            </a:endParaRPr>
          </a:p>
          <a:p>
            <a:r>
              <a:rPr lang="en-US" sz="1200">
                <a:latin typeface="Arial" charset="0"/>
              </a:rPr>
              <a:t>     37.4</a:t>
            </a:r>
          </a:p>
        </p:txBody>
      </p:sp>
      <p:sp>
        <p:nvSpPr>
          <p:cNvPr id="381969" name="Text Box 17"/>
          <p:cNvSpPr txBox="1">
            <a:spLocks noChangeArrowheads="1"/>
          </p:cNvSpPr>
          <p:nvPr/>
        </p:nvSpPr>
        <p:spPr bwMode="auto">
          <a:xfrm>
            <a:off x="4114800" y="3733800"/>
            <a:ext cx="914400" cy="914400"/>
          </a:xfrm>
          <a:prstGeom prst="rect">
            <a:avLst/>
          </a:prstGeom>
          <a:solidFill>
            <a:srgbClr val="3117EF"/>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Re 186</a:t>
            </a:r>
            <a:endParaRPr lang="it-IT" sz="2000">
              <a:latin typeface="Arial" charset="0"/>
            </a:endParaRPr>
          </a:p>
          <a:p>
            <a:r>
              <a:rPr lang="en-US" sz="1200">
                <a:latin typeface="Arial" charset="0"/>
              </a:rPr>
              <a:t>   90.64 h</a:t>
            </a:r>
          </a:p>
        </p:txBody>
      </p:sp>
      <p:sp>
        <p:nvSpPr>
          <p:cNvPr id="381970" name="Text Box 18"/>
          <p:cNvSpPr txBox="1">
            <a:spLocks noChangeArrowheads="1"/>
          </p:cNvSpPr>
          <p:nvPr/>
        </p:nvSpPr>
        <p:spPr bwMode="auto">
          <a:xfrm>
            <a:off x="5029200" y="3733800"/>
            <a:ext cx="914400" cy="91440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Re 187</a:t>
            </a:r>
            <a:endParaRPr lang="it-IT" sz="2000">
              <a:latin typeface="Arial" charset="0"/>
            </a:endParaRPr>
          </a:p>
          <a:p>
            <a:r>
              <a:rPr lang="en-US" sz="1200">
                <a:latin typeface="Arial" charset="0"/>
              </a:rPr>
              <a:t>     62.6</a:t>
            </a:r>
          </a:p>
        </p:txBody>
      </p:sp>
      <p:sp>
        <p:nvSpPr>
          <p:cNvPr id="381971" name="Text Box 19"/>
          <p:cNvSpPr txBox="1">
            <a:spLocks noChangeArrowheads="1"/>
          </p:cNvSpPr>
          <p:nvPr/>
        </p:nvSpPr>
        <p:spPr bwMode="auto">
          <a:xfrm>
            <a:off x="5029200" y="4283075"/>
            <a:ext cx="914400" cy="365125"/>
          </a:xfrm>
          <a:prstGeom prst="rect">
            <a:avLst/>
          </a:prstGeom>
          <a:solidFill>
            <a:srgbClr val="3117EF"/>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en-US" sz="1200">
                <a:latin typeface="Arial" charset="0"/>
              </a:rPr>
              <a:t>42.3x10</a:t>
            </a:r>
            <a:r>
              <a:rPr lang="en-US" sz="1200" baseline="30000">
                <a:latin typeface="Arial" charset="0"/>
              </a:rPr>
              <a:t>9</a:t>
            </a:r>
            <a:r>
              <a:rPr lang="en-US" sz="1200">
                <a:latin typeface="Arial" charset="0"/>
              </a:rPr>
              <a:t> a</a:t>
            </a:r>
          </a:p>
        </p:txBody>
      </p:sp>
      <p:sp>
        <p:nvSpPr>
          <p:cNvPr id="381972" name="Text Box 20"/>
          <p:cNvSpPr txBox="1">
            <a:spLocks noChangeArrowheads="1"/>
          </p:cNvSpPr>
          <p:nvPr/>
        </p:nvSpPr>
        <p:spPr bwMode="auto">
          <a:xfrm>
            <a:off x="5943600" y="3733800"/>
            <a:ext cx="914400" cy="914400"/>
          </a:xfrm>
          <a:prstGeom prst="rect">
            <a:avLst/>
          </a:prstGeom>
          <a:solidFill>
            <a:srgbClr val="3117EF"/>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Re 188</a:t>
            </a:r>
            <a:endParaRPr lang="it-IT" sz="2000">
              <a:latin typeface="Arial" charset="0"/>
            </a:endParaRPr>
          </a:p>
          <a:p>
            <a:r>
              <a:rPr lang="en-US" sz="1200">
                <a:latin typeface="Arial" charset="0"/>
              </a:rPr>
              <a:t>   16.98 h</a:t>
            </a:r>
          </a:p>
        </p:txBody>
      </p:sp>
      <p:sp>
        <p:nvSpPr>
          <p:cNvPr id="381973" name="Text Box 21"/>
          <p:cNvSpPr txBox="1">
            <a:spLocks noChangeArrowheads="1"/>
          </p:cNvSpPr>
          <p:nvPr/>
        </p:nvSpPr>
        <p:spPr bwMode="auto">
          <a:xfrm>
            <a:off x="6858000" y="3733800"/>
            <a:ext cx="914400" cy="914400"/>
          </a:xfrm>
          <a:prstGeom prst="rect">
            <a:avLst/>
          </a:prstGeom>
          <a:solidFill>
            <a:srgbClr val="3117EF"/>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Re 189</a:t>
            </a:r>
            <a:endParaRPr lang="it-IT" sz="2000">
              <a:latin typeface="Arial" charset="0"/>
            </a:endParaRPr>
          </a:p>
          <a:p>
            <a:r>
              <a:rPr lang="en-US" sz="1200">
                <a:latin typeface="Arial" charset="0"/>
              </a:rPr>
              <a:t>   24.3 h</a:t>
            </a:r>
          </a:p>
        </p:txBody>
      </p:sp>
      <p:sp>
        <p:nvSpPr>
          <p:cNvPr id="381974" name="Text Box 22"/>
          <p:cNvSpPr txBox="1">
            <a:spLocks noChangeArrowheads="1"/>
          </p:cNvSpPr>
          <p:nvPr/>
        </p:nvSpPr>
        <p:spPr bwMode="auto">
          <a:xfrm>
            <a:off x="7772400" y="3733800"/>
            <a:ext cx="914400" cy="914400"/>
          </a:xfrm>
          <a:prstGeom prst="rect">
            <a:avLst/>
          </a:prstGeom>
          <a:solidFill>
            <a:srgbClr val="3117EF"/>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Re 190</a:t>
            </a:r>
            <a:endParaRPr lang="it-IT" sz="2000">
              <a:latin typeface="Arial" charset="0"/>
            </a:endParaRPr>
          </a:p>
          <a:p>
            <a:r>
              <a:rPr lang="en-US" sz="1200">
                <a:latin typeface="Arial" charset="0"/>
              </a:rPr>
              <a:t>   3.1 m</a:t>
            </a:r>
          </a:p>
        </p:txBody>
      </p:sp>
      <p:sp>
        <p:nvSpPr>
          <p:cNvPr id="381975" name="Text Box 23"/>
          <p:cNvSpPr txBox="1">
            <a:spLocks noChangeArrowheads="1"/>
          </p:cNvSpPr>
          <p:nvPr/>
        </p:nvSpPr>
        <p:spPr bwMode="auto">
          <a:xfrm>
            <a:off x="2286000" y="2819400"/>
            <a:ext cx="914400" cy="914400"/>
          </a:xfrm>
          <a:prstGeom prst="rect">
            <a:avLst/>
          </a:prstGeom>
          <a:solidFill>
            <a:srgbClr val="FF33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Os 185</a:t>
            </a:r>
            <a:endParaRPr lang="it-IT" sz="2000">
              <a:latin typeface="Arial" charset="0"/>
            </a:endParaRPr>
          </a:p>
          <a:p>
            <a:r>
              <a:rPr lang="en-US" sz="1200">
                <a:latin typeface="Arial" charset="0"/>
              </a:rPr>
              <a:t>      94 d</a:t>
            </a:r>
          </a:p>
        </p:txBody>
      </p:sp>
      <p:sp>
        <p:nvSpPr>
          <p:cNvPr id="381976" name="Text Box 24"/>
          <p:cNvSpPr txBox="1">
            <a:spLocks noChangeArrowheads="1"/>
          </p:cNvSpPr>
          <p:nvPr/>
        </p:nvSpPr>
        <p:spPr bwMode="auto">
          <a:xfrm>
            <a:off x="3200400" y="2819400"/>
            <a:ext cx="914400" cy="91440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Os 186</a:t>
            </a:r>
            <a:endParaRPr lang="it-IT" sz="2000">
              <a:latin typeface="Arial" charset="0"/>
            </a:endParaRPr>
          </a:p>
          <a:p>
            <a:r>
              <a:rPr lang="en-US" sz="1200">
                <a:latin typeface="Arial" charset="0"/>
              </a:rPr>
              <a:t>      1.58</a:t>
            </a:r>
          </a:p>
        </p:txBody>
      </p:sp>
      <p:sp>
        <p:nvSpPr>
          <p:cNvPr id="381977" name="Text Box 25"/>
          <p:cNvSpPr txBox="1">
            <a:spLocks noChangeArrowheads="1"/>
          </p:cNvSpPr>
          <p:nvPr/>
        </p:nvSpPr>
        <p:spPr bwMode="auto">
          <a:xfrm>
            <a:off x="4114800" y="2819400"/>
            <a:ext cx="914400" cy="91440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Os 187</a:t>
            </a:r>
            <a:endParaRPr lang="it-IT" sz="2000">
              <a:latin typeface="Arial" charset="0"/>
            </a:endParaRPr>
          </a:p>
          <a:p>
            <a:r>
              <a:rPr lang="en-US" sz="1200">
                <a:latin typeface="Arial" charset="0"/>
              </a:rPr>
              <a:t>      1.6</a:t>
            </a:r>
          </a:p>
        </p:txBody>
      </p:sp>
      <p:sp>
        <p:nvSpPr>
          <p:cNvPr id="381978" name="Text Box 26"/>
          <p:cNvSpPr txBox="1">
            <a:spLocks noChangeArrowheads="1"/>
          </p:cNvSpPr>
          <p:nvPr/>
        </p:nvSpPr>
        <p:spPr bwMode="auto">
          <a:xfrm>
            <a:off x="5029200" y="2819400"/>
            <a:ext cx="914400" cy="91440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Os 188</a:t>
            </a:r>
            <a:endParaRPr lang="it-IT" sz="2000">
              <a:latin typeface="Arial" charset="0"/>
            </a:endParaRPr>
          </a:p>
          <a:p>
            <a:r>
              <a:rPr lang="en-US" sz="1200">
                <a:latin typeface="Arial" charset="0"/>
              </a:rPr>
              <a:t>      13.3</a:t>
            </a:r>
          </a:p>
        </p:txBody>
      </p:sp>
      <p:sp>
        <p:nvSpPr>
          <p:cNvPr id="381979" name="Text Box 27"/>
          <p:cNvSpPr txBox="1">
            <a:spLocks noChangeArrowheads="1"/>
          </p:cNvSpPr>
          <p:nvPr/>
        </p:nvSpPr>
        <p:spPr bwMode="auto">
          <a:xfrm>
            <a:off x="5943600" y="2819400"/>
            <a:ext cx="914400" cy="91440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Os 189</a:t>
            </a:r>
            <a:endParaRPr lang="it-IT" sz="2000">
              <a:latin typeface="Arial" charset="0"/>
            </a:endParaRPr>
          </a:p>
          <a:p>
            <a:r>
              <a:rPr lang="en-US" sz="1200">
                <a:latin typeface="Arial" charset="0"/>
              </a:rPr>
              <a:t>      16.1</a:t>
            </a:r>
          </a:p>
        </p:txBody>
      </p:sp>
      <p:sp>
        <p:nvSpPr>
          <p:cNvPr id="381980" name="Text Box 28"/>
          <p:cNvSpPr txBox="1">
            <a:spLocks noChangeArrowheads="1"/>
          </p:cNvSpPr>
          <p:nvPr/>
        </p:nvSpPr>
        <p:spPr bwMode="auto">
          <a:xfrm>
            <a:off x="6858000" y="2819400"/>
            <a:ext cx="914400" cy="91440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Os 190</a:t>
            </a:r>
            <a:endParaRPr lang="it-IT" sz="2000">
              <a:latin typeface="Arial" charset="0"/>
            </a:endParaRPr>
          </a:p>
          <a:p>
            <a:r>
              <a:rPr lang="en-US" sz="1200">
                <a:latin typeface="Arial" charset="0"/>
              </a:rPr>
              <a:t>      26.4</a:t>
            </a:r>
          </a:p>
        </p:txBody>
      </p:sp>
      <p:sp>
        <p:nvSpPr>
          <p:cNvPr id="381981" name="Text Box 29"/>
          <p:cNvSpPr txBox="1">
            <a:spLocks noChangeArrowheads="1"/>
          </p:cNvSpPr>
          <p:nvPr/>
        </p:nvSpPr>
        <p:spPr bwMode="auto">
          <a:xfrm>
            <a:off x="7772400" y="2819400"/>
            <a:ext cx="914400" cy="914400"/>
          </a:xfrm>
          <a:prstGeom prst="rect">
            <a:avLst/>
          </a:prstGeom>
          <a:solidFill>
            <a:srgbClr val="3117EF"/>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Os 191</a:t>
            </a:r>
            <a:endParaRPr lang="it-IT" sz="2000">
              <a:latin typeface="Arial" charset="0"/>
            </a:endParaRPr>
          </a:p>
          <a:p>
            <a:r>
              <a:rPr lang="en-US" sz="1200">
                <a:latin typeface="Arial" charset="0"/>
              </a:rPr>
              <a:t>    15.4 d</a:t>
            </a:r>
          </a:p>
        </p:txBody>
      </p:sp>
      <p:sp>
        <p:nvSpPr>
          <p:cNvPr id="381982" name="Text Box 30"/>
          <p:cNvSpPr txBox="1">
            <a:spLocks noChangeArrowheads="1"/>
          </p:cNvSpPr>
          <p:nvPr/>
        </p:nvSpPr>
        <p:spPr bwMode="auto">
          <a:xfrm>
            <a:off x="8686800" y="2819400"/>
            <a:ext cx="914400" cy="91440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it-IT" sz="1800">
                <a:latin typeface="Arial" charset="0"/>
              </a:rPr>
              <a:t>Os 192</a:t>
            </a:r>
            <a:endParaRPr lang="it-IT" sz="2000">
              <a:latin typeface="Arial" charset="0"/>
            </a:endParaRPr>
          </a:p>
          <a:p>
            <a:r>
              <a:rPr lang="en-US" sz="1200">
                <a:latin typeface="Arial" charset="0"/>
              </a:rPr>
              <a:t>      41.0</a:t>
            </a:r>
          </a:p>
        </p:txBody>
      </p:sp>
      <p:sp>
        <p:nvSpPr>
          <p:cNvPr id="381983" name="Line 31"/>
          <p:cNvSpPr>
            <a:spLocks noChangeShapeType="1"/>
          </p:cNvSpPr>
          <p:nvPr/>
        </p:nvSpPr>
        <p:spPr bwMode="auto">
          <a:xfrm>
            <a:off x="1828800" y="5194300"/>
            <a:ext cx="914400" cy="0"/>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1984" name="Line 32"/>
          <p:cNvSpPr>
            <a:spLocks noChangeShapeType="1"/>
          </p:cNvSpPr>
          <p:nvPr/>
        </p:nvSpPr>
        <p:spPr bwMode="auto">
          <a:xfrm>
            <a:off x="2743200" y="5194300"/>
            <a:ext cx="914400" cy="0"/>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1985" name="Line 33"/>
          <p:cNvSpPr>
            <a:spLocks noChangeShapeType="1"/>
          </p:cNvSpPr>
          <p:nvPr/>
        </p:nvSpPr>
        <p:spPr bwMode="auto">
          <a:xfrm>
            <a:off x="3657600" y="5194300"/>
            <a:ext cx="914400" cy="0"/>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1986" name="Line 34"/>
          <p:cNvSpPr>
            <a:spLocks noChangeShapeType="1"/>
          </p:cNvSpPr>
          <p:nvPr/>
        </p:nvSpPr>
        <p:spPr bwMode="auto">
          <a:xfrm flipH="1" flipV="1">
            <a:off x="3657600" y="4267200"/>
            <a:ext cx="914400" cy="914400"/>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1987" name="Line 35"/>
          <p:cNvSpPr>
            <a:spLocks noChangeShapeType="1"/>
          </p:cNvSpPr>
          <p:nvPr/>
        </p:nvSpPr>
        <p:spPr bwMode="auto">
          <a:xfrm>
            <a:off x="3657600" y="4267200"/>
            <a:ext cx="914400" cy="0"/>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1988" name="Line 36"/>
          <p:cNvSpPr>
            <a:spLocks noChangeShapeType="1"/>
          </p:cNvSpPr>
          <p:nvPr/>
        </p:nvSpPr>
        <p:spPr bwMode="auto">
          <a:xfrm flipH="1" flipV="1">
            <a:off x="3657600" y="3352800"/>
            <a:ext cx="914400" cy="914400"/>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1989" name="Line 37"/>
          <p:cNvSpPr>
            <a:spLocks noChangeShapeType="1"/>
          </p:cNvSpPr>
          <p:nvPr/>
        </p:nvSpPr>
        <p:spPr bwMode="auto">
          <a:xfrm>
            <a:off x="3657600" y="3367088"/>
            <a:ext cx="914400" cy="0"/>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1990" name="Line 38"/>
          <p:cNvSpPr>
            <a:spLocks noChangeShapeType="1"/>
          </p:cNvSpPr>
          <p:nvPr/>
        </p:nvSpPr>
        <p:spPr bwMode="auto">
          <a:xfrm>
            <a:off x="4572000" y="3367088"/>
            <a:ext cx="914400" cy="0"/>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1991" name="Line 39"/>
          <p:cNvSpPr>
            <a:spLocks noChangeShapeType="1"/>
          </p:cNvSpPr>
          <p:nvPr/>
        </p:nvSpPr>
        <p:spPr bwMode="auto">
          <a:xfrm>
            <a:off x="5486400" y="3367088"/>
            <a:ext cx="914400" cy="0"/>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1992" name="Line 40"/>
          <p:cNvSpPr>
            <a:spLocks noChangeShapeType="1"/>
          </p:cNvSpPr>
          <p:nvPr/>
        </p:nvSpPr>
        <p:spPr bwMode="auto">
          <a:xfrm>
            <a:off x="6400800" y="3367088"/>
            <a:ext cx="914400" cy="0"/>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1993" name="Line 41"/>
          <p:cNvSpPr>
            <a:spLocks noChangeShapeType="1"/>
          </p:cNvSpPr>
          <p:nvPr/>
        </p:nvSpPr>
        <p:spPr bwMode="auto">
          <a:xfrm>
            <a:off x="7315200" y="3367088"/>
            <a:ext cx="914400" cy="0"/>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1994" name="Line 42"/>
          <p:cNvSpPr>
            <a:spLocks noChangeShapeType="1"/>
          </p:cNvSpPr>
          <p:nvPr/>
        </p:nvSpPr>
        <p:spPr bwMode="auto">
          <a:xfrm flipH="1" flipV="1">
            <a:off x="7315200" y="2438400"/>
            <a:ext cx="914400" cy="914400"/>
          </a:xfrm>
          <a:prstGeom prst="line">
            <a:avLst/>
          </a:prstGeom>
          <a:noFill/>
          <a:ln w="38100">
            <a:solidFill>
              <a:srgbClr val="FFFF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1995" name="Line 43"/>
          <p:cNvSpPr>
            <a:spLocks noChangeShapeType="1"/>
          </p:cNvSpPr>
          <p:nvPr/>
        </p:nvSpPr>
        <p:spPr bwMode="auto">
          <a:xfrm flipH="1" flipV="1">
            <a:off x="3581400" y="5181600"/>
            <a:ext cx="914400" cy="914400"/>
          </a:xfrm>
          <a:prstGeom prst="line">
            <a:avLst/>
          </a:prstGeom>
          <a:noFill/>
          <a:ln w="38100">
            <a:solidFill>
              <a:srgbClr val="19ED46"/>
            </a:solidFill>
            <a:prstDash val="sysDot"/>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1996" name="Line 44"/>
          <p:cNvSpPr>
            <a:spLocks noChangeShapeType="1"/>
          </p:cNvSpPr>
          <p:nvPr/>
        </p:nvSpPr>
        <p:spPr bwMode="auto">
          <a:xfrm flipH="1" flipV="1">
            <a:off x="4572000" y="5181600"/>
            <a:ext cx="914400" cy="914400"/>
          </a:xfrm>
          <a:prstGeom prst="line">
            <a:avLst/>
          </a:prstGeom>
          <a:noFill/>
          <a:ln w="38100">
            <a:solidFill>
              <a:srgbClr val="19ED46"/>
            </a:solidFill>
            <a:prstDash val="sysDot"/>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1997" name="Line 45"/>
          <p:cNvSpPr>
            <a:spLocks noChangeShapeType="1"/>
          </p:cNvSpPr>
          <p:nvPr/>
        </p:nvSpPr>
        <p:spPr bwMode="auto">
          <a:xfrm flipH="1" flipV="1">
            <a:off x="5562600" y="5181600"/>
            <a:ext cx="914400" cy="914400"/>
          </a:xfrm>
          <a:prstGeom prst="line">
            <a:avLst/>
          </a:prstGeom>
          <a:noFill/>
          <a:ln w="38100">
            <a:solidFill>
              <a:srgbClr val="19ED46"/>
            </a:solidFill>
            <a:prstDash val="sysDot"/>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1998" name="Line 46"/>
          <p:cNvSpPr>
            <a:spLocks noChangeShapeType="1"/>
          </p:cNvSpPr>
          <p:nvPr/>
        </p:nvSpPr>
        <p:spPr bwMode="auto">
          <a:xfrm flipH="1" flipV="1">
            <a:off x="5562600" y="4267200"/>
            <a:ext cx="1905000" cy="1828800"/>
          </a:xfrm>
          <a:prstGeom prst="line">
            <a:avLst/>
          </a:prstGeom>
          <a:noFill/>
          <a:ln w="38100">
            <a:solidFill>
              <a:srgbClr val="19ED46"/>
            </a:solidFill>
            <a:prstDash val="sysDot"/>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1999" name="Line 47"/>
          <p:cNvSpPr>
            <a:spLocks noChangeShapeType="1"/>
          </p:cNvSpPr>
          <p:nvPr/>
        </p:nvSpPr>
        <p:spPr bwMode="auto">
          <a:xfrm flipH="1" flipV="1">
            <a:off x="5486400" y="3352800"/>
            <a:ext cx="2819400" cy="2743200"/>
          </a:xfrm>
          <a:prstGeom prst="line">
            <a:avLst/>
          </a:prstGeom>
          <a:noFill/>
          <a:ln w="38100">
            <a:solidFill>
              <a:srgbClr val="19ED46"/>
            </a:solidFill>
            <a:prstDash val="sysDot"/>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2000" name="Line 48"/>
          <p:cNvSpPr>
            <a:spLocks noChangeShapeType="1"/>
          </p:cNvSpPr>
          <p:nvPr/>
        </p:nvSpPr>
        <p:spPr bwMode="auto">
          <a:xfrm flipH="1" flipV="1">
            <a:off x="6400800" y="3352800"/>
            <a:ext cx="2819400" cy="2743200"/>
          </a:xfrm>
          <a:prstGeom prst="line">
            <a:avLst/>
          </a:prstGeom>
          <a:noFill/>
          <a:ln w="38100">
            <a:solidFill>
              <a:srgbClr val="19ED46"/>
            </a:solidFill>
            <a:prstDash val="sysDot"/>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2001" name="Line 49"/>
          <p:cNvSpPr>
            <a:spLocks noChangeShapeType="1"/>
          </p:cNvSpPr>
          <p:nvPr/>
        </p:nvSpPr>
        <p:spPr bwMode="auto">
          <a:xfrm flipH="1" flipV="1">
            <a:off x="7315200" y="3352800"/>
            <a:ext cx="2438400" cy="2362200"/>
          </a:xfrm>
          <a:prstGeom prst="line">
            <a:avLst/>
          </a:prstGeom>
          <a:noFill/>
          <a:ln w="38100">
            <a:solidFill>
              <a:srgbClr val="19ED46"/>
            </a:solidFill>
            <a:prstDash val="sysDot"/>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2002" name="Text Box 50"/>
          <p:cNvSpPr txBox="1">
            <a:spLocks noChangeArrowheads="1"/>
          </p:cNvSpPr>
          <p:nvPr/>
        </p:nvSpPr>
        <p:spPr bwMode="auto">
          <a:xfrm>
            <a:off x="2316163" y="2019300"/>
            <a:ext cx="1036637" cy="495300"/>
          </a:xfrm>
          <a:prstGeom prst="rect">
            <a:avLst/>
          </a:prstGeom>
          <a:noFill/>
          <a:ln w="38100">
            <a:solidFill>
              <a:srgbClr val="FF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a:latin typeface="Arial" charset="0"/>
                <a:sym typeface="Symbol" charset="0"/>
              </a:rPr>
              <a:t>s-only</a:t>
            </a:r>
            <a:endParaRPr lang="en-US" baseline="30000">
              <a:latin typeface="Arial" charset="0"/>
            </a:endParaRPr>
          </a:p>
        </p:txBody>
      </p:sp>
      <p:cxnSp>
        <p:nvCxnSpPr>
          <p:cNvPr id="382003" name="AutoShape 51"/>
          <p:cNvCxnSpPr>
            <a:cxnSpLocks noChangeShapeType="1"/>
          </p:cNvCxnSpPr>
          <p:nvPr/>
        </p:nvCxnSpPr>
        <p:spPr bwMode="auto">
          <a:xfrm>
            <a:off x="3343275" y="2270125"/>
            <a:ext cx="314325" cy="558800"/>
          </a:xfrm>
          <a:prstGeom prst="bentConnector2">
            <a:avLst/>
          </a:prstGeom>
          <a:noFill/>
          <a:ln w="38100">
            <a:solidFill>
              <a:srgbClr val="FFFF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82004" name="AutoShape 52"/>
          <p:cNvCxnSpPr>
            <a:cxnSpLocks noChangeShapeType="1"/>
            <a:endCxn id="382006" idx="0"/>
          </p:cNvCxnSpPr>
          <p:nvPr/>
        </p:nvCxnSpPr>
        <p:spPr bwMode="auto">
          <a:xfrm>
            <a:off x="3371850" y="2266950"/>
            <a:ext cx="1200150" cy="527050"/>
          </a:xfrm>
          <a:prstGeom prst="bentConnector2">
            <a:avLst/>
          </a:prstGeom>
          <a:noFill/>
          <a:ln w="38100">
            <a:solidFill>
              <a:srgbClr val="FFFF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82005" name="Text Box 53"/>
          <p:cNvSpPr txBox="1">
            <a:spLocks noChangeArrowheads="1"/>
          </p:cNvSpPr>
          <p:nvPr/>
        </p:nvSpPr>
        <p:spPr bwMode="auto">
          <a:xfrm>
            <a:off x="3200400" y="2819400"/>
            <a:ext cx="914400" cy="914400"/>
          </a:xfrm>
          <a:prstGeom prst="rect">
            <a:avLst/>
          </a:prstGeom>
          <a:noFill/>
          <a:ln w="50800">
            <a:solidFill>
              <a:srgbClr val="FFFF00"/>
            </a:solidFill>
            <a:miter lim="800000"/>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GB" sz="1200">
              <a:latin typeface="Arial" charset="0"/>
            </a:endParaRPr>
          </a:p>
        </p:txBody>
      </p:sp>
      <p:sp>
        <p:nvSpPr>
          <p:cNvPr id="382006" name="Text Box 54"/>
          <p:cNvSpPr txBox="1">
            <a:spLocks noChangeArrowheads="1"/>
          </p:cNvSpPr>
          <p:nvPr/>
        </p:nvSpPr>
        <p:spPr bwMode="auto">
          <a:xfrm>
            <a:off x="4114800" y="2819400"/>
            <a:ext cx="914400" cy="914400"/>
          </a:xfrm>
          <a:prstGeom prst="rect">
            <a:avLst/>
          </a:prstGeom>
          <a:noFill/>
          <a:ln w="50800">
            <a:solidFill>
              <a:srgbClr val="FFFF00"/>
            </a:solidFill>
            <a:miter lim="800000"/>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GB" sz="1200">
              <a:latin typeface="Arial" charset="0"/>
            </a:endParaRPr>
          </a:p>
        </p:txBody>
      </p:sp>
      <p:sp>
        <p:nvSpPr>
          <p:cNvPr id="382007" name="Line 55"/>
          <p:cNvSpPr>
            <a:spLocks noChangeShapeType="1"/>
          </p:cNvSpPr>
          <p:nvPr/>
        </p:nvSpPr>
        <p:spPr bwMode="auto">
          <a:xfrm flipH="1" flipV="1">
            <a:off x="4648200" y="3352800"/>
            <a:ext cx="914400" cy="914400"/>
          </a:xfrm>
          <a:prstGeom prst="line">
            <a:avLst/>
          </a:prstGeom>
          <a:noFill/>
          <a:ln w="50800">
            <a:solidFill>
              <a:srgbClr val="FF0000"/>
            </a:solidFill>
            <a:round/>
            <a:headEnd/>
            <a:tailEnd type="triangl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2008" name="Text Box 56"/>
          <p:cNvSpPr txBox="1">
            <a:spLocks noChangeArrowheads="1"/>
          </p:cNvSpPr>
          <p:nvPr/>
        </p:nvSpPr>
        <p:spPr bwMode="auto">
          <a:xfrm>
            <a:off x="5029200" y="4648200"/>
            <a:ext cx="914400" cy="914400"/>
          </a:xfrm>
          <a:prstGeom prst="rect">
            <a:avLst/>
          </a:prstGeom>
          <a:noFill/>
          <a:ln w="50800">
            <a:solidFill>
              <a:srgbClr val="19ED46"/>
            </a:solidFill>
            <a:miter lim="800000"/>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GB" sz="1200">
              <a:latin typeface="Arial" charset="0"/>
            </a:endParaRPr>
          </a:p>
        </p:txBody>
      </p:sp>
      <p:sp>
        <p:nvSpPr>
          <p:cNvPr id="382009" name="Text Box 57"/>
          <p:cNvSpPr txBox="1">
            <a:spLocks noChangeArrowheads="1"/>
          </p:cNvSpPr>
          <p:nvPr/>
        </p:nvSpPr>
        <p:spPr bwMode="auto">
          <a:xfrm>
            <a:off x="5029200" y="3733800"/>
            <a:ext cx="914400" cy="914400"/>
          </a:xfrm>
          <a:prstGeom prst="rect">
            <a:avLst/>
          </a:prstGeom>
          <a:noFill/>
          <a:ln w="50800">
            <a:solidFill>
              <a:srgbClr val="19ED46"/>
            </a:solidFill>
            <a:miter lim="800000"/>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GB" sz="1200">
              <a:latin typeface="Arial" charset="0"/>
            </a:endParaRPr>
          </a:p>
        </p:txBody>
      </p:sp>
      <p:sp>
        <p:nvSpPr>
          <p:cNvPr id="382010" name="Text Box 58"/>
          <p:cNvSpPr txBox="1">
            <a:spLocks noChangeArrowheads="1"/>
          </p:cNvSpPr>
          <p:nvPr/>
        </p:nvSpPr>
        <p:spPr bwMode="auto">
          <a:xfrm>
            <a:off x="7573963" y="6210300"/>
            <a:ext cx="1493837" cy="495300"/>
          </a:xfrm>
          <a:prstGeom prst="rect">
            <a:avLst/>
          </a:prstGeom>
          <a:noFill/>
          <a:ln w="38100">
            <a:solidFill>
              <a:srgbClr val="19ED4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a:latin typeface="Arial" charset="0"/>
                <a:sym typeface="Symbol" charset="0"/>
              </a:rPr>
              <a:t>r-process</a:t>
            </a:r>
            <a:endParaRPr lang="en-US" baseline="30000">
              <a:latin typeface="Arial" charset="0"/>
            </a:endParaRPr>
          </a:p>
        </p:txBody>
      </p:sp>
      <p:sp>
        <p:nvSpPr>
          <p:cNvPr id="382011" name="Text Box 59"/>
          <p:cNvSpPr txBox="1">
            <a:spLocks noChangeArrowheads="1"/>
          </p:cNvSpPr>
          <p:nvPr/>
        </p:nvSpPr>
        <p:spPr bwMode="auto">
          <a:xfrm>
            <a:off x="5715000" y="6210300"/>
            <a:ext cx="985838" cy="495300"/>
          </a:xfrm>
          <a:prstGeom prst="rect">
            <a:avLst/>
          </a:prstGeom>
          <a:noFill/>
          <a:ln w="38100">
            <a:solidFill>
              <a:srgbClr val="19ED4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a:latin typeface="Arial" charset="0"/>
                <a:sym typeface="Symbol" charset="0"/>
              </a:rPr>
              <a:t>r-only</a:t>
            </a:r>
            <a:endParaRPr lang="en-US" baseline="30000">
              <a:latin typeface="Arial" charset="0"/>
            </a:endParaRPr>
          </a:p>
        </p:txBody>
      </p:sp>
      <p:cxnSp>
        <p:nvCxnSpPr>
          <p:cNvPr id="382012" name="AutoShape 60"/>
          <p:cNvCxnSpPr>
            <a:cxnSpLocks noChangeShapeType="1"/>
            <a:stCxn id="382011" idx="1"/>
          </p:cNvCxnSpPr>
          <p:nvPr/>
        </p:nvCxnSpPr>
        <p:spPr bwMode="auto">
          <a:xfrm rot="10800000">
            <a:off x="5486400" y="5562600"/>
            <a:ext cx="209550" cy="895350"/>
          </a:xfrm>
          <a:prstGeom prst="bentConnector2">
            <a:avLst/>
          </a:prstGeom>
          <a:noFill/>
          <a:ln w="38100">
            <a:solidFill>
              <a:srgbClr val="19ED46"/>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82013" name="Text Box 61"/>
          <p:cNvSpPr txBox="1">
            <a:spLocks noChangeArrowheads="1"/>
          </p:cNvSpPr>
          <p:nvPr/>
        </p:nvSpPr>
        <p:spPr bwMode="auto">
          <a:xfrm>
            <a:off x="1143000" y="5867400"/>
            <a:ext cx="1544638" cy="495300"/>
          </a:xfrm>
          <a:prstGeom prst="rect">
            <a:avLst/>
          </a:prstGeom>
          <a:noFill/>
          <a:ln w="38100">
            <a:solidFill>
              <a:srgbClr val="FF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a:latin typeface="Arial" charset="0"/>
                <a:sym typeface="Symbol" charset="0"/>
              </a:rPr>
              <a:t>s-process</a:t>
            </a:r>
            <a:endParaRPr lang="en-US" baseline="30000">
              <a:latin typeface="Arial" charset="0"/>
            </a:endParaRPr>
          </a:p>
        </p:txBody>
      </p:sp>
      <p:sp>
        <p:nvSpPr>
          <p:cNvPr id="382014" name="Line 62"/>
          <p:cNvSpPr>
            <a:spLocks noChangeShapeType="1"/>
          </p:cNvSpPr>
          <p:nvPr/>
        </p:nvSpPr>
        <p:spPr bwMode="auto">
          <a:xfrm flipV="1">
            <a:off x="1447800" y="5181600"/>
            <a:ext cx="685800" cy="685800"/>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2015" name="Line 63"/>
          <p:cNvSpPr>
            <a:spLocks noChangeShapeType="1"/>
          </p:cNvSpPr>
          <p:nvPr/>
        </p:nvSpPr>
        <p:spPr bwMode="auto">
          <a:xfrm flipH="1">
            <a:off x="6324600" y="1447800"/>
            <a:ext cx="2286000"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2016" name="Line 64"/>
          <p:cNvSpPr>
            <a:spLocks noChangeShapeType="1"/>
          </p:cNvSpPr>
          <p:nvPr/>
        </p:nvSpPr>
        <p:spPr bwMode="auto">
          <a:xfrm flipH="1">
            <a:off x="1905000" y="1447800"/>
            <a:ext cx="4418013"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2017" name="Text Box 65"/>
          <p:cNvSpPr txBox="1">
            <a:spLocks noChangeArrowheads="1"/>
          </p:cNvSpPr>
          <p:nvPr/>
        </p:nvSpPr>
        <p:spPr bwMode="auto">
          <a:xfrm>
            <a:off x="8196263" y="1447800"/>
            <a:ext cx="7953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Now</a:t>
            </a:r>
          </a:p>
        </p:txBody>
      </p:sp>
      <p:sp>
        <p:nvSpPr>
          <p:cNvPr id="382018" name="Oval 66"/>
          <p:cNvSpPr>
            <a:spLocks noChangeArrowheads="1"/>
          </p:cNvSpPr>
          <p:nvPr/>
        </p:nvSpPr>
        <p:spPr bwMode="auto">
          <a:xfrm>
            <a:off x="8488363" y="1096963"/>
            <a:ext cx="274637" cy="2746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382019" name="Text Box 67"/>
          <p:cNvSpPr txBox="1">
            <a:spLocks noChangeArrowheads="1"/>
          </p:cNvSpPr>
          <p:nvPr/>
        </p:nvSpPr>
        <p:spPr bwMode="auto">
          <a:xfrm>
            <a:off x="6934200" y="1447800"/>
            <a:ext cx="110859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smtClean="0">
                <a:latin typeface="Arial" charset="0"/>
              </a:rPr>
              <a:t>4.6 </a:t>
            </a:r>
            <a:r>
              <a:rPr lang="en-US" dirty="0" err="1" smtClean="0">
                <a:latin typeface="Arial" charset="0"/>
              </a:rPr>
              <a:t>Ga</a:t>
            </a:r>
            <a:endParaRPr lang="en-US" dirty="0">
              <a:latin typeface="Arial" charset="0"/>
            </a:endParaRPr>
          </a:p>
        </p:txBody>
      </p:sp>
      <p:sp>
        <p:nvSpPr>
          <p:cNvPr id="382020" name="Line 68"/>
          <p:cNvSpPr>
            <a:spLocks noChangeShapeType="1"/>
          </p:cNvSpPr>
          <p:nvPr/>
        </p:nvSpPr>
        <p:spPr bwMode="auto">
          <a:xfrm flipH="1">
            <a:off x="1524000" y="1447800"/>
            <a:ext cx="381000"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82021" name="AutoShape 69"/>
          <p:cNvSpPr>
            <a:spLocks noChangeArrowheads="1"/>
          </p:cNvSpPr>
          <p:nvPr/>
        </p:nvSpPr>
        <p:spPr bwMode="auto">
          <a:xfrm>
            <a:off x="6172200" y="914400"/>
            <a:ext cx="457200" cy="533400"/>
          </a:xfrm>
          <a:prstGeom prst="irregularSeal2">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382022" name="AutoShape 70"/>
          <p:cNvSpPr>
            <a:spLocks noChangeArrowheads="1"/>
          </p:cNvSpPr>
          <p:nvPr/>
        </p:nvSpPr>
        <p:spPr bwMode="auto">
          <a:xfrm>
            <a:off x="1600200" y="990600"/>
            <a:ext cx="762000" cy="3810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99CCFF">
                  <a:gamma/>
                  <a:shade val="46275"/>
                  <a:invGamma/>
                </a:srgbClr>
              </a:gs>
              <a:gs pos="50000">
                <a:srgbClr val="99CCFF"/>
              </a:gs>
              <a:gs pos="100000">
                <a:srgbClr val="99CCFF">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382023" name="Oval 71"/>
          <p:cNvSpPr>
            <a:spLocks noChangeArrowheads="1"/>
          </p:cNvSpPr>
          <p:nvPr/>
        </p:nvSpPr>
        <p:spPr bwMode="auto">
          <a:xfrm>
            <a:off x="1790700" y="1098550"/>
            <a:ext cx="3810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82024" name="Text Box 72"/>
          <p:cNvSpPr txBox="1">
            <a:spLocks noChangeArrowheads="1"/>
          </p:cNvSpPr>
          <p:nvPr/>
        </p:nvSpPr>
        <p:spPr bwMode="auto">
          <a:xfrm>
            <a:off x="415925" y="1219200"/>
            <a:ext cx="11842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b="1">
                <a:latin typeface="Arial" charset="0"/>
              </a:rPr>
              <a:t>BANG!</a:t>
            </a:r>
            <a:endParaRPr lang="en-US" b="1">
              <a:latin typeface="Arial" charset="0"/>
            </a:endParaRPr>
          </a:p>
        </p:txBody>
      </p:sp>
      <p:sp>
        <p:nvSpPr>
          <p:cNvPr id="382025" name="Text Box 73"/>
          <p:cNvSpPr txBox="1">
            <a:spLocks noChangeArrowheads="1"/>
          </p:cNvSpPr>
          <p:nvPr/>
        </p:nvSpPr>
        <p:spPr bwMode="auto">
          <a:xfrm>
            <a:off x="4038600" y="1447800"/>
            <a:ext cx="3698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b="1" dirty="0">
                <a:latin typeface="Arial" charset="0"/>
              </a:rPr>
              <a:t>?</a:t>
            </a:r>
            <a:endParaRPr lang="en-US" b="1" dirty="0">
              <a:latin typeface="Arial" charset="0"/>
            </a:endParaRPr>
          </a:p>
        </p:txBody>
      </p:sp>
      <p:sp>
        <p:nvSpPr>
          <p:cNvPr id="382026" name="Text Box 74"/>
          <p:cNvSpPr txBox="1">
            <a:spLocks noChangeArrowheads="1"/>
          </p:cNvSpPr>
          <p:nvPr/>
        </p:nvSpPr>
        <p:spPr bwMode="auto">
          <a:xfrm>
            <a:off x="60325" y="6521450"/>
            <a:ext cx="352840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dirty="0">
                <a:latin typeface="Arial" charset="0"/>
                <a:cs typeface="Arial" charset="0"/>
              </a:rPr>
              <a:t>(*) DD Clayton, </a:t>
            </a:r>
            <a:r>
              <a:rPr lang="en-US" sz="1600" dirty="0" err="1">
                <a:latin typeface="Arial" charset="0"/>
                <a:cs typeface="Arial" charset="0"/>
              </a:rPr>
              <a:t>ApJ</a:t>
            </a:r>
            <a:r>
              <a:rPr lang="en-US" sz="1600" dirty="0">
                <a:latin typeface="Arial" charset="0"/>
                <a:cs typeface="Arial" charset="0"/>
              </a:rPr>
              <a:t> 139 (1964) </a:t>
            </a:r>
            <a:r>
              <a:rPr lang="en-US" sz="1600" dirty="0" smtClean="0">
                <a:latin typeface="Arial" charset="0"/>
                <a:cs typeface="Arial" charset="0"/>
              </a:rPr>
              <a:t>637</a:t>
            </a:r>
            <a:endParaRPr lang="en-US" sz="1600" dirty="0">
              <a:latin typeface="Arial" charset="0"/>
              <a:cs typeface="Arial" charset="0"/>
            </a:endParaRPr>
          </a:p>
        </p:txBody>
      </p:sp>
    </p:spTree>
    <p:extLst>
      <p:ext uri="{BB962C8B-B14F-4D97-AF65-F5344CB8AC3E}">
        <p14:creationId xmlns:p14="http://schemas.microsoft.com/office/powerpoint/2010/main" val="4188814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82013"/>
                                        </p:tgtEl>
                                        <p:attrNameLst>
                                          <p:attrName>style.visibility</p:attrName>
                                        </p:attrNameLst>
                                      </p:cBhvr>
                                      <p:to>
                                        <p:strVal val="visible"/>
                                      </p:to>
                                    </p:set>
                                    <p:anim calcmode="lin" valueType="num">
                                      <p:cBhvr>
                                        <p:cTn id="7" dur="500" fill="hold"/>
                                        <p:tgtEl>
                                          <p:spTgt spid="382013"/>
                                        </p:tgtEl>
                                        <p:attrNameLst>
                                          <p:attrName>ppt_w</p:attrName>
                                        </p:attrNameLst>
                                      </p:cBhvr>
                                      <p:tavLst>
                                        <p:tav tm="0">
                                          <p:val>
                                            <p:fltVal val="0"/>
                                          </p:val>
                                        </p:tav>
                                        <p:tav tm="100000">
                                          <p:val>
                                            <p:strVal val="#ppt_w"/>
                                          </p:val>
                                        </p:tav>
                                      </p:tavLst>
                                    </p:anim>
                                    <p:anim calcmode="lin" valueType="num">
                                      <p:cBhvr>
                                        <p:cTn id="8" dur="500" fill="hold"/>
                                        <p:tgtEl>
                                          <p:spTgt spid="38201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82014"/>
                                        </p:tgtEl>
                                        <p:attrNameLst>
                                          <p:attrName>style.visibility</p:attrName>
                                        </p:attrNameLst>
                                      </p:cBhvr>
                                      <p:to>
                                        <p:strVal val="visible"/>
                                      </p:to>
                                    </p:set>
                                    <p:anim calcmode="lin" valueType="num">
                                      <p:cBhvr>
                                        <p:cTn id="12" dur="500" fill="hold"/>
                                        <p:tgtEl>
                                          <p:spTgt spid="382014"/>
                                        </p:tgtEl>
                                        <p:attrNameLst>
                                          <p:attrName>ppt_w</p:attrName>
                                        </p:attrNameLst>
                                      </p:cBhvr>
                                      <p:tavLst>
                                        <p:tav tm="0">
                                          <p:val>
                                            <p:fltVal val="0"/>
                                          </p:val>
                                        </p:tav>
                                        <p:tav tm="100000">
                                          <p:val>
                                            <p:strVal val="#ppt_w"/>
                                          </p:val>
                                        </p:tav>
                                      </p:tavLst>
                                    </p:anim>
                                    <p:anim calcmode="lin" valueType="num">
                                      <p:cBhvr>
                                        <p:cTn id="13" dur="500" fill="hold"/>
                                        <p:tgtEl>
                                          <p:spTgt spid="38201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17" presetClass="entr" presetSubtype="8" fill="hold" grpId="0" nodeType="afterEffect">
                                  <p:stCondLst>
                                    <p:cond delay="0"/>
                                  </p:stCondLst>
                                  <p:childTnLst>
                                    <p:set>
                                      <p:cBhvr>
                                        <p:cTn id="16" dur="1" fill="hold">
                                          <p:stCondLst>
                                            <p:cond delay="0"/>
                                          </p:stCondLst>
                                        </p:cTn>
                                        <p:tgtEl>
                                          <p:spTgt spid="381983"/>
                                        </p:tgtEl>
                                        <p:attrNameLst>
                                          <p:attrName>style.visibility</p:attrName>
                                        </p:attrNameLst>
                                      </p:cBhvr>
                                      <p:to>
                                        <p:strVal val="visible"/>
                                      </p:to>
                                    </p:set>
                                    <p:anim calcmode="lin" valueType="num">
                                      <p:cBhvr>
                                        <p:cTn id="17" dur="500" fill="hold"/>
                                        <p:tgtEl>
                                          <p:spTgt spid="381983"/>
                                        </p:tgtEl>
                                        <p:attrNameLst>
                                          <p:attrName>ppt_x</p:attrName>
                                        </p:attrNameLst>
                                      </p:cBhvr>
                                      <p:tavLst>
                                        <p:tav tm="0">
                                          <p:val>
                                            <p:strVal val="#ppt_x-#ppt_w/2"/>
                                          </p:val>
                                        </p:tav>
                                        <p:tav tm="100000">
                                          <p:val>
                                            <p:strVal val="#ppt_x"/>
                                          </p:val>
                                        </p:tav>
                                      </p:tavLst>
                                    </p:anim>
                                    <p:anim calcmode="lin" valueType="num">
                                      <p:cBhvr>
                                        <p:cTn id="18" dur="500" fill="hold"/>
                                        <p:tgtEl>
                                          <p:spTgt spid="381983"/>
                                        </p:tgtEl>
                                        <p:attrNameLst>
                                          <p:attrName>ppt_y</p:attrName>
                                        </p:attrNameLst>
                                      </p:cBhvr>
                                      <p:tavLst>
                                        <p:tav tm="0">
                                          <p:val>
                                            <p:strVal val="#ppt_y"/>
                                          </p:val>
                                        </p:tav>
                                        <p:tav tm="100000">
                                          <p:val>
                                            <p:strVal val="#ppt_y"/>
                                          </p:val>
                                        </p:tav>
                                      </p:tavLst>
                                    </p:anim>
                                    <p:anim calcmode="lin" valueType="num">
                                      <p:cBhvr>
                                        <p:cTn id="19" dur="500" fill="hold"/>
                                        <p:tgtEl>
                                          <p:spTgt spid="381983"/>
                                        </p:tgtEl>
                                        <p:attrNameLst>
                                          <p:attrName>ppt_w</p:attrName>
                                        </p:attrNameLst>
                                      </p:cBhvr>
                                      <p:tavLst>
                                        <p:tav tm="0">
                                          <p:val>
                                            <p:fltVal val="0"/>
                                          </p:val>
                                        </p:tav>
                                        <p:tav tm="100000">
                                          <p:val>
                                            <p:strVal val="#ppt_w"/>
                                          </p:val>
                                        </p:tav>
                                      </p:tavLst>
                                    </p:anim>
                                    <p:anim calcmode="lin" valueType="num">
                                      <p:cBhvr>
                                        <p:cTn id="20" dur="500" fill="hold"/>
                                        <p:tgtEl>
                                          <p:spTgt spid="381983"/>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1500"/>
                            </p:stCondLst>
                            <p:childTnLst>
                              <p:par>
                                <p:cTn id="22" presetID="17" presetClass="entr" presetSubtype="8" fill="hold" grpId="0" nodeType="afterEffect">
                                  <p:stCondLst>
                                    <p:cond delay="0"/>
                                  </p:stCondLst>
                                  <p:childTnLst>
                                    <p:set>
                                      <p:cBhvr>
                                        <p:cTn id="23" dur="1" fill="hold">
                                          <p:stCondLst>
                                            <p:cond delay="0"/>
                                          </p:stCondLst>
                                        </p:cTn>
                                        <p:tgtEl>
                                          <p:spTgt spid="381984"/>
                                        </p:tgtEl>
                                        <p:attrNameLst>
                                          <p:attrName>style.visibility</p:attrName>
                                        </p:attrNameLst>
                                      </p:cBhvr>
                                      <p:to>
                                        <p:strVal val="visible"/>
                                      </p:to>
                                    </p:set>
                                    <p:anim calcmode="lin" valueType="num">
                                      <p:cBhvr>
                                        <p:cTn id="24" dur="500" fill="hold"/>
                                        <p:tgtEl>
                                          <p:spTgt spid="381984"/>
                                        </p:tgtEl>
                                        <p:attrNameLst>
                                          <p:attrName>ppt_x</p:attrName>
                                        </p:attrNameLst>
                                      </p:cBhvr>
                                      <p:tavLst>
                                        <p:tav tm="0">
                                          <p:val>
                                            <p:strVal val="#ppt_x-#ppt_w/2"/>
                                          </p:val>
                                        </p:tav>
                                        <p:tav tm="100000">
                                          <p:val>
                                            <p:strVal val="#ppt_x"/>
                                          </p:val>
                                        </p:tav>
                                      </p:tavLst>
                                    </p:anim>
                                    <p:anim calcmode="lin" valueType="num">
                                      <p:cBhvr>
                                        <p:cTn id="25" dur="500" fill="hold"/>
                                        <p:tgtEl>
                                          <p:spTgt spid="381984"/>
                                        </p:tgtEl>
                                        <p:attrNameLst>
                                          <p:attrName>ppt_y</p:attrName>
                                        </p:attrNameLst>
                                      </p:cBhvr>
                                      <p:tavLst>
                                        <p:tav tm="0">
                                          <p:val>
                                            <p:strVal val="#ppt_y"/>
                                          </p:val>
                                        </p:tav>
                                        <p:tav tm="100000">
                                          <p:val>
                                            <p:strVal val="#ppt_y"/>
                                          </p:val>
                                        </p:tav>
                                      </p:tavLst>
                                    </p:anim>
                                    <p:anim calcmode="lin" valueType="num">
                                      <p:cBhvr>
                                        <p:cTn id="26" dur="500" fill="hold"/>
                                        <p:tgtEl>
                                          <p:spTgt spid="381984"/>
                                        </p:tgtEl>
                                        <p:attrNameLst>
                                          <p:attrName>ppt_w</p:attrName>
                                        </p:attrNameLst>
                                      </p:cBhvr>
                                      <p:tavLst>
                                        <p:tav tm="0">
                                          <p:val>
                                            <p:fltVal val="0"/>
                                          </p:val>
                                        </p:tav>
                                        <p:tav tm="100000">
                                          <p:val>
                                            <p:strVal val="#ppt_w"/>
                                          </p:val>
                                        </p:tav>
                                      </p:tavLst>
                                    </p:anim>
                                    <p:anim calcmode="lin" valueType="num">
                                      <p:cBhvr>
                                        <p:cTn id="27" dur="500" fill="hold"/>
                                        <p:tgtEl>
                                          <p:spTgt spid="381984"/>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2000"/>
                            </p:stCondLst>
                            <p:childTnLst>
                              <p:par>
                                <p:cTn id="29" presetID="17" presetClass="entr" presetSubtype="8" fill="hold" grpId="0" nodeType="afterEffect">
                                  <p:stCondLst>
                                    <p:cond delay="0"/>
                                  </p:stCondLst>
                                  <p:childTnLst>
                                    <p:set>
                                      <p:cBhvr>
                                        <p:cTn id="30" dur="1" fill="hold">
                                          <p:stCondLst>
                                            <p:cond delay="0"/>
                                          </p:stCondLst>
                                        </p:cTn>
                                        <p:tgtEl>
                                          <p:spTgt spid="381985"/>
                                        </p:tgtEl>
                                        <p:attrNameLst>
                                          <p:attrName>style.visibility</p:attrName>
                                        </p:attrNameLst>
                                      </p:cBhvr>
                                      <p:to>
                                        <p:strVal val="visible"/>
                                      </p:to>
                                    </p:set>
                                    <p:anim calcmode="lin" valueType="num">
                                      <p:cBhvr>
                                        <p:cTn id="31" dur="500" fill="hold"/>
                                        <p:tgtEl>
                                          <p:spTgt spid="381985"/>
                                        </p:tgtEl>
                                        <p:attrNameLst>
                                          <p:attrName>ppt_x</p:attrName>
                                        </p:attrNameLst>
                                      </p:cBhvr>
                                      <p:tavLst>
                                        <p:tav tm="0">
                                          <p:val>
                                            <p:strVal val="#ppt_x-#ppt_w/2"/>
                                          </p:val>
                                        </p:tav>
                                        <p:tav tm="100000">
                                          <p:val>
                                            <p:strVal val="#ppt_x"/>
                                          </p:val>
                                        </p:tav>
                                      </p:tavLst>
                                    </p:anim>
                                    <p:anim calcmode="lin" valueType="num">
                                      <p:cBhvr>
                                        <p:cTn id="32" dur="500" fill="hold"/>
                                        <p:tgtEl>
                                          <p:spTgt spid="381985"/>
                                        </p:tgtEl>
                                        <p:attrNameLst>
                                          <p:attrName>ppt_y</p:attrName>
                                        </p:attrNameLst>
                                      </p:cBhvr>
                                      <p:tavLst>
                                        <p:tav tm="0">
                                          <p:val>
                                            <p:strVal val="#ppt_y"/>
                                          </p:val>
                                        </p:tav>
                                        <p:tav tm="100000">
                                          <p:val>
                                            <p:strVal val="#ppt_y"/>
                                          </p:val>
                                        </p:tav>
                                      </p:tavLst>
                                    </p:anim>
                                    <p:anim calcmode="lin" valueType="num">
                                      <p:cBhvr>
                                        <p:cTn id="33" dur="500" fill="hold"/>
                                        <p:tgtEl>
                                          <p:spTgt spid="381985"/>
                                        </p:tgtEl>
                                        <p:attrNameLst>
                                          <p:attrName>ppt_w</p:attrName>
                                        </p:attrNameLst>
                                      </p:cBhvr>
                                      <p:tavLst>
                                        <p:tav tm="0">
                                          <p:val>
                                            <p:fltVal val="0"/>
                                          </p:val>
                                        </p:tav>
                                        <p:tav tm="100000">
                                          <p:val>
                                            <p:strVal val="#ppt_w"/>
                                          </p:val>
                                        </p:tav>
                                      </p:tavLst>
                                    </p:anim>
                                    <p:anim calcmode="lin" valueType="num">
                                      <p:cBhvr>
                                        <p:cTn id="34" dur="500" fill="hold"/>
                                        <p:tgtEl>
                                          <p:spTgt spid="381985"/>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2500"/>
                            </p:stCondLst>
                            <p:childTnLst>
                              <p:par>
                                <p:cTn id="36" presetID="23" presetClass="entr" presetSubtype="16" fill="hold" grpId="0" nodeType="afterEffect">
                                  <p:stCondLst>
                                    <p:cond delay="0"/>
                                  </p:stCondLst>
                                  <p:childTnLst>
                                    <p:set>
                                      <p:cBhvr>
                                        <p:cTn id="37" dur="1" fill="hold">
                                          <p:stCondLst>
                                            <p:cond delay="0"/>
                                          </p:stCondLst>
                                        </p:cTn>
                                        <p:tgtEl>
                                          <p:spTgt spid="381986"/>
                                        </p:tgtEl>
                                        <p:attrNameLst>
                                          <p:attrName>style.visibility</p:attrName>
                                        </p:attrNameLst>
                                      </p:cBhvr>
                                      <p:to>
                                        <p:strVal val="visible"/>
                                      </p:to>
                                    </p:set>
                                    <p:anim calcmode="lin" valueType="num">
                                      <p:cBhvr>
                                        <p:cTn id="38" dur="500" fill="hold"/>
                                        <p:tgtEl>
                                          <p:spTgt spid="381986"/>
                                        </p:tgtEl>
                                        <p:attrNameLst>
                                          <p:attrName>ppt_w</p:attrName>
                                        </p:attrNameLst>
                                      </p:cBhvr>
                                      <p:tavLst>
                                        <p:tav tm="0">
                                          <p:val>
                                            <p:fltVal val="0"/>
                                          </p:val>
                                        </p:tav>
                                        <p:tav tm="100000">
                                          <p:val>
                                            <p:strVal val="#ppt_w"/>
                                          </p:val>
                                        </p:tav>
                                      </p:tavLst>
                                    </p:anim>
                                    <p:anim calcmode="lin" valueType="num">
                                      <p:cBhvr>
                                        <p:cTn id="39" dur="500" fill="hold"/>
                                        <p:tgtEl>
                                          <p:spTgt spid="381986"/>
                                        </p:tgtEl>
                                        <p:attrNameLst>
                                          <p:attrName>ppt_h</p:attrName>
                                        </p:attrNameLst>
                                      </p:cBhvr>
                                      <p:tavLst>
                                        <p:tav tm="0">
                                          <p:val>
                                            <p:fltVal val="0"/>
                                          </p:val>
                                        </p:tav>
                                        <p:tav tm="100000">
                                          <p:val>
                                            <p:strVal val="#ppt_h"/>
                                          </p:val>
                                        </p:tav>
                                      </p:tavLst>
                                    </p:anim>
                                  </p:childTnLst>
                                </p:cTn>
                              </p:par>
                            </p:childTnLst>
                          </p:cTn>
                        </p:par>
                        <p:par>
                          <p:cTn id="40" fill="hold" nodeType="afterGroup">
                            <p:stCondLst>
                              <p:cond delay="3000"/>
                            </p:stCondLst>
                            <p:childTnLst>
                              <p:par>
                                <p:cTn id="41" presetID="17" presetClass="entr" presetSubtype="8" fill="hold" grpId="0" nodeType="afterEffect">
                                  <p:stCondLst>
                                    <p:cond delay="0"/>
                                  </p:stCondLst>
                                  <p:childTnLst>
                                    <p:set>
                                      <p:cBhvr>
                                        <p:cTn id="42" dur="1" fill="hold">
                                          <p:stCondLst>
                                            <p:cond delay="0"/>
                                          </p:stCondLst>
                                        </p:cTn>
                                        <p:tgtEl>
                                          <p:spTgt spid="381987"/>
                                        </p:tgtEl>
                                        <p:attrNameLst>
                                          <p:attrName>style.visibility</p:attrName>
                                        </p:attrNameLst>
                                      </p:cBhvr>
                                      <p:to>
                                        <p:strVal val="visible"/>
                                      </p:to>
                                    </p:set>
                                    <p:anim calcmode="lin" valueType="num">
                                      <p:cBhvr>
                                        <p:cTn id="43" dur="500" fill="hold"/>
                                        <p:tgtEl>
                                          <p:spTgt spid="381987"/>
                                        </p:tgtEl>
                                        <p:attrNameLst>
                                          <p:attrName>ppt_x</p:attrName>
                                        </p:attrNameLst>
                                      </p:cBhvr>
                                      <p:tavLst>
                                        <p:tav tm="0">
                                          <p:val>
                                            <p:strVal val="#ppt_x-#ppt_w/2"/>
                                          </p:val>
                                        </p:tav>
                                        <p:tav tm="100000">
                                          <p:val>
                                            <p:strVal val="#ppt_x"/>
                                          </p:val>
                                        </p:tav>
                                      </p:tavLst>
                                    </p:anim>
                                    <p:anim calcmode="lin" valueType="num">
                                      <p:cBhvr>
                                        <p:cTn id="44" dur="500" fill="hold"/>
                                        <p:tgtEl>
                                          <p:spTgt spid="381987"/>
                                        </p:tgtEl>
                                        <p:attrNameLst>
                                          <p:attrName>ppt_y</p:attrName>
                                        </p:attrNameLst>
                                      </p:cBhvr>
                                      <p:tavLst>
                                        <p:tav tm="0">
                                          <p:val>
                                            <p:strVal val="#ppt_y"/>
                                          </p:val>
                                        </p:tav>
                                        <p:tav tm="100000">
                                          <p:val>
                                            <p:strVal val="#ppt_y"/>
                                          </p:val>
                                        </p:tav>
                                      </p:tavLst>
                                    </p:anim>
                                    <p:anim calcmode="lin" valueType="num">
                                      <p:cBhvr>
                                        <p:cTn id="45" dur="500" fill="hold"/>
                                        <p:tgtEl>
                                          <p:spTgt spid="381987"/>
                                        </p:tgtEl>
                                        <p:attrNameLst>
                                          <p:attrName>ppt_w</p:attrName>
                                        </p:attrNameLst>
                                      </p:cBhvr>
                                      <p:tavLst>
                                        <p:tav tm="0">
                                          <p:val>
                                            <p:fltVal val="0"/>
                                          </p:val>
                                        </p:tav>
                                        <p:tav tm="100000">
                                          <p:val>
                                            <p:strVal val="#ppt_w"/>
                                          </p:val>
                                        </p:tav>
                                      </p:tavLst>
                                    </p:anim>
                                    <p:anim calcmode="lin" valueType="num">
                                      <p:cBhvr>
                                        <p:cTn id="46" dur="500" fill="hold"/>
                                        <p:tgtEl>
                                          <p:spTgt spid="381987"/>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3500"/>
                            </p:stCondLst>
                            <p:childTnLst>
                              <p:par>
                                <p:cTn id="48" presetID="23" presetClass="entr" presetSubtype="16" fill="hold" grpId="0" nodeType="afterEffect">
                                  <p:stCondLst>
                                    <p:cond delay="0"/>
                                  </p:stCondLst>
                                  <p:childTnLst>
                                    <p:set>
                                      <p:cBhvr>
                                        <p:cTn id="49" dur="1" fill="hold">
                                          <p:stCondLst>
                                            <p:cond delay="0"/>
                                          </p:stCondLst>
                                        </p:cTn>
                                        <p:tgtEl>
                                          <p:spTgt spid="381988"/>
                                        </p:tgtEl>
                                        <p:attrNameLst>
                                          <p:attrName>style.visibility</p:attrName>
                                        </p:attrNameLst>
                                      </p:cBhvr>
                                      <p:to>
                                        <p:strVal val="visible"/>
                                      </p:to>
                                    </p:set>
                                    <p:anim calcmode="lin" valueType="num">
                                      <p:cBhvr>
                                        <p:cTn id="50" dur="500" fill="hold"/>
                                        <p:tgtEl>
                                          <p:spTgt spid="381988"/>
                                        </p:tgtEl>
                                        <p:attrNameLst>
                                          <p:attrName>ppt_w</p:attrName>
                                        </p:attrNameLst>
                                      </p:cBhvr>
                                      <p:tavLst>
                                        <p:tav tm="0">
                                          <p:val>
                                            <p:fltVal val="0"/>
                                          </p:val>
                                        </p:tav>
                                        <p:tav tm="100000">
                                          <p:val>
                                            <p:strVal val="#ppt_w"/>
                                          </p:val>
                                        </p:tav>
                                      </p:tavLst>
                                    </p:anim>
                                    <p:anim calcmode="lin" valueType="num">
                                      <p:cBhvr>
                                        <p:cTn id="51" dur="500" fill="hold"/>
                                        <p:tgtEl>
                                          <p:spTgt spid="381988"/>
                                        </p:tgtEl>
                                        <p:attrNameLst>
                                          <p:attrName>ppt_h</p:attrName>
                                        </p:attrNameLst>
                                      </p:cBhvr>
                                      <p:tavLst>
                                        <p:tav tm="0">
                                          <p:val>
                                            <p:fltVal val="0"/>
                                          </p:val>
                                        </p:tav>
                                        <p:tav tm="100000">
                                          <p:val>
                                            <p:strVal val="#ppt_h"/>
                                          </p:val>
                                        </p:tav>
                                      </p:tavLst>
                                    </p:anim>
                                  </p:childTnLst>
                                </p:cTn>
                              </p:par>
                            </p:childTnLst>
                          </p:cTn>
                        </p:par>
                        <p:par>
                          <p:cTn id="52" fill="hold" nodeType="afterGroup">
                            <p:stCondLst>
                              <p:cond delay="4000"/>
                            </p:stCondLst>
                            <p:childTnLst>
                              <p:par>
                                <p:cTn id="53" presetID="17" presetClass="entr" presetSubtype="8" fill="hold" grpId="0" nodeType="afterEffect">
                                  <p:stCondLst>
                                    <p:cond delay="0"/>
                                  </p:stCondLst>
                                  <p:childTnLst>
                                    <p:set>
                                      <p:cBhvr>
                                        <p:cTn id="54" dur="1" fill="hold">
                                          <p:stCondLst>
                                            <p:cond delay="0"/>
                                          </p:stCondLst>
                                        </p:cTn>
                                        <p:tgtEl>
                                          <p:spTgt spid="381989"/>
                                        </p:tgtEl>
                                        <p:attrNameLst>
                                          <p:attrName>style.visibility</p:attrName>
                                        </p:attrNameLst>
                                      </p:cBhvr>
                                      <p:to>
                                        <p:strVal val="visible"/>
                                      </p:to>
                                    </p:set>
                                    <p:anim calcmode="lin" valueType="num">
                                      <p:cBhvr>
                                        <p:cTn id="55" dur="500" fill="hold"/>
                                        <p:tgtEl>
                                          <p:spTgt spid="381989"/>
                                        </p:tgtEl>
                                        <p:attrNameLst>
                                          <p:attrName>ppt_x</p:attrName>
                                        </p:attrNameLst>
                                      </p:cBhvr>
                                      <p:tavLst>
                                        <p:tav tm="0">
                                          <p:val>
                                            <p:strVal val="#ppt_x-#ppt_w/2"/>
                                          </p:val>
                                        </p:tav>
                                        <p:tav tm="100000">
                                          <p:val>
                                            <p:strVal val="#ppt_x"/>
                                          </p:val>
                                        </p:tav>
                                      </p:tavLst>
                                    </p:anim>
                                    <p:anim calcmode="lin" valueType="num">
                                      <p:cBhvr>
                                        <p:cTn id="56" dur="500" fill="hold"/>
                                        <p:tgtEl>
                                          <p:spTgt spid="381989"/>
                                        </p:tgtEl>
                                        <p:attrNameLst>
                                          <p:attrName>ppt_y</p:attrName>
                                        </p:attrNameLst>
                                      </p:cBhvr>
                                      <p:tavLst>
                                        <p:tav tm="0">
                                          <p:val>
                                            <p:strVal val="#ppt_y"/>
                                          </p:val>
                                        </p:tav>
                                        <p:tav tm="100000">
                                          <p:val>
                                            <p:strVal val="#ppt_y"/>
                                          </p:val>
                                        </p:tav>
                                      </p:tavLst>
                                    </p:anim>
                                    <p:anim calcmode="lin" valueType="num">
                                      <p:cBhvr>
                                        <p:cTn id="57" dur="500" fill="hold"/>
                                        <p:tgtEl>
                                          <p:spTgt spid="381989"/>
                                        </p:tgtEl>
                                        <p:attrNameLst>
                                          <p:attrName>ppt_w</p:attrName>
                                        </p:attrNameLst>
                                      </p:cBhvr>
                                      <p:tavLst>
                                        <p:tav tm="0">
                                          <p:val>
                                            <p:fltVal val="0"/>
                                          </p:val>
                                        </p:tav>
                                        <p:tav tm="100000">
                                          <p:val>
                                            <p:strVal val="#ppt_w"/>
                                          </p:val>
                                        </p:tav>
                                      </p:tavLst>
                                    </p:anim>
                                    <p:anim calcmode="lin" valueType="num">
                                      <p:cBhvr>
                                        <p:cTn id="58" dur="500" fill="hold"/>
                                        <p:tgtEl>
                                          <p:spTgt spid="381989"/>
                                        </p:tgtEl>
                                        <p:attrNameLst>
                                          <p:attrName>ppt_h</p:attrName>
                                        </p:attrNameLst>
                                      </p:cBhvr>
                                      <p:tavLst>
                                        <p:tav tm="0">
                                          <p:val>
                                            <p:strVal val="#ppt_h"/>
                                          </p:val>
                                        </p:tav>
                                        <p:tav tm="100000">
                                          <p:val>
                                            <p:strVal val="#ppt_h"/>
                                          </p:val>
                                        </p:tav>
                                      </p:tavLst>
                                    </p:anim>
                                  </p:childTnLst>
                                </p:cTn>
                              </p:par>
                            </p:childTnLst>
                          </p:cTn>
                        </p:par>
                        <p:par>
                          <p:cTn id="59" fill="hold" nodeType="afterGroup">
                            <p:stCondLst>
                              <p:cond delay="4500"/>
                            </p:stCondLst>
                            <p:childTnLst>
                              <p:par>
                                <p:cTn id="60" presetID="17" presetClass="entr" presetSubtype="8" fill="hold" grpId="0" nodeType="afterEffect">
                                  <p:stCondLst>
                                    <p:cond delay="0"/>
                                  </p:stCondLst>
                                  <p:childTnLst>
                                    <p:set>
                                      <p:cBhvr>
                                        <p:cTn id="61" dur="1" fill="hold">
                                          <p:stCondLst>
                                            <p:cond delay="0"/>
                                          </p:stCondLst>
                                        </p:cTn>
                                        <p:tgtEl>
                                          <p:spTgt spid="381990"/>
                                        </p:tgtEl>
                                        <p:attrNameLst>
                                          <p:attrName>style.visibility</p:attrName>
                                        </p:attrNameLst>
                                      </p:cBhvr>
                                      <p:to>
                                        <p:strVal val="visible"/>
                                      </p:to>
                                    </p:set>
                                    <p:anim calcmode="lin" valueType="num">
                                      <p:cBhvr>
                                        <p:cTn id="62" dur="500" fill="hold"/>
                                        <p:tgtEl>
                                          <p:spTgt spid="381990"/>
                                        </p:tgtEl>
                                        <p:attrNameLst>
                                          <p:attrName>ppt_x</p:attrName>
                                        </p:attrNameLst>
                                      </p:cBhvr>
                                      <p:tavLst>
                                        <p:tav tm="0">
                                          <p:val>
                                            <p:strVal val="#ppt_x-#ppt_w/2"/>
                                          </p:val>
                                        </p:tav>
                                        <p:tav tm="100000">
                                          <p:val>
                                            <p:strVal val="#ppt_x"/>
                                          </p:val>
                                        </p:tav>
                                      </p:tavLst>
                                    </p:anim>
                                    <p:anim calcmode="lin" valueType="num">
                                      <p:cBhvr>
                                        <p:cTn id="63" dur="500" fill="hold"/>
                                        <p:tgtEl>
                                          <p:spTgt spid="381990"/>
                                        </p:tgtEl>
                                        <p:attrNameLst>
                                          <p:attrName>ppt_y</p:attrName>
                                        </p:attrNameLst>
                                      </p:cBhvr>
                                      <p:tavLst>
                                        <p:tav tm="0">
                                          <p:val>
                                            <p:strVal val="#ppt_y"/>
                                          </p:val>
                                        </p:tav>
                                        <p:tav tm="100000">
                                          <p:val>
                                            <p:strVal val="#ppt_y"/>
                                          </p:val>
                                        </p:tav>
                                      </p:tavLst>
                                    </p:anim>
                                    <p:anim calcmode="lin" valueType="num">
                                      <p:cBhvr>
                                        <p:cTn id="64" dur="500" fill="hold"/>
                                        <p:tgtEl>
                                          <p:spTgt spid="381990"/>
                                        </p:tgtEl>
                                        <p:attrNameLst>
                                          <p:attrName>ppt_w</p:attrName>
                                        </p:attrNameLst>
                                      </p:cBhvr>
                                      <p:tavLst>
                                        <p:tav tm="0">
                                          <p:val>
                                            <p:fltVal val="0"/>
                                          </p:val>
                                        </p:tav>
                                        <p:tav tm="100000">
                                          <p:val>
                                            <p:strVal val="#ppt_w"/>
                                          </p:val>
                                        </p:tav>
                                      </p:tavLst>
                                    </p:anim>
                                    <p:anim calcmode="lin" valueType="num">
                                      <p:cBhvr>
                                        <p:cTn id="65" dur="500" fill="hold"/>
                                        <p:tgtEl>
                                          <p:spTgt spid="381990"/>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5000"/>
                            </p:stCondLst>
                            <p:childTnLst>
                              <p:par>
                                <p:cTn id="67" presetID="17" presetClass="entr" presetSubtype="8" fill="hold" grpId="0" nodeType="afterEffect">
                                  <p:stCondLst>
                                    <p:cond delay="0"/>
                                  </p:stCondLst>
                                  <p:childTnLst>
                                    <p:set>
                                      <p:cBhvr>
                                        <p:cTn id="68" dur="1" fill="hold">
                                          <p:stCondLst>
                                            <p:cond delay="0"/>
                                          </p:stCondLst>
                                        </p:cTn>
                                        <p:tgtEl>
                                          <p:spTgt spid="381991"/>
                                        </p:tgtEl>
                                        <p:attrNameLst>
                                          <p:attrName>style.visibility</p:attrName>
                                        </p:attrNameLst>
                                      </p:cBhvr>
                                      <p:to>
                                        <p:strVal val="visible"/>
                                      </p:to>
                                    </p:set>
                                    <p:anim calcmode="lin" valueType="num">
                                      <p:cBhvr>
                                        <p:cTn id="69" dur="500" fill="hold"/>
                                        <p:tgtEl>
                                          <p:spTgt spid="381991"/>
                                        </p:tgtEl>
                                        <p:attrNameLst>
                                          <p:attrName>ppt_x</p:attrName>
                                        </p:attrNameLst>
                                      </p:cBhvr>
                                      <p:tavLst>
                                        <p:tav tm="0">
                                          <p:val>
                                            <p:strVal val="#ppt_x-#ppt_w/2"/>
                                          </p:val>
                                        </p:tav>
                                        <p:tav tm="100000">
                                          <p:val>
                                            <p:strVal val="#ppt_x"/>
                                          </p:val>
                                        </p:tav>
                                      </p:tavLst>
                                    </p:anim>
                                    <p:anim calcmode="lin" valueType="num">
                                      <p:cBhvr>
                                        <p:cTn id="70" dur="500" fill="hold"/>
                                        <p:tgtEl>
                                          <p:spTgt spid="381991"/>
                                        </p:tgtEl>
                                        <p:attrNameLst>
                                          <p:attrName>ppt_y</p:attrName>
                                        </p:attrNameLst>
                                      </p:cBhvr>
                                      <p:tavLst>
                                        <p:tav tm="0">
                                          <p:val>
                                            <p:strVal val="#ppt_y"/>
                                          </p:val>
                                        </p:tav>
                                        <p:tav tm="100000">
                                          <p:val>
                                            <p:strVal val="#ppt_y"/>
                                          </p:val>
                                        </p:tav>
                                      </p:tavLst>
                                    </p:anim>
                                    <p:anim calcmode="lin" valueType="num">
                                      <p:cBhvr>
                                        <p:cTn id="71" dur="500" fill="hold"/>
                                        <p:tgtEl>
                                          <p:spTgt spid="381991"/>
                                        </p:tgtEl>
                                        <p:attrNameLst>
                                          <p:attrName>ppt_w</p:attrName>
                                        </p:attrNameLst>
                                      </p:cBhvr>
                                      <p:tavLst>
                                        <p:tav tm="0">
                                          <p:val>
                                            <p:fltVal val="0"/>
                                          </p:val>
                                        </p:tav>
                                        <p:tav tm="100000">
                                          <p:val>
                                            <p:strVal val="#ppt_w"/>
                                          </p:val>
                                        </p:tav>
                                      </p:tavLst>
                                    </p:anim>
                                    <p:anim calcmode="lin" valueType="num">
                                      <p:cBhvr>
                                        <p:cTn id="72" dur="500" fill="hold"/>
                                        <p:tgtEl>
                                          <p:spTgt spid="381991"/>
                                        </p:tgtEl>
                                        <p:attrNameLst>
                                          <p:attrName>ppt_h</p:attrName>
                                        </p:attrNameLst>
                                      </p:cBhvr>
                                      <p:tavLst>
                                        <p:tav tm="0">
                                          <p:val>
                                            <p:strVal val="#ppt_h"/>
                                          </p:val>
                                        </p:tav>
                                        <p:tav tm="100000">
                                          <p:val>
                                            <p:strVal val="#ppt_h"/>
                                          </p:val>
                                        </p:tav>
                                      </p:tavLst>
                                    </p:anim>
                                  </p:childTnLst>
                                </p:cTn>
                              </p:par>
                            </p:childTnLst>
                          </p:cTn>
                        </p:par>
                        <p:par>
                          <p:cTn id="73" fill="hold" nodeType="afterGroup">
                            <p:stCondLst>
                              <p:cond delay="5500"/>
                            </p:stCondLst>
                            <p:childTnLst>
                              <p:par>
                                <p:cTn id="74" presetID="17" presetClass="entr" presetSubtype="8" fill="hold" grpId="0" nodeType="afterEffect">
                                  <p:stCondLst>
                                    <p:cond delay="0"/>
                                  </p:stCondLst>
                                  <p:childTnLst>
                                    <p:set>
                                      <p:cBhvr>
                                        <p:cTn id="75" dur="1" fill="hold">
                                          <p:stCondLst>
                                            <p:cond delay="0"/>
                                          </p:stCondLst>
                                        </p:cTn>
                                        <p:tgtEl>
                                          <p:spTgt spid="381992"/>
                                        </p:tgtEl>
                                        <p:attrNameLst>
                                          <p:attrName>style.visibility</p:attrName>
                                        </p:attrNameLst>
                                      </p:cBhvr>
                                      <p:to>
                                        <p:strVal val="visible"/>
                                      </p:to>
                                    </p:set>
                                    <p:anim calcmode="lin" valueType="num">
                                      <p:cBhvr>
                                        <p:cTn id="76" dur="500" fill="hold"/>
                                        <p:tgtEl>
                                          <p:spTgt spid="381992"/>
                                        </p:tgtEl>
                                        <p:attrNameLst>
                                          <p:attrName>ppt_x</p:attrName>
                                        </p:attrNameLst>
                                      </p:cBhvr>
                                      <p:tavLst>
                                        <p:tav tm="0">
                                          <p:val>
                                            <p:strVal val="#ppt_x-#ppt_w/2"/>
                                          </p:val>
                                        </p:tav>
                                        <p:tav tm="100000">
                                          <p:val>
                                            <p:strVal val="#ppt_x"/>
                                          </p:val>
                                        </p:tav>
                                      </p:tavLst>
                                    </p:anim>
                                    <p:anim calcmode="lin" valueType="num">
                                      <p:cBhvr>
                                        <p:cTn id="77" dur="500" fill="hold"/>
                                        <p:tgtEl>
                                          <p:spTgt spid="381992"/>
                                        </p:tgtEl>
                                        <p:attrNameLst>
                                          <p:attrName>ppt_y</p:attrName>
                                        </p:attrNameLst>
                                      </p:cBhvr>
                                      <p:tavLst>
                                        <p:tav tm="0">
                                          <p:val>
                                            <p:strVal val="#ppt_y"/>
                                          </p:val>
                                        </p:tav>
                                        <p:tav tm="100000">
                                          <p:val>
                                            <p:strVal val="#ppt_y"/>
                                          </p:val>
                                        </p:tav>
                                      </p:tavLst>
                                    </p:anim>
                                    <p:anim calcmode="lin" valueType="num">
                                      <p:cBhvr>
                                        <p:cTn id="78" dur="500" fill="hold"/>
                                        <p:tgtEl>
                                          <p:spTgt spid="381992"/>
                                        </p:tgtEl>
                                        <p:attrNameLst>
                                          <p:attrName>ppt_w</p:attrName>
                                        </p:attrNameLst>
                                      </p:cBhvr>
                                      <p:tavLst>
                                        <p:tav tm="0">
                                          <p:val>
                                            <p:fltVal val="0"/>
                                          </p:val>
                                        </p:tav>
                                        <p:tav tm="100000">
                                          <p:val>
                                            <p:strVal val="#ppt_w"/>
                                          </p:val>
                                        </p:tav>
                                      </p:tavLst>
                                    </p:anim>
                                    <p:anim calcmode="lin" valueType="num">
                                      <p:cBhvr>
                                        <p:cTn id="79" dur="500" fill="hold"/>
                                        <p:tgtEl>
                                          <p:spTgt spid="381992"/>
                                        </p:tgtEl>
                                        <p:attrNameLst>
                                          <p:attrName>ppt_h</p:attrName>
                                        </p:attrNameLst>
                                      </p:cBhvr>
                                      <p:tavLst>
                                        <p:tav tm="0">
                                          <p:val>
                                            <p:strVal val="#ppt_h"/>
                                          </p:val>
                                        </p:tav>
                                        <p:tav tm="100000">
                                          <p:val>
                                            <p:strVal val="#ppt_h"/>
                                          </p:val>
                                        </p:tav>
                                      </p:tavLst>
                                    </p:anim>
                                  </p:childTnLst>
                                </p:cTn>
                              </p:par>
                            </p:childTnLst>
                          </p:cTn>
                        </p:par>
                        <p:par>
                          <p:cTn id="80" fill="hold" nodeType="afterGroup">
                            <p:stCondLst>
                              <p:cond delay="6000"/>
                            </p:stCondLst>
                            <p:childTnLst>
                              <p:par>
                                <p:cTn id="81" presetID="17" presetClass="entr" presetSubtype="8" fill="hold" grpId="0" nodeType="afterEffect">
                                  <p:stCondLst>
                                    <p:cond delay="0"/>
                                  </p:stCondLst>
                                  <p:childTnLst>
                                    <p:set>
                                      <p:cBhvr>
                                        <p:cTn id="82" dur="1" fill="hold">
                                          <p:stCondLst>
                                            <p:cond delay="0"/>
                                          </p:stCondLst>
                                        </p:cTn>
                                        <p:tgtEl>
                                          <p:spTgt spid="381993"/>
                                        </p:tgtEl>
                                        <p:attrNameLst>
                                          <p:attrName>style.visibility</p:attrName>
                                        </p:attrNameLst>
                                      </p:cBhvr>
                                      <p:to>
                                        <p:strVal val="visible"/>
                                      </p:to>
                                    </p:set>
                                    <p:anim calcmode="lin" valueType="num">
                                      <p:cBhvr>
                                        <p:cTn id="83" dur="500" fill="hold"/>
                                        <p:tgtEl>
                                          <p:spTgt spid="381993"/>
                                        </p:tgtEl>
                                        <p:attrNameLst>
                                          <p:attrName>ppt_x</p:attrName>
                                        </p:attrNameLst>
                                      </p:cBhvr>
                                      <p:tavLst>
                                        <p:tav tm="0">
                                          <p:val>
                                            <p:strVal val="#ppt_x-#ppt_w/2"/>
                                          </p:val>
                                        </p:tav>
                                        <p:tav tm="100000">
                                          <p:val>
                                            <p:strVal val="#ppt_x"/>
                                          </p:val>
                                        </p:tav>
                                      </p:tavLst>
                                    </p:anim>
                                    <p:anim calcmode="lin" valueType="num">
                                      <p:cBhvr>
                                        <p:cTn id="84" dur="500" fill="hold"/>
                                        <p:tgtEl>
                                          <p:spTgt spid="381993"/>
                                        </p:tgtEl>
                                        <p:attrNameLst>
                                          <p:attrName>ppt_y</p:attrName>
                                        </p:attrNameLst>
                                      </p:cBhvr>
                                      <p:tavLst>
                                        <p:tav tm="0">
                                          <p:val>
                                            <p:strVal val="#ppt_y"/>
                                          </p:val>
                                        </p:tav>
                                        <p:tav tm="100000">
                                          <p:val>
                                            <p:strVal val="#ppt_y"/>
                                          </p:val>
                                        </p:tav>
                                      </p:tavLst>
                                    </p:anim>
                                    <p:anim calcmode="lin" valueType="num">
                                      <p:cBhvr>
                                        <p:cTn id="85" dur="500" fill="hold"/>
                                        <p:tgtEl>
                                          <p:spTgt spid="381993"/>
                                        </p:tgtEl>
                                        <p:attrNameLst>
                                          <p:attrName>ppt_w</p:attrName>
                                        </p:attrNameLst>
                                      </p:cBhvr>
                                      <p:tavLst>
                                        <p:tav tm="0">
                                          <p:val>
                                            <p:fltVal val="0"/>
                                          </p:val>
                                        </p:tav>
                                        <p:tav tm="100000">
                                          <p:val>
                                            <p:strVal val="#ppt_w"/>
                                          </p:val>
                                        </p:tav>
                                      </p:tavLst>
                                    </p:anim>
                                    <p:anim calcmode="lin" valueType="num">
                                      <p:cBhvr>
                                        <p:cTn id="86" dur="500" fill="hold"/>
                                        <p:tgtEl>
                                          <p:spTgt spid="381993"/>
                                        </p:tgtEl>
                                        <p:attrNameLst>
                                          <p:attrName>ppt_h</p:attrName>
                                        </p:attrNameLst>
                                      </p:cBhvr>
                                      <p:tavLst>
                                        <p:tav tm="0">
                                          <p:val>
                                            <p:strVal val="#ppt_h"/>
                                          </p:val>
                                        </p:tav>
                                        <p:tav tm="100000">
                                          <p:val>
                                            <p:strVal val="#ppt_h"/>
                                          </p:val>
                                        </p:tav>
                                      </p:tavLst>
                                    </p:anim>
                                  </p:childTnLst>
                                </p:cTn>
                              </p:par>
                            </p:childTnLst>
                          </p:cTn>
                        </p:par>
                        <p:par>
                          <p:cTn id="87" fill="hold" nodeType="afterGroup">
                            <p:stCondLst>
                              <p:cond delay="6500"/>
                            </p:stCondLst>
                            <p:childTnLst>
                              <p:par>
                                <p:cTn id="88" presetID="23" presetClass="entr" presetSubtype="16" fill="hold" grpId="0" nodeType="afterEffect">
                                  <p:stCondLst>
                                    <p:cond delay="0"/>
                                  </p:stCondLst>
                                  <p:childTnLst>
                                    <p:set>
                                      <p:cBhvr>
                                        <p:cTn id="89" dur="1" fill="hold">
                                          <p:stCondLst>
                                            <p:cond delay="0"/>
                                          </p:stCondLst>
                                        </p:cTn>
                                        <p:tgtEl>
                                          <p:spTgt spid="381994"/>
                                        </p:tgtEl>
                                        <p:attrNameLst>
                                          <p:attrName>style.visibility</p:attrName>
                                        </p:attrNameLst>
                                      </p:cBhvr>
                                      <p:to>
                                        <p:strVal val="visible"/>
                                      </p:to>
                                    </p:set>
                                    <p:anim calcmode="lin" valueType="num">
                                      <p:cBhvr>
                                        <p:cTn id="90" dur="500" fill="hold"/>
                                        <p:tgtEl>
                                          <p:spTgt spid="381994"/>
                                        </p:tgtEl>
                                        <p:attrNameLst>
                                          <p:attrName>ppt_w</p:attrName>
                                        </p:attrNameLst>
                                      </p:cBhvr>
                                      <p:tavLst>
                                        <p:tav tm="0">
                                          <p:val>
                                            <p:fltVal val="0"/>
                                          </p:val>
                                        </p:tav>
                                        <p:tav tm="100000">
                                          <p:val>
                                            <p:strVal val="#ppt_w"/>
                                          </p:val>
                                        </p:tav>
                                      </p:tavLst>
                                    </p:anim>
                                    <p:anim calcmode="lin" valueType="num">
                                      <p:cBhvr>
                                        <p:cTn id="91" dur="500" fill="hold"/>
                                        <p:tgtEl>
                                          <p:spTgt spid="381994"/>
                                        </p:tgtEl>
                                        <p:attrNameLst>
                                          <p:attrName>ppt_h</p:attrName>
                                        </p:attrNameLst>
                                      </p:cBhvr>
                                      <p:tavLst>
                                        <p:tav tm="0">
                                          <p:val>
                                            <p:fltVal val="0"/>
                                          </p:val>
                                        </p:tav>
                                        <p:tav tm="100000">
                                          <p:val>
                                            <p:strVal val="#ppt_h"/>
                                          </p:val>
                                        </p:tav>
                                      </p:tavLst>
                                    </p:anim>
                                  </p:childTnLst>
                                </p:cTn>
                              </p:par>
                            </p:childTnLst>
                          </p:cTn>
                        </p:par>
                        <p:par>
                          <p:cTn id="92" fill="hold" nodeType="afterGroup">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382010"/>
                                        </p:tgtEl>
                                        <p:attrNameLst>
                                          <p:attrName>style.visibility</p:attrName>
                                        </p:attrNameLst>
                                      </p:cBhvr>
                                      <p:to>
                                        <p:strVal val="visible"/>
                                      </p:to>
                                    </p:set>
                                    <p:anim calcmode="lin" valueType="num">
                                      <p:cBhvr>
                                        <p:cTn id="95" dur="500" fill="hold"/>
                                        <p:tgtEl>
                                          <p:spTgt spid="382010"/>
                                        </p:tgtEl>
                                        <p:attrNameLst>
                                          <p:attrName>ppt_w</p:attrName>
                                        </p:attrNameLst>
                                      </p:cBhvr>
                                      <p:tavLst>
                                        <p:tav tm="0">
                                          <p:val>
                                            <p:fltVal val="0"/>
                                          </p:val>
                                        </p:tav>
                                        <p:tav tm="100000">
                                          <p:val>
                                            <p:strVal val="#ppt_w"/>
                                          </p:val>
                                        </p:tav>
                                      </p:tavLst>
                                    </p:anim>
                                    <p:anim calcmode="lin" valueType="num">
                                      <p:cBhvr>
                                        <p:cTn id="96" dur="500" fill="hold"/>
                                        <p:tgtEl>
                                          <p:spTgt spid="382010"/>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381995"/>
                                        </p:tgtEl>
                                        <p:attrNameLst>
                                          <p:attrName>style.visibility</p:attrName>
                                        </p:attrNameLst>
                                      </p:cBhvr>
                                      <p:to>
                                        <p:strVal val="visible"/>
                                      </p:to>
                                    </p:set>
                                    <p:anim calcmode="lin" valueType="num">
                                      <p:cBhvr>
                                        <p:cTn id="99" dur="500" fill="hold"/>
                                        <p:tgtEl>
                                          <p:spTgt spid="381995"/>
                                        </p:tgtEl>
                                        <p:attrNameLst>
                                          <p:attrName>ppt_w</p:attrName>
                                        </p:attrNameLst>
                                      </p:cBhvr>
                                      <p:tavLst>
                                        <p:tav tm="0">
                                          <p:val>
                                            <p:fltVal val="0"/>
                                          </p:val>
                                        </p:tav>
                                        <p:tav tm="100000">
                                          <p:val>
                                            <p:strVal val="#ppt_w"/>
                                          </p:val>
                                        </p:tav>
                                      </p:tavLst>
                                    </p:anim>
                                    <p:anim calcmode="lin" valueType="num">
                                      <p:cBhvr>
                                        <p:cTn id="100" dur="500" fill="hold"/>
                                        <p:tgtEl>
                                          <p:spTgt spid="381995"/>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381996"/>
                                        </p:tgtEl>
                                        <p:attrNameLst>
                                          <p:attrName>style.visibility</p:attrName>
                                        </p:attrNameLst>
                                      </p:cBhvr>
                                      <p:to>
                                        <p:strVal val="visible"/>
                                      </p:to>
                                    </p:set>
                                    <p:anim calcmode="lin" valueType="num">
                                      <p:cBhvr>
                                        <p:cTn id="103" dur="500" fill="hold"/>
                                        <p:tgtEl>
                                          <p:spTgt spid="381996"/>
                                        </p:tgtEl>
                                        <p:attrNameLst>
                                          <p:attrName>ppt_w</p:attrName>
                                        </p:attrNameLst>
                                      </p:cBhvr>
                                      <p:tavLst>
                                        <p:tav tm="0">
                                          <p:val>
                                            <p:fltVal val="0"/>
                                          </p:val>
                                        </p:tav>
                                        <p:tav tm="100000">
                                          <p:val>
                                            <p:strVal val="#ppt_w"/>
                                          </p:val>
                                        </p:tav>
                                      </p:tavLst>
                                    </p:anim>
                                    <p:anim calcmode="lin" valueType="num">
                                      <p:cBhvr>
                                        <p:cTn id="104" dur="500" fill="hold"/>
                                        <p:tgtEl>
                                          <p:spTgt spid="381996"/>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381997"/>
                                        </p:tgtEl>
                                        <p:attrNameLst>
                                          <p:attrName>style.visibility</p:attrName>
                                        </p:attrNameLst>
                                      </p:cBhvr>
                                      <p:to>
                                        <p:strVal val="visible"/>
                                      </p:to>
                                    </p:set>
                                    <p:anim calcmode="lin" valueType="num">
                                      <p:cBhvr>
                                        <p:cTn id="107" dur="500" fill="hold"/>
                                        <p:tgtEl>
                                          <p:spTgt spid="381997"/>
                                        </p:tgtEl>
                                        <p:attrNameLst>
                                          <p:attrName>ppt_w</p:attrName>
                                        </p:attrNameLst>
                                      </p:cBhvr>
                                      <p:tavLst>
                                        <p:tav tm="0">
                                          <p:val>
                                            <p:fltVal val="0"/>
                                          </p:val>
                                        </p:tav>
                                        <p:tav tm="100000">
                                          <p:val>
                                            <p:strVal val="#ppt_w"/>
                                          </p:val>
                                        </p:tav>
                                      </p:tavLst>
                                    </p:anim>
                                    <p:anim calcmode="lin" valueType="num">
                                      <p:cBhvr>
                                        <p:cTn id="108" dur="500" fill="hold"/>
                                        <p:tgtEl>
                                          <p:spTgt spid="381997"/>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0"/>
                                  </p:stCondLst>
                                  <p:childTnLst>
                                    <p:set>
                                      <p:cBhvr>
                                        <p:cTn id="110" dur="1" fill="hold">
                                          <p:stCondLst>
                                            <p:cond delay="0"/>
                                          </p:stCondLst>
                                        </p:cTn>
                                        <p:tgtEl>
                                          <p:spTgt spid="381998"/>
                                        </p:tgtEl>
                                        <p:attrNameLst>
                                          <p:attrName>style.visibility</p:attrName>
                                        </p:attrNameLst>
                                      </p:cBhvr>
                                      <p:to>
                                        <p:strVal val="visible"/>
                                      </p:to>
                                    </p:set>
                                    <p:anim calcmode="lin" valueType="num">
                                      <p:cBhvr>
                                        <p:cTn id="111" dur="500" fill="hold"/>
                                        <p:tgtEl>
                                          <p:spTgt spid="381998"/>
                                        </p:tgtEl>
                                        <p:attrNameLst>
                                          <p:attrName>ppt_w</p:attrName>
                                        </p:attrNameLst>
                                      </p:cBhvr>
                                      <p:tavLst>
                                        <p:tav tm="0">
                                          <p:val>
                                            <p:fltVal val="0"/>
                                          </p:val>
                                        </p:tav>
                                        <p:tav tm="100000">
                                          <p:val>
                                            <p:strVal val="#ppt_w"/>
                                          </p:val>
                                        </p:tav>
                                      </p:tavLst>
                                    </p:anim>
                                    <p:anim calcmode="lin" valueType="num">
                                      <p:cBhvr>
                                        <p:cTn id="112" dur="500" fill="hold"/>
                                        <p:tgtEl>
                                          <p:spTgt spid="381998"/>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381999"/>
                                        </p:tgtEl>
                                        <p:attrNameLst>
                                          <p:attrName>style.visibility</p:attrName>
                                        </p:attrNameLst>
                                      </p:cBhvr>
                                      <p:to>
                                        <p:strVal val="visible"/>
                                      </p:to>
                                    </p:set>
                                    <p:anim calcmode="lin" valueType="num">
                                      <p:cBhvr>
                                        <p:cTn id="115" dur="500" fill="hold"/>
                                        <p:tgtEl>
                                          <p:spTgt spid="381999"/>
                                        </p:tgtEl>
                                        <p:attrNameLst>
                                          <p:attrName>ppt_w</p:attrName>
                                        </p:attrNameLst>
                                      </p:cBhvr>
                                      <p:tavLst>
                                        <p:tav tm="0">
                                          <p:val>
                                            <p:fltVal val="0"/>
                                          </p:val>
                                        </p:tav>
                                        <p:tav tm="100000">
                                          <p:val>
                                            <p:strVal val="#ppt_w"/>
                                          </p:val>
                                        </p:tav>
                                      </p:tavLst>
                                    </p:anim>
                                    <p:anim calcmode="lin" valueType="num">
                                      <p:cBhvr>
                                        <p:cTn id="116" dur="500" fill="hold"/>
                                        <p:tgtEl>
                                          <p:spTgt spid="381999"/>
                                        </p:tgtEl>
                                        <p:attrNameLst>
                                          <p:attrName>ppt_h</p:attrName>
                                        </p:attrNameLst>
                                      </p:cBhvr>
                                      <p:tavLst>
                                        <p:tav tm="0">
                                          <p:val>
                                            <p:fltVal val="0"/>
                                          </p:val>
                                        </p:tav>
                                        <p:tav tm="100000">
                                          <p:val>
                                            <p:strVal val="#ppt_h"/>
                                          </p:val>
                                        </p:tav>
                                      </p:tavLst>
                                    </p:anim>
                                  </p:childTnLst>
                                </p:cTn>
                              </p:par>
                              <p:par>
                                <p:cTn id="117" presetID="23" presetClass="entr" presetSubtype="16" fill="hold" grpId="0" nodeType="withEffect">
                                  <p:stCondLst>
                                    <p:cond delay="0"/>
                                  </p:stCondLst>
                                  <p:childTnLst>
                                    <p:set>
                                      <p:cBhvr>
                                        <p:cTn id="118" dur="1" fill="hold">
                                          <p:stCondLst>
                                            <p:cond delay="0"/>
                                          </p:stCondLst>
                                        </p:cTn>
                                        <p:tgtEl>
                                          <p:spTgt spid="382000"/>
                                        </p:tgtEl>
                                        <p:attrNameLst>
                                          <p:attrName>style.visibility</p:attrName>
                                        </p:attrNameLst>
                                      </p:cBhvr>
                                      <p:to>
                                        <p:strVal val="visible"/>
                                      </p:to>
                                    </p:set>
                                    <p:anim calcmode="lin" valueType="num">
                                      <p:cBhvr>
                                        <p:cTn id="119" dur="500" fill="hold"/>
                                        <p:tgtEl>
                                          <p:spTgt spid="382000"/>
                                        </p:tgtEl>
                                        <p:attrNameLst>
                                          <p:attrName>ppt_w</p:attrName>
                                        </p:attrNameLst>
                                      </p:cBhvr>
                                      <p:tavLst>
                                        <p:tav tm="0">
                                          <p:val>
                                            <p:fltVal val="0"/>
                                          </p:val>
                                        </p:tav>
                                        <p:tav tm="100000">
                                          <p:val>
                                            <p:strVal val="#ppt_w"/>
                                          </p:val>
                                        </p:tav>
                                      </p:tavLst>
                                    </p:anim>
                                    <p:anim calcmode="lin" valueType="num">
                                      <p:cBhvr>
                                        <p:cTn id="120" dur="500" fill="hold"/>
                                        <p:tgtEl>
                                          <p:spTgt spid="382000"/>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0"/>
                                  </p:stCondLst>
                                  <p:childTnLst>
                                    <p:set>
                                      <p:cBhvr>
                                        <p:cTn id="122" dur="1" fill="hold">
                                          <p:stCondLst>
                                            <p:cond delay="0"/>
                                          </p:stCondLst>
                                        </p:cTn>
                                        <p:tgtEl>
                                          <p:spTgt spid="382001"/>
                                        </p:tgtEl>
                                        <p:attrNameLst>
                                          <p:attrName>style.visibility</p:attrName>
                                        </p:attrNameLst>
                                      </p:cBhvr>
                                      <p:to>
                                        <p:strVal val="visible"/>
                                      </p:to>
                                    </p:set>
                                    <p:anim calcmode="lin" valueType="num">
                                      <p:cBhvr>
                                        <p:cTn id="123" dur="500" fill="hold"/>
                                        <p:tgtEl>
                                          <p:spTgt spid="382001"/>
                                        </p:tgtEl>
                                        <p:attrNameLst>
                                          <p:attrName>ppt_w</p:attrName>
                                        </p:attrNameLst>
                                      </p:cBhvr>
                                      <p:tavLst>
                                        <p:tav tm="0">
                                          <p:val>
                                            <p:fltVal val="0"/>
                                          </p:val>
                                        </p:tav>
                                        <p:tav tm="100000">
                                          <p:val>
                                            <p:strVal val="#ppt_w"/>
                                          </p:val>
                                        </p:tav>
                                      </p:tavLst>
                                    </p:anim>
                                    <p:anim calcmode="lin" valueType="num">
                                      <p:cBhvr>
                                        <p:cTn id="124" dur="500" fill="hold"/>
                                        <p:tgtEl>
                                          <p:spTgt spid="382001"/>
                                        </p:tgtEl>
                                        <p:attrNameLst>
                                          <p:attrName>ppt_h</p:attrName>
                                        </p:attrNameLst>
                                      </p:cBhvr>
                                      <p:tavLst>
                                        <p:tav tm="0">
                                          <p:val>
                                            <p:fltVal val="0"/>
                                          </p:val>
                                        </p:tav>
                                        <p:tav tm="100000">
                                          <p:val>
                                            <p:strVal val="#ppt_h"/>
                                          </p:val>
                                        </p:tav>
                                      </p:tavLst>
                                    </p:anim>
                                  </p:childTnLst>
                                </p:cTn>
                              </p:par>
                            </p:childTnLst>
                          </p:cTn>
                        </p:par>
                        <p:par>
                          <p:cTn id="125" fill="hold" nodeType="afterGroup">
                            <p:stCondLst>
                              <p:cond delay="7500"/>
                            </p:stCondLst>
                            <p:childTnLst>
                              <p:par>
                                <p:cTn id="126" presetID="23" presetClass="entr" presetSubtype="16" fill="hold" nodeType="afterEffect">
                                  <p:stCondLst>
                                    <p:cond delay="0"/>
                                  </p:stCondLst>
                                  <p:childTnLst>
                                    <p:set>
                                      <p:cBhvr>
                                        <p:cTn id="127" dur="1" fill="hold">
                                          <p:stCondLst>
                                            <p:cond delay="0"/>
                                          </p:stCondLst>
                                        </p:cTn>
                                        <p:tgtEl>
                                          <p:spTgt spid="382008"/>
                                        </p:tgtEl>
                                        <p:attrNameLst>
                                          <p:attrName>style.visibility</p:attrName>
                                        </p:attrNameLst>
                                      </p:cBhvr>
                                      <p:to>
                                        <p:strVal val="visible"/>
                                      </p:to>
                                    </p:set>
                                    <p:anim calcmode="lin" valueType="num">
                                      <p:cBhvr>
                                        <p:cTn id="128" dur="500" fill="hold"/>
                                        <p:tgtEl>
                                          <p:spTgt spid="382008"/>
                                        </p:tgtEl>
                                        <p:attrNameLst>
                                          <p:attrName>ppt_w</p:attrName>
                                        </p:attrNameLst>
                                      </p:cBhvr>
                                      <p:tavLst>
                                        <p:tav tm="0">
                                          <p:val>
                                            <p:fltVal val="0"/>
                                          </p:val>
                                        </p:tav>
                                        <p:tav tm="100000">
                                          <p:val>
                                            <p:strVal val="#ppt_w"/>
                                          </p:val>
                                        </p:tav>
                                      </p:tavLst>
                                    </p:anim>
                                    <p:anim calcmode="lin" valueType="num">
                                      <p:cBhvr>
                                        <p:cTn id="129" dur="500" fill="hold"/>
                                        <p:tgtEl>
                                          <p:spTgt spid="382008"/>
                                        </p:tgtEl>
                                        <p:attrNameLst>
                                          <p:attrName>ppt_h</p:attrName>
                                        </p:attrNameLst>
                                      </p:cBhvr>
                                      <p:tavLst>
                                        <p:tav tm="0">
                                          <p:val>
                                            <p:fltVal val="0"/>
                                          </p:val>
                                        </p:tav>
                                        <p:tav tm="100000">
                                          <p:val>
                                            <p:strVal val="#ppt_h"/>
                                          </p:val>
                                        </p:tav>
                                      </p:tavLst>
                                    </p:anim>
                                  </p:childTnLst>
                                </p:cTn>
                              </p:par>
                            </p:childTnLst>
                          </p:cTn>
                        </p:par>
                        <p:par>
                          <p:cTn id="130" fill="hold" nodeType="afterGroup">
                            <p:stCondLst>
                              <p:cond delay="8000"/>
                            </p:stCondLst>
                            <p:childTnLst>
                              <p:par>
                                <p:cTn id="131" presetID="23" presetClass="entr" presetSubtype="16" fill="hold" grpId="0" nodeType="afterEffect">
                                  <p:stCondLst>
                                    <p:cond delay="0"/>
                                  </p:stCondLst>
                                  <p:childTnLst>
                                    <p:set>
                                      <p:cBhvr>
                                        <p:cTn id="132" dur="1" fill="hold">
                                          <p:stCondLst>
                                            <p:cond delay="0"/>
                                          </p:stCondLst>
                                        </p:cTn>
                                        <p:tgtEl>
                                          <p:spTgt spid="382009"/>
                                        </p:tgtEl>
                                        <p:attrNameLst>
                                          <p:attrName>style.visibility</p:attrName>
                                        </p:attrNameLst>
                                      </p:cBhvr>
                                      <p:to>
                                        <p:strVal val="visible"/>
                                      </p:to>
                                    </p:set>
                                    <p:anim calcmode="lin" valueType="num">
                                      <p:cBhvr>
                                        <p:cTn id="133" dur="500" fill="hold"/>
                                        <p:tgtEl>
                                          <p:spTgt spid="382009"/>
                                        </p:tgtEl>
                                        <p:attrNameLst>
                                          <p:attrName>ppt_w</p:attrName>
                                        </p:attrNameLst>
                                      </p:cBhvr>
                                      <p:tavLst>
                                        <p:tav tm="0">
                                          <p:val>
                                            <p:fltVal val="0"/>
                                          </p:val>
                                        </p:tav>
                                        <p:tav tm="100000">
                                          <p:val>
                                            <p:strVal val="#ppt_w"/>
                                          </p:val>
                                        </p:tav>
                                      </p:tavLst>
                                    </p:anim>
                                    <p:anim calcmode="lin" valueType="num">
                                      <p:cBhvr>
                                        <p:cTn id="134" dur="500" fill="hold"/>
                                        <p:tgtEl>
                                          <p:spTgt spid="382009"/>
                                        </p:tgtEl>
                                        <p:attrNameLst>
                                          <p:attrName>ppt_h</p:attrName>
                                        </p:attrNameLst>
                                      </p:cBhvr>
                                      <p:tavLst>
                                        <p:tav tm="0">
                                          <p:val>
                                            <p:fltVal val="0"/>
                                          </p:val>
                                        </p:tav>
                                        <p:tav tm="100000">
                                          <p:val>
                                            <p:strVal val="#ppt_h"/>
                                          </p:val>
                                        </p:tav>
                                      </p:tavLst>
                                    </p:anim>
                                  </p:childTnLst>
                                </p:cTn>
                              </p:par>
                            </p:childTnLst>
                          </p:cTn>
                        </p:par>
                        <p:par>
                          <p:cTn id="135" fill="hold" nodeType="afterGroup">
                            <p:stCondLst>
                              <p:cond delay="8500"/>
                            </p:stCondLst>
                            <p:childTnLst>
                              <p:par>
                                <p:cTn id="136" presetID="23" presetClass="entr" presetSubtype="16" fill="hold" grpId="0" nodeType="afterEffect">
                                  <p:stCondLst>
                                    <p:cond delay="0"/>
                                  </p:stCondLst>
                                  <p:childTnLst>
                                    <p:set>
                                      <p:cBhvr>
                                        <p:cTn id="137" dur="1" fill="hold">
                                          <p:stCondLst>
                                            <p:cond delay="0"/>
                                          </p:stCondLst>
                                        </p:cTn>
                                        <p:tgtEl>
                                          <p:spTgt spid="382011"/>
                                        </p:tgtEl>
                                        <p:attrNameLst>
                                          <p:attrName>style.visibility</p:attrName>
                                        </p:attrNameLst>
                                      </p:cBhvr>
                                      <p:to>
                                        <p:strVal val="visible"/>
                                      </p:to>
                                    </p:set>
                                    <p:anim calcmode="lin" valueType="num">
                                      <p:cBhvr>
                                        <p:cTn id="138" dur="500" fill="hold"/>
                                        <p:tgtEl>
                                          <p:spTgt spid="382011"/>
                                        </p:tgtEl>
                                        <p:attrNameLst>
                                          <p:attrName>ppt_w</p:attrName>
                                        </p:attrNameLst>
                                      </p:cBhvr>
                                      <p:tavLst>
                                        <p:tav tm="0">
                                          <p:val>
                                            <p:fltVal val="0"/>
                                          </p:val>
                                        </p:tav>
                                        <p:tav tm="100000">
                                          <p:val>
                                            <p:strVal val="#ppt_w"/>
                                          </p:val>
                                        </p:tav>
                                      </p:tavLst>
                                    </p:anim>
                                    <p:anim calcmode="lin" valueType="num">
                                      <p:cBhvr>
                                        <p:cTn id="139" dur="500" fill="hold"/>
                                        <p:tgtEl>
                                          <p:spTgt spid="382011"/>
                                        </p:tgtEl>
                                        <p:attrNameLst>
                                          <p:attrName>ppt_h</p:attrName>
                                        </p:attrNameLst>
                                      </p:cBhvr>
                                      <p:tavLst>
                                        <p:tav tm="0">
                                          <p:val>
                                            <p:fltVal val="0"/>
                                          </p:val>
                                        </p:tav>
                                        <p:tav tm="100000">
                                          <p:val>
                                            <p:strVal val="#ppt_h"/>
                                          </p:val>
                                        </p:tav>
                                      </p:tavLst>
                                    </p:anim>
                                  </p:childTnLst>
                                </p:cTn>
                              </p:par>
                            </p:childTnLst>
                          </p:cTn>
                        </p:par>
                        <p:par>
                          <p:cTn id="140" fill="hold" nodeType="afterGroup">
                            <p:stCondLst>
                              <p:cond delay="9000"/>
                            </p:stCondLst>
                            <p:childTnLst>
                              <p:par>
                                <p:cTn id="141" presetID="23" presetClass="entr" presetSubtype="16" fill="hold" nodeType="afterEffect">
                                  <p:stCondLst>
                                    <p:cond delay="0"/>
                                  </p:stCondLst>
                                  <p:childTnLst>
                                    <p:set>
                                      <p:cBhvr>
                                        <p:cTn id="142" dur="1" fill="hold">
                                          <p:stCondLst>
                                            <p:cond delay="0"/>
                                          </p:stCondLst>
                                        </p:cTn>
                                        <p:tgtEl>
                                          <p:spTgt spid="382012"/>
                                        </p:tgtEl>
                                        <p:attrNameLst>
                                          <p:attrName>style.visibility</p:attrName>
                                        </p:attrNameLst>
                                      </p:cBhvr>
                                      <p:to>
                                        <p:strVal val="visible"/>
                                      </p:to>
                                    </p:set>
                                    <p:anim calcmode="lin" valueType="num">
                                      <p:cBhvr>
                                        <p:cTn id="143" dur="500" fill="hold"/>
                                        <p:tgtEl>
                                          <p:spTgt spid="382012"/>
                                        </p:tgtEl>
                                        <p:attrNameLst>
                                          <p:attrName>ppt_w</p:attrName>
                                        </p:attrNameLst>
                                      </p:cBhvr>
                                      <p:tavLst>
                                        <p:tav tm="0">
                                          <p:val>
                                            <p:fltVal val="0"/>
                                          </p:val>
                                        </p:tav>
                                        <p:tav tm="100000">
                                          <p:val>
                                            <p:strVal val="#ppt_w"/>
                                          </p:val>
                                        </p:tav>
                                      </p:tavLst>
                                    </p:anim>
                                    <p:anim calcmode="lin" valueType="num">
                                      <p:cBhvr>
                                        <p:cTn id="144" dur="500" fill="hold"/>
                                        <p:tgtEl>
                                          <p:spTgt spid="382012"/>
                                        </p:tgtEl>
                                        <p:attrNameLst>
                                          <p:attrName>ppt_h</p:attrName>
                                        </p:attrNameLst>
                                      </p:cBhvr>
                                      <p:tavLst>
                                        <p:tav tm="0">
                                          <p:val>
                                            <p:fltVal val="0"/>
                                          </p:val>
                                        </p:tav>
                                        <p:tav tm="100000">
                                          <p:val>
                                            <p:strVal val="#ppt_h"/>
                                          </p:val>
                                        </p:tav>
                                      </p:tavLst>
                                    </p:anim>
                                  </p:childTnLst>
                                </p:cTn>
                              </p:par>
                            </p:childTnLst>
                          </p:cTn>
                        </p:par>
                        <p:par>
                          <p:cTn id="145" fill="hold" nodeType="afterGroup">
                            <p:stCondLst>
                              <p:cond delay="9500"/>
                            </p:stCondLst>
                            <p:childTnLst>
                              <p:par>
                                <p:cTn id="146" presetID="23" presetClass="entr" presetSubtype="16" fill="hold" grpId="0" nodeType="afterEffect">
                                  <p:stCondLst>
                                    <p:cond delay="0"/>
                                  </p:stCondLst>
                                  <p:childTnLst>
                                    <p:set>
                                      <p:cBhvr>
                                        <p:cTn id="147" dur="1" fill="hold">
                                          <p:stCondLst>
                                            <p:cond delay="0"/>
                                          </p:stCondLst>
                                        </p:cTn>
                                        <p:tgtEl>
                                          <p:spTgt spid="382005"/>
                                        </p:tgtEl>
                                        <p:attrNameLst>
                                          <p:attrName>style.visibility</p:attrName>
                                        </p:attrNameLst>
                                      </p:cBhvr>
                                      <p:to>
                                        <p:strVal val="visible"/>
                                      </p:to>
                                    </p:set>
                                    <p:anim calcmode="lin" valueType="num">
                                      <p:cBhvr>
                                        <p:cTn id="148" dur="500" fill="hold"/>
                                        <p:tgtEl>
                                          <p:spTgt spid="382005"/>
                                        </p:tgtEl>
                                        <p:attrNameLst>
                                          <p:attrName>ppt_w</p:attrName>
                                        </p:attrNameLst>
                                      </p:cBhvr>
                                      <p:tavLst>
                                        <p:tav tm="0">
                                          <p:val>
                                            <p:fltVal val="0"/>
                                          </p:val>
                                        </p:tav>
                                        <p:tav tm="100000">
                                          <p:val>
                                            <p:strVal val="#ppt_w"/>
                                          </p:val>
                                        </p:tav>
                                      </p:tavLst>
                                    </p:anim>
                                    <p:anim calcmode="lin" valueType="num">
                                      <p:cBhvr>
                                        <p:cTn id="149" dur="500" fill="hold"/>
                                        <p:tgtEl>
                                          <p:spTgt spid="382005"/>
                                        </p:tgtEl>
                                        <p:attrNameLst>
                                          <p:attrName>ppt_h</p:attrName>
                                        </p:attrNameLst>
                                      </p:cBhvr>
                                      <p:tavLst>
                                        <p:tav tm="0">
                                          <p:val>
                                            <p:fltVal val="0"/>
                                          </p:val>
                                        </p:tav>
                                        <p:tav tm="100000">
                                          <p:val>
                                            <p:strVal val="#ppt_h"/>
                                          </p:val>
                                        </p:tav>
                                      </p:tavLst>
                                    </p:anim>
                                  </p:childTnLst>
                                </p:cTn>
                              </p:par>
                            </p:childTnLst>
                          </p:cTn>
                        </p:par>
                        <p:par>
                          <p:cTn id="150" fill="hold" nodeType="afterGroup">
                            <p:stCondLst>
                              <p:cond delay="10000"/>
                            </p:stCondLst>
                            <p:childTnLst>
                              <p:par>
                                <p:cTn id="151" presetID="23" presetClass="entr" presetSubtype="16" fill="hold" grpId="0" nodeType="afterEffect">
                                  <p:stCondLst>
                                    <p:cond delay="0"/>
                                  </p:stCondLst>
                                  <p:childTnLst>
                                    <p:set>
                                      <p:cBhvr>
                                        <p:cTn id="152" dur="1" fill="hold">
                                          <p:stCondLst>
                                            <p:cond delay="0"/>
                                          </p:stCondLst>
                                        </p:cTn>
                                        <p:tgtEl>
                                          <p:spTgt spid="382006"/>
                                        </p:tgtEl>
                                        <p:attrNameLst>
                                          <p:attrName>style.visibility</p:attrName>
                                        </p:attrNameLst>
                                      </p:cBhvr>
                                      <p:to>
                                        <p:strVal val="visible"/>
                                      </p:to>
                                    </p:set>
                                    <p:anim calcmode="lin" valueType="num">
                                      <p:cBhvr>
                                        <p:cTn id="153" dur="500" fill="hold"/>
                                        <p:tgtEl>
                                          <p:spTgt spid="382006"/>
                                        </p:tgtEl>
                                        <p:attrNameLst>
                                          <p:attrName>ppt_w</p:attrName>
                                        </p:attrNameLst>
                                      </p:cBhvr>
                                      <p:tavLst>
                                        <p:tav tm="0">
                                          <p:val>
                                            <p:fltVal val="0"/>
                                          </p:val>
                                        </p:tav>
                                        <p:tav tm="100000">
                                          <p:val>
                                            <p:strVal val="#ppt_w"/>
                                          </p:val>
                                        </p:tav>
                                      </p:tavLst>
                                    </p:anim>
                                    <p:anim calcmode="lin" valueType="num">
                                      <p:cBhvr>
                                        <p:cTn id="154" dur="500" fill="hold"/>
                                        <p:tgtEl>
                                          <p:spTgt spid="382006"/>
                                        </p:tgtEl>
                                        <p:attrNameLst>
                                          <p:attrName>ppt_h</p:attrName>
                                        </p:attrNameLst>
                                      </p:cBhvr>
                                      <p:tavLst>
                                        <p:tav tm="0">
                                          <p:val>
                                            <p:fltVal val="0"/>
                                          </p:val>
                                        </p:tav>
                                        <p:tav tm="100000">
                                          <p:val>
                                            <p:strVal val="#ppt_h"/>
                                          </p:val>
                                        </p:tav>
                                      </p:tavLst>
                                    </p:anim>
                                  </p:childTnLst>
                                </p:cTn>
                              </p:par>
                            </p:childTnLst>
                          </p:cTn>
                        </p:par>
                        <p:par>
                          <p:cTn id="155" fill="hold" nodeType="afterGroup">
                            <p:stCondLst>
                              <p:cond delay="10500"/>
                            </p:stCondLst>
                            <p:childTnLst>
                              <p:par>
                                <p:cTn id="156" presetID="23" presetClass="entr" presetSubtype="16" fill="hold" grpId="0" nodeType="afterEffect">
                                  <p:stCondLst>
                                    <p:cond delay="0"/>
                                  </p:stCondLst>
                                  <p:childTnLst>
                                    <p:set>
                                      <p:cBhvr>
                                        <p:cTn id="157" dur="1" fill="hold">
                                          <p:stCondLst>
                                            <p:cond delay="0"/>
                                          </p:stCondLst>
                                        </p:cTn>
                                        <p:tgtEl>
                                          <p:spTgt spid="382002"/>
                                        </p:tgtEl>
                                        <p:attrNameLst>
                                          <p:attrName>style.visibility</p:attrName>
                                        </p:attrNameLst>
                                      </p:cBhvr>
                                      <p:to>
                                        <p:strVal val="visible"/>
                                      </p:to>
                                    </p:set>
                                    <p:anim calcmode="lin" valueType="num">
                                      <p:cBhvr>
                                        <p:cTn id="158" dur="500" fill="hold"/>
                                        <p:tgtEl>
                                          <p:spTgt spid="382002"/>
                                        </p:tgtEl>
                                        <p:attrNameLst>
                                          <p:attrName>ppt_w</p:attrName>
                                        </p:attrNameLst>
                                      </p:cBhvr>
                                      <p:tavLst>
                                        <p:tav tm="0">
                                          <p:val>
                                            <p:fltVal val="0"/>
                                          </p:val>
                                        </p:tav>
                                        <p:tav tm="100000">
                                          <p:val>
                                            <p:strVal val="#ppt_w"/>
                                          </p:val>
                                        </p:tav>
                                      </p:tavLst>
                                    </p:anim>
                                    <p:anim calcmode="lin" valueType="num">
                                      <p:cBhvr>
                                        <p:cTn id="159" dur="500" fill="hold"/>
                                        <p:tgtEl>
                                          <p:spTgt spid="382002"/>
                                        </p:tgtEl>
                                        <p:attrNameLst>
                                          <p:attrName>ppt_h</p:attrName>
                                        </p:attrNameLst>
                                      </p:cBhvr>
                                      <p:tavLst>
                                        <p:tav tm="0">
                                          <p:val>
                                            <p:fltVal val="0"/>
                                          </p:val>
                                        </p:tav>
                                        <p:tav tm="100000">
                                          <p:val>
                                            <p:strVal val="#ppt_h"/>
                                          </p:val>
                                        </p:tav>
                                      </p:tavLst>
                                    </p:anim>
                                  </p:childTnLst>
                                </p:cTn>
                              </p:par>
                            </p:childTnLst>
                          </p:cTn>
                        </p:par>
                        <p:par>
                          <p:cTn id="160" fill="hold" nodeType="afterGroup">
                            <p:stCondLst>
                              <p:cond delay="11000"/>
                            </p:stCondLst>
                            <p:childTnLst>
                              <p:par>
                                <p:cTn id="161" presetID="23" presetClass="entr" presetSubtype="16" fill="hold" nodeType="afterEffect">
                                  <p:stCondLst>
                                    <p:cond delay="0"/>
                                  </p:stCondLst>
                                  <p:childTnLst>
                                    <p:set>
                                      <p:cBhvr>
                                        <p:cTn id="162" dur="1" fill="hold">
                                          <p:stCondLst>
                                            <p:cond delay="0"/>
                                          </p:stCondLst>
                                        </p:cTn>
                                        <p:tgtEl>
                                          <p:spTgt spid="382003"/>
                                        </p:tgtEl>
                                        <p:attrNameLst>
                                          <p:attrName>style.visibility</p:attrName>
                                        </p:attrNameLst>
                                      </p:cBhvr>
                                      <p:to>
                                        <p:strVal val="visible"/>
                                      </p:to>
                                    </p:set>
                                    <p:anim calcmode="lin" valueType="num">
                                      <p:cBhvr>
                                        <p:cTn id="163" dur="500" fill="hold"/>
                                        <p:tgtEl>
                                          <p:spTgt spid="382003"/>
                                        </p:tgtEl>
                                        <p:attrNameLst>
                                          <p:attrName>ppt_w</p:attrName>
                                        </p:attrNameLst>
                                      </p:cBhvr>
                                      <p:tavLst>
                                        <p:tav tm="0">
                                          <p:val>
                                            <p:fltVal val="0"/>
                                          </p:val>
                                        </p:tav>
                                        <p:tav tm="100000">
                                          <p:val>
                                            <p:strVal val="#ppt_w"/>
                                          </p:val>
                                        </p:tav>
                                      </p:tavLst>
                                    </p:anim>
                                    <p:anim calcmode="lin" valueType="num">
                                      <p:cBhvr>
                                        <p:cTn id="164" dur="500" fill="hold"/>
                                        <p:tgtEl>
                                          <p:spTgt spid="382003"/>
                                        </p:tgtEl>
                                        <p:attrNameLst>
                                          <p:attrName>ppt_h</p:attrName>
                                        </p:attrNameLst>
                                      </p:cBhvr>
                                      <p:tavLst>
                                        <p:tav tm="0">
                                          <p:val>
                                            <p:fltVal val="0"/>
                                          </p:val>
                                        </p:tav>
                                        <p:tav tm="100000">
                                          <p:val>
                                            <p:strVal val="#ppt_h"/>
                                          </p:val>
                                        </p:tav>
                                      </p:tavLst>
                                    </p:anim>
                                  </p:childTnLst>
                                </p:cTn>
                              </p:par>
                            </p:childTnLst>
                          </p:cTn>
                        </p:par>
                        <p:par>
                          <p:cTn id="165" fill="hold" nodeType="afterGroup">
                            <p:stCondLst>
                              <p:cond delay="11500"/>
                            </p:stCondLst>
                            <p:childTnLst>
                              <p:par>
                                <p:cTn id="166" presetID="23" presetClass="entr" presetSubtype="16" fill="hold" nodeType="afterEffect">
                                  <p:stCondLst>
                                    <p:cond delay="0"/>
                                  </p:stCondLst>
                                  <p:childTnLst>
                                    <p:set>
                                      <p:cBhvr>
                                        <p:cTn id="167" dur="1" fill="hold">
                                          <p:stCondLst>
                                            <p:cond delay="0"/>
                                          </p:stCondLst>
                                        </p:cTn>
                                        <p:tgtEl>
                                          <p:spTgt spid="382004"/>
                                        </p:tgtEl>
                                        <p:attrNameLst>
                                          <p:attrName>style.visibility</p:attrName>
                                        </p:attrNameLst>
                                      </p:cBhvr>
                                      <p:to>
                                        <p:strVal val="visible"/>
                                      </p:to>
                                    </p:set>
                                    <p:anim calcmode="lin" valueType="num">
                                      <p:cBhvr>
                                        <p:cTn id="168" dur="500" fill="hold"/>
                                        <p:tgtEl>
                                          <p:spTgt spid="382004"/>
                                        </p:tgtEl>
                                        <p:attrNameLst>
                                          <p:attrName>ppt_w</p:attrName>
                                        </p:attrNameLst>
                                      </p:cBhvr>
                                      <p:tavLst>
                                        <p:tav tm="0">
                                          <p:val>
                                            <p:fltVal val="0"/>
                                          </p:val>
                                        </p:tav>
                                        <p:tav tm="100000">
                                          <p:val>
                                            <p:strVal val="#ppt_w"/>
                                          </p:val>
                                        </p:tav>
                                      </p:tavLst>
                                    </p:anim>
                                    <p:anim calcmode="lin" valueType="num">
                                      <p:cBhvr>
                                        <p:cTn id="169" dur="500" fill="hold"/>
                                        <p:tgtEl>
                                          <p:spTgt spid="3820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83" grpId="0" animBg="1"/>
      <p:bldP spid="381984" grpId="0" animBg="1"/>
      <p:bldP spid="381985" grpId="0" animBg="1"/>
      <p:bldP spid="381986" grpId="0" animBg="1"/>
      <p:bldP spid="381987" grpId="0" animBg="1"/>
      <p:bldP spid="381988" grpId="0" animBg="1"/>
      <p:bldP spid="381989" grpId="0" animBg="1"/>
      <p:bldP spid="381990" grpId="0" animBg="1"/>
      <p:bldP spid="381991" grpId="0" animBg="1"/>
      <p:bldP spid="381992" grpId="0" animBg="1"/>
      <p:bldP spid="381993" grpId="0" animBg="1"/>
      <p:bldP spid="381994" grpId="0" animBg="1"/>
      <p:bldP spid="381995" grpId="0" animBg="1"/>
      <p:bldP spid="381996" grpId="0" animBg="1"/>
      <p:bldP spid="381997" grpId="0" animBg="1"/>
      <p:bldP spid="381998" grpId="0" animBg="1"/>
      <p:bldP spid="381999" grpId="0" animBg="1"/>
      <p:bldP spid="382000" grpId="0" animBg="1"/>
      <p:bldP spid="382001" grpId="0" animBg="1"/>
      <p:bldP spid="382002" grpId="0" animBg="1" autoUpdateAnimBg="0"/>
      <p:bldP spid="382005" grpId="0" animBg="1" autoUpdateAnimBg="0"/>
      <p:bldP spid="382006" grpId="0" animBg="1" autoUpdateAnimBg="0"/>
      <p:bldP spid="382009" grpId="0" animBg="1" autoUpdateAnimBg="0"/>
      <p:bldP spid="382010" grpId="0" animBg="1" autoUpdateAnimBg="0"/>
      <p:bldP spid="382011" grpId="0" animBg="1" autoUpdateAnimBg="0"/>
      <p:bldP spid="382013" grpId="0" animBg="1" autoUpdateAnimBg="0"/>
      <p:bldP spid="38201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707" name="Rectangle 3"/>
          <p:cNvSpPr>
            <a:spLocks noGrp="1" noChangeArrowheads="1"/>
          </p:cNvSpPr>
          <p:nvPr>
            <p:ph type="title"/>
          </p:nvPr>
        </p:nvSpPr>
        <p:spPr>
          <a:xfrm>
            <a:off x="76200" y="304800"/>
            <a:ext cx="9829800" cy="762000"/>
          </a:xfrm>
        </p:spPr>
        <p:txBody>
          <a:bodyPr/>
          <a:lstStyle/>
          <a:p>
            <a:pPr algn="l"/>
            <a:r>
              <a:rPr lang="en-US" dirty="0" smtClean="0">
                <a:solidFill>
                  <a:srgbClr val="FF9900"/>
                </a:solidFill>
                <a:effectLst>
                  <a:outerShdw blurRad="38100" dist="38100" dir="2700000" algn="tl">
                    <a:srgbClr val="FFFFFF"/>
                  </a:outerShdw>
                </a:effectLst>
              </a:rPr>
              <a:t>key quantities: </a:t>
            </a:r>
            <a:br>
              <a:rPr lang="en-US" dirty="0" smtClean="0">
                <a:solidFill>
                  <a:srgbClr val="FF9900"/>
                </a:solidFill>
                <a:effectLst>
                  <a:outerShdw blurRad="38100" dist="38100" dir="2700000" algn="tl">
                    <a:srgbClr val="FFFFFF"/>
                  </a:outerShdw>
                </a:effectLst>
              </a:rPr>
            </a:br>
            <a:r>
              <a:rPr lang="en-US" dirty="0" smtClean="0">
                <a:solidFill>
                  <a:srgbClr val="FF9900"/>
                </a:solidFill>
                <a:effectLst>
                  <a:outerShdw blurRad="38100" dist="38100" dir="2700000" algn="tl">
                    <a:srgbClr val="FFFFFF"/>
                  </a:outerShdw>
                </a:effectLst>
              </a:rPr>
              <a:t>neutron cross sections</a:t>
            </a:r>
            <a:endParaRPr lang="en-US" dirty="0">
              <a:solidFill>
                <a:srgbClr val="FF9900"/>
              </a:solidFill>
              <a:effectLst>
                <a:outerShdw blurRad="38100" dist="38100" dir="2700000" algn="tl">
                  <a:srgbClr val="FFFFFF"/>
                </a:outerShdw>
              </a:effectLst>
            </a:endParaRPr>
          </a:p>
        </p:txBody>
      </p:sp>
      <p:sp>
        <p:nvSpPr>
          <p:cNvPr id="584727" name="Text Box 23"/>
          <p:cNvSpPr txBox="1">
            <a:spLocks noChangeArrowheads="1"/>
          </p:cNvSpPr>
          <p:nvPr/>
        </p:nvSpPr>
        <p:spPr bwMode="auto">
          <a:xfrm>
            <a:off x="457200" y="2678112"/>
            <a:ext cx="70104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dirty="0">
                <a:latin typeface="Arial" charset="0"/>
              </a:rPr>
              <a:t>s-process condition:</a:t>
            </a:r>
            <a:r>
              <a:rPr lang="en-US" dirty="0"/>
              <a:t> </a:t>
            </a:r>
            <a:r>
              <a:rPr lang="en-US" dirty="0" smtClean="0"/>
              <a:t>&lt;</a:t>
            </a:r>
            <a:r>
              <a:rPr lang="en-US" dirty="0">
                <a:latin typeface="Symbol" charset="0"/>
              </a:rPr>
              <a:t> s </a:t>
            </a:r>
            <a:r>
              <a:rPr lang="en-US" dirty="0" smtClean="0"/>
              <a:t>&gt; × N </a:t>
            </a:r>
            <a:r>
              <a:rPr lang="en-US" dirty="0">
                <a:cs typeface="Times New Roman" charset="0"/>
              </a:rPr>
              <a:t>≈ </a:t>
            </a:r>
            <a:r>
              <a:rPr lang="en-US" dirty="0" smtClean="0">
                <a:cs typeface="Times New Roman" charset="0"/>
              </a:rPr>
              <a:t>const.</a:t>
            </a:r>
            <a:endParaRPr lang="en-US" dirty="0">
              <a:cs typeface="Times New Roman" charset="0"/>
            </a:endParaRPr>
          </a:p>
          <a:p>
            <a:r>
              <a:rPr lang="en-US" dirty="0" smtClean="0">
                <a:latin typeface="Arial"/>
                <a:cs typeface="Arial"/>
              </a:rPr>
              <a:t>i.e. for the Re/</a:t>
            </a:r>
            <a:r>
              <a:rPr lang="en-US" dirty="0" err="1" smtClean="0">
                <a:latin typeface="Arial"/>
                <a:cs typeface="Arial"/>
              </a:rPr>
              <a:t>Os</a:t>
            </a:r>
            <a:r>
              <a:rPr lang="en-US" dirty="0" smtClean="0">
                <a:latin typeface="Arial"/>
                <a:cs typeface="Arial"/>
              </a:rPr>
              <a:t> clock:</a:t>
            </a:r>
          </a:p>
          <a:p>
            <a:endParaRPr lang="en-US" dirty="0" smtClean="0">
              <a:latin typeface="Arial"/>
              <a:cs typeface="Arial"/>
            </a:endParaRPr>
          </a:p>
          <a:p>
            <a:r>
              <a:rPr lang="en-US" dirty="0" smtClean="0">
                <a:latin typeface="Symbol" charset="0"/>
              </a:rPr>
              <a:t>                      s</a:t>
            </a:r>
            <a:r>
              <a:rPr lang="en-US" dirty="0"/>
              <a:t>(186</a:t>
            </a:r>
            <a:r>
              <a:rPr lang="en-US" dirty="0" smtClean="0"/>
              <a:t>)</a:t>
            </a:r>
            <a:r>
              <a:rPr lang="en-US" dirty="0"/>
              <a:t> </a:t>
            </a:r>
            <a:r>
              <a:rPr lang="en-US" dirty="0" smtClean="0"/>
              <a:t>× N</a:t>
            </a:r>
            <a:r>
              <a:rPr lang="en-US" dirty="0"/>
              <a:t>(186) </a:t>
            </a:r>
            <a:r>
              <a:rPr lang="en-US" dirty="0">
                <a:cs typeface="Times New Roman" charset="0"/>
              </a:rPr>
              <a:t>≈ </a:t>
            </a:r>
            <a:r>
              <a:rPr lang="en-US" dirty="0">
                <a:latin typeface="Symbol" charset="0"/>
                <a:cs typeface="Times New Roman" charset="0"/>
              </a:rPr>
              <a:t>s</a:t>
            </a:r>
            <a:r>
              <a:rPr lang="en-US" dirty="0">
                <a:cs typeface="Times New Roman" charset="0"/>
              </a:rPr>
              <a:t>(187</a:t>
            </a:r>
            <a:r>
              <a:rPr lang="en-US" dirty="0" smtClean="0">
                <a:cs typeface="Times New Roman" charset="0"/>
              </a:rPr>
              <a:t>)</a:t>
            </a:r>
            <a:r>
              <a:rPr lang="en-US" dirty="0"/>
              <a:t> </a:t>
            </a:r>
            <a:r>
              <a:rPr lang="en-US" dirty="0" smtClean="0"/>
              <a:t>× </a:t>
            </a:r>
            <a:r>
              <a:rPr lang="en-US" dirty="0" smtClean="0">
                <a:cs typeface="Times New Roman" charset="0"/>
              </a:rPr>
              <a:t>N</a:t>
            </a:r>
            <a:r>
              <a:rPr lang="en-US" dirty="0">
                <a:cs typeface="Times New Roman" charset="0"/>
              </a:rPr>
              <a:t>(187)</a:t>
            </a:r>
          </a:p>
          <a:p>
            <a:endParaRPr lang="en-US" dirty="0">
              <a:latin typeface="Symbol" charset="0"/>
            </a:endParaRPr>
          </a:p>
        </p:txBody>
      </p:sp>
      <p:sp>
        <p:nvSpPr>
          <p:cNvPr id="17" name="Line 63"/>
          <p:cNvSpPr>
            <a:spLocks noChangeShapeType="1"/>
          </p:cNvSpPr>
          <p:nvPr/>
        </p:nvSpPr>
        <p:spPr bwMode="auto">
          <a:xfrm flipH="1">
            <a:off x="6324600" y="1916112"/>
            <a:ext cx="2286000"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 name="Line 64"/>
          <p:cNvSpPr>
            <a:spLocks noChangeShapeType="1"/>
          </p:cNvSpPr>
          <p:nvPr/>
        </p:nvSpPr>
        <p:spPr bwMode="auto">
          <a:xfrm flipH="1">
            <a:off x="1905000" y="1916112"/>
            <a:ext cx="4418013"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9" name="Text Box 65"/>
          <p:cNvSpPr txBox="1">
            <a:spLocks noChangeArrowheads="1"/>
          </p:cNvSpPr>
          <p:nvPr/>
        </p:nvSpPr>
        <p:spPr bwMode="auto">
          <a:xfrm>
            <a:off x="8196263" y="1916112"/>
            <a:ext cx="7953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Now</a:t>
            </a:r>
          </a:p>
        </p:txBody>
      </p:sp>
      <p:sp>
        <p:nvSpPr>
          <p:cNvPr id="20" name="Oval 66"/>
          <p:cNvSpPr>
            <a:spLocks noChangeArrowheads="1"/>
          </p:cNvSpPr>
          <p:nvPr/>
        </p:nvSpPr>
        <p:spPr bwMode="auto">
          <a:xfrm>
            <a:off x="8488363" y="1565275"/>
            <a:ext cx="274637" cy="2746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 name="Text Box 67"/>
          <p:cNvSpPr txBox="1">
            <a:spLocks noChangeArrowheads="1"/>
          </p:cNvSpPr>
          <p:nvPr/>
        </p:nvSpPr>
        <p:spPr bwMode="auto">
          <a:xfrm>
            <a:off x="6934200" y="1916112"/>
            <a:ext cx="110859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smtClean="0">
                <a:latin typeface="Arial" charset="0"/>
              </a:rPr>
              <a:t>4.6 </a:t>
            </a:r>
            <a:r>
              <a:rPr lang="en-US" dirty="0" err="1" smtClean="0">
                <a:latin typeface="Arial" charset="0"/>
              </a:rPr>
              <a:t>Ga</a:t>
            </a:r>
            <a:endParaRPr lang="en-US" dirty="0">
              <a:latin typeface="Arial" charset="0"/>
            </a:endParaRPr>
          </a:p>
        </p:txBody>
      </p:sp>
      <p:sp>
        <p:nvSpPr>
          <p:cNvPr id="22" name="Line 68"/>
          <p:cNvSpPr>
            <a:spLocks noChangeShapeType="1"/>
          </p:cNvSpPr>
          <p:nvPr/>
        </p:nvSpPr>
        <p:spPr bwMode="auto">
          <a:xfrm flipH="1">
            <a:off x="1524000" y="1916112"/>
            <a:ext cx="381000"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3" name="AutoShape 69"/>
          <p:cNvSpPr>
            <a:spLocks noChangeArrowheads="1"/>
          </p:cNvSpPr>
          <p:nvPr/>
        </p:nvSpPr>
        <p:spPr bwMode="auto">
          <a:xfrm>
            <a:off x="6172200" y="1382712"/>
            <a:ext cx="457200" cy="533400"/>
          </a:xfrm>
          <a:prstGeom prst="irregularSeal2">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4" name="AutoShape 70"/>
          <p:cNvSpPr>
            <a:spLocks noChangeArrowheads="1"/>
          </p:cNvSpPr>
          <p:nvPr/>
        </p:nvSpPr>
        <p:spPr bwMode="auto">
          <a:xfrm>
            <a:off x="1600200" y="1458912"/>
            <a:ext cx="762000" cy="3810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99CCFF">
                  <a:gamma/>
                  <a:shade val="46275"/>
                  <a:invGamma/>
                </a:srgbClr>
              </a:gs>
              <a:gs pos="50000">
                <a:srgbClr val="99CCFF"/>
              </a:gs>
              <a:gs pos="100000">
                <a:srgbClr val="99CCFF">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5" name="Oval 71"/>
          <p:cNvSpPr>
            <a:spLocks noChangeArrowheads="1"/>
          </p:cNvSpPr>
          <p:nvPr/>
        </p:nvSpPr>
        <p:spPr bwMode="auto">
          <a:xfrm>
            <a:off x="1790700" y="1566862"/>
            <a:ext cx="3810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6" name="Text Box 72"/>
          <p:cNvSpPr txBox="1">
            <a:spLocks noChangeArrowheads="1"/>
          </p:cNvSpPr>
          <p:nvPr/>
        </p:nvSpPr>
        <p:spPr bwMode="auto">
          <a:xfrm>
            <a:off x="415925" y="1687512"/>
            <a:ext cx="11842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b="1">
                <a:latin typeface="Arial" charset="0"/>
              </a:rPr>
              <a:t>BANG!</a:t>
            </a:r>
            <a:endParaRPr lang="en-US" b="1">
              <a:latin typeface="Arial" charset="0"/>
            </a:endParaRPr>
          </a:p>
        </p:txBody>
      </p:sp>
      <p:sp>
        <p:nvSpPr>
          <p:cNvPr id="27" name="Text Box 73"/>
          <p:cNvSpPr txBox="1">
            <a:spLocks noChangeArrowheads="1"/>
          </p:cNvSpPr>
          <p:nvPr/>
        </p:nvSpPr>
        <p:spPr bwMode="auto">
          <a:xfrm>
            <a:off x="4038600" y="1916112"/>
            <a:ext cx="3698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b="1" dirty="0">
                <a:latin typeface="Arial" charset="0"/>
              </a:rPr>
              <a:t>?</a:t>
            </a:r>
            <a:endParaRPr lang="en-US" b="1" dirty="0">
              <a:latin typeface="Arial" charset="0"/>
            </a:endParaRPr>
          </a:p>
        </p:txBody>
      </p:sp>
      <p:graphicFrame>
        <p:nvGraphicFramePr>
          <p:cNvPr id="28" name="Object 20"/>
          <p:cNvGraphicFramePr>
            <a:graphicFrameLocks/>
          </p:cNvGraphicFramePr>
          <p:nvPr>
            <p:extLst>
              <p:ext uri="{D42A27DB-BD31-4B8C-83A1-F6EECF244321}">
                <p14:modId xmlns:p14="http://schemas.microsoft.com/office/powerpoint/2010/main" val="1558956359"/>
              </p:ext>
            </p:extLst>
          </p:nvPr>
        </p:nvGraphicFramePr>
        <p:xfrm>
          <a:off x="2921000" y="4800600"/>
          <a:ext cx="3429000" cy="1665288"/>
        </p:xfrm>
        <a:graphic>
          <a:graphicData uri="http://schemas.openxmlformats.org/presentationml/2006/ole">
            <mc:AlternateContent xmlns:mc="http://schemas.openxmlformats.org/markup-compatibility/2006">
              <mc:Choice xmlns:v="urn:schemas-microsoft-com:vml" Requires="v">
                <p:oleObj spid="_x0000_s1193" name="Equation" r:id="rId4" imgW="1041400" imgH="469900" progId="Equation.3">
                  <p:embed/>
                </p:oleObj>
              </mc:Choice>
              <mc:Fallback>
                <p:oleObj name="Equation" r:id="rId4" imgW="1041400" imgH="469900" progId="Equation.3">
                  <p:embed/>
                  <p:pic>
                    <p:nvPicPr>
                      <p:cNvPr id="28" name="Object 20"/>
                      <p:cNvPicPr preferRelativeResize="0">
                        <a:picLocks noChangeAspect="1" noChangeArrowheads="1"/>
                      </p:cNvPicPr>
                      <p:nvPr/>
                    </p:nvPicPr>
                    <p:blipFill>
                      <a:blip r:embed="rId5">
                        <a:alphaModFix/>
                      </a:blip>
                      <a:srcRect/>
                      <a:stretch>
                        <a:fillRect/>
                      </a:stretch>
                    </p:blipFill>
                    <p:spPr bwMode="auto">
                      <a:xfrm>
                        <a:off x="2921000" y="4800600"/>
                        <a:ext cx="3429000" cy="1665288"/>
                      </a:xfrm>
                      <a:prstGeom prst="rect">
                        <a:avLst/>
                      </a:prstGeom>
                      <a:solidFill>
                        <a:srgbClr val="FFFFFF"/>
                      </a:solidFill>
                      <a:ln>
                        <a:noFill/>
                      </a:ln>
                      <a:effectLst/>
                    </p:spPr>
                  </p:pic>
                </p:oleObj>
              </mc:Fallback>
            </mc:AlternateContent>
          </a:graphicData>
        </a:graphic>
      </p:graphicFrame>
    </p:spTree>
    <p:extLst>
      <p:ext uri="{BB962C8B-B14F-4D97-AF65-F5344CB8AC3E}">
        <p14:creationId xmlns:p14="http://schemas.microsoft.com/office/powerpoint/2010/main" val="3579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Grp="1" noChangeArrowheads="1"/>
          </p:cNvSpPr>
          <p:nvPr>
            <p:ph type="title"/>
          </p:nvPr>
        </p:nvSpPr>
        <p:spPr>
          <a:xfrm>
            <a:off x="0" y="0"/>
            <a:ext cx="9829800" cy="716835"/>
          </a:xfrm>
        </p:spPr>
        <p:txBody>
          <a:bodyPr>
            <a:spAutoFit/>
          </a:bodyPr>
          <a:lstStyle/>
          <a:p>
            <a:pPr algn="l"/>
            <a:r>
              <a:rPr lang="it-IT" altLang="en-US" sz="4000" dirty="0" err="1" smtClean="0">
                <a:effectLst>
                  <a:outerShdw blurRad="38100" dist="38100" dir="2700000" algn="tl">
                    <a:srgbClr val="FFFFFF"/>
                  </a:outerShdw>
                </a:effectLst>
              </a:rPr>
              <a:t>Enhanchement</a:t>
            </a:r>
            <a:r>
              <a:rPr lang="it-IT" altLang="en-US" sz="4000" dirty="0" smtClean="0">
                <a:effectLst>
                  <a:outerShdw blurRad="38100" dist="38100" dir="2700000" algn="tl">
                    <a:srgbClr val="FFFFFF"/>
                  </a:outerShdw>
                </a:effectLst>
              </a:rPr>
              <a:t> </a:t>
            </a:r>
            <a:r>
              <a:rPr lang="it-IT" altLang="en-US" sz="4000" dirty="0">
                <a:effectLst>
                  <a:outerShdw blurRad="38100" dist="38100" dir="2700000" algn="tl">
                    <a:srgbClr val="FFFFFF"/>
                  </a:outerShdw>
                </a:effectLst>
              </a:rPr>
              <a:t>of [</a:t>
            </a:r>
            <a:r>
              <a:rPr lang="it-IT" altLang="en-US" sz="4000" baseline="30000" dirty="0">
                <a:effectLst>
                  <a:outerShdw blurRad="38100" dist="38100" dir="2700000" algn="tl">
                    <a:srgbClr val="FFFFFF"/>
                  </a:outerShdw>
                </a:effectLst>
              </a:rPr>
              <a:t>187</a:t>
            </a:r>
            <a:r>
              <a:rPr lang="it-IT" altLang="en-US" sz="4000" dirty="0">
                <a:effectLst>
                  <a:outerShdw blurRad="38100" dist="38100" dir="2700000" algn="tl">
                    <a:srgbClr val="FFFFFF"/>
                  </a:outerShdw>
                </a:effectLst>
              </a:rPr>
              <a:t>Os] by </a:t>
            </a:r>
            <a:r>
              <a:rPr lang="it-IT" altLang="en-US" sz="4000" baseline="30000" dirty="0" smtClean="0">
                <a:effectLst>
                  <a:outerShdw blurRad="38100" dist="38100" dir="2700000" algn="tl">
                    <a:srgbClr val="FFFFFF"/>
                  </a:outerShdw>
                </a:effectLst>
              </a:rPr>
              <a:t>187</a:t>
            </a:r>
            <a:r>
              <a:rPr lang="it-IT" altLang="en-US" sz="4000" dirty="0" smtClean="0">
                <a:effectLst>
                  <a:outerShdw blurRad="38100" dist="38100" dir="2700000" algn="tl">
                    <a:srgbClr val="FFFFFF"/>
                  </a:outerShdw>
                </a:effectLst>
              </a:rPr>
              <a:t>Re(β</a:t>
            </a:r>
            <a:r>
              <a:rPr lang="it-IT" altLang="en-US" sz="4000" baseline="30000" dirty="0" smtClean="0">
                <a:effectLst>
                  <a:outerShdw blurRad="38100" dist="38100" dir="2700000" algn="tl">
                    <a:srgbClr val="FFFFFF"/>
                  </a:outerShdw>
                </a:effectLst>
              </a:rPr>
              <a:t>-</a:t>
            </a:r>
            <a:r>
              <a:rPr lang="it-IT" altLang="en-US" sz="4000" dirty="0">
                <a:effectLst>
                  <a:outerShdw blurRad="38100" dist="38100" dir="2700000" algn="tl">
                    <a:srgbClr val="FFFFFF"/>
                  </a:outerShdw>
                </a:effectLst>
              </a:rPr>
              <a:t>) </a:t>
            </a:r>
            <a:endParaRPr lang="en-US" altLang="en-US" sz="4000" dirty="0">
              <a:effectLst>
                <a:outerShdw blurRad="38100" dist="38100" dir="2700000" algn="tl">
                  <a:srgbClr val="FFFFFF"/>
                </a:outerShdw>
              </a:effectLst>
            </a:endParaRPr>
          </a:p>
        </p:txBody>
      </p:sp>
      <p:sp>
        <p:nvSpPr>
          <p:cNvPr id="1228803" name="Text Box 3"/>
          <p:cNvSpPr txBox="1">
            <a:spLocks noChangeArrowheads="1"/>
          </p:cNvSpPr>
          <p:nvPr/>
        </p:nvSpPr>
        <p:spPr bwMode="auto">
          <a:xfrm>
            <a:off x="7905750" y="6507163"/>
            <a:ext cx="1924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it-IT" altLang="en-US" sz="1200">
                <a:latin typeface="Helvetica" charset="0"/>
              </a:rPr>
              <a:t>alberto.mengoni@cern.ch</a:t>
            </a:r>
            <a:endParaRPr lang="en-US" altLang="en-US" sz="1200">
              <a:latin typeface="Helvetica" charset="0"/>
            </a:endParaRPr>
          </a:p>
        </p:txBody>
      </p:sp>
      <p:sp>
        <p:nvSpPr>
          <p:cNvPr id="1228804" name="Rectangle 4"/>
          <p:cNvSpPr>
            <a:spLocks noChangeArrowheads="1"/>
          </p:cNvSpPr>
          <p:nvPr/>
        </p:nvSpPr>
        <p:spPr bwMode="auto">
          <a:xfrm>
            <a:off x="76200" y="1736725"/>
            <a:ext cx="51054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2000" dirty="0">
                <a:latin typeface="Arial" charset="0"/>
              </a:rPr>
              <a:t>The </a:t>
            </a:r>
            <a:r>
              <a:rPr lang="en-US" altLang="en-US" sz="2000" i="1" dirty="0">
                <a:latin typeface="Arial" charset="0"/>
              </a:rPr>
              <a:t>s</a:t>
            </a:r>
            <a:r>
              <a:rPr lang="en-US" altLang="en-US" sz="2000" dirty="0">
                <a:latin typeface="Arial" charset="0"/>
              </a:rPr>
              <a:t>-process condition </a:t>
            </a:r>
            <a:r>
              <a:rPr lang="en-US" altLang="en-US" sz="2000" dirty="0" err="1">
                <a:latin typeface="Symbol" charset="2"/>
              </a:rPr>
              <a:t>s</a:t>
            </a:r>
            <a:r>
              <a:rPr lang="en-US" altLang="en-US" sz="2000" baseline="-25000" dirty="0" err="1">
                <a:latin typeface="Arial" charset="0"/>
              </a:rPr>
              <a:t>A</a:t>
            </a:r>
            <a:r>
              <a:rPr lang="en-US" altLang="en-US" sz="2000" dirty="0" err="1">
                <a:latin typeface="Arial" charset="0"/>
              </a:rPr>
              <a:t>N</a:t>
            </a:r>
            <a:r>
              <a:rPr lang="en-US" altLang="en-US" sz="2000" baseline="-25000" dirty="0" err="1">
                <a:latin typeface="Arial" charset="0"/>
              </a:rPr>
              <a:t>A</a:t>
            </a:r>
            <a:r>
              <a:rPr lang="en-US" altLang="en-US" sz="2000" dirty="0">
                <a:latin typeface="Arial" charset="0"/>
              </a:rPr>
              <a:t> = </a:t>
            </a:r>
            <a:r>
              <a:rPr lang="en-US" altLang="en-US" sz="2000" i="1" dirty="0">
                <a:latin typeface="Arial" charset="0"/>
              </a:rPr>
              <a:t>const.</a:t>
            </a:r>
            <a:r>
              <a:rPr lang="en-US" altLang="en-US" sz="2000" dirty="0">
                <a:latin typeface="Arial" charset="0"/>
              </a:rPr>
              <a:t> implies that:</a:t>
            </a:r>
          </a:p>
          <a:p>
            <a:pPr>
              <a:spcBef>
                <a:spcPct val="50000"/>
              </a:spcBef>
              <a:buFont typeface="Symbol" charset="2"/>
              <a:buChar char=" "/>
            </a:pPr>
            <a:r>
              <a:rPr lang="en-US" altLang="en-US" sz="2000" dirty="0">
                <a:latin typeface="Symbol" charset="2"/>
              </a:rPr>
              <a:t>s</a:t>
            </a:r>
            <a:r>
              <a:rPr lang="en-US" altLang="en-US" sz="2000" baseline="-25000" dirty="0">
                <a:latin typeface="Arial" charset="0"/>
              </a:rPr>
              <a:t>186 </a:t>
            </a:r>
            <a:r>
              <a:rPr lang="en-US" altLang="en-US" sz="2000" dirty="0" smtClean="0">
                <a:latin typeface="Arial" charset="0"/>
              </a:rPr>
              <a:t>N(186) </a:t>
            </a:r>
            <a:r>
              <a:rPr lang="en-US" altLang="en-US" sz="2000" dirty="0">
                <a:latin typeface="Arial" charset="0"/>
              </a:rPr>
              <a:t>= </a:t>
            </a:r>
            <a:r>
              <a:rPr lang="en-US" altLang="en-US" sz="2000" dirty="0">
                <a:latin typeface="Symbol" charset="2"/>
              </a:rPr>
              <a:t>s</a:t>
            </a:r>
            <a:r>
              <a:rPr lang="en-US" altLang="en-US" sz="2000" baseline="-25000" dirty="0">
                <a:latin typeface="Arial" charset="0"/>
              </a:rPr>
              <a:t>187 </a:t>
            </a:r>
            <a:r>
              <a:rPr lang="en-US" altLang="en-US" sz="2000" dirty="0" smtClean="0">
                <a:latin typeface="Arial" charset="0"/>
              </a:rPr>
              <a:t>N(187)</a:t>
            </a:r>
            <a:endParaRPr lang="en-US" altLang="en-US" sz="2000" dirty="0">
              <a:latin typeface="Arial" charset="0"/>
            </a:endParaRPr>
          </a:p>
          <a:p>
            <a:pPr algn="l">
              <a:spcBef>
                <a:spcPct val="50000"/>
              </a:spcBef>
              <a:buFont typeface="Symbol" charset="2"/>
              <a:buChar char=" "/>
            </a:pPr>
            <a:endParaRPr lang="it-IT" altLang="en-US" sz="2000" dirty="0">
              <a:latin typeface="Arial" charset="0"/>
            </a:endParaRPr>
          </a:p>
          <a:p>
            <a:pPr algn="l">
              <a:spcBef>
                <a:spcPct val="50000"/>
              </a:spcBef>
              <a:buFont typeface="Symbol" charset="2"/>
              <a:buNone/>
            </a:pPr>
            <a:r>
              <a:rPr lang="it-IT" altLang="en-US" sz="2000" dirty="0">
                <a:latin typeface="Arial" charset="0"/>
              </a:rPr>
              <a:t>From (</a:t>
            </a:r>
            <a:r>
              <a:rPr lang="it-IT" altLang="en-US" sz="2000" dirty="0" err="1">
                <a:latin typeface="Arial" charset="0"/>
              </a:rPr>
              <a:t>n,</a:t>
            </a:r>
            <a:r>
              <a:rPr lang="it-IT" altLang="en-US" sz="2000" dirty="0" err="1">
                <a:latin typeface="Symbol" charset="2"/>
              </a:rPr>
              <a:t>g</a:t>
            </a:r>
            <a:r>
              <a:rPr lang="it-IT" altLang="en-US" sz="2000" dirty="0">
                <a:latin typeface="Arial" charset="0"/>
              </a:rPr>
              <a:t>) </a:t>
            </a:r>
            <a:r>
              <a:rPr lang="it-IT" altLang="en-US" sz="2000" dirty="0" err="1">
                <a:latin typeface="Arial" charset="0"/>
              </a:rPr>
              <a:t>measurements</a:t>
            </a:r>
            <a:r>
              <a:rPr lang="it-IT" altLang="en-US" sz="2000" dirty="0">
                <a:latin typeface="Arial" charset="0"/>
              </a:rPr>
              <a:t>:</a:t>
            </a:r>
            <a:endParaRPr lang="en-US" altLang="en-US" sz="2000" dirty="0">
              <a:latin typeface="Arial" charset="0"/>
            </a:endParaRPr>
          </a:p>
          <a:p>
            <a:pPr>
              <a:spcBef>
                <a:spcPct val="50000"/>
              </a:spcBef>
              <a:buFont typeface="Symbol" charset="2"/>
              <a:buChar char=" "/>
            </a:pPr>
            <a:r>
              <a:rPr lang="en-US" altLang="en-US" sz="2000" dirty="0">
                <a:latin typeface="Symbol" charset="2"/>
              </a:rPr>
              <a:t>s</a:t>
            </a:r>
            <a:r>
              <a:rPr lang="en-US" altLang="en-US" sz="2000" baseline="-25000" dirty="0">
                <a:latin typeface="Arial" charset="0"/>
              </a:rPr>
              <a:t>186 </a:t>
            </a:r>
            <a:r>
              <a:rPr lang="en-US" altLang="en-US" sz="2000" dirty="0">
                <a:latin typeface="Arial" charset="0"/>
              </a:rPr>
              <a:t>/ </a:t>
            </a:r>
            <a:r>
              <a:rPr lang="en-US" altLang="en-US" sz="2000" dirty="0">
                <a:latin typeface="Symbol" charset="2"/>
              </a:rPr>
              <a:t>s</a:t>
            </a:r>
            <a:r>
              <a:rPr lang="en-US" altLang="en-US" sz="2000" baseline="-25000" dirty="0">
                <a:latin typeface="Arial" charset="0"/>
              </a:rPr>
              <a:t>187</a:t>
            </a:r>
            <a:r>
              <a:rPr lang="en-US" altLang="en-US" sz="2000" dirty="0">
                <a:latin typeface="Arial" charset="0"/>
              </a:rPr>
              <a:t> = </a:t>
            </a:r>
            <a:r>
              <a:rPr lang="en-US" altLang="en-US" sz="2000" b="1" dirty="0">
                <a:effectLst>
                  <a:outerShdw blurRad="38100" dist="38100" dir="2700000" algn="tl">
                    <a:srgbClr val="FFFFFF"/>
                  </a:outerShdw>
                </a:effectLst>
                <a:latin typeface="Arial" charset="0"/>
              </a:rPr>
              <a:t>0.48</a:t>
            </a:r>
          </a:p>
          <a:p>
            <a:pPr algn="l">
              <a:spcBef>
                <a:spcPct val="50000"/>
              </a:spcBef>
              <a:buFont typeface="Symbol" charset="2"/>
              <a:buChar char=" "/>
            </a:pPr>
            <a:endParaRPr lang="en-US" altLang="en-US" sz="2000" dirty="0">
              <a:latin typeface="Arial" charset="0"/>
            </a:endParaRPr>
          </a:p>
          <a:p>
            <a:pPr algn="l">
              <a:spcBef>
                <a:spcPct val="50000"/>
              </a:spcBef>
              <a:buFont typeface="Symbol" charset="2"/>
              <a:buNone/>
            </a:pPr>
            <a:r>
              <a:rPr lang="en-US" altLang="en-US" sz="2000" dirty="0">
                <a:latin typeface="Arial" charset="0"/>
              </a:rPr>
              <a:t>On the other hand, from                       solar-system abundances:</a:t>
            </a:r>
            <a:r>
              <a:rPr lang="en-US" altLang="en-US" sz="2000" dirty="0">
                <a:latin typeface="Symbol" charset="2"/>
              </a:rPr>
              <a:t>                  </a:t>
            </a:r>
            <a:endParaRPr lang="en-US" altLang="en-US" sz="2000" baseline="-25000" dirty="0">
              <a:latin typeface="Arial" charset="0"/>
            </a:endParaRPr>
          </a:p>
          <a:p>
            <a:pPr>
              <a:spcBef>
                <a:spcPct val="50000"/>
              </a:spcBef>
              <a:buFont typeface="Symbol" charset="2"/>
              <a:buChar char=" "/>
            </a:pPr>
            <a:r>
              <a:rPr lang="en-US" altLang="en-US" sz="2000" dirty="0" smtClean="0">
                <a:latin typeface="Arial" charset="0"/>
              </a:rPr>
              <a:t>N[</a:t>
            </a:r>
            <a:r>
              <a:rPr lang="en-US" altLang="en-US" sz="2000" baseline="30000" dirty="0" smtClean="0">
                <a:latin typeface="Arial" charset="0"/>
              </a:rPr>
              <a:t>187</a:t>
            </a:r>
            <a:r>
              <a:rPr lang="en-US" altLang="en-US" sz="2000" dirty="0" smtClean="0">
                <a:latin typeface="Arial" charset="0"/>
              </a:rPr>
              <a:t>Os</a:t>
            </a:r>
            <a:r>
              <a:rPr lang="en-US" altLang="en-US" sz="2000" dirty="0">
                <a:latin typeface="Arial" charset="0"/>
              </a:rPr>
              <a:t>] / </a:t>
            </a:r>
            <a:r>
              <a:rPr lang="en-US" altLang="en-US" sz="2000" dirty="0" smtClean="0">
                <a:latin typeface="Arial" charset="0"/>
              </a:rPr>
              <a:t>N[</a:t>
            </a:r>
            <a:r>
              <a:rPr lang="en-US" altLang="en-US" sz="2000" baseline="30000" dirty="0" smtClean="0">
                <a:latin typeface="Arial" charset="0"/>
              </a:rPr>
              <a:t>186</a:t>
            </a:r>
            <a:r>
              <a:rPr lang="en-US" altLang="en-US" sz="2000" dirty="0" smtClean="0">
                <a:latin typeface="Arial" charset="0"/>
              </a:rPr>
              <a:t>Os</a:t>
            </a:r>
            <a:r>
              <a:rPr lang="en-US" altLang="en-US" sz="2000" dirty="0">
                <a:latin typeface="Arial" charset="0"/>
              </a:rPr>
              <a:t>] = </a:t>
            </a:r>
            <a:r>
              <a:rPr lang="en-US" altLang="en-US" sz="2000" b="1" dirty="0">
                <a:effectLst>
                  <a:outerShdw blurRad="38100" dist="38100" dir="2700000" algn="tl">
                    <a:srgbClr val="FFFFFF"/>
                  </a:outerShdw>
                </a:effectLst>
                <a:latin typeface="Arial" charset="0"/>
              </a:rPr>
              <a:t>0.79</a:t>
            </a:r>
          </a:p>
          <a:p>
            <a:pPr>
              <a:spcBef>
                <a:spcPct val="50000"/>
              </a:spcBef>
              <a:buFont typeface="Symbol" charset="2"/>
              <a:buChar char=" "/>
            </a:pPr>
            <a:endParaRPr lang="en-US" altLang="en-US" sz="2000" dirty="0">
              <a:latin typeface="CMR17" charset="0"/>
            </a:endParaRPr>
          </a:p>
        </p:txBody>
      </p:sp>
      <p:pic>
        <p:nvPicPr>
          <p:cNvPr id="1228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397125"/>
            <a:ext cx="5562600" cy="438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28806" name="Line 6"/>
          <p:cNvSpPr>
            <a:spLocks noChangeShapeType="1"/>
          </p:cNvSpPr>
          <p:nvPr/>
        </p:nvSpPr>
        <p:spPr bwMode="auto">
          <a:xfrm flipH="1">
            <a:off x="8501063" y="4038600"/>
            <a:ext cx="0" cy="1066800"/>
          </a:xfrm>
          <a:prstGeom prst="line">
            <a:avLst/>
          </a:prstGeom>
          <a:noFill/>
          <a:ln w="508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Tree>
    <p:extLst>
      <p:ext uri="{BB962C8B-B14F-4D97-AF65-F5344CB8AC3E}">
        <p14:creationId xmlns:p14="http://schemas.microsoft.com/office/powerpoint/2010/main" val="1589118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228805"/>
                                        </p:tgtEl>
                                        <p:attrNameLst>
                                          <p:attrName>style.visibility</p:attrName>
                                        </p:attrNameLst>
                                      </p:cBhvr>
                                      <p:to>
                                        <p:strVal val="visible"/>
                                      </p:to>
                                    </p:set>
                                    <p:anim calcmode="lin" valueType="num">
                                      <p:cBhvr additive="base">
                                        <p:cTn id="7" dur="500" fill="hold"/>
                                        <p:tgtEl>
                                          <p:spTgt spid="1228805"/>
                                        </p:tgtEl>
                                        <p:attrNameLst>
                                          <p:attrName>ppt_x</p:attrName>
                                        </p:attrNameLst>
                                      </p:cBhvr>
                                      <p:tavLst>
                                        <p:tav tm="0">
                                          <p:val>
                                            <p:strVal val="1+#ppt_w/2"/>
                                          </p:val>
                                        </p:tav>
                                        <p:tav tm="100000">
                                          <p:val>
                                            <p:strVal val="#ppt_x"/>
                                          </p:val>
                                        </p:tav>
                                      </p:tavLst>
                                    </p:anim>
                                    <p:anim calcmode="lin" valueType="num">
                                      <p:cBhvr additive="base">
                                        <p:cTn id="8" dur="500" fill="hold"/>
                                        <p:tgtEl>
                                          <p:spTgt spid="122880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1228806"/>
                                        </p:tgtEl>
                                        <p:attrNameLst>
                                          <p:attrName>style.visibility</p:attrName>
                                        </p:attrNameLst>
                                      </p:cBhvr>
                                      <p:to>
                                        <p:strVal val="visible"/>
                                      </p:to>
                                    </p:set>
                                    <p:anim calcmode="lin" valueType="num">
                                      <p:cBhvr>
                                        <p:cTn id="12" dur="500" fill="hold"/>
                                        <p:tgtEl>
                                          <p:spTgt spid="1228806"/>
                                        </p:tgtEl>
                                        <p:attrNameLst>
                                          <p:attrName>ppt_x</p:attrName>
                                        </p:attrNameLst>
                                      </p:cBhvr>
                                      <p:tavLst>
                                        <p:tav tm="0">
                                          <p:val>
                                            <p:strVal val="#ppt_x"/>
                                          </p:val>
                                        </p:tav>
                                        <p:tav tm="100000">
                                          <p:val>
                                            <p:strVal val="#ppt_x"/>
                                          </p:val>
                                        </p:tav>
                                      </p:tavLst>
                                    </p:anim>
                                    <p:anim calcmode="lin" valueType="num">
                                      <p:cBhvr>
                                        <p:cTn id="13" dur="500" fill="hold"/>
                                        <p:tgtEl>
                                          <p:spTgt spid="1228806"/>
                                        </p:tgtEl>
                                        <p:attrNameLst>
                                          <p:attrName>ppt_y</p:attrName>
                                        </p:attrNameLst>
                                      </p:cBhvr>
                                      <p:tavLst>
                                        <p:tav tm="0">
                                          <p:val>
                                            <p:strVal val="#ppt_y-#ppt_h/2"/>
                                          </p:val>
                                        </p:tav>
                                        <p:tav tm="100000">
                                          <p:val>
                                            <p:strVal val="#ppt_y"/>
                                          </p:val>
                                        </p:tav>
                                      </p:tavLst>
                                    </p:anim>
                                    <p:anim calcmode="lin" valueType="num">
                                      <p:cBhvr>
                                        <p:cTn id="14" dur="500" fill="hold"/>
                                        <p:tgtEl>
                                          <p:spTgt spid="1228806"/>
                                        </p:tgtEl>
                                        <p:attrNameLst>
                                          <p:attrName>ppt_w</p:attrName>
                                        </p:attrNameLst>
                                      </p:cBhvr>
                                      <p:tavLst>
                                        <p:tav tm="0">
                                          <p:val>
                                            <p:strVal val="#ppt_w"/>
                                          </p:val>
                                        </p:tav>
                                        <p:tav tm="100000">
                                          <p:val>
                                            <p:strVal val="#ppt_w"/>
                                          </p:val>
                                        </p:tav>
                                      </p:tavLst>
                                    </p:anim>
                                    <p:anim calcmode="lin" valueType="num">
                                      <p:cBhvr>
                                        <p:cTn id="15" dur="500" fill="hold"/>
                                        <p:tgtEl>
                                          <p:spTgt spid="12288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0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9559" t="27899" r="2983" b="-3333"/>
          <a:stretch/>
        </p:blipFill>
        <p:spPr>
          <a:xfrm>
            <a:off x="2895600" y="1182258"/>
            <a:ext cx="6991082" cy="5895980"/>
          </a:xfrm>
          <a:prstGeom prst="rect">
            <a:avLst/>
          </a:prstGeom>
        </p:spPr>
      </p:pic>
      <p:sp>
        <p:nvSpPr>
          <p:cNvPr id="1716226" name="Text Box 2"/>
          <p:cNvSpPr txBox="1">
            <a:spLocks noChangeArrowheads="1"/>
          </p:cNvSpPr>
          <p:nvPr/>
        </p:nvSpPr>
        <p:spPr bwMode="auto">
          <a:xfrm>
            <a:off x="0" y="6583363"/>
            <a:ext cx="1562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ClrTx/>
              <a:buSzTx/>
              <a:buFontTx/>
              <a:buNone/>
            </a:pPr>
            <a:r>
              <a:rPr lang="it-IT" altLang="en-US" sz="1200">
                <a:effectLst/>
                <a:latin typeface="Helvetica" charset="0"/>
              </a:rPr>
              <a:t>www.cern.ch/</a:t>
            </a:r>
            <a:r>
              <a:rPr lang="it-IT" altLang="en-US" sz="1200">
                <a:solidFill>
                  <a:srgbClr val="ED181E"/>
                </a:solidFill>
                <a:effectLst/>
                <a:latin typeface="Helvetica" charset="0"/>
              </a:rPr>
              <a:t>n</a:t>
            </a:r>
            <a:r>
              <a:rPr lang="it-IT" altLang="en-US" sz="1200">
                <a:effectLst/>
                <a:latin typeface="Helvetica" charset="0"/>
              </a:rPr>
              <a:t>_TOF</a:t>
            </a:r>
            <a:endParaRPr lang="en-US" altLang="en-US" sz="1200">
              <a:effectLst/>
              <a:latin typeface="Helvetica" charset="0"/>
            </a:endParaRPr>
          </a:p>
        </p:txBody>
      </p:sp>
      <p:sp>
        <p:nvSpPr>
          <p:cNvPr id="1716227" name="Text Box 3"/>
          <p:cNvSpPr txBox="1">
            <a:spLocks noChangeArrowheads="1"/>
          </p:cNvSpPr>
          <p:nvPr/>
        </p:nvSpPr>
        <p:spPr bwMode="auto">
          <a:xfrm>
            <a:off x="7905750" y="6507163"/>
            <a:ext cx="1924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ClrTx/>
              <a:buSzTx/>
              <a:buFontTx/>
              <a:buNone/>
            </a:pPr>
            <a:r>
              <a:rPr lang="it-IT" altLang="en-US" sz="1200">
                <a:effectLst/>
                <a:latin typeface="Helvetica" charset="0"/>
              </a:rPr>
              <a:t>alberto.mengoni@cern.ch</a:t>
            </a:r>
            <a:endParaRPr lang="en-US" altLang="en-US" sz="1200">
              <a:effectLst/>
              <a:latin typeface="Helvetica" charset="0"/>
            </a:endParaRPr>
          </a:p>
        </p:txBody>
      </p:sp>
      <p:sp>
        <p:nvSpPr>
          <p:cNvPr id="1716246" name="Rectangle 22"/>
          <p:cNvSpPr>
            <a:spLocks noGrp="1" noChangeArrowheads="1"/>
          </p:cNvSpPr>
          <p:nvPr>
            <p:ph type="title"/>
          </p:nvPr>
        </p:nvSpPr>
        <p:spPr>
          <a:xfrm>
            <a:off x="0" y="0"/>
            <a:ext cx="9356725" cy="762000"/>
          </a:xfrm>
          <a:noFill/>
          <a:ln/>
        </p:spPr>
        <p:txBody>
          <a:bodyPr/>
          <a:lstStyle/>
          <a:p>
            <a:pPr algn="l"/>
            <a:r>
              <a:rPr lang="en-US" altLang="en-US" dirty="0"/>
              <a:t>N</a:t>
            </a:r>
            <a:r>
              <a:rPr lang="it-IT" altLang="en-US" dirty="0" smtClean="0"/>
              <a:t>ucleosynthesis</a:t>
            </a:r>
            <a:endParaRPr lang="en-US" altLang="en-US" dirty="0"/>
          </a:p>
        </p:txBody>
      </p:sp>
      <p:sp>
        <p:nvSpPr>
          <p:cNvPr id="24" name="Text Box 2"/>
          <p:cNvSpPr txBox="1">
            <a:spLocks noChangeArrowheads="1"/>
          </p:cNvSpPr>
          <p:nvPr/>
        </p:nvSpPr>
        <p:spPr bwMode="auto">
          <a:xfrm>
            <a:off x="380999" y="3791781"/>
            <a:ext cx="4114801"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0"/>
              </a:spcBef>
              <a:buClrTx/>
              <a:buSzTx/>
              <a:buFontTx/>
              <a:buChar char="•"/>
            </a:pPr>
            <a:endParaRPr lang="en-US" altLang="en-US" sz="1400" dirty="0">
              <a:effectLst/>
              <a:latin typeface="Arial" charset="0"/>
            </a:endParaRPr>
          </a:p>
          <a:p>
            <a:pPr>
              <a:spcBef>
                <a:spcPct val="0"/>
              </a:spcBef>
              <a:buClrTx/>
              <a:buSzTx/>
              <a:buFontTx/>
              <a:buChar char="•"/>
            </a:pPr>
            <a:r>
              <a:rPr lang="en-US" altLang="en-US" sz="1400" dirty="0" smtClean="0">
                <a:effectLst/>
                <a:latin typeface="Arial" charset="0"/>
              </a:rPr>
              <a:t> Neutrons </a:t>
            </a:r>
            <a:r>
              <a:rPr lang="en-US" altLang="en-US" sz="1400" dirty="0">
                <a:effectLst/>
                <a:latin typeface="Arial" charset="0"/>
              </a:rPr>
              <a:t>are produced during stellar evolution</a:t>
            </a:r>
          </a:p>
          <a:p>
            <a:pPr>
              <a:spcBef>
                <a:spcPct val="0"/>
              </a:spcBef>
              <a:buClrTx/>
              <a:buSzTx/>
              <a:buFontTx/>
              <a:buNone/>
            </a:pPr>
            <a:endParaRPr lang="en-US" altLang="en-US" sz="1400" dirty="0">
              <a:effectLst/>
              <a:latin typeface="Arial" charset="0"/>
              <a:sym typeface="Symbol" charset="2"/>
            </a:endParaRPr>
          </a:p>
          <a:p>
            <a:pPr>
              <a:spcBef>
                <a:spcPct val="0"/>
              </a:spcBef>
              <a:buClrTx/>
              <a:buSzTx/>
              <a:buFontTx/>
              <a:buChar char="•"/>
            </a:pPr>
            <a:r>
              <a:rPr lang="en-US" altLang="en-US" sz="1400" dirty="0">
                <a:effectLst/>
                <a:latin typeface="Arial" charset="0"/>
              </a:rPr>
              <a:t> Heavy nuclei have large </a:t>
            </a:r>
            <a:r>
              <a:rPr lang="en-US" altLang="en-US" sz="1400" dirty="0">
                <a:effectLst/>
                <a:latin typeface="Times New Roman" charset="0"/>
                <a:sym typeface="Symbol" charset="2"/>
              </a:rPr>
              <a:t>(n,</a:t>
            </a:r>
            <a:r>
              <a:rPr lang="en-US" altLang="en-US" sz="1400" dirty="0" smtClean="0">
                <a:effectLst/>
                <a:latin typeface="Times New Roman" charset="0"/>
                <a:sym typeface="Symbol" charset="2"/>
              </a:rPr>
              <a:t>)</a:t>
            </a:r>
            <a:r>
              <a:rPr lang="en-US" altLang="en-US" sz="1400" dirty="0" smtClean="0">
                <a:effectLst/>
                <a:latin typeface="Arial" panose="020B0604020202020204" pitchFamily="34" charset="0"/>
                <a:cs typeface="Arial" panose="020B0604020202020204" pitchFamily="34" charset="0"/>
                <a:sym typeface="Symbol" charset="2"/>
              </a:rPr>
              <a:t>, some correlated with abundances</a:t>
            </a:r>
            <a:r>
              <a:rPr lang="en-US" altLang="en-US" sz="1400" dirty="0" smtClean="0">
                <a:effectLst/>
                <a:latin typeface="Arial" charset="0"/>
              </a:rPr>
              <a:t> </a:t>
            </a:r>
            <a:endParaRPr lang="en-US" altLang="en-US" sz="1400" dirty="0">
              <a:effectLst/>
              <a:latin typeface="Arial" charset="0"/>
            </a:endParaRPr>
          </a:p>
          <a:p>
            <a:pPr>
              <a:spcBef>
                <a:spcPct val="0"/>
              </a:spcBef>
              <a:buClrTx/>
              <a:buSzTx/>
              <a:buFontTx/>
              <a:buNone/>
            </a:pPr>
            <a:endParaRPr lang="en-US" altLang="en-US" sz="1400" dirty="0">
              <a:effectLst/>
              <a:latin typeface="Arial" charset="0"/>
            </a:endParaRPr>
          </a:p>
          <a:p>
            <a:pPr>
              <a:spcBef>
                <a:spcPct val="0"/>
              </a:spcBef>
              <a:buClrTx/>
              <a:buSzTx/>
              <a:buFontTx/>
              <a:buChar char="•"/>
            </a:pPr>
            <a:r>
              <a:rPr lang="en-US" altLang="en-US" sz="1400" dirty="0">
                <a:effectLst/>
                <a:latin typeface="Arial" charset="0"/>
              </a:rPr>
              <a:t> Double peaks can only be explained by neutron capture processes</a:t>
            </a:r>
          </a:p>
          <a:p>
            <a:pPr>
              <a:spcBef>
                <a:spcPct val="0"/>
              </a:spcBef>
              <a:buClrTx/>
              <a:buSzTx/>
              <a:buFontTx/>
              <a:buChar char="•"/>
            </a:pPr>
            <a:endParaRPr lang="en-US" altLang="en-US" sz="1400" dirty="0">
              <a:effectLst/>
              <a:latin typeface="Arial" charset="0"/>
            </a:endParaRPr>
          </a:p>
          <a:p>
            <a:pPr>
              <a:spcBef>
                <a:spcPct val="0"/>
              </a:spcBef>
              <a:buClrTx/>
              <a:buSzTx/>
              <a:buFontTx/>
              <a:buChar char="•"/>
            </a:pPr>
            <a:r>
              <a:rPr lang="en-US" altLang="en-US" sz="1400" dirty="0">
                <a:effectLst/>
                <a:latin typeface="Arial" charset="0"/>
              </a:rPr>
              <a:t> There is enough seed material</a:t>
            </a:r>
          </a:p>
          <a:p>
            <a:pPr>
              <a:spcBef>
                <a:spcPct val="0"/>
              </a:spcBef>
              <a:buClrTx/>
              <a:buSzTx/>
              <a:buFontTx/>
              <a:buNone/>
            </a:pPr>
            <a:endParaRPr lang="en-US" altLang="en-US" sz="1400" dirty="0">
              <a:effectLst/>
              <a:latin typeface="Arial" charset="0"/>
            </a:endParaRPr>
          </a:p>
        </p:txBody>
      </p:sp>
      <p:sp>
        <p:nvSpPr>
          <p:cNvPr id="4" name="Rectangle 3"/>
          <p:cNvSpPr/>
          <p:nvPr/>
        </p:nvSpPr>
        <p:spPr bwMode="auto">
          <a:xfrm>
            <a:off x="6553200" y="3429000"/>
            <a:ext cx="2895600" cy="762000"/>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8" name="Text Box 2"/>
          <p:cNvSpPr txBox="1">
            <a:spLocks noChangeArrowheads="1"/>
          </p:cNvSpPr>
          <p:nvPr/>
        </p:nvSpPr>
        <p:spPr bwMode="auto">
          <a:xfrm>
            <a:off x="381000" y="2160151"/>
            <a:ext cx="389184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0"/>
              </a:spcBef>
              <a:buClrTx/>
              <a:buSzTx/>
            </a:pPr>
            <a:endParaRPr lang="en-US" altLang="en-US" sz="1400" dirty="0">
              <a:effectLst/>
              <a:latin typeface="Arial" charset="0"/>
            </a:endParaRPr>
          </a:p>
          <a:p>
            <a:pPr>
              <a:spcBef>
                <a:spcPct val="0"/>
              </a:spcBef>
              <a:buClrTx/>
              <a:buSzTx/>
              <a:buFontTx/>
              <a:buChar char="•"/>
            </a:pPr>
            <a:r>
              <a:rPr lang="en-US" altLang="en-US" sz="1400" dirty="0" smtClean="0">
                <a:effectLst/>
                <a:latin typeface="Arial" charset="0"/>
              </a:rPr>
              <a:t> </a:t>
            </a:r>
            <a:r>
              <a:rPr lang="en-US" altLang="en-US" sz="1400" dirty="0">
                <a:effectLst/>
                <a:latin typeface="Arial" charset="0"/>
              </a:rPr>
              <a:t>Reaction rates for charged particle reactions are very slow for high-</a:t>
            </a:r>
            <a:r>
              <a:rPr lang="en-US" altLang="en-US" sz="1400" i="1" dirty="0">
                <a:effectLst/>
                <a:latin typeface="Times New Roman" charset="0"/>
              </a:rPr>
              <a:t>Z</a:t>
            </a:r>
            <a:r>
              <a:rPr lang="en-US" altLang="en-US" sz="1400" dirty="0">
                <a:effectLst/>
                <a:latin typeface="Arial" charset="0"/>
              </a:rPr>
              <a:t> elements at low-Temperatures (</a:t>
            </a:r>
            <a:r>
              <a:rPr lang="en-US" altLang="en-US" sz="1400" i="1" dirty="0">
                <a:effectLst/>
                <a:latin typeface="Times New Roman" charset="0"/>
              </a:rPr>
              <a:t>T </a:t>
            </a:r>
            <a:r>
              <a:rPr lang="en-US" altLang="en-US" sz="1400" i="1" dirty="0">
                <a:effectLst/>
                <a:latin typeface="Times New Roman" charset="0"/>
                <a:sym typeface="Symbol" charset="2"/>
              </a:rPr>
              <a:t> T</a:t>
            </a:r>
            <a:r>
              <a:rPr lang="en-US" altLang="en-US" sz="1400" i="1" baseline="-25000" dirty="0">
                <a:effectLst/>
                <a:latin typeface="Times New Roman" charset="0"/>
                <a:sym typeface="Symbol" charset="2"/>
              </a:rPr>
              <a:t>8</a:t>
            </a:r>
            <a:r>
              <a:rPr lang="en-US" altLang="en-US" sz="1400" dirty="0">
                <a:effectLst/>
                <a:latin typeface="Arial" charset="0"/>
                <a:sym typeface="Symbol" charset="2"/>
              </a:rPr>
              <a:t>)</a:t>
            </a:r>
          </a:p>
          <a:p>
            <a:pPr>
              <a:spcBef>
                <a:spcPct val="0"/>
              </a:spcBef>
              <a:buClrTx/>
              <a:buSzTx/>
              <a:buFontTx/>
              <a:buNone/>
            </a:pPr>
            <a:endParaRPr lang="en-US" altLang="en-US" sz="1400" dirty="0">
              <a:effectLst/>
              <a:latin typeface="Arial" charset="0"/>
              <a:sym typeface="Symbol" charset="2"/>
            </a:endParaRPr>
          </a:p>
          <a:p>
            <a:pPr>
              <a:spcBef>
                <a:spcPct val="0"/>
              </a:spcBef>
              <a:buClrTx/>
              <a:buSzTx/>
              <a:buFontTx/>
              <a:buChar char="•"/>
            </a:pPr>
            <a:r>
              <a:rPr lang="en-US" altLang="en-US" sz="1400" dirty="0">
                <a:effectLst/>
                <a:latin typeface="Arial" charset="0"/>
                <a:sym typeface="Symbol" charset="2"/>
              </a:rPr>
              <a:t> At much </a:t>
            </a:r>
            <a:r>
              <a:rPr lang="en-US" altLang="en-US" sz="1400" dirty="0" smtClean="0">
                <a:effectLst/>
                <a:latin typeface="Arial" charset="0"/>
                <a:sym typeface="Symbol" charset="2"/>
              </a:rPr>
              <a:t>higher </a:t>
            </a:r>
            <a:r>
              <a:rPr lang="en-US" altLang="en-US" sz="1400" i="1" dirty="0">
                <a:effectLst/>
                <a:latin typeface="Times New Roman" charset="0"/>
                <a:sym typeface="Symbol" charset="2"/>
              </a:rPr>
              <a:t>T</a:t>
            </a:r>
            <a:r>
              <a:rPr lang="en-US" altLang="en-US" sz="1400" dirty="0">
                <a:effectLst/>
                <a:latin typeface="Arial" charset="0"/>
                <a:sym typeface="Symbol" charset="2"/>
              </a:rPr>
              <a:t>, there would be the onset of NSE and nuclei in the Iron-peak would be </a:t>
            </a:r>
            <a:r>
              <a:rPr lang="en-US" altLang="en-US" sz="1400" dirty="0" smtClean="0">
                <a:effectLst/>
                <a:latin typeface="Arial" charset="0"/>
                <a:sym typeface="Symbol" charset="2"/>
              </a:rPr>
              <a:t>favored</a:t>
            </a:r>
            <a:endParaRPr lang="en-US" altLang="en-US" sz="1400" dirty="0">
              <a:effectLst/>
              <a:latin typeface="Arial" charset="0"/>
              <a:sym typeface="Symbol" charset="2"/>
            </a:endParaRPr>
          </a:p>
        </p:txBody>
      </p:sp>
      <p:sp>
        <p:nvSpPr>
          <p:cNvPr id="9" name="Text Box 2"/>
          <p:cNvSpPr txBox="1">
            <a:spLocks noChangeArrowheads="1"/>
          </p:cNvSpPr>
          <p:nvPr/>
        </p:nvSpPr>
        <p:spPr bwMode="auto">
          <a:xfrm>
            <a:off x="380999" y="1107225"/>
            <a:ext cx="389184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0"/>
              </a:spcBef>
              <a:buClrTx/>
              <a:buSzTx/>
            </a:pPr>
            <a:r>
              <a:rPr lang="en-US" altLang="en-US" sz="1400" b="1" dirty="0" smtClean="0">
                <a:effectLst/>
                <a:latin typeface="Arial" charset="0"/>
              </a:rPr>
              <a:t>The </a:t>
            </a:r>
            <a:r>
              <a:rPr lang="en-US" altLang="en-US" sz="1400" b="1" dirty="0">
                <a:effectLst/>
                <a:latin typeface="Arial" charset="0"/>
              </a:rPr>
              <a:t>distribution of the abundance of </a:t>
            </a:r>
            <a:r>
              <a:rPr lang="en-US" altLang="en-US" sz="1400" b="1" dirty="0" smtClean="0">
                <a:effectLst/>
                <a:latin typeface="Arial" charset="0"/>
              </a:rPr>
              <a:t>the elements </a:t>
            </a:r>
            <a:r>
              <a:rPr lang="en-US" altLang="en-US" sz="1400" b="1" dirty="0">
                <a:effectLst/>
                <a:latin typeface="Arial" charset="0"/>
              </a:rPr>
              <a:t>show common patterns </a:t>
            </a:r>
            <a:r>
              <a:rPr lang="en-US" altLang="en-US" sz="1400" b="1" dirty="0" smtClean="0">
                <a:effectLst/>
                <a:latin typeface="Arial" charset="0"/>
              </a:rPr>
              <a:t>for </a:t>
            </a:r>
            <a:r>
              <a:rPr lang="en-US" altLang="en-US" sz="1400" b="1" dirty="0">
                <a:effectLst/>
                <a:latin typeface="Arial" charset="0"/>
              </a:rPr>
              <a:t>the stars of our </a:t>
            </a:r>
            <a:r>
              <a:rPr lang="en-US" altLang="en-US" sz="1400" b="1" dirty="0" smtClean="0">
                <a:effectLst/>
                <a:latin typeface="Arial" charset="0"/>
              </a:rPr>
              <a:t>galaxy</a:t>
            </a:r>
          </a:p>
        </p:txBody>
      </p:sp>
    </p:spTree>
    <p:extLst>
      <p:ext uri="{BB962C8B-B14F-4D97-AF65-F5344CB8AC3E}">
        <p14:creationId xmlns:p14="http://schemas.microsoft.com/office/powerpoint/2010/main" val="304448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P spid="4" grpId="1" animBg="1"/>
      <p:bldP spid="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4098" name="Text Box 2"/>
          <p:cNvSpPr txBox="1">
            <a:spLocks noChangeArrowheads="1"/>
          </p:cNvSpPr>
          <p:nvPr/>
        </p:nvSpPr>
        <p:spPr bwMode="auto">
          <a:xfrm>
            <a:off x="0" y="6583363"/>
            <a:ext cx="15621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it-IT" sz="1200">
                <a:latin typeface="Helvetica" charset="0"/>
              </a:rPr>
              <a:t>www.cern.ch/</a:t>
            </a:r>
            <a:r>
              <a:rPr lang="it-IT" sz="1200">
                <a:solidFill>
                  <a:srgbClr val="ED181E"/>
                </a:solidFill>
                <a:latin typeface="Helvetica" charset="0"/>
              </a:rPr>
              <a:t>n</a:t>
            </a:r>
            <a:r>
              <a:rPr lang="it-IT" sz="1200">
                <a:latin typeface="Helvetica" charset="0"/>
              </a:rPr>
              <a:t>_TOF</a:t>
            </a:r>
            <a:endParaRPr lang="en-US" sz="1200">
              <a:latin typeface="Helvetica" charset="0"/>
            </a:endParaRPr>
          </a:p>
        </p:txBody>
      </p:sp>
      <p:graphicFrame>
        <p:nvGraphicFramePr>
          <p:cNvPr id="644101" name="Group 5"/>
          <p:cNvGraphicFramePr>
            <a:graphicFrameLocks noGrp="1"/>
          </p:cNvGraphicFramePr>
          <p:nvPr/>
        </p:nvGraphicFramePr>
        <p:xfrm>
          <a:off x="38100" y="1066800"/>
          <a:ext cx="2857500" cy="1493520"/>
        </p:xfrm>
        <a:graphic>
          <a:graphicData uri="http://schemas.openxmlformats.org/drawingml/2006/table">
            <a:tbl>
              <a:tblPr/>
              <a:tblGrid>
                <a:gridCol w="1020763">
                  <a:extLst>
                    <a:ext uri="{9D8B030D-6E8A-4147-A177-3AD203B41FA5}">
                      <a16:colId xmlns:a16="http://schemas.microsoft.com/office/drawing/2014/main" xmlns="" val="20000"/>
                    </a:ext>
                  </a:extLst>
                </a:gridCol>
                <a:gridCol w="1836737">
                  <a:extLst>
                    <a:ext uri="{9D8B030D-6E8A-4147-A177-3AD203B41FA5}">
                      <a16:colId xmlns:a16="http://schemas.microsoft.com/office/drawing/2014/main" xmlns="" val="20001"/>
                    </a:ext>
                  </a:extLst>
                </a:gridCol>
              </a:tblGrid>
              <a:tr h="381000">
                <a:tc gridSpan="2">
                  <a:txBody>
                    <a:bodyPr/>
                    <a:lstStyle/>
                    <a:p>
                      <a:pPr marL="0" marR="0" lvl="0" indent="0" algn="ctr" defTabSz="914400" rtl="0" eaLnBrk="1" fontAlgn="base" latinLnBrk="0" hangingPunct="1">
                        <a:lnSpc>
                          <a:spcPct val="100000"/>
                        </a:lnSpc>
                        <a:spcBef>
                          <a:spcPct val="20000"/>
                        </a:spcBef>
                        <a:spcAft>
                          <a:spcPct val="0"/>
                        </a:spcAft>
                        <a:buClr>
                          <a:srgbClr val="CCFF33"/>
                        </a:buClr>
                        <a:buSzPct val="7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MACS-30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00"/>
                    </a:solidFill>
                  </a:tcPr>
                </a:tc>
                <a:tc hMerge="1">
                  <a:txBody>
                    <a:bodyPr/>
                    <a:lstStyle/>
                    <a:p>
                      <a:endParaRPr lang="en-US"/>
                    </a:p>
                  </a:txBody>
                  <a:tcPr/>
                </a:tc>
                <a:extLst>
                  <a:ext uri="{0D108BD9-81ED-4DB2-BD59-A6C34878D82A}">
                    <a16:rowId xmlns:a16="http://schemas.microsoft.com/office/drawing/2014/main" xmlns="" val="10000"/>
                  </a:ext>
                </a:extLst>
              </a:tr>
              <a:tr h="290513">
                <a:tc>
                  <a:txBody>
                    <a:bodyPr/>
                    <a:lstStyle/>
                    <a:p>
                      <a:pPr marL="0" marR="0" lvl="0" indent="0" algn="l" defTabSz="914400" rtl="0" eaLnBrk="1" fontAlgn="base" latinLnBrk="0" hangingPunct="1">
                        <a:lnSpc>
                          <a:spcPct val="100000"/>
                        </a:lnSpc>
                        <a:spcBef>
                          <a:spcPct val="20000"/>
                        </a:spcBef>
                        <a:spcAft>
                          <a:spcPct val="0"/>
                        </a:spcAft>
                        <a:buClr>
                          <a:srgbClr val="CCFF33"/>
                        </a:buClr>
                        <a:buSzPct val="7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BrB81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33"/>
                        </a:buClr>
                        <a:buSzPct val="7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438 </a:t>
                      </a:r>
                      <a:r>
                        <a:rPr kumimoji="0" lang="en-US" sz="1800" b="0" i="0" u="none" strike="noStrike" cap="none" normalizeH="0" baseline="0">
                          <a:ln>
                            <a:noFill/>
                          </a:ln>
                          <a:solidFill>
                            <a:schemeClr val="tx1"/>
                          </a:solidFill>
                          <a:effectLst/>
                          <a:latin typeface="Arial" charset="0"/>
                          <a:ea typeface="ＭＳ Ｐゴシック" charset="0"/>
                          <a:cs typeface="Arial" charset="0"/>
                        </a:rPr>
                        <a:t>± 30 mb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28600">
                <a:tc>
                  <a:txBody>
                    <a:bodyPr/>
                    <a:lstStyle/>
                    <a:p>
                      <a:pPr marL="0" marR="0" lvl="0" indent="0" algn="l" defTabSz="914400" rtl="0" eaLnBrk="1" fontAlgn="base" latinLnBrk="0" hangingPunct="1">
                        <a:lnSpc>
                          <a:spcPct val="100000"/>
                        </a:lnSpc>
                        <a:spcBef>
                          <a:spcPct val="20000"/>
                        </a:spcBef>
                        <a:spcAft>
                          <a:spcPct val="0"/>
                        </a:spcAft>
                        <a:buClr>
                          <a:srgbClr val="CCFF33"/>
                        </a:buClr>
                        <a:buSzPct val="7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WiM82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33"/>
                        </a:buClr>
                        <a:buSzPct val="7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418 </a:t>
                      </a:r>
                      <a:r>
                        <a:rPr kumimoji="0" lang="en-US" sz="1800" b="0" i="0" u="none" strike="noStrike" cap="none" normalizeH="0" baseline="0">
                          <a:ln>
                            <a:noFill/>
                          </a:ln>
                          <a:solidFill>
                            <a:schemeClr val="tx1"/>
                          </a:solidFill>
                          <a:effectLst/>
                          <a:latin typeface="Arial" charset="0"/>
                          <a:ea typeface="ＭＳ Ｐゴシック" charset="0"/>
                          <a:cs typeface="Arial" charset="0"/>
                        </a:rPr>
                        <a:t>± 16 mb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28600">
                <a:tc>
                  <a:txBody>
                    <a:bodyPr/>
                    <a:lstStyle/>
                    <a:p>
                      <a:pPr marL="0" marR="0" lvl="0" indent="0" algn="l" defTabSz="914400" rtl="0" eaLnBrk="1" fontAlgn="base" latinLnBrk="0" hangingPunct="1">
                        <a:lnSpc>
                          <a:spcPct val="100000"/>
                        </a:lnSpc>
                        <a:spcBef>
                          <a:spcPct val="20000"/>
                        </a:spcBef>
                        <a:spcAft>
                          <a:spcPct val="0"/>
                        </a:spcAft>
                        <a:buClr>
                          <a:srgbClr val="CCFF33"/>
                        </a:buClr>
                        <a:buSzPct val="70000"/>
                        <a:buFont typeface="Wingdings" charset="0"/>
                        <a:buNone/>
                        <a:tabLst/>
                      </a:pPr>
                      <a:r>
                        <a:rPr kumimoji="0" lang="en-US" sz="1800" b="1" i="0" u="none" strike="noStrike" cap="none" normalizeH="0" baseline="0">
                          <a:ln>
                            <a:noFill/>
                          </a:ln>
                          <a:solidFill>
                            <a:srgbClr val="ED181E"/>
                          </a:solidFill>
                          <a:effectLst>
                            <a:outerShdw blurRad="38100" dist="38100" dir="2700000" algn="tl">
                              <a:srgbClr val="FFFFFF"/>
                            </a:outerShdw>
                          </a:effectLst>
                          <a:latin typeface="Arial" charset="0"/>
                          <a:ea typeface="ＭＳ Ｐゴシック" charset="0"/>
                        </a:rPr>
                        <a:t>n</a:t>
                      </a:r>
                      <a:r>
                        <a:rPr kumimoji="0" lang="en-US" sz="1800" b="1" i="0" u="none" strike="noStrike" cap="none" normalizeH="0" baseline="0">
                          <a:ln>
                            <a:noFill/>
                          </a:ln>
                          <a:solidFill>
                            <a:schemeClr val="tx1"/>
                          </a:solidFill>
                          <a:effectLst>
                            <a:outerShdw blurRad="38100" dist="38100" dir="2700000" algn="tl">
                              <a:srgbClr val="FFFFFF"/>
                            </a:outerShdw>
                          </a:effectLst>
                          <a:latin typeface="Arial" charset="0"/>
                          <a:ea typeface="ＭＳ Ｐゴシック" charset="0"/>
                        </a:rPr>
                        <a:t>_TOF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33"/>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FFFFFF"/>
                            </a:outerShdw>
                          </a:effectLst>
                          <a:latin typeface="Arial" charset="0"/>
                          <a:ea typeface="ＭＳ Ｐゴシック" charset="0"/>
                        </a:rPr>
                        <a:t>414 </a:t>
                      </a:r>
                      <a:r>
                        <a:rPr kumimoji="0" lang="en-US" sz="1800" b="1" i="0" u="none" strike="noStrike" cap="none" normalizeH="0" baseline="0">
                          <a:ln>
                            <a:noFill/>
                          </a:ln>
                          <a:solidFill>
                            <a:schemeClr val="tx1"/>
                          </a:solidFill>
                          <a:effectLst>
                            <a:outerShdw blurRad="38100" dist="38100" dir="2700000" algn="tl">
                              <a:srgbClr val="FFFFFF"/>
                            </a:outerShdw>
                          </a:effectLst>
                          <a:latin typeface="Arial" charset="0"/>
                          <a:ea typeface="ＭＳ Ｐゴシック" charset="0"/>
                          <a:cs typeface="Arial" charset="0"/>
                        </a:rPr>
                        <a:t>± 17 mb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pic>
        <p:nvPicPr>
          <p:cNvPr id="644118" name="Picture 22" descr="plot_186-gs0"/>
          <p:cNvPicPr>
            <a:picLocks noChangeAspect="1" noChangeArrowheads="1"/>
          </p:cNvPicPr>
          <p:nvPr/>
        </p:nvPicPr>
        <p:blipFill>
          <a:blip r:embed="rId3">
            <a:extLst>
              <a:ext uri="{28A0092B-C50C-407E-A947-70E740481C1C}">
                <a14:useLocalDpi xmlns:a14="http://schemas.microsoft.com/office/drawing/2010/main" val="0"/>
              </a:ext>
            </a:extLst>
          </a:blip>
          <a:srcRect l="7071" t="15686" r="4041" b="8170"/>
          <a:stretch>
            <a:fillRect/>
          </a:stretch>
        </p:blipFill>
        <p:spPr bwMode="auto">
          <a:xfrm>
            <a:off x="3046413" y="1733550"/>
            <a:ext cx="6705600" cy="4438650"/>
          </a:xfrm>
          <a:prstGeom prst="rect">
            <a:avLst/>
          </a:prstGeom>
          <a:noFill/>
          <a:extLst>
            <a:ext uri="{909E8E84-426E-40dd-AFC4-6F175D3DCCD1}">
              <a14:hiddenFill xmlns:a14="http://schemas.microsoft.com/office/drawing/2010/main" xmlns="">
                <a:solidFill>
                  <a:srgbClr val="FFFFFF"/>
                </a:solidFill>
              </a14:hiddenFill>
            </a:ext>
          </a:extLst>
        </p:spPr>
      </p:pic>
      <p:pic>
        <p:nvPicPr>
          <p:cNvPr id="644119" name="Picture 23" descr="plot_186-gs1"/>
          <p:cNvPicPr>
            <a:picLocks noChangeAspect="1" noChangeArrowheads="1"/>
          </p:cNvPicPr>
          <p:nvPr/>
        </p:nvPicPr>
        <p:blipFill>
          <a:blip r:embed="rId4">
            <a:extLst>
              <a:ext uri="{28A0092B-C50C-407E-A947-70E740481C1C}">
                <a14:useLocalDpi xmlns:a14="http://schemas.microsoft.com/office/drawing/2010/main" val="0"/>
              </a:ext>
            </a:extLst>
          </a:blip>
          <a:srcRect l="7063" t="15996" r="4056" b="8205"/>
          <a:stretch>
            <a:fillRect/>
          </a:stretch>
        </p:blipFill>
        <p:spPr bwMode="auto">
          <a:xfrm>
            <a:off x="3048000" y="1752600"/>
            <a:ext cx="6704013" cy="4419600"/>
          </a:xfrm>
          <a:prstGeom prst="rect">
            <a:avLst/>
          </a:prstGeom>
          <a:noFill/>
          <a:extLst>
            <a:ext uri="{909E8E84-426E-40dd-AFC4-6F175D3DCCD1}">
              <a14:hiddenFill xmlns:a14="http://schemas.microsoft.com/office/drawing/2010/main" xmlns="">
                <a:solidFill>
                  <a:srgbClr val="FFFFFF"/>
                </a:solidFill>
              </a14:hiddenFill>
            </a:ext>
          </a:extLst>
        </p:spPr>
      </p:pic>
      <p:sp>
        <p:nvSpPr>
          <p:cNvPr id="644121" name="Text Box 25"/>
          <p:cNvSpPr txBox="1">
            <a:spLocks noChangeArrowheads="1"/>
          </p:cNvSpPr>
          <p:nvPr/>
        </p:nvSpPr>
        <p:spPr bwMode="auto">
          <a:xfrm>
            <a:off x="120650" y="4949825"/>
            <a:ext cx="2724150"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cap="sq">
                <a:solidFill>
                  <a:srgbClr val="FF0000"/>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219075" eaLnBrk="0" hangingPunct="0">
              <a:defRPr sz="2400">
                <a:solidFill>
                  <a:schemeClr val="tx1"/>
                </a:solidFill>
                <a:latin typeface="SimSun" charset="0"/>
                <a:ea typeface="ＭＳ Ｐゴシック" charset="0"/>
              </a:defRPr>
            </a:lvl1pPr>
            <a:lvl2pPr defTabSz="219075" eaLnBrk="0" hangingPunct="0">
              <a:defRPr sz="2400">
                <a:solidFill>
                  <a:schemeClr val="tx1"/>
                </a:solidFill>
                <a:latin typeface="SimSun" charset="0"/>
                <a:ea typeface="ＭＳ Ｐゴシック" charset="0"/>
              </a:defRPr>
            </a:lvl2pPr>
            <a:lvl3pPr defTabSz="219075" eaLnBrk="0" hangingPunct="0">
              <a:defRPr sz="2400">
                <a:solidFill>
                  <a:schemeClr val="tx1"/>
                </a:solidFill>
                <a:latin typeface="SimSun" charset="0"/>
                <a:ea typeface="ＭＳ Ｐゴシック" charset="0"/>
              </a:defRPr>
            </a:lvl3pPr>
            <a:lvl4pPr defTabSz="219075" eaLnBrk="0" hangingPunct="0">
              <a:defRPr sz="2400">
                <a:solidFill>
                  <a:schemeClr val="tx1"/>
                </a:solidFill>
                <a:latin typeface="SimSun" charset="0"/>
                <a:ea typeface="ＭＳ Ｐゴシック" charset="0"/>
              </a:defRPr>
            </a:lvl4pPr>
            <a:lvl5pPr defTabSz="219075" eaLnBrk="0" hangingPunct="0">
              <a:defRPr sz="2400">
                <a:solidFill>
                  <a:schemeClr val="tx1"/>
                </a:solidFill>
                <a:latin typeface="SimSun" charset="0"/>
                <a:ea typeface="ＭＳ Ｐゴシック" charset="0"/>
              </a:defRPr>
            </a:lvl5pPr>
            <a:lvl6pPr defTabSz="219075" eaLnBrk="0" fontAlgn="base" hangingPunct="0">
              <a:spcBef>
                <a:spcPct val="0"/>
              </a:spcBef>
              <a:spcAft>
                <a:spcPct val="0"/>
              </a:spcAft>
              <a:defRPr sz="2400">
                <a:solidFill>
                  <a:schemeClr val="tx1"/>
                </a:solidFill>
                <a:latin typeface="SimSun" charset="0"/>
                <a:ea typeface="ＭＳ Ｐゴシック" charset="0"/>
              </a:defRPr>
            </a:lvl6pPr>
            <a:lvl7pPr defTabSz="219075" eaLnBrk="0" fontAlgn="base" hangingPunct="0">
              <a:spcBef>
                <a:spcPct val="0"/>
              </a:spcBef>
              <a:spcAft>
                <a:spcPct val="0"/>
              </a:spcAft>
              <a:defRPr sz="2400">
                <a:solidFill>
                  <a:schemeClr val="tx1"/>
                </a:solidFill>
                <a:latin typeface="SimSun" charset="0"/>
                <a:ea typeface="ＭＳ Ｐゴシック" charset="0"/>
              </a:defRPr>
            </a:lvl7pPr>
            <a:lvl8pPr defTabSz="219075" eaLnBrk="0" fontAlgn="base" hangingPunct="0">
              <a:spcBef>
                <a:spcPct val="0"/>
              </a:spcBef>
              <a:spcAft>
                <a:spcPct val="0"/>
              </a:spcAft>
              <a:defRPr sz="2400">
                <a:solidFill>
                  <a:schemeClr val="tx1"/>
                </a:solidFill>
                <a:latin typeface="SimSun" charset="0"/>
                <a:ea typeface="ＭＳ Ｐゴシック" charset="0"/>
              </a:defRPr>
            </a:lvl8pPr>
            <a:lvl9pPr defTabSz="219075" eaLnBrk="0" fontAlgn="base" hangingPunct="0">
              <a:spcBef>
                <a:spcPct val="0"/>
              </a:spcBef>
              <a:spcAft>
                <a:spcPct val="0"/>
              </a:spcAft>
              <a:defRPr sz="2400">
                <a:solidFill>
                  <a:schemeClr val="tx1"/>
                </a:solidFill>
                <a:latin typeface="SimSun" charset="0"/>
                <a:ea typeface="ＭＳ Ｐゴシック" charset="0"/>
              </a:defRPr>
            </a:lvl9pPr>
          </a:lstStyle>
          <a:p>
            <a:r>
              <a:rPr lang="en-US" sz="1600">
                <a:latin typeface="Arial" charset="0"/>
              </a:rPr>
              <a:t>CC calculations including</a:t>
            </a:r>
          </a:p>
          <a:p>
            <a:r>
              <a:rPr lang="en-US" sz="1600">
                <a:latin typeface="Arial" charset="0"/>
              </a:rPr>
              <a:t>ground-state collective band</a:t>
            </a:r>
          </a:p>
          <a:p>
            <a:r>
              <a:rPr lang="en-US" sz="1600">
                <a:latin typeface="Arial" charset="0"/>
              </a:rPr>
              <a:t>in a deformed OMP</a:t>
            </a:r>
          </a:p>
        </p:txBody>
      </p:sp>
      <p:sp>
        <p:nvSpPr>
          <p:cNvPr id="644124" name="Rectangle 28"/>
          <p:cNvSpPr>
            <a:spLocks noGrp="1" noChangeArrowheads="1"/>
          </p:cNvSpPr>
          <p:nvPr>
            <p:ph type="title"/>
          </p:nvPr>
        </p:nvSpPr>
        <p:spPr>
          <a:xfrm>
            <a:off x="92075" y="212725"/>
            <a:ext cx="9356725" cy="701675"/>
          </a:xfrm>
          <a:noFill/>
          <a:ln/>
        </p:spPr>
        <p:txBody>
          <a:bodyPr/>
          <a:lstStyle/>
          <a:p>
            <a:r>
              <a:rPr lang="en-US" sz="4000">
                <a:solidFill>
                  <a:srgbClr val="FF9900"/>
                </a:solidFill>
                <a:effectLst>
                  <a:outerShdw blurRad="38100" dist="38100" dir="2700000" algn="tl">
                    <a:srgbClr val="FFFFFF"/>
                  </a:outerShdw>
                </a:effectLst>
              </a:rPr>
              <a:t>n_TOF-04</a:t>
            </a:r>
            <a:r>
              <a:rPr lang="it-IT" sz="4000">
                <a:solidFill>
                  <a:srgbClr val="FF9900"/>
                </a:solidFill>
                <a:effectLst>
                  <a:outerShdw blurRad="38100" dist="38100" dir="2700000" algn="tl">
                    <a:srgbClr val="FFFFFF"/>
                  </a:outerShdw>
                </a:effectLst>
              </a:rPr>
              <a:t>: </a:t>
            </a:r>
            <a:r>
              <a:rPr lang="it-IT" sz="4000" baseline="30000">
                <a:solidFill>
                  <a:srgbClr val="FF9900"/>
                </a:solidFill>
                <a:effectLst>
                  <a:outerShdw blurRad="38100" dist="38100" dir="2700000" algn="tl">
                    <a:srgbClr val="FFFFFF"/>
                  </a:outerShdw>
                </a:effectLst>
              </a:rPr>
              <a:t>186</a:t>
            </a:r>
            <a:r>
              <a:rPr lang="it-IT" sz="4000">
                <a:solidFill>
                  <a:srgbClr val="FF9900"/>
                </a:solidFill>
                <a:effectLst>
                  <a:outerShdw blurRad="38100" dist="38100" dir="2700000" algn="tl">
                    <a:srgbClr val="FFFFFF"/>
                  </a:outerShdw>
                </a:effectLst>
              </a:rPr>
              <a:t>Os capture x-section</a:t>
            </a:r>
            <a:endParaRPr lang="en-US" sz="4000">
              <a:solidFill>
                <a:srgbClr val="FF9900"/>
              </a:solidFill>
              <a:effectLst>
                <a:outerShdw blurRad="38100" dist="38100" dir="2700000" algn="tl">
                  <a:srgbClr val="FFFFFF"/>
                </a:outerShdw>
              </a:effectLst>
            </a:endParaRPr>
          </a:p>
        </p:txBody>
      </p:sp>
      <p:sp>
        <p:nvSpPr>
          <p:cNvPr id="9" name="Text Box 24"/>
          <p:cNvSpPr txBox="1">
            <a:spLocks noChangeArrowheads="1"/>
          </p:cNvSpPr>
          <p:nvPr/>
        </p:nvSpPr>
        <p:spPr bwMode="auto">
          <a:xfrm>
            <a:off x="7956879" y="6553200"/>
            <a:ext cx="194912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it-IT" sz="1200" dirty="0" err="1" smtClean="0">
                <a:latin typeface="Helvetica" charset="0"/>
              </a:rPr>
              <a:t>alberto.mengoni@cern.ch</a:t>
            </a:r>
            <a:endParaRPr lang="en-US" sz="1200" dirty="0">
              <a:latin typeface="Helvetica" charset="0"/>
            </a:endParaRPr>
          </a:p>
        </p:txBody>
      </p:sp>
    </p:spTree>
    <p:extLst>
      <p:ext uri="{BB962C8B-B14F-4D97-AF65-F5344CB8AC3E}">
        <p14:creationId xmlns:p14="http://schemas.microsoft.com/office/powerpoint/2010/main" val="4248313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5058" name="Text Box 2"/>
          <p:cNvSpPr txBox="1">
            <a:spLocks noChangeArrowheads="1"/>
          </p:cNvSpPr>
          <p:nvPr/>
        </p:nvSpPr>
        <p:spPr bwMode="auto">
          <a:xfrm>
            <a:off x="0" y="6583363"/>
            <a:ext cx="15621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it-IT" sz="1200">
                <a:latin typeface="Helvetica" charset="0"/>
              </a:rPr>
              <a:t>www.cern.ch/</a:t>
            </a:r>
            <a:r>
              <a:rPr lang="it-IT" sz="1200">
                <a:solidFill>
                  <a:srgbClr val="ED181E"/>
                </a:solidFill>
                <a:latin typeface="Helvetica" charset="0"/>
              </a:rPr>
              <a:t>n</a:t>
            </a:r>
            <a:r>
              <a:rPr lang="it-IT" sz="1200">
                <a:latin typeface="Helvetica" charset="0"/>
              </a:rPr>
              <a:t>_TOF</a:t>
            </a:r>
            <a:endParaRPr lang="en-US" sz="1200">
              <a:latin typeface="Helvetica" charset="0"/>
            </a:endParaRPr>
          </a:p>
        </p:txBody>
      </p:sp>
      <p:sp>
        <p:nvSpPr>
          <p:cNvPr id="685059" name="Rectangle 3"/>
          <p:cNvSpPr>
            <a:spLocks noGrp="1" noChangeArrowheads="1"/>
          </p:cNvSpPr>
          <p:nvPr>
            <p:ph type="title"/>
          </p:nvPr>
        </p:nvSpPr>
        <p:spPr>
          <a:xfrm>
            <a:off x="92075" y="212725"/>
            <a:ext cx="9356725" cy="701675"/>
          </a:xfrm>
          <a:noFill/>
          <a:ln/>
        </p:spPr>
        <p:txBody>
          <a:bodyPr/>
          <a:lstStyle/>
          <a:p>
            <a:r>
              <a:rPr lang="en-US" sz="4000" dirty="0">
                <a:solidFill>
                  <a:srgbClr val="FF9900"/>
                </a:solidFill>
                <a:effectLst>
                  <a:outerShdw blurRad="38100" dist="38100" dir="2700000" algn="tl">
                    <a:srgbClr val="FFFFFF"/>
                  </a:outerShdw>
                </a:effectLst>
              </a:rPr>
              <a:t>n_TOF-04</a:t>
            </a:r>
            <a:r>
              <a:rPr lang="it-IT" sz="4000" dirty="0">
                <a:solidFill>
                  <a:srgbClr val="FF9900"/>
                </a:solidFill>
                <a:effectLst>
                  <a:outerShdw blurRad="38100" dist="38100" dir="2700000" algn="tl">
                    <a:srgbClr val="FFFFFF"/>
                  </a:outerShdw>
                </a:effectLst>
              </a:rPr>
              <a:t>: </a:t>
            </a:r>
            <a:r>
              <a:rPr lang="it-IT" sz="4000" baseline="30000" dirty="0">
                <a:solidFill>
                  <a:srgbClr val="FF9900"/>
                </a:solidFill>
                <a:effectLst>
                  <a:outerShdw blurRad="38100" dist="38100" dir="2700000" algn="tl">
                    <a:srgbClr val="FFFFFF"/>
                  </a:outerShdw>
                </a:effectLst>
              </a:rPr>
              <a:t>187</a:t>
            </a:r>
            <a:r>
              <a:rPr lang="it-IT" sz="4000" dirty="0">
                <a:solidFill>
                  <a:srgbClr val="FF9900"/>
                </a:solidFill>
                <a:effectLst>
                  <a:outerShdw blurRad="38100" dist="38100" dir="2700000" algn="tl">
                    <a:srgbClr val="FFFFFF"/>
                  </a:outerShdw>
                </a:effectLst>
              </a:rPr>
              <a:t>Os </a:t>
            </a:r>
            <a:r>
              <a:rPr lang="it-IT" sz="4000" dirty="0" err="1">
                <a:solidFill>
                  <a:srgbClr val="FF9900"/>
                </a:solidFill>
                <a:effectLst>
                  <a:outerShdw blurRad="38100" dist="38100" dir="2700000" algn="tl">
                    <a:srgbClr val="FFFFFF"/>
                  </a:outerShdw>
                </a:effectLst>
              </a:rPr>
              <a:t>capture</a:t>
            </a:r>
            <a:r>
              <a:rPr lang="it-IT" sz="4000" dirty="0">
                <a:solidFill>
                  <a:srgbClr val="FF9900"/>
                </a:solidFill>
                <a:effectLst>
                  <a:outerShdw blurRad="38100" dist="38100" dir="2700000" algn="tl">
                    <a:srgbClr val="FFFFFF"/>
                  </a:outerShdw>
                </a:effectLst>
              </a:rPr>
              <a:t> x-</a:t>
            </a:r>
            <a:r>
              <a:rPr lang="it-IT" sz="4000" dirty="0" err="1">
                <a:solidFill>
                  <a:srgbClr val="FF9900"/>
                </a:solidFill>
                <a:effectLst>
                  <a:outerShdw blurRad="38100" dist="38100" dir="2700000" algn="tl">
                    <a:srgbClr val="FFFFFF"/>
                  </a:outerShdw>
                </a:effectLst>
              </a:rPr>
              <a:t>section</a:t>
            </a:r>
            <a:endParaRPr lang="en-US" sz="4000" dirty="0">
              <a:solidFill>
                <a:srgbClr val="FF9900"/>
              </a:solidFill>
              <a:effectLst>
                <a:outerShdw blurRad="38100" dist="38100" dir="2700000" algn="tl">
                  <a:srgbClr val="FFFFFF"/>
                </a:outerShdw>
              </a:effectLst>
            </a:endParaRPr>
          </a:p>
        </p:txBody>
      </p:sp>
      <p:graphicFrame>
        <p:nvGraphicFramePr>
          <p:cNvPr id="685060" name="Group 4"/>
          <p:cNvGraphicFramePr>
            <a:graphicFrameLocks noGrp="1"/>
          </p:cNvGraphicFramePr>
          <p:nvPr/>
        </p:nvGraphicFramePr>
        <p:xfrm>
          <a:off x="38100" y="1066800"/>
          <a:ext cx="2857500" cy="1493520"/>
        </p:xfrm>
        <a:graphic>
          <a:graphicData uri="http://schemas.openxmlformats.org/drawingml/2006/table">
            <a:tbl>
              <a:tblPr/>
              <a:tblGrid>
                <a:gridCol w="1020763">
                  <a:extLst>
                    <a:ext uri="{9D8B030D-6E8A-4147-A177-3AD203B41FA5}">
                      <a16:colId xmlns:a16="http://schemas.microsoft.com/office/drawing/2014/main" xmlns="" val="20000"/>
                    </a:ext>
                  </a:extLst>
                </a:gridCol>
                <a:gridCol w="1836737">
                  <a:extLst>
                    <a:ext uri="{9D8B030D-6E8A-4147-A177-3AD203B41FA5}">
                      <a16:colId xmlns:a16="http://schemas.microsoft.com/office/drawing/2014/main" xmlns="" val="20001"/>
                    </a:ext>
                  </a:extLst>
                </a:gridCol>
              </a:tblGrid>
              <a:tr h="381000">
                <a:tc gridSpan="2">
                  <a:txBody>
                    <a:bodyPr/>
                    <a:lstStyle/>
                    <a:p>
                      <a:pPr marL="0" marR="0" lvl="0" indent="0" algn="ctr" defTabSz="914400" rtl="0" eaLnBrk="1" fontAlgn="base" latinLnBrk="0" hangingPunct="1">
                        <a:lnSpc>
                          <a:spcPct val="100000"/>
                        </a:lnSpc>
                        <a:spcBef>
                          <a:spcPct val="20000"/>
                        </a:spcBef>
                        <a:spcAft>
                          <a:spcPct val="0"/>
                        </a:spcAft>
                        <a:buClr>
                          <a:srgbClr val="CCFF33"/>
                        </a:buClr>
                        <a:buSzPct val="7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MACS-30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00"/>
                    </a:solidFill>
                  </a:tcPr>
                </a:tc>
                <a:tc hMerge="1">
                  <a:txBody>
                    <a:bodyPr/>
                    <a:lstStyle/>
                    <a:p>
                      <a:endParaRPr lang="en-US"/>
                    </a:p>
                  </a:txBody>
                  <a:tcPr/>
                </a:tc>
                <a:extLst>
                  <a:ext uri="{0D108BD9-81ED-4DB2-BD59-A6C34878D82A}">
                    <a16:rowId xmlns:a16="http://schemas.microsoft.com/office/drawing/2014/main" xmlns="" val="10000"/>
                  </a:ext>
                </a:extLst>
              </a:tr>
              <a:tr h="290513">
                <a:tc>
                  <a:txBody>
                    <a:bodyPr/>
                    <a:lstStyle/>
                    <a:p>
                      <a:pPr marL="0" marR="0" lvl="0" indent="0" algn="l" defTabSz="914400" rtl="0" eaLnBrk="1" fontAlgn="base" latinLnBrk="0" hangingPunct="1">
                        <a:lnSpc>
                          <a:spcPct val="100000"/>
                        </a:lnSpc>
                        <a:spcBef>
                          <a:spcPct val="20000"/>
                        </a:spcBef>
                        <a:spcAft>
                          <a:spcPct val="0"/>
                        </a:spcAft>
                        <a:buClr>
                          <a:srgbClr val="CCFF33"/>
                        </a:buClr>
                        <a:buSzPct val="7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BrB81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33"/>
                        </a:buClr>
                        <a:buSzPct val="7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919 </a:t>
                      </a:r>
                      <a:r>
                        <a:rPr kumimoji="0" lang="en-US" sz="1800" b="0" i="0" u="none" strike="noStrike" cap="none" normalizeH="0" baseline="0">
                          <a:ln>
                            <a:noFill/>
                          </a:ln>
                          <a:solidFill>
                            <a:schemeClr val="tx1"/>
                          </a:solidFill>
                          <a:effectLst/>
                          <a:latin typeface="Arial" charset="0"/>
                          <a:ea typeface="ＭＳ Ｐゴシック" charset="0"/>
                          <a:cs typeface="Arial" charset="0"/>
                        </a:rPr>
                        <a:t>± 43 mb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28600">
                <a:tc>
                  <a:txBody>
                    <a:bodyPr/>
                    <a:lstStyle/>
                    <a:p>
                      <a:pPr marL="0" marR="0" lvl="0" indent="0" algn="l" defTabSz="914400" rtl="0" eaLnBrk="1" fontAlgn="base" latinLnBrk="0" hangingPunct="1">
                        <a:lnSpc>
                          <a:spcPct val="100000"/>
                        </a:lnSpc>
                        <a:spcBef>
                          <a:spcPct val="20000"/>
                        </a:spcBef>
                        <a:spcAft>
                          <a:spcPct val="0"/>
                        </a:spcAft>
                        <a:buClr>
                          <a:srgbClr val="CCFF33"/>
                        </a:buClr>
                        <a:buSzPct val="7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WiM82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33"/>
                        </a:buClr>
                        <a:buSzPct val="7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874 </a:t>
                      </a:r>
                      <a:r>
                        <a:rPr kumimoji="0" lang="en-US" sz="1800" b="0" i="0" u="none" strike="noStrike" cap="none" normalizeH="0" baseline="0">
                          <a:ln>
                            <a:noFill/>
                          </a:ln>
                          <a:solidFill>
                            <a:schemeClr val="tx1"/>
                          </a:solidFill>
                          <a:effectLst/>
                          <a:latin typeface="Arial" charset="0"/>
                          <a:ea typeface="ＭＳ Ｐゴシック" charset="0"/>
                          <a:cs typeface="Arial" charset="0"/>
                        </a:rPr>
                        <a:t>± 28 mb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28600">
                <a:tc>
                  <a:txBody>
                    <a:bodyPr/>
                    <a:lstStyle/>
                    <a:p>
                      <a:pPr marL="0" marR="0" lvl="0" indent="0" algn="l" defTabSz="914400" rtl="0" eaLnBrk="1" fontAlgn="base" latinLnBrk="0" hangingPunct="1">
                        <a:lnSpc>
                          <a:spcPct val="100000"/>
                        </a:lnSpc>
                        <a:spcBef>
                          <a:spcPct val="20000"/>
                        </a:spcBef>
                        <a:spcAft>
                          <a:spcPct val="0"/>
                        </a:spcAft>
                        <a:buClr>
                          <a:srgbClr val="CCFF33"/>
                        </a:buClr>
                        <a:buSzPct val="70000"/>
                        <a:buFont typeface="Wingdings" charset="0"/>
                        <a:buNone/>
                        <a:tabLst/>
                      </a:pPr>
                      <a:r>
                        <a:rPr kumimoji="0" lang="en-US" sz="1800" b="1" i="0" u="none" strike="noStrike" cap="none" normalizeH="0" baseline="0">
                          <a:ln>
                            <a:noFill/>
                          </a:ln>
                          <a:solidFill>
                            <a:srgbClr val="ED181E"/>
                          </a:solidFill>
                          <a:effectLst>
                            <a:outerShdw blurRad="38100" dist="38100" dir="2700000" algn="tl">
                              <a:srgbClr val="FFFFFF"/>
                            </a:outerShdw>
                          </a:effectLst>
                          <a:latin typeface="Arial" charset="0"/>
                          <a:ea typeface="ＭＳ Ｐゴシック" charset="0"/>
                        </a:rPr>
                        <a:t>n</a:t>
                      </a:r>
                      <a:r>
                        <a:rPr kumimoji="0" lang="en-US" sz="1800" b="1" i="0" u="none" strike="noStrike" cap="none" normalizeH="0" baseline="0">
                          <a:ln>
                            <a:noFill/>
                          </a:ln>
                          <a:solidFill>
                            <a:schemeClr val="tx1"/>
                          </a:solidFill>
                          <a:effectLst>
                            <a:outerShdw blurRad="38100" dist="38100" dir="2700000" algn="tl">
                              <a:srgbClr val="FFFFFF"/>
                            </a:outerShdw>
                          </a:effectLst>
                          <a:latin typeface="Arial" charset="0"/>
                          <a:ea typeface="ＭＳ Ｐゴシック" charset="0"/>
                        </a:rPr>
                        <a:t>_TOF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33"/>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FFFFFF"/>
                            </a:outerShdw>
                          </a:effectLst>
                          <a:latin typeface="Arial" charset="0"/>
                          <a:ea typeface="ＭＳ Ｐゴシック" charset="0"/>
                        </a:rPr>
                        <a:t>969 </a:t>
                      </a:r>
                      <a:r>
                        <a:rPr kumimoji="0" lang="en-US" sz="1800" b="1" i="0" u="none" strike="noStrike" cap="none" normalizeH="0" baseline="0">
                          <a:ln>
                            <a:noFill/>
                          </a:ln>
                          <a:solidFill>
                            <a:schemeClr val="tx1"/>
                          </a:solidFill>
                          <a:effectLst>
                            <a:outerShdw blurRad="38100" dist="38100" dir="2700000" algn="tl">
                              <a:srgbClr val="FFFFFF"/>
                            </a:outerShdw>
                          </a:effectLst>
                          <a:latin typeface="Arial" charset="0"/>
                          <a:ea typeface="ＭＳ Ｐゴシック" charset="0"/>
                          <a:cs typeface="Arial" charset="0"/>
                        </a:rPr>
                        <a:t>± 32 mb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pic>
        <p:nvPicPr>
          <p:cNvPr id="685076" name="Picture 20" descr="plot_187-gs0"/>
          <p:cNvPicPr>
            <a:picLocks noChangeAspect="1" noChangeArrowheads="1"/>
          </p:cNvPicPr>
          <p:nvPr/>
        </p:nvPicPr>
        <p:blipFill>
          <a:blip r:embed="rId3">
            <a:extLst>
              <a:ext uri="{28A0092B-C50C-407E-A947-70E740481C1C}">
                <a14:useLocalDpi xmlns:a14="http://schemas.microsoft.com/office/drawing/2010/main" val="0"/>
              </a:ext>
            </a:extLst>
          </a:blip>
          <a:srcRect l="7071" t="15686" r="4041" b="8496"/>
          <a:stretch>
            <a:fillRect/>
          </a:stretch>
        </p:blipFill>
        <p:spPr bwMode="auto">
          <a:xfrm>
            <a:off x="3048000" y="1752600"/>
            <a:ext cx="6705600" cy="4419600"/>
          </a:xfrm>
          <a:prstGeom prst="rect">
            <a:avLst/>
          </a:prstGeom>
          <a:noFill/>
          <a:extLst>
            <a:ext uri="{909E8E84-426E-40dd-AFC4-6F175D3DCCD1}">
              <a14:hiddenFill xmlns:a14="http://schemas.microsoft.com/office/drawing/2010/main" xmlns="">
                <a:solidFill>
                  <a:srgbClr val="FFFFFF"/>
                </a:solidFill>
              </a14:hiddenFill>
            </a:ext>
          </a:extLst>
        </p:spPr>
      </p:pic>
      <p:pic>
        <p:nvPicPr>
          <p:cNvPr id="685077" name="Picture 21" descr="plot_187-gs1"/>
          <p:cNvPicPr>
            <a:picLocks noChangeAspect="1" noChangeArrowheads="1"/>
          </p:cNvPicPr>
          <p:nvPr/>
        </p:nvPicPr>
        <p:blipFill>
          <a:blip r:embed="rId4">
            <a:extLst>
              <a:ext uri="{28A0092B-C50C-407E-A947-70E740481C1C}">
                <a14:useLocalDpi xmlns:a14="http://schemas.microsoft.com/office/drawing/2010/main" val="0"/>
              </a:ext>
            </a:extLst>
          </a:blip>
          <a:srcRect l="7071" t="15686" r="4041" b="8496"/>
          <a:stretch>
            <a:fillRect/>
          </a:stretch>
        </p:blipFill>
        <p:spPr bwMode="auto">
          <a:xfrm>
            <a:off x="3048000" y="1752600"/>
            <a:ext cx="6705600" cy="4419600"/>
          </a:xfrm>
          <a:prstGeom prst="rect">
            <a:avLst/>
          </a:prstGeom>
          <a:noFill/>
          <a:extLst>
            <a:ext uri="{909E8E84-426E-40dd-AFC4-6F175D3DCCD1}">
              <a14:hiddenFill xmlns:a14="http://schemas.microsoft.com/office/drawing/2010/main" xmlns="">
                <a:solidFill>
                  <a:srgbClr val="FFFFFF"/>
                </a:solidFill>
              </a14:hiddenFill>
            </a:ext>
          </a:extLst>
        </p:spPr>
      </p:pic>
      <p:pic>
        <p:nvPicPr>
          <p:cNvPr id="685078" name="Picture 22" descr="plot_187-gs2"/>
          <p:cNvPicPr>
            <a:picLocks noChangeAspect="1" noChangeArrowheads="1"/>
          </p:cNvPicPr>
          <p:nvPr/>
        </p:nvPicPr>
        <p:blipFill>
          <a:blip r:embed="rId5">
            <a:extLst>
              <a:ext uri="{28A0092B-C50C-407E-A947-70E740481C1C}">
                <a14:useLocalDpi xmlns:a14="http://schemas.microsoft.com/office/drawing/2010/main" val="0"/>
              </a:ext>
            </a:extLst>
          </a:blip>
          <a:srcRect l="7071" t="15686" r="4041" b="8496"/>
          <a:stretch>
            <a:fillRect/>
          </a:stretch>
        </p:blipFill>
        <p:spPr bwMode="auto">
          <a:xfrm>
            <a:off x="3048000" y="1752600"/>
            <a:ext cx="6705600" cy="4419600"/>
          </a:xfrm>
          <a:prstGeom prst="rect">
            <a:avLst/>
          </a:prstGeom>
          <a:noFill/>
          <a:extLst>
            <a:ext uri="{909E8E84-426E-40dd-AFC4-6F175D3DCCD1}">
              <a14:hiddenFill xmlns:a14="http://schemas.microsoft.com/office/drawing/2010/main" xmlns="">
                <a:solidFill>
                  <a:srgbClr val="FFFFFF"/>
                </a:solidFill>
              </a14:hiddenFill>
            </a:ext>
          </a:extLst>
        </p:spPr>
      </p:pic>
      <p:sp>
        <p:nvSpPr>
          <p:cNvPr id="685079" name="Text Box 23"/>
          <p:cNvSpPr txBox="1">
            <a:spLocks noChangeArrowheads="1"/>
          </p:cNvSpPr>
          <p:nvPr/>
        </p:nvSpPr>
        <p:spPr bwMode="auto">
          <a:xfrm>
            <a:off x="3276600" y="4271963"/>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GB">
              <a:solidFill>
                <a:schemeClr val="tx2"/>
              </a:solidFill>
              <a:latin typeface="Arial" charset="0"/>
            </a:endParaRPr>
          </a:p>
        </p:txBody>
      </p:sp>
      <p:sp>
        <p:nvSpPr>
          <p:cNvPr id="685080" name="Text Box 24"/>
          <p:cNvSpPr txBox="1">
            <a:spLocks noChangeArrowheads="1"/>
          </p:cNvSpPr>
          <p:nvPr/>
        </p:nvSpPr>
        <p:spPr bwMode="auto">
          <a:xfrm>
            <a:off x="7956879" y="6553200"/>
            <a:ext cx="194912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it-IT" sz="1200" dirty="0" err="1" smtClean="0">
                <a:latin typeface="Helvetica" charset="0"/>
              </a:rPr>
              <a:t>alberto.mengoni@cern.ch</a:t>
            </a:r>
            <a:endParaRPr lang="en-US" sz="1200" dirty="0">
              <a:latin typeface="Helvetica" charset="0"/>
            </a:endParaRPr>
          </a:p>
        </p:txBody>
      </p:sp>
      <p:sp>
        <p:nvSpPr>
          <p:cNvPr id="685081" name="Text Box 25"/>
          <p:cNvSpPr txBox="1">
            <a:spLocks noChangeArrowheads="1"/>
          </p:cNvSpPr>
          <p:nvPr/>
        </p:nvSpPr>
        <p:spPr bwMode="auto">
          <a:xfrm>
            <a:off x="120650" y="4949825"/>
            <a:ext cx="2724150"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cap="sq">
                <a:solidFill>
                  <a:srgbClr val="FF0000"/>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219075" eaLnBrk="0" hangingPunct="0">
              <a:defRPr sz="2400">
                <a:solidFill>
                  <a:schemeClr val="tx1"/>
                </a:solidFill>
                <a:latin typeface="SimSun" charset="0"/>
                <a:ea typeface="ＭＳ Ｐゴシック" charset="0"/>
              </a:defRPr>
            </a:lvl1pPr>
            <a:lvl2pPr defTabSz="219075" eaLnBrk="0" hangingPunct="0">
              <a:defRPr sz="2400">
                <a:solidFill>
                  <a:schemeClr val="tx1"/>
                </a:solidFill>
                <a:latin typeface="SimSun" charset="0"/>
                <a:ea typeface="ＭＳ Ｐゴシック" charset="0"/>
              </a:defRPr>
            </a:lvl2pPr>
            <a:lvl3pPr defTabSz="219075" eaLnBrk="0" hangingPunct="0">
              <a:defRPr sz="2400">
                <a:solidFill>
                  <a:schemeClr val="tx1"/>
                </a:solidFill>
                <a:latin typeface="SimSun" charset="0"/>
                <a:ea typeface="ＭＳ Ｐゴシック" charset="0"/>
              </a:defRPr>
            </a:lvl3pPr>
            <a:lvl4pPr defTabSz="219075" eaLnBrk="0" hangingPunct="0">
              <a:defRPr sz="2400">
                <a:solidFill>
                  <a:schemeClr val="tx1"/>
                </a:solidFill>
                <a:latin typeface="SimSun" charset="0"/>
                <a:ea typeface="ＭＳ Ｐゴシック" charset="0"/>
              </a:defRPr>
            </a:lvl4pPr>
            <a:lvl5pPr defTabSz="219075" eaLnBrk="0" hangingPunct="0">
              <a:defRPr sz="2400">
                <a:solidFill>
                  <a:schemeClr val="tx1"/>
                </a:solidFill>
                <a:latin typeface="SimSun" charset="0"/>
                <a:ea typeface="ＭＳ Ｐゴシック" charset="0"/>
              </a:defRPr>
            </a:lvl5pPr>
            <a:lvl6pPr defTabSz="219075" eaLnBrk="0" fontAlgn="base" hangingPunct="0">
              <a:spcBef>
                <a:spcPct val="0"/>
              </a:spcBef>
              <a:spcAft>
                <a:spcPct val="0"/>
              </a:spcAft>
              <a:defRPr sz="2400">
                <a:solidFill>
                  <a:schemeClr val="tx1"/>
                </a:solidFill>
                <a:latin typeface="SimSun" charset="0"/>
                <a:ea typeface="ＭＳ Ｐゴシック" charset="0"/>
              </a:defRPr>
            </a:lvl6pPr>
            <a:lvl7pPr defTabSz="219075" eaLnBrk="0" fontAlgn="base" hangingPunct="0">
              <a:spcBef>
                <a:spcPct val="0"/>
              </a:spcBef>
              <a:spcAft>
                <a:spcPct val="0"/>
              </a:spcAft>
              <a:defRPr sz="2400">
                <a:solidFill>
                  <a:schemeClr val="tx1"/>
                </a:solidFill>
                <a:latin typeface="SimSun" charset="0"/>
                <a:ea typeface="ＭＳ Ｐゴシック" charset="0"/>
              </a:defRPr>
            </a:lvl7pPr>
            <a:lvl8pPr defTabSz="219075" eaLnBrk="0" fontAlgn="base" hangingPunct="0">
              <a:spcBef>
                <a:spcPct val="0"/>
              </a:spcBef>
              <a:spcAft>
                <a:spcPct val="0"/>
              </a:spcAft>
              <a:defRPr sz="2400">
                <a:solidFill>
                  <a:schemeClr val="tx1"/>
                </a:solidFill>
                <a:latin typeface="SimSun" charset="0"/>
                <a:ea typeface="ＭＳ Ｐゴシック" charset="0"/>
              </a:defRPr>
            </a:lvl8pPr>
            <a:lvl9pPr defTabSz="219075" eaLnBrk="0" fontAlgn="base" hangingPunct="0">
              <a:spcBef>
                <a:spcPct val="0"/>
              </a:spcBef>
              <a:spcAft>
                <a:spcPct val="0"/>
              </a:spcAft>
              <a:defRPr sz="2400">
                <a:solidFill>
                  <a:schemeClr val="tx1"/>
                </a:solidFill>
                <a:latin typeface="SimSun" charset="0"/>
                <a:ea typeface="ＭＳ Ｐゴシック" charset="0"/>
              </a:defRPr>
            </a:lvl9pPr>
          </a:lstStyle>
          <a:p>
            <a:r>
              <a:rPr lang="en-US" sz="1600">
                <a:latin typeface="Arial" charset="0"/>
              </a:rPr>
              <a:t>CC calculations including</a:t>
            </a:r>
          </a:p>
          <a:p>
            <a:r>
              <a:rPr lang="en-US" sz="1600">
                <a:latin typeface="Arial" charset="0"/>
              </a:rPr>
              <a:t>ground-state collective band</a:t>
            </a:r>
          </a:p>
          <a:p>
            <a:r>
              <a:rPr lang="en-US" sz="1600">
                <a:latin typeface="Arial" charset="0"/>
              </a:rPr>
              <a:t>in a deformed OMP</a:t>
            </a:r>
          </a:p>
        </p:txBody>
      </p:sp>
    </p:spTree>
    <p:extLst>
      <p:ext uri="{BB962C8B-B14F-4D97-AF65-F5344CB8AC3E}">
        <p14:creationId xmlns:p14="http://schemas.microsoft.com/office/powerpoint/2010/main" val="5628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4578" name="Picture 2" descr="plot_newage-Faest1"/>
          <p:cNvPicPr>
            <a:picLocks noChangeAspect="1" noChangeArrowheads="1"/>
          </p:cNvPicPr>
          <p:nvPr/>
        </p:nvPicPr>
        <p:blipFill>
          <a:blip r:embed="rId3">
            <a:extLst>
              <a:ext uri="{28A0092B-C50C-407E-A947-70E740481C1C}">
                <a14:useLocalDpi xmlns:a14="http://schemas.microsoft.com/office/drawing/2010/main" val="0"/>
              </a:ext>
            </a:extLst>
          </a:blip>
          <a:srcRect l="7205" t="15996" r="2530" b="12105"/>
          <a:stretch>
            <a:fillRect/>
          </a:stretch>
        </p:blipFill>
        <p:spPr bwMode="auto">
          <a:xfrm>
            <a:off x="28575" y="2590800"/>
            <a:ext cx="6810375" cy="4191000"/>
          </a:xfrm>
          <a:prstGeom prst="rect">
            <a:avLst/>
          </a:prstGeom>
          <a:noFill/>
          <a:extLst>
            <a:ext uri="{909E8E84-426E-40dd-AFC4-6F175D3DCCD1}">
              <a14:hiddenFill xmlns:a14="http://schemas.microsoft.com/office/drawing/2010/main" xmlns="">
                <a:solidFill>
                  <a:srgbClr val="FFFFFF"/>
                </a:solidFill>
              </a14:hiddenFill>
            </a:ext>
          </a:extLst>
        </p:spPr>
      </p:pic>
      <p:sp>
        <p:nvSpPr>
          <p:cNvPr id="664581" name="Line 5"/>
          <p:cNvSpPr>
            <a:spLocks noChangeShapeType="1"/>
          </p:cNvSpPr>
          <p:nvPr/>
        </p:nvSpPr>
        <p:spPr bwMode="auto">
          <a:xfrm flipH="1">
            <a:off x="6553200" y="1748135"/>
            <a:ext cx="2286000"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64582" name="Line 6"/>
          <p:cNvSpPr>
            <a:spLocks noChangeShapeType="1"/>
          </p:cNvSpPr>
          <p:nvPr/>
        </p:nvSpPr>
        <p:spPr bwMode="auto">
          <a:xfrm flipH="1">
            <a:off x="2133600" y="1748135"/>
            <a:ext cx="4418013"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64583" name="Text Box 7"/>
          <p:cNvSpPr txBox="1">
            <a:spLocks noChangeArrowheads="1"/>
          </p:cNvSpPr>
          <p:nvPr/>
        </p:nvSpPr>
        <p:spPr bwMode="auto">
          <a:xfrm>
            <a:off x="8424863" y="1748135"/>
            <a:ext cx="7953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Now</a:t>
            </a:r>
          </a:p>
        </p:txBody>
      </p:sp>
      <p:sp>
        <p:nvSpPr>
          <p:cNvPr id="664584" name="Oval 8"/>
          <p:cNvSpPr>
            <a:spLocks noChangeArrowheads="1"/>
          </p:cNvSpPr>
          <p:nvPr/>
        </p:nvSpPr>
        <p:spPr bwMode="auto">
          <a:xfrm>
            <a:off x="8716963" y="1397298"/>
            <a:ext cx="274637" cy="2746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664585" name="Text Box 9"/>
          <p:cNvSpPr txBox="1">
            <a:spLocks noChangeArrowheads="1"/>
          </p:cNvSpPr>
          <p:nvPr/>
        </p:nvSpPr>
        <p:spPr bwMode="auto">
          <a:xfrm>
            <a:off x="7162800" y="1748135"/>
            <a:ext cx="110859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smtClean="0">
                <a:latin typeface="Arial" charset="0"/>
              </a:rPr>
              <a:t>4.6 </a:t>
            </a:r>
            <a:r>
              <a:rPr lang="en-US" dirty="0" err="1">
                <a:latin typeface="Arial" charset="0"/>
              </a:rPr>
              <a:t>Ga</a:t>
            </a:r>
            <a:endParaRPr lang="en-US" dirty="0">
              <a:latin typeface="Arial" charset="0"/>
            </a:endParaRPr>
          </a:p>
        </p:txBody>
      </p:sp>
      <p:sp>
        <p:nvSpPr>
          <p:cNvPr id="664586" name="Line 10"/>
          <p:cNvSpPr>
            <a:spLocks noChangeShapeType="1"/>
          </p:cNvSpPr>
          <p:nvPr/>
        </p:nvSpPr>
        <p:spPr bwMode="auto">
          <a:xfrm flipH="1">
            <a:off x="1601788" y="1748135"/>
            <a:ext cx="531812"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64587" name="AutoShape 11"/>
          <p:cNvSpPr>
            <a:spLocks noChangeArrowheads="1"/>
          </p:cNvSpPr>
          <p:nvPr/>
        </p:nvSpPr>
        <p:spPr bwMode="auto">
          <a:xfrm>
            <a:off x="6400800" y="1214735"/>
            <a:ext cx="457200" cy="533400"/>
          </a:xfrm>
          <a:prstGeom prst="irregularSeal2">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664588" name="AutoShape 12"/>
          <p:cNvSpPr>
            <a:spLocks noChangeArrowheads="1"/>
          </p:cNvSpPr>
          <p:nvPr/>
        </p:nvSpPr>
        <p:spPr bwMode="auto">
          <a:xfrm>
            <a:off x="1828800" y="1290935"/>
            <a:ext cx="762000" cy="3810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99CCFF">
                  <a:gamma/>
                  <a:shade val="46275"/>
                  <a:invGamma/>
                </a:srgbClr>
              </a:gs>
              <a:gs pos="50000">
                <a:srgbClr val="99CCFF"/>
              </a:gs>
              <a:gs pos="100000">
                <a:srgbClr val="99CCFF">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664589" name="Oval 13"/>
          <p:cNvSpPr>
            <a:spLocks noChangeArrowheads="1"/>
          </p:cNvSpPr>
          <p:nvPr/>
        </p:nvSpPr>
        <p:spPr bwMode="auto">
          <a:xfrm>
            <a:off x="2019300" y="1398885"/>
            <a:ext cx="3810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664590" name="Text Box 14"/>
          <p:cNvSpPr txBox="1">
            <a:spLocks noChangeArrowheads="1"/>
          </p:cNvSpPr>
          <p:nvPr/>
        </p:nvSpPr>
        <p:spPr bwMode="auto">
          <a:xfrm>
            <a:off x="457200" y="1519535"/>
            <a:ext cx="11842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b="1">
                <a:latin typeface="Arial" charset="0"/>
              </a:rPr>
              <a:t>BANG!</a:t>
            </a:r>
            <a:endParaRPr lang="en-US" b="1">
              <a:latin typeface="Arial" charset="0"/>
            </a:endParaRPr>
          </a:p>
        </p:txBody>
      </p:sp>
      <p:sp>
        <p:nvSpPr>
          <p:cNvPr id="664591" name="Text Box 15"/>
          <p:cNvSpPr txBox="1">
            <a:spLocks noChangeArrowheads="1"/>
          </p:cNvSpPr>
          <p:nvPr/>
        </p:nvSpPr>
        <p:spPr bwMode="auto">
          <a:xfrm>
            <a:off x="4024313" y="1748135"/>
            <a:ext cx="381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a:latin typeface="Arial" charset="0"/>
              </a:rPr>
              <a:t>t</a:t>
            </a:r>
            <a:r>
              <a:rPr lang="it-IT" baseline="-25000">
                <a:latin typeface="Arial" charset="0"/>
              </a:rPr>
              <a:t>0</a:t>
            </a:r>
            <a:endParaRPr lang="en-US">
              <a:latin typeface="Arial" charset="0"/>
            </a:endParaRPr>
          </a:p>
        </p:txBody>
      </p:sp>
      <p:sp>
        <p:nvSpPr>
          <p:cNvPr id="664592" name="Line 16"/>
          <p:cNvSpPr>
            <a:spLocks noChangeAspect="1" noChangeShapeType="1"/>
          </p:cNvSpPr>
          <p:nvPr/>
        </p:nvSpPr>
        <p:spPr bwMode="auto">
          <a:xfrm flipH="1">
            <a:off x="714375" y="4648200"/>
            <a:ext cx="2238375" cy="0"/>
          </a:xfrm>
          <a:prstGeom prst="line">
            <a:avLst/>
          </a:prstGeom>
          <a:noFill/>
          <a:ln w="50800">
            <a:solidFill>
              <a:schemeClr val="bg2"/>
            </a:solidFill>
            <a:round/>
            <a:headEnd/>
            <a:tailEnd type="triangl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64596" name="Text Box 20"/>
          <p:cNvSpPr txBox="1">
            <a:spLocks noChangeArrowheads="1"/>
          </p:cNvSpPr>
          <p:nvPr/>
        </p:nvSpPr>
        <p:spPr bwMode="auto">
          <a:xfrm>
            <a:off x="6934200" y="2616200"/>
            <a:ext cx="2895600" cy="2517775"/>
          </a:xfrm>
          <a:prstGeom prst="rect">
            <a:avLst/>
          </a:prstGeom>
          <a:solidFill>
            <a:schemeClr val="bg2"/>
          </a:solidFill>
          <a:ln w="50800">
            <a:solidFill>
              <a:schemeClr val="accent2"/>
            </a:solidFill>
            <a:miter lim="800000"/>
            <a:headEnd/>
            <a:tailEnd/>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a:spAutoFit/>
          </a:bodyPr>
          <a:lstStyle/>
          <a:p>
            <a:pPr>
              <a:spcBef>
                <a:spcPct val="50000"/>
              </a:spcBef>
            </a:pPr>
            <a:r>
              <a:rPr lang="en-US">
                <a:latin typeface="Arial" charset="0"/>
              </a:rPr>
              <a:t>R</a:t>
            </a:r>
            <a:r>
              <a:rPr lang="en-US" baseline="-25000">
                <a:latin typeface="Symbol" charset="0"/>
              </a:rPr>
              <a:t>s   </a:t>
            </a:r>
            <a:r>
              <a:rPr lang="en-US">
                <a:latin typeface="Arial" charset="0"/>
              </a:rPr>
              <a:t>= 0.43 </a:t>
            </a:r>
            <a:r>
              <a:rPr lang="en-US">
                <a:latin typeface="Arial" charset="0"/>
                <a:cs typeface="Arial" charset="0"/>
              </a:rPr>
              <a:t>± 0.02</a:t>
            </a:r>
          </a:p>
          <a:p>
            <a:pPr>
              <a:spcBef>
                <a:spcPct val="50000"/>
              </a:spcBef>
            </a:pPr>
            <a:r>
              <a:rPr lang="en-US">
                <a:latin typeface="Arial" charset="0"/>
              </a:rPr>
              <a:t>t</a:t>
            </a:r>
            <a:r>
              <a:rPr lang="en-US" baseline="-25000">
                <a:latin typeface="Arial" charset="0"/>
              </a:rPr>
              <a:t>0</a:t>
            </a:r>
            <a:r>
              <a:rPr lang="en-US">
                <a:latin typeface="Arial" charset="0"/>
              </a:rPr>
              <a:t> = 8.7 </a:t>
            </a:r>
            <a:r>
              <a:rPr lang="en-US">
                <a:latin typeface="Arial" charset="0"/>
                <a:cs typeface="Arial" charset="0"/>
              </a:rPr>
              <a:t>± 0.4 </a:t>
            </a:r>
            <a:r>
              <a:rPr lang="en-US">
                <a:latin typeface="Arial" charset="0"/>
              </a:rPr>
              <a:t>Ga </a:t>
            </a:r>
          </a:p>
          <a:p>
            <a:pPr>
              <a:spcBef>
                <a:spcPct val="50000"/>
              </a:spcBef>
            </a:pPr>
            <a:endParaRPr lang="en-US">
              <a:latin typeface="Arial" charset="0"/>
            </a:endParaRPr>
          </a:p>
          <a:p>
            <a:pPr>
              <a:spcBef>
                <a:spcPct val="50000"/>
              </a:spcBef>
            </a:pPr>
            <a:r>
              <a:rPr lang="en-US" sz="2000">
                <a:latin typeface="Arial" charset="0"/>
              </a:rPr>
              <a:t>age:</a:t>
            </a:r>
          </a:p>
          <a:p>
            <a:pPr>
              <a:spcBef>
                <a:spcPct val="50000"/>
              </a:spcBef>
            </a:pPr>
            <a:r>
              <a:rPr lang="en-US" sz="2000" b="1">
                <a:latin typeface="Arial" charset="0"/>
              </a:rPr>
              <a:t>8.7 + 4.6 = 13.3 Ga</a:t>
            </a:r>
            <a:endParaRPr lang="en-US" sz="2000">
              <a:latin typeface="Arial" charset="0"/>
            </a:endParaRPr>
          </a:p>
        </p:txBody>
      </p:sp>
      <p:sp>
        <p:nvSpPr>
          <p:cNvPr id="16" name="Rectangle 2"/>
          <p:cNvSpPr>
            <a:spLocks noGrp="1" noChangeArrowheads="1"/>
          </p:cNvSpPr>
          <p:nvPr>
            <p:ph type="title"/>
          </p:nvPr>
        </p:nvSpPr>
        <p:spPr>
          <a:xfrm>
            <a:off x="0" y="0"/>
            <a:ext cx="9906000" cy="762000"/>
          </a:xfrm>
        </p:spPr>
        <p:txBody>
          <a:bodyPr/>
          <a:lstStyle/>
          <a:p>
            <a:pPr algn="l"/>
            <a:r>
              <a:rPr lang="it-IT" dirty="0" smtClean="0">
                <a:solidFill>
                  <a:srgbClr val="FF9900"/>
                </a:solidFill>
                <a:effectLst>
                  <a:outerShdw blurRad="38100" dist="38100" dir="2700000" algn="tl">
                    <a:srgbClr val="FFFFFF"/>
                  </a:outerShdw>
                </a:effectLst>
              </a:rPr>
              <a:t>Lab cross sections &amp; the clock</a:t>
            </a:r>
            <a:endParaRPr lang="en-US" dirty="0">
              <a:solidFill>
                <a:srgbClr val="FF9900"/>
              </a:solidFill>
              <a:effectLst>
                <a:outerShdw blurRad="38100" dist="38100" dir="2700000" algn="tl">
                  <a:srgbClr val="FFFFFF"/>
                </a:outerShdw>
              </a:effectLst>
            </a:endParaRPr>
          </a:p>
        </p:txBody>
      </p:sp>
    </p:spTree>
    <p:extLst>
      <p:ext uri="{BB962C8B-B14F-4D97-AF65-F5344CB8AC3E}">
        <p14:creationId xmlns:p14="http://schemas.microsoft.com/office/powerpoint/2010/main" val="204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664592"/>
                                        </p:tgtEl>
                                        <p:attrNameLst>
                                          <p:attrName>style.visibility</p:attrName>
                                        </p:attrNameLst>
                                      </p:cBhvr>
                                      <p:to>
                                        <p:strVal val="visible"/>
                                      </p:to>
                                    </p:set>
                                    <p:anim calcmode="lin" valueType="num">
                                      <p:cBhvr>
                                        <p:cTn id="7" dur="500" fill="hold"/>
                                        <p:tgtEl>
                                          <p:spTgt spid="664592"/>
                                        </p:tgtEl>
                                        <p:attrNameLst>
                                          <p:attrName>ppt_x</p:attrName>
                                        </p:attrNameLst>
                                      </p:cBhvr>
                                      <p:tavLst>
                                        <p:tav tm="0">
                                          <p:val>
                                            <p:strVal val="#ppt_x+#ppt_w/2"/>
                                          </p:val>
                                        </p:tav>
                                        <p:tav tm="100000">
                                          <p:val>
                                            <p:strVal val="#ppt_x"/>
                                          </p:val>
                                        </p:tav>
                                      </p:tavLst>
                                    </p:anim>
                                    <p:anim calcmode="lin" valueType="num">
                                      <p:cBhvr>
                                        <p:cTn id="8" dur="500" fill="hold"/>
                                        <p:tgtEl>
                                          <p:spTgt spid="664592"/>
                                        </p:tgtEl>
                                        <p:attrNameLst>
                                          <p:attrName>ppt_y</p:attrName>
                                        </p:attrNameLst>
                                      </p:cBhvr>
                                      <p:tavLst>
                                        <p:tav tm="0">
                                          <p:val>
                                            <p:strVal val="#ppt_y"/>
                                          </p:val>
                                        </p:tav>
                                        <p:tav tm="100000">
                                          <p:val>
                                            <p:strVal val="#ppt_y"/>
                                          </p:val>
                                        </p:tav>
                                      </p:tavLst>
                                    </p:anim>
                                    <p:anim calcmode="lin" valueType="num">
                                      <p:cBhvr>
                                        <p:cTn id="9" dur="500" fill="hold"/>
                                        <p:tgtEl>
                                          <p:spTgt spid="664592"/>
                                        </p:tgtEl>
                                        <p:attrNameLst>
                                          <p:attrName>ppt_w</p:attrName>
                                        </p:attrNameLst>
                                      </p:cBhvr>
                                      <p:tavLst>
                                        <p:tav tm="0">
                                          <p:val>
                                            <p:fltVal val="0"/>
                                          </p:val>
                                        </p:tav>
                                        <p:tav tm="100000">
                                          <p:val>
                                            <p:strVal val="#ppt_w"/>
                                          </p:val>
                                        </p:tav>
                                      </p:tavLst>
                                    </p:anim>
                                    <p:anim calcmode="lin" valueType="num">
                                      <p:cBhvr>
                                        <p:cTn id="10" dur="500" fill="hold"/>
                                        <p:tgtEl>
                                          <p:spTgt spid="6645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9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a:xfrm>
            <a:off x="0" y="0"/>
            <a:ext cx="9525000" cy="762000"/>
          </a:xfrm>
        </p:spPr>
        <p:txBody>
          <a:bodyPr/>
          <a:lstStyle/>
          <a:p>
            <a:pPr algn="l"/>
            <a:r>
              <a:rPr lang="en-US" dirty="0">
                <a:solidFill>
                  <a:srgbClr val="FF9900"/>
                </a:solidFill>
                <a:effectLst>
                  <a:outerShdw blurRad="38100" dist="38100" dir="2700000" algn="tl">
                    <a:srgbClr val="FFFFFF"/>
                  </a:outerShdw>
                </a:effectLst>
              </a:rPr>
              <a:t>Stellar </a:t>
            </a:r>
            <a:r>
              <a:rPr lang="en-US" baseline="30000" dirty="0">
                <a:solidFill>
                  <a:srgbClr val="FF9900"/>
                </a:solidFill>
                <a:effectLst>
                  <a:outerShdw blurRad="38100" dist="38100" dir="2700000" algn="tl">
                    <a:srgbClr val="FFFFFF"/>
                  </a:outerShdw>
                </a:effectLst>
              </a:rPr>
              <a:t>187</a:t>
            </a:r>
            <a:r>
              <a:rPr lang="en-US" dirty="0">
                <a:solidFill>
                  <a:srgbClr val="FF9900"/>
                </a:solidFill>
                <a:effectLst>
                  <a:outerShdw blurRad="38100" dist="38100" dir="2700000" algn="tl">
                    <a:srgbClr val="FFFFFF"/>
                  </a:outerShdw>
                </a:effectLst>
              </a:rPr>
              <a:t>Os(</a:t>
            </a:r>
            <a:r>
              <a:rPr lang="en-US" dirty="0" err="1">
                <a:solidFill>
                  <a:srgbClr val="FF9900"/>
                </a:solidFill>
                <a:effectLst>
                  <a:outerShdw blurRad="38100" dist="38100" dir="2700000" algn="tl">
                    <a:srgbClr val="FFFFFF"/>
                  </a:outerShdw>
                </a:effectLst>
              </a:rPr>
              <a:t>n</a:t>
            </a:r>
            <a:r>
              <a:rPr lang="en-US" dirty="0" err="1">
                <a:solidFill>
                  <a:srgbClr val="FF9900"/>
                </a:solidFill>
                <a:effectLst>
                  <a:outerShdw blurRad="38100" dist="38100" dir="2700000" algn="tl">
                    <a:srgbClr val="FFFFFF"/>
                  </a:outerShdw>
                </a:effectLst>
                <a:latin typeface="Symbol" charset="0"/>
              </a:rPr>
              <a:t>,g</a:t>
            </a:r>
            <a:r>
              <a:rPr lang="en-US" dirty="0">
                <a:solidFill>
                  <a:srgbClr val="FF9900"/>
                </a:solidFill>
                <a:effectLst>
                  <a:outerShdw blurRad="38100" dist="38100" dir="2700000" algn="tl">
                    <a:srgbClr val="FFFFFF"/>
                  </a:outerShdw>
                </a:effectLst>
              </a:rPr>
              <a:t>) rate</a:t>
            </a:r>
          </a:p>
        </p:txBody>
      </p:sp>
      <p:sp>
        <p:nvSpPr>
          <p:cNvPr id="605187" name="Text Box 3"/>
          <p:cNvSpPr txBox="1">
            <a:spLocks noChangeArrowheads="1"/>
          </p:cNvSpPr>
          <p:nvPr/>
        </p:nvSpPr>
        <p:spPr bwMode="auto">
          <a:xfrm>
            <a:off x="914400" y="3662363"/>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GB">
              <a:solidFill>
                <a:schemeClr val="tx2"/>
              </a:solidFill>
              <a:latin typeface="Arial" charset="0"/>
            </a:endParaRPr>
          </a:p>
        </p:txBody>
      </p:sp>
      <p:pic>
        <p:nvPicPr>
          <p:cNvPr id="6051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066800"/>
            <a:ext cx="8539162" cy="2944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05189" name="Text Box 5"/>
          <p:cNvSpPr txBox="1">
            <a:spLocks noChangeArrowheads="1"/>
          </p:cNvSpPr>
          <p:nvPr/>
        </p:nvSpPr>
        <p:spPr bwMode="auto">
          <a:xfrm>
            <a:off x="7110413" y="4114800"/>
            <a:ext cx="2109787" cy="1195388"/>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50800">
                <a:solidFill>
                  <a:srgbClr val="3117EF"/>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it-IT" sz="1600" baseline="30000">
                <a:latin typeface="Arial" charset="0"/>
              </a:rPr>
              <a:t>187</a:t>
            </a:r>
            <a:r>
              <a:rPr lang="it-IT" sz="1600">
                <a:latin typeface="Arial" charset="0"/>
              </a:rPr>
              <a:t>Os at </a:t>
            </a:r>
            <a:r>
              <a:rPr lang="it-IT" sz="1600" i="1">
                <a:latin typeface="Arial" charset="0"/>
              </a:rPr>
              <a:t>kT = </a:t>
            </a:r>
            <a:r>
              <a:rPr lang="it-IT" sz="1600">
                <a:latin typeface="Arial" charset="0"/>
              </a:rPr>
              <a:t>30 keV:</a:t>
            </a:r>
          </a:p>
          <a:p>
            <a:pPr eaLnBrk="0" hangingPunct="0">
              <a:lnSpc>
                <a:spcPct val="90000"/>
              </a:lnSpc>
            </a:pPr>
            <a:endParaRPr lang="it-IT" sz="1600">
              <a:latin typeface="Arial" charset="0"/>
            </a:endParaRPr>
          </a:p>
          <a:p>
            <a:pPr eaLnBrk="0" hangingPunct="0">
              <a:lnSpc>
                <a:spcPct val="90000"/>
              </a:lnSpc>
            </a:pPr>
            <a:r>
              <a:rPr lang="it-IT" sz="1600">
                <a:latin typeface="Arial" charset="0"/>
              </a:rPr>
              <a:t>P(gs)            = 33%</a:t>
            </a:r>
          </a:p>
          <a:p>
            <a:pPr eaLnBrk="0" hangingPunct="0">
              <a:lnSpc>
                <a:spcPct val="90000"/>
              </a:lnSpc>
            </a:pPr>
            <a:r>
              <a:rPr lang="it-IT" sz="1600">
                <a:latin typeface="Arial" charset="0"/>
              </a:rPr>
              <a:t>P(1st)           = 47%</a:t>
            </a:r>
          </a:p>
          <a:p>
            <a:pPr eaLnBrk="0" hangingPunct="0">
              <a:lnSpc>
                <a:spcPct val="90000"/>
              </a:lnSpc>
            </a:pPr>
            <a:r>
              <a:rPr lang="it-IT" sz="1600">
                <a:latin typeface="Arial" charset="0"/>
              </a:rPr>
              <a:t>P(all others) = 20%</a:t>
            </a:r>
            <a:endParaRPr lang="en-US" sz="1600">
              <a:latin typeface="Arial" charset="0"/>
            </a:endParaRPr>
          </a:p>
        </p:txBody>
      </p:sp>
      <p:sp>
        <p:nvSpPr>
          <p:cNvPr id="605191" name="Text Box 7"/>
          <p:cNvSpPr txBox="1">
            <a:spLocks noChangeArrowheads="1"/>
          </p:cNvSpPr>
          <p:nvPr/>
        </p:nvSpPr>
        <p:spPr bwMode="auto">
          <a:xfrm>
            <a:off x="76200" y="6507163"/>
            <a:ext cx="355758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200">
                <a:latin typeface="Arial" charset="0"/>
              </a:rPr>
              <a:t>SE Woosley and WA Fowler, ApJ 233 (1979) 411 </a:t>
            </a:r>
          </a:p>
        </p:txBody>
      </p:sp>
      <p:sp>
        <p:nvSpPr>
          <p:cNvPr id="605192" name="Text Box 8"/>
          <p:cNvSpPr txBox="1">
            <a:spLocks noChangeArrowheads="1"/>
          </p:cNvSpPr>
          <p:nvPr/>
        </p:nvSpPr>
        <p:spPr bwMode="auto">
          <a:xfrm>
            <a:off x="593725" y="4341813"/>
            <a:ext cx="615315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eaLnBrk="0" hangingPunct="0">
              <a:defRPr sz="2400">
                <a:solidFill>
                  <a:schemeClr val="tx1"/>
                </a:solidFill>
                <a:latin typeface="SimSun" charset="0"/>
                <a:ea typeface="ＭＳ Ｐゴシック" charset="0"/>
              </a:defRPr>
            </a:lvl1pPr>
            <a:lvl2pPr marL="914400" indent="-457200" eaLnBrk="0" hangingPunct="0">
              <a:defRPr sz="2400">
                <a:solidFill>
                  <a:schemeClr val="tx1"/>
                </a:solidFill>
                <a:latin typeface="SimSun" charset="0"/>
                <a:ea typeface="ＭＳ Ｐゴシック" charset="0"/>
              </a:defRPr>
            </a:lvl2pPr>
            <a:lvl3pPr marL="1371600" indent="-457200" eaLnBrk="0" hangingPunct="0">
              <a:defRPr sz="2400">
                <a:solidFill>
                  <a:schemeClr val="tx1"/>
                </a:solidFill>
                <a:latin typeface="SimSun" charset="0"/>
                <a:ea typeface="ＭＳ Ｐゴシック" charset="0"/>
              </a:defRPr>
            </a:lvl3pPr>
            <a:lvl4pPr marL="1828800" indent="-457200" eaLnBrk="0" hangingPunct="0">
              <a:defRPr sz="2400">
                <a:solidFill>
                  <a:schemeClr val="tx1"/>
                </a:solidFill>
                <a:latin typeface="SimSun" charset="0"/>
                <a:ea typeface="ＭＳ Ｐゴシック" charset="0"/>
              </a:defRPr>
            </a:lvl4pPr>
            <a:lvl5pPr marL="2286000" indent="-457200" eaLnBrk="0" hangingPunct="0">
              <a:defRPr sz="2400">
                <a:solidFill>
                  <a:schemeClr val="tx1"/>
                </a:solidFill>
                <a:latin typeface="SimSun" charset="0"/>
                <a:ea typeface="ＭＳ Ｐゴシック" charset="0"/>
              </a:defRPr>
            </a:lvl5pPr>
            <a:lvl6pPr marL="2743200" indent="-457200" eaLnBrk="0" fontAlgn="base" hangingPunct="0">
              <a:spcBef>
                <a:spcPct val="0"/>
              </a:spcBef>
              <a:spcAft>
                <a:spcPct val="0"/>
              </a:spcAft>
              <a:defRPr sz="2400">
                <a:solidFill>
                  <a:schemeClr val="tx1"/>
                </a:solidFill>
                <a:latin typeface="SimSun" charset="0"/>
                <a:ea typeface="ＭＳ Ｐゴシック" charset="0"/>
              </a:defRPr>
            </a:lvl6pPr>
            <a:lvl7pPr marL="3200400" indent="-457200" eaLnBrk="0" fontAlgn="base" hangingPunct="0">
              <a:spcBef>
                <a:spcPct val="0"/>
              </a:spcBef>
              <a:spcAft>
                <a:spcPct val="0"/>
              </a:spcAft>
              <a:defRPr sz="2400">
                <a:solidFill>
                  <a:schemeClr val="tx1"/>
                </a:solidFill>
                <a:latin typeface="SimSun" charset="0"/>
                <a:ea typeface="ＭＳ Ｐゴシック" charset="0"/>
              </a:defRPr>
            </a:lvl7pPr>
            <a:lvl8pPr marL="3657600" indent="-457200" eaLnBrk="0" fontAlgn="base" hangingPunct="0">
              <a:spcBef>
                <a:spcPct val="0"/>
              </a:spcBef>
              <a:spcAft>
                <a:spcPct val="0"/>
              </a:spcAft>
              <a:defRPr sz="2400">
                <a:solidFill>
                  <a:schemeClr val="tx1"/>
                </a:solidFill>
                <a:latin typeface="SimSun" charset="0"/>
                <a:ea typeface="ＭＳ Ｐゴシック" charset="0"/>
              </a:defRPr>
            </a:lvl8pPr>
            <a:lvl9pPr marL="4114800" indent="-457200" eaLnBrk="0" fontAlgn="base" hangingPunct="0">
              <a:spcBef>
                <a:spcPct val="0"/>
              </a:spcBef>
              <a:spcAft>
                <a:spcPct val="0"/>
              </a:spcAft>
              <a:defRPr sz="2400">
                <a:solidFill>
                  <a:schemeClr val="tx1"/>
                </a:solidFill>
                <a:latin typeface="SimSun" charset="0"/>
                <a:ea typeface="ＭＳ Ｐゴシック" charset="0"/>
              </a:defRPr>
            </a:lvl9pPr>
          </a:lstStyle>
          <a:p>
            <a:pPr eaLnBrk="1" hangingPunct="1">
              <a:buFontTx/>
              <a:buAutoNum type="alphaUcPeriod"/>
            </a:pPr>
            <a:r>
              <a:rPr lang="en-US">
                <a:latin typeface="Arial" charset="0"/>
              </a:rPr>
              <a:t>Include thermal population</a:t>
            </a:r>
          </a:p>
          <a:p>
            <a:pPr eaLnBrk="1" hangingPunct="1">
              <a:buFontTx/>
              <a:buAutoNum type="alphaUcPeriod"/>
            </a:pPr>
            <a:r>
              <a:rPr lang="en-US">
                <a:latin typeface="Arial" charset="0"/>
              </a:rPr>
              <a:t>Include super-elastic scattering channels</a:t>
            </a:r>
          </a:p>
          <a:p>
            <a:pPr eaLnBrk="1" hangingPunct="1">
              <a:buFontTx/>
              <a:buAutoNum type="alphaUcPeriod"/>
            </a:pPr>
            <a:r>
              <a:rPr lang="en-US">
                <a:latin typeface="Arial" charset="0"/>
              </a:rPr>
              <a:t>Nuclear structure effects (deformation)</a:t>
            </a:r>
          </a:p>
        </p:txBody>
      </p:sp>
      <p:sp>
        <p:nvSpPr>
          <p:cNvPr id="605193" name="Text Box 9"/>
          <p:cNvSpPr txBox="1">
            <a:spLocks noChangeArrowheads="1"/>
          </p:cNvSpPr>
          <p:nvPr/>
        </p:nvSpPr>
        <p:spPr bwMode="auto">
          <a:xfrm>
            <a:off x="3178175" y="5791200"/>
            <a:ext cx="29940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atin typeface="Symbol" charset="0"/>
              </a:rPr>
              <a:t>&lt;s</a:t>
            </a:r>
            <a:r>
              <a:rPr lang="en-US" baseline="-25000"/>
              <a:t>n</a:t>
            </a:r>
            <a:r>
              <a:rPr lang="en-US" baseline="-25000">
                <a:latin typeface="Symbol" charset="0"/>
              </a:rPr>
              <a:t>,g</a:t>
            </a:r>
            <a:r>
              <a:rPr lang="en-US">
                <a:latin typeface="Symbol" charset="0"/>
              </a:rPr>
              <a:t>&gt;</a:t>
            </a:r>
            <a:r>
              <a:rPr lang="en-US"/>
              <a:t>* = </a:t>
            </a:r>
            <a:r>
              <a:rPr lang="en-US">
                <a:latin typeface="Arial" charset="0"/>
              </a:rPr>
              <a:t>SEF</a:t>
            </a:r>
            <a:r>
              <a:rPr lang="en-US"/>
              <a:t> </a:t>
            </a:r>
            <a:r>
              <a:rPr lang="en-US">
                <a:cs typeface="Times New Roman" charset="0"/>
              </a:rPr>
              <a:t>∙</a:t>
            </a:r>
            <a:r>
              <a:rPr lang="en-US"/>
              <a:t> &lt;</a:t>
            </a:r>
            <a:r>
              <a:rPr lang="en-US">
                <a:latin typeface="Symbol" charset="0"/>
              </a:rPr>
              <a:t>s</a:t>
            </a:r>
            <a:r>
              <a:rPr lang="en-US" baseline="-25000"/>
              <a:t>n,</a:t>
            </a:r>
            <a:r>
              <a:rPr lang="en-US" baseline="-25000">
                <a:latin typeface="Symbol" charset="0"/>
              </a:rPr>
              <a:t>g</a:t>
            </a:r>
            <a:r>
              <a:rPr lang="en-US">
                <a:latin typeface="Symbol" charset="0"/>
              </a:rPr>
              <a:t>&gt;</a:t>
            </a:r>
          </a:p>
        </p:txBody>
      </p:sp>
      <p:sp>
        <p:nvSpPr>
          <p:cNvPr id="10" name="Text Box 24"/>
          <p:cNvSpPr txBox="1">
            <a:spLocks noChangeArrowheads="1"/>
          </p:cNvSpPr>
          <p:nvPr/>
        </p:nvSpPr>
        <p:spPr bwMode="auto">
          <a:xfrm>
            <a:off x="7956879" y="6553200"/>
            <a:ext cx="194912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it-IT" sz="1200" dirty="0" err="1" smtClean="0">
                <a:latin typeface="Helvetica" charset="0"/>
              </a:rPr>
              <a:t>alberto.mengoni@cern.ch</a:t>
            </a:r>
            <a:endParaRPr lang="en-US" sz="1200" dirty="0">
              <a:latin typeface="Helvetica" charset="0"/>
            </a:endParaRPr>
          </a:p>
        </p:txBody>
      </p:sp>
    </p:spTree>
    <p:extLst>
      <p:ext uri="{BB962C8B-B14F-4D97-AF65-F5344CB8AC3E}">
        <p14:creationId xmlns:p14="http://schemas.microsoft.com/office/powerpoint/2010/main" val="379498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5193"/>
                                        </p:tgtEl>
                                        <p:attrNameLst>
                                          <p:attrName>style.visibility</p:attrName>
                                        </p:attrNameLst>
                                      </p:cBhvr>
                                      <p:to>
                                        <p:strVal val="visible"/>
                                      </p:to>
                                    </p:set>
                                    <p:anim calcmode="lin" valueType="num">
                                      <p:cBhvr>
                                        <p:cTn id="7" dur="500" fill="hold"/>
                                        <p:tgtEl>
                                          <p:spTgt spid="605193"/>
                                        </p:tgtEl>
                                        <p:attrNameLst>
                                          <p:attrName>ppt_w</p:attrName>
                                        </p:attrNameLst>
                                      </p:cBhvr>
                                      <p:tavLst>
                                        <p:tav tm="0">
                                          <p:val>
                                            <p:fltVal val="0"/>
                                          </p:val>
                                        </p:tav>
                                        <p:tav tm="100000">
                                          <p:val>
                                            <p:strVal val="#ppt_w"/>
                                          </p:val>
                                        </p:tav>
                                      </p:tavLst>
                                    </p:anim>
                                    <p:anim calcmode="lin" valueType="num">
                                      <p:cBhvr>
                                        <p:cTn id="8" dur="500" fill="hold"/>
                                        <p:tgtEl>
                                          <p:spTgt spid="6051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9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a:xfrm>
            <a:off x="76200" y="76200"/>
            <a:ext cx="8686800" cy="762000"/>
          </a:xfrm>
        </p:spPr>
        <p:txBody>
          <a:bodyPr/>
          <a:lstStyle/>
          <a:p>
            <a:pPr algn="l"/>
            <a:r>
              <a:rPr lang="en-US" altLang="en-US" baseline="30000" dirty="0" smtClean="0">
                <a:effectLst>
                  <a:outerShdw blurRad="38100" dist="38100" dir="2700000" algn="tl">
                    <a:srgbClr val="FFFFFF"/>
                  </a:outerShdw>
                </a:effectLst>
              </a:rPr>
              <a:t>187</a:t>
            </a:r>
            <a:r>
              <a:rPr lang="en-US" altLang="en-US" dirty="0" smtClean="0">
                <a:effectLst>
                  <a:outerShdw blurRad="38100" dist="38100" dir="2700000" algn="tl">
                    <a:srgbClr val="FFFFFF"/>
                  </a:outerShdw>
                </a:effectLst>
              </a:rPr>
              <a:t>Re(</a:t>
            </a:r>
            <a:r>
              <a:rPr lang="en-US" altLang="en-US" dirty="0" smtClean="0">
                <a:effectLst>
                  <a:outerShdw blurRad="38100" dist="38100" dir="2700000" algn="tl">
                    <a:srgbClr val="FFFFFF"/>
                  </a:outerShdw>
                </a:effectLst>
                <a:latin typeface="Symbol" charset="2"/>
              </a:rPr>
              <a:t>b</a:t>
            </a:r>
            <a:r>
              <a:rPr lang="en-US" altLang="en-US" baseline="30000" dirty="0" smtClean="0">
                <a:effectLst>
                  <a:outerShdw blurRad="38100" dist="38100" dir="2700000" algn="tl">
                    <a:srgbClr val="FFFFFF"/>
                  </a:outerShdw>
                </a:effectLst>
              </a:rPr>
              <a:t>-</a:t>
            </a:r>
            <a:r>
              <a:rPr lang="en-US" altLang="en-US" dirty="0">
                <a:effectLst>
                  <a:outerShdw blurRad="38100" dist="38100" dir="2700000" algn="tl">
                    <a:srgbClr val="FFFFFF"/>
                  </a:outerShdw>
                </a:effectLst>
              </a:rPr>
              <a:t>) decay</a:t>
            </a:r>
          </a:p>
        </p:txBody>
      </p:sp>
      <p:sp>
        <p:nvSpPr>
          <p:cNvPr id="1046531" name="Text Box 3"/>
          <p:cNvSpPr txBox="1">
            <a:spLocks noChangeArrowheads="1"/>
          </p:cNvSpPr>
          <p:nvPr/>
        </p:nvSpPr>
        <p:spPr bwMode="auto">
          <a:xfrm>
            <a:off x="7924800" y="6553200"/>
            <a:ext cx="1924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it-IT" altLang="en-US" sz="1200">
                <a:latin typeface="Helvetica" charset="0"/>
              </a:rPr>
              <a:t>alberto.mengoni@cern.ch</a:t>
            </a:r>
            <a:endParaRPr lang="en-US" altLang="en-US" sz="1200">
              <a:latin typeface="Helvetica" charset="0"/>
            </a:endParaRPr>
          </a:p>
        </p:txBody>
      </p:sp>
      <p:sp>
        <p:nvSpPr>
          <p:cNvPr id="1046532" name="Text Box 4"/>
          <p:cNvSpPr txBox="1">
            <a:spLocks noChangeArrowheads="1"/>
          </p:cNvSpPr>
          <p:nvPr/>
        </p:nvSpPr>
        <p:spPr bwMode="auto">
          <a:xfrm>
            <a:off x="95250" y="1060450"/>
            <a:ext cx="4857750" cy="250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altLang="en-US" sz="1600" dirty="0">
                <a:latin typeface="+mn-lt"/>
              </a:rPr>
              <a:t>The </a:t>
            </a:r>
            <a:r>
              <a:rPr lang="en-US" altLang="en-US" sz="1600" dirty="0" smtClean="0">
                <a:latin typeface="+mn-lt"/>
              </a:rPr>
              <a:t>β-decay </a:t>
            </a:r>
            <a:r>
              <a:rPr lang="en-US" altLang="en-US" sz="1600" dirty="0">
                <a:latin typeface="+mn-lt"/>
              </a:rPr>
              <a:t>half-life of </a:t>
            </a:r>
            <a:r>
              <a:rPr lang="en-US" altLang="en-US" sz="1600" baseline="30000" dirty="0">
                <a:latin typeface="+mn-lt"/>
              </a:rPr>
              <a:t>187</a:t>
            </a:r>
            <a:r>
              <a:rPr lang="en-US" altLang="en-US" sz="1600" dirty="0">
                <a:latin typeface="+mn-lt"/>
              </a:rPr>
              <a:t>Re is </a:t>
            </a:r>
            <a:r>
              <a:rPr lang="en-US" altLang="en-US" sz="1600" b="1" dirty="0" err="1">
                <a:latin typeface="+mn-lt"/>
              </a:rPr>
              <a:t>t</a:t>
            </a:r>
            <a:r>
              <a:rPr lang="en-US" altLang="en-US" sz="1600" baseline="-25000" dirty="0" err="1">
                <a:latin typeface="+mn-lt"/>
              </a:rPr>
              <a:t>b</a:t>
            </a:r>
            <a:r>
              <a:rPr lang="en-US" altLang="en-US" sz="1600" dirty="0">
                <a:latin typeface="+mn-lt"/>
              </a:rPr>
              <a:t> </a:t>
            </a:r>
            <a:r>
              <a:rPr lang="en-US" altLang="en-US" sz="1600" i="1" dirty="0">
                <a:latin typeface="+mn-lt"/>
              </a:rPr>
              <a:t>=</a:t>
            </a:r>
            <a:r>
              <a:rPr lang="en-US" altLang="en-US" sz="1600" dirty="0">
                <a:latin typeface="+mn-lt"/>
              </a:rPr>
              <a:t> </a:t>
            </a:r>
            <a:r>
              <a:rPr lang="en-US" altLang="en-US" sz="1600" dirty="0">
                <a:effectLst>
                  <a:outerShdw blurRad="38100" dist="38100" dir="2700000" algn="tl">
                    <a:srgbClr val="FFFFFF"/>
                  </a:outerShdw>
                </a:effectLst>
                <a:latin typeface="+mn-lt"/>
              </a:rPr>
              <a:t>43.2 </a:t>
            </a:r>
            <a:r>
              <a:rPr lang="en-US" altLang="en-US" sz="1600" dirty="0">
                <a:effectLst>
                  <a:outerShdw blurRad="38100" dist="38100" dir="2700000" algn="tl">
                    <a:srgbClr val="FFFFFF"/>
                  </a:outerShdw>
                </a:effectLst>
                <a:latin typeface="+mn-lt"/>
                <a:sym typeface="Symbol" charset="2"/>
              </a:rPr>
              <a:t></a:t>
            </a:r>
            <a:r>
              <a:rPr lang="en-US" altLang="en-US" sz="1600" dirty="0">
                <a:effectLst>
                  <a:outerShdw blurRad="38100" dist="38100" dir="2700000" algn="tl">
                    <a:srgbClr val="FFFFFF"/>
                  </a:outerShdw>
                </a:effectLst>
                <a:latin typeface="+mn-lt"/>
              </a:rPr>
              <a:t> 1.3 </a:t>
            </a:r>
            <a:r>
              <a:rPr lang="en-US" altLang="en-US" sz="1600" dirty="0" err="1">
                <a:effectLst>
                  <a:outerShdw blurRad="38100" dist="38100" dir="2700000" algn="tl">
                    <a:srgbClr val="FFFFFF"/>
                  </a:outerShdw>
                </a:effectLst>
                <a:latin typeface="+mn-lt"/>
              </a:rPr>
              <a:t>Gyr</a:t>
            </a:r>
            <a:r>
              <a:rPr lang="en-US" altLang="en-US" sz="1600" dirty="0">
                <a:latin typeface="+mn-lt"/>
              </a:rPr>
              <a:t>.</a:t>
            </a:r>
          </a:p>
          <a:p>
            <a:pPr algn="l"/>
            <a:r>
              <a:rPr lang="en-US" altLang="en-US" sz="1600" dirty="0">
                <a:latin typeface="+mn-lt"/>
              </a:rPr>
              <a:t>Under stellar conditions, the </a:t>
            </a:r>
            <a:r>
              <a:rPr lang="en-US" altLang="en-US" sz="1600" baseline="30000" dirty="0">
                <a:latin typeface="+mn-lt"/>
              </a:rPr>
              <a:t>187</a:t>
            </a:r>
            <a:r>
              <a:rPr lang="en-US" altLang="en-US" sz="1600" dirty="0">
                <a:latin typeface="+mn-lt"/>
              </a:rPr>
              <a:t>Os and </a:t>
            </a:r>
            <a:r>
              <a:rPr lang="en-US" altLang="en-US" sz="1600" baseline="30000" dirty="0">
                <a:latin typeface="+mn-lt"/>
              </a:rPr>
              <a:t>187</a:t>
            </a:r>
            <a:r>
              <a:rPr lang="en-US" altLang="en-US" sz="1600" dirty="0">
                <a:latin typeface="+mn-lt"/>
              </a:rPr>
              <a:t>Re atoms can be partly or fully ionized. </a:t>
            </a:r>
          </a:p>
          <a:p>
            <a:r>
              <a:rPr lang="en-US" altLang="en-US" sz="1600" dirty="0">
                <a:latin typeface="+mn-lt"/>
              </a:rPr>
              <a:t>The </a:t>
            </a:r>
            <a:r>
              <a:rPr lang="en-US" altLang="en-US" sz="1600" dirty="0"/>
              <a:t>β</a:t>
            </a:r>
            <a:r>
              <a:rPr lang="en-US" altLang="en-US" sz="1600" dirty="0" smtClean="0">
                <a:latin typeface="+mn-lt"/>
              </a:rPr>
              <a:t>-decay </a:t>
            </a:r>
            <a:r>
              <a:rPr lang="en-US" altLang="en-US" sz="1600" dirty="0">
                <a:latin typeface="+mn-lt"/>
              </a:rPr>
              <a:t>rate can then proceed through a transition to bound-electronic states  in </a:t>
            </a:r>
            <a:r>
              <a:rPr lang="en-US" altLang="en-US" sz="1600" baseline="30000" dirty="0">
                <a:latin typeface="+mn-lt"/>
              </a:rPr>
              <a:t>187</a:t>
            </a:r>
            <a:r>
              <a:rPr lang="en-US" altLang="en-US" sz="1600" dirty="0">
                <a:latin typeface="+mn-lt"/>
              </a:rPr>
              <a:t>Os. </a:t>
            </a:r>
          </a:p>
          <a:p>
            <a:pPr algn="l"/>
            <a:r>
              <a:rPr lang="en-US" altLang="en-US" sz="1600" dirty="0">
                <a:latin typeface="+mn-lt"/>
              </a:rPr>
              <a:t>The rate for this process can be orders of magnitude faster than the neutral-atom decay. </a:t>
            </a:r>
          </a:p>
          <a:p>
            <a:pPr algn="l"/>
            <a:r>
              <a:rPr lang="en-US" altLang="en-US" sz="1600" dirty="0">
                <a:latin typeface="+mn-lt"/>
              </a:rPr>
              <a:t>The bound-state b-decay half-life of fully-ionized </a:t>
            </a:r>
            <a:r>
              <a:rPr lang="en-US" altLang="en-US" sz="1600" baseline="30000" dirty="0">
                <a:latin typeface="+mn-lt"/>
              </a:rPr>
              <a:t>187</a:t>
            </a:r>
            <a:r>
              <a:rPr lang="en-US" altLang="en-US" sz="1600" dirty="0">
                <a:latin typeface="+mn-lt"/>
              </a:rPr>
              <a:t>Re has been measured @ GSI.</a:t>
            </a:r>
          </a:p>
        </p:txBody>
      </p:sp>
      <p:sp>
        <p:nvSpPr>
          <p:cNvPr id="1046533" name="Text Box 5"/>
          <p:cNvSpPr txBox="1">
            <a:spLocks noChangeArrowheads="1"/>
          </p:cNvSpPr>
          <p:nvPr/>
        </p:nvSpPr>
        <p:spPr bwMode="auto">
          <a:xfrm>
            <a:off x="914400" y="36623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endParaRPr lang="en-US" altLang="en-US">
              <a:solidFill>
                <a:schemeClr val="tx2"/>
              </a:solidFill>
              <a:latin typeface="Arial" charset="0"/>
            </a:endParaRPr>
          </a:p>
        </p:txBody>
      </p:sp>
      <p:pic>
        <p:nvPicPr>
          <p:cNvPr id="10465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75" y="1371600"/>
            <a:ext cx="501332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46535" name="Rectangle 7"/>
          <p:cNvSpPr>
            <a:spLocks noChangeArrowheads="1"/>
          </p:cNvSpPr>
          <p:nvPr/>
        </p:nvSpPr>
        <p:spPr bwMode="auto">
          <a:xfrm>
            <a:off x="76200" y="4419600"/>
            <a:ext cx="49530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dirty="0">
                <a:latin typeface="+mn-lt"/>
              </a:rPr>
              <a:t>The half-life of fully-ionized </a:t>
            </a:r>
            <a:r>
              <a:rPr lang="en-US" altLang="en-US" baseline="30000" dirty="0">
                <a:latin typeface="+mn-lt"/>
              </a:rPr>
              <a:t>187</a:t>
            </a:r>
            <a:r>
              <a:rPr lang="en-US" altLang="en-US" dirty="0">
                <a:latin typeface="+mn-lt"/>
              </a:rPr>
              <a:t>Re turns out to be: </a:t>
            </a:r>
            <a:r>
              <a:rPr lang="en-US" altLang="en-US" b="1" dirty="0" err="1">
                <a:latin typeface="+mn-lt"/>
              </a:rPr>
              <a:t>t</a:t>
            </a:r>
            <a:r>
              <a:rPr lang="en-US" altLang="en-US" baseline="-25000" dirty="0" err="1">
                <a:latin typeface="+mn-lt"/>
              </a:rPr>
              <a:t>b</a:t>
            </a:r>
            <a:r>
              <a:rPr lang="en-US" altLang="en-US" dirty="0">
                <a:latin typeface="+mn-lt"/>
              </a:rPr>
              <a:t> </a:t>
            </a:r>
            <a:r>
              <a:rPr lang="en-US" altLang="en-US" i="1" dirty="0">
                <a:latin typeface="+mn-lt"/>
              </a:rPr>
              <a:t>=</a:t>
            </a:r>
            <a:r>
              <a:rPr lang="en-US" altLang="en-US" dirty="0">
                <a:latin typeface="+mn-lt"/>
              </a:rPr>
              <a:t> </a:t>
            </a:r>
            <a:r>
              <a:rPr lang="en-US" altLang="en-US" dirty="0">
                <a:effectLst>
                  <a:outerShdw blurRad="38100" dist="38100" dir="2700000" algn="tl">
                    <a:srgbClr val="FFFFFF"/>
                  </a:outerShdw>
                </a:effectLst>
                <a:latin typeface="+mn-lt"/>
              </a:rPr>
              <a:t>32.9 </a:t>
            </a:r>
            <a:r>
              <a:rPr lang="en-US" altLang="en-US" sz="1800" dirty="0">
                <a:effectLst>
                  <a:outerShdw blurRad="38100" dist="38100" dir="2700000" algn="tl">
                    <a:srgbClr val="FFFFFF"/>
                  </a:outerShdw>
                </a:effectLst>
                <a:latin typeface="+mn-lt"/>
                <a:sym typeface="Symbol" charset="2"/>
              </a:rPr>
              <a:t></a:t>
            </a:r>
            <a:r>
              <a:rPr lang="en-US" altLang="en-US" dirty="0">
                <a:effectLst>
                  <a:outerShdw blurRad="38100" dist="38100" dir="2700000" algn="tl">
                    <a:srgbClr val="FFFFFF"/>
                  </a:outerShdw>
                </a:effectLst>
                <a:latin typeface="+mn-lt"/>
              </a:rPr>
              <a:t> 2</a:t>
            </a:r>
            <a:r>
              <a:rPr lang="en-US" altLang="en-US" i="1" dirty="0">
                <a:effectLst>
                  <a:outerShdw blurRad="38100" dist="38100" dir="2700000" algn="tl">
                    <a:srgbClr val="FFFFFF"/>
                  </a:outerShdw>
                </a:effectLst>
                <a:latin typeface="+mn-lt"/>
              </a:rPr>
              <a:t>.</a:t>
            </a:r>
            <a:r>
              <a:rPr lang="en-US" altLang="en-US" dirty="0">
                <a:effectLst>
                  <a:outerShdw blurRad="38100" dist="38100" dir="2700000" algn="tl">
                    <a:srgbClr val="FFFFFF"/>
                  </a:outerShdw>
                </a:effectLst>
                <a:latin typeface="+mn-lt"/>
              </a:rPr>
              <a:t>0 yr</a:t>
            </a:r>
            <a:r>
              <a:rPr lang="en-US" altLang="en-US" dirty="0">
                <a:latin typeface="+mn-lt"/>
              </a:rPr>
              <a:t>.</a:t>
            </a:r>
          </a:p>
          <a:p>
            <a:pPr algn="l">
              <a:spcBef>
                <a:spcPct val="50000"/>
              </a:spcBef>
            </a:pPr>
            <a:r>
              <a:rPr lang="en-US" altLang="en-US" sz="2000" dirty="0">
                <a:latin typeface="+mn-lt"/>
              </a:rPr>
              <a:t>(F. Bosch, </a:t>
            </a:r>
            <a:r>
              <a:rPr lang="en-US" altLang="en-US" sz="2000" i="1" dirty="0">
                <a:latin typeface="+mn-lt"/>
              </a:rPr>
              <a:t>et al.</a:t>
            </a:r>
            <a:r>
              <a:rPr lang="en-US" altLang="en-US" sz="2000" dirty="0">
                <a:latin typeface="+mn-lt"/>
              </a:rPr>
              <a:t>, PRL </a:t>
            </a:r>
            <a:r>
              <a:rPr lang="en-US" altLang="en-US" sz="2000" b="1" dirty="0">
                <a:latin typeface="+mn-lt"/>
              </a:rPr>
              <a:t>77</a:t>
            </a:r>
            <a:r>
              <a:rPr lang="en-US" altLang="en-US" sz="2000" dirty="0">
                <a:latin typeface="+mn-lt"/>
              </a:rPr>
              <a:t> (1996) 5190)</a:t>
            </a:r>
          </a:p>
        </p:txBody>
      </p:sp>
      <p:sp>
        <p:nvSpPr>
          <p:cNvPr id="1046536" name="Rectangle 8"/>
          <p:cNvSpPr>
            <a:spLocks noChangeArrowheads="1"/>
          </p:cNvSpPr>
          <p:nvPr/>
        </p:nvSpPr>
        <p:spPr bwMode="auto">
          <a:xfrm>
            <a:off x="152400" y="59436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dirty="0">
                <a:latin typeface="+mn-lt"/>
              </a:rPr>
              <a:t>Impact on the age:  </a:t>
            </a:r>
            <a:r>
              <a:rPr lang="en-US" altLang="en-US" dirty="0" smtClean="0">
                <a:effectLst>
                  <a:outerShdw blurRad="38100" dist="38100" dir="2700000" algn="tl">
                    <a:srgbClr val="FFFFFF"/>
                  </a:outerShdw>
                </a:effectLst>
                <a:latin typeface="+mn-lt"/>
                <a:ea typeface="Arial" charset="0"/>
                <a:cs typeface="Arial" charset="0"/>
              </a:rPr>
              <a:t>up to</a:t>
            </a:r>
            <a:r>
              <a:rPr lang="en-US" altLang="en-US" dirty="0" smtClean="0">
                <a:latin typeface="+mn-lt"/>
                <a:ea typeface="Arial" charset="0"/>
                <a:cs typeface="Arial" charset="0"/>
              </a:rPr>
              <a:t> </a:t>
            </a:r>
            <a:r>
              <a:rPr lang="en-US" altLang="en-US" dirty="0">
                <a:effectLst>
                  <a:outerShdw blurRad="38100" dist="38100" dir="2700000" algn="tl">
                    <a:srgbClr val="FFFFFF"/>
                  </a:outerShdw>
                </a:effectLst>
                <a:latin typeface="+mn-lt"/>
              </a:rPr>
              <a:t>1 </a:t>
            </a:r>
            <a:r>
              <a:rPr lang="en-US" altLang="en-US" dirty="0" err="1">
                <a:effectLst>
                  <a:outerShdw blurRad="38100" dist="38100" dir="2700000" algn="tl">
                    <a:srgbClr val="FFFFFF"/>
                  </a:outerShdw>
                </a:effectLst>
                <a:latin typeface="+mn-lt"/>
              </a:rPr>
              <a:t>Gyr</a:t>
            </a:r>
            <a:endParaRPr lang="en-US" altLang="en-US" sz="2000" dirty="0">
              <a:latin typeface="+mn-lt"/>
            </a:endParaRPr>
          </a:p>
        </p:txBody>
      </p:sp>
    </p:spTree>
    <p:extLst>
      <p:ext uri="{BB962C8B-B14F-4D97-AF65-F5344CB8AC3E}">
        <p14:creationId xmlns:p14="http://schemas.microsoft.com/office/powerpoint/2010/main" val="229388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6535"/>
                                        </p:tgtEl>
                                        <p:attrNameLst>
                                          <p:attrName>style.visibility</p:attrName>
                                        </p:attrNameLst>
                                      </p:cBhvr>
                                      <p:to>
                                        <p:strVal val="visible"/>
                                      </p:to>
                                    </p:set>
                                    <p:anim calcmode="lin" valueType="num">
                                      <p:cBhvr additive="base">
                                        <p:cTn id="7" dur="500" fill="hold"/>
                                        <p:tgtEl>
                                          <p:spTgt spid="1046535"/>
                                        </p:tgtEl>
                                        <p:attrNameLst>
                                          <p:attrName>ppt_x</p:attrName>
                                        </p:attrNameLst>
                                      </p:cBhvr>
                                      <p:tavLst>
                                        <p:tav tm="0">
                                          <p:val>
                                            <p:strVal val="0-#ppt_w/2"/>
                                          </p:val>
                                        </p:tav>
                                        <p:tav tm="100000">
                                          <p:val>
                                            <p:strVal val="#ppt_x"/>
                                          </p:val>
                                        </p:tav>
                                      </p:tavLst>
                                    </p:anim>
                                    <p:anim calcmode="lin" valueType="num">
                                      <p:cBhvr additive="base">
                                        <p:cTn id="8" dur="500" fill="hold"/>
                                        <p:tgtEl>
                                          <p:spTgt spid="10465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6536"/>
                                        </p:tgtEl>
                                        <p:attrNameLst>
                                          <p:attrName>style.visibility</p:attrName>
                                        </p:attrNameLst>
                                      </p:cBhvr>
                                      <p:to>
                                        <p:strVal val="visible"/>
                                      </p:to>
                                    </p:set>
                                    <p:anim calcmode="lin" valueType="num">
                                      <p:cBhvr additive="base">
                                        <p:cTn id="13" dur="500" fill="hold"/>
                                        <p:tgtEl>
                                          <p:spTgt spid="1046536"/>
                                        </p:tgtEl>
                                        <p:attrNameLst>
                                          <p:attrName>ppt_x</p:attrName>
                                        </p:attrNameLst>
                                      </p:cBhvr>
                                      <p:tavLst>
                                        <p:tav tm="0">
                                          <p:val>
                                            <p:strVal val="0-#ppt_w/2"/>
                                          </p:val>
                                        </p:tav>
                                        <p:tav tm="100000">
                                          <p:val>
                                            <p:strVal val="#ppt_x"/>
                                          </p:val>
                                        </p:tav>
                                      </p:tavLst>
                                    </p:anim>
                                    <p:anim calcmode="lin" valueType="num">
                                      <p:cBhvr additive="base">
                                        <p:cTn id="14" dur="500" fill="hold"/>
                                        <p:tgtEl>
                                          <p:spTgt spid="10465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535" grpId="0" autoUpdateAnimBg="0"/>
      <p:bldP spid="1046536"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4578" name="Picture 2" descr="plot_newage-Faest1"/>
          <p:cNvPicPr>
            <a:picLocks noChangeAspect="1" noChangeArrowheads="1"/>
          </p:cNvPicPr>
          <p:nvPr/>
        </p:nvPicPr>
        <p:blipFill>
          <a:blip r:embed="rId3">
            <a:extLst>
              <a:ext uri="{28A0092B-C50C-407E-A947-70E740481C1C}">
                <a14:useLocalDpi xmlns:a14="http://schemas.microsoft.com/office/drawing/2010/main" val="0"/>
              </a:ext>
            </a:extLst>
          </a:blip>
          <a:srcRect l="7205" t="15996" r="2530" b="12105"/>
          <a:stretch>
            <a:fillRect/>
          </a:stretch>
        </p:blipFill>
        <p:spPr bwMode="auto">
          <a:xfrm>
            <a:off x="28575" y="2590800"/>
            <a:ext cx="6810375" cy="4191000"/>
          </a:xfrm>
          <a:prstGeom prst="rect">
            <a:avLst/>
          </a:prstGeom>
          <a:noFill/>
          <a:extLst>
            <a:ext uri="{909E8E84-426E-40dd-AFC4-6F175D3DCCD1}">
              <a14:hiddenFill xmlns:a14="http://schemas.microsoft.com/office/drawing/2010/main" xmlns="">
                <a:solidFill>
                  <a:srgbClr val="FFFFFF"/>
                </a:solidFill>
              </a14:hiddenFill>
            </a:ext>
          </a:extLst>
        </p:spPr>
      </p:pic>
      <p:sp>
        <p:nvSpPr>
          <p:cNvPr id="664581" name="Line 5"/>
          <p:cNvSpPr>
            <a:spLocks noChangeShapeType="1"/>
          </p:cNvSpPr>
          <p:nvPr/>
        </p:nvSpPr>
        <p:spPr bwMode="auto">
          <a:xfrm flipH="1">
            <a:off x="6553200" y="1748135"/>
            <a:ext cx="2286000"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64582" name="Line 6"/>
          <p:cNvSpPr>
            <a:spLocks noChangeShapeType="1"/>
          </p:cNvSpPr>
          <p:nvPr/>
        </p:nvSpPr>
        <p:spPr bwMode="auto">
          <a:xfrm flipH="1">
            <a:off x="2133600" y="1748135"/>
            <a:ext cx="4418013"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64583" name="Text Box 7"/>
          <p:cNvSpPr txBox="1">
            <a:spLocks noChangeArrowheads="1"/>
          </p:cNvSpPr>
          <p:nvPr/>
        </p:nvSpPr>
        <p:spPr bwMode="auto">
          <a:xfrm>
            <a:off x="8424863" y="1748135"/>
            <a:ext cx="7953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Now</a:t>
            </a:r>
          </a:p>
        </p:txBody>
      </p:sp>
      <p:sp>
        <p:nvSpPr>
          <p:cNvPr id="664584" name="Oval 8"/>
          <p:cNvSpPr>
            <a:spLocks noChangeArrowheads="1"/>
          </p:cNvSpPr>
          <p:nvPr/>
        </p:nvSpPr>
        <p:spPr bwMode="auto">
          <a:xfrm>
            <a:off x="8716963" y="1397298"/>
            <a:ext cx="274637" cy="2746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664585" name="Text Box 9"/>
          <p:cNvSpPr txBox="1">
            <a:spLocks noChangeArrowheads="1"/>
          </p:cNvSpPr>
          <p:nvPr/>
        </p:nvSpPr>
        <p:spPr bwMode="auto">
          <a:xfrm>
            <a:off x="7162800" y="1748135"/>
            <a:ext cx="110859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smtClean="0">
                <a:latin typeface="Arial" charset="0"/>
              </a:rPr>
              <a:t>4.6 </a:t>
            </a:r>
            <a:r>
              <a:rPr lang="en-US" dirty="0" err="1">
                <a:latin typeface="Arial" charset="0"/>
              </a:rPr>
              <a:t>Ga</a:t>
            </a:r>
            <a:endParaRPr lang="en-US" dirty="0">
              <a:latin typeface="Arial" charset="0"/>
            </a:endParaRPr>
          </a:p>
        </p:txBody>
      </p:sp>
      <p:sp>
        <p:nvSpPr>
          <p:cNvPr id="664586" name="Line 10"/>
          <p:cNvSpPr>
            <a:spLocks noChangeShapeType="1"/>
          </p:cNvSpPr>
          <p:nvPr/>
        </p:nvSpPr>
        <p:spPr bwMode="auto">
          <a:xfrm flipH="1">
            <a:off x="1601788" y="1748135"/>
            <a:ext cx="531812"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64587" name="AutoShape 11"/>
          <p:cNvSpPr>
            <a:spLocks noChangeArrowheads="1"/>
          </p:cNvSpPr>
          <p:nvPr/>
        </p:nvSpPr>
        <p:spPr bwMode="auto">
          <a:xfrm>
            <a:off x="6400800" y="1214735"/>
            <a:ext cx="457200" cy="533400"/>
          </a:xfrm>
          <a:prstGeom prst="irregularSeal2">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664588" name="AutoShape 12"/>
          <p:cNvSpPr>
            <a:spLocks noChangeArrowheads="1"/>
          </p:cNvSpPr>
          <p:nvPr/>
        </p:nvSpPr>
        <p:spPr bwMode="auto">
          <a:xfrm>
            <a:off x="1828800" y="1290935"/>
            <a:ext cx="762000" cy="3810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99CCFF">
                  <a:gamma/>
                  <a:shade val="46275"/>
                  <a:invGamma/>
                </a:srgbClr>
              </a:gs>
              <a:gs pos="50000">
                <a:srgbClr val="99CCFF"/>
              </a:gs>
              <a:gs pos="100000">
                <a:srgbClr val="99CCFF">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664589" name="Oval 13"/>
          <p:cNvSpPr>
            <a:spLocks noChangeArrowheads="1"/>
          </p:cNvSpPr>
          <p:nvPr/>
        </p:nvSpPr>
        <p:spPr bwMode="auto">
          <a:xfrm>
            <a:off x="2019300" y="1398885"/>
            <a:ext cx="3810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664590" name="Text Box 14"/>
          <p:cNvSpPr txBox="1">
            <a:spLocks noChangeArrowheads="1"/>
          </p:cNvSpPr>
          <p:nvPr/>
        </p:nvSpPr>
        <p:spPr bwMode="auto">
          <a:xfrm>
            <a:off x="457200" y="1519535"/>
            <a:ext cx="11842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b="1">
                <a:latin typeface="Arial" charset="0"/>
              </a:rPr>
              <a:t>BANG!</a:t>
            </a:r>
            <a:endParaRPr lang="en-US" b="1">
              <a:latin typeface="Arial" charset="0"/>
            </a:endParaRPr>
          </a:p>
        </p:txBody>
      </p:sp>
      <p:sp>
        <p:nvSpPr>
          <p:cNvPr id="664591" name="Text Box 15"/>
          <p:cNvSpPr txBox="1">
            <a:spLocks noChangeArrowheads="1"/>
          </p:cNvSpPr>
          <p:nvPr/>
        </p:nvSpPr>
        <p:spPr bwMode="auto">
          <a:xfrm>
            <a:off x="4024313" y="1748135"/>
            <a:ext cx="381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a:latin typeface="Arial" charset="0"/>
              </a:rPr>
              <a:t>t</a:t>
            </a:r>
            <a:r>
              <a:rPr lang="it-IT" baseline="-25000">
                <a:latin typeface="Arial" charset="0"/>
              </a:rPr>
              <a:t>0</a:t>
            </a:r>
            <a:endParaRPr lang="en-US">
              <a:latin typeface="Arial" charset="0"/>
            </a:endParaRPr>
          </a:p>
        </p:txBody>
      </p:sp>
      <p:sp>
        <p:nvSpPr>
          <p:cNvPr id="664592" name="Line 16"/>
          <p:cNvSpPr>
            <a:spLocks noChangeAspect="1" noChangeShapeType="1"/>
          </p:cNvSpPr>
          <p:nvPr/>
        </p:nvSpPr>
        <p:spPr bwMode="auto">
          <a:xfrm flipH="1">
            <a:off x="714375" y="4648200"/>
            <a:ext cx="2238375" cy="0"/>
          </a:xfrm>
          <a:prstGeom prst="line">
            <a:avLst/>
          </a:prstGeom>
          <a:noFill/>
          <a:ln w="50800">
            <a:solidFill>
              <a:schemeClr val="bg2"/>
            </a:solidFill>
            <a:round/>
            <a:headEnd/>
            <a:tailEnd type="triangl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64596" name="Text Box 20"/>
          <p:cNvSpPr txBox="1">
            <a:spLocks noChangeArrowheads="1"/>
          </p:cNvSpPr>
          <p:nvPr/>
        </p:nvSpPr>
        <p:spPr bwMode="auto">
          <a:xfrm>
            <a:off x="6934200" y="2616200"/>
            <a:ext cx="2895600" cy="2517775"/>
          </a:xfrm>
          <a:prstGeom prst="rect">
            <a:avLst/>
          </a:prstGeom>
          <a:solidFill>
            <a:schemeClr val="bg2"/>
          </a:solidFill>
          <a:ln w="50800">
            <a:solidFill>
              <a:schemeClr val="accent2"/>
            </a:solidFill>
            <a:miter lim="800000"/>
            <a:headEnd/>
            <a:tailEnd/>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a:spAutoFit/>
          </a:bodyPr>
          <a:lstStyle/>
          <a:p>
            <a:pPr>
              <a:spcBef>
                <a:spcPct val="50000"/>
              </a:spcBef>
            </a:pPr>
            <a:r>
              <a:rPr lang="en-US">
                <a:latin typeface="Arial" charset="0"/>
              </a:rPr>
              <a:t>R</a:t>
            </a:r>
            <a:r>
              <a:rPr lang="en-US" baseline="-25000">
                <a:latin typeface="Symbol" charset="0"/>
              </a:rPr>
              <a:t>s   </a:t>
            </a:r>
            <a:r>
              <a:rPr lang="en-US">
                <a:latin typeface="Arial" charset="0"/>
              </a:rPr>
              <a:t>= 0.43 </a:t>
            </a:r>
            <a:r>
              <a:rPr lang="en-US">
                <a:latin typeface="Arial" charset="0"/>
                <a:cs typeface="Arial" charset="0"/>
              </a:rPr>
              <a:t>± 0.02</a:t>
            </a:r>
          </a:p>
          <a:p>
            <a:pPr>
              <a:spcBef>
                <a:spcPct val="50000"/>
              </a:spcBef>
            </a:pPr>
            <a:r>
              <a:rPr lang="en-US">
                <a:latin typeface="Arial" charset="0"/>
              </a:rPr>
              <a:t>t</a:t>
            </a:r>
            <a:r>
              <a:rPr lang="en-US" baseline="-25000">
                <a:latin typeface="Arial" charset="0"/>
              </a:rPr>
              <a:t>0</a:t>
            </a:r>
            <a:r>
              <a:rPr lang="en-US">
                <a:latin typeface="Arial" charset="0"/>
              </a:rPr>
              <a:t> = 8.7 </a:t>
            </a:r>
            <a:r>
              <a:rPr lang="en-US">
                <a:latin typeface="Arial" charset="0"/>
                <a:cs typeface="Arial" charset="0"/>
              </a:rPr>
              <a:t>± 0.4 </a:t>
            </a:r>
            <a:r>
              <a:rPr lang="en-US">
                <a:latin typeface="Arial" charset="0"/>
              </a:rPr>
              <a:t>Ga </a:t>
            </a:r>
          </a:p>
          <a:p>
            <a:pPr>
              <a:spcBef>
                <a:spcPct val="50000"/>
              </a:spcBef>
            </a:pPr>
            <a:endParaRPr lang="en-US">
              <a:latin typeface="Arial" charset="0"/>
            </a:endParaRPr>
          </a:p>
          <a:p>
            <a:pPr>
              <a:spcBef>
                <a:spcPct val="50000"/>
              </a:spcBef>
            </a:pPr>
            <a:r>
              <a:rPr lang="en-US" sz="2000">
                <a:latin typeface="Arial" charset="0"/>
              </a:rPr>
              <a:t>age:</a:t>
            </a:r>
          </a:p>
          <a:p>
            <a:pPr>
              <a:spcBef>
                <a:spcPct val="50000"/>
              </a:spcBef>
            </a:pPr>
            <a:r>
              <a:rPr lang="en-US" sz="2000" b="1">
                <a:latin typeface="Arial" charset="0"/>
              </a:rPr>
              <a:t>8.7 + 4.6 = 13.3 Ga</a:t>
            </a:r>
            <a:endParaRPr lang="en-US" sz="2000">
              <a:latin typeface="Arial" charset="0"/>
            </a:endParaRPr>
          </a:p>
        </p:txBody>
      </p:sp>
      <p:sp>
        <p:nvSpPr>
          <p:cNvPr id="19" name="Rectangle 2"/>
          <p:cNvSpPr>
            <a:spLocks noGrp="1" noChangeArrowheads="1"/>
          </p:cNvSpPr>
          <p:nvPr>
            <p:ph type="title"/>
          </p:nvPr>
        </p:nvSpPr>
        <p:spPr>
          <a:xfrm>
            <a:off x="0" y="0"/>
            <a:ext cx="9906000" cy="762000"/>
          </a:xfrm>
        </p:spPr>
        <p:txBody>
          <a:bodyPr/>
          <a:lstStyle/>
          <a:p>
            <a:pPr algn="l"/>
            <a:r>
              <a:rPr lang="it-IT" dirty="0" smtClean="0">
                <a:solidFill>
                  <a:srgbClr val="FF9900"/>
                </a:solidFill>
                <a:effectLst>
                  <a:outerShdw blurRad="38100" dist="38100" dir="2700000" algn="tl">
                    <a:srgbClr val="FFFFFF"/>
                  </a:outerShdw>
                </a:effectLst>
              </a:rPr>
              <a:t>Lab cross sections &amp; the clock</a:t>
            </a:r>
            <a:endParaRPr lang="en-US" dirty="0">
              <a:solidFill>
                <a:srgbClr val="FF9900"/>
              </a:solidFill>
              <a:effectLst>
                <a:outerShdw blurRad="38100" dist="38100" dir="2700000" algn="tl">
                  <a:srgbClr val="FFFFFF"/>
                </a:outerShdw>
              </a:effectLst>
            </a:endParaRPr>
          </a:p>
        </p:txBody>
      </p:sp>
    </p:spTree>
    <p:extLst>
      <p:ext uri="{BB962C8B-B14F-4D97-AF65-F5344CB8AC3E}">
        <p14:creationId xmlns:p14="http://schemas.microsoft.com/office/powerpoint/2010/main" val="2747231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6626" name="Picture 2" descr="plot_newage-Faest2"/>
          <p:cNvPicPr>
            <a:picLocks noChangeAspect="1" noChangeArrowheads="1"/>
          </p:cNvPicPr>
          <p:nvPr/>
        </p:nvPicPr>
        <p:blipFill>
          <a:blip r:embed="rId3">
            <a:extLst>
              <a:ext uri="{28A0092B-C50C-407E-A947-70E740481C1C}">
                <a14:useLocalDpi xmlns:a14="http://schemas.microsoft.com/office/drawing/2010/main" val="0"/>
              </a:ext>
            </a:extLst>
          </a:blip>
          <a:srcRect l="7063" t="15996" r="3055" b="12105"/>
          <a:stretch>
            <a:fillRect/>
          </a:stretch>
        </p:blipFill>
        <p:spPr bwMode="auto">
          <a:xfrm>
            <a:off x="28575" y="2590800"/>
            <a:ext cx="6780213" cy="4191000"/>
          </a:xfrm>
          <a:prstGeom prst="rect">
            <a:avLst/>
          </a:prstGeom>
          <a:noFill/>
          <a:extLst>
            <a:ext uri="{909E8E84-426E-40dd-AFC4-6F175D3DCCD1}">
              <a14:hiddenFill xmlns:a14="http://schemas.microsoft.com/office/drawing/2010/main" xmlns="">
                <a:solidFill>
                  <a:srgbClr val="FFFFFF"/>
                </a:solidFill>
              </a14:hiddenFill>
            </a:ext>
          </a:extLst>
        </p:spPr>
      </p:pic>
      <p:sp>
        <p:nvSpPr>
          <p:cNvPr id="666629" name="Line 5"/>
          <p:cNvSpPr>
            <a:spLocks noChangeShapeType="1"/>
          </p:cNvSpPr>
          <p:nvPr/>
        </p:nvSpPr>
        <p:spPr bwMode="auto">
          <a:xfrm flipH="1">
            <a:off x="6553200" y="1748135"/>
            <a:ext cx="2286000"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66630" name="Line 6"/>
          <p:cNvSpPr>
            <a:spLocks noChangeShapeType="1"/>
          </p:cNvSpPr>
          <p:nvPr/>
        </p:nvSpPr>
        <p:spPr bwMode="auto">
          <a:xfrm flipH="1">
            <a:off x="2133600" y="1748135"/>
            <a:ext cx="4418013"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66631" name="Text Box 7"/>
          <p:cNvSpPr txBox="1">
            <a:spLocks noChangeArrowheads="1"/>
          </p:cNvSpPr>
          <p:nvPr/>
        </p:nvSpPr>
        <p:spPr bwMode="auto">
          <a:xfrm>
            <a:off x="8424863" y="1748135"/>
            <a:ext cx="7953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Now</a:t>
            </a:r>
          </a:p>
        </p:txBody>
      </p:sp>
      <p:sp>
        <p:nvSpPr>
          <p:cNvPr id="666632" name="Oval 8"/>
          <p:cNvSpPr>
            <a:spLocks noChangeArrowheads="1"/>
          </p:cNvSpPr>
          <p:nvPr/>
        </p:nvSpPr>
        <p:spPr bwMode="auto">
          <a:xfrm>
            <a:off x="8716963" y="1397298"/>
            <a:ext cx="274637" cy="2746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666633" name="Text Box 9"/>
          <p:cNvSpPr txBox="1">
            <a:spLocks noChangeArrowheads="1"/>
          </p:cNvSpPr>
          <p:nvPr/>
        </p:nvSpPr>
        <p:spPr bwMode="auto">
          <a:xfrm>
            <a:off x="7162800" y="1748135"/>
            <a:ext cx="110859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smtClean="0">
                <a:latin typeface="Arial" charset="0"/>
              </a:rPr>
              <a:t>4.6 </a:t>
            </a:r>
            <a:r>
              <a:rPr lang="en-US" dirty="0" err="1">
                <a:latin typeface="Arial" charset="0"/>
              </a:rPr>
              <a:t>Ga</a:t>
            </a:r>
            <a:endParaRPr lang="en-US" dirty="0">
              <a:latin typeface="Arial" charset="0"/>
            </a:endParaRPr>
          </a:p>
        </p:txBody>
      </p:sp>
      <p:sp>
        <p:nvSpPr>
          <p:cNvPr id="666634" name="Line 10"/>
          <p:cNvSpPr>
            <a:spLocks noChangeShapeType="1"/>
          </p:cNvSpPr>
          <p:nvPr/>
        </p:nvSpPr>
        <p:spPr bwMode="auto">
          <a:xfrm flipH="1">
            <a:off x="1601788" y="1748135"/>
            <a:ext cx="531812"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66635" name="AutoShape 11"/>
          <p:cNvSpPr>
            <a:spLocks noChangeArrowheads="1"/>
          </p:cNvSpPr>
          <p:nvPr/>
        </p:nvSpPr>
        <p:spPr bwMode="auto">
          <a:xfrm>
            <a:off x="6400800" y="1214735"/>
            <a:ext cx="457200" cy="533400"/>
          </a:xfrm>
          <a:prstGeom prst="irregularSeal2">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666636" name="AutoShape 12"/>
          <p:cNvSpPr>
            <a:spLocks noChangeArrowheads="1"/>
          </p:cNvSpPr>
          <p:nvPr/>
        </p:nvSpPr>
        <p:spPr bwMode="auto">
          <a:xfrm>
            <a:off x="1828800" y="1290935"/>
            <a:ext cx="762000" cy="3810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99CCFF">
                  <a:gamma/>
                  <a:shade val="46275"/>
                  <a:invGamma/>
                </a:srgbClr>
              </a:gs>
              <a:gs pos="50000">
                <a:srgbClr val="99CCFF"/>
              </a:gs>
              <a:gs pos="100000">
                <a:srgbClr val="99CCFF">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666637" name="Oval 13"/>
          <p:cNvSpPr>
            <a:spLocks noChangeArrowheads="1"/>
          </p:cNvSpPr>
          <p:nvPr/>
        </p:nvSpPr>
        <p:spPr bwMode="auto">
          <a:xfrm>
            <a:off x="2019300" y="1398885"/>
            <a:ext cx="3810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666638" name="Text Box 14"/>
          <p:cNvSpPr txBox="1">
            <a:spLocks noChangeArrowheads="1"/>
          </p:cNvSpPr>
          <p:nvPr/>
        </p:nvSpPr>
        <p:spPr bwMode="auto">
          <a:xfrm>
            <a:off x="457200" y="1519535"/>
            <a:ext cx="11842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b="1">
                <a:latin typeface="Arial" charset="0"/>
              </a:rPr>
              <a:t>BANG!</a:t>
            </a:r>
            <a:endParaRPr lang="en-US" b="1">
              <a:latin typeface="Arial" charset="0"/>
            </a:endParaRPr>
          </a:p>
        </p:txBody>
      </p:sp>
      <p:sp>
        <p:nvSpPr>
          <p:cNvPr id="666639" name="Text Box 15"/>
          <p:cNvSpPr txBox="1">
            <a:spLocks noChangeArrowheads="1"/>
          </p:cNvSpPr>
          <p:nvPr/>
        </p:nvSpPr>
        <p:spPr bwMode="auto">
          <a:xfrm>
            <a:off x="4024313" y="1748135"/>
            <a:ext cx="381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a:latin typeface="Arial" charset="0"/>
              </a:rPr>
              <a:t>t</a:t>
            </a:r>
            <a:r>
              <a:rPr lang="it-IT" baseline="-25000">
                <a:latin typeface="Arial" charset="0"/>
              </a:rPr>
              <a:t>0</a:t>
            </a:r>
            <a:endParaRPr lang="en-US">
              <a:latin typeface="Arial" charset="0"/>
            </a:endParaRPr>
          </a:p>
        </p:txBody>
      </p:sp>
      <p:sp>
        <p:nvSpPr>
          <p:cNvPr id="666641" name="Line 17"/>
          <p:cNvSpPr>
            <a:spLocks noChangeAspect="1" noChangeShapeType="1"/>
          </p:cNvSpPr>
          <p:nvPr/>
        </p:nvSpPr>
        <p:spPr bwMode="auto">
          <a:xfrm flipH="1" flipV="1">
            <a:off x="733425" y="4314825"/>
            <a:ext cx="1400175" cy="0"/>
          </a:xfrm>
          <a:prstGeom prst="line">
            <a:avLst/>
          </a:prstGeom>
          <a:noFill/>
          <a:ln w="50800">
            <a:solidFill>
              <a:schemeClr val="bg2"/>
            </a:solidFill>
            <a:round/>
            <a:headEnd/>
            <a:tailEnd type="triangl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66642" name="Text Box 18"/>
          <p:cNvSpPr txBox="1">
            <a:spLocks noChangeArrowheads="1"/>
          </p:cNvSpPr>
          <p:nvPr/>
        </p:nvSpPr>
        <p:spPr bwMode="auto">
          <a:xfrm>
            <a:off x="6934200" y="2616200"/>
            <a:ext cx="2895600" cy="2517775"/>
          </a:xfrm>
          <a:prstGeom prst="rect">
            <a:avLst/>
          </a:prstGeom>
          <a:solidFill>
            <a:schemeClr val="bg2"/>
          </a:solidFill>
          <a:ln w="50800">
            <a:solidFill>
              <a:schemeClr val="accent2"/>
            </a:solidFill>
            <a:miter lim="800000"/>
            <a:headEnd/>
            <a:tailEnd/>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a:spAutoFit/>
          </a:bodyPr>
          <a:lstStyle/>
          <a:p>
            <a:pPr>
              <a:spcBef>
                <a:spcPct val="50000"/>
              </a:spcBef>
            </a:pPr>
            <a:r>
              <a:rPr lang="en-US" dirty="0">
                <a:latin typeface="Arial" charset="0"/>
              </a:rPr>
              <a:t>R*</a:t>
            </a:r>
            <a:r>
              <a:rPr lang="en-US" baseline="-25000" dirty="0">
                <a:latin typeface="Symbol" charset="0"/>
              </a:rPr>
              <a:t>s  </a:t>
            </a:r>
            <a:r>
              <a:rPr lang="en-US" dirty="0">
                <a:latin typeface="Arial" charset="0"/>
              </a:rPr>
              <a:t>= 0.34 </a:t>
            </a:r>
            <a:r>
              <a:rPr lang="en-US" dirty="0">
                <a:latin typeface="Arial" charset="0"/>
                <a:cs typeface="Arial" charset="0"/>
              </a:rPr>
              <a:t>± 0.02</a:t>
            </a:r>
          </a:p>
          <a:p>
            <a:pPr>
              <a:spcBef>
                <a:spcPct val="50000"/>
              </a:spcBef>
            </a:pPr>
            <a:r>
              <a:rPr lang="en-US" dirty="0">
                <a:latin typeface="Arial" charset="0"/>
              </a:rPr>
              <a:t>t</a:t>
            </a:r>
            <a:r>
              <a:rPr lang="en-US" baseline="-25000" dirty="0">
                <a:latin typeface="Arial" charset="0"/>
              </a:rPr>
              <a:t>0</a:t>
            </a:r>
            <a:r>
              <a:rPr lang="en-US" dirty="0">
                <a:latin typeface="Arial" charset="0"/>
              </a:rPr>
              <a:t> = 10.7 </a:t>
            </a:r>
            <a:r>
              <a:rPr lang="en-US" dirty="0">
                <a:latin typeface="Arial" charset="0"/>
                <a:cs typeface="Arial" charset="0"/>
              </a:rPr>
              <a:t>± 0.5 </a:t>
            </a:r>
            <a:r>
              <a:rPr lang="en-US" dirty="0">
                <a:latin typeface="Arial" charset="0"/>
              </a:rPr>
              <a:t>Ga </a:t>
            </a:r>
          </a:p>
          <a:p>
            <a:pPr>
              <a:spcBef>
                <a:spcPct val="50000"/>
              </a:spcBef>
            </a:pPr>
            <a:endParaRPr lang="en-US" dirty="0">
              <a:latin typeface="Arial" charset="0"/>
            </a:endParaRPr>
          </a:p>
          <a:p>
            <a:pPr>
              <a:spcBef>
                <a:spcPct val="50000"/>
              </a:spcBef>
            </a:pPr>
            <a:r>
              <a:rPr lang="en-US" sz="2000" dirty="0">
                <a:latin typeface="Arial" charset="0"/>
              </a:rPr>
              <a:t>age:</a:t>
            </a:r>
          </a:p>
          <a:p>
            <a:pPr>
              <a:spcBef>
                <a:spcPct val="50000"/>
              </a:spcBef>
            </a:pPr>
            <a:r>
              <a:rPr lang="en-US" sz="2000" b="1" dirty="0">
                <a:latin typeface="Arial" charset="0"/>
              </a:rPr>
              <a:t>10.7 + 4.6 = 15.3 Ga</a:t>
            </a:r>
            <a:endParaRPr lang="en-US" sz="2000" dirty="0">
              <a:latin typeface="Arial" charset="0"/>
            </a:endParaRPr>
          </a:p>
        </p:txBody>
      </p:sp>
      <p:sp>
        <p:nvSpPr>
          <p:cNvPr id="19" name="Rectangle 2"/>
          <p:cNvSpPr>
            <a:spLocks noGrp="1" noChangeArrowheads="1"/>
          </p:cNvSpPr>
          <p:nvPr>
            <p:ph type="title"/>
          </p:nvPr>
        </p:nvSpPr>
        <p:spPr>
          <a:xfrm>
            <a:off x="0" y="0"/>
            <a:ext cx="9906000" cy="762000"/>
          </a:xfrm>
        </p:spPr>
        <p:txBody>
          <a:bodyPr/>
          <a:lstStyle/>
          <a:p>
            <a:pPr algn="l"/>
            <a:r>
              <a:rPr lang="it-IT" dirty="0" smtClean="0">
                <a:solidFill>
                  <a:srgbClr val="FF9900"/>
                </a:solidFill>
              </a:rPr>
              <a:t>Stellar</a:t>
            </a:r>
            <a:r>
              <a:rPr lang="it-IT" dirty="0" smtClean="0">
                <a:solidFill>
                  <a:srgbClr val="FF9900"/>
                </a:solidFill>
                <a:effectLst>
                  <a:outerShdw blurRad="38100" dist="38100" dir="2700000" algn="tl">
                    <a:srgbClr val="FFFFFF"/>
                  </a:outerShdw>
                </a:effectLst>
              </a:rPr>
              <a:t> cross sections &amp; the clock</a:t>
            </a:r>
            <a:endParaRPr lang="en-US" dirty="0">
              <a:solidFill>
                <a:srgbClr val="FF9900"/>
              </a:solidFill>
              <a:effectLst>
                <a:outerShdw blurRad="38100" dist="38100" dir="2700000" algn="tl">
                  <a:srgbClr val="FFFFFF"/>
                </a:outerShdw>
              </a:effectLst>
            </a:endParaRPr>
          </a:p>
        </p:txBody>
      </p:sp>
      <p:sp>
        <p:nvSpPr>
          <p:cNvPr id="2" name="TextBox 1"/>
          <p:cNvSpPr txBox="1"/>
          <p:nvPr/>
        </p:nvSpPr>
        <p:spPr>
          <a:xfrm>
            <a:off x="7086600" y="5562600"/>
            <a:ext cx="1966372" cy="904863"/>
          </a:xfrm>
          <a:prstGeom prst="rect">
            <a:avLst/>
          </a:prstGeom>
          <a:noFill/>
        </p:spPr>
        <p:txBody>
          <a:bodyPr wrap="none" rtlCol="0">
            <a:spAutoFit/>
          </a:bodyPr>
          <a:lstStyle/>
          <a:p>
            <a:r>
              <a:rPr lang="en-US" dirty="0" smtClean="0"/>
              <a:t>SEF(30 </a:t>
            </a:r>
            <a:r>
              <a:rPr lang="en-US" dirty="0" err="1" smtClean="0"/>
              <a:t>keV</a:t>
            </a:r>
            <a:r>
              <a:rPr lang="en-US" dirty="0" smtClean="0"/>
              <a:t>):</a:t>
            </a:r>
          </a:p>
          <a:p>
            <a:r>
              <a:rPr lang="en-US" dirty="0" smtClean="0"/>
              <a:t>1.28 </a:t>
            </a:r>
            <a:r>
              <a:rPr lang="en-US" dirty="0" smtClean="0">
                <a:latin typeface="Arial" charset="0"/>
                <a:cs typeface="Arial" charset="0"/>
              </a:rPr>
              <a:t>± 0.04</a:t>
            </a:r>
            <a:r>
              <a:rPr lang="en-US" dirty="0" smtClean="0"/>
              <a:t> </a:t>
            </a:r>
            <a:endParaRPr lang="en-US" dirty="0"/>
          </a:p>
        </p:txBody>
      </p:sp>
    </p:spTree>
    <p:extLst>
      <p:ext uri="{BB962C8B-B14F-4D97-AF65-F5344CB8AC3E}">
        <p14:creationId xmlns:p14="http://schemas.microsoft.com/office/powerpoint/2010/main" val="394062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666641"/>
                                        </p:tgtEl>
                                        <p:attrNameLst>
                                          <p:attrName>style.visibility</p:attrName>
                                        </p:attrNameLst>
                                      </p:cBhvr>
                                      <p:to>
                                        <p:strVal val="visible"/>
                                      </p:to>
                                    </p:set>
                                    <p:anim calcmode="lin" valueType="num">
                                      <p:cBhvr>
                                        <p:cTn id="7" dur="500" fill="hold"/>
                                        <p:tgtEl>
                                          <p:spTgt spid="666641"/>
                                        </p:tgtEl>
                                        <p:attrNameLst>
                                          <p:attrName>ppt_x</p:attrName>
                                        </p:attrNameLst>
                                      </p:cBhvr>
                                      <p:tavLst>
                                        <p:tav tm="0">
                                          <p:val>
                                            <p:strVal val="#ppt_x+#ppt_w/2"/>
                                          </p:val>
                                        </p:tav>
                                        <p:tav tm="100000">
                                          <p:val>
                                            <p:strVal val="#ppt_x"/>
                                          </p:val>
                                        </p:tav>
                                      </p:tavLst>
                                    </p:anim>
                                    <p:anim calcmode="lin" valueType="num">
                                      <p:cBhvr>
                                        <p:cTn id="8" dur="500" fill="hold"/>
                                        <p:tgtEl>
                                          <p:spTgt spid="666641"/>
                                        </p:tgtEl>
                                        <p:attrNameLst>
                                          <p:attrName>ppt_y</p:attrName>
                                        </p:attrNameLst>
                                      </p:cBhvr>
                                      <p:tavLst>
                                        <p:tav tm="0">
                                          <p:val>
                                            <p:strVal val="#ppt_y"/>
                                          </p:val>
                                        </p:tav>
                                        <p:tav tm="100000">
                                          <p:val>
                                            <p:strVal val="#ppt_y"/>
                                          </p:val>
                                        </p:tav>
                                      </p:tavLst>
                                    </p:anim>
                                    <p:anim calcmode="lin" valueType="num">
                                      <p:cBhvr>
                                        <p:cTn id="9" dur="500" fill="hold"/>
                                        <p:tgtEl>
                                          <p:spTgt spid="666641"/>
                                        </p:tgtEl>
                                        <p:attrNameLst>
                                          <p:attrName>ppt_w</p:attrName>
                                        </p:attrNameLst>
                                      </p:cBhvr>
                                      <p:tavLst>
                                        <p:tav tm="0">
                                          <p:val>
                                            <p:fltVal val="0"/>
                                          </p:val>
                                        </p:tav>
                                        <p:tav tm="100000">
                                          <p:val>
                                            <p:strVal val="#ppt_w"/>
                                          </p:val>
                                        </p:tav>
                                      </p:tavLst>
                                    </p:anim>
                                    <p:anim calcmode="lin" valueType="num">
                                      <p:cBhvr>
                                        <p:cTn id="10" dur="500" fill="hold"/>
                                        <p:tgtEl>
                                          <p:spTgt spid="6666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41"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6277" name="Picture 5"/>
          <p:cNvPicPr>
            <a:picLocks noChangeAspect="1" noChangeArrowheads="1"/>
          </p:cNvPicPr>
          <p:nvPr/>
        </p:nvPicPr>
        <p:blipFill>
          <a:blip r:embed="rId3">
            <a:extLst>
              <a:ext uri="{28A0092B-C50C-407E-A947-70E740481C1C}">
                <a14:useLocalDpi xmlns:a14="http://schemas.microsoft.com/office/drawing/2010/main" val="0"/>
              </a:ext>
            </a:extLst>
          </a:blip>
          <a:srcRect l="12776" t="22337" r="2327" b="15698"/>
          <a:stretch>
            <a:fillRect/>
          </a:stretch>
        </p:blipFill>
        <p:spPr bwMode="auto">
          <a:xfrm>
            <a:off x="19050" y="914400"/>
            <a:ext cx="99060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66276" name="Picture 4"/>
          <p:cNvPicPr>
            <a:picLocks noChangeAspect="1" noChangeArrowheads="1"/>
          </p:cNvPicPr>
          <p:nvPr/>
        </p:nvPicPr>
        <p:blipFill>
          <a:blip r:embed="rId4">
            <a:extLst>
              <a:ext uri="{28A0092B-C50C-407E-A947-70E740481C1C}">
                <a14:useLocalDpi xmlns:a14="http://schemas.microsoft.com/office/drawing/2010/main" val="0"/>
              </a:ext>
            </a:extLst>
          </a:blip>
          <a:srcRect l="33000" t="20966" r="31999" b="32076"/>
          <a:stretch>
            <a:fillRect/>
          </a:stretch>
        </p:blipFill>
        <p:spPr bwMode="auto">
          <a:xfrm>
            <a:off x="6934200" y="1828800"/>
            <a:ext cx="2493963"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66278" name="Text Box 6"/>
          <p:cNvSpPr txBox="1">
            <a:spLocks noChangeArrowheads="1"/>
          </p:cNvSpPr>
          <p:nvPr/>
        </p:nvSpPr>
        <p:spPr bwMode="auto">
          <a:xfrm>
            <a:off x="1371600" y="4876800"/>
            <a:ext cx="7086600" cy="1865313"/>
          </a:xfrm>
          <a:prstGeom prst="rect">
            <a:avLst/>
          </a:prstGeom>
          <a:solidFill>
            <a:schemeClr val="bg1"/>
          </a:solidFill>
          <a:ln w="5715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pPr>
            <a:r>
              <a:rPr lang="en-US">
                <a:latin typeface="Comic Sans MS" charset="0"/>
              </a:rPr>
              <a:t>	Abundances			: 0.49 Ga</a:t>
            </a:r>
          </a:p>
          <a:p>
            <a:pPr>
              <a:lnSpc>
                <a:spcPct val="80000"/>
              </a:lnSpc>
              <a:spcBef>
                <a:spcPct val="50000"/>
              </a:spcBef>
            </a:pPr>
            <a:r>
              <a:rPr lang="en-GB">
                <a:latin typeface="Comic Sans MS" charset="0"/>
              </a:rPr>
              <a:t>   </a:t>
            </a:r>
            <a:r>
              <a:rPr lang="en-GB">
                <a:latin typeface="Arial" charset="0"/>
                <a:cs typeface="Arial" charset="0"/>
              </a:rPr>
              <a:t>        </a:t>
            </a:r>
            <a:r>
              <a:rPr lang="en-GB">
                <a:latin typeface="Comic Sans MS" charset="0"/>
              </a:rPr>
              <a:t>x-section ratio*		: 0.47 Ga           </a:t>
            </a:r>
          </a:p>
          <a:p>
            <a:pPr>
              <a:lnSpc>
                <a:spcPct val="80000"/>
              </a:lnSpc>
              <a:spcBef>
                <a:spcPct val="50000"/>
              </a:spcBef>
            </a:pPr>
            <a:r>
              <a:rPr lang="en-US">
                <a:latin typeface="Comic Sans MS" charset="0"/>
              </a:rPr>
              <a:t>	Re-187 b-decay half-life	: 0.29 Ga</a:t>
            </a:r>
          </a:p>
          <a:p>
            <a:pPr>
              <a:lnSpc>
                <a:spcPct val="80000"/>
              </a:lnSpc>
              <a:spcBef>
                <a:spcPct val="50000"/>
              </a:spcBef>
            </a:pPr>
            <a:r>
              <a:rPr lang="en-GB" b="1">
                <a:effectLst>
                  <a:outerShdw blurRad="38100" dist="38100" dir="2700000" algn="tl">
                    <a:srgbClr val="000000"/>
                  </a:outerShdw>
                </a:effectLst>
                <a:latin typeface="Comic Sans MS" charset="0"/>
              </a:rPr>
              <a:t>	Total uncertainty 		: &lt; 1 Ga</a:t>
            </a:r>
            <a:endParaRPr lang="en-US" b="1">
              <a:effectLst>
                <a:outerShdw blurRad="38100" dist="38100" dir="2700000" algn="tl">
                  <a:srgbClr val="000000"/>
                </a:outerShdw>
              </a:effectLst>
              <a:latin typeface="Comic Sans MS" charset="0"/>
            </a:endParaRPr>
          </a:p>
        </p:txBody>
      </p:sp>
      <p:sp>
        <p:nvSpPr>
          <p:cNvPr id="566280" name="Rectangle 8"/>
          <p:cNvSpPr>
            <a:spLocks noGrp="1" noChangeArrowheads="1"/>
          </p:cNvSpPr>
          <p:nvPr>
            <p:ph type="title"/>
          </p:nvPr>
        </p:nvSpPr>
        <p:spPr>
          <a:xfrm>
            <a:off x="0" y="0"/>
            <a:ext cx="9356725" cy="762000"/>
          </a:xfrm>
          <a:noFill/>
          <a:ln/>
        </p:spPr>
        <p:txBody>
          <a:bodyPr/>
          <a:lstStyle/>
          <a:p>
            <a:pPr algn="l"/>
            <a:r>
              <a:rPr lang="it-IT" dirty="0" smtClean="0">
                <a:solidFill>
                  <a:srgbClr val="FF9900"/>
                </a:solidFill>
                <a:effectLst>
                  <a:outerShdw blurRad="38100" dist="38100" dir="2700000" algn="tl">
                    <a:srgbClr val="FFFFFF"/>
                  </a:outerShdw>
                </a:effectLst>
              </a:rPr>
              <a:t>Results and uncertainties</a:t>
            </a:r>
            <a:endParaRPr lang="en-US" dirty="0">
              <a:solidFill>
                <a:srgbClr val="FF9900"/>
              </a:solidFill>
              <a:effectLst>
                <a:outerShdw blurRad="38100" dist="38100" dir="2700000" algn="tl">
                  <a:srgbClr val="FFFFFF"/>
                </a:outerShdw>
              </a:effectLst>
            </a:endParaRPr>
          </a:p>
        </p:txBody>
      </p:sp>
      <p:pic>
        <p:nvPicPr>
          <p:cNvPr id="56628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5225" y="1470025"/>
            <a:ext cx="4930775" cy="3330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66284" name="Line 12"/>
          <p:cNvSpPr>
            <a:spLocks noChangeShapeType="1"/>
          </p:cNvSpPr>
          <p:nvPr/>
        </p:nvSpPr>
        <p:spPr bwMode="auto">
          <a:xfrm>
            <a:off x="4076700" y="4648200"/>
            <a:ext cx="533400" cy="0"/>
          </a:xfrm>
          <a:prstGeom prst="line">
            <a:avLst/>
          </a:prstGeom>
          <a:noFill/>
          <a:ln w="3810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extLst>
      <p:ext uri="{BB962C8B-B14F-4D97-AF65-F5344CB8AC3E}">
        <p14:creationId xmlns:p14="http://schemas.microsoft.com/office/powerpoint/2010/main" val="161826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6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4850" name="Rectangle 2"/>
          <p:cNvSpPr>
            <a:spLocks noChangeArrowheads="1"/>
          </p:cNvSpPr>
          <p:nvPr/>
        </p:nvSpPr>
        <p:spPr bwMode="auto">
          <a:xfrm>
            <a:off x="4376738" y="605948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endParaRPr lang="en-GB">
              <a:latin typeface="SimSun" charset="0"/>
            </a:endParaRPr>
          </a:p>
        </p:txBody>
      </p:sp>
      <p:sp>
        <p:nvSpPr>
          <p:cNvPr id="334853" name="Rectangle 5"/>
          <p:cNvSpPr>
            <a:spLocks noGrp="1" noChangeArrowheads="1"/>
          </p:cNvSpPr>
          <p:nvPr>
            <p:ph type="title"/>
          </p:nvPr>
        </p:nvSpPr>
        <p:spPr>
          <a:xfrm>
            <a:off x="0" y="0"/>
            <a:ext cx="9356725" cy="762000"/>
          </a:xfrm>
          <a:noFill/>
          <a:ln/>
        </p:spPr>
        <p:txBody>
          <a:bodyPr/>
          <a:lstStyle/>
          <a:p>
            <a:pPr algn="l"/>
            <a:r>
              <a:rPr lang="en-US" dirty="0">
                <a:solidFill>
                  <a:srgbClr val="FF9900"/>
                </a:solidFill>
                <a:effectLst>
                  <a:outerShdw blurRad="38100" dist="38100" dir="2700000" algn="tl">
                    <a:srgbClr val="FFFFFF"/>
                  </a:outerShdw>
                </a:effectLst>
              </a:rPr>
              <a:t>Summary</a:t>
            </a:r>
          </a:p>
        </p:txBody>
      </p:sp>
      <p:sp>
        <p:nvSpPr>
          <p:cNvPr id="334873" name="Rectangle 25"/>
          <p:cNvSpPr>
            <a:spLocks noChangeArrowheads="1"/>
          </p:cNvSpPr>
          <p:nvPr/>
        </p:nvSpPr>
        <p:spPr bwMode="auto">
          <a:xfrm>
            <a:off x="304800" y="1600200"/>
            <a:ext cx="9220200" cy="4278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Clr>
                <a:srgbClr val="FFFFFF"/>
              </a:buClr>
              <a:buFontTx/>
              <a:buChar char="•"/>
            </a:pPr>
            <a:r>
              <a:rPr lang="en-US" dirty="0">
                <a:solidFill>
                  <a:schemeClr val="tx2"/>
                </a:solidFill>
                <a:effectLst>
                  <a:outerShdw blurRad="38100" dist="38100" dir="2700000" algn="tl">
                    <a:srgbClr val="FFFFFF"/>
                  </a:outerShdw>
                </a:effectLst>
                <a:latin typeface="Arial" charset="0"/>
              </a:rPr>
              <a:t>  </a:t>
            </a:r>
            <a:r>
              <a:rPr lang="en-US" sz="3200" dirty="0">
                <a:solidFill>
                  <a:schemeClr val="tx2"/>
                </a:solidFill>
                <a:effectLst>
                  <a:outerShdw blurRad="38100" dist="38100" dir="2700000" algn="tl">
                    <a:srgbClr val="FFFFFF"/>
                  </a:outerShdw>
                </a:effectLst>
                <a:latin typeface="Arial" charset="0"/>
              </a:rPr>
              <a:t>Cosmological way </a:t>
            </a:r>
            <a:r>
              <a:rPr lang="en-US" sz="3200" dirty="0" smtClean="0">
                <a:solidFill>
                  <a:schemeClr val="tx2"/>
                </a:solidFill>
                <a:effectLst>
                  <a:outerShdw blurRad="38100" dist="38100" dir="2700000" algn="tl">
                    <a:srgbClr val="FFFFFF"/>
                  </a:outerShdw>
                </a:effectLst>
                <a:latin typeface="Arial" charset="0"/>
              </a:rPr>
              <a:t>(CMB </a:t>
            </a:r>
            <a:r>
              <a:rPr lang="en-US" sz="3200" dirty="0">
                <a:solidFill>
                  <a:schemeClr val="tx2"/>
                </a:solidFill>
                <a:effectLst>
                  <a:outerShdw blurRad="38100" dist="38100" dir="2700000" algn="tl">
                    <a:srgbClr val="FFFFFF"/>
                  </a:outerShdw>
                </a:effectLst>
                <a:latin typeface="Arial" charset="0"/>
              </a:rPr>
              <a:t>observation)</a:t>
            </a:r>
            <a:r>
              <a:rPr lang="en-US" dirty="0">
                <a:latin typeface="Arial" charset="0"/>
              </a:rPr>
              <a:t>  </a:t>
            </a:r>
            <a:br>
              <a:rPr lang="en-US" dirty="0">
                <a:latin typeface="Arial" charset="0"/>
              </a:rPr>
            </a:br>
            <a:r>
              <a:rPr lang="en-US" dirty="0">
                <a:latin typeface="Arial" charset="0"/>
              </a:rPr>
              <a:t>	</a:t>
            </a:r>
            <a:br>
              <a:rPr lang="en-US" dirty="0">
                <a:latin typeface="Arial" charset="0"/>
              </a:rPr>
            </a:br>
            <a:endParaRPr lang="en-US" dirty="0">
              <a:latin typeface="Arial" charset="0"/>
            </a:endParaRPr>
          </a:p>
          <a:p>
            <a:pPr>
              <a:spcBef>
                <a:spcPct val="50000"/>
              </a:spcBef>
              <a:buFontTx/>
              <a:buChar char="•"/>
            </a:pPr>
            <a:r>
              <a:rPr lang="en-US" dirty="0">
                <a:latin typeface="Arial" charset="0"/>
              </a:rPr>
              <a:t>  </a:t>
            </a:r>
            <a:r>
              <a:rPr lang="en-US" sz="3200" dirty="0">
                <a:solidFill>
                  <a:schemeClr val="tx2"/>
                </a:solidFill>
                <a:effectLst>
                  <a:outerShdw blurRad="38100" dist="38100" dir="2700000" algn="tl">
                    <a:srgbClr val="FFFFFF"/>
                  </a:outerShdw>
                </a:effectLst>
                <a:latin typeface="Arial" charset="0"/>
              </a:rPr>
              <a:t>Astronomical way (globular clusters)</a:t>
            </a:r>
            <a:r>
              <a:rPr lang="en-US" dirty="0">
                <a:latin typeface="Arial" charset="0"/>
              </a:rPr>
              <a:t/>
            </a:r>
            <a:br>
              <a:rPr lang="en-US" dirty="0">
                <a:latin typeface="Arial" charset="0"/>
              </a:rPr>
            </a:br>
            <a:endParaRPr lang="en-US" dirty="0">
              <a:latin typeface="Arial" charset="0"/>
            </a:endParaRPr>
          </a:p>
          <a:p>
            <a:pPr>
              <a:spcBef>
                <a:spcPct val="50000"/>
              </a:spcBef>
            </a:pPr>
            <a:r>
              <a:rPr lang="en-US" dirty="0">
                <a:latin typeface="Arial" charset="0"/>
              </a:rPr>
              <a:t>	</a:t>
            </a:r>
          </a:p>
          <a:p>
            <a:pPr>
              <a:spcBef>
                <a:spcPct val="50000"/>
              </a:spcBef>
              <a:buFontTx/>
              <a:buChar char="•"/>
            </a:pPr>
            <a:r>
              <a:rPr lang="en-US" dirty="0">
                <a:latin typeface="Arial" charset="0"/>
              </a:rPr>
              <a:t>  </a:t>
            </a:r>
            <a:r>
              <a:rPr lang="en-US" sz="3200" dirty="0">
                <a:solidFill>
                  <a:schemeClr val="tx2"/>
                </a:solidFill>
                <a:effectLst>
                  <a:outerShdw blurRad="38100" dist="38100" dir="2700000" algn="tl">
                    <a:srgbClr val="FFFFFF"/>
                  </a:outerShdw>
                </a:effectLst>
                <a:latin typeface="Arial" charset="0"/>
              </a:rPr>
              <a:t>Nuclear way: Re/</a:t>
            </a:r>
            <a:r>
              <a:rPr lang="en-US" sz="3200" dirty="0" err="1">
                <a:solidFill>
                  <a:schemeClr val="tx2"/>
                </a:solidFill>
                <a:effectLst>
                  <a:outerShdw blurRad="38100" dist="38100" dir="2700000" algn="tl">
                    <a:srgbClr val="FFFFFF"/>
                  </a:outerShdw>
                </a:effectLst>
                <a:latin typeface="Arial" charset="0"/>
              </a:rPr>
              <a:t>Os</a:t>
            </a:r>
            <a:r>
              <a:rPr lang="en-US" sz="3200" dirty="0">
                <a:solidFill>
                  <a:schemeClr val="tx2"/>
                </a:solidFill>
                <a:effectLst>
                  <a:outerShdw blurRad="38100" dist="38100" dir="2700000" algn="tl">
                    <a:srgbClr val="FFFFFF"/>
                  </a:outerShdw>
                </a:effectLst>
                <a:latin typeface="Arial" charset="0"/>
              </a:rPr>
              <a:t> clock                 U/</a:t>
            </a:r>
            <a:r>
              <a:rPr lang="en-US" sz="3200" dirty="0" err="1">
                <a:solidFill>
                  <a:schemeClr val="tx2"/>
                </a:solidFill>
                <a:effectLst>
                  <a:outerShdw blurRad="38100" dist="38100" dir="2700000" algn="tl">
                    <a:srgbClr val="FFFFFF"/>
                  </a:outerShdw>
                </a:effectLst>
                <a:latin typeface="Arial" charset="0"/>
              </a:rPr>
              <a:t>Th</a:t>
            </a:r>
            <a:r>
              <a:rPr lang="en-US" sz="3200" dirty="0">
                <a:solidFill>
                  <a:schemeClr val="tx2"/>
                </a:solidFill>
                <a:effectLst>
                  <a:outerShdw blurRad="38100" dist="38100" dir="2700000" algn="tl">
                    <a:srgbClr val="FFFFFF"/>
                  </a:outerShdw>
                </a:effectLst>
                <a:latin typeface="Arial" charset="0"/>
              </a:rPr>
              <a:t> clock</a:t>
            </a:r>
            <a:r>
              <a:rPr lang="en-US" dirty="0">
                <a:latin typeface="Arial" charset="0"/>
              </a:rPr>
              <a:t>                  </a:t>
            </a:r>
          </a:p>
          <a:p>
            <a:pPr>
              <a:spcBef>
                <a:spcPct val="50000"/>
              </a:spcBef>
            </a:pPr>
            <a:r>
              <a:rPr lang="en-US" dirty="0">
                <a:latin typeface="Arial" charset="0"/>
              </a:rPr>
              <a:t>	</a:t>
            </a:r>
          </a:p>
        </p:txBody>
      </p:sp>
      <p:sp>
        <p:nvSpPr>
          <p:cNvPr id="334874" name="Text Box 26"/>
          <p:cNvSpPr txBox="1">
            <a:spLocks noChangeArrowheads="1"/>
          </p:cNvSpPr>
          <p:nvPr/>
        </p:nvSpPr>
        <p:spPr bwMode="auto">
          <a:xfrm>
            <a:off x="1752600" y="2286000"/>
            <a:ext cx="5181600" cy="461665"/>
          </a:xfrm>
          <a:prstGeom prst="rect">
            <a:avLst/>
          </a:prstGeom>
          <a:solidFill>
            <a:schemeClr val="bg2"/>
          </a:solidFill>
          <a:ln w="50800">
            <a:solidFill>
              <a:schemeClr val="accent2"/>
            </a:solidFill>
            <a:miter lim="800000"/>
            <a:headEnd/>
            <a:tailEnd/>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a:spAutoFit/>
          </a:bodyPr>
          <a:lstStyle/>
          <a:p>
            <a:pPr algn="ctr">
              <a:spcBef>
                <a:spcPct val="50000"/>
              </a:spcBef>
            </a:pPr>
            <a:r>
              <a:rPr lang="en-US" sz="1400" dirty="0">
                <a:latin typeface="Arial" charset="0"/>
              </a:rPr>
              <a:t>    </a:t>
            </a:r>
            <a:r>
              <a:rPr lang="en-US" b="1" dirty="0" smtClean="0">
                <a:latin typeface="Arial" charset="0"/>
              </a:rPr>
              <a:t>13.799 </a:t>
            </a:r>
            <a:r>
              <a:rPr lang="en-US" b="1" dirty="0">
                <a:latin typeface="Arial" charset="0"/>
                <a:sym typeface="Symbol" charset="0"/>
              </a:rPr>
              <a:t></a:t>
            </a:r>
            <a:r>
              <a:rPr lang="en-US" b="1" dirty="0">
                <a:latin typeface="Arial" charset="0"/>
              </a:rPr>
              <a:t> </a:t>
            </a:r>
            <a:r>
              <a:rPr lang="en-US" b="1" dirty="0" smtClean="0">
                <a:latin typeface="Arial" charset="0"/>
              </a:rPr>
              <a:t>0.021 </a:t>
            </a:r>
            <a:r>
              <a:rPr lang="en-US" b="1" dirty="0">
                <a:latin typeface="Arial" charset="0"/>
              </a:rPr>
              <a:t>Ga</a:t>
            </a:r>
            <a:endParaRPr lang="en-US" dirty="0">
              <a:latin typeface="Arial" charset="0"/>
            </a:endParaRPr>
          </a:p>
        </p:txBody>
      </p:sp>
      <p:sp>
        <p:nvSpPr>
          <p:cNvPr id="334875" name="Text Box 27"/>
          <p:cNvSpPr txBox="1">
            <a:spLocks noChangeArrowheads="1"/>
          </p:cNvSpPr>
          <p:nvPr/>
        </p:nvSpPr>
        <p:spPr bwMode="auto">
          <a:xfrm>
            <a:off x="1676400" y="3886200"/>
            <a:ext cx="5181600" cy="508000"/>
          </a:xfrm>
          <a:prstGeom prst="rect">
            <a:avLst/>
          </a:prstGeom>
          <a:solidFill>
            <a:schemeClr val="bg2"/>
          </a:solidFill>
          <a:ln w="50800">
            <a:solidFill>
              <a:schemeClr val="accent2"/>
            </a:solidFill>
            <a:miter lim="800000"/>
            <a:headEnd/>
            <a:tailEnd/>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a:spAutoFit/>
          </a:bodyPr>
          <a:lstStyle/>
          <a:p>
            <a:pPr algn="ctr">
              <a:spcBef>
                <a:spcPct val="50000"/>
              </a:spcBef>
            </a:pPr>
            <a:r>
              <a:rPr lang="en-US" sz="1400">
                <a:latin typeface="Arial" charset="0"/>
              </a:rPr>
              <a:t>    </a:t>
            </a:r>
            <a:r>
              <a:rPr lang="en-US" b="1">
                <a:latin typeface="Arial" charset="0"/>
              </a:rPr>
              <a:t>14 </a:t>
            </a:r>
            <a:r>
              <a:rPr lang="en-US" b="1">
                <a:latin typeface="Arial" charset="0"/>
                <a:sym typeface="Symbol" charset="0"/>
              </a:rPr>
              <a:t></a:t>
            </a:r>
            <a:r>
              <a:rPr lang="en-US" b="1">
                <a:latin typeface="Arial" charset="0"/>
              </a:rPr>
              <a:t> 1 Ga</a:t>
            </a:r>
            <a:endParaRPr lang="en-US">
              <a:latin typeface="Arial" charset="0"/>
            </a:endParaRPr>
          </a:p>
        </p:txBody>
      </p:sp>
      <p:sp>
        <p:nvSpPr>
          <p:cNvPr id="334876" name="Text Box 28"/>
          <p:cNvSpPr txBox="1">
            <a:spLocks noChangeArrowheads="1"/>
          </p:cNvSpPr>
          <p:nvPr/>
        </p:nvSpPr>
        <p:spPr bwMode="auto">
          <a:xfrm>
            <a:off x="1676400" y="5588000"/>
            <a:ext cx="3276600" cy="508000"/>
          </a:xfrm>
          <a:prstGeom prst="rect">
            <a:avLst/>
          </a:prstGeom>
          <a:solidFill>
            <a:schemeClr val="bg2"/>
          </a:solidFill>
          <a:ln w="50800">
            <a:solidFill>
              <a:schemeClr val="accent2"/>
            </a:solidFill>
            <a:miter lim="800000"/>
            <a:headEnd/>
            <a:tailEnd/>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a:spAutoFit/>
          </a:bodyPr>
          <a:lstStyle/>
          <a:p>
            <a:pPr>
              <a:spcBef>
                <a:spcPct val="50000"/>
              </a:spcBef>
            </a:pPr>
            <a:r>
              <a:rPr lang="en-US" sz="1400">
                <a:latin typeface="Arial" charset="0"/>
              </a:rPr>
              <a:t>    </a:t>
            </a:r>
            <a:r>
              <a:rPr lang="en-US" b="1">
                <a:latin typeface="Arial" charset="0"/>
              </a:rPr>
              <a:t>15.3 </a:t>
            </a:r>
            <a:r>
              <a:rPr lang="en-US" b="1">
                <a:latin typeface="Arial" charset="0"/>
                <a:sym typeface="Symbol" charset="0"/>
              </a:rPr>
              <a:t> 0.8 </a:t>
            </a:r>
            <a:r>
              <a:rPr lang="en-US">
                <a:latin typeface="Arial" charset="0"/>
                <a:cs typeface="Arial" charset="0"/>
                <a:sym typeface="Symbol" charset="0"/>
              </a:rPr>
              <a:t>± </a:t>
            </a:r>
            <a:r>
              <a:rPr lang="en-US" b="1">
                <a:latin typeface="Arial" charset="0"/>
                <a:sym typeface="Symbol" charset="0"/>
              </a:rPr>
              <a:t>2</a:t>
            </a:r>
            <a:r>
              <a:rPr lang="en-US" b="1">
                <a:latin typeface="Arial" charset="0"/>
              </a:rPr>
              <a:t> Ga(*)</a:t>
            </a:r>
            <a:r>
              <a:rPr lang="en-US">
                <a:latin typeface="Arial" charset="0"/>
              </a:rPr>
              <a:t> </a:t>
            </a:r>
          </a:p>
        </p:txBody>
      </p:sp>
      <p:sp>
        <p:nvSpPr>
          <p:cNvPr id="334877" name="Rectangle 29"/>
          <p:cNvSpPr>
            <a:spLocks noChangeArrowheads="1"/>
          </p:cNvSpPr>
          <p:nvPr/>
        </p:nvSpPr>
        <p:spPr bwMode="auto">
          <a:xfrm>
            <a:off x="76200" y="6469063"/>
            <a:ext cx="5683250" cy="312737"/>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50800">
                <a:solidFill>
                  <a:srgbClr val="3117EF"/>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en-US" sz="1600">
                <a:latin typeface="Arial" charset="0"/>
              </a:rPr>
              <a:t>(*) 2 Ga uncertainty assigned to GCE modeling + astration(?)</a:t>
            </a:r>
          </a:p>
        </p:txBody>
      </p:sp>
      <p:sp>
        <p:nvSpPr>
          <p:cNvPr id="334879" name="Text Box 31"/>
          <p:cNvSpPr txBox="1">
            <a:spLocks noChangeArrowheads="1"/>
          </p:cNvSpPr>
          <p:nvPr/>
        </p:nvSpPr>
        <p:spPr bwMode="auto">
          <a:xfrm>
            <a:off x="6477000" y="5588000"/>
            <a:ext cx="3124200" cy="508000"/>
          </a:xfrm>
          <a:prstGeom prst="rect">
            <a:avLst/>
          </a:prstGeom>
          <a:solidFill>
            <a:schemeClr val="bg2"/>
          </a:solidFill>
          <a:ln w="50800">
            <a:solidFill>
              <a:schemeClr val="accent2"/>
            </a:solidFill>
            <a:miter lim="800000"/>
            <a:headEnd/>
            <a:tailEnd/>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a:spAutoFit/>
          </a:bodyPr>
          <a:lstStyle/>
          <a:p>
            <a:pPr algn="ctr">
              <a:spcBef>
                <a:spcPct val="50000"/>
              </a:spcBef>
            </a:pPr>
            <a:r>
              <a:rPr lang="en-US" b="1">
                <a:latin typeface="Arial" charset="0"/>
              </a:rPr>
              <a:t>&gt;13.4 </a:t>
            </a:r>
            <a:r>
              <a:rPr lang="en-US" b="1">
                <a:latin typeface="Arial" charset="0"/>
                <a:sym typeface="Symbol" charset="0"/>
              </a:rPr>
              <a:t></a:t>
            </a:r>
            <a:r>
              <a:rPr lang="en-US" b="1">
                <a:latin typeface="Arial" charset="0"/>
              </a:rPr>
              <a:t> 0.9 </a:t>
            </a:r>
            <a:r>
              <a:rPr lang="en-US">
                <a:latin typeface="Arial" charset="0"/>
                <a:cs typeface="Arial" charset="0"/>
              </a:rPr>
              <a:t>±</a:t>
            </a:r>
            <a:r>
              <a:rPr lang="en-US" b="1">
                <a:latin typeface="Arial" charset="0"/>
                <a:cs typeface="Arial" charset="0"/>
              </a:rPr>
              <a:t> 2.2 </a:t>
            </a:r>
            <a:r>
              <a:rPr lang="en-US" b="1">
                <a:latin typeface="Arial" charset="0"/>
              </a:rPr>
              <a:t>Ga</a:t>
            </a:r>
            <a:r>
              <a:rPr lang="en-US">
                <a:latin typeface="Arial" charset="0"/>
              </a:rPr>
              <a:t>  </a:t>
            </a:r>
          </a:p>
        </p:txBody>
      </p:sp>
      <p:sp>
        <p:nvSpPr>
          <p:cNvPr id="334880" name="Rectangle 32"/>
          <p:cNvSpPr>
            <a:spLocks noChangeArrowheads="1"/>
          </p:cNvSpPr>
          <p:nvPr/>
        </p:nvSpPr>
        <p:spPr bwMode="auto">
          <a:xfrm>
            <a:off x="7086600" y="6096000"/>
            <a:ext cx="2592388" cy="257175"/>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50800">
                <a:solidFill>
                  <a:srgbClr val="3117EF"/>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nb-NO" sz="1200">
                <a:latin typeface="Arial" charset="0"/>
              </a:rPr>
              <a:t>A Frebel et al. ApJ 660 (2007) L117</a:t>
            </a:r>
            <a:endParaRPr lang="en-US" sz="1200">
              <a:latin typeface="Arial" charset="0"/>
            </a:endParaRPr>
          </a:p>
        </p:txBody>
      </p:sp>
      <p:sp>
        <p:nvSpPr>
          <p:cNvPr id="334881" name="Rectangle 33"/>
          <p:cNvSpPr>
            <a:spLocks noChangeArrowheads="1"/>
          </p:cNvSpPr>
          <p:nvPr/>
        </p:nvSpPr>
        <p:spPr bwMode="auto">
          <a:xfrm>
            <a:off x="3962400" y="2790825"/>
            <a:ext cx="3084049" cy="258532"/>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50800">
                <a:solidFill>
                  <a:srgbClr val="3117EF"/>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nb-NO" sz="1200" dirty="0">
                <a:latin typeface="Arial" charset="0"/>
              </a:rPr>
              <a:t>The Planck Collaboration, A</a:t>
            </a:r>
            <a:r>
              <a:rPr lang="it-IT" sz="1200" dirty="0">
                <a:latin typeface="Arial" charset="0"/>
              </a:rPr>
              <a:t>&amp;A, June 2016</a:t>
            </a:r>
            <a:endParaRPr lang="en-US" sz="1200" dirty="0">
              <a:latin typeface="Arial" charset="0"/>
            </a:endParaRPr>
          </a:p>
        </p:txBody>
      </p:sp>
      <p:sp>
        <p:nvSpPr>
          <p:cNvPr id="334882" name="Text Box 34"/>
          <p:cNvSpPr txBox="1">
            <a:spLocks noChangeArrowheads="1"/>
          </p:cNvSpPr>
          <p:nvPr/>
        </p:nvSpPr>
        <p:spPr bwMode="auto">
          <a:xfrm>
            <a:off x="4241800" y="4394200"/>
            <a:ext cx="281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n-US" sz="1200">
                <a:latin typeface="Helvetica" charset="0"/>
              </a:rPr>
              <a:t>G Imbriani et al., A&amp;A </a:t>
            </a:r>
            <a:r>
              <a:rPr lang="en-US" sz="1200" b="1">
                <a:latin typeface="Helvetica" charset="0"/>
              </a:rPr>
              <a:t>420</a:t>
            </a:r>
            <a:r>
              <a:rPr lang="en-US" sz="1200">
                <a:latin typeface="Helvetica" charset="0"/>
              </a:rPr>
              <a:t> (2004) 625 </a:t>
            </a:r>
          </a:p>
        </p:txBody>
      </p:sp>
    </p:spTree>
    <p:extLst>
      <p:ext uri="{BB962C8B-B14F-4D97-AF65-F5344CB8AC3E}">
        <p14:creationId xmlns:p14="http://schemas.microsoft.com/office/powerpoint/2010/main" val="329834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2434" name="Rectangle 2"/>
          <p:cNvSpPr>
            <a:spLocks noChangeArrowheads="1"/>
          </p:cNvSpPr>
          <p:nvPr/>
        </p:nvSpPr>
        <p:spPr bwMode="auto">
          <a:xfrm>
            <a:off x="4376738" y="605948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endParaRPr lang="en-GB">
              <a:latin typeface="SimSun" charset="0"/>
            </a:endParaRPr>
          </a:p>
        </p:txBody>
      </p:sp>
      <p:sp>
        <p:nvSpPr>
          <p:cNvPr id="402435" name="Line 3"/>
          <p:cNvSpPr>
            <a:spLocks noChangeShapeType="1"/>
          </p:cNvSpPr>
          <p:nvPr/>
        </p:nvSpPr>
        <p:spPr bwMode="auto">
          <a:xfrm flipH="1">
            <a:off x="6629400" y="1981200"/>
            <a:ext cx="2286000"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402436" name="Line 4"/>
          <p:cNvSpPr>
            <a:spLocks noChangeShapeType="1"/>
          </p:cNvSpPr>
          <p:nvPr/>
        </p:nvSpPr>
        <p:spPr bwMode="auto">
          <a:xfrm flipH="1">
            <a:off x="2209800" y="1981200"/>
            <a:ext cx="4418013"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402437" name="Text Box 5"/>
          <p:cNvSpPr txBox="1">
            <a:spLocks noChangeArrowheads="1"/>
          </p:cNvSpPr>
          <p:nvPr/>
        </p:nvSpPr>
        <p:spPr bwMode="auto">
          <a:xfrm>
            <a:off x="8501063" y="1981200"/>
            <a:ext cx="7953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Now</a:t>
            </a:r>
          </a:p>
        </p:txBody>
      </p:sp>
      <p:sp>
        <p:nvSpPr>
          <p:cNvPr id="402438" name="Oval 6"/>
          <p:cNvSpPr>
            <a:spLocks noChangeArrowheads="1"/>
          </p:cNvSpPr>
          <p:nvPr/>
        </p:nvSpPr>
        <p:spPr bwMode="auto">
          <a:xfrm>
            <a:off x="8793163" y="1630363"/>
            <a:ext cx="274637" cy="2746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402439" name="Text Box 7"/>
          <p:cNvSpPr txBox="1">
            <a:spLocks noChangeArrowheads="1"/>
          </p:cNvSpPr>
          <p:nvPr/>
        </p:nvSpPr>
        <p:spPr bwMode="auto">
          <a:xfrm>
            <a:off x="7239000" y="1981200"/>
            <a:ext cx="110799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smtClean="0">
                <a:latin typeface="Arial" charset="0"/>
              </a:rPr>
              <a:t>4.6 </a:t>
            </a:r>
            <a:r>
              <a:rPr lang="en-US" dirty="0">
                <a:latin typeface="Arial" charset="0"/>
              </a:rPr>
              <a:t>Ga</a:t>
            </a:r>
          </a:p>
        </p:txBody>
      </p:sp>
      <p:sp>
        <p:nvSpPr>
          <p:cNvPr id="402440" name="Line 8"/>
          <p:cNvSpPr>
            <a:spLocks noChangeShapeType="1"/>
          </p:cNvSpPr>
          <p:nvPr/>
        </p:nvSpPr>
        <p:spPr bwMode="auto">
          <a:xfrm flipH="1">
            <a:off x="1677988" y="1981200"/>
            <a:ext cx="531812" cy="0"/>
          </a:xfrm>
          <a:prstGeom prst="line">
            <a:avLst/>
          </a:prstGeom>
          <a:noFill/>
          <a:ln w="50800">
            <a:solidFill>
              <a:schemeClr val="tx1"/>
            </a:solidFill>
            <a:round/>
            <a:headEnd type="triangle" w="med" len="me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402441" name="AutoShape 9"/>
          <p:cNvSpPr>
            <a:spLocks noChangeArrowheads="1"/>
          </p:cNvSpPr>
          <p:nvPr/>
        </p:nvSpPr>
        <p:spPr bwMode="auto">
          <a:xfrm>
            <a:off x="6477000" y="1447800"/>
            <a:ext cx="457200" cy="533400"/>
          </a:xfrm>
          <a:prstGeom prst="irregularSeal2">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402442" name="AutoShape 10"/>
          <p:cNvSpPr>
            <a:spLocks noChangeArrowheads="1"/>
          </p:cNvSpPr>
          <p:nvPr/>
        </p:nvSpPr>
        <p:spPr bwMode="auto">
          <a:xfrm>
            <a:off x="1905000" y="1524000"/>
            <a:ext cx="762000" cy="3810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99CCFF">
                  <a:gamma/>
                  <a:shade val="46275"/>
                  <a:invGamma/>
                </a:srgbClr>
              </a:gs>
              <a:gs pos="50000">
                <a:srgbClr val="99CCFF"/>
              </a:gs>
              <a:gs pos="100000">
                <a:srgbClr val="99CCFF">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402443" name="Oval 11"/>
          <p:cNvSpPr>
            <a:spLocks noChangeArrowheads="1"/>
          </p:cNvSpPr>
          <p:nvPr/>
        </p:nvSpPr>
        <p:spPr bwMode="auto">
          <a:xfrm>
            <a:off x="2095500" y="1631950"/>
            <a:ext cx="3810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402444" name="Text Box 12"/>
          <p:cNvSpPr txBox="1">
            <a:spLocks noChangeArrowheads="1"/>
          </p:cNvSpPr>
          <p:nvPr/>
        </p:nvSpPr>
        <p:spPr bwMode="auto">
          <a:xfrm>
            <a:off x="533400" y="1752600"/>
            <a:ext cx="11842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b="1">
                <a:latin typeface="Arial" charset="0"/>
              </a:rPr>
              <a:t>BANG!</a:t>
            </a:r>
            <a:endParaRPr lang="en-US" b="1">
              <a:latin typeface="Arial" charset="0"/>
            </a:endParaRPr>
          </a:p>
        </p:txBody>
      </p:sp>
      <p:sp>
        <p:nvSpPr>
          <p:cNvPr id="402445" name="Rectangle 13"/>
          <p:cNvSpPr>
            <a:spLocks noGrp="1" noChangeArrowheads="1"/>
          </p:cNvSpPr>
          <p:nvPr>
            <p:ph type="title"/>
          </p:nvPr>
        </p:nvSpPr>
        <p:spPr>
          <a:xfrm>
            <a:off x="0" y="0"/>
            <a:ext cx="8420100" cy="1311275"/>
          </a:xfrm>
          <a:noFill/>
          <a:ln/>
        </p:spPr>
        <p:txBody>
          <a:bodyPr/>
          <a:lstStyle/>
          <a:p>
            <a:pPr algn="l"/>
            <a:r>
              <a:rPr lang="it-IT" sz="4000" dirty="0">
                <a:solidFill>
                  <a:srgbClr val="FF9900"/>
                </a:solidFill>
                <a:effectLst>
                  <a:outerShdw blurRad="38100" dist="38100" dir="2700000" algn="tl">
                    <a:srgbClr val="FFFFFF"/>
                  </a:outerShdw>
                </a:effectLst>
              </a:rPr>
              <a:t>U/Th and Re/Os clocks:</a:t>
            </a:r>
            <a:br>
              <a:rPr lang="it-IT" sz="4000" dirty="0">
                <a:solidFill>
                  <a:srgbClr val="FF9900"/>
                </a:solidFill>
                <a:effectLst>
                  <a:outerShdw blurRad="38100" dist="38100" dir="2700000" algn="tl">
                    <a:srgbClr val="FFFFFF"/>
                  </a:outerShdw>
                </a:effectLst>
              </a:rPr>
            </a:br>
            <a:r>
              <a:rPr lang="it-IT" sz="4000" dirty="0">
                <a:solidFill>
                  <a:srgbClr val="FF9900"/>
                </a:solidFill>
                <a:effectLst>
                  <a:outerShdw blurRad="38100" dist="38100" dir="2700000" algn="tl">
                    <a:srgbClr val="FFFFFF"/>
                  </a:outerShdw>
                </a:effectLst>
              </a:rPr>
              <a:t>complementary</a:t>
            </a:r>
          </a:p>
        </p:txBody>
      </p:sp>
      <p:pic>
        <p:nvPicPr>
          <p:cNvPr id="402446" name="Picture 14" descr="Cowan99+"/>
          <p:cNvPicPr>
            <a:picLocks noChangeAspect="1" noChangeArrowheads="1"/>
          </p:cNvPicPr>
          <p:nvPr/>
        </p:nvPicPr>
        <p:blipFill>
          <a:blip r:embed="rId3">
            <a:extLst>
              <a:ext uri="{28A0092B-C50C-407E-A947-70E740481C1C}">
                <a14:useLocalDpi xmlns:a14="http://schemas.microsoft.com/office/drawing/2010/main" val="0"/>
              </a:ext>
            </a:extLst>
          </a:blip>
          <a:srcRect b="36032"/>
          <a:stretch>
            <a:fillRect/>
          </a:stretch>
        </p:blipFill>
        <p:spPr bwMode="auto">
          <a:xfrm>
            <a:off x="381000" y="2667000"/>
            <a:ext cx="2971800" cy="2560638"/>
          </a:xfrm>
          <a:prstGeom prst="rect">
            <a:avLst/>
          </a:prstGeom>
          <a:noFill/>
          <a:extLst>
            <a:ext uri="{909E8E84-426E-40dd-AFC4-6F175D3DCCD1}">
              <a14:hiddenFill xmlns:a14="http://schemas.microsoft.com/office/drawing/2010/main" xmlns="">
                <a:solidFill>
                  <a:srgbClr val="FFFFFF"/>
                </a:solidFill>
              </a14:hiddenFill>
            </a:ext>
          </a:extLst>
        </p:spPr>
      </p:pic>
      <p:sp>
        <p:nvSpPr>
          <p:cNvPr id="402447" name="Text Box 15"/>
          <p:cNvSpPr txBox="1">
            <a:spLocks noChangeArrowheads="1"/>
          </p:cNvSpPr>
          <p:nvPr/>
        </p:nvSpPr>
        <p:spPr bwMode="auto">
          <a:xfrm>
            <a:off x="374650" y="5381625"/>
            <a:ext cx="3968750" cy="638175"/>
          </a:xfrm>
          <a:prstGeom prst="rect">
            <a:avLst/>
          </a:prstGeom>
          <a:solidFill>
            <a:schemeClr val="bg2"/>
          </a:solidFill>
          <a:ln w="50800">
            <a:solidFill>
              <a:schemeClr val="accent2"/>
            </a:solidFill>
            <a:miter lim="800000"/>
            <a:headEnd/>
            <a:tailEnd/>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it-IT" sz="1800">
                <a:latin typeface="Arial" charset="0"/>
              </a:rPr>
              <a:t>GCE		: independent</a:t>
            </a:r>
          </a:p>
          <a:p>
            <a:pPr eaLnBrk="0" hangingPunct="0">
              <a:lnSpc>
                <a:spcPct val="90000"/>
              </a:lnSpc>
            </a:pPr>
            <a:r>
              <a:rPr lang="it-IT" sz="1800">
                <a:latin typeface="Arial" charset="0"/>
              </a:rPr>
              <a:t>Primordial yields	: model-dependent</a:t>
            </a:r>
            <a:endParaRPr lang="en-US" sz="1800">
              <a:latin typeface="Arial" charset="0"/>
            </a:endParaRPr>
          </a:p>
        </p:txBody>
      </p:sp>
      <p:pic>
        <p:nvPicPr>
          <p:cNvPr id="402448" name="Picture 16" descr="S002"/>
          <p:cNvPicPr>
            <a:picLocks noChangeAspect="1" noChangeArrowheads="1"/>
          </p:cNvPicPr>
          <p:nvPr/>
        </p:nvPicPr>
        <p:blipFill>
          <a:blip r:embed="rId4">
            <a:extLst>
              <a:ext uri="{28A0092B-C50C-407E-A947-70E740481C1C}">
                <a14:useLocalDpi xmlns:a14="http://schemas.microsoft.com/office/drawing/2010/main" val="0"/>
              </a:ext>
            </a:extLst>
          </a:blip>
          <a:srcRect l="3455" t="33699" r="8302" b="21159"/>
          <a:stretch>
            <a:fillRect/>
          </a:stretch>
        </p:blipFill>
        <p:spPr bwMode="auto">
          <a:xfrm>
            <a:off x="4953000" y="3048000"/>
            <a:ext cx="4800600" cy="1898650"/>
          </a:xfrm>
          <a:prstGeom prst="rect">
            <a:avLst/>
          </a:prstGeom>
          <a:noFill/>
          <a:extLst>
            <a:ext uri="{909E8E84-426E-40dd-AFC4-6F175D3DCCD1}">
              <a14:hiddenFill xmlns:a14="http://schemas.microsoft.com/office/drawing/2010/main" xmlns="">
                <a:solidFill>
                  <a:srgbClr val="FFFFFF"/>
                </a:solidFill>
              </a14:hiddenFill>
            </a:ext>
          </a:extLst>
        </p:spPr>
      </p:pic>
      <p:sp>
        <p:nvSpPr>
          <p:cNvPr id="402449" name="Text Box 17"/>
          <p:cNvSpPr txBox="1">
            <a:spLocks noChangeArrowheads="1"/>
          </p:cNvSpPr>
          <p:nvPr/>
        </p:nvSpPr>
        <p:spPr bwMode="auto">
          <a:xfrm>
            <a:off x="4953000" y="5381625"/>
            <a:ext cx="3790950" cy="638175"/>
          </a:xfrm>
          <a:prstGeom prst="rect">
            <a:avLst/>
          </a:prstGeom>
          <a:solidFill>
            <a:schemeClr val="bg2"/>
          </a:solidFill>
          <a:ln w="50800">
            <a:solidFill>
              <a:schemeClr val="accent2"/>
            </a:solidFill>
            <a:miter lim="800000"/>
            <a:headEnd/>
            <a:tailEnd/>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it-IT" sz="1800">
                <a:latin typeface="Arial" charset="0"/>
              </a:rPr>
              <a:t>GCE		: dependent</a:t>
            </a:r>
          </a:p>
          <a:p>
            <a:pPr eaLnBrk="0" hangingPunct="0">
              <a:lnSpc>
                <a:spcPct val="90000"/>
              </a:lnSpc>
            </a:pPr>
            <a:r>
              <a:rPr lang="it-IT" sz="1800">
                <a:latin typeface="Arial" charset="0"/>
              </a:rPr>
              <a:t>Yields		: well determined</a:t>
            </a:r>
            <a:endParaRPr lang="en-US" sz="1800">
              <a:latin typeface="Arial" charset="0"/>
            </a:endParaRPr>
          </a:p>
        </p:txBody>
      </p:sp>
    </p:spTree>
    <p:extLst>
      <p:ext uri="{BB962C8B-B14F-4D97-AF65-F5344CB8AC3E}">
        <p14:creationId xmlns:p14="http://schemas.microsoft.com/office/powerpoint/2010/main" val="2062062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67056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4" descr="cid:image001.png@01D320E2.520EB6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9600" y="1981200"/>
            <a:ext cx="1905000" cy="4705350"/>
          </a:xfrm>
          <a:prstGeom prst="rect">
            <a:avLst/>
          </a:prstGeom>
          <a:noFill/>
          <a:ln>
            <a:noFill/>
          </a:ln>
        </p:spPr>
      </p:pic>
      <p:sp>
        <p:nvSpPr>
          <p:cNvPr id="6" name="Rectangle 2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a:buClrTx/>
              <a:buSzTx/>
              <a:buFontTx/>
            </a:pPr>
            <a:r>
              <a:rPr lang="en-US" altLang="en-US" dirty="0" smtClean="0"/>
              <a:t>Big bang n</a:t>
            </a:r>
            <a:r>
              <a:rPr lang="it-IT" altLang="en-US" dirty="0" smtClean="0"/>
              <a:t>ucleosynthesis</a:t>
            </a:r>
            <a:endParaRPr lang="en-US" altLang="en-US" dirty="0"/>
          </a:p>
        </p:txBody>
      </p:sp>
    </p:spTree>
    <p:extLst>
      <p:ext uri="{BB962C8B-B14F-4D97-AF65-F5344CB8AC3E}">
        <p14:creationId xmlns:p14="http://schemas.microsoft.com/office/powerpoint/2010/main" val="23363277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6658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lgn="l"/>
            <a:r>
              <a:rPr lang="en-US" dirty="0" smtClean="0"/>
              <a:t>The End</a:t>
            </a:r>
            <a:endParaRPr lang="en-US" dirty="0"/>
          </a:p>
        </p:txBody>
      </p:sp>
    </p:spTree>
    <p:extLst>
      <p:ext uri="{BB962C8B-B14F-4D97-AF65-F5344CB8AC3E}">
        <p14:creationId xmlns:p14="http://schemas.microsoft.com/office/powerpoint/2010/main" val="169339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67056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4" descr="cid:image001.png@01D320E2.520EB6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9600" y="1981200"/>
            <a:ext cx="1905000" cy="4705350"/>
          </a:xfrm>
          <a:prstGeom prst="rect">
            <a:avLst/>
          </a:prstGeom>
          <a:noFill/>
          <a:ln>
            <a:noFill/>
          </a:ln>
        </p:spPr>
      </p:pic>
      <p:sp>
        <p:nvSpPr>
          <p:cNvPr id="7" name="Rounded Rectangle 6"/>
          <p:cNvSpPr/>
          <p:nvPr/>
        </p:nvSpPr>
        <p:spPr bwMode="auto">
          <a:xfrm>
            <a:off x="739422" y="5051778"/>
            <a:ext cx="1219200" cy="259644"/>
          </a:xfrm>
          <a:prstGeom prst="roundRect">
            <a:avLst/>
          </a:prstGeom>
          <a:noFill/>
          <a:ln w="38100">
            <a:solidFill>
              <a:srgbClr val="CC3300"/>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cxnSp>
        <p:nvCxnSpPr>
          <p:cNvPr id="9" name="Straight Arrow Connector 8"/>
          <p:cNvCxnSpPr/>
          <p:nvPr/>
        </p:nvCxnSpPr>
        <p:spPr bwMode="auto">
          <a:xfrm flipV="1">
            <a:off x="4953000" y="3581400"/>
            <a:ext cx="1219200" cy="1267968"/>
          </a:xfrm>
          <a:prstGeom prst="straightConnector1">
            <a:avLst/>
          </a:prstGeom>
          <a:noFill/>
          <a:ln w="63500" cap="flat" cmpd="sng" algn="ctr">
            <a:solidFill>
              <a:srgbClr val="CC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Straight Arrow Connector 17"/>
          <p:cNvCxnSpPr/>
          <p:nvPr/>
        </p:nvCxnSpPr>
        <p:spPr bwMode="auto">
          <a:xfrm flipV="1">
            <a:off x="5585178" y="4207143"/>
            <a:ext cx="1219200" cy="1267968"/>
          </a:xfrm>
          <a:prstGeom prst="straightConnector1">
            <a:avLst/>
          </a:prstGeom>
          <a:noFill/>
          <a:ln w="63500" cap="flat" cmpd="sng" algn="ctr">
            <a:solidFill>
              <a:srgbClr val="CC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 name="Rounded Rectangle 18"/>
          <p:cNvSpPr/>
          <p:nvPr/>
        </p:nvSpPr>
        <p:spPr bwMode="auto">
          <a:xfrm>
            <a:off x="750711" y="5390445"/>
            <a:ext cx="1219200" cy="259644"/>
          </a:xfrm>
          <a:prstGeom prst="roundRect">
            <a:avLst/>
          </a:prstGeom>
          <a:noFill/>
          <a:ln w="38100">
            <a:solidFill>
              <a:srgbClr val="CC3300"/>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1067896"/>
            <a:ext cx="6747714" cy="5577379"/>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799" y="1067896"/>
            <a:ext cx="6718911" cy="5577379"/>
          </a:xfrm>
          <a:prstGeom prst="rect">
            <a:avLst/>
          </a:prstGeom>
        </p:spPr>
      </p:pic>
      <p:sp>
        <p:nvSpPr>
          <p:cNvPr id="12" name="Rectangle 2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a:buClrTx/>
              <a:buSzTx/>
              <a:buFontTx/>
            </a:pPr>
            <a:r>
              <a:rPr lang="en-US" altLang="en-US" dirty="0" smtClean="0"/>
              <a:t>Big bang n</a:t>
            </a:r>
            <a:r>
              <a:rPr lang="it-IT" altLang="en-US" dirty="0" smtClean="0"/>
              <a:t>ucleosynthesis: Lithium</a:t>
            </a:r>
            <a:endParaRPr lang="en-US" altLang="en-US" dirty="0"/>
          </a:p>
        </p:txBody>
      </p:sp>
    </p:spTree>
    <p:extLst>
      <p:ext uri="{BB962C8B-B14F-4D97-AF65-F5344CB8AC3E}">
        <p14:creationId xmlns:p14="http://schemas.microsoft.com/office/powerpoint/2010/main" val="157555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a:buClrTx/>
              <a:buSzTx/>
              <a:buFontTx/>
            </a:pPr>
            <a:r>
              <a:rPr lang="en-US" altLang="en-US" dirty="0" smtClean="0"/>
              <a:t>Big bang n</a:t>
            </a:r>
            <a:r>
              <a:rPr lang="it-IT" altLang="en-US" dirty="0" err="1" smtClean="0"/>
              <a:t>ucleosynthesis</a:t>
            </a:r>
            <a:r>
              <a:rPr lang="it-IT" altLang="en-US" dirty="0" smtClean="0"/>
              <a:t>: </a:t>
            </a:r>
            <a:r>
              <a:rPr lang="it-IT" altLang="en-US" dirty="0" err="1" smtClean="0"/>
              <a:t>Lithium</a:t>
            </a:r>
            <a:endParaRPr lang="en-US" altLang="en-US" dirty="0"/>
          </a:p>
        </p:txBody>
      </p:sp>
      <p:sp>
        <p:nvSpPr>
          <p:cNvPr id="3" name="TextBox 2"/>
          <p:cNvSpPr txBox="1"/>
          <p:nvPr/>
        </p:nvSpPr>
        <p:spPr>
          <a:xfrm>
            <a:off x="152400" y="990600"/>
            <a:ext cx="4531305" cy="701731"/>
          </a:xfrm>
          <a:prstGeom prst="rect">
            <a:avLst/>
          </a:prstGeom>
          <a:noFill/>
        </p:spPr>
        <p:txBody>
          <a:bodyPr wrap="none" rtlCol="0">
            <a:spAutoFit/>
          </a:bodyPr>
          <a:lstStyle/>
          <a:p>
            <a:pPr>
              <a:buClr>
                <a:schemeClr val="tx1"/>
              </a:buClr>
              <a:buSzPct val="100000"/>
            </a:pPr>
            <a:r>
              <a:rPr lang="en-US" sz="1800" dirty="0" smtClean="0"/>
              <a:t>Light-element formation depends critically </a:t>
            </a:r>
          </a:p>
          <a:p>
            <a:pPr>
              <a:buClr>
                <a:schemeClr val="tx1"/>
              </a:buClr>
              <a:buSzPct val="100000"/>
            </a:pPr>
            <a:r>
              <a:rPr lang="en-US" sz="1800" dirty="0" smtClean="0"/>
              <a:t>on the baryons/photons ratio:</a:t>
            </a:r>
            <a:endParaRPr lang="en-US" sz="1800" dirty="0"/>
          </a:p>
        </p:txBody>
      </p:sp>
      <mc:AlternateContent xmlns:mc="http://schemas.openxmlformats.org/markup-compatibility/2006" xmlns:a14="http://schemas.microsoft.com/office/drawing/2010/main">
        <mc:Choice Requires="a14">
          <p:sp>
            <p:nvSpPr>
              <p:cNvPr id="10" name="TextBox 9"/>
              <p:cNvSpPr txBox="1"/>
              <p:nvPr/>
            </p:nvSpPr>
            <p:spPr>
              <a:xfrm>
                <a:off x="4876800" y="1127069"/>
                <a:ext cx="997068" cy="7364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𝑏</m:t>
                              </m:r>
                            </m:sub>
                          </m:sSub>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𝛾</m:t>
                              </m:r>
                            </m:sub>
                          </m:sSub>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876800" y="1127069"/>
                <a:ext cx="997068" cy="736484"/>
              </a:xfrm>
              <a:prstGeom prst="rect">
                <a:avLst/>
              </a:prstGeom>
              <a:blipFill>
                <a:blip r:embed="rId2"/>
                <a:stretch>
                  <a:fillRect r="-610" b="-6612"/>
                </a:stretch>
              </a:blipFill>
            </p:spPr>
            <p:txBody>
              <a:bodyPr/>
              <a:lstStyle/>
              <a:p>
                <a:r>
                  <a:rPr lang="en-US">
                    <a:noFill/>
                  </a:rPr>
                  <a:t> </a:t>
                </a:r>
              </a:p>
            </p:txBody>
          </p:sp>
        </mc:Fallback>
      </mc:AlternateContent>
      <p:sp>
        <p:nvSpPr>
          <p:cNvPr id="12" name="TextBox 11"/>
          <p:cNvSpPr txBox="1"/>
          <p:nvPr/>
        </p:nvSpPr>
        <p:spPr>
          <a:xfrm>
            <a:off x="0" y="6550223"/>
            <a:ext cx="3020122" cy="307777"/>
          </a:xfrm>
          <a:prstGeom prst="rect">
            <a:avLst/>
          </a:prstGeom>
          <a:noFill/>
        </p:spPr>
        <p:txBody>
          <a:bodyPr wrap="none" rtlCol="0">
            <a:spAutoFit/>
          </a:bodyPr>
          <a:lstStyle/>
          <a:p>
            <a:r>
              <a:rPr lang="en-US" sz="1400" dirty="0" smtClean="0">
                <a:effectLst/>
              </a:rPr>
              <a:t>BD Fields et al., PDG Review (2016)</a:t>
            </a:r>
            <a:endParaRPr lang="en-US" sz="1400" dirty="0">
              <a:effectLst/>
            </a:endParaRPr>
          </a:p>
        </p:txBody>
      </p:sp>
      <mc:AlternateContent xmlns:mc="http://schemas.openxmlformats.org/markup-compatibility/2006" xmlns:a14="http://schemas.microsoft.com/office/drawing/2010/main">
        <mc:Choice Requires="a14">
          <p:sp>
            <p:nvSpPr>
              <p:cNvPr id="2" name="TextBox 1"/>
              <p:cNvSpPr txBox="1"/>
              <p:nvPr/>
            </p:nvSpPr>
            <p:spPr>
              <a:xfrm>
                <a:off x="158044" y="1807950"/>
                <a:ext cx="9290756" cy="1117935"/>
              </a:xfrm>
              <a:prstGeom prst="rect">
                <a:avLst/>
              </a:prstGeom>
              <a:noFill/>
            </p:spPr>
            <p:txBody>
              <a:bodyPr wrap="square"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𝜂</m:t>
                    </m:r>
                  </m:oMath>
                </a14:m>
                <a:r>
                  <a:rPr lang="en-US" sz="1800" dirty="0" smtClean="0"/>
                  <a:t> can be deduced: </a:t>
                </a:r>
              </a:p>
              <a:p>
                <a:pPr marL="342900" indent="-342900">
                  <a:buClr>
                    <a:schemeClr val="tx1"/>
                  </a:buClr>
                  <a:buSzPct val="100000"/>
                  <a:buFont typeface="+mj-lt"/>
                  <a:buAutoNum type="alphaLcParenR"/>
                </a:pPr>
                <a:r>
                  <a:rPr lang="en-US" sz="1800" dirty="0" smtClean="0"/>
                  <a:t>from CMB analysis, and/or </a:t>
                </a:r>
              </a:p>
              <a:p>
                <a:pPr marL="342900" indent="-342900">
                  <a:buClr>
                    <a:schemeClr val="tx1"/>
                  </a:buClr>
                  <a:buSzPct val="100000"/>
                  <a:buFont typeface="+mj-lt"/>
                  <a:buAutoNum type="alphaLcParenR"/>
                </a:pPr>
                <a:r>
                  <a:rPr lang="en-US" sz="1800" dirty="0" smtClean="0"/>
                  <a:t>inferred from </a:t>
                </a:r>
                <a:r>
                  <a:rPr lang="en-US" sz="1800" dirty="0" err="1" smtClean="0"/>
                  <a:t>Y</a:t>
                </a:r>
                <a:r>
                  <a:rPr lang="en-US" sz="1800" baseline="-25000" dirty="0" err="1" smtClean="0"/>
                  <a:t>p</a:t>
                </a:r>
                <a:r>
                  <a:rPr lang="en-US" sz="1800" dirty="0"/>
                  <a:t> </a:t>
                </a:r>
                <a:r>
                  <a:rPr lang="en-US" sz="1800" dirty="0" smtClean="0"/>
                  <a:t>and D abundances concordance with observations</a:t>
                </a:r>
                <a:endParaRPr lang="en-US" sz="1800" dirty="0"/>
              </a:p>
            </p:txBody>
          </p:sp>
        </mc:Choice>
        <mc:Fallback xmlns="">
          <p:sp>
            <p:nvSpPr>
              <p:cNvPr id="2" name="TextBox 1"/>
              <p:cNvSpPr txBox="1">
                <a:spLocks noRot="1" noChangeAspect="1" noMove="1" noResize="1" noEditPoints="1" noAdjustHandles="1" noChangeArrowheads="1" noChangeShapeType="1" noTextEdit="1"/>
              </p:cNvSpPr>
              <p:nvPr/>
            </p:nvSpPr>
            <p:spPr>
              <a:xfrm>
                <a:off x="158044" y="1807950"/>
                <a:ext cx="9290756" cy="1117935"/>
              </a:xfrm>
              <a:prstGeom prst="rect">
                <a:avLst/>
              </a:prstGeom>
              <a:blipFill>
                <a:blip r:embed="rId4"/>
                <a:stretch>
                  <a:fillRect l="-591" b="-10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81000" y="3742950"/>
                <a:ext cx="2689839" cy="276999"/>
              </a:xfrm>
              <a:prstGeom prst="rect">
                <a:avLst/>
              </a:prstGeom>
              <a:noFill/>
            </p:spPr>
            <p:txBody>
              <a:bodyPr wrap="none" lIns="0" tIns="0" rIns="0" bIns="0" rtlCol="0">
                <a:spAutoFit/>
              </a:bodyPr>
              <a:lstStyle/>
              <a:p>
                <a:r>
                  <a:rPr lang="en-US" sz="1800" dirty="0">
                    <a:ea typeface="Cambria Math" panose="02040503050406030204" pitchFamily="18" charset="0"/>
                  </a:rPr>
                  <a:t>5.8 </a:t>
                </a:r>
                <a14:m>
                  <m:oMath xmlns:m="http://schemas.openxmlformats.org/officeDocument/2006/math">
                    <m:r>
                      <a:rPr lang="en-US" sz="1800" i="1">
                        <a:latin typeface="Cambria Math" panose="02040503050406030204" pitchFamily="18" charset="0"/>
                        <a:ea typeface="Cambria Math" panose="02040503050406030204" pitchFamily="18" charset="0"/>
                      </a:rPr>
                      <m:t>≤</m:t>
                    </m:r>
                    <m:r>
                      <m:rPr>
                        <m:nor/>
                      </m:rPr>
                      <a:rPr lang="en-US" sz="1800" dirty="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𝜂</m:t>
                    </m:r>
                    <m:r>
                      <m:rPr>
                        <m:nor/>
                      </m:rPr>
                      <a:rPr lang="en-US" sz="1800" dirty="0">
                        <a:ea typeface="Cambria Math" panose="02040503050406030204" pitchFamily="18" charset="0"/>
                      </a:rPr>
                      <m:t>]</m:t>
                    </m:r>
                    <m:r>
                      <a:rPr lang="en-US" sz="1800" i="1">
                        <a:latin typeface="Cambria Math" panose="02040503050406030204" pitchFamily="18" charset="0"/>
                        <a:ea typeface="Cambria Math" panose="02040503050406030204" pitchFamily="18" charset="0"/>
                      </a:rPr>
                      <m:t>≤</m:t>
                    </m:r>
                  </m:oMath>
                </a14:m>
                <a:r>
                  <a:rPr lang="en-US" sz="1800" dirty="0"/>
                  <a:t> 6.6  (95% CL)</a:t>
                </a:r>
              </a:p>
            </p:txBody>
          </p:sp>
        </mc:Choice>
        <mc:Fallback xmlns="">
          <p:sp>
            <p:nvSpPr>
              <p:cNvPr id="4" name="TextBox 3"/>
              <p:cNvSpPr txBox="1">
                <a:spLocks noRot="1" noChangeAspect="1" noMove="1" noResize="1" noEditPoints="1" noAdjustHandles="1" noChangeArrowheads="1" noChangeShapeType="1" noTextEdit="1"/>
              </p:cNvSpPr>
              <p:nvPr/>
            </p:nvSpPr>
            <p:spPr>
              <a:xfrm>
                <a:off x="381000" y="3742950"/>
                <a:ext cx="2689839" cy="276999"/>
              </a:xfrm>
              <a:prstGeom prst="rect">
                <a:avLst/>
              </a:prstGeom>
              <a:blipFill rotWithShape="0">
                <a:blip r:embed="rId5"/>
                <a:stretch>
                  <a:fillRect l="-5669" t="-31111" r="-5669" b="-6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81000" y="3225058"/>
                <a:ext cx="1912703" cy="276999"/>
              </a:xfrm>
              <a:prstGeom prst="rect">
                <a:avLst/>
              </a:prstGeom>
              <a:noFill/>
            </p:spPr>
            <p:txBody>
              <a:bodyPr wrap="none" lIns="0" tIns="0" rIns="0" bIns="0" rtlCol="0">
                <a:spAutoFit/>
              </a:bodyPr>
              <a:lstStyle/>
              <a:p>
                <a:r>
                  <a:rPr lang="en-US" sz="1800" dirty="0" smtClean="0">
                    <a:ea typeface="Cambria Math" panose="02040503050406030204" pitchFamily="18" charset="0"/>
                  </a:rPr>
                  <a:t>[</a:t>
                </a:r>
                <a14:m>
                  <m:oMath xmlns:m="http://schemas.openxmlformats.org/officeDocument/2006/math">
                    <m:r>
                      <a:rPr lang="en-US" sz="1800" i="1">
                        <a:latin typeface="Cambria Math" panose="02040503050406030204" pitchFamily="18" charset="0"/>
                        <a:ea typeface="Cambria Math" panose="02040503050406030204" pitchFamily="18" charset="0"/>
                      </a:rPr>
                      <m:t>𝜂</m:t>
                    </m:r>
                  </m:oMath>
                </a14:m>
                <a:r>
                  <a:rPr lang="en-US" sz="1800" dirty="0" smtClean="0">
                    <a:ea typeface="Cambria Math" panose="02040503050406030204" pitchFamily="18" charset="0"/>
                  </a:rPr>
                  <a:t>] </a:t>
                </a:r>
                <a14:m>
                  <m:oMath xmlns:m="http://schemas.openxmlformats.org/officeDocument/2006/math">
                    <m:r>
                      <a:rPr lang="en-US" sz="1800" b="0" i="1" smtClean="0">
                        <a:latin typeface="Cambria Math" panose="02040503050406030204" pitchFamily="18" charset="0"/>
                        <a:ea typeface="Cambria Math" panose="02040503050406030204" pitchFamily="18" charset="0"/>
                      </a:rPr>
                      <m:t>=</m:t>
                    </m:r>
                  </m:oMath>
                </a14:m>
                <a:r>
                  <a:rPr lang="en-US" sz="1800" dirty="0"/>
                  <a:t> </a:t>
                </a:r>
                <a:r>
                  <a:rPr lang="en-US" sz="1800" dirty="0" smtClean="0"/>
                  <a:t>6.09 </a:t>
                </a: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smtClean="0"/>
                  <a:t> 0.06 </a:t>
                </a:r>
                <a:endParaRPr 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81000" y="3225058"/>
                <a:ext cx="1912703" cy="276999"/>
              </a:xfrm>
              <a:prstGeom prst="rect">
                <a:avLst/>
              </a:prstGeom>
              <a:blipFill rotWithShape="0">
                <a:blip r:embed="rId6"/>
                <a:stretch>
                  <a:fillRect l="-7987" t="-31111" r="-7987" b="-6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50864" y="4357389"/>
                <a:ext cx="5183136" cy="2031325"/>
              </a:xfrm>
              <a:prstGeom prst="rect">
                <a:avLst/>
              </a:prstGeom>
              <a:noFill/>
            </p:spPr>
            <p:txBody>
              <a:bodyPr wrap="square" rtlCol="0">
                <a:spAutoFit/>
              </a:bodyPr>
              <a:lstStyle/>
              <a:p>
                <a:r>
                  <a:rPr lang="en-US" sz="1800" dirty="0" smtClean="0"/>
                  <a:t>From which, the expected abundance of Li</a:t>
                </a:r>
              </a:p>
              <a:p>
                <a:endParaRPr lang="en-US" sz="1800" dirty="0"/>
              </a:p>
              <a:p>
                <a:r>
                  <a:rPr lang="en-US" sz="1800" dirty="0" smtClean="0"/>
                  <a:t>[Li/H</a:t>
                </a:r>
                <a:r>
                  <a:rPr lang="en-US" sz="1800" dirty="0"/>
                  <a:t>]</a:t>
                </a:r>
                <a:r>
                  <a:rPr lang="en-US" sz="1800" dirty="0" smtClean="0"/>
                  <a:t> = 4.45 </a:t>
                </a: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 </a:t>
                </a:r>
                <a:r>
                  <a:rPr lang="en-US" sz="1800" dirty="0" smtClean="0"/>
                  <a:t>0.05</a:t>
                </a:r>
              </a:p>
              <a:p>
                <a:endParaRPr lang="en-US" sz="1800" dirty="0">
                  <a:ea typeface="Cambria Math" panose="02040503050406030204" pitchFamily="18" charset="0"/>
                </a:endParaRPr>
              </a:p>
              <a:p>
                <a:r>
                  <a:rPr lang="en-US" sz="1800" dirty="0" smtClean="0">
                    <a:ea typeface="Cambria Math" panose="02040503050406030204" pitchFamily="18" charset="0"/>
                  </a:rPr>
                  <a:t>3.9 </a:t>
                </a: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 [Li/H] </a:t>
                </a: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 5.3 </a:t>
                </a:r>
              </a:p>
              <a:p>
                <a:r>
                  <a:rPr lang="en-US" sz="1800" dirty="0" smtClean="0"/>
                  <a:t>                                  [  ] units of </a:t>
                </a:r>
                <a:r>
                  <a:rPr lang="en-US" sz="1800" dirty="0"/>
                  <a:t>10</a:t>
                </a:r>
                <a:r>
                  <a:rPr lang="en-US" sz="1800" baseline="30000" dirty="0"/>
                  <a:t>-10</a:t>
                </a:r>
                <a:r>
                  <a:rPr lang="en-US" sz="1800" dirty="0"/>
                  <a:t> </a:t>
                </a:r>
              </a:p>
            </p:txBody>
          </p:sp>
        </mc:Choice>
        <mc:Fallback xmlns="">
          <p:sp>
            <p:nvSpPr>
              <p:cNvPr id="5" name="TextBox 4"/>
              <p:cNvSpPr txBox="1">
                <a:spLocks noRot="1" noChangeAspect="1" noMove="1" noResize="1" noEditPoints="1" noAdjustHandles="1" noChangeArrowheads="1" noChangeShapeType="1" noTextEdit="1"/>
              </p:cNvSpPr>
              <p:nvPr/>
            </p:nvSpPr>
            <p:spPr>
              <a:xfrm>
                <a:off x="150864" y="4357389"/>
                <a:ext cx="5183136" cy="2031325"/>
              </a:xfrm>
              <a:prstGeom prst="rect">
                <a:avLst/>
              </a:prstGeom>
              <a:blipFill>
                <a:blip r:embed="rId7"/>
                <a:stretch>
                  <a:fillRect l="-1176" t="-1802" b="-5105"/>
                </a:stretch>
              </a:blipFill>
            </p:spPr>
            <p:txBody>
              <a:bodyPr/>
              <a:lstStyle/>
              <a:p>
                <a:r>
                  <a:rPr lang="en-US">
                    <a:noFill/>
                  </a:rPr>
                  <a:t> </a:t>
                </a:r>
              </a:p>
            </p:txBody>
          </p:sp>
        </mc:Fallback>
      </mc:AlternateContent>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5200" y="2057400"/>
            <a:ext cx="6299200" cy="4724400"/>
          </a:xfrm>
          <a:prstGeom prst="rect">
            <a:avLst/>
          </a:prstGeom>
        </p:spPr>
      </p:pic>
      <p:cxnSp>
        <p:nvCxnSpPr>
          <p:cNvPr id="9" name="Straight Arrow Connector 8"/>
          <p:cNvCxnSpPr/>
          <p:nvPr/>
        </p:nvCxnSpPr>
        <p:spPr bwMode="auto">
          <a:xfrm flipH="1">
            <a:off x="4419600" y="3836504"/>
            <a:ext cx="3886200" cy="0"/>
          </a:xfrm>
          <a:prstGeom prst="straightConnector1">
            <a:avLst/>
          </a:prstGeom>
          <a:noFill/>
          <a:ln w="38100" cap="flat" cmpd="sng" algn="ctr">
            <a:solidFill>
              <a:schemeClr val="bg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79932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429000" y="1219200"/>
            <a:ext cx="5899150" cy="4343400"/>
          </a:xfrm>
          <a:prstGeom prst="rect">
            <a:avLst/>
          </a:prstGeom>
        </p:spPr>
      </p:pic>
      <p:sp>
        <p:nvSpPr>
          <p:cNvPr id="7" name="Rectangle 6"/>
          <p:cNvSpPr/>
          <p:nvPr/>
        </p:nvSpPr>
        <p:spPr bwMode="auto">
          <a:xfrm>
            <a:off x="4343400" y="2072640"/>
            <a:ext cx="1828800" cy="182880"/>
          </a:xfrm>
          <a:prstGeom prst="rect">
            <a:avLst/>
          </a:prstGeom>
          <a:solidFill>
            <a:srgbClr val="C00000">
              <a:alpha val="37000"/>
            </a:srgbClr>
          </a:solidFill>
          <a:ln>
            <a:noFill/>
          </a:ln>
          <a:effectLst/>
          <a:extLst/>
        </p:spPr>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3" name="Subtitle 2"/>
          <p:cNvSpPr>
            <a:spLocks noGrp="1"/>
          </p:cNvSpPr>
          <p:nvPr>
            <p:ph type="subTitle" sz="quarter" idx="1"/>
          </p:nvPr>
        </p:nvSpPr>
        <p:spPr>
          <a:xfrm>
            <a:off x="3352800" y="5562600"/>
            <a:ext cx="6019800" cy="839945"/>
          </a:xfrm>
        </p:spPr>
        <p:txBody>
          <a:bodyPr wrap="square">
            <a:spAutoFit/>
          </a:bodyPr>
          <a:lstStyle/>
          <a:p>
            <a:pPr algn="l"/>
            <a:r>
              <a:rPr lang="en-US" sz="1200" dirty="0">
                <a:effectLst/>
              </a:rPr>
              <a:t>Contributions to the total predicted lithium abundance from the adopted GCE model of Fields &amp; Olive (1999a, 1999b), compared with </a:t>
            </a:r>
            <a:r>
              <a:rPr lang="en-US" sz="1200" dirty="0" smtClean="0">
                <a:effectLst/>
              </a:rPr>
              <a:t>low metallicity </a:t>
            </a:r>
            <a:r>
              <a:rPr lang="en-US" sz="1200" dirty="0">
                <a:effectLst/>
              </a:rPr>
              <a:t>stars (RNB) and high-metallicity stars (Lambert, Heath, &amp; </a:t>
            </a:r>
            <a:r>
              <a:rPr lang="en-US" sz="1200" dirty="0" err="1">
                <a:effectLst/>
              </a:rPr>
              <a:t>Edvardsson</a:t>
            </a:r>
            <a:r>
              <a:rPr lang="en-US" sz="1200" dirty="0">
                <a:effectLst/>
              </a:rPr>
              <a:t> 1991). The solid curve is the sum of all components</a:t>
            </a:r>
            <a:r>
              <a:rPr lang="en-US" sz="1200" dirty="0" smtClean="0">
                <a:effectLst/>
              </a:rPr>
              <a:t>.</a:t>
            </a:r>
          </a:p>
        </p:txBody>
      </p:sp>
      <p:sp>
        <p:nvSpPr>
          <p:cNvPr id="5" name="TextBox 4"/>
          <p:cNvSpPr txBox="1"/>
          <p:nvPr/>
        </p:nvSpPr>
        <p:spPr>
          <a:xfrm>
            <a:off x="6412432" y="6248656"/>
            <a:ext cx="2976008" cy="307777"/>
          </a:xfrm>
          <a:prstGeom prst="rect">
            <a:avLst/>
          </a:prstGeom>
          <a:noFill/>
        </p:spPr>
        <p:txBody>
          <a:bodyPr wrap="none" rtlCol="0">
            <a:spAutoFit/>
          </a:bodyPr>
          <a:lstStyle/>
          <a:p>
            <a:r>
              <a:rPr lang="it-IT" sz="1400" dirty="0" smtClean="0"/>
              <a:t>S G Ryan et al. ApJ 530 (2000) L57</a:t>
            </a:r>
            <a:endParaRPr lang="en-US" sz="1400" dirty="0"/>
          </a:p>
        </p:txBody>
      </p:sp>
      <p:sp>
        <p:nvSpPr>
          <p:cNvPr id="6" name="Rectangle 5"/>
          <p:cNvSpPr/>
          <p:nvPr/>
        </p:nvSpPr>
        <p:spPr bwMode="auto">
          <a:xfrm>
            <a:off x="4343400" y="2160468"/>
            <a:ext cx="1828800" cy="18288"/>
          </a:xfrm>
          <a:prstGeom prst="rect">
            <a:avLst/>
          </a:prstGeom>
          <a:solidFill>
            <a:srgbClr val="C00000"/>
          </a:solidFill>
          <a:ln>
            <a:noFill/>
          </a:ln>
          <a:effectLst/>
          <a:extLst/>
        </p:spPr>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8" name="TextBox 7"/>
          <p:cNvSpPr txBox="1"/>
          <p:nvPr/>
        </p:nvSpPr>
        <p:spPr>
          <a:xfrm>
            <a:off x="19713" y="2494301"/>
            <a:ext cx="3051733" cy="701731"/>
          </a:xfrm>
          <a:prstGeom prst="rect">
            <a:avLst/>
          </a:prstGeom>
          <a:noFill/>
        </p:spPr>
        <p:txBody>
          <a:bodyPr wrap="none" rtlCol="0">
            <a:spAutoFit/>
          </a:bodyPr>
          <a:lstStyle/>
          <a:p>
            <a:r>
              <a:rPr lang="en-US" sz="1800" dirty="0" smtClean="0"/>
              <a:t>Expected from CMB analysis</a:t>
            </a:r>
          </a:p>
          <a:p>
            <a:r>
              <a:rPr lang="en-US" sz="1800" dirty="0"/>
              <a:t>a</a:t>
            </a:r>
            <a:r>
              <a:rPr lang="en-US" sz="1800" dirty="0" smtClean="0"/>
              <a:t>nd standard BBN</a:t>
            </a:r>
            <a:endParaRPr lang="en-US" sz="1800" dirty="0"/>
          </a:p>
        </p:txBody>
      </p:sp>
      <p:sp>
        <p:nvSpPr>
          <p:cNvPr id="9" name="TextBox 8"/>
          <p:cNvSpPr txBox="1"/>
          <p:nvPr/>
        </p:nvSpPr>
        <p:spPr>
          <a:xfrm>
            <a:off x="137932" y="4452271"/>
            <a:ext cx="3190040" cy="1034129"/>
          </a:xfrm>
          <a:prstGeom prst="rect">
            <a:avLst/>
          </a:prstGeom>
          <a:noFill/>
        </p:spPr>
        <p:txBody>
          <a:bodyPr wrap="none" rtlCol="0">
            <a:spAutoFit/>
          </a:bodyPr>
          <a:lstStyle/>
          <a:p>
            <a:r>
              <a:rPr lang="en-US" sz="1800" dirty="0" smtClean="0"/>
              <a:t>Expected from standard BBN </a:t>
            </a:r>
          </a:p>
          <a:p>
            <a:r>
              <a:rPr lang="en-US" sz="1800" dirty="0" err="1" smtClean="0"/>
              <a:t>Y</a:t>
            </a:r>
            <a:r>
              <a:rPr lang="en-US" sz="1800" baseline="-25000" dirty="0" err="1" smtClean="0"/>
              <a:t>p</a:t>
            </a:r>
            <a:r>
              <a:rPr lang="en-US" sz="1800" dirty="0" smtClean="0"/>
              <a:t> and D </a:t>
            </a:r>
          </a:p>
          <a:p>
            <a:r>
              <a:rPr lang="en-US" sz="1800" dirty="0" smtClean="0"/>
              <a:t>abundance concordance</a:t>
            </a:r>
            <a:endParaRPr lang="en-US" sz="1800" dirty="0"/>
          </a:p>
        </p:txBody>
      </p:sp>
      <p:sp>
        <p:nvSpPr>
          <p:cNvPr id="10" name="Rectangle 9"/>
          <p:cNvSpPr/>
          <p:nvPr/>
        </p:nvSpPr>
        <p:spPr bwMode="auto">
          <a:xfrm>
            <a:off x="234245" y="4242096"/>
            <a:ext cx="1828800" cy="182880"/>
          </a:xfrm>
          <a:prstGeom prst="rect">
            <a:avLst/>
          </a:prstGeom>
          <a:solidFill>
            <a:srgbClr val="FF6699">
              <a:alpha val="84000"/>
            </a:srgbClr>
          </a:solidFill>
          <a:ln>
            <a:noFill/>
          </a:ln>
          <a:effectLst/>
          <a:extLst/>
        </p:spPr>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p:sp>
        <p:nvSpPr>
          <p:cNvPr id="11" name="Rectangle 10"/>
          <p:cNvSpPr/>
          <p:nvPr/>
        </p:nvSpPr>
        <p:spPr bwMode="auto">
          <a:xfrm>
            <a:off x="135110" y="2481466"/>
            <a:ext cx="1828800" cy="18288"/>
          </a:xfrm>
          <a:prstGeom prst="rect">
            <a:avLst/>
          </a:prstGeom>
          <a:solidFill>
            <a:srgbClr val="C00000"/>
          </a:solidFill>
          <a:ln>
            <a:noFill/>
          </a:ln>
          <a:effectLst/>
          <a:extLst/>
        </p:spPr>
        <p:txBody>
          <a:bodyPr vert="horz" wrap="square" lIns="91440" tIns="45720" rIns="91440" bIns="45720" numCol="1" rtlCol="0" anchor="t" anchorCtr="0" compatLnSpc="1">
            <a:prstTxWarp prst="textNoShape">
              <a:avLst/>
            </a:prstTxWarp>
          </a:bodyPr>
          <a:lstStyle/>
          <a:p>
            <a: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endParaRPr>
          </a:p>
        </p:txBody>
      </p:sp>
      <mc:AlternateContent xmlns:mc="http://schemas.openxmlformats.org/markup-compatibility/2006" xmlns:a14="http://schemas.microsoft.com/office/drawing/2010/main">
        <mc:Choice Requires="a14">
          <p:sp>
            <p:nvSpPr>
              <p:cNvPr id="12" name="Rectangle 11"/>
              <p:cNvSpPr/>
              <p:nvPr/>
            </p:nvSpPr>
            <p:spPr>
              <a:xfrm>
                <a:off x="135110" y="1219200"/>
                <a:ext cx="3186994" cy="7017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800" dirty="0" smtClean="0"/>
                  <a:t>Best value from observations:</a:t>
                </a:r>
                <a:endParaRPr lang="en-US" sz="1800" dirty="0"/>
              </a:p>
              <a:p>
                <a:r>
                  <a:rPr lang="en-US" sz="1800" dirty="0"/>
                  <a:t>[Li/H] = </a:t>
                </a:r>
                <a:r>
                  <a:rPr lang="en-US" sz="1800" dirty="0" smtClean="0"/>
                  <a:t>1.6 </a:t>
                </a: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 </a:t>
                </a:r>
                <a:r>
                  <a:rPr lang="en-US" sz="1800" dirty="0" smtClean="0"/>
                  <a:t>0.3</a:t>
                </a:r>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135110" y="1219200"/>
                <a:ext cx="3186994" cy="701731"/>
              </a:xfrm>
              <a:prstGeom prst="rect">
                <a:avLst/>
              </a:prstGeom>
              <a:blipFill>
                <a:blip r:embed="rId3"/>
                <a:stretch>
                  <a:fillRect l="-1524" t="-4274" r="-2286"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8600" y="5562600"/>
                <a:ext cx="205537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800" dirty="0" smtClean="0">
                    <a:ea typeface="Cambria Math" panose="02040503050406030204" pitchFamily="18" charset="0"/>
                  </a:rPr>
                  <a:t>3.9 </a:t>
                </a: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 [Li/H] </a:t>
                </a: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 </a:t>
                </a:r>
                <a:r>
                  <a:rPr lang="en-US" sz="1800" dirty="0" smtClean="0"/>
                  <a:t>5.3</a:t>
                </a:r>
              </a:p>
            </p:txBody>
          </p:sp>
        </mc:Choice>
        <mc:Fallback xmlns="">
          <p:sp>
            <p:nvSpPr>
              <p:cNvPr id="13" name="TextBox 12"/>
              <p:cNvSpPr txBox="1">
                <a:spLocks noRot="1" noChangeAspect="1" noMove="1" noResize="1" noEditPoints="1" noAdjustHandles="1" noChangeArrowheads="1" noChangeShapeType="1" noTextEdit="1"/>
              </p:cNvSpPr>
              <p:nvPr/>
            </p:nvSpPr>
            <p:spPr>
              <a:xfrm>
                <a:off x="228600" y="5562600"/>
                <a:ext cx="2055371" cy="369332"/>
              </a:xfrm>
              <a:prstGeom prst="rect">
                <a:avLst/>
              </a:prstGeom>
              <a:blipFill>
                <a:blip r:embed="rId4"/>
                <a:stretch>
                  <a:fillRect l="-2655" t="-9677" r="-2655" b="-306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35110" y="3184874"/>
                <a:ext cx="230159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800" dirty="0" smtClean="0"/>
                  <a:t>[Li/H</a:t>
                </a:r>
                <a:r>
                  <a:rPr lang="en-US" sz="1800" dirty="0"/>
                  <a:t>]</a:t>
                </a:r>
                <a:r>
                  <a:rPr lang="en-US" sz="1800" dirty="0" smtClean="0"/>
                  <a:t> = 4.45 </a:t>
                </a: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 </a:t>
                </a:r>
                <a:r>
                  <a:rPr lang="en-US" sz="1800" dirty="0" smtClean="0"/>
                  <a:t>0.05</a:t>
                </a:r>
                <a:endParaRPr lang="en-US" sz="1800" dirty="0">
                  <a:ea typeface="Cambria Math"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35110" y="3184874"/>
                <a:ext cx="2301592" cy="369332"/>
              </a:xfrm>
              <a:prstGeom prst="rect">
                <a:avLst/>
              </a:prstGeom>
              <a:blipFill>
                <a:blip r:embed="rId5"/>
                <a:stretch>
                  <a:fillRect l="-2105" t="-7937" r="-2632" b="-30159"/>
                </a:stretch>
              </a:blipFill>
            </p:spPr>
            <p:txBody>
              <a:bodyPr/>
              <a:lstStyle/>
              <a:p>
                <a:r>
                  <a:rPr lang="en-US">
                    <a:noFill/>
                  </a:rPr>
                  <a:t> </a:t>
                </a:r>
              </a:p>
            </p:txBody>
          </p:sp>
        </mc:Fallback>
      </mc:AlternateContent>
      <p:sp>
        <p:nvSpPr>
          <p:cNvPr id="16" name="Rectangle 22"/>
          <p:cNvSpPr txBox="1">
            <a:spLocks noChangeArrowheads="1"/>
          </p:cNvSpPr>
          <p:nvPr/>
        </p:nvSpPr>
        <p:spPr bwMode="auto">
          <a:xfrm>
            <a:off x="0" y="0"/>
            <a:ext cx="9356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302" tIns="50151" rIns="100302" bIns="50151" numCol="1" anchor="ctr" anchorCtr="0" compatLnSpc="1">
            <a:prstTxWarp prst="textNoShape">
              <a:avLst/>
            </a:prstTxWarp>
          </a:bodyPr>
          <a:lstStyle>
            <a:lvl1pPr algn="ctr" defTabSz="1001713" rtl="0" fontAlgn="base">
              <a:spcBef>
                <a:spcPct val="0"/>
              </a:spcBef>
              <a:spcAft>
                <a:spcPct val="0"/>
              </a:spcAft>
              <a:defRPr sz="4800" kern="1200">
                <a:solidFill>
                  <a:srgbClr val="ED9719"/>
                </a:solidFill>
                <a:effectLst>
                  <a:outerShdw blurRad="38100" dist="38100" dir="2700000" algn="tl">
                    <a:srgbClr val="FFFFFF"/>
                  </a:outerShdw>
                </a:effectLst>
                <a:latin typeface="+mj-lt"/>
                <a:ea typeface="+mj-ea"/>
                <a:cs typeface="+mj-cs"/>
              </a:defRPr>
            </a:lvl1pPr>
            <a:lvl2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2pPr>
            <a:lvl3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3pPr>
            <a:lvl4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4pPr>
            <a:lvl5pPr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5pPr>
            <a:lvl6pPr marL="4572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6pPr>
            <a:lvl7pPr marL="9144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7pPr>
            <a:lvl8pPr marL="13716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8pPr>
            <a:lvl9pPr marL="1828800" algn="ctr" defTabSz="1001713" rtl="0" fontAlgn="base">
              <a:spcBef>
                <a:spcPct val="0"/>
              </a:spcBef>
              <a:spcAft>
                <a:spcPct val="0"/>
              </a:spcAft>
              <a:defRPr sz="4800">
                <a:solidFill>
                  <a:srgbClr val="ED9719"/>
                </a:solidFill>
                <a:effectLst>
                  <a:outerShdw blurRad="38100" dist="38100" dir="2700000" algn="tl">
                    <a:srgbClr val="FFFFFF"/>
                  </a:outerShdw>
                </a:effectLst>
                <a:latin typeface="Tahoma" charset="0"/>
              </a:defRPr>
            </a:lvl9pPr>
          </a:lstStyle>
          <a:p>
            <a:pPr algn="l">
              <a:buClrTx/>
              <a:buSzTx/>
              <a:buFontTx/>
            </a:pPr>
            <a:r>
              <a:rPr lang="en-US" altLang="en-US" dirty="0" smtClean="0"/>
              <a:t>Lithium: observation</a:t>
            </a:r>
            <a:endParaRPr lang="en-US" altLang="en-US" dirty="0"/>
          </a:p>
        </p:txBody>
      </p:sp>
      <p:sp>
        <p:nvSpPr>
          <p:cNvPr id="17" name="TextBox 16"/>
          <p:cNvSpPr txBox="1"/>
          <p:nvPr/>
        </p:nvSpPr>
        <p:spPr>
          <a:xfrm>
            <a:off x="0" y="6550223"/>
            <a:ext cx="3020122" cy="307777"/>
          </a:xfrm>
          <a:prstGeom prst="rect">
            <a:avLst/>
          </a:prstGeom>
          <a:noFill/>
        </p:spPr>
        <p:txBody>
          <a:bodyPr wrap="none" rtlCol="0">
            <a:spAutoFit/>
          </a:bodyPr>
          <a:lstStyle/>
          <a:p>
            <a:r>
              <a:rPr lang="en-US" sz="1400" dirty="0" smtClean="0">
                <a:effectLst/>
              </a:rPr>
              <a:t>BD Fields et al., PDG Review (2016)</a:t>
            </a:r>
            <a:endParaRPr lang="en-US" sz="1400" dirty="0">
              <a:effectLst/>
            </a:endParaRPr>
          </a:p>
        </p:txBody>
      </p:sp>
      <p:pic>
        <p:nvPicPr>
          <p:cNvPr id="18" name="Picture 17"/>
          <p:cNvPicPr>
            <a:picLocks noChangeAspect="1"/>
          </p:cNvPicPr>
          <p:nvPr/>
        </p:nvPicPr>
        <p:blipFill rotWithShape="1">
          <a:blip r:embed="rId6"/>
          <a:srcRect l="3466" t="4044" r="11820"/>
          <a:stretch/>
        </p:blipFill>
        <p:spPr>
          <a:xfrm>
            <a:off x="4140276" y="900074"/>
            <a:ext cx="5710016" cy="5893832"/>
          </a:xfrm>
          <a:prstGeom prst="rect">
            <a:avLst/>
          </a:prstGeom>
        </p:spPr>
      </p:pic>
    </p:spTree>
    <p:extLst>
      <p:ext uri="{BB962C8B-B14F-4D97-AF65-F5344CB8AC3E}">
        <p14:creationId xmlns:p14="http://schemas.microsoft.com/office/powerpoint/2010/main" val="85674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1+#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p:bldP spid="9" grpId="0"/>
      <p:bldP spid="10" grpId="0" animBg="1"/>
      <p:bldP spid="11" grpId="0" animBg="1"/>
      <p:bldP spid="13" grpId="0" animBg="1"/>
      <p:bldP spid="14" grpId="0" animBg="1"/>
    </p:bldLst>
  </p:timing>
</p:sld>
</file>

<file path=ppt/theme/theme1.xml><?xml version="1.0" encoding="utf-8"?>
<a:theme xmlns:a="http://schemas.openxmlformats.org/drawingml/2006/main" name="Textured">
  <a:themeElements>
    <a:clrScheme name="Textured 1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FFFFFF"/>
      </a:hlink>
      <a:folHlink>
        <a:srgbClr val="FFFFFF"/>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defRPr kumimoji="0" lang="en-US" alt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76238" marR="0" indent="-376238" algn="l" defTabSz="1001713" rtl="0" eaLnBrk="1" fontAlgn="base" latinLnBrk="0" hangingPunct="1">
          <a:lnSpc>
            <a:spcPct val="100000"/>
          </a:lnSpc>
          <a:spcBef>
            <a:spcPct val="20000"/>
          </a:spcBef>
          <a:spcAft>
            <a:spcPct val="0"/>
          </a:spcAft>
          <a:buClr>
            <a:srgbClr val="ED9719"/>
          </a:buClr>
          <a:buSzPct val="65000"/>
          <a:buFont typeface="Wingdings" charset="2"/>
          <a:buNone/>
          <a:tabLst/>
          <a:defRPr kumimoji="0" lang="en-US" altLang="en-US" sz="2400" b="0" i="0" u="none" strike="noStrike" cap="none" normalizeH="0" baseline="0">
            <a:ln>
              <a:noFill/>
            </a:ln>
            <a:solidFill>
              <a:schemeClr val="tx1"/>
            </a:solidFill>
            <a:effectLst>
              <a:outerShdw blurRad="38100" dist="38100" dir="2700000" algn="tl">
                <a:srgbClr val="000000">
                  <a:alpha val="43137"/>
                </a:srgbClr>
              </a:outerShdw>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FFFFFF"/>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FFFFFF"/>
        </a:hlink>
        <a:folHlink>
          <a:srgbClr val="FFFF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15538</TotalTime>
  <Words>3043</Words>
  <Application>Microsoft Macintosh PowerPoint</Application>
  <PresentationFormat>A4 Paper (210x297 mm)</PresentationFormat>
  <Paragraphs>858</Paragraphs>
  <Slides>61</Slides>
  <Notes>32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6" baseType="lpstr">
      <vt:lpstr>Calibri</vt:lpstr>
      <vt:lpstr>Cambria Math</vt:lpstr>
      <vt:lpstr>Century Gothic</vt:lpstr>
      <vt:lpstr>CMR17</vt:lpstr>
      <vt:lpstr>Comic Sans MS</vt:lpstr>
      <vt:lpstr>Helvetica</vt:lpstr>
      <vt:lpstr>ＭＳ Ｐゴシック</vt:lpstr>
      <vt:lpstr>SimSun</vt:lpstr>
      <vt:lpstr>Symbol</vt:lpstr>
      <vt:lpstr>Tahoma</vt:lpstr>
      <vt:lpstr>Times New Roman</vt:lpstr>
      <vt:lpstr>Wingdings</vt:lpstr>
      <vt:lpstr>Arial</vt:lpstr>
      <vt:lpstr>Textured</vt:lpstr>
      <vt:lpstr>Equation</vt:lpstr>
      <vt:lpstr>Neutron induced reaction cross section measurements for primordial and stellar nucleosynthesis at CERN n_TOF</vt:lpstr>
      <vt:lpstr>PowerPoint Presentation</vt:lpstr>
      <vt:lpstr>PowerPoint Presentation</vt:lpstr>
      <vt:lpstr>PowerPoint Presentation</vt:lpstr>
      <vt:lpstr>Nucleosynthesis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real world</vt:lpstr>
      <vt:lpstr>n_TOF basic parameters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Tuning the Re/Os clock: neutron cross sections</vt:lpstr>
      <vt:lpstr>PowerPoint Presentation</vt:lpstr>
      <vt:lpstr>Age from CMB observations</vt:lpstr>
      <vt:lpstr>Cosmological “problems” with age</vt:lpstr>
      <vt:lpstr>Age from globular clusters</vt:lpstr>
      <vt:lpstr>The nuclear way</vt:lpstr>
      <vt:lpstr>s-process nucleosynthesis</vt:lpstr>
      <vt:lpstr>key quantities:  neutron cross sections</vt:lpstr>
      <vt:lpstr>Enhanchement of [187Os] by 187Re(β-) </vt:lpstr>
      <vt:lpstr>n_TOF-04: 186Os capture x-section</vt:lpstr>
      <vt:lpstr>n_TOF-04: 187Os capture x-section</vt:lpstr>
      <vt:lpstr>Lab cross sections &amp; the clock</vt:lpstr>
      <vt:lpstr>Stellar 187Os(n,g) rate</vt:lpstr>
      <vt:lpstr>187Re(b-) decay</vt:lpstr>
      <vt:lpstr>Lab cross sections &amp; the clock</vt:lpstr>
      <vt:lpstr>Stellar cross sections &amp; the clock</vt:lpstr>
      <vt:lpstr>Results and uncertainties</vt:lpstr>
      <vt:lpstr>Summary</vt:lpstr>
      <vt:lpstr>U/Th and Re/Os clocks: complementary</vt:lpstr>
      <vt:lpstr>PowerPoint Presentation</vt:lpstr>
      <vt:lpstr>The End</vt:lpstr>
    </vt:vector>
  </TitlesOfParts>
  <Company>CERN</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Neutron Cross Section measurements for Nuclear Astrophysics at CERN n_TOF</dc:title>
  <dc:creator>A Mengoni</dc:creator>
  <cp:lastModifiedBy>Alberto Mengoni</cp:lastModifiedBy>
  <cp:revision>993</cp:revision>
  <dcterms:created xsi:type="dcterms:W3CDTF">2004-07-14T11:15:29Z</dcterms:created>
  <dcterms:modified xsi:type="dcterms:W3CDTF">2017-09-27T07:56:12Z</dcterms:modified>
</cp:coreProperties>
</file>