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7" r:id="rId1"/>
  </p:sldMasterIdLst>
  <p:notesMasterIdLst>
    <p:notesMasterId r:id="rId29"/>
  </p:notesMasterIdLst>
  <p:handoutMasterIdLst>
    <p:handoutMasterId r:id="rId30"/>
  </p:handoutMasterIdLst>
  <p:sldIdLst>
    <p:sldId id="497" r:id="rId2"/>
    <p:sldId id="613" r:id="rId3"/>
    <p:sldId id="614" r:id="rId4"/>
    <p:sldId id="616" r:id="rId5"/>
    <p:sldId id="603" r:id="rId6"/>
    <p:sldId id="607" r:id="rId7"/>
    <p:sldId id="608" r:id="rId8"/>
    <p:sldId id="609" r:id="rId9"/>
    <p:sldId id="611" r:id="rId10"/>
    <p:sldId id="618" r:id="rId11"/>
    <p:sldId id="619" r:id="rId12"/>
    <p:sldId id="617" r:id="rId13"/>
    <p:sldId id="625" r:id="rId14"/>
    <p:sldId id="612" r:id="rId15"/>
    <p:sldId id="620" r:id="rId16"/>
    <p:sldId id="621" r:id="rId17"/>
    <p:sldId id="622" r:id="rId18"/>
    <p:sldId id="623" r:id="rId19"/>
    <p:sldId id="540" r:id="rId20"/>
    <p:sldId id="626" r:id="rId21"/>
    <p:sldId id="598" r:id="rId22"/>
    <p:sldId id="610" r:id="rId23"/>
    <p:sldId id="629" r:id="rId24"/>
    <p:sldId id="627" r:id="rId25"/>
    <p:sldId id="624" r:id="rId26"/>
    <p:sldId id="601" r:id="rId27"/>
    <p:sldId id="602" r:id="rId28"/>
  </p:sldIdLst>
  <p:sldSz cx="9144000" cy="6858000" type="screen4x3"/>
  <p:notesSz cx="6858000" cy="96377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3300"/>
    <a:srgbClr val="FFFFCC"/>
    <a:srgbClr val="CC0000"/>
    <a:srgbClr val="008000"/>
    <a:srgbClr val="CC3300"/>
    <a:srgbClr val="FFFF00"/>
    <a:srgbClr val="AFADAE"/>
    <a:srgbClr val="FF33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2346" autoAdjust="0"/>
  </p:normalViewPr>
  <p:slideViewPr>
    <p:cSldViewPr>
      <p:cViewPr varScale="1">
        <p:scale>
          <a:sx n="63" d="100"/>
          <a:sy n="63" d="100"/>
        </p:scale>
        <p:origin x="117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59747" name="Rectangle 3"/>
          <p:cNvSpPr>
            <a:spLocks noGrp="1" noChangeArrowheads="1"/>
          </p:cNvSpPr>
          <p:nvPr>
            <p:ph type="dt" sz="quarter" idx="1"/>
          </p:nvPr>
        </p:nvSpPr>
        <p:spPr bwMode="auto">
          <a:xfrm>
            <a:off x="3884613"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59748" name="Rectangle 4"/>
          <p:cNvSpPr>
            <a:spLocks noGrp="1" noChangeArrowheads="1"/>
          </p:cNvSpPr>
          <p:nvPr>
            <p:ph type="ftr" sz="quarter" idx="2"/>
          </p:nvPr>
        </p:nvSpPr>
        <p:spPr bwMode="auto">
          <a:xfrm>
            <a:off x="0" y="9153525"/>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59749" name="Rectangle 5"/>
          <p:cNvSpPr>
            <a:spLocks noGrp="1" noChangeArrowheads="1"/>
          </p:cNvSpPr>
          <p:nvPr>
            <p:ph type="sldNum" sz="quarter" idx="3"/>
          </p:nvPr>
        </p:nvSpPr>
        <p:spPr bwMode="auto">
          <a:xfrm>
            <a:off x="3884613" y="9153525"/>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29B72A9-127E-4760-A95F-548A3A2B370B}" type="slidenum">
              <a:rPr lang="en-US" altLang="it-IT"/>
              <a:pPr>
                <a:defRPr/>
              </a:pPr>
              <a:t>‹N›</a:t>
            </a:fld>
            <a:endParaRPr lang="en-US" altLang="it-IT"/>
          </a:p>
        </p:txBody>
      </p:sp>
    </p:spTree>
    <p:extLst>
      <p:ext uri="{BB962C8B-B14F-4D97-AF65-F5344CB8AC3E}">
        <p14:creationId xmlns:p14="http://schemas.microsoft.com/office/powerpoint/2010/main" val="200974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61443" name="Rectangle 3"/>
          <p:cNvSpPr>
            <a:spLocks noGrp="1" noChangeArrowheads="1"/>
          </p:cNvSpPr>
          <p:nvPr>
            <p:ph type="dt" idx="1"/>
          </p:nvPr>
        </p:nvSpPr>
        <p:spPr bwMode="auto">
          <a:xfrm>
            <a:off x="3884613"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019175" y="722313"/>
            <a:ext cx="4819650" cy="3614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578350"/>
            <a:ext cx="54864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61446" name="Rectangle 6"/>
          <p:cNvSpPr>
            <a:spLocks noGrp="1" noChangeArrowheads="1"/>
          </p:cNvSpPr>
          <p:nvPr>
            <p:ph type="ftr" sz="quarter" idx="4"/>
          </p:nvPr>
        </p:nvSpPr>
        <p:spPr bwMode="auto">
          <a:xfrm>
            <a:off x="0" y="9153525"/>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61447" name="Rectangle 7"/>
          <p:cNvSpPr>
            <a:spLocks noGrp="1" noChangeArrowheads="1"/>
          </p:cNvSpPr>
          <p:nvPr>
            <p:ph type="sldNum" sz="quarter" idx="5"/>
          </p:nvPr>
        </p:nvSpPr>
        <p:spPr bwMode="auto">
          <a:xfrm>
            <a:off x="3884613" y="9153525"/>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27A75E0-7251-4248-9000-2C62DD957973}" type="slidenum">
              <a:rPr lang="en-US" altLang="it-IT"/>
              <a:pPr>
                <a:defRPr/>
              </a:pPr>
              <a:t>‹N›</a:t>
            </a:fld>
            <a:endParaRPr lang="en-US" altLang="it-IT"/>
          </a:p>
        </p:txBody>
      </p:sp>
    </p:spTree>
    <p:extLst>
      <p:ext uri="{BB962C8B-B14F-4D97-AF65-F5344CB8AC3E}">
        <p14:creationId xmlns:p14="http://schemas.microsoft.com/office/powerpoint/2010/main" val="2581325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526339-B347-4C88-943B-70920685A1CC}" type="slidenum">
              <a:rPr lang="en-US" altLang="it-IT" sz="1200" smtClean="0"/>
              <a:pPr/>
              <a:t>1</a:t>
            </a:fld>
            <a:endParaRPr lang="en-US" altLang="it-IT"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it-IT" altLang="it-IT" smtClean="0"/>
          </a:p>
        </p:txBody>
      </p:sp>
    </p:spTree>
    <p:extLst>
      <p:ext uri="{BB962C8B-B14F-4D97-AF65-F5344CB8AC3E}">
        <p14:creationId xmlns:p14="http://schemas.microsoft.com/office/powerpoint/2010/main" val="47969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FAF2845C-CCC6-4909-894F-0E1ABA3B4798}" type="slidenum">
              <a:rPr lang="en-US" altLang="it-IT" sz="1200">
                <a:latin typeface="Times New Roman" panose="02020603050405020304" pitchFamily="18" charset="0"/>
              </a:rPr>
              <a:pPr/>
              <a:t>2</a:t>
            </a:fld>
            <a:endParaRPr lang="en-US" altLang="it-IT" sz="12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it-IT" altLang="it-IT" smtClean="0"/>
          </a:p>
        </p:txBody>
      </p:sp>
    </p:spTree>
    <p:extLst>
      <p:ext uri="{BB962C8B-B14F-4D97-AF65-F5344CB8AC3E}">
        <p14:creationId xmlns:p14="http://schemas.microsoft.com/office/powerpoint/2010/main" val="148068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27A75E0-7251-4248-9000-2C62DD957973}" type="slidenum">
              <a:rPr lang="en-US" altLang="it-IT" smtClean="0"/>
              <a:pPr>
                <a:defRPr/>
              </a:pPr>
              <a:t>9</a:t>
            </a:fld>
            <a:endParaRPr lang="en-US" altLang="it-IT"/>
          </a:p>
        </p:txBody>
      </p:sp>
    </p:spTree>
    <p:extLst>
      <p:ext uri="{BB962C8B-B14F-4D97-AF65-F5344CB8AC3E}">
        <p14:creationId xmlns:p14="http://schemas.microsoft.com/office/powerpoint/2010/main" val="131962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27A75E0-7251-4248-9000-2C62DD957973}" type="slidenum">
              <a:rPr lang="en-US" altLang="it-IT" smtClean="0"/>
              <a:pPr>
                <a:defRPr/>
              </a:pPr>
              <a:t>10</a:t>
            </a:fld>
            <a:endParaRPr lang="en-US" altLang="it-IT"/>
          </a:p>
        </p:txBody>
      </p:sp>
    </p:spTree>
    <p:extLst>
      <p:ext uri="{BB962C8B-B14F-4D97-AF65-F5344CB8AC3E}">
        <p14:creationId xmlns:p14="http://schemas.microsoft.com/office/powerpoint/2010/main" val="336474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27A75E0-7251-4248-9000-2C62DD957973}" type="slidenum">
              <a:rPr lang="en-US" altLang="it-IT" smtClean="0"/>
              <a:pPr>
                <a:defRPr/>
              </a:pPr>
              <a:t>11</a:t>
            </a:fld>
            <a:endParaRPr lang="en-US" altLang="it-IT"/>
          </a:p>
        </p:txBody>
      </p:sp>
    </p:spTree>
    <p:extLst>
      <p:ext uri="{BB962C8B-B14F-4D97-AF65-F5344CB8AC3E}">
        <p14:creationId xmlns:p14="http://schemas.microsoft.com/office/powerpoint/2010/main" val="349944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27A75E0-7251-4248-9000-2C62DD957973}" type="slidenum">
              <a:rPr lang="en-US" altLang="it-IT" smtClean="0"/>
              <a:pPr>
                <a:defRPr/>
              </a:pPr>
              <a:t>14</a:t>
            </a:fld>
            <a:endParaRPr lang="en-US" altLang="it-IT"/>
          </a:p>
        </p:txBody>
      </p:sp>
    </p:spTree>
    <p:extLst>
      <p:ext uri="{BB962C8B-B14F-4D97-AF65-F5344CB8AC3E}">
        <p14:creationId xmlns:p14="http://schemas.microsoft.com/office/powerpoint/2010/main" val="89153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027A75E0-7251-4248-9000-2C62DD957973}" type="slidenum">
              <a:rPr lang="en-US" altLang="it-IT" smtClean="0"/>
              <a:pPr>
                <a:defRPr/>
              </a:pPr>
              <a:t>19</a:t>
            </a:fld>
            <a:endParaRPr lang="en-US" altLang="it-IT"/>
          </a:p>
        </p:txBody>
      </p:sp>
    </p:spTree>
    <p:extLst>
      <p:ext uri="{BB962C8B-B14F-4D97-AF65-F5344CB8AC3E}">
        <p14:creationId xmlns:p14="http://schemas.microsoft.com/office/powerpoint/2010/main" val="104572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27A75E0-7251-4248-9000-2C62DD957973}" type="slidenum">
              <a:rPr lang="en-US" altLang="it-IT" smtClean="0"/>
              <a:pPr>
                <a:defRPr/>
              </a:pPr>
              <a:t>26</a:t>
            </a:fld>
            <a:endParaRPr lang="en-US" altLang="it-IT"/>
          </a:p>
        </p:txBody>
      </p:sp>
    </p:spTree>
    <p:extLst>
      <p:ext uri="{BB962C8B-B14F-4D97-AF65-F5344CB8AC3E}">
        <p14:creationId xmlns:p14="http://schemas.microsoft.com/office/powerpoint/2010/main" val="239803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34462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45429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179111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137037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375627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963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3346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226520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281296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374731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128183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8BDC44-FCD9-4F89-AA19-1F2FC898F90F}" type="slidenum">
              <a:rPr lang="en-US" altLang="it-IT" smtClean="0"/>
              <a:pPr>
                <a:defRPr/>
              </a:pPr>
              <a:t>‹N›</a:t>
            </a:fld>
            <a:endParaRPr lang="en-US" altLang="it-IT"/>
          </a:p>
        </p:txBody>
      </p:sp>
    </p:spTree>
    <p:extLst>
      <p:ext uri="{BB962C8B-B14F-4D97-AF65-F5344CB8AC3E}">
        <p14:creationId xmlns:p14="http://schemas.microsoft.com/office/powerpoint/2010/main" val="179584483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1046946" y="5266520"/>
            <a:ext cx="68364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2400" dirty="0" smtClean="0">
                <a:solidFill>
                  <a:srgbClr val="0033CC"/>
                </a:solidFill>
                <a:latin typeface="Comic Sans MS" pitchFamily="66" charset="0"/>
              </a:rPr>
              <a:t>Paolo </a:t>
            </a:r>
            <a:r>
              <a:rPr lang="en-US" altLang="it-IT" sz="2400" dirty="0" err="1" smtClean="0">
                <a:solidFill>
                  <a:srgbClr val="0033CC"/>
                </a:solidFill>
                <a:latin typeface="Comic Sans MS" pitchFamily="66" charset="0"/>
              </a:rPr>
              <a:t>Prati</a:t>
            </a:r>
            <a:endParaRPr lang="en-US" altLang="it-IT" sz="2400" dirty="0">
              <a:solidFill>
                <a:srgbClr val="0033CC"/>
              </a:solidFill>
              <a:latin typeface="Comic Sans MS" pitchFamily="66" charset="0"/>
            </a:endParaRPr>
          </a:p>
          <a:p>
            <a:pPr algn="ctr">
              <a:spcBef>
                <a:spcPct val="0"/>
              </a:spcBef>
              <a:buNone/>
            </a:pPr>
            <a:r>
              <a:rPr lang="en-US" altLang="it-IT" sz="2400" dirty="0" smtClean="0">
                <a:solidFill>
                  <a:srgbClr val="0033CC"/>
                </a:solidFill>
                <a:latin typeface="Comic Sans MS" pitchFamily="66" charset="0"/>
              </a:rPr>
              <a:t>INFN &amp; University of Genoa</a:t>
            </a:r>
            <a:endParaRPr lang="en-US" altLang="it-IT" sz="2400" dirty="0">
              <a:solidFill>
                <a:srgbClr val="0033CC"/>
              </a:solidFill>
              <a:latin typeface="Comic Sans MS" pitchFamily="66" charset="0"/>
            </a:endParaRPr>
          </a:p>
        </p:txBody>
      </p:sp>
      <p:sp>
        <p:nvSpPr>
          <p:cNvPr id="4100" name="Rectangle 37"/>
          <p:cNvSpPr>
            <a:spLocks noChangeArrowheads="1"/>
          </p:cNvSpPr>
          <p:nvPr/>
        </p:nvSpPr>
        <p:spPr bwMode="auto">
          <a:xfrm>
            <a:off x="4022725" y="324643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1800" dirty="0">
                <a:solidFill>
                  <a:srgbClr val="0000FF"/>
                </a:solidFill>
                <a:latin typeface="Arial" pitchFamily="34" charset="0"/>
              </a:rPr>
              <a:t>	</a:t>
            </a:r>
          </a:p>
        </p:txBody>
      </p:sp>
      <p:sp>
        <p:nvSpPr>
          <p:cNvPr id="4" name="TextBox 3"/>
          <p:cNvSpPr txBox="1"/>
          <p:nvPr/>
        </p:nvSpPr>
        <p:spPr>
          <a:xfrm>
            <a:off x="6430813" y="6390620"/>
            <a:ext cx="2619077" cy="369332"/>
          </a:xfrm>
          <a:prstGeom prst="rect">
            <a:avLst/>
          </a:prstGeom>
          <a:noFill/>
        </p:spPr>
        <p:txBody>
          <a:bodyPr wrap="square" rtlCol="0">
            <a:spAutoFit/>
          </a:bodyPr>
          <a:lstStyle/>
          <a:p>
            <a:r>
              <a:rPr lang="it-IT" sz="1800" dirty="0" smtClean="0">
                <a:latin typeface="Comic Sans MS" panose="030F0702030302020204" pitchFamily="66" charset="0"/>
              </a:rPr>
              <a:t>LNGS, </a:t>
            </a:r>
            <a:r>
              <a:rPr lang="it-IT" sz="1800" dirty="0" err="1" smtClean="0">
                <a:latin typeface="Comic Sans MS" panose="030F0702030302020204" pitchFamily="66" charset="0"/>
              </a:rPr>
              <a:t>Oct</a:t>
            </a:r>
            <a:r>
              <a:rPr lang="it-IT" sz="1800" dirty="0" smtClean="0">
                <a:latin typeface="Comic Sans MS" panose="030F0702030302020204" pitchFamily="66" charset="0"/>
              </a:rPr>
              <a:t>. 2</a:t>
            </a:r>
            <a:r>
              <a:rPr lang="it-IT" sz="1400" dirty="0" smtClean="0">
                <a:latin typeface="Comic Sans MS" panose="030F0702030302020204" pitchFamily="66" charset="0"/>
              </a:rPr>
              <a:t>nd</a:t>
            </a:r>
            <a:r>
              <a:rPr lang="it-IT" sz="1800" dirty="0" smtClean="0">
                <a:latin typeface="Comic Sans MS" panose="030F0702030302020204" pitchFamily="66" charset="0"/>
              </a:rPr>
              <a:t> 2017</a:t>
            </a:r>
            <a:endParaRPr lang="en-IE" sz="1800" dirty="0">
              <a:latin typeface="Comic Sans MS" panose="030F0702030302020204" pitchFamily="66" charset="0"/>
            </a:endParaRPr>
          </a:p>
        </p:txBody>
      </p:sp>
      <p:sp>
        <p:nvSpPr>
          <p:cNvPr id="5" name="TextBox 4"/>
          <p:cNvSpPr txBox="1"/>
          <p:nvPr/>
        </p:nvSpPr>
        <p:spPr>
          <a:xfrm>
            <a:off x="121272" y="6390620"/>
            <a:ext cx="2952328" cy="369332"/>
          </a:xfrm>
          <a:prstGeom prst="rect">
            <a:avLst/>
          </a:prstGeom>
          <a:noFill/>
        </p:spPr>
        <p:txBody>
          <a:bodyPr wrap="square" rtlCol="0">
            <a:spAutoFit/>
          </a:bodyPr>
          <a:lstStyle/>
          <a:p>
            <a:r>
              <a:rPr lang="it-IT" sz="1800" dirty="0" smtClean="0">
                <a:latin typeface="Comic Sans MS" panose="030F0702030302020204" pitchFamily="66" charset="0"/>
              </a:rPr>
              <a:t>prati@ge.infn.it</a:t>
            </a:r>
            <a:endParaRPr lang="en-IE" sz="1800" dirty="0">
              <a:latin typeface="Comic Sans MS" panose="030F0702030302020204"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16632"/>
            <a:ext cx="2521839" cy="3375529"/>
          </a:xfrm>
          <a:prstGeom prst="rect">
            <a:avLst/>
          </a:prstGeom>
        </p:spPr>
      </p:pic>
      <p:sp>
        <p:nvSpPr>
          <p:cNvPr id="3" name="CasellaDiTesto 2"/>
          <p:cNvSpPr txBox="1"/>
          <p:nvPr/>
        </p:nvSpPr>
        <p:spPr>
          <a:xfrm>
            <a:off x="899592" y="3840731"/>
            <a:ext cx="7560840" cy="1077218"/>
          </a:xfrm>
          <a:prstGeom prst="rect">
            <a:avLst/>
          </a:prstGeom>
          <a:noFill/>
        </p:spPr>
        <p:txBody>
          <a:bodyPr wrap="square" rtlCol="0">
            <a:spAutoFit/>
          </a:bodyPr>
          <a:lstStyle/>
          <a:p>
            <a:pPr algn="ctr"/>
            <a:r>
              <a:rPr lang="en-US" sz="3200" dirty="0" smtClean="0">
                <a:solidFill>
                  <a:srgbClr val="CC3300"/>
                </a:solidFill>
                <a:latin typeface="Comic Sans MS" panose="030F0702030302020204" pitchFamily="66" charset="0"/>
              </a:rPr>
              <a:t>Neutron production and monitoring at the new LUNA-MV facility</a:t>
            </a:r>
            <a:endParaRPr lang="en-US" sz="3200" dirty="0">
              <a:solidFill>
                <a:srgbClr val="CC33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5" name="Text Box 2"/>
          <p:cNvSpPr txBox="1">
            <a:spLocks noChangeArrowheads="1"/>
          </p:cNvSpPr>
          <p:nvPr/>
        </p:nvSpPr>
        <p:spPr bwMode="auto">
          <a:xfrm>
            <a:off x="1187624" y="312784"/>
            <a:ext cx="7458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Other possible sources for neutron emission</a:t>
            </a:r>
            <a:endParaRPr lang="en-US" altLang="it-IT" sz="2400" dirty="0">
              <a:solidFill>
                <a:srgbClr val="C00000"/>
              </a:solidFill>
              <a:latin typeface="Comic Sans MS" panose="030F0702030302020204" pitchFamily="66" charset="0"/>
            </a:endParaRPr>
          </a:p>
        </p:txBody>
      </p:sp>
      <p:sp>
        <p:nvSpPr>
          <p:cNvPr id="7" name="CasellaDiTesto 6"/>
          <p:cNvSpPr txBox="1"/>
          <p:nvPr/>
        </p:nvSpPr>
        <p:spPr>
          <a:xfrm>
            <a:off x="251520" y="1124744"/>
            <a:ext cx="8640959" cy="2154436"/>
          </a:xfrm>
          <a:prstGeom prst="rect">
            <a:avLst/>
          </a:prstGeom>
          <a:noFill/>
        </p:spPr>
        <p:txBody>
          <a:bodyPr wrap="square" rtlCol="0">
            <a:spAutoFit/>
          </a:bodyPr>
          <a:lstStyle/>
          <a:p>
            <a:pPr algn="just">
              <a:lnSpc>
                <a:spcPct val="114000"/>
              </a:lnSpc>
            </a:pPr>
            <a:r>
              <a:rPr lang="en-US" sz="2000" dirty="0" smtClean="0">
                <a:latin typeface="Comic Sans MS" panose="030F0702030302020204" pitchFamily="66" charset="0"/>
              </a:rPr>
              <a:t>Besides those emitted from the target, LUNA-MV could produce neutrons as result of the interaction of the beam with the components of the accelerator and/or of the vacuum line. This could happen in particular with the proton beam at </a:t>
            </a:r>
            <a:r>
              <a:rPr lang="en-US" sz="2000" dirty="0" err="1" smtClean="0">
                <a:latin typeface="Comic Sans MS" panose="030F0702030302020204" pitchFamily="66" charset="0"/>
              </a:rPr>
              <a:t>E</a:t>
            </a:r>
            <a:r>
              <a:rPr lang="en-US" sz="2000" baseline="-25000" dirty="0" err="1" smtClean="0">
                <a:latin typeface="Comic Sans MS" panose="030F0702030302020204" pitchFamily="66" charset="0"/>
              </a:rPr>
              <a:t>beam</a:t>
            </a:r>
            <a:r>
              <a:rPr lang="en-US" sz="2000" dirty="0" smtClean="0">
                <a:latin typeface="Comic Sans MS" panose="030F0702030302020204" pitchFamily="66" charset="0"/>
              </a:rPr>
              <a:t> &gt; </a:t>
            </a:r>
            <a:r>
              <a:rPr lang="en-US" sz="2000" dirty="0">
                <a:cs typeface="Times New Roman" panose="02020603050405020304" pitchFamily="18" charset="0"/>
              </a:rPr>
              <a:t>~</a:t>
            </a:r>
            <a:r>
              <a:rPr lang="en-US" sz="2000" dirty="0" smtClean="0">
                <a:latin typeface="Comic Sans MS" panose="030F0702030302020204" pitchFamily="66" charset="0"/>
              </a:rPr>
              <a:t>1.5 MeV </a:t>
            </a:r>
            <a:r>
              <a:rPr lang="en-US" sz="2000" dirty="0" smtClean="0">
                <a:solidFill>
                  <a:srgbClr val="FF0000"/>
                </a:solidFill>
                <a:latin typeface="Comic Sans MS" panose="030F0702030302020204" pitchFamily="66" charset="0"/>
              </a:rPr>
              <a:t>(not negligible at </a:t>
            </a:r>
            <a:r>
              <a:rPr lang="en-US" sz="2000" dirty="0" err="1" smtClean="0">
                <a:solidFill>
                  <a:srgbClr val="FF0000"/>
                </a:solidFill>
                <a:latin typeface="Comic Sans MS" panose="030F0702030302020204" pitchFamily="66" charset="0"/>
              </a:rPr>
              <a:t>E</a:t>
            </a:r>
            <a:r>
              <a:rPr lang="en-US" sz="2000" baseline="-25000" dirty="0" err="1" smtClean="0">
                <a:solidFill>
                  <a:srgbClr val="FF0000"/>
                </a:solidFill>
                <a:latin typeface="Comic Sans MS" panose="030F0702030302020204" pitchFamily="66" charset="0"/>
              </a:rPr>
              <a:t>beam</a:t>
            </a:r>
            <a:r>
              <a:rPr lang="en-US" sz="2000" dirty="0" smtClean="0">
                <a:solidFill>
                  <a:srgbClr val="FF0000"/>
                </a:solidFill>
                <a:latin typeface="Comic Sans MS" panose="030F0702030302020204" pitchFamily="66" charset="0"/>
              </a:rPr>
              <a:t> &gt; </a:t>
            </a:r>
            <a:r>
              <a:rPr lang="en-US" sz="2000" dirty="0">
                <a:solidFill>
                  <a:srgbClr val="FF0000"/>
                </a:solidFill>
                <a:cs typeface="Times New Roman" panose="02020603050405020304" pitchFamily="18" charset="0"/>
              </a:rPr>
              <a:t>~</a:t>
            </a:r>
            <a:r>
              <a:rPr lang="en-US" sz="2000" dirty="0" smtClean="0">
                <a:solidFill>
                  <a:srgbClr val="FF0000"/>
                </a:solidFill>
                <a:latin typeface="Comic Sans MS" panose="030F0702030302020204" pitchFamily="66" charset="0"/>
              </a:rPr>
              <a:t>2 MeV).</a:t>
            </a:r>
          </a:p>
          <a:p>
            <a:pPr algn="just"/>
            <a:endParaRPr lang="en-US" sz="2000" dirty="0">
              <a:latin typeface="Comic Sans MS" panose="030F0702030302020204" pitchFamily="66"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1413500980"/>
              </p:ext>
            </p:extLst>
          </p:nvPr>
        </p:nvGraphicFramePr>
        <p:xfrm>
          <a:off x="130226" y="3573016"/>
          <a:ext cx="8774850" cy="3114040"/>
        </p:xfrm>
        <a:graphic>
          <a:graphicData uri="http://schemas.openxmlformats.org/drawingml/2006/table">
            <a:tbl>
              <a:tblPr firstRow="1" bandRow="1">
                <a:tableStyleId>{5C22544A-7EE6-4342-B048-85BDC9FD1C3A}</a:tableStyleId>
              </a:tblPr>
              <a:tblGrid>
                <a:gridCol w="1777910"/>
                <a:gridCol w="1720559"/>
                <a:gridCol w="1209987"/>
                <a:gridCol w="4066394"/>
              </a:tblGrid>
              <a:tr h="370840">
                <a:tc>
                  <a:txBody>
                    <a:bodyPr/>
                    <a:lstStyle/>
                    <a:p>
                      <a:r>
                        <a:rPr lang="en-US" noProof="0" dirty="0" smtClean="0"/>
                        <a:t>Event</a:t>
                      </a:r>
                      <a:endParaRPr lang="en-US" noProof="0" dirty="0"/>
                    </a:p>
                  </a:txBody>
                  <a:tcPr/>
                </a:tc>
                <a:tc>
                  <a:txBody>
                    <a:bodyPr/>
                    <a:lstStyle/>
                    <a:p>
                      <a:r>
                        <a:rPr lang="en-US" noProof="0" dirty="0" smtClean="0"/>
                        <a:t>Cause</a:t>
                      </a:r>
                      <a:endParaRPr lang="en-US" noProof="0" dirty="0"/>
                    </a:p>
                  </a:txBody>
                  <a:tcPr/>
                </a:tc>
                <a:tc>
                  <a:txBody>
                    <a:bodyPr/>
                    <a:lstStyle/>
                    <a:p>
                      <a:r>
                        <a:rPr lang="en-US" noProof="0" dirty="0" smtClean="0"/>
                        <a:t>Frequency</a:t>
                      </a:r>
                      <a:endParaRPr lang="en-US" noProof="0" dirty="0"/>
                    </a:p>
                  </a:txBody>
                  <a:tcPr/>
                </a:tc>
                <a:tc>
                  <a:txBody>
                    <a:bodyPr/>
                    <a:lstStyle/>
                    <a:p>
                      <a:r>
                        <a:rPr lang="en-US" noProof="0" dirty="0" smtClean="0"/>
                        <a:t>Safeguards to keep R</a:t>
                      </a:r>
                      <a:r>
                        <a:rPr lang="en-US" baseline="-25000" noProof="0" dirty="0" smtClean="0"/>
                        <a:t>n</a:t>
                      </a:r>
                      <a:r>
                        <a:rPr lang="en-US" noProof="0" dirty="0" smtClean="0"/>
                        <a:t> &lt; 2 10</a:t>
                      </a:r>
                      <a:r>
                        <a:rPr lang="en-US" baseline="30000" noProof="0" dirty="0" smtClean="0"/>
                        <a:t>3</a:t>
                      </a:r>
                      <a:r>
                        <a:rPr lang="en-US" noProof="0" dirty="0" smtClean="0"/>
                        <a:t> s</a:t>
                      </a:r>
                      <a:r>
                        <a:rPr lang="en-US" baseline="30000" noProof="0" dirty="0" smtClean="0"/>
                        <a:t>-1</a:t>
                      </a:r>
                      <a:endParaRPr lang="en-US" baseline="30000" noProof="0" dirty="0"/>
                    </a:p>
                  </a:txBody>
                  <a:tcPr/>
                </a:tc>
              </a:tr>
              <a:tr h="370840">
                <a:tc>
                  <a:txBody>
                    <a:bodyPr/>
                    <a:lstStyle/>
                    <a:p>
                      <a:pPr algn="ctr"/>
                      <a:r>
                        <a:rPr lang="en-US" noProof="0" dirty="0" smtClean="0"/>
                        <a:t>Beam</a:t>
                      </a:r>
                      <a:r>
                        <a:rPr lang="en-US" baseline="0" noProof="0" dirty="0" smtClean="0"/>
                        <a:t> on Faraday cup</a:t>
                      </a:r>
                    </a:p>
                    <a:p>
                      <a:pPr algn="ctr"/>
                      <a:r>
                        <a:rPr lang="en-US" baseline="0" noProof="0" dirty="0" smtClean="0"/>
                        <a:t> (beam stopper)</a:t>
                      </a:r>
                      <a:endParaRPr lang="en-US" noProof="0" dirty="0"/>
                    </a:p>
                  </a:txBody>
                  <a:tcPr/>
                </a:tc>
                <a:tc>
                  <a:txBody>
                    <a:bodyPr/>
                    <a:lstStyle/>
                    <a:p>
                      <a:pPr algn="ctr"/>
                      <a:r>
                        <a:rPr lang="en-US" noProof="0" dirty="0" smtClean="0"/>
                        <a:t>Routine</a:t>
                      </a:r>
                      <a:r>
                        <a:rPr lang="en-US" baseline="0" noProof="0" dirty="0" smtClean="0"/>
                        <a:t> operation </a:t>
                      </a:r>
                      <a:endParaRPr lang="en-US" noProof="0" dirty="0"/>
                    </a:p>
                  </a:txBody>
                  <a:tcPr/>
                </a:tc>
                <a:tc>
                  <a:txBody>
                    <a:bodyPr/>
                    <a:lstStyle/>
                    <a:p>
                      <a:pPr algn="ctr"/>
                      <a:r>
                        <a:rPr lang="en-US" noProof="0" dirty="0" smtClean="0"/>
                        <a:t>daily</a:t>
                      </a:r>
                      <a:endParaRPr lang="en-US" noProof="0" dirty="0"/>
                    </a:p>
                  </a:txBody>
                  <a:tcPr/>
                </a:tc>
                <a:tc>
                  <a:txBody>
                    <a:bodyPr/>
                    <a:lstStyle/>
                    <a:p>
                      <a:r>
                        <a:rPr lang="en-US" noProof="0" dirty="0" smtClean="0"/>
                        <a:t>Tantalum coating (</a:t>
                      </a:r>
                      <a:r>
                        <a:rPr lang="en-US" b="1" i="1" noProof="0" dirty="0" smtClean="0">
                          <a:solidFill>
                            <a:srgbClr val="0070C0"/>
                          </a:solidFill>
                        </a:rPr>
                        <a:t>passive</a:t>
                      </a:r>
                      <a:r>
                        <a:rPr lang="en-US" noProof="0" dirty="0" smtClean="0"/>
                        <a:t>)</a:t>
                      </a:r>
                    </a:p>
                    <a:p>
                      <a:r>
                        <a:rPr lang="en-US" noProof="0" dirty="0" smtClean="0"/>
                        <a:t>Automatic</a:t>
                      </a:r>
                      <a:r>
                        <a:rPr lang="en-US" baseline="0" noProof="0" dirty="0" smtClean="0"/>
                        <a:t> shutdown triggered by the neutron monitors (</a:t>
                      </a:r>
                      <a:r>
                        <a:rPr lang="en-US" b="1" i="1" baseline="0" noProof="0" dirty="0" smtClean="0">
                          <a:solidFill>
                            <a:srgbClr val="FF0000"/>
                          </a:solidFill>
                        </a:rPr>
                        <a:t>active</a:t>
                      </a:r>
                      <a:r>
                        <a:rPr lang="en-US" baseline="0" noProof="0" dirty="0" smtClean="0"/>
                        <a:t>)</a:t>
                      </a:r>
                      <a:endParaRPr lang="en-US" noProof="0" dirty="0"/>
                    </a:p>
                  </a:txBody>
                  <a:tcPr/>
                </a:tc>
              </a:tr>
              <a:tr h="370840">
                <a:tc>
                  <a:txBody>
                    <a:bodyPr/>
                    <a:lstStyle/>
                    <a:p>
                      <a:pPr algn="ctr"/>
                      <a:r>
                        <a:rPr lang="en-US" noProof="0" dirty="0" smtClean="0"/>
                        <a:t>Beam</a:t>
                      </a:r>
                      <a:r>
                        <a:rPr lang="en-US" baseline="0" noProof="0" dirty="0" smtClean="0"/>
                        <a:t> on slits, collimators, walls</a:t>
                      </a:r>
                      <a:endParaRPr lang="en-US" noProof="0" dirty="0"/>
                    </a:p>
                  </a:txBody>
                  <a:tcPr/>
                </a:tc>
                <a:tc>
                  <a:txBody>
                    <a:bodyPr/>
                    <a:lstStyle/>
                    <a:p>
                      <a:pPr algn="ctr"/>
                      <a:r>
                        <a:rPr lang="en-US" noProof="0" dirty="0" smtClean="0"/>
                        <a:t>Beam tuning, components</a:t>
                      </a:r>
                      <a:r>
                        <a:rPr lang="en-US" baseline="0" noProof="0" dirty="0" smtClean="0"/>
                        <a:t> failure, operator mistake</a:t>
                      </a:r>
                      <a:endParaRPr lang="en-US" noProof="0" dirty="0"/>
                    </a:p>
                  </a:txBody>
                  <a:tcPr/>
                </a:tc>
                <a:tc>
                  <a:txBody>
                    <a:bodyPr/>
                    <a:lstStyle/>
                    <a:p>
                      <a:pPr algn="ctr"/>
                      <a:r>
                        <a:rPr lang="en-US" noProof="0" dirty="0" smtClean="0"/>
                        <a:t>daily</a:t>
                      </a:r>
                      <a:endParaRPr lang="en-US" noProof="0" dirty="0"/>
                    </a:p>
                  </a:txBody>
                  <a:tcPr/>
                </a:tc>
                <a:tc>
                  <a:txBody>
                    <a:bodyPr/>
                    <a:lstStyle/>
                    <a:p>
                      <a:r>
                        <a:rPr lang="en-US" noProof="0" dirty="0" smtClean="0"/>
                        <a:t>Beam</a:t>
                      </a:r>
                      <a:r>
                        <a:rPr lang="en-US" baseline="0" noProof="0" dirty="0" smtClean="0"/>
                        <a:t> Wizard (</a:t>
                      </a:r>
                      <a:r>
                        <a:rPr lang="en-US" b="1" i="1" baseline="0" noProof="0" dirty="0" smtClean="0">
                          <a:solidFill>
                            <a:srgbClr val="FF0000"/>
                          </a:solidFill>
                        </a:rPr>
                        <a:t>active</a:t>
                      </a:r>
                      <a:r>
                        <a:rPr lang="en-US" baseline="0" noProof="0" dirty="0" smtClean="0"/>
                        <a:t>)</a:t>
                      </a:r>
                      <a:endParaRPr lang="en-US" noProof="0" dirty="0" smtClean="0"/>
                    </a:p>
                    <a:p>
                      <a:r>
                        <a:rPr lang="en-US" noProof="0" dirty="0" smtClean="0"/>
                        <a:t>Tantalum coating (</a:t>
                      </a:r>
                      <a:r>
                        <a:rPr lang="en-US" b="1" i="1" noProof="0" dirty="0" smtClean="0">
                          <a:solidFill>
                            <a:srgbClr val="0070C0"/>
                          </a:solidFill>
                        </a:rPr>
                        <a:t>passive</a:t>
                      </a:r>
                      <a:r>
                        <a:rPr lang="en-US" noProof="0" dirty="0" smtClean="0"/>
                        <a:t>)</a:t>
                      </a:r>
                    </a:p>
                    <a:p>
                      <a:r>
                        <a:rPr lang="en-US" noProof="0" dirty="0" smtClean="0"/>
                        <a:t>Automatic</a:t>
                      </a:r>
                      <a:r>
                        <a:rPr lang="en-US" baseline="0" noProof="0" dirty="0" smtClean="0"/>
                        <a:t> shutdown triggered by the neutron monitors (</a:t>
                      </a:r>
                      <a:r>
                        <a:rPr lang="en-US" b="1" i="1" baseline="0" noProof="0" dirty="0" smtClean="0">
                          <a:solidFill>
                            <a:srgbClr val="FF3300"/>
                          </a:solidFill>
                        </a:rPr>
                        <a:t>active</a:t>
                      </a:r>
                      <a:r>
                        <a:rPr lang="en-US" baseline="0" noProof="0" dirty="0" smtClean="0"/>
                        <a:t>)</a:t>
                      </a:r>
                      <a:endParaRPr lang="en-US" noProof="0" dirty="0" smtClean="0"/>
                    </a:p>
                  </a:txBody>
                  <a:tcPr/>
                </a:tc>
              </a:tr>
              <a:tr h="370840">
                <a:tc>
                  <a:txBody>
                    <a:bodyPr/>
                    <a:lstStyle/>
                    <a:p>
                      <a:pPr algn="ctr"/>
                      <a:r>
                        <a:rPr lang="en-US" noProof="0" dirty="0" smtClean="0"/>
                        <a:t>Vacuum loss</a:t>
                      </a:r>
                      <a:endParaRPr lang="en-US" noProof="0" dirty="0"/>
                    </a:p>
                  </a:txBody>
                  <a:tcPr/>
                </a:tc>
                <a:tc>
                  <a:txBody>
                    <a:bodyPr/>
                    <a:lstStyle/>
                    <a:p>
                      <a:pPr algn="ctr"/>
                      <a:r>
                        <a:rPr lang="en-US" noProof="0" dirty="0" smtClean="0"/>
                        <a:t>Pumps failure, leaks, breaks </a:t>
                      </a:r>
                      <a:endParaRPr lang="en-US" noProof="0" dirty="0"/>
                    </a:p>
                  </a:txBody>
                  <a:tcPr/>
                </a:tc>
                <a:tc>
                  <a:txBody>
                    <a:bodyPr/>
                    <a:lstStyle/>
                    <a:p>
                      <a:pPr algn="ctr"/>
                      <a:r>
                        <a:rPr lang="en-US" noProof="0" dirty="0" smtClean="0"/>
                        <a:t>Rare</a:t>
                      </a:r>
                      <a:r>
                        <a:rPr lang="en-US" baseline="0" noProof="0" dirty="0" smtClean="0"/>
                        <a:t> ( y</a:t>
                      </a:r>
                      <a:r>
                        <a:rPr lang="en-US" baseline="30000" noProof="0" dirty="0" smtClean="0"/>
                        <a:t>-1</a:t>
                      </a:r>
                      <a:r>
                        <a:rPr lang="en-US" baseline="0" noProof="0" dirty="0" smtClean="0"/>
                        <a:t>)</a:t>
                      </a:r>
                      <a:endParaRPr lang="en-US" noProof="0" dirty="0"/>
                    </a:p>
                  </a:txBody>
                  <a:tcPr/>
                </a:tc>
                <a:tc>
                  <a:txBody>
                    <a:bodyPr/>
                    <a:lstStyle/>
                    <a:p>
                      <a:r>
                        <a:rPr lang="en-US" noProof="0" dirty="0" smtClean="0"/>
                        <a:t>Automatic shutdown</a:t>
                      </a:r>
                      <a:r>
                        <a:rPr lang="en-US" baseline="0" noProof="0" dirty="0" smtClean="0"/>
                        <a:t> triggered by the accelerator diagnostic (</a:t>
                      </a:r>
                      <a:r>
                        <a:rPr lang="en-US" b="1" i="1" baseline="0" noProof="0" dirty="0" smtClean="0">
                          <a:solidFill>
                            <a:srgbClr val="FF0000"/>
                          </a:solidFill>
                        </a:rPr>
                        <a:t>active</a:t>
                      </a:r>
                      <a:r>
                        <a:rPr lang="en-US" baseline="0" noProof="0" dirty="0" smtClean="0"/>
                        <a:t>)</a:t>
                      </a:r>
                      <a:endParaRPr lang="en-US" noProof="0" dirty="0"/>
                    </a:p>
                  </a:txBody>
                  <a:tcPr/>
                </a:tc>
              </a:tr>
            </a:tbl>
          </a:graphicData>
        </a:graphic>
      </p:graphicFrame>
      <p:sp>
        <p:nvSpPr>
          <p:cNvPr id="10" name="CasellaDiTesto 9"/>
          <p:cNvSpPr txBox="1"/>
          <p:nvPr/>
        </p:nvSpPr>
        <p:spPr>
          <a:xfrm>
            <a:off x="2915816" y="2933018"/>
            <a:ext cx="2952328" cy="461665"/>
          </a:xfrm>
          <a:prstGeom prst="rect">
            <a:avLst/>
          </a:prstGeom>
          <a:noFill/>
        </p:spPr>
        <p:txBody>
          <a:bodyPr wrap="square" rtlCol="0">
            <a:spAutoFit/>
          </a:bodyPr>
          <a:lstStyle/>
          <a:p>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Possible</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Scenarios</a:t>
            </a:r>
            <a:endParaRPr lang="it-IT"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3799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5" name="Text Box 2"/>
          <p:cNvSpPr txBox="1">
            <a:spLocks noChangeArrowheads="1"/>
          </p:cNvSpPr>
          <p:nvPr/>
        </p:nvSpPr>
        <p:spPr bwMode="auto">
          <a:xfrm>
            <a:off x="1187624" y="312784"/>
            <a:ext cx="7458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Passive safeguards: Ta (or Au) coating</a:t>
            </a:r>
            <a:endParaRPr lang="en-US" altLang="it-IT" sz="2400" dirty="0">
              <a:solidFill>
                <a:srgbClr val="C00000"/>
              </a:solidFill>
              <a:latin typeface="Comic Sans MS" panose="030F0702030302020204" pitchFamily="66" charset="0"/>
            </a:endParaRPr>
          </a:p>
        </p:txBody>
      </p:sp>
      <p:sp>
        <p:nvSpPr>
          <p:cNvPr id="7" name="CasellaDiTesto 6"/>
          <p:cNvSpPr txBox="1"/>
          <p:nvPr/>
        </p:nvSpPr>
        <p:spPr>
          <a:xfrm>
            <a:off x="232206" y="970602"/>
            <a:ext cx="8640959" cy="2688749"/>
          </a:xfrm>
          <a:prstGeom prst="rect">
            <a:avLst/>
          </a:prstGeom>
          <a:noFill/>
        </p:spPr>
        <p:txBody>
          <a:bodyPr wrap="square" rtlCol="0">
            <a:spAutoFit/>
          </a:bodyPr>
          <a:lstStyle/>
          <a:p>
            <a:pPr algn="just">
              <a:lnSpc>
                <a:spcPct val="114000"/>
              </a:lnSpc>
            </a:pPr>
            <a:r>
              <a:rPr lang="en-US" sz="2000" dirty="0" smtClean="0">
                <a:latin typeface="Comic Sans MS" panose="030F0702030302020204" pitchFamily="66" charset="0"/>
              </a:rPr>
              <a:t>At E</a:t>
            </a:r>
            <a:r>
              <a:rPr lang="en-US" sz="2000" baseline="-25000" dirty="0">
                <a:latin typeface="Comic Sans MS" panose="030F0702030302020204" pitchFamily="66" charset="0"/>
              </a:rPr>
              <a:t>p</a:t>
            </a:r>
            <a:r>
              <a:rPr lang="en-US" sz="2000" dirty="0" smtClean="0">
                <a:latin typeface="Comic Sans MS" panose="030F0702030302020204" pitchFamily="66" charset="0"/>
              </a:rPr>
              <a:t> = 3.5 MeV: range of proton in metals ranges form 50 to 100 </a:t>
            </a:r>
            <a:r>
              <a:rPr lang="en-US" sz="2000" dirty="0" smtClean="0">
                <a:latin typeface="Symbol" panose="05050102010706020507" pitchFamily="18" charset="2"/>
              </a:rPr>
              <a:t>m</a:t>
            </a:r>
            <a:r>
              <a:rPr lang="en-US" sz="2000" dirty="0" smtClean="0">
                <a:latin typeface="Comic Sans MS" panose="030F0702030302020204" pitchFamily="66" charset="0"/>
              </a:rPr>
              <a:t>m. </a:t>
            </a:r>
          </a:p>
          <a:p>
            <a:pPr algn="just">
              <a:lnSpc>
                <a:spcPct val="114000"/>
              </a:lnSpc>
            </a:pPr>
            <a:endParaRPr lang="en-US" sz="800" dirty="0" smtClean="0">
              <a:latin typeface="Comic Sans MS" panose="030F0702030302020204" pitchFamily="66" charset="0"/>
            </a:endParaRPr>
          </a:p>
          <a:p>
            <a:pPr algn="just">
              <a:lnSpc>
                <a:spcPct val="114000"/>
              </a:lnSpc>
            </a:pPr>
            <a:r>
              <a:rPr lang="en-US" sz="2000" dirty="0" smtClean="0">
                <a:latin typeface="Comic Sans MS" panose="030F0702030302020204" pitchFamily="66" charset="0"/>
              </a:rPr>
              <a:t>The contract between INFN and HVEE foresees the coating by Ta of any part of the accelerator and transport line which could be hit by the beam.  Tantalum (or Au…alternative solution for parts of the set-up designed directly by LUNA) is an inert material, however internal contaminants must be controlled.</a:t>
            </a:r>
          </a:p>
          <a:p>
            <a:pPr algn="just">
              <a:lnSpc>
                <a:spcPct val="114000"/>
              </a:lnSpc>
            </a:pPr>
            <a:endParaRPr lang="en-US" sz="2000" dirty="0">
              <a:latin typeface="Comic Sans MS" panose="030F0702030302020204" pitchFamily="66" charset="0"/>
            </a:endParaRPr>
          </a:p>
        </p:txBody>
      </p:sp>
      <p:pic>
        <p:nvPicPr>
          <p:cNvPr id="2" name="Immagine 1"/>
          <p:cNvPicPr>
            <a:picLocks noChangeAspect="1"/>
          </p:cNvPicPr>
          <p:nvPr/>
        </p:nvPicPr>
        <p:blipFill>
          <a:blip r:embed="rId4"/>
          <a:stretch>
            <a:fillRect/>
          </a:stretch>
        </p:blipFill>
        <p:spPr>
          <a:xfrm>
            <a:off x="117630" y="3429000"/>
            <a:ext cx="8938102" cy="3291615"/>
          </a:xfrm>
          <a:prstGeom prst="rect">
            <a:avLst/>
          </a:prstGeom>
        </p:spPr>
      </p:pic>
      <p:cxnSp>
        <p:nvCxnSpPr>
          <p:cNvPr id="11" name="Connettore 1 10"/>
          <p:cNvCxnSpPr/>
          <p:nvPr/>
        </p:nvCxnSpPr>
        <p:spPr>
          <a:xfrm>
            <a:off x="683568" y="4437112"/>
            <a:ext cx="82809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267744" y="5864942"/>
            <a:ext cx="6696744" cy="461665"/>
          </a:xfrm>
          <a:prstGeom prst="rect">
            <a:avLst/>
          </a:prstGeom>
          <a:noFill/>
        </p:spPr>
        <p:txBody>
          <a:bodyPr wrap="square" rtlCol="0">
            <a:spAutoFit/>
          </a:bodyPr>
          <a:lstStyle/>
          <a:p>
            <a:r>
              <a:rPr lang="it-IT" dirty="0" err="1" smtClean="0">
                <a:solidFill>
                  <a:srgbClr val="FF0000"/>
                </a:solidFill>
              </a:rPr>
              <a:t>E</a:t>
            </a:r>
            <a:r>
              <a:rPr lang="it-IT" baseline="-25000" dirty="0" err="1" smtClean="0">
                <a:solidFill>
                  <a:srgbClr val="FF0000"/>
                </a:solidFill>
              </a:rPr>
              <a:t>p</a:t>
            </a:r>
            <a:r>
              <a:rPr lang="it-IT" dirty="0" smtClean="0">
                <a:solidFill>
                  <a:srgbClr val="FF0000"/>
                </a:solidFill>
              </a:rPr>
              <a:t> =3.5 </a:t>
            </a:r>
            <a:r>
              <a:rPr lang="it-IT" dirty="0" err="1" smtClean="0">
                <a:solidFill>
                  <a:srgbClr val="FF0000"/>
                </a:solidFill>
              </a:rPr>
              <a:t>MeV</a:t>
            </a:r>
            <a:r>
              <a:rPr lang="it-IT" dirty="0" smtClean="0">
                <a:solidFill>
                  <a:srgbClr val="FF0000"/>
                </a:solidFill>
              </a:rPr>
              <a:t>, </a:t>
            </a:r>
            <a:r>
              <a:rPr lang="it-IT" dirty="0" err="1" smtClean="0">
                <a:solidFill>
                  <a:srgbClr val="FF0000"/>
                </a:solidFill>
              </a:rPr>
              <a:t>I</a:t>
            </a:r>
            <a:r>
              <a:rPr lang="it-IT" baseline="-25000" dirty="0" err="1" smtClean="0">
                <a:solidFill>
                  <a:srgbClr val="FF0000"/>
                </a:solidFill>
              </a:rPr>
              <a:t>p</a:t>
            </a:r>
            <a:r>
              <a:rPr lang="it-IT" dirty="0" smtClean="0">
                <a:solidFill>
                  <a:srgbClr val="FF0000"/>
                </a:solidFill>
              </a:rPr>
              <a:t> = 1 </a:t>
            </a:r>
            <a:r>
              <a:rPr lang="it-IT" dirty="0" err="1" smtClean="0">
                <a:solidFill>
                  <a:srgbClr val="FF0000"/>
                </a:solidFill>
              </a:rPr>
              <a:t>mA</a:t>
            </a:r>
            <a:r>
              <a:rPr lang="it-IT" dirty="0" smtClean="0">
                <a:solidFill>
                  <a:srgbClr val="FF0000"/>
                </a:solidFill>
              </a:rPr>
              <a:t>, 1 </a:t>
            </a:r>
            <a:r>
              <a:rPr lang="it-IT" dirty="0" err="1" smtClean="0">
                <a:solidFill>
                  <a:srgbClr val="FF0000"/>
                </a:solidFill>
              </a:rPr>
              <a:t>ppm</a:t>
            </a:r>
            <a:r>
              <a:rPr lang="it-IT" dirty="0" smtClean="0">
                <a:solidFill>
                  <a:srgbClr val="FF0000"/>
                </a:solidFill>
              </a:rPr>
              <a:t> </a:t>
            </a:r>
            <a:r>
              <a:rPr lang="it-IT" dirty="0" err="1" smtClean="0">
                <a:solidFill>
                  <a:srgbClr val="FF0000"/>
                </a:solidFill>
              </a:rPr>
              <a:t>impurity</a:t>
            </a:r>
            <a:r>
              <a:rPr lang="it-IT" dirty="0" smtClean="0">
                <a:solidFill>
                  <a:srgbClr val="FF0000"/>
                </a:solidFill>
              </a:rPr>
              <a:t> in </a:t>
            </a:r>
            <a:r>
              <a:rPr lang="it-IT" dirty="0" err="1" smtClean="0">
                <a:solidFill>
                  <a:srgbClr val="FF0000"/>
                </a:solidFill>
              </a:rPr>
              <a:t>Ta</a:t>
            </a:r>
            <a:endParaRPr lang="it-IT" dirty="0">
              <a:solidFill>
                <a:srgbClr val="FF0000"/>
              </a:solidFill>
            </a:endParaRPr>
          </a:p>
        </p:txBody>
      </p:sp>
      <p:sp>
        <p:nvSpPr>
          <p:cNvPr id="14" name="Rettangolo 13"/>
          <p:cNvSpPr/>
          <p:nvPr/>
        </p:nvSpPr>
        <p:spPr>
          <a:xfrm>
            <a:off x="827584" y="3573016"/>
            <a:ext cx="9361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417188" y="3453515"/>
            <a:ext cx="922152" cy="461665"/>
          </a:xfrm>
          <a:prstGeom prst="rect">
            <a:avLst/>
          </a:prstGeom>
          <a:noFill/>
        </p:spPr>
        <p:txBody>
          <a:bodyPr wrap="square" rtlCol="0">
            <a:spAutoFit/>
          </a:bodyPr>
          <a:lstStyle/>
          <a:p>
            <a:r>
              <a:rPr lang="it-IT" baseline="30000" dirty="0" smtClean="0">
                <a:solidFill>
                  <a:srgbClr val="0033CC"/>
                </a:solidFill>
              </a:rPr>
              <a:t>59</a:t>
            </a:r>
            <a:r>
              <a:rPr lang="it-IT" dirty="0" smtClean="0">
                <a:solidFill>
                  <a:srgbClr val="0033CC"/>
                </a:solidFill>
              </a:rPr>
              <a:t>Co</a:t>
            </a:r>
            <a:endParaRPr lang="it-IT" dirty="0">
              <a:solidFill>
                <a:srgbClr val="0033CC"/>
              </a:solidFill>
            </a:endParaRPr>
          </a:p>
        </p:txBody>
      </p:sp>
      <p:sp>
        <p:nvSpPr>
          <p:cNvPr id="17" name="CasellaDiTesto 16"/>
          <p:cNvSpPr txBox="1"/>
          <p:nvPr/>
        </p:nvSpPr>
        <p:spPr>
          <a:xfrm>
            <a:off x="2976134" y="3558207"/>
            <a:ext cx="922152" cy="461665"/>
          </a:xfrm>
          <a:prstGeom prst="rect">
            <a:avLst/>
          </a:prstGeom>
          <a:noFill/>
        </p:spPr>
        <p:txBody>
          <a:bodyPr wrap="square" rtlCol="0">
            <a:spAutoFit/>
          </a:bodyPr>
          <a:lstStyle/>
          <a:p>
            <a:r>
              <a:rPr lang="it-IT" baseline="30000" dirty="0" smtClean="0">
                <a:solidFill>
                  <a:srgbClr val="0033CC"/>
                </a:solidFill>
              </a:rPr>
              <a:t>55</a:t>
            </a:r>
            <a:r>
              <a:rPr lang="it-IT" dirty="0" smtClean="0">
                <a:solidFill>
                  <a:srgbClr val="0033CC"/>
                </a:solidFill>
              </a:rPr>
              <a:t>Mn</a:t>
            </a:r>
            <a:endParaRPr lang="it-IT" dirty="0">
              <a:solidFill>
                <a:srgbClr val="0033CC"/>
              </a:solidFill>
            </a:endParaRPr>
          </a:p>
        </p:txBody>
      </p:sp>
      <p:sp>
        <p:nvSpPr>
          <p:cNvPr id="18" name="CasellaDiTesto 17"/>
          <p:cNvSpPr txBox="1"/>
          <p:nvPr/>
        </p:nvSpPr>
        <p:spPr>
          <a:xfrm>
            <a:off x="6948264" y="3562556"/>
            <a:ext cx="922152" cy="461665"/>
          </a:xfrm>
          <a:prstGeom prst="rect">
            <a:avLst/>
          </a:prstGeom>
          <a:noFill/>
        </p:spPr>
        <p:txBody>
          <a:bodyPr wrap="square" rtlCol="0">
            <a:spAutoFit/>
          </a:bodyPr>
          <a:lstStyle/>
          <a:p>
            <a:r>
              <a:rPr lang="it-IT" baseline="30000" dirty="0" smtClean="0">
                <a:solidFill>
                  <a:srgbClr val="0033CC"/>
                </a:solidFill>
              </a:rPr>
              <a:t>51</a:t>
            </a:r>
            <a:r>
              <a:rPr lang="it-IT" dirty="0">
                <a:solidFill>
                  <a:srgbClr val="0033CC"/>
                </a:solidFill>
              </a:rPr>
              <a:t>V</a:t>
            </a:r>
          </a:p>
        </p:txBody>
      </p:sp>
      <p:sp>
        <p:nvSpPr>
          <p:cNvPr id="19" name="CasellaDiTesto 18"/>
          <p:cNvSpPr txBox="1"/>
          <p:nvPr/>
        </p:nvSpPr>
        <p:spPr>
          <a:xfrm>
            <a:off x="4613078" y="3869857"/>
            <a:ext cx="922152" cy="461665"/>
          </a:xfrm>
          <a:prstGeom prst="rect">
            <a:avLst/>
          </a:prstGeom>
          <a:noFill/>
        </p:spPr>
        <p:txBody>
          <a:bodyPr wrap="square" rtlCol="0">
            <a:spAutoFit/>
          </a:bodyPr>
          <a:lstStyle/>
          <a:p>
            <a:r>
              <a:rPr lang="it-IT" baseline="30000" dirty="0" smtClean="0">
                <a:solidFill>
                  <a:srgbClr val="0033CC"/>
                </a:solidFill>
              </a:rPr>
              <a:t>93</a:t>
            </a:r>
            <a:r>
              <a:rPr lang="it-IT" dirty="0" smtClean="0">
                <a:solidFill>
                  <a:srgbClr val="0033CC"/>
                </a:solidFill>
              </a:rPr>
              <a:t>Nb</a:t>
            </a:r>
            <a:endParaRPr lang="it-IT" dirty="0">
              <a:solidFill>
                <a:srgbClr val="0033CC"/>
              </a:solidFill>
            </a:endParaRPr>
          </a:p>
        </p:txBody>
      </p:sp>
    </p:spTree>
    <p:extLst>
      <p:ext uri="{BB962C8B-B14F-4D97-AF65-F5344CB8AC3E}">
        <p14:creationId xmlns:p14="http://schemas.microsoft.com/office/powerpoint/2010/main" val="1643467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91680" y="101764"/>
            <a:ext cx="7284932" cy="6756236"/>
          </a:xfrm>
          <a:prstGeom prst="rect">
            <a:avLst/>
          </a:prstGeom>
        </p:spPr>
      </p:pic>
      <p:pic>
        <p:nvPicPr>
          <p:cNvPr id="3"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cxnSp>
        <p:nvCxnSpPr>
          <p:cNvPr id="5" name="Connettore 2 4"/>
          <p:cNvCxnSpPr/>
          <p:nvPr/>
        </p:nvCxnSpPr>
        <p:spPr>
          <a:xfrm>
            <a:off x="2267744" y="5661248"/>
            <a:ext cx="6048672" cy="0"/>
          </a:xfrm>
          <a:prstGeom prst="straightConnector1">
            <a:avLst/>
          </a:prstGeom>
          <a:ln>
            <a:solidFill>
              <a:srgbClr val="008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2267744" y="4005064"/>
            <a:ext cx="6048672" cy="0"/>
          </a:xfrm>
          <a:prstGeom prst="straightConnector1">
            <a:avLst/>
          </a:prstGeom>
          <a:ln>
            <a:solidFill>
              <a:srgbClr val="008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2267744" y="2420888"/>
            <a:ext cx="6048672" cy="0"/>
          </a:xfrm>
          <a:prstGeom prst="straightConnector1">
            <a:avLst/>
          </a:prstGeom>
          <a:ln>
            <a:solidFill>
              <a:srgbClr val="008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179512" y="1124744"/>
            <a:ext cx="1728192" cy="2554545"/>
          </a:xfrm>
          <a:prstGeom prst="rect">
            <a:avLst/>
          </a:prstGeom>
          <a:noFill/>
        </p:spPr>
        <p:txBody>
          <a:bodyPr wrap="square" rtlCol="0">
            <a:spAutoFit/>
          </a:bodyPr>
          <a:lstStyle/>
          <a:p>
            <a:pPr algn="ctr"/>
            <a:r>
              <a:rPr lang="en-US" sz="2000" dirty="0" smtClean="0">
                <a:solidFill>
                  <a:srgbClr val="0033CC"/>
                </a:solidFill>
                <a:latin typeface="Comic Sans MS" panose="030F0702030302020204" pitchFamily="66" charset="0"/>
              </a:rPr>
              <a:t>Clean Ta foils are available in the market</a:t>
            </a:r>
          </a:p>
          <a:p>
            <a:pPr algn="ctr"/>
            <a:r>
              <a:rPr lang="en-US" sz="2000" dirty="0" smtClean="0">
                <a:solidFill>
                  <a:srgbClr val="CC0000"/>
                </a:solidFill>
                <a:latin typeface="Comic Sans MS" panose="030F0702030302020204" pitchFamily="66" charset="0"/>
              </a:rPr>
              <a:t> LUNA/HVEE  R&amp;D work… in progress</a:t>
            </a:r>
            <a:endParaRPr lang="en-US" sz="2000" dirty="0">
              <a:solidFill>
                <a:srgbClr val="CC0000"/>
              </a:solidFill>
              <a:latin typeface="Comic Sans MS" panose="030F0702030302020204" pitchFamily="66" charset="0"/>
            </a:endParaRPr>
          </a:p>
        </p:txBody>
      </p:sp>
      <p:sp>
        <p:nvSpPr>
          <p:cNvPr id="9" name="Freccia in giù 8"/>
          <p:cNvSpPr/>
          <p:nvPr/>
        </p:nvSpPr>
        <p:spPr>
          <a:xfrm>
            <a:off x="767056" y="4141208"/>
            <a:ext cx="432048" cy="57606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15516" y="4797152"/>
            <a:ext cx="1656184" cy="1631216"/>
          </a:xfrm>
          <a:prstGeom prst="rect">
            <a:avLst/>
          </a:prstGeom>
          <a:noFill/>
        </p:spPr>
        <p:txBody>
          <a:bodyPr wrap="square" rtlCol="0">
            <a:spAutoFit/>
          </a:bodyPr>
          <a:lstStyle/>
          <a:p>
            <a:pPr algn="ctr"/>
            <a:r>
              <a:rPr lang="en-US" sz="2000" dirty="0" smtClean="0">
                <a:solidFill>
                  <a:srgbClr val="CC0000"/>
                </a:solidFill>
                <a:latin typeface="Comic Sans MS" panose="030F0702030302020204" pitchFamily="66" charset="0"/>
              </a:rPr>
              <a:t>First check:  in-house acceptance tests. Spring 2018</a:t>
            </a:r>
            <a:endParaRPr lang="en-US" sz="2000" dirty="0">
              <a:solidFill>
                <a:srgbClr val="CC0000"/>
              </a:solidFill>
              <a:latin typeface="Comic Sans MS" panose="030F0702030302020204" pitchFamily="66" charset="0"/>
            </a:endParaRPr>
          </a:p>
        </p:txBody>
      </p:sp>
      <p:sp>
        <p:nvSpPr>
          <p:cNvPr id="11" name="Text Box 2"/>
          <p:cNvSpPr txBox="1">
            <a:spLocks noChangeArrowheads="1"/>
          </p:cNvSpPr>
          <p:nvPr/>
        </p:nvSpPr>
        <p:spPr bwMode="auto">
          <a:xfrm>
            <a:off x="971600" y="2597"/>
            <a:ext cx="28803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Passive safeguards</a:t>
            </a:r>
            <a:endParaRPr lang="en-US" altLang="it-IT" sz="2400" dirty="0">
              <a:solidFill>
                <a:srgbClr val="C00000"/>
              </a:solidFill>
              <a:latin typeface="Comic Sans MS" panose="030F0702030302020204" pitchFamily="66" charset="0"/>
            </a:endParaRPr>
          </a:p>
        </p:txBody>
      </p:sp>
      <p:cxnSp>
        <p:nvCxnSpPr>
          <p:cNvPr id="12" name="Connettore 2 11"/>
          <p:cNvCxnSpPr/>
          <p:nvPr/>
        </p:nvCxnSpPr>
        <p:spPr>
          <a:xfrm>
            <a:off x="2267744" y="4581128"/>
            <a:ext cx="6048672" cy="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73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752912" y="836712"/>
            <a:ext cx="7878280" cy="2901317"/>
          </a:xfrm>
          <a:prstGeom prst="rect">
            <a:avLst/>
          </a:prstGeom>
        </p:spPr>
      </p:pic>
      <p:pic>
        <p:nvPicPr>
          <p:cNvPr id="2" name="Immagine 1"/>
          <p:cNvPicPr>
            <a:picLocks noChangeAspect="1"/>
          </p:cNvPicPr>
          <p:nvPr/>
        </p:nvPicPr>
        <p:blipFill>
          <a:blip r:embed="rId3"/>
          <a:stretch>
            <a:fillRect/>
          </a:stretch>
        </p:blipFill>
        <p:spPr>
          <a:xfrm>
            <a:off x="680904" y="3364937"/>
            <a:ext cx="8022296" cy="3506383"/>
          </a:xfrm>
          <a:prstGeom prst="rect">
            <a:avLst/>
          </a:prstGeom>
        </p:spPr>
      </p:pic>
      <p:pic>
        <p:nvPicPr>
          <p:cNvPr id="4"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2" y="116632"/>
            <a:ext cx="648072" cy="648072"/>
          </a:xfrm>
          <a:prstGeom prst="rect">
            <a:avLst/>
          </a:prstGeom>
        </p:spPr>
      </p:pic>
      <p:sp>
        <p:nvSpPr>
          <p:cNvPr id="5" name="Rettangolo 4"/>
          <p:cNvSpPr/>
          <p:nvPr/>
        </p:nvSpPr>
        <p:spPr>
          <a:xfrm>
            <a:off x="743824" y="209835"/>
            <a:ext cx="8292672" cy="461665"/>
          </a:xfrm>
          <a:prstGeom prst="rect">
            <a:avLst/>
          </a:prstGeom>
        </p:spPr>
        <p:txBody>
          <a:bodyPr wrap="square">
            <a:spAutoFit/>
          </a:bodyPr>
          <a:lstStyle/>
          <a:p>
            <a:r>
              <a:rPr lang="it-IT" dirty="0" err="1" smtClean="0">
                <a:solidFill>
                  <a:srgbClr val="C00000"/>
                </a:solidFill>
                <a:latin typeface="Comic Sans MS" panose="030F0702030302020204" pitchFamily="66" charset="0"/>
              </a:rPr>
              <a:t>Neutron</a:t>
            </a:r>
            <a:r>
              <a:rPr lang="it-IT" dirty="0" smtClean="0">
                <a:solidFill>
                  <a:srgbClr val="C00000"/>
                </a:solidFill>
                <a:latin typeface="Comic Sans MS" panose="030F0702030302020204" pitchFamily="66" charset="0"/>
              </a:rPr>
              <a:t> rate due to </a:t>
            </a:r>
            <a:r>
              <a:rPr lang="it-IT" dirty="0" err="1" smtClean="0">
                <a:solidFill>
                  <a:srgbClr val="C00000"/>
                </a:solidFill>
                <a:latin typeface="Comic Sans MS" panose="030F0702030302020204" pitchFamily="66" charset="0"/>
              </a:rPr>
              <a:t>Ta</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contaminants</a:t>
            </a:r>
            <a:r>
              <a:rPr lang="it-IT" dirty="0" smtClean="0">
                <a:solidFill>
                  <a:srgbClr val="C00000"/>
                </a:solidFill>
                <a:latin typeface="Comic Sans MS" panose="030F0702030302020204" pitchFamily="66" charset="0"/>
              </a:rPr>
              <a:t>: 3.5 vs. 3 </a:t>
            </a:r>
            <a:r>
              <a:rPr lang="it-IT" dirty="0" err="1" smtClean="0">
                <a:solidFill>
                  <a:srgbClr val="C00000"/>
                </a:solidFill>
                <a:latin typeface="Comic Sans MS" panose="030F0702030302020204" pitchFamily="66" charset="0"/>
              </a:rPr>
              <a:t>MeV</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E</a:t>
            </a:r>
            <a:r>
              <a:rPr lang="it-IT" baseline="-25000" dirty="0" err="1" smtClean="0">
                <a:solidFill>
                  <a:srgbClr val="C00000"/>
                </a:solidFill>
                <a:latin typeface="Comic Sans MS" panose="030F0702030302020204" pitchFamily="66" charset="0"/>
              </a:rPr>
              <a:t>p</a:t>
            </a:r>
            <a:r>
              <a:rPr lang="it-IT" dirty="0" smtClean="0">
                <a:solidFill>
                  <a:srgbClr val="C00000"/>
                </a:solidFill>
                <a:latin typeface="Comic Sans MS" panose="030F0702030302020204" pitchFamily="66" charset="0"/>
              </a:rPr>
              <a:t>)</a:t>
            </a:r>
            <a:endParaRPr lang="it-IT" dirty="0">
              <a:solidFill>
                <a:srgbClr val="C00000"/>
              </a:solidFill>
              <a:latin typeface="Comic Sans MS" panose="030F0702030302020204" pitchFamily="66" charset="0"/>
            </a:endParaRPr>
          </a:p>
        </p:txBody>
      </p:sp>
      <p:cxnSp>
        <p:nvCxnSpPr>
          <p:cNvPr id="9" name="Connettore 1 8"/>
          <p:cNvCxnSpPr/>
          <p:nvPr/>
        </p:nvCxnSpPr>
        <p:spPr>
          <a:xfrm>
            <a:off x="1237928" y="4077072"/>
            <a:ext cx="7393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237928" y="1772816"/>
            <a:ext cx="7393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84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19672" y="311303"/>
            <a:ext cx="61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Active safeguards: neutron monitors</a:t>
            </a:r>
            <a:endParaRPr lang="en-US" altLang="it-IT" sz="2400" dirty="0">
              <a:solidFill>
                <a:srgbClr val="C00000"/>
              </a:solidFill>
              <a:latin typeface="Comic Sans MS" panose="030F0702030302020204"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pic>
        <p:nvPicPr>
          <p:cNvPr id="9" name="Picture 3"/>
          <p:cNvPicPr>
            <a:picLocks noChangeAspect="1"/>
          </p:cNvPicPr>
          <p:nvPr/>
        </p:nvPicPr>
        <p:blipFill>
          <a:blip r:embed="rId4"/>
          <a:stretch>
            <a:fillRect/>
          </a:stretch>
        </p:blipFill>
        <p:spPr>
          <a:xfrm>
            <a:off x="319411" y="1090416"/>
            <a:ext cx="8381093" cy="3787774"/>
          </a:xfrm>
          <a:prstGeom prst="rect">
            <a:avLst/>
          </a:prstGeom>
        </p:spPr>
      </p:pic>
      <p:sp>
        <p:nvSpPr>
          <p:cNvPr id="11" name="5-Point Star 7"/>
          <p:cNvSpPr/>
          <p:nvPr/>
        </p:nvSpPr>
        <p:spPr>
          <a:xfrm>
            <a:off x="5868144" y="2535488"/>
            <a:ext cx="419152" cy="3732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7"/>
          <p:cNvSpPr/>
          <p:nvPr/>
        </p:nvSpPr>
        <p:spPr>
          <a:xfrm>
            <a:off x="6876256" y="2348880"/>
            <a:ext cx="419152" cy="3732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7"/>
          <p:cNvSpPr/>
          <p:nvPr/>
        </p:nvSpPr>
        <p:spPr>
          <a:xfrm>
            <a:off x="6876256" y="3356992"/>
            <a:ext cx="419152" cy="37321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319411" y="5157192"/>
            <a:ext cx="8285037" cy="1250150"/>
          </a:xfrm>
          <a:prstGeom prst="rect">
            <a:avLst/>
          </a:prstGeom>
          <a:noFill/>
        </p:spPr>
        <p:txBody>
          <a:bodyPr wrap="square" rtlCol="0">
            <a:spAutoFit/>
          </a:bodyPr>
          <a:lstStyle/>
          <a:p>
            <a:pPr algn="just">
              <a:lnSpc>
                <a:spcPct val="114000"/>
              </a:lnSpc>
            </a:pPr>
            <a:r>
              <a:rPr lang="en-US" sz="2200" dirty="0" smtClean="0">
                <a:solidFill>
                  <a:srgbClr val="FF0000"/>
                </a:solidFill>
                <a:latin typeface="Comic Sans MS" panose="030F0702030302020204" pitchFamily="66" charset="0"/>
              </a:rPr>
              <a:t>Commercial</a:t>
            </a:r>
            <a:r>
              <a:rPr lang="en-US" sz="2200" dirty="0" smtClean="0">
                <a:latin typeface="Comic Sans MS" panose="030F0702030302020204" pitchFamily="66" charset="0"/>
              </a:rPr>
              <a:t> neutron (and X/</a:t>
            </a:r>
            <a:r>
              <a:rPr lang="en-US" sz="2200" dirty="0" smtClean="0">
                <a:latin typeface="Symbol" panose="05050102010706020507" pitchFamily="18" charset="2"/>
              </a:rPr>
              <a:t>g</a:t>
            </a:r>
            <a:r>
              <a:rPr lang="en-US" sz="2200" dirty="0" smtClean="0">
                <a:latin typeface="Comic Sans MS" panose="030F0702030302020204" pitchFamily="66" charset="0"/>
              </a:rPr>
              <a:t>) monitors will be installed inside the accelerator room and directly connected/controlled to/by the LNGS safety system. </a:t>
            </a:r>
            <a:r>
              <a:rPr lang="en-US" sz="2200" i="1" dirty="0" smtClean="0">
                <a:latin typeface="Comic Sans MS" panose="030F0702030302020204" pitchFamily="66" charset="0"/>
              </a:rPr>
              <a:t>(ref. Authorization procedure)</a:t>
            </a:r>
          </a:p>
        </p:txBody>
      </p:sp>
      <p:sp>
        <p:nvSpPr>
          <p:cNvPr id="23" name="5-Point Star 7"/>
          <p:cNvSpPr/>
          <p:nvPr/>
        </p:nvSpPr>
        <p:spPr>
          <a:xfrm>
            <a:off x="3131840" y="3933056"/>
            <a:ext cx="419152" cy="373217"/>
          </a:xfrm>
          <a:prstGeom prst="star5">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93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75347" y="2049422"/>
            <a:ext cx="3028156" cy="3358694"/>
          </a:xfrm>
          <a:prstGeom prst="rect">
            <a:avLst/>
          </a:prstGeom>
        </p:spPr>
      </p:pic>
      <p:pic>
        <p:nvPicPr>
          <p:cNvPr id="5" name="Picture 4"/>
          <p:cNvPicPr>
            <a:picLocks noChangeAspect="1"/>
          </p:cNvPicPr>
          <p:nvPr/>
        </p:nvPicPr>
        <p:blipFill>
          <a:blip r:embed="rId3"/>
          <a:stretch>
            <a:fillRect/>
          </a:stretch>
        </p:blipFill>
        <p:spPr>
          <a:xfrm>
            <a:off x="45270" y="2147821"/>
            <a:ext cx="3183225" cy="3571874"/>
          </a:xfrm>
          <a:prstGeom prst="rect">
            <a:avLst/>
          </a:prstGeom>
        </p:spPr>
      </p:pic>
      <p:pic>
        <p:nvPicPr>
          <p:cNvPr id="6" name="Picture 5"/>
          <p:cNvPicPr>
            <a:picLocks noChangeAspect="1"/>
          </p:cNvPicPr>
          <p:nvPr/>
        </p:nvPicPr>
        <p:blipFill>
          <a:blip r:embed="rId4"/>
          <a:stretch>
            <a:fillRect/>
          </a:stretch>
        </p:blipFill>
        <p:spPr>
          <a:xfrm>
            <a:off x="3057905" y="2593290"/>
            <a:ext cx="2946400" cy="3543300"/>
          </a:xfrm>
          <a:prstGeom prst="rect">
            <a:avLst/>
          </a:prstGeom>
        </p:spPr>
      </p:pic>
      <p:sp>
        <p:nvSpPr>
          <p:cNvPr id="7" name="TextBox 6"/>
          <p:cNvSpPr txBox="1"/>
          <p:nvPr/>
        </p:nvSpPr>
        <p:spPr>
          <a:xfrm>
            <a:off x="395536" y="1051380"/>
            <a:ext cx="2930714" cy="1015663"/>
          </a:xfrm>
          <a:prstGeom prst="rect">
            <a:avLst/>
          </a:prstGeom>
          <a:noFill/>
        </p:spPr>
        <p:txBody>
          <a:bodyPr wrap="square" rtlCol="0">
            <a:spAutoFit/>
          </a:bodyPr>
          <a:lstStyle/>
          <a:p>
            <a:pPr algn="ctr"/>
            <a:r>
              <a:rPr lang="en-US" sz="2000" b="1" dirty="0" smtClean="0">
                <a:solidFill>
                  <a:srgbClr val="FF0000"/>
                </a:solidFill>
              </a:rPr>
              <a:t>Berthold LB6411</a:t>
            </a:r>
          </a:p>
          <a:p>
            <a:pPr algn="ctr"/>
            <a:r>
              <a:rPr lang="en-US" sz="2000" b="1" dirty="0" smtClean="0">
                <a:solidFill>
                  <a:srgbClr val="FF0000"/>
                </a:solidFill>
              </a:rPr>
              <a:t>Ambient Dose Equivalent ICRP60</a:t>
            </a:r>
          </a:p>
        </p:txBody>
      </p:sp>
      <p:sp>
        <p:nvSpPr>
          <p:cNvPr id="8" name="TextBox 7"/>
          <p:cNvSpPr txBox="1"/>
          <p:nvPr/>
        </p:nvSpPr>
        <p:spPr>
          <a:xfrm>
            <a:off x="5905039" y="1226287"/>
            <a:ext cx="2569293" cy="707886"/>
          </a:xfrm>
          <a:prstGeom prst="rect">
            <a:avLst/>
          </a:prstGeom>
          <a:noFill/>
        </p:spPr>
        <p:txBody>
          <a:bodyPr wrap="none" rtlCol="0">
            <a:spAutoFit/>
          </a:bodyPr>
          <a:lstStyle/>
          <a:p>
            <a:r>
              <a:rPr lang="en-US" sz="2000" b="1" dirty="0" smtClean="0">
                <a:solidFill>
                  <a:srgbClr val="0070C0"/>
                </a:solidFill>
              </a:rPr>
              <a:t>Berthold LB6414</a:t>
            </a:r>
          </a:p>
          <a:p>
            <a:r>
              <a:rPr lang="en-US" sz="2000" b="1" dirty="0" smtClean="0">
                <a:solidFill>
                  <a:srgbClr val="0070C0"/>
                </a:solidFill>
              </a:rPr>
              <a:t>Neutron Survey Meter</a:t>
            </a:r>
            <a:endParaRPr lang="en-US" sz="2000" b="1" dirty="0">
              <a:solidFill>
                <a:srgbClr val="0070C0"/>
              </a:solidFill>
            </a:endParaRPr>
          </a:p>
        </p:txBody>
      </p:sp>
      <p:sp>
        <p:nvSpPr>
          <p:cNvPr id="9" name="TextBox 8"/>
          <p:cNvSpPr txBox="1"/>
          <p:nvPr/>
        </p:nvSpPr>
        <p:spPr>
          <a:xfrm>
            <a:off x="2988054" y="6087821"/>
            <a:ext cx="3086102" cy="707886"/>
          </a:xfrm>
          <a:prstGeom prst="rect">
            <a:avLst/>
          </a:prstGeom>
          <a:noFill/>
        </p:spPr>
        <p:txBody>
          <a:bodyPr wrap="none" rtlCol="0">
            <a:spAutoFit/>
          </a:bodyPr>
          <a:lstStyle/>
          <a:p>
            <a:pPr algn="ctr"/>
            <a:r>
              <a:rPr lang="en-US" sz="2000" b="1" dirty="0" smtClean="0">
                <a:solidFill>
                  <a:srgbClr val="008000"/>
                </a:solidFill>
              </a:rPr>
              <a:t>ELSE </a:t>
            </a:r>
            <a:r>
              <a:rPr lang="en-US" sz="2000" b="1" dirty="0" err="1" smtClean="0">
                <a:solidFill>
                  <a:srgbClr val="008000"/>
                </a:solidFill>
              </a:rPr>
              <a:t>Lupin</a:t>
            </a:r>
            <a:r>
              <a:rPr lang="en-US" sz="2000" b="1" dirty="0" smtClean="0">
                <a:solidFill>
                  <a:srgbClr val="008000"/>
                </a:solidFill>
              </a:rPr>
              <a:t> 5401 He3-NP</a:t>
            </a:r>
          </a:p>
          <a:p>
            <a:pPr algn="ctr"/>
            <a:r>
              <a:rPr lang="en-US" sz="2000" b="1" dirty="0" smtClean="0">
                <a:solidFill>
                  <a:srgbClr val="008000"/>
                </a:solidFill>
              </a:rPr>
              <a:t>REM Counter</a:t>
            </a:r>
            <a:endParaRPr lang="en-US" sz="2000" b="1" dirty="0">
              <a:solidFill>
                <a:srgbClr val="008000"/>
              </a:solidFill>
            </a:endParaRPr>
          </a:p>
        </p:txBody>
      </p:sp>
      <p:sp>
        <p:nvSpPr>
          <p:cNvPr id="10" name="Text Box 2"/>
          <p:cNvSpPr txBox="1">
            <a:spLocks noChangeArrowheads="1"/>
          </p:cNvSpPr>
          <p:nvPr/>
        </p:nvSpPr>
        <p:spPr bwMode="auto">
          <a:xfrm>
            <a:off x="1619672" y="311303"/>
            <a:ext cx="61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Active safeguards: neutron monitors</a:t>
            </a:r>
            <a:endParaRPr lang="en-US" altLang="it-IT" sz="2400" dirty="0">
              <a:solidFill>
                <a:srgbClr val="C00000"/>
              </a:solidFill>
              <a:latin typeface="Comic Sans MS" panose="030F0702030302020204" pitchFamily="66" charset="0"/>
            </a:endParaRPr>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Tree>
    <p:extLst>
      <p:ext uri="{BB962C8B-B14F-4D97-AF65-F5344CB8AC3E}">
        <p14:creationId xmlns:p14="http://schemas.microsoft.com/office/powerpoint/2010/main" val="266709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68428029"/>
              </p:ext>
            </p:extLst>
          </p:nvPr>
        </p:nvGraphicFramePr>
        <p:xfrm>
          <a:off x="251520" y="1215363"/>
          <a:ext cx="8712968" cy="4024529"/>
        </p:xfrm>
        <a:graphic>
          <a:graphicData uri="http://schemas.openxmlformats.org/drawingml/2006/table">
            <a:tbl>
              <a:tblPr firstRow="1" firstCol="1" bandRow="1">
                <a:tableStyleId>{5C22544A-7EE6-4342-B048-85BDC9FD1C3A}</a:tableStyleId>
              </a:tblPr>
              <a:tblGrid>
                <a:gridCol w="2592288"/>
                <a:gridCol w="1817693"/>
                <a:gridCol w="1710699"/>
                <a:gridCol w="2592288"/>
              </a:tblGrid>
              <a:tr h="458369">
                <a:tc>
                  <a:txBody>
                    <a:bodyPr/>
                    <a:lstStyle/>
                    <a:p>
                      <a:pPr>
                        <a:spcAft>
                          <a:spcPts val="0"/>
                        </a:spcAft>
                      </a:pPr>
                      <a:r>
                        <a:rPr lang="en-GB" sz="1800" dirty="0">
                          <a:effectLst/>
                        </a:rPr>
                        <a:t>Model</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Berthold </a:t>
                      </a:r>
                      <a:r>
                        <a:rPr lang="en-GB" sz="1800" dirty="0" smtClean="0">
                          <a:effectLst/>
                        </a:rPr>
                        <a:t>LB6411</a:t>
                      </a:r>
                    </a:p>
                    <a:p>
                      <a:pPr>
                        <a:spcAft>
                          <a:spcPts val="0"/>
                        </a:spcAft>
                      </a:pPr>
                      <a:r>
                        <a:rPr lang="en-GB" sz="1800" dirty="0" smtClean="0">
                          <a:effectLst/>
                          <a:latin typeface="Calibri" charset="0"/>
                          <a:ea typeface="Calibri" charset="0"/>
                          <a:cs typeface="Times New Roman" charset="0"/>
                        </a:rPr>
                        <a:t>Ambient</a:t>
                      </a:r>
                      <a:r>
                        <a:rPr lang="en-GB" sz="1800" baseline="0" dirty="0" smtClean="0">
                          <a:effectLst/>
                          <a:latin typeface="Calibri" charset="0"/>
                          <a:ea typeface="Calibri" charset="0"/>
                          <a:cs typeface="Times New Roman" charset="0"/>
                        </a:rPr>
                        <a:t> Dose ICRP60</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Berthold LB </a:t>
                      </a:r>
                      <a:r>
                        <a:rPr lang="en-GB" sz="1800" dirty="0" smtClean="0">
                          <a:effectLst/>
                        </a:rPr>
                        <a:t>6414</a:t>
                      </a:r>
                    </a:p>
                    <a:p>
                      <a:pPr>
                        <a:spcAft>
                          <a:spcPts val="0"/>
                        </a:spcAft>
                      </a:pPr>
                      <a:r>
                        <a:rPr lang="en-GB" sz="1800" dirty="0" smtClean="0">
                          <a:effectLst/>
                          <a:latin typeface="Calibri" charset="0"/>
                          <a:ea typeface="Calibri" charset="0"/>
                          <a:cs typeface="Times New Roman" charset="0"/>
                        </a:rPr>
                        <a:t>Survey Meter</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ELSE LUPIN 5401 </a:t>
                      </a:r>
                      <a:r>
                        <a:rPr lang="en-GB" sz="1800" dirty="0" smtClean="0">
                          <a:effectLst/>
                        </a:rPr>
                        <a:t>HE3-NP</a:t>
                      </a:r>
                    </a:p>
                    <a:p>
                      <a:pPr>
                        <a:spcAft>
                          <a:spcPts val="0"/>
                        </a:spcAft>
                      </a:pPr>
                      <a:r>
                        <a:rPr lang="en-GB" sz="1800" dirty="0" smtClean="0">
                          <a:effectLst/>
                          <a:latin typeface="Calibri" charset="0"/>
                          <a:ea typeface="Calibri" charset="0"/>
                          <a:cs typeface="Times New Roman" charset="0"/>
                        </a:rPr>
                        <a:t>REM Counter</a:t>
                      </a:r>
                      <a:endParaRPr lang="en-GB" sz="1800" dirty="0">
                        <a:effectLst/>
                        <a:latin typeface="Calibri" charset="0"/>
                        <a:ea typeface="Calibri" charset="0"/>
                        <a:cs typeface="Times New Roman" charset="0"/>
                      </a:endParaRPr>
                    </a:p>
                  </a:txBody>
                  <a:tcPr marL="68580" marR="68580" marT="0" marB="0"/>
                </a:tc>
              </a:tr>
              <a:tr h="458369">
                <a:tc>
                  <a:txBody>
                    <a:bodyPr/>
                    <a:lstStyle/>
                    <a:p>
                      <a:pPr>
                        <a:spcAft>
                          <a:spcPts val="0"/>
                        </a:spcAft>
                      </a:pPr>
                      <a:r>
                        <a:rPr lang="en-GB" sz="1800" dirty="0">
                          <a:effectLst/>
                        </a:rPr>
                        <a:t>External diameter [mm]</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250</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310x180x130</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250</a:t>
                      </a:r>
                      <a:endParaRPr lang="en-GB" sz="1800" dirty="0">
                        <a:effectLst/>
                        <a:latin typeface="Calibri" charset="0"/>
                        <a:ea typeface="Calibri" charset="0"/>
                        <a:cs typeface="Times New Roman" charset="0"/>
                      </a:endParaRPr>
                    </a:p>
                  </a:txBody>
                  <a:tcPr marL="68580" marR="68580" marT="0" marB="0"/>
                </a:tc>
              </a:tr>
              <a:tr h="458369">
                <a:tc>
                  <a:txBody>
                    <a:bodyPr/>
                    <a:lstStyle/>
                    <a:p>
                      <a:pPr>
                        <a:spcAft>
                          <a:spcPts val="0"/>
                        </a:spcAft>
                      </a:pPr>
                      <a:r>
                        <a:rPr lang="en-GB" sz="1800">
                          <a:effectLst/>
                        </a:rPr>
                        <a:t>Counter</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baseline="30000" dirty="0">
                          <a:effectLst/>
                        </a:rPr>
                        <a:t>3</a:t>
                      </a:r>
                      <a:r>
                        <a:rPr lang="en-GB" sz="1800" dirty="0">
                          <a:effectLst/>
                        </a:rPr>
                        <a:t>He@2 </a:t>
                      </a:r>
                      <a:r>
                        <a:rPr lang="en-GB" sz="1800" dirty="0" err="1">
                          <a:effectLst/>
                        </a:rPr>
                        <a:t>atm</a:t>
                      </a:r>
                      <a:r>
                        <a:rPr lang="en-GB" sz="1800" dirty="0">
                          <a:effectLst/>
                        </a:rPr>
                        <a:t> cylindrical</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baseline="30000">
                          <a:effectLst/>
                        </a:rPr>
                        <a:t>3</a:t>
                      </a:r>
                      <a:r>
                        <a:rPr lang="en-GB" sz="1800">
                          <a:effectLst/>
                        </a:rPr>
                        <a:t>He@2 atm cylindrical</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baseline="30000">
                          <a:effectLst/>
                        </a:rPr>
                        <a:t>3</a:t>
                      </a:r>
                      <a:r>
                        <a:rPr lang="en-GB" sz="1800">
                          <a:effectLst/>
                        </a:rPr>
                        <a:t>He@2 (4, 6 e 8) atm spherical</a:t>
                      </a:r>
                      <a:endParaRPr lang="en-GB" sz="1800">
                        <a:effectLst/>
                        <a:latin typeface="Calibri" charset="0"/>
                        <a:ea typeface="Calibri" charset="0"/>
                        <a:cs typeface="Times New Roman" charset="0"/>
                      </a:endParaRPr>
                    </a:p>
                  </a:txBody>
                  <a:tcPr marL="68580" marR="68580" marT="0" marB="0"/>
                </a:tc>
              </a:tr>
              <a:tr h="229185">
                <a:tc>
                  <a:txBody>
                    <a:bodyPr/>
                    <a:lstStyle/>
                    <a:p>
                      <a:pPr>
                        <a:spcAft>
                          <a:spcPts val="0"/>
                        </a:spcAft>
                      </a:pPr>
                      <a:r>
                        <a:rPr lang="en-GB" sz="1800">
                          <a:effectLst/>
                        </a:rPr>
                        <a:t>Range [nSv/h]</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&gt; 30</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 </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&gt; 10</a:t>
                      </a:r>
                      <a:endParaRPr lang="en-GB" sz="1800">
                        <a:effectLst/>
                        <a:latin typeface="Calibri" charset="0"/>
                        <a:ea typeface="Calibri" charset="0"/>
                        <a:cs typeface="Times New Roman" charset="0"/>
                      </a:endParaRPr>
                    </a:p>
                  </a:txBody>
                  <a:tcPr marL="68580" marR="68580" marT="0" marB="0"/>
                </a:tc>
              </a:tr>
              <a:tr h="458369">
                <a:tc>
                  <a:txBody>
                    <a:bodyPr/>
                    <a:lstStyle/>
                    <a:p>
                      <a:pPr>
                        <a:spcAft>
                          <a:spcPts val="0"/>
                        </a:spcAft>
                      </a:pPr>
                      <a:r>
                        <a:rPr lang="en-GB" sz="1800">
                          <a:effectLst/>
                        </a:rPr>
                        <a:t>Fluence response [cm</a:t>
                      </a:r>
                      <a:r>
                        <a:rPr lang="en-GB" sz="1800" baseline="30000">
                          <a:effectLst/>
                        </a:rPr>
                        <a:t>2</a:t>
                      </a:r>
                      <a:r>
                        <a:rPr lang="en-GB" sz="1800">
                          <a:effectLst/>
                        </a:rPr>
                        <a:t>]</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1.09</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10.7 Am-Be</a:t>
                      </a:r>
                    </a:p>
                    <a:p>
                      <a:pPr>
                        <a:spcAft>
                          <a:spcPts val="0"/>
                        </a:spcAft>
                      </a:pPr>
                      <a:r>
                        <a:rPr lang="en-GB" sz="1800">
                          <a:effectLst/>
                        </a:rPr>
                        <a:t>26.4 fission</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 </a:t>
                      </a:r>
                      <a:endParaRPr lang="en-GB" sz="1800">
                        <a:effectLst/>
                        <a:latin typeface="Calibri" charset="0"/>
                        <a:ea typeface="Calibri" charset="0"/>
                        <a:cs typeface="Times New Roman" charset="0"/>
                      </a:endParaRPr>
                    </a:p>
                  </a:txBody>
                  <a:tcPr marL="68580" marR="68580" marT="0" marB="0"/>
                </a:tc>
              </a:tr>
              <a:tr h="458369">
                <a:tc>
                  <a:txBody>
                    <a:bodyPr/>
                    <a:lstStyle/>
                    <a:p>
                      <a:pPr>
                        <a:spcAft>
                          <a:spcPts val="0"/>
                        </a:spcAft>
                      </a:pPr>
                      <a:r>
                        <a:rPr lang="en-GB" sz="1800">
                          <a:effectLst/>
                        </a:rPr>
                        <a:t>H*(10) response [counts/nSv]</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2.83</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68, 27 Am-Be</a:t>
                      </a:r>
                      <a:endParaRPr lang="en-GB" sz="1800" dirty="0">
                        <a:effectLst/>
                        <a:latin typeface="Calibri" charset="0"/>
                        <a:ea typeface="Calibri" charset="0"/>
                        <a:cs typeface="Times New Roman" charset="0"/>
                      </a:endParaRPr>
                    </a:p>
                  </a:txBody>
                  <a:tcPr marL="68580" marR="68580" marT="0" marB="0"/>
                </a:tc>
                <a:tc>
                  <a:txBody>
                    <a:bodyPr/>
                    <a:lstStyle/>
                    <a:p>
                      <a:pPr algn="ctr">
                        <a:spcAft>
                          <a:spcPts val="0"/>
                        </a:spcAft>
                      </a:pPr>
                      <a:r>
                        <a:rPr lang="en-GB" sz="1800" dirty="0" smtClean="0">
                          <a:effectLst/>
                        </a:rPr>
                        <a:t>4</a:t>
                      </a:r>
                      <a:r>
                        <a:rPr lang="en-GB" sz="1800" baseline="0" dirty="0" smtClean="0">
                          <a:effectLst/>
                        </a:rPr>
                        <a:t> </a:t>
                      </a:r>
                      <a:r>
                        <a:rPr lang="en-GB" sz="1800" dirty="0" smtClean="0"/>
                        <a:t>@2 </a:t>
                      </a:r>
                      <a:r>
                        <a:rPr lang="en-GB" sz="1800" dirty="0" err="1" smtClean="0"/>
                        <a:t>atm</a:t>
                      </a:r>
                      <a:r>
                        <a:rPr lang="en-GB" sz="1800" dirty="0" smtClean="0"/>
                        <a:t>; 6.4 @ 4 </a:t>
                      </a:r>
                      <a:r>
                        <a:rPr lang="en-GB" sz="1800" dirty="0" err="1" smtClean="0"/>
                        <a:t>atm</a:t>
                      </a:r>
                      <a:r>
                        <a:rPr lang="en-GB" sz="1800" dirty="0" smtClean="0"/>
                        <a:t> </a:t>
                      </a:r>
                      <a:r>
                        <a:rPr lang="en-GB" sz="1800" b="1" dirty="0" smtClean="0">
                          <a:solidFill>
                            <a:srgbClr val="FF0000"/>
                          </a:solidFill>
                        </a:rPr>
                        <a:t>8.8  @ 8 </a:t>
                      </a:r>
                      <a:r>
                        <a:rPr lang="en-GB" sz="1800" b="1" dirty="0" err="1" smtClean="0">
                          <a:solidFill>
                            <a:srgbClr val="FF0000"/>
                          </a:solidFill>
                        </a:rPr>
                        <a:t>atm</a:t>
                      </a:r>
                      <a:endParaRPr lang="en-GB" sz="1800" b="1" dirty="0">
                        <a:solidFill>
                          <a:srgbClr val="FF0000"/>
                        </a:solidFill>
                        <a:effectLst/>
                        <a:latin typeface="Calibri" charset="0"/>
                        <a:ea typeface="Calibri" charset="0"/>
                        <a:cs typeface="Times New Roman" charset="0"/>
                      </a:endParaRPr>
                    </a:p>
                  </a:txBody>
                  <a:tcPr marL="68580" marR="68580" marT="0" marB="0"/>
                </a:tc>
              </a:tr>
              <a:tr h="458369">
                <a:tc>
                  <a:txBody>
                    <a:bodyPr/>
                    <a:lstStyle/>
                    <a:p>
                      <a:pPr>
                        <a:spcAft>
                          <a:spcPts val="0"/>
                        </a:spcAft>
                      </a:pPr>
                      <a:r>
                        <a:rPr lang="en-GB" sz="1800">
                          <a:effectLst/>
                        </a:rPr>
                        <a:t>Gamma sensitivity [µSv/h]</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&lt; 40 @ 10 mSv/h, 662 keV</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&lt; 0.5 @ 50 mSv/h, 662 keV</a:t>
                      </a:r>
                      <a:endParaRPr lang="en-GB" sz="1800">
                        <a:effectLst/>
                        <a:latin typeface="Calibri" charset="0"/>
                        <a:ea typeface="Calibri" charset="0"/>
                        <a:cs typeface="Times New Roman" charset="0"/>
                      </a:endParaRPr>
                    </a:p>
                  </a:txBody>
                  <a:tcPr marL="68580" marR="68580" marT="0" marB="0"/>
                </a:tc>
              </a:tr>
              <a:tr h="229185">
                <a:tc>
                  <a:txBody>
                    <a:bodyPr/>
                    <a:lstStyle/>
                    <a:p>
                      <a:pPr>
                        <a:spcAft>
                          <a:spcPts val="0"/>
                        </a:spcAft>
                      </a:pPr>
                      <a:r>
                        <a:rPr lang="en-GB" sz="1800" dirty="0">
                          <a:effectLst/>
                        </a:rPr>
                        <a:t> </a:t>
                      </a:r>
                      <a:r>
                        <a:rPr lang="en-GB" sz="1800" dirty="0" smtClean="0">
                          <a:effectLst/>
                          <a:latin typeface="Symbol" panose="05050102010706020507" pitchFamily="18" charset="2"/>
                        </a:rPr>
                        <a:t>h</a:t>
                      </a:r>
                      <a:r>
                        <a:rPr lang="en-GB" sz="1800" baseline="0" dirty="0" smtClean="0">
                          <a:effectLst/>
                        </a:rPr>
                        <a:t>  </a:t>
                      </a:r>
                      <a:r>
                        <a:rPr lang="en-GB" sz="1800" dirty="0" smtClean="0">
                          <a:effectLst/>
                        </a:rPr>
                        <a:t>( 3 &lt;</a:t>
                      </a:r>
                      <a:r>
                        <a:rPr lang="en-GB" sz="1800" baseline="0" dirty="0" smtClean="0">
                          <a:effectLst/>
                        </a:rPr>
                        <a:t> </a:t>
                      </a:r>
                      <a:r>
                        <a:rPr lang="en-GB" sz="1800" baseline="0" dirty="0" err="1" smtClean="0">
                          <a:effectLst/>
                        </a:rPr>
                        <a:t>En</a:t>
                      </a:r>
                      <a:r>
                        <a:rPr lang="en-GB" sz="1800" baseline="0" dirty="0" smtClean="0">
                          <a:effectLst/>
                        </a:rPr>
                        <a:t> &lt; 6 MeV)</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b="1" dirty="0">
                          <a:solidFill>
                            <a:srgbClr val="0033CC"/>
                          </a:solidFill>
                          <a:effectLst/>
                        </a:rPr>
                        <a:t>3.47 * 10</a:t>
                      </a:r>
                      <a:r>
                        <a:rPr lang="en-GB" sz="1800" b="1" baseline="30000" dirty="0">
                          <a:solidFill>
                            <a:srgbClr val="0033CC"/>
                          </a:solidFill>
                          <a:effectLst/>
                        </a:rPr>
                        <a:t>-5</a:t>
                      </a:r>
                      <a:endParaRPr lang="en-GB" sz="1800" b="1" dirty="0">
                        <a:solidFill>
                          <a:srgbClr val="0033CC"/>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b="1" dirty="0">
                          <a:solidFill>
                            <a:srgbClr val="0033CC"/>
                          </a:solidFill>
                          <a:effectLst/>
                        </a:rPr>
                        <a:t>0.54 ÷ </a:t>
                      </a:r>
                      <a:r>
                        <a:rPr lang="en-GB" sz="1800" b="1" dirty="0">
                          <a:solidFill>
                            <a:srgbClr val="FF0000"/>
                          </a:solidFill>
                          <a:effectLst/>
                        </a:rPr>
                        <a:t>1.20 * 10</a:t>
                      </a:r>
                      <a:r>
                        <a:rPr lang="en-GB" sz="1800" b="1" baseline="30000" dirty="0">
                          <a:solidFill>
                            <a:srgbClr val="FF0000"/>
                          </a:solidFill>
                          <a:effectLst/>
                        </a:rPr>
                        <a:t>-4</a:t>
                      </a:r>
                      <a:endParaRPr lang="en-GB" sz="1800" b="1" dirty="0">
                        <a:solidFill>
                          <a:srgbClr val="FF0000"/>
                        </a:solidFill>
                        <a:effectLst/>
                        <a:latin typeface="Calibri" charset="0"/>
                        <a:ea typeface="Calibri" charset="0"/>
                        <a:cs typeface="Times New Roman" charset="0"/>
                      </a:endParaRPr>
                    </a:p>
                  </a:txBody>
                  <a:tcPr marL="68580" marR="68580" marT="0" marB="0"/>
                </a:tc>
              </a:tr>
            </a:tbl>
          </a:graphicData>
        </a:graphic>
      </p:graphicFrame>
      <p:sp>
        <p:nvSpPr>
          <p:cNvPr id="8" name="TextBox 7"/>
          <p:cNvSpPr txBox="1"/>
          <p:nvPr/>
        </p:nvSpPr>
        <p:spPr>
          <a:xfrm>
            <a:off x="1707776" y="134471"/>
            <a:ext cx="184731" cy="369332"/>
          </a:xfrm>
          <a:prstGeom prst="rect">
            <a:avLst/>
          </a:prstGeom>
          <a:noFill/>
        </p:spPr>
        <p:txBody>
          <a:bodyPr wrap="none" rtlCol="0">
            <a:spAutoFit/>
          </a:bodyPr>
          <a:lstStyle/>
          <a:p>
            <a:endParaRPr lang="en-US" dirty="0"/>
          </a:p>
        </p:txBody>
      </p:sp>
      <p:sp>
        <p:nvSpPr>
          <p:cNvPr id="6" name="Text Box 2"/>
          <p:cNvSpPr txBox="1">
            <a:spLocks noChangeArrowheads="1"/>
          </p:cNvSpPr>
          <p:nvPr/>
        </p:nvSpPr>
        <p:spPr bwMode="auto">
          <a:xfrm>
            <a:off x="1619672" y="311303"/>
            <a:ext cx="61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Active safeguards: neutron monitors</a:t>
            </a:r>
            <a:endParaRPr lang="en-US" altLang="it-IT" sz="2400" dirty="0">
              <a:solidFill>
                <a:srgbClr val="C00000"/>
              </a:solidFill>
              <a:latin typeface="Comic Sans MS" panose="030F0702030302020204" pitchFamily="66" charset="0"/>
            </a:endParaRPr>
          </a:p>
        </p:txBody>
      </p:sp>
      <p:pic>
        <p:nvPicPr>
          <p:cNvPr id="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3" name="CasellaDiTesto 2"/>
          <p:cNvSpPr txBox="1"/>
          <p:nvPr/>
        </p:nvSpPr>
        <p:spPr>
          <a:xfrm>
            <a:off x="467544" y="5733256"/>
            <a:ext cx="8208912" cy="830997"/>
          </a:xfrm>
          <a:prstGeom prst="rect">
            <a:avLst/>
          </a:prstGeom>
          <a:noFill/>
        </p:spPr>
        <p:txBody>
          <a:bodyPr wrap="square" rtlCol="0">
            <a:spAutoFit/>
          </a:bodyPr>
          <a:lstStyle/>
          <a:p>
            <a:pPr algn="ctr"/>
            <a:r>
              <a:rPr lang="en-US" dirty="0" smtClean="0">
                <a:latin typeface="Comic Sans MS" panose="030F0702030302020204" pitchFamily="66" charset="0"/>
              </a:rPr>
              <a:t>Berthold LB6411 and ELSE 5401 has been/will be tested underground: background meas./expect. </a:t>
            </a:r>
            <a:r>
              <a:rPr lang="en-US" dirty="0" smtClean="0">
                <a:solidFill>
                  <a:srgbClr val="FF0000"/>
                </a:solidFill>
                <a:latin typeface="Comic Sans MS" panose="030F0702030302020204" pitchFamily="66" charset="0"/>
              </a:rPr>
              <a:t>&lt; 1 </a:t>
            </a:r>
            <a:r>
              <a:rPr lang="en-US" dirty="0" err="1" smtClean="0">
                <a:solidFill>
                  <a:srgbClr val="FF0000"/>
                </a:solidFill>
                <a:latin typeface="Comic Sans MS" panose="030F0702030302020204" pitchFamily="66" charset="0"/>
              </a:rPr>
              <a:t>c.p.m</a:t>
            </a:r>
            <a:r>
              <a:rPr lang="en-US" dirty="0" smtClean="0">
                <a:solidFill>
                  <a:srgbClr val="FF0000"/>
                </a:solidFill>
                <a:latin typeface="Comic Sans MS" panose="030F0702030302020204" pitchFamily="66" charset="0"/>
              </a:rPr>
              <a:t>. </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39619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19672" y="260648"/>
            <a:ext cx="7056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Active safeguards:  reacting time</a:t>
            </a:r>
            <a:r>
              <a:rPr lang="en-US" altLang="it-IT" sz="2400" dirty="0" smtClean="0">
                <a:solidFill>
                  <a:srgbClr val="C00000"/>
                </a:solidFill>
                <a:latin typeface="Comic Sans MS" panose="030F0702030302020204" pitchFamily="66" charset="0"/>
                <a:sym typeface="Wingdings" panose="05000000000000000000" pitchFamily="2" charset="2"/>
              </a:rPr>
              <a:t> shutdown</a:t>
            </a:r>
            <a:endParaRPr lang="en-US" altLang="it-IT" sz="2400" dirty="0">
              <a:solidFill>
                <a:srgbClr val="C00000"/>
              </a:solidFill>
              <a:latin typeface="Comic Sans MS" panose="030F0702030302020204" pitchFamily="66"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pic>
        <p:nvPicPr>
          <p:cNvPr id="6" name="Immagine 5"/>
          <p:cNvPicPr>
            <a:picLocks noChangeAspect="1"/>
          </p:cNvPicPr>
          <p:nvPr/>
        </p:nvPicPr>
        <p:blipFill>
          <a:blip r:embed="rId3"/>
          <a:stretch>
            <a:fillRect/>
          </a:stretch>
        </p:blipFill>
        <p:spPr>
          <a:xfrm>
            <a:off x="128266" y="970602"/>
            <a:ext cx="8892480" cy="5734342"/>
          </a:xfrm>
          <a:prstGeom prst="rect">
            <a:avLst/>
          </a:prstGeom>
        </p:spPr>
      </p:pic>
      <p:cxnSp>
        <p:nvCxnSpPr>
          <p:cNvPr id="9" name="Connettore 1 8"/>
          <p:cNvCxnSpPr/>
          <p:nvPr/>
        </p:nvCxnSpPr>
        <p:spPr>
          <a:xfrm>
            <a:off x="5364088" y="2136205"/>
            <a:ext cx="7920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5364088" y="1628800"/>
            <a:ext cx="792088"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6516216" y="1412776"/>
            <a:ext cx="1944216" cy="461665"/>
          </a:xfrm>
          <a:prstGeom prst="rect">
            <a:avLst/>
          </a:prstGeom>
          <a:noFill/>
        </p:spPr>
        <p:txBody>
          <a:bodyPr wrap="square" rtlCol="0">
            <a:spAutoFit/>
          </a:bodyPr>
          <a:lstStyle/>
          <a:p>
            <a:r>
              <a:rPr lang="it-IT" b="1" dirty="0" smtClean="0">
                <a:solidFill>
                  <a:srgbClr val="00B0F0"/>
                </a:solidFill>
              </a:rPr>
              <a:t>BERTHOLD</a:t>
            </a:r>
            <a:endParaRPr lang="it-IT" b="1" dirty="0">
              <a:solidFill>
                <a:srgbClr val="00B0F0"/>
              </a:solidFill>
            </a:endParaRPr>
          </a:p>
        </p:txBody>
      </p:sp>
      <p:sp>
        <p:nvSpPr>
          <p:cNvPr id="13" name="CasellaDiTesto 12"/>
          <p:cNvSpPr txBox="1"/>
          <p:nvPr/>
        </p:nvSpPr>
        <p:spPr>
          <a:xfrm>
            <a:off x="6516216" y="1842746"/>
            <a:ext cx="1944216" cy="461665"/>
          </a:xfrm>
          <a:prstGeom prst="rect">
            <a:avLst/>
          </a:prstGeom>
          <a:noFill/>
        </p:spPr>
        <p:txBody>
          <a:bodyPr wrap="square" rtlCol="0">
            <a:spAutoFit/>
          </a:bodyPr>
          <a:lstStyle/>
          <a:p>
            <a:r>
              <a:rPr lang="it-IT" b="1" dirty="0" smtClean="0"/>
              <a:t>ELSE</a:t>
            </a:r>
            <a:endParaRPr lang="it-IT" b="1" dirty="0"/>
          </a:p>
        </p:txBody>
      </p:sp>
      <p:sp>
        <p:nvSpPr>
          <p:cNvPr id="14" name="Rettangolo 13"/>
          <p:cNvSpPr/>
          <p:nvPr/>
        </p:nvSpPr>
        <p:spPr>
          <a:xfrm>
            <a:off x="4572000" y="3082172"/>
            <a:ext cx="4322928" cy="83099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spAutoFit/>
          </a:bodyPr>
          <a:lstStyle/>
          <a:p>
            <a:pPr algn="ctr"/>
            <a:r>
              <a:rPr lang="en-US" dirty="0" smtClean="0">
                <a:solidFill>
                  <a:schemeClr val="tx1"/>
                </a:solidFill>
              </a:rPr>
              <a:t>@ 2000 n/s </a:t>
            </a:r>
            <a:r>
              <a:rPr lang="en-US" dirty="0" smtClean="0">
                <a:solidFill>
                  <a:schemeClr val="tx1"/>
                </a:solidFill>
                <a:sym typeface="Wingdings" panose="05000000000000000000" pitchFamily="2" charset="2"/>
              </a:rPr>
              <a:t> 40 s (ELSE, 8 </a:t>
            </a:r>
            <a:r>
              <a:rPr lang="en-US" dirty="0" err="1" smtClean="0">
                <a:solidFill>
                  <a:schemeClr val="tx1"/>
                </a:solidFill>
                <a:sym typeface="Wingdings" panose="05000000000000000000" pitchFamily="2" charset="2"/>
              </a:rPr>
              <a:t>atm</a:t>
            </a:r>
            <a:r>
              <a:rPr lang="en-US" dirty="0" smtClean="0">
                <a:solidFill>
                  <a:schemeClr val="tx1"/>
                </a:solidFill>
                <a:sym typeface="Wingdings" panose="05000000000000000000" pitchFamily="2" charset="2"/>
              </a:rPr>
              <a:t>)</a:t>
            </a:r>
          </a:p>
          <a:p>
            <a:pPr algn="ctr"/>
            <a:r>
              <a:rPr lang="en-US" dirty="0" smtClean="0">
                <a:solidFill>
                  <a:schemeClr val="tx1"/>
                </a:solidFill>
                <a:sym typeface="Wingdings" panose="05000000000000000000" pitchFamily="2" charset="2"/>
              </a:rPr>
              <a:t>Safety </a:t>
            </a:r>
            <a:r>
              <a:rPr lang="en-US" dirty="0" err="1" smtClean="0">
                <a:solidFill>
                  <a:schemeClr val="tx1"/>
                </a:solidFill>
                <a:sym typeface="Wingdings" panose="05000000000000000000" pitchFamily="2" charset="2"/>
              </a:rPr>
              <a:t>thres</a:t>
            </a:r>
            <a:r>
              <a:rPr lang="en-US" dirty="0" smtClean="0">
                <a:solidFill>
                  <a:schemeClr val="tx1"/>
                </a:solidFill>
                <a:sym typeface="Wingdings" panose="05000000000000000000" pitchFamily="2" charset="2"/>
              </a:rPr>
              <a:t>. of 7 counts in ≈ 30 s </a:t>
            </a:r>
            <a:endParaRPr lang="en-US" dirty="0">
              <a:solidFill>
                <a:schemeClr val="tx1"/>
              </a:solidFill>
            </a:endParaRPr>
          </a:p>
        </p:txBody>
      </p:sp>
    </p:spTree>
    <p:extLst>
      <p:ext uri="{BB962C8B-B14F-4D97-AF65-F5344CB8AC3E}">
        <p14:creationId xmlns:p14="http://schemas.microsoft.com/office/powerpoint/2010/main" val="2192087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3" name="Text Box 2"/>
          <p:cNvSpPr txBox="1">
            <a:spLocks noChangeArrowheads="1"/>
          </p:cNvSpPr>
          <p:nvPr/>
        </p:nvSpPr>
        <p:spPr bwMode="auto">
          <a:xfrm>
            <a:off x="1187624" y="312784"/>
            <a:ext cx="7056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Conclusions and next steps</a:t>
            </a:r>
            <a:endParaRPr lang="en-US" altLang="it-IT" sz="2400" dirty="0">
              <a:solidFill>
                <a:srgbClr val="C00000"/>
              </a:solidFill>
              <a:latin typeface="Comic Sans MS" panose="030F0702030302020204" pitchFamily="66" charset="0"/>
            </a:endParaRPr>
          </a:p>
        </p:txBody>
      </p:sp>
      <p:sp>
        <p:nvSpPr>
          <p:cNvPr id="4" name="CasellaDiTesto 3"/>
          <p:cNvSpPr txBox="1"/>
          <p:nvPr/>
        </p:nvSpPr>
        <p:spPr>
          <a:xfrm>
            <a:off x="117630" y="970602"/>
            <a:ext cx="8846858" cy="5847755"/>
          </a:xfrm>
          <a:prstGeom prst="rect">
            <a:avLst/>
          </a:prstGeom>
          <a:noFill/>
        </p:spPr>
        <p:txBody>
          <a:bodyPr wrap="square" rtlCol="0">
            <a:spAutoFit/>
          </a:bodyPr>
          <a:lstStyle/>
          <a:p>
            <a:pPr algn="just"/>
            <a:r>
              <a:rPr lang="en-US" sz="2200" dirty="0" smtClean="0">
                <a:latin typeface="Comic Sans MS" panose="030F0702030302020204" pitchFamily="66" charset="0"/>
              </a:rPr>
              <a:t>The LUNA-MV shielding has been designed (and </a:t>
            </a:r>
            <a:r>
              <a:rPr lang="en-US" sz="2200" u="sng" dirty="0" smtClean="0">
                <a:latin typeface="Comic Sans MS" panose="030F0702030302020204" pitchFamily="66" charset="0"/>
              </a:rPr>
              <a:t>validated</a:t>
            </a:r>
            <a:r>
              <a:rPr lang="en-US" sz="2200" dirty="0" smtClean="0">
                <a:latin typeface="Comic Sans MS" panose="030F0702030302020204" pitchFamily="66" charset="0"/>
              </a:rPr>
              <a:t>) assuming a max. neutron emission of 2 10</a:t>
            </a:r>
            <a:r>
              <a:rPr lang="en-US" sz="2200" baseline="30000" dirty="0" smtClean="0">
                <a:latin typeface="Comic Sans MS" panose="030F0702030302020204" pitchFamily="66" charset="0"/>
              </a:rPr>
              <a:t>-3</a:t>
            </a:r>
            <a:r>
              <a:rPr lang="en-US" sz="2200" dirty="0" smtClean="0">
                <a:latin typeface="Comic Sans MS" panose="030F0702030302020204" pitchFamily="66" charset="0"/>
              </a:rPr>
              <a:t> s</a:t>
            </a:r>
            <a:r>
              <a:rPr lang="en-US" sz="2200" baseline="30000" dirty="0" smtClean="0">
                <a:latin typeface="Comic Sans MS" panose="030F0702030302020204" pitchFamily="66" charset="0"/>
              </a:rPr>
              <a:t>-1</a:t>
            </a:r>
            <a:r>
              <a:rPr lang="en-US" sz="2200" dirty="0" smtClean="0">
                <a:latin typeface="Comic Sans MS" panose="030F0702030302020204" pitchFamily="66" charset="0"/>
              </a:rPr>
              <a:t> , </a:t>
            </a:r>
            <a:r>
              <a:rPr lang="en-US" sz="2200" dirty="0" err="1" smtClean="0">
                <a:latin typeface="Comic Sans MS" panose="030F0702030302020204" pitchFamily="66" charset="0"/>
              </a:rPr>
              <a:t>E</a:t>
            </a:r>
            <a:r>
              <a:rPr lang="en-US" sz="2200" baseline="-25000" dirty="0" err="1" smtClean="0">
                <a:latin typeface="Comic Sans MS" panose="030F0702030302020204" pitchFamily="66" charset="0"/>
              </a:rPr>
              <a:t>n</a:t>
            </a:r>
            <a:r>
              <a:rPr lang="en-US" sz="2200" dirty="0" smtClean="0">
                <a:latin typeface="Comic Sans MS" panose="030F0702030302020204" pitchFamily="66" charset="0"/>
              </a:rPr>
              <a:t> = 5.6 MeV</a:t>
            </a:r>
          </a:p>
          <a:p>
            <a:pPr algn="just"/>
            <a:endParaRPr lang="en-US" sz="2200" dirty="0">
              <a:latin typeface="Comic Sans MS" panose="030F0702030302020204" pitchFamily="66" charset="0"/>
            </a:endParaRPr>
          </a:p>
          <a:p>
            <a:pPr algn="just"/>
            <a:r>
              <a:rPr lang="en-US" sz="2200" dirty="0" smtClean="0">
                <a:latin typeface="Comic Sans MS" panose="030F0702030302020204" pitchFamily="66" charset="0"/>
              </a:rPr>
              <a:t>Proper coating of the beam line components that will/could be hit by the beam (in particular: Faraday cups and beam stoppers) will prevent uncontrolled n emissions. </a:t>
            </a:r>
            <a:r>
              <a:rPr lang="en-US" sz="2200" i="1" dirty="0" smtClean="0">
                <a:latin typeface="Comic Sans MS" panose="030F0702030302020204" pitchFamily="66" charset="0"/>
              </a:rPr>
              <a:t>Work is in progress to select the cleanest coating materials.</a:t>
            </a:r>
          </a:p>
          <a:p>
            <a:pPr algn="just"/>
            <a:endParaRPr lang="en-US" sz="2200" dirty="0">
              <a:latin typeface="Comic Sans MS" panose="030F0702030302020204" pitchFamily="66" charset="0"/>
            </a:endParaRPr>
          </a:p>
          <a:p>
            <a:pPr algn="just"/>
            <a:r>
              <a:rPr lang="en-US" sz="2200" dirty="0" smtClean="0">
                <a:latin typeface="Comic Sans MS" panose="030F0702030302020204" pitchFamily="66" charset="0"/>
              </a:rPr>
              <a:t>Neutron monitors will be placed near (≈ 50 cm) the “hot spots” to guarantee the accelerator shutdown in less than 40 s in case the emission limit is overcome</a:t>
            </a:r>
          </a:p>
          <a:p>
            <a:pPr algn="just"/>
            <a:endParaRPr lang="en-US" sz="2200" dirty="0">
              <a:latin typeface="Comic Sans MS" panose="030F0702030302020204" pitchFamily="66" charset="0"/>
            </a:endParaRPr>
          </a:p>
          <a:p>
            <a:pPr algn="just"/>
            <a:r>
              <a:rPr lang="en-US" sz="2200" dirty="0" smtClean="0">
                <a:solidFill>
                  <a:srgbClr val="0070C0"/>
                </a:solidFill>
                <a:latin typeface="Comic Sans MS" panose="030F0702030302020204" pitchFamily="66" charset="0"/>
              </a:rPr>
              <a:t>As final measure, limitations to the maximum beam current and energy (in particular for protons) could be implemented</a:t>
            </a:r>
          </a:p>
          <a:p>
            <a:pPr algn="just"/>
            <a:endParaRPr lang="en-US" sz="2200" dirty="0">
              <a:solidFill>
                <a:srgbClr val="0070C0"/>
              </a:solidFill>
              <a:latin typeface="Comic Sans MS" panose="030F0702030302020204" pitchFamily="66" charset="0"/>
            </a:endParaRPr>
          </a:p>
          <a:p>
            <a:pPr algn="just"/>
            <a:r>
              <a:rPr lang="en-US" sz="2200" dirty="0" smtClean="0">
                <a:solidFill>
                  <a:srgbClr val="FF0000"/>
                </a:solidFill>
                <a:latin typeface="Comic Sans MS" panose="030F0702030302020204" pitchFamily="66" charset="0"/>
              </a:rPr>
              <a:t>LUNA suggests to install a LNGS-controlled, long-term, neutron monitor  in Hall B, in the area between LUNA-MV and Xenon </a:t>
            </a:r>
          </a:p>
        </p:txBody>
      </p:sp>
    </p:spTree>
    <p:extLst>
      <p:ext uri="{BB962C8B-B14F-4D97-AF65-F5344CB8AC3E}">
        <p14:creationId xmlns:p14="http://schemas.microsoft.com/office/powerpoint/2010/main" val="4069562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7630" y="866498"/>
            <a:ext cx="8785225" cy="4524315"/>
          </a:xfrm>
          <a:prstGeom prst="rect">
            <a:avLst/>
          </a:prstGeom>
          <a:noFill/>
        </p:spPr>
        <p:txBody>
          <a:bodyPr>
            <a:spAutoFit/>
          </a:bodyPr>
          <a:lstStyle/>
          <a:p>
            <a:pPr algn="ctr" eaLnBrk="1" fontAlgn="auto" hangingPunct="1">
              <a:spcBef>
                <a:spcPts val="0"/>
              </a:spcBef>
              <a:spcAft>
                <a:spcPts val="0"/>
              </a:spcAft>
              <a:defRPr/>
            </a:pPr>
            <a:r>
              <a:rPr lang="en-US" sz="2800" dirty="0">
                <a:solidFill>
                  <a:srgbClr val="C00000"/>
                </a:solidFill>
                <a:latin typeface="Comic Sans MS" panose="030F0702030302020204" pitchFamily="66" charset="0"/>
              </a:rPr>
              <a:t>The LUNA </a:t>
            </a:r>
            <a:r>
              <a:rPr lang="en-US" sz="2800" dirty="0" smtClean="0">
                <a:solidFill>
                  <a:srgbClr val="C00000"/>
                </a:solidFill>
                <a:latin typeface="Comic Sans MS" panose="030F0702030302020204" pitchFamily="66" charset="0"/>
              </a:rPr>
              <a:t>collaboration</a:t>
            </a:r>
            <a:endParaRPr lang="en-US" sz="2800" dirty="0">
              <a:solidFill>
                <a:srgbClr val="C00000"/>
              </a:solidFill>
              <a:latin typeface="Comic Sans MS" panose="030F0702030302020204" pitchFamily="66" charset="0"/>
            </a:endParaRPr>
          </a:p>
          <a:p>
            <a:pPr algn="ctr" eaLnBrk="1" fontAlgn="auto" hangingPunct="1">
              <a:spcBef>
                <a:spcPts val="0"/>
              </a:spcBef>
              <a:spcAft>
                <a:spcPts val="0"/>
              </a:spcAft>
              <a:defRPr/>
            </a:pPr>
            <a:endParaRPr lang="en-US" sz="3600" dirty="0">
              <a:solidFill>
                <a:srgbClr val="FF0000"/>
              </a:solidFill>
              <a:latin typeface="Comic Sans MS" panose="030F0702030302020204" pitchFamily="66" charset="0"/>
            </a:endParaRPr>
          </a:p>
          <a:p>
            <a:pPr marL="285750" indent="-285750" eaLnBrk="1" fontAlgn="auto" hangingPunct="1">
              <a:spcBef>
                <a:spcPts val="0"/>
              </a:spcBef>
              <a:spcAft>
                <a:spcPts val="0"/>
              </a:spcAft>
              <a:buFont typeface="Arial" panose="020B0604020202020204" pitchFamily="34" charset="0"/>
              <a:buChar char="•"/>
              <a:defRPr/>
            </a:pPr>
            <a:r>
              <a:rPr lang="it-IT" sz="1400" dirty="0">
                <a:solidFill>
                  <a:srgbClr val="C00000"/>
                </a:solidFill>
                <a:latin typeface="Comic Sans MS" panose="030F0702030302020204" pitchFamily="66" charset="0"/>
              </a:rPr>
              <a:t>G.F. Ciani</a:t>
            </a:r>
            <a:r>
              <a:rPr lang="en-US" sz="1400" dirty="0">
                <a:solidFill>
                  <a:srgbClr val="C00000"/>
                </a:solidFill>
                <a:latin typeface="Comic Sans MS" panose="030F0702030302020204" pitchFamily="66" charset="0"/>
              </a:rPr>
              <a:t>*</a:t>
            </a:r>
            <a:r>
              <a:rPr lang="it-IT" sz="1400" dirty="0" smtClean="0">
                <a:solidFill>
                  <a:srgbClr val="002060"/>
                </a:solidFill>
                <a:latin typeface="Comic Sans MS" panose="030F0702030302020204" pitchFamily="66" charset="0"/>
              </a:rPr>
              <a:t>, L. Di Paolo, </a:t>
            </a:r>
            <a:r>
              <a:rPr lang="en-US" sz="1400" dirty="0" smtClean="0">
                <a:solidFill>
                  <a:srgbClr val="002060"/>
                </a:solidFill>
                <a:latin typeface="Comic Sans MS" panose="030F0702030302020204" pitchFamily="66" charset="0"/>
              </a:rPr>
              <a:t>A</a:t>
            </a:r>
            <a:r>
              <a:rPr lang="en-US" sz="1400" dirty="0">
                <a:solidFill>
                  <a:srgbClr val="002060"/>
                </a:solidFill>
                <a:latin typeface="Comic Sans MS" panose="030F0702030302020204" pitchFamily="66" charset="0"/>
              </a:rPr>
              <a:t>. Formicola, </a:t>
            </a:r>
            <a:r>
              <a:rPr lang="en-US" sz="1400" dirty="0" smtClean="0">
                <a:solidFill>
                  <a:srgbClr val="002060"/>
                </a:solidFill>
                <a:latin typeface="Comic Sans MS" panose="030F0702030302020204" pitchFamily="66" charset="0"/>
              </a:rPr>
              <a:t> </a:t>
            </a:r>
            <a:r>
              <a:rPr lang="en-US" sz="1400" dirty="0">
                <a:solidFill>
                  <a:srgbClr val="002060"/>
                </a:solidFill>
                <a:latin typeface="Comic Sans MS" panose="030F0702030302020204" pitchFamily="66" charset="0"/>
              </a:rPr>
              <a:t>I. </a:t>
            </a:r>
            <a:r>
              <a:rPr lang="en-US" sz="1400" dirty="0" err="1">
                <a:solidFill>
                  <a:srgbClr val="002060"/>
                </a:solidFill>
                <a:latin typeface="Comic Sans MS" panose="030F0702030302020204" pitchFamily="66" charset="0"/>
              </a:rPr>
              <a:t>Kochanek</a:t>
            </a:r>
            <a:r>
              <a:rPr lang="en-US" sz="1400" dirty="0">
                <a:solidFill>
                  <a:srgbClr val="002060"/>
                </a:solidFill>
                <a:latin typeface="Comic Sans MS" panose="030F0702030302020204" pitchFamily="66" charset="0"/>
              </a:rPr>
              <a:t>, M. </a:t>
            </a:r>
            <a:r>
              <a:rPr lang="en-US" sz="1400" dirty="0" smtClean="0">
                <a:solidFill>
                  <a:srgbClr val="002060"/>
                </a:solidFill>
                <a:latin typeface="Comic Sans MS" panose="030F0702030302020204" pitchFamily="66" charset="0"/>
              </a:rPr>
              <a:t>Junker</a:t>
            </a:r>
            <a:r>
              <a:rPr lang="en-US" sz="1400" b="1" dirty="0" smtClean="0">
                <a:solidFill>
                  <a:srgbClr val="002060"/>
                </a:solidFill>
                <a:latin typeface="Comic Sans MS" panose="030F0702030302020204" pitchFamily="66" charset="0"/>
              </a:rPr>
              <a:t> </a:t>
            </a:r>
            <a:r>
              <a:rPr lang="en-US" sz="1400" b="1" dirty="0">
                <a:solidFill>
                  <a:srgbClr val="002060"/>
                </a:solidFill>
                <a:latin typeface="Comic Sans MS" panose="030F0702030302020204" pitchFamily="66" charset="0"/>
              </a:rPr>
              <a:t>| </a:t>
            </a:r>
            <a:r>
              <a:rPr lang="en-US" sz="1400" dirty="0">
                <a:solidFill>
                  <a:srgbClr val="00B050"/>
                </a:solidFill>
                <a:latin typeface="Comic Sans MS" panose="030F0702030302020204" pitchFamily="66" charset="0"/>
              </a:rPr>
              <a:t>INFN LNGS /*GSSI,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D. Bemmerer, M. Takacs, T. Szucs</a:t>
            </a:r>
            <a:r>
              <a:rPr lang="en-US" sz="1400" b="1" dirty="0">
                <a:solidFill>
                  <a:srgbClr val="002060"/>
                </a:solidFill>
                <a:latin typeface="Comic Sans MS" panose="030F0702030302020204" pitchFamily="66" charset="0"/>
              </a:rPr>
              <a:t> | </a:t>
            </a:r>
            <a:r>
              <a:rPr lang="en-US" sz="1400" dirty="0">
                <a:solidFill>
                  <a:srgbClr val="00B050"/>
                </a:solidFill>
                <a:latin typeface="Comic Sans MS" panose="030F0702030302020204" pitchFamily="66" charset="0"/>
              </a:rPr>
              <a:t>HZDR Dresden, Germany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C. Broggini, A. Caciolli, R. Depalo, </a:t>
            </a:r>
            <a:r>
              <a:rPr lang="en-US" sz="1400" dirty="0" smtClean="0">
                <a:solidFill>
                  <a:srgbClr val="002060"/>
                </a:solidFill>
                <a:latin typeface="Comic Sans MS" panose="030F0702030302020204" pitchFamily="66" charset="0"/>
              </a:rPr>
              <a:t>P. </a:t>
            </a:r>
            <a:r>
              <a:rPr lang="en-US" sz="1400" dirty="0" err="1" smtClean="0">
                <a:solidFill>
                  <a:srgbClr val="002060"/>
                </a:solidFill>
                <a:latin typeface="Comic Sans MS" panose="030F0702030302020204" pitchFamily="66" charset="0"/>
              </a:rPr>
              <a:t>Marigo</a:t>
            </a:r>
            <a:r>
              <a:rPr lang="en-US" sz="1400" dirty="0" smtClean="0">
                <a:solidFill>
                  <a:srgbClr val="002060"/>
                </a:solidFill>
                <a:latin typeface="Comic Sans MS" panose="030F0702030302020204" pitchFamily="66" charset="0"/>
              </a:rPr>
              <a:t>, R</a:t>
            </a:r>
            <a:r>
              <a:rPr lang="en-US" sz="1400" dirty="0">
                <a:solidFill>
                  <a:srgbClr val="002060"/>
                </a:solidFill>
                <a:latin typeface="Comic Sans MS" panose="030F0702030302020204" pitchFamily="66" charset="0"/>
              </a:rPr>
              <a:t>. </a:t>
            </a:r>
            <a:r>
              <a:rPr lang="en-US" sz="1400" dirty="0" err="1">
                <a:solidFill>
                  <a:srgbClr val="002060"/>
                </a:solidFill>
                <a:latin typeface="Comic Sans MS" panose="030F0702030302020204" pitchFamily="66" charset="0"/>
              </a:rPr>
              <a:t>Menegazzo</a:t>
            </a:r>
            <a:r>
              <a:rPr lang="en-US" sz="1400" dirty="0">
                <a:solidFill>
                  <a:srgbClr val="002060"/>
                </a:solidFill>
                <a:latin typeface="Comic Sans MS" panose="030F0702030302020204" pitchFamily="66" charset="0"/>
              </a:rPr>
              <a:t>, </a:t>
            </a:r>
            <a:r>
              <a:rPr lang="en-US" sz="1400" dirty="0">
                <a:solidFill>
                  <a:srgbClr val="C00000"/>
                </a:solidFill>
                <a:latin typeface="Comic Sans MS" panose="030F0702030302020204" pitchFamily="66" charset="0"/>
              </a:rPr>
              <a:t>D. </a:t>
            </a:r>
            <a:r>
              <a:rPr lang="en-US" sz="1400" dirty="0" err="1">
                <a:solidFill>
                  <a:srgbClr val="C00000"/>
                </a:solidFill>
                <a:latin typeface="Comic Sans MS" panose="030F0702030302020204" pitchFamily="66" charset="0"/>
              </a:rPr>
              <a:t>Piatti</a:t>
            </a:r>
            <a:r>
              <a:rPr lang="en-US" sz="1400" dirty="0">
                <a:solidFill>
                  <a:srgbClr val="C00000"/>
                </a:solidFill>
                <a:latin typeface="Comic Sans MS" panose="030F0702030302020204" pitchFamily="66" charset="0"/>
              </a:rPr>
              <a:t> </a:t>
            </a:r>
            <a:r>
              <a:rPr lang="en-US" sz="1400" b="1" dirty="0">
                <a:solidFill>
                  <a:srgbClr val="002060"/>
                </a:solidFill>
                <a:latin typeface="Comic Sans MS" panose="030F0702030302020204" pitchFamily="66" charset="0"/>
              </a:rPr>
              <a:t>| </a:t>
            </a:r>
            <a:r>
              <a:rPr lang="en-US" sz="1400" dirty="0">
                <a:solidFill>
                  <a:srgbClr val="00B050"/>
                </a:solidFill>
                <a:latin typeface="Comic Sans MS" panose="030F0702030302020204" pitchFamily="66" charset="0"/>
              </a:rPr>
              <a:t>Università di Padova and INFN Padova,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C. Gustavino</a:t>
            </a:r>
            <a:r>
              <a:rPr lang="en-US" sz="1400" b="1" dirty="0">
                <a:solidFill>
                  <a:srgbClr val="002060"/>
                </a:solidFill>
                <a:latin typeface="Comic Sans MS" panose="030F0702030302020204" pitchFamily="66" charset="0"/>
              </a:rPr>
              <a:t> | </a:t>
            </a:r>
            <a:r>
              <a:rPr lang="en-US" sz="1400" dirty="0">
                <a:solidFill>
                  <a:srgbClr val="00B050"/>
                </a:solidFill>
                <a:latin typeface="Comic Sans MS" panose="030F0702030302020204" pitchFamily="66" charset="0"/>
              </a:rPr>
              <a:t>INFN Roma1,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Z. Elekes, Zs. Fülöp, Gy. </a:t>
            </a:r>
            <a:r>
              <a:rPr lang="en-US" sz="1400" dirty="0" err="1">
                <a:solidFill>
                  <a:srgbClr val="002060"/>
                </a:solidFill>
                <a:latin typeface="Comic Sans MS" panose="030F0702030302020204" pitchFamily="66" charset="0"/>
              </a:rPr>
              <a:t>Gyurky</a:t>
            </a:r>
            <a:r>
              <a:rPr lang="en-US" sz="1400" b="1" dirty="0">
                <a:solidFill>
                  <a:srgbClr val="002060"/>
                </a:solidFill>
                <a:latin typeface="Comic Sans MS" panose="030F0702030302020204" pitchFamily="66" charset="0"/>
              </a:rPr>
              <a:t>| </a:t>
            </a:r>
            <a:r>
              <a:rPr lang="en-US" sz="1400" dirty="0">
                <a:solidFill>
                  <a:srgbClr val="00B050"/>
                </a:solidFill>
                <a:latin typeface="Comic Sans MS" panose="030F0702030302020204" pitchFamily="66" charset="0"/>
              </a:rPr>
              <a:t>MTA-ATOMKI Debrecen, </a:t>
            </a:r>
            <a:r>
              <a:rPr lang="en-US" sz="1400" dirty="0" smtClean="0">
                <a:solidFill>
                  <a:srgbClr val="00B050"/>
                </a:solidFill>
                <a:latin typeface="Comic Sans MS" panose="030F0702030302020204" pitchFamily="66" charset="0"/>
              </a:rPr>
              <a:t>Hungary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M. </a:t>
            </a:r>
            <a:r>
              <a:rPr lang="en-US" sz="1400" dirty="0" err="1" smtClean="0">
                <a:solidFill>
                  <a:srgbClr val="002060"/>
                </a:solidFill>
                <a:latin typeface="Comic Sans MS" panose="030F0702030302020204" pitchFamily="66" charset="0"/>
              </a:rPr>
              <a:t>Lugaro</a:t>
            </a:r>
            <a:r>
              <a:rPr lang="en-US" sz="1400" b="1" dirty="0">
                <a:solidFill>
                  <a:srgbClr val="002060"/>
                </a:solidFill>
                <a:latin typeface="Comic Sans MS" panose="030F0702030302020204" pitchFamily="66" charset="0"/>
              </a:rPr>
              <a:t> |</a:t>
            </a:r>
            <a:r>
              <a:rPr lang="en-US" sz="1400" dirty="0" smtClean="0">
                <a:solidFill>
                  <a:srgbClr val="00B050"/>
                </a:solidFill>
                <a:latin typeface="Comic Sans MS" panose="030F0702030302020204" pitchFamily="66" charset="0"/>
              </a:rPr>
              <a:t> Monarch University Budapest, Hungary</a:t>
            </a:r>
            <a:endParaRPr lang="en-US" sz="1400" dirty="0">
              <a:solidFill>
                <a:srgbClr val="00B050"/>
              </a:solidFill>
              <a:latin typeface="Comic Sans MS" panose="030F0702030302020204" pitchFamily="66" charset="0"/>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O. Straniero</a:t>
            </a:r>
            <a:r>
              <a:rPr lang="en-US" sz="1400" b="1" dirty="0">
                <a:solidFill>
                  <a:srgbClr val="002060"/>
                </a:solidFill>
                <a:latin typeface="Comic Sans MS" panose="030F0702030302020204" pitchFamily="66" charset="0"/>
              </a:rPr>
              <a:t> | </a:t>
            </a:r>
            <a:r>
              <a:rPr lang="en-US" sz="1400" dirty="0">
                <a:solidFill>
                  <a:srgbClr val="00B050"/>
                </a:solidFill>
                <a:latin typeface="Comic Sans MS" panose="030F0702030302020204" pitchFamily="66" charset="0"/>
              </a:rPr>
              <a:t>INAF</a:t>
            </a:r>
            <a:r>
              <a:rPr lang="en-US" sz="1400" b="1" dirty="0">
                <a:solidFill>
                  <a:srgbClr val="002060"/>
                </a:solidFill>
                <a:latin typeface="Comic Sans MS" panose="030F0702030302020204" pitchFamily="66" charset="0"/>
              </a:rPr>
              <a:t> </a:t>
            </a:r>
            <a:r>
              <a:rPr lang="en-US" sz="1400" dirty="0" err="1">
                <a:solidFill>
                  <a:srgbClr val="00B050"/>
                </a:solidFill>
                <a:latin typeface="Comic Sans MS" panose="030F0702030302020204" pitchFamily="66" charset="0"/>
              </a:rPr>
              <a:t>Osservatorio</a:t>
            </a:r>
            <a:r>
              <a:rPr lang="en-US" sz="1400" dirty="0">
                <a:solidFill>
                  <a:srgbClr val="00B050"/>
                </a:solidFill>
                <a:latin typeface="Comic Sans MS" panose="030F0702030302020204" pitchFamily="66" charset="0"/>
              </a:rPr>
              <a:t> </a:t>
            </a:r>
            <a:r>
              <a:rPr lang="en-US" sz="1400" dirty="0" err="1">
                <a:solidFill>
                  <a:srgbClr val="00B050"/>
                </a:solidFill>
                <a:latin typeface="Comic Sans MS" panose="030F0702030302020204" pitchFamily="66" charset="0"/>
              </a:rPr>
              <a:t>Astronomico</a:t>
            </a:r>
            <a:r>
              <a:rPr lang="en-US" sz="1400" dirty="0">
                <a:solidFill>
                  <a:srgbClr val="00B050"/>
                </a:solidFill>
                <a:latin typeface="Comic Sans MS" panose="030F0702030302020204" pitchFamily="66" charset="0"/>
              </a:rPr>
              <a:t> di </a:t>
            </a:r>
            <a:r>
              <a:rPr lang="en-US" sz="1400" dirty="0" err="1">
                <a:solidFill>
                  <a:srgbClr val="00B050"/>
                </a:solidFill>
                <a:latin typeface="Comic Sans MS" panose="030F0702030302020204" pitchFamily="66" charset="0"/>
              </a:rPr>
              <a:t>Collurania</a:t>
            </a:r>
            <a:r>
              <a:rPr lang="en-US" sz="1400" dirty="0">
                <a:solidFill>
                  <a:srgbClr val="00B050"/>
                </a:solidFill>
                <a:latin typeface="Comic Sans MS" panose="030F0702030302020204" pitchFamily="66" charset="0"/>
              </a:rPr>
              <a:t>, Teramo,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F. Cavanna, P. Corvisiero, F. Ferraro, P. Prati, S. </a:t>
            </a:r>
            <a:r>
              <a:rPr lang="en-US" sz="1400" dirty="0" err="1">
                <a:solidFill>
                  <a:srgbClr val="002060"/>
                </a:solidFill>
                <a:latin typeface="Comic Sans MS" panose="030F0702030302020204" pitchFamily="66" charset="0"/>
              </a:rPr>
              <a:t>Zavatarelli</a:t>
            </a:r>
            <a:r>
              <a:rPr lang="en-US" sz="1400" b="1" dirty="0">
                <a:solidFill>
                  <a:srgbClr val="002060"/>
                </a:solidFill>
                <a:latin typeface="Comic Sans MS" panose="030F0702030302020204" pitchFamily="66" charset="0"/>
              </a:rPr>
              <a:t> | </a:t>
            </a:r>
            <a:r>
              <a:rPr lang="en-US" sz="1400" dirty="0">
                <a:solidFill>
                  <a:srgbClr val="00B050"/>
                </a:solidFill>
                <a:latin typeface="Comic Sans MS" panose="030F0702030302020204" pitchFamily="66" charset="0"/>
              </a:rPr>
              <a:t>Università di Genova and INFN Genova,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A. </a:t>
            </a:r>
            <a:r>
              <a:rPr lang="en-US" sz="1400" dirty="0" err="1" smtClean="0">
                <a:solidFill>
                  <a:srgbClr val="002060"/>
                </a:solidFill>
                <a:latin typeface="Comic Sans MS" panose="030F0702030302020204" pitchFamily="66" charset="0"/>
              </a:rPr>
              <a:t>Guglielmetti</a:t>
            </a:r>
            <a:r>
              <a:rPr lang="en-US" sz="1400" b="1" dirty="0" smtClean="0">
                <a:solidFill>
                  <a:srgbClr val="002060"/>
                </a:solidFill>
                <a:latin typeface="Comic Sans MS" panose="030F0702030302020204" pitchFamily="66" charset="0"/>
              </a:rPr>
              <a:t>| </a:t>
            </a:r>
            <a:r>
              <a:rPr lang="en-US" sz="1400" dirty="0">
                <a:solidFill>
                  <a:srgbClr val="00B050"/>
                </a:solidFill>
                <a:latin typeface="Comic Sans MS" panose="030F0702030302020204" pitchFamily="66" charset="0"/>
              </a:rPr>
              <a:t>Università di Milano and INFN Milano,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A. Best, A. Di Leva, G. Imbriani, </a:t>
            </a:r>
            <a:r>
              <a:rPr lang="en-US" sz="1400" b="1" dirty="0">
                <a:solidFill>
                  <a:srgbClr val="002060"/>
                </a:solidFill>
                <a:latin typeface="Comic Sans MS" panose="030F0702030302020204" pitchFamily="66" charset="0"/>
              </a:rPr>
              <a:t>| </a:t>
            </a:r>
            <a:r>
              <a:rPr lang="en-US" sz="1400" dirty="0">
                <a:solidFill>
                  <a:srgbClr val="00B050"/>
                </a:solidFill>
                <a:latin typeface="Comic Sans MS" panose="030F0702030302020204" pitchFamily="66" charset="0"/>
              </a:rPr>
              <a:t>Università di Napoli and INFN Napoli,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G. Gervino</a:t>
            </a:r>
            <a:r>
              <a:rPr lang="en-US" sz="1400" b="1" dirty="0">
                <a:solidFill>
                  <a:srgbClr val="002060"/>
                </a:solidFill>
                <a:latin typeface="Comic Sans MS" panose="030F0702030302020204" pitchFamily="66" charset="0"/>
              </a:rPr>
              <a:t> | </a:t>
            </a:r>
            <a:r>
              <a:rPr lang="en-US" sz="1400" dirty="0">
                <a:solidFill>
                  <a:srgbClr val="00B050"/>
                </a:solidFill>
                <a:latin typeface="Comic Sans MS" panose="030F0702030302020204" pitchFamily="66" charset="0"/>
              </a:rPr>
              <a:t>Università di Torino and INFN Torino, Italy</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2060"/>
                </a:solidFill>
                <a:latin typeface="Comic Sans MS" panose="030F0702030302020204" pitchFamily="66" charset="0"/>
              </a:rPr>
              <a:t>M. Aliotta, </a:t>
            </a:r>
            <a:r>
              <a:rPr lang="en-US" sz="1400" dirty="0">
                <a:solidFill>
                  <a:srgbClr val="C00000"/>
                </a:solidFill>
                <a:latin typeface="Comic Sans MS" panose="030F0702030302020204" pitchFamily="66" charset="0"/>
              </a:rPr>
              <a:t>C. Bruno, </a:t>
            </a:r>
            <a:r>
              <a:rPr lang="en-US" sz="1400" dirty="0" smtClean="0">
                <a:solidFill>
                  <a:srgbClr val="C00000"/>
                </a:solidFill>
                <a:latin typeface="Comic Sans MS" panose="030F0702030302020204" pitchFamily="66" charset="0"/>
              </a:rPr>
              <a:t>T. </a:t>
            </a:r>
            <a:r>
              <a:rPr lang="en-US" sz="1400" dirty="0" err="1" smtClean="0">
                <a:solidFill>
                  <a:srgbClr val="C00000"/>
                </a:solidFill>
                <a:latin typeface="Comic Sans MS" panose="030F0702030302020204" pitchFamily="66" charset="0"/>
              </a:rPr>
              <a:t>Chillery</a:t>
            </a:r>
            <a:r>
              <a:rPr lang="en-US" sz="1400" dirty="0" smtClean="0">
                <a:solidFill>
                  <a:srgbClr val="002060"/>
                </a:solidFill>
                <a:latin typeface="Comic Sans MS" panose="030F0702030302020204" pitchFamily="66" charset="0"/>
              </a:rPr>
              <a:t>, T</a:t>
            </a:r>
            <a:r>
              <a:rPr lang="en-US" sz="1400" dirty="0">
                <a:solidFill>
                  <a:srgbClr val="002060"/>
                </a:solidFill>
                <a:latin typeface="Comic Sans MS" panose="030F0702030302020204" pitchFamily="66" charset="0"/>
              </a:rPr>
              <a:t>. Davinson</a:t>
            </a:r>
            <a:r>
              <a:rPr lang="en-US" sz="1400" b="1" dirty="0">
                <a:solidFill>
                  <a:srgbClr val="002060"/>
                </a:solidFill>
                <a:latin typeface="Comic Sans MS" panose="030F0702030302020204" pitchFamily="66" charset="0"/>
              </a:rPr>
              <a:t> | </a:t>
            </a:r>
            <a:r>
              <a:rPr lang="en-US" sz="1400" dirty="0">
                <a:solidFill>
                  <a:srgbClr val="00B050"/>
                </a:solidFill>
                <a:latin typeface="Comic Sans MS" panose="030F0702030302020204" pitchFamily="66" charset="0"/>
              </a:rPr>
              <a:t>University of Edinburgh, United Kingdom</a:t>
            </a:r>
          </a:p>
          <a:p>
            <a:pPr marL="285750" indent="-285750" eaLnBrk="1" fontAlgn="auto" hangingPunct="1">
              <a:spcBef>
                <a:spcPts val="0"/>
              </a:spcBef>
              <a:spcAft>
                <a:spcPts val="0"/>
              </a:spcAft>
              <a:buFont typeface="Arial" panose="020B0604020202020204" pitchFamily="34" charset="0"/>
              <a:buChar char="•"/>
              <a:defRPr/>
            </a:pPr>
            <a:r>
              <a:rPr lang="it-IT" sz="1400" dirty="0">
                <a:solidFill>
                  <a:srgbClr val="002060"/>
                </a:solidFill>
                <a:latin typeface="Comic Sans MS" panose="030F0702030302020204" pitchFamily="66" charset="0"/>
              </a:rPr>
              <a:t>G. D’Erasmo, E.M. Fiore, </a:t>
            </a:r>
            <a:r>
              <a:rPr lang="it-IT" sz="1400" dirty="0">
                <a:solidFill>
                  <a:srgbClr val="C00000"/>
                </a:solidFill>
                <a:latin typeface="Comic Sans MS" panose="030F0702030302020204" pitchFamily="66" charset="0"/>
              </a:rPr>
              <a:t>V. Mossa, F. Pantaleo</a:t>
            </a:r>
            <a:r>
              <a:rPr lang="it-IT" sz="1400" dirty="0">
                <a:solidFill>
                  <a:srgbClr val="002060"/>
                </a:solidFill>
                <a:latin typeface="Comic Sans MS" panose="030F0702030302020204" pitchFamily="66" charset="0"/>
              </a:rPr>
              <a:t>, V. </a:t>
            </a:r>
            <a:r>
              <a:rPr lang="it-IT" sz="1400" dirty="0" err="1">
                <a:solidFill>
                  <a:srgbClr val="002060"/>
                </a:solidFill>
                <a:latin typeface="Comic Sans MS" panose="030F0702030302020204" pitchFamily="66" charset="0"/>
              </a:rPr>
              <a:t>Paticchio</a:t>
            </a:r>
            <a:r>
              <a:rPr lang="it-IT" sz="1400" dirty="0">
                <a:solidFill>
                  <a:srgbClr val="002060"/>
                </a:solidFill>
                <a:latin typeface="Comic Sans MS" panose="030F0702030302020204" pitchFamily="66" charset="0"/>
              </a:rPr>
              <a:t>, R. Perrino, L. </a:t>
            </a:r>
            <a:r>
              <a:rPr lang="it-IT" sz="1400" dirty="0" err="1">
                <a:solidFill>
                  <a:srgbClr val="002060"/>
                </a:solidFill>
                <a:latin typeface="Comic Sans MS" panose="030F0702030302020204" pitchFamily="66" charset="0"/>
              </a:rPr>
              <a:t>Schiavulli</a:t>
            </a:r>
            <a:r>
              <a:rPr lang="it-IT" sz="1400" dirty="0">
                <a:solidFill>
                  <a:srgbClr val="002060"/>
                </a:solidFill>
                <a:latin typeface="Comic Sans MS" panose="030F0702030302020204" pitchFamily="66" charset="0"/>
              </a:rPr>
              <a:t>, A. Valentini</a:t>
            </a:r>
            <a:r>
              <a:rPr lang="en-US" sz="1400" b="1" dirty="0">
                <a:solidFill>
                  <a:srgbClr val="002060"/>
                </a:solidFill>
                <a:latin typeface="Comic Sans MS" panose="030F0702030302020204" pitchFamily="66" charset="0"/>
              </a:rPr>
              <a:t>| </a:t>
            </a:r>
            <a:r>
              <a:rPr lang="en-US" sz="1400" dirty="0" err="1">
                <a:solidFill>
                  <a:srgbClr val="00B050"/>
                </a:solidFill>
                <a:latin typeface="Comic Sans MS" panose="030F0702030302020204" pitchFamily="66" charset="0"/>
              </a:rPr>
              <a:t>Università</a:t>
            </a:r>
            <a:r>
              <a:rPr lang="en-US" sz="1400" dirty="0">
                <a:solidFill>
                  <a:srgbClr val="00B050"/>
                </a:solidFill>
                <a:latin typeface="Comic Sans MS" panose="030F0702030302020204" pitchFamily="66" charset="0"/>
              </a:rPr>
              <a:t> di Bari and INFN Bari, Italy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621" y="5157192"/>
            <a:ext cx="1580691" cy="158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30" y="116632"/>
            <a:ext cx="1242900" cy="1242900"/>
          </a:xfrm>
          <a:prstGeom prst="rect">
            <a:avLst/>
          </a:prstGeom>
        </p:spPr>
      </p:pic>
      <p:sp>
        <p:nvSpPr>
          <p:cNvPr id="4" name="CasellaDiTesto 3"/>
          <p:cNvSpPr txBox="1"/>
          <p:nvPr/>
        </p:nvSpPr>
        <p:spPr>
          <a:xfrm>
            <a:off x="8676456" y="5733256"/>
            <a:ext cx="216024" cy="461665"/>
          </a:xfrm>
          <a:prstGeom prst="rect">
            <a:avLst/>
          </a:prstGeom>
          <a:noFill/>
        </p:spPr>
        <p:txBody>
          <a:bodyPr wrap="square" rtlCol="0">
            <a:spAutoFit/>
          </a:bodyPr>
          <a:lstStyle/>
          <a:p>
            <a:r>
              <a:rPr lang="it-IT" dirty="0" smtClean="0">
                <a:solidFill>
                  <a:srgbClr val="FF0000"/>
                </a:solidFill>
              </a:rPr>
              <a:t>.</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1520" y="152430"/>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4000" dirty="0" smtClean="0">
                <a:solidFill>
                  <a:srgbClr val="C00000"/>
                </a:solidFill>
                <a:latin typeface="Comic Sans MS" panose="030F0702030302020204" pitchFamily="66" charset="0"/>
              </a:rPr>
              <a:t>LUNA-MV</a:t>
            </a:r>
            <a:r>
              <a:rPr lang="en-US" altLang="it-IT" sz="3600" dirty="0" smtClean="0">
                <a:solidFill>
                  <a:srgbClr val="C00000"/>
                </a:solidFill>
                <a:latin typeface="Comic Sans MS" panose="030F0702030302020204" pitchFamily="66" charset="0"/>
              </a:rPr>
              <a:t> </a:t>
            </a:r>
            <a:endParaRPr lang="en-US" altLang="it-IT" sz="3600" dirty="0">
              <a:solidFill>
                <a:srgbClr val="C00000"/>
              </a:solidFill>
              <a:latin typeface="Comic Sans MS" panose="030F0702030302020204" pitchFamily="66" charset="0"/>
            </a:endParaRPr>
          </a:p>
        </p:txBody>
      </p:sp>
      <p:sp>
        <p:nvSpPr>
          <p:cNvPr id="29699" name="Rectangle 37"/>
          <p:cNvSpPr>
            <a:spLocks noChangeArrowheads="1"/>
          </p:cNvSpPr>
          <p:nvPr/>
        </p:nvSpPr>
        <p:spPr bwMode="auto">
          <a:xfrm>
            <a:off x="4022725" y="324643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1800">
                <a:solidFill>
                  <a:srgbClr val="0000FF"/>
                </a:solidFill>
                <a:latin typeface="Arial" panose="020B0604020202020204" pitchFamily="34" charset="0"/>
              </a:rPr>
              <a:t>	</a:t>
            </a:r>
          </a:p>
        </p:txBody>
      </p:sp>
      <p:sp>
        <p:nvSpPr>
          <p:cNvPr id="29700" name="CasellaDiTesto 1"/>
          <p:cNvSpPr txBox="1">
            <a:spLocks noChangeArrowheads="1"/>
          </p:cNvSpPr>
          <p:nvPr/>
        </p:nvSpPr>
        <p:spPr bwMode="auto">
          <a:xfrm>
            <a:off x="508944" y="1118426"/>
            <a:ext cx="8353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it-IT" sz="2000" dirty="0" smtClean="0">
                <a:latin typeface="Comic Sans MS" panose="030F0702030302020204" pitchFamily="66" charset="0"/>
              </a:rPr>
              <a:t>LUNA MV will be installed in the North part of Hall </a:t>
            </a:r>
            <a:r>
              <a:rPr lang="it-IT" altLang="it-IT" sz="2000" dirty="0" smtClean="0">
                <a:latin typeface="Comic Sans MS" panose="030F0702030302020204" pitchFamily="66" charset="0"/>
              </a:rPr>
              <a:t>B </a:t>
            </a:r>
            <a:r>
              <a:rPr lang="it-IT" altLang="it-IT" sz="2000" dirty="0">
                <a:latin typeface="Comic Sans MS" panose="030F0702030302020204" pitchFamily="66" charset="0"/>
              </a:rPr>
              <a:t>of LNGS </a:t>
            </a:r>
            <a:endParaRPr lang="it-IT" altLang="it-IT" sz="2400" dirty="0">
              <a:latin typeface="Comic Sans MS" panose="030F0702030302020204" pitchFamily="66" charset="0"/>
            </a:endParaRPr>
          </a:p>
        </p:txBody>
      </p:sp>
      <p:pic>
        <p:nvPicPr>
          <p:cNvPr id="29703" name="Picture 1"/>
          <p:cNvPicPr>
            <a:picLocks noChangeAspect="1" noChangeArrowheads="1"/>
          </p:cNvPicPr>
          <p:nvPr/>
        </p:nvPicPr>
        <p:blipFill>
          <a:blip r:embed="rId3">
            <a:extLst>
              <a:ext uri="{28A0092B-C50C-407E-A947-70E740481C1C}">
                <a14:useLocalDpi xmlns:a14="http://schemas.microsoft.com/office/drawing/2010/main" val="0"/>
              </a:ext>
            </a:extLst>
          </a:blip>
          <a:srcRect l="-160" t="7993"/>
          <a:stretch>
            <a:fillRect/>
          </a:stretch>
        </p:blipFill>
        <p:spPr bwMode="auto">
          <a:xfrm>
            <a:off x="376187" y="1651250"/>
            <a:ext cx="2467622" cy="1846303"/>
          </a:xfrm>
          <a:prstGeom prst="rect">
            <a:avLst/>
          </a:prstGeom>
          <a:noFill/>
          <a:ln>
            <a:noFill/>
          </a:ln>
          <a:effectLst/>
          <a:extLst>
            <a:ext uri="{909E8E84-426E-40DD-AFC4-6F175D3DCCD1}">
              <a14:hiddenFill xmlns:a14="http://schemas.microsoft.com/office/drawing/2010/main">
                <a:blipFill dpi="0" rotWithShape="0">
                  <a:blip/>
                  <a:srcRect l="-160" t="799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Ovale 1"/>
          <p:cNvSpPr/>
          <p:nvPr/>
        </p:nvSpPr>
        <p:spPr>
          <a:xfrm>
            <a:off x="896725" y="2102707"/>
            <a:ext cx="506924" cy="518936"/>
          </a:xfrm>
          <a:prstGeom prst="ellipse">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36" y="6854"/>
            <a:ext cx="792088" cy="1060225"/>
          </a:xfrm>
          <a:prstGeom prst="rect">
            <a:avLst/>
          </a:prstGeom>
        </p:spPr>
      </p:pic>
      <p:pic>
        <p:nvPicPr>
          <p:cNvPr id="11" name="Immagin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5529" y="1615683"/>
            <a:ext cx="3056826" cy="287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ccia a destra 4"/>
          <p:cNvSpPr/>
          <p:nvPr/>
        </p:nvSpPr>
        <p:spPr>
          <a:xfrm rot="1548707">
            <a:off x="4927281" y="2270305"/>
            <a:ext cx="1656184" cy="22436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545564" y="4793681"/>
            <a:ext cx="3168352" cy="830997"/>
          </a:xfrm>
          <a:prstGeom prst="rect">
            <a:avLst/>
          </a:prstGeom>
          <a:noFill/>
        </p:spPr>
        <p:txBody>
          <a:bodyPr wrap="square" rtlCol="0">
            <a:spAutoFit/>
          </a:bodyPr>
          <a:lstStyle/>
          <a:p>
            <a:pPr algn="ctr"/>
            <a:r>
              <a:rPr lang="it-IT" dirty="0" err="1" smtClean="0">
                <a:latin typeface="Comic Sans MS" panose="030F0702030302020204" pitchFamily="66" charset="0"/>
              </a:rPr>
              <a:t>See</a:t>
            </a:r>
            <a:r>
              <a:rPr lang="it-IT" dirty="0" smtClean="0">
                <a:latin typeface="Comic Sans MS" panose="030F0702030302020204" pitchFamily="66" charset="0"/>
              </a:rPr>
              <a:t> LUNA-MV </a:t>
            </a:r>
            <a:r>
              <a:rPr lang="it-IT" dirty="0" err="1" smtClean="0">
                <a:latin typeface="Comic Sans MS" panose="030F0702030302020204" pitchFamily="66" charset="0"/>
              </a:rPr>
              <a:t>proposal</a:t>
            </a:r>
            <a:endParaRPr lang="it-IT" dirty="0">
              <a:latin typeface="Comic Sans MS" panose="030F0702030302020204" pitchFamily="66" charset="0"/>
            </a:endParaRPr>
          </a:p>
        </p:txBody>
      </p:sp>
      <p:sp>
        <p:nvSpPr>
          <p:cNvPr id="7" name="CasellaDiTesto 6"/>
          <p:cNvSpPr txBox="1"/>
          <p:nvPr/>
        </p:nvSpPr>
        <p:spPr>
          <a:xfrm>
            <a:off x="611560" y="5897968"/>
            <a:ext cx="4863750" cy="523220"/>
          </a:xfrm>
          <a:prstGeom prst="rect">
            <a:avLst/>
          </a:prstGeom>
          <a:noFill/>
        </p:spPr>
        <p:txBody>
          <a:bodyPr wrap="square" rtlCol="0">
            <a:spAutoFit/>
          </a:bodyPr>
          <a:lstStyle/>
          <a:p>
            <a:pPr algn="ctr"/>
            <a:r>
              <a:rPr lang="en-US" sz="2800" dirty="0" smtClean="0">
                <a:solidFill>
                  <a:srgbClr val="C00000"/>
                </a:solidFill>
                <a:latin typeface="Comic Sans MS" panose="030F0702030302020204" pitchFamily="66" charset="0"/>
              </a:rPr>
              <a:t> </a:t>
            </a:r>
            <a:r>
              <a:rPr lang="en-US" sz="2800" dirty="0" smtClean="0">
                <a:solidFill>
                  <a:srgbClr val="C00000"/>
                </a:solidFill>
                <a:latin typeface="Symbol" panose="05050102010706020507" pitchFamily="18" charset="2"/>
              </a:rPr>
              <a:t>a</a:t>
            </a:r>
            <a:r>
              <a:rPr lang="en-US" sz="2800" dirty="0" smtClean="0">
                <a:solidFill>
                  <a:srgbClr val="C00000"/>
                </a:solidFill>
                <a:latin typeface="Comic Sans MS" panose="030F0702030302020204" pitchFamily="66" charset="0"/>
              </a:rPr>
              <a:t> and C induced reactions</a:t>
            </a:r>
            <a:endParaRPr lang="en-US" sz="2800" dirty="0">
              <a:solidFill>
                <a:srgbClr val="C00000"/>
              </a:solidFill>
              <a:latin typeface="Comic Sans MS" panose="030F0702030302020204" pitchFamily="66" charset="0"/>
            </a:endParaRPr>
          </a:p>
        </p:txBody>
      </p:sp>
      <p:sp>
        <p:nvSpPr>
          <p:cNvPr id="8" name="Freccia curva 7"/>
          <p:cNvSpPr/>
          <p:nvPr/>
        </p:nvSpPr>
        <p:spPr>
          <a:xfrm rot="10800000">
            <a:off x="5961530" y="5721825"/>
            <a:ext cx="1176324" cy="6879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3" name="Immagine 12"/>
          <p:cNvPicPr/>
          <p:nvPr/>
        </p:nvPicPr>
        <p:blipFill rotWithShape="1">
          <a:blip r:embed="rId6" cstate="print">
            <a:extLst>
              <a:ext uri="{28A0092B-C50C-407E-A947-70E740481C1C}">
                <a14:useLocalDpi xmlns:a14="http://schemas.microsoft.com/office/drawing/2010/main" val="0"/>
              </a:ext>
            </a:extLst>
          </a:blip>
          <a:srcRect l="4379" t="21433" r="2118" b="29173"/>
          <a:stretch/>
        </p:blipFill>
        <p:spPr bwMode="auto">
          <a:xfrm>
            <a:off x="99939" y="3612925"/>
            <a:ext cx="5629698" cy="1291667"/>
          </a:xfrm>
          <a:prstGeom prst="rect">
            <a:avLst/>
          </a:prstGeom>
          <a:ln>
            <a:noFill/>
          </a:ln>
          <a:extLst>
            <a:ext uri="{53640926-AAD7-44D8-BBD7-CCE9431645EC}">
              <a14:shadowObscured xmlns:a14="http://schemas.microsoft.com/office/drawing/2010/main"/>
            </a:ext>
          </a:extLst>
        </p:spPr>
      </p:pic>
      <p:cxnSp>
        <p:nvCxnSpPr>
          <p:cNvPr id="6" name="Connettore 2 5"/>
          <p:cNvCxnSpPr/>
          <p:nvPr/>
        </p:nvCxnSpPr>
        <p:spPr>
          <a:xfrm>
            <a:off x="1691680" y="5209179"/>
            <a:ext cx="2664296"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338724" y="5130277"/>
            <a:ext cx="1152128" cy="461665"/>
          </a:xfrm>
          <a:prstGeom prst="rect">
            <a:avLst/>
          </a:prstGeom>
          <a:noFill/>
        </p:spPr>
        <p:txBody>
          <a:bodyPr wrap="square" rtlCol="0">
            <a:spAutoFit/>
          </a:bodyPr>
          <a:lstStyle/>
          <a:p>
            <a:r>
              <a:rPr lang="it-IT" dirty="0" smtClean="0">
                <a:solidFill>
                  <a:srgbClr val="FF0000"/>
                </a:solidFill>
              </a:rPr>
              <a:t>≈ 30 m</a:t>
            </a:r>
            <a:endParaRPr lang="it-IT" dirty="0">
              <a:solidFill>
                <a:srgbClr val="FF0000"/>
              </a:solidFill>
            </a:endParaRPr>
          </a:p>
        </p:txBody>
      </p:sp>
    </p:spTree>
    <p:extLst>
      <p:ext uri="{BB962C8B-B14F-4D97-AF65-F5344CB8AC3E}">
        <p14:creationId xmlns:p14="http://schemas.microsoft.com/office/powerpoint/2010/main" val="2664560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520" y="1124744"/>
            <a:ext cx="8532440" cy="5614787"/>
          </a:xfrm>
          <a:prstGeom prst="rect">
            <a:avLst/>
          </a:prstGeom>
        </p:spPr>
      </p:pic>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 y="116632"/>
            <a:ext cx="720080" cy="720080"/>
          </a:xfrm>
          <a:prstGeom prst="rect">
            <a:avLst/>
          </a:prstGeom>
        </p:spPr>
      </p:pic>
      <p:sp>
        <p:nvSpPr>
          <p:cNvPr id="4" name="CasellaDiTesto 3"/>
          <p:cNvSpPr txBox="1"/>
          <p:nvPr/>
        </p:nvSpPr>
        <p:spPr>
          <a:xfrm>
            <a:off x="2987824" y="245839"/>
            <a:ext cx="3600400" cy="461665"/>
          </a:xfrm>
          <a:prstGeom prst="rect">
            <a:avLst/>
          </a:prstGeom>
          <a:noFill/>
        </p:spPr>
        <p:txBody>
          <a:bodyPr wrap="square" rtlCol="0">
            <a:spAutoFit/>
          </a:bodyPr>
          <a:lstStyle/>
          <a:p>
            <a:r>
              <a:rPr lang="it-IT" dirty="0" err="1" smtClean="0">
                <a:solidFill>
                  <a:srgbClr val="C00000"/>
                </a:solidFill>
                <a:latin typeface="Comic Sans MS" panose="030F0702030302020204" pitchFamily="66" charset="0"/>
              </a:rPr>
              <a:t>Counting</a:t>
            </a:r>
            <a:r>
              <a:rPr lang="it-IT" dirty="0" smtClean="0">
                <a:solidFill>
                  <a:srgbClr val="C00000"/>
                </a:solidFill>
                <a:latin typeface="Comic Sans MS" panose="030F0702030302020204" pitchFamily="66" charset="0"/>
              </a:rPr>
              <a:t> rate vs. E</a:t>
            </a:r>
            <a:r>
              <a:rPr lang="it-IT" baseline="-25000" dirty="0" smtClean="0">
                <a:solidFill>
                  <a:srgbClr val="C00000"/>
                </a:solidFill>
                <a:latin typeface="Comic Sans MS" panose="030F0702030302020204" pitchFamily="66" charset="0"/>
              </a:rPr>
              <a:t>n</a:t>
            </a:r>
            <a:endParaRPr lang="it-IT" baseline="-250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371918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2376264" cy="359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1"/>
          <p:cNvPicPr/>
          <p:nvPr/>
        </p:nvPicPr>
        <p:blipFill>
          <a:blip r:embed="rId3" cstate="print">
            <a:extLst>
              <a:ext uri="{28A0092B-C50C-407E-A947-70E740481C1C}">
                <a14:useLocalDpi xmlns:a14="http://schemas.microsoft.com/office/drawing/2010/main" val="0"/>
              </a:ext>
            </a:extLst>
          </a:blip>
          <a:stretch>
            <a:fillRect/>
          </a:stretch>
        </p:blipFill>
        <p:spPr>
          <a:xfrm>
            <a:off x="3851920" y="2290424"/>
            <a:ext cx="3851900" cy="2704133"/>
          </a:xfrm>
          <a:prstGeom prst="rect">
            <a:avLst/>
          </a:prstGeom>
        </p:spPr>
      </p:pic>
      <p:sp>
        <p:nvSpPr>
          <p:cNvPr id="2" name="Rectangle 1"/>
          <p:cNvSpPr/>
          <p:nvPr/>
        </p:nvSpPr>
        <p:spPr>
          <a:xfrm>
            <a:off x="107504" y="908720"/>
            <a:ext cx="8856984" cy="769441"/>
          </a:xfrm>
          <a:prstGeom prst="rect">
            <a:avLst/>
          </a:prstGeom>
        </p:spPr>
        <p:txBody>
          <a:bodyPr wrap="square">
            <a:spAutoFit/>
          </a:bodyPr>
          <a:lstStyle/>
          <a:p>
            <a:r>
              <a:rPr lang="en-GB" cap="small" dirty="0" smtClean="0"/>
              <a:t> </a:t>
            </a:r>
            <a:r>
              <a:rPr lang="en-GB" sz="2000" b="1" cap="small" dirty="0" smtClean="0">
                <a:latin typeface="Comic Sans MS" panose="030F0702030302020204" pitchFamily="66" charset="0"/>
              </a:rPr>
              <a:t>Bonner </a:t>
            </a:r>
            <a:r>
              <a:rPr lang="en-GB" sz="2000" b="1" cap="small" dirty="0">
                <a:latin typeface="Comic Sans MS" panose="030F0702030302020204" pitchFamily="66" charset="0"/>
              </a:rPr>
              <a:t>Sphere </a:t>
            </a:r>
            <a:r>
              <a:rPr lang="en-GB" sz="2000" cap="small" dirty="0">
                <a:latin typeface="Comic Sans MS" panose="030F0702030302020204" pitchFamily="66" charset="0"/>
              </a:rPr>
              <a:t>spectrometer</a:t>
            </a:r>
            <a:endParaRPr lang="en-IE" sz="2000" b="1" dirty="0">
              <a:latin typeface="Comic Sans MS" panose="030F0702030302020204" pitchFamily="66" charset="0"/>
            </a:endParaRPr>
          </a:p>
          <a:p>
            <a:r>
              <a:rPr lang="en-GB" sz="2000" dirty="0" smtClean="0">
                <a:latin typeface="Comic Sans MS" panose="030F0702030302020204" pitchFamily="66" charset="0"/>
              </a:rPr>
              <a:t> PTB </a:t>
            </a:r>
            <a:r>
              <a:rPr lang="en-GB" sz="2000" dirty="0">
                <a:latin typeface="Comic Sans MS" panose="030F0702030302020204" pitchFamily="66" charset="0"/>
              </a:rPr>
              <a:t>(</a:t>
            </a:r>
            <a:r>
              <a:rPr lang="en-GB" sz="2000" dirty="0" err="1">
                <a:latin typeface="Comic Sans MS" panose="030F0702030302020204" pitchFamily="66" charset="0"/>
              </a:rPr>
              <a:t>Physikalisch-Technische</a:t>
            </a:r>
            <a:r>
              <a:rPr lang="en-GB" sz="2000" dirty="0">
                <a:latin typeface="Comic Sans MS" panose="030F0702030302020204" pitchFamily="66" charset="0"/>
              </a:rPr>
              <a:t> </a:t>
            </a:r>
            <a:r>
              <a:rPr lang="en-GB" sz="2000" dirty="0" err="1">
                <a:latin typeface="Comic Sans MS" panose="030F0702030302020204" pitchFamily="66" charset="0"/>
              </a:rPr>
              <a:t>Bundesanstalt</a:t>
            </a:r>
            <a:r>
              <a:rPr lang="en-GB" sz="2000" dirty="0" smtClean="0">
                <a:latin typeface="Comic Sans MS" panose="030F0702030302020204" pitchFamily="66" charset="0"/>
              </a:rPr>
              <a:t>) </a:t>
            </a:r>
            <a:r>
              <a:rPr lang="en-GB" sz="2000" dirty="0">
                <a:latin typeface="Comic Sans MS" panose="030F0702030302020204" pitchFamily="66" charset="0"/>
              </a:rPr>
              <a:t>property </a:t>
            </a:r>
            <a:r>
              <a:rPr lang="en-GB" sz="2000" dirty="0" smtClean="0">
                <a:latin typeface="Comic Sans MS" panose="030F0702030302020204" pitchFamily="66" charset="0"/>
              </a:rPr>
              <a:t>and certification</a:t>
            </a:r>
            <a:endParaRPr lang="en-IE" sz="2000" dirty="0">
              <a:latin typeface="Comic Sans MS" panose="030F0702030302020204" pitchFamily="66" charset="0"/>
            </a:endParaRPr>
          </a:p>
        </p:txBody>
      </p:sp>
      <p:sp>
        <p:nvSpPr>
          <p:cNvPr id="6" name="TextBox 5"/>
          <p:cNvSpPr txBox="1"/>
          <p:nvPr/>
        </p:nvSpPr>
        <p:spPr>
          <a:xfrm>
            <a:off x="1850440" y="174285"/>
            <a:ext cx="5976664" cy="738664"/>
          </a:xfrm>
          <a:prstGeom prst="rect">
            <a:avLst/>
          </a:prstGeom>
          <a:noFill/>
        </p:spPr>
        <p:txBody>
          <a:bodyPr wrap="square" rtlCol="0">
            <a:spAutoFit/>
          </a:bodyPr>
          <a:lstStyle/>
          <a:p>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Neutron</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flux</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monitoring</a:t>
            </a:r>
            <a:r>
              <a:rPr lang="it-IT" dirty="0" smtClean="0">
                <a:solidFill>
                  <a:srgbClr val="C00000"/>
                </a:solidFill>
                <a:latin typeface="Comic Sans MS" panose="030F0702030302020204" pitchFamily="66" charset="0"/>
              </a:rPr>
              <a:t> in Hall B</a:t>
            </a:r>
          </a:p>
          <a:p>
            <a:pPr algn="ctr"/>
            <a:r>
              <a:rPr lang="it-IT" sz="1800" dirty="0" smtClean="0">
                <a:latin typeface="Comic Sans MS" panose="030F0702030302020204" pitchFamily="66" charset="0"/>
              </a:rPr>
              <a:t>(slide </a:t>
            </a:r>
            <a:r>
              <a:rPr lang="it-IT" sz="1800" dirty="0" err="1" smtClean="0">
                <a:latin typeface="Comic Sans MS" panose="030F0702030302020204" pitchFamily="66" charset="0"/>
              </a:rPr>
              <a:t>shown</a:t>
            </a:r>
            <a:r>
              <a:rPr lang="it-IT" sz="1800" dirty="0" smtClean="0">
                <a:latin typeface="Comic Sans MS" panose="030F0702030302020204" pitchFamily="66" charset="0"/>
              </a:rPr>
              <a:t> </a:t>
            </a:r>
            <a:r>
              <a:rPr lang="it-IT" sz="1800" dirty="0" err="1" smtClean="0">
                <a:latin typeface="Comic Sans MS" panose="030F0702030302020204" pitchFamily="66" charset="0"/>
              </a:rPr>
              <a:t>at</a:t>
            </a:r>
            <a:r>
              <a:rPr lang="it-IT" sz="1800" dirty="0" smtClean="0">
                <a:latin typeface="Comic Sans MS" panose="030F0702030302020204" pitchFamily="66" charset="0"/>
              </a:rPr>
              <a:t> the last SC meeting)</a:t>
            </a:r>
            <a:endParaRPr lang="en-IE" sz="1800" dirty="0">
              <a:latin typeface="Comic Sans MS" panose="030F0702030302020204" pitchFamily="66" charset="0"/>
            </a:endParaRPr>
          </a:p>
        </p:txBody>
      </p:sp>
      <p:sp>
        <p:nvSpPr>
          <p:cNvPr id="5" name="TextBox 4"/>
          <p:cNvSpPr txBox="1"/>
          <p:nvPr/>
        </p:nvSpPr>
        <p:spPr>
          <a:xfrm>
            <a:off x="179512" y="5805264"/>
            <a:ext cx="8640960" cy="923330"/>
          </a:xfrm>
          <a:prstGeom prst="rect">
            <a:avLst/>
          </a:prstGeom>
          <a:noFill/>
        </p:spPr>
        <p:txBody>
          <a:bodyPr wrap="square" rtlCol="0">
            <a:spAutoFit/>
          </a:bodyPr>
          <a:lstStyle/>
          <a:p>
            <a:r>
              <a:rPr lang="en-US" sz="1800" dirty="0" smtClean="0">
                <a:latin typeface="Comic Sans MS" panose="030F0702030302020204" pitchFamily="66" charset="0"/>
              </a:rPr>
              <a:t>A </a:t>
            </a:r>
            <a:r>
              <a:rPr lang="en-US" sz="1800" dirty="0" err="1" smtClean="0">
                <a:latin typeface="Comic Sans MS" panose="030F0702030302020204" pitchFamily="66" charset="0"/>
              </a:rPr>
              <a:t>bck</a:t>
            </a:r>
            <a:r>
              <a:rPr lang="en-US" sz="1800" dirty="0" smtClean="0">
                <a:latin typeface="Comic Sans MS" panose="030F0702030302020204" pitchFamily="66" charset="0"/>
              </a:rPr>
              <a:t>. run is going to start </a:t>
            </a:r>
            <a:r>
              <a:rPr lang="en-US" sz="1800" u="sng" dirty="0" smtClean="0">
                <a:latin typeface="Comic Sans MS" panose="030F0702030302020204" pitchFamily="66" charset="0"/>
              </a:rPr>
              <a:t>today</a:t>
            </a:r>
            <a:r>
              <a:rPr lang="en-US" sz="1800" dirty="0" smtClean="0">
                <a:latin typeface="Comic Sans MS" panose="030F0702030302020204" pitchFamily="66" charset="0"/>
              </a:rPr>
              <a:t> </a:t>
            </a:r>
            <a:r>
              <a:rPr lang="en-US" sz="1800" dirty="0">
                <a:latin typeface="Comic Sans MS" panose="030F0702030302020204" pitchFamily="66" charset="0"/>
              </a:rPr>
              <a:t> </a:t>
            </a:r>
            <a:endParaRPr lang="en-US" sz="1800" dirty="0" smtClean="0">
              <a:latin typeface="Comic Sans MS" panose="030F0702030302020204" pitchFamily="66" charset="0"/>
            </a:endParaRPr>
          </a:p>
          <a:p>
            <a:endParaRPr lang="en-US" sz="1800" dirty="0" smtClean="0">
              <a:latin typeface="Comic Sans MS" panose="030F0702030302020204" pitchFamily="66" charset="0"/>
            </a:endParaRPr>
          </a:p>
          <a:p>
            <a:r>
              <a:rPr lang="en-US" sz="1800" dirty="0" smtClean="0">
                <a:latin typeface="Comic Sans MS" panose="030F0702030302020204" pitchFamily="66" charset="0"/>
              </a:rPr>
              <a:t>                              </a:t>
            </a:r>
            <a:r>
              <a:rPr lang="en-US" sz="1800" dirty="0" smtClean="0">
                <a:solidFill>
                  <a:srgbClr val="0033CC"/>
                </a:solidFill>
                <a:latin typeface="Comic Sans MS" panose="030F0702030302020204" pitchFamily="66" charset="0"/>
              </a:rPr>
              <a:t>Data taking actually started Oct 20</a:t>
            </a:r>
            <a:r>
              <a:rPr lang="en-US" sz="1800" baseline="30000" dirty="0" smtClean="0">
                <a:solidFill>
                  <a:srgbClr val="0033CC"/>
                </a:solidFill>
                <a:latin typeface="Comic Sans MS" panose="030F0702030302020204" pitchFamily="66" charset="0"/>
              </a:rPr>
              <a:t>th</a:t>
            </a:r>
            <a:r>
              <a:rPr lang="en-US" sz="1800" dirty="0" smtClean="0">
                <a:solidFill>
                  <a:srgbClr val="0033CC"/>
                </a:solidFill>
                <a:latin typeface="Comic Sans MS" panose="030F0702030302020204" pitchFamily="66" charset="0"/>
              </a:rPr>
              <a:t> 2016…still ongoing !</a:t>
            </a:r>
          </a:p>
        </p:txBody>
      </p:sp>
      <p:cxnSp>
        <p:nvCxnSpPr>
          <p:cNvPr id="8" name="Straight Arrow Connector 7"/>
          <p:cNvCxnSpPr/>
          <p:nvPr/>
        </p:nvCxnSpPr>
        <p:spPr bwMode="auto">
          <a:xfrm>
            <a:off x="2843808" y="4941168"/>
            <a:ext cx="1368152" cy="360040"/>
          </a:xfrm>
          <a:prstGeom prst="straightConnector1">
            <a:avLst/>
          </a:prstGeom>
          <a:noFill/>
          <a:ln w="19050" cap="flat" cmpd="sng" algn="ctr">
            <a:solidFill>
              <a:srgbClr val="FF0000"/>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211960" y="5229200"/>
            <a:ext cx="4320480" cy="307777"/>
          </a:xfrm>
          <a:prstGeom prst="rect">
            <a:avLst/>
          </a:prstGeom>
          <a:noFill/>
        </p:spPr>
        <p:txBody>
          <a:bodyPr wrap="square" rtlCol="0">
            <a:spAutoFit/>
          </a:bodyPr>
          <a:lstStyle/>
          <a:p>
            <a:r>
              <a:rPr lang="it-IT" sz="1400" baseline="30000" dirty="0" smtClean="0">
                <a:solidFill>
                  <a:srgbClr val="FF0000"/>
                </a:solidFill>
                <a:latin typeface="Comic Sans MS" panose="030F0702030302020204" pitchFamily="66" charset="0"/>
              </a:rPr>
              <a:t>3</a:t>
            </a:r>
            <a:r>
              <a:rPr lang="it-IT" sz="1400" dirty="0" smtClean="0">
                <a:solidFill>
                  <a:srgbClr val="FF0000"/>
                </a:solidFill>
                <a:latin typeface="Comic Sans MS" panose="030F0702030302020204" pitchFamily="66" charset="0"/>
              </a:rPr>
              <a:t>He detector for </a:t>
            </a:r>
            <a:r>
              <a:rPr lang="it-IT" sz="1400" dirty="0" err="1" smtClean="0">
                <a:solidFill>
                  <a:srgbClr val="FF0000"/>
                </a:solidFill>
                <a:latin typeface="Comic Sans MS" panose="030F0702030302020204" pitchFamily="66" charset="0"/>
              </a:rPr>
              <a:t>thermal</a:t>
            </a:r>
            <a:r>
              <a:rPr lang="it-IT" sz="1400" dirty="0" smtClean="0">
                <a:solidFill>
                  <a:srgbClr val="FF0000"/>
                </a:solidFill>
                <a:latin typeface="Comic Sans MS" panose="030F0702030302020204" pitchFamily="66" charset="0"/>
              </a:rPr>
              <a:t> </a:t>
            </a:r>
            <a:r>
              <a:rPr lang="it-IT" sz="1400" dirty="0" err="1" smtClean="0">
                <a:solidFill>
                  <a:srgbClr val="FF0000"/>
                </a:solidFill>
                <a:latin typeface="Comic Sans MS" panose="030F0702030302020204" pitchFamily="66" charset="0"/>
              </a:rPr>
              <a:t>neutrons</a:t>
            </a:r>
            <a:endParaRPr lang="en-IE" sz="1400" dirty="0">
              <a:solidFill>
                <a:srgbClr val="FF0000"/>
              </a:solidFill>
              <a:latin typeface="Comic Sans MS" panose="030F0702030302020204" pitchFamily="66"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12" name="Right Arrow 11"/>
          <p:cNvSpPr/>
          <p:nvPr/>
        </p:nvSpPr>
        <p:spPr>
          <a:xfrm>
            <a:off x="736031" y="6430740"/>
            <a:ext cx="1152128" cy="251157"/>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5915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95736" y="4942243"/>
            <a:ext cx="6588732" cy="427819"/>
          </a:xfrm>
        </p:spPr>
        <p:txBody>
          <a:bodyPr>
            <a:normAutofit fontScale="92500" lnSpcReduction="10000"/>
          </a:bodyPr>
          <a:lstStyle/>
          <a:p>
            <a:pPr marL="0" indent="0">
              <a:buNone/>
            </a:pPr>
            <a:r>
              <a:rPr lang="it-IT" sz="2500" dirty="0" err="1" smtClean="0"/>
              <a:t>integrated</a:t>
            </a:r>
            <a:r>
              <a:rPr lang="it-IT" sz="2500" dirty="0" smtClean="0"/>
              <a:t> </a:t>
            </a:r>
            <a:r>
              <a:rPr lang="it-IT" sz="2500" dirty="0" err="1" smtClean="0"/>
              <a:t>neutron</a:t>
            </a:r>
            <a:r>
              <a:rPr lang="it-IT" sz="2500" dirty="0" smtClean="0"/>
              <a:t> </a:t>
            </a:r>
            <a:r>
              <a:rPr lang="it-IT" sz="2500" dirty="0" err="1"/>
              <a:t>f</a:t>
            </a:r>
            <a:r>
              <a:rPr lang="it-IT" sz="2500" dirty="0" err="1" smtClean="0"/>
              <a:t>lux</a:t>
            </a:r>
            <a:r>
              <a:rPr lang="it-IT" sz="2500" dirty="0" smtClean="0"/>
              <a:t> = (</a:t>
            </a:r>
            <a:r>
              <a:rPr lang="it-IT" sz="2500" dirty="0"/>
              <a:t>6.4 ± </a:t>
            </a:r>
            <a:r>
              <a:rPr lang="it-IT" sz="2500" dirty="0" smtClean="0"/>
              <a:t>1.0) 10</a:t>
            </a:r>
            <a:r>
              <a:rPr lang="it-IT" sz="2500" baseline="30000" dirty="0" smtClean="0"/>
              <a:t>-6</a:t>
            </a:r>
            <a:r>
              <a:rPr lang="it-IT" sz="2500" dirty="0" smtClean="0"/>
              <a:t> n/(cm</a:t>
            </a:r>
            <a:r>
              <a:rPr lang="it-IT" sz="2500" baseline="30000" dirty="0" smtClean="0"/>
              <a:t>2</a:t>
            </a:r>
            <a:r>
              <a:rPr lang="it-IT" sz="2500" dirty="0" smtClean="0"/>
              <a:t> s)</a:t>
            </a:r>
          </a:p>
          <a:p>
            <a:pPr marL="0" indent="0">
              <a:buNone/>
            </a:pPr>
            <a:endParaRPr lang="it-IT" sz="25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212976"/>
            <a:ext cx="7775848" cy="345853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306489"/>
            <a:ext cx="4104455" cy="2075999"/>
          </a:xfrm>
          <a:prstGeom prst="rect">
            <a:avLst/>
          </a:prstGeom>
        </p:spPr>
      </p:pic>
      <p:sp>
        <p:nvSpPr>
          <p:cNvPr id="6" name="CasellaDiTesto 5"/>
          <p:cNvSpPr txBox="1"/>
          <p:nvPr/>
        </p:nvSpPr>
        <p:spPr>
          <a:xfrm>
            <a:off x="5882888" y="2518812"/>
            <a:ext cx="1944216" cy="338554"/>
          </a:xfrm>
          <a:prstGeom prst="rect">
            <a:avLst/>
          </a:prstGeom>
          <a:noFill/>
        </p:spPr>
        <p:txBody>
          <a:bodyPr wrap="square" rtlCol="0">
            <a:spAutoFit/>
          </a:bodyPr>
          <a:lstStyle/>
          <a:p>
            <a:r>
              <a:rPr lang="it-IT" sz="1600" dirty="0" err="1" smtClean="0"/>
              <a:t>Am</a:t>
            </a:r>
            <a:r>
              <a:rPr lang="it-IT" sz="1600" dirty="0" smtClean="0"/>
              <a:t>-Be </a:t>
            </a:r>
            <a:r>
              <a:rPr lang="it-IT" sz="1600" dirty="0" err="1" smtClean="0"/>
              <a:t>ref</a:t>
            </a:r>
            <a:r>
              <a:rPr lang="it-IT" sz="1600" dirty="0" smtClean="0"/>
              <a:t>. </a:t>
            </a:r>
            <a:r>
              <a:rPr lang="it-IT" sz="1600" dirty="0" err="1" smtClean="0"/>
              <a:t>spectrum</a:t>
            </a:r>
            <a:endParaRPr lang="en-IE" sz="1600" dirty="0"/>
          </a:p>
        </p:txBody>
      </p:sp>
      <p:cxnSp>
        <p:nvCxnSpPr>
          <p:cNvPr id="8" name="Connettore 1 7"/>
          <p:cNvCxnSpPr/>
          <p:nvPr/>
        </p:nvCxnSpPr>
        <p:spPr>
          <a:xfrm flipH="1">
            <a:off x="2195736" y="4221088"/>
            <a:ext cx="3384376"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3995936" y="4221088"/>
            <a:ext cx="2606658" cy="1584176"/>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11" name="TextBox 10"/>
          <p:cNvSpPr txBox="1"/>
          <p:nvPr/>
        </p:nvSpPr>
        <p:spPr>
          <a:xfrm>
            <a:off x="1850440" y="174285"/>
            <a:ext cx="5976664" cy="738664"/>
          </a:xfrm>
          <a:prstGeom prst="rect">
            <a:avLst/>
          </a:prstGeom>
          <a:noFill/>
        </p:spPr>
        <p:txBody>
          <a:bodyPr wrap="square" rtlCol="0">
            <a:spAutoFit/>
          </a:bodyPr>
          <a:lstStyle/>
          <a:p>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Neutron</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flux</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monitoring</a:t>
            </a:r>
            <a:r>
              <a:rPr lang="it-IT" dirty="0" smtClean="0">
                <a:solidFill>
                  <a:srgbClr val="C00000"/>
                </a:solidFill>
                <a:latin typeface="Comic Sans MS" panose="030F0702030302020204" pitchFamily="66" charset="0"/>
              </a:rPr>
              <a:t> in Hall B</a:t>
            </a:r>
          </a:p>
          <a:p>
            <a:pPr algn="ctr"/>
            <a:r>
              <a:rPr lang="it-IT" sz="1800" dirty="0" smtClean="0">
                <a:latin typeface="Comic Sans MS" panose="030F0702030302020204" pitchFamily="66" charset="0"/>
              </a:rPr>
              <a:t>(first 142 </a:t>
            </a:r>
            <a:r>
              <a:rPr lang="it-IT" sz="1800" dirty="0" err="1" smtClean="0">
                <a:latin typeface="Comic Sans MS" panose="030F0702030302020204" pitchFamily="66" charset="0"/>
              </a:rPr>
              <a:t>days</a:t>
            </a:r>
            <a:r>
              <a:rPr lang="it-IT" sz="1800" dirty="0" smtClean="0">
                <a:latin typeface="Comic Sans MS" panose="030F0702030302020204" pitchFamily="66" charset="0"/>
              </a:rPr>
              <a:t>)</a:t>
            </a:r>
            <a:endParaRPr lang="en-IE" sz="1800" dirty="0">
              <a:latin typeface="Comic Sans MS" panose="030F0702030302020204" pitchFamily="66" charset="0"/>
            </a:endParaRPr>
          </a:p>
        </p:txBody>
      </p:sp>
      <p:sp>
        <p:nvSpPr>
          <p:cNvPr id="12" name="Rectangle 11"/>
          <p:cNvSpPr/>
          <p:nvPr/>
        </p:nvSpPr>
        <p:spPr>
          <a:xfrm>
            <a:off x="2483768" y="1124744"/>
            <a:ext cx="3687228" cy="400110"/>
          </a:xfrm>
          <a:prstGeom prst="rect">
            <a:avLst/>
          </a:prstGeom>
        </p:spPr>
        <p:txBody>
          <a:bodyPr wrap="none">
            <a:spAutoFit/>
          </a:bodyPr>
          <a:lstStyle/>
          <a:p>
            <a:pPr marL="0" indent="0">
              <a:buNone/>
            </a:pPr>
            <a:r>
              <a:rPr lang="it-IT" sz="2000" dirty="0" smtClean="0">
                <a:latin typeface="Comic Sans MS" panose="030F0702030302020204" pitchFamily="66" charset="0"/>
              </a:rPr>
              <a:t>Net </a:t>
            </a:r>
            <a:r>
              <a:rPr lang="it-IT" sz="2000" dirty="0" err="1" smtClean="0">
                <a:latin typeface="Comic Sans MS" panose="030F0702030302020204" pitchFamily="66" charset="0"/>
              </a:rPr>
              <a:t>counts</a:t>
            </a:r>
            <a:r>
              <a:rPr lang="it-IT" sz="2000" dirty="0" smtClean="0">
                <a:latin typeface="Comic Sans MS" panose="030F0702030302020204" pitchFamily="66" charset="0"/>
              </a:rPr>
              <a:t> in </a:t>
            </a:r>
            <a:r>
              <a:rPr lang="it-IT" sz="2000" dirty="0" err="1" smtClean="0">
                <a:latin typeface="Comic Sans MS" panose="030F0702030302020204" pitchFamily="66" charset="0"/>
              </a:rPr>
              <a:t>RoI</a:t>
            </a:r>
            <a:r>
              <a:rPr lang="it-IT" sz="2000" dirty="0" smtClean="0">
                <a:latin typeface="Comic Sans MS" panose="030F0702030302020204" pitchFamily="66" charset="0"/>
              </a:rPr>
              <a:t> </a:t>
            </a:r>
            <a:r>
              <a:rPr lang="it-IT" sz="2000" dirty="0">
                <a:latin typeface="Comic Sans MS" panose="030F0702030302020204" pitchFamily="66" charset="0"/>
              </a:rPr>
              <a:t>= 157 ± 26 </a:t>
            </a:r>
            <a:endParaRPr lang="en-IE" sz="2000" dirty="0">
              <a:latin typeface="Comic Sans MS" panose="030F0702030302020204" pitchFamily="66" charset="0"/>
            </a:endParaRPr>
          </a:p>
        </p:txBody>
      </p:sp>
      <p:sp>
        <p:nvSpPr>
          <p:cNvPr id="13" name="Rectangle 12"/>
          <p:cNvSpPr/>
          <p:nvPr/>
        </p:nvSpPr>
        <p:spPr>
          <a:xfrm>
            <a:off x="1115616" y="1772815"/>
            <a:ext cx="6590266" cy="461665"/>
          </a:xfrm>
          <a:prstGeom prst="rect">
            <a:avLst/>
          </a:prstGeom>
        </p:spPr>
        <p:txBody>
          <a:bodyPr wrap="none">
            <a:spAutoFit/>
          </a:bodyPr>
          <a:lstStyle/>
          <a:p>
            <a:r>
              <a:rPr lang="it-IT" dirty="0" err="1" smtClean="0">
                <a:solidFill>
                  <a:srgbClr val="C00000"/>
                </a:solidFill>
                <a:latin typeface="Comic Sans MS" panose="030F0702030302020204" pitchFamily="66" charset="0"/>
              </a:rPr>
              <a:t>Mean</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neutron</a:t>
            </a:r>
            <a:r>
              <a:rPr lang="it-IT" dirty="0" smtClean="0">
                <a:solidFill>
                  <a:srgbClr val="C00000"/>
                </a:solidFill>
                <a:latin typeface="Comic Sans MS" panose="030F0702030302020204" pitchFamily="66" charset="0"/>
              </a:rPr>
              <a:t> </a:t>
            </a:r>
            <a:r>
              <a:rPr lang="it-IT" dirty="0" err="1">
                <a:solidFill>
                  <a:srgbClr val="C00000"/>
                </a:solidFill>
                <a:latin typeface="Comic Sans MS" panose="030F0702030302020204" pitchFamily="66" charset="0"/>
              </a:rPr>
              <a:t>f</a:t>
            </a:r>
            <a:r>
              <a:rPr lang="it-IT" dirty="0" err="1" smtClean="0">
                <a:solidFill>
                  <a:srgbClr val="C00000"/>
                </a:solidFill>
                <a:latin typeface="Comic Sans MS" panose="030F0702030302020204" pitchFamily="66" charset="0"/>
              </a:rPr>
              <a:t>lux</a:t>
            </a:r>
            <a:r>
              <a:rPr lang="it-IT" dirty="0" smtClean="0">
                <a:solidFill>
                  <a:srgbClr val="C00000"/>
                </a:solidFill>
                <a:latin typeface="Comic Sans MS" panose="030F0702030302020204" pitchFamily="66" charset="0"/>
              </a:rPr>
              <a:t> </a:t>
            </a:r>
            <a:r>
              <a:rPr lang="it-IT" dirty="0">
                <a:solidFill>
                  <a:srgbClr val="C00000"/>
                </a:solidFill>
                <a:latin typeface="Comic Sans MS" panose="030F0702030302020204" pitchFamily="66" charset="0"/>
              </a:rPr>
              <a:t>= (6.4 ± </a:t>
            </a:r>
            <a:r>
              <a:rPr lang="it-IT" dirty="0" smtClean="0">
                <a:solidFill>
                  <a:srgbClr val="C00000"/>
                </a:solidFill>
                <a:latin typeface="Comic Sans MS" panose="030F0702030302020204" pitchFamily="66" charset="0"/>
              </a:rPr>
              <a:t>2.5) </a:t>
            </a:r>
            <a:r>
              <a:rPr lang="it-IT" dirty="0">
                <a:solidFill>
                  <a:srgbClr val="C00000"/>
                </a:solidFill>
                <a:latin typeface="Comic Sans MS" panose="030F0702030302020204" pitchFamily="66" charset="0"/>
              </a:rPr>
              <a:t>10</a:t>
            </a:r>
            <a:r>
              <a:rPr lang="it-IT" baseline="30000" dirty="0">
                <a:solidFill>
                  <a:srgbClr val="C00000"/>
                </a:solidFill>
                <a:latin typeface="Comic Sans MS" panose="030F0702030302020204" pitchFamily="66" charset="0"/>
              </a:rPr>
              <a:t>-6</a:t>
            </a:r>
            <a:r>
              <a:rPr lang="it-IT" dirty="0">
                <a:solidFill>
                  <a:srgbClr val="C00000"/>
                </a:solidFill>
                <a:latin typeface="Comic Sans MS" panose="030F0702030302020204" pitchFamily="66" charset="0"/>
              </a:rPr>
              <a:t> n/(cm</a:t>
            </a:r>
            <a:r>
              <a:rPr lang="it-IT" baseline="30000" dirty="0">
                <a:solidFill>
                  <a:srgbClr val="C00000"/>
                </a:solidFill>
                <a:latin typeface="Comic Sans MS" panose="030F0702030302020204" pitchFamily="66" charset="0"/>
              </a:rPr>
              <a:t>2</a:t>
            </a:r>
            <a:r>
              <a:rPr lang="it-IT" dirty="0">
                <a:solidFill>
                  <a:srgbClr val="C00000"/>
                </a:solidFill>
                <a:latin typeface="Comic Sans MS" panose="030F0702030302020204" pitchFamily="66" charset="0"/>
              </a:rPr>
              <a:t> s)</a:t>
            </a:r>
          </a:p>
        </p:txBody>
      </p:sp>
      <p:sp>
        <p:nvSpPr>
          <p:cNvPr id="2" name="Freccia in giù 1"/>
          <p:cNvSpPr/>
          <p:nvPr/>
        </p:nvSpPr>
        <p:spPr>
          <a:xfrm rot="10800000">
            <a:off x="2231740" y="2231327"/>
            <a:ext cx="504056" cy="474439"/>
          </a:xfrm>
          <a:prstGeom prst="downArrow">
            <a:avLst/>
          </a:prstGeom>
          <a:solidFill>
            <a:srgbClr val="CC0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283251" y="2643693"/>
            <a:ext cx="792088" cy="707886"/>
          </a:xfrm>
          <a:prstGeom prst="rect">
            <a:avLst/>
          </a:prstGeom>
          <a:noFill/>
        </p:spPr>
        <p:txBody>
          <a:bodyPr wrap="square" rtlCol="0">
            <a:spAutoFit/>
          </a:bodyPr>
          <a:lstStyle/>
          <a:p>
            <a:r>
              <a:rPr lang="it-IT" sz="4000" dirty="0" smtClean="0">
                <a:solidFill>
                  <a:srgbClr val="CC3300"/>
                </a:solidFill>
              </a:rPr>
              <a:t>?</a:t>
            </a:r>
            <a:endParaRPr lang="it-IT" sz="4000" dirty="0">
              <a:solidFill>
                <a:srgbClr val="CC3300"/>
              </a:solidFill>
            </a:endParaRPr>
          </a:p>
        </p:txBody>
      </p:sp>
    </p:spTree>
    <p:extLst>
      <p:ext uri="{BB962C8B-B14F-4D97-AF65-F5344CB8AC3E}">
        <p14:creationId xmlns:p14="http://schemas.microsoft.com/office/powerpoint/2010/main" val="2954806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4" y="685540"/>
            <a:ext cx="4480318" cy="3306331"/>
          </a:xfrm>
          <a:prstGeom prst="rect">
            <a:avLst/>
          </a:prstGeom>
        </p:spPr>
      </p:pic>
      <p:sp>
        <p:nvSpPr>
          <p:cNvPr id="10" name="TextBox 9"/>
          <p:cNvSpPr txBox="1"/>
          <p:nvPr/>
        </p:nvSpPr>
        <p:spPr>
          <a:xfrm>
            <a:off x="827584" y="685540"/>
            <a:ext cx="3312368" cy="400110"/>
          </a:xfrm>
          <a:prstGeom prst="rect">
            <a:avLst/>
          </a:prstGeom>
          <a:noFill/>
        </p:spPr>
        <p:txBody>
          <a:bodyPr wrap="square" rtlCol="0">
            <a:spAutoFit/>
          </a:bodyPr>
          <a:lstStyle/>
          <a:p>
            <a:r>
              <a:rPr lang="it-IT" sz="2000" dirty="0" smtClean="0">
                <a:solidFill>
                  <a:srgbClr val="0033CC"/>
                </a:solidFill>
              </a:rPr>
              <a:t>UDO </a:t>
            </a:r>
            <a:r>
              <a:rPr lang="it-IT" sz="2000" dirty="0" err="1" smtClean="0">
                <a:solidFill>
                  <a:srgbClr val="0033CC"/>
                </a:solidFill>
              </a:rPr>
              <a:t>salt</a:t>
            </a:r>
            <a:r>
              <a:rPr lang="it-IT" sz="2000" dirty="0" smtClean="0">
                <a:solidFill>
                  <a:srgbClr val="0033CC"/>
                </a:solidFill>
              </a:rPr>
              <a:t> mine (490 m </a:t>
            </a:r>
            <a:r>
              <a:rPr lang="it-IT" sz="2000" dirty="0" err="1" smtClean="0">
                <a:solidFill>
                  <a:srgbClr val="0033CC"/>
                </a:solidFill>
              </a:rPr>
              <a:t>depth</a:t>
            </a:r>
            <a:r>
              <a:rPr lang="it-IT" sz="2000" dirty="0" smtClean="0">
                <a:solidFill>
                  <a:srgbClr val="0033CC"/>
                </a:solidFill>
              </a:rPr>
              <a:t>)</a:t>
            </a:r>
            <a:endParaRPr lang="it-IT" sz="2000" dirty="0">
              <a:solidFill>
                <a:srgbClr val="0033CC"/>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223" y="692522"/>
            <a:ext cx="4493941" cy="3299349"/>
          </a:xfrm>
          <a:prstGeom prst="rect">
            <a:avLst/>
          </a:prstGeom>
        </p:spPr>
      </p:pic>
      <p:sp>
        <p:nvSpPr>
          <p:cNvPr id="12" name="TextBox 11"/>
          <p:cNvSpPr txBox="1"/>
          <p:nvPr/>
        </p:nvSpPr>
        <p:spPr>
          <a:xfrm>
            <a:off x="5940152" y="672179"/>
            <a:ext cx="2817076" cy="400110"/>
          </a:xfrm>
          <a:prstGeom prst="rect">
            <a:avLst/>
          </a:prstGeom>
          <a:noFill/>
        </p:spPr>
        <p:txBody>
          <a:bodyPr wrap="square" rtlCol="0">
            <a:spAutoFit/>
          </a:bodyPr>
          <a:lstStyle/>
          <a:p>
            <a:r>
              <a:rPr lang="it-IT" sz="2000" dirty="0" err="1" smtClean="0">
                <a:solidFill>
                  <a:srgbClr val="0033CC"/>
                </a:solidFill>
              </a:rPr>
              <a:t>Felsenkeller</a:t>
            </a:r>
            <a:r>
              <a:rPr lang="it-IT" sz="2000" dirty="0" smtClean="0">
                <a:solidFill>
                  <a:srgbClr val="0033CC"/>
                </a:solidFill>
              </a:rPr>
              <a:t> (50 m </a:t>
            </a:r>
            <a:r>
              <a:rPr lang="it-IT" sz="2000" dirty="0" err="1" smtClean="0">
                <a:solidFill>
                  <a:srgbClr val="0033CC"/>
                </a:solidFill>
              </a:rPr>
              <a:t>depth</a:t>
            </a:r>
            <a:r>
              <a:rPr lang="it-IT" sz="2000" dirty="0" smtClean="0">
                <a:solidFill>
                  <a:srgbClr val="0033CC"/>
                </a:solidFill>
              </a:rPr>
              <a:t>)</a:t>
            </a:r>
            <a:endParaRPr lang="it-IT" sz="2000" dirty="0">
              <a:solidFill>
                <a:srgbClr val="0033CC"/>
              </a:solidFill>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76724"/>
            <a:ext cx="585973" cy="585973"/>
          </a:xfrm>
          <a:prstGeom prst="rect">
            <a:avLst/>
          </a:prstGeom>
        </p:spPr>
      </p:pic>
      <p:sp>
        <p:nvSpPr>
          <p:cNvPr id="3" name="Rettangolo 2"/>
          <p:cNvSpPr/>
          <p:nvPr/>
        </p:nvSpPr>
        <p:spPr>
          <a:xfrm>
            <a:off x="1043608" y="76724"/>
            <a:ext cx="7776864" cy="461665"/>
          </a:xfrm>
          <a:prstGeom prst="rect">
            <a:avLst/>
          </a:prstGeom>
        </p:spPr>
        <p:txBody>
          <a:bodyPr wrap="square">
            <a:spAutoFit/>
          </a:bodyPr>
          <a:lstStyle/>
          <a:p>
            <a:r>
              <a:rPr lang="it-IT" dirty="0" smtClean="0">
                <a:solidFill>
                  <a:srgbClr val="C00000"/>
                </a:solidFill>
                <a:latin typeface="Comic Sans MS" panose="030F0702030302020204" pitchFamily="66" charset="0"/>
              </a:rPr>
              <a:t>Hall B vs. </a:t>
            </a:r>
            <a:r>
              <a:rPr lang="it-IT" dirty="0" err="1" smtClean="0">
                <a:solidFill>
                  <a:srgbClr val="C00000"/>
                </a:solidFill>
                <a:latin typeface="Comic Sans MS" panose="030F0702030302020204" pitchFamily="66" charset="0"/>
              </a:rPr>
              <a:t>Reginatto</a:t>
            </a:r>
            <a:r>
              <a:rPr lang="it-IT" dirty="0" smtClean="0">
                <a:solidFill>
                  <a:srgbClr val="C00000"/>
                </a:solidFill>
                <a:latin typeface="Comic Sans MS" panose="030F0702030302020204" pitchFamily="66" charset="0"/>
              </a:rPr>
              <a:t> et al., AIP </a:t>
            </a:r>
            <a:r>
              <a:rPr lang="it-IT" dirty="0" err="1" smtClean="0">
                <a:solidFill>
                  <a:srgbClr val="C00000"/>
                </a:solidFill>
                <a:latin typeface="Comic Sans MS" panose="030F0702030302020204" pitchFamily="66" charset="0"/>
              </a:rPr>
              <a:t>proc</a:t>
            </a:r>
            <a:r>
              <a:rPr lang="it-IT" dirty="0" smtClean="0">
                <a:solidFill>
                  <a:srgbClr val="C00000"/>
                </a:solidFill>
                <a:latin typeface="Comic Sans MS" panose="030F0702030302020204" pitchFamily="66" charset="0"/>
              </a:rPr>
              <a:t>. 1553, 77 (2013)</a:t>
            </a:r>
            <a:endParaRPr lang="it-IT" dirty="0">
              <a:solidFill>
                <a:srgbClr val="C00000"/>
              </a:solidFill>
              <a:latin typeface="Comic Sans MS" panose="030F0702030302020204" pitchFamily="66" charset="0"/>
            </a:endParaRPr>
          </a:p>
        </p:txBody>
      </p:sp>
      <p:pic>
        <p:nvPicPr>
          <p:cNvPr id="7" name="Immagine 6"/>
          <p:cNvPicPr>
            <a:picLocks noChangeAspect="1"/>
          </p:cNvPicPr>
          <p:nvPr/>
        </p:nvPicPr>
        <p:blipFill>
          <a:blip r:embed="rId5"/>
          <a:stretch>
            <a:fillRect/>
          </a:stretch>
        </p:blipFill>
        <p:spPr>
          <a:xfrm>
            <a:off x="1619672" y="4026392"/>
            <a:ext cx="6102424" cy="2726485"/>
          </a:xfrm>
          <a:prstGeom prst="rect">
            <a:avLst/>
          </a:prstGeom>
        </p:spPr>
      </p:pic>
      <p:sp>
        <p:nvSpPr>
          <p:cNvPr id="11" name="TextBox 10"/>
          <p:cNvSpPr txBox="1"/>
          <p:nvPr/>
        </p:nvSpPr>
        <p:spPr>
          <a:xfrm>
            <a:off x="3734780" y="4869160"/>
            <a:ext cx="1872208" cy="769441"/>
          </a:xfrm>
          <a:prstGeom prst="rect">
            <a:avLst/>
          </a:prstGeom>
          <a:noFill/>
        </p:spPr>
        <p:txBody>
          <a:bodyPr wrap="square" rtlCol="0">
            <a:spAutoFit/>
          </a:bodyPr>
          <a:lstStyle/>
          <a:p>
            <a:r>
              <a:rPr lang="it-IT" dirty="0" smtClean="0"/>
              <a:t> </a:t>
            </a:r>
            <a:r>
              <a:rPr lang="it-IT" sz="2000" dirty="0" smtClean="0">
                <a:solidFill>
                  <a:srgbClr val="C00000"/>
                </a:solidFill>
              </a:rPr>
              <a:t>LNGS – Hall B</a:t>
            </a:r>
          </a:p>
          <a:p>
            <a:pPr algn="ctr"/>
            <a:r>
              <a:rPr lang="it-IT" sz="2000" dirty="0" smtClean="0"/>
              <a:t>  </a:t>
            </a:r>
            <a:r>
              <a:rPr lang="it-IT" sz="2000" b="1" i="1" dirty="0" smtClean="0">
                <a:solidFill>
                  <a:srgbClr val="0033CC"/>
                </a:solidFill>
              </a:rPr>
              <a:t>(</a:t>
            </a:r>
            <a:r>
              <a:rPr lang="it-IT" sz="2000" b="1" i="1" dirty="0" err="1" smtClean="0">
                <a:solidFill>
                  <a:srgbClr val="0033CC"/>
                </a:solidFill>
              </a:rPr>
              <a:t>preliminary</a:t>
            </a:r>
            <a:r>
              <a:rPr lang="it-IT" sz="2000" b="1" i="1" dirty="0" smtClean="0">
                <a:solidFill>
                  <a:srgbClr val="0033CC"/>
                </a:solidFill>
              </a:rPr>
              <a:t>)</a:t>
            </a:r>
            <a:endParaRPr lang="it-IT" sz="2000" b="1" i="1" dirty="0">
              <a:solidFill>
                <a:srgbClr val="0033CC"/>
              </a:solidFill>
            </a:endParaRPr>
          </a:p>
        </p:txBody>
      </p:sp>
    </p:spTree>
    <p:extLst>
      <p:ext uri="{BB962C8B-B14F-4D97-AF65-F5344CB8AC3E}">
        <p14:creationId xmlns:p14="http://schemas.microsoft.com/office/powerpoint/2010/main" val="417377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483768" y="2525088"/>
            <a:ext cx="6444208" cy="4332912"/>
          </a:xfrm>
          <a:prstGeom prst="rect">
            <a:avLst/>
          </a:prstGeom>
        </p:spPr>
      </p:pic>
      <p:pic>
        <p:nvPicPr>
          <p:cNvPr id="3"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4" name="CasellaDiTesto 3"/>
          <p:cNvSpPr txBox="1"/>
          <p:nvPr/>
        </p:nvSpPr>
        <p:spPr>
          <a:xfrm>
            <a:off x="1259632" y="260648"/>
            <a:ext cx="7776864" cy="830997"/>
          </a:xfrm>
          <a:prstGeom prst="rect">
            <a:avLst/>
          </a:prstGeom>
          <a:noFill/>
        </p:spPr>
        <p:txBody>
          <a:bodyPr wrap="square" rtlCol="0">
            <a:spAutoFit/>
          </a:bodyPr>
          <a:lstStyle/>
          <a:p>
            <a:pPr algn="ctr"/>
            <a:r>
              <a:rPr lang="it-IT" dirty="0" err="1" smtClean="0">
                <a:solidFill>
                  <a:srgbClr val="CC0000"/>
                </a:solidFill>
                <a:latin typeface="Comic Sans MS" panose="030F0702030302020204" pitchFamily="66" charset="0"/>
              </a:rPr>
              <a:t>Recent</a:t>
            </a:r>
            <a:r>
              <a:rPr lang="it-IT" dirty="0" smtClean="0">
                <a:solidFill>
                  <a:srgbClr val="CC0000"/>
                </a:solidFill>
                <a:latin typeface="Comic Sans MS" panose="030F0702030302020204" pitchFamily="66" charset="0"/>
              </a:rPr>
              <a:t> </a:t>
            </a:r>
            <a:r>
              <a:rPr lang="it-IT" dirty="0" err="1" smtClean="0">
                <a:solidFill>
                  <a:srgbClr val="CC0000"/>
                </a:solidFill>
                <a:latin typeface="Comic Sans MS" panose="030F0702030302020204" pitchFamily="66" charset="0"/>
              </a:rPr>
              <a:t>achievements</a:t>
            </a:r>
            <a:r>
              <a:rPr lang="it-IT" dirty="0" smtClean="0">
                <a:solidFill>
                  <a:srgbClr val="CC0000"/>
                </a:solidFill>
                <a:latin typeface="Comic Sans MS" panose="030F0702030302020204" pitchFamily="66" charset="0"/>
              </a:rPr>
              <a:t> in the </a:t>
            </a:r>
            <a:r>
              <a:rPr lang="it-IT" dirty="0" err="1" smtClean="0">
                <a:solidFill>
                  <a:srgbClr val="CC0000"/>
                </a:solidFill>
                <a:latin typeface="Comic Sans MS" panose="030F0702030302020204" pitchFamily="66" charset="0"/>
              </a:rPr>
              <a:t>neutron</a:t>
            </a:r>
            <a:r>
              <a:rPr lang="it-IT" dirty="0" smtClean="0">
                <a:solidFill>
                  <a:srgbClr val="CC0000"/>
                </a:solidFill>
                <a:latin typeface="Comic Sans MS" panose="030F0702030302020204" pitchFamily="66" charset="0"/>
              </a:rPr>
              <a:t> </a:t>
            </a:r>
            <a:r>
              <a:rPr lang="it-IT" dirty="0" err="1" smtClean="0">
                <a:solidFill>
                  <a:srgbClr val="CC0000"/>
                </a:solidFill>
                <a:latin typeface="Comic Sans MS" panose="030F0702030302020204" pitchFamily="66" charset="0"/>
              </a:rPr>
              <a:t>bck</a:t>
            </a:r>
            <a:r>
              <a:rPr lang="it-IT" dirty="0" smtClean="0">
                <a:solidFill>
                  <a:srgbClr val="CC0000"/>
                </a:solidFill>
                <a:latin typeface="Comic Sans MS" panose="030F0702030302020204" pitchFamily="66" charset="0"/>
              </a:rPr>
              <a:t>. </a:t>
            </a:r>
            <a:r>
              <a:rPr lang="it-IT" dirty="0" err="1" smtClean="0">
                <a:solidFill>
                  <a:srgbClr val="CC0000"/>
                </a:solidFill>
                <a:latin typeface="Comic Sans MS" panose="030F0702030302020204" pitchFamily="66" charset="0"/>
              </a:rPr>
              <a:t>Monitoring</a:t>
            </a:r>
            <a:r>
              <a:rPr lang="it-IT" dirty="0" smtClean="0">
                <a:solidFill>
                  <a:srgbClr val="CC0000"/>
                </a:solidFill>
                <a:latin typeface="Comic Sans MS" panose="030F0702030302020204" pitchFamily="66" charset="0"/>
              </a:rPr>
              <a:t>: the new «LUNA» </a:t>
            </a:r>
            <a:r>
              <a:rPr lang="it-IT" baseline="30000" dirty="0" smtClean="0">
                <a:solidFill>
                  <a:srgbClr val="CC0000"/>
                </a:solidFill>
                <a:latin typeface="Comic Sans MS" panose="030F0702030302020204" pitchFamily="66" charset="0"/>
              </a:rPr>
              <a:t>3</a:t>
            </a:r>
            <a:r>
              <a:rPr lang="it-IT" dirty="0" smtClean="0">
                <a:solidFill>
                  <a:srgbClr val="CC0000"/>
                </a:solidFill>
                <a:latin typeface="Comic Sans MS" panose="030F0702030302020204" pitchFamily="66" charset="0"/>
              </a:rPr>
              <a:t>He </a:t>
            </a:r>
            <a:r>
              <a:rPr lang="it-IT" dirty="0" err="1" smtClean="0">
                <a:solidFill>
                  <a:srgbClr val="CC0000"/>
                </a:solidFill>
                <a:latin typeface="Comic Sans MS" panose="030F0702030302020204" pitchFamily="66" charset="0"/>
              </a:rPr>
              <a:t>tubes</a:t>
            </a:r>
            <a:endParaRPr lang="it-IT" dirty="0">
              <a:solidFill>
                <a:srgbClr val="CC0000"/>
              </a:solidFill>
              <a:latin typeface="Comic Sans MS" panose="030F0702030302020204" pitchFamily="66" charset="0"/>
            </a:endParaRPr>
          </a:p>
        </p:txBody>
      </p:sp>
      <p:sp>
        <p:nvSpPr>
          <p:cNvPr id="5" name="CasellaDiTesto 4"/>
          <p:cNvSpPr txBox="1"/>
          <p:nvPr/>
        </p:nvSpPr>
        <p:spPr>
          <a:xfrm>
            <a:off x="3131840" y="1988840"/>
            <a:ext cx="5652120" cy="461665"/>
          </a:xfrm>
          <a:prstGeom prst="rect">
            <a:avLst/>
          </a:prstGeom>
          <a:noFill/>
        </p:spPr>
        <p:txBody>
          <a:bodyPr wrap="square" rtlCol="0">
            <a:spAutoFit/>
          </a:bodyPr>
          <a:lstStyle/>
          <a:p>
            <a:r>
              <a:rPr lang="it-IT" b="1" dirty="0" smtClean="0">
                <a:solidFill>
                  <a:srgbClr val="0033CC"/>
                </a:solidFill>
                <a:latin typeface="Symbol" panose="05050102010706020507" pitchFamily="18" charset="2"/>
              </a:rPr>
              <a:t>F</a:t>
            </a:r>
            <a:r>
              <a:rPr lang="it-IT" b="1" baseline="-25000" dirty="0" smtClean="0">
                <a:solidFill>
                  <a:srgbClr val="0033CC"/>
                </a:solidFill>
              </a:rPr>
              <a:t>n</a:t>
            </a:r>
            <a:r>
              <a:rPr lang="it-IT" b="1" dirty="0" smtClean="0">
                <a:solidFill>
                  <a:srgbClr val="0033CC"/>
                </a:solidFill>
              </a:rPr>
              <a:t>(</a:t>
            </a:r>
            <a:r>
              <a:rPr lang="it-IT" b="1" dirty="0" err="1" smtClean="0">
                <a:solidFill>
                  <a:srgbClr val="0033CC"/>
                </a:solidFill>
              </a:rPr>
              <a:t>therm</a:t>
            </a:r>
            <a:r>
              <a:rPr lang="it-IT" b="1" dirty="0" smtClean="0">
                <a:solidFill>
                  <a:srgbClr val="0033CC"/>
                </a:solidFill>
              </a:rPr>
              <a:t>)≈ 5 10</a:t>
            </a:r>
            <a:r>
              <a:rPr lang="it-IT" b="1" baseline="30000" dirty="0" smtClean="0">
                <a:solidFill>
                  <a:srgbClr val="0033CC"/>
                </a:solidFill>
              </a:rPr>
              <a:t>-7</a:t>
            </a:r>
            <a:r>
              <a:rPr lang="it-IT" b="1" dirty="0" smtClean="0">
                <a:solidFill>
                  <a:srgbClr val="0033CC"/>
                </a:solidFill>
              </a:rPr>
              <a:t> cm</a:t>
            </a:r>
            <a:r>
              <a:rPr lang="it-IT" b="1" baseline="30000" dirty="0" smtClean="0">
                <a:solidFill>
                  <a:srgbClr val="0033CC"/>
                </a:solidFill>
              </a:rPr>
              <a:t>-2</a:t>
            </a:r>
            <a:r>
              <a:rPr lang="it-IT" b="1" dirty="0" smtClean="0">
                <a:solidFill>
                  <a:srgbClr val="0033CC"/>
                </a:solidFill>
              </a:rPr>
              <a:t> s</a:t>
            </a:r>
            <a:r>
              <a:rPr lang="it-IT" b="1" baseline="30000" dirty="0" smtClean="0">
                <a:solidFill>
                  <a:srgbClr val="0033CC"/>
                </a:solidFill>
              </a:rPr>
              <a:t>-1</a:t>
            </a:r>
            <a:r>
              <a:rPr lang="it-IT" b="1" dirty="0" smtClean="0">
                <a:solidFill>
                  <a:srgbClr val="0033CC"/>
                </a:solidFill>
              </a:rPr>
              <a:t> (LUNA400 site)</a:t>
            </a:r>
            <a:endParaRPr lang="it-IT" b="1" baseline="30000" dirty="0">
              <a:solidFill>
                <a:srgbClr val="0033CC"/>
              </a:solidFill>
            </a:endParaRPr>
          </a:p>
        </p:txBody>
      </p:sp>
      <p:pic>
        <p:nvPicPr>
          <p:cNvPr id="6" name="Immagine 5"/>
          <p:cNvPicPr>
            <a:picLocks noChangeAspect="1"/>
          </p:cNvPicPr>
          <p:nvPr/>
        </p:nvPicPr>
        <p:blipFill>
          <a:blip r:embed="rId4"/>
          <a:stretch>
            <a:fillRect/>
          </a:stretch>
        </p:blipFill>
        <p:spPr>
          <a:xfrm>
            <a:off x="30128" y="1091645"/>
            <a:ext cx="2651794" cy="1974740"/>
          </a:xfrm>
          <a:prstGeom prst="rect">
            <a:avLst/>
          </a:prstGeom>
        </p:spPr>
      </p:pic>
    </p:spTree>
    <p:extLst>
      <p:ext uri="{BB962C8B-B14F-4D97-AF65-F5344CB8AC3E}">
        <p14:creationId xmlns:p14="http://schemas.microsoft.com/office/powerpoint/2010/main" val="2640090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4" y="685540"/>
            <a:ext cx="4480318" cy="3306331"/>
          </a:xfrm>
          <a:prstGeom prst="rect">
            <a:avLst/>
          </a:prstGeom>
        </p:spPr>
      </p:pic>
      <p:sp>
        <p:nvSpPr>
          <p:cNvPr id="10" name="TextBox 9"/>
          <p:cNvSpPr txBox="1"/>
          <p:nvPr/>
        </p:nvSpPr>
        <p:spPr>
          <a:xfrm>
            <a:off x="827584" y="685540"/>
            <a:ext cx="3312368" cy="400110"/>
          </a:xfrm>
          <a:prstGeom prst="rect">
            <a:avLst/>
          </a:prstGeom>
          <a:noFill/>
        </p:spPr>
        <p:txBody>
          <a:bodyPr wrap="square" rtlCol="0">
            <a:spAutoFit/>
          </a:bodyPr>
          <a:lstStyle/>
          <a:p>
            <a:r>
              <a:rPr lang="it-IT" sz="2000" dirty="0" smtClean="0">
                <a:solidFill>
                  <a:srgbClr val="0033CC"/>
                </a:solidFill>
              </a:rPr>
              <a:t>UDO </a:t>
            </a:r>
            <a:r>
              <a:rPr lang="it-IT" sz="2000" dirty="0" err="1" smtClean="0">
                <a:solidFill>
                  <a:srgbClr val="0033CC"/>
                </a:solidFill>
              </a:rPr>
              <a:t>salt</a:t>
            </a:r>
            <a:r>
              <a:rPr lang="it-IT" sz="2000" dirty="0" smtClean="0">
                <a:solidFill>
                  <a:srgbClr val="0033CC"/>
                </a:solidFill>
              </a:rPr>
              <a:t> mine (490 m </a:t>
            </a:r>
            <a:r>
              <a:rPr lang="it-IT" sz="2000" dirty="0" err="1" smtClean="0">
                <a:solidFill>
                  <a:srgbClr val="0033CC"/>
                </a:solidFill>
              </a:rPr>
              <a:t>depth</a:t>
            </a:r>
            <a:r>
              <a:rPr lang="it-IT" sz="2000" dirty="0" smtClean="0">
                <a:solidFill>
                  <a:srgbClr val="0033CC"/>
                </a:solidFill>
              </a:rPr>
              <a:t>)</a:t>
            </a:r>
            <a:endParaRPr lang="it-IT" sz="2000" dirty="0">
              <a:solidFill>
                <a:srgbClr val="0033CC"/>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223" y="692522"/>
            <a:ext cx="4493941" cy="3299349"/>
          </a:xfrm>
          <a:prstGeom prst="rect">
            <a:avLst/>
          </a:prstGeom>
        </p:spPr>
      </p:pic>
      <p:sp>
        <p:nvSpPr>
          <p:cNvPr id="12" name="TextBox 11"/>
          <p:cNvSpPr txBox="1"/>
          <p:nvPr/>
        </p:nvSpPr>
        <p:spPr>
          <a:xfrm>
            <a:off x="5940152" y="672179"/>
            <a:ext cx="2817076" cy="400110"/>
          </a:xfrm>
          <a:prstGeom prst="rect">
            <a:avLst/>
          </a:prstGeom>
          <a:noFill/>
        </p:spPr>
        <p:txBody>
          <a:bodyPr wrap="square" rtlCol="0">
            <a:spAutoFit/>
          </a:bodyPr>
          <a:lstStyle/>
          <a:p>
            <a:r>
              <a:rPr lang="it-IT" sz="2000" dirty="0" err="1" smtClean="0">
                <a:solidFill>
                  <a:srgbClr val="0033CC"/>
                </a:solidFill>
              </a:rPr>
              <a:t>Felsenkeller</a:t>
            </a:r>
            <a:r>
              <a:rPr lang="it-IT" sz="2000" dirty="0" smtClean="0">
                <a:solidFill>
                  <a:srgbClr val="0033CC"/>
                </a:solidFill>
              </a:rPr>
              <a:t> (50 m </a:t>
            </a:r>
            <a:r>
              <a:rPr lang="it-IT" sz="2000" dirty="0" err="1" smtClean="0">
                <a:solidFill>
                  <a:srgbClr val="0033CC"/>
                </a:solidFill>
              </a:rPr>
              <a:t>depth</a:t>
            </a:r>
            <a:r>
              <a:rPr lang="it-IT" sz="2000" dirty="0" smtClean="0">
                <a:solidFill>
                  <a:srgbClr val="0033CC"/>
                </a:solidFill>
              </a:rPr>
              <a:t>)</a:t>
            </a:r>
            <a:endParaRPr lang="it-IT" sz="2000" dirty="0">
              <a:solidFill>
                <a:srgbClr val="0033CC"/>
              </a:solidFill>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76724"/>
            <a:ext cx="585973" cy="585973"/>
          </a:xfrm>
          <a:prstGeom prst="rect">
            <a:avLst/>
          </a:prstGeom>
        </p:spPr>
      </p:pic>
      <p:sp>
        <p:nvSpPr>
          <p:cNvPr id="3" name="Rettangolo 2"/>
          <p:cNvSpPr/>
          <p:nvPr/>
        </p:nvSpPr>
        <p:spPr>
          <a:xfrm>
            <a:off x="1043608" y="76724"/>
            <a:ext cx="7776864" cy="461665"/>
          </a:xfrm>
          <a:prstGeom prst="rect">
            <a:avLst/>
          </a:prstGeom>
        </p:spPr>
        <p:txBody>
          <a:bodyPr wrap="square">
            <a:spAutoFit/>
          </a:bodyPr>
          <a:lstStyle/>
          <a:p>
            <a:r>
              <a:rPr lang="it-IT" dirty="0" smtClean="0">
                <a:solidFill>
                  <a:srgbClr val="C00000"/>
                </a:solidFill>
                <a:latin typeface="Comic Sans MS" panose="030F0702030302020204" pitchFamily="66" charset="0"/>
              </a:rPr>
              <a:t>Hall B vs. </a:t>
            </a:r>
            <a:r>
              <a:rPr lang="it-IT" dirty="0" err="1" smtClean="0">
                <a:solidFill>
                  <a:srgbClr val="C00000"/>
                </a:solidFill>
                <a:latin typeface="Comic Sans MS" panose="030F0702030302020204" pitchFamily="66" charset="0"/>
              </a:rPr>
              <a:t>Reginatto</a:t>
            </a:r>
            <a:r>
              <a:rPr lang="it-IT" dirty="0" smtClean="0">
                <a:solidFill>
                  <a:srgbClr val="C00000"/>
                </a:solidFill>
                <a:latin typeface="Comic Sans MS" panose="030F0702030302020204" pitchFamily="66" charset="0"/>
              </a:rPr>
              <a:t> et al., AIP </a:t>
            </a:r>
            <a:r>
              <a:rPr lang="it-IT" dirty="0" err="1" smtClean="0">
                <a:solidFill>
                  <a:srgbClr val="C00000"/>
                </a:solidFill>
                <a:latin typeface="Comic Sans MS" panose="030F0702030302020204" pitchFamily="66" charset="0"/>
              </a:rPr>
              <a:t>proc</a:t>
            </a:r>
            <a:r>
              <a:rPr lang="it-IT" dirty="0" smtClean="0">
                <a:solidFill>
                  <a:srgbClr val="C00000"/>
                </a:solidFill>
                <a:latin typeface="Comic Sans MS" panose="030F0702030302020204" pitchFamily="66" charset="0"/>
              </a:rPr>
              <a:t>. 1553, 77 (2013)</a:t>
            </a:r>
            <a:endParaRPr lang="it-IT" dirty="0">
              <a:solidFill>
                <a:srgbClr val="C00000"/>
              </a:solidFill>
              <a:latin typeface="Comic Sans MS" panose="030F0702030302020204" pitchFamily="66" charset="0"/>
            </a:endParaRPr>
          </a:p>
        </p:txBody>
      </p:sp>
      <p:pic>
        <p:nvPicPr>
          <p:cNvPr id="7" name="Immagine 6"/>
          <p:cNvPicPr>
            <a:picLocks noChangeAspect="1"/>
          </p:cNvPicPr>
          <p:nvPr/>
        </p:nvPicPr>
        <p:blipFill>
          <a:blip r:embed="rId5"/>
          <a:stretch>
            <a:fillRect/>
          </a:stretch>
        </p:blipFill>
        <p:spPr>
          <a:xfrm>
            <a:off x="0" y="4581128"/>
            <a:ext cx="4835053" cy="2160240"/>
          </a:xfrm>
          <a:prstGeom prst="rect">
            <a:avLst/>
          </a:prstGeom>
        </p:spPr>
      </p:pic>
      <p:sp>
        <p:nvSpPr>
          <p:cNvPr id="11" name="TextBox 10"/>
          <p:cNvSpPr txBox="1"/>
          <p:nvPr/>
        </p:nvSpPr>
        <p:spPr>
          <a:xfrm>
            <a:off x="1547664" y="4797152"/>
            <a:ext cx="1872208" cy="769441"/>
          </a:xfrm>
          <a:prstGeom prst="rect">
            <a:avLst/>
          </a:prstGeom>
          <a:noFill/>
        </p:spPr>
        <p:txBody>
          <a:bodyPr wrap="square" rtlCol="0">
            <a:spAutoFit/>
          </a:bodyPr>
          <a:lstStyle/>
          <a:p>
            <a:r>
              <a:rPr lang="it-IT" dirty="0" smtClean="0"/>
              <a:t> </a:t>
            </a:r>
            <a:r>
              <a:rPr lang="it-IT" sz="2000" dirty="0" smtClean="0">
                <a:solidFill>
                  <a:srgbClr val="C00000"/>
                </a:solidFill>
              </a:rPr>
              <a:t>LNGS – Hall B</a:t>
            </a:r>
          </a:p>
          <a:p>
            <a:pPr algn="ctr"/>
            <a:r>
              <a:rPr lang="it-IT" sz="2000" dirty="0" smtClean="0"/>
              <a:t>  </a:t>
            </a:r>
            <a:r>
              <a:rPr lang="it-IT" sz="2000" b="1" i="1" dirty="0" smtClean="0">
                <a:solidFill>
                  <a:srgbClr val="0033CC"/>
                </a:solidFill>
              </a:rPr>
              <a:t>(</a:t>
            </a:r>
            <a:r>
              <a:rPr lang="it-IT" sz="2000" b="1" i="1" dirty="0" err="1" smtClean="0">
                <a:solidFill>
                  <a:srgbClr val="0033CC"/>
                </a:solidFill>
              </a:rPr>
              <a:t>preliminary</a:t>
            </a:r>
            <a:r>
              <a:rPr lang="it-IT" sz="2000" b="1" i="1" dirty="0" smtClean="0">
                <a:solidFill>
                  <a:srgbClr val="0033CC"/>
                </a:solidFill>
              </a:rPr>
              <a:t>)</a:t>
            </a:r>
            <a:endParaRPr lang="it-IT" sz="2000" b="1" i="1" dirty="0">
              <a:solidFill>
                <a:srgbClr val="0033CC"/>
              </a:solidFill>
            </a:endParaRPr>
          </a:p>
        </p:txBody>
      </p:sp>
      <p:pic>
        <p:nvPicPr>
          <p:cNvPr id="4" name="Immagine 3"/>
          <p:cNvPicPr>
            <a:picLocks noChangeAspect="1"/>
          </p:cNvPicPr>
          <p:nvPr/>
        </p:nvPicPr>
        <p:blipFill>
          <a:blip r:embed="rId6"/>
          <a:stretch>
            <a:fillRect/>
          </a:stretch>
        </p:blipFill>
        <p:spPr>
          <a:xfrm>
            <a:off x="4852545" y="3991872"/>
            <a:ext cx="4136924" cy="2829476"/>
          </a:xfrm>
          <a:prstGeom prst="rect">
            <a:avLst/>
          </a:prstGeom>
          <a:ln w="38100">
            <a:solidFill>
              <a:srgbClr val="FF3300"/>
            </a:solidFill>
          </a:ln>
        </p:spPr>
      </p:pic>
      <p:sp>
        <p:nvSpPr>
          <p:cNvPr id="9" name="CasellaDiTesto 8"/>
          <p:cNvSpPr txBox="1"/>
          <p:nvPr/>
        </p:nvSpPr>
        <p:spPr>
          <a:xfrm>
            <a:off x="5940152" y="4293096"/>
            <a:ext cx="2520280" cy="707886"/>
          </a:xfrm>
          <a:prstGeom prst="rect">
            <a:avLst/>
          </a:prstGeom>
          <a:noFill/>
        </p:spPr>
        <p:txBody>
          <a:bodyPr wrap="square" rtlCol="0">
            <a:spAutoFit/>
          </a:bodyPr>
          <a:lstStyle/>
          <a:p>
            <a:pPr algn="ctr"/>
            <a:r>
              <a:rPr lang="it-IT" sz="2000" dirty="0" smtClean="0">
                <a:solidFill>
                  <a:srgbClr val="FF0000"/>
                </a:solidFill>
              </a:rPr>
              <a:t>New LUNA </a:t>
            </a:r>
            <a:r>
              <a:rPr lang="it-IT" sz="2000" baseline="30000" dirty="0" smtClean="0">
                <a:solidFill>
                  <a:srgbClr val="FF0000"/>
                </a:solidFill>
              </a:rPr>
              <a:t>3</a:t>
            </a:r>
            <a:r>
              <a:rPr lang="it-IT" sz="2000" dirty="0" smtClean="0">
                <a:solidFill>
                  <a:srgbClr val="FF0000"/>
                </a:solidFill>
              </a:rPr>
              <a:t>He </a:t>
            </a:r>
            <a:r>
              <a:rPr lang="it-IT" sz="2000" dirty="0" err="1" smtClean="0">
                <a:solidFill>
                  <a:srgbClr val="FF0000"/>
                </a:solidFill>
              </a:rPr>
              <a:t>tubes</a:t>
            </a:r>
            <a:endParaRPr lang="it-IT" sz="2000" dirty="0" smtClean="0">
              <a:solidFill>
                <a:srgbClr val="FF0000"/>
              </a:solidFill>
            </a:endParaRPr>
          </a:p>
          <a:p>
            <a:pPr algn="ctr"/>
            <a:r>
              <a:rPr lang="it-IT" sz="2000" dirty="0" smtClean="0">
                <a:solidFill>
                  <a:srgbClr val="0033CC"/>
                </a:solidFill>
              </a:rPr>
              <a:t>Thermal n. </a:t>
            </a:r>
            <a:r>
              <a:rPr lang="it-IT" sz="2000" dirty="0" err="1" smtClean="0">
                <a:solidFill>
                  <a:srgbClr val="0033CC"/>
                </a:solidFill>
              </a:rPr>
              <a:t>only</a:t>
            </a:r>
            <a:r>
              <a:rPr lang="it-IT" sz="2000" dirty="0" smtClean="0">
                <a:solidFill>
                  <a:srgbClr val="0033CC"/>
                </a:solidFill>
              </a:rPr>
              <a:t> !</a:t>
            </a:r>
            <a:endParaRPr lang="it-IT" sz="2000" dirty="0">
              <a:solidFill>
                <a:srgbClr val="0033CC"/>
              </a:solidFill>
            </a:endParaRPr>
          </a:p>
        </p:txBody>
      </p:sp>
      <p:cxnSp>
        <p:nvCxnSpPr>
          <p:cNvPr id="15" name="Connettore 2 14"/>
          <p:cNvCxnSpPr/>
          <p:nvPr/>
        </p:nvCxnSpPr>
        <p:spPr>
          <a:xfrm>
            <a:off x="7108091" y="5049180"/>
            <a:ext cx="328418" cy="1224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427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3"/>
          <a:stretch>
            <a:fillRect/>
          </a:stretch>
        </p:blipFill>
        <p:spPr>
          <a:xfrm>
            <a:off x="27462" y="1056289"/>
            <a:ext cx="9035648" cy="5613783"/>
          </a:xfrm>
          <a:prstGeom prst="rect">
            <a:avLst/>
          </a:prstGeom>
        </p:spPr>
      </p:pic>
      <p:sp>
        <p:nvSpPr>
          <p:cNvPr id="6" name="Text Box 2"/>
          <p:cNvSpPr txBox="1">
            <a:spLocks noChangeArrowheads="1"/>
          </p:cNvSpPr>
          <p:nvPr/>
        </p:nvSpPr>
        <p:spPr bwMode="auto">
          <a:xfrm>
            <a:off x="535989" y="312784"/>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LUNA MV: detail of the shielding pass through </a:t>
            </a:r>
            <a:endParaRPr lang="en-US" altLang="it-IT" sz="2400" dirty="0">
              <a:solidFill>
                <a:srgbClr val="C00000"/>
              </a:solidFill>
              <a:latin typeface="Comic Sans MS" panose="030F0702030302020204" pitchFamily="66" charset="0"/>
            </a:endParaRPr>
          </a:p>
        </p:txBody>
      </p:sp>
      <p:sp>
        <p:nvSpPr>
          <p:cNvPr id="2" name="CasellaDiTesto 1"/>
          <p:cNvSpPr txBox="1"/>
          <p:nvPr/>
        </p:nvSpPr>
        <p:spPr>
          <a:xfrm>
            <a:off x="5144138" y="4246398"/>
            <a:ext cx="4032448" cy="1569660"/>
          </a:xfrm>
          <a:prstGeom prst="rect">
            <a:avLst/>
          </a:prstGeom>
          <a:noFill/>
        </p:spPr>
        <p:txBody>
          <a:bodyPr wrap="square" rtlCol="0">
            <a:spAutoFit/>
          </a:bodyPr>
          <a:lstStyle/>
          <a:p>
            <a:pPr algn="ctr"/>
            <a:r>
              <a:rPr lang="en-US" dirty="0" err="1" smtClean="0">
                <a:solidFill>
                  <a:schemeClr val="bg1"/>
                </a:solidFill>
              </a:rPr>
              <a:t>En</a:t>
            </a:r>
            <a:r>
              <a:rPr lang="en-US" dirty="0" smtClean="0">
                <a:solidFill>
                  <a:schemeClr val="bg1"/>
                </a:solidFill>
              </a:rPr>
              <a:t> </a:t>
            </a:r>
            <a:r>
              <a:rPr lang="en-US" dirty="0" smtClean="0">
                <a:solidFill>
                  <a:schemeClr val="bg1"/>
                </a:solidFill>
                <a:cs typeface="Times New Roman" panose="02020603050405020304" pitchFamily="18" charset="0"/>
              </a:rPr>
              <a:t>~ MeV</a:t>
            </a:r>
          </a:p>
          <a:p>
            <a:pPr algn="ctr"/>
            <a:r>
              <a:rPr lang="en-US" dirty="0" err="1" smtClean="0">
                <a:solidFill>
                  <a:schemeClr val="bg1"/>
                </a:solidFill>
                <a:cs typeface="Times New Roman" panose="02020603050405020304" pitchFamily="18" charset="0"/>
              </a:rPr>
              <a:t>Trasm</a:t>
            </a:r>
            <a:r>
              <a:rPr lang="en-US" dirty="0" smtClean="0">
                <a:solidFill>
                  <a:schemeClr val="bg1"/>
                </a:solidFill>
                <a:cs typeface="Times New Roman" panose="02020603050405020304" pitchFamily="18" charset="0"/>
              </a:rPr>
              <a:t>.~ 1/10 </a:t>
            </a:r>
            <a:r>
              <a:rPr lang="en-US" u="sng" dirty="0" smtClean="0">
                <a:solidFill>
                  <a:schemeClr val="bg1"/>
                </a:solidFill>
                <a:cs typeface="Times New Roman" panose="02020603050405020304" pitchFamily="18" charset="0"/>
              </a:rPr>
              <a:t>each turn</a:t>
            </a:r>
          </a:p>
          <a:p>
            <a:pPr algn="ctr"/>
            <a:r>
              <a:rPr lang="en-US" dirty="0" smtClean="0">
                <a:solidFill>
                  <a:schemeClr val="bg1"/>
                </a:solidFill>
                <a:cs typeface="Times New Roman" panose="02020603050405020304" pitchFamily="18" charset="0"/>
              </a:rPr>
              <a:t>Solid angle fraction at the nearest pass through ≈ 4 10</a:t>
            </a:r>
            <a:r>
              <a:rPr lang="en-US" baseline="30000" dirty="0" smtClean="0">
                <a:solidFill>
                  <a:schemeClr val="bg1"/>
                </a:solidFill>
                <a:cs typeface="Times New Roman" panose="02020603050405020304" pitchFamily="18" charset="0"/>
              </a:rPr>
              <a:t>-4</a:t>
            </a:r>
          </a:p>
        </p:txBody>
      </p:sp>
      <p:sp>
        <p:nvSpPr>
          <p:cNvPr id="7" name="CasellaDiTesto 6"/>
          <p:cNvSpPr txBox="1"/>
          <p:nvPr/>
        </p:nvSpPr>
        <p:spPr>
          <a:xfrm>
            <a:off x="7027523" y="1561637"/>
            <a:ext cx="1792949" cy="1200329"/>
          </a:xfrm>
          <a:prstGeom prst="rect">
            <a:avLst/>
          </a:prstGeom>
          <a:noFill/>
          <a:ln>
            <a:solidFill>
              <a:schemeClr val="bg1"/>
            </a:solidFill>
          </a:ln>
        </p:spPr>
        <p:txBody>
          <a:bodyPr wrap="square" rtlCol="0">
            <a:spAutoFit/>
          </a:bodyPr>
          <a:lstStyle/>
          <a:p>
            <a:pPr algn="ctr"/>
            <a:r>
              <a:rPr lang="en-US" dirty="0" smtClean="0">
                <a:solidFill>
                  <a:schemeClr val="bg1"/>
                </a:solidFill>
              </a:rPr>
              <a:t>Filled by polyethylene </a:t>
            </a:r>
            <a:r>
              <a:rPr lang="en-US" dirty="0" err="1" smtClean="0">
                <a:solidFill>
                  <a:schemeClr val="bg1"/>
                </a:solidFill>
                <a:latin typeface="Symbol" panose="05050102010706020507" pitchFamily="18" charset="2"/>
              </a:rPr>
              <a:t>m</a:t>
            </a:r>
            <a:r>
              <a:rPr lang="en-US" dirty="0" err="1" smtClean="0">
                <a:solidFill>
                  <a:schemeClr val="bg1"/>
                </a:solidFill>
              </a:rPr>
              <a:t>spheres</a:t>
            </a:r>
            <a:endParaRPr lang="en-US" dirty="0">
              <a:solidFill>
                <a:schemeClr val="bg1"/>
              </a:solidFill>
            </a:endParaRPr>
          </a:p>
        </p:txBody>
      </p:sp>
      <p:sp>
        <p:nvSpPr>
          <p:cNvPr id="8" name="Freccia curva 7"/>
          <p:cNvSpPr/>
          <p:nvPr/>
        </p:nvSpPr>
        <p:spPr bwMode="auto">
          <a:xfrm rot="12387114">
            <a:off x="7093641" y="2826219"/>
            <a:ext cx="663052" cy="532339"/>
          </a:xfrm>
          <a:prstGeom prst="bentArrow">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20" name="CasellaDiTesto 19"/>
          <p:cNvSpPr txBox="1"/>
          <p:nvPr/>
        </p:nvSpPr>
        <p:spPr>
          <a:xfrm>
            <a:off x="105720" y="4149080"/>
            <a:ext cx="3458168" cy="830997"/>
          </a:xfrm>
          <a:prstGeom prst="rect">
            <a:avLst/>
          </a:prstGeom>
          <a:noFill/>
        </p:spPr>
        <p:txBody>
          <a:bodyPr wrap="square" rtlCol="0">
            <a:spAutoFit/>
          </a:bodyPr>
          <a:lstStyle/>
          <a:p>
            <a:r>
              <a:rPr lang="it-IT" dirty="0" smtClean="0">
                <a:solidFill>
                  <a:schemeClr val="bg1"/>
                </a:solidFill>
              </a:rPr>
              <a:t>Pass </a:t>
            </a:r>
            <a:r>
              <a:rPr lang="it-IT" dirty="0" err="1" smtClean="0">
                <a:solidFill>
                  <a:schemeClr val="bg1"/>
                </a:solidFill>
              </a:rPr>
              <a:t>through</a:t>
            </a:r>
            <a:r>
              <a:rPr lang="it-IT" dirty="0" smtClean="0">
                <a:solidFill>
                  <a:schemeClr val="bg1"/>
                </a:solidFill>
              </a:rPr>
              <a:t> </a:t>
            </a:r>
            <a:r>
              <a:rPr lang="it-IT" dirty="0" err="1" smtClean="0">
                <a:solidFill>
                  <a:schemeClr val="bg1"/>
                </a:solidFill>
              </a:rPr>
              <a:t>dimension</a:t>
            </a:r>
            <a:r>
              <a:rPr lang="it-IT" dirty="0" smtClean="0">
                <a:solidFill>
                  <a:schemeClr val="bg1"/>
                </a:solidFill>
              </a:rPr>
              <a:t>:</a:t>
            </a:r>
          </a:p>
          <a:p>
            <a:r>
              <a:rPr lang="it-IT" dirty="0" smtClean="0">
                <a:solidFill>
                  <a:schemeClr val="bg1"/>
                </a:solidFill>
              </a:rPr>
              <a:t>H = 20 cm, W = 40 cm</a:t>
            </a:r>
            <a:endParaRPr lang="it-IT"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3104" y="4569305"/>
            <a:ext cx="1841236" cy="273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054543" y="6337181"/>
            <a:ext cx="7020272" cy="400110"/>
          </a:xfrm>
          <a:prstGeom prst="rect">
            <a:avLst/>
          </a:prstGeom>
          <a:solidFill>
            <a:schemeClr val="tx2">
              <a:lumMod val="50000"/>
            </a:schemeClr>
          </a:solidFill>
        </p:spPr>
        <p:txBody>
          <a:bodyPr wrap="square" rtlCol="0">
            <a:spAutoFit/>
          </a:bodyPr>
          <a:lstStyle/>
          <a:p>
            <a:r>
              <a:rPr lang="it-IT" sz="2000" dirty="0" smtClean="0">
                <a:solidFill>
                  <a:srgbClr val="FFFF00"/>
                </a:solidFill>
              </a:rPr>
              <a:t>With 4 </a:t>
            </a:r>
            <a:r>
              <a:rPr lang="it-IT" sz="2000" dirty="0" err="1" smtClean="0">
                <a:solidFill>
                  <a:srgbClr val="FFFF00"/>
                </a:solidFill>
              </a:rPr>
              <a:t>turns</a:t>
            </a:r>
            <a:r>
              <a:rPr lang="it-IT" sz="2000" dirty="0" smtClean="0">
                <a:solidFill>
                  <a:srgbClr val="FFFF00"/>
                </a:solidFill>
              </a:rPr>
              <a:t> </a:t>
            </a:r>
            <a:r>
              <a:rPr lang="it-IT" sz="2000" dirty="0" smtClean="0">
                <a:solidFill>
                  <a:srgbClr val="FFFF00"/>
                </a:solidFill>
                <a:sym typeface="Wingdings" panose="05000000000000000000" pitchFamily="2" charset="2"/>
              </a:rPr>
              <a:t> ≈ 10</a:t>
            </a:r>
            <a:r>
              <a:rPr lang="it-IT" sz="2000" baseline="30000" dirty="0" smtClean="0">
                <a:solidFill>
                  <a:srgbClr val="FFFF00"/>
                </a:solidFill>
                <a:sym typeface="Wingdings" panose="05000000000000000000" pitchFamily="2" charset="2"/>
              </a:rPr>
              <a:t>-7</a:t>
            </a:r>
            <a:r>
              <a:rPr lang="it-IT" sz="2000" dirty="0" smtClean="0">
                <a:solidFill>
                  <a:srgbClr val="FFFF00"/>
                </a:solidFill>
                <a:sym typeface="Wingdings" panose="05000000000000000000" pitchFamily="2" charset="2"/>
              </a:rPr>
              <a:t> n/cm</a:t>
            </a:r>
            <a:r>
              <a:rPr lang="it-IT" sz="2000" baseline="30000" dirty="0" smtClean="0">
                <a:solidFill>
                  <a:srgbClr val="FFFF00"/>
                </a:solidFill>
                <a:sym typeface="Wingdings" panose="05000000000000000000" pitchFamily="2" charset="2"/>
              </a:rPr>
              <a:t>2</a:t>
            </a:r>
            <a:r>
              <a:rPr lang="it-IT" sz="2000" dirty="0" smtClean="0">
                <a:solidFill>
                  <a:srgbClr val="FFFF00"/>
                </a:solidFill>
                <a:sym typeface="Wingdings" panose="05000000000000000000" pitchFamily="2" charset="2"/>
              </a:rPr>
              <a:t> s </a:t>
            </a:r>
            <a:r>
              <a:rPr lang="it-IT" sz="2000" dirty="0" err="1" smtClean="0">
                <a:solidFill>
                  <a:srgbClr val="FFFF00"/>
                </a:solidFill>
                <a:sym typeface="Wingdings" panose="05000000000000000000" pitchFamily="2" charset="2"/>
              </a:rPr>
              <a:t>through</a:t>
            </a:r>
            <a:r>
              <a:rPr lang="it-IT" sz="2000" dirty="0" smtClean="0">
                <a:solidFill>
                  <a:srgbClr val="FFFF00"/>
                </a:solidFill>
                <a:sym typeface="Wingdings" panose="05000000000000000000" pitchFamily="2" charset="2"/>
              </a:rPr>
              <a:t> the «</a:t>
            </a:r>
            <a:r>
              <a:rPr lang="it-IT" sz="2000" dirty="0" err="1" smtClean="0">
                <a:solidFill>
                  <a:srgbClr val="FFFF00"/>
                </a:solidFill>
                <a:sym typeface="Wingdings" panose="05000000000000000000" pitchFamily="2" charset="2"/>
              </a:rPr>
              <a:t>critical</a:t>
            </a:r>
            <a:r>
              <a:rPr lang="it-IT" sz="2000" dirty="0" smtClean="0">
                <a:solidFill>
                  <a:srgbClr val="FFFF00"/>
                </a:solidFill>
                <a:sym typeface="Wingdings" panose="05000000000000000000" pitchFamily="2" charset="2"/>
              </a:rPr>
              <a:t>» pass-</a:t>
            </a:r>
            <a:r>
              <a:rPr lang="it-IT" sz="2000" dirty="0" err="1" smtClean="0">
                <a:solidFill>
                  <a:srgbClr val="FFFF00"/>
                </a:solidFill>
                <a:sym typeface="Wingdings" panose="05000000000000000000" pitchFamily="2" charset="2"/>
              </a:rPr>
              <a:t>through</a:t>
            </a:r>
            <a:endParaRPr lang="it-IT" sz="2000" dirty="0">
              <a:solidFill>
                <a:srgbClr val="FFFF00"/>
              </a:solidFill>
            </a:endParaRPr>
          </a:p>
        </p:txBody>
      </p:sp>
    </p:spTree>
    <p:extLst>
      <p:ext uri="{BB962C8B-B14F-4D97-AF65-F5344CB8AC3E}">
        <p14:creationId xmlns:p14="http://schemas.microsoft.com/office/powerpoint/2010/main" val="2834409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8107" y="123527"/>
            <a:ext cx="8028384" cy="461665"/>
          </a:xfrm>
          <a:prstGeom prst="rect">
            <a:avLst/>
          </a:prstGeom>
          <a:noFill/>
        </p:spPr>
        <p:txBody>
          <a:bodyPr wrap="square" rtlCol="0">
            <a:spAutoFit/>
          </a:bodyPr>
          <a:lstStyle/>
          <a:p>
            <a:r>
              <a:rPr lang="it-IT" dirty="0" smtClean="0">
                <a:solidFill>
                  <a:srgbClr val="C00000"/>
                </a:solidFill>
                <a:latin typeface="Comic Sans MS" panose="030F0702030302020204" pitchFamily="66" charset="0"/>
              </a:rPr>
              <a:t>LUNA-MV: </a:t>
            </a:r>
            <a:r>
              <a:rPr lang="it-IT" dirty="0" err="1" smtClean="0">
                <a:solidFill>
                  <a:srgbClr val="C00000"/>
                </a:solidFill>
                <a:latin typeface="Comic Sans MS" panose="030F0702030302020204" pitchFamily="66" charset="0"/>
              </a:rPr>
              <a:t>details</a:t>
            </a:r>
            <a:r>
              <a:rPr lang="it-IT" dirty="0" smtClean="0">
                <a:solidFill>
                  <a:srgbClr val="C00000"/>
                </a:solidFill>
                <a:latin typeface="Comic Sans MS" panose="030F0702030302020204" pitchFamily="66" charset="0"/>
              </a:rPr>
              <a:t> of the </a:t>
            </a:r>
            <a:r>
              <a:rPr lang="it-IT" dirty="0" err="1" smtClean="0">
                <a:solidFill>
                  <a:srgbClr val="C00000"/>
                </a:solidFill>
                <a:latin typeface="Comic Sans MS" panose="030F0702030302020204" pitchFamily="66" charset="0"/>
              </a:rPr>
              <a:t>two</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sliding</a:t>
            </a:r>
            <a:r>
              <a:rPr lang="it-IT" dirty="0" smtClean="0">
                <a:solidFill>
                  <a:srgbClr val="C00000"/>
                </a:solidFill>
                <a:latin typeface="Comic Sans MS" panose="030F0702030302020204" pitchFamily="66" charset="0"/>
              </a:rPr>
              <a:t> </a:t>
            </a:r>
            <a:r>
              <a:rPr lang="it-IT" dirty="0" err="1" smtClean="0">
                <a:solidFill>
                  <a:srgbClr val="C00000"/>
                </a:solidFill>
                <a:latin typeface="Comic Sans MS" panose="030F0702030302020204" pitchFamily="66" charset="0"/>
              </a:rPr>
              <a:t>doors</a:t>
            </a:r>
            <a:r>
              <a:rPr lang="it-IT" dirty="0" smtClean="0">
                <a:solidFill>
                  <a:srgbClr val="C00000"/>
                </a:solidFill>
                <a:latin typeface="Comic Sans MS" panose="030F0702030302020204" pitchFamily="66" charset="0"/>
              </a:rPr>
              <a:t> (SPES-</a:t>
            </a:r>
            <a:r>
              <a:rPr lang="it-IT" dirty="0" err="1" smtClean="0">
                <a:solidFill>
                  <a:srgbClr val="C00000"/>
                </a:solidFill>
                <a:latin typeface="Comic Sans MS" panose="030F0702030302020204" pitchFamily="66" charset="0"/>
              </a:rPr>
              <a:t>like</a:t>
            </a:r>
            <a:r>
              <a:rPr lang="it-IT" dirty="0" smtClean="0">
                <a:solidFill>
                  <a:srgbClr val="C00000"/>
                </a:solidFill>
                <a:latin typeface="Comic Sans MS" panose="030F0702030302020204" pitchFamily="66" charset="0"/>
              </a:rPr>
              <a:t>)</a:t>
            </a:r>
            <a:endParaRPr lang="it-IT" dirty="0">
              <a:solidFill>
                <a:srgbClr val="C00000"/>
              </a:solidFill>
              <a:latin typeface="Comic Sans MS" panose="030F0702030302020204" pitchFamily="66" charset="0"/>
            </a:endParaRPr>
          </a:p>
        </p:txBody>
      </p:sp>
      <p:sp>
        <p:nvSpPr>
          <p:cNvPr id="4" name="Rettangolo 3"/>
          <p:cNvSpPr/>
          <p:nvPr/>
        </p:nvSpPr>
        <p:spPr bwMode="auto">
          <a:xfrm>
            <a:off x="0" y="6597352"/>
            <a:ext cx="9252520" cy="144016"/>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794596"/>
            <a:ext cx="4320480" cy="361734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6" y="650305"/>
            <a:ext cx="3384376" cy="6016669"/>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30131"/>
          <a:stretch/>
        </p:blipFill>
        <p:spPr>
          <a:xfrm>
            <a:off x="4427983" y="4574132"/>
            <a:ext cx="4356537" cy="21633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 y="35387"/>
            <a:ext cx="637946" cy="637946"/>
          </a:xfrm>
          <a:prstGeom prst="rect">
            <a:avLst/>
          </a:prstGeom>
        </p:spPr>
      </p:pic>
    </p:spTree>
    <p:extLst>
      <p:ext uri="{BB962C8B-B14F-4D97-AF65-F5344CB8AC3E}">
        <p14:creationId xmlns:p14="http://schemas.microsoft.com/office/powerpoint/2010/main" val="238039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prati@mbox.ge.infn.it:993/fetch%3EUID%3E.INBOX.luna.LNGS%20%26-%20SC%3E278?part=1.5&amp;type=image/png&amp;filename=prati0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1379" name="Picture 3" descr="C:\Users\PRATI~1.NT-\AppData\Local\Temp\prati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58431"/>
            <a:ext cx="7860523" cy="56425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475656" y="4077072"/>
            <a:ext cx="3744416" cy="2088232"/>
          </a:xfrm>
          <a:prstGeom prst="straightConnector1">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68144" y="5157192"/>
            <a:ext cx="1584176" cy="936104"/>
          </a:xfrm>
          <a:prstGeom prst="straightConnector1">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63688" y="4597805"/>
            <a:ext cx="864096" cy="400110"/>
          </a:xfrm>
          <a:prstGeom prst="rect">
            <a:avLst/>
          </a:prstGeom>
          <a:noFill/>
        </p:spPr>
        <p:txBody>
          <a:bodyPr wrap="square" rtlCol="0">
            <a:spAutoFit/>
          </a:bodyPr>
          <a:lstStyle/>
          <a:p>
            <a:r>
              <a:rPr lang="it-IT" dirty="0" smtClean="0">
                <a:solidFill>
                  <a:srgbClr val="FFFF00"/>
                </a:solidFill>
              </a:rPr>
              <a:t>27 m</a:t>
            </a:r>
            <a:endParaRPr lang="en-IE" dirty="0">
              <a:solidFill>
                <a:srgbClr val="FFFF00"/>
              </a:solidFill>
            </a:endParaRPr>
          </a:p>
        </p:txBody>
      </p:sp>
      <p:sp>
        <p:nvSpPr>
          <p:cNvPr id="18" name="TextBox 17"/>
          <p:cNvSpPr txBox="1"/>
          <p:nvPr/>
        </p:nvSpPr>
        <p:spPr>
          <a:xfrm>
            <a:off x="6803869" y="5387819"/>
            <a:ext cx="1224136" cy="400110"/>
          </a:xfrm>
          <a:prstGeom prst="rect">
            <a:avLst/>
          </a:prstGeom>
          <a:noFill/>
        </p:spPr>
        <p:txBody>
          <a:bodyPr wrap="square" rtlCol="0">
            <a:spAutoFit/>
          </a:bodyPr>
          <a:lstStyle/>
          <a:p>
            <a:r>
              <a:rPr lang="it-IT" dirty="0" smtClean="0">
                <a:solidFill>
                  <a:srgbClr val="FFFF00"/>
                </a:solidFill>
              </a:rPr>
              <a:t>12.5 m</a:t>
            </a:r>
            <a:endParaRPr lang="en-IE" dirty="0">
              <a:solidFill>
                <a:srgbClr val="FFFF00"/>
              </a:solidFill>
            </a:endParaRPr>
          </a:p>
        </p:txBody>
      </p:sp>
      <p:cxnSp>
        <p:nvCxnSpPr>
          <p:cNvPr id="19" name="Straight Arrow Connector 18"/>
          <p:cNvCxnSpPr/>
          <p:nvPr/>
        </p:nvCxnSpPr>
        <p:spPr>
          <a:xfrm flipV="1">
            <a:off x="7415937" y="4077072"/>
            <a:ext cx="0" cy="864096"/>
          </a:xfrm>
          <a:prstGeom prst="straightConnector1">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52320" y="4197695"/>
            <a:ext cx="1224136" cy="400110"/>
          </a:xfrm>
          <a:prstGeom prst="rect">
            <a:avLst/>
          </a:prstGeom>
          <a:noFill/>
        </p:spPr>
        <p:txBody>
          <a:bodyPr wrap="square" rtlCol="0">
            <a:spAutoFit/>
          </a:bodyPr>
          <a:lstStyle/>
          <a:p>
            <a:r>
              <a:rPr lang="it-IT" dirty="0">
                <a:solidFill>
                  <a:srgbClr val="FFFF00"/>
                </a:solidFill>
              </a:rPr>
              <a:t>5</a:t>
            </a:r>
            <a:r>
              <a:rPr lang="it-IT" dirty="0" smtClean="0">
                <a:solidFill>
                  <a:srgbClr val="FFFF00"/>
                </a:solidFill>
              </a:rPr>
              <a:t>.5 m</a:t>
            </a:r>
            <a:endParaRPr lang="en-IE" dirty="0">
              <a:solidFill>
                <a:srgbClr val="FFFF00"/>
              </a:solidFill>
            </a:endParaRPr>
          </a:p>
        </p:txBody>
      </p:sp>
      <p:sp>
        <p:nvSpPr>
          <p:cNvPr id="11" name="Titolo 1"/>
          <p:cNvSpPr>
            <a:spLocks noGrp="1"/>
          </p:cNvSpPr>
          <p:nvPr>
            <p:ph type="title"/>
          </p:nvPr>
        </p:nvSpPr>
        <p:spPr>
          <a:xfrm>
            <a:off x="1043608" y="116632"/>
            <a:ext cx="7272808" cy="733787"/>
          </a:xfrm>
        </p:spPr>
        <p:txBody>
          <a:bodyPr>
            <a:noAutofit/>
          </a:bodyPr>
          <a:lstStyle/>
          <a:p>
            <a:r>
              <a:rPr lang="en-US" altLang="it-IT" sz="3200" dirty="0" smtClean="0">
                <a:solidFill>
                  <a:srgbClr val="C00000"/>
                </a:solidFill>
                <a:latin typeface="Comic Sans MS" panose="030F0702030302020204" pitchFamily="66" charset="0"/>
              </a:rPr>
              <a:t>Layout of the new LUNA-MV facility</a:t>
            </a:r>
            <a:endParaRPr lang="en-US" altLang="it-IT" sz="3200" dirty="0">
              <a:solidFill>
                <a:srgbClr val="C00000"/>
              </a:solidFill>
              <a:latin typeface="Comic Sans MS" panose="030F0702030302020204" pitchFamily="66" charset="0"/>
            </a:endParaRPr>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56" y="0"/>
            <a:ext cx="792088" cy="1060225"/>
          </a:xfrm>
          <a:prstGeom prst="rect">
            <a:avLst/>
          </a:prstGeom>
        </p:spPr>
      </p:pic>
    </p:spTree>
    <p:extLst>
      <p:ext uri="{BB962C8B-B14F-4D97-AF65-F5344CB8AC3E}">
        <p14:creationId xmlns:p14="http://schemas.microsoft.com/office/powerpoint/2010/main" val="1776362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a:spLocks noGrp="1"/>
          </p:cNvSpPr>
          <p:nvPr>
            <p:ph type="title"/>
          </p:nvPr>
        </p:nvSpPr>
        <p:spPr>
          <a:xfrm>
            <a:off x="1030810" y="275272"/>
            <a:ext cx="7097585" cy="587980"/>
          </a:xfrm>
        </p:spPr>
        <p:txBody>
          <a:bodyPr>
            <a:normAutofit/>
          </a:bodyPr>
          <a:lstStyle/>
          <a:p>
            <a:r>
              <a:rPr lang="en-US" altLang="it-IT" sz="2400" dirty="0" smtClean="0">
                <a:solidFill>
                  <a:srgbClr val="C00000"/>
                </a:solidFill>
                <a:latin typeface="Comic Sans MS" panose="030F0702030302020204" pitchFamily="66" charset="0"/>
              </a:rPr>
              <a:t>The accelerator and the neutron shielding</a:t>
            </a:r>
            <a:endParaRPr lang="en-US" altLang="it-IT" sz="2400" dirty="0">
              <a:solidFill>
                <a:srgbClr val="C00000"/>
              </a:solidFill>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A0DFAD1E-621B-44A4-B624-F1987D13FD62}" type="slidenum">
              <a:rPr lang="it-IT" smtClean="0">
                <a:solidFill>
                  <a:schemeClr val="bg1"/>
                </a:solidFill>
              </a:rPr>
              <a:pPr/>
              <a:t>4</a:t>
            </a:fld>
            <a:endParaRPr lang="it-IT" dirty="0">
              <a:solidFill>
                <a:schemeClr val="bg1"/>
              </a:solidFill>
            </a:endParaRPr>
          </a:p>
        </p:txBody>
      </p:sp>
      <p:sp>
        <p:nvSpPr>
          <p:cNvPr id="13" name="CasellaDiTesto 12"/>
          <p:cNvSpPr txBox="1"/>
          <p:nvPr/>
        </p:nvSpPr>
        <p:spPr>
          <a:xfrm>
            <a:off x="1065486" y="1099501"/>
            <a:ext cx="5081016" cy="338554"/>
          </a:xfrm>
          <a:prstGeom prst="rect">
            <a:avLst/>
          </a:prstGeom>
          <a:noFill/>
        </p:spPr>
        <p:txBody>
          <a:bodyPr wrap="square" rtlCol="0">
            <a:spAutoFit/>
          </a:bodyPr>
          <a:lstStyle/>
          <a:p>
            <a:r>
              <a:rPr lang="en-US" sz="1600" baseline="30000" dirty="0" smtClean="0">
                <a:solidFill>
                  <a:schemeClr val="accent2">
                    <a:lumMod val="50000"/>
                  </a:schemeClr>
                </a:solidFill>
              </a:rPr>
              <a:t>1</a:t>
            </a:r>
            <a:r>
              <a:rPr lang="en-US" sz="1600" dirty="0" smtClean="0">
                <a:solidFill>
                  <a:schemeClr val="accent2">
                    <a:lumMod val="50000"/>
                  </a:schemeClr>
                </a:solidFill>
              </a:rPr>
              <a:t>H</a:t>
            </a:r>
            <a:r>
              <a:rPr lang="en-US" sz="1600" baseline="30000" dirty="0" smtClean="0">
                <a:solidFill>
                  <a:schemeClr val="accent2">
                    <a:lumMod val="50000"/>
                  </a:schemeClr>
                </a:solidFill>
              </a:rPr>
              <a:t>+</a:t>
            </a:r>
            <a:r>
              <a:rPr lang="en-US" sz="1600" dirty="0">
                <a:solidFill>
                  <a:schemeClr val="accent2">
                    <a:lumMod val="50000"/>
                  </a:schemeClr>
                </a:solidFill>
              </a:rPr>
              <a:t> </a:t>
            </a:r>
            <a:r>
              <a:rPr lang="en-US" sz="1600" dirty="0" smtClean="0">
                <a:solidFill>
                  <a:schemeClr val="accent2">
                    <a:lumMod val="50000"/>
                  </a:schemeClr>
                </a:solidFill>
              </a:rPr>
              <a:t>(TV: 0.3 – 0.5 MV): 500   </a:t>
            </a:r>
            <a:r>
              <a:rPr lang="el-GR" sz="1600" dirty="0" smtClean="0">
                <a:solidFill>
                  <a:schemeClr val="accent2">
                    <a:lumMod val="50000"/>
                  </a:schemeClr>
                </a:solidFill>
                <a:latin typeface="Calibri" panose="020F0502020204030204" pitchFamily="34" charset="0"/>
                <a:cs typeface="Calibri" panose="020F0502020204030204" pitchFamily="34" charset="0"/>
              </a:rPr>
              <a:t>μ</a:t>
            </a:r>
            <a:r>
              <a:rPr lang="it-IT" sz="1600" dirty="0" smtClean="0">
                <a:solidFill>
                  <a:schemeClr val="accent2">
                    <a:lumMod val="50000"/>
                  </a:schemeClr>
                </a:solidFill>
                <a:latin typeface="Calibri" panose="020F0502020204030204" pitchFamily="34" charset="0"/>
                <a:cs typeface="Calibri" panose="020F0502020204030204" pitchFamily="34" charset="0"/>
              </a:rPr>
              <a:t>A</a:t>
            </a:r>
            <a:endParaRPr lang="en-US" sz="1600" dirty="0" smtClean="0">
              <a:solidFill>
                <a:schemeClr val="accent2">
                  <a:lumMod val="50000"/>
                </a:schemeClr>
              </a:solidFill>
            </a:endParaRPr>
          </a:p>
        </p:txBody>
      </p:sp>
      <p:sp>
        <p:nvSpPr>
          <p:cNvPr id="15" name="Rettangolo arrotondato 14"/>
          <p:cNvSpPr>
            <a:spLocks noChangeAspect="1"/>
          </p:cNvSpPr>
          <p:nvPr/>
        </p:nvSpPr>
        <p:spPr>
          <a:xfrm>
            <a:off x="309582" y="1726128"/>
            <a:ext cx="530812" cy="445663"/>
          </a:xfrm>
          <a:prstGeom prst="roundRect">
            <a:avLst/>
          </a:prstGeom>
          <a:solidFill>
            <a:schemeClr val="accent1">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He</a:t>
            </a:r>
            <a:endParaRPr lang="en-US" sz="2000" dirty="0"/>
          </a:p>
        </p:txBody>
      </p:sp>
      <p:sp>
        <p:nvSpPr>
          <p:cNvPr id="16" name="Rettangolo arrotondato 15"/>
          <p:cNvSpPr>
            <a:spLocks noChangeAspect="1"/>
          </p:cNvSpPr>
          <p:nvPr/>
        </p:nvSpPr>
        <p:spPr>
          <a:xfrm>
            <a:off x="309582" y="1127752"/>
            <a:ext cx="530812" cy="529634"/>
          </a:xfrm>
          <a:prstGeom prst="roundRect">
            <a:avLst/>
          </a:prstGeom>
          <a:solidFill>
            <a:schemeClr val="accent2">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a:t>
            </a:r>
            <a:endParaRPr lang="en-US" sz="2000" dirty="0"/>
          </a:p>
        </p:txBody>
      </p:sp>
      <p:sp>
        <p:nvSpPr>
          <p:cNvPr id="17" name="Rettangolo arrotondato 16"/>
          <p:cNvSpPr>
            <a:spLocks noChangeAspect="1"/>
          </p:cNvSpPr>
          <p:nvPr/>
        </p:nvSpPr>
        <p:spPr>
          <a:xfrm>
            <a:off x="297850" y="2240533"/>
            <a:ext cx="530812" cy="529634"/>
          </a:xfrm>
          <a:prstGeom prst="roundRect">
            <a:avLst/>
          </a:prstGeom>
          <a:solidFill>
            <a:schemeClr val="bg2">
              <a:lumMod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a:t>
            </a:r>
            <a:endParaRPr lang="en-US" sz="2000" dirty="0"/>
          </a:p>
        </p:txBody>
      </p:sp>
      <p:sp>
        <p:nvSpPr>
          <p:cNvPr id="18" name="CasellaDiTesto 17"/>
          <p:cNvSpPr txBox="1"/>
          <p:nvPr/>
        </p:nvSpPr>
        <p:spPr>
          <a:xfrm>
            <a:off x="1062438" y="1288477"/>
            <a:ext cx="5081016" cy="338554"/>
          </a:xfrm>
          <a:prstGeom prst="rect">
            <a:avLst/>
          </a:prstGeom>
          <a:noFill/>
        </p:spPr>
        <p:txBody>
          <a:bodyPr wrap="square" rtlCol="0">
            <a:spAutoFit/>
          </a:bodyPr>
          <a:lstStyle/>
          <a:p>
            <a:r>
              <a:rPr lang="en-US" sz="1600" baseline="30000" dirty="0" smtClean="0">
                <a:solidFill>
                  <a:schemeClr val="accent2">
                    <a:lumMod val="50000"/>
                  </a:schemeClr>
                </a:solidFill>
              </a:rPr>
              <a:t>1</a:t>
            </a:r>
            <a:r>
              <a:rPr lang="en-US" sz="1600" dirty="0" smtClean="0">
                <a:solidFill>
                  <a:schemeClr val="accent2">
                    <a:lumMod val="50000"/>
                  </a:schemeClr>
                </a:solidFill>
              </a:rPr>
              <a:t>H</a:t>
            </a:r>
            <a:r>
              <a:rPr lang="en-US" sz="1600" baseline="30000" dirty="0" smtClean="0">
                <a:solidFill>
                  <a:schemeClr val="accent2">
                    <a:lumMod val="50000"/>
                  </a:schemeClr>
                </a:solidFill>
              </a:rPr>
              <a:t>+</a:t>
            </a:r>
            <a:r>
              <a:rPr lang="en-US" sz="1600" dirty="0">
                <a:solidFill>
                  <a:schemeClr val="accent2">
                    <a:lumMod val="50000"/>
                  </a:schemeClr>
                </a:solidFill>
              </a:rPr>
              <a:t> </a:t>
            </a:r>
            <a:r>
              <a:rPr lang="en-US" sz="1600" dirty="0" smtClean="0">
                <a:solidFill>
                  <a:schemeClr val="accent2">
                    <a:lumMod val="50000"/>
                  </a:schemeClr>
                </a:solidFill>
              </a:rPr>
              <a:t>(TV: 0.5 – 3.5 MV): 1000 </a:t>
            </a:r>
            <a:r>
              <a:rPr lang="el-GR" sz="1600" dirty="0" smtClean="0">
                <a:solidFill>
                  <a:schemeClr val="accent2">
                    <a:lumMod val="50000"/>
                  </a:schemeClr>
                </a:solidFill>
                <a:latin typeface="Calibri" panose="020F0502020204030204" pitchFamily="34" charset="0"/>
                <a:cs typeface="Calibri" panose="020F0502020204030204" pitchFamily="34" charset="0"/>
              </a:rPr>
              <a:t>μ</a:t>
            </a:r>
            <a:r>
              <a:rPr lang="it-IT" sz="1600" dirty="0" smtClean="0">
                <a:solidFill>
                  <a:schemeClr val="accent2">
                    <a:lumMod val="50000"/>
                  </a:schemeClr>
                </a:solidFill>
                <a:latin typeface="Calibri" panose="020F0502020204030204" pitchFamily="34" charset="0"/>
                <a:cs typeface="Calibri" panose="020F0502020204030204" pitchFamily="34" charset="0"/>
              </a:rPr>
              <a:t>A</a:t>
            </a:r>
            <a:endParaRPr lang="en-US" sz="1600" dirty="0" smtClean="0">
              <a:solidFill>
                <a:schemeClr val="accent2">
                  <a:lumMod val="50000"/>
                </a:schemeClr>
              </a:solidFill>
            </a:endParaRPr>
          </a:p>
        </p:txBody>
      </p:sp>
      <p:sp>
        <p:nvSpPr>
          <p:cNvPr id="19" name="CasellaDiTesto 18"/>
          <p:cNvSpPr txBox="1"/>
          <p:nvPr/>
        </p:nvSpPr>
        <p:spPr>
          <a:xfrm>
            <a:off x="1062438" y="1663381"/>
            <a:ext cx="5081016" cy="338554"/>
          </a:xfrm>
          <a:prstGeom prst="rect">
            <a:avLst/>
          </a:prstGeom>
          <a:noFill/>
        </p:spPr>
        <p:txBody>
          <a:bodyPr wrap="square" rtlCol="0">
            <a:spAutoFit/>
          </a:bodyPr>
          <a:lstStyle/>
          <a:p>
            <a:r>
              <a:rPr lang="en-US" sz="1600" baseline="30000" dirty="0">
                <a:solidFill>
                  <a:schemeClr val="accent5">
                    <a:lumMod val="75000"/>
                  </a:schemeClr>
                </a:solidFill>
              </a:rPr>
              <a:t>4</a:t>
            </a:r>
            <a:r>
              <a:rPr lang="en-US" sz="1600" dirty="0" smtClean="0">
                <a:solidFill>
                  <a:schemeClr val="accent5">
                    <a:lumMod val="75000"/>
                  </a:schemeClr>
                </a:solidFill>
              </a:rPr>
              <a:t>He</a:t>
            </a:r>
            <a:r>
              <a:rPr lang="en-US" sz="1600" baseline="30000" dirty="0" smtClean="0">
                <a:solidFill>
                  <a:schemeClr val="accent5">
                    <a:lumMod val="75000"/>
                  </a:schemeClr>
                </a:solidFill>
              </a:rPr>
              <a:t>+</a:t>
            </a:r>
            <a:r>
              <a:rPr lang="en-US" sz="1600" dirty="0" smtClean="0">
                <a:solidFill>
                  <a:schemeClr val="accent5">
                    <a:lumMod val="75000"/>
                  </a:schemeClr>
                </a:solidFill>
              </a:rPr>
              <a:t> (TV: 0.3 – 0.5 MV): 300 </a:t>
            </a:r>
            <a:r>
              <a:rPr lang="el-GR" sz="1600" dirty="0" smtClean="0">
                <a:solidFill>
                  <a:schemeClr val="accent5">
                    <a:lumMod val="75000"/>
                  </a:schemeClr>
                </a:solidFill>
                <a:latin typeface="Calibri" panose="020F0502020204030204" pitchFamily="34" charset="0"/>
                <a:cs typeface="Calibri" panose="020F0502020204030204" pitchFamily="34" charset="0"/>
              </a:rPr>
              <a:t>μ</a:t>
            </a:r>
            <a:r>
              <a:rPr lang="it-IT" sz="1600" dirty="0" smtClean="0">
                <a:solidFill>
                  <a:schemeClr val="accent5">
                    <a:lumMod val="75000"/>
                  </a:schemeClr>
                </a:solidFill>
                <a:latin typeface="Calibri" panose="020F0502020204030204" pitchFamily="34" charset="0"/>
                <a:cs typeface="Calibri" panose="020F0502020204030204" pitchFamily="34" charset="0"/>
              </a:rPr>
              <a:t>A</a:t>
            </a:r>
            <a:endParaRPr lang="en-US" sz="1600" dirty="0" smtClean="0">
              <a:solidFill>
                <a:schemeClr val="accent5">
                  <a:lumMod val="75000"/>
                </a:schemeClr>
              </a:solidFill>
            </a:endParaRPr>
          </a:p>
        </p:txBody>
      </p:sp>
      <p:sp>
        <p:nvSpPr>
          <p:cNvPr id="20" name="CasellaDiTesto 19"/>
          <p:cNvSpPr txBox="1"/>
          <p:nvPr/>
        </p:nvSpPr>
        <p:spPr>
          <a:xfrm>
            <a:off x="1059390" y="1852357"/>
            <a:ext cx="5081016" cy="338554"/>
          </a:xfrm>
          <a:prstGeom prst="rect">
            <a:avLst/>
          </a:prstGeom>
          <a:noFill/>
        </p:spPr>
        <p:txBody>
          <a:bodyPr wrap="square" rtlCol="0">
            <a:spAutoFit/>
          </a:bodyPr>
          <a:lstStyle/>
          <a:p>
            <a:r>
              <a:rPr lang="en-US" sz="1600" baseline="30000" dirty="0">
                <a:solidFill>
                  <a:schemeClr val="accent5">
                    <a:lumMod val="75000"/>
                  </a:schemeClr>
                </a:solidFill>
              </a:rPr>
              <a:t>4</a:t>
            </a:r>
            <a:r>
              <a:rPr lang="en-US" sz="1600" dirty="0" smtClean="0">
                <a:solidFill>
                  <a:schemeClr val="accent5">
                    <a:lumMod val="75000"/>
                  </a:schemeClr>
                </a:solidFill>
              </a:rPr>
              <a:t>He</a:t>
            </a:r>
            <a:r>
              <a:rPr lang="en-US" sz="1600" baseline="30000" dirty="0" smtClean="0">
                <a:solidFill>
                  <a:schemeClr val="accent5">
                    <a:lumMod val="75000"/>
                  </a:schemeClr>
                </a:solidFill>
              </a:rPr>
              <a:t>+</a:t>
            </a:r>
            <a:r>
              <a:rPr lang="en-US" sz="1600" dirty="0" smtClean="0">
                <a:solidFill>
                  <a:schemeClr val="accent5">
                    <a:lumMod val="75000"/>
                  </a:schemeClr>
                </a:solidFill>
              </a:rPr>
              <a:t> (TV: 0.5 – 3.5 MV): 500 </a:t>
            </a:r>
            <a:r>
              <a:rPr lang="el-GR" sz="1600" dirty="0" smtClean="0">
                <a:solidFill>
                  <a:schemeClr val="accent5">
                    <a:lumMod val="75000"/>
                  </a:schemeClr>
                </a:solidFill>
                <a:latin typeface="Calibri" panose="020F0502020204030204" pitchFamily="34" charset="0"/>
                <a:cs typeface="Calibri" panose="020F0502020204030204" pitchFamily="34" charset="0"/>
              </a:rPr>
              <a:t>μ</a:t>
            </a:r>
            <a:r>
              <a:rPr lang="it-IT" sz="1600" dirty="0" smtClean="0">
                <a:solidFill>
                  <a:schemeClr val="accent5">
                    <a:lumMod val="75000"/>
                  </a:schemeClr>
                </a:solidFill>
                <a:latin typeface="Calibri" panose="020F0502020204030204" pitchFamily="34" charset="0"/>
                <a:cs typeface="Calibri" panose="020F0502020204030204" pitchFamily="34" charset="0"/>
              </a:rPr>
              <a:t>A</a:t>
            </a:r>
            <a:endParaRPr lang="en-US" sz="1600" dirty="0" smtClean="0">
              <a:solidFill>
                <a:schemeClr val="accent5">
                  <a:lumMod val="75000"/>
                </a:schemeClr>
              </a:solidFill>
            </a:endParaRPr>
          </a:p>
        </p:txBody>
      </p:sp>
      <p:sp>
        <p:nvSpPr>
          <p:cNvPr id="21" name="CasellaDiTesto 20"/>
          <p:cNvSpPr txBox="1"/>
          <p:nvPr/>
        </p:nvSpPr>
        <p:spPr>
          <a:xfrm>
            <a:off x="1062438" y="2129725"/>
            <a:ext cx="5081016" cy="338554"/>
          </a:xfrm>
          <a:prstGeom prst="rect">
            <a:avLst/>
          </a:prstGeom>
          <a:noFill/>
        </p:spPr>
        <p:txBody>
          <a:bodyPr wrap="square" rtlCol="0">
            <a:spAutoFit/>
          </a:bodyPr>
          <a:lstStyle/>
          <a:p>
            <a:r>
              <a:rPr lang="en-US" sz="1600" baseline="30000" dirty="0" smtClean="0"/>
              <a:t>12</a:t>
            </a:r>
            <a:r>
              <a:rPr lang="en-US" sz="1600" dirty="0" smtClean="0"/>
              <a:t>C</a:t>
            </a:r>
            <a:r>
              <a:rPr lang="en-US" sz="1600" baseline="30000" dirty="0" smtClean="0"/>
              <a:t>+</a:t>
            </a:r>
            <a:r>
              <a:rPr lang="en-US" sz="1600" dirty="0" smtClean="0"/>
              <a:t> (TV: 0.3 – 0.5 MV): 100  </a:t>
            </a:r>
            <a:r>
              <a:rPr lang="el-GR" sz="1600" dirty="0" smtClean="0">
                <a:latin typeface="Calibri" panose="020F0502020204030204" pitchFamily="34" charset="0"/>
                <a:cs typeface="Calibri" panose="020F0502020204030204" pitchFamily="34" charset="0"/>
              </a:rPr>
              <a:t>μ</a:t>
            </a:r>
            <a:r>
              <a:rPr lang="it-IT" sz="1600" dirty="0" smtClean="0">
                <a:latin typeface="Calibri" panose="020F0502020204030204" pitchFamily="34" charset="0"/>
                <a:cs typeface="Calibri" panose="020F0502020204030204" pitchFamily="34" charset="0"/>
              </a:rPr>
              <a:t>A</a:t>
            </a:r>
            <a:endParaRPr lang="en-US" sz="1600" dirty="0" smtClean="0"/>
          </a:p>
        </p:txBody>
      </p:sp>
      <p:sp>
        <p:nvSpPr>
          <p:cNvPr id="23" name="CasellaDiTesto 22"/>
          <p:cNvSpPr txBox="1"/>
          <p:nvPr/>
        </p:nvSpPr>
        <p:spPr>
          <a:xfrm>
            <a:off x="1059390" y="2318701"/>
            <a:ext cx="5081016" cy="338554"/>
          </a:xfrm>
          <a:prstGeom prst="rect">
            <a:avLst/>
          </a:prstGeom>
          <a:noFill/>
        </p:spPr>
        <p:txBody>
          <a:bodyPr wrap="square" rtlCol="0">
            <a:spAutoFit/>
          </a:bodyPr>
          <a:lstStyle/>
          <a:p>
            <a:r>
              <a:rPr lang="en-US" sz="1600" baseline="30000" dirty="0" smtClean="0"/>
              <a:t>12</a:t>
            </a:r>
            <a:r>
              <a:rPr lang="en-US" sz="1600" dirty="0" smtClean="0"/>
              <a:t>C</a:t>
            </a:r>
            <a:r>
              <a:rPr lang="en-US" sz="1600" baseline="30000" dirty="0" smtClean="0"/>
              <a:t>+</a:t>
            </a:r>
            <a:r>
              <a:rPr lang="en-US" sz="1600" dirty="0" smtClean="0"/>
              <a:t> (TV: 0.5 – 3.5 MV): 150  </a:t>
            </a:r>
            <a:r>
              <a:rPr lang="el-GR" sz="1600" dirty="0" smtClean="0">
                <a:latin typeface="Calibri" panose="020F0502020204030204" pitchFamily="34" charset="0"/>
                <a:cs typeface="Calibri" panose="020F0502020204030204" pitchFamily="34" charset="0"/>
              </a:rPr>
              <a:t>μ</a:t>
            </a:r>
            <a:r>
              <a:rPr lang="it-IT" sz="1600" dirty="0" smtClean="0">
                <a:latin typeface="Calibri" panose="020F0502020204030204" pitchFamily="34" charset="0"/>
                <a:cs typeface="Calibri" panose="020F0502020204030204" pitchFamily="34" charset="0"/>
              </a:rPr>
              <a:t>A</a:t>
            </a:r>
            <a:endParaRPr lang="en-US" sz="1600" dirty="0" smtClean="0"/>
          </a:p>
        </p:txBody>
      </p:sp>
      <p:sp>
        <p:nvSpPr>
          <p:cNvPr id="24" name="CasellaDiTesto 23"/>
          <p:cNvSpPr txBox="1"/>
          <p:nvPr/>
        </p:nvSpPr>
        <p:spPr>
          <a:xfrm>
            <a:off x="1065486" y="2498533"/>
            <a:ext cx="5081016" cy="338554"/>
          </a:xfrm>
          <a:prstGeom prst="rect">
            <a:avLst/>
          </a:prstGeom>
          <a:noFill/>
        </p:spPr>
        <p:txBody>
          <a:bodyPr wrap="square" rtlCol="0">
            <a:spAutoFit/>
          </a:bodyPr>
          <a:lstStyle/>
          <a:p>
            <a:r>
              <a:rPr lang="en-US" sz="1600" baseline="30000" dirty="0" smtClean="0"/>
              <a:t>12</a:t>
            </a:r>
            <a:r>
              <a:rPr lang="en-US" sz="1600" dirty="0" smtClean="0"/>
              <a:t>C</a:t>
            </a:r>
            <a:r>
              <a:rPr lang="en-US" sz="1600" baseline="30000" dirty="0" smtClean="0"/>
              <a:t>++</a:t>
            </a:r>
            <a:r>
              <a:rPr lang="en-US" sz="1600" dirty="0" smtClean="0"/>
              <a:t> (TV: 0.5 – 3.5 MV): 100  </a:t>
            </a:r>
            <a:r>
              <a:rPr lang="el-GR" sz="1600" dirty="0" smtClean="0">
                <a:latin typeface="Calibri" panose="020F0502020204030204" pitchFamily="34" charset="0"/>
                <a:cs typeface="Calibri" panose="020F0502020204030204" pitchFamily="34" charset="0"/>
              </a:rPr>
              <a:t>μ</a:t>
            </a:r>
            <a:r>
              <a:rPr lang="it-IT" sz="1600" dirty="0" smtClean="0">
                <a:latin typeface="Calibri" panose="020F0502020204030204" pitchFamily="34" charset="0"/>
                <a:cs typeface="Calibri" panose="020F0502020204030204" pitchFamily="34" charset="0"/>
              </a:rPr>
              <a:t>A</a:t>
            </a:r>
            <a:endParaRPr lang="en-US" sz="1600" dirty="0" smtClean="0"/>
          </a:p>
        </p:txBody>
      </p:sp>
      <p:sp>
        <p:nvSpPr>
          <p:cNvPr id="25" name="CasellaDiTesto 24"/>
          <p:cNvSpPr txBox="1"/>
          <p:nvPr/>
        </p:nvSpPr>
        <p:spPr>
          <a:xfrm>
            <a:off x="4499993" y="1164129"/>
            <a:ext cx="4392488" cy="1569660"/>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inline Cockcroft Walton accelerator</a:t>
            </a:r>
          </a:p>
          <a:p>
            <a:pPr marL="342900" indent="-342900">
              <a:buClr>
                <a:srgbClr val="FF0000"/>
              </a:buClr>
              <a:buFont typeface="Arial" panose="020B0604020202020204" pitchFamily="34" charset="0"/>
              <a:buChar char="•"/>
            </a:pPr>
            <a:r>
              <a:rPr lang="en-US" sz="1600" b="1" dirty="0">
                <a:solidFill>
                  <a:srgbClr val="C00000"/>
                </a:solidFill>
                <a:latin typeface="Times New Roman" panose="02020603050405020304" pitchFamily="18" charset="0"/>
                <a:cs typeface="Times New Roman" panose="02020603050405020304" pitchFamily="18" charset="0"/>
              </a:rPr>
              <a:t>TERMINAL VOLTAGE: 0.2 – 3.5 MV</a:t>
            </a:r>
          </a:p>
          <a:p>
            <a:pPr marL="342900" indent="-342900">
              <a:buClr>
                <a:srgbClr val="FF0000"/>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Precision of terminal voltage reading: 350 V</a:t>
            </a:r>
          </a:p>
          <a:p>
            <a:pPr marL="342900" indent="-342900">
              <a:buClr>
                <a:srgbClr val="FF0000"/>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Beam energy reproducibility: 0.01% TV</a:t>
            </a:r>
          </a:p>
          <a:p>
            <a:pPr marL="342900" indent="-342900">
              <a:buClr>
                <a:srgbClr val="FF0000"/>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Beam energy stability: 0.001% TV / h</a:t>
            </a:r>
          </a:p>
          <a:p>
            <a:pPr marL="342900" indent="-342900">
              <a:buClr>
                <a:srgbClr val="FF0000"/>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Beam current stability: &lt; 5% / h</a:t>
            </a:r>
          </a:p>
        </p:txBody>
      </p:sp>
      <p:pic>
        <p:nvPicPr>
          <p:cNvPr id="29"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76296"/>
            <a:ext cx="530222" cy="709712"/>
          </a:xfrm>
          <a:prstGeom prst="rect">
            <a:avLst/>
          </a:prstGeom>
        </p:spPr>
      </p:pic>
      <p:sp>
        <p:nvSpPr>
          <p:cNvPr id="6" name="CasellaDiTesto 5"/>
          <p:cNvSpPr txBox="1"/>
          <p:nvPr/>
        </p:nvSpPr>
        <p:spPr>
          <a:xfrm>
            <a:off x="118219" y="2922765"/>
            <a:ext cx="8763547" cy="3600922"/>
          </a:xfrm>
          <a:prstGeom prst="rect">
            <a:avLst/>
          </a:prstGeom>
          <a:noFill/>
        </p:spPr>
        <p:txBody>
          <a:bodyPr wrap="square" rtlCol="0">
            <a:spAutoFit/>
          </a:bodyPr>
          <a:lstStyle/>
          <a:p>
            <a:pPr algn="just">
              <a:lnSpc>
                <a:spcPct val="114000"/>
              </a:lnSpc>
            </a:pPr>
            <a:r>
              <a:rPr lang="en-US" sz="3600" dirty="0" smtClean="0">
                <a:solidFill>
                  <a:srgbClr val="C00000"/>
                </a:solidFill>
                <a:latin typeface="Comic Sans MS" panose="030F0702030302020204" pitchFamily="66" charset="0"/>
              </a:rPr>
              <a:t>A key-point</a:t>
            </a:r>
            <a:r>
              <a:rPr lang="en-US" dirty="0" smtClean="0">
                <a:solidFill>
                  <a:srgbClr val="0070C0"/>
                </a:solidFill>
                <a:latin typeface="Comic Sans MS" panose="030F0702030302020204" pitchFamily="66" charset="0"/>
              </a:rPr>
              <a:t>: </a:t>
            </a:r>
            <a:r>
              <a:rPr lang="en-US" u="sng" dirty="0" smtClean="0">
                <a:solidFill>
                  <a:srgbClr val="CC0000"/>
                </a:solidFill>
                <a:latin typeface="Comic Sans MS" panose="030F0702030302020204" pitchFamily="66" charset="0"/>
              </a:rPr>
              <a:t>at low energy</a:t>
            </a:r>
            <a:r>
              <a:rPr lang="en-US" dirty="0" smtClean="0">
                <a:solidFill>
                  <a:srgbClr val="CC0000"/>
                </a:solidFill>
                <a:latin typeface="Comic Sans MS" panose="030F0702030302020204" pitchFamily="66" charset="0"/>
              </a:rPr>
              <a:t> </a:t>
            </a:r>
            <a:r>
              <a:rPr lang="en-US" dirty="0" smtClean="0">
                <a:latin typeface="Comic Sans MS" panose="030F0702030302020204" pitchFamily="66" charset="0"/>
              </a:rPr>
              <a:t>LUNA-MV must</a:t>
            </a:r>
            <a:r>
              <a:rPr lang="en-US" dirty="0">
                <a:latin typeface="Comic Sans MS" panose="030F0702030302020204" pitchFamily="66" charset="0"/>
              </a:rPr>
              <a:t> </a:t>
            </a:r>
            <a:r>
              <a:rPr lang="en-US" dirty="0" smtClean="0">
                <a:latin typeface="Comic Sans MS" panose="030F0702030302020204" pitchFamily="66" charset="0"/>
              </a:rPr>
              <a:t>deliver very intense beams to make the nuclear cross sections measurable…however in the highest part of the energy range, in particular with proton beam, experiments can be performed by beam of much, much lower intensity !</a:t>
            </a:r>
          </a:p>
          <a:p>
            <a:pPr>
              <a:lnSpc>
                <a:spcPct val="114000"/>
              </a:lnSpc>
            </a:pPr>
            <a:endParaRPr lang="it-IT" sz="800" dirty="0">
              <a:latin typeface="Comic Sans MS" panose="030F0702030302020204" pitchFamily="66" charset="0"/>
            </a:endParaRPr>
          </a:p>
          <a:p>
            <a:pPr algn="ctr">
              <a:lnSpc>
                <a:spcPct val="114000"/>
              </a:lnSpc>
            </a:pPr>
            <a:r>
              <a:rPr lang="en-US" dirty="0" smtClean="0">
                <a:solidFill>
                  <a:srgbClr val="0070C0"/>
                </a:solidFill>
                <a:latin typeface="Comic Sans MS" panose="030F0702030302020204" pitchFamily="66" charset="0"/>
              </a:rPr>
              <a:t>Nevertheless  we are committed to guarantee the full operation beyond the peculiar NA needs.</a:t>
            </a:r>
            <a:r>
              <a:rPr lang="en-US" sz="3600" dirty="0" smtClean="0">
                <a:solidFill>
                  <a:srgbClr val="0070C0"/>
                </a:solidFill>
                <a:latin typeface="Comic Sans MS" panose="030F0702030302020204" pitchFamily="66" charset="0"/>
              </a:rPr>
              <a:t> </a:t>
            </a:r>
            <a:endParaRPr lang="en-US" sz="3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8134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prati@mbox.ge.infn.it:993/fetch%3EUID%3E.INBOX.luna.LNGS%20%26-%20SC%3E278?part=1.5&amp;type=image/png&amp;filename=prati0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Text Box 2"/>
          <p:cNvSpPr txBox="1">
            <a:spLocks noChangeArrowheads="1"/>
          </p:cNvSpPr>
          <p:nvPr/>
        </p:nvSpPr>
        <p:spPr bwMode="auto">
          <a:xfrm>
            <a:off x="1259632" y="390153"/>
            <a:ext cx="7458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The “history” of neutron simulation for LUNA-MV </a:t>
            </a:r>
            <a:endParaRPr lang="en-US" altLang="it-IT" sz="2400" dirty="0">
              <a:solidFill>
                <a:srgbClr val="C00000"/>
              </a:solidFill>
              <a:latin typeface="Comic Sans MS" panose="030F0702030302020204" pitchFamily="66"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4" name="TextBox 3"/>
          <p:cNvSpPr txBox="1"/>
          <p:nvPr/>
        </p:nvSpPr>
        <p:spPr>
          <a:xfrm>
            <a:off x="307974" y="1083814"/>
            <a:ext cx="8512497" cy="4339650"/>
          </a:xfrm>
          <a:prstGeom prst="rect">
            <a:avLst/>
          </a:prstGeom>
          <a:noFill/>
        </p:spPr>
        <p:txBody>
          <a:bodyPr wrap="square" rtlCol="0">
            <a:spAutoFit/>
          </a:bodyPr>
          <a:lstStyle/>
          <a:p>
            <a:pPr algn="ctr"/>
            <a:r>
              <a:rPr lang="en-US" sz="1800" dirty="0" smtClean="0">
                <a:latin typeface="Comic Sans MS" panose="030F0702030302020204" pitchFamily="66" charset="0"/>
              </a:rPr>
              <a:t>Maximum neutron production  calculated in </a:t>
            </a:r>
            <a:r>
              <a:rPr lang="en-US" u="sng" dirty="0" smtClean="0">
                <a:solidFill>
                  <a:srgbClr val="008000"/>
                </a:solidFill>
                <a:latin typeface="Comic Sans MS" panose="030F0702030302020204" pitchFamily="66" charset="0"/>
              </a:rPr>
              <a:t>2014</a:t>
            </a:r>
            <a:r>
              <a:rPr lang="en-US" sz="1800" dirty="0" smtClean="0">
                <a:latin typeface="Comic Sans MS" panose="030F0702030302020204" pitchFamily="66" charset="0"/>
              </a:rPr>
              <a:t> on the basis of the long-term scientific program</a:t>
            </a:r>
            <a:r>
              <a:rPr lang="it-IT" sz="1800" dirty="0" smtClean="0">
                <a:latin typeface="Comic Sans MS" panose="030F0702030302020204" pitchFamily="66" charset="0"/>
              </a:rPr>
              <a:t>:</a:t>
            </a:r>
          </a:p>
          <a:p>
            <a:endParaRPr lang="it-IT" sz="1800" dirty="0" smtClean="0">
              <a:latin typeface="Comic Sans MS" panose="030F0702030302020204" pitchFamily="66" charset="0"/>
            </a:endParaRPr>
          </a:p>
          <a:p>
            <a:pPr>
              <a:lnSpc>
                <a:spcPct val="200000"/>
              </a:lnSpc>
            </a:pPr>
            <a:r>
              <a:rPr lang="it-IT" sz="1800" baseline="30000" dirty="0" smtClean="0">
                <a:solidFill>
                  <a:srgbClr val="0033CC"/>
                </a:solidFill>
                <a:latin typeface="Comic Sans MS" panose="030F0702030302020204" pitchFamily="66" charset="0"/>
              </a:rPr>
              <a:t>13</a:t>
            </a:r>
            <a:r>
              <a:rPr lang="it-IT" sz="1800" dirty="0" smtClean="0">
                <a:solidFill>
                  <a:srgbClr val="0033CC"/>
                </a:solidFill>
                <a:latin typeface="Comic Sans MS" panose="030F0702030302020204" pitchFamily="66" charset="0"/>
              </a:rPr>
              <a:t>C(</a:t>
            </a:r>
            <a:r>
              <a:rPr lang="it-IT" sz="1800" dirty="0" err="1" smtClean="0">
                <a:solidFill>
                  <a:srgbClr val="0033CC"/>
                </a:solidFill>
                <a:latin typeface="Symbol" panose="05050102010706020507" pitchFamily="18" charset="2"/>
              </a:rPr>
              <a:t>a</a:t>
            </a:r>
            <a:r>
              <a:rPr lang="it-IT" sz="1800" dirty="0" err="1" smtClean="0">
                <a:solidFill>
                  <a:srgbClr val="0033CC"/>
                </a:solidFill>
                <a:latin typeface="Comic Sans MS" panose="030F0702030302020204" pitchFamily="66" charset="0"/>
              </a:rPr>
              <a:t>,n</a:t>
            </a:r>
            <a:r>
              <a:rPr lang="it-IT" sz="1800" dirty="0" smtClean="0">
                <a:solidFill>
                  <a:srgbClr val="0033CC"/>
                </a:solidFill>
                <a:latin typeface="Comic Sans MS" panose="030F0702030302020204" pitchFamily="66" charset="0"/>
              </a:rPr>
              <a:t>)</a:t>
            </a:r>
            <a:r>
              <a:rPr lang="it-IT" sz="1800" baseline="30000" dirty="0" smtClean="0">
                <a:solidFill>
                  <a:srgbClr val="0033CC"/>
                </a:solidFill>
                <a:latin typeface="Comic Sans MS" panose="030F0702030302020204" pitchFamily="66" charset="0"/>
              </a:rPr>
              <a:t>16</a:t>
            </a:r>
            <a:r>
              <a:rPr lang="it-IT" sz="1800" dirty="0" smtClean="0">
                <a:solidFill>
                  <a:srgbClr val="0033CC"/>
                </a:solidFill>
                <a:latin typeface="Comic Sans MS" panose="030F0702030302020204" pitchFamily="66" charset="0"/>
              </a:rPr>
              <a:t>O</a:t>
            </a:r>
            <a:r>
              <a:rPr lang="it-IT" sz="1800" dirty="0" smtClean="0">
                <a:latin typeface="Comic Sans MS" panose="030F0702030302020204" pitchFamily="66" charset="0"/>
              </a:rPr>
              <a:t>;    Q=2.216 </a:t>
            </a:r>
            <a:r>
              <a:rPr lang="it-IT" sz="1800" dirty="0" err="1" smtClean="0">
                <a:latin typeface="Comic Sans MS" panose="030F0702030302020204" pitchFamily="66" charset="0"/>
              </a:rPr>
              <a:t>MeV</a:t>
            </a:r>
            <a:r>
              <a:rPr lang="it-IT" sz="1800" dirty="0" smtClean="0">
                <a:latin typeface="Comic Sans MS" panose="030F0702030302020204" pitchFamily="66" charset="0"/>
              </a:rPr>
              <a:t>,   E</a:t>
            </a:r>
            <a:r>
              <a:rPr lang="it-IT" sz="1800" baseline="-25000" dirty="0" smtClean="0">
                <a:latin typeface="Comic Sans MS" panose="030F0702030302020204" pitchFamily="66" charset="0"/>
              </a:rPr>
              <a:t>n</a:t>
            </a:r>
            <a:r>
              <a:rPr lang="it-IT" sz="1800" dirty="0" smtClean="0">
                <a:latin typeface="Comic Sans MS" panose="030F0702030302020204" pitchFamily="66" charset="0"/>
              </a:rPr>
              <a:t> ~ 3 </a:t>
            </a:r>
            <a:r>
              <a:rPr lang="it-IT" sz="1800" dirty="0" err="1" smtClean="0">
                <a:latin typeface="Comic Sans MS" panose="030F0702030302020204" pitchFamily="66" charset="0"/>
              </a:rPr>
              <a:t>MeV</a:t>
            </a:r>
            <a:r>
              <a:rPr lang="it-IT" sz="1800" dirty="0" smtClean="0">
                <a:latin typeface="Comic Sans MS" panose="030F0702030302020204" pitchFamily="66" charset="0"/>
              </a:rPr>
              <a:t> </a:t>
            </a:r>
            <a:r>
              <a:rPr lang="it-IT" sz="1800" dirty="0" smtClean="0">
                <a:latin typeface="Comic Sans MS" panose="030F0702030302020204" pitchFamily="66" charset="0"/>
                <a:cs typeface="Times New Roman"/>
              </a:rPr>
              <a:t>@ E</a:t>
            </a:r>
            <a:r>
              <a:rPr lang="it-IT" sz="1800" baseline="-25000" dirty="0" smtClean="0">
                <a:latin typeface="Symbol" panose="05050102010706020507" pitchFamily="18" charset="2"/>
                <a:cs typeface="Times New Roman"/>
              </a:rPr>
              <a:t>a</a:t>
            </a:r>
            <a:r>
              <a:rPr lang="it-IT" sz="1800" dirty="0" smtClean="0">
                <a:latin typeface="Comic Sans MS" panose="030F0702030302020204" pitchFamily="66" charset="0"/>
                <a:cs typeface="Times New Roman"/>
              </a:rPr>
              <a:t> = 1 </a:t>
            </a:r>
            <a:r>
              <a:rPr lang="it-IT" sz="1800" dirty="0" err="1" smtClean="0">
                <a:latin typeface="Comic Sans MS" panose="030F0702030302020204" pitchFamily="66" charset="0"/>
                <a:cs typeface="Times New Roman"/>
              </a:rPr>
              <a:t>MeV</a:t>
            </a:r>
            <a:r>
              <a:rPr lang="it-IT" sz="1800" dirty="0" smtClean="0">
                <a:latin typeface="Comic Sans MS" panose="030F0702030302020204" pitchFamily="66" charset="0"/>
              </a:rPr>
              <a:t> </a:t>
            </a:r>
          </a:p>
          <a:p>
            <a:pPr>
              <a:lnSpc>
                <a:spcPct val="200000"/>
              </a:lnSpc>
            </a:pPr>
            <a:r>
              <a:rPr lang="it-IT" sz="1800" baseline="30000" dirty="0" smtClean="0">
                <a:solidFill>
                  <a:srgbClr val="0033CC"/>
                </a:solidFill>
                <a:latin typeface="Comic Sans MS" panose="030F0702030302020204" pitchFamily="66" charset="0"/>
              </a:rPr>
              <a:t>22</a:t>
            </a:r>
            <a:r>
              <a:rPr lang="it-IT" sz="1800" dirty="0" smtClean="0">
                <a:solidFill>
                  <a:srgbClr val="0033CC"/>
                </a:solidFill>
                <a:latin typeface="Comic Sans MS" panose="030F0702030302020204" pitchFamily="66" charset="0"/>
              </a:rPr>
              <a:t>Ne(</a:t>
            </a:r>
            <a:r>
              <a:rPr lang="it-IT" sz="1800" dirty="0" err="1" smtClean="0">
                <a:solidFill>
                  <a:srgbClr val="0033CC"/>
                </a:solidFill>
                <a:latin typeface="Symbol" panose="05050102010706020507" pitchFamily="18" charset="2"/>
              </a:rPr>
              <a:t>a</a:t>
            </a:r>
            <a:r>
              <a:rPr lang="it-IT" sz="1800" dirty="0" err="1" smtClean="0">
                <a:solidFill>
                  <a:srgbClr val="0033CC"/>
                </a:solidFill>
                <a:latin typeface="Comic Sans MS" panose="030F0702030302020204" pitchFamily="66" charset="0"/>
              </a:rPr>
              <a:t>,n</a:t>
            </a:r>
            <a:r>
              <a:rPr lang="it-IT" sz="1800" dirty="0" smtClean="0">
                <a:solidFill>
                  <a:srgbClr val="0033CC"/>
                </a:solidFill>
                <a:latin typeface="Comic Sans MS" panose="030F0702030302020204" pitchFamily="66" charset="0"/>
              </a:rPr>
              <a:t>)</a:t>
            </a:r>
            <a:r>
              <a:rPr lang="it-IT" sz="1800" baseline="30000" dirty="0" smtClean="0">
                <a:solidFill>
                  <a:srgbClr val="0033CC"/>
                </a:solidFill>
                <a:latin typeface="Comic Sans MS" panose="030F0702030302020204" pitchFamily="66" charset="0"/>
              </a:rPr>
              <a:t>25</a:t>
            </a:r>
            <a:r>
              <a:rPr lang="it-IT" sz="1800" dirty="0" smtClean="0">
                <a:solidFill>
                  <a:srgbClr val="0033CC"/>
                </a:solidFill>
                <a:latin typeface="Comic Sans MS" panose="030F0702030302020204" pitchFamily="66" charset="0"/>
              </a:rPr>
              <a:t>Mg</a:t>
            </a:r>
            <a:r>
              <a:rPr lang="it-IT" sz="1800" dirty="0" smtClean="0">
                <a:latin typeface="Comic Sans MS" panose="030F0702030302020204" pitchFamily="66" charset="0"/>
              </a:rPr>
              <a:t>,  Q= - 0.478 </a:t>
            </a:r>
            <a:r>
              <a:rPr lang="it-IT" sz="1800" dirty="0" err="1" smtClean="0">
                <a:latin typeface="Comic Sans MS" panose="030F0702030302020204" pitchFamily="66" charset="0"/>
              </a:rPr>
              <a:t>MeV</a:t>
            </a:r>
            <a:r>
              <a:rPr lang="it-IT" sz="1800" dirty="0" smtClean="0">
                <a:latin typeface="Comic Sans MS" panose="030F0702030302020204" pitchFamily="66" charset="0"/>
              </a:rPr>
              <a:t>, </a:t>
            </a:r>
            <a:r>
              <a:rPr lang="it-IT" sz="1800" dirty="0">
                <a:latin typeface="Comic Sans MS" panose="030F0702030302020204" pitchFamily="66" charset="0"/>
              </a:rPr>
              <a:t>E</a:t>
            </a:r>
            <a:r>
              <a:rPr lang="it-IT" sz="1800" baseline="-25000" dirty="0">
                <a:latin typeface="Comic Sans MS" panose="030F0702030302020204" pitchFamily="66" charset="0"/>
              </a:rPr>
              <a:t>n</a:t>
            </a:r>
            <a:r>
              <a:rPr lang="it-IT" sz="1800" dirty="0">
                <a:latin typeface="Comic Sans MS" panose="030F0702030302020204" pitchFamily="66" charset="0"/>
              </a:rPr>
              <a:t> ~ </a:t>
            </a:r>
            <a:r>
              <a:rPr lang="it-IT" sz="1800" dirty="0" smtClean="0">
                <a:latin typeface="Comic Sans MS" panose="030F0702030302020204" pitchFamily="66" charset="0"/>
              </a:rPr>
              <a:t>0.368 </a:t>
            </a:r>
            <a:r>
              <a:rPr lang="it-IT" sz="1800" dirty="0" err="1">
                <a:latin typeface="Comic Sans MS" panose="030F0702030302020204" pitchFamily="66" charset="0"/>
              </a:rPr>
              <a:t>MeV</a:t>
            </a:r>
            <a:r>
              <a:rPr lang="it-IT" sz="1800" dirty="0">
                <a:latin typeface="Comic Sans MS" panose="030F0702030302020204" pitchFamily="66" charset="0"/>
              </a:rPr>
              <a:t> </a:t>
            </a:r>
            <a:r>
              <a:rPr lang="it-IT" sz="1800" dirty="0">
                <a:latin typeface="Comic Sans MS" panose="030F0702030302020204" pitchFamily="66" charset="0"/>
                <a:cs typeface="Times New Roman"/>
              </a:rPr>
              <a:t>@ E</a:t>
            </a:r>
            <a:r>
              <a:rPr lang="it-IT" sz="1800" baseline="-25000" dirty="0">
                <a:latin typeface="Symbol" panose="05050102010706020507" pitchFamily="18" charset="2"/>
                <a:cs typeface="Times New Roman"/>
              </a:rPr>
              <a:t>a</a:t>
            </a:r>
            <a:r>
              <a:rPr lang="it-IT" sz="1800" dirty="0">
                <a:latin typeface="Comic Sans MS" panose="030F0702030302020204" pitchFamily="66" charset="0"/>
                <a:cs typeface="Times New Roman"/>
              </a:rPr>
              <a:t> = 1 </a:t>
            </a:r>
            <a:r>
              <a:rPr lang="it-IT" sz="1800" dirty="0" err="1" smtClean="0">
                <a:latin typeface="Comic Sans MS" panose="030F0702030302020204" pitchFamily="66" charset="0"/>
                <a:cs typeface="Times New Roman"/>
              </a:rPr>
              <a:t>MeV</a:t>
            </a:r>
            <a:endParaRPr lang="it-IT" sz="1800" dirty="0" smtClean="0">
              <a:latin typeface="Comic Sans MS" panose="030F0702030302020204" pitchFamily="66" charset="0"/>
              <a:cs typeface="Times New Roman"/>
            </a:endParaRPr>
          </a:p>
          <a:p>
            <a:pPr>
              <a:lnSpc>
                <a:spcPct val="200000"/>
              </a:lnSpc>
            </a:pPr>
            <a:endParaRPr lang="it-IT" sz="1800" dirty="0" smtClean="0">
              <a:latin typeface="Comic Sans MS" panose="030F0702030302020204" pitchFamily="66" charset="0"/>
              <a:cs typeface="Times New Roman"/>
            </a:endParaRPr>
          </a:p>
          <a:p>
            <a:pPr>
              <a:lnSpc>
                <a:spcPct val="200000"/>
              </a:lnSpc>
            </a:pPr>
            <a:r>
              <a:rPr lang="it-IT" sz="1800" dirty="0" smtClean="0">
                <a:latin typeface="Comic Sans MS" panose="030F0702030302020204" pitchFamily="66" charset="0"/>
              </a:rPr>
              <a:t> </a:t>
            </a:r>
            <a:r>
              <a:rPr lang="it-IT" sz="1800" baseline="30000" dirty="0" smtClean="0">
                <a:solidFill>
                  <a:srgbClr val="0033CC"/>
                </a:solidFill>
                <a:latin typeface="Comic Sans MS" panose="030F0702030302020204" pitchFamily="66" charset="0"/>
              </a:rPr>
              <a:t>13</a:t>
            </a:r>
            <a:r>
              <a:rPr lang="it-IT" sz="1800" dirty="0" smtClean="0">
                <a:solidFill>
                  <a:srgbClr val="0033CC"/>
                </a:solidFill>
                <a:latin typeface="Comic Sans MS" panose="030F0702030302020204" pitchFamily="66" charset="0"/>
              </a:rPr>
              <a:t>C(</a:t>
            </a:r>
            <a:r>
              <a:rPr lang="it-IT" sz="1800" dirty="0" err="1" smtClean="0">
                <a:solidFill>
                  <a:srgbClr val="0033CC"/>
                </a:solidFill>
                <a:latin typeface="Symbol" panose="05050102010706020507" pitchFamily="18" charset="2"/>
              </a:rPr>
              <a:t>a</a:t>
            </a:r>
            <a:r>
              <a:rPr lang="it-IT" sz="1800" dirty="0" err="1" smtClean="0">
                <a:solidFill>
                  <a:srgbClr val="0033CC"/>
                </a:solidFill>
                <a:latin typeface="Comic Sans MS" panose="030F0702030302020204" pitchFamily="66" charset="0"/>
              </a:rPr>
              <a:t>,n</a:t>
            </a:r>
            <a:r>
              <a:rPr lang="it-IT" sz="1800" dirty="0" smtClean="0">
                <a:solidFill>
                  <a:srgbClr val="0033CC"/>
                </a:solidFill>
                <a:latin typeface="Comic Sans MS" panose="030F0702030302020204" pitchFamily="66" charset="0"/>
              </a:rPr>
              <a:t>)</a:t>
            </a:r>
            <a:r>
              <a:rPr lang="it-IT" sz="1800" baseline="30000" dirty="0" smtClean="0">
                <a:solidFill>
                  <a:srgbClr val="0033CC"/>
                </a:solidFill>
                <a:latin typeface="Comic Sans MS" panose="030F0702030302020204" pitchFamily="66" charset="0"/>
              </a:rPr>
              <a:t>16</a:t>
            </a:r>
            <a:r>
              <a:rPr lang="it-IT" sz="1800" dirty="0" smtClean="0">
                <a:solidFill>
                  <a:srgbClr val="0033CC"/>
                </a:solidFill>
                <a:latin typeface="Comic Sans MS" panose="030F0702030302020204" pitchFamily="66" charset="0"/>
              </a:rPr>
              <a:t>O</a:t>
            </a:r>
            <a:r>
              <a:rPr lang="it-IT" sz="1800" dirty="0" smtClean="0">
                <a:latin typeface="Comic Sans MS" panose="030F0702030302020204" pitchFamily="66" charset="0"/>
              </a:rPr>
              <a:t>  </a:t>
            </a:r>
            <a:r>
              <a:rPr lang="it-IT" sz="1800" dirty="0" err="1" smtClean="0">
                <a:latin typeface="Comic Sans MS" panose="030F0702030302020204" pitchFamily="66" charset="0"/>
              </a:rPr>
              <a:t>as</a:t>
            </a:r>
            <a:r>
              <a:rPr lang="it-IT" sz="1800" dirty="0" smtClean="0">
                <a:latin typeface="Comic Sans MS" panose="030F0702030302020204" pitchFamily="66" charset="0"/>
              </a:rPr>
              <a:t>  10</a:t>
            </a:r>
            <a:r>
              <a:rPr lang="it-IT" sz="1800" baseline="30000" dirty="0" smtClean="0">
                <a:latin typeface="Comic Sans MS" panose="030F0702030302020204" pitchFamily="66" charset="0"/>
              </a:rPr>
              <a:t>-5</a:t>
            </a:r>
            <a:r>
              <a:rPr lang="it-IT" sz="1800" dirty="0" smtClean="0">
                <a:latin typeface="Comic Sans MS" panose="030F0702030302020204" pitchFamily="66" charset="0"/>
              </a:rPr>
              <a:t> </a:t>
            </a:r>
            <a:r>
              <a:rPr lang="it-IT" sz="1800" dirty="0" err="1" smtClean="0">
                <a:latin typeface="Comic Sans MS" panose="030F0702030302020204" pitchFamily="66" charset="0"/>
              </a:rPr>
              <a:t>contaminant</a:t>
            </a:r>
            <a:r>
              <a:rPr lang="it-IT" sz="1800" dirty="0" smtClean="0">
                <a:latin typeface="Comic Sans MS" panose="030F0702030302020204" pitchFamily="66" charset="0"/>
              </a:rPr>
              <a:t> of </a:t>
            </a:r>
            <a:r>
              <a:rPr lang="it-IT" sz="1800" baseline="30000" dirty="0" smtClean="0">
                <a:solidFill>
                  <a:srgbClr val="0033CC"/>
                </a:solidFill>
                <a:latin typeface="Comic Sans MS" panose="030F0702030302020204" pitchFamily="66" charset="0"/>
              </a:rPr>
              <a:t>12</a:t>
            </a:r>
            <a:r>
              <a:rPr lang="it-IT" sz="1800" dirty="0" smtClean="0">
                <a:solidFill>
                  <a:srgbClr val="0033CC"/>
                </a:solidFill>
                <a:latin typeface="Comic Sans MS" panose="030F0702030302020204" pitchFamily="66" charset="0"/>
              </a:rPr>
              <a:t>C(</a:t>
            </a:r>
            <a:r>
              <a:rPr lang="it-IT" sz="1800" dirty="0" err="1" smtClean="0">
                <a:solidFill>
                  <a:srgbClr val="0033CC"/>
                </a:solidFill>
                <a:latin typeface="Symbol" panose="05050102010706020507" pitchFamily="18" charset="2"/>
              </a:rPr>
              <a:t>a,g</a:t>
            </a:r>
            <a:r>
              <a:rPr lang="it-IT" sz="1800" dirty="0" smtClean="0">
                <a:solidFill>
                  <a:srgbClr val="0033CC"/>
                </a:solidFill>
                <a:latin typeface="Comic Sans MS" panose="030F0702030302020204" pitchFamily="66" charset="0"/>
              </a:rPr>
              <a:t>)</a:t>
            </a:r>
            <a:r>
              <a:rPr lang="it-IT" sz="1800" baseline="30000" dirty="0" smtClean="0">
                <a:solidFill>
                  <a:srgbClr val="0033CC"/>
                </a:solidFill>
                <a:latin typeface="Comic Sans MS" panose="030F0702030302020204" pitchFamily="66" charset="0"/>
              </a:rPr>
              <a:t>16</a:t>
            </a:r>
            <a:r>
              <a:rPr lang="it-IT" sz="1800" dirty="0" smtClean="0">
                <a:solidFill>
                  <a:srgbClr val="0033CC"/>
                </a:solidFill>
                <a:latin typeface="Comic Sans MS" panose="030F0702030302020204" pitchFamily="66" charset="0"/>
              </a:rPr>
              <a:t>O</a:t>
            </a:r>
            <a:r>
              <a:rPr lang="it-IT" sz="1800" dirty="0" smtClean="0">
                <a:latin typeface="Comic Sans MS" panose="030F0702030302020204" pitchFamily="66" charset="0"/>
              </a:rPr>
              <a:t>    </a:t>
            </a:r>
          </a:p>
          <a:p>
            <a:pPr>
              <a:lnSpc>
                <a:spcPct val="200000"/>
              </a:lnSpc>
            </a:pPr>
            <a:r>
              <a:rPr lang="it-IT" sz="1800" b="1" dirty="0" err="1" smtClean="0">
                <a:solidFill>
                  <a:srgbClr val="C00000"/>
                </a:solidFill>
                <a:latin typeface="Comic Sans MS" panose="030F0702030302020204" pitchFamily="66" charset="0"/>
              </a:rPr>
              <a:t>E</a:t>
            </a:r>
            <a:r>
              <a:rPr lang="it-IT" sz="1800" b="1" baseline="-25000" dirty="0" err="1" smtClean="0">
                <a:solidFill>
                  <a:srgbClr val="C00000"/>
                </a:solidFill>
                <a:latin typeface="Comic Sans MS" panose="030F0702030302020204" pitchFamily="66" charset="0"/>
              </a:rPr>
              <a:t>n</a:t>
            </a:r>
            <a:r>
              <a:rPr lang="it-IT" sz="1800" b="1" baseline="30000" dirty="0" err="1" smtClean="0">
                <a:solidFill>
                  <a:srgbClr val="C00000"/>
                </a:solidFill>
                <a:latin typeface="Comic Sans MS" panose="030F0702030302020204" pitchFamily="66" charset="0"/>
              </a:rPr>
              <a:t>cm</a:t>
            </a:r>
            <a:r>
              <a:rPr lang="it-IT" sz="1800" dirty="0" smtClean="0">
                <a:solidFill>
                  <a:srgbClr val="C00000"/>
                </a:solidFill>
                <a:latin typeface="Comic Sans MS" panose="030F0702030302020204" pitchFamily="66" charset="0"/>
              </a:rPr>
              <a:t> </a:t>
            </a:r>
            <a:r>
              <a:rPr lang="it-IT" sz="1800" dirty="0">
                <a:solidFill>
                  <a:srgbClr val="C00000"/>
                </a:solidFill>
                <a:latin typeface="Comic Sans MS" panose="030F0702030302020204" pitchFamily="66" charset="0"/>
              </a:rPr>
              <a:t>~ </a:t>
            </a:r>
            <a:r>
              <a:rPr lang="it-IT" sz="1800" dirty="0" smtClean="0">
                <a:solidFill>
                  <a:srgbClr val="C00000"/>
                </a:solidFill>
                <a:latin typeface="Comic Sans MS" panose="030F0702030302020204" pitchFamily="66" charset="0"/>
              </a:rPr>
              <a:t>4.89 </a:t>
            </a:r>
            <a:r>
              <a:rPr lang="it-IT" sz="1800" dirty="0" err="1">
                <a:solidFill>
                  <a:srgbClr val="C00000"/>
                </a:solidFill>
                <a:latin typeface="Comic Sans MS" panose="030F0702030302020204" pitchFamily="66" charset="0"/>
              </a:rPr>
              <a:t>MeV</a:t>
            </a:r>
            <a:r>
              <a:rPr lang="it-IT" sz="1800" dirty="0">
                <a:solidFill>
                  <a:srgbClr val="C00000"/>
                </a:solidFill>
                <a:latin typeface="Comic Sans MS" panose="030F0702030302020204" pitchFamily="66" charset="0"/>
              </a:rPr>
              <a:t> </a:t>
            </a:r>
            <a:r>
              <a:rPr lang="it-IT" sz="1800" dirty="0">
                <a:solidFill>
                  <a:srgbClr val="C00000"/>
                </a:solidFill>
                <a:latin typeface="Comic Sans MS" panose="030F0702030302020204" pitchFamily="66" charset="0"/>
                <a:cs typeface="Times New Roman"/>
              </a:rPr>
              <a:t>@ E</a:t>
            </a:r>
            <a:r>
              <a:rPr lang="it-IT" sz="1800" baseline="-25000" dirty="0">
                <a:solidFill>
                  <a:srgbClr val="C00000"/>
                </a:solidFill>
                <a:latin typeface="Symbol" panose="05050102010706020507" pitchFamily="18" charset="2"/>
                <a:cs typeface="Times New Roman"/>
              </a:rPr>
              <a:t>a</a:t>
            </a:r>
            <a:r>
              <a:rPr lang="it-IT" sz="1800" dirty="0">
                <a:solidFill>
                  <a:srgbClr val="C00000"/>
                </a:solidFill>
                <a:latin typeface="Comic Sans MS" panose="030F0702030302020204" pitchFamily="66" charset="0"/>
                <a:cs typeface="Times New Roman"/>
              </a:rPr>
              <a:t> = </a:t>
            </a:r>
            <a:r>
              <a:rPr lang="it-IT" sz="1800" dirty="0" smtClean="0">
                <a:solidFill>
                  <a:srgbClr val="C00000"/>
                </a:solidFill>
                <a:latin typeface="Comic Sans MS" panose="030F0702030302020204" pitchFamily="66" charset="0"/>
                <a:cs typeface="Times New Roman"/>
              </a:rPr>
              <a:t>3.5 </a:t>
            </a:r>
            <a:r>
              <a:rPr lang="it-IT" sz="1800" dirty="0" err="1" smtClean="0">
                <a:solidFill>
                  <a:srgbClr val="C00000"/>
                </a:solidFill>
                <a:latin typeface="Comic Sans MS" panose="030F0702030302020204" pitchFamily="66" charset="0"/>
                <a:cs typeface="Times New Roman"/>
              </a:rPr>
              <a:t>MeV</a:t>
            </a:r>
            <a:r>
              <a:rPr lang="it-IT" sz="1800" dirty="0" smtClean="0">
                <a:solidFill>
                  <a:srgbClr val="C00000"/>
                </a:solidFill>
                <a:latin typeface="Comic Sans MS" panose="030F0702030302020204" pitchFamily="66" charset="0"/>
                <a:cs typeface="Times New Roman"/>
              </a:rPr>
              <a:t>; production rate: 2 10</a:t>
            </a:r>
            <a:r>
              <a:rPr lang="it-IT" sz="1800" baseline="30000" dirty="0" smtClean="0">
                <a:solidFill>
                  <a:srgbClr val="C00000"/>
                </a:solidFill>
                <a:latin typeface="Comic Sans MS" panose="030F0702030302020204" pitchFamily="66" charset="0"/>
                <a:cs typeface="Times New Roman"/>
              </a:rPr>
              <a:t>3</a:t>
            </a:r>
            <a:r>
              <a:rPr lang="it-IT" sz="1800" dirty="0" smtClean="0">
                <a:solidFill>
                  <a:srgbClr val="C00000"/>
                </a:solidFill>
                <a:latin typeface="Comic Sans MS" panose="030F0702030302020204" pitchFamily="66" charset="0"/>
                <a:cs typeface="Times New Roman"/>
              </a:rPr>
              <a:t> n/s</a:t>
            </a:r>
            <a:r>
              <a:rPr lang="it-IT" sz="1800" dirty="0" smtClean="0">
                <a:solidFill>
                  <a:srgbClr val="C00000"/>
                </a:solidFill>
                <a:latin typeface="Comic Sans MS" panose="030F0702030302020204" pitchFamily="66" charset="0"/>
              </a:rPr>
              <a:t> </a:t>
            </a:r>
            <a:r>
              <a:rPr lang="it-IT" sz="1800" dirty="0" smtClean="0">
                <a:solidFill>
                  <a:srgbClr val="C00000"/>
                </a:solidFill>
                <a:latin typeface="Comic Sans MS" panose="030F0702030302020204" pitchFamily="66" charset="0"/>
                <a:cs typeface="Times New Roman"/>
              </a:rPr>
              <a:t>@ </a:t>
            </a:r>
            <a:r>
              <a:rPr lang="it-IT" sz="1800" dirty="0" err="1" smtClean="0">
                <a:solidFill>
                  <a:srgbClr val="C00000"/>
                </a:solidFill>
                <a:latin typeface="Comic Sans MS" panose="030F0702030302020204" pitchFamily="66" charset="0"/>
                <a:cs typeface="Times New Roman"/>
              </a:rPr>
              <a:t>I</a:t>
            </a:r>
            <a:r>
              <a:rPr lang="it-IT" sz="1800" baseline="-25000" dirty="0" err="1" smtClean="0">
                <a:solidFill>
                  <a:srgbClr val="C00000"/>
                </a:solidFill>
                <a:latin typeface="Symbol" panose="05050102010706020507" pitchFamily="18" charset="2"/>
                <a:cs typeface="Times New Roman"/>
              </a:rPr>
              <a:t>a</a:t>
            </a:r>
            <a:r>
              <a:rPr lang="it-IT" sz="1800" dirty="0" smtClean="0">
                <a:solidFill>
                  <a:srgbClr val="C00000"/>
                </a:solidFill>
                <a:latin typeface="Comic Sans MS" panose="030F0702030302020204" pitchFamily="66" charset="0"/>
                <a:cs typeface="Times New Roman"/>
              </a:rPr>
              <a:t> = 200 </a:t>
            </a:r>
            <a:r>
              <a:rPr lang="it-IT" sz="1800" dirty="0" err="1" smtClean="0">
                <a:solidFill>
                  <a:srgbClr val="C00000"/>
                </a:solidFill>
                <a:latin typeface="Symbol" panose="05050102010706020507" pitchFamily="18" charset="2"/>
                <a:cs typeface="Times New Roman"/>
              </a:rPr>
              <a:t>m</a:t>
            </a:r>
            <a:r>
              <a:rPr lang="it-IT" sz="1800" dirty="0" err="1" smtClean="0">
                <a:solidFill>
                  <a:srgbClr val="C00000"/>
                </a:solidFill>
                <a:latin typeface="Comic Sans MS" panose="030F0702030302020204" pitchFamily="66" charset="0"/>
                <a:cs typeface="Times New Roman"/>
              </a:rPr>
              <a:t>A</a:t>
            </a:r>
            <a:endParaRPr lang="it-IT" sz="1800" dirty="0">
              <a:solidFill>
                <a:srgbClr val="C00000"/>
              </a:solidFill>
              <a:latin typeface="Comic Sans MS" panose="030F0702030302020204" pitchFamily="66" charset="0"/>
            </a:endParaRPr>
          </a:p>
          <a:p>
            <a:pPr>
              <a:lnSpc>
                <a:spcPct val="200000"/>
              </a:lnSpc>
            </a:pPr>
            <a:endParaRPr lang="en-IE" sz="1800" dirty="0">
              <a:latin typeface="Comic Sans MS" panose="030F0702030302020204" pitchFamily="66" charset="0"/>
            </a:endParaRPr>
          </a:p>
        </p:txBody>
      </p:sp>
      <p:sp>
        <p:nvSpPr>
          <p:cNvPr id="5" name="Right Arrow 4"/>
          <p:cNvSpPr/>
          <p:nvPr/>
        </p:nvSpPr>
        <p:spPr>
          <a:xfrm>
            <a:off x="307974" y="5517232"/>
            <a:ext cx="1815753"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195736" y="5379733"/>
            <a:ext cx="6768752" cy="1200329"/>
          </a:xfrm>
          <a:prstGeom prst="rect">
            <a:avLst/>
          </a:prstGeom>
          <a:noFill/>
          <a:ln w="19050">
            <a:solidFill>
              <a:srgbClr val="0033CC"/>
            </a:solidFill>
          </a:ln>
        </p:spPr>
        <p:txBody>
          <a:bodyPr wrap="square" rtlCol="0">
            <a:spAutoFit/>
          </a:bodyPr>
          <a:lstStyle/>
          <a:p>
            <a:pPr algn="ctr">
              <a:lnSpc>
                <a:spcPct val="150000"/>
              </a:lnSpc>
            </a:pPr>
            <a:r>
              <a:rPr lang="it-IT" dirty="0" err="1" smtClean="0">
                <a:solidFill>
                  <a:srgbClr val="0033CC"/>
                </a:solidFill>
                <a:latin typeface="Comic Sans MS" panose="030F0702030302020204" pitchFamily="66" charset="0"/>
              </a:rPr>
              <a:t>Simulation</a:t>
            </a:r>
            <a:r>
              <a:rPr lang="it-IT" dirty="0" smtClean="0">
                <a:solidFill>
                  <a:srgbClr val="0033CC"/>
                </a:solidFill>
                <a:latin typeface="Comic Sans MS" panose="030F0702030302020204" pitchFamily="66" charset="0"/>
              </a:rPr>
              <a:t> input/Design benchmark</a:t>
            </a:r>
          </a:p>
          <a:p>
            <a:pPr>
              <a:lnSpc>
                <a:spcPct val="150000"/>
              </a:lnSpc>
            </a:pPr>
            <a:r>
              <a:rPr lang="it-IT" dirty="0" smtClean="0">
                <a:solidFill>
                  <a:srgbClr val="C00000"/>
                </a:solidFill>
                <a:latin typeface="Comic Sans MS" panose="030F0702030302020204" pitchFamily="66" charset="0"/>
              </a:rPr>
              <a:t>Point-</a:t>
            </a:r>
            <a:r>
              <a:rPr lang="it-IT" dirty="0" err="1" smtClean="0">
                <a:solidFill>
                  <a:srgbClr val="C00000"/>
                </a:solidFill>
                <a:latin typeface="Comic Sans MS" panose="030F0702030302020204" pitchFamily="66" charset="0"/>
              </a:rPr>
              <a:t>like</a:t>
            </a:r>
            <a:r>
              <a:rPr lang="it-IT" dirty="0" smtClean="0">
                <a:solidFill>
                  <a:srgbClr val="C00000"/>
                </a:solidFill>
                <a:latin typeface="Comic Sans MS" panose="030F0702030302020204" pitchFamily="66" charset="0"/>
              </a:rPr>
              <a:t> n-source</a:t>
            </a:r>
            <a:r>
              <a:rPr lang="it-IT" dirty="0" smtClean="0">
                <a:latin typeface="Comic Sans MS" panose="030F0702030302020204" pitchFamily="66" charset="0"/>
              </a:rPr>
              <a:t>, </a:t>
            </a:r>
            <a:r>
              <a:rPr lang="it-IT" dirty="0">
                <a:solidFill>
                  <a:srgbClr val="C00000"/>
                </a:solidFill>
                <a:latin typeface="Comic Sans MS" panose="030F0702030302020204" pitchFamily="66" charset="0"/>
                <a:cs typeface="Times New Roman"/>
              </a:rPr>
              <a:t>2 10</a:t>
            </a:r>
            <a:r>
              <a:rPr lang="it-IT" baseline="30000" dirty="0">
                <a:solidFill>
                  <a:srgbClr val="C00000"/>
                </a:solidFill>
                <a:latin typeface="Comic Sans MS" panose="030F0702030302020204" pitchFamily="66" charset="0"/>
                <a:cs typeface="Times New Roman"/>
              </a:rPr>
              <a:t>3</a:t>
            </a:r>
            <a:r>
              <a:rPr lang="it-IT" dirty="0">
                <a:solidFill>
                  <a:srgbClr val="C00000"/>
                </a:solidFill>
                <a:latin typeface="Comic Sans MS" panose="030F0702030302020204" pitchFamily="66" charset="0"/>
                <a:cs typeface="Times New Roman"/>
              </a:rPr>
              <a:t> n/s</a:t>
            </a:r>
            <a:r>
              <a:rPr lang="it-IT" dirty="0">
                <a:solidFill>
                  <a:srgbClr val="C00000"/>
                </a:solidFill>
                <a:latin typeface="Comic Sans MS" panose="030F0702030302020204" pitchFamily="66" charset="0"/>
              </a:rPr>
              <a:t> </a:t>
            </a:r>
            <a:r>
              <a:rPr lang="it-IT" dirty="0" smtClean="0">
                <a:solidFill>
                  <a:srgbClr val="C00000"/>
                </a:solidFill>
                <a:latin typeface="Comic Sans MS" panose="030F0702030302020204" pitchFamily="66" charset="0"/>
              </a:rPr>
              <a:t>, </a:t>
            </a:r>
            <a:r>
              <a:rPr lang="it-IT" b="1" dirty="0" err="1" smtClean="0">
                <a:solidFill>
                  <a:srgbClr val="C00000"/>
                </a:solidFill>
                <a:latin typeface="Comic Sans MS" panose="030F0702030302020204" pitchFamily="66" charset="0"/>
              </a:rPr>
              <a:t>E</a:t>
            </a:r>
            <a:r>
              <a:rPr lang="it-IT" b="1" baseline="-25000" dirty="0" err="1" smtClean="0">
                <a:solidFill>
                  <a:srgbClr val="C00000"/>
                </a:solidFill>
                <a:latin typeface="Comic Sans MS" panose="030F0702030302020204" pitchFamily="66" charset="0"/>
              </a:rPr>
              <a:t>n</a:t>
            </a:r>
            <a:r>
              <a:rPr lang="it-IT" b="1" baseline="30000" dirty="0" err="1" smtClean="0">
                <a:solidFill>
                  <a:srgbClr val="C00000"/>
                </a:solidFill>
                <a:latin typeface="Comic Sans MS" panose="030F0702030302020204" pitchFamily="66" charset="0"/>
              </a:rPr>
              <a:t>lab</a:t>
            </a:r>
            <a:r>
              <a:rPr lang="it-IT" dirty="0" smtClean="0">
                <a:solidFill>
                  <a:srgbClr val="C00000"/>
                </a:solidFill>
                <a:latin typeface="Comic Sans MS" panose="030F0702030302020204" pitchFamily="66" charset="0"/>
              </a:rPr>
              <a:t> = 5.6 </a:t>
            </a:r>
            <a:r>
              <a:rPr lang="it-IT" dirty="0" err="1" smtClean="0">
                <a:solidFill>
                  <a:srgbClr val="C00000"/>
                </a:solidFill>
                <a:latin typeface="Comic Sans MS" panose="030F0702030302020204" pitchFamily="66" charset="0"/>
              </a:rPr>
              <a:t>MeV</a:t>
            </a:r>
            <a:endParaRPr lang="en-IE" dirty="0">
              <a:latin typeface="Comic Sans MS" panose="030F0702030302020204" pitchFamily="66" charset="0"/>
            </a:endParaRPr>
          </a:p>
        </p:txBody>
      </p:sp>
    </p:spTree>
    <p:extLst>
      <p:ext uri="{BB962C8B-B14F-4D97-AF65-F5344CB8AC3E}">
        <p14:creationId xmlns:p14="http://schemas.microsoft.com/office/powerpoint/2010/main" val="2322769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prati@mbox.ge.infn.it:993/fetch%3EUID%3E.INBOX.luna.LNGS%20%26-%20SC%3E278?part=1.5&amp;type=image/png&amp;filename=prati0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Text Box 2"/>
          <p:cNvSpPr txBox="1">
            <a:spLocks noChangeArrowheads="1"/>
          </p:cNvSpPr>
          <p:nvPr/>
        </p:nvSpPr>
        <p:spPr bwMode="auto">
          <a:xfrm>
            <a:off x="1185820" y="209625"/>
            <a:ext cx="78506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200" dirty="0" smtClean="0">
                <a:solidFill>
                  <a:srgbClr val="C00000"/>
                </a:solidFill>
                <a:latin typeface="Comic Sans MS" panose="030F0702030302020204" pitchFamily="66" charset="0"/>
              </a:rPr>
              <a:t>INFN-FISMEL: MCNP independent simulations (2015-16</a:t>
            </a:r>
            <a:r>
              <a:rPr lang="en-US" altLang="it-IT" sz="2000" dirty="0" smtClean="0">
                <a:solidFill>
                  <a:srgbClr val="C00000"/>
                </a:solidFill>
                <a:latin typeface="Comic Sans MS" panose="030F0702030302020204" pitchFamily="66" charset="0"/>
              </a:rPr>
              <a:t>)  </a:t>
            </a:r>
            <a:endParaRPr lang="en-US" altLang="it-IT" sz="2000" dirty="0">
              <a:solidFill>
                <a:srgbClr val="C00000"/>
              </a:solidFill>
              <a:latin typeface="Comic Sans MS" panose="030F0702030302020204" pitchFamily="66"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3" name="Rectangle 2"/>
          <p:cNvSpPr/>
          <p:nvPr/>
        </p:nvSpPr>
        <p:spPr>
          <a:xfrm>
            <a:off x="827584" y="1925383"/>
            <a:ext cx="144016"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1422805" y="695957"/>
            <a:ext cx="6984776" cy="707886"/>
          </a:xfrm>
          <a:prstGeom prst="rect">
            <a:avLst/>
          </a:prstGeom>
          <a:noFill/>
        </p:spPr>
        <p:txBody>
          <a:bodyPr wrap="square" rtlCol="0">
            <a:spAutoFit/>
          </a:bodyPr>
          <a:lstStyle/>
          <a:p>
            <a:pPr algn="ctr"/>
            <a:r>
              <a:rPr lang="en-US" sz="2000" dirty="0">
                <a:latin typeface="Comic Sans MS" panose="030F0702030302020204" pitchFamily="66" charset="0"/>
              </a:rPr>
              <a:t>R</a:t>
            </a:r>
            <a:r>
              <a:rPr lang="en-US" sz="2000" dirty="0" smtClean="0">
                <a:latin typeface="Comic Sans MS" panose="030F0702030302020204" pitchFamily="66" charset="0"/>
              </a:rPr>
              <a:t>un with the «source» in the realistic position, </a:t>
            </a:r>
          </a:p>
          <a:p>
            <a:pPr algn="ctr"/>
            <a:r>
              <a:rPr lang="en-US" sz="2000" dirty="0" smtClean="0">
                <a:latin typeface="Comic Sans MS" panose="030F0702030302020204" pitchFamily="66" charset="0"/>
              </a:rPr>
              <a:t>80 cm thick concrete </a:t>
            </a:r>
            <a:r>
              <a:rPr lang="en-US" sz="2000" dirty="0" err="1" smtClean="0">
                <a:latin typeface="Comic Sans MS" panose="030F0702030302020204" pitchFamily="66" charset="0"/>
              </a:rPr>
              <a:t>shieding</a:t>
            </a:r>
            <a:r>
              <a:rPr lang="en-US" sz="2000" dirty="0" smtClean="0">
                <a:latin typeface="Comic Sans MS" panose="030F0702030302020204" pitchFamily="66" charset="0"/>
              </a:rPr>
              <a:t> in each direction</a:t>
            </a:r>
            <a:endParaRPr lang="en-US" sz="2000" dirty="0">
              <a:latin typeface="Comic Sans MS" panose="030F0702030302020204" pitchFamily="66" charset="0"/>
            </a:endParaRPr>
          </a:p>
        </p:txBody>
      </p:sp>
      <p:sp>
        <p:nvSpPr>
          <p:cNvPr id="14" name="TextBox 13"/>
          <p:cNvSpPr txBox="1"/>
          <p:nvPr/>
        </p:nvSpPr>
        <p:spPr>
          <a:xfrm>
            <a:off x="5288882" y="2194914"/>
            <a:ext cx="288032" cy="461665"/>
          </a:xfrm>
          <a:prstGeom prst="rect">
            <a:avLst/>
          </a:prstGeom>
          <a:noFill/>
        </p:spPr>
        <p:txBody>
          <a:bodyPr wrap="square" rtlCol="0">
            <a:spAutoFit/>
          </a:bodyPr>
          <a:lstStyle/>
          <a:p>
            <a:r>
              <a:rPr lang="it-IT" dirty="0"/>
              <a:t>R</a:t>
            </a:r>
            <a:endParaRPr lang="en-IE" dirty="0"/>
          </a:p>
        </p:txBody>
      </p:sp>
      <p:sp>
        <p:nvSpPr>
          <p:cNvPr id="16" name="TextBox 15"/>
          <p:cNvSpPr txBox="1"/>
          <p:nvPr/>
        </p:nvSpPr>
        <p:spPr>
          <a:xfrm>
            <a:off x="478256" y="974926"/>
            <a:ext cx="288032" cy="461665"/>
          </a:xfrm>
          <a:prstGeom prst="rect">
            <a:avLst/>
          </a:prstGeom>
          <a:noFill/>
        </p:spPr>
        <p:txBody>
          <a:bodyPr wrap="square" rtlCol="0">
            <a:spAutoFit/>
          </a:bodyPr>
          <a:lstStyle/>
          <a:p>
            <a:r>
              <a:rPr lang="it-IT" dirty="0" smtClean="0"/>
              <a:t>U</a:t>
            </a:r>
            <a:endParaRPr lang="en-IE"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40768"/>
            <a:ext cx="5133307" cy="268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930" y="1982186"/>
            <a:ext cx="194669" cy="720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5" name="Table 4"/>
          <p:cNvGraphicFramePr>
            <a:graphicFrameLocks noGrp="1"/>
          </p:cNvGraphicFramePr>
          <p:nvPr>
            <p:extLst>
              <p:ext uri="{D42A27DB-BD31-4B8C-83A1-F6EECF244321}">
                <p14:modId xmlns:p14="http://schemas.microsoft.com/office/powerpoint/2010/main" val="559130445"/>
              </p:ext>
            </p:extLst>
          </p:nvPr>
        </p:nvGraphicFramePr>
        <p:xfrm>
          <a:off x="1403648" y="4022276"/>
          <a:ext cx="7023090" cy="2590800"/>
        </p:xfrm>
        <a:graphic>
          <a:graphicData uri="http://schemas.openxmlformats.org/drawingml/2006/table">
            <a:tbl>
              <a:tblPr firstRow="1" bandRow="1">
                <a:tableStyleId>{5C22544A-7EE6-4342-B048-85BDC9FD1C3A}</a:tableStyleId>
              </a:tblPr>
              <a:tblGrid>
                <a:gridCol w="2341030"/>
                <a:gridCol w="2341030"/>
                <a:gridCol w="2341030"/>
              </a:tblGrid>
              <a:tr h="316044">
                <a:tc>
                  <a:txBody>
                    <a:bodyPr/>
                    <a:lstStyle/>
                    <a:p>
                      <a:r>
                        <a:rPr lang="it-IT" dirty="0" err="1" smtClean="0"/>
                        <a:t>Surface</a:t>
                      </a:r>
                      <a:endParaRPr lang="en-IE" dirty="0"/>
                    </a:p>
                  </a:txBody>
                  <a:tcPr/>
                </a:tc>
                <a:tc>
                  <a:txBody>
                    <a:bodyPr/>
                    <a:lstStyle/>
                    <a:p>
                      <a:r>
                        <a:rPr lang="it-IT" dirty="0" smtClean="0"/>
                        <a:t>MCNP (10</a:t>
                      </a:r>
                      <a:r>
                        <a:rPr lang="it-IT" baseline="30000" dirty="0" smtClean="0"/>
                        <a:t>-7</a:t>
                      </a:r>
                      <a:r>
                        <a:rPr lang="it-IT" baseline="0" dirty="0" smtClean="0"/>
                        <a:t> n/cm</a:t>
                      </a:r>
                      <a:r>
                        <a:rPr lang="it-IT" baseline="30000" dirty="0" smtClean="0"/>
                        <a:t>2</a:t>
                      </a:r>
                      <a:r>
                        <a:rPr lang="it-IT" baseline="0" dirty="0" smtClean="0"/>
                        <a:t> s)</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GEANT4 (10</a:t>
                      </a:r>
                      <a:r>
                        <a:rPr lang="it-IT" baseline="30000" dirty="0" smtClean="0"/>
                        <a:t>-7</a:t>
                      </a:r>
                      <a:r>
                        <a:rPr lang="it-IT" baseline="0" dirty="0" smtClean="0"/>
                        <a:t> n/cm</a:t>
                      </a:r>
                      <a:r>
                        <a:rPr lang="it-IT" baseline="30000" dirty="0" smtClean="0"/>
                        <a:t>2</a:t>
                      </a:r>
                      <a:r>
                        <a:rPr lang="it-IT" baseline="0" dirty="0" smtClean="0"/>
                        <a:t> s)</a:t>
                      </a:r>
                      <a:endParaRPr lang="en-IE" dirty="0" smtClean="0"/>
                    </a:p>
                  </a:txBody>
                  <a:tcPr/>
                </a:tc>
              </a:tr>
              <a:tr h="370840">
                <a:tc>
                  <a:txBody>
                    <a:bodyPr/>
                    <a:lstStyle/>
                    <a:p>
                      <a:r>
                        <a:rPr lang="it-IT" dirty="0" smtClean="0"/>
                        <a:t>Left</a:t>
                      </a:r>
                      <a:endParaRPr lang="en-IE" dirty="0"/>
                    </a:p>
                  </a:txBody>
                  <a:tcPr/>
                </a:tc>
                <a:tc>
                  <a:txBody>
                    <a:bodyPr/>
                    <a:lstStyle/>
                    <a:p>
                      <a:r>
                        <a:rPr lang="it-IT" dirty="0" smtClean="0"/>
                        <a:t>5.69888 ± 0.00007</a:t>
                      </a:r>
                      <a:endParaRPr lang="en-IE" dirty="0"/>
                    </a:p>
                  </a:txBody>
                  <a:tcPr/>
                </a:tc>
                <a:tc>
                  <a:txBody>
                    <a:bodyPr/>
                    <a:lstStyle/>
                    <a:p>
                      <a:r>
                        <a:rPr lang="it-IT" dirty="0" smtClean="0"/>
                        <a:t>12.3 ± 0.1</a:t>
                      </a:r>
                      <a:endParaRPr lang="en-IE" dirty="0"/>
                    </a:p>
                  </a:txBody>
                  <a:tcPr/>
                </a:tc>
              </a:tr>
              <a:tr h="370840">
                <a:tc>
                  <a:txBody>
                    <a:bodyPr/>
                    <a:lstStyle/>
                    <a:p>
                      <a:r>
                        <a:rPr lang="it-IT" dirty="0" err="1" smtClean="0"/>
                        <a:t>Upper</a:t>
                      </a:r>
                      <a:endParaRPr lang="en-IE" dirty="0"/>
                    </a:p>
                  </a:txBody>
                  <a:tcPr/>
                </a:tc>
                <a:tc>
                  <a:txBody>
                    <a:bodyPr/>
                    <a:lstStyle/>
                    <a:p>
                      <a:r>
                        <a:rPr lang="it-IT" dirty="0" smtClean="0"/>
                        <a:t>2.58450 ± 0.00003</a:t>
                      </a:r>
                      <a:endParaRPr lang="en-IE" dirty="0"/>
                    </a:p>
                  </a:txBody>
                  <a:tcPr/>
                </a:tc>
                <a:tc>
                  <a:txBody>
                    <a:bodyPr/>
                    <a:lstStyle/>
                    <a:p>
                      <a:r>
                        <a:rPr lang="it-IT" dirty="0" smtClean="0"/>
                        <a:t>5.71 ± 0.05</a:t>
                      </a:r>
                      <a:endParaRPr lang="en-IE" dirty="0"/>
                    </a:p>
                  </a:txBody>
                  <a:tcPr/>
                </a:tc>
              </a:tr>
              <a:tr h="370840">
                <a:tc>
                  <a:txBody>
                    <a:bodyPr/>
                    <a:lstStyle/>
                    <a:p>
                      <a:r>
                        <a:rPr lang="it-IT" dirty="0" smtClean="0"/>
                        <a:t>Lower</a:t>
                      </a:r>
                      <a:endParaRPr lang="en-IE" dirty="0"/>
                    </a:p>
                  </a:txBody>
                  <a:tcPr/>
                </a:tc>
                <a:tc>
                  <a:txBody>
                    <a:bodyPr/>
                    <a:lstStyle/>
                    <a:p>
                      <a:r>
                        <a:rPr lang="it-IT" dirty="0" smtClean="0"/>
                        <a:t>0.67484 ± 0.00002</a:t>
                      </a:r>
                      <a:endParaRPr lang="en-IE" dirty="0"/>
                    </a:p>
                  </a:txBody>
                  <a:tcPr/>
                </a:tc>
                <a:tc>
                  <a:txBody>
                    <a:bodyPr/>
                    <a:lstStyle/>
                    <a:p>
                      <a:r>
                        <a:rPr lang="it-IT" dirty="0" smtClean="0"/>
                        <a:t>1.53 ± 0.03</a:t>
                      </a:r>
                      <a:endParaRPr lang="en-IE" dirty="0"/>
                    </a:p>
                  </a:txBody>
                  <a:tcPr/>
                </a:tc>
              </a:tr>
              <a:tr h="370840">
                <a:tc>
                  <a:txBody>
                    <a:bodyPr/>
                    <a:lstStyle/>
                    <a:p>
                      <a:r>
                        <a:rPr lang="it-IT" dirty="0" smtClean="0"/>
                        <a:t>Right</a:t>
                      </a:r>
                      <a:endParaRPr lang="en-IE" dirty="0"/>
                    </a:p>
                  </a:txBody>
                  <a:tcPr/>
                </a:tc>
                <a:tc>
                  <a:txBody>
                    <a:bodyPr/>
                    <a:lstStyle/>
                    <a:p>
                      <a:r>
                        <a:rPr lang="it-IT" dirty="0" smtClean="0"/>
                        <a:t>0.29462 ± 0.00002</a:t>
                      </a:r>
                      <a:endParaRPr lang="en-IE" dirty="0"/>
                    </a:p>
                  </a:txBody>
                  <a:tcPr/>
                </a:tc>
                <a:tc>
                  <a:txBody>
                    <a:bodyPr/>
                    <a:lstStyle/>
                    <a:p>
                      <a:r>
                        <a:rPr lang="it-IT" dirty="0" smtClean="0"/>
                        <a:t>0.64 ± 0.02</a:t>
                      </a:r>
                      <a:endParaRPr lang="en-IE" dirty="0"/>
                    </a:p>
                  </a:txBody>
                  <a:tcPr/>
                </a:tc>
              </a:tr>
              <a:tr h="370840">
                <a:tc>
                  <a:txBody>
                    <a:bodyPr/>
                    <a:lstStyle/>
                    <a:p>
                      <a:r>
                        <a:rPr lang="it-IT" dirty="0" err="1" smtClean="0"/>
                        <a:t>Roof</a:t>
                      </a:r>
                      <a:endParaRPr lang="en-IE" dirty="0"/>
                    </a:p>
                  </a:txBody>
                  <a:tcPr/>
                </a:tc>
                <a:tc>
                  <a:txBody>
                    <a:bodyPr/>
                    <a:lstStyle/>
                    <a:p>
                      <a:r>
                        <a:rPr lang="it-IT" dirty="0" smtClean="0"/>
                        <a:t>0.68379 ± 0.00001</a:t>
                      </a:r>
                      <a:endParaRPr lang="en-IE" dirty="0"/>
                    </a:p>
                  </a:txBody>
                  <a:tcPr/>
                </a:tc>
                <a:tc>
                  <a:txBody>
                    <a:bodyPr/>
                    <a:lstStyle/>
                    <a:p>
                      <a:r>
                        <a:rPr lang="it-IT" dirty="0" smtClean="0"/>
                        <a:t>1.96 ± 0.02</a:t>
                      </a:r>
                      <a:endParaRPr lang="en-IE" dirty="0"/>
                    </a:p>
                  </a:txBody>
                  <a:tcPr/>
                </a:tc>
              </a:tr>
              <a:tr h="370840">
                <a:tc>
                  <a:txBody>
                    <a:bodyPr/>
                    <a:lstStyle/>
                    <a:p>
                      <a:r>
                        <a:rPr lang="it-IT" dirty="0" smtClean="0"/>
                        <a:t>Total (</a:t>
                      </a:r>
                      <a:r>
                        <a:rPr lang="it-IT" dirty="0" err="1" smtClean="0"/>
                        <a:t>weighted</a:t>
                      </a:r>
                      <a:r>
                        <a:rPr lang="it-IT" baseline="0" dirty="0" smtClean="0"/>
                        <a:t> </a:t>
                      </a:r>
                      <a:r>
                        <a:rPr lang="it-IT" baseline="0" dirty="0" err="1" smtClean="0"/>
                        <a:t>mean</a:t>
                      </a:r>
                      <a:r>
                        <a:rPr lang="it-IT" baseline="0" dirty="0" smtClean="0"/>
                        <a:t>)</a:t>
                      </a:r>
                      <a:endParaRPr lang="en-IE" dirty="0"/>
                    </a:p>
                  </a:txBody>
                  <a:tcPr/>
                </a:tc>
                <a:tc>
                  <a:txBody>
                    <a:bodyPr/>
                    <a:lstStyle/>
                    <a:p>
                      <a:r>
                        <a:rPr lang="it-IT" dirty="0" smtClean="0"/>
                        <a:t>1.38535 ± 0.00001</a:t>
                      </a:r>
                      <a:endParaRPr lang="en-IE" dirty="0"/>
                    </a:p>
                  </a:txBody>
                  <a:tcPr/>
                </a:tc>
                <a:tc>
                  <a:txBody>
                    <a:bodyPr/>
                    <a:lstStyle/>
                    <a:p>
                      <a:r>
                        <a:rPr lang="it-IT" dirty="0" smtClean="0"/>
                        <a:t>3.40 ± 0.02</a:t>
                      </a:r>
                      <a:endParaRPr lang="en-IE" dirty="0"/>
                    </a:p>
                  </a:txBody>
                  <a:tcPr/>
                </a:tc>
              </a:tr>
            </a:tbl>
          </a:graphicData>
        </a:graphic>
      </p:graphicFrame>
      <p:sp>
        <p:nvSpPr>
          <p:cNvPr id="9" name="Oval 8"/>
          <p:cNvSpPr/>
          <p:nvPr/>
        </p:nvSpPr>
        <p:spPr>
          <a:xfrm>
            <a:off x="3707904" y="6237312"/>
            <a:ext cx="20882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3" name="Straight Arrow Connector 12"/>
          <p:cNvCxnSpPr/>
          <p:nvPr/>
        </p:nvCxnSpPr>
        <p:spPr>
          <a:xfrm>
            <a:off x="6228184" y="2425746"/>
            <a:ext cx="1512168" cy="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2160" y="1823361"/>
            <a:ext cx="2109192" cy="461665"/>
          </a:xfrm>
          <a:prstGeom prst="rect">
            <a:avLst/>
          </a:prstGeom>
          <a:noFill/>
        </p:spPr>
        <p:txBody>
          <a:bodyPr wrap="square" rtlCol="0">
            <a:spAutoFit/>
          </a:bodyPr>
          <a:lstStyle/>
          <a:p>
            <a:r>
              <a:rPr lang="it-IT" dirty="0" err="1" smtClean="0">
                <a:solidFill>
                  <a:srgbClr val="0033CC"/>
                </a:solidFill>
              </a:rPr>
              <a:t>Xenon</a:t>
            </a:r>
            <a:r>
              <a:rPr lang="it-IT" dirty="0" smtClean="0">
                <a:solidFill>
                  <a:srgbClr val="0033CC"/>
                </a:solidFill>
              </a:rPr>
              <a:t> (~10 m)</a:t>
            </a:r>
            <a:r>
              <a:rPr lang="it-IT" dirty="0" smtClean="0"/>
              <a:t> </a:t>
            </a:r>
            <a:endParaRPr lang="en-IE" dirty="0"/>
          </a:p>
        </p:txBody>
      </p:sp>
      <p:sp>
        <p:nvSpPr>
          <p:cNvPr id="19" name="TextBox 18"/>
          <p:cNvSpPr txBox="1"/>
          <p:nvPr/>
        </p:nvSpPr>
        <p:spPr>
          <a:xfrm>
            <a:off x="6156176" y="2656578"/>
            <a:ext cx="1656184" cy="461665"/>
          </a:xfrm>
          <a:prstGeom prst="rect">
            <a:avLst/>
          </a:prstGeom>
          <a:noFill/>
        </p:spPr>
        <p:txBody>
          <a:bodyPr wrap="square" rtlCol="0">
            <a:spAutoFit/>
          </a:bodyPr>
          <a:lstStyle/>
          <a:p>
            <a:r>
              <a:rPr lang="it-IT" dirty="0" smtClean="0"/>
              <a:t>(in Hall B)</a:t>
            </a:r>
            <a:endParaRPr lang="en-IE" dirty="0"/>
          </a:p>
        </p:txBody>
      </p:sp>
      <p:sp>
        <p:nvSpPr>
          <p:cNvPr id="20" name="Right Arrow 19"/>
          <p:cNvSpPr/>
          <p:nvPr/>
        </p:nvSpPr>
        <p:spPr>
          <a:xfrm>
            <a:off x="2813184" y="5661248"/>
            <a:ext cx="481620" cy="72008"/>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ight Arrow 24"/>
          <p:cNvSpPr/>
          <p:nvPr/>
        </p:nvSpPr>
        <p:spPr>
          <a:xfrm>
            <a:off x="2813184" y="4581128"/>
            <a:ext cx="481620"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asellaDiTesto 6"/>
          <p:cNvSpPr txBox="1"/>
          <p:nvPr/>
        </p:nvSpPr>
        <p:spPr>
          <a:xfrm>
            <a:off x="6660232" y="3560611"/>
            <a:ext cx="1872208" cy="461665"/>
          </a:xfrm>
          <a:prstGeom prst="rect">
            <a:avLst/>
          </a:prstGeom>
          <a:noFill/>
        </p:spPr>
        <p:txBody>
          <a:bodyPr wrap="square" rtlCol="0">
            <a:spAutoFit/>
          </a:bodyPr>
          <a:lstStyle/>
          <a:p>
            <a:r>
              <a:rPr lang="it-IT" dirty="0" smtClean="0"/>
              <a:t>LUNA</a:t>
            </a:r>
            <a:endParaRPr lang="it-IT" dirty="0"/>
          </a:p>
        </p:txBody>
      </p:sp>
    </p:spTree>
    <p:extLst>
      <p:ext uri="{BB962C8B-B14F-4D97-AF65-F5344CB8AC3E}">
        <p14:creationId xmlns:p14="http://schemas.microsoft.com/office/powerpoint/2010/main" val="228952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prati@mbox.ge.infn.it:993/fetch%3EUID%3E.INBOX.luna.LNGS%20%26-%20SC%3E278?part=1.5&amp;type=image/png&amp;filename=prati0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Text Box 2"/>
          <p:cNvSpPr txBox="1">
            <a:spLocks noChangeArrowheads="1"/>
          </p:cNvSpPr>
          <p:nvPr/>
        </p:nvSpPr>
        <p:spPr bwMode="auto">
          <a:xfrm>
            <a:off x="1259632" y="183481"/>
            <a:ext cx="7458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INFN-FISMEL: MCNP independent simulations  </a:t>
            </a:r>
            <a:endParaRPr lang="en-US" altLang="it-IT" sz="2400" dirty="0">
              <a:solidFill>
                <a:srgbClr val="C00000"/>
              </a:solidFill>
              <a:latin typeface="Comic Sans MS" panose="030F0702030302020204" pitchFamily="66"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93" y="645422"/>
            <a:ext cx="7609258" cy="598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251520" y="3846239"/>
            <a:ext cx="1440160" cy="461665"/>
          </a:xfrm>
          <a:prstGeom prst="rect">
            <a:avLst/>
          </a:prstGeom>
          <a:solidFill>
            <a:schemeClr val="accent2">
              <a:lumMod val="20000"/>
              <a:lumOff val="80000"/>
            </a:schemeClr>
          </a:solidFill>
        </p:spPr>
        <p:txBody>
          <a:bodyPr wrap="square" rtlCol="0">
            <a:spAutoFit/>
          </a:bodyPr>
          <a:lstStyle/>
          <a:p>
            <a:r>
              <a:rPr lang="it-IT" dirty="0" smtClean="0"/>
              <a:t>E* </a:t>
            </a:r>
            <a:r>
              <a:rPr lang="it-IT" dirty="0" err="1" smtClean="0"/>
              <a:t>dN</a:t>
            </a:r>
            <a:r>
              <a:rPr lang="it-IT" dirty="0" smtClean="0"/>
              <a:t>/</a:t>
            </a:r>
            <a:r>
              <a:rPr lang="it-IT" dirty="0" err="1" smtClean="0"/>
              <a:t>dE</a:t>
            </a:r>
            <a:endParaRPr lang="en-IE" dirty="0"/>
          </a:p>
        </p:txBody>
      </p:sp>
      <p:sp>
        <p:nvSpPr>
          <p:cNvPr id="7" name="TextBox 6"/>
          <p:cNvSpPr txBox="1"/>
          <p:nvPr/>
        </p:nvSpPr>
        <p:spPr>
          <a:xfrm>
            <a:off x="3005962" y="6021288"/>
            <a:ext cx="1440160" cy="461665"/>
          </a:xfrm>
          <a:prstGeom prst="rect">
            <a:avLst/>
          </a:prstGeom>
          <a:solidFill>
            <a:schemeClr val="accent2">
              <a:lumMod val="20000"/>
              <a:lumOff val="80000"/>
            </a:schemeClr>
          </a:solidFill>
        </p:spPr>
        <p:txBody>
          <a:bodyPr wrap="square" rtlCol="0">
            <a:spAutoFit/>
          </a:bodyPr>
          <a:lstStyle/>
          <a:p>
            <a:r>
              <a:rPr lang="it-IT" dirty="0" smtClean="0"/>
              <a:t>E (</a:t>
            </a:r>
            <a:r>
              <a:rPr lang="it-IT" dirty="0" err="1" smtClean="0"/>
              <a:t>MeV</a:t>
            </a:r>
            <a:r>
              <a:rPr lang="it-IT" dirty="0" smtClean="0"/>
              <a:t>)</a:t>
            </a:r>
            <a:endParaRPr lang="en-IE" dirty="0"/>
          </a:p>
        </p:txBody>
      </p:sp>
      <p:sp>
        <p:nvSpPr>
          <p:cNvPr id="4" name="TextBox 3"/>
          <p:cNvSpPr txBox="1"/>
          <p:nvPr/>
        </p:nvSpPr>
        <p:spPr>
          <a:xfrm>
            <a:off x="5796136" y="3212976"/>
            <a:ext cx="3168352" cy="1569660"/>
          </a:xfrm>
          <a:prstGeom prst="rect">
            <a:avLst/>
          </a:prstGeom>
          <a:solidFill>
            <a:schemeClr val="accent2">
              <a:lumMod val="40000"/>
              <a:lumOff val="60000"/>
            </a:schemeClr>
          </a:solidFill>
        </p:spPr>
        <p:txBody>
          <a:bodyPr wrap="square" rtlCol="0">
            <a:spAutoFit/>
          </a:bodyPr>
          <a:lstStyle/>
          <a:p>
            <a:pPr algn="ctr"/>
            <a:r>
              <a:rPr lang="it-IT" dirty="0" err="1" smtClean="0">
                <a:latin typeface="Comic Sans MS" panose="030F0702030302020204" pitchFamily="66" charset="0"/>
              </a:rPr>
              <a:t>Fraction</a:t>
            </a:r>
            <a:r>
              <a:rPr lang="it-IT" dirty="0" smtClean="0">
                <a:latin typeface="Comic Sans MS" panose="030F0702030302020204" pitchFamily="66" charset="0"/>
              </a:rPr>
              <a:t> of fast </a:t>
            </a:r>
            <a:r>
              <a:rPr lang="it-IT" dirty="0" err="1" smtClean="0">
                <a:latin typeface="Comic Sans MS" panose="030F0702030302020204" pitchFamily="66" charset="0"/>
              </a:rPr>
              <a:t>neutrons</a:t>
            </a:r>
            <a:endParaRPr lang="it-IT" dirty="0" smtClean="0">
              <a:latin typeface="Comic Sans MS" panose="030F0702030302020204" pitchFamily="66" charset="0"/>
            </a:endParaRPr>
          </a:p>
          <a:p>
            <a:pPr algn="ctr"/>
            <a:r>
              <a:rPr lang="it-IT" dirty="0" smtClean="0">
                <a:latin typeface="Comic Sans MS" panose="030F0702030302020204" pitchFamily="66" charset="0"/>
              </a:rPr>
              <a:t> ( E</a:t>
            </a:r>
            <a:r>
              <a:rPr lang="it-IT" baseline="-25000" dirty="0" smtClean="0">
                <a:latin typeface="Comic Sans MS" panose="030F0702030302020204" pitchFamily="66" charset="0"/>
              </a:rPr>
              <a:t>n</a:t>
            </a:r>
            <a:r>
              <a:rPr lang="it-IT" dirty="0" smtClean="0">
                <a:latin typeface="Comic Sans MS" panose="030F0702030302020204" pitchFamily="66" charset="0"/>
              </a:rPr>
              <a:t> &gt; 1 </a:t>
            </a:r>
            <a:r>
              <a:rPr lang="it-IT" dirty="0" err="1" smtClean="0">
                <a:latin typeface="Comic Sans MS" panose="030F0702030302020204" pitchFamily="66" charset="0"/>
              </a:rPr>
              <a:t>MeV</a:t>
            </a:r>
            <a:r>
              <a:rPr lang="it-IT" dirty="0" smtClean="0">
                <a:latin typeface="Comic Sans MS" panose="030F0702030302020204" pitchFamily="66" charset="0"/>
              </a:rPr>
              <a:t>) </a:t>
            </a:r>
          </a:p>
          <a:p>
            <a:pPr algn="ctr"/>
            <a:r>
              <a:rPr lang="it-IT" dirty="0" smtClean="0">
                <a:solidFill>
                  <a:srgbClr val="C00000"/>
                </a:solidFill>
                <a:latin typeface="Comic Sans MS" panose="030F0702030302020204" pitchFamily="66" charset="0"/>
              </a:rPr>
              <a:t>&lt; 1%</a:t>
            </a:r>
            <a:endParaRPr lang="en-IE"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964923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prati@mbox.ge.infn.it:993/fetch%3EUID%3E.INBOX.luna.LNGS%20%26-%20SC%3E278?part=1.5&amp;type=image/png&amp;filename=prati0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Text Box 2"/>
          <p:cNvSpPr txBox="1">
            <a:spLocks noChangeArrowheads="1"/>
          </p:cNvSpPr>
          <p:nvPr/>
        </p:nvSpPr>
        <p:spPr bwMode="auto">
          <a:xfrm>
            <a:off x="1259632" y="183481"/>
            <a:ext cx="7458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INFN-FISMEL: conclusions </a:t>
            </a:r>
            <a:endParaRPr lang="en-US" altLang="it-IT" sz="2400" dirty="0">
              <a:solidFill>
                <a:srgbClr val="C00000"/>
              </a:solidFill>
              <a:latin typeface="Comic Sans MS" panose="030F0702030302020204" pitchFamily="66"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44615" y="944640"/>
                <a:ext cx="8280920" cy="5632311"/>
              </a:xfrm>
              <a:prstGeom prst="rect">
                <a:avLst/>
              </a:prstGeom>
            </p:spPr>
            <p:txBody>
              <a:bodyPr wrap="square">
                <a:spAutoFit/>
              </a:bodyPr>
              <a:lstStyle/>
              <a:p>
                <a:pPr algn="just"/>
                <a:r>
                  <a:rPr lang="en-US" sz="1800" dirty="0"/>
                  <a:t>The value obtained with the simulations performed in GEANT-4 by the LUNA collaboration is (3.40</a:t>
                </a:r>
                <a14:m>
                  <m:oMath xmlns:m="http://schemas.openxmlformats.org/officeDocument/2006/math">
                    <m:r>
                      <a:rPr lang="en-US" sz="1800" i="1">
                        <a:latin typeface="Cambria Math" panose="02040503050406030204" pitchFamily="18" charset="0"/>
                      </a:rPr>
                      <m:t>±</m:t>
                    </m:r>
                  </m:oMath>
                </a14:m>
                <a:r>
                  <a:rPr lang="en-US" sz="1800" dirty="0"/>
                  <a:t>0.02) 10</a:t>
                </a:r>
                <a:r>
                  <a:rPr lang="en-US" sz="1800" baseline="30000" dirty="0"/>
                  <a:t>-7</a:t>
                </a:r>
                <a:r>
                  <a:rPr lang="en-US" sz="1800" dirty="0"/>
                  <a:t> n/cm</a:t>
                </a:r>
                <a:r>
                  <a:rPr lang="en-US" sz="1800" baseline="30000" dirty="0"/>
                  <a:t>2</a:t>
                </a:r>
                <a:r>
                  <a:rPr lang="en-US" sz="1800" dirty="0"/>
                  <a:t>/s </a:t>
                </a:r>
                <a:r>
                  <a:rPr lang="en-US" sz="1800" dirty="0" smtClean="0"/>
                  <a:t> </a:t>
                </a:r>
                <a:r>
                  <a:rPr lang="en-US" sz="1800" dirty="0"/>
                  <a:t>to be compared with the value obtained with the MCNP6 code (1.38535</a:t>
                </a:r>
                <a14:m>
                  <m:oMath xmlns:m="http://schemas.openxmlformats.org/officeDocument/2006/math">
                    <m:r>
                      <a:rPr lang="en-US" sz="1800" i="1">
                        <a:latin typeface="Cambria Math" panose="02040503050406030204" pitchFamily="18" charset="0"/>
                      </a:rPr>
                      <m:t> ± </m:t>
                    </m:r>
                  </m:oMath>
                </a14:m>
                <a:r>
                  <a:rPr lang="en-US" sz="1800" dirty="0"/>
                  <a:t>0.00001) 10</a:t>
                </a:r>
                <a:r>
                  <a:rPr lang="en-US" sz="1800" baseline="30000" dirty="0"/>
                  <a:t>-7</a:t>
                </a:r>
                <a:r>
                  <a:rPr lang="en-US" sz="1800" dirty="0"/>
                  <a:t> n/cm</a:t>
                </a:r>
                <a:r>
                  <a:rPr lang="en-US" sz="1800" baseline="30000" dirty="0"/>
                  <a:t>2</a:t>
                </a:r>
                <a:r>
                  <a:rPr lang="en-US" sz="1800" dirty="0"/>
                  <a:t>/s. Both values are lower than the measured value of </a:t>
                </a:r>
                <a:r>
                  <a:rPr lang="en-US" sz="1800" dirty="0" err="1">
                    <a:solidFill>
                      <a:srgbClr val="FF0000"/>
                    </a:solidFill>
                  </a:rPr>
                  <a:t>Arneodo</a:t>
                </a:r>
                <a:r>
                  <a:rPr lang="en-US" sz="1800" dirty="0">
                    <a:solidFill>
                      <a:srgbClr val="FF0000"/>
                    </a:solidFill>
                  </a:rPr>
                  <a:t> et al., (of a factor 1.2 and 3, respectively</a:t>
                </a:r>
                <a:r>
                  <a:rPr lang="en-US" sz="1800" dirty="0"/>
                  <a:t>). Therefore, the installation of the LUNA-MV accelerator in the Hall C </a:t>
                </a:r>
                <a:r>
                  <a:rPr lang="en-US" sz="1800" u="sng" dirty="0">
                    <a:solidFill>
                      <a:srgbClr val="0033CC"/>
                    </a:solidFill>
                  </a:rPr>
                  <a:t>would determine a neutron flux outside the shielding slightly below </a:t>
                </a:r>
                <a:r>
                  <a:rPr lang="en-US" sz="1800" dirty="0"/>
                  <a:t>(in the case of GEANT-4 simulation) </a:t>
                </a:r>
                <a:r>
                  <a:rPr lang="en-US" sz="1800" u="sng" dirty="0">
                    <a:solidFill>
                      <a:srgbClr val="0033CC"/>
                    </a:solidFill>
                  </a:rPr>
                  <a:t>or well below </a:t>
                </a:r>
                <a:r>
                  <a:rPr lang="en-US" sz="1800" dirty="0"/>
                  <a:t>(in the case of the MCNP6 simulation) </a:t>
                </a:r>
                <a:r>
                  <a:rPr lang="en-US" sz="1800" u="sng" dirty="0">
                    <a:solidFill>
                      <a:srgbClr val="0033CC"/>
                    </a:solidFill>
                  </a:rPr>
                  <a:t>than the natural neutron </a:t>
                </a:r>
                <a:r>
                  <a:rPr lang="en-US" sz="1800" u="sng" dirty="0" smtClean="0">
                    <a:solidFill>
                      <a:srgbClr val="0033CC"/>
                    </a:solidFill>
                  </a:rPr>
                  <a:t>flux.</a:t>
                </a:r>
              </a:p>
              <a:p>
                <a:pPr algn="just"/>
                <a:endParaRPr lang="en-US" sz="1800" dirty="0"/>
              </a:p>
              <a:p>
                <a:pPr algn="just"/>
                <a:r>
                  <a:rPr lang="en-US" sz="1800" dirty="0"/>
                  <a:t>MCNP6 has been selected as benchmark Monte Carlo code since it is worldwide considered as one of the most reliable codes for projecting a shielding. It has also been widely validated for the neutron transportation</a:t>
                </a:r>
                <a:r>
                  <a:rPr lang="en-US" sz="1800" dirty="0" smtClean="0"/>
                  <a:t>.</a:t>
                </a:r>
              </a:p>
              <a:p>
                <a:pPr algn="just"/>
                <a:endParaRPr lang="en-US" sz="1800" dirty="0"/>
              </a:p>
              <a:p>
                <a:pPr algn="just"/>
                <a:r>
                  <a:rPr lang="en-US" sz="1800" dirty="0"/>
                  <a:t>The GEANT-4 results for the neutron flux are higher of a factor </a:t>
                </a:r>
                <a:r>
                  <a:rPr lang="en-US" sz="1800" dirty="0" smtClean="0"/>
                  <a:t>≈ 2.2</a:t>
                </a:r>
                <a:r>
                  <a:rPr lang="en-US" sz="1800" dirty="0"/>
                  <a:t>. This can be due to several reasons and would deserve to be deeply investigated. However, the results obtained with MCNP6 are more accurate since their statistical uncertainty is lower than that of GEANT4 results by several orders of magnitude</a:t>
                </a:r>
                <a:r>
                  <a:rPr lang="en-US" sz="1800" dirty="0" smtClean="0"/>
                  <a:t>.</a:t>
                </a:r>
              </a:p>
              <a:p>
                <a:pPr algn="just"/>
                <a:endParaRPr lang="en-US" sz="1800" dirty="0"/>
              </a:p>
              <a:p>
                <a:pPr algn="just"/>
                <a:endParaRPr lang="en-US" sz="1800" dirty="0" smtClean="0"/>
              </a:p>
              <a:p>
                <a:pPr algn="just"/>
                <a:r>
                  <a:rPr lang="en-US" sz="1800" u="sng" dirty="0" smtClean="0">
                    <a:solidFill>
                      <a:srgbClr val="008000"/>
                    </a:solidFill>
                  </a:rPr>
                  <a:t>February, 23th 2016</a:t>
                </a:r>
                <a:r>
                  <a:rPr lang="en-US" sz="1800" dirty="0" smtClean="0"/>
                  <a:t>.     </a:t>
                </a:r>
                <a:r>
                  <a:rPr lang="en-US" sz="1800" dirty="0" smtClean="0">
                    <a:solidFill>
                      <a:srgbClr val="0033CC"/>
                    </a:solidFill>
                    <a:latin typeface="Segoe Script" panose="020B0504020000000003" pitchFamily="34" charset="0"/>
                  </a:rPr>
                  <a:t>Adolfo Esposito</a:t>
                </a:r>
                <a:r>
                  <a:rPr lang="en-US" sz="1800" dirty="0"/>
                  <a:t>, </a:t>
                </a:r>
                <a:r>
                  <a:rPr lang="en-US" sz="1800" dirty="0" smtClean="0"/>
                  <a:t>  Head </a:t>
                </a:r>
                <a:r>
                  <a:rPr lang="en-US" sz="1800" dirty="0"/>
                  <a:t>of INFN- FISMEL</a:t>
                </a:r>
                <a:endParaRPr lang="en-IE" sz="1800" dirty="0"/>
              </a:p>
              <a:p>
                <a:pPr algn="just"/>
                <a:endParaRPr lang="en-IE" sz="1800" dirty="0"/>
              </a:p>
            </p:txBody>
          </p:sp>
        </mc:Choice>
        <mc:Fallback>
          <p:sp>
            <p:nvSpPr>
              <p:cNvPr id="3" name="Rectangle 2"/>
              <p:cNvSpPr>
                <a:spLocks noRot="1" noChangeAspect="1" noMove="1" noResize="1" noEditPoints="1" noAdjustHandles="1" noChangeArrowheads="1" noChangeShapeType="1" noTextEdit="1"/>
              </p:cNvSpPr>
              <p:nvPr/>
            </p:nvSpPr>
            <p:spPr>
              <a:xfrm>
                <a:off x="544615" y="944640"/>
                <a:ext cx="8280920" cy="5632311"/>
              </a:xfrm>
              <a:prstGeom prst="rect">
                <a:avLst/>
              </a:prstGeom>
              <a:blipFill rotWithShape="0">
                <a:blip r:embed="rId3"/>
                <a:stretch>
                  <a:fillRect l="-589" t="-649" r="-589"/>
                </a:stretch>
              </a:blipFill>
            </p:spPr>
            <p:txBody>
              <a:bodyPr/>
              <a:lstStyle/>
              <a:p>
                <a:r>
                  <a:rPr lang="it-IT">
                    <a:noFill/>
                  </a:rPr>
                  <a:t> </a:t>
                </a:r>
              </a:p>
            </p:txBody>
          </p:sp>
        </mc:Fallback>
      </mc:AlternateContent>
    </p:spTree>
    <p:extLst>
      <p:ext uri="{BB962C8B-B14F-4D97-AF65-F5344CB8AC3E}">
        <p14:creationId xmlns:p14="http://schemas.microsoft.com/office/powerpoint/2010/main" val="3489365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220" y="512677"/>
            <a:ext cx="6219821" cy="536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1259632" y="183481"/>
            <a:ext cx="7458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2400" dirty="0" smtClean="0">
                <a:solidFill>
                  <a:srgbClr val="C00000"/>
                </a:solidFill>
                <a:latin typeface="Comic Sans MS" panose="030F0702030302020204" pitchFamily="66" charset="0"/>
              </a:rPr>
              <a:t>Final remarks</a:t>
            </a:r>
            <a:endParaRPr lang="en-US" altLang="it-IT" sz="2400" dirty="0">
              <a:solidFill>
                <a:srgbClr val="C00000"/>
              </a:solidFill>
              <a:latin typeface="Comic Sans MS" panose="030F0702030302020204" pitchFamily="66"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30" y="116632"/>
            <a:ext cx="853970" cy="853970"/>
          </a:xfrm>
          <a:prstGeom prst="rect">
            <a:avLst/>
          </a:prstGeom>
        </p:spPr>
      </p:pic>
      <p:sp>
        <p:nvSpPr>
          <p:cNvPr id="4" name="TextBox 3"/>
          <p:cNvSpPr txBox="1"/>
          <p:nvPr/>
        </p:nvSpPr>
        <p:spPr>
          <a:xfrm rot="16200000">
            <a:off x="-293602" y="2591163"/>
            <a:ext cx="3106470" cy="461665"/>
          </a:xfrm>
          <a:prstGeom prst="rect">
            <a:avLst/>
          </a:prstGeom>
          <a:noFill/>
        </p:spPr>
        <p:txBody>
          <a:bodyPr wrap="square" rtlCol="0">
            <a:spAutoFit/>
          </a:bodyPr>
          <a:lstStyle/>
          <a:p>
            <a:r>
              <a:rPr lang="it-IT" dirty="0" err="1" smtClean="0">
                <a:solidFill>
                  <a:srgbClr val="C00000"/>
                </a:solidFill>
              </a:rPr>
              <a:t>Wulandari</a:t>
            </a:r>
            <a:r>
              <a:rPr lang="it-IT" dirty="0" smtClean="0">
                <a:solidFill>
                  <a:srgbClr val="C00000"/>
                </a:solidFill>
              </a:rPr>
              <a:t> et al., 2004</a:t>
            </a:r>
            <a:endParaRPr lang="en-IE" dirty="0">
              <a:solidFill>
                <a:srgbClr val="C00000"/>
              </a:solidFill>
            </a:endParaRPr>
          </a:p>
        </p:txBody>
      </p:sp>
      <p:sp>
        <p:nvSpPr>
          <p:cNvPr id="7" name="TextBox 6"/>
          <p:cNvSpPr txBox="1"/>
          <p:nvPr/>
        </p:nvSpPr>
        <p:spPr>
          <a:xfrm>
            <a:off x="3305789" y="2204864"/>
            <a:ext cx="792088" cy="584775"/>
          </a:xfrm>
          <a:prstGeom prst="rect">
            <a:avLst/>
          </a:prstGeom>
          <a:solidFill>
            <a:schemeClr val="bg1"/>
          </a:solidFill>
        </p:spPr>
        <p:txBody>
          <a:bodyPr wrap="square" rtlCol="0">
            <a:spAutoFit/>
          </a:bodyPr>
          <a:lstStyle/>
          <a:p>
            <a:r>
              <a:rPr lang="it-IT" sz="1800" dirty="0" smtClean="0">
                <a:solidFill>
                  <a:srgbClr val="C00000"/>
                </a:solidFill>
              </a:rPr>
              <a:t>Belli</a:t>
            </a:r>
          </a:p>
          <a:p>
            <a:r>
              <a:rPr lang="it-IT" sz="1400" dirty="0" smtClean="0">
                <a:solidFill>
                  <a:srgbClr val="C00000"/>
                </a:solidFill>
              </a:rPr>
              <a:t> 1989</a:t>
            </a:r>
            <a:endParaRPr lang="en-IE" sz="1400" dirty="0">
              <a:solidFill>
                <a:srgbClr val="C00000"/>
              </a:solidFill>
            </a:endParaRPr>
          </a:p>
        </p:txBody>
      </p:sp>
      <p:sp>
        <p:nvSpPr>
          <p:cNvPr id="9" name="TextBox 8"/>
          <p:cNvSpPr txBox="1"/>
          <p:nvPr/>
        </p:nvSpPr>
        <p:spPr>
          <a:xfrm>
            <a:off x="4426895" y="2204864"/>
            <a:ext cx="1095164" cy="584775"/>
          </a:xfrm>
          <a:prstGeom prst="rect">
            <a:avLst/>
          </a:prstGeom>
          <a:solidFill>
            <a:schemeClr val="bg1"/>
          </a:solidFill>
        </p:spPr>
        <p:txBody>
          <a:bodyPr wrap="square" rtlCol="0">
            <a:spAutoFit/>
          </a:bodyPr>
          <a:lstStyle/>
          <a:p>
            <a:r>
              <a:rPr lang="it-IT" sz="1800" dirty="0" err="1" smtClean="0">
                <a:solidFill>
                  <a:srgbClr val="C00000"/>
                </a:solidFill>
              </a:rPr>
              <a:t>Arneodo</a:t>
            </a:r>
            <a:endParaRPr lang="it-IT" sz="1800" dirty="0" smtClean="0">
              <a:solidFill>
                <a:srgbClr val="C00000"/>
              </a:solidFill>
            </a:endParaRPr>
          </a:p>
          <a:p>
            <a:pPr algn="ctr"/>
            <a:r>
              <a:rPr lang="it-IT" sz="1400" dirty="0" smtClean="0">
                <a:solidFill>
                  <a:srgbClr val="C00000"/>
                </a:solidFill>
              </a:rPr>
              <a:t>1999</a:t>
            </a:r>
            <a:endParaRPr lang="en-IE" sz="1400" dirty="0">
              <a:solidFill>
                <a:srgbClr val="C00000"/>
              </a:solidFill>
            </a:endParaRPr>
          </a:p>
        </p:txBody>
      </p:sp>
      <p:sp>
        <p:nvSpPr>
          <p:cNvPr id="10" name="TextBox 9"/>
          <p:cNvSpPr txBox="1"/>
          <p:nvPr/>
        </p:nvSpPr>
        <p:spPr>
          <a:xfrm rot="16200000">
            <a:off x="6844608" y="2591421"/>
            <a:ext cx="792088" cy="584775"/>
          </a:xfrm>
          <a:prstGeom prst="rect">
            <a:avLst/>
          </a:prstGeom>
          <a:solidFill>
            <a:schemeClr val="bg1"/>
          </a:solidFill>
        </p:spPr>
        <p:txBody>
          <a:bodyPr wrap="square" rtlCol="0">
            <a:spAutoFit/>
          </a:bodyPr>
          <a:lstStyle/>
          <a:p>
            <a:r>
              <a:rPr lang="it-IT" sz="1800" dirty="0" err="1" smtClean="0">
                <a:solidFill>
                  <a:srgbClr val="C00000"/>
                </a:solidFill>
              </a:rPr>
              <a:t>Rindi</a:t>
            </a:r>
            <a:endParaRPr lang="it-IT" sz="1800" dirty="0" smtClean="0">
              <a:solidFill>
                <a:srgbClr val="C00000"/>
              </a:solidFill>
            </a:endParaRPr>
          </a:p>
          <a:p>
            <a:r>
              <a:rPr lang="it-IT" sz="1400" dirty="0" smtClean="0">
                <a:solidFill>
                  <a:srgbClr val="C00000"/>
                </a:solidFill>
              </a:rPr>
              <a:t> 1988</a:t>
            </a:r>
            <a:endParaRPr lang="en-IE" sz="1400" dirty="0">
              <a:solidFill>
                <a:srgbClr val="C00000"/>
              </a:solidFill>
            </a:endParaRPr>
          </a:p>
        </p:txBody>
      </p:sp>
      <p:sp>
        <p:nvSpPr>
          <p:cNvPr id="11" name="TextBox 10"/>
          <p:cNvSpPr txBox="1"/>
          <p:nvPr/>
        </p:nvSpPr>
        <p:spPr>
          <a:xfrm rot="16200000">
            <a:off x="5390884" y="2671534"/>
            <a:ext cx="936104" cy="584775"/>
          </a:xfrm>
          <a:prstGeom prst="rect">
            <a:avLst/>
          </a:prstGeom>
          <a:solidFill>
            <a:schemeClr val="bg1"/>
          </a:solidFill>
        </p:spPr>
        <p:txBody>
          <a:bodyPr wrap="square" rtlCol="0">
            <a:spAutoFit/>
          </a:bodyPr>
          <a:lstStyle/>
          <a:p>
            <a:pPr algn="ctr"/>
            <a:r>
              <a:rPr lang="it-IT" sz="1800" dirty="0" smtClean="0">
                <a:solidFill>
                  <a:srgbClr val="C00000"/>
                </a:solidFill>
              </a:rPr>
              <a:t>Bellotti</a:t>
            </a:r>
            <a:r>
              <a:rPr lang="it-IT" sz="1400" dirty="0" smtClean="0">
                <a:solidFill>
                  <a:srgbClr val="C00000"/>
                </a:solidFill>
              </a:rPr>
              <a:t> 1985</a:t>
            </a:r>
            <a:endParaRPr lang="en-IE" sz="1400" dirty="0">
              <a:solidFill>
                <a:srgbClr val="C00000"/>
              </a:solidFill>
            </a:endParaRPr>
          </a:p>
        </p:txBody>
      </p:sp>
      <p:sp>
        <p:nvSpPr>
          <p:cNvPr id="12" name="TextBox 11"/>
          <p:cNvSpPr txBox="1"/>
          <p:nvPr/>
        </p:nvSpPr>
        <p:spPr>
          <a:xfrm rot="16200000">
            <a:off x="6016515" y="2821994"/>
            <a:ext cx="864097" cy="584775"/>
          </a:xfrm>
          <a:prstGeom prst="rect">
            <a:avLst/>
          </a:prstGeom>
          <a:solidFill>
            <a:schemeClr val="bg1"/>
          </a:solidFill>
        </p:spPr>
        <p:txBody>
          <a:bodyPr wrap="square" rtlCol="0">
            <a:spAutoFit/>
          </a:bodyPr>
          <a:lstStyle/>
          <a:p>
            <a:pPr algn="ctr"/>
            <a:r>
              <a:rPr lang="it-IT" sz="1800" dirty="0" err="1" smtClean="0">
                <a:solidFill>
                  <a:srgbClr val="C00000"/>
                </a:solidFill>
              </a:rPr>
              <a:t>Cribier</a:t>
            </a:r>
            <a:r>
              <a:rPr lang="it-IT" sz="1400" dirty="0" smtClean="0">
                <a:solidFill>
                  <a:srgbClr val="C00000"/>
                </a:solidFill>
              </a:rPr>
              <a:t> 1995</a:t>
            </a:r>
            <a:endParaRPr lang="en-IE" sz="1400" dirty="0">
              <a:solidFill>
                <a:srgbClr val="C00000"/>
              </a:solidFill>
            </a:endParaRPr>
          </a:p>
        </p:txBody>
      </p:sp>
      <p:sp>
        <p:nvSpPr>
          <p:cNvPr id="13" name="TextBox 12"/>
          <p:cNvSpPr txBox="1"/>
          <p:nvPr/>
        </p:nvSpPr>
        <p:spPr>
          <a:xfrm rot="16200000">
            <a:off x="2380112" y="2702207"/>
            <a:ext cx="936104" cy="584775"/>
          </a:xfrm>
          <a:prstGeom prst="rect">
            <a:avLst/>
          </a:prstGeom>
          <a:solidFill>
            <a:schemeClr val="bg1"/>
          </a:solidFill>
        </p:spPr>
        <p:txBody>
          <a:bodyPr wrap="square" rtlCol="0">
            <a:spAutoFit/>
          </a:bodyPr>
          <a:lstStyle/>
          <a:p>
            <a:pPr algn="ctr"/>
            <a:r>
              <a:rPr lang="it-IT" sz="1800" dirty="0" err="1" smtClean="0">
                <a:solidFill>
                  <a:srgbClr val="C00000"/>
                </a:solidFill>
              </a:rPr>
              <a:t>Aleksan</a:t>
            </a:r>
            <a:r>
              <a:rPr lang="it-IT" sz="1800" dirty="0" smtClean="0">
                <a:solidFill>
                  <a:srgbClr val="C00000"/>
                </a:solidFill>
              </a:rPr>
              <a:t> </a:t>
            </a:r>
            <a:r>
              <a:rPr lang="it-IT" sz="1400" dirty="0" smtClean="0">
                <a:solidFill>
                  <a:srgbClr val="C00000"/>
                </a:solidFill>
              </a:rPr>
              <a:t>1989</a:t>
            </a:r>
            <a:endParaRPr lang="en-IE" sz="1400" dirty="0">
              <a:solidFill>
                <a:srgbClr val="C00000"/>
              </a:solidFill>
            </a:endParaRPr>
          </a:p>
        </p:txBody>
      </p:sp>
      <p:sp>
        <p:nvSpPr>
          <p:cNvPr id="2" name="CasellaDiTesto 1"/>
          <p:cNvSpPr txBox="1"/>
          <p:nvPr/>
        </p:nvSpPr>
        <p:spPr>
          <a:xfrm>
            <a:off x="2848164" y="5706089"/>
            <a:ext cx="1511079" cy="646331"/>
          </a:xfrm>
          <a:prstGeom prst="rect">
            <a:avLst/>
          </a:prstGeom>
          <a:noFill/>
        </p:spPr>
        <p:txBody>
          <a:bodyPr wrap="square" rtlCol="0">
            <a:spAutoFit/>
          </a:bodyPr>
          <a:lstStyle/>
          <a:p>
            <a:pPr algn="ctr"/>
            <a:r>
              <a:rPr lang="it-IT" sz="1800" b="1" dirty="0" smtClean="0">
                <a:solidFill>
                  <a:srgbClr val="0033CC"/>
                </a:solidFill>
              </a:rPr>
              <a:t>≈ 3 </a:t>
            </a:r>
          </a:p>
          <a:p>
            <a:pPr algn="ctr"/>
            <a:r>
              <a:rPr lang="it-IT" sz="1800" b="1" dirty="0" smtClean="0">
                <a:solidFill>
                  <a:srgbClr val="0033CC"/>
                </a:solidFill>
              </a:rPr>
              <a:t> E</a:t>
            </a:r>
            <a:r>
              <a:rPr lang="it-IT" sz="1800" b="1" baseline="-25000" dirty="0" smtClean="0">
                <a:solidFill>
                  <a:srgbClr val="0033CC"/>
                </a:solidFill>
              </a:rPr>
              <a:t>n</a:t>
            </a:r>
            <a:r>
              <a:rPr lang="it-IT" sz="1800" b="1" dirty="0" smtClean="0">
                <a:solidFill>
                  <a:srgbClr val="0033CC"/>
                </a:solidFill>
              </a:rPr>
              <a:t> &lt; 1 </a:t>
            </a:r>
            <a:r>
              <a:rPr lang="it-IT" sz="1800" b="1" dirty="0" err="1" smtClean="0">
                <a:solidFill>
                  <a:srgbClr val="0033CC"/>
                </a:solidFill>
              </a:rPr>
              <a:t>keV</a:t>
            </a:r>
            <a:endParaRPr lang="it-IT" sz="1800" b="1" dirty="0">
              <a:solidFill>
                <a:srgbClr val="0033CC"/>
              </a:solidFill>
            </a:endParaRPr>
          </a:p>
        </p:txBody>
      </p:sp>
      <p:sp>
        <p:nvSpPr>
          <p:cNvPr id="14" name="CasellaDiTesto 13"/>
          <p:cNvSpPr txBox="1"/>
          <p:nvPr/>
        </p:nvSpPr>
        <p:spPr>
          <a:xfrm>
            <a:off x="3923928" y="6170943"/>
            <a:ext cx="1944216" cy="646331"/>
          </a:xfrm>
          <a:prstGeom prst="rect">
            <a:avLst/>
          </a:prstGeom>
          <a:noFill/>
        </p:spPr>
        <p:txBody>
          <a:bodyPr wrap="square" rtlCol="0">
            <a:spAutoFit/>
          </a:bodyPr>
          <a:lstStyle/>
          <a:p>
            <a:pPr algn="ctr"/>
            <a:r>
              <a:rPr lang="it-IT" sz="1800" b="1" dirty="0" smtClean="0">
                <a:solidFill>
                  <a:srgbClr val="008000"/>
                </a:solidFill>
              </a:rPr>
              <a:t>≈ 0.4 </a:t>
            </a:r>
          </a:p>
          <a:p>
            <a:pPr algn="ctr"/>
            <a:r>
              <a:rPr lang="it-IT" sz="1800" b="1" dirty="0" smtClean="0">
                <a:solidFill>
                  <a:srgbClr val="008000"/>
                </a:solidFill>
              </a:rPr>
              <a:t>  1 &lt;E</a:t>
            </a:r>
            <a:r>
              <a:rPr lang="it-IT" sz="1800" b="1" baseline="-25000" dirty="0" smtClean="0">
                <a:solidFill>
                  <a:srgbClr val="008000"/>
                </a:solidFill>
              </a:rPr>
              <a:t>n</a:t>
            </a:r>
            <a:r>
              <a:rPr lang="it-IT" sz="1800" b="1" dirty="0" smtClean="0">
                <a:solidFill>
                  <a:srgbClr val="008000"/>
                </a:solidFill>
              </a:rPr>
              <a:t>&lt; 10 </a:t>
            </a:r>
            <a:r>
              <a:rPr lang="it-IT" sz="1800" b="1" dirty="0" err="1" smtClean="0">
                <a:solidFill>
                  <a:srgbClr val="008000"/>
                </a:solidFill>
              </a:rPr>
              <a:t>MeV</a:t>
            </a:r>
            <a:endParaRPr lang="it-IT" sz="1800" b="1" dirty="0">
              <a:solidFill>
                <a:srgbClr val="008000"/>
              </a:solidFill>
            </a:endParaRPr>
          </a:p>
        </p:txBody>
      </p:sp>
      <p:sp>
        <p:nvSpPr>
          <p:cNvPr id="3" name="Freccia in giù 2"/>
          <p:cNvSpPr/>
          <p:nvPr/>
        </p:nvSpPr>
        <p:spPr>
          <a:xfrm>
            <a:off x="3531695" y="5004160"/>
            <a:ext cx="144016" cy="679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a:off x="4825847" y="5805264"/>
            <a:ext cx="144016" cy="401204"/>
          </a:xfrm>
          <a:prstGeom prst="down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380912" y="6038495"/>
            <a:ext cx="2304256" cy="461665"/>
          </a:xfrm>
          <a:prstGeom prst="rect">
            <a:avLst/>
          </a:prstGeom>
          <a:noFill/>
        </p:spPr>
        <p:txBody>
          <a:bodyPr wrap="square" rtlCol="0">
            <a:spAutoFit/>
          </a:bodyPr>
          <a:lstStyle/>
          <a:p>
            <a:r>
              <a:rPr lang="it-IT" b="1" dirty="0" smtClean="0"/>
              <a:t>10</a:t>
            </a:r>
            <a:r>
              <a:rPr lang="it-IT" b="1" baseline="30000" dirty="0" smtClean="0"/>
              <a:t>-6</a:t>
            </a:r>
            <a:r>
              <a:rPr lang="it-IT" b="1" dirty="0" smtClean="0"/>
              <a:t>  cm</a:t>
            </a:r>
            <a:r>
              <a:rPr lang="it-IT" b="1" baseline="30000" dirty="0" smtClean="0"/>
              <a:t>-2</a:t>
            </a:r>
            <a:r>
              <a:rPr lang="it-IT" b="1" dirty="0" smtClean="0"/>
              <a:t> s</a:t>
            </a:r>
            <a:r>
              <a:rPr lang="it-IT" b="1" baseline="30000" dirty="0" smtClean="0"/>
              <a:t>-1</a:t>
            </a:r>
            <a:endParaRPr lang="it-IT" b="1" baseline="30000" dirty="0"/>
          </a:p>
        </p:txBody>
      </p:sp>
    </p:spTree>
    <p:extLst>
      <p:ext uri="{BB962C8B-B14F-4D97-AF65-F5344CB8AC3E}">
        <p14:creationId xmlns:p14="http://schemas.microsoft.com/office/powerpoint/2010/main" val="2557708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19047</TotalTime>
  <Words>2004</Words>
  <Application>Microsoft Office PowerPoint</Application>
  <PresentationFormat>Presentazione su schermo (4:3)</PresentationFormat>
  <Paragraphs>269</Paragraphs>
  <Slides>27</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Arial</vt:lpstr>
      <vt:lpstr>Calibri</vt:lpstr>
      <vt:lpstr>Cambria Math</vt:lpstr>
      <vt:lpstr>Comic Sans MS</vt:lpstr>
      <vt:lpstr>Segoe Script</vt:lpstr>
      <vt:lpstr>Symbol</vt:lpstr>
      <vt:lpstr>Times New Roman</vt:lpstr>
      <vt:lpstr>Wingdings</vt:lpstr>
      <vt:lpstr>Office Theme</vt:lpstr>
      <vt:lpstr>Presentazione standard di PowerPoint</vt:lpstr>
      <vt:lpstr>Presentazione standard di PowerPoint</vt:lpstr>
      <vt:lpstr>Layout of the new LUNA-MV facility</vt:lpstr>
      <vt:lpstr>The accelerator and the neutron shielding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I.N.F.N.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Misura della reazione 3He(4He,)7Be a LUNA</dc:title>
  <dc:creator>Roberto Bonetti</dc:creator>
  <cp:lastModifiedBy>paolo prati</cp:lastModifiedBy>
  <cp:revision>648</cp:revision>
  <dcterms:created xsi:type="dcterms:W3CDTF">2005-09-09T15:24:00Z</dcterms:created>
  <dcterms:modified xsi:type="dcterms:W3CDTF">2017-10-02T07:03:29Z</dcterms:modified>
</cp:coreProperties>
</file>