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5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8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9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0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1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22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3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2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2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2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30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31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2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28" r:id="rId4"/>
    <p:sldMasterId id="2147483740" r:id="rId5"/>
    <p:sldMasterId id="2147483752" r:id="rId6"/>
    <p:sldMasterId id="2147483764" r:id="rId7"/>
    <p:sldMasterId id="2147483776" r:id="rId8"/>
    <p:sldMasterId id="2147483788" r:id="rId9"/>
    <p:sldMasterId id="2147483793" r:id="rId10"/>
    <p:sldMasterId id="2147483798" r:id="rId11"/>
    <p:sldMasterId id="2147483803" r:id="rId12"/>
    <p:sldMasterId id="2147483808" r:id="rId13"/>
    <p:sldMasterId id="2147483813" r:id="rId14"/>
    <p:sldMasterId id="2147483818" r:id="rId15"/>
    <p:sldMasterId id="2147483823" r:id="rId16"/>
    <p:sldMasterId id="2147483832" r:id="rId17"/>
    <p:sldMasterId id="2147483844" r:id="rId18"/>
    <p:sldMasterId id="2147483857" r:id="rId19"/>
    <p:sldMasterId id="2147483869" r:id="rId20"/>
    <p:sldMasterId id="2147483881" r:id="rId21"/>
    <p:sldMasterId id="2147483890" r:id="rId22"/>
    <p:sldMasterId id="2147483893" r:id="rId23"/>
    <p:sldMasterId id="2147483908" r:id="rId24"/>
    <p:sldMasterId id="2147483911" r:id="rId25"/>
    <p:sldMasterId id="2147483920" r:id="rId26"/>
    <p:sldMasterId id="2147483924" r:id="rId27"/>
    <p:sldMasterId id="2147483950" r:id="rId28"/>
    <p:sldMasterId id="2147483961" r:id="rId29"/>
    <p:sldMasterId id="2147483972" r:id="rId30"/>
    <p:sldMasterId id="2147483985" r:id="rId31"/>
    <p:sldMasterId id="2147483998" r:id="rId32"/>
    <p:sldMasterId id="2147484024" r:id="rId33"/>
  </p:sldMasterIdLst>
  <p:notesMasterIdLst>
    <p:notesMasterId r:id="rId81"/>
  </p:notesMasterIdLst>
  <p:handoutMasterIdLst>
    <p:handoutMasterId r:id="rId82"/>
  </p:handoutMasterIdLst>
  <p:sldIdLst>
    <p:sldId id="300" r:id="rId34"/>
    <p:sldId id="306" r:id="rId35"/>
    <p:sldId id="328" r:id="rId36"/>
    <p:sldId id="326" r:id="rId37"/>
    <p:sldId id="327" r:id="rId38"/>
    <p:sldId id="323" r:id="rId39"/>
    <p:sldId id="420" r:id="rId40"/>
    <p:sldId id="421" r:id="rId41"/>
    <p:sldId id="431" r:id="rId42"/>
    <p:sldId id="324" r:id="rId43"/>
    <p:sldId id="325" r:id="rId44"/>
    <p:sldId id="310" r:id="rId45"/>
    <p:sldId id="334" r:id="rId46"/>
    <p:sldId id="397" r:id="rId47"/>
    <p:sldId id="418" r:id="rId48"/>
    <p:sldId id="391" r:id="rId49"/>
    <p:sldId id="369" r:id="rId50"/>
    <p:sldId id="381" r:id="rId51"/>
    <p:sldId id="422" r:id="rId52"/>
    <p:sldId id="423" r:id="rId53"/>
    <p:sldId id="424" r:id="rId54"/>
    <p:sldId id="379" r:id="rId55"/>
    <p:sldId id="407" r:id="rId56"/>
    <p:sldId id="392" r:id="rId57"/>
    <p:sldId id="370" r:id="rId58"/>
    <p:sldId id="371" r:id="rId59"/>
    <p:sldId id="393" r:id="rId60"/>
    <p:sldId id="383" r:id="rId61"/>
    <p:sldId id="373" r:id="rId62"/>
    <p:sldId id="342" r:id="rId63"/>
    <p:sldId id="396" r:id="rId64"/>
    <p:sldId id="403" r:id="rId65"/>
    <p:sldId id="425" r:id="rId66"/>
    <p:sldId id="426" r:id="rId67"/>
    <p:sldId id="430" r:id="rId68"/>
    <p:sldId id="427" r:id="rId69"/>
    <p:sldId id="428" r:id="rId70"/>
    <p:sldId id="404" r:id="rId71"/>
    <p:sldId id="406" r:id="rId72"/>
    <p:sldId id="429" r:id="rId73"/>
    <p:sldId id="303" r:id="rId74"/>
    <p:sldId id="412" r:id="rId75"/>
    <p:sldId id="399" r:id="rId76"/>
    <p:sldId id="385" r:id="rId77"/>
    <p:sldId id="386" r:id="rId78"/>
    <p:sldId id="330" r:id="rId79"/>
    <p:sldId id="365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20944D-0718-FB4E-AFA0-D492EF2C4CE8}">
          <p14:sldIdLst>
            <p14:sldId id="300"/>
          </p14:sldIdLst>
        </p14:section>
        <p14:section name="Introducton and Overview" id="{67BC56D5-231F-984E-AD64-0AF008A5807B}">
          <p14:sldIdLst>
            <p14:sldId id="306"/>
            <p14:sldId id="328"/>
            <p14:sldId id="326"/>
            <p14:sldId id="327"/>
            <p14:sldId id="323"/>
            <p14:sldId id="420"/>
            <p14:sldId id="421"/>
            <p14:sldId id="431"/>
            <p14:sldId id="324"/>
            <p14:sldId id="325"/>
          </p14:sldIdLst>
        </p14:section>
        <p14:section name="The Muon Source" id="{FC6CD91D-177D-354C-88BD-4D20E388587C}">
          <p14:sldIdLst>
            <p14:sldId id="310"/>
          </p14:sldIdLst>
        </p14:section>
        <p14:section name="Proton muon source" id="{8F29A54B-4492-5A43-9385-90D393F449E3}">
          <p14:sldIdLst>
            <p14:sldId id="334"/>
            <p14:sldId id="397"/>
            <p14:sldId id="418"/>
            <p14:sldId id="391"/>
            <p14:sldId id="369"/>
          </p14:sldIdLst>
        </p14:section>
        <p14:section name="Muon Cooling" id="{022F4BF8-2477-0C45-868C-0193103D97BD}">
          <p14:sldIdLst>
            <p14:sldId id="381"/>
            <p14:sldId id="422"/>
            <p14:sldId id="423"/>
            <p14:sldId id="424"/>
            <p14:sldId id="379"/>
            <p14:sldId id="407"/>
            <p14:sldId id="392"/>
            <p14:sldId id="370"/>
            <p14:sldId id="371"/>
            <p14:sldId id="393"/>
          </p14:sldIdLst>
        </p14:section>
        <p14:section name="PIC-Rubbia" id="{6DD1D95A-4CE5-9249-8EE0-AA0AB0A0AE0E}">
          <p14:sldIdLst>
            <p14:sldId id="383"/>
            <p14:sldId id="373"/>
            <p14:sldId id="342"/>
          </p14:sldIdLst>
        </p14:section>
        <p14:section name="Acceleration" id="{52C890C0-D9FC-E740-B2BC-87CBA7815593}">
          <p14:sldIdLst>
            <p14:sldId id="396"/>
            <p14:sldId id="403"/>
          </p14:sldIdLst>
        </p14:section>
        <p14:section name="Collider" id="{433BF8F2-B57D-D44B-8AE8-EDAC19FF778B}">
          <p14:sldIdLst>
            <p14:sldId id="425"/>
            <p14:sldId id="426"/>
            <p14:sldId id="430"/>
            <p14:sldId id="427"/>
            <p14:sldId id="428"/>
            <p14:sldId id="404"/>
            <p14:sldId id="406"/>
            <p14:sldId id="429"/>
          </p14:sldIdLst>
        </p14:section>
        <p14:section name="Summary and Conclusions" id="{73D12A8D-F214-DD4C-839F-BFA6DB985371}">
          <p14:sldIdLst/>
        </p14:section>
        <p14:section name="Back-up" id="{F4AF41BE-4FF2-EE45-B21A-F0DD05E6FFF0}">
          <p14:sldIdLst>
            <p14:sldId id="303"/>
            <p14:sldId id="412"/>
            <p14:sldId id="399"/>
            <p14:sldId id="385"/>
            <p14:sldId id="386"/>
            <p14:sldId id="330"/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BED"/>
    <a:srgbClr val="FFFBE5"/>
    <a:srgbClr val="00B050"/>
    <a:srgbClr val="FFFFD8"/>
    <a:srgbClr val="32884B"/>
    <a:srgbClr val="38A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41" autoAdjust="0"/>
    <p:restoredTop sz="50000" autoAdjust="0"/>
  </p:normalViewPr>
  <p:slideViewPr>
    <p:cSldViewPr snapToGrid="0" snapToObjects="1">
      <p:cViewPr>
        <p:scale>
          <a:sx n="103" d="100"/>
          <a:sy n="103" d="100"/>
        </p:scale>
        <p:origin x="12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5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" Target="slides/slide1.xml"/><Relationship Id="rId35" Type="http://schemas.openxmlformats.org/officeDocument/2006/relationships/slide" Target="slides/slide2.xml"/><Relationship Id="rId36" Type="http://schemas.openxmlformats.org/officeDocument/2006/relationships/slide" Target="slides/slide3.xml"/><Relationship Id="rId37" Type="http://schemas.openxmlformats.org/officeDocument/2006/relationships/slide" Target="slides/slide4.xml"/><Relationship Id="rId38" Type="http://schemas.openxmlformats.org/officeDocument/2006/relationships/slide" Target="slides/slide5.xml"/><Relationship Id="rId39" Type="http://schemas.openxmlformats.org/officeDocument/2006/relationships/slide" Target="slides/slide6.xml"/><Relationship Id="rId50" Type="http://schemas.openxmlformats.org/officeDocument/2006/relationships/slide" Target="slides/slide17.xml"/><Relationship Id="rId51" Type="http://schemas.openxmlformats.org/officeDocument/2006/relationships/slide" Target="slides/slide18.xml"/><Relationship Id="rId52" Type="http://schemas.openxmlformats.org/officeDocument/2006/relationships/slide" Target="slides/slide19.xml"/><Relationship Id="rId53" Type="http://schemas.openxmlformats.org/officeDocument/2006/relationships/slide" Target="slides/slide20.xml"/><Relationship Id="rId54" Type="http://schemas.openxmlformats.org/officeDocument/2006/relationships/slide" Target="slides/slide21.xml"/><Relationship Id="rId55" Type="http://schemas.openxmlformats.org/officeDocument/2006/relationships/slide" Target="slides/slide22.xml"/><Relationship Id="rId56" Type="http://schemas.openxmlformats.org/officeDocument/2006/relationships/slide" Target="slides/slide23.xml"/><Relationship Id="rId57" Type="http://schemas.openxmlformats.org/officeDocument/2006/relationships/slide" Target="slides/slide24.xml"/><Relationship Id="rId58" Type="http://schemas.openxmlformats.org/officeDocument/2006/relationships/slide" Target="slides/slide25.xml"/><Relationship Id="rId59" Type="http://schemas.openxmlformats.org/officeDocument/2006/relationships/slide" Target="slides/slide26.xml"/><Relationship Id="rId70" Type="http://schemas.openxmlformats.org/officeDocument/2006/relationships/slide" Target="slides/slide37.xml"/><Relationship Id="rId71" Type="http://schemas.openxmlformats.org/officeDocument/2006/relationships/slide" Target="slides/slide38.xml"/><Relationship Id="rId72" Type="http://schemas.openxmlformats.org/officeDocument/2006/relationships/slide" Target="slides/slide39.xml"/><Relationship Id="rId73" Type="http://schemas.openxmlformats.org/officeDocument/2006/relationships/slide" Target="slides/slide40.xml"/><Relationship Id="rId74" Type="http://schemas.openxmlformats.org/officeDocument/2006/relationships/slide" Target="slides/slide41.xml"/><Relationship Id="rId75" Type="http://schemas.openxmlformats.org/officeDocument/2006/relationships/slide" Target="slides/slide42.xml"/><Relationship Id="rId76" Type="http://schemas.openxmlformats.org/officeDocument/2006/relationships/slide" Target="slides/slide43.xml"/><Relationship Id="rId77" Type="http://schemas.openxmlformats.org/officeDocument/2006/relationships/slide" Target="slides/slide44.xml"/><Relationship Id="rId78" Type="http://schemas.openxmlformats.org/officeDocument/2006/relationships/slide" Target="slides/slide45.xml"/><Relationship Id="rId79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7.xml"/><Relationship Id="rId41" Type="http://schemas.openxmlformats.org/officeDocument/2006/relationships/slide" Target="slides/slide8.xml"/><Relationship Id="rId42" Type="http://schemas.openxmlformats.org/officeDocument/2006/relationships/slide" Target="slides/slide9.xml"/><Relationship Id="rId43" Type="http://schemas.openxmlformats.org/officeDocument/2006/relationships/slide" Target="slides/slide10.xml"/><Relationship Id="rId44" Type="http://schemas.openxmlformats.org/officeDocument/2006/relationships/slide" Target="slides/slide11.xml"/><Relationship Id="rId45" Type="http://schemas.openxmlformats.org/officeDocument/2006/relationships/slide" Target="slides/slide12.xml"/><Relationship Id="rId46" Type="http://schemas.openxmlformats.org/officeDocument/2006/relationships/slide" Target="slides/slide13.xml"/><Relationship Id="rId47" Type="http://schemas.openxmlformats.org/officeDocument/2006/relationships/slide" Target="slides/slide14.xml"/><Relationship Id="rId48" Type="http://schemas.openxmlformats.org/officeDocument/2006/relationships/slide" Target="slides/slide15.xml"/><Relationship Id="rId49" Type="http://schemas.openxmlformats.org/officeDocument/2006/relationships/slide" Target="slides/slide16.xml"/><Relationship Id="rId60" Type="http://schemas.openxmlformats.org/officeDocument/2006/relationships/slide" Target="slides/slide27.xml"/><Relationship Id="rId61" Type="http://schemas.openxmlformats.org/officeDocument/2006/relationships/slide" Target="slides/slide28.xml"/><Relationship Id="rId62" Type="http://schemas.openxmlformats.org/officeDocument/2006/relationships/slide" Target="slides/slide29.xml"/><Relationship Id="rId63" Type="http://schemas.openxmlformats.org/officeDocument/2006/relationships/slide" Target="slides/slide30.xml"/><Relationship Id="rId64" Type="http://schemas.openxmlformats.org/officeDocument/2006/relationships/slide" Target="slides/slide31.xml"/><Relationship Id="rId65" Type="http://schemas.openxmlformats.org/officeDocument/2006/relationships/slide" Target="slides/slide32.xml"/><Relationship Id="rId66" Type="http://schemas.openxmlformats.org/officeDocument/2006/relationships/slide" Target="slides/slide33.xml"/><Relationship Id="rId67" Type="http://schemas.openxmlformats.org/officeDocument/2006/relationships/slide" Target="slides/slide34.xml"/><Relationship Id="rId68" Type="http://schemas.openxmlformats.org/officeDocument/2006/relationships/slide" Target="slides/slide35.xml"/><Relationship Id="rId69" Type="http://schemas.openxmlformats.org/officeDocument/2006/relationships/slide" Target="slides/slide36.xml"/><Relationship Id="rId80" Type="http://schemas.openxmlformats.org/officeDocument/2006/relationships/slide" Target="slides/slide47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4923F-2245-0D49-BDCB-CF90F2A5EE8B}" type="datetimeFigureOut">
              <a:rPr lang="en-US" smtClean="0"/>
              <a:pPr/>
              <a:t>12/5/17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44583-0466-F74F-9231-BCA67AE7E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5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2D408-41B2-BD4F-A414-C9B87EF0AF01}" type="datetimeFigureOut">
              <a:rPr lang="en-US" smtClean="0"/>
              <a:pPr/>
              <a:t>12/5/17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53B9B-4D13-704C-BB76-B272AE799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822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53B9B-4D13-704C-BB76-B272AE79934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13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7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efficienza</a:t>
            </a:r>
            <a:r>
              <a:rPr lang="en-US" dirty="0" smtClean="0"/>
              <a:t> </a:t>
            </a:r>
            <a:r>
              <a:rPr lang="en-US" dirty="0" err="1" smtClean="0"/>
              <a:t>massima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puo</a:t>
            </a:r>
            <a:r>
              <a:rPr lang="en-US" dirty="0" smtClean="0"/>
              <a:t>’ </a:t>
            </a:r>
            <a:r>
              <a:rPr lang="en-US" dirty="0" err="1" smtClean="0"/>
              <a:t>avere</a:t>
            </a:r>
            <a:r>
              <a:rPr lang="en-US" dirty="0" smtClean="0"/>
              <a:t>: </a:t>
            </a:r>
            <a:r>
              <a:rPr lang="en-US" dirty="0" err="1" smtClean="0"/>
              <a:t>processo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domina</a:t>
            </a:r>
            <a:r>
              <a:rPr lang="en-US" baseline="0" dirty="0" smtClean="0"/>
              <a:t> e’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radiative </a:t>
            </a:r>
            <a:r>
              <a:rPr lang="en-US" baseline="0" dirty="0" err="1" smtClean="0"/>
              <a:t>Bhabha</a:t>
            </a:r>
            <a:r>
              <a:rPr lang="en-US" baseline="0" dirty="0" smtClean="0"/>
              <a:t> (e+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e-, </a:t>
            </a:r>
            <a:r>
              <a:rPr lang="en-US" baseline="0" dirty="0" err="1" smtClean="0"/>
              <a:t>senza</a:t>
            </a:r>
            <a:r>
              <a:rPr lang="en-US" baseline="0" dirty="0" smtClean="0"/>
              <a:t> nuclei)</a:t>
            </a:r>
          </a:p>
          <a:p>
            <a:r>
              <a:rPr lang="en-US" baseline="0" dirty="0" smtClean="0"/>
              <a:t>sigma*L*rho</a:t>
            </a:r>
          </a:p>
          <a:p>
            <a:r>
              <a:rPr lang="en-US" baseline="0" dirty="0" smtClean="0"/>
              <a:t>radiative Coulomb scattering (</a:t>
            </a:r>
            <a:r>
              <a:rPr lang="en-US" baseline="0" dirty="0" err="1" smtClean="0"/>
              <a:t>brems</a:t>
            </a:r>
            <a:r>
              <a:rPr lang="en-US" baseline="0" dirty="0" smtClean="0"/>
              <a:t>) e’ sui nuclei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mettendoli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insime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processo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come 10^-25 cm-2 *Z^2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00A67-8478-424B-BC85-0A4DA9B48C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53B9B-4D13-704C-BB76-B272AE79934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8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0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2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79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0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3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3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3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7.png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7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3.png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619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3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9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62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7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4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28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250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0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35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6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88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4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9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7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70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3289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3378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188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6993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9886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9082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1542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0989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1023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31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0909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0"/>
            <a:ext cx="67056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Gruppo 1, Catania, 2-3 Dic. 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26D79638-33C1-D847-964B-6DBCECEFFCD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674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A86CEAE1-7B07-CE4F-A20C-236EDAD9CE90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4176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797B7E"/>
                </a:solidFill>
                <a:latin typeface="Comic Sans MS"/>
              </a:rPr>
              <a:t>Slide# : </a:t>
            </a:r>
            <a:fld id="{740F9DD0-2E84-1144-8C3B-A5A01696510F}" type="slidenum">
              <a:rPr lang="en-GB" smtClean="0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73711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680CC8D7-B184-5D45-9441-F27E722268EA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849685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354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BDD4BEDE-D40E-4549-86DF-49EA7E4226C1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658087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8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8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15BBACF8-7C48-1D4F-89A1-624411AAA2F1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131224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DD1D2092-0777-BF4C-88E2-1340A0000308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352151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4C531B78-991B-8F42-B930-01AC4862E0CC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88005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8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25F82D41-45D3-5B43-9969-AC02E2EA88FA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718653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590E3617-DCC1-9141-916C-B24AFA9CDB1B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44499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9189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83536344-AE6D-674E-AFA3-6B434CD41C44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712290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0"/>
            <a:ext cx="6717323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  <a:latin typeface="Comic Sans MS"/>
              </a:rPr>
              <a:t>Gruppo 1, Catania, 2-3 Dic. 2015</a:t>
            </a:r>
            <a:endParaRPr lang="en-GB">
              <a:solidFill>
                <a:srgbClr val="797B7E"/>
              </a:solidFill>
              <a:latin typeface="Comic Sans M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  <a:latin typeface="Comic Sans MS"/>
              </a:rPr>
              <a:t>Slide# : </a:t>
            </a:r>
            <a:fld id="{F91CC7D9-E1F7-B848-9B21-7AF9A1699C92}" type="slidenum">
              <a:rPr lang="en-GB">
                <a:solidFill>
                  <a:srgbClr val="797B7E"/>
                </a:solidFill>
                <a:latin typeface="Comic Sans MS"/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717519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354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3254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831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16214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0625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0556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7641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76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6528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5771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479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7972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28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4143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2086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2420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8169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2934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65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4328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9919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2599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9100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246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84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2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66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84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8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869553"/>
      </p:ext>
    </p:extLst>
  </p:cSld>
  <p:clrMapOvr>
    <a:masterClrMapping/>
  </p:clrMapOvr>
  <p:transition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59242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5829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856814197"/>
      </p:ext>
    </p:extLst>
  </p:cSld>
  <p:clrMapOvr>
    <a:masterClrMapping/>
  </p:clrMapOvr>
  <p:transition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368791838"/>
      </p:ext>
    </p:extLst>
  </p:cSld>
  <p:clrMapOvr>
    <a:masterClrMapping/>
  </p:clrMapOvr>
  <p:transition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40949595"/>
      </p:ext>
    </p:extLst>
  </p:cSld>
  <p:clrMapOvr>
    <a:masterClrMapping/>
  </p:clrMapOvr>
  <p:transition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178470598"/>
      </p:ext>
    </p:extLst>
  </p:cSld>
  <p:clrMapOvr>
    <a:masterClrMapping/>
  </p:clrMapOvr>
  <p:transition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857708516"/>
      </p:ext>
    </p:extLst>
  </p:cSld>
  <p:clrMapOvr>
    <a:masterClrMapping/>
  </p:clrMapOvr>
  <p:transition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4045660585"/>
      </p:ext>
    </p:extLst>
  </p:cSld>
  <p:clrMapOvr>
    <a:masterClrMapping/>
  </p:clrMapOvr>
  <p:transition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92505149"/>
      </p:ext>
    </p:extLst>
  </p:cSld>
  <p:clrMapOvr>
    <a:masterClrMapping/>
  </p:clrMapOvr>
  <p:transition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102965239"/>
      </p:ext>
    </p:extLst>
  </p:cSld>
  <p:clrMapOvr>
    <a:masterClrMapping/>
  </p:clrMapOvr>
  <p:transition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336672427"/>
      </p:ext>
    </p:extLst>
  </p:cSld>
  <p:clrMapOvr>
    <a:masterClrMapping/>
  </p:clrMapOvr>
  <p:transition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3" y="152400"/>
            <a:ext cx="630555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798162872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3144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3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3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7985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985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611085749"/>
      </p:ext>
    </p:extLst>
  </p:cSld>
  <p:clrMapOvr>
    <a:masterClrMapping/>
  </p:clrMapOvr>
  <p:transition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3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7985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>
                <a:solidFill>
                  <a:srgbClr val="000000"/>
                </a:solidFill>
              </a:rPr>
              <a:t>Gruppo 1, Catania, 2-3 Dic. 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458573973"/>
      </p:ext>
    </p:extLst>
  </p:cSld>
  <p:clrMapOvr>
    <a:masterClrMapping/>
  </p:clrMapOvr>
  <p:transition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84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55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990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84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4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2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84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3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2743200"/>
          </a:xfrm>
          <a:ln w="57150"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581400"/>
            <a:ext cx="6400800" cy="2057400"/>
          </a:xfrm>
        </p:spPr>
        <p:txBody>
          <a:bodyPr/>
          <a:lstStyle>
            <a:lvl1pPr marL="0" indent="0">
              <a:buClr>
                <a:srgbClr val="CC00CC"/>
              </a:buClr>
              <a:defRPr sz="2400"/>
            </a:lvl1pPr>
            <a:lvl2pPr marL="457200" lvl="1" indent="0">
              <a:buClr>
                <a:srgbClr val="CC00CC"/>
              </a:buClr>
              <a:defRPr sz="2000"/>
            </a:lvl2pPr>
          </a:lstStyle>
          <a:p>
            <a:r>
              <a:rPr lang="en-GB"/>
              <a:t> Click to edit Master subtitle style</a:t>
            </a:r>
          </a:p>
          <a:p>
            <a:pPr lvl="1"/>
            <a:r>
              <a:rPr lang="en-GB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64388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010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2262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1676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3771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1573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3456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40589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60969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2136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6652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5125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47650"/>
            <a:ext cx="1924050" cy="5848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3" y="247650"/>
            <a:ext cx="5619750" cy="5848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7386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7650"/>
            <a:ext cx="7258050" cy="609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31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6747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247650"/>
            <a:ext cx="7258050" cy="609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51196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CA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9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22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60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8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4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27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387427" y="1232532"/>
            <a:ext cx="8580282" cy="5335381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9091"/>
            <a:ext cx="7086600" cy="753033"/>
          </a:xfrm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473035"/>
            <a:ext cx="1219200" cy="365125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514600" y="6492700"/>
            <a:ext cx="4821592" cy="365125"/>
          </a:xfrm>
        </p:spPr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  <a:latin typeface="Arial"/>
              </a:rPr>
              <a:t>Gruppo 1, Catania, 2-3 Dic.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81" y="-28460"/>
            <a:ext cx="1928581" cy="101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72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457200" y="6356380"/>
            <a:ext cx="2971800" cy="365125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886200" y="6356380"/>
            <a:ext cx="4343400" cy="365125"/>
          </a:xfrm>
        </p:spPr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  <a:latin typeface="Arial"/>
              </a:rPr>
              <a:t>Gruppo 1, Catania, 2-3 Dic.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87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717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15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806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113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842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60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8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4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017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124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74498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A4001D"/>
                </a:solidFill>
              </a:rPr>
              <a:pPr/>
              <a:t>‹#›</a:t>
            </a:fld>
            <a:endParaRPr lang="en-US" dirty="0">
              <a:solidFill>
                <a:srgbClr val="A400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42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CA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9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22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60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8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4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956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387427" y="1232532"/>
            <a:ext cx="8580282" cy="5335381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9091"/>
            <a:ext cx="7086600" cy="753033"/>
          </a:xfrm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473035"/>
            <a:ext cx="1219200" cy="365125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514600" y="6492700"/>
            <a:ext cx="4821592" cy="365125"/>
          </a:xfrm>
        </p:spPr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  <a:latin typeface="Arial"/>
              </a:rPr>
              <a:t>Gruppo 1, Catania, 2-3 Dic.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81" y="-28460"/>
            <a:ext cx="1928581" cy="101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0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457200" y="6356380"/>
            <a:ext cx="2971800" cy="365125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886200" y="6356380"/>
            <a:ext cx="4343400" cy="365125"/>
          </a:xfrm>
        </p:spPr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  <a:latin typeface="Arial"/>
              </a:rPr>
              <a:t>Gruppo 1, Catania, 2-3 Dic.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85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534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15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509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857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8488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60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8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4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14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97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08048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A4001D"/>
                </a:solidFill>
              </a:rPr>
              <a:pPr/>
              <a:t>‹#›</a:t>
            </a:fld>
            <a:endParaRPr lang="en-US" dirty="0">
              <a:solidFill>
                <a:srgbClr val="A400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0"/>
            <a:ext cx="67056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Gruppo 1, Catania, 2-3 Dic. 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26D79638-33C1-D847-964B-6DBCECEFFCD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7123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A86CEAE1-7B07-CE4F-A20C-236EDAD9CE90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8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797B7E"/>
                </a:solidFill>
              </a:rPr>
              <a:t>Slide# : </a:t>
            </a:r>
            <a:fld id="{740F9DD0-2E84-1144-8C3B-A5A01696510F}" type="slidenum">
              <a:rPr lang="en-GB" smtClean="0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6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680CC8D7-B184-5D45-9441-F27E722268EA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494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354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BDD4BEDE-D40E-4549-86DF-49EA7E4226C1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28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84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84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15BBACF8-7C48-1D4F-89A1-624411AAA2F1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271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DD1D2092-0777-BF4C-88E2-1340A0000308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827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4C531B78-991B-8F42-B930-01AC4862E0CC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457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7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25F82D41-45D3-5B43-9969-AC02E2EA88FA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24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999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590E3617-DCC1-9141-916C-B24AFA9CDB1B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81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83536344-AE6D-674E-AFA3-6B434CD41C44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0420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0"/>
            <a:ext cx="6717323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F91CC7D9-E1F7-B848-9B21-7AF9A1699C92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7498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0"/>
            <a:ext cx="67056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Gruppo 1, Catania, 2-3 Dic. 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26D79638-33C1-D847-964B-6DBCECEFFCD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5312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A86CEAE1-7B07-CE4F-A20C-236EDAD9CE90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0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797B7E"/>
                </a:solidFill>
              </a:rPr>
              <a:t>Slide# : </a:t>
            </a:r>
            <a:fld id="{740F9DD0-2E84-1144-8C3B-A5A01696510F}" type="slidenum">
              <a:rPr lang="en-GB" smtClean="0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8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680CC8D7-B184-5D45-9441-F27E722268EA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149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354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BDD4BEDE-D40E-4549-86DF-49EA7E4226C1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64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8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8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15BBACF8-7C48-1D4F-89A1-624411AAA2F1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412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DD1D2092-0777-BF4C-88E2-1340A0000308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24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31527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4C531B78-991B-8F42-B930-01AC4862E0CC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33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6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25F82D41-45D3-5B43-9969-AC02E2EA88FA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163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590E3617-DCC1-9141-916C-B24AFA9CDB1B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0521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83536344-AE6D-674E-AFA3-6B434CD41C44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3644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0"/>
            <a:ext cx="6717323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F91CC7D9-E1F7-B848-9B21-7AF9A1699C92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4339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0"/>
            <a:ext cx="67056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Gruppo 1, Catania, 2-3 Dic. 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26D79638-33C1-D847-964B-6DBCECEFFCD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1492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A86CEAE1-7B07-CE4F-A20C-236EDAD9CE90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3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797B7E"/>
                </a:solidFill>
              </a:rPr>
              <a:t>Slide# : </a:t>
            </a:r>
            <a:fld id="{740F9DD0-2E84-1144-8C3B-A5A01696510F}" type="slidenum">
              <a:rPr lang="en-GB" smtClean="0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7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680CC8D7-B184-5D45-9441-F27E722268EA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2250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354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609600"/>
            <a:ext cx="422030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BDD4BEDE-D40E-4549-86DF-49EA7E4226C1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41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30453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15BBACF8-7C48-1D4F-89A1-624411AAA2F1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7101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DD1D2092-0777-BF4C-88E2-1340A0000308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4970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4C531B78-991B-8F42-B930-01AC4862E0CC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3447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6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25F82D41-45D3-5B43-9969-AC02E2EA88FA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3483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590E3617-DCC1-9141-916C-B24AFA9CDB1B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2316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83536344-AE6D-674E-AFA3-6B434CD41C44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37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" y="0"/>
            <a:ext cx="6717323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797B7E"/>
                </a:solidFill>
              </a:rPr>
              <a:t>Gruppo 1, Catania, 2-3 Dic. 2015</a:t>
            </a:r>
            <a:endParaRPr lang="en-GB">
              <a:solidFill>
                <a:srgbClr val="797B7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797B7E"/>
                </a:solidFill>
              </a:rPr>
              <a:t>Slide# : </a:t>
            </a:r>
            <a:fld id="{F91CC7D9-E1F7-B848-9B21-7AF9A1699C92}" type="slidenum">
              <a:rPr lang="en-GB">
                <a:solidFill>
                  <a:srgbClr val="797B7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7287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4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2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7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732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12226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21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15152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07923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46621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6899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560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436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188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38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63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958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411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661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1832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9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170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028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263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928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41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85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760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010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044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842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922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84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315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294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986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74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93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534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960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482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831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147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382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29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493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210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9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61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668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2052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6067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800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79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252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821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457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1847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04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28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138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9365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932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749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516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746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479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57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OE_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30"/>
            <a:ext cx="53213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5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76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43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6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188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6967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7001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1697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0395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460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6585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6168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5753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19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2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34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9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82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6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987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6" y="6556879"/>
            <a:ext cx="1184849" cy="277317"/>
          </a:xfrm>
        </p:spPr>
        <p:txBody>
          <a:bodyPr/>
          <a:lstStyle/>
          <a:p>
            <a:endParaRPr lang="en-US" altLang="ja-JP" dirty="0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75" y="6560246"/>
            <a:ext cx="548639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1782" y="6557197"/>
            <a:ext cx="7393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Unique properties of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</a:rPr>
              <a:t>muon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beams (Nov 18,2015)</a:t>
            </a: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8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1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theme" Target="../theme/theme10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theme" Target="../theme/theme11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theme" Target="../theme/theme1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theme" Target="../theme/theme13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theme" Target="../theme/theme14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4" Type="http://schemas.openxmlformats.org/officeDocument/2006/relationships/theme" Target="../theme/theme15.xm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4" Type="http://schemas.openxmlformats.org/officeDocument/2006/relationships/theme" Target="../theme/theme16.xm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theme" Target="../theme/theme17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1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theme" Target="../theme/theme19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3.xml"/><Relationship Id="rId12" Type="http://schemas.openxmlformats.org/officeDocument/2006/relationships/theme" Target="../theme/theme20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65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1.xml"/><Relationship Id="rId15" Type="http://schemas.openxmlformats.org/officeDocument/2006/relationships/theme" Target="../theme/theme23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heme" Target="../theme/theme25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theme" Target="../theme/theme26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7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0.xml"/><Relationship Id="rId14" Type="http://schemas.openxmlformats.org/officeDocument/2006/relationships/theme" Target="../theme/theme27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Relationship Id="rId11" Type="http://schemas.openxmlformats.org/officeDocument/2006/relationships/theme" Target="../theme/theme28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Relationship Id="rId11" Type="http://schemas.openxmlformats.org/officeDocument/2006/relationships/theme" Target="../theme/theme29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2.xml"/><Relationship Id="rId13" Type="http://schemas.openxmlformats.org/officeDocument/2006/relationships/theme" Target="../theme/theme30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4.xml"/><Relationship Id="rId13" Type="http://schemas.openxmlformats.org/officeDocument/2006/relationships/theme" Target="../theme/theme31.xml"/><Relationship Id="rId1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2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56.xml"/><Relationship Id="rId13" Type="http://schemas.openxmlformats.org/officeDocument/2006/relationships/theme" Target="../theme/theme32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3.xml"/><Relationship Id="rId8" Type="http://schemas.openxmlformats.org/officeDocument/2006/relationships/theme" Target="../theme/theme33.xml"/><Relationship Id="rId9" Type="http://schemas.openxmlformats.org/officeDocument/2006/relationships/image" Target="../media/image1.png"/><Relationship Id="rId10" Type="http://schemas.openxmlformats.org/officeDocument/2006/relationships/image" Target="../media/image2.emf"/><Relationship Id="rId1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5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theme" Target="../theme/theme9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Gruppo 1, Catania, 2-3 Dic.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E12F5-E0C4-5546-B362-8C4181B5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1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327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801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9123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5234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6100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841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2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750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2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354" y="609600"/>
            <a:ext cx="858129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3046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baseline="0" smtClean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797B7E"/>
                </a:solidFill>
                <a:latin typeface="Helvetica" charset="0"/>
              </a:rPr>
              <a:t>Gruppo 1, Catania, 2-3 Dic. 2015</a:t>
            </a:r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baseline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797B7E"/>
                </a:solidFill>
                <a:latin typeface="Helvetica" charset="0"/>
              </a:rPr>
              <a:t>Slide# : </a:t>
            </a:r>
            <a:fld id="{740F9DD0-2E84-1144-8C3B-A5A01696510F}" type="slidenum">
              <a:rPr lang="en-GB">
                <a:solidFill>
                  <a:srgbClr val="797B7E"/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11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4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4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2" y="6130959"/>
            <a:ext cx="727075" cy="727075"/>
          </a:xfrm>
          <a:prstGeom prst="rect">
            <a:avLst/>
          </a:prstGeom>
          <a:noFill/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786653" y="6537359"/>
            <a:ext cx="6196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defTabSz="914400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Experiments at muon colliders CERN 2015-11-18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9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2" y="6130959"/>
            <a:ext cx="727075" cy="727075"/>
          </a:xfrm>
          <a:prstGeom prst="rect">
            <a:avLst/>
          </a:prstGeom>
          <a:noFill/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786653" y="6537359"/>
            <a:ext cx="6196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defTabSz="914400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Experiments at muon colliders CERN 2015-11-18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3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557993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6746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altLang="en-US" smtClean="0">
                <a:solidFill>
                  <a:srgbClr val="000000"/>
                </a:solidFill>
                <a:latin typeface="Arial" charset="0"/>
              </a:rPr>
              <a:t>Gruppo 1, Catania, 2-3 Dic. 2015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F9ECCC-5760-4339-B592-055385547EC6}" type="slidenum">
              <a:rPr kumimoji="1" lang="en-US" altLang="en-US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>
                <a:solidFill>
                  <a:srgbClr val="000000"/>
                </a:solidFill>
                <a:latin typeface="Arial" charset="0"/>
              </a:rPr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43680"/>
            <a:ext cx="10741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charset="0"/>
              </a:rPr>
              <a:t>Patrick Janot</a:t>
            </a:r>
          </a:p>
        </p:txBody>
      </p:sp>
    </p:spTree>
    <p:extLst>
      <p:ext uri="{BB962C8B-B14F-4D97-AF65-F5344CB8AC3E}">
        <p14:creationId xmlns:p14="http://schemas.microsoft.com/office/powerpoint/2010/main" val="56380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</p:sldLayoutIdLst>
  <p:transition>
    <p:dissolve/>
  </p:transition>
  <p:hf sldNum="0"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2" y="6130959"/>
            <a:ext cx="727075" cy="727075"/>
          </a:xfrm>
          <a:prstGeom prst="rect">
            <a:avLst/>
          </a:prstGeom>
          <a:noFill/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786653" y="6537359"/>
            <a:ext cx="6196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defTabSz="914400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Experiments at muon colliders CERN 2015-11-18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2" y="6130959"/>
            <a:ext cx="727075" cy="727075"/>
          </a:xfrm>
          <a:prstGeom prst="rect">
            <a:avLst/>
          </a:prstGeom>
          <a:noFill/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786653" y="6537359"/>
            <a:ext cx="6196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defTabSz="914400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Experiments at muon colliders CERN 2015-11-18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7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2" y="6130959"/>
            <a:ext cx="727075" cy="727075"/>
          </a:xfrm>
          <a:prstGeom prst="rect">
            <a:avLst/>
          </a:prstGeom>
          <a:noFill/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786653" y="6537359"/>
            <a:ext cx="6196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defTabSz="914400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Experiments at muon colliders CERN 2015-11-18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47650"/>
            <a:ext cx="7258050" cy="609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696200" cy="495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457950"/>
            <a:ext cx="44640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+mn-ea"/>
                <a:cs typeface="+mn-cs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Gruppo 1, Catania, 2-3 Dic. 2015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477000" y="6162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6810FE5-AB8A-D947-80E1-65567ED8EB99}" type="slidenum"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31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0000"/>
        <a:buFont typeface="Monotype Sorts" charset="0"/>
        <a:buChar char="o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5825" y="129091"/>
            <a:ext cx="8105775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8504082" cy="540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474337"/>
            <a:ext cx="318932" cy="383664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74367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828800" y="6492905"/>
            <a:ext cx="624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it-IT" smtClean="0">
                <a:solidFill>
                  <a:srgbClr val="000000">
                    <a:tint val="75000"/>
                  </a:srgbClr>
                </a:solidFill>
                <a:latin typeface="Arial"/>
              </a:rPr>
              <a:t>Gruppo 1, Catania, 2-3 Dic.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5825" y="129091"/>
            <a:ext cx="8105775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8504082" cy="540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474337"/>
            <a:ext cx="318932" cy="383664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74367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828800" y="6492905"/>
            <a:ext cx="624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it-IT" smtClean="0">
                <a:solidFill>
                  <a:srgbClr val="000000">
                    <a:tint val="75000"/>
                  </a:srgbClr>
                </a:solidFill>
                <a:latin typeface="Arial"/>
              </a:rPr>
              <a:t>Gruppo 1, Catania, 2-3 Dic.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33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354" y="609600"/>
            <a:ext cx="858129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3046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baseline="0" smtClean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797B7E"/>
                </a:solidFill>
                <a:latin typeface="Helvetica" charset="0"/>
              </a:rPr>
              <a:t>Gruppo 1, Catania, 2-3 Dic. 2015</a:t>
            </a:r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baseline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797B7E"/>
                </a:solidFill>
                <a:latin typeface="Helvetica" charset="0"/>
              </a:rPr>
              <a:t>Slide# : </a:t>
            </a:r>
            <a:fld id="{740F9DD0-2E84-1144-8C3B-A5A01696510F}" type="slidenum">
              <a:rPr lang="en-GB">
                <a:solidFill>
                  <a:srgbClr val="797B7E"/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117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354" y="609600"/>
            <a:ext cx="858129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3046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baseline="0" smtClean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797B7E"/>
                </a:solidFill>
                <a:latin typeface="Helvetica" charset="0"/>
              </a:rPr>
              <a:t>Gruppo 1, Catania, 2-3 Dic. 2015</a:t>
            </a:r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baseline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797B7E"/>
                </a:solidFill>
                <a:latin typeface="Helvetica" charset="0"/>
              </a:rPr>
              <a:t>Slide# : </a:t>
            </a:r>
            <a:fld id="{740F9DD0-2E84-1144-8C3B-A5A01696510F}" type="slidenum">
              <a:rPr lang="en-GB">
                <a:solidFill>
                  <a:srgbClr val="797B7E"/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65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354" y="609600"/>
            <a:ext cx="858129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3046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baseline="0" smtClean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797B7E"/>
                </a:solidFill>
                <a:latin typeface="Helvetica" charset="0"/>
              </a:rPr>
              <a:t>Gruppo 1, Catania, 2-3 Dic. 2015</a:t>
            </a:r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baseline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797B7E"/>
                </a:solidFill>
                <a:latin typeface="Helvetica" charset="0"/>
              </a:rPr>
              <a:t>Slide# : </a:t>
            </a:r>
            <a:fld id="{740F9DD0-2E84-1144-8C3B-A5A01696510F}" type="slidenum">
              <a:rPr lang="en-GB">
                <a:solidFill>
                  <a:srgbClr val="797B7E"/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797B7E"/>
              </a:solidFill>
              <a:latin typeface="Helvetica" charset="0"/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921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40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02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02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2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9600" y="76202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8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6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3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3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3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3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2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063" y="-3192"/>
            <a:ext cx="7376235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8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9" y="6572567"/>
            <a:ext cx="1230224" cy="285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699" y="6560246"/>
            <a:ext cx="849315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467" y="6547616"/>
            <a:ext cx="7025831" cy="32301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it-IT" smtClean="0">
                <a:solidFill>
                  <a:prstClr val="black"/>
                </a:solidFill>
                <a:latin typeface="Arial"/>
              </a:rPr>
              <a:t>Gruppo 1, Catania, 2-3 Dic. 2015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7725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gif"/><Relationship Id="rId1" Type="http://schemas.openxmlformats.org/officeDocument/2006/relationships/slideLayout" Target="../slideLayouts/slideLayout258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0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12.xml"/><Relationship Id="rId2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12.xml"/><Relationship Id="rId2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222.xml"/><Relationship Id="rId2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image" Target="../media/image6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63.xml"/><Relationship Id="rId2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460.png"/><Relationship Id="rId5" Type="http://schemas.openxmlformats.org/officeDocument/2006/relationships/image" Target="../media/image470.png"/><Relationship Id="rId6" Type="http://schemas.openxmlformats.org/officeDocument/2006/relationships/image" Target="../media/image480.png"/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500.png"/><Relationship Id="rId5" Type="http://schemas.openxmlformats.org/officeDocument/2006/relationships/image" Target="../media/image510.png"/><Relationship Id="rId6" Type="http://schemas.openxmlformats.org/officeDocument/2006/relationships/image" Target="../media/image520.png"/><Relationship Id="rId7" Type="http://schemas.openxmlformats.org/officeDocument/2006/relationships/image" Target="../media/image530.png"/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4" Type="http://schemas.openxmlformats.org/officeDocument/2006/relationships/image" Target="../media/image540.png"/><Relationship Id="rId5" Type="http://schemas.openxmlformats.org/officeDocument/2006/relationships/image" Target="../media/image550.png"/><Relationship Id="rId6" Type="http://schemas.openxmlformats.org/officeDocument/2006/relationships/image" Target="../media/image560.png"/><Relationship Id="rId7" Type="http://schemas.openxmlformats.org/officeDocument/2006/relationships/image" Target="../media/image570.png"/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63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Relationship Id="rId2" Type="http://schemas.openxmlformats.org/officeDocument/2006/relationships/image" Target="../media/image75.emf"/><Relationship Id="rId3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Relationship Id="rId2" Type="http://schemas.openxmlformats.org/officeDocument/2006/relationships/image" Target="../media/image7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tiff"/><Relationship Id="rId1" Type="http://schemas.openxmlformats.org/officeDocument/2006/relationships/slideLayout" Target="../slideLayouts/slideLayout246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Relationship Id="rId2" Type="http://schemas.openxmlformats.org/officeDocument/2006/relationships/image" Target="../media/image82.tiff"/><Relationship Id="rId3" Type="http://schemas.openxmlformats.org/officeDocument/2006/relationships/image" Target="../media/image8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06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90.xml"/><Relationship Id="rId5" Type="http://schemas.openxmlformats.org/officeDocument/2006/relationships/image" Target="../media/image21.emf"/><Relationship Id="rId6" Type="http://schemas.openxmlformats.org/officeDocument/2006/relationships/image" Target="../media/image22.png"/><Relationship Id="rId1" Type="http://schemas.openxmlformats.org/officeDocument/2006/relationships/tags" Target="../tags/tag2.xml"/><Relationship Id="rId2" Type="http://schemas.microsoft.com/office/2007/relationships/media" Target="../media/media1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73321"/>
            <a:ext cx="7772400" cy="1867952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Muon </a:t>
            </a:r>
            <a:r>
              <a:rPr lang="en-US" sz="3800" b="1" dirty="0" smtClean="0">
                <a:solidFill>
                  <a:srgbClr val="FF0000"/>
                </a:solidFill>
              </a:rPr>
              <a:t>colliders</a:t>
            </a:r>
            <a:endParaRPr lang="en-US" sz="3800" b="1" dirty="0">
              <a:solidFill>
                <a:srgbClr val="0070C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 smtClean="0"/>
              <a:t>Muon</a:t>
            </a:r>
            <a:r>
              <a:rPr lang="en-US" sz="2800" b="1" dirty="0" smtClean="0"/>
              <a:t> Colliders potential of extending leptons high energy frontier with </a:t>
            </a:r>
            <a:r>
              <a:rPr lang="en-US" sz="2800" b="1" smtClean="0"/>
              <a:t>high performance</a:t>
            </a:r>
            <a:endParaRPr lang="en-US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" y="942975"/>
            <a:ext cx="4555067" cy="560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6" y="942975"/>
            <a:ext cx="4571997" cy="561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33614" y="2259106"/>
            <a:ext cx="877501" cy="36933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  <a:latin typeface="Arial"/>
              </a:rPr>
              <a:t>Muons</a:t>
            </a:r>
            <a:endParaRPr lang="en-US" dirty="0">
              <a:solidFill>
                <a:srgbClr val="FF00FF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14" y="2443772"/>
            <a:ext cx="877501" cy="36933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  <a:latin typeface="Arial"/>
              </a:rPr>
              <a:t>Muons</a:t>
            </a:r>
            <a:endParaRPr lang="en-US" dirty="0">
              <a:solidFill>
                <a:srgbClr val="FF00FF"/>
              </a:solidFill>
              <a:latin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31272" y="2628438"/>
            <a:ext cx="496163" cy="621268"/>
          </a:xfrm>
          <a:prstGeom prst="straightConnector1">
            <a:avLst/>
          </a:prstGeom>
          <a:ln w="222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048498" y="2813104"/>
            <a:ext cx="496163" cy="621268"/>
          </a:xfrm>
          <a:prstGeom prst="straightConnector1">
            <a:avLst/>
          </a:prstGeom>
          <a:ln w="222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10763" y="4982597"/>
            <a:ext cx="826330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</a:rPr>
              <a:t>Linear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7797" y="4520843"/>
            <a:ext cx="826330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</a:rPr>
              <a:t>Linear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2631272" y="4520843"/>
            <a:ext cx="369410" cy="646420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535275" y="4695155"/>
            <a:ext cx="872526" cy="750904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54981" y="3065040"/>
            <a:ext cx="979843" cy="369332"/>
          </a:xfrm>
          <a:prstGeom prst="rect">
            <a:avLst/>
          </a:prstGeom>
          <a:noFill/>
          <a:ln w="25400"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6600"/>
                </a:solidFill>
                <a:latin typeface="Arial"/>
              </a:rPr>
              <a:t>Circular</a:t>
            </a:r>
            <a:endParaRPr lang="en-US" dirty="0">
              <a:solidFill>
                <a:srgbClr val="CC66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39039" y="3012569"/>
            <a:ext cx="979843" cy="369332"/>
          </a:xfrm>
          <a:prstGeom prst="rect">
            <a:avLst/>
          </a:prstGeom>
          <a:noFill/>
          <a:ln w="25400"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6600"/>
                </a:solidFill>
                <a:latin typeface="Arial"/>
              </a:rPr>
              <a:t>Circular</a:t>
            </a:r>
            <a:endParaRPr lang="en-US" dirty="0">
              <a:solidFill>
                <a:srgbClr val="CC6600"/>
              </a:solidFill>
              <a:latin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900956" y="2443772"/>
            <a:ext cx="743889" cy="59523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467079" y="2417339"/>
            <a:ext cx="743889" cy="59523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78675" y="5513418"/>
            <a:ext cx="0" cy="2808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5-Point Star 27"/>
          <p:cNvSpPr/>
          <p:nvPr/>
        </p:nvSpPr>
        <p:spPr>
          <a:xfrm>
            <a:off x="607531" y="5327350"/>
            <a:ext cx="342317" cy="26986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167293"/>
            <a:ext cx="781050" cy="3756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 err="1" smtClean="0">
                <a:solidFill>
                  <a:srgbClr val="FF0000"/>
                </a:solidFill>
                <a:latin typeface="Arial"/>
              </a:rPr>
              <a:t>C.Rubbia</a:t>
            </a:r>
            <a:endParaRPr lang="en-US" sz="105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327815" y="5525417"/>
            <a:ext cx="0" cy="2808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-Point Star 34"/>
          <p:cNvSpPr/>
          <p:nvPr/>
        </p:nvSpPr>
        <p:spPr>
          <a:xfrm>
            <a:off x="5156671" y="5351929"/>
            <a:ext cx="342317" cy="26986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72001" y="5221623"/>
            <a:ext cx="781050" cy="3756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 err="1" smtClean="0">
                <a:solidFill>
                  <a:srgbClr val="FF0000"/>
                </a:solidFill>
                <a:latin typeface="Arial"/>
              </a:rPr>
              <a:t>C.Rubbia</a:t>
            </a:r>
            <a:endParaRPr lang="en-US" sz="105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</p:spPr>
        <p:txBody>
          <a:bodyPr/>
          <a:lstStyle/>
          <a:p>
            <a:r>
              <a:rPr lang="en-US" altLang="ja-JP" smtClean="0"/>
              <a:t>JP.Delahaye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506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37"/>
    </mc:Choice>
    <mc:Fallback xmlns="">
      <p:transition spd="slow" advTm="7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31" grpId="0" animBg="1"/>
      <p:bldP spid="32" grpId="0" animBg="1"/>
      <p:bldP spid="28" grpId="0" animBg="1"/>
      <p:bldP spid="30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b="1" dirty="0" err="1" smtClean="0"/>
              <a:t>Muon</a:t>
            </a:r>
            <a:r>
              <a:rPr lang="en-US" sz="2800" b="1" dirty="0" smtClean="0"/>
              <a:t> Colliders extending leptons high energy frontier with potential of considerable power savings</a:t>
            </a:r>
            <a:endParaRPr lang="en-US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962032"/>
            <a:ext cx="4631266" cy="559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62032"/>
            <a:ext cx="4495798" cy="559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96649" y="2372944"/>
            <a:ext cx="877501" cy="36933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  <a:latin typeface="Arial"/>
              </a:rPr>
              <a:t>Muons</a:t>
            </a:r>
            <a:endParaRPr lang="en-US" dirty="0">
              <a:solidFill>
                <a:srgbClr val="FF00FF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0073" y="4299466"/>
            <a:ext cx="877501" cy="36933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  <a:latin typeface="Arial"/>
              </a:rPr>
              <a:t>Muons</a:t>
            </a:r>
            <a:endParaRPr lang="en-US" dirty="0">
              <a:solidFill>
                <a:srgbClr val="FF00FF"/>
              </a:solidFill>
              <a:latin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35215" y="2742276"/>
            <a:ext cx="438582" cy="621268"/>
          </a:xfrm>
          <a:prstGeom prst="straightConnector1">
            <a:avLst/>
          </a:prstGeom>
          <a:ln w="222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267640" y="3859306"/>
            <a:ext cx="273423" cy="440160"/>
          </a:xfrm>
          <a:prstGeom prst="straightConnector1">
            <a:avLst/>
          </a:prstGeom>
          <a:ln w="222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3545" y="3178878"/>
            <a:ext cx="979843" cy="369332"/>
          </a:xfrm>
          <a:prstGeom prst="rect">
            <a:avLst/>
          </a:prstGeom>
          <a:noFill/>
          <a:ln w="25400"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6600"/>
                </a:solidFill>
                <a:latin typeface="Arial"/>
              </a:rPr>
              <a:t>Circular</a:t>
            </a:r>
            <a:endParaRPr lang="en-US" dirty="0">
              <a:solidFill>
                <a:srgbClr val="CC6600"/>
              </a:solidFill>
              <a:latin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416291" y="2583648"/>
            <a:ext cx="513862" cy="59523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73223" y="4151511"/>
            <a:ext cx="826330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</a:rPr>
              <a:t>Linear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>
            <a:off x="6086388" y="4520843"/>
            <a:ext cx="179942" cy="454570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</p:spPr>
        <p:txBody>
          <a:bodyPr/>
          <a:lstStyle/>
          <a:p>
            <a:r>
              <a:rPr lang="en-US" altLang="ja-JP" smtClean="0"/>
              <a:t>JP.Delahaye</a:t>
            </a:r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5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40"/>
    </mc:Choice>
    <mc:Fallback xmlns="">
      <p:transition spd="slow" advTm="8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1910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Muon Source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7" y="824978"/>
            <a:ext cx="9210956" cy="6018917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G</a:t>
            </a:r>
            <a:r>
              <a:rPr lang="en-US" sz="2400" b="1" dirty="0" smtClean="0"/>
              <a:t>oals</a:t>
            </a:r>
          </a:p>
          <a:p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</a:rPr>
              <a:t>Neutrino Factories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: O(10</a:t>
            </a:r>
            <a:r>
              <a:rPr lang="en-US" sz="2200" baseline="30000" dirty="0" smtClean="0">
                <a:solidFill>
                  <a:schemeClr val="accent4">
                    <a:lumMod val="50000"/>
                  </a:schemeClr>
                </a:solidFill>
              </a:rPr>
              <a:t>21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  <a:cs typeface="Symbol" charset="2"/>
              </a:rPr>
              <a:t>/</a:t>
            </a:r>
            <a:r>
              <a:rPr lang="en-US" sz="2200" dirty="0" err="1" smtClean="0">
                <a:solidFill>
                  <a:schemeClr val="accent4">
                    <a:lumMod val="50000"/>
                  </a:schemeClr>
                </a:solidFill>
                <a:cs typeface="Symbol" charset="2"/>
              </a:rPr>
              <a:t>yr</a:t>
            </a: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  <a:cs typeface="Symbol" charset="2"/>
              </a:rPr>
              <a:t> </a:t>
            </a:r>
            <a:r>
              <a:rPr lang="en-US" sz="2200" dirty="0" smtClean="0">
                <a:cs typeface="Symbol" charset="2"/>
              </a:rPr>
              <a:t>within the acceptance of a 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cs typeface="Symbol" charset="2"/>
              </a:rPr>
              <a:t> ring</a:t>
            </a:r>
          </a:p>
          <a:p>
            <a:pPr marL="400050"/>
            <a:r>
              <a:rPr lang="en-US" sz="2200" b="1" dirty="0" smtClean="0">
                <a:solidFill>
                  <a:srgbClr val="660066"/>
                </a:solidFill>
                <a:cs typeface="Symbol" charset="2"/>
              </a:rPr>
              <a:t>Muon Collider</a:t>
            </a:r>
            <a:r>
              <a:rPr lang="en-US" sz="2200" dirty="0" smtClean="0">
                <a:solidFill>
                  <a:srgbClr val="660066"/>
                </a:solidFill>
                <a:cs typeface="Symbol" charset="2"/>
              </a:rPr>
              <a:t>:        luminosities &gt;10</a:t>
            </a:r>
            <a:r>
              <a:rPr lang="en-US" sz="2200" baseline="30000" dirty="0" smtClean="0">
                <a:solidFill>
                  <a:srgbClr val="660066"/>
                </a:solidFill>
                <a:cs typeface="Symbol" charset="2"/>
              </a:rPr>
              <a:t>34</a:t>
            </a:r>
            <a:r>
              <a:rPr lang="en-US" sz="2200" dirty="0" smtClean="0">
                <a:solidFill>
                  <a:srgbClr val="660066"/>
                </a:solidFill>
                <a:cs typeface="Symbol" charset="2"/>
              </a:rPr>
              <a:t>/cm</a:t>
            </a:r>
            <a:r>
              <a:rPr lang="en-US" sz="2200" baseline="30000" dirty="0" smtClean="0">
                <a:solidFill>
                  <a:srgbClr val="660066"/>
                </a:solidFill>
                <a:cs typeface="Symbol" charset="2"/>
              </a:rPr>
              <a:t>-2</a:t>
            </a:r>
            <a:r>
              <a:rPr lang="en-US" sz="2200" dirty="0" smtClean="0">
                <a:solidFill>
                  <a:srgbClr val="660066"/>
                </a:solidFill>
                <a:cs typeface="Symbol" charset="2"/>
              </a:rPr>
              <a:t>s</a:t>
            </a:r>
            <a:r>
              <a:rPr lang="en-US" sz="2200" baseline="30000" dirty="0" smtClean="0">
                <a:solidFill>
                  <a:srgbClr val="660066"/>
                </a:solidFill>
                <a:cs typeface="Symbol" charset="2"/>
              </a:rPr>
              <a:t>-1</a:t>
            </a:r>
            <a:r>
              <a:rPr lang="en-US" sz="2200" dirty="0" smtClean="0">
                <a:solidFill>
                  <a:srgbClr val="660066"/>
                </a:solidFill>
                <a:cs typeface="Symbol" charset="2"/>
              </a:rPr>
              <a:t> at TeV-scale (~N</a:t>
            </a:r>
            <a:r>
              <a:rPr lang="en-US" sz="2200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sz="2200" baseline="30000" dirty="0" smtClean="0">
                <a:solidFill>
                  <a:srgbClr val="660066"/>
                </a:solidFill>
                <a:cs typeface="Symbol" charset="2"/>
              </a:rPr>
              <a:t>2</a:t>
            </a:r>
            <a:r>
              <a:rPr lang="en-US" sz="2200" dirty="0" smtClean="0">
                <a:solidFill>
                  <a:srgbClr val="660066"/>
                </a:solidFill>
                <a:cs typeface="Symbol" charset="2"/>
              </a:rPr>
              <a:t>) </a:t>
            </a:r>
            <a:endParaRPr lang="en-US" sz="22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en-US" sz="1800" b="1" dirty="0">
              <a:cs typeface="Symbol" charset="2"/>
            </a:endParaRPr>
          </a:p>
          <a:p>
            <a:pPr marL="0" indent="0">
              <a:buNone/>
            </a:pPr>
            <a:r>
              <a:rPr lang="en-US" sz="2400" b="1" dirty="0" smtClean="0">
                <a:cs typeface="Symbol" charset="2"/>
              </a:rPr>
              <a:t>Options</a:t>
            </a:r>
            <a:r>
              <a:rPr lang="en-US" sz="2400" dirty="0" smtClean="0">
                <a:cs typeface="Symbol" charset="2"/>
              </a:rPr>
              <a:t>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2200" dirty="0" smtClean="0">
                <a:cs typeface="Symbol" charset="2"/>
              </a:rPr>
              <a:t>Conventional: Tertiary production through </a:t>
            </a:r>
            <a:r>
              <a:rPr lang="en-US" sz="2200" b="1" dirty="0" smtClean="0">
                <a:solidFill>
                  <a:srgbClr val="000090"/>
                </a:solidFill>
                <a:cs typeface="Symbol" charset="2"/>
              </a:rPr>
              <a:t>proton on target </a:t>
            </a:r>
            <a:r>
              <a:rPr lang="en-US" sz="2200" dirty="0" smtClean="0">
                <a:cs typeface="Symbol" charset="2"/>
              </a:rPr>
              <a:t>(</a:t>
            </a:r>
            <a:r>
              <a:rPr lang="en-US" sz="2200" u="sng" dirty="0" smtClean="0">
                <a:cs typeface="Symbol" charset="2"/>
              </a:rPr>
              <a:t>and then cool</a:t>
            </a:r>
            <a:r>
              <a:rPr lang="en-US" sz="2200" dirty="0" smtClean="0">
                <a:cs typeface="Symbol" charset="2"/>
              </a:rPr>
              <a:t>), baseline for </a:t>
            </a:r>
            <a:r>
              <a:rPr lang="en-US" sz="2200" dirty="0" err="1" smtClean="0">
                <a:cs typeface="Symbol" charset="2"/>
              </a:rPr>
              <a:t>Fermilab</a:t>
            </a:r>
            <a:r>
              <a:rPr lang="en-US" sz="2200" dirty="0" smtClean="0">
                <a:cs typeface="Symbol" charset="2"/>
              </a:rPr>
              <a:t> design study</a:t>
            </a:r>
          </a:p>
          <a:p>
            <a:pPr marL="457200" lvl="2" indent="0">
              <a:lnSpc>
                <a:spcPct val="80000"/>
              </a:lnSpc>
              <a:buNone/>
            </a:pPr>
            <a:r>
              <a:rPr lang="en-US" sz="2200" dirty="0" smtClean="0">
                <a:cs typeface="Symbol" charset="2"/>
              </a:rPr>
              <a:t>       </a:t>
            </a:r>
            <a:r>
              <a:rPr lang="en-US" sz="2200" dirty="0" smtClean="0">
                <a:solidFill>
                  <a:srgbClr val="000090"/>
                </a:solidFill>
                <a:cs typeface="Symbol" charset="2"/>
              </a:rPr>
              <a:t>Rate &gt; 10</a:t>
            </a:r>
            <a:r>
              <a:rPr lang="en-US" sz="2200" baseline="30000" dirty="0" smtClean="0">
                <a:solidFill>
                  <a:srgbClr val="000090"/>
                </a:solidFill>
                <a:cs typeface="Symbol" charset="2"/>
              </a:rPr>
              <a:t>13</a:t>
            </a:r>
            <a:r>
              <a:rPr lang="en-US" sz="22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rgbClr val="000090"/>
                </a:solidFill>
                <a:cs typeface="Symbol" charset="2"/>
              </a:rPr>
              <a:t>/sec	  N</a:t>
            </a:r>
            <a:r>
              <a:rPr lang="en-US" sz="22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200" baseline="-25000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sz="2200" dirty="0" smtClean="0">
                <a:solidFill>
                  <a:srgbClr val="000090"/>
                </a:solidFill>
                <a:cs typeface="Symbol" charset="2"/>
              </a:rPr>
              <a:t>= 2×10</a:t>
            </a:r>
            <a:r>
              <a:rPr lang="en-US" sz="2200" baseline="30000" dirty="0" smtClean="0">
                <a:solidFill>
                  <a:srgbClr val="000090"/>
                </a:solidFill>
                <a:cs typeface="Symbol" charset="2"/>
              </a:rPr>
              <a:t>12 </a:t>
            </a:r>
            <a:r>
              <a:rPr lang="en-US" sz="2200" dirty="0" smtClean="0">
                <a:solidFill>
                  <a:srgbClr val="000090"/>
                </a:solidFill>
                <a:cs typeface="Symbol" charset="2"/>
              </a:rPr>
              <a:t>/bunch </a:t>
            </a:r>
            <a:endParaRPr lang="en-US" sz="2000" dirty="0" smtClean="0">
              <a:solidFill>
                <a:srgbClr val="000090"/>
              </a:solidFill>
              <a:cs typeface="Symbol" charset="2"/>
            </a:endParaRPr>
          </a:p>
          <a:p>
            <a:pPr marL="457200" lvl="2" indent="0">
              <a:buNone/>
            </a:pPr>
            <a:endParaRPr lang="en-US" sz="2200" dirty="0" smtClean="0">
              <a:solidFill>
                <a:srgbClr val="000090"/>
              </a:solidFill>
              <a:cs typeface="Symbol" charset="2"/>
            </a:endParaRPr>
          </a:p>
          <a:p>
            <a:pPr lvl="1">
              <a:lnSpc>
                <a:spcPct val="80000"/>
              </a:lnSpc>
            </a:pPr>
            <a:r>
              <a:rPr lang="en-US" sz="2200" b="1" dirty="0" err="1" smtClean="0">
                <a:solidFill>
                  <a:srgbClr val="0000FF"/>
                </a:solidFill>
                <a:cs typeface="Symbol" charset="2"/>
              </a:rPr>
              <a:t>e</a:t>
            </a:r>
            <a:r>
              <a:rPr lang="en-US" sz="2200" b="1" baseline="30000" dirty="0" err="1" smtClean="0">
                <a:solidFill>
                  <a:srgbClr val="0000FF"/>
                </a:solidFill>
                <a:cs typeface="Symbol" charset="2"/>
              </a:rPr>
              <a:t>+</a:t>
            </a:r>
            <a:r>
              <a:rPr lang="en-US" sz="2200" b="1" dirty="0" err="1" smtClean="0">
                <a:solidFill>
                  <a:srgbClr val="0000FF"/>
                </a:solidFill>
                <a:cs typeface="Symbol" charset="2"/>
              </a:rPr>
              <a:t>e</a:t>
            </a:r>
            <a:r>
              <a:rPr lang="en-US" sz="2200" b="1" baseline="30000" dirty="0" smtClean="0">
                <a:solidFill>
                  <a:srgbClr val="0000FF"/>
                </a:solidFill>
                <a:cs typeface="Symbol" charset="2"/>
              </a:rPr>
              <a:t>-</a:t>
            </a:r>
            <a:r>
              <a:rPr lang="en-US" sz="2200" b="1" dirty="0" smtClean="0">
                <a:solidFill>
                  <a:srgbClr val="0000FF"/>
                </a:solidFill>
                <a:cs typeface="Symbol" charset="2"/>
              </a:rPr>
              <a:t> annihilation</a:t>
            </a:r>
            <a:r>
              <a:rPr lang="en-US" sz="2200" dirty="0" smtClean="0">
                <a:solidFill>
                  <a:srgbClr val="0000FF"/>
                </a:solidFill>
                <a:cs typeface="Symbol" charset="2"/>
              </a:rPr>
              <a:t>: </a:t>
            </a:r>
            <a:r>
              <a:rPr lang="en-US" sz="2200" b="1" dirty="0" smtClean="0">
                <a:solidFill>
                  <a:srgbClr val="0000FF"/>
                </a:solidFill>
                <a:cs typeface="Symbol" charset="2"/>
              </a:rPr>
              <a:t>positron beam on</a:t>
            </a:r>
            <a:r>
              <a:rPr lang="en-US" sz="2200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cs typeface="Symbol" charset="2"/>
              </a:rPr>
              <a:t>target</a:t>
            </a:r>
            <a:r>
              <a:rPr lang="en-US" sz="2200" dirty="0">
                <a:cs typeface="Symbol" charset="2"/>
              </a:rPr>
              <a:t> </a:t>
            </a:r>
            <a:r>
              <a:rPr lang="en-US" sz="2200" dirty="0" smtClean="0">
                <a:cs typeface="Symbol" charset="2"/>
              </a:rPr>
              <a:t>(very low emittance and no cooling needed), baseline for our proposal here                                                 </a:t>
            </a:r>
            <a:r>
              <a:rPr lang="en-US" sz="2600" dirty="0" smtClean="0">
                <a:cs typeface="Symbol" charset="2"/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Rate ~ </a:t>
            </a:r>
            <a:r>
              <a:rPr lang="en-US" sz="2200" dirty="0" smtClean="0">
                <a:solidFill>
                  <a:srgbClr val="0000FF"/>
                </a:solidFill>
                <a:cs typeface="Symbol" charset="2"/>
              </a:rPr>
              <a:t>10</a:t>
            </a:r>
            <a:r>
              <a:rPr lang="en-US" sz="2200" baseline="30000" dirty="0" smtClean="0">
                <a:solidFill>
                  <a:srgbClr val="0000FF"/>
                </a:solidFill>
                <a:cs typeface="Symbol" charset="2"/>
              </a:rPr>
              <a:t>11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rgbClr val="0000FF"/>
                </a:solidFill>
                <a:cs typeface="Symbol" charset="2"/>
              </a:rPr>
              <a:t>/</a:t>
            </a:r>
            <a:r>
              <a:rPr lang="en-US" sz="2200" dirty="0">
                <a:solidFill>
                  <a:srgbClr val="0000FF"/>
                </a:solidFill>
                <a:cs typeface="Symbol" charset="2"/>
              </a:rPr>
              <a:t>sec</a:t>
            </a:r>
            <a:r>
              <a:rPr lang="en-US" sz="2200" dirty="0">
                <a:solidFill>
                  <a:srgbClr val="0000FF"/>
                </a:solidFill>
              </a:rPr>
              <a:t>  </a:t>
            </a:r>
            <a:r>
              <a:rPr lang="en-US" sz="2200" dirty="0" smtClean="0">
                <a:solidFill>
                  <a:srgbClr val="0000FF"/>
                </a:solidFill>
              </a:rPr>
              <a:t>        </a:t>
            </a:r>
            <a:r>
              <a:rPr lang="en-US" sz="2200" dirty="0">
                <a:solidFill>
                  <a:srgbClr val="0000FF"/>
                </a:solidFill>
                <a:cs typeface="Symbol" charset="2"/>
              </a:rPr>
              <a:t>N</a:t>
            </a:r>
            <a:r>
              <a:rPr lang="en-US" sz="22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rgbClr val="0000FF"/>
                </a:solidFill>
              </a:rPr>
              <a:t>~ </a:t>
            </a:r>
            <a:r>
              <a:rPr lang="en-US" sz="2200" dirty="0">
                <a:solidFill>
                  <a:srgbClr val="0000FF"/>
                </a:solidFill>
              </a:rPr>
              <a:t>5x</a:t>
            </a:r>
            <a:r>
              <a:rPr lang="en-US" sz="2200" dirty="0">
                <a:solidFill>
                  <a:srgbClr val="0000FF"/>
                </a:solidFill>
                <a:cs typeface="Symbol" charset="2"/>
              </a:rPr>
              <a:t>10</a:t>
            </a:r>
            <a:r>
              <a:rPr lang="en-US" sz="2200" baseline="30000" dirty="0">
                <a:solidFill>
                  <a:srgbClr val="0000FF"/>
                </a:solidFill>
                <a:cs typeface="Symbol" charset="2"/>
              </a:rPr>
              <a:t>7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/bunch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endParaRPr lang="en-US" sz="500" b="1" dirty="0" smtClean="0">
              <a:solidFill>
                <a:schemeClr val="accent1">
                  <a:lumMod val="75000"/>
                </a:schemeClr>
              </a:solidFill>
              <a:cs typeface="Symbol" charset="2"/>
            </a:endParaRPr>
          </a:p>
          <a:p>
            <a:pPr lvl="1">
              <a:lnSpc>
                <a:spcPct val="80000"/>
              </a:lnSpc>
            </a:pPr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by Gammas: GeV-scale Compton </a:t>
            </a:r>
            <a:r>
              <a:rPr lang="en-US" sz="2200" b="1" dirty="0" err="1" smtClean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2200" b="1" dirty="0" err="1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s</a:t>
            </a:r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  </a:t>
            </a:r>
            <a:endParaRPr lang="en-US" sz="1800" dirty="0" smtClean="0">
              <a:cs typeface="Symbol" charset="2"/>
            </a:endParaRPr>
          </a:p>
          <a:p>
            <a:pPr marL="57150" lvl="1" indent="0">
              <a:lnSpc>
                <a:spcPct val="80000"/>
              </a:lnSpc>
              <a:buNone/>
            </a:pPr>
            <a:r>
              <a:rPr lang="en-US" sz="2200" dirty="0" smtClean="0">
                <a:latin typeface="Symbol" charset="2"/>
                <a:cs typeface="Symbol" charset="2"/>
              </a:rPr>
              <a:t>         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Rate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~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5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×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10</a:t>
            </a:r>
            <a:r>
              <a:rPr lang="en-US" sz="2200" baseline="300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10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/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sec	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200" baseline="-250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~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10</a:t>
            </a:r>
            <a:r>
              <a:rPr lang="en-US" sz="2200" baseline="300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6               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 (Pulsed </a:t>
            </a:r>
            <a:r>
              <a:rPr lang="en-US" sz="2200" dirty="0" err="1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Linac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	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)</a:t>
            </a:r>
            <a:endParaRPr lang="en-US" sz="2200" baseline="30000" dirty="0" smtClean="0">
              <a:solidFill>
                <a:schemeClr val="accent5">
                  <a:lumMod val="50000"/>
                </a:schemeClr>
              </a:solidFill>
              <a:cs typeface="Symbol" charset="2"/>
            </a:endParaRPr>
          </a:p>
          <a:p>
            <a:pPr marL="57150" lvl="1" indent="0">
              <a:lnSpc>
                <a:spcPct val="80000"/>
              </a:lnSpc>
              <a:buNone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	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      Rate &gt;     10</a:t>
            </a:r>
            <a:r>
              <a:rPr lang="en-US" sz="2200" baseline="300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13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/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sec	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200" baseline="-250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~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few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×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10</a:t>
            </a:r>
            <a:r>
              <a:rPr lang="en-US" sz="2200" baseline="300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4   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(High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Current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cs typeface="Symbol" charset="2"/>
              </a:rPr>
              <a:t>ERL)</a:t>
            </a:r>
            <a:endParaRPr lang="en-US" sz="2200" baseline="30000" dirty="0" smtClean="0">
              <a:solidFill>
                <a:schemeClr val="accent5">
                  <a:lumMod val="50000"/>
                </a:schemeClr>
              </a:solidFill>
              <a:cs typeface="Symbol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5220" y="3820396"/>
            <a:ext cx="73558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>
                <a:cs typeface="Symbol" charset="2"/>
              </a:rPr>
              <a:t>Unconventional:</a:t>
            </a:r>
            <a:endParaRPr lang="en-US" sz="2200" dirty="0"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89240" y="6222594"/>
            <a:ext cx="81012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Symbol" charset="2"/>
              </a:rPr>
              <a:t>see also: W</a:t>
            </a:r>
            <a:r>
              <a:rPr lang="en-US" dirty="0">
                <a:cs typeface="Symbol" charset="2"/>
              </a:rPr>
              <a:t>. Barletta and A. M. </a:t>
            </a:r>
            <a:r>
              <a:rPr lang="en-US" dirty="0" err="1">
                <a:cs typeface="Symbol" charset="2"/>
              </a:rPr>
              <a:t>Sessler</a:t>
            </a:r>
            <a:r>
              <a:rPr lang="en-US" dirty="0">
                <a:cs typeface="Symbol" charset="2"/>
              </a:rPr>
              <a:t> NIM A 350 (1994) 36-44 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460"/>
            <a:ext cx="2895600" cy="365125"/>
          </a:xfrm>
        </p:spPr>
        <p:txBody>
          <a:bodyPr/>
          <a:lstStyle/>
          <a:p>
            <a:r>
              <a:rPr lang="it-IT" dirty="0" smtClean="0"/>
              <a:t>M. Boscolo, G1, Catania, 3 </a:t>
            </a:r>
            <a:r>
              <a:rPr lang="it-IT" dirty="0" err="1" smtClean="0"/>
              <a:t>Dic</a:t>
            </a:r>
            <a:r>
              <a:rPr lang="it-IT" dirty="0" smtClean="0"/>
              <a:t>. 2015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7" y="824978"/>
            <a:ext cx="8870767" cy="136205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7" y="2835056"/>
            <a:ext cx="8954910" cy="9853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7037" y="3927436"/>
            <a:ext cx="8924080" cy="1175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96269" y="5614960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[V. </a:t>
            </a:r>
            <a:r>
              <a:rPr lang="en-US" dirty="0" err="1" smtClean="0"/>
              <a:t>Yakimenko</a:t>
            </a:r>
            <a:r>
              <a:rPr lang="en-US" dirty="0" smtClean="0"/>
              <a:t> (SLAC)]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20928" y="5256968"/>
            <a:ext cx="194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discussed here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207" y="5256968"/>
            <a:ext cx="8924080" cy="133495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8800819" y="4630794"/>
            <a:ext cx="343181" cy="1795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6791"/>
            <a:ext cx="8229600" cy="1143000"/>
          </a:xfrm>
        </p:spPr>
        <p:txBody>
          <a:bodyPr/>
          <a:lstStyle/>
          <a:p>
            <a:r>
              <a:rPr lang="en-US" dirty="0" smtClean="0"/>
              <a:t>Proton-Based Source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Boscolo, G1, Catania, 3 Dic.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7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8" y="-3192"/>
            <a:ext cx="7642254" cy="9879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Muon</a:t>
            </a:r>
            <a:r>
              <a:rPr lang="en-US" b="1" dirty="0" smtClean="0"/>
              <a:t> Accelerator Program (MAP)</a:t>
            </a:r>
            <a:br>
              <a:rPr lang="en-US" b="1" dirty="0" smtClean="0"/>
            </a:br>
            <a:r>
              <a:rPr lang="en-US" b="1" dirty="0" err="1" smtClean="0"/>
              <a:t>Muon</a:t>
            </a:r>
            <a:r>
              <a:rPr lang="en-US" b="1" dirty="0" smtClean="0"/>
              <a:t> based facilities and synergies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>
              <a:buFont typeface="Wingdings 3"/>
              <a:buChar char="a"/>
            </a:pPr>
            <a:r>
              <a:rPr lang="en-US" b="1" dirty="0" smtClean="0">
                <a:solidFill>
                  <a:srgbClr val="C0504D"/>
                </a:solidFill>
                <a:cs typeface="Wingdings 3" charset="2"/>
              </a:rPr>
              <a:t>~</a:t>
            </a:r>
            <a:r>
              <a:rPr lang="en-US" b="1" dirty="0">
                <a:solidFill>
                  <a:srgbClr val="C0504D"/>
                </a:solidFill>
                <a:cs typeface="Wingdings 3" charset="2"/>
              </a:rPr>
              <a:t>10</a:t>
            </a:r>
            <a:r>
              <a:rPr lang="en-US" b="1" baseline="30000" dirty="0">
                <a:solidFill>
                  <a:srgbClr val="C0504D"/>
                </a:solidFill>
                <a:cs typeface="Wingdings 3" charset="2"/>
              </a:rPr>
              <a:t>13</a:t>
            </a:r>
            <a:r>
              <a:rPr lang="en-US" b="1" dirty="0">
                <a:solidFill>
                  <a:srgbClr val="C0504D"/>
                </a:solidFill>
                <a:cs typeface="Wingdings 3" charset="2"/>
              </a:rPr>
              <a:t>-10</a:t>
            </a:r>
            <a:r>
              <a:rPr lang="en-US" b="1" baseline="30000" dirty="0">
                <a:solidFill>
                  <a:srgbClr val="C0504D"/>
                </a:solidFill>
                <a:cs typeface="Wingdings 3" charset="2"/>
              </a:rPr>
              <a:t>14 </a:t>
            </a:r>
            <a:r>
              <a:rPr lang="en-US" b="1" dirty="0">
                <a:solidFill>
                  <a:srgbClr val="C0504D"/>
                </a:solidFill>
                <a:latin typeface="Symbol" panose="05050102010706020507" pitchFamily="18" charset="2"/>
                <a:cs typeface="Wingdings 3" charset="2"/>
              </a:rPr>
              <a:t>m </a:t>
            </a:r>
            <a:r>
              <a:rPr lang="en-US" b="1" dirty="0">
                <a:solidFill>
                  <a:srgbClr val="C0504D"/>
                </a:solidFill>
                <a:cs typeface="Wingdings 3" charset="2"/>
              </a:rPr>
              <a:t>/ </a:t>
            </a:r>
            <a:r>
              <a:rPr lang="en-US" b="1" dirty="0" smtClean="0">
                <a:solidFill>
                  <a:srgbClr val="C0504D"/>
                </a:solidFill>
                <a:cs typeface="Wingdings 3" charset="2"/>
              </a:rPr>
              <a:t>se</a:t>
            </a:r>
          </a:p>
          <a:p>
            <a:pPr>
              <a:buFont typeface="Wingdings 3"/>
              <a:buChar char="a"/>
            </a:pPr>
            <a:r>
              <a:rPr lang="en-US" b="1" dirty="0">
                <a:cs typeface="Wingdings 3" charset="2"/>
              </a:rPr>
              <a:t>Tertiary </a:t>
            </a:r>
            <a:r>
              <a:rPr lang="en-US" b="1" dirty="0" err="1" smtClean="0">
                <a:cs typeface="Wingdings 3" charset="2"/>
              </a:rPr>
              <a:t>pr</a:t>
            </a:r>
            <a:r>
              <a:rPr lang="en-US" b="1" dirty="0" err="1">
                <a:solidFill>
                  <a:srgbClr val="FF00FF"/>
                </a:solidFill>
                <a:cs typeface="Wingdings 3" charset="2"/>
              </a:rPr>
              <a:t>by</a:t>
            </a:r>
            <a:r>
              <a:rPr lang="en-US" b="1" dirty="0">
                <a:solidFill>
                  <a:srgbClr val="FF00FF"/>
                </a:solidFill>
                <a:cs typeface="Wingdings 3" charset="2"/>
              </a:rPr>
              <a:t> MW p+</a:t>
            </a:r>
          </a:p>
          <a:p>
            <a:pPr marL="342900" indent="-342900">
              <a:buFont typeface="Wingdings 3"/>
              <a:buChar char="a"/>
            </a:pPr>
            <a:r>
              <a:rPr lang="en-US" b="1" dirty="0" smtClean="0">
                <a:cs typeface="Wingdings 3" charset="2"/>
              </a:rPr>
              <a:t>od</a:t>
            </a:r>
            <a:r>
              <a:rPr lang="en-US" b="1" dirty="0">
                <a:cs typeface="Wingdings 3" charset="2"/>
              </a:rPr>
              <a:t>.: </a:t>
            </a:r>
            <a:r>
              <a:rPr lang="en-US" b="1" i="1" dirty="0" err="1" smtClean="0">
                <a:cs typeface="Wingdings 3" charset="2"/>
              </a:rPr>
              <a:t>p</a:t>
            </a:r>
            <a:r>
              <a:rPr lang="en-US" b="1" dirty="0" err="1" smtClean="0">
                <a:latin typeface="Wingdings 3" charset="2"/>
                <a:cs typeface="Wingdings 3" charset="2"/>
              </a:rPr>
              <a:t>g</a:t>
            </a:r>
            <a:r>
              <a:rPr lang="en-US" b="1" i="1" dirty="0" err="1" smtClean="0">
                <a:latin typeface="Symbol" charset="2"/>
                <a:cs typeface="Symbol" charset="2"/>
              </a:rPr>
              <a:t>p</a:t>
            </a:r>
            <a:r>
              <a:rPr lang="en-US" b="1" dirty="0" err="1" smtClean="0">
                <a:latin typeface="Wingdings 3" charset="2"/>
                <a:cs typeface="Wingdings 3" charset="2"/>
              </a:rPr>
              <a:t>gFast</a:t>
            </a:r>
            <a:r>
              <a:rPr lang="en-US" b="1" dirty="0" smtClean="0">
                <a:latin typeface="Wingdings 3" charset="2"/>
                <a:cs typeface="Wingdings 3" charset="2"/>
              </a:rPr>
              <a:t> </a:t>
            </a:r>
            <a:r>
              <a:rPr lang="en-US" b="1" i="1" dirty="0" smtClean="0">
                <a:latin typeface="Symbol" charset="2"/>
                <a:cs typeface="Symbol" charset="2"/>
              </a:rPr>
              <a:t>m</a:t>
            </a:r>
            <a:r>
              <a:rPr lang="en-US" b="1" i="1" dirty="0">
                <a:latin typeface="Symbol" charset="2"/>
                <a:cs typeface="Symbol" charset="2"/>
              </a:rPr>
              <a:t>: </a:t>
            </a:r>
            <a:r>
              <a:rPr lang="en-US" b="1" dirty="0" err="1" smtClean="0">
                <a:solidFill>
                  <a:srgbClr val="C0504D"/>
                </a:solidFill>
                <a:cs typeface="Wingdings 3" charset="2"/>
              </a:rPr>
              <a:t>cosund</a:t>
            </a:r>
            <a:r>
              <a:rPr lang="en-US" b="1" dirty="0" smtClean="0">
                <a:solidFill>
                  <a:srgbClr val="C0504D"/>
                </a:solidFill>
                <a:cs typeface="Wingdings 3" charset="2"/>
              </a:rPr>
              <a:t> </a:t>
            </a:r>
          </a:p>
          <a:p>
            <a:pPr marL="342900" indent="-342900">
              <a:buFont typeface="Wingdings 3"/>
              <a:buChar char="a"/>
            </a:pPr>
            <a:r>
              <a:rPr lang="en-US" b="1" dirty="0" smtClean="0">
                <a:solidFill>
                  <a:srgbClr val="C0504D"/>
                </a:solidFill>
              </a:rPr>
              <a:t>(1kHz0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22494" y="4595427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" y="4855115"/>
            <a:ext cx="14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Key Challenges </a:t>
            </a:r>
            <a:endParaRPr lang="en-US" b="1" dirty="0">
              <a:solidFill>
                <a:srgbClr val="FF00FF"/>
              </a:solidFill>
            </a:endParaRPr>
          </a:p>
        </p:txBody>
      </p:sp>
      <p:pic>
        <p:nvPicPr>
          <p:cNvPr id="8" name="Picture 7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92388"/>
            <a:ext cx="8851900" cy="35261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2829" y="4796558"/>
            <a:ext cx="184929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FF"/>
                </a:solidFill>
                <a:cs typeface="Wingdings 3" charset="2"/>
              </a:rPr>
              <a:t>~10</a:t>
            </a:r>
            <a:r>
              <a:rPr lang="en-US" sz="1600" b="1" baseline="30000" dirty="0">
                <a:solidFill>
                  <a:srgbClr val="FF00FF"/>
                </a:solidFill>
                <a:cs typeface="Wingdings 3" charset="2"/>
              </a:rPr>
              <a:t>13</a:t>
            </a:r>
            <a:r>
              <a:rPr lang="en-US" sz="1600" b="1" dirty="0">
                <a:solidFill>
                  <a:srgbClr val="FF00FF"/>
                </a:solidFill>
                <a:cs typeface="Wingdings 3" charset="2"/>
              </a:rPr>
              <a:t>-10</a:t>
            </a:r>
            <a:r>
              <a:rPr lang="en-US" sz="1600" b="1" baseline="30000" dirty="0">
                <a:solidFill>
                  <a:srgbClr val="FF00FF"/>
                </a:solidFill>
                <a:cs typeface="Wingdings 3" charset="2"/>
              </a:rPr>
              <a:t>14 </a:t>
            </a:r>
            <a:r>
              <a:rPr lang="en-US" sz="1600" b="1" dirty="0">
                <a:solidFill>
                  <a:srgbClr val="FF00FF"/>
                </a:solidFill>
                <a:latin typeface="Symbol" panose="05050102010706020507" pitchFamily="18" charset="2"/>
                <a:cs typeface="Wingdings 3" charset="2"/>
              </a:rPr>
              <a:t>m </a:t>
            </a:r>
            <a:r>
              <a:rPr lang="en-US" sz="1600" b="1" dirty="0">
                <a:solidFill>
                  <a:srgbClr val="FF00FF"/>
                </a:solidFill>
                <a:cs typeface="Wingdings 3" charset="2"/>
              </a:rPr>
              <a:t>/ </a:t>
            </a:r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sec</a:t>
            </a:r>
          </a:p>
          <a:p>
            <a:pPr algn="ctr"/>
            <a:r>
              <a:rPr lang="en-US" sz="1600" b="1" dirty="0">
                <a:solidFill>
                  <a:srgbClr val="FF00FF"/>
                </a:solidFill>
                <a:cs typeface="Wingdings 3" charset="2"/>
              </a:rPr>
              <a:t>Tertiary </a:t>
            </a:r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particle </a:t>
            </a:r>
            <a:r>
              <a:rPr lang="en-US" sz="1600" b="1" i="1" dirty="0" err="1" smtClean="0">
                <a:solidFill>
                  <a:srgbClr val="FF00FF"/>
                </a:solidFill>
                <a:cs typeface="Wingdings 3" charset="2"/>
              </a:rPr>
              <a:t>p</a:t>
            </a:r>
            <a:r>
              <a:rPr lang="en-US" sz="1600" b="1" dirty="0" err="1" smtClean="0">
                <a:solidFill>
                  <a:srgbClr val="FF00FF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600" b="1" i="1" dirty="0" err="1" smtClean="0">
                <a:solidFill>
                  <a:srgbClr val="FF00FF"/>
                </a:solidFill>
                <a:latin typeface="Symbol" charset="2"/>
                <a:cs typeface="Symbol" charset="2"/>
              </a:rPr>
              <a:t>p</a:t>
            </a:r>
            <a:r>
              <a:rPr lang="en-US" sz="1600" b="1" dirty="0" err="1" smtClean="0">
                <a:solidFill>
                  <a:srgbClr val="FF00FF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600" b="1" i="1" dirty="0" err="1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i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:</a:t>
            </a:r>
            <a:endParaRPr lang="en-GB" sz="1600" dirty="0">
              <a:solidFill>
                <a:srgbClr val="FF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63781" y="4796558"/>
            <a:ext cx="139303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Fast cooling</a:t>
            </a:r>
          </a:p>
          <a:p>
            <a:pPr algn="ctr"/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 (</a:t>
            </a:r>
            <a:r>
              <a:rPr lang="en-US" sz="1600" b="1" dirty="0" smtClean="0">
                <a:solidFill>
                  <a:srgbClr val="FF00FF"/>
                </a:solidFill>
                <a:latin typeface="Symbol" panose="05050102010706020507" pitchFamily="18" charset="2"/>
                <a:cs typeface="Wingdings 3" charset="2"/>
              </a:rPr>
              <a:t>t</a:t>
            </a:r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=2</a:t>
            </a:r>
            <a:r>
              <a:rPr lang="en-US" sz="1600" b="1" dirty="0" smtClean="0">
                <a:solidFill>
                  <a:srgbClr val="FF00FF"/>
                </a:solidFill>
                <a:latin typeface="Symbol" panose="05050102010706020507" pitchFamily="18" charset="2"/>
                <a:cs typeface="Wingdings 3" charset="2"/>
              </a:rPr>
              <a:t>m</a:t>
            </a:r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s)</a:t>
            </a:r>
          </a:p>
          <a:p>
            <a:pPr algn="ctr"/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by 10</a:t>
            </a:r>
            <a:r>
              <a:rPr lang="en-US" sz="1600" b="1" baseline="30000" dirty="0" smtClean="0">
                <a:solidFill>
                  <a:srgbClr val="FF00FF"/>
                </a:solidFill>
                <a:cs typeface="Wingdings 3" charset="2"/>
              </a:rPr>
              <a:t>6</a:t>
            </a:r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 (6D)</a:t>
            </a:r>
            <a:endParaRPr lang="en-GB" sz="1600" dirty="0">
              <a:solidFill>
                <a:srgbClr val="FF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8996" y="4889380"/>
            <a:ext cx="1992853" cy="584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Fast acceleration</a:t>
            </a:r>
          </a:p>
          <a:p>
            <a:pPr algn="ctr"/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mitigating </a:t>
            </a:r>
            <a:r>
              <a:rPr lang="en-US" sz="1600" b="1" dirty="0">
                <a:solidFill>
                  <a:srgbClr val="FF00FF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>
                <a:solidFill>
                  <a:srgbClr val="FF00FF"/>
                </a:solidFill>
              </a:rPr>
              <a:t> </a:t>
            </a:r>
            <a:r>
              <a:rPr lang="en-US" sz="1600" b="1" dirty="0" smtClean="0">
                <a:solidFill>
                  <a:srgbClr val="FF00FF"/>
                </a:solidFill>
              </a:rPr>
              <a:t>decay</a:t>
            </a:r>
            <a:endParaRPr lang="en-GB" sz="1600" dirty="0">
              <a:solidFill>
                <a:srgbClr val="FF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10763" y="4841176"/>
            <a:ext cx="1381708" cy="584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FF"/>
                </a:solidFill>
                <a:cs typeface="Wingdings 3" charset="2"/>
              </a:rPr>
              <a:t>Background</a:t>
            </a:r>
          </a:p>
          <a:p>
            <a:pPr algn="ctr"/>
            <a:r>
              <a:rPr lang="en-US" sz="1600" b="1" dirty="0" smtClean="0">
                <a:solidFill>
                  <a:srgbClr val="FF00FF"/>
                </a:solidFill>
              </a:rPr>
              <a:t>by </a:t>
            </a:r>
            <a:r>
              <a:rPr lang="en-US" sz="1600" b="1" dirty="0" smtClean="0">
                <a:solidFill>
                  <a:srgbClr val="FF00FF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 smtClean="0">
                <a:solidFill>
                  <a:srgbClr val="FF00FF"/>
                </a:solidFill>
              </a:rPr>
              <a:t> decay</a:t>
            </a:r>
            <a:endParaRPr lang="en-GB" sz="1600" dirty="0">
              <a:solidFill>
                <a:srgbClr val="FF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849" y="5944692"/>
            <a:ext cx="13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Key R&amp;D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8766" y="5732724"/>
            <a:ext cx="2149747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cs typeface="Wingdings 3" charset="2"/>
              </a:rPr>
              <a:t>MW proton driver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MW class target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NCRF in magnetic field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60905" y="5733700"/>
            <a:ext cx="2549223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cs typeface="Wingdings 3" charset="2"/>
              </a:rPr>
              <a:t>Ionization cooling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High field solenoids (30T)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High Temp Superconductor 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67584" y="5713860"/>
            <a:ext cx="191404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cs typeface="Wingdings 3" charset="2"/>
              </a:rPr>
              <a:t>Cost eff. low RF SC </a:t>
            </a:r>
            <a:r>
              <a:rPr lang="en-US" sz="1400" b="1" dirty="0" smtClean="0">
                <a:solidFill>
                  <a:srgbClr val="0070C0"/>
                </a:solidFill>
              </a:rPr>
              <a:t>Fast pulsed magnet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(1kHz)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04876" y="5709780"/>
            <a:ext cx="1070696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cs typeface="Wingdings 3" charset="2"/>
              </a:rPr>
              <a:t>Detector/machine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interface</a:t>
            </a:r>
            <a:endParaRPr lang="en-GB" sz="1400" dirty="0">
              <a:solidFill>
                <a:srgbClr val="0070C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365688" y="4566452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478622" y="4595427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267032" y="4521833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444835" y="5558316"/>
            <a:ext cx="0" cy="23127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365688" y="5558315"/>
            <a:ext cx="0" cy="23127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701703" y="5442677"/>
            <a:ext cx="0" cy="27118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8427180" y="5442677"/>
            <a:ext cx="0" cy="29102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712166" y="2"/>
            <a:ext cx="1469313" cy="9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Mark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Palmer</a:t>
            </a:r>
          </a:p>
        </p:txBody>
      </p:sp>
      <p:sp>
        <p:nvSpPr>
          <p:cNvPr id="32" name="Oval 31"/>
          <p:cNvSpPr/>
          <p:nvPr/>
        </p:nvSpPr>
        <p:spPr>
          <a:xfrm>
            <a:off x="0" y="1133085"/>
            <a:ext cx="4114800" cy="3526108"/>
          </a:xfrm>
          <a:prstGeom prst="ellipse">
            <a:avLst/>
          </a:prstGeom>
          <a:noFill/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</p:spPr>
        <p:txBody>
          <a:bodyPr/>
          <a:lstStyle/>
          <a:p>
            <a:r>
              <a:rPr lang="en-US" altLang="ja-JP" dirty="0" err="1" smtClean="0"/>
              <a:t>JP.Delahaye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576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87"/>
    </mc:Choice>
    <mc:Fallback xmlns="">
      <p:transition spd="slow" advTm="7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15" grpId="0" animBg="1"/>
      <p:bldP spid="16" grpId="0" animBg="1"/>
      <p:bldP spid="17" grpId="0" animBg="1"/>
      <p:bldP spid="22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Feasibility Issues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41300" y="1036639"/>
            <a:ext cx="4038600" cy="5567363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Proton Driver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</a:rPr>
              <a:t>Target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6600"/>
                </a:solidFill>
              </a:rPr>
              <a:t>Front End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FF00"/>
                </a:solidFill>
              </a:rPr>
              <a:t>Cooling</a:t>
            </a:r>
          </a:p>
          <a:p>
            <a:pPr>
              <a:lnSpc>
                <a:spcPct val="130000"/>
              </a:lnSpc>
            </a:pPr>
            <a:endParaRPr lang="en-US" sz="1800" dirty="0" smtClean="0">
              <a:solidFill>
                <a:srgbClr val="CCFFCC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CCFFCC"/>
                </a:solidFill>
              </a:rPr>
              <a:t>Acceleration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3366FF"/>
                </a:solidFill>
              </a:rPr>
              <a:t>Collider Ring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DE5DFF"/>
                </a:solidFill>
              </a:rPr>
              <a:t>Collider MDI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2EFF36"/>
                </a:solidFill>
              </a:rPr>
              <a:t>Collider Detector</a:t>
            </a:r>
            <a:endParaRPr lang="en-US" dirty="0">
              <a:solidFill>
                <a:srgbClr val="2EFF36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429000" y="1112839"/>
            <a:ext cx="5715000" cy="5287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High Power Target Station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Capture Solenoid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6600"/>
                </a:solidFill>
              </a:rPr>
              <a:t>Energy Deposition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RF in Magnetic Fields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Magnet Needs (Nb</a:t>
            </a:r>
            <a:r>
              <a:rPr lang="en-US" baseline="-25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Sn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HTS)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Performance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CFFCC"/>
                </a:solidFill>
              </a:rPr>
              <a:t>Acceptance (NF)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CFFCC"/>
                </a:solidFill>
              </a:rPr>
              <a:t>&gt;400 Hz AC Magnets (MC)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IR Magnet Strengths/Apertures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E5DFF"/>
                </a:solidFill>
              </a:rPr>
              <a:t>SC Magnet Heat Loads (</a:t>
            </a:r>
            <a:r>
              <a:rPr lang="en-US" dirty="0" smtClean="0">
                <a:solidFill>
                  <a:srgbClr val="DE5D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DE5DFF"/>
                </a:solidFill>
                <a:cs typeface="Symbol" charset="2"/>
              </a:rPr>
              <a:t> decay)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EFF36"/>
                </a:solidFill>
                <a:cs typeface="Symbol" charset="2"/>
              </a:rPr>
              <a:t>Backgrounds (</a:t>
            </a:r>
            <a:r>
              <a:rPr lang="en-US" dirty="0">
                <a:solidFill>
                  <a:srgbClr val="2EFF36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2EFF36"/>
                </a:solidFill>
                <a:cs typeface="Symbol" charset="2"/>
              </a:rPr>
              <a:t> decay)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828800" y="1371600"/>
            <a:ext cx="1600200" cy="685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1828800"/>
            <a:ext cx="1600200" cy="2286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438400" y="2286000"/>
            <a:ext cx="990600" cy="30480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55800" y="2819400"/>
            <a:ext cx="1473200" cy="39370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55800" y="3213100"/>
            <a:ext cx="1473200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7000" y="4127500"/>
            <a:ext cx="762000" cy="381000"/>
          </a:xfrm>
          <a:prstGeom prst="line">
            <a:avLst/>
          </a:prstGeom>
          <a:ln>
            <a:solidFill>
              <a:srgbClr val="CCFF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95600" y="4851400"/>
            <a:ext cx="533400" cy="15240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9400" y="5346700"/>
            <a:ext cx="609600" cy="101600"/>
          </a:xfrm>
          <a:prstGeom prst="line">
            <a:avLst/>
          </a:prstGeom>
          <a:ln>
            <a:solidFill>
              <a:srgbClr val="DE5D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14700" y="5956300"/>
            <a:ext cx="114300" cy="0"/>
          </a:xfrm>
          <a:prstGeom prst="line">
            <a:avLst/>
          </a:prstGeom>
          <a:ln>
            <a:solidFill>
              <a:srgbClr val="2EFF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52400" y="2832100"/>
            <a:ext cx="1803400" cy="6858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15901" y="5613400"/>
            <a:ext cx="3098800" cy="685800"/>
          </a:xfrm>
          <a:prstGeom prst="ellipse">
            <a:avLst/>
          </a:prstGeom>
          <a:noFill/>
          <a:ln w="38100" cmpd="sng">
            <a:solidFill>
              <a:srgbClr val="2EFF3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667000" y="4127500"/>
            <a:ext cx="762000" cy="0"/>
          </a:xfrm>
          <a:prstGeom prst="line">
            <a:avLst/>
          </a:prstGeom>
          <a:ln>
            <a:solidFill>
              <a:srgbClr val="CCFF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55800" y="3213102"/>
            <a:ext cx="1473200" cy="467519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Nov 18,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Discussion of the Scientific Potential of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Arial"/>
              </a:rPr>
              <a:t>Muon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 Beams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1285" y="6910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M. Palmer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86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76201"/>
            <a:ext cx="8064500" cy="7176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Power Target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1" y="3429000"/>
            <a:ext cx="3791557" cy="3029284"/>
            <a:chOff x="5352443" y="856916"/>
            <a:chExt cx="3791557" cy="30292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2443" y="856916"/>
              <a:ext cx="3791557" cy="3029284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913449" y="990600"/>
              <a:ext cx="1544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</a:rPr>
                <a:t>Compact</a:t>
              </a:r>
              <a:br>
                <a:rPr lang="en-US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"/>
                </a:rPr>
                <a:t>Taper Design</a:t>
              </a:r>
              <a:endParaRPr lang="en-US" dirty="0">
                <a:solidFill>
                  <a:srgbClr val="FF0000"/>
                </a:solidFill>
                <a:latin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3742" y="3930317"/>
            <a:ext cx="5230259" cy="2507214"/>
            <a:chOff x="3856591" y="3930317"/>
            <a:chExt cx="5230259" cy="25072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591" y="3930317"/>
              <a:ext cx="5230259" cy="249588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48600" y="5791200"/>
              <a:ext cx="1052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"/>
                </a:rPr>
                <a:t>C Target</a:t>
              </a:r>
              <a:br>
                <a:rPr lang="en-US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"/>
                </a:rPr>
                <a:t>Option</a:t>
              </a:r>
              <a:endParaRPr lang="en-US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7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93837"/>
            <a:ext cx="5181600" cy="258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4038600" y="2057400"/>
            <a:ext cx="2133600" cy="2051050"/>
            <a:chOff x="5257800" y="844550"/>
            <a:chExt cx="2133600" cy="2051050"/>
          </a:xfrm>
        </p:grpSpPr>
        <p:pic>
          <p:nvPicPr>
            <p:cNvPr id="14" name="Picture 4" descr="C:\data0\MERIT\MOVIES\Animation_16014_fats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7"/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5" name="Title 2"/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 fontScale="77500" lnSpcReduction="20000"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Arial"/>
                  </a:rPr>
                  <a:t>1 cm</a:t>
                </a:r>
              </a:p>
            </p:txBody>
          </p:sp>
          <p:cxnSp>
            <p:nvCxnSpPr>
              <p:cNvPr id="16" name="Straight Arrow Connector 16"/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sp>
        <p:nvSpPr>
          <p:cNvPr id="20" name="TextBox 19"/>
          <p:cNvSpPr txBox="1"/>
          <p:nvPr/>
        </p:nvSpPr>
        <p:spPr>
          <a:xfrm>
            <a:off x="124814" y="2782671"/>
            <a:ext cx="107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MERIT</a:t>
            </a:r>
            <a:br>
              <a:rPr lang="en-US" dirty="0" smtClean="0">
                <a:solidFill>
                  <a:srgbClr val="FF0000"/>
                </a:solidFill>
                <a:latin typeface="Arial"/>
              </a:rPr>
            </a:br>
            <a:r>
              <a:rPr lang="en-US" dirty="0" smtClean="0">
                <a:solidFill>
                  <a:srgbClr val="FF0000"/>
                </a:solidFill>
                <a:latin typeface="Arial"/>
              </a:rPr>
              <a:t>@CERN</a:t>
            </a:r>
            <a:endParaRPr lang="en-US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96000" y="914402"/>
            <a:ext cx="2971800" cy="28956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MERIT </a:t>
            </a:r>
            <a:r>
              <a:rPr lang="en-US" dirty="0" err="1" smtClean="0">
                <a:solidFill>
                  <a:prstClr val="white"/>
                </a:solidFill>
                <a:latin typeface="Arial"/>
              </a:rPr>
              <a:t>Expt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:</a:t>
            </a:r>
          </a:p>
          <a:p>
            <a:pPr marL="406400" lvl="1" indent="-114300">
              <a:buFont typeface="Arial"/>
              <a:buChar char="•"/>
            </a:pPr>
            <a:r>
              <a:rPr lang="en-US" dirty="0" err="1" smtClean="0">
                <a:solidFill>
                  <a:prstClr val="white"/>
                </a:solidFill>
                <a:latin typeface="Arial"/>
              </a:rPr>
              <a:t>LHg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 Jet in 15T</a:t>
            </a:r>
          </a:p>
          <a:p>
            <a:pPr marL="406400" lvl="1" indent="-114300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Capability:  8MW @70Hz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MAP Staging aims at 1-2 MW </a:t>
            </a:r>
            <a:r>
              <a:rPr lang="en-US" dirty="0" smtClean="0">
                <a:solidFill>
                  <a:prstClr val="white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prstClr val="white"/>
                </a:solidFill>
                <a:latin typeface="Arial"/>
                <a:cs typeface="Wingdings 3" charset="2"/>
              </a:rPr>
              <a:t> C Target</a:t>
            </a:r>
            <a:endParaRPr lang="en-US" dirty="0" smtClean="0">
              <a:solidFill>
                <a:prstClr val="white"/>
              </a:solidFill>
              <a:latin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Improved Compact Taper Design</a:t>
            </a:r>
          </a:p>
          <a:p>
            <a:pPr marL="406400" lvl="1" indent="-114300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Performance &amp; Cost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tretch/>
        </p:blipFill>
        <p:spPr>
          <a:xfrm>
            <a:off x="4644931" y="2133603"/>
            <a:ext cx="4346673" cy="282759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57503" y="154853"/>
            <a:ext cx="4943382" cy="753033"/>
          </a:xfrm>
        </p:spPr>
        <p:txBody>
          <a:bodyPr/>
          <a:lstStyle/>
          <a:p>
            <a:r>
              <a:rPr lang="en-US" dirty="0" smtClean="0"/>
              <a:t>MAP </a:t>
            </a:r>
            <a:r>
              <a:rPr lang="en-US" dirty="0" err="1" smtClean="0"/>
              <a:t>muon</a:t>
            </a:r>
            <a:r>
              <a:rPr lang="en-US" dirty="0" smtClean="0"/>
              <a:t> generation by Proton driver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923" b="-1256"/>
          <a:stretch/>
        </p:blipFill>
        <p:spPr>
          <a:xfrm>
            <a:off x="-1" y="977900"/>
            <a:ext cx="4800601" cy="3365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6" y="1029107"/>
            <a:ext cx="4203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MW-Class proton driver at ~5-10 GeV</a:t>
            </a:r>
          </a:p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Capture solenoid system (</a:t>
            </a:r>
            <a:r>
              <a:rPr lang="en-US" dirty="0" smtClean="0">
                <a:solidFill>
                  <a:srgbClr val="E17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E17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E17000"/>
                </a:solidFill>
                <a:latin typeface="Symbol" charset="2"/>
                <a:cs typeface="Symbol" charset="2"/>
              </a:rPr>
              <a:t> &amp; m</a:t>
            </a:r>
            <a:r>
              <a:rPr lang="en-US" baseline="30000" dirty="0" smtClean="0">
                <a:solidFill>
                  <a:srgbClr val="E17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E17000"/>
                </a:solidFill>
                <a:latin typeface="Arial"/>
                <a:cs typeface="Symbol" charset="2"/>
              </a:rPr>
              <a:t>)</a:t>
            </a:r>
          </a:p>
          <a:p>
            <a:pPr marL="635000" lvl="1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15 T </a:t>
            </a:r>
            <a:r>
              <a:rPr lang="en-US" dirty="0" err="1" smtClean="0">
                <a:solidFill>
                  <a:srgbClr val="E17000"/>
                </a:solidFill>
                <a:latin typeface="Arial"/>
              </a:rPr>
              <a:t>outsert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, 5 T insert</a:t>
            </a:r>
          </a:p>
          <a:p>
            <a:pPr marL="635000" lvl="1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~3GJ stored energy</a:t>
            </a:r>
            <a:endParaRPr lang="en-US" dirty="0">
              <a:solidFill>
                <a:srgbClr val="E17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42" y="4343400"/>
            <a:ext cx="514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Initial operation with 1MW carbon target</a:t>
            </a:r>
          </a:p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Upgrade to multi-MW with Liquid Metal Jet Technology (demonstrated in MERIT </a:t>
            </a:r>
            <a:r>
              <a:rPr lang="en-US" dirty="0" err="1" smtClean="0">
                <a:solidFill>
                  <a:srgbClr val="E17000"/>
                </a:solidFill>
                <a:latin typeface="Arial"/>
              </a:rPr>
              <a:t>Experim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45581" y="81016"/>
            <a:ext cx="1091164" cy="830997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err="1" smtClean="0">
                <a:solidFill>
                  <a:prstClr val="white"/>
                </a:solidFill>
                <a:latin typeface="Arial"/>
              </a:rPr>
              <a:t>H.Kirk</a:t>
            </a:r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 </a:t>
            </a:r>
          </a:p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(BNL)</a:t>
            </a:r>
            <a:endParaRPr lang="en-US" sz="24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6" y="5054594"/>
            <a:ext cx="3462373" cy="139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7940" y="5623224"/>
            <a:ext cx="1707018" cy="830997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err="1" smtClean="0">
                <a:solidFill>
                  <a:prstClr val="white"/>
                </a:solidFill>
                <a:latin typeface="Arial"/>
              </a:rPr>
              <a:t>H.K.Sayed</a:t>
            </a:r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 </a:t>
            </a:r>
          </a:p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(BNL)</a:t>
            </a:r>
            <a:endParaRPr lang="en-US" sz="2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2118" y="6449317"/>
            <a:ext cx="667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err="1" smtClean="0">
                <a:solidFill>
                  <a:srgbClr val="0000FF"/>
                </a:solidFill>
                <a:latin typeface="Arial"/>
              </a:rPr>
              <a:t>Muon</a:t>
            </a:r>
            <a:r>
              <a:rPr lang="en-US" b="1" dirty="0" smtClean="0">
                <a:solidFill>
                  <a:srgbClr val="0000FF"/>
                </a:solidFill>
                <a:latin typeface="Arial"/>
              </a:rPr>
              <a:t> per proton production at </a:t>
            </a:r>
            <a:r>
              <a:rPr lang="en-US" b="1" dirty="0">
                <a:solidFill>
                  <a:srgbClr val="0000FF"/>
                </a:solidFill>
                <a:latin typeface="Arial"/>
              </a:rPr>
              <a:t>Front </a:t>
            </a:r>
            <a:r>
              <a:rPr lang="en-US" b="1" dirty="0" smtClean="0">
                <a:solidFill>
                  <a:srgbClr val="0000FF"/>
                </a:solidFill>
                <a:latin typeface="Arial"/>
              </a:rPr>
              <a:t>End exit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63" y="5248195"/>
            <a:ext cx="3074438" cy="117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10940"/>
            <a:ext cx="8229600" cy="1143000"/>
          </a:xfrm>
        </p:spPr>
        <p:txBody>
          <a:bodyPr/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32060"/>
            <a:ext cx="8229600" cy="4525963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 damping from SR -&gt;Ionization ‘</a:t>
            </a:r>
            <a:r>
              <a:rPr lang="en-US" dirty="0" err="1" smtClean="0"/>
              <a:t>dE</a:t>
            </a:r>
            <a:r>
              <a:rPr lang="en-US" dirty="0" smtClean="0"/>
              <a:t>/dx’ cooling:</a:t>
            </a:r>
          </a:p>
          <a:p>
            <a:pPr lvl="1"/>
            <a:r>
              <a:rPr lang="en-US" dirty="0" smtClean="0"/>
              <a:t>Helical 6D Cooling	</a:t>
            </a:r>
          </a:p>
          <a:p>
            <a:pPr lvl="1"/>
            <a:r>
              <a:rPr lang="en-US" dirty="0" smtClean="0"/>
              <a:t>PIC 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Boscolo, G1, Catania 3 Dic. 2015</a:t>
            </a:r>
            <a:endParaRPr lang="en-US"/>
          </a:p>
        </p:txBody>
      </p:sp>
      <p:pic>
        <p:nvPicPr>
          <p:cNvPr id="7" name="Picture 6" descr="Screen Shot 2015-11-29 at 18.3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53" y="2122866"/>
            <a:ext cx="6406560" cy="466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057" y="6419841"/>
            <a:ext cx="1152291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Neuffer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86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and damping in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collider</a:t>
            </a:r>
            <a:endParaRPr lang="en-US" dirty="0"/>
          </a:p>
        </p:txBody>
      </p:sp>
      <p:pic>
        <p:nvPicPr>
          <p:cNvPr id="6" name="Picture 5" descr="Screen Shot 2017-05-31 at 11.2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1284"/>
            <a:ext cx="3734888" cy="3017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1619" y="4583139"/>
            <a:ext cx="194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energy(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3847" y="1672610"/>
            <a:ext cx="2188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Damping time (turns)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01527" y="3115249"/>
            <a:ext cx="2200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lifetime (turns)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04856" y="2308488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B=16 T</a:t>
            </a:r>
            <a:endParaRPr lang="en-US" dirty="0"/>
          </a:p>
        </p:txBody>
      </p:sp>
      <p:pic>
        <p:nvPicPr>
          <p:cNvPr id="11" name="Picture 10" descr="Screen Shot 2017-05-31 at 11.38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96" y="1551284"/>
            <a:ext cx="3805024" cy="3017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24239" y="4440048"/>
            <a:ext cx="194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energy(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62795" y="1672610"/>
            <a:ext cx="1033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U0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551163" y="2481891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B=16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18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59" y="856373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err="1" smtClean="0"/>
              <a:t>Muons</a:t>
            </a:r>
            <a:r>
              <a:rPr lang="en-US" dirty="0" smtClean="0"/>
              <a:t> case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Muon </a:t>
            </a:r>
            <a:r>
              <a:rPr lang="en-US" dirty="0"/>
              <a:t>a</a:t>
            </a:r>
            <a:r>
              <a:rPr lang="en-US" dirty="0" smtClean="0"/>
              <a:t>ccelerators challenges: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muon production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emittance reduction via </a:t>
            </a:r>
            <a:r>
              <a:rPr lang="en-US" b="1" dirty="0" smtClean="0"/>
              <a:t>cooling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high-gradient acceleration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Conclusions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38686" y="960319"/>
            <a:ext cx="4641170" cy="584776"/>
          </a:xfrm>
          <a:prstGeom prst="rect">
            <a:avLst/>
          </a:prstGeom>
          <a:solidFill>
            <a:srgbClr val="FFFFD8"/>
          </a:solidFill>
          <a:ln w="19050" cmpd="sng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Ancora</a:t>
            </a:r>
            <a:r>
              <a:rPr lang="en-US" sz="1600" dirty="0" smtClean="0"/>
              <a:t> in </a:t>
            </a:r>
            <a:r>
              <a:rPr lang="en-US" sz="1600" dirty="0" err="1" smtClean="0"/>
              <a:t>fase</a:t>
            </a:r>
            <a:r>
              <a:rPr lang="en-US" sz="1600" dirty="0" smtClean="0"/>
              <a:t> di R&amp;D o </a:t>
            </a:r>
            <a:r>
              <a:rPr lang="en-US" sz="1600" dirty="0" err="1" smtClean="0"/>
              <a:t>idee</a:t>
            </a:r>
            <a:r>
              <a:rPr lang="en-US" sz="1600" dirty="0" smtClean="0"/>
              <a:t>, </a:t>
            </a:r>
            <a:r>
              <a:rPr lang="en-US" sz="1600" dirty="0" err="1" smtClean="0"/>
              <a:t>ancora</a:t>
            </a:r>
            <a:r>
              <a:rPr lang="en-US" sz="1600" dirty="0" smtClean="0"/>
              <a:t> molto </a:t>
            </a:r>
            <a:r>
              <a:rPr lang="en-US" sz="1600" dirty="0" err="1" smtClean="0"/>
              <a:t>lontani</a:t>
            </a:r>
            <a:r>
              <a:rPr lang="en-US" sz="1600" dirty="0" smtClean="0"/>
              <a:t> </a:t>
            </a:r>
            <a:r>
              <a:rPr lang="en-US" sz="1600" dirty="0" err="1" smtClean="0"/>
              <a:t>rispetto</a:t>
            </a:r>
            <a:r>
              <a:rPr lang="en-US" sz="1600" dirty="0" smtClean="0"/>
              <a:t> al Linear Collider o Circular collider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956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7-05-31 at 11.4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33" y="1626448"/>
            <a:ext cx="4221920" cy="3457953"/>
          </a:xfrm>
          <a:prstGeom prst="rect">
            <a:avLst/>
          </a:prstGeom>
        </p:spPr>
      </p:pic>
      <p:pic>
        <p:nvPicPr>
          <p:cNvPr id="5" name="Picture 4" descr="Screen Shot 2017-05-31 at 11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6" y="1626448"/>
            <a:ext cx="3884460" cy="3121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and damping in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M. Boscolo, MAC, LNGS, 10 Oct. 2017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3662" y="4767805"/>
            <a:ext cx="194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energy(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3847" y="1672610"/>
            <a:ext cx="2188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Damping time (turns)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01527" y="3006624"/>
            <a:ext cx="2200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lifetime (turns)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04856" y="2308488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B=20 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4390119"/>
            <a:ext cx="194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energy(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62795" y="1672610"/>
            <a:ext cx="1033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U0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551163" y="2481891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B=20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22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65" y="435055"/>
            <a:ext cx="8229600" cy="1143000"/>
          </a:xfrm>
        </p:spPr>
        <p:txBody>
          <a:bodyPr/>
          <a:lstStyle/>
          <a:p>
            <a:r>
              <a:rPr lang="en-US" dirty="0" smtClean="0"/>
              <a:t>Damping time &amp; </a:t>
            </a:r>
            <a:r>
              <a:rPr lang="en-US" dirty="0" err="1" smtClean="0"/>
              <a:t>muon</a:t>
            </a:r>
            <a:r>
              <a:rPr lang="en-US" dirty="0" smtClean="0"/>
              <a:t> lifetime </a:t>
            </a:r>
            <a:endParaRPr lang="en-US" dirty="0"/>
          </a:p>
        </p:txBody>
      </p:sp>
      <p:pic>
        <p:nvPicPr>
          <p:cNvPr id="5" name="Content Placeholder 4" descr="Screen Shot 2017-06-01 at 10.27.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296"/>
          <a:stretch>
            <a:fillRect/>
          </a:stretch>
        </p:blipFill>
        <p:spPr>
          <a:xfrm>
            <a:off x="298465" y="1689897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6316724" y="6107230"/>
            <a:ext cx="192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field (Tesla)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39184" y="2006962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1004401">
            <a:off x="5344502" y="4155972"/>
            <a:ext cx="151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lifetime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3445026">
            <a:off x="1719409" y="3530556"/>
            <a:ext cx="280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Damping time in LHC tunnel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401551">
            <a:off x="1159101" y="4911253"/>
            <a:ext cx="279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Damping time in FCC tunnel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045" y="145784"/>
            <a:ext cx="21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Uo</a:t>
            </a:r>
            <a:r>
              <a:rPr lang="en-US" dirty="0" smtClean="0"/>
              <a:t> = 5.5 x 10</a:t>
            </a:r>
            <a:r>
              <a:rPr lang="en-US" baseline="30000" dirty="0" smtClean="0"/>
              <a:t>-18  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baseline="30000" dirty="0" smtClean="0"/>
              <a:t>4</a:t>
            </a:r>
            <a:r>
              <a:rPr lang="en-US" dirty="0" smtClean="0"/>
              <a:t>/</a:t>
            </a:r>
            <a:r>
              <a:rPr lang="en-US" sz="2400" dirty="0" smtClean="0">
                <a:latin typeface="Symbol" charset="2"/>
                <a:cs typeface="Symbol" charset="2"/>
              </a:rPr>
              <a:t>r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94826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/>
          <a:lstStyle/>
          <a:p>
            <a:r>
              <a:rPr lang="en-US" dirty="0" smtClean="0"/>
              <a:t>Ionization Cooling-general principle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4371" y="2446885"/>
            <a:ext cx="8229600" cy="1760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Transverse Cooling</a:t>
            </a:r>
            <a:r>
              <a:rPr lang="en-US" dirty="0" smtClean="0"/>
              <a:t>: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Particle loses momentum in material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Particle gains only p</a:t>
            </a:r>
            <a:r>
              <a:rPr lang="en-US" baseline="-25000" dirty="0" smtClean="0"/>
              <a:t>|| </a:t>
            </a:r>
            <a:r>
              <a:rPr lang="en-US" dirty="0" smtClean="0"/>
              <a:t>in RF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991" y="2348664"/>
            <a:ext cx="2789019" cy="1234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38" y="3337278"/>
            <a:ext cx="1925269" cy="1512712"/>
          </a:xfrm>
          <a:prstGeom prst="rect">
            <a:avLst/>
          </a:prstGeom>
        </p:spPr>
      </p:pic>
      <p:pic>
        <p:nvPicPr>
          <p:cNvPr id="14" name="Picture 13" descr="Screen Shot 2015-11-29 at 18.10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08" y="3780611"/>
            <a:ext cx="2855257" cy="17014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2556" y="1063729"/>
            <a:ext cx="67168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This method, called “</a:t>
            </a:r>
            <a:r>
              <a:rPr lang="en-US" sz="2000" b="1" dirty="0" err="1">
                <a:solidFill>
                  <a:srgbClr val="000000"/>
                </a:solidFill>
              </a:rPr>
              <a:t>dE</a:t>
            </a:r>
            <a:r>
              <a:rPr lang="en-US" sz="2000" b="1" dirty="0">
                <a:solidFill>
                  <a:srgbClr val="000000"/>
                </a:solidFill>
              </a:rPr>
              <a:t>/dx cooling</a:t>
            </a:r>
            <a:r>
              <a:rPr lang="en-US" sz="2000" dirty="0">
                <a:solidFill>
                  <a:srgbClr val="000000"/>
                </a:solidFill>
              </a:rPr>
              <a:t>" closely resembles to the synchrotron compression of relativistic </a:t>
            </a:r>
            <a:r>
              <a:rPr lang="en-US" sz="2000" dirty="0" smtClean="0">
                <a:solidFill>
                  <a:srgbClr val="000000"/>
                </a:solidFill>
              </a:rPr>
              <a:t>electrons - with </a:t>
            </a:r>
            <a:r>
              <a:rPr lang="en-US" sz="2000" dirty="0">
                <a:solidFill>
                  <a:srgbClr val="000000"/>
                </a:solidFill>
              </a:rPr>
              <a:t>the multiple energy losses in a thin, low Z absorber substituting the synchrotron radiated light.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26928"/>
            <a:ext cx="2895600" cy="365125"/>
          </a:xfrm>
        </p:spPr>
        <p:txBody>
          <a:bodyPr/>
          <a:lstStyle/>
          <a:p>
            <a:r>
              <a:rPr lang="it-IT" dirty="0" smtClean="0"/>
              <a:t>M. Boscolo, G1, Catania 3 </a:t>
            </a:r>
            <a:r>
              <a:rPr lang="it-IT" dirty="0" err="1" smtClean="0"/>
              <a:t>Dic</a:t>
            </a:r>
            <a:r>
              <a:rPr lang="it-IT" dirty="0" smtClean="0"/>
              <a:t>. 2015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3615" y="5482081"/>
            <a:ext cx="8686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On the other hand,</a:t>
            </a:r>
          </a:p>
          <a:p>
            <a:r>
              <a:rPr lang="en-US" sz="2800" dirty="0" smtClean="0"/>
              <a:t>Multiple </a:t>
            </a:r>
            <a:r>
              <a:rPr lang="en-US" sz="2800" dirty="0"/>
              <a:t>scattering in material increases </a:t>
            </a:r>
            <a:r>
              <a:rPr lang="en-US" sz="2800" dirty="0" err="1" smtClean="0"/>
              <a:t>rms</a:t>
            </a:r>
            <a:r>
              <a:rPr lang="en-US" sz="2800" dirty="0" smtClean="0"/>
              <a:t> </a:t>
            </a:r>
            <a:r>
              <a:rPr lang="en-US" sz="2800" dirty="0"/>
              <a:t>emittance</a:t>
            </a:r>
          </a:p>
        </p:txBody>
      </p:sp>
    </p:spTree>
    <p:extLst>
      <p:ext uri="{BB962C8B-B14F-4D97-AF65-F5344CB8AC3E}">
        <p14:creationId xmlns:p14="http://schemas.microsoft.com/office/powerpoint/2010/main" val="1920901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11-30 at 23.23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30" r="-16330"/>
          <a:stretch>
            <a:fillRect/>
          </a:stretch>
        </p:blipFill>
        <p:spPr>
          <a:xfrm>
            <a:off x="-1456544" y="61645"/>
            <a:ext cx="12083255" cy="6645325"/>
          </a:xfrm>
        </p:spPr>
      </p:pic>
      <p:sp>
        <p:nvSpPr>
          <p:cNvPr id="5" name="TextBox 4"/>
          <p:cNvSpPr txBox="1"/>
          <p:nvPr/>
        </p:nvSpPr>
        <p:spPr>
          <a:xfrm>
            <a:off x="23992" y="6349374"/>
            <a:ext cx="1152291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Neuffer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12965" y="3889457"/>
            <a:ext cx="3741717" cy="646331"/>
          </a:xfrm>
          <a:prstGeom prst="rect">
            <a:avLst/>
          </a:prstGeom>
          <a:solidFill>
            <a:srgbClr val="FFFFD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small beam size and large divergence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then damped by absorber + RF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849431" y="4297272"/>
            <a:ext cx="463534" cy="161548"/>
          </a:xfrm>
          <a:prstGeom prst="rightArrow">
            <a:avLst/>
          </a:prstGeom>
          <a:solidFill>
            <a:srgbClr val="FF0000"/>
          </a:solidFill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79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926"/>
            <a:ext cx="9086850" cy="53625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particular challenge of muon cooling is its short lifetime</a:t>
            </a:r>
          </a:p>
          <a:p>
            <a:pPr lvl="1"/>
            <a:r>
              <a:rPr lang="en-US" sz="2000" dirty="0" smtClean="0"/>
              <a:t>Cooling must take place very quickly</a:t>
            </a:r>
          </a:p>
          <a:p>
            <a:pPr lvl="1"/>
            <a:r>
              <a:rPr lang="en-US" sz="2000" dirty="0" smtClean="0"/>
              <a:t>More quickly than any of the cooling methods presently in use</a:t>
            </a:r>
          </a:p>
          <a:p>
            <a:pPr marL="228600" lvl="1" indent="0">
              <a:buNone/>
            </a:pPr>
            <a:r>
              <a:rPr lang="en-US" sz="2000" dirty="0" smtClean="0">
                <a:latin typeface="Wingdings 3" charset="2"/>
                <a:cs typeface="Wingdings 3" charset="2"/>
              </a:rPr>
              <a:t>a </a:t>
            </a:r>
            <a:r>
              <a:rPr lang="en-US" sz="2000" dirty="0" smtClean="0">
                <a:cs typeface="Wingdings 3" charset="2"/>
              </a:rPr>
              <a:t>Utilize energy loss in materials with RF re-acceleration</a:t>
            </a:r>
            <a:endParaRPr lang="en-US" sz="2000" dirty="0" smtClean="0">
              <a:latin typeface="Wingdings 3" charset="2"/>
              <a:cs typeface="Wingdings 3" charset="2"/>
            </a:endParaRPr>
          </a:p>
        </p:txBody>
      </p:sp>
      <p:pic>
        <p:nvPicPr>
          <p:cNvPr id="8" name="Content Placeholder 6" descr="Screen Shot 2012-07-10 at 10.27.5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2146" b="11598"/>
          <a:stretch/>
        </p:blipFill>
        <p:spPr>
          <a:xfrm>
            <a:off x="2368857" y="2918269"/>
            <a:ext cx="6686244" cy="349523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65100" y="3340100"/>
            <a:ext cx="2019300" cy="165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"/>
              </a:rPr>
              <a:t>Muon Ionization Cooling</a:t>
            </a:r>
            <a:endParaRPr lang="en-US" sz="2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64500" y="6096000"/>
            <a:ext cx="990600" cy="317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/>
              </a:rPr>
              <a:t>Kaplan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992" y="30426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5" y="1266568"/>
            <a:ext cx="4662669" cy="2861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6" y="129091"/>
            <a:ext cx="5397565" cy="753033"/>
          </a:xfrm>
        </p:spPr>
        <p:txBody>
          <a:bodyPr/>
          <a:lstStyle/>
          <a:p>
            <a:r>
              <a:rPr lang="en-US" dirty="0" smtClean="0"/>
              <a:t>MAP Cooling </a:t>
            </a:r>
            <a:br>
              <a:rPr lang="en-US" dirty="0" smtClean="0"/>
            </a:br>
            <a:r>
              <a:rPr lang="en-US" dirty="0" smtClean="0"/>
              <a:t>scheme overview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88692" y="68713"/>
            <a:ext cx="1564250" cy="830997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err="1" smtClean="0">
                <a:solidFill>
                  <a:prstClr val="white"/>
                </a:solidFill>
                <a:latin typeface="Arial"/>
              </a:rPr>
              <a:t>P.Snopok</a:t>
            </a:r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 </a:t>
            </a:r>
          </a:p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(IIT)</a:t>
            </a:r>
            <a:endParaRPr lang="en-US" sz="2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1907" y="1145957"/>
            <a:ext cx="214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b="1" dirty="0" smtClean="0">
                <a:solidFill>
                  <a:srgbClr val="0000FF"/>
                </a:solidFill>
                <a:latin typeface="Arial"/>
              </a:rPr>
              <a:t>Ionization cooling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500" y="4953030"/>
            <a:ext cx="114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b="1" dirty="0" smtClean="0">
                <a:solidFill>
                  <a:srgbClr val="0000FF"/>
                </a:solidFill>
                <a:latin typeface="Arial"/>
              </a:rPr>
              <a:t>Two </a:t>
            </a:r>
          </a:p>
          <a:p>
            <a:pPr defTabSz="914400"/>
            <a:r>
              <a:rPr lang="en-GB" b="1" dirty="0" smtClean="0">
                <a:solidFill>
                  <a:srgbClr val="0000FF"/>
                </a:solidFill>
                <a:latin typeface="Arial"/>
              </a:rPr>
              <a:t>methods</a:t>
            </a:r>
            <a:endParaRPr lang="en-GB" b="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3" name="Picture 12" descr="v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33" y="4484751"/>
            <a:ext cx="3657601" cy="15828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60273" y="4106603"/>
            <a:ext cx="368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FF"/>
                </a:solidFill>
                <a:latin typeface="Arial"/>
              </a:rPr>
              <a:t>Vacuum Cooling Channel </a:t>
            </a:r>
            <a:r>
              <a:rPr lang="en-US" b="1" dirty="0">
                <a:solidFill>
                  <a:srgbClr val="0000FF"/>
                </a:solidFill>
                <a:latin typeface="Arial"/>
              </a:rPr>
              <a:t>(VCC</a:t>
            </a:r>
            <a:r>
              <a:rPr lang="en-US" b="1" dirty="0" smtClean="0">
                <a:solidFill>
                  <a:srgbClr val="0000FF"/>
                </a:solidFill>
                <a:latin typeface="Arial"/>
              </a:rPr>
              <a:t>)</a:t>
            </a:r>
            <a:r>
              <a:rPr lang="en-GB" b="1" dirty="0" smtClean="0">
                <a:solidFill>
                  <a:srgbClr val="0000FF"/>
                </a:solidFill>
                <a:latin typeface="Arial"/>
              </a:rPr>
              <a:t> </a:t>
            </a:r>
            <a:endParaRPr lang="en-GB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1520" y="4006364"/>
            <a:ext cx="35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FF"/>
                </a:solidFill>
                <a:latin typeface="Arial"/>
              </a:rPr>
              <a:t>Helical Cooling Channel </a:t>
            </a:r>
            <a:r>
              <a:rPr lang="en-US" b="1" dirty="0">
                <a:solidFill>
                  <a:srgbClr val="0000FF"/>
                </a:solidFill>
                <a:latin typeface="Arial"/>
              </a:rPr>
              <a:t>(HCC</a:t>
            </a:r>
            <a:r>
              <a:rPr lang="en-US" b="1" dirty="0" smtClean="0">
                <a:solidFill>
                  <a:srgbClr val="0000FF"/>
                </a:solidFill>
                <a:latin typeface="Arial"/>
              </a:rPr>
              <a:t>)</a:t>
            </a:r>
            <a:r>
              <a:rPr lang="en-GB" b="1" dirty="0" smtClean="0">
                <a:solidFill>
                  <a:srgbClr val="0000FF"/>
                </a:solidFill>
                <a:latin typeface="Arial"/>
              </a:rPr>
              <a:t> </a:t>
            </a:r>
            <a:endParaRPr lang="en-GB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161" y="5992354"/>
            <a:ext cx="137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b="1" dirty="0" smtClean="0">
                <a:solidFill>
                  <a:srgbClr val="FF0000"/>
                </a:solidFill>
                <a:latin typeface="Arial"/>
              </a:rPr>
              <a:t>Major </a:t>
            </a:r>
          </a:p>
          <a:p>
            <a:pPr defTabSz="914400"/>
            <a:r>
              <a:rPr lang="en-GB" b="1" dirty="0" smtClean="0">
                <a:solidFill>
                  <a:srgbClr val="FF0000"/>
                </a:solidFill>
                <a:latin typeface="Arial"/>
              </a:rPr>
              <a:t>challenges</a:t>
            </a:r>
            <a:endParaRPr lang="en-GB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0060" y="6067638"/>
            <a:ext cx="3198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b="1" dirty="0" smtClean="0">
                <a:solidFill>
                  <a:srgbClr val="FF0000"/>
                </a:solidFill>
                <a:latin typeface="Arial"/>
              </a:rPr>
              <a:t>Accelerating field limitation</a:t>
            </a:r>
          </a:p>
          <a:p>
            <a:pPr algn="ctr" defTabSz="914400"/>
            <a:r>
              <a:rPr lang="en-GB" b="1" dirty="0" smtClean="0">
                <a:solidFill>
                  <a:srgbClr val="FF0000"/>
                </a:solidFill>
                <a:latin typeface="Arial"/>
              </a:rPr>
              <a:t>by magnetic field (10 T)</a:t>
            </a:r>
            <a:endParaRPr lang="en-GB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84253" y="6042485"/>
            <a:ext cx="3199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b="1" dirty="0" smtClean="0">
                <a:solidFill>
                  <a:srgbClr val="FF0000"/>
                </a:solidFill>
                <a:latin typeface="Arial"/>
              </a:rPr>
              <a:t>High pressure (160atm) </a:t>
            </a:r>
          </a:p>
          <a:p>
            <a:pPr algn="ctr" defTabSz="914400"/>
            <a:r>
              <a:rPr lang="en-GB" b="1" dirty="0" smtClean="0">
                <a:solidFill>
                  <a:srgbClr val="FF0000"/>
                </a:solidFill>
                <a:latin typeface="Arial"/>
              </a:rPr>
              <a:t>Gas (GH2) filled RF cavities</a:t>
            </a:r>
            <a:endParaRPr lang="en-GB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3" y="4375726"/>
            <a:ext cx="2527752" cy="162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27" y="1466502"/>
            <a:ext cx="4160102" cy="226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8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7362" y="1054035"/>
            <a:ext cx="8815309" cy="5335381"/>
          </a:xfrm>
        </p:spPr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RF cavity in vacuum: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RF cavity filled with gas</a:t>
            </a:r>
            <a:endParaRPr lang="en-GB" b="1" dirty="0">
              <a:solidFill>
                <a:srgbClr val="0000FF"/>
              </a:solidFill>
            </a:endParaRP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129091"/>
            <a:ext cx="5647955" cy="753033"/>
          </a:xfrm>
        </p:spPr>
        <p:txBody>
          <a:bodyPr/>
          <a:lstStyle/>
          <a:p>
            <a:r>
              <a:rPr lang="en-GB" dirty="0" smtClean="0"/>
              <a:t>RF cavities in strong </a:t>
            </a:r>
            <a:br>
              <a:rPr lang="en-GB" dirty="0" smtClean="0"/>
            </a:br>
            <a:r>
              <a:rPr lang="en-GB" dirty="0" smtClean="0"/>
              <a:t>magnetic field</a:t>
            </a:r>
            <a:endParaRPr lang="en-GB" dirty="0"/>
          </a:p>
        </p:txBody>
      </p:sp>
      <p:pic>
        <p:nvPicPr>
          <p:cNvPr id="9" name="Picture 8" descr="SOLvgradient.jpg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284547" y="1450516"/>
            <a:ext cx="2922197" cy="2130163"/>
          </a:xfrm>
          <a:prstGeom prst="rect">
            <a:avLst/>
          </a:prstGeom>
        </p:spPr>
      </p:pic>
      <p:grpSp>
        <p:nvGrpSpPr>
          <p:cNvPr id="11" name="Group 23"/>
          <p:cNvGrpSpPr/>
          <p:nvPr/>
        </p:nvGrpSpPr>
        <p:grpSpPr>
          <a:xfrm>
            <a:off x="1770219" y="1728001"/>
            <a:ext cx="1272212" cy="699744"/>
            <a:chOff x="2781842" y="3535504"/>
            <a:chExt cx="1272212" cy="699744"/>
          </a:xfrm>
        </p:grpSpPr>
        <p:sp>
          <p:nvSpPr>
            <p:cNvPr id="12" name="5-Point Star 11"/>
            <p:cNvSpPr/>
            <p:nvPr/>
          </p:nvSpPr>
          <p:spPr>
            <a:xfrm>
              <a:off x="3052301" y="4052368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23053" y="3617069"/>
              <a:ext cx="12310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srgbClr val="FF0000"/>
                  </a:solidFill>
                  <a:latin typeface="Arial"/>
                </a:rPr>
                <a:t>25 MV/m at 3 T</a:t>
              </a:r>
              <a:endParaRPr lang="en-US" sz="12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4" name="Oval Callout 13"/>
            <p:cNvSpPr/>
            <p:nvPr/>
          </p:nvSpPr>
          <p:spPr>
            <a:xfrm>
              <a:off x="2781842" y="3535504"/>
              <a:ext cx="1249243" cy="399249"/>
            </a:xfrm>
            <a:prstGeom prst="wedgeEllipseCallou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6" name="Picture 15" descr="ASC_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04" y="1213877"/>
            <a:ext cx="2421117" cy="196577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1618" y="4346853"/>
            <a:ext cx="2753162" cy="2387401"/>
            <a:chOff x="5242147" y="3701548"/>
            <a:chExt cx="4156350" cy="2720692"/>
          </a:xfrm>
        </p:grpSpPr>
        <p:pic>
          <p:nvPicPr>
            <p:cNvPr id="18" name="Picture 17" descr="with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19" name="Group 18"/>
            <p:cNvGrpSpPr/>
            <p:nvPr/>
          </p:nvGrpSpPr>
          <p:grpSpPr>
            <a:xfrm>
              <a:off x="5453270" y="3701548"/>
              <a:ext cx="3945227" cy="2672296"/>
              <a:chOff x="5453270" y="3701548"/>
              <a:chExt cx="3945227" cy="267229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946817" y="4030125"/>
                <a:ext cx="1268675" cy="315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srgbClr val="0000FF"/>
                    </a:solidFill>
                    <a:latin typeface="Arial"/>
                  </a:rPr>
                  <a:t>Pure GH</a:t>
                </a:r>
                <a:r>
                  <a:rPr lang="en-US" sz="1200" baseline="-25000" dirty="0" smtClean="0">
                    <a:solidFill>
                      <a:srgbClr val="0000FF"/>
                    </a:solidFill>
                    <a:latin typeface="Arial"/>
                  </a:rPr>
                  <a:t>2</a:t>
                </a:r>
                <a:endParaRPr lang="en-US" sz="1200" baseline="-25000" dirty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47014" y="3701548"/>
                <a:ext cx="3243846" cy="315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srgbClr val="FF0000"/>
                    </a:solidFill>
                    <a:latin typeface="Arial"/>
                  </a:rPr>
                  <a:t>1% Dry Air (0.2% O2) in GH</a:t>
                </a:r>
                <a:r>
                  <a:rPr lang="en-US" sz="1200" baseline="-25000" dirty="0" smtClean="0">
                    <a:solidFill>
                      <a:srgbClr val="FF0000"/>
                    </a:solidFill>
                    <a:latin typeface="Arial"/>
                  </a:rPr>
                  <a:t>2</a:t>
                </a:r>
                <a:endParaRPr lang="en-US" sz="1200" baseline="-25000" dirty="0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453270" y="6058175"/>
                <a:ext cx="1728280" cy="315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b="1" i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641854" y="5459055"/>
                <a:ext cx="2866178" cy="526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white"/>
                    </a:solidFill>
                    <a:latin typeface="Arial"/>
                  </a:rPr>
                  <a:t>~50X reduction in</a:t>
                </a:r>
              </a:p>
              <a:p>
                <a:pPr defTabSz="914400"/>
                <a:r>
                  <a:rPr lang="en-US" sz="1200" dirty="0" smtClean="0">
                    <a:solidFill>
                      <a:prstClr val="white"/>
                    </a:solidFill>
                    <a:latin typeface="Arial"/>
                  </a:rPr>
                  <a:t>RF  power dissipation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946817" y="4399431"/>
                <a:ext cx="1451680" cy="94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 defTabSz="914400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 defTabSz="914400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</a:t>
                </a:r>
                <a:r>
                  <a:rPr lang="en-US" sz="1200" baseline="-250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 at </a:t>
                </a:r>
              </a:p>
              <a:p>
                <a:pPr algn="r" defTabSz="914400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7756601" y="30"/>
            <a:ext cx="1210187" cy="830997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err="1" smtClean="0">
                <a:solidFill>
                  <a:prstClr val="white"/>
                </a:solidFill>
                <a:latin typeface="Arial"/>
              </a:rPr>
              <a:t>D.Li</a:t>
            </a:r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 </a:t>
            </a:r>
          </a:p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(LBNL)</a:t>
            </a:r>
            <a:endParaRPr lang="en-US" sz="2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6171" y="3580650"/>
            <a:ext cx="336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b="1" dirty="0" smtClean="0">
                <a:solidFill>
                  <a:srgbClr val="000000"/>
                </a:solidFill>
                <a:latin typeface="Arial"/>
              </a:rPr>
              <a:t>Breakdown by field emission</a:t>
            </a:r>
            <a:endParaRPr lang="en-GB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1336" y="3242096"/>
            <a:ext cx="2479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New cavity design </a:t>
            </a:r>
          </a:p>
          <a:p>
            <a:pPr defTabSz="914400"/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very encouraging !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4" y="1896133"/>
            <a:ext cx="1035181" cy="74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29" y="1213847"/>
            <a:ext cx="3179364" cy="19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920429" y="3273429"/>
            <a:ext cx="3436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New cavity by LBNL/SLAC </a:t>
            </a:r>
          </a:p>
          <a:p>
            <a:pPr defTabSz="914400"/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for tests in FNAL/MTA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92493" y="2665110"/>
            <a:ext cx="144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Magnetic field (T)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4119" y="1221518"/>
            <a:ext cx="2035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Accelerating field (MV/m)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2503" y="5163028"/>
            <a:ext cx="5443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b="1" dirty="0">
                <a:solidFill>
                  <a:srgbClr val="000000"/>
                </a:solidFill>
                <a:latin typeface="Arial"/>
              </a:rPr>
              <a:t>No accelerating field </a:t>
            </a:r>
            <a:r>
              <a:rPr lang="en-GB" b="1" dirty="0" smtClean="0">
                <a:solidFill>
                  <a:srgbClr val="000000"/>
                </a:solidFill>
                <a:latin typeface="Arial"/>
              </a:rPr>
              <a:t>degradation </a:t>
            </a:r>
            <a:r>
              <a:rPr lang="en-GB" b="1" dirty="0">
                <a:solidFill>
                  <a:srgbClr val="000000"/>
                </a:solidFill>
                <a:latin typeface="Arial"/>
              </a:rPr>
              <a:t>up to 3 </a:t>
            </a:r>
            <a:r>
              <a:rPr lang="en-GB" b="1" dirty="0" smtClean="0">
                <a:solidFill>
                  <a:srgbClr val="000000"/>
                </a:solidFill>
                <a:latin typeface="Arial"/>
              </a:rPr>
              <a:t>T</a:t>
            </a:r>
          </a:p>
          <a:p>
            <a:pPr defTabSz="914400"/>
            <a:r>
              <a:rPr lang="en-GB" b="1" dirty="0" smtClean="0">
                <a:solidFill>
                  <a:srgbClr val="000000"/>
                </a:solidFill>
                <a:latin typeface="Arial"/>
              </a:rPr>
              <a:t>Operation with beam under heavy beam loading</a:t>
            </a:r>
            <a:endParaRPr lang="en-GB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3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  <p:bldP spid="3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Ionization Cooling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326"/>
          <a:stretch>
            <a:fillRect/>
          </a:stretch>
        </p:blipFill>
        <p:spPr>
          <a:xfrm>
            <a:off x="76200" y="1050926"/>
            <a:ext cx="8921750" cy="536257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63844" y="2590800"/>
            <a:ext cx="3389156" cy="2902744"/>
            <a:chOff x="1652744" y="2590800"/>
            <a:chExt cx="3389155" cy="2902744"/>
          </a:xfrm>
        </p:grpSpPr>
        <p:grpSp>
          <p:nvGrpSpPr>
            <p:cNvPr id="17" name="Group 16"/>
            <p:cNvGrpSpPr/>
            <p:nvPr/>
          </p:nvGrpSpPr>
          <p:grpSpPr>
            <a:xfrm>
              <a:off x="2133600" y="2590800"/>
              <a:ext cx="2386584" cy="2836164"/>
              <a:chOff x="2133600" y="2590800"/>
              <a:chExt cx="2386584" cy="283616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133600" y="4648200"/>
                <a:ext cx="2386584" cy="778764"/>
                <a:chOff x="2133600" y="4648200"/>
                <a:chExt cx="2386584" cy="778764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2386584" y="4855464"/>
                  <a:ext cx="2133600" cy="571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133600" y="4648200"/>
                  <a:ext cx="2133600" cy="571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cxnSp>
            <p:nvCxnSpPr>
              <p:cNvPr id="12" name="Straight Arrow Connector 11"/>
              <p:cNvCxnSpPr/>
              <p:nvPr/>
            </p:nvCxnSpPr>
            <p:spPr>
              <a:xfrm flipH="1">
                <a:off x="3657600" y="4919472"/>
                <a:ext cx="86258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377440" y="3538728"/>
                <a:ext cx="1295400" cy="13716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sysDash"/>
                <a:head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368296" y="2590800"/>
                <a:ext cx="0" cy="215693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1652744" y="4754880"/>
              <a:ext cx="3389155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228600" indent="-228600"/>
              <a:r>
                <a:rPr lang="en-US" sz="1400" dirty="0" smtClean="0">
                  <a:solidFill>
                    <a:srgbClr val="FF0000"/>
                  </a:solidFill>
                  <a:latin typeface="Arial"/>
                </a:rPr>
                <a:t>Advanced techniques </a:t>
              </a:r>
              <a:r>
                <a:rPr lang="en-US" sz="1400" dirty="0" smtClean="0">
                  <a:solidFill>
                    <a:srgbClr val="FF0000"/>
                  </a:solidFill>
                  <a:latin typeface="Wingdings 3" charset="2"/>
                  <a:cs typeface="Wingdings 3" charset="2"/>
                </a:rPr>
                <a:t>a</a:t>
              </a:r>
              <a:r>
                <a:rPr lang="en-US" sz="1400" dirty="0" smtClean="0">
                  <a:solidFill>
                    <a:srgbClr val="FF0000"/>
                  </a:solidFill>
                  <a:latin typeface="Arial"/>
                </a:rPr>
                <a:t> </a:t>
              </a:r>
              <a:br>
                <a:rPr lang="en-US" sz="14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400" dirty="0" smtClean="0">
                  <a:solidFill>
                    <a:srgbClr val="FF0000"/>
                  </a:solidFill>
                  <a:latin typeface="Arial"/>
                </a:rPr>
                <a:t>Improved HF Luminosity </a:t>
              </a:r>
              <a:r>
                <a:rPr lang="en-US" sz="1400" dirty="0">
                  <a:solidFill>
                    <a:srgbClr val="FF0000"/>
                  </a:solidFill>
                  <a:latin typeface="Arial"/>
                </a:rPr>
                <a:t/>
              </a:r>
              <a:br>
                <a:rPr lang="en-US" sz="1400" dirty="0">
                  <a:solidFill>
                    <a:srgbClr val="FF0000"/>
                  </a:solidFill>
                  <a:latin typeface="Arial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/>
                </a:rPr>
                <a:t>S</a:t>
              </a:r>
              <a:r>
                <a:rPr lang="en-US" sz="1400" dirty="0" smtClean="0">
                  <a:solidFill>
                    <a:srgbClr val="FF0000"/>
                  </a:solidFill>
                  <a:latin typeface="Arial"/>
                </a:rPr>
                <a:t>implified Final Cooling requirements</a:t>
              </a:r>
              <a:endParaRPr lang="en-US" sz="1400" dirty="0">
                <a:solidFill>
                  <a:srgbClr val="FF0000"/>
                </a:solidFill>
                <a:latin typeface="Arial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 flipV="1">
            <a:off x="4572000" y="4919472"/>
            <a:ext cx="1600200" cy="1024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16628" y="5715002"/>
            <a:ext cx="165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MAP Higgs </a:t>
            </a:r>
            <a:br>
              <a:rPr lang="en-US" dirty="0" smtClean="0">
                <a:solidFill>
                  <a:srgbClr val="FF0000"/>
                </a:solidFill>
                <a:latin typeface="Arial"/>
              </a:rPr>
            </a:br>
            <a:r>
              <a:rPr lang="en-US" dirty="0" smtClean="0">
                <a:solidFill>
                  <a:srgbClr val="FF0000"/>
                </a:solidFill>
                <a:latin typeface="Arial"/>
              </a:rPr>
              <a:t>Factory Target</a:t>
            </a:r>
            <a:endParaRPr lang="en-US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46101" y="4919472"/>
            <a:ext cx="3037840" cy="1557528"/>
            <a:chOff x="546100" y="4919472"/>
            <a:chExt cx="3037840" cy="1557528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684378" y="4919472"/>
              <a:ext cx="899562" cy="972752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46100" y="5892224"/>
              <a:ext cx="2311400" cy="584776"/>
            </a:xfrm>
            <a:prstGeom prst="rect">
              <a:avLst/>
            </a:prstGeom>
            <a:noFill/>
            <a:ln w="28575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  <a:latin typeface="Arial"/>
                </a:rPr>
                <a:t>PIC assumed in Carlo</a:t>
              </a:r>
              <a:br>
                <a:rPr lang="en-US" sz="1600" dirty="0" smtClean="0">
                  <a:solidFill>
                    <a:srgbClr val="000090"/>
                  </a:solidFill>
                  <a:latin typeface="Arial"/>
                </a:rPr>
              </a:br>
              <a:r>
                <a:rPr lang="en-US" sz="1600" dirty="0" smtClean="0">
                  <a:solidFill>
                    <a:srgbClr val="000090"/>
                  </a:solidFill>
                  <a:latin typeface="Arial"/>
                </a:rPr>
                <a:t>Rubbia’s Proposal</a:t>
              </a:r>
              <a:endParaRPr lang="en-US" sz="1600" dirty="0">
                <a:solidFill>
                  <a:srgbClr val="000090"/>
                </a:solidFill>
                <a:latin typeface="Arial"/>
              </a:endParaRPr>
            </a:p>
          </p:txBody>
        </p:sp>
      </p:grp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233" y="18668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838092" y="4495800"/>
            <a:ext cx="1336431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baseline="-2500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" name="Picture 5" descr="pix5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40" y="4038600"/>
            <a:ext cx="4753563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3.-PIC, the Parametric Resonance Cooling of </a:t>
            </a:r>
            <a:r>
              <a:rPr lang="en-GB" dirty="0" err="1" smtClean="0"/>
              <a:t>muons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354" y="877711"/>
            <a:ext cx="8581292" cy="4326438"/>
          </a:xfrm>
        </p:spPr>
        <p:txBody>
          <a:bodyPr/>
          <a:lstStyle/>
          <a:p>
            <a:r>
              <a:rPr lang="en-GB" sz="2200" dirty="0" smtClean="0"/>
              <a:t>Combining </a:t>
            </a:r>
            <a:r>
              <a:rPr lang="en-GB" sz="2200" dirty="0"/>
              <a:t>ionization cooling with parametric resonances </a:t>
            </a:r>
            <a:r>
              <a:rPr lang="en-GB" sz="2200" dirty="0" smtClean="0"/>
              <a:t>is </a:t>
            </a:r>
            <a:r>
              <a:rPr lang="en-GB" sz="2200" dirty="0"/>
              <a:t>expected to lead to </a:t>
            </a:r>
            <a:r>
              <a:rPr lang="en-GB" sz="2200" dirty="0" err="1"/>
              <a:t>muon</a:t>
            </a:r>
            <a:r>
              <a:rPr lang="en-GB" sz="2200" dirty="0"/>
              <a:t> </a:t>
            </a:r>
            <a:r>
              <a:rPr lang="en-GB" sz="2200" dirty="0" smtClean="0"/>
              <a:t>with </a:t>
            </a:r>
            <a:r>
              <a:rPr lang="en-GB" sz="2200" dirty="0"/>
              <a:t>much smaller </a:t>
            </a:r>
            <a:r>
              <a:rPr lang="en-GB" sz="2200" dirty="0" err="1" smtClean="0"/>
              <a:t>transv</a:t>
            </a:r>
            <a:r>
              <a:rPr lang="en-GB" sz="2200" dirty="0" smtClean="0"/>
              <a:t>. </a:t>
            </a:r>
            <a:r>
              <a:rPr lang="en-GB" sz="2200" dirty="0"/>
              <a:t>sizes</a:t>
            </a:r>
            <a:r>
              <a:rPr lang="en-GB" sz="2200" dirty="0" smtClean="0"/>
              <a:t>.</a:t>
            </a:r>
          </a:p>
          <a:p>
            <a:r>
              <a:rPr lang="en-GB" sz="2200" dirty="0" smtClean="0"/>
              <a:t> A linear </a:t>
            </a:r>
            <a:r>
              <a:rPr lang="en-GB" sz="2200" dirty="0"/>
              <a:t>magnetic transport </a:t>
            </a:r>
            <a:r>
              <a:rPr lang="en-GB" sz="2200" dirty="0" smtClean="0"/>
              <a:t>channel has been designed by </a:t>
            </a:r>
            <a:r>
              <a:rPr lang="en-GB" sz="2200" dirty="0" err="1"/>
              <a:t>Ya.S</a:t>
            </a:r>
            <a:r>
              <a:rPr lang="en-GB" sz="2200" dirty="0"/>
              <a:t>. </a:t>
            </a:r>
            <a:r>
              <a:rPr lang="en-GB" sz="2200" dirty="0" err="1" smtClean="0"/>
              <a:t>Derbenev</a:t>
            </a:r>
            <a:r>
              <a:rPr lang="en-GB" sz="2200" dirty="0" smtClean="0"/>
              <a:t> et al  </a:t>
            </a:r>
            <a:r>
              <a:rPr lang="en-GB" sz="2200" dirty="0"/>
              <a:t>where </a:t>
            </a:r>
            <a:r>
              <a:rPr lang="en-GB" sz="2200" dirty="0">
                <a:solidFill>
                  <a:srgbClr val="FF0000"/>
                </a:solidFill>
              </a:rPr>
              <a:t>a half integer resonance </a:t>
            </a:r>
            <a:r>
              <a:rPr lang="en-GB" sz="2200" dirty="0"/>
              <a:t>is induced such that the normal elliptical motion of particles in </a:t>
            </a:r>
            <a:r>
              <a:rPr lang="en-GB" sz="2200" i="1" dirty="0"/>
              <a:t>x-x' </a:t>
            </a:r>
            <a:r>
              <a:rPr lang="en-GB" sz="2200" dirty="0"/>
              <a:t>phase space becomes </a:t>
            </a:r>
            <a:r>
              <a:rPr lang="en-GB" sz="2200" dirty="0">
                <a:solidFill>
                  <a:srgbClr val="FF0000"/>
                </a:solidFill>
              </a:rPr>
              <a:t>hyperbolic</a:t>
            </a:r>
            <a:r>
              <a:rPr lang="en-GB" sz="2200" dirty="0"/>
              <a:t>, with particles moving to smaller </a:t>
            </a:r>
            <a:r>
              <a:rPr lang="en-GB" sz="2200" i="1" dirty="0"/>
              <a:t>x </a:t>
            </a:r>
            <a:r>
              <a:rPr lang="en-GB" sz="2200" dirty="0"/>
              <a:t>and larger </a:t>
            </a:r>
            <a:r>
              <a:rPr lang="en-GB" sz="2200" i="1" dirty="0"/>
              <a:t>x' </a:t>
            </a:r>
            <a:r>
              <a:rPr lang="en-GB" sz="2200" dirty="0"/>
              <a:t>at the channel focal points. </a:t>
            </a:r>
            <a:endParaRPr lang="en-GB" sz="2200" dirty="0" smtClean="0"/>
          </a:p>
          <a:p>
            <a:r>
              <a:rPr lang="en-GB" sz="2200" dirty="0" smtClean="0"/>
              <a:t>Thin </a:t>
            </a:r>
            <a:r>
              <a:rPr lang="en-GB" sz="2200" dirty="0"/>
              <a:t>absorbers placed at the focal points of the channel then cool the angular divergence </a:t>
            </a:r>
            <a:r>
              <a:rPr lang="en-GB" sz="2200" dirty="0" smtClean="0"/>
              <a:t>by </a:t>
            </a:r>
            <a:r>
              <a:rPr lang="en-GB" sz="2200" dirty="0"/>
              <a:t>the usual ionization </a:t>
            </a:r>
            <a:r>
              <a:rPr lang="en-GB" sz="2200" dirty="0" smtClean="0"/>
              <a:t>cooling. </a:t>
            </a:r>
            <a:endParaRPr lang="en-GB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281357" y="4159933"/>
            <a:ext cx="4079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i="1" dirty="0">
                <a:solidFill>
                  <a:srgbClr val="FF0000"/>
                </a:solidFill>
                <a:latin typeface="Comic Sans MS"/>
              </a:rPr>
              <a:t>LEFT ordinary oscillations </a:t>
            </a:r>
            <a:endParaRPr lang="en-GB" sz="2200" i="1" dirty="0" smtClean="0">
              <a:solidFill>
                <a:srgbClr val="FF0000"/>
              </a:solidFill>
              <a:latin typeface="Comic Sans MS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i="1" dirty="0" smtClean="0">
                <a:solidFill>
                  <a:srgbClr val="FF0000"/>
                </a:solidFill>
                <a:latin typeface="Comic Sans MS"/>
              </a:rPr>
              <a:t>RIGHT </a:t>
            </a:r>
            <a:r>
              <a:rPr lang="en-GB" sz="2200" i="1" dirty="0">
                <a:solidFill>
                  <a:srgbClr val="FF0000"/>
                </a:solidFill>
                <a:latin typeface="Comic Sans MS"/>
              </a:rPr>
              <a:t>hyperbolic </a:t>
            </a:r>
            <a:r>
              <a:rPr lang="en-GB" sz="2200" i="1" dirty="0" smtClean="0">
                <a:solidFill>
                  <a:srgbClr val="FF0000"/>
                </a:solidFill>
                <a:latin typeface="Comic Sans MS"/>
              </a:rPr>
              <a:t>motion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i="1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GB" sz="2200" i="1" dirty="0">
                <a:solidFill>
                  <a:srgbClr val="FF0000"/>
                </a:solidFill>
                <a:latin typeface="Comic Sans MS"/>
              </a:rPr>
              <a:t>induced by perturbations </a:t>
            </a:r>
            <a:r>
              <a:rPr lang="en-GB" sz="2200" i="1" dirty="0" smtClean="0">
                <a:solidFill>
                  <a:srgbClr val="FF0000"/>
                </a:solidFill>
                <a:latin typeface="Comic Sans MS"/>
              </a:rPr>
              <a:t>near an (one half integer) </a:t>
            </a:r>
            <a:r>
              <a:rPr lang="en-GB" sz="2200" i="1" dirty="0" smtClean="0">
                <a:solidFill>
                  <a:srgbClr val="FF0000"/>
                </a:solidFill>
                <a:latin typeface="Helvetica" charset="0"/>
              </a:rPr>
              <a:t>resonance</a:t>
            </a:r>
            <a:r>
              <a:rPr lang="en-GB" sz="2200" i="1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GB" sz="2200" i="1" dirty="0">
                <a:solidFill>
                  <a:srgbClr val="FF0000"/>
                </a:solidFill>
                <a:latin typeface="Comic Sans MS"/>
              </a:rPr>
              <a:t>of </a:t>
            </a:r>
            <a:r>
              <a:rPr lang="en-GB" sz="2200" i="1" dirty="0" smtClean="0">
                <a:solidFill>
                  <a:srgbClr val="FF0000"/>
                </a:solidFill>
                <a:latin typeface="Comic Sans MS"/>
              </a:rPr>
              <a:t>the </a:t>
            </a:r>
            <a:r>
              <a:rPr lang="en-GB" sz="2200" i="1" dirty="0" err="1" smtClean="0">
                <a:solidFill>
                  <a:srgbClr val="FF0000"/>
                </a:solidFill>
                <a:latin typeface="Comic Sans MS"/>
              </a:rPr>
              <a:t>betatron</a:t>
            </a:r>
            <a:r>
              <a:rPr lang="en-GB" sz="2200" i="1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GB" sz="2200" i="1" dirty="0">
                <a:solidFill>
                  <a:srgbClr val="FF0000"/>
                </a:solidFill>
                <a:latin typeface="Comic Sans MS"/>
              </a:rPr>
              <a:t>frequency.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8441" y="4495800"/>
            <a:ext cx="13862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dirty="0" smtClean="0">
                <a:solidFill>
                  <a:srgbClr val="FF0000"/>
                </a:solidFill>
                <a:latin typeface="Helvetica" charset="0"/>
              </a:rPr>
              <a:t>x x’ = </a:t>
            </a:r>
            <a:r>
              <a:rPr lang="en-GB" i="1" dirty="0" err="1" smtClean="0">
                <a:solidFill>
                  <a:srgbClr val="FF0000"/>
                </a:solidFill>
                <a:latin typeface="Helvetica" charset="0"/>
              </a:rPr>
              <a:t>const</a:t>
            </a:r>
            <a:endParaRPr lang="en-GB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9142" y="6519446"/>
            <a:ext cx="431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FF0000"/>
                </a:solidFill>
                <a:latin typeface="Comic Sans MS"/>
              </a:rPr>
              <a:t>V. S. </a:t>
            </a:r>
            <a:r>
              <a:rPr lang="en-GB" sz="1600" i="1" dirty="0" err="1" smtClean="0">
                <a:solidFill>
                  <a:srgbClr val="FF0000"/>
                </a:solidFill>
                <a:latin typeface="Comic Sans MS"/>
              </a:rPr>
              <a:t>Morozov</a:t>
            </a:r>
            <a:r>
              <a:rPr lang="en-GB" sz="1600" i="1" dirty="0" smtClean="0">
                <a:solidFill>
                  <a:srgbClr val="FF0000"/>
                </a:solidFill>
                <a:latin typeface="Comic Sans MS"/>
              </a:rPr>
              <a:t> et al, </a:t>
            </a:r>
            <a:r>
              <a:rPr lang="en-US" sz="1600" i="1" dirty="0" smtClean="0">
                <a:solidFill>
                  <a:srgbClr val="FF0000"/>
                </a:solidFill>
                <a:latin typeface="Comic Sans MS"/>
              </a:rPr>
              <a:t>AIP 1507</a:t>
            </a:r>
            <a:r>
              <a:rPr lang="en-US" sz="1600" i="1" dirty="0">
                <a:solidFill>
                  <a:srgbClr val="FF0000"/>
                </a:solidFill>
                <a:latin typeface="Comic Sans MS"/>
              </a:rPr>
              <a:t>, 843 (2012); </a:t>
            </a:r>
            <a:endParaRPr lang="en-GB" sz="1600" i="1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98" y="533400"/>
            <a:ext cx="1172116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Rubbia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5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1713318"/>
            <a:ext cx="4947138" cy="1868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Details of PIC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309" y="533400"/>
            <a:ext cx="9003323" cy="1295400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2400" dirty="0"/>
              <a:t>Without damping, the beam dynamics is not stable because the beam envelope grows with every </a:t>
            </a:r>
            <a:r>
              <a:rPr lang="en-GB" sz="2400" dirty="0" smtClean="0"/>
              <a:t>period. Energy </a:t>
            </a:r>
            <a:r>
              <a:rPr lang="en-GB" sz="2400" dirty="0"/>
              <a:t>absorbers at the focal points stabilizes the beam </a:t>
            </a:r>
            <a:r>
              <a:rPr lang="en-GB" sz="2400" dirty="0" smtClean="0"/>
              <a:t>through </a:t>
            </a:r>
            <a:r>
              <a:rPr lang="en-GB" sz="2400" dirty="0"/>
              <a:t>the </a:t>
            </a:r>
            <a:r>
              <a:rPr lang="en-GB" sz="2400" dirty="0" smtClean="0"/>
              <a:t>ionization cooling.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54317" y="2000955"/>
            <a:ext cx="404928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defTabSz="914400"/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The 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longitudinal </a:t>
            </a:r>
            <a:r>
              <a:rPr lang="en-GB" sz="2200" dirty="0" err="1">
                <a:solidFill>
                  <a:srgbClr val="000000"/>
                </a:solidFill>
                <a:latin typeface="Comic Sans MS"/>
              </a:rPr>
              <a:t>emittance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 is maintained constant </a:t>
            </a:r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tapering 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the absorbers and placing them at points </a:t>
            </a:r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of 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appropriate </a:t>
            </a:r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dispersion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, vertical </a:t>
            </a:r>
            <a:r>
              <a:rPr lang="en-GB" sz="2200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 and two horizontal </a:t>
            </a:r>
            <a:r>
              <a:rPr lang="en-GB" sz="2200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. </a:t>
            </a:r>
            <a:endParaRPr lang="en-GB" sz="2200" dirty="0">
              <a:solidFill>
                <a:srgbClr val="000000"/>
              </a:solidFill>
              <a:latin typeface="Comic Sans MS"/>
            </a:endParaRPr>
          </a:p>
          <a:p>
            <a:pPr defTabSz="914400"/>
            <a:r>
              <a:rPr lang="en-GB" sz="2200" baseline="-25000" dirty="0" smtClean="0">
                <a:solidFill>
                  <a:srgbClr val="000000"/>
                </a:solidFill>
                <a:latin typeface="Comic Sans MS"/>
              </a:rPr>
              <a:t>.</a:t>
            </a:r>
            <a:r>
              <a:rPr lang="en-GB" sz="2200" baseline="-25000" dirty="0">
                <a:solidFill>
                  <a:srgbClr val="000000"/>
                </a:solidFill>
                <a:latin typeface="Comic Sans MS"/>
              </a:rPr>
              <a:t> 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Comparison of cooling </a:t>
            </a:r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factors 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(ratio of initial to final 6D </a:t>
            </a:r>
            <a:r>
              <a:rPr lang="en-GB" sz="2200" dirty="0" err="1">
                <a:solidFill>
                  <a:srgbClr val="000000"/>
                </a:solidFill>
                <a:latin typeface="Comic Sans MS"/>
              </a:rPr>
              <a:t>emittance</a:t>
            </a:r>
            <a:r>
              <a:rPr lang="en-GB" sz="2200" dirty="0">
                <a:solidFill>
                  <a:srgbClr val="000000"/>
                </a:solidFill>
                <a:latin typeface="Comic Sans MS"/>
              </a:rPr>
              <a:t>) with and without the PIC </a:t>
            </a:r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condition </a:t>
            </a:r>
            <a:r>
              <a:rPr lang="en-GB" sz="2200" dirty="0" err="1" smtClean="0">
                <a:solidFill>
                  <a:srgbClr val="000000"/>
                </a:solidFill>
                <a:latin typeface="Comic Sans MS"/>
              </a:rPr>
              <a:t>vs</a:t>
            </a:r>
            <a:r>
              <a:rPr lang="en-GB" sz="2200" dirty="0" smtClean="0">
                <a:solidFill>
                  <a:srgbClr val="000000"/>
                </a:solidFill>
                <a:latin typeface="Comic Sans MS"/>
              </a:rPr>
              <a:t> number of cells: more than 10x gain</a:t>
            </a:r>
            <a:endParaRPr lang="en-GB" sz="220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8" name="Picture 7" descr="pix5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60" y="3200400"/>
            <a:ext cx="5064369" cy="180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98" y="124181"/>
            <a:ext cx="1172116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Rubbia</a:t>
            </a:r>
            <a:endParaRPr lang="en-US" dirty="0"/>
          </a:p>
        </p:txBody>
      </p:sp>
      <p:pic>
        <p:nvPicPr>
          <p:cNvPr id="9" name="Picture 8" descr="pix58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11" y="4876800"/>
            <a:ext cx="5345723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8" y="-3192"/>
            <a:ext cx="7893642" cy="98796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Muons</a:t>
            </a:r>
            <a:r>
              <a:rPr lang="en-US" b="1" dirty="0" smtClean="0"/>
              <a:t>: a long history of development</a:t>
            </a:r>
            <a:endParaRPr lang="en-GB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3" y="984775"/>
            <a:ext cx="8910916" cy="55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906877" y="2"/>
            <a:ext cx="1274607" cy="9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/>
              </a:rPr>
              <a:t>Rob</a:t>
            </a: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Arial"/>
              </a:rPr>
              <a:t>Ryne</a:t>
            </a:r>
            <a:endParaRPr lang="en-US" sz="2800" b="1" dirty="0" smtClean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2538" y="2450116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Arial"/>
              </a:rPr>
              <a:t>C.Rubbia</a:t>
            </a:r>
            <a:endParaRPr lang="en-US" b="1" dirty="0" smtClean="0">
              <a:solidFill>
                <a:srgbClr val="FF00FF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FF00FF"/>
                </a:solidFill>
                <a:latin typeface="Arial"/>
              </a:rPr>
              <a:t>proposal</a:t>
            </a:r>
            <a:endParaRPr lang="en-GB" b="1" dirty="0">
              <a:solidFill>
                <a:srgbClr val="FF00FF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796820" y="3006952"/>
            <a:ext cx="1" cy="41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83850" y="3346109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</a:rPr>
              <a:t>2015</a:t>
            </a:r>
            <a:endParaRPr lang="en-GB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92" y="3715441"/>
            <a:ext cx="1325361" cy="142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59" y="3726795"/>
            <a:ext cx="1398662" cy="142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</p:spPr>
        <p:txBody>
          <a:bodyPr/>
          <a:lstStyle/>
          <a:p>
            <a:r>
              <a:rPr lang="en-US" altLang="ja-JP" dirty="0" err="1" smtClean="0"/>
              <a:t>JP.Delahaye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74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1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28" y="4826000"/>
            <a:ext cx="3446585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Parametric Resonance Cooling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4" y="533400"/>
            <a:ext cx="8974479" cy="5791200"/>
          </a:xfrm>
        </p:spPr>
        <p:txBody>
          <a:bodyPr/>
          <a:lstStyle/>
          <a:p>
            <a:r>
              <a:rPr lang="en-GB" sz="2000" dirty="0" smtClean="0"/>
              <a:t>The first </a:t>
            </a:r>
            <a:r>
              <a:rPr lang="en-GB" sz="2000" dirty="0" err="1" smtClean="0"/>
              <a:t>muon</a:t>
            </a:r>
            <a:r>
              <a:rPr lang="en-GB" sz="2000" dirty="0" smtClean="0"/>
              <a:t> cooling ring should present no unexpected behaviour and good agreement between calculations and experiment is expected both transversely and longitudinally</a:t>
            </a:r>
          </a:p>
          <a:p>
            <a:r>
              <a:rPr lang="en-GB" sz="2000" dirty="0" smtClean="0"/>
              <a:t>The novel </a:t>
            </a:r>
            <a:r>
              <a:rPr lang="en-GB" sz="2000" dirty="0"/>
              <a:t>Parametric Resonance Cooling </a:t>
            </a:r>
            <a:r>
              <a:rPr lang="en-GB" sz="2000" dirty="0" smtClean="0"/>
              <a:t>(PIC) involves instead the balance between a strong resonance growth and ionization cooling and it may involve significant and unexpected conditions which are hard to predict. </a:t>
            </a:r>
          </a:p>
          <a:p>
            <a:r>
              <a:rPr lang="en-GB" sz="2000" dirty="0" smtClean="0"/>
              <a:t>Therefore the experimental demonstration of the cooling must be concentrated on such a resonant behaviour.</a:t>
            </a:r>
          </a:p>
          <a:p>
            <a:r>
              <a:rPr lang="en-GB" sz="2000" dirty="0" smtClean="0"/>
              <a:t>On the other hand the success of the </a:t>
            </a:r>
            <a:r>
              <a:rPr lang="en-GB" sz="2000" dirty="0"/>
              <a:t>novel Parametric Resonance Cooling </a:t>
            </a:r>
            <a:r>
              <a:rPr lang="en-GB" sz="2000" dirty="0" smtClean="0"/>
              <a:t>is a necessary premise for a viable luminosity of the initial proton parameters of the future CERN accelerators since the expected Higgs luminosity is proportional to the inverse of the transverse </a:t>
            </a:r>
            <a:r>
              <a:rPr lang="en-GB" sz="2000" dirty="0" err="1" smtClean="0"/>
              <a:t>emittance</a:t>
            </a:r>
            <a:r>
              <a:rPr lang="en-GB" sz="2000" dirty="0" smtClean="0"/>
              <a:t>, hence about one order of magnitude of increment is expected from PIC.  </a:t>
            </a:r>
            <a:endParaRPr lang="en-GB" sz="20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469900" y="5676900"/>
            <a:ext cx="3276600" cy="469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Helvetica" charset="0"/>
              </a:rPr>
              <a:t>Carlo Rubbia – FNAL May 2015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Requirements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Issues:</a:t>
            </a:r>
          </a:p>
          <a:p>
            <a:pPr lvl="1"/>
            <a:r>
              <a:rPr lang="en-US" dirty="0" smtClean="0"/>
              <a:t>Muon lifetime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>
                <a:cs typeface="Wingdings 3" charset="2"/>
              </a:rPr>
              <a:t> </a:t>
            </a:r>
            <a:r>
              <a:rPr lang="en-US" dirty="0" smtClean="0">
                <a:cs typeface="Wingdings 3" charset="2"/>
              </a:rPr>
              <a:t>ultrafast acceleration chain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NF with modest cooling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accelerator acceptance</a:t>
            </a:r>
            <a:endParaRPr lang="en-US" dirty="0"/>
          </a:p>
          <a:p>
            <a:pPr lvl="1"/>
            <a:endParaRPr lang="en-US" dirty="0" smtClean="0">
              <a:cs typeface="Wingdings 3" charset="2"/>
            </a:endParaRPr>
          </a:p>
          <a:p>
            <a:pPr lvl="1"/>
            <a:r>
              <a:rPr lang="en-US" dirty="0" smtClean="0">
                <a:cs typeface="Wingdings 3" charset="2"/>
              </a:rPr>
              <a:t>Total charge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>
                <a:cs typeface="Wingdings 3" charset="2"/>
              </a:rPr>
              <a:t> </a:t>
            </a:r>
            <a:r>
              <a:rPr lang="en-US" dirty="0" smtClean="0">
                <a:cs typeface="Wingdings 3" charset="2"/>
              </a:rPr>
              <a:t>cavity beam-loading (stored energy)</a:t>
            </a:r>
          </a:p>
          <a:p>
            <a:pPr lvl="1"/>
            <a:endParaRPr lang="en-US" dirty="0" smtClean="0">
              <a:cs typeface="Wingdings 3" charset="2"/>
            </a:endParaRPr>
          </a:p>
          <a:p>
            <a:pPr lvl="1"/>
            <a:r>
              <a:rPr lang="en-US" dirty="0" smtClean="0">
                <a:cs typeface="Wingdings 3" charset="2"/>
              </a:rPr>
              <a:t>TeV-scale acceleration focuses on hybrid Rapid Cycling Synchrotron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>
                <a:cs typeface="Wingdings 3" charset="2"/>
              </a:rPr>
              <a:t> </a:t>
            </a:r>
            <a:r>
              <a:rPr lang="en-US" dirty="0" smtClean="0">
                <a:cs typeface="Wingdings 3" charset="2"/>
              </a:rPr>
              <a:t>requires rapid cycling magnets</a:t>
            </a:r>
            <a:br>
              <a:rPr lang="en-US" dirty="0" smtClean="0">
                <a:cs typeface="Wingdings 3" charset="2"/>
              </a:rPr>
            </a:br>
            <a:r>
              <a:rPr lang="en-US" dirty="0" smtClean="0">
                <a:cs typeface="Wingdings 3" charset="2"/>
              </a:rPr>
              <a:t>	</a:t>
            </a:r>
            <a:r>
              <a:rPr lang="en-US" dirty="0" err="1" smtClean="0">
                <a:cs typeface="Wingdings 3" charset="2"/>
              </a:rPr>
              <a:t>B</a:t>
            </a:r>
            <a:r>
              <a:rPr lang="en-US" baseline="-25000" dirty="0" err="1" smtClean="0">
                <a:cs typeface="Wingdings 3" charset="2"/>
              </a:rPr>
              <a:t>peak</a:t>
            </a:r>
            <a:r>
              <a:rPr lang="en-US" baseline="-25000" dirty="0" smtClean="0">
                <a:cs typeface="Wingdings 3" charset="2"/>
              </a:rPr>
              <a:t> </a:t>
            </a:r>
            <a:r>
              <a:rPr lang="en-US" dirty="0" smtClean="0">
                <a:cs typeface="Wingdings 3" charset="2"/>
              </a:rPr>
              <a:t>~ 2T		f &gt; 400Hz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992" y="18668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L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8230"/>
            <a:ext cx="6210300" cy="178638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" y="0"/>
            <a:ext cx="9093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Acceleration</a:t>
            </a:r>
            <a:endParaRPr lang="en-GB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889000"/>
            <a:ext cx="90424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smtClean="0"/>
              <a:t>Technologies include:  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7" r="6734"/>
          <a:stretch/>
        </p:blipFill>
        <p:spPr>
          <a:xfrm>
            <a:off x="21012" y="1578469"/>
            <a:ext cx="3438396" cy="30697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1012" y="4191000"/>
            <a:ext cx="1753470" cy="36932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EMMA – FFAG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4406" y="939800"/>
            <a:ext cx="558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Superconducting </a:t>
            </a:r>
            <a:r>
              <a:rPr lang="en-GB" sz="2000" dirty="0" err="1" smtClean="0">
                <a:solidFill>
                  <a:prstClr val="white"/>
                </a:solidFill>
                <a:latin typeface="Arial"/>
              </a:rPr>
              <a:t>Linacs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 (NuMAX choice)</a:t>
            </a:r>
            <a:endParaRPr lang="en-GB" sz="2000" dirty="0">
              <a:solidFill>
                <a:prstClr val="white"/>
              </a:solidFill>
              <a:latin typeface="Arial"/>
            </a:endParaRP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Recirculating Linear Accelerators (RLAs)</a:t>
            </a: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Fixed-Field Alternating-Gradient (FFAG) 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Rings</a:t>
            </a:r>
            <a:endParaRPr lang="en-GB" sz="2000" dirty="0">
              <a:solidFill>
                <a:prstClr val="white"/>
              </a:solidFill>
              <a:latin typeface="Arial"/>
            </a:endParaRPr>
          </a:p>
          <a:p>
            <a:pPr marL="169863" lvl="1" indent="-169863">
              <a:buFont typeface="Arial"/>
              <a:buChar char="•"/>
            </a:pPr>
            <a:r>
              <a:rPr lang="en-GB" sz="2000" dirty="0" smtClean="0">
                <a:solidFill>
                  <a:prstClr val="white"/>
                </a:solidFill>
                <a:latin typeface="Arial"/>
              </a:rPr>
              <a:t>(Hybrid) Rapid </a:t>
            </a:r>
            <a:r>
              <a:rPr lang="en-GB" sz="2000" dirty="0">
                <a:solidFill>
                  <a:prstClr val="white"/>
                </a:solidFill>
                <a:latin typeface="Arial"/>
              </a:rPr>
              <a:t>Cycling Synchrotrons (RCS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) for TeV energies</a:t>
            </a:r>
            <a:endParaRPr lang="en-GB" sz="20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 descr="Figure 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4038600"/>
            <a:ext cx="34290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4200" y="4038630"/>
            <a:ext cx="221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RCS requires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2 T p-p magnets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at f 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&gt; </a:t>
            </a:r>
            <a:r>
              <a:rPr lang="en-GB" sz="2000" dirty="0">
                <a:solidFill>
                  <a:prstClr val="white"/>
                </a:solidFill>
                <a:latin typeface="Arial"/>
              </a:rPr>
              <a:t>400 Hz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(U Miss &amp; FNAL)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667000"/>
            <a:ext cx="5523264" cy="1384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7600" y="3733800"/>
            <a:ext cx="14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Hybrid RCS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5410200"/>
            <a:ext cx="3276600" cy="104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Design concepts in hand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Magnet R&amp;D indicates parameters achievable 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233" y="18668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5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6515"/>
            <a:ext cx="1717431" cy="641739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CMC</a:t>
            </a:r>
          </a:p>
        </p:txBody>
      </p:sp>
      <p:pic>
        <p:nvPicPr>
          <p:cNvPr id="3072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78" y="69384"/>
            <a:ext cx="6635260" cy="677067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0919" y="825034"/>
            <a:ext cx="2303586" cy="185423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ERN</a:t>
            </a:r>
          </a:p>
          <a:p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uon </a:t>
            </a:r>
          </a:p>
          <a:p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ollider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7587" y="3483388"/>
            <a:ext cx="2599963" cy="2708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en-US" sz="2600" b="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6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cme</a:t>
            </a:r>
            <a:endParaRPr lang="en-US" sz="26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6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600" b="0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tunnel</a:t>
            </a:r>
          </a:p>
          <a:p>
            <a:r>
              <a:rPr lang="en-US" sz="2600" b="0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tunnel and </a:t>
            </a:r>
            <a:r>
              <a:rPr lang="en-US" sz="2600" b="0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</a:t>
            </a:r>
            <a:r>
              <a:rPr lang="en-US" sz="2600" b="0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0" i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</a:p>
          <a:p>
            <a:endParaRPr lang="en-US" sz="2600" b="0" i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600" b="0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~7GeV SRF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600" b="0" i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~LHC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7527173" y="1178105"/>
            <a:ext cx="491986" cy="545187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828995" y="5396737"/>
            <a:ext cx="625252" cy="488247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1577283">
            <a:off x="7827000" y="105205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SRF</a:t>
            </a:r>
          </a:p>
        </p:txBody>
      </p:sp>
      <p:sp>
        <p:nvSpPr>
          <p:cNvPr id="14" name="TextBox 13"/>
          <p:cNvSpPr txBox="1"/>
          <p:nvPr/>
        </p:nvSpPr>
        <p:spPr>
          <a:xfrm rot="21577283">
            <a:off x="4095945" y="526981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SRF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825785" y="4837581"/>
            <a:ext cx="447200" cy="559156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1577283">
            <a:off x="7623751" y="465291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SRF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376821" y="1536908"/>
            <a:ext cx="361495" cy="559156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1577283">
            <a:off x="3089082" y="1352242"/>
            <a:ext cx="5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SRF</a:t>
            </a:r>
          </a:p>
        </p:txBody>
      </p:sp>
    </p:spTree>
    <p:extLst>
      <p:ext uri="{BB962C8B-B14F-4D97-AF65-F5344CB8AC3E}">
        <p14:creationId xmlns:p14="http://schemas.microsoft.com/office/powerpoint/2010/main" val="37076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/>
              <a:t>Assume RCS Acceleration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39" y="2242649"/>
            <a:ext cx="1273017" cy="5157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</a:t>
            </a:r>
            <a:r>
              <a:rPr lang="en-US" i="1" baseline="-25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max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: DC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504822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err="1"/>
              <a:t>V.Shiltsev</a:t>
            </a:r>
            <a:r>
              <a:rPr lang="en-US" dirty="0"/>
              <a:t> | XBEAMS 2017 - Cost of Colliders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4816" y="1182624"/>
            <a:ext cx="1402080" cy="926592"/>
          </a:xfrm>
          <a:prstGeom prst="rect">
            <a:avLst/>
          </a:prstGeom>
          <a:solidFill>
            <a:srgbClr val="0070C0"/>
          </a:solidFill>
          <a:ln w="66675">
            <a:solidFill>
              <a:srgbClr val="00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2254" y="1322832"/>
            <a:ext cx="5711666" cy="6461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2437" y="1182624"/>
            <a:ext cx="0" cy="189585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88717" y="1182624"/>
            <a:ext cx="0" cy="189585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2437" y="2758440"/>
            <a:ext cx="8336280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3339273" y="2181012"/>
            <a:ext cx="4951287" cy="36542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</a:t>
            </a:r>
            <a:r>
              <a:rPr lang="en-U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min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: pulsed from –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</a:t>
            </a:r>
            <a:r>
              <a:rPr lang="en-U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min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to +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</a:t>
            </a:r>
            <a:r>
              <a:rPr lang="en-U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min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2036" y="2714873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404040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Packing factor </a:t>
            </a:r>
            <a:r>
              <a:rPr lang="ru-RU" sz="2400" dirty="0">
                <a:solidFill>
                  <a:srgbClr val="404040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П</a:t>
            </a:r>
            <a:r>
              <a:rPr lang="en-US" sz="2400" dirty="0">
                <a:solidFill>
                  <a:srgbClr val="404040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&lt;1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76275" y="3634741"/>
            <a:ext cx="0" cy="2484705"/>
          </a:xfrm>
          <a:prstGeom prst="line">
            <a:avLst/>
          </a:prstGeom>
          <a:ln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97229" y="5074920"/>
            <a:ext cx="8042911" cy="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806450" y="3763108"/>
            <a:ext cx="1699006" cy="1311812"/>
          </a:xfrm>
          <a:prstGeom prst="bentConnector3">
            <a:avLst>
              <a:gd name="adj1" fmla="val 28610"/>
            </a:avLst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2321169" y="3763108"/>
            <a:ext cx="6182751" cy="1099808"/>
          </a:xfrm>
          <a:prstGeom prst="bentConnector3">
            <a:avLst>
              <a:gd name="adj1" fmla="val 3166"/>
            </a:avLst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>
            <a:off x="2321169" y="3777285"/>
            <a:ext cx="6182751" cy="1509639"/>
          </a:xfrm>
          <a:prstGeom prst="bentConnector3">
            <a:avLst>
              <a:gd name="adj1" fmla="val 2787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346557" y="3519389"/>
            <a:ext cx="1273017" cy="51579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i="1" dirty="0">
                <a:ln w="0"/>
                <a:effectLst>
                  <a:outerShdw blurRad="38100" dist="19050" dir="2700000" algn="tl" rotWithShape="0">
                    <a:srgbClr val="40404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B</a:t>
            </a:r>
            <a:endParaRPr lang="en-US" dirty="0">
              <a:ln w="0"/>
              <a:effectLst>
                <a:outerShdw blurRad="38100" dist="19050" dir="2700000" algn="tl" rotWithShape="0">
                  <a:srgbClr val="404040">
                    <a:alpha val="4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5630" y="3448039"/>
            <a:ext cx="642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&lt;B&gt;C= 2</a:t>
            </a:r>
            <a:r>
              <a:rPr lang="el-GR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π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200" i="1" baseline="-25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beam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 /0.3, 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e.g. </a:t>
            </a:r>
            <a:r>
              <a:rPr lang="en-US" sz="24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146 </a:t>
            </a:r>
            <a:r>
              <a:rPr lang="en-US" sz="24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Tkm</a:t>
            </a:r>
            <a:r>
              <a:rPr lang="en-US" sz="24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 </a:t>
            </a:r>
            <a:endParaRPr lang="en-US" sz="24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							for 7 </a:t>
            </a:r>
            <a:r>
              <a:rPr 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TeV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 and 26.7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2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/>
              <a:t>(Simple math)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42" y="1249890"/>
            <a:ext cx="3349600" cy="4851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Acceleration range: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XBEAMS 2017 - Cost of Colliders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69548" y="1800950"/>
                <a:ext cx="4796954" cy="803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𝑝𝑢𝑙𝑠𝑒𝑑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𝑝𝑢𝑙𝑠𝑒𝑑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548" y="1800950"/>
                <a:ext cx="4796954" cy="8038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92487" y="3048240"/>
                <a:ext cx="1460160" cy="6680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i="1" dirty="0">
                    <a:latin typeface="Georgia" panose="02040502050405020303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487" y="3048240"/>
                <a:ext cx="1460160" cy="668003"/>
              </a:xfrm>
              <a:prstGeom prst="rect">
                <a:avLst/>
              </a:prstGeom>
              <a:blipFill>
                <a:blip r:embed="rId4"/>
                <a:stretch>
                  <a:fillRect l="-14583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242887" y="3139681"/>
            <a:ext cx="3156805" cy="4851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the ratio of fields 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45442" y="3137913"/>
            <a:ext cx="3156805" cy="4851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then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22530" y="3014338"/>
                <a:ext cx="2363917" cy="763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𝑝𝑢𝑙𝑠𝑒𝑑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530" y="3014338"/>
                <a:ext cx="2363917" cy="7636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457183" y="4175800"/>
            <a:ext cx="8256343" cy="4851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and equation for the required fields reads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1475" y="4799611"/>
                <a:ext cx="7507761" cy="884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0.3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ru-RU" sz="2800" i="1" smtClean="0">
                          <a:latin typeface="Cambria Math" panose="02040503050406030204" pitchFamily="18" charset="0"/>
                        </a:rPr>
                        <m:t>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75" y="4799611"/>
                <a:ext cx="7507761" cy="8849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959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" y="-15396"/>
            <a:ext cx="9161585" cy="641739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Example: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26.7 km tunnel, 16T max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V.Shiltsev | XBEAMS 2017 - Cost of Colliders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3984" y="2375349"/>
            <a:ext cx="3156805" cy="4851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then :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78368" y="1890226"/>
            <a:ext cx="8256343" cy="4851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C00000"/>
                </a:solidFill>
              </a:rPr>
              <a:t>146 </a:t>
            </a:r>
            <a:r>
              <a:rPr lang="en-US" dirty="0" err="1">
                <a:solidFill>
                  <a:srgbClr val="C00000"/>
                </a:solidFill>
              </a:rPr>
              <a:t>T×km</a:t>
            </a:r>
            <a:r>
              <a:rPr lang="en-US" dirty="0">
                <a:solidFill>
                  <a:srgbClr val="C00000"/>
                </a:solidFill>
              </a:rPr>
              <a:t>		  26.7km   16T  0.85		    0.4=1/2.5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42490" y="907145"/>
                <a:ext cx="7507761" cy="884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π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0.3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=&lt;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𝐵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&gt;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𝐶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𝑚𝑎𝑥</m:t>
                          </m:r>
                        </m:sub>
                      </m:sSub>
                      <m:r>
                        <a:rPr lang="ru-RU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П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𝐶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2</m:t>
                          </m:r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rgbClr val="404040"/>
                                  </a:solidFill>
                                  <a:latin typeface="Cambria Math" charset="0"/>
                                  <a:ea typeface="ＭＳ Ｐゴシック" charset="0"/>
                                  <a:cs typeface="ＭＳ Ｐゴシック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ＭＳ Ｐゴシック" charset="0"/>
                                  <a:cs typeface="ＭＳ Ｐゴシック" charset="0"/>
                                </a:rPr>
                                <m:t>1+</m:t>
                              </m:r>
                              <m:r>
                                <a:rPr lang="en-US" sz="28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ＭＳ Ｐゴシック" charset="0"/>
                                  <a:cs typeface="ＭＳ Ｐゴシック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+1−</m:t>
                          </m:r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40404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90" y="907145"/>
                <a:ext cx="7507761" cy="884986"/>
              </a:xfrm>
              <a:prstGeom prst="rect">
                <a:avLst/>
              </a:prstGeom>
              <a:blipFill rotWithShape="1">
                <a:blip r:embed="rId3"/>
                <a:stretch>
                  <a:fillRect l="-568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563295" y="2278770"/>
          <a:ext cx="6986956" cy="4477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739">
                  <a:extLst>
                    <a:ext uri="{9D8B030D-6E8A-4147-A177-3AD203B41FA5}">
                      <a16:colId xmlns="" xmlns:a16="http://schemas.microsoft.com/office/drawing/2014/main" val="813017658"/>
                    </a:ext>
                  </a:extLst>
                </a:gridCol>
                <a:gridCol w="1746739">
                  <a:extLst>
                    <a:ext uri="{9D8B030D-6E8A-4147-A177-3AD203B41FA5}">
                      <a16:colId xmlns="" xmlns:a16="http://schemas.microsoft.com/office/drawing/2014/main" val="4006625515"/>
                    </a:ext>
                  </a:extLst>
                </a:gridCol>
                <a:gridCol w="1746739">
                  <a:extLst>
                    <a:ext uri="{9D8B030D-6E8A-4147-A177-3AD203B41FA5}">
                      <a16:colId xmlns="" xmlns:a16="http://schemas.microsoft.com/office/drawing/2014/main" val="3318746596"/>
                    </a:ext>
                  </a:extLst>
                </a:gridCol>
                <a:gridCol w="1746739">
                  <a:extLst>
                    <a:ext uri="{9D8B030D-6E8A-4147-A177-3AD203B41FA5}">
                      <a16:colId xmlns="" xmlns:a16="http://schemas.microsoft.com/office/drawing/2014/main" val="3159666199"/>
                    </a:ext>
                  </a:extLst>
                </a:gridCol>
              </a:tblGrid>
              <a:tr h="8955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2143267"/>
                  </a:ext>
                </a:extLst>
              </a:tr>
              <a:tr h="8955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3.8T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0.45TeV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44822625"/>
                  </a:ext>
                </a:extLst>
              </a:tr>
              <a:tr h="8955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3.5T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1TeV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92567556"/>
                  </a:ext>
                </a:extLst>
              </a:tr>
              <a:tr h="8955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3.2T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4TeV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94130407"/>
                  </a:ext>
                </a:extLst>
              </a:tr>
              <a:tr h="8955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2.0T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9.1TeV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37862325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1840523" y="1630796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974123" y="1574969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796370" y="1611682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52862" y="1595627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258216" y="1713440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33134" y="2375349"/>
                <a:ext cx="1460160" cy="6680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404040"/>
                    </a:solidFill>
                    <a:latin typeface="Georgia" panose="02040502050405020303" pitchFamily="18" charset="0"/>
                    <a:ea typeface="ＭＳ Ｐゴシック" charset="0"/>
                    <a:cs typeface="ＭＳ Ｐゴシック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404040"/>
                            </a:solidFill>
                            <a:latin typeface="Cambria Math" charset="0"/>
                            <a:ea typeface="ＭＳ Ｐゴシック" charset="0"/>
                            <a:cs typeface="ＭＳ Ｐゴシック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charset="0"/>
                                <a:ea typeface="ＭＳ Ｐゴシック" charset="0"/>
                                <a:cs typeface="ＭＳ Ｐゴシック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charset="0"/>
                                <a:ea typeface="ＭＳ Ｐゴシック" charset="0"/>
                                <a:cs typeface="ＭＳ Ｐゴシック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>
                  <a:solidFill>
                    <a:srgbClr val="404040"/>
                  </a:solidFill>
                  <a:latin typeface="Georgia" panose="02040502050405020303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134" y="2375349"/>
                <a:ext cx="1460160" cy="668003"/>
              </a:xfrm>
              <a:prstGeom prst="rect">
                <a:avLst/>
              </a:prstGeom>
              <a:blipFill>
                <a:blip r:embed="rId4"/>
                <a:stretch>
                  <a:fillRect l="-15063" t="-3670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85276" y="2347539"/>
                <a:ext cx="1388650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𝑅</m:t>
                      </m:r>
                      <m:r>
                        <a:rPr lang="en-US" sz="24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𝑓</m:t>
                          </m:r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𝑓</m:t>
                          </m:r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40404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76" y="2347539"/>
                <a:ext cx="1388650" cy="766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243313" y="2492558"/>
                <a:ext cx="14601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404040"/>
                  </a:solidFill>
                  <a:latin typeface="Georgia" panose="02040502050405020303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313" y="2492558"/>
                <a:ext cx="146016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55873" y="2492558"/>
                <a:ext cx="146016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𝑖𝑛𝑗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404040"/>
                  </a:solidFill>
                  <a:latin typeface="Georgia" panose="02040502050405020303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73" y="2492558"/>
                <a:ext cx="1460160" cy="465577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/>
          <p:cNvSpPr/>
          <p:nvPr/>
        </p:nvSpPr>
        <p:spPr>
          <a:xfrm>
            <a:off x="806450" y="3962400"/>
            <a:ext cx="8196873" cy="10316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" y="-15396"/>
            <a:ext cx="9161585" cy="641739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Example 2: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6.9km tunnel, 16T max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V.Shiltsev | XBEAMS 2017 - Cost of Colliders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3984" y="3090452"/>
            <a:ext cx="3156805" cy="4851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then :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78368" y="1890226"/>
            <a:ext cx="8256343" cy="4851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C00000"/>
                </a:solidFill>
              </a:rPr>
              <a:t>20.9 </a:t>
            </a:r>
            <a:r>
              <a:rPr lang="en-US" dirty="0" err="1">
                <a:solidFill>
                  <a:srgbClr val="C00000"/>
                </a:solidFill>
              </a:rPr>
              <a:t>T×km</a:t>
            </a:r>
            <a:r>
              <a:rPr lang="en-US" dirty="0">
                <a:solidFill>
                  <a:srgbClr val="C00000"/>
                </a:solidFill>
              </a:rPr>
              <a:t>		   6.9km   16T  0.9		    0.21=1/5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42490" y="907145"/>
                <a:ext cx="7507761" cy="884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π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0.3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=&lt;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𝐵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&gt;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𝐶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𝑚𝑎𝑥</m:t>
                          </m:r>
                        </m:sub>
                      </m:sSub>
                      <m:r>
                        <a:rPr lang="ru-RU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П</m:t>
                      </m:r>
                      <m:r>
                        <a:rPr lang="en-US" sz="28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𝐶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2</m:t>
                          </m:r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rgbClr val="404040"/>
                                  </a:solidFill>
                                  <a:latin typeface="Cambria Math" charset="0"/>
                                  <a:ea typeface="ＭＳ Ｐゴシック" charset="0"/>
                                  <a:cs typeface="ＭＳ Ｐゴシック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ＭＳ Ｐゴシック" charset="0"/>
                                  <a:cs typeface="ＭＳ Ｐゴシック" charset="0"/>
                                </a:rPr>
                                <m:t>1+</m:t>
                              </m:r>
                              <m:r>
                                <a:rPr lang="en-US" sz="28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ＭＳ Ｐゴシック" charset="0"/>
                                  <a:cs typeface="ＭＳ Ｐゴシック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+1−</m:t>
                          </m:r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40404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90" y="907145"/>
                <a:ext cx="7507761" cy="8849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563295" y="2993873"/>
          <a:ext cx="6986956" cy="2686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739">
                  <a:extLst>
                    <a:ext uri="{9D8B030D-6E8A-4147-A177-3AD203B41FA5}">
                      <a16:colId xmlns="" xmlns:a16="http://schemas.microsoft.com/office/drawing/2014/main" val="813017658"/>
                    </a:ext>
                  </a:extLst>
                </a:gridCol>
                <a:gridCol w="1746739">
                  <a:extLst>
                    <a:ext uri="{9D8B030D-6E8A-4147-A177-3AD203B41FA5}">
                      <a16:colId xmlns="" xmlns:a16="http://schemas.microsoft.com/office/drawing/2014/main" val="4006625515"/>
                    </a:ext>
                  </a:extLst>
                </a:gridCol>
                <a:gridCol w="1746739">
                  <a:extLst>
                    <a:ext uri="{9D8B030D-6E8A-4147-A177-3AD203B41FA5}">
                      <a16:colId xmlns="" xmlns:a16="http://schemas.microsoft.com/office/drawing/2014/main" val="3318746596"/>
                    </a:ext>
                  </a:extLst>
                </a:gridCol>
                <a:gridCol w="1746739">
                  <a:extLst>
                    <a:ext uri="{9D8B030D-6E8A-4147-A177-3AD203B41FA5}">
                      <a16:colId xmlns="" xmlns:a16="http://schemas.microsoft.com/office/drawing/2014/main" val="3159666199"/>
                    </a:ext>
                  </a:extLst>
                </a:gridCol>
              </a:tblGrid>
              <a:tr h="8955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2143267"/>
                  </a:ext>
                </a:extLst>
              </a:tr>
              <a:tr h="8955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1.6T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110 GeV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44822625"/>
                  </a:ext>
                </a:extLst>
              </a:tr>
              <a:tr h="8955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1.7T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eorgia" panose="02040502050405020303" pitchFamily="18" charset="0"/>
                        </a:rPr>
                        <a:t>60</a:t>
                      </a:r>
                      <a:r>
                        <a:rPr lang="en-US" sz="2800" baseline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2800" dirty="0">
                          <a:latin typeface="Georgia" panose="02040502050405020303" pitchFamily="18" charset="0"/>
                        </a:rPr>
                        <a:t>GeV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92567556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1840523" y="1630796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974123" y="1574969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796370" y="1611682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52862" y="1595627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258216" y="1713440"/>
            <a:ext cx="11723" cy="20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33134" y="3090452"/>
                <a:ext cx="1460160" cy="6680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404040"/>
                    </a:solidFill>
                    <a:latin typeface="Georgia" panose="02040502050405020303" pitchFamily="18" charset="0"/>
                    <a:ea typeface="ＭＳ Ｐゴシック" charset="0"/>
                    <a:cs typeface="ＭＳ Ｐゴシック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404040"/>
                            </a:solidFill>
                            <a:latin typeface="Cambria Math" charset="0"/>
                            <a:ea typeface="ＭＳ Ｐゴシック" charset="0"/>
                            <a:cs typeface="ＭＳ Ｐゴシック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charset="0"/>
                                <a:ea typeface="ＭＳ Ｐゴシック" charset="0"/>
                                <a:cs typeface="ＭＳ Ｐゴシック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charset="0"/>
                                <a:ea typeface="ＭＳ Ｐゴシック" charset="0"/>
                                <a:cs typeface="ＭＳ Ｐゴシック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  <a:cs typeface="ＭＳ Ｐゴシック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>
                  <a:solidFill>
                    <a:srgbClr val="404040"/>
                  </a:solidFill>
                  <a:latin typeface="Georgia" panose="02040502050405020303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134" y="3090452"/>
                <a:ext cx="1460160" cy="668003"/>
              </a:xfrm>
              <a:prstGeom prst="rect">
                <a:avLst/>
              </a:prstGeom>
              <a:blipFill>
                <a:blip r:embed="rId4"/>
                <a:stretch>
                  <a:fillRect l="-15063" t="-3636"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85276" y="3062642"/>
                <a:ext cx="1388650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𝑅</m:t>
                      </m:r>
                      <m:r>
                        <a:rPr lang="en-US" sz="24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𝑓</m:t>
                          </m:r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𝑓</m:t>
                          </m:r>
                          <m:r>
                            <a:rPr lang="en-US" sz="24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40404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76" y="3062642"/>
                <a:ext cx="1388650" cy="766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243313" y="3207661"/>
                <a:ext cx="14601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404040"/>
                  </a:solidFill>
                  <a:latin typeface="Georgia" panose="02040502050405020303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313" y="3207661"/>
                <a:ext cx="146016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55873" y="3207661"/>
                <a:ext cx="146016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charset="0"/>
                              <a:ea typeface="ＭＳ Ｐゴシック" charset="0"/>
                              <a:cs typeface="ＭＳ Ｐゴシック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</a:rPr>
                            <m:t>𝑖𝑛𝑗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404040"/>
                  </a:solidFill>
                  <a:latin typeface="Georgia" panose="02040502050405020303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73" y="3207661"/>
                <a:ext cx="1460160" cy="4655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/>
          <p:cNvSpPr/>
          <p:nvPr/>
        </p:nvSpPr>
        <p:spPr>
          <a:xfrm>
            <a:off x="806450" y="4677503"/>
            <a:ext cx="8196873" cy="10316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738" t="44667" r="4050"/>
          <a:stretch/>
        </p:blipFill>
        <p:spPr>
          <a:xfrm>
            <a:off x="5257800" y="41508"/>
            <a:ext cx="2971800" cy="29798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5100" y="76201"/>
            <a:ext cx="4559300" cy="762000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Collider Rings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700" y="821419"/>
            <a:ext cx="9074150" cy="5362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Detailed optics studies for Higgs,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1.5 </a:t>
            </a:r>
            <a:r>
              <a:rPr lang="en-US" sz="2400" dirty="0" err="1" smtClean="0">
                <a:solidFill>
                  <a:srgbClr val="000000"/>
                </a:solidFill>
              </a:rPr>
              <a:t>TeV</a:t>
            </a:r>
            <a:r>
              <a:rPr lang="en-US" sz="2400" dirty="0" smtClean="0">
                <a:solidFill>
                  <a:srgbClr val="000000"/>
                </a:solidFill>
              </a:rPr>
              <a:t>, 3 </a:t>
            </a:r>
            <a:r>
              <a:rPr lang="en-US" sz="2400" dirty="0" err="1" smtClean="0">
                <a:solidFill>
                  <a:srgbClr val="000000"/>
                </a:solidFill>
              </a:rPr>
              <a:t>TeV</a:t>
            </a:r>
            <a:r>
              <a:rPr lang="en-US" sz="2400" dirty="0" smtClean="0">
                <a:solidFill>
                  <a:srgbClr val="000000"/>
                </a:solidFill>
              </a:rPr>
              <a:t> and now 6 </a:t>
            </a:r>
            <a:r>
              <a:rPr lang="en-US" sz="2400" dirty="0" err="1" smtClean="0">
                <a:solidFill>
                  <a:srgbClr val="000000"/>
                </a:solidFill>
              </a:rPr>
              <a:t>TeV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CoM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With supporting magnet designs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and background studies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09" y="3408528"/>
            <a:ext cx="4381992" cy="1620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006" y="1981199"/>
            <a:ext cx="4381994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62" y="2743200"/>
            <a:ext cx="1432538" cy="2908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0" y="2286000"/>
            <a:ext cx="3276600" cy="3975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Higgs, 1.5 TeV </a:t>
            </a:r>
            <a:r>
              <a:rPr lang="en-US" dirty="0" err="1" smtClean="0"/>
              <a:t>CoM</a:t>
            </a:r>
            <a:r>
              <a:rPr lang="en-US" dirty="0" smtClean="0"/>
              <a:t> and 3 TeV </a:t>
            </a:r>
            <a:r>
              <a:rPr lang="en-US" dirty="0" err="1" smtClean="0"/>
              <a:t>CoM</a:t>
            </a:r>
            <a:r>
              <a:rPr lang="en-US" dirty="0" smtClean="0"/>
              <a:t> Designs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With magnet concepts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Achieve target parameters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Preliminary 6 TeV </a:t>
            </a:r>
            <a:r>
              <a:rPr lang="en-US" dirty="0" err="1" smtClean="0"/>
              <a:t>CoM</a:t>
            </a:r>
            <a:r>
              <a:rPr lang="en-US" dirty="0" smtClean="0"/>
              <a:t> design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Key issue is IR design and impact on luminosity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Utilizes lower power on target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0" y="2590800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29600" y="4038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TeV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63066" y="5062548"/>
            <a:ext cx="4372466" cy="1338252"/>
            <a:chOff x="4763066" y="5062548"/>
            <a:chExt cx="4372466" cy="13382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3066" y="5062548"/>
              <a:ext cx="4372466" cy="133825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229600" y="548640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 TeV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62601" y="1524000"/>
            <a:ext cx="24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Higgs Ring (single IR)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913" y="6178773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0" b="960"/>
          <a:stretch>
            <a:fillRect/>
          </a:stretch>
        </p:blipFill>
        <p:spPr>
          <a:xfrm>
            <a:off x="673100" y="1050928"/>
            <a:ext cx="8242300" cy="495417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09802" y="109538"/>
            <a:ext cx="6045200" cy="931862"/>
          </a:xfrm>
          <a:prstGeom prst="rect">
            <a:avLst/>
          </a:prstGeom>
          <a:solidFill>
            <a:srgbClr val="FF0000"/>
          </a:solidFill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sz="4000" dirty="0" smtClean="0"/>
              <a:t>Collider</a:t>
            </a:r>
            <a:r>
              <a:rPr lang="en-US" dirty="0" smtClean="0"/>
              <a:t> Parameters</a:t>
            </a:r>
            <a:endParaRPr lang="en-US" dirty="0"/>
          </a:p>
        </p:txBody>
      </p:sp>
      <p:cxnSp>
        <p:nvCxnSpPr>
          <p:cNvPr id="4" name="Straight Arrow Connector 3"/>
          <p:cNvCxnSpPr>
            <a:stCxn id="5" idx="0"/>
          </p:cNvCxnSpPr>
          <p:nvPr/>
        </p:nvCxnSpPr>
        <p:spPr>
          <a:xfrm flipH="1" flipV="1">
            <a:off x="5712769" y="2832100"/>
            <a:ext cx="1223664" cy="319788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57480" y="6029980"/>
            <a:ext cx="3957935" cy="5232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Arial"/>
              </a:rPr>
              <a:t>Success of advanced cooling concepts </a:t>
            </a:r>
            <a:br>
              <a:rPr lang="en-US" sz="1400" dirty="0" smtClean="0">
                <a:solidFill>
                  <a:srgbClr val="000090"/>
                </a:solidFill>
                <a:latin typeface="Arial"/>
              </a:rPr>
            </a:br>
            <a:r>
              <a:rPr lang="en-US" sz="1400" dirty="0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 smtClean="0">
                <a:solidFill>
                  <a:srgbClr val="000090"/>
                </a:solidFill>
                <a:latin typeface="Arial"/>
                <a:cs typeface="Wingdings 3" charset="2"/>
              </a:rPr>
              <a:t> several × 10</a:t>
            </a:r>
            <a:r>
              <a:rPr lang="en-US" sz="1400" baseline="30000" dirty="0" smtClean="0">
                <a:solidFill>
                  <a:srgbClr val="000090"/>
                </a:solidFill>
                <a:latin typeface="Arial"/>
                <a:cs typeface="Wingdings 3" charset="2"/>
              </a:rPr>
              <a:t>32</a:t>
            </a:r>
            <a:r>
              <a:rPr lang="en-US" sz="1400" dirty="0">
                <a:solidFill>
                  <a:srgbClr val="000090"/>
                </a:solidFill>
                <a:latin typeface="Arial"/>
                <a:cs typeface="Wingdings 3" charset="2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Arial"/>
                <a:cs typeface="Wingdings 3" charset="2"/>
              </a:rPr>
              <a:t>[Rubbia proposal:  5×10</a:t>
            </a:r>
            <a:r>
              <a:rPr lang="en-US" sz="1400" baseline="30000" dirty="0" smtClean="0">
                <a:solidFill>
                  <a:srgbClr val="000090"/>
                </a:solidFill>
                <a:latin typeface="Arial"/>
                <a:cs typeface="Wingdings 3" charset="2"/>
              </a:rPr>
              <a:t>32</a:t>
            </a:r>
            <a:r>
              <a:rPr lang="en-US" sz="1400" dirty="0" smtClean="0">
                <a:solidFill>
                  <a:srgbClr val="000090"/>
                </a:solidFill>
                <a:latin typeface="Arial"/>
                <a:cs typeface="Wingdings 3" charset="2"/>
              </a:rPr>
              <a:t>]</a:t>
            </a:r>
            <a:endParaRPr lang="en-US" sz="1400" baseline="30000" dirty="0" smtClean="0">
              <a:solidFill>
                <a:srgbClr val="000090"/>
              </a:solidFill>
              <a:latin typeface="Arial"/>
              <a:cs typeface="Wingdings 3" charset="2"/>
            </a:endParaRPr>
          </a:p>
        </p:txBody>
      </p:sp>
      <p:cxnSp>
        <p:nvCxnSpPr>
          <p:cNvPr id="6" name="Straight Connector 5"/>
          <p:cNvCxnSpPr>
            <a:stCxn id="7" idx="0"/>
          </p:cNvCxnSpPr>
          <p:nvPr/>
        </p:nvCxnSpPr>
        <p:spPr>
          <a:xfrm flipV="1">
            <a:off x="3524366" y="2979090"/>
            <a:ext cx="1657234" cy="3140246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4014" y="6119336"/>
            <a:ext cx="248073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Exquisite Energy Resolution </a:t>
            </a:r>
            <a:br>
              <a:rPr lang="en-US" sz="1400" dirty="0" smtClean="0">
                <a:solidFill>
                  <a:srgbClr val="FF0000"/>
                </a:solidFill>
                <a:latin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Allows Direct Measurement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of Higgs Width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235" y="-7611"/>
            <a:ext cx="2129366" cy="2108369"/>
            <a:chOff x="0" y="1143000"/>
            <a:chExt cx="2777524" cy="2743200"/>
          </a:xfrm>
        </p:grpSpPr>
        <p:pic>
          <p:nvPicPr>
            <p:cNvPr id="9" name="Picture 9" descr="Site_Map_072809_REVISE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8458200" y="5486400"/>
            <a:ext cx="533400" cy="632936"/>
          </a:xfrm>
          <a:prstGeom prst="ellipse">
            <a:avLst/>
          </a:prstGeom>
          <a:noFill/>
          <a:ln w="38100" cmpd="sng">
            <a:solidFill>
              <a:srgbClr val="E310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86303" y="2552700"/>
            <a:ext cx="1039169" cy="27940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4" y="-4848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based colliders great potential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" y="984775"/>
            <a:ext cx="9143999" cy="5557072"/>
          </a:xfrm>
        </p:spPr>
        <p:txBody>
          <a:bodyPr>
            <a:normAutofit fontScale="92500" lnSpcReduction="10000"/>
          </a:bodyPr>
          <a:lstStyle/>
          <a:p>
            <a:pPr lvl="1"/>
            <a:endParaRPr lang="en-US" b="1" dirty="0" smtClean="0">
              <a:solidFill>
                <a:srgbClr val="0033CC"/>
              </a:solidFill>
            </a:endParaRPr>
          </a:p>
          <a:p>
            <a:pPr lvl="1"/>
            <a:endParaRPr lang="en-US" b="1" dirty="0">
              <a:solidFill>
                <a:srgbClr val="0033CC"/>
              </a:solidFill>
            </a:endParaRPr>
          </a:p>
          <a:p>
            <a:pPr lvl="1"/>
            <a:endParaRPr lang="en-US" b="1" dirty="0" smtClean="0">
              <a:solidFill>
                <a:srgbClr val="0033CC"/>
              </a:solidFill>
            </a:endParaRPr>
          </a:p>
          <a:p>
            <a:pPr lvl="1"/>
            <a:endParaRPr lang="en-US" b="1" dirty="0" smtClean="0">
              <a:solidFill>
                <a:srgbClr val="0033CC"/>
              </a:solidFill>
            </a:endParaRPr>
          </a:p>
          <a:p>
            <a:pPr lvl="1"/>
            <a:endParaRPr lang="en-US" b="1" dirty="0">
              <a:solidFill>
                <a:srgbClr val="0033CC"/>
              </a:solidFill>
            </a:endParaRPr>
          </a:p>
          <a:p>
            <a:pPr lvl="1"/>
            <a:endParaRPr lang="en-US" b="1" dirty="0" smtClean="0">
              <a:solidFill>
                <a:srgbClr val="0033CC"/>
              </a:solidFill>
            </a:endParaRPr>
          </a:p>
          <a:p>
            <a:pPr lvl="1"/>
            <a:endParaRPr lang="en-US" b="1" dirty="0">
              <a:solidFill>
                <a:srgbClr val="0033CC"/>
              </a:solidFill>
            </a:endParaRPr>
          </a:p>
          <a:p>
            <a:pPr lvl="1"/>
            <a:endParaRPr lang="en-US" b="1" dirty="0" smtClean="0">
              <a:solidFill>
                <a:srgbClr val="0033CC"/>
              </a:solidFill>
            </a:endParaRPr>
          </a:p>
          <a:p>
            <a:pPr lvl="1"/>
            <a:endParaRPr lang="en-US" b="1" dirty="0">
              <a:solidFill>
                <a:srgbClr val="0033CC"/>
              </a:solidFill>
            </a:endParaRPr>
          </a:p>
          <a:p>
            <a:pPr lvl="1"/>
            <a:endParaRPr lang="en-US" b="1" dirty="0" smtClean="0">
              <a:solidFill>
                <a:srgbClr val="0033CC"/>
              </a:solidFill>
            </a:endParaRPr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IF THE MUON BEAM NOVEL TECHNOLOGY</a:t>
            </a:r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CAN BE DEMONSTRATED TO BE FEASIBLE </a:t>
            </a:r>
          </a:p>
          <a:p>
            <a:pPr lvl="1"/>
            <a:endParaRPr lang="en-GB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987" y="984775"/>
            <a:ext cx="8983027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/>
                <a:cs typeface="Symbol" charset="2"/>
              </a:rPr>
              <a:t>As with an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Symbol" charset="2"/>
              </a:rPr>
              <a:t>e</a:t>
            </a:r>
            <a:r>
              <a:rPr lang="en-US" sz="2400" b="1" baseline="30000" dirty="0" err="1">
                <a:solidFill>
                  <a:srgbClr val="0000FF"/>
                </a:solidFill>
                <a:latin typeface="Arial"/>
                <a:cs typeface="Symbol" charset="2"/>
              </a:rPr>
              <a:t>+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Symbol" charset="2"/>
              </a:rPr>
              <a:t>e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cs typeface="Symbol" charset="2"/>
              </a:rPr>
              <a:t>−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Symbol" charset="2"/>
              </a:rPr>
              <a:t> collider, a </a:t>
            </a:r>
            <a:r>
              <a:rPr lang="en-US" sz="2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baseline="30000" dirty="0" err="1">
                <a:solidFill>
                  <a:srgbClr val="0000FF"/>
                </a:solidFill>
                <a:latin typeface="Arial"/>
                <a:cs typeface="Symbol" charset="2"/>
              </a:rPr>
              <a:t>+</a:t>
            </a:r>
            <a:r>
              <a:rPr lang="en-US" sz="2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cs typeface="Symbol" charset="2"/>
              </a:rPr>
              <a:t>−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Symbol" charset="2"/>
              </a:rPr>
              <a:t> collider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Symbol" charset="2"/>
              </a:rPr>
              <a:t>offers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Symbol" charset="2"/>
              </a:rPr>
              <a:t>a precision probe of fundamental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Symbol" charset="2"/>
              </a:rPr>
              <a:t>interactions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without energy limitations </a:t>
            </a:r>
            <a:endParaRPr lang="en-US" sz="2400" b="1" dirty="0">
              <a:solidFill>
                <a:srgbClr val="0000FF"/>
              </a:solidFill>
              <a:latin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Arial"/>
              </a:rPr>
              <a:t>By </a:t>
            </a:r>
            <a:r>
              <a:rPr lang="en-US" sz="2400" b="1" dirty="0">
                <a:solidFill>
                  <a:srgbClr val="FF00FF"/>
                </a:solidFill>
                <a:latin typeface="Arial"/>
              </a:rPr>
              <a:t>synchrotron radiation </a:t>
            </a:r>
            <a:r>
              <a:rPr lang="en-US" sz="2400" b="1" dirty="0" smtClean="0">
                <a:solidFill>
                  <a:srgbClr val="0033CC"/>
                </a:solidFill>
                <a:latin typeface="Arial"/>
              </a:rPr>
              <a:t>(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limit of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Symbol" charset="2"/>
              </a:rPr>
              <a:t>e</a:t>
            </a:r>
            <a:r>
              <a:rPr lang="en-US" sz="2400" b="1" baseline="30000" dirty="0" err="1" smtClean="0">
                <a:solidFill>
                  <a:srgbClr val="0000FF"/>
                </a:solidFill>
                <a:latin typeface="Arial"/>
                <a:cs typeface="Symbol" charset="2"/>
              </a:rPr>
              <a:t>+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Symbol" charset="2"/>
              </a:rPr>
              <a:t>e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cs typeface="Symbol" charset="2"/>
              </a:rPr>
              <a:t>− </a:t>
            </a:r>
            <a:r>
              <a:rPr lang="en-US" sz="2400" b="1" dirty="0">
                <a:solidFill>
                  <a:srgbClr val="FF00FF"/>
                </a:solidFill>
                <a:latin typeface="Arial"/>
              </a:rPr>
              <a:t>circular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colliders)</a:t>
            </a:r>
            <a:endParaRPr lang="en-US" sz="2400" b="1" dirty="0">
              <a:solidFill>
                <a:srgbClr val="0000FF"/>
              </a:solidFill>
              <a:latin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Arial"/>
              </a:rPr>
              <a:t>By </a:t>
            </a:r>
            <a:r>
              <a:rPr lang="en-US" sz="2400" b="1" dirty="0" smtClean="0">
                <a:solidFill>
                  <a:srgbClr val="FF00FF"/>
                </a:solidFill>
                <a:latin typeface="Arial"/>
              </a:rPr>
              <a:t>beam-</a:t>
            </a:r>
            <a:r>
              <a:rPr lang="en-US" sz="2400" b="1" dirty="0" err="1" smtClean="0">
                <a:solidFill>
                  <a:srgbClr val="FF00FF"/>
                </a:solidFill>
                <a:latin typeface="Arial"/>
              </a:rPr>
              <a:t>strahlung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(limit of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Symbol" charset="2"/>
              </a:rPr>
              <a:t>e</a:t>
            </a:r>
            <a:r>
              <a:rPr lang="en-US" sz="2400" b="1" baseline="30000" dirty="0" err="1">
                <a:solidFill>
                  <a:srgbClr val="0000FF"/>
                </a:solidFill>
                <a:latin typeface="Arial"/>
                <a:cs typeface="Symbol" charset="2"/>
              </a:rPr>
              <a:t>+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Symbol" charset="2"/>
              </a:rPr>
              <a:t>e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cs typeface="Symbol" charset="2"/>
              </a:rPr>
              <a:t>− </a:t>
            </a:r>
            <a:r>
              <a:rPr lang="en-US" sz="2400" b="1" dirty="0">
                <a:solidFill>
                  <a:srgbClr val="FF00FF"/>
                </a:solidFill>
                <a:latin typeface="Arial"/>
              </a:rPr>
              <a:t>linear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colliders)</a:t>
            </a:r>
            <a:endParaRPr lang="en-US" sz="2400" b="1" dirty="0">
              <a:solidFill>
                <a:srgbClr val="0000FF"/>
              </a:solidFill>
              <a:latin typeface="Arial"/>
            </a:endParaRPr>
          </a:p>
          <a:p>
            <a:pPr algn="ctr"/>
            <a:endParaRPr lang="en-US" sz="1200" b="1" dirty="0" smtClean="0">
              <a:solidFill>
                <a:srgbClr val="0000FF"/>
              </a:solidFill>
              <a:latin typeface="Arial"/>
            </a:endParaRP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Arial"/>
              </a:rPr>
              <a:t>Muon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Collider is the ideal technology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to extend lepton high energy frontier in the </a:t>
            </a:r>
            <a:r>
              <a:rPr lang="en-US" sz="2400" b="1" dirty="0" smtClean="0">
                <a:solidFill>
                  <a:srgbClr val="FF00FF"/>
                </a:solidFill>
                <a:latin typeface="Arial"/>
              </a:rPr>
              <a:t>multi-</a:t>
            </a:r>
            <a:r>
              <a:rPr lang="en-US" sz="2400" b="1" dirty="0" err="1" smtClean="0">
                <a:solidFill>
                  <a:srgbClr val="FF00FF"/>
                </a:solidFill>
                <a:latin typeface="Arial"/>
              </a:rPr>
              <a:t>TeV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range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with </a:t>
            </a:r>
            <a:r>
              <a:rPr lang="en-US" sz="2400" b="1" dirty="0" smtClean="0">
                <a:solidFill>
                  <a:srgbClr val="FF00FF"/>
                </a:solidFill>
                <a:latin typeface="Arial"/>
              </a:rPr>
              <a:t>reasonable dimension, cost and power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consumption</a:t>
            </a:r>
          </a:p>
          <a:p>
            <a:pPr algn="ctr"/>
            <a:endParaRPr lang="en-US" sz="2400" b="1" dirty="0">
              <a:solidFill>
                <a:srgbClr val="0000FF"/>
              </a:solidFill>
              <a:latin typeface="Arial"/>
            </a:endParaRP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Arial"/>
              </a:rPr>
              <a:t>Muon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based </a:t>
            </a:r>
            <a:r>
              <a:rPr lang="en-US" sz="2400" b="1" dirty="0" smtClean="0">
                <a:solidFill>
                  <a:srgbClr val="FF00FF"/>
                </a:solidFill>
                <a:latin typeface="Arial"/>
              </a:rPr>
              <a:t>Higgs factory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takes advantage of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a strong coupling to Higgs mechanism by s resonance</a:t>
            </a:r>
            <a:endParaRPr lang="en-US" sz="24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</p:spPr>
        <p:txBody>
          <a:bodyPr/>
          <a:lstStyle/>
          <a:p>
            <a:r>
              <a:rPr lang="en-US" altLang="ja-JP" smtClean="0"/>
              <a:t>JP.Delahaye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9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18"/>
            <a:ext cx="8229600" cy="1143000"/>
          </a:xfrm>
        </p:spPr>
        <p:txBody>
          <a:bodyPr/>
          <a:lstStyle/>
          <a:p>
            <a:r>
              <a:rPr lang="en-US" dirty="0" smtClean="0"/>
              <a:t>Annual dose</a:t>
            </a:r>
            <a:endParaRPr lang="en-US" dirty="0"/>
          </a:p>
        </p:txBody>
      </p:sp>
      <p:pic>
        <p:nvPicPr>
          <p:cNvPr id="4" name="Picture 3" descr="Screen Shot 2016-01-29 at 14.41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3" y="1118517"/>
            <a:ext cx="6286500" cy="473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801" y="5855617"/>
            <a:ext cx="4274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rate: p on </a:t>
            </a:r>
            <a:r>
              <a:rPr lang="en-US" dirty="0"/>
              <a:t>target </a:t>
            </a:r>
            <a:r>
              <a:rPr lang="en-US" dirty="0" smtClean="0"/>
              <a:t>option 3 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/s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 descr="Screen Shot 2016-01-29 at 14.58.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 b="5028"/>
          <a:stretch/>
        </p:blipFill>
        <p:spPr>
          <a:xfrm>
            <a:off x="1416165" y="144780"/>
            <a:ext cx="6286500" cy="10493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081003">
            <a:off x="3657500" y="2116574"/>
            <a:ext cx="13211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Straight section 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 rot="20081003">
            <a:off x="4364017" y="269055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arc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8582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78" y="2705024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B050"/>
                </a:solidFill>
              </a:rPr>
              <a:t>Backup Slides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282859" y="376242"/>
            <a:ext cx="8064500" cy="60959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25403" y="1270000"/>
            <a:ext cx="8921750" cy="558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NF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precision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microscopes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dirty="0" smtClean="0"/>
              <a:t>Multi-</a:t>
            </a:r>
            <a:r>
              <a:rPr lang="en-US" dirty="0" err="1" smtClean="0"/>
              <a:t>TeV</a:t>
            </a:r>
            <a:r>
              <a:rPr lang="en-US" dirty="0" smtClean="0"/>
              <a:t> MC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potentially </a:t>
            </a:r>
            <a:br>
              <a:rPr lang="en-US" dirty="0" smtClean="0">
                <a:cs typeface="Wingdings 3" charset="2"/>
              </a:rPr>
            </a:br>
            <a:r>
              <a:rPr lang="en-US" dirty="0" smtClean="0"/>
              <a:t>only cost-effective route to </a:t>
            </a:r>
            <a:br>
              <a:rPr lang="en-US" dirty="0" smtClean="0"/>
            </a:br>
            <a:r>
              <a:rPr lang="en-US" dirty="0" smtClean="0"/>
              <a:t>lepton collider capabilities with 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-25000" dirty="0" smtClean="0">
                <a:solidFill>
                  <a:srgbClr val="FFFF00"/>
                </a:solidFill>
              </a:rPr>
              <a:t>CM</a:t>
            </a:r>
            <a:r>
              <a:rPr lang="en-US" dirty="0" smtClean="0">
                <a:solidFill>
                  <a:srgbClr val="FFFF00"/>
                </a:solidFill>
              </a:rPr>
              <a:t> &gt; 5 </a:t>
            </a:r>
            <a:r>
              <a:rPr lang="en-US" dirty="0" err="1" smtClean="0">
                <a:solidFill>
                  <a:srgbClr val="FFFF00"/>
                </a:solidFill>
              </a:rPr>
              <a:t>TeV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Font typeface="Arial"/>
              <a:buNone/>
            </a:pPr>
            <a:endParaRPr lang="en-US" sz="600" dirty="0" smtClean="0">
              <a:solidFill>
                <a:srgbClr val="CCFFCC"/>
              </a:solidFill>
              <a:cs typeface="Symbol" charset="2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cs typeface="Symbol" charset="2"/>
              </a:rPr>
              <a:t>Key technical hurdles have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cs typeface="Symbol" charset="2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cs typeface="Symbol" charset="2"/>
              </a:rPr>
              <a:t>been addressed: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High power target demo (MERIT)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Realizable cooling channel designs with acceptable performance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Breakthroughs in cooling channel technology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Significant progress in collider &amp; detector design concepts</a:t>
            </a:r>
          </a:p>
          <a:p>
            <a:pPr marL="228600" lvl="1" indent="0">
              <a:buFont typeface="Arial"/>
              <a:buNone/>
            </a:pPr>
            <a:endParaRPr lang="en-US" sz="900" dirty="0" smtClean="0">
              <a:solidFill>
                <a:srgbClr val="CCFFCC"/>
              </a:solidFill>
              <a:cs typeface="Symbol" charset="2"/>
            </a:endParaRPr>
          </a:p>
          <a:p>
            <a:endParaRPr lang="en-US" sz="900" dirty="0" smtClean="0"/>
          </a:p>
          <a:p>
            <a:pPr marL="0" indent="0" algn="ctr">
              <a:buFont typeface="Arial"/>
              <a:buNone/>
            </a:pPr>
            <a:r>
              <a:rPr lang="en-US" i="1" dirty="0" err="1" smtClean="0">
                <a:solidFill>
                  <a:srgbClr val="FFFF00"/>
                </a:solidFill>
                <a:cs typeface="Symbol" charset="2"/>
              </a:rPr>
              <a:t>Muon</a:t>
            </a:r>
            <a:r>
              <a:rPr lang="en-US" i="1" dirty="0" smtClean="0">
                <a:solidFill>
                  <a:srgbClr val="FFFF00"/>
                </a:solidFill>
                <a:cs typeface="Symbol" charset="2"/>
              </a:rPr>
              <a:t> accelerator capabilities offer unique potential for the future of high energy physics research</a:t>
            </a:r>
          </a:p>
        </p:txBody>
      </p:sp>
      <p:pic>
        <p:nvPicPr>
          <p:cNvPr id="7" name="Picture 6" descr="MAP_Baselines_R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65" y="1028700"/>
            <a:ext cx="5290039" cy="38100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994401" y="6426200"/>
            <a:ext cx="1472856" cy="365125"/>
          </a:xfrm>
        </p:spPr>
        <p:txBody>
          <a:bodyPr/>
          <a:lstStyle/>
          <a:p>
            <a:r>
              <a:rPr lang="en-US" smtClean="0"/>
              <a:t>Nov 18, 2015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5321300" cy="365125"/>
          </a:xfrm>
        </p:spPr>
        <p:txBody>
          <a:bodyPr/>
          <a:lstStyle/>
          <a:p>
            <a:r>
              <a:rPr lang="en-US" dirty="0" smtClean="0"/>
              <a:t>Discussion of the Scientific Potential of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233" y="6910"/>
            <a:ext cx="1236374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2532508"/>
            <a:ext cx="2848708" cy="4020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Future accelerators programs at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new LHC injector complex to increase the collider luminosity 10x with the High Luminosity LHC (HL-LHC)).</a:t>
            </a:r>
          </a:p>
          <a:p>
            <a:r>
              <a:rPr lang="en-GB" dirty="0" smtClean="0"/>
              <a:t> Two accelerators (the LP-SPL and a new 50 GeV synchrotron, PS2) would replace the three existing ones (Linac2, the PSB, and the PS), with the injection of the SPS at 50 GeV, </a:t>
            </a:r>
          </a:p>
          <a:p>
            <a:endParaRPr lang="en-GB" dirty="0"/>
          </a:p>
        </p:txBody>
      </p:sp>
      <p:pic>
        <p:nvPicPr>
          <p:cNvPr id="7" name="Picture 6" descr="pix15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75" y="2743200"/>
            <a:ext cx="6154615" cy="3924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H="1" flipV="1">
            <a:off x="6330462" y="4876800"/>
            <a:ext cx="2039815" cy="17526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3798" y="101885"/>
            <a:ext cx="1172116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Rubbia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3648989"/>
            <a:ext cx="8206154" cy="3199486"/>
          </a:xfrm>
          <a:prstGeom prst="rect">
            <a:avLst/>
          </a:prstGeom>
        </p:spPr>
      </p:pic>
      <p:pic>
        <p:nvPicPr>
          <p:cNvPr id="7" name="Picture 6" descr="pix1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92" y="533400"/>
            <a:ext cx="5345723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CERN-SPL parameters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4009292" cy="3200400"/>
          </a:xfrm>
        </p:spPr>
        <p:txBody>
          <a:bodyPr/>
          <a:lstStyle/>
          <a:p>
            <a:r>
              <a:rPr lang="en-GB" sz="2200" dirty="0"/>
              <a:t>Layout of superconducting </a:t>
            </a:r>
            <a:r>
              <a:rPr lang="en-GB" sz="2200" dirty="0" smtClean="0"/>
              <a:t>SPL with </a:t>
            </a:r>
            <a:r>
              <a:rPr lang="en-GB" sz="2200" dirty="0"/>
              <a:t>intermediate </a:t>
            </a:r>
            <a:r>
              <a:rPr lang="en-GB" sz="2200" dirty="0" smtClean="0"/>
              <a:t>extractions.</a:t>
            </a:r>
          </a:p>
          <a:p>
            <a:r>
              <a:rPr lang="en-GB" sz="2200" dirty="0"/>
              <a:t>SPL design is very flexible </a:t>
            </a:r>
            <a:r>
              <a:rPr lang="en-GB" sz="2200" dirty="0" smtClean="0"/>
              <a:t>and it </a:t>
            </a:r>
            <a:r>
              <a:rPr lang="en-GB" sz="2200" dirty="0"/>
              <a:t>can be adapted to the needs of many high-power proton beam applications.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541477" y="3505200"/>
            <a:ext cx="1547446" cy="1219200"/>
            <a:chOff x="7162800" y="3505200"/>
            <a:chExt cx="1676400" cy="121920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8839200" y="37338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7162800" y="3733800"/>
              <a:ext cx="1676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8382000" y="3505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7239000" y="3505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7965756" y="3810000"/>
            <a:ext cx="1373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i="1" dirty="0" smtClean="0">
                <a:solidFill>
                  <a:srgbClr val="FF0000"/>
                </a:solidFill>
                <a:latin typeface="Comic Sans MS"/>
              </a:rPr>
              <a:t>50 Hz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i="1" dirty="0" smtClean="0">
                <a:solidFill>
                  <a:srgbClr val="FF0000"/>
                </a:solidFill>
                <a:latin typeface="Comic Sans MS"/>
              </a:rPr>
              <a:t>4 </a:t>
            </a:r>
            <a:r>
              <a:rPr lang="en-GB" sz="2000" i="1" dirty="0" err="1" smtClean="0">
                <a:solidFill>
                  <a:srgbClr val="FF0000"/>
                </a:solidFill>
                <a:latin typeface="Comic Sans MS"/>
              </a:rPr>
              <a:t>MWatt</a:t>
            </a:r>
            <a:endParaRPr lang="en-GB" sz="2000" i="1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6223" y="6096000"/>
            <a:ext cx="1417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 smtClean="0">
                <a:solidFill>
                  <a:srgbClr val="FF0000"/>
                </a:solidFill>
                <a:latin typeface="Comic Sans MS"/>
              </a:rPr>
              <a:t>CERN 14-07</a:t>
            </a:r>
            <a:endParaRPr lang="en-GB" sz="1600" i="1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16" name="Footer Placeholder 3"/>
          <p:cNvSpPr txBox="1">
            <a:spLocks/>
          </p:cNvSpPr>
          <p:nvPr/>
        </p:nvSpPr>
        <p:spPr bwMode="auto">
          <a:xfrm>
            <a:off x="685800" y="6400800"/>
            <a:ext cx="3136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Venice,March.2015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3798" y="114214"/>
            <a:ext cx="1172116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Rubbia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muon based Higgs factory at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354" y="609599"/>
            <a:ext cx="8581292" cy="5049171"/>
          </a:xfrm>
        </p:spPr>
        <p:txBody>
          <a:bodyPr/>
          <a:lstStyle/>
          <a:p>
            <a:r>
              <a:rPr lang="en-GB" sz="2000" dirty="0" smtClean="0"/>
              <a:t>A muon cooled Higgs factory can be easily housed within CERN </a:t>
            </a:r>
          </a:p>
          <a:p>
            <a:r>
              <a:rPr lang="en-GB" sz="2000" dirty="0" smtClean="0"/>
              <a:t>The new 5 GeV </a:t>
            </a:r>
            <a:r>
              <a:rPr lang="en-GB" sz="2000" dirty="0" err="1" smtClean="0"/>
              <a:t>Linac</a:t>
            </a:r>
            <a:r>
              <a:rPr lang="en-GB" sz="2000" dirty="0" smtClean="0"/>
              <a:t> will provide at 50 c/s a multi </a:t>
            </a:r>
            <a:r>
              <a:rPr lang="en-GB" sz="2000" dirty="0" err="1" smtClean="0"/>
              <a:t>MWatt</a:t>
            </a:r>
            <a:r>
              <a:rPr lang="en-GB" sz="2000" dirty="0" smtClean="0"/>
              <a:t> </a:t>
            </a:r>
            <a:r>
              <a:rPr lang="en-US" sz="2000" dirty="0" smtClean="0"/>
              <a:t>H- beam</a:t>
            </a:r>
            <a:r>
              <a:rPr lang="en-GB" sz="2000" dirty="0" smtClean="0"/>
              <a:t> with enough </a:t>
            </a:r>
            <a:r>
              <a:rPr lang="en-GB" sz="2000" dirty="0" err="1" smtClean="0"/>
              <a:t>pions</a:t>
            </a:r>
            <a:r>
              <a:rPr lang="en-GB" sz="2000" dirty="0" smtClean="0"/>
              <a:t>/</a:t>
            </a:r>
            <a:r>
              <a:rPr lang="en-GB" sz="2000" dirty="0" err="1" smtClean="0"/>
              <a:t>muons</a:t>
            </a:r>
            <a:r>
              <a:rPr lang="en-GB" sz="2000" dirty="0" smtClean="0"/>
              <a:t> to supply the muon factory. </a:t>
            </a:r>
          </a:p>
          <a:p>
            <a:r>
              <a:rPr lang="en-GB" sz="2000" dirty="0" smtClean="0"/>
              <a:t>The basic additional accelerator structure will be the following:</a:t>
            </a:r>
          </a:p>
          <a:p>
            <a:pPr lvl="1"/>
            <a:r>
              <a:rPr lang="en-GB" sz="2000" dirty="0" smtClean="0"/>
              <a:t>Two additional small storage rings with R ≈ 50 m will strip H- to a tight p bunch and compress the LP-SPL beam to a few ns.</a:t>
            </a:r>
          </a:p>
          <a:p>
            <a:pPr lvl="1"/>
            <a:r>
              <a:rPr lang="en-GB" sz="2000" dirty="0" err="1" smtClean="0"/>
              <a:t>Muons</a:t>
            </a:r>
            <a:r>
              <a:rPr lang="en-GB" sz="2000" dirty="0" smtClean="0"/>
              <a:t> of both signs are focused in a axially symmetric B = 20 T field, reducing progressively </a:t>
            </a:r>
            <a:r>
              <a:rPr lang="en-GB" sz="2000" dirty="0" err="1" smtClean="0"/>
              <a:t>pt</a:t>
            </a:r>
            <a:r>
              <a:rPr lang="en-GB" sz="2000" dirty="0" smtClean="0"/>
              <a:t> with a horn and B = 2 T</a:t>
            </a:r>
          </a:p>
          <a:p>
            <a:pPr lvl="1"/>
            <a:r>
              <a:rPr lang="en-GB" sz="2000" dirty="0" smtClean="0"/>
              <a:t>A </a:t>
            </a:r>
            <a:r>
              <a:rPr lang="en-GB" sz="2000" dirty="0" err="1" smtClean="0"/>
              <a:t>buncher</a:t>
            </a:r>
            <a:r>
              <a:rPr lang="en-GB" sz="2000" dirty="0" smtClean="0"/>
              <a:t> and a rotator compresses </a:t>
            </a:r>
            <a:r>
              <a:rPr lang="en-GB" sz="2000" dirty="0" err="1" smtClean="0"/>
              <a:t>muons</a:t>
            </a:r>
            <a:r>
              <a:rPr lang="en-GB" sz="2000" dirty="0" smtClean="0"/>
              <a:t> to ≈ 250 MeV/c </a:t>
            </a:r>
          </a:p>
          <a:p>
            <a:pPr lvl="1"/>
            <a:r>
              <a:rPr lang="en-GB" sz="2000" dirty="0" smtClean="0"/>
              <a:t>Muon Cooling in 3D compresses </a:t>
            </a:r>
            <a:r>
              <a:rPr lang="en-GB" sz="2000" dirty="0" err="1" smtClean="0"/>
              <a:t>emittances</a:t>
            </a:r>
            <a:r>
              <a:rPr lang="en-GB" sz="2000" dirty="0" smtClean="0"/>
              <a:t> by a factor 106.</a:t>
            </a:r>
          </a:p>
          <a:p>
            <a:pPr lvl="1"/>
            <a:r>
              <a:rPr lang="en-GB" sz="2000" dirty="0" smtClean="0"/>
              <a:t>Bunches of about 2x1012 m± are accelerated to 62.5 GeV </a:t>
            </a:r>
          </a:p>
          <a:p>
            <a:pPr lvl="1"/>
            <a:r>
              <a:rPr lang="en-GB" sz="2000" dirty="0" err="1" smtClean="0"/>
              <a:t>Muons</a:t>
            </a:r>
            <a:r>
              <a:rPr lang="en-GB" sz="2000" dirty="0" smtClean="0"/>
              <a:t> are colliding in a SC storage ring of R ≈ 60 m (about one half of the CERN-PS ,1/100 of LHC) where about 104 Higgs events/y are recorded for each of the experiments.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685800" y="6400800"/>
            <a:ext cx="3136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Venice,March.2015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798" y="114214"/>
            <a:ext cx="1172116" cy="369332"/>
          </a:xfrm>
          <a:prstGeom prst="rect">
            <a:avLst/>
          </a:prstGeom>
          <a:solidFill>
            <a:srgbClr val="FFFF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Rubbia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b="1" dirty="0" smtClean="0"/>
              <a:t>Staged Neutrino Factory and </a:t>
            </a:r>
            <a:r>
              <a:rPr lang="en-US" sz="3000" b="1" dirty="0" err="1" smtClean="0"/>
              <a:t>Muon</a:t>
            </a:r>
            <a:r>
              <a:rPr lang="en-US" sz="3000" b="1" dirty="0" smtClean="0"/>
              <a:t> Colliders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12" y="1051401"/>
            <a:ext cx="4294054" cy="544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4958" y="1009818"/>
            <a:ext cx="41344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Neutrino Factory at intensity frontier</a:t>
            </a:r>
            <a:endParaRPr lang="en-GB" sz="16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1009818"/>
            <a:ext cx="36893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</a:rPr>
              <a:t>Muon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Collider at the energy frontier</a:t>
            </a:r>
            <a:endParaRPr lang="en-GB" sz="16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32544" y="2362200"/>
            <a:ext cx="4339773" cy="5334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17967" y="3399859"/>
            <a:ext cx="4339773" cy="363093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157233" y="1306559"/>
            <a:ext cx="4453255" cy="527586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92568" y="1600200"/>
            <a:ext cx="4448907" cy="612532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33401" y="3944493"/>
            <a:ext cx="4089010" cy="39890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407" y="5838825"/>
            <a:ext cx="4077083" cy="228600"/>
          </a:xfrm>
          <a:prstGeom prst="roundRect">
            <a:avLst>
              <a:gd name="adj" fmla="val 34058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1464" y="6263183"/>
            <a:ext cx="44308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Arial"/>
              </a:rPr>
              <a:t>      Cooling               6D no final                 Full 6D</a:t>
            </a:r>
            <a:endParaRPr lang="en-US" sz="1200" b="1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248400" y="6274650"/>
            <a:ext cx="733606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86603" y="6263183"/>
            <a:ext cx="1942302" cy="13893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650985" y="5981700"/>
            <a:ext cx="4453255" cy="228600"/>
          </a:xfrm>
          <a:prstGeom prst="roundRect">
            <a:avLst>
              <a:gd name="adj" fmla="val 34058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650985" y="6210300"/>
            <a:ext cx="4453255" cy="295346"/>
          </a:xfrm>
          <a:prstGeom prst="roundRect">
            <a:avLst>
              <a:gd name="adj" fmla="val 34058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7229" y="5638830"/>
            <a:ext cx="4465182" cy="200025"/>
          </a:xfrm>
          <a:prstGeom prst="roundRect">
            <a:avLst>
              <a:gd name="adj" fmla="val 34058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53096" y="484395"/>
            <a:ext cx="3263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EEECE1"/>
                </a:solidFill>
                <a:latin typeface="Arial"/>
              </a:rPr>
              <a:t>main parameters</a:t>
            </a:r>
            <a:endParaRPr lang="en-US" sz="3000" dirty="0">
              <a:solidFill>
                <a:srgbClr val="EEECE1"/>
              </a:solidFill>
              <a:latin typeface="Arial"/>
            </a:endParaRP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JP.Delahaye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8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23"/>
    </mc:Choice>
    <mc:Fallback xmlns="">
      <p:transition spd="slow" advTm="9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0" grpId="0" animBg="1"/>
      <p:bldP spid="20" grpId="1" animBg="1"/>
      <p:bldP spid="7" grpId="0" animBg="1"/>
      <p:bldP spid="24" grpId="0" animBg="1"/>
      <p:bldP spid="24" grpId="1" animBg="1"/>
      <p:bldP spid="25" grpId="0" animBg="1"/>
      <p:bldP spid="26" grpId="0" animBg="1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899709"/>
            <a:ext cx="5451960" cy="4171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9091"/>
            <a:ext cx="5099054" cy="753033"/>
          </a:xfrm>
        </p:spPr>
        <p:txBody>
          <a:bodyPr/>
          <a:lstStyle/>
          <a:p>
            <a:r>
              <a:rPr lang="en-US" sz="3000" dirty="0" err="1" smtClean="0"/>
              <a:t>Muon</a:t>
            </a:r>
            <a:r>
              <a:rPr lang="en-US" sz="3000" dirty="0" smtClean="0"/>
              <a:t> generation by</a:t>
            </a:r>
            <a:br>
              <a:rPr lang="en-US" sz="3000" dirty="0" smtClean="0"/>
            </a:br>
            <a:r>
              <a:rPr lang="en-US" sz="3000" dirty="0" smtClean="0"/>
              <a:t> </a:t>
            </a:r>
            <a:r>
              <a:rPr lang="en-US" sz="3000" dirty="0" err="1" smtClean="0"/>
              <a:t>GeV</a:t>
            </a:r>
            <a:r>
              <a:rPr lang="en-US" sz="3000" dirty="0" smtClean="0"/>
              <a:t>-scale  Compton </a:t>
            </a:r>
            <a:r>
              <a:rPr lang="en-US" sz="3000" dirty="0" err="1" smtClean="0">
                <a:latin typeface="Symbol" charset="2"/>
                <a:cs typeface="Symbol" charset="2"/>
              </a:rPr>
              <a:t>g</a:t>
            </a:r>
            <a:r>
              <a:rPr lang="en-US" sz="3000" dirty="0" err="1" smtClean="0">
                <a:latin typeface="+mn-lt"/>
                <a:cs typeface="Symbol" charset="2"/>
              </a:rPr>
              <a:t>s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5181601" y="3778820"/>
            <a:ext cx="3844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Brightness 10</a:t>
            </a:r>
            <a:r>
              <a:rPr lang="en-US" baseline="30000" dirty="0" smtClean="0">
                <a:solidFill>
                  <a:srgbClr val="E17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 larger than with proton driver</a:t>
            </a:r>
          </a:p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10</a:t>
            </a:r>
            <a:r>
              <a:rPr lang="en-US" baseline="30000" dirty="0" smtClean="0">
                <a:solidFill>
                  <a:srgbClr val="E17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 </a:t>
            </a:r>
            <a:r>
              <a:rPr lang="en-US" dirty="0">
                <a:solidFill>
                  <a:srgbClr val="E17000"/>
                </a:solidFill>
                <a:latin typeface="Arial"/>
              </a:rPr>
              <a:t>too 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low with pulsed </a:t>
            </a:r>
            <a:r>
              <a:rPr lang="en-US" dirty="0" err="1" smtClean="0">
                <a:solidFill>
                  <a:srgbClr val="E17000"/>
                </a:solidFill>
                <a:latin typeface="Arial"/>
              </a:rPr>
              <a:t>linac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 </a:t>
            </a:r>
          </a:p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10</a:t>
            </a:r>
            <a:r>
              <a:rPr lang="en-US" baseline="30000" dirty="0" smtClean="0">
                <a:solidFill>
                  <a:srgbClr val="E17000"/>
                </a:solidFill>
                <a:latin typeface="Arial"/>
              </a:rPr>
              <a:t>2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 flux increase with high current ERL</a:t>
            </a:r>
            <a:endParaRPr lang="en-US" dirty="0">
              <a:solidFill>
                <a:srgbClr val="E17000"/>
              </a:solidFill>
              <a:latin typeface="Arial"/>
            </a:endParaRPr>
          </a:p>
          <a:p>
            <a:pPr marL="177800" indent="-177800" defTabSz="914400">
              <a:buFont typeface="Arial"/>
              <a:buChar char="•"/>
            </a:pPr>
            <a:r>
              <a:rPr lang="en-US" dirty="0" smtClean="0">
                <a:solidFill>
                  <a:srgbClr val="E17000"/>
                </a:solidFill>
                <a:latin typeface="Arial"/>
              </a:rPr>
              <a:t>Approaching intensities desired for NF (but train structure not favorable for collider luminosity, </a:t>
            </a:r>
            <a:br>
              <a:rPr lang="en-US" dirty="0" smtClean="0">
                <a:solidFill>
                  <a:srgbClr val="E17000"/>
                </a:solidFill>
                <a:latin typeface="Arial"/>
              </a:rPr>
            </a:br>
            <a:r>
              <a:rPr lang="en-US" dirty="0" smtClean="0">
                <a:solidFill>
                  <a:srgbClr val="E17000"/>
                </a:solidFill>
                <a:latin typeface="Arial"/>
              </a:rPr>
              <a:t>N</a:t>
            </a:r>
            <a:r>
              <a:rPr lang="en-US" baseline="30000" dirty="0" smtClean="0">
                <a:solidFill>
                  <a:srgbClr val="E17000"/>
                </a:solidFill>
                <a:latin typeface="Arial"/>
              </a:rPr>
              <a:t>2</a:t>
            </a:r>
            <a:r>
              <a:rPr lang="en-US" dirty="0" smtClean="0">
                <a:solidFill>
                  <a:srgbClr val="E17000"/>
                </a:solidFill>
                <a:latin typeface="Arial"/>
              </a:rPr>
              <a:t> issue)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6343" y="17585"/>
            <a:ext cx="2055370" cy="830997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err="1" smtClean="0">
                <a:solidFill>
                  <a:prstClr val="white"/>
                </a:solidFill>
                <a:latin typeface="Arial"/>
              </a:rPr>
              <a:t>V.Yakimenko</a:t>
            </a:r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 </a:t>
            </a:r>
          </a:p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(SLAC)</a:t>
            </a:r>
            <a:endParaRPr lang="en-US" sz="24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73" y="1066829"/>
            <a:ext cx="3574293" cy="26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371600" y="266700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334001" y="899739"/>
            <a:ext cx="1905106" cy="39569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05010" y="2209830"/>
            <a:ext cx="1905106" cy="55196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238893" y="3429000"/>
            <a:ext cx="1905106" cy="2569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2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9" y="-3192"/>
            <a:ext cx="8252349" cy="688993"/>
          </a:xfrm>
        </p:spPr>
        <p:txBody>
          <a:bodyPr/>
          <a:lstStyle/>
          <a:p>
            <a:r>
              <a:rPr lang="en-US" sz="3200" b="1" dirty="0" err="1" smtClean="0"/>
              <a:t>Muons</a:t>
            </a:r>
            <a:r>
              <a:rPr lang="en-US" sz="3200" b="1" dirty="0" smtClean="0"/>
              <a:t>: Issues &amp; Challenges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7" y="685801"/>
            <a:ext cx="9024946" cy="618483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Limited lifetime: 2.2 </a:t>
            </a:r>
            <a:r>
              <a:rPr lang="en-US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 smtClean="0">
                <a:solidFill>
                  <a:srgbClr val="0000FF"/>
                </a:solidFill>
                <a:cs typeface="Symbol" charset="2"/>
              </a:rPr>
              <a:t>s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(</a:t>
            </a:r>
            <a:r>
              <a:rPr lang="en-US" b="1" dirty="0" smtClean="0">
                <a:solidFill>
                  <a:srgbClr val="0000FF"/>
                </a:solidFill>
              </a:rPr>
              <a:t>at rest)</a:t>
            </a:r>
          </a:p>
          <a:p>
            <a:pPr lvl="2"/>
            <a:r>
              <a:rPr lang="en-US" b="1" dirty="0" smtClean="0">
                <a:solidFill>
                  <a:srgbClr val="00B050"/>
                </a:solidFill>
              </a:rPr>
              <a:t>Race </a:t>
            </a:r>
            <a:r>
              <a:rPr lang="en-US" b="1" dirty="0">
                <a:solidFill>
                  <a:srgbClr val="00B050"/>
                </a:solidFill>
              </a:rPr>
              <a:t>against death: </a:t>
            </a:r>
            <a:r>
              <a:rPr lang="en-US" b="1" dirty="0" smtClean="0">
                <a:solidFill>
                  <a:srgbClr val="00B050"/>
                </a:solidFill>
              </a:rPr>
              <a:t>generation, acceleration &amp; </a:t>
            </a:r>
            <a:r>
              <a:rPr lang="en-US" b="1" dirty="0">
                <a:solidFill>
                  <a:srgbClr val="00B050"/>
                </a:solidFill>
              </a:rPr>
              <a:t>collision before </a:t>
            </a:r>
            <a:r>
              <a:rPr lang="en-US" b="1" dirty="0" smtClean="0">
                <a:solidFill>
                  <a:srgbClr val="00B050"/>
                </a:solidFill>
              </a:rPr>
              <a:t>decay</a:t>
            </a:r>
          </a:p>
          <a:p>
            <a:pPr lvl="2"/>
            <a:r>
              <a:rPr lang="en-US" b="1" dirty="0" err="1" smtClean="0">
                <a:solidFill>
                  <a:srgbClr val="00B050"/>
                </a:solidFill>
              </a:rPr>
              <a:t>Muons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decay in accelerator and </a:t>
            </a:r>
            <a:r>
              <a:rPr lang="en-US" b="1" dirty="0" smtClean="0">
                <a:solidFill>
                  <a:srgbClr val="00B050"/>
                </a:solidFill>
              </a:rPr>
              <a:t>detector</a:t>
            </a:r>
          </a:p>
          <a:p>
            <a:pPr lvl="3"/>
            <a:r>
              <a:rPr lang="en-US" b="1" dirty="0">
                <a:solidFill>
                  <a:schemeClr val="tx1"/>
                </a:solidFill>
              </a:rPr>
              <a:t>Shielding of detector and facility irradiation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Collider and Physics feasibility with large background environment?</a:t>
            </a:r>
          </a:p>
          <a:p>
            <a:pPr marL="1828800" lvl="4" indent="0">
              <a:buNone/>
            </a:pPr>
            <a:r>
              <a:rPr lang="en-US" b="1" dirty="0" smtClean="0">
                <a:solidFill>
                  <a:srgbClr val="CC3300"/>
                </a:solidFill>
              </a:rPr>
              <a:t>Not by </a:t>
            </a:r>
            <a:r>
              <a:rPr lang="en-US" b="1" dirty="0" err="1" smtClean="0">
                <a:solidFill>
                  <a:srgbClr val="CC3300"/>
                </a:solidFill>
              </a:rPr>
              <a:t>beamshtrahlung</a:t>
            </a:r>
            <a:r>
              <a:rPr lang="en-US" b="1" dirty="0" smtClean="0">
                <a:solidFill>
                  <a:srgbClr val="CC3300"/>
                </a:solidFill>
              </a:rPr>
              <a:t> as with e+/e- but by </a:t>
            </a:r>
            <a:r>
              <a:rPr lang="en-US" b="1" dirty="0" err="1" smtClean="0">
                <a:solidFill>
                  <a:srgbClr val="CC3300"/>
                </a:solidFill>
              </a:rPr>
              <a:t>muon</a:t>
            </a:r>
            <a:r>
              <a:rPr lang="en-US" b="1" dirty="0" smtClean="0">
                <a:solidFill>
                  <a:srgbClr val="CC3300"/>
                </a:solidFill>
              </a:rPr>
              <a:t> decay (e, </a:t>
            </a:r>
            <a:r>
              <a:rPr lang="en-US" b="1" dirty="0" smtClean="0">
                <a:solidFill>
                  <a:srgbClr val="CC3300"/>
                </a:solidFill>
                <a:latin typeface="Symbol" pitchFamily="18" charset="2"/>
              </a:rPr>
              <a:t>n</a:t>
            </a:r>
            <a:r>
              <a:rPr lang="en-US" b="1" dirty="0" smtClean="0">
                <a:solidFill>
                  <a:srgbClr val="CC3300"/>
                </a:solidFill>
              </a:rPr>
              <a:t>)</a:t>
            </a:r>
          </a:p>
          <a:p>
            <a:pPr marL="1828800" lvl="4" indent="0">
              <a:buNone/>
            </a:pPr>
            <a:r>
              <a:rPr lang="en-US" b="1" dirty="0" smtClean="0">
                <a:solidFill>
                  <a:srgbClr val="CC3300"/>
                </a:solidFill>
              </a:rPr>
              <a:t>Reduced background at high energy due to increased </a:t>
            </a:r>
            <a:r>
              <a:rPr lang="en-US" b="1" dirty="0" err="1" smtClean="0">
                <a:solidFill>
                  <a:srgbClr val="CC3300"/>
                </a:solidFill>
              </a:rPr>
              <a:t>muon</a:t>
            </a:r>
            <a:r>
              <a:rPr lang="en-US" b="1" dirty="0" smtClean="0">
                <a:solidFill>
                  <a:srgbClr val="CC3300"/>
                </a:solidFill>
              </a:rPr>
              <a:t> lifetime</a:t>
            </a:r>
          </a:p>
          <a:p>
            <a:pPr lvl="2"/>
            <a:r>
              <a:rPr lang="en-US" b="1" dirty="0" smtClean="0">
                <a:solidFill>
                  <a:srgbClr val="00B050"/>
                </a:solidFill>
              </a:rPr>
              <a:t>Decays in neutrinos: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Ideal source of well defined electron &amp; </a:t>
            </a:r>
            <a:r>
              <a:rPr lang="en-US" b="1" dirty="0" err="1" smtClean="0">
                <a:solidFill>
                  <a:schemeClr val="tx1"/>
                </a:solidFill>
              </a:rPr>
              <a:t>muon</a:t>
            </a:r>
            <a:r>
              <a:rPr lang="en-US" b="1" dirty="0" smtClean="0">
                <a:solidFill>
                  <a:schemeClr val="tx1"/>
                </a:solidFill>
              </a:rPr>
              <a:t> neutrinos in equal quantities whereas </a:t>
            </a:r>
            <a:r>
              <a:rPr lang="en-US" b="1" dirty="0" err="1" smtClean="0">
                <a:solidFill>
                  <a:schemeClr val="tx1"/>
                </a:solidFill>
              </a:rPr>
              <a:t>Superbeams</a:t>
            </a:r>
            <a:r>
              <a:rPr lang="en-US" b="1" dirty="0" smtClean="0">
                <a:solidFill>
                  <a:schemeClr val="tx1"/>
                </a:solidFill>
              </a:rPr>
              <a:t> by pion decay only provide </a:t>
            </a:r>
            <a:r>
              <a:rPr lang="en-US" b="1" dirty="0" err="1" smtClean="0">
                <a:solidFill>
                  <a:schemeClr val="tx1"/>
                </a:solidFill>
              </a:rPr>
              <a:t>muon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b="1" dirty="0" smtClean="0">
                <a:solidFill>
                  <a:schemeClr val="tx1"/>
                </a:solidFill>
              </a:rPr>
              <a:t>:</a:t>
            </a:r>
          </a:p>
          <a:p>
            <a:pPr marL="514800" lvl="3" indent="0">
              <a:buNone/>
            </a:pPr>
            <a:r>
              <a:rPr lang="en-US" sz="3300" b="1" dirty="0" smtClean="0">
                <a:solidFill>
                  <a:srgbClr val="FF00FF"/>
                </a:solidFill>
              </a:rPr>
              <a:t>                                       The neutrino factory</a:t>
            </a:r>
          </a:p>
          <a:p>
            <a:pPr marL="514800" lvl="3" indent="0">
              <a:buNone/>
            </a:pPr>
            <a:r>
              <a:rPr lang="en-US" sz="3300" b="1" dirty="0">
                <a:solidFill>
                  <a:srgbClr val="FF00FF"/>
                </a:solidFill>
              </a:rPr>
              <a:t> </a:t>
            </a:r>
            <a:r>
              <a:rPr lang="en-US" sz="3300" b="1" dirty="0" smtClean="0">
                <a:solidFill>
                  <a:srgbClr val="FF00FF"/>
                </a:solidFill>
              </a:rPr>
              <a:t>                                                concept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Generated as tertiary particles in large </a:t>
            </a:r>
            <a:r>
              <a:rPr lang="en-US" b="1" dirty="0" err="1" smtClean="0">
                <a:solidFill>
                  <a:srgbClr val="0000FF"/>
                </a:solidFill>
              </a:rPr>
              <a:t>emittances</a:t>
            </a:r>
            <a:endParaRPr lang="en-US" b="1" dirty="0" smtClean="0">
              <a:solidFill>
                <a:srgbClr val="0000FF"/>
              </a:solidFill>
            </a:endParaRPr>
          </a:p>
          <a:p>
            <a:pPr lvl="2"/>
            <a:r>
              <a:rPr lang="en-US" b="1" dirty="0" smtClean="0">
                <a:solidFill>
                  <a:srgbClr val="00B050"/>
                </a:solidFill>
              </a:rPr>
              <a:t>powerful MW(s) proton driver and pion decay </a:t>
            </a:r>
          </a:p>
          <a:p>
            <a:pPr lvl="2"/>
            <a:r>
              <a:rPr lang="en-US" b="1" dirty="0" smtClean="0">
                <a:solidFill>
                  <a:srgbClr val="00B050"/>
                </a:solidFill>
              </a:rPr>
              <a:t>novel (fast) cooling and acceleration methods</a:t>
            </a:r>
          </a:p>
          <a:p>
            <a:pPr lvl="3"/>
            <a:endParaRPr lang="en-US" sz="600" b="1" dirty="0"/>
          </a:p>
          <a:p>
            <a:pPr marL="233362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Development of novel technologies </a:t>
            </a:r>
          </a:p>
          <a:p>
            <a:pPr marL="233362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with key accelerator and detector challenges</a:t>
            </a:r>
            <a:endParaRPr lang="en-US" b="1" dirty="0">
              <a:solidFill>
                <a:srgbClr val="FF0000"/>
              </a:solidFill>
            </a:endParaRPr>
          </a:p>
          <a:p>
            <a:pPr marL="233362" lvl="1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lvl="3"/>
            <a:endParaRPr lang="en-US" b="1" dirty="0" smtClean="0"/>
          </a:p>
          <a:p>
            <a:pPr lvl="3"/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17" y="3755886"/>
            <a:ext cx="2069136" cy="87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9095" y="5015590"/>
            <a:ext cx="61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Arial"/>
                <a:sym typeface="Wingdings"/>
              </a:rPr>
              <a:t></a:t>
            </a:r>
            <a:endParaRPr lang="en-US" sz="4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055" y="1725543"/>
            <a:ext cx="61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Arial"/>
                <a:sym typeface="Wingdings"/>
              </a:rPr>
              <a:t></a:t>
            </a:r>
            <a:endParaRPr lang="en-US" sz="4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835" y="3401943"/>
            <a:ext cx="647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Arial"/>
                <a:sym typeface="Wingdings"/>
              </a:rPr>
              <a:t></a:t>
            </a:r>
            <a:endParaRPr lang="en-US" sz="4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7146453" y="5015590"/>
            <a:ext cx="18227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p </a:t>
            </a:r>
            <a:r>
              <a:rPr lang="en-GB" b="1" baseline="30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+</a:t>
            </a:r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0033CC"/>
                </a:solidFill>
                <a:latin typeface="Symbol" panose="05050102010706020507" pitchFamily="18" charset="2"/>
                <a:sym typeface="Symbol"/>
              </a:rPr>
              <a:t></a:t>
            </a:r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  m </a:t>
            </a:r>
            <a:r>
              <a:rPr lang="en-GB" b="1" baseline="30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+  </a:t>
            </a:r>
            <a:r>
              <a:rPr lang="en-GB" b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+ </a:t>
            </a:r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  <a:sym typeface="Symbol"/>
              </a:rPr>
              <a:t>n</a:t>
            </a:r>
            <a:r>
              <a:rPr lang="en-GB" b="1" i="1" baseline="-25000" dirty="0" smtClean="0">
                <a:solidFill>
                  <a:srgbClr val="0033CC"/>
                </a:solidFill>
                <a:latin typeface="Symbol" panose="05050102010706020507" pitchFamily="18" charset="2"/>
                <a:sym typeface="Symbol"/>
              </a:rPr>
              <a:t>m</a:t>
            </a:r>
            <a:endParaRPr lang="en-GB" b="1" i="1" baseline="-250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7146453" y="5384922"/>
            <a:ext cx="18227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p </a:t>
            </a:r>
            <a:r>
              <a:rPr lang="en-GB" b="1" baseline="30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-</a:t>
            </a:r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0033CC"/>
                </a:solidFill>
                <a:latin typeface="Symbol" panose="05050102010706020507" pitchFamily="18" charset="2"/>
                <a:sym typeface="Symbol"/>
              </a:rPr>
              <a:t></a:t>
            </a:r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  m </a:t>
            </a:r>
            <a:r>
              <a:rPr lang="en-GB" b="1" baseline="30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-  </a:t>
            </a:r>
            <a:r>
              <a:rPr lang="en-GB" b="1" dirty="0" smtClean="0">
                <a:solidFill>
                  <a:srgbClr val="0033CC"/>
                </a:solidFill>
                <a:latin typeface="Symbol" panose="05050102010706020507" pitchFamily="18" charset="2"/>
              </a:rPr>
              <a:t>+</a:t>
            </a:r>
            <a:r>
              <a:rPr lang="en-GB" b="1" i="1" dirty="0">
                <a:solidFill>
                  <a:srgbClr val="0033CC"/>
                </a:solidFill>
                <a:latin typeface="Symbol" panose="05050102010706020507" pitchFamily="18" charset="2"/>
                <a:sym typeface="Symbol"/>
              </a:rPr>
              <a:t> </a:t>
            </a:r>
            <a:r>
              <a:rPr lang="en-GB" b="1" i="1" dirty="0" smtClean="0">
                <a:solidFill>
                  <a:srgbClr val="0033CC"/>
                </a:solidFill>
                <a:latin typeface="Symbol" panose="05050102010706020507" pitchFamily="18" charset="2"/>
                <a:sym typeface="Symbol"/>
              </a:rPr>
              <a:t>n</a:t>
            </a:r>
            <a:r>
              <a:rPr lang="en-GB" b="1" i="1" baseline="-25000" dirty="0" smtClean="0">
                <a:solidFill>
                  <a:srgbClr val="0033CC"/>
                </a:solidFill>
                <a:latin typeface="Symbol" panose="05050102010706020507" pitchFamily="18" charset="2"/>
                <a:sym typeface="Symbol"/>
              </a:rPr>
              <a:t>m</a:t>
            </a:r>
            <a:endParaRPr lang="en-GB" b="1" i="1" baseline="-250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</p:spPr>
        <p:txBody>
          <a:bodyPr/>
          <a:lstStyle/>
          <a:p>
            <a:r>
              <a:rPr lang="en-US" altLang="ja-JP" smtClean="0"/>
              <a:t>JP.Delahaye</a:t>
            </a:r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1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7"/>
    </mc:Choice>
    <mc:Fallback xmlns="">
      <p:transition spd="slow" advTm="6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 smtClean="0"/>
              <a:t>Muon</a:t>
            </a:r>
            <a:r>
              <a:rPr lang="en-US" b="1" dirty="0" smtClean="0"/>
              <a:t> beams specific properties</a:t>
            </a:r>
            <a:endParaRPr lang="en-US" sz="3200" b="1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0000FF"/>
                </a:solidFill>
              </a:rPr>
              <a:t>Muons</a:t>
            </a:r>
            <a:r>
              <a:rPr lang="en-US" b="1" dirty="0" smtClean="0">
                <a:solidFill>
                  <a:srgbClr val="0000FF"/>
                </a:solidFill>
              </a:rPr>
              <a:t> are leptons like electrons &amp; positrons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00FF"/>
                </a:solidFill>
              </a:rPr>
              <a:t>but with a mass (105.7 MeV/c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) 207 times larger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Negligible synchrotron radiation emission (</a:t>
            </a:r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a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m</a:t>
            </a:r>
            <a:r>
              <a:rPr lang="en-US" b="1" baseline="30000" dirty="0" smtClean="0">
                <a:solidFill>
                  <a:srgbClr val="FF0000"/>
                </a:solidFill>
                <a:latin typeface="+mj-lt"/>
              </a:rPr>
              <a:t>-2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baseline="30000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00B050"/>
                </a:solidFill>
                <a:sym typeface="Wingdings"/>
              </a:rPr>
              <a:t>Multi-pass collisions (1000 turns) in collider ring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  <a:sym typeface="Wingdings"/>
              </a:rPr>
              <a:t>High luminosity with reasonable beam power and wall plug power consumption</a:t>
            </a:r>
          </a:p>
          <a:p>
            <a:pPr lvl="3"/>
            <a:r>
              <a:rPr lang="en-US" sz="2300" b="1" dirty="0" smtClean="0">
                <a:solidFill>
                  <a:srgbClr val="CC3300"/>
                </a:solidFill>
                <a:sym typeface="Wingdings"/>
              </a:rPr>
              <a:t>relaxed beam </a:t>
            </a:r>
            <a:r>
              <a:rPr lang="en-US" sz="2300" b="1" dirty="0" err="1" smtClean="0">
                <a:solidFill>
                  <a:srgbClr val="CC3300"/>
                </a:solidFill>
                <a:sym typeface="Wingdings"/>
              </a:rPr>
              <a:t>emittances</a:t>
            </a:r>
            <a:r>
              <a:rPr lang="en-US" sz="2300" b="1" dirty="0" smtClean="0">
                <a:solidFill>
                  <a:srgbClr val="CC3300"/>
                </a:solidFill>
                <a:sym typeface="Wingdings"/>
              </a:rPr>
              <a:t> &amp; sizes, alignment &amp; stability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  <a:sym typeface="Wingdings"/>
              </a:rPr>
              <a:t>Multi-detectors supporting broad physics communities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  <a:sym typeface="Wingdings"/>
              </a:rPr>
              <a:t>Large time (15 </a:t>
            </a:r>
            <a:r>
              <a:rPr lang="en-US" b="1" dirty="0" err="1" smtClean="0">
                <a:solidFill>
                  <a:schemeClr val="tx1"/>
                </a:solidFill>
                <a:latin typeface="Symbol" panose="05050102010706020507" pitchFamily="18" charset="2"/>
                <a:sym typeface="Wingdings"/>
              </a:rPr>
              <a:t>m</a:t>
            </a:r>
            <a:r>
              <a:rPr lang="en-US" b="1" dirty="0" err="1" smtClean="0">
                <a:solidFill>
                  <a:schemeClr val="tx1"/>
                </a:solidFill>
                <a:sym typeface="Wingdings"/>
              </a:rPr>
              <a:t>s</a:t>
            </a:r>
            <a:r>
              <a:rPr lang="en-US" b="1" dirty="0" smtClean="0">
                <a:solidFill>
                  <a:schemeClr val="tx1"/>
                </a:solidFill>
                <a:sym typeface="Wingdings"/>
              </a:rPr>
              <a:t>) between bunch crossings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  <a:sym typeface="Wingdings"/>
              </a:rPr>
              <a:t>No beam-</a:t>
            </a:r>
            <a:r>
              <a:rPr lang="en-US" b="1" dirty="0" err="1" smtClean="0">
                <a:solidFill>
                  <a:srgbClr val="00B050"/>
                </a:solidFill>
                <a:sym typeface="Wingdings"/>
              </a:rPr>
              <a:t>strahlung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 at collision: 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  <a:sym typeface="Wingdings"/>
              </a:rPr>
              <a:t>narrow luminosity spectrum</a:t>
            </a:r>
          </a:p>
          <a:p>
            <a:pPr lvl="1"/>
            <a:r>
              <a:rPr lang="en-US" b="1" dirty="0">
                <a:solidFill>
                  <a:srgbClr val="00B050"/>
                </a:solidFill>
                <a:sym typeface="Wingdings"/>
              </a:rPr>
              <a:t>Multi-pass 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acceleration in rings or RLA:</a:t>
            </a:r>
            <a:endParaRPr lang="en-US" b="1" dirty="0">
              <a:solidFill>
                <a:srgbClr val="00B050"/>
              </a:solidFill>
              <a:sym typeface="Wingdings"/>
            </a:endParaRPr>
          </a:p>
          <a:p>
            <a:pPr lvl="2"/>
            <a:r>
              <a:rPr lang="en-US" b="1" dirty="0">
                <a:solidFill>
                  <a:schemeClr val="tx1"/>
                </a:solidFill>
                <a:sym typeface="Wingdings"/>
              </a:rPr>
              <a:t>Compact acceleration system and collider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  <a:sym typeface="Wingdings"/>
              </a:rPr>
              <a:t>Cost </a:t>
            </a:r>
            <a:r>
              <a:rPr lang="en-US" b="1" dirty="0">
                <a:solidFill>
                  <a:schemeClr val="tx1"/>
                </a:solidFill>
                <a:sym typeface="Wingdings"/>
              </a:rPr>
              <a:t>effective construction &amp; operation 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  <a:sym typeface="Wingdings"/>
              </a:rPr>
              <a:t>No cooling by synchrotron radiation in</a:t>
            </a:r>
          </a:p>
          <a:p>
            <a:pPr marL="514350" lvl="1" indent="0">
              <a:buNone/>
            </a:pPr>
            <a:r>
              <a:rPr lang="en-US" b="1" dirty="0">
                <a:solidFill>
                  <a:srgbClr val="00B05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  standard damping rings</a:t>
            </a:r>
          </a:p>
          <a:p>
            <a:pPr lvl="2"/>
            <a:r>
              <a:rPr lang="en-US" b="1" dirty="0" smtClean="0">
                <a:solidFill>
                  <a:schemeClr val="tx1"/>
                </a:solidFill>
                <a:sym typeface="Wingdings"/>
              </a:rPr>
              <a:t>Requires development of novel cooling method</a:t>
            </a:r>
          </a:p>
          <a:p>
            <a:pPr lvl="1"/>
            <a:endParaRPr lang="en-US" sz="800" b="1" dirty="0" smtClean="0">
              <a:solidFill>
                <a:srgbClr val="FF0000"/>
              </a:solidFill>
            </a:endParaRPr>
          </a:p>
          <a:p>
            <a:pPr lvl="1"/>
            <a:endParaRPr lang="en-US" sz="1700" b="1" dirty="0" smtClean="0"/>
          </a:p>
          <a:p>
            <a:pPr marL="457200" lvl="2" indent="0">
              <a:buNone/>
            </a:pPr>
            <a:endParaRPr lang="en-US" dirty="0"/>
          </a:p>
        </p:txBody>
      </p:sp>
      <p:pic>
        <p:nvPicPr>
          <p:cNvPr id="12" name="Picture 11" descr="mumulumi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0000" r="5938" b="6774"/>
          <a:stretch/>
        </p:blipFill>
        <p:spPr>
          <a:xfrm>
            <a:off x="6481480" y="3478696"/>
            <a:ext cx="2662520" cy="2585126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  <p:sp>
        <p:nvSpPr>
          <p:cNvPr id="4" name="Rectangle 3"/>
          <p:cNvSpPr/>
          <p:nvPr/>
        </p:nvSpPr>
        <p:spPr>
          <a:xfrm>
            <a:off x="76199" y="4718272"/>
            <a:ext cx="647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Arial"/>
                <a:sym typeface="Wingdings"/>
              </a:rPr>
              <a:t></a:t>
            </a:r>
            <a:endParaRPr lang="en-US" sz="4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196" y="2717823"/>
            <a:ext cx="609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Arial"/>
                <a:sym typeface="Wingdings"/>
              </a:rPr>
              <a:t></a:t>
            </a:r>
            <a:endParaRPr lang="en-US" sz="4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054" y="5839730"/>
            <a:ext cx="61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Arial"/>
                <a:sym typeface="Wingdings"/>
              </a:rPr>
              <a:t></a:t>
            </a:r>
            <a:endParaRPr lang="en-US" sz="4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3367" y="4571204"/>
            <a:ext cx="85151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3 TeV</a:t>
            </a:r>
            <a:endParaRPr lang="en-US" sz="2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210" y="3947163"/>
            <a:ext cx="647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Arial"/>
                <a:sym typeface="Wingdings"/>
              </a:rPr>
              <a:t></a:t>
            </a:r>
            <a:endParaRPr lang="en-US" sz="40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184849" cy="277317"/>
          </a:xfrm>
        </p:spPr>
        <p:txBody>
          <a:bodyPr/>
          <a:lstStyle/>
          <a:p>
            <a:r>
              <a:rPr lang="en-US" altLang="ja-JP" smtClean="0"/>
              <a:t>JP.Delahaye</a:t>
            </a:r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9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87"/>
    </mc:Choice>
    <mc:Fallback xmlns="">
      <p:transition spd="slow" advTm="16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6" grpId="0"/>
      <p:bldP spid="5" grpId="0"/>
      <p:bldP spid="1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ynchrotron radiation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4" y="1640278"/>
            <a:ext cx="2526631" cy="100406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66" y="1640278"/>
            <a:ext cx="2438450" cy="10040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5595" y="3466667"/>
            <a:ext cx="4551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</a:t>
            </a:r>
            <a:r>
              <a:rPr lang="en-US" dirty="0" err="1" smtClean="0"/>
              <a:t>Uo</a:t>
            </a:r>
            <a:r>
              <a:rPr lang="en-US" dirty="0" smtClean="0"/>
              <a:t> (GeV) =     9 10</a:t>
            </a:r>
            <a:r>
              <a:rPr lang="en-US" baseline="30000" dirty="0" smtClean="0"/>
              <a:t>-5</a:t>
            </a:r>
            <a:r>
              <a:rPr lang="en-US" dirty="0" smtClean="0"/>
              <a:t>    E</a:t>
            </a:r>
            <a:r>
              <a:rPr lang="en-US" baseline="30000" dirty="0" smtClean="0"/>
              <a:t>4</a:t>
            </a:r>
            <a:r>
              <a:rPr lang="en-US" dirty="0" smtClean="0"/>
              <a:t>(GeV)/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 smtClean="0"/>
              <a:t>(m)</a:t>
            </a:r>
          </a:p>
          <a:p>
            <a:r>
              <a:rPr lang="en-US" dirty="0" smtClean="0"/>
              <a:t>muons      </a:t>
            </a:r>
            <a:r>
              <a:rPr lang="en-US" dirty="0" err="1" smtClean="0"/>
              <a:t>Uo</a:t>
            </a:r>
            <a:r>
              <a:rPr lang="en-US" dirty="0" smtClean="0"/>
              <a:t> </a:t>
            </a:r>
            <a:r>
              <a:rPr lang="en-US" dirty="0"/>
              <a:t>(GeV) = </a:t>
            </a:r>
            <a:r>
              <a:rPr lang="en-US" dirty="0" smtClean="0"/>
              <a:t>   5 10</a:t>
            </a:r>
            <a:r>
              <a:rPr lang="en-US" baseline="30000" dirty="0" smtClean="0"/>
              <a:t>-14</a:t>
            </a:r>
            <a:r>
              <a:rPr lang="en-US" dirty="0" smtClean="0"/>
              <a:t>   E</a:t>
            </a:r>
            <a:r>
              <a:rPr lang="en-US" baseline="30000" dirty="0" smtClean="0"/>
              <a:t>4</a:t>
            </a:r>
            <a:r>
              <a:rPr lang="en-US" dirty="0" smtClean="0"/>
              <a:t>(GeV</a:t>
            </a:r>
            <a:r>
              <a:rPr lang="en-US" dirty="0"/>
              <a:t>)/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/>
              <a:t>(m)</a:t>
            </a:r>
          </a:p>
          <a:p>
            <a:r>
              <a:rPr lang="en-US" dirty="0" smtClean="0"/>
              <a:t>protons    </a:t>
            </a:r>
            <a:r>
              <a:rPr lang="en-US" dirty="0" err="1"/>
              <a:t>Uo</a:t>
            </a:r>
            <a:r>
              <a:rPr lang="en-US" dirty="0"/>
              <a:t> (GeV) = </a:t>
            </a:r>
            <a:r>
              <a:rPr lang="en-US" dirty="0" smtClean="0"/>
              <a:t>   7 10</a:t>
            </a:r>
            <a:r>
              <a:rPr lang="en-US" baseline="30000" dirty="0" smtClean="0"/>
              <a:t>-18</a:t>
            </a:r>
            <a:r>
              <a:rPr lang="en-US" dirty="0" smtClean="0"/>
              <a:t>   E</a:t>
            </a:r>
            <a:r>
              <a:rPr lang="en-US" baseline="30000" dirty="0" smtClean="0"/>
              <a:t>4</a:t>
            </a:r>
            <a:r>
              <a:rPr lang="en-US" dirty="0" smtClean="0"/>
              <a:t>(GeV</a:t>
            </a:r>
            <a:r>
              <a:rPr lang="en-US" dirty="0"/>
              <a:t>)/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/>
              <a:t>(m</a:t>
            </a:r>
            <a:r>
              <a:rPr lang="en-US" dirty="0" smtClean="0"/>
              <a:t>)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57766" y="2824674"/>
            <a:ext cx="21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Uo</a:t>
            </a:r>
            <a:r>
              <a:rPr lang="en-US" dirty="0" smtClean="0"/>
              <a:t> = 5.5 x 10</a:t>
            </a:r>
            <a:r>
              <a:rPr lang="en-US" baseline="30000" dirty="0" smtClean="0"/>
              <a:t>-18  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baseline="30000" dirty="0" smtClean="0"/>
              <a:t>4</a:t>
            </a:r>
            <a:r>
              <a:rPr lang="en-US" dirty="0" smtClean="0"/>
              <a:t>/</a:t>
            </a:r>
            <a:r>
              <a:rPr lang="en-US" sz="2400" dirty="0" smtClean="0">
                <a:latin typeface="Symbol" charset="2"/>
                <a:cs typeface="Symbol" charset="2"/>
              </a:rPr>
              <a:t>r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737" y="4693375"/>
            <a:ext cx="7130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=3000 m (LEP/LHC tunnel)</a:t>
            </a:r>
          </a:p>
          <a:p>
            <a:r>
              <a:rPr lang="en-US" dirty="0"/>
              <a:t> </a:t>
            </a:r>
            <a:r>
              <a:rPr lang="en-US" dirty="0" smtClean="0"/>
              <a:t>           @ </a:t>
            </a:r>
            <a:r>
              <a:rPr lang="en-US" dirty="0" err="1" smtClean="0"/>
              <a:t>Uo</a:t>
            </a:r>
            <a:r>
              <a:rPr lang="en-US" dirty="0" smtClean="0"/>
              <a:t>/</a:t>
            </a:r>
            <a:r>
              <a:rPr lang="en-US" dirty="0" err="1" smtClean="0"/>
              <a:t>Eb</a:t>
            </a:r>
            <a:r>
              <a:rPr lang="en-US" dirty="0" smtClean="0"/>
              <a:t> ~ 10% electrons are limited to ~ 150 GeV  (</a:t>
            </a:r>
            <a:r>
              <a:rPr lang="en-US" dirty="0" err="1" smtClean="0"/>
              <a:t>Uo</a:t>
            </a:r>
            <a:r>
              <a:rPr lang="en-US" dirty="0" smtClean="0"/>
              <a:t> = 15 GeV)</a:t>
            </a:r>
          </a:p>
          <a:p>
            <a:r>
              <a:rPr lang="en-US" dirty="0"/>
              <a:t> </a:t>
            </a:r>
            <a:r>
              <a:rPr lang="en-US" dirty="0" smtClean="0"/>
              <a:t>           @ </a:t>
            </a:r>
            <a:r>
              <a:rPr lang="en-US" dirty="0" err="1" smtClean="0"/>
              <a:t>Uo</a:t>
            </a:r>
            <a:r>
              <a:rPr lang="en-US" dirty="0" smtClean="0"/>
              <a:t>/</a:t>
            </a:r>
            <a:r>
              <a:rPr lang="en-US" dirty="0" err="1" smtClean="0"/>
              <a:t>Eb</a:t>
            </a:r>
            <a:r>
              <a:rPr lang="en-US" dirty="0" smtClean="0"/>
              <a:t> ~ 10%  muons can go up              200 </a:t>
            </a:r>
            <a:r>
              <a:rPr lang="en-US" dirty="0" err="1" smtClean="0"/>
              <a:t>TeV</a:t>
            </a:r>
            <a:r>
              <a:rPr lang="en-US" dirty="0" smtClean="0"/>
              <a:t>   (</a:t>
            </a:r>
            <a:r>
              <a:rPr lang="en-US" dirty="0" err="1" smtClean="0"/>
              <a:t>Uo</a:t>
            </a:r>
            <a:r>
              <a:rPr lang="en-US" dirty="0" smtClean="0"/>
              <a:t> = 20 </a:t>
            </a:r>
            <a:r>
              <a:rPr lang="en-US" dirty="0" err="1" smtClean="0"/>
              <a:t>TeV</a:t>
            </a:r>
            <a:r>
              <a:rPr lang="en-US" dirty="0" smtClean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8293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1916" y="39594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B= 16 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455765"/>
            <a:ext cx="35877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≈ P(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r>
              <a:rPr lang="en-US" dirty="0"/>
              <a:t>= 0.3 </a:t>
            </a:r>
            <a:r>
              <a:rPr lang="en-US" dirty="0" smtClean="0"/>
              <a:t>B(T) </a:t>
            </a:r>
            <a:r>
              <a:rPr lang="en-US" sz="2400" dirty="0" smtClean="0">
                <a:latin typeface="Symbol" charset="2"/>
                <a:cs typeface="Symbol" charset="2"/>
              </a:rPr>
              <a:t>r </a:t>
            </a:r>
            <a:r>
              <a:rPr lang="en-US" dirty="0" smtClean="0">
                <a:cs typeface="Symbol" charset="2"/>
              </a:rPr>
              <a:t>(m)</a:t>
            </a:r>
          </a:p>
          <a:p>
            <a:r>
              <a:rPr lang="en-US" dirty="0" err="1" smtClean="0">
                <a:cs typeface="Symbol" charset="2"/>
              </a:rPr>
              <a:t>Lacc</a:t>
            </a:r>
            <a:r>
              <a:rPr lang="en-US" dirty="0" smtClean="0">
                <a:cs typeface="Symbol" charset="2"/>
              </a:rPr>
              <a:t> = 2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>
                <a:cs typeface="Symbol" charset="2"/>
              </a:rPr>
              <a:t> 3/2(dipole filling factor)</a:t>
            </a:r>
          </a:p>
          <a:p>
            <a:r>
              <a:rPr lang="en-US" dirty="0" err="1" smtClean="0">
                <a:cs typeface="Symbol" charset="2"/>
              </a:rPr>
              <a:t>Lacc</a:t>
            </a:r>
            <a:r>
              <a:rPr lang="en-US" dirty="0" smtClean="0">
                <a:cs typeface="Symbol" charset="2"/>
              </a:rPr>
              <a:t> (m) = 3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cs typeface="Symbol" charset="2"/>
              </a:rPr>
              <a:t>  E/[0.3 B(T)]</a:t>
            </a:r>
            <a:r>
              <a:rPr lang="en-US" dirty="0"/>
              <a:t> ≈</a:t>
            </a:r>
            <a:r>
              <a:rPr lang="en-US" dirty="0" smtClean="0">
                <a:cs typeface="Symbol" charset="2"/>
              </a:rPr>
              <a:t> 30/B(T)</a:t>
            </a:r>
            <a:endParaRPr lang="en-US" dirty="0"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1129" y="1417638"/>
            <a:ext cx="332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decay length  = </a:t>
            </a:r>
            <a:r>
              <a:rPr lang="en-US" sz="2400" dirty="0" err="1" smtClean="0">
                <a:latin typeface="Symbol" charset="2"/>
                <a:cs typeface="Symbol" charset="2"/>
              </a:rPr>
              <a:t>gb</a:t>
            </a:r>
            <a:r>
              <a:rPr lang="en-US" dirty="0" err="1" smtClean="0">
                <a:cs typeface="Symbol" charset="2"/>
              </a:rPr>
              <a:t>c</a:t>
            </a:r>
            <a:r>
              <a:rPr lang="en-US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cs typeface="Symbol" charset="2"/>
              </a:rPr>
              <a:t>= 6000 E</a:t>
            </a:r>
            <a:r>
              <a:rPr lang="en-US" baseline="-25000" dirty="0" smtClean="0">
                <a:latin typeface="Symbol" charset="2"/>
                <a:cs typeface="Symbol" charset="2"/>
              </a:rPr>
              <a:t>  </a:t>
            </a:r>
            <a:endParaRPr lang="en-US" baseline="-25000" dirty="0"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2216" y="1936929"/>
            <a:ext cx="1162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t</a:t>
            </a:r>
            <a:r>
              <a:rPr lang="en-US" baseline="-25000" dirty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cs typeface="Symbol" charset="2"/>
              </a:rPr>
              <a:t>= 2.2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cs typeface="Symbol" charset="2"/>
              </a:rPr>
              <a:t>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73705" y="3973554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Symbol" charset="2"/>
              </a:rPr>
              <a:t>3000 turns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flipV="1">
            <a:off x="3865795" y="2800958"/>
            <a:ext cx="734032" cy="289730"/>
          </a:xfrm>
          <a:prstGeom prst="rightArrow">
            <a:avLst>
              <a:gd name="adj1" fmla="val 50000"/>
              <a:gd name="adj2" fmla="val 48113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4697" y="3338074"/>
            <a:ext cx="5499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Lifetime (machine turns) = decay length / </a:t>
            </a:r>
            <a:r>
              <a:rPr lang="en-US" dirty="0" err="1" smtClean="0"/>
              <a:t>Lacc</a:t>
            </a:r>
            <a:r>
              <a:rPr lang="en-US" dirty="0" smtClean="0"/>
              <a:t> = 200 B(T)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3678" y="4736142"/>
            <a:ext cx="5582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Luminosity and RF acceleration can benefit of this factor 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8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373" y="66359"/>
            <a:ext cx="5251622" cy="78654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Luminosity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842560" y="1559302"/>
            <a:ext cx="3863558" cy="528734"/>
          </a:xfrm>
          <a:prstGeom prst="rect">
            <a:avLst/>
          </a:prstGeom>
          <a:solidFill>
            <a:srgbClr val="FFEDD7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N(p)= </a:t>
            </a:r>
            <a:r>
              <a:rPr lang="en-US" sz="28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800" dirty="0" smtClean="0">
                <a:sym typeface="Wingdings"/>
              </a:rPr>
              <a:t>(p) </a:t>
            </a:r>
            <a:r>
              <a:rPr lang="en-US" sz="2800" b="1" dirty="0" smtClean="0">
                <a:solidFill>
                  <a:srgbClr val="0070C0"/>
                </a:solidFill>
              </a:rPr>
              <a:t>N(e</a:t>
            </a:r>
            <a:r>
              <a:rPr lang="en-US" sz="2800" b="1" baseline="30000" dirty="0" smtClean="0">
                <a:solidFill>
                  <a:srgbClr val="0070C0"/>
                </a:solidFill>
              </a:rPr>
              <a:t>+</a:t>
            </a:r>
            <a:r>
              <a:rPr lang="en-US" sz="2800" b="1" dirty="0" smtClean="0">
                <a:solidFill>
                  <a:srgbClr val="0070C0"/>
                </a:solidFill>
              </a:rPr>
              <a:t>) </a:t>
            </a:r>
            <a:r>
              <a:rPr lang="en-US" sz="2800" b="1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r(</a:t>
            </a:r>
            <a:r>
              <a:rPr lang="en-US" sz="2800" b="1" dirty="0" smtClean="0">
                <a:solidFill>
                  <a:srgbClr val="7030A0"/>
                </a:solidFill>
                <a:cs typeface="Symbol" charset="2"/>
              </a:rPr>
              <a:t>e</a:t>
            </a:r>
            <a:r>
              <a:rPr lang="en-US" sz="2800" b="1" baseline="30000" dirty="0" smtClean="0">
                <a:solidFill>
                  <a:srgbClr val="7030A0"/>
                </a:solidFill>
              </a:rPr>
              <a:t>-</a:t>
            </a:r>
            <a:r>
              <a:rPr lang="en-US" sz="2800" b="1" dirty="0" smtClean="0">
                <a:solidFill>
                  <a:srgbClr val="7030A0"/>
                </a:solidFill>
              </a:rPr>
              <a:t>)</a:t>
            </a:r>
            <a:r>
              <a:rPr lang="en-US" sz="10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smtClean="0"/>
              <a:t>L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8945" y="1271530"/>
            <a:ext cx="3433184" cy="1141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N(e</a:t>
            </a:r>
            <a:r>
              <a:rPr lang="en-US" sz="2200" b="1" baseline="30000" dirty="0" smtClean="0">
                <a:solidFill>
                  <a:prstClr val="black"/>
                </a:solidFill>
              </a:rPr>
              <a:t>+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  <a:r>
              <a:rPr lang="en-US" sz="2200" b="1" dirty="0" smtClean="0">
                <a:solidFill>
                  <a:prstClr val="black"/>
                </a:solidFill>
              </a:rPr>
              <a:t> </a:t>
            </a:r>
            <a:r>
              <a:rPr lang="en-US" sz="2200" dirty="0" smtClean="0">
                <a:solidFill>
                  <a:prstClr val="black"/>
                </a:solidFill>
              </a:rPr>
              <a:t>number </a:t>
            </a:r>
            <a:r>
              <a:rPr lang="en-US" sz="2200" dirty="0">
                <a:solidFill>
                  <a:prstClr val="black"/>
                </a:solidFill>
              </a:rPr>
              <a:t>of e</a:t>
            </a:r>
            <a:r>
              <a:rPr lang="en-US" sz="2200" baseline="30000" dirty="0">
                <a:solidFill>
                  <a:prstClr val="black"/>
                </a:solidFill>
              </a:rPr>
              <a:t>+</a:t>
            </a:r>
            <a:r>
              <a:rPr lang="en-US" sz="2200" dirty="0">
                <a:solidFill>
                  <a:prstClr val="black"/>
                </a:solidFill>
              </a:rPr>
              <a:t>       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r>
              <a:rPr lang="en-US" sz="2200" dirty="0" smtClean="0">
                <a:solidFill>
                  <a:prstClr val="black"/>
                </a:solidFill>
              </a:rPr>
              <a:t>(e</a:t>
            </a:r>
            <a:r>
              <a:rPr lang="en-US" sz="2200" b="1" baseline="30000" dirty="0">
                <a:solidFill>
                  <a:prstClr val="black"/>
                </a:solidFill>
              </a:rPr>
              <a:t>-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  <a:r>
              <a:rPr lang="en-US" sz="2200" b="1" dirty="0" smtClean="0">
                <a:solidFill>
                  <a:prstClr val="black"/>
                </a:solidFill>
              </a:rPr>
              <a:t>  </a:t>
            </a:r>
            <a:r>
              <a:rPr lang="en-US" sz="2200" dirty="0" smtClean="0">
                <a:solidFill>
                  <a:prstClr val="black"/>
                </a:solidFill>
              </a:rPr>
              <a:t>target </a:t>
            </a:r>
            <a:r>
              <a:rPr lang="en-US" sz="2200" dirty="0">
                <a:solidFill>
                  <a:prstClr val="black"/>
                </a:solidFill>
              </a:rPr>
              <a:t>electron </a:t>
            </a:r>
            <a:r>
              <a:rPr lang="en-US" sz="2200" dirty="0" smtClean="0">
                <a:solidFill>
                  <a:prstClr val="black"/>
                </a:solidFill>
              </a:rPr>
              <a:t>density</a:t>
            </a: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prstClr val="black"/>
                </a:solidFill>
                <a:cs typeface="Symbol" charset="2"/>
              </a:rPr>
              <a:t>L        </a:t>
            </a:r>
            <a:r>
              <a:rPr lang="en-US" sz="2200" dirty="0" smtClean="0">
                <a:solidFill>
                  <a:prstClr val="black"/>
                </a:solidFill>
              </a:rPr>
              <a:t>target length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42560" y="2843859"/>
            <a:ext cx="3910045" cy="566309"/>
          </a:xfrm>
          <a:prstGeom prst="rect">
            <a:avLst/>
          </a:prstGeom>
          <a:solidFill>
            <a:srgbClr val="FFEDD7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N(p)= </a:t>
            </a:r>
            <a:r>
              <a:rPr lang="en-US" sz="28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800" dirty="0" smtClean="0">
                <a:sym typeface="Wingdings"/>
              </a:rPr>
              <a:t>(p) </a:t>
            </a:r>
            <a:r>
              <a:rPr lang="en-US" sz="2800" b="1">
                <a:solidFill>
                  <a:srgbClr val="0070C0"/>
                </a:solidFill>
              </a:rPr>
              <a:t>N(e</a:t>
            </a:r>
            <a:r>
              <a:rPr lang="en-US" sz="2800" b="1" baseline="30000" smtClean="0">
                <a:solidFill>
                  <a:srgbClr val="0070C0"/>
                </a:solidFill>
              </a:rPr>
              <a:t>+</a:t>
            </a:r>
            <a:r>
              <a:rPr lang="en-US" sz="2800" b="1" smtClean="0">
                <a:solidFill>
                  <a:srgbClr val="0070C0"/>
                </a:solidFill>
              </a:rPr>
              <a:t>)</a:t>
            </a:r>
            <a:r>
              <a:rPr lang="en-US" sz="2800" b="1" smtClean="0">
                <a:solidFill>
                  <a:srgbClr val="7030A0"/>
                </a:solidFill>
              </a:rPr>
              <a:t>N(e</a:t>
            </a:r>
            <a:r>
              <a:rPr lang="en-US" sz="2800" b="1" baseline="30000" smtClean="0">
                <a:solidFill>
                  <a:srgbClr val="7030A0"/>
                </a:solidFill>
              </a:rPr>
              <a:t>-</a:t>
            </a:r>
            <a:r>
              <a:rPr lang="en-US" sz="2800" b="1" smtClean="0">
                <a:solidFill>
                  <a:srgbClr val="7030A0"/>
                </a:solidFill>
              </a:rPr>
              <a:t>)</a:t>
            </a:r>
            <a:r>
              <a:rPr lang="en-US" sz="2800" smtClean="0">
                <a:sym typeface="Wingdings"/>
              </a:rPr>
              <a:t>/</a:t>
            </a:r>
            <a:r>
              <a:rPr lang="en-US" sz="2800" dirty="0" smtClean="0">
                <a:sym typeface="Wingdings"/>
              </a:rPr>
              <a:t>A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2697" y="2587976"/>
            <a:ext cx="33094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N(e</a:t>
            </a:r>
            <a:r>
              <a:rPr lang="en-US" sz="2200" b="1" baseline="30000" dirty="0" smtClean="0">
                <a:solidFill>
                  <a:prstClr val="black"/>
                </a:solidFill>
              </a:rPr>
              <a:t>+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  <a:r>
              <a:rPr lang="en-US" sz="2200" b="1" dirty="0" smtClean="0">
                <a:solidFill>
                  <a:prstClr val="black"/>
                </a:solidFill>
              </a:rPr>
              <a:t> </a:t>
            </a:r>
            <a:r>
              <a:rPr lang="en-US" sz="2200" dirty="0" smtClean="0">
                <a:solidFill>
                  <a:prstClr val="black"/>
                </a:solidFill>
              </a:rPr>
              <a:t>number </a:t>
            </a:r>
            <a:r>
              <a:rPr lang="en-US" sz="2200" dirty="0">
                <a:solidFill>
                  <a:prstClr val="black"/>
                </a:solidFill>
              </a:rPr>
              <a:t>of e</a:t>
            </a:r>
            <a:r>
              <a:rPr lang="en-US" sz="2200" baseline="30000" dirty="0">
                <a:solidFill>
                  <a:prstClr val="black"/>
                </a:solidFill>
              </a:rPr>
              <a:t>+</a:t>
            </a:r>
            <a:r>
              <a:rPr lang="en-US" sz="2200" dirty="0">
                <a:solidFill>
                  <a:prstClr val="black"/>
                </a:solidFill>
              </a:rPr>
              <a:t>       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200" dirty="0">
                <a:solidFill>
                  <a:prstClr val="black"/>
                </a:solidFill>
                <a:cs typeface="Symbol" charset="2"/>
              </a:rPr>
              <a:t>N</a:t>
            </a:r>
            <a:r>
              <a:rPr lang="en-US" sz="2200" dirty="0" smtClean="0">
                <a:solidFill>
                  <a:prstClr val="black"/>
                </a:solidFill>
              </a:rPr>
              <a:t>(e</a:t>
            </a:r>
            <a:r>
              <a:rPr lang="en-US" sz="2200" b="1" baseline="30000" dirty="0" smtClean="0">
                <a:solidFill>
                  <a:prstClr val="black"/>
                </a:solidFill>
              </a:rPr>
              <a:t>-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  <a:r>
              <a:rPr lang="en-US" sz="2200" b="1" dirty="0" smtClean="0">
                <a:solidFill>
                  <a:prstClr val="black"/>
                </a:solidFill>
              </a:rPr>
              <a:t>  </a:t>
            </a:r>
            <a:r>
              <a:rPr lang="en-US" sz="2200" dirty="0" smtClean="0">
                <a:solidFill>
                  <a:prstClr val="black"/>
                </a:solidFill>
              </a:rPr>
              <a:t>number of e-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A       area of intersection</a:t>
            </a: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6535" y="4076624"/>
            <a:ext cx="4887364" cy="566309"/>
          </a:xfrm>
          <a:prstGeom prst="rect">
            <a:avLst/>
          </a:prstGeom>
          <a:solidFill>
            <a:srgbClr val="FFEDD7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800" dirty="0" err="1" smtClean="0">
                <a:solidFill>
                  <a:prstClr val="black"/>
                </a:solidFill>
              </a:rPr>
              <a:t>dN</a:t>
            </a:r>
            <a:r>
              <a:rPr lang="en-US" sz="2800" dirty="0" smtClean="0">
                <a:solidFill>
                  <a:prstClr val="black"/>
                </a:solidFill>
              </a:rPr>
              <a:t>(p)/</a:t>
            </a:r>
            <a:r>
              <a:rPr lang="en-US" sz="2800" dirty="0" err="1" smtClean="0">
                <a:solidFill>
                  <a:prstClr val="black"/>
                </a:solidFill>
              </a:rPr>
              <a:t>dt</a:t>
            </a:r>
            <a:r>
              <a:rPr lang="en-US" sz="2800" dirty="0" smtClean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800" dirty="0" smtClean="0">
                <a:sym typeface="Wingdings"/>
              </a:rPr>
              <a:t>(p) </a:t>
            </a:r>
            <a:r>
              <a:rPr lang="en-US" sz="2800" b="1" dirty="0">
                <a:solidFill>
                  <a:srgbClr val="0070C0"/>
                </a:solidFill>
              </a:rPr>
              <a:t>N(e</a:t>
            </a:r>
            <a:r>
              <a:rPr lang="en-US" sz="2800" b="1" baseline="30000" dirty="0" smtClean="0">
                <a:solidFill>
                  <a:srgbClr val="0070C0"/>
                </a:solidFill>
              </a:rPr>
              <a:t>+</a:t>
            </a:r>
            <a:r>
              <a:rPr lang="en-US" sz="2800" b="1" dirty="0" smtClean="0">
                <a:solidFill>
                  <a:srgbClr val="0070C0"/>
                </a:solidFill>
              </a:rPr>
              <a:t>)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N(e</a:t>
            </a:r>
            <a:r>
              <a:rPr lang="en-US" sz="2800" b="1" baseline="30000" dirty="0" smtClean="0">
                <a:solidFill>
                  <a:srgbClr val="7030A0"/>
                </a:solidFill>
              </a:rPr>
              <a:t>-</a:t>
            </a:r>
            <a:r>
              <a:rPr lang="en-US" sz="2800" b="1" dirty="0" smtClean="0">
                <a:solidFill>
                  <a:srgbClr val="7030A0"/>
                </a:solidFill>
              </a:rPr>
              <a:t>)</a:t>
            </a:r>
            <a:r>
              <a:rPr lang="en-US" sz="2800" dirty="0" smtClean="0">
                <a:sym typeface="Wingdings"/>
              </a:rPr>
              <a:t> /A f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4975" y="5091450"/>
            <a:ext cx="349807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200" dirty="0">
                <a:solidFill>
                  <a:prstClr val="black"/>
                </a:solidFill>
              </a:rPr>
              <a:t>f</a:t>
            </a:r>
            <a:r>
              <a:rPr lang="en-US" sz="2200" dirty="0" smtClean="0">
                <a:solidFill>
                  <a:prstClr val="black"/>
                </a:solidFill>
              </a:rPr>
              <a:t>      </a:t>
            </a:r>
            <a:r>
              <a:rPr lang="en-US" sz="2200" smtClean="0">
                <a:solidFill>
                  <a:prstClr val="black"/>
                </a:solidFill>
              </a:rPr>
              <a:t>intersection frequency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1118" y="5006811"/>
            <a:ext cx="2931700" cy="566309"/>
          </a:xfrm>
          <a:prstGeom prst="rect">
            <a:avLst/>
          </a:prstGeom>
          <a:solidFill>
            <a:srgbClr val="FFEDD7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800">
                <a:solidFill>
                  <a:prstClr val="black"/>
                </a:solidFill>
              </a:rPr>
              <a:t>L</a:t>
            </a:r>
            <a:r>
              <a:rPr lang="en-US" sz="2800" smtClean="0">
                <a:solidFill>
                  <a:prstClr val="black"/>
                </a:solidFill>
              </a:rPr>
              <a:t>=</a:t>
            </a:r>
            <a:r>
              <a:rPr lang="en-US" sz="2800" b="1" smtClean="0">
                <a:solidFill>
                  <a:srgbClr val="0070C0"/>
                </a:solidFill>
              </a:rPr>
              <a:t>N(e</a:t>
            </a:r>
            <a:r>
              <a:rPr lang="en-US" sz="2800" b="1" baseline="30000" dirty="0" smtClean="0">
                <a:solidFill>
                  <a:srgbClr val="0070C0"/>
                </a:solidFill>
              </a:rPr>
              <a:t>+</a:t>
            </a:r>
            <a:r>
              <a:rPr lang="en-US" sz="2800" b="1" dirty="0" smtClean="0">
                <a:solidFill>
                  <a:srgbClr val="0070C0"/>
                </a:solidFill>
              </a:rPr>
              <a:t>)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N(e</a:t>
            </a:r>
            <a:r>
              <a:rPr lang="en-US" sz="2800" b="1" baseline="30000" dirty="0" smtClean="0">
                <a:solidFill>
                  <a:srgbClr val="7030A0"/>
                </a:solidFill>
              </a:rPr>
              <a:t>-</a:t>
            </a:r>
            <a:r>
              <a:rPr lang="en-US" sz="2800" b="1" dirty="0" smtClean="0">
                <a:solidFill>
                  <a:srgbClr val="7030A0"/>
                </a:solidFill>
              </a:rPr>
              <a:t>)</a:t>
            </a:r>
            <a:r>
              <a:rPr lang="en-US" sz="2800" dirty="0" smtClean="0">
                <a:sym typeface="Wingdings"/>
              </a:rPr>
              <a:t> /A f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2.4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3.4|53.4|41.7|2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8|2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8|2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4_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5_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6_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7_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7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_OECD_TALK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9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>
            <a:latin typeface="+mj-lt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>
            <a:latin typeface="+mj-lt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4_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>
            <a:latin typeface="+mj-lt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>
            <a:latin typeface="+mj-lt"/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>
            <a:latin typeface="+mj-lt"/>
          </a:defRPr>
        </a:defPPr>
      </a:lstStyle>
    </a:txDef>
  </a:objectDefaults>
  <a:extraClrSchemeLst/>
</a:theme>
</file>

<file path=ppt/theme/theme2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noFill/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OECD_TALK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_OECD_TALK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_OECD_TALK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0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15836</TotalTime>
  <Words>3038</Words>
  <Application>Microsoft Macintosh PowerPoint</Application>
  <PresentationFormat>On-screen Show (4:3)</PresentationFormat>
  <Paragraphs>567</Paragraphs>
  <Slides>47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33</vt:i4>
      </vt:variant>
      <vt:variant>
        <vt:lpstr>Slide Titles</vt:lpstr>
      </vt:variant>
      <vt:variant>
        <vt:i4>47</vt:i4>
      </vt:variant>
    </vt:vector>
  </HeadingPairs>
  <TitlesOfParts>
    <vt:vector size="97" baseType="lpstr">
      <vt:lpstr>Arial</vt:lpstr>
      <vt:lpstr>Calibri</vt:lpstr>
      <vt:lpstr>Cambria Math</vt:lpstr>
      <vt:lpstr>Comic Sans MS</vt:lpstr>
      <vt:lpstr>Corbel</vt:lpstr>
      <vt:lpstr>FG Deanna's Hand</vt:lpstr>
      <vt:lpstr>Georgia</vt:lpstr>
      <vt:lpstr>Helvetica</vt:lpstr>
      <vt:lpstr>Monotype Sorts</vt:lpstr>
      <vt:lpstr>ＭＳ Ｐゴシック</vt:lpstr>
      <vt:lpstr>Symbol</vt:lpstr>
      <vt:lpstr>Tahoma</vt:lpstr>
      <vt:lpstr>Times</vt:lpstr>
      <vt:lpstr>Times New Roman</vt:lpstr>
      <vt:lpstr>Wingdings</vt:lpstr>
      <vt:lpstr>Wingdings 3</vt:lpstr>
      <vt:lpstr>Zapf Dingbats</vt:lpstr>
      <vt:lpstr>Office Theme</vt:lpstr>
      <vt:lpstr>FNAL_MAP_R2</vt:lpstr>
      <vt:lpstr>1_FNAL_MAP_R2</vt:lpstr>
      <vt:lpstr>2_FNAL_MAP_R2</vt:lpstr>
      <vt:lpstr>3_FNAL_MAP_R2</vt:lpstr>
      <vt:lpstr>4_FNAL_MAP_R2</vt:lpstr>
      <vt:lpstr>5_FNAL_MAP_R2</vt:lpstr>
      <vt:lpstr>6_FNAL_MAP_R2</vt:lpstr>
      <vt:lpstr>MuPAC_Review_Template</vt:lpstr>
      <vt:lpstr>1_MuPAC_Review_Template</vt:lpstr>
      <vt:lpstr>2_MuPAC_Review_Template</vt:lpstr>
      <vt:lpstr>3_MuPAC_Review_Template</vt:lpstr>
      <vt:lpstr>4_MuPAC_Review_Template</vt:lpstr>
      <vt:lpstr>5_MuPAC_Review_Template</vt:lpstr>
      <vt:lpstr>6_MuPAC_Review_Template</vt:lpstr>
      <vt:lpstr>7_MuPAC_Review_Template</vt:lpstr>
      <vt:lpstr>7_FNAL_MAP_R2</vt:lpstr>
      <vt:lpstr>1_OECD_TALK</vt:lpstr>
      <vt:lpstr>8_FNAL_MAP_R2</vt:lpstr>
      <vt:lpstr>9_FNAL_MAP_R2</vt:lpstr>
      <vt:lpstr>1_Office Theme</vt:lpstr>
      <vt:lpstr>3_Office Theme</vt:lpstr>
      <vt:lpstr>4_Theme1</vt:lpstr>
      <vt:lpstr>4_Office Theme</vt:lpstr>
      <vt:lpstr>5_Office Theme</vt:lpstr>
      <vt:lpstr>7_Office Theme</vt:lpstr>
      <vt:lpstr>Blank Presentation</vt:lpstr>
      <vt:lpstr>Blank</vt:lpstr>
      <vt:lpstr>1_Blank</vt:lpstr>
      <vt:lpstr>OECD_TALK</vt:lpstr>
      <vt:lpstr>2_OECD_TALK</vt:lpstr>
      <vt:lpstr>3_OECD_TALK</vt:lpstr>
      <vt:lpstr>10_FNAL_MAP_R2</vt:lpstr>
      <vt:lpstr>Muon colliders</vt:lpstr>
      <vt:lpstr>Outline</vt:lpstr>
      <vt:lpstr>Muons: a long history of development</vt:lpstr>
      <vt:lpstr>Muon based colliders great potential</vt:lpstr>
      <vt:lpstr>Muons: Issues &amp; Challenges</vt:lpstr>
      <vt:lpstr>Muon beams specific properties</vt:lpstr>
      <vt:lpstr>Synchrotron radiation</vt:lpstr>
      <vt:lpstr>Multipass</vt:lpstr>
      <vt:lpstr>Luminosity</vt:lpstr>
      <vt:lpstr>Muon Colliders potential of extending leptons high energy frontier with high performance</vt:lpstr>
      <vt:lpstr>Muon Colliders extending leptons high energy frontier with potential of considerable power savings</vt:lpstr>
      <vt:lpstr>Muon Source</vt:lpstr>
      <vt:lpstr>Proton-Based Source</vt:lpstr>
      <vt:lpstr>Muon Accelerator Program (MAP) Muon based facilities and synergies</vt:lpstr>
      <vt:lpstr>Key Feasibility Issues</vt:lpstr>
      <vt:lpstr>High Power Target</vt:lpstr>
      <vt:lpstr>MAP muon generation by Proton driver </vt:lpstr>
      <vt:lpstr>Ionization Cooling</vt:lpstr>
      <vt:lpstr>SR and damping in m collider</vt:lpstr>
      <vt:lpstr>SR and damping in m collider</vt:lpstr>
      <vt:lpstr>Damping time &amp; muon lifetime </vt:lpstr>
      <vt:lpstr>Ionization Cooling-general principle</vt:lpstr>
      <vt:lpstr>PowerPoint Presentation</vt:lpstr>
      <vt:lpstr>Cooling Methods</vt:lpstr>
      <vt:lpstr>MAP Cooling  scheme overview</vt:lpstr>
      <vt:lpstr>RF cavities in strong  magnetic field</vt:lpstr>
      <vt:lpstr>Muon Ionization Cooling</vt:lpstr>
      <vt:lpstr>3.-PIC, the Parametric Resonance Cooling of muons</vt:lpstr>
      <vt:lpstr>Details of PIC</vt:lpstr>
      <vt:lpstr>Parametric Resonance Cooling </vt:lpstr>
      <vt:lpstr>Acceleration Requirements</vt:lpstr>
      <vt:lpstr>PowerPoint Presentation</vt:lpstr>
      <vt:lpstr>CMC</vt:lpstr>
      <vt:lpstr>Assume RCS Acceleration</vt:lpstr>
      <vt:lpstr>(Simple math)</vt:lpstr>
      <vt:lpstr>Example: 7 TeV, 26.7 km tunnel, 16T max</vt:lpstr>
      <vt:lpstr>Example 2: 1 TeV, 6.9km tunnel, 16T max</vt:lpstr>
      <vt:lpstr>PowerPoint Presentation</vt:lpstr>
      <vt:lpstr>PowerPoint Presentation</vt:lpstr>
      <vt:lpstr>Annual dose</vt:lpstr>
      <vt:lpstr>Backup Slides</vt:lpstr>
      <vt:lpstr>PowerPoint Presentation</vt:lpstr>
      <vt:lpstr>Future accelerators programs at CERN</vt:lpstr>
      <vt:lpstr>CERN-SPL parameters</vt:lpstr>
      <vt:lpstr>A muon based Higgs factory at CERN</vt:lpstr>
      <vt:lpstr>Staged Neutrino Factory and Muon Colliders</vt:lpstr>
      <vt:lpstr>Muon generation by  GeV-scale  Compton gs</vt:lpstr>
    </vt:vector>
  </TitlesOfParts>
  <Company>infn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Antonelli</dc:creator>
  <cp:lastModifiedBy>Microsoft Office User</cp:lastModifiedBy>
  <cp:revision>645</cp:revision>
  <cp:lastPrinted>2015-11-09T16:44:43Z</cp:lastPrinted>
  <dcterms:created xsi:type="dcterms:W3CDTF">2015-06-19T11:44:42Z</dcterms:created>
  <dcterms:modified xsi:type="dcterms:W3CDTF">2017-12-05T13:17:02Z</dcterms:modified>
</cp:coreProperties>
</file>