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3" r:id="rId4"/>
    <p:sldId id="258" r:id="rId5"/>
    <p:sldId id="268" r:id="rId6"/>
    <p:sldId id="259" r:id="rId7"/>
    <p:sldId id="271" r:id="rId8"/>
    <p:sldId id="272" r:id="rId9"/>
    <p:sldId id="273" r:id="rId10"/>
    <p:sldId id="274" r:id="rId11"/>
    <p:sldId id="275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24"/>
  </p:normalViewPr>
  <p:slideViewPr>
    <p:cSldViewPr snapToGrid="0" snapToObjects="1">
      <p:cViewPr varScale="1">
        <p:scale>
          <a:sx n="90" d="100"/>
          <a:sy n="90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68269-9FD3-7A4E-B75F-88777714A545}" type="datetimeFigureOut">
              <a:rPr lang="en-US" smtClean="0"/>
              <a:t>11/21/17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CB85E-40DB-3C44-8915-66FD43211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5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B85E-40DB-3C44-8915-66FD432111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6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11/21/17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11/21/17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11/21/17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11/21/17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11/21/17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11/21/17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0566-3ACA-C141-8FD5-99ECC6C3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hyperlink" Target="https://confluence.desy.de/display/BI/Process+Flow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36" y="4810817"/>
            <a:ext cx="7357901" cy="1621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1465"/>
            <a:ext cx="12192000" cy="127088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SVD Introduction &amp; Ladder mount status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3378" y="5212468"/>
            <a:ext cx="9144000" cy="1655762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B050"/>
                </a:solidFill>
              </a:rPr>
              <a:t>Belle II Italy Meeting </a:t>
            </a:r>
            <a:r>
              <a:rPr lang="mr-IN" dirty="0" smtClean="0">
                <a:solidFill>
                  <a:srgbClr val="00B050"/>
                </a:solidFill>
              </a:rPr>
              <a:t>–</a:t>
            </a:r>
            <a:r>
              <a:rPr lang="en-US" dirty="0" smtClean="0">
                <a:solidFill>
                  <a:srgbClr val="00B050"/>
                </a:solidFill>
              </a:rPr>
              <a:t> Nov. 21</a:t>
            </a:r>
            <a:r>
              <a:rPr lang="en-US" baseline="30000" dirty="0" smtClean="0">
                <a:solidFill>
                  <a:srgbClr val="00B050"/>
                </a:solidFill>
              </a:rPr>
              <a:t>st</a:t>
            </a:r>
            <a:r>
              <a:rPr lang="en-US" dirty="0" smtClean="0">
                <a:solidFill>
                  <a:srgbClr val="00B050"/>
                </a:solidFill>
              </a:rPr>
              <a:t>	Pisa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078029" y="907654"/>
            <a:ext cx="7017470" cy="3732873"/>
            <a:chOff x="1663686" y="1617303"/>
            <a:chExt cx="8179321" cy="4190971"/>
          </a:xfrm>
        </p:grpSpPr>
        <p:pic>
          <p:nvPicPr>
            <p:cNvPr id="7" name="Picture 6" descr="VXD with SVD-Rev2.2 PXD- Rev12.d -0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990" y="1617303"/>
              <a:ext cx="7002246" cy="4082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922537" y="4570610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Ladders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4493584" y="2650374"/>
              <a:ext cx="24247" cy="1844713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525776" y="2820286"/>
              <a:ext cx="220813" cy="1674801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4295800" y="2383722"/>
              <a:ext cx="222030" cy="2111364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517830" y="2938405"/>
              <a:ext cx="437996" cy="1571296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656703" y="4012307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End rings</a:t>
              </a:r>
            </a:p>
          </p:txBody>
        </p:sp>
        <p:cxnSp>
          <p:nvCxnSpPr>
            <p:cNvPr id="14" name="Straight Arrow Connector 13"/>
            <p:cNvCxnSpPr>
              <a:stCxn id="23" idx="0"/>
            </p:cNvCxnSpPr>
            <p:nvPr/>
          </p:nvCxnSpPr>
          <p:spPr>
            <a:xfrm flipV="1">
              <a:off x="3180245" y="2650373"/>
              <a:ext cx="513401" cy="1361934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23" idx="0"/>
            </p:cNvCxnSpPr>
            <p:nvPr/>
          </p:nvCxnSpPr>
          <p:spPr>
            <a:xfrm flipV="1">
              <a:off x="3180245" y="2820285"/>
              <a:ext cx="722927" cy="1192022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23" idx="0"/>
            </p:cNvCxnSpPr>
            <p:nvPr/>
          </p:nvCxnSpPr>
          <p:spPr>
            <a:xfrm flipV="1">
              <a:off x="3180245" y="2995011"/>
              <a:ext cx="988665" cy="1017296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663686" y="1835401"/>
              <a:ext cx="13580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Carbon fiber</a:t>
              </a:r>
              <a:br>
                <a:rPr lang="en-US" dirty="0"/>
              </a:br>
              <a:r>
                <a:rPr lang="en-US" dirty="0"/>
                <a:t>(CF) cone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342719" y="2481732"/>
              <a:ext cx="1184047" cy="291279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671148" y="2006654"/>
              <a:ext cx="1171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End flange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8115767" y="2375986"/>
              <a:ext cx="1141311" cy="253492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8"/>
            <p:cNvSpPr txBox="1"/>
            <p:nvPr/>
          </p:nvSpPr>
          <p:spPr>
            <a:xfrm>
              <a:off x="3649288" y="5161943"/>
              <a:ext cx="38253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PXD</a:t>
              </a:r>
              <a:br>
                <a:rPr lang="en-US" dirty="0"/>
              </a:br>
              <a:r>
                <a:rPr lang="en-US" dirty="0"/>
                <a:t>(independent sub-detector inside SVD)</a:t>
              </a:r>
            </a:p>
          </p:txBody>
        </p:sp>
        <p:cxnSp>
          <p:nvCxnSpPr>
            <p:cNvPr id="22" name="Straight Arrow Connector 16"/>
            <p:cNvCxnSpPr/>
            <p:nvPr/>
          </p:nvCxnSpPr>
          <p:spPr>
            <a:xfrm flipH="1" flipV="1">
              <a:off x="5131530" y="3212504"/>
              <a:ext cx="430433" cy="194943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39"/>
            <p:cNvSpPr txBox="1"/>
            <p:nvPr/>
          </p:nvSpPr>
          <p:spPr>
            <a:xfrm>
              <a:off x="6856991" y="1777944"/>
              <a:ext cx="1496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Outer CF shell</a:t>
              </a:r>
            </a:p>
          </p:txBody>
        </p:sp>
        <p:cxnSp>
          <p:nvCxnSpPr>
            <p:cNvPr id="24" name="Straight Arrow Connector 40"/>
            <p:cNvCxnSpPr/>
            <p:nvPr/>
          </p:nvCxnSpPr>
          <p:spPr>
            <a:xfrm flipH="1">
              <a:off x="7124701" y="2147277"/>
              <a:ext cx="480700" cy="334455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39"/>
            <p:cNvSpPr txBox="1"/>
            <p:nvPr/>
          </p:nvSpPr>
          <p:spPr>
            <a:xfrm>
              <a:off x="8460928" y="4992665"/>
              <a:ext cx="1184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Beam pipe</a:t>
              </a:r>
            </a:p>
          </p:txBody>
        </p:sp>
        <p:cxnSp>
          <p:nvCxnSpPr>
            <p:cNvPr id="26" name="Straight Arrow Connector 40"/>
            <p:cNvCxnSpPr/>
            <p:nvPr/>
          </p:nvCxnSpPr>
          <p:spPr>
            <a:xfrm flipH="1" flipV="1">
              <a:off x="8471348" y="4378565"/>
              <a:ext cx="582051" cy="61410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585788" y="4371975"/>
            <a:ext cx="1747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SVD session: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69584" y="3074773"/>
            <a:ext cx="1872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S. </a:t>
            </a:r>
            <a:r>
              <a:rPr lang="en-US" sz="2400" dirty="0" err="1">
                <a:solidFill>
                  <a:srgbClr val="0070C0"/>
                </a:solidFill>
              </a:rPr>
              <a:t>Bettarini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dirty="0"/>
              <a:t>o</a:t>
            </a:r>
            <a:r>
              <a:rPr lang="en-US" dirty="0" smtClean="0"/>
              <a:t>n behalf of the </a:t>
            </a:r>
          </a:p>
          <a:p>
            <a:r>
              <a:rPr lang="en-US" dirty="0" smtClean="0"/>
              <a:t>Italian-SVD-Group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25444"/>
            <a:ext cx="10515600" cy="1325563"/>
          </a:xfrm>
        </p:spPr>
        <p:txBody>
          <a:bodyPr/>
          <a:lstStyle/>
          <a:p>
            <a:r>
              <a:rPr lang="en-US" dirty="0" smtClean="0"/>
              <a:t>				Brazing 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50" y="785813"/>
            <a:ext cx="11958992" cy="611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24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525594" cy="5376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138" y="3894666"/>
            <a:ext cx="7662862" cy="2963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3763" y="454196"/>
            <a:ext cx="4476747" cy="20621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/>
              <a:t>Outcome of today 8 am SVD </a:t>
            </a:r>
            <a:r>
              <a:rPr lang="en-US" sz="4000" b="1" dirty="0" smtClean="0"/>
              <a:t>meeting</a:t>
            </a:r>
            <a:r>
              <a:rPr lang="mr-IN" sz="4000" b="1" dirty="0" smtClean="0"/>
              <a:t>…</a:t>
            </a:r>
            <a:endParaRPr lang="en-US" sz="4000" b="1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3096" y="3847574"/>
            <a:ext cx="470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SEM Investigation</a:t>
            </a:r>
            <a:r>
              <a:rPr lang="en-US" dirty="0"/>
              <a:t> </a:t>
            </a:r>
            <a:r>
              <a:rPr lang="en-US" dirty="0" smtClean="0"/>
              <a:t>On </a:t>
            </a:r>
            <a:r>
              <a:rPr lang="en-US" dirty="0" smtClean="0"/>
              <a:t>brazing </a:t>
            </a:r>
            <a:r>
              <a:rPr lang="en-US" dirty="0" smtClean="0"/>
              <a:t>samples @UNIPI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588"/>
            <a:ext cx="3520046" cy="25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07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031" y="2997555"/>
            <a:ext cx="7524913" cy="51034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445" y="575733"/>
            <a:ext cx="7063349" cy="56125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5200" dirty="0"/>
              <a:t>Readout </a:t>
            </a:r>
            <a:r>
              <a:rPr lang="en-US" sz="5200" dirty="0" smtClean="0"/>
              <a:t>electronics</a:t>
            </a:r>
            <a:endParaRPr lang="en-US" sz="4600" dirty="0"/>
          </a:p>
          <a:p>
            <a:r>
              <a:rPr lang="en-US" dirty="0" smtClean="0"/>
              <a:t>FADC </a:t>
            </a:r>
            <a:r>
              <a:rPr lang="en-US" dirty="0"/>
              <a:t>v4 has been produced and evaluated in the real Belle II environment at KEK; </a:t>
            </a:r>
            <a:r>
              <a:rPr lang="en-US" dirty="0" smtClean="0"/>
              <a:t>significant improvement </a:t>
            </a:r>
            <a:r>
              <a:rPr lang="en-US" dirty="0"/>
              <a:t>in the noise performance is observed</a:t>
            </a:r>
          </a:p>
          <a:p>
            <a:r>
              <a:rPr lang="en-US" dirty="0" smtClean="0"/>
              <a:t>Mass </a:t>
            </a:r>
            <a:r>
              <a:rPr lang="en-US" dirty="0"/>
              <a:t>production has been started: half of the FADC system will be at KEK by end of Feb </a:t>
            </a:r>
            <a:r>
              <a:rPr lang="en-US" dirty="0" smtClean="0"/>
              <a:t>2018; full </a:t>
            </a:r>
            <a:r>
              <a:rPr lang="en-US" dirty="0"/>
              <a:t>system </a:t>
            </a:r>
            <a:r>
              <a:rPr lang="en-US" dirty="0" smtClean="0"/>
              <a:t>will arrive </a:t>
            </a:r>
            <a:r>
              <a:rPr lang="en-US" dirty="0"/>
              <a:t>by mid Mar </a:t>
            </a:r>
            <a:r>
              <a:rPr lang="en-US" dirty="0" smtClean="0"/>
              <a:t>2018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4600" dirty="0" smtClean="0"/>
              <a:t>SVD Software</a:t>
            </a:r>
            <a:endParaRPr lang="en-US" sz="4600" dirty="0"/>
          </a:p>
          <a:p>
            <a:r>
              <a:rPr lang="en-US" dirty="0" smtClean="0"/>
              <a:t>Online </a:t>
            </a:r>
            <a:r>
              <a:rPr lang="en-US" dirty="0"/>
              <a:t>software is well on track for phase </a:t>
            </a:r>
            <a:r>
              <a:rPr lang="en-US" dirty="0" smtClean="0"/>
              <a:t>2</a:t>
            </a:r>
            <a:endParaRPr lang="en-US" dirty="0"/>
          </a:p>
          <a:p>
            <a:r>
              <a:rPr lang="en-US" dirty="0" smtClean="0"/>
              <a:t>Offline </a:t>
            </a:r>
            <a:r>
              <a:rPr lang="en-US" dirty="0"/>
              <a:t>software is undergoing a refactoring to include important new features such as hit </a:t>
            </a:r>
            <a:r>
              <a:rPr lang="en-US" dirty="0" smtClean="0"/>
              <a:t>time determination</a:t>
            </a:r>
            <a:r>
              <a:rPr lang="en-US" dirty="0"/>
              <a:t>; major effort is required to make it ready for phase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794" y="1"/>
            <a:ext cx="4945205" cy="29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7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0" y="16933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On Nov. 18</a:t>
            </a:r>
            <a:r>
              <a:rPr lang="en-US" sz="3600" b="1" baseline="30000" dirty="0" smtClean="0"/>
              <a:t>th</a:t>
            </a:r>
            <a:r>
              <a:rPr lang="en-US" sz="3600" b="1" dirty="0" smtClean="0"/>
              <a:t> the </a:t>
            </a:r>
            <a:r>
              <a:rPr lang="en-US" sz="3600" b="1" dirty="0"/>
              <a:t>phase-2 VXD/BEAST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detector installed into </a:t>
            </a:r>
            <a:r>
              <a:rPr lang="en-US" sz="3600" b="1" dirty="0"/>
              <a:t>Belle </a:t>
            </a:r>
            <a:r>
              <a:rPr lang="en-US" sz="3600" b="1" dirty="0" smtClean="0"/>
              <a:t>II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10" b="36166"/>
          <a:stretch/>
        </p:blipFill>
        <p:spPr>
          <a:xfrm>
            <a:off x="97335" y="1271587"/>
            <a:ext cx="6488915" cy="544988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173" b="96184"/>
          <a:stretch/>
        </p:blipFill>
        <p:spPr>
          <a:xfrm>
            <a:off x="9810043" y="2407356"/>
            <a:ext cx="2211896" cy="1707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129" b="96149"/>
          <a:stretch/>
        </p:blipFill>
        <p:spPr>
          <a:xfrm>
            <a:off x="9810044" y="575733"/>
            <a:ext cx="2271404" cy="1695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291" b="92189"/>
          <a:stretch/>
        </p:blipFill>
        <p:spPr>
          <a:xfrm>
            <a:off x="6173258" y="586801"/>
            <a:ext cx="3270780" cy="2484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042" b="88849"/>
          <a:stretch/>
        </p:blipFill>
        <p:spPr>
          <a:xfrm>
            <a:off x="9177176" y="4251325"/>
            <a:ext cx="2838616" cy="216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746185" y="274638"/>
            <a:ext cx="6869266" cy="620410"/>
          </a:xfrm>
        </p:spPr>
        <p:txBody>
          <a:bodyPr>
            <a:normAutofit fontScale="90000"/>
          </a:bodyPr>
          <a:lstStyle/>
          <a:p>
            <a:r>
              <a:rPr lang="en-US" smtClean="0"/>
              <a:t>Ladder assembly</a:t>
            </a:r>
            <a:endParaRPr lang="en-US" dirty="0"/>
          </a:p>
        </p:txBody>
      </p:sp>
      <p:pic>
        <p:nvPicPr>
          <p:cNvPr id="36" name="図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704" y="4077073"/>
            <a:ext cx="3888802" cy="2285715"/>
          </a:xfrm>
          <a:prstGeom prst="rect">
            <a:avLst/>
          </a:prstGeom>
        </p:spPr>
      </p:pic>
      <p:pic>
        <p:nvPicPr>
          <p:cNvPr id="37" name="図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623" y="3458659"/>
            <a:ext cx="4918422" cy="2605715"/>
          </a:xfrm>
          <a:prstGeom prst="rect">
            <a:avLst/>
          </a:prstGeom>
        </p:spPr>
      </p:pic>
      <p:pic>
        <p:nvPicPr>
          <p:cNvPr id="38" name="図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9657" y="2204865"/>
            <a:ext cx="6110793" cy="3382857"/>
          </a:xfrm>
          <a:prstGeom prst="rect">
            <a:avLst/>
          </a:prstGeom>
        </p:spPr>
      </p:pic>
      <p:pic>
        <p:nvPicPr>
          <p:cNvPr id="39" name="図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0417" y="1268760"/>
            <a:ext cx="7487951" cy="3794286"/>
          </a:xfrm>
          <a:prstGeom prst="rect">
            <a:avLst/>
          </a:prstGeom>
        </p:spPr>
      </p:pic>
      <p:sp>
        <p:nvSpPr>
          <p:cNvPr id="42" name="テキスト ボックス 14"/>
          <p:cNvSpPr txBox="1"/>
          <p:nvPr/>
        </p:nvSpPr>
        <p:spPr>
          <a:xfrm>
            <a:off x="1720051" y="1115452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L6 Ladder</a:t>
            </a:r>
            <a:br>
              <a:rPr kumimoji="1" lang="en-US" altLang="ja-JP" dirty="0"/>
            </a:br>
            <a:r>
              <a:rPr kumimoji="1" lang="en-US" altLang="ja-JP" sz="1400" dirty="0"/>
              <a:t>(</a:t>
            </a:r>
            <a:r>
              <a:rPr kumimoji="1" lang="en-US" altLang="ja-JP" sz="1400" dirty="0" err="1"/>
              <a:t>Kavli</a:t>
            </a:r>
            <a:r>
              <a:rPr kumimoji="1" lang="en-US" altLang="ja-JP" sz="1400" dirty="0"/>
              <a:t> IPMU)</a:t>
            </a:r>
            <a:endParaRPr kumimoji="1" lang="ja-JP" altLang="en-US" sz="1400" dirty="0"/>
          </a:p>
        </p:txBody>
      </p:sp>
      <p:sp>
        <p:nvSpPr>
          <p:cNvPr id="43" name="テキスト ボックス 15"/>
          <p:cNvSpPr txBox="1"/>
          <p:nvPr/>
        </p:nvSpPr>
        <p:spPr>
          <a:xfrm>
            <a:off x="1702345" y="2301956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L5 Ladder</a:t>
            </a:r>
          </a:p>
          <a:p>
            <a:r>
              <a:rPr kumimoji="1" lang="en-US" altLang="ja-JP" sz="1400" dirty="0"/>
              <a:t>(HEPHY)</a:t>
            </a:r>
            <a:endParaRPr kumimoji="1" lang="ja-JP" altLang="en-US" sz="1400" dirty="0"/>
          </a:p>
        </p:txBody>
      </p:sp>
      <p:sp>
        <p:nvSpPr>
          <p:cNvPr id="44" name="テキスト ボックス 16"/>
          <p:cNvSpPr txBox="1"/>
          <p:nvPr/>
        </p:nvSpPr>
        <p:spPr>
          <a:xfrm>
            <a:off x="1726349" y="3402801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L4 Ladder</a:t>
            </a:r>
            <a:br>
              <a:rPr kumimoji="1" lang="en-US" altLang="ja-JP" dirty="0"/>
            </a:br>
            <a:r>
              <a:rPr kumimoji="1" lang="en-US" altLang="ja-JP" sz="1400" dirty="0"/>
              <a:t>(TIFR)</a:t>
            </a:r>
            <a:endParaRPr kumimoji="1" lang="ja-JP" altLang="en-US" sz="1400" dirty="0"/>
          </a:p>
        </p:txBody>
      </p:sp>
      <p:sp>
        <p:nvSpPr>
          <p:cNvPr id="45" name="テキスト ボックス 17"/>
          <p:cNvSpPr txBox="1"/>
          <p:nvPr/>
        </p:nvSpPr>
        <p:spPr>
          <a:xfrm>
            <a:off x="1726349" y="4162040"/>
            <a:ext cx="11071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L3 Ladder</a:t>
            </a:r>
            <a:br>
              <a:rPr kumimoji="1" lang="en-US" altLang="ja-JP" dirty="0"/>
            </a:br>
            <a:r>
              <a:rPr kumimoji="1" lang="en-US" altLang="ja-JP" sz="1400" dirty="0"/>
              <a:t>(Melbourne)</a:t>
            </a:r>
            <a:endParaRPr kumimoji="1" lang="ja-JP" altLang="en-US" sz="1400" dirty="0"/>
          </a:p>
        </p:txBody>
      </p:sp>
      <p:sp>
        <p:nvSpPr>
          <p:cNvPr id="46" name="テキスト ボックス 18"/>
          <p:cNvSpPr txBox="1"/>
          <p:nvPr/>
        </p:nvSpPr>
        <p:spPr>
          <a:xfrm>
            <a:off x="3926002" y="133089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FWD module</a:t>
            </a:r>
            <a:endParaRPr kumimoji="1" lang="ja-JP" altLang="en-US" sz="1400" dirty="0"/>
          </a:p>
        </p:txBody>
      </p:sp>
      <p:sp>
        <p:nvSpPr>
          <p:cNvPr id="47" name="テキスト ボックス 19"/>
          <p:cNvSpPr txBox="1"/>
          <p:nvPr/>
        </p:nvSpPr>
        <p:spPr>
          <a:xfrm>
            <a:off x="8688289" y="3668014"/>
            <a:ext cx="1149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B</a:t>
            </a:r>
            <a:r>
              <a:rPr kumimoji="1" lang="en-US" altLang="ja-JP" sz="1400" dirty="0"/>
              <a:t>WD module</a:t>
            </a:r>
            <a:endParaRPr kumimoji="1" lang="ja-JP" altLang="en-US" sz="1400" dirty="0"/>
          </a:p>
        </p:txBody>
      </p:sp>
      <p:sp>
        <p:nvSpPr>
          <p:cNvPr id="48" name="テキスト ボックス 20"/>
          <p:cNvSpPr txBox="1"/>
          <p:nvPr/>
        </p:nvSpPr>
        <p:spPr>
          <a:xfrm>
            <a:off x="5505565" y="1867814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Origami +z</a:t>
            </a:r>
          </a:p>
        </p:txBody>
      </p:sp>
      <p:sp>
        <p:nvSpPr>
          <p:cNvPr id="49" name="テキスト ボックス 21"/>
          <p:cNvSpPr txBox="1"/>
          <p:nvPr/>
        </p:nvSpPr>
        <p:spPr>
          <a:xfrm>
            <a:off x="6304874" y="2319958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Origami </a:t>
            </a:r>
            <a:r>
              <a:rPr kumimoji="1" lang="en-US" altLang="ja-JP" sz="1400" dirty="0" err="1"/>
              <a:t>ce</a:t>
            </a:r>
            <a:endParaRPr kumimoji="1" lang="ja-JP" altLang="en-US" sz="1400" dirty="0"/>
          </a:p>
        </p:txBody>
      </p:sp>
      <p:sp>
        <p:nvSpPr>
          <p:cNvPr id="50" name="テキスト ボックス 22"/>
          <p:cNvSpPr txBox="1"/>
          <p:nvPr/>
        </p:nvSpPr>
        <p:spPr>
          <a:xfrm>
            <a:off x="7384994" y="2915767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Origami -z</a:t>
            </a:r>
            <a:endParaRPr kumimoji="1" lang="ja-JP" altLang="en-US" sz="1400" dirty="0"/>
          </a:p>
        </p:txBody>
      </p:sp>
      <p:cxnSp>
        <p:nvCxnSpPr>
          <p:cNvPr id="51" name="直線コネクタ 23"/>
          <p:cNvCxnSpPr>
            <a:cxnSpLocks noChangeAspect="1"/>
          </p:cNvCxnSpPr>
          <p:nvPr/>
        </p:nvCxnSpPr>
        <p:spPr>
          <a:xfrm flipH="1">
            <a:off x="5971651" y="3039620"/>
            <a:ext cx="2837883" cy="2108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25"/>
          <p:cNvCxnSpPr>
            <a:cxnSpLocks noChangeAspect="1"/>
          </p:cNvCxnSpPr>
          <p:nvPr/>
        </p:nvCxnSpPr>
        <p:spPr>
          <a:xfrm flipH="1">
            <a:off x="4861960" y="2391548"/>
            <a:ext cx="2837883" cy="2108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26"/>
          <p:cNvCxnSpPr>
            <a:cxnSpLocks noChangeAspect="1"/>
          </p:cNvCxnSpPr>
          <p:nvPr/>
        </p:nvCxnSpPr>
        <p:spPr>
          <a:xfrm flipH="1">
            <a:off x="4609273" y="1763639"/>
            <a:ext cx="1933109" cy="14361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右矢印 34"/>
          <p:cNvSpPr/>
          <p:nvPr/>
        </p:nvSpPr>
        <p:spPr>
          <a:xfrm rot="2056289">
            <a:off x="7894126" y="2410757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右矢印 35"/>
          <p:cNvSpPr/>
          <p:nvPr/>
        </p:nvSpPr>
        <p:spPr>
          <a:xfrm rot="2056289" flipH="1" flipV="1">
            <a:off x="7161154" y="1942241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36"/>
          <p:cNvSpPr txBox="1"/>
          <p:nvPr/>
        </p:nvSpPr>
        <p:spPr>
          <a:xfrm>
            <a:off x="8313959" y="2658398"/>
            <a:ext cx="65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r>
              <a:rPr kumimoji="1" lang="en-US" altLang="ja-JP" dirty="0"/>
              <a:t>WD</a:t>
            </a:r>
            <a:endParaRPr kumimoji="1" lang="ja-JP" altLang="en-US" dirty="0"/>
          </a:p>
        </p:txBody>
      </p:sp>
      <p:sp>
        <p:nvSpPr>
          <p:cNvPr id="57" name="テキスト ボックス 37"/>
          <p:cNvSpPr txBox="1"/>
          <p:nvPr/>
        </p:nvSpPr>
        <p:spPr>
          <a:xfrm>
            <a:off x="6657775" y="1556792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</a:t>
            </a:r>
            <a:r>
              <a:rPr kumimoji="1" lang="en-US" altLang="ja-JP" dirty="0"/>
              <a:t>W</a:t>
            </a:r>
            <a:r>
              <a:rPr kumimoji="1" lang="de-AT" altLang="ja-JP" dirty="0"/>
              <a:t>D</a:t>
            </a:r>
            <a:endParaRPr kumimoji="1" lang="ja-JP" altLang="en-US" dirty="0"/>
          </a:p>
        </p:txBody>
      </p:sp>
      <p:cxnSp>
        <p:nvCxnSpPr>
          <p:cNvPr id="58" name="直線コネクタ 6"/>
          <p:cNvCxnSpPr>
            <a:cxnSpLocks noChangeAspect="1"/>
          </p:cNvCxnSpPr>
          <p:nvPr/>
        </p:nvCxnSpPr>
        <p:spPr>
          <a:xfrm>
            <a:off x="3546806" y="1301441"/>
            <a:ext cx="6246062" cy="36762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40"/>
          <p:cNvCxnSpPr>
            <a:cxnSpLocks noChangeAspect="1"/>
          </p:cNvCxnSpPr>
          <p:nvPr/>
        </p:nvCxnSpPr>
        <p:spPr>
          <a:xfrm>
            <a:off x="3361318" y="2279452"/>
            <a:ext cx="5437416" cy="32003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41"/>
          <p:cNvCxnSpPr>
            <a:cxnSpLocks noChangeAspect="1"/>
          </p:cNvCxnSpPr>
          <p:nvPr/>
        </p:nvCxnSpPr>
        <p:spPr>
          <a:xfrm>
            <a:off x="3622907" y="3399726"/>
            <a:ext cx="4428865" cy="26067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24"/>
          <p:cNvSpPr txBox="1"/>
          <p:nvPr/>
        </p:nvSpPr>
        <p:spPr>
          <a:xfrm>
            <a:off x="9322912" y="4993432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Cooling pipe</a:t>
            </a:r>
            <a:endParaRPr kumimoji="1" lang="ja-JP" altLang="en-US" sz="1400" dirty="0"/>
          </a:p>
        </p:txBody>
      </p:sp>
      <p:sp>
        <p:nvSpPr>
          <p:cNvPr id="62" name="テキスト ボックス 42"/>
          <p:cNvSpPr txBox="1"/>
          <p:nvPr/>
        </p:nvSpPr>
        <p:spPr>
          <a:xfrm>
            <a:off x="8615452" y="5488310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Cooling pipe</a:t>
            </a:r>
            <a:endParaRPr kumimoji="1" lang="ja-JP" altLang="en-US" sz="1400" dirty="0"/>
          </a:p>
        </p:txBody>
      </p:sp>
      <p:sp>
        <p:nvSpPr>
          <p:cNvPr id="63" name="テキスト ボックス 43"/>
          <p:cNvSpPr txBox="1"/>
          <p:nvPr/>
        </p:nvSpPr>
        <p:spPr>
          <a:xfrm>
            <a:off x="7810744" y="6001544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Cooling pipe</a:t>
            </a:r>
            <a:endParaRPr kumimoji="1" lang="ja-JP" altLang="en-US" sz="1400" dirty="0"/>
          </a:p>
        </p:txBody>
      </p:sp>
      <p:pic>
        <p:nvPicPr>
          <p:cNvPr id="34" name="図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4328266" y="5467775"/>
            <a:ext cx="2134072" cy="1171873"/>
          </a:xfrm>
          <a:prstGeom prst="rect">
            <a:avLst/>
          </a:prstGeom>
        </p:spPr>
      </p:pic>
      <p:pic>
        <p:nvPicPr>
          <p:cNvPr id="35" name="図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2606063" y="4621067"/>
            <a:ext cx="1903312" cy="1021131"/>
          </a:xfrm>
          <a:prstGeom prst="rect">
            <a:avLst/>
          </a:prstGeom>
        </p:spPr>
      </p:pic>
      <p:sp>
        <p:nvSpPr>
          <p:cNvPr id="65" name="テキスト ボックス 38"/>
          <p:cNvSpPr txBox="1"/>
          <p:nvPr/>
        </p:nvSpPr>
        <p:spPr>
          <a:xfrm>
            <a:off x="3719737" y="5944985"/>
            <a:ext cx="1150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/>
              <a:t>BWD module</a:t>
            </a:r>
            <a:br>
              <a:rPr lang="en-US" altLang="ja-JP" sz="1400" dirty="0"/>
            </a:br>
            <a:r>
              <a:rPr lang="en-US" altLang="ja-JP" sz="1400" dirty="0"/>
              <a:t>(Pisa)</a:t>
            </a:r>
            <a:endParaRPr lang="ja-JP" altLang="en-US" sz="1400" dirty="0"/>
          </a:p>
        </p:txBody>
      </p:sp>
      <p:sp>
        <p:nvSpPr>
          <p:cNvPr id="66" name="テキスト ボックス 39"/>
          <p:cNvSpPr txBox="1"/>
          <p:nvPr/>
        </p:nvSpPr>
        <p:spPr>
          <a:xfrm>
            <a:off x="2639617" y="5433831"/>
            <a:ext cx="113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/>
              <a:t>FWD module</a:t>
            </a:r>
          </a:p>
          <a:p>
            <a:r>
              <a:rPr lang="en-US" altLang="ja-JP" sz="1400" dirty="0"/>
              <a:t>(Pisa)</a:t>
            </a:r>
            <a:endParaRPr lang="ja-JP" altLang="en-US" sz="1400" dirty="0"/>
          </a:p>
        </p:txBody>
      </p:sp>
      <p:graphicFrame>
        <p:nvGraphicFramePr>
          <p:cNvPr id="40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600066"/>
              </p:ext>
            </p:extLst>
          </p:nvPr>
        </p:nvGraphicFramePr>
        <p:xfrm>
          <a:off x="7752621" y="191553"/>
          <a:ext cx="2731674" cy="1554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52451"/>
                <a:gridCol w="915507"/>
                <a:gridCol w="1163716"/>
              </a:tblGrid>
              <a:tr h="39305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Layer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Ladders</a:t>
                      </a:r>
                      <a:br>
                        <a:rPr kumimoji="1" lang="en-US" altLang="ja-JP" sz="1200" dirty="0" smtClean="0"/>
                      </a:br>
                      <a:r>
                        <a:rPr kumimoji="1" lang="en-US" altLang="ja-JP" sz="1200" dirty="0" smtClean="0"/>
                        <a:t>(spares)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DSSDs</a:t>
                      </a:r>
                      <a:r>
                        <a:rPr lang="en-US" sz="1200" kern="1200" baseline="0" dirty="0" smtClean="0">
                          <a:effectLst/>
                        </a:rPr>
                        <a:t> / ladder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endParaRPr lang="en-US" sz="1200" dirty="0" smtClean="0">
                        <a:effectLst/>
                      </a:endParaRPr>
                    </a:p>
                  </a:txBody>
                  <a:tcPr/>
                </a:tc>
              </a:tr>
              <a:tr h="2358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6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16 (4)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358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12 (3)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358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10 (2)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46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7 (2)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9317306" y="1945367"/>
            <a:ext cx="109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47 FW +</a:t>
            </a:r>
            <a:br>
              <a:rPr lang="en-US" dirty="0"/>
            </a:br>
            <a:r>
              <a:rPr lang="en-US" dirty="0"/>
              <a:t>47 BW</a:t>
            </a:r>
          </a:p>
        </p:txBody>
      </p:sp>
    </p:spTree>
    <p:extLst>
      <p:ext uri="{BB962C8B-B14F-4D97-AF65-F5344CB8AC3E}">
        <p14:creationId xmlns:p14="http://schemas.microsoft.com/office/powerpoint/2010/main" val="242547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64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SVD ladder production </a:t>
            </a:r>
            <a:r>
              <a:rPr lang="en-US" b="1" dirty="0" smtClean="0"/>
              <a:t>status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1300163"/>
            <a:ext cx="11864622" cy="54213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Ladder assembly is in its final phase: 3 out of 5 sites have completed their production:</a:t>
            </a:r>
          </a:p>
          <a:p>
            <a:pPr lvl="1"/>
            <a:r>
              <a:rPr lang="en-US" dirty="0" smtClean="0"/>
              <a:t>Pisa </a:t>
            </a:r>
            <a:r>
              <a:rPr lang="en-US" dirty="0"/>
              <a:t>(FW/BW) Production completed – in total </a:t>
            </a:r>
            <a:r>
              <a:rPr lang="en-US" dirty="0" smtClean="0"/>
              <a:t>60 class </a:t>
            </a:r>
            <a:r>
              <a:rPr lang="en-US" dirty="0"/>
              <a:t>A FW and 55 BW subassemblies </a:t>
            </a:r>
            <a:r>
              <a:rPr lang="en-US" dirty="0" smtClean="0"/>
              <a:t>built</a:t>
            </a:r>
            <a:endParaRPr lang="en-US" dirty="0"/>
          </a:p>
          <a:p>
            <a:pPr lvl="1"/>
            <a:r>
              <a:rPr lang="en-US" dirty="0" smtClean="0"/>
              <a:t>Melbourne </a:t>
            </a:r>
            <a:r>
              <a:rPr lang="en-US" dirty="0"/>
              <a:t>( L3 ) Production completed – 11 </a:t>
            </a:r>
            <a:r>
              <a:rPr lang="en-US" dirty="0" smtClean="0"/>
              <a:t>good ladders </a:t>
            </a:r>
            <a:r>
              <a:rPr lang="en-US" dirty="0"/>
              <a:t>available out of 7+2 ladders needed</a:t>
            </a:r>
          </a:p>
          <a:p>
            <a:pPr lvl="1"/>
            <a:r>
              <a:rPr lang="en-US" dirty="0" smtClean="0"/>
              <a:t>TIFR </a:t>
            </a:r>
            <a:r>
              <a:rPr lang="en-US" dirty="0"/>
              <a:t>( L4 ) </a:t>
            </a:r>
            <a:r>
              <a:rPr lang="en-US" dirty="0" smtClean="0"/>
              <a:t>9 </a:t>
            </a:r>
            <a:r>
              <a:rPr lang="en-US" dirty="0"/>
              <a:t>good ladders in hand, </a:t>
            </a:r>
            <a:r>
              <a:rPr lang="en-US" dirty="0" smtClean="0"/>
              <a:t>3 </a:t>
            </a:r>
            <a:r>
              <a:rPr lang="en-US" dirty="0"/>
              <a:t>more to </a:t>
            </a:r>
            <a:r>
              <a:rPr lang="en-US" dirty="0" smtClean="0"/>
              <a:t>build (expect </a:t>
            </a:r>
            <a:r>
              <a:rPr lang="en-US" dirty="0"/>
              <a:t>to finish in Jan 2018)</a:t>
            </a:r>
          </a:p>
          <a:p>
            <a:pPr lvl="1"/>
            <a:r>
              <a:rPr lang="en-US" dirty="0" smtClean="0"/>
              <a:t>HEPHY </a:t>
            </a:r>
            <a:r>
              <a:rPr lang="en-US" dirty="0"/>
              <a:t>( L5 ) Production completed – 15 </a:t>
            </a:r>
            <a:r>
              <a:rPr lang="en-US" dirty="0" smtClean="0"/>
              <a:t>good ladders </a:t>
            </a:r>
            <a:r>
              <a:rPr lang="en-US" dirty="0"/>
              <a:t>in hand</a:t>
            </a:r>
          </a:p>
          <a:p>
            <a:pPr lvl="1"/>
            <a:r>
              <a:rPr lang="en-US" dirty="0" err="1" smtClean="0"/>
              <a:t>Kavli</a:t>
            </a:r>
            <a:r>
              <a:rPr lang="en-US" dirty="0"/>
              <a:t>-</a:t>
            </a:r>
            <a:r>
              <a:rPr lang="en-US" dirty="0" smtClean="0"/>
              <a:t>IPMU </a:t>
            </a:r>
            <a:r>
              <a:rPr lang="en-US" dirty="0"/>
              <a:t>( L6 ) </a:t>
            </a:r>
            <a:r>
              <a:rPr lang="en-US" dirty="0" smtClean="0"/>
              <a:t>15 </a:t>
            </a:r>
            <a:r>
              <a:rPr lang="en-US" dirty="0"/>
              <a:t>good ladders available, </a:t>
            </a:r>
            <a:r>
              <a:rPr lang="en-US" dirty="0" smtClean="0"/>
              <a:t>5 </a:t>
            </a:r>
            <a:r>
              <a:rPr lang="en-US" dirty="0"/>
              <a:t>more </a:t>
            </a:r>
            <a:r>
              <a:rPr lang="en-US" dirty="0" smtClean="0"/>
              <a:t>to go. Precisely </a:t>
            </a:r>
            <a:r>
              <a:rPr lang="en-US" dirty="0"/>
              <a:t>on June 2017 B2GM schedule (end </a:t>
            </a:r>
            <a:r>
              <a:rPr lang="en-US" dirty="0" smtClean="0"/>
              <a:t>of production</a:t>
            </a:r>
            <a:r>
              <a:rPr lang="en-US" dirty="0"/>
              <a:t>: second half of Feb </a:t>
            </a:r>
            <a:r>
              <a:rPr lang="en-US" dirty="0" smtClean="0"/>
              <a:t>2018, consistent with the ladder mount schedule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PF1 peel off problems have been addressed by “type 3” reinforcement and have not reappeared</a:t>
            </a:r>
            <a:br>
              <a:rPr lang="en-US" dirty="0" smtClean="0"/>
            </a:b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9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3" y="273994"/>
            <a:ext cx="9635067" cy="104164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Threefold PF1 peel off mitigation strategy implemented by L4/L6 in June 2017</a:t>
            </a: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955" y="1486189"/>
            <a:ext cx="11221155" cy="473448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Staged assembly: FW sensor is glued first, assembly continues after 1 week wait</a:t>
            </a:r>
            <a:br>
              <a:rPr lang="en-US" sz="2400" dirty="0"/>
            </a:br>
            <a:r>
              <a:rPr lang="en-US" sz="2400" dirty="0"/>
              <a:t>(to minimize loss of sensors if peel-off happens)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Glue brace reinforcement: to secure the weakest corner (sacrificing one alignment mark)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Mylar strip with flaps (type 3): to mechanically push PF1/PF2 onto the sensor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70" y="2879480"/>
            <a:ext cx="5502859" cy="936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417" y="4491319"/>
            <a:ext cx="9211392" cy="17400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4388" y="5927550"/>
            <a:ext cx="5230906" cy="501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8322" y="6290619"/>
            <a:ext cx="1861266" cy="501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98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57349"/>
            <a:ext cx="10515600" cy="1325563"/>
          </a:xfrm>
        </p:spPr>
        <p:txBody>
          <a:bodyPr/>
          <a:lstStyle/>
          <a:p>
            <a:r>
              <a:rPr lang="en-US" b="1" dirty="0" smtClean="0"/>
              <a:t>Ladder mount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156" y="771883"/>
            <a:ext cx="8779933" cy="4351338"/>
          </a:xfrm>
        </p:spPr>
        <p:txBody>
          <a:bodyPr/>
          <a:lstStyle/>
          <a:p>
            <a:r>
              <a:rPr lang="en-US" sz="2400" dirty="0" smtClean="0"/>
              <a:t>Tools </a:t>
            </a:r>
            <a:r>
              <a:rPr lang="en-US" sz="2400" dirty="0"/>
              <a:t>and procedures have undergone a series of technical reviews and were finally </a:t>
            </a:r>
            <a:r>
              <a:rPr lang="en-US" sz="2400" dirty="0" smtClean="0"/>
              <a:t>approved on </a:t>
            </a:r>
            <a:r>
              <a:rPr lang="en-US" sz="2400" dirty="0"/>
              <a:t>Sep 5, 2017</a:t>
            </a:r>
          </a:p>
          <a:p>
            <a:r>
              <a:rPr lang="en-US" sz="2400" dirty="0" smtClean="0"/>
              <a:t>LM </a:t>
            </a:r>
            <a:r>
              <a:rPr lang="en-US" sz="2400" dirty="0"/>
              <a:t>has started; progress is behind the original schedule due to a number of issues on the L3</a:t>
            </a:r>
          </a:p>
          <a:p>
            <a:r>
              <a:rPr lang="en-US" sz="2400" dirty="0"/>
              <a:t>ladders; no issues are seen in the LM tools/procedures itself</a:t>
            </a:r>
          </a:p>
          <a:p>
            <a:r>
              <a:rPr lang="en-US" sz="2400" dirty="0" smtClean="0"/>
              <a:t>+</a:t>
            </a:r>
            <a:r>
              <a:rPr lang="en-US" sz="2400" dirty="0"/>
              <a:t>X (-X) half-shell is expected to be mounted by Jan (Apr) 2018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23" y="3583141"/>
            <a:ext cx="10093037" cy="3138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9715"/>
            <a:ext cx="3581398" cy="285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21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8894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/>
              <a:t>L</a:t>
            </a:r>
            <a:r>
              <a:rPr lang="en-US" dirty="0" smtClean="0"/>
              <a:t>adder mount 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21544"/>
            <a:ext cx="3734867" cy="2778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90" y="921544"/>
            <a:ext cx="3705223" cy="2778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942557"/>
            <a:ext cx="3710315" cy="2778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936" y="3912702"/>
            <a:ext cx="4142529" cy="2749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640" y="964407"/>
            <a:ext cx="1312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Mount tool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10455" y="2995413"/>
            <a:ext cx="25677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Protection cover and</a:t>
            </a:r>
            <a:br>
              <a:rPr lang="en-US"/>
            </a:br>
            <a:r>
              <a:rPr lang="en-US"/>
              <a:t>3D measurement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0550" y="5972574"/>
            <a:ext cx="18780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Cooling pipe</a:t>
            </a:r>
            <a:br>
              <a:rPr lang="en-US"/>
            </a:br>
            <a:r>
              <a:rPr lang="en-US"/>
              <a:t>attachment tool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7050" y="5945274"/>
            <a:ext cx="18780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Dry volume and CO2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8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3182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Ladder mount procedures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066" y="895049"/>
            <a:ext cx="6343134" cy="4195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2624" y="850103"/>
            <a:ext cx="1585911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Helper/watcher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1" y="3215637"/>
            <a:ext cx="4400665" cy="384046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6481763" y="4914900"/>
            <a:ext cx="1200150" cy="91440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52623" y="5857877"/>
            <a:ext cx="517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https://confluence.desy.de/display/BI/Process+Flow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2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October: L4 completed!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0566-3ACA-C141-8FD5-99ECC6C37EBE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66" y="1372306"/>
            <a:ext cx="6722634" cy="504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85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509</Words>
  <Application>Microsoft Macintosh PowerPoint</Application>
  <PresentationFormat>Widescreen</PresentationFormat>
  <Paragraphs>106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Calibri Light</vt:lpstr>
      <vt:lpstr>Mangal</vt:lpstr>
      <vt:lpstr>Yu Gothic</vt:lpstr>
      <vt:lpstr>Arial</vt:lpstr>
      <vt:lpstr>Office Theme</vt:lpstr>
      <vt:lpstr>SVD Introduction &amp; Ladder mount status </vt:lpstr>
      <vt:lpstr>On Nov. 18th the phase-2 VXD/BEAST  detector installed into Belle II </vt:lpstr>
      <vt:lpstr>Ladder assembly</vt:lpstr>
      <vt:lpstr>SVD ladder production status </vt:lpstr>
      <vt:lpstr>Threefold PF1 peel off mitigation strategy implemented by L4/L6 in June 2017</vt:lpstr>
      <vt:lpstr>Ladder mount</vt:lpstr>
      <vt:lpstr>Ladder mount tools</vt:lpstr>
      <vt:lpstr>Ladder mount procedures</vt:lpstr>
      <vt:lpstr>End of October: L4 completed!</vt:lpstr>
      <vt:lpstr>    Brazing Issue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47</cp:revision>
  <cp:lastPrinted>2017-11-21T08:39:38Z</cp:lastPrinted>
  <dcterms:created xsi:type="dcterms:W3CDTF">2017-11-20T06:15:05Z</dcterms:created>
  <dcterms:modified xsi:type="dcterms:W3CDTF">2017-11-21T08:44:47Z</dcterms:modified>
</cp:coreProperties>
</file>