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37" r:id="rId3"/>
    <p:sldId id="539" r:id="rId4"/>
    <p:sldId id="538" r:id="rId5"/>
    <p:sldId id="541" r:id="rId6"/>
    <p:sldId id="542" r:id="rId7"/>
    <p:sldId id="543" r:id="rId8"/>
    <p:sldId id="549" r:id="rId9"/>
    <p:sldId id="557" r:id="rId10"/>
    <p:sldId id="544" r:id="rId11"/>
    <p:sldId id="540" r:id="rId12"/>
    <p:sldId id="546" r:id="rId13"/>
    <p:sldId id="545" r:id="rId14"/>
    <p:sldId id="548" r:id="rId15"/>
    <p:sldId id="530" r:id="rId16"/>
    <p:sldId id="547" r:id="rId17"/>
    <p:sldId id="535" r:id="rId18"/>
    <p:sldId id="556" r:id="rId19"/>
    <p:sldId id="551" r:id="rId20"/>
    <p:sldId id="552" r:id="rId21"/>
    <p:sldId id="554" r:id="rId22"/>
    <p:sldId id="555" r:id="rId2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CC"/>
    <a:srgbClr val="008000"/>
    <a:srgbClr val="CCFF99"/>
    <a:srgbClr val="FFFF99"/>
    <a:srgbClr val="FF00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608"/>
  </p:normalViewPr>
  <p:slideViewPr>
    <p:cSldViewPr>
      <p:cViewPr varScale="1">
        <p:scale>
          <a:sx n="130" d="100"/>
          <a:sy n="130" d="100"/>
        </p:scale>
        <p:origin x="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8"/>
    </p:cViewPr>
  </p:sorterViewPr>
  <p:notesViewPr>
    <p:cSldViewPr>
      <p:cViewPr varScale="1">
        <p:scale>
          <a:sx n="105" d="100"/>
          <a:sy n="105" d="100"/>
        </p:scale>
        <p:origin x="415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4CAF0C-4CDF-7447-BC43-68BF9B7352AF}" type="datetimeFigureOut">
              <a:rPr lang="it-IT" altLang="it-IT"/>
              <a:pPr>
                <a:defRPr/>
              </a:pPr>
              <a:t>20/11/17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F86B17-1B44-FC40-B1AD-9A6EDC00735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25AE43-DE28-D648-8400-94ACF8C363F5}" type="datetimeFigureOut">
              <a:rPr lang="it-IT" altLang="it-IT"/>
              <a:pPr>
                <a:defRPr/>
              </a:pPr>
              <a:t>20/11/17</a:t>
            </a:fld>
            <a:endParaRPr lang="it-IT" alt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5C9B2BA-C17A-0C47-AFD5-D6092B8D266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>
              <a:ea typeface="MS PGothic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7ACB4D9F-5E34-4746-BD7B-F4F9CF370668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ta 2016-07-26 alle 12.05.28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4"/>
          <a:stretch>
            <a:fillRect/>
          </a:stretch>
        </p:blipFill>
        <p:spPr bwMode="auto">
          <a:xfrm>
            <a:off x="684213" y="44450"/>
            <a:ext cx="762000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5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D:\svn\panda\Talks\20090907 - (Panda) Julich\header_mole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4450"/>
            <a:ext cx="482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3" descr="D:\svn\panda\Talks\20090907 - (Panda) Julich\logouni_alldx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2779" r="22993" b="30569"/>
          <a:stretch>
            <a:fillRect/>
          </a:stretch>
        </p:blipFill>
        <p:spPr bwMode="auto">
          <a:xfrm>
            <a:off x="8323263" y="49213"/>
            <a:ext cx="666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179388" y="836613"/>
            <a:ext cx="8785225" cy="0"/>
          </a:xfrm>
          <a:prstGeom prst="line">
            <a:avLst/>
          </a:prstGeom>
          <a:ln w="38100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hermata 2016-07-26 alle 12.05.28.png"/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4"/>
          <a:stretch>
            <a:fillRect/>
          </a:stretch>
        </p:blipFill>
        <p:spPr bwMode="auto">
          <a:xfrm>
            <a:off x="539750" y="279400"/>
            <a:ext cx="7621588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hermata 2016-07-26 alle 12.08.0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71438"/>
            <a:ext cx="8461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235200" y="6550025"/>
            <a:ext cx="442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defRPr/>
            </a:pPr>
            <a:r>
              <a:rPr lang="en-US" altLang="it-IT" sz="1400" dirty="0" smtClean="0">
                <a:solidFill>
                  <a:srgbClr val="A6A6A6">
                    <a:alpha val="50000"/>
                  </a:srgbClr>
                </a:solidFill>
              </a:rPr>
              <a:t>S. </a:t>
            </a:r>
            <a:r>
              <a:rPr lang="en-US" altLang="it-IT" sz="1400" dirty="0" err="1" smtClean="0">
                <a:solidFill>
                  <a:srgbClr val="A6A6A6">
                    <a:alpha val="50000"/>
                  </a:srgbClr>
                </a:solidFill>
              </a:rPr>
              <a:t>Spataro</a:t>
            </a:r>
            <a:r>
              <a:rPr lang="en-US" altLang="it-IT" sz="1400" dirty="0" smtClean="0">
                <a:solidFill>
                  <a:srgbClr val="A6A6A6">
                    <a:alpha val="50000"/>
                  </a:srgbClr>
                </a:solidFill>
              </a:rPr>
              <a:t> </a:t>
            </a:r>
            <a:r>
              <a:rPr lang="mr-IN" altLang="it-IT" sz="1400" dirty="0" smtClean="0">
                <a:solidFill>
                  <a:srgbClr val="A6A6A6">
                    <a:alpha val="50000"/>
                  </a:srgbClr>
                </a:solidFill>
              </a:rPr>
              <a:t>–</a:t>
            </a:r>
            <a:r>
              <a:rPr lang="en-US" altLang="it-IT" sz="1400" dirty="0" smtClean="0">
                <a:solidFill>
                  <a:srgbClr val="A6A6A6">
                    <a:alpha val="50000"/>
                  </a:srgbClr>
                </a:solidFill>
              </a:rPr>
              <a:t> </a:t>
            </a:r>
            <a:r>
              <a:rPr lang="it-IT" altLang="it-IT" sz="1400" dirty="0" err="1" smtClean="0">
                <a:solidFill>
                  <a:srgbClr val="A6A6A6">
                    <a:alpha val="50000"/>
                  </a:srgbClr>
                </a:solidFill>
              </a:rPr>
              <a:t>Tracking</a:t>
            </a:r>
            <a:r>
              <a:rPr lang="it-IT" altLang="it-IT" sz="1400" dirty="0" smtClean="0">
                <a:solidFill>
                  <a:srgbClr val="A6A6A6">
                    <a:alpha val="50000"/>
                  </a:srgbClr>
                </a:solidFill>
              </a:rPr>
              <a:t> with Multiple Mass </a:t>
            </a:r>
            <a:r>
              <a:rPr lang="it-IT" altLang="it-IT" sz="1400" dirty="0" err="1" smtClean="0">
                <a:solidFill>
                  <a:srgbClr val="A6A6A6">
                    <a:alpha val="50000"/>
                  </a:srgbClr>
                </a:solidFill>
              </a:rPr>
              <a:t>Hypotheses</a:t>
            </a:r>
            <a:endParaRPr lang="en-US" altLang="it-IT" sz="1400" dirty="0" smtClean="0">
              <a:solidFill>
                <a:srgbClr val="A6A6A6">
                  <a:alpha val="50000"/>
                </a:srgbClr>
              </a:solidFill>
              <a:sym typeface="Symbol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42350" y="6516688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defRPr/>
            </a:pPr>
            <a:fld id="{F8861830-D3CA-C444-A7DE-C78A883A297F}" type="slidenum">
              <a:rPr lang="en-US" altLang="it-IT" sz="1800" smtClean="0">
                <a:solidFill>
                  <a:srgbClr val="A6A6A6"/>
                </a:solidFill>
              </a:rPr>
              <a:pPr eaLnBrk="1" hangingPunct="1">
                <a:defRPr/>
              </a:pPr>
              <a:t>‹n.›</a:t>
            </a:fld>
            <a:endParaRPr lang="en-US" altLang="it-IT" sz="180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9"/>
          <p:cNvSpPr>
            <a:spLocks noChangeArrowheads="1"/>
          </p:cNvSpPr>
          <p:nvPr/>
        </p:nvSpPr>
        <p:spPr bwMode="auto">
          <a:xfrm>
            <a:off x="3230563" y="3141663"/>
            <a:ext cx="2908300" cy="579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it-IT" altLang="it-IT" sz="2800">
                <a:solidFill>
                  <a:srgbClr val="FF0000"/>
                </a:solidFill>
                <a:sym typeface="Symbol" charset="2"/>
              </a:rPr>
              <a:t>Stefano Spataro</a:t>
            </a:r>
          </a:p>
        </p:txBody>
      </p:sp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5508625" y="6453188"/>
            <a:ext cx="3544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000"/>
              <a:t>Monday, 20</a:t>
            </a:r>
            <a:r>
              <a:rPr lang="it-IT" altLang="it-IT" sz="2000" baseline="30000"/>
              <a:t>th</a:t>
            </a:r>
            <a:r>
              <a:rPr lang="it-IT" altLang="it-IT" sz="2000"/>
              <a:t> November 2017</a:t>
            </a:r>
          </a:p>
        </p:txBody>
      </p:sp>
      <p:pic>
        <p:nvPicPr>
          <p:cNvPr id="6147" name="Picture 56" descr="D:\svn\panda\Talks\20090907 - (Panda) Julich\logouni_alld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6" b="30569"/>
          <a:stretch>
            <a:fillRect/>
          </a:stretch>
        </p:blipFill>
        <p:spPr bwMode="auto">
          <a:xfrm>
            <a:off x="323850" y="4581525"/>
            <a:ext cx="2206625" cy="1009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16"/>
          <p:cNvSpPr>
            <a:spLocks noChangeArrowheads="1"/>
          </p:cNvSpPr>
          <p:nvPr/>
        </p:nvSpPr>
        <p:spPr bwMode="auto">
          <a:xfrm>
            <a:off x="323850" y="5732463"/>
            <a:ext cx="2205038" cy="9366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>
              <a:latin typeface="Calibri" charset="0"/>
            </a:endParaRPr>
          </a:p>
        </p:txBody>
      </p:sp>
      <p:pic>
        <p:nvPicPr>
          <p:cNvPr id="6149" name="Picture 57" descr="D:\svn\panda\Talks\20090907 - (Panda) Julich\header_mo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802313"/>
            <a:ext cx="5969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5"/>
          <p:cNvSpPr txBox="1">
            <a:spLocks noChangeArrowheads="1"/>
          </p:cNvSpPr>
          <p:nvPr/>
        </p:nvSpPr>
        <p:spPr bwMode="auto">
          <a:xfrm>
            <a:off x="1003300" y="5903913"/>
            <a:ext cx="15525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1000" b="1">
                <a:solidFill>
                  <a:srgbClr val="000099"/>
                </a:solidFill>
                <a:latin typeface="Calibri" charset="0"/>
              </a:rPr>
              <a:t>ISTITUTO NAZIONALE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1000" b="1">
                <a:solidFill>
                  <a:srgbClr val="000099"/>
                </a:solidFill>
                <a:latin typeface="Calibri" charset="0"/>
              </a:rPr>
              <a:t>DI FISICA NUCLEARE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1000">
                <a:solidFill>
                  <a:srgbClr val="000099"/>
                </a:solidFill>
                <a:latin typeface="Calibri" charset="0"/>
              </a:rPr>
              <a:t>Sezione di Torino</a:t>
            </a:r>
          </a:p>
        </p:txBody>
      </p:sp>
      <p:sp>
        <p:nvSpPr>
          <p:cNvPr id="10249" name="AutoShape 3"/>
          <p:cNvSpPr>
            <a:spLocks noChangeArrowheads="1"/>
          </p:cNvSpPr>
          <p:nvPr/>
        </p:nvSpPr>
        <p:spPr bwMode="auto">
          <a:xfrm>
            <a:off x="612527" y="1605365"/>
            <a:ext cx="7847905" cy="69586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Tracking with Multiple Mass Hypotheses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MS PGothic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advTm="48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547664" y="113814"/>
            <a:ext cx="6048672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Current Software Status</a:t>
            </a:r>
            <a:endParaRPr lang="en-US" altLang="it-IT" sz="2800" dirty="0" smtClean="0">
              <a:sym typeface="Symbol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925" y="1052513"/>
            <a:ext cx="9037638" cy="1200150"/>
          </a:xfrm>
          <a:prstGeom prst="rect">
            <a:avLst/>
          </a:prstGeom>
          <a:solidFill>
            <a:srgbClr val="FFFF99"/>
          </a:solidFill>
          <a:ln w="22225">
            <a:solidFill>
              <a:srgbClr val="0033CC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Before (pre)release-01-00-00(a)</a:t>
            </a:r>
          </a:p>
          <a:p>
            <a:pPr marL="285750" indent="-285750" eaLnBrk="1" hangingPunct="1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0033CC"/>
                </a:solidFill>
              </a:rPr>
              <a:t>In the releases: single particle hypothesis (</a:t>
            </a:r>
            <a:r>
              <a:rPr lang="en-US" sz="2000" dirty="0">
                <a:solidFill>
                  <a:srgbClr val="FF0000"/>
                </a:solidFill>
              </a:rPr>
              <a:t>𝜋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</a:p>
          <a:p>
            <a:pPr marL="285750" indent="-285750" eaLnBrk="1" hangingPunct="1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0033CC"/>
                </a:solidFill>
              </a:rPr>
              <a:t>In the head: 4 particle hypotheses (</a:t>
            </a:r>
            <a:r>
              <a:rPr lang="en-US" sz="2000" dirty="0">
                <a:solidFill>
                  <a:srgbClr val="FF0000"/>
                </a:solidFill>
              </a:rPr>
              <a:t>𝜇 𝜋 K p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925" y="4221163"/>
            <a:ext cx="9037638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33CC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Muon hypothesis?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2000" dirty="0">
                <a:solidFill>
                  <a:srgbClr val="0033CC"/>
                </a:solidFill>
              </a:rPr>
              <a:t>Equivalent to pion, not needed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2000" dirty="0"/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Electron hypothesis?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2000" dirty="0">
                <a:solidFill>
                  <a:srgbClr val="0033CC"/>
                </a:solidFill>
              </a:rPr>
              <a:t>No good treatment for bremsstrahlung so far, better to use pion hypothesis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sz="2000" dirty="0">
                <a:solidFill>
                  <a:srgbClr val="0033CC"/>
                </a:solidFill>
              </a:rPr>
              <a:t>A possible cure: find the ECL bremsstrahlung cluster and merge the energy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4925" y="2668588"/>
            <a:ext cx="9037638" cy="831850"/>
          </a:xfrm>
          <a:prstGeom prst="rect">
            <a:avLst/>
          </a:prstGeom>
          <a:solidFill>
            <a:srgbClr val="CCFF99"/>
          </a:solidFill>
          <a:ln w="22225">
            <a:solidFill>
              <a:srgbClr val="0033CC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Starting from (pre)release-01-00-00(a)</a:t>
            </a:r>
          </a:p>
          <a:p>
            <a:pPr marL="285750" indent="-285750" eaLnBrk="1" hangingPunct="1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/>
              <a:t>In </a:t>
            </a:r>
            <a:r>
              <a:rPr lang="en-US" sz="2000" dirty="0"/>
              <a:t>both release and head: </a:t>
            </a:r>
            <a:r>
              <a:rPr lang="en-US" sz="2000" dirty="0"/>
              <a:t>3 particle hypotheses (</a:t>
            </a:r>
            <a:r>
              <a:rPr lang="en-US" sz="2000" dirty="0">
                <a:solidFill>
                  <a:srgbClr val="FF0000"/>
                </a:solidFill>
              </a:rPr>
              <a:t>𝜋 K p</a:t>
            </a:r>
            <a:r>
              <a:rPr lang="en-US" sz="2000" dirty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age19image5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8497887" cy="4165600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547664" y="113814"/>
            <a:ext cx="6048672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Deuterons?</a:t>
            </a:r>
            <a:endParaRPr lang="en-US" altLang="it-IT" sz="2800" dirty="0" smtClean="0">
              <a:sym typeface="Symbol" charset="2"/>
            </a:endParaRPr>
          </a:p>
        </p:txBody>
      </p:sp>
      <p:sp>
        <p:nvSpPr>
          <p:cNvPr id="17413" name="CasellaDiTesto 1"/>
          <p:cNvSpPr txBox="1">
            <a:spLocks noChangeArrowheads="1"/>
          </p:cNvSpPr>
          <p:nvPr/>
        </p:nvSpPr>
        <p:spPr bwMode="auto">
          <a:xfrm>
            <a:off x="395288" y="6072188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>
                <a:solidFill>
                  <a:srgbClr val="008000"/>
                </a:solidFill>
              </a:rPr>
              <a:t>from U. Tamponi</a:t>
            </a:r>
          </a:p>
        </p:txBody>
      </p:sp>
      <p:sp>
        <p:nvSpPr>
          <p:cNvPr id="17414" name="CasellaDiTesto 3"/>
          <p:cNvSpPr txBox="1">
            <a:spLocks noChangeArrowheads="1"/>
          </p:cNvSpPr>
          <p:nvPr/>
        </p:nvSpPr>
        <p:spPr bwMode="auto">
          <a:xfrm>
            <a:off x="250825" y="1076325"/>
            <a:ext cx="823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Wingdings" charset="2"/>
              <a:buChar char="Ø"/>
            </a:pPr>
            <a:r>
              <a:rPr lang="en-US" altLang="it-IT" sz="2000">
                <a:solidFill>
                  <a:srgbClr val="0033CC"/>
                </a:solidFill>
              </a:rPr>
              <a:t>Some analyses will need deuteron reconstruction</a:t>
            </a:r>
          </a:p>
          <a:p>
            <a:pPr eaLnBrk="1" hangingPunct="1">
              <a:lnSpc>
                <a:spcPct val="120000"/>
              </a:lnSpc>
              <a:buFont typeface="Wingdings" charset="2"/>
              <a:buChar char="Ø"/>
            </a:pPr>
            <a:r>
              <a:rPr lang="en-US" altLang="it-IT" sz="2000">
                <a:solidFill>
                  <a:srgbClr val="0033CC"/>
                </a:solidFill>
              </a:rPr>
              <a:t>An additional particle hypothesis costs disk space and CPU time</a:t>
            </a:r>
          </a:p>
          <a:p>
            <a:pPr eaLnBrk="1" hangingPunct="1">
              <a:lnSpc>
                <a:spcPct val="120000"/>
              </a:lnSpc>
              <a:buFont typeface="Wingdings" charset="2"/>
              <a:buChar char="Ø"/>
            </a:pPr>
            <a:r>
              <a:rPr lang="en-US" altLang="it-IT" sz="2000">
                <a:solidFill>
                  <a:srgbClr val="0033CC"/>
                </a:solidFill>
              </a:rPr>
              <a:t>At some time we will need also this hypothesis for dedicated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950" y="4581525"/>
            <a:ext cx="89281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000" dirty="0" err="1"/>
              <a:t>mDST</a:t>
            </a:r>
            <a:r>
              <a:rPr lang="en-US" sz="2000" dirty="0"/>
              <a:t> increases of 17% with 3 fit hypotheses, up to 22% with 4 hypotheses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err="1"/>
              <a:t>TrackFitResults</a:t>
            </a:r>
            <a:r>
              <a:rPr lang="en-US" sz="2000" dirty="0"/>
              <a:t> increase does not scale exactly with number of fit hypothesis:</a:t>
            </a:r>
          </a:p>
          <a:p>
            <a:pPr marL="342900" indent="-342900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000" dirty="0"/>
              <a:t>3 hypotheses -&gt; size x 2.59</a:t>
            </a:r>
          </a:p>
          <a:p>
            <a:pPr marL="342900" indent="-342900" eaLnBrk="1" hangingPunct="1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000" dirty="0"/>
              <a:t>4 hypotheses -&gt; size x 3.12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403648" y="185822"/>
            <a:ext cx="5976664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Resource Estimation: </a:t>
            </a:r>
            <a:r>
              <a:rPr lang="en-US" altLang="it-IT" sz="2800" dirty="0" smtClean="0">
                <a:sym typeface="Symbol" charset="2"/>
              </a:rPr>
              <a:t>Disk Space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7950" y="1539875"/>
          <a:ext cx="8928100" cy="2884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56018"/>
                <a:gridCol w="844497"/>
                <a:gridCol w="1011814"/>
                <a:gridCol w="807719"/>
                <a:gridCol w="1152672"/>
                <a:gridCol w="1223355"/>
                <a:gridCol w="926751"/>
                <a:gridCol w="1305275"/>
              </a:tblGrid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 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branch</a:t>
                      </a:r>
                      <a:r>
                        <a:rPr lang="it-IT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size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kB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/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4" marR="5894" marT="5894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4" marR="5894" marT="5894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Size</a:t>
                      </a:r>
                      <a:r>
                        <a:rPr lang="sk-SK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sk-SK" sz="2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difference</a:t>
                      </a:r>
                      <a:r>
                        <a:rPr lang="sk-SK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sk-SK" sz="2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kB</a:t>
                      </a:r>
                      <a:r>
                        <a:rPr lang="sk-SK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/</a:t>
                      </a:r>
                      <a:r>
                        <a:rPr lang="sk-SK" sz="2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evt</a:t>
                      </a:r>
                      <a:endParaRPr lang="sk-SK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4" marR="5894" marT="5894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Ratio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sk-SK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with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 </a:t>
                      </a:r>
                      <a:r>
                        <a:rPr lang="sk-SK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hyp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4" marR="5894" marT="5894" marB="0" anchor="ctr"/>
                </a:tc>
              </a:tr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effectLst/>
                        </a:rPr>
                        <a:t>1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effectLst/>
                        </a:rPr>
                        <a:t>3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effectLst/>
                        </a:rPr>
                        <a:t>4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sk-SK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3-1 </a:t>
                      </a:r>
                      <a:r>
                        <a:rPr lang="sk-SK" sz="20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hyp</a:t>
                      </a:r>
                      <a:endParaRPr lang="sk-SK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4-3 </a:t>
                      </a:r>
                      <a:r>
                        <a:rPr lang="it-IT" sz="20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u="none" strike="noStrike" dirty="0">
                          <a:effectLst/>
                        </a:rPr>
                        <a:t> </a:t>
                      </a:r>
                      <a:r>
                        <a:rPr lang="sk-SK" sz="2000" u="none" strike="noStrike" dirty="0" smtClean="0">
                          <a:effectLst/>
                        </a:rPr>
                        <a:t>3/1 </a:t>
                      </a:r>
                      <a:r>
                        <a:rPr lang="sk-SK" sz="2000" u="none" strike="noStrike" dirty="0" err="1" smtClean="0">
                          <a:effectLst/>
                        </a:rPr>
                        <a:t>hyp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effectLst/>
                        </a:rPr>
                        <a:t>4/1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</a:tr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err="1" smtClean="0">
                          <a:effectLst/>
                        </a:rPr>
                        <a:t>mDST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13.54</a:t>
                      </a:r>
                      <a:endParaRPr lang="is-I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15.83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16.59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2.29</a:t>
                      </a:r>
                      <a:endParaRPr lang="fi-FI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0.76</a:t>
                      </a:r>
                      <a:endParaRPr lang="fi-FI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</a:t>
                      </a:r>
                      <a:endParaRPr lang="fi-FI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</a:tr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err="1" smtClean="0">
                          <a:effectLst/>
                        </a:rPr>
                        <a:t>Track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</a:t>
                      </a:r>
                      <a:endParaRPr lang="fi-FI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</a:t>
                      </a:r>
                      <a:endParaRPr lang="is-I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</a:tr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err="1" smtClean="0">
                          <a:effectLst/>
                        </a:rPr>
                        <a:t>TrackFitResults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1.42</a:t>
                      </a:r>
                      <a:endParaRPr lang="fi-FI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2.27</a:t>
                      </a:r>
                      <a:endParaRPr lang="is-I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fi-FI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</a:t>
                      </a:r>
                      <a:endParaRPr lang="fi-FI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3.12</a:t>
                      </a:r>
                      <a:endParaRPr lang="is-I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</a:tr>
              <a:tr h="48074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err="1" smtClean="0">
                          <a:effectLst/>
                        </a:rPr>
                        <a:t>MCParticles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875463" y="2492375"/>
            <a:ext cx="2089150" cy="504825"/>
          </a:xfrm>
          <a:prstGeom prst="rect">
            <a:avLst/>
          </a:prstGeom>
          <a:noFill/>
          <a:ln w="50800" cmpd="tri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6875463" y="3429000"/>
            <a:ext cx="2089150" cy="504825"/>
          </a:xfrm>
          <a:prstGeom prst="rect">
            <a:avLst/>
          </a:prstGeom>
          <a:noFill/>
          <a:ln w="50800" cmpd="tri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259632" y="185822"/>
            <a:ext cx="6552728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Resource Estimation</a:t>
            </a:r>
            <a:r>
              <a:rPr lang="en-US" altLang="it-IT" sz="2800" smtClean="0">
                <a:solidFill>
                  <a:srgbClr val="FF0000"/>
                </a:solidFill>
                <a:sym typeface="Symbol" charset="2"/>
              </a:rPr>
              <a:t>: </a:t>
            </a:r>
            <a:r>
              <a:rPr lang="en-US" altLang="it-IT" sz="2800" smtClean="0">
                <a:sym typeface="Symbol" charset="2"/>
              </a:rPr>
              <a:t>Computing </a:t>
            </a:r>
            <a:r>
              <a:rPr lang="en-US" altLang="it-IT" sz="2800" dirty="0" smtClean="0">
                <a:sym typeface="Symbol" charset="2"/>
              </a:rPr>
              <a:t>Time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07950" y="938213"/>
          <a:ext cx="8928100" cy="39401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8020"/>
                <a:gridCol w="1196149"/>
                <a:gridCol w="1000655"/>
                <a:gridCol w="1000655"/>
                <a:gridCol w="1000655"/>
                <a:gridCol w="1000655"/>
                <a:gridCol w="1000655"/>
                <a:gridCol w="1000655"/>
              </a:tblGrid>
              <a:tr h="920334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 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computing</a:t>
                      </a:r>
                      <a:r>
                        <a:rPr lang="it-IT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time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/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4" marR="5894" marT="5894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4" marR="5894" marT="5894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Time</a:t>
                      </a:r>
                      <a:r>
                        <a:rPr lang="sk-SK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sk-SK" sz="2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difference</a:t>
                      </a:r>
                      <a:r>
                        <a:rPr lang="sk-SK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 s/</a:t>
                      </a:r>
                      <a:r>
                        <a:rPr lang="sk-SK" sz="2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evt</a:t>
                      </a:r>
                      <a:endParaRPr lang="sk-SK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4" marR="5894" marT="5894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Ratio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sk-SK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with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 </a:t>
                      </a:r>
                      <a:r>
                        <a:rPr lang="sk-SK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hyp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4" marR="5894" marT="5894" marB="0" anchor="ctr"/>
                </a:tc>
              </a:tr>
              <a:tr h="4807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effectLst/>
                        </a:rPr>
                        <a:t>1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effectLst/>
                        </a:rPr>
                        <a:t>3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effectLst/>
                        </a:rPr>
                        <a:t>4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sk-SK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3-1 </a:t>
                      </a:r>
                      <a:r>
                        <a:rPr lang="sk-SK" sz="20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hyp</a:t>
                      </a:r>
                      <a:endParaRPr lang="sk-SK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4-3 </a:t>
                      </a:r>
                      <a:r>
                        <a:rPr lang="it-IT" sz="20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sk-SK" sz="2000" u="none" strike="noStrike" dirty="0">
                          <a:effectLst/>
                        </a:rPr>
                        <a:t> </a:t>
                      </a:r>
                      <a:r>
                        <a:rPr lang="sk-SK" sz="2000" u="none" strike="noStrike" dirty="0" smtClean="0">
                          <a:effectLst/>
                        </a:rPr>
                        <a:t>3/1 </a:t>
                      </a:r>
                      <a:r>
                        <a:rPr lang="sk-SK" sz="2000" u="none" strike="noStrike" dirty="0" err="1" smtClean="0">
                          <a:effectLst/>
                        </a:rPr>
                        <a:t>hyp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2000" u="none" strike="noStrike" dirty="0" smtClean="0">
                          <a:effectLst/>
                        </a:rPr>
                        <a:t>4/1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hyp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893" marR="5893" marT="5894" marB="0" anchor="ctr"/>
                </a:tc>
              </a:tr>
              <a:tr h="4807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6.83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it-IT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uk-UA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it-IT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uk-UA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</a:t>
                      </a:r>
                      <a:endParaRPr lang="is-I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</a:t>
                      </a:r>
                      <a:endParaRPr lang="is-I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</a:tr>
              <a:tr h="4807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SumSimulation</a:t>
                      </a:r>
                      <a:endParaRPr lang="it-IT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it-IT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uk-UA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</a:tr>
              <a:tr h="4807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SumTracking</a:t>
                      </a:r>
                      <a:endParaRPr lang="it-IT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</a:t>
                      </a:r>
                      <a:endParaRPr lang="fi-FI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</a:t>
                      </a:r>
                      <a:endParaRPr lang="fi-FI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1.78</a:t>
                      </a:r>
                      <a:endParaRPr lang="fi-FI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  <a:endParaRPr lang="is-I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it-IT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20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uk-UA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  <a:endParaRPr lang="fi-FI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</a:tr>
              <a:tr h="4807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r>
                        <a:rPr lang="it-IT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Fitting</a:t>
                      </a:r>
                      <a:endParaRPr lang="it-IT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45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uk-UA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29</a:t>
                      </a:r>
                      <a:endParaRPr lang="uk-UA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0.13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2.89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3.75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</a:tr>
              <a:tr h="6159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SumTracking</a:t>
                      </a:r>
                      <a:r>
                        <a:rPr lang="it-IT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  <a:p>
                      <a:pPr algn="ctr" fontAlgn="b"/>
                      <a:r>
                        <a:rPr lang="it-IT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r>
                        <a:rPr lang="it-IT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Fitting</a:t>
                      </a:r>
                      <a:endParaRPr lang="it-IT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1.04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1.17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0.13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0.03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1.12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1.16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49" marR="6349" marT="6350" marB="0" anchor="ctr"/>
                </a:tc>
              </a:tr>
            </a:tbl>
          </a:graphicData>
        </a:graphic>
      </p:graphicFrame>
      <p:sp>
        <p:nvSpPr>
          <p:cNvPr id="19532" name="CasellaDiTesto 3"/>
          <p:cNvSpPr txBox="1">
            <a:spLocks noChangeArrowheads="1"/>
          </p:cNvSpPr>
          <p:nvPr/>
        </p:nvSpPr>
        <p:spPr bwMode="auto">
          <a:xfrm>
            <a:off x="76200" y="5465763"/>
            <a:ext cx="89185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it-IT" sz="2000"/>
              <a:t>The global time time increases of 7% with 3 fit hypotheses,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t-IT" sz="2000"/>
              <a:t>up to 9% with 4 hypotheses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6948488" y="2349500"/>
            <a:ext cx="2087562" cy="503238"/>
          </a:xfrm>
          <a:prstGeom prst="rect">
            <a:avLst/>
          </a:prstGeom>
          <a:noFill/>
          <a:ln w="50800" cmpd="tri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948488" y="3716338"/>
            <a:ext cx="2087562" cy="504825"/>
          </a:xfrm>
          <a:prstGeom prst="rect">
            <a:avLst/>
          </a:prstGeom>
          <a:noFill/>
          <a:ln w="50800" cmpd="tri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195736" y="2634094"/>
            <a:ext cx="43204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Open Issues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atch_4_0.2_id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9144000" cy="5081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006600" y="2725738"/>
            <a:ext cx="20335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it-IT">
                <a:solidFill>
                  <a:srgbClr val="FF0000"/>
                </a:solidFill>
              </a:rPr>
              <a:t>Pion hypothesis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it-IT">
                <a:solidFill>
                  <a:srgbClr val="0000FF"/>
                </a:solidFill>
              </a:rPr>
              <a:t>Proton hypothesis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908175" y="2090738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/>
              <a:t>pValue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7308850" y="2017713"/>
            <a:ext cx="65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/>
              <a:t>Chi2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042988" y="4683125"/>
            <a:ext cx="66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/>
              <a:t>NDF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5292725" y="4467225"/>
            <a:ext cx="15875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it-IT"/>
              <a:t>nTrackingHits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276600" y="2306638"/>
            <a:ext cx="574675" cy="431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5580063" y="2451100"/>
            <a:ext cx="720725" cy="2159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827088" y="5259388"/>
            <a:ext cx="720725" cy="2159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2843213" y="18018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 sz="40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6300788" y="20177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 sz="40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516" name="TextBox 16"/>
          <p:cNvSpPr txBox="1">
            <a:spLocks noChangeArrowheads="1"/>
          </p:cNvSpPr>
          <p:nvPr/>
        </p:nvSpPr>
        <p:spPr bwMode="auto">
          <a:xfrm>
            <a:off x="1547813" y="48990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 sz="40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517" name="TextBox 17"/>
          <p:cNvSpPr txBox="1">
            <a:spLocks noChangeArrowheads="1"/>
          </p:cNvSpPr>
          <p:nvPr/>
        </p:nvSpPr>
        <p:spPr bwMode="auto">
          <a:xfrm>
            <a:off x="5432425" y="6246813"/>
            <a:ext cx="368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 sz="1400"/>
              <a:t>protons are less since fit can fail</a:t>
            </a:r>
          </a:p>
        </p:txBody>
      </p:sp>
      <p:sp>
        <p:nvSpPr>
          <p:cNvPr id="21518" name="CasellaDiTesto 16"/>
          <p:cNvSpPr txBox="1">
            <a:spLocks noChangeArrowheads="1"/>
          </p:cNvSpPr>
          <p:nvPr/>
        </p:nvSpPr>
        <p:spPr bwMode="auto">
          <a:xfrm>
            <a:off x="639763" y="908050"/>
            <a:ext cx="772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it-IT" sz="2400">
                <a:solidFill>
                  <a:srgbClr val="FF0000"/>
                </a:solidFill>
                <a:sym typeface="Symbol" charset="2"/>
              </a:rPr>
              <a:t>Pions at p</a:t>
            </a:r>
            <a:r>
              <a:rPr lang="en-US" altLang="it-IT" sz="2400" baseline="-25000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altLang="it-IT" sz="2400">
                <a:solidFill>
                  <a:srgbClr val="FF0000"/>
                </a:solidFill>
                <a:sym typeface="Symbol" charset="2"/>
              </a:rPr>
              <a:t> 0.2 GeV/c, 60°- MC Track Finding</a:t>
            </a:r>
            <a:endParaRPr lang="en-US" altLang="it-IT" sz="2400">
              <a:sym typeface="Symbol" charset="2"/>
            </a:endParaRPr>
          </a:p>
        </p:txBody>
      </p:sp>
      <p:sp>
        <p:nvSpPr>
          <p:cNvPr id="21519" name="TextBox 4"/>
          <p:cNvSpPr txBox="1">
            <a:spLocks noChangeArrowheads="1"/>
          </p:cNvSpPr>
          <p:nvPr/>
        </p:nvSpPr>
        <p:spPr bwMode="auto">
          <a:xfrm>
            <a:off x="2006600" y="4360863"/>
            <a:ext cx="20335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it-IT">
                <a:solidFill>
                  <a:srgbClr val="FF0000"/>
                </a:solidFill>
              </a:rPr>
              <a:t>Pion hypothesis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it-IT">
                <a:solidFill>
                  <a:srgbClr val="0000FF"/>
                </a:solidFill>
              </a:rPr>
              <a:t>Proton hypothesis</a:t>
            </a:r>
          </a:p>
        </p:txBody>
      </p:sp>
      <p:sp>
        <p:nvSpPr>
          <p:cNvPr id="21520" name="TextBox 4"/>
          <p:cNvSpPr txBox="1">
            <a:spLocks noChangeArrowheads="1"/>
          </p:cNvSpPr>
          <p:nvPr/>
        </p:nvSpPr>
        <p:spPr bwMode="auto">
          <a:xfrm>
            <a:off x="6580188" y="2690813"/>
            <a:ext cx="20335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it-IT">
                <a:solidFill>
                  <a:srgbClr val="FF0000"/>
                </a:solidFill>
              </a:rPr>
              <a:t>Pion hypothesis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it-IT">
                <a:solidFill>
                  <a:srgbClr val="0000FF"/>
                </a:solidFill>
              </a:rPr>
              <a:t>Proton hypothesis</a:t>
            </a:r>
          </a:p>
        </p:txBody>
      </p:sp>
      <p:sp>
        <p:nvSpPr>
          <p:cNvPr id="21521" name="TextBox 4"/>
          <p:cNvSpPr txBox="1">
            <a:spLocks noChangeArrowheads="1"/>
          </p:cNvSpPr>
          <p:nvPr/>
        </p:nvSpPr>
        <p:spPr bwMode="auto">
          <a:xfrm>
            <a:off x="5310188" y="5253038"/>
            <a:ext cx="20335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it-IT">
                <a:solidFill>
                  <a:srgbClr val="FF0000"/>
                </a:solidFill>
              </a:rPr>
              <a:t>Pion hypothesis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it-IT">
                <a:solidFill>
                  <a:srgbClr val="0000FF"/>
                </a:solidFill>
              </a:rPr>
              <a:t>Proton hypothesis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259632" y="185822"/>
            <a:ext cx="6552728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Wrong hypothesis fit</a:t>
            </a:r>
            <a:endParaRPr lang="en-US" altLang="it-IT" sz="2800" dirty="0" smtClean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atch_2D_0.2_id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0815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372225" y="3932238"/>
            <a:ext cx="22367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it-IT" sz="2000">
                <a:solidFill>
                  <a:srgbClr val="0000FF"/>
                </a:solidFill>
              </a:rPr>
              <a:t>Proton hypothesis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55650" y="2132013"/>
            <a:ext cx="19954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it-IT" sz="2000">
                <a:solidFill>
                  <a:srgbClr val="FF0000"/>
                </a:solidFill>
              </a:rPr>
              <a:t>Pion hypothesis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 rot="-5400000">
            <a:off x="-685006" y="3067844"/>
            <a:ext cx="158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/>
              <a:t>nTrackingHits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 rot="-5400000">
            <a:off x="3891757" y="3029744"/>
            <a:ext cx="1585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/>
              <a:t>nTrackingHits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987675" y="5661025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/>
              <a:t>NDF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7812088" y="5661025"/>
            <a:ext cx="65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/>
              <a:t>NDF</a:t>
            </a:r>
          </a:p>
        </p:txBody>
      </p: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 flipH="1">
            <a:off x="5508625" y="1628775"/>
            <a:ext cx="719138" cy="2159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2"/>
          <p:cNvCxnSpPr>
            <a:cxnSpLocks noChangeShapeType="1"/>
          </p:cNvCxnSpPr>
          <p:nvPr/>
        </p:nvCxnSpPr>
        <p:spPr bwMode="auto">
          <a:xfrm flipH="1">
            <a:off x="5364163" y="1916113"/>
            <a:ext cx="1008062" cy="18002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TextBox 2"/>
          <p:cNvSpPr txBox="1">
            <a:spLocks noChangeArrowheads="1"/>
          </p:cNvSpPr>
          <p:nvPr/>
        </p:nvSpPr>
        <p:spPr bwMode="auto">
          <a:xfrm>
            <a:off x="798513" y="6034088"/>
            <a:ext cx="730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it-IT" sz="2000">
                <a:solidFill>
                  <a:srgbClr val="FF0000"/>
                </a:solidFill>
              </a:rPr>
              <a:t>If the hypothesis “very wrong”, DAF removes almost all the hits</a:t>
            </a:r>
          </a:p>
          <a:p>
            <a:pPr algn="ctr" eaLnBrk="1" hangingPunct="1"/>
            <a:r>
              <a:rPr lang="en-US" altLang="it-IT" sz="2000">
                <a:solidFill>
                  <a:srgbClr val="FF0000"/>
                </a:solidFill>
              </a:rPr>
              <a:t>Efforts needed to remove bad fitted tracks</a:t>
            </a:r>
          </a:p>
        </p:txBody>
      </p:sp>
      <p:sp>
        <p:nvSpPr>
          <p:cNvPr id="22539" name="CasellaDiTesto 13"/>
          <p:cNvSpPr txBox="1">
            <a:spLocks noChangeArrowheads="1"/>
          </p:cNvSpPr>
          <p:nvPr/>
        </p:nvSpPr>
        <p:spPr bwMode="auto">
          <a:xfrm>
            <a:off x="639763" y="1016000"/>
            <a:ext cx="772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it-IT" sz="2400">
                <a:solidFill>
                  <a:srgbClr val="FF0000"/>
                </a:solidFill>
                <a:sym typeface="Symbol" charset="2"/>
              </a:rPr>
              <a:t>Pions at p</a:t>
            </a:r>
            <a:r>
              <a:rPr lang="en-US" altLang="it-IT" sz="2400" baseline="-25000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altLang="it-IT" sz="2400">
                <a:solidFill>
                  <a:srgbClr val="FF0000"/>
                </a:solidFill>
                <a:sym typeface="Symbol" charset="2"/>
              </a:rPr>
              <a:t> 0.2 GeV/c, 60°- MC Track Finding</a:t>
            </a:r>
            <a:endParaRPr lang="en-US" altLang="it-IT" sz="2400">
              <a:sym typeface="Symbol" charset="2"/>
            </a:endParaRPr>
          </a:p>
        </p:txBody>
      </p:sp>
      <p:sp>
        <p:nvSpPr>
          <p:cNvPr id="22540" name="TextBox 11"/>
          <p:cNvSpPr txBox="1">
            <a:spLocks noChangeArrowheads="1"/>
          </p:cNvSpPr>
          <p:nvPr/>
        </p:nvSpPr>
        <p:spPr bwMode="auto">
          <a:xfrm>
            <a:off x="6227763" y="1354138"/>
            <a:ext cx="469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 sz="40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259632" y="185822"/>
            <a:ext cx="6552728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Wrong hypothesis fit</a:t>
            </a:r>
            <a:endParaRPr lang="en-US" altLang="it-IT" sz="2800" dirty="0" smtClean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547664" y="113814"/>
            <a:ext cx="6048672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Trying to summarize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79388" y="1671638"/>
            <a:ext cx="8713787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it-IT" sz="2000"/>
              <a:t>From (pre)release-01-00-00 three mass hypotheses for the track fitting.</a:t>
            </a:r>
          </a:p>
          <a:p>
            <a:pPr algn="just" eaLnBrk="1" hangingPunct="1">
              <a:lnSpc>
                <a:spcPct val="110000"/>
              </a:lnSpc>
            </a:pPr>
            <a:endParaRPr lang="en-US" altLang="it-IT" sz="200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it-IT" sz="2000">
                <a:solidFill>
                  <a:srgbClr val="0000FF"/>
                </a:solidFill>
              </a:rPr>
              <a:t>This solves systematic deviations in the reconstructed momentum.</a:t>
            </a:r>
          </a:p>
          <a:p>
            <a:pPr algn="just" eaLnBrk="1" hangingPunct="1">
              <a:lnSpc>
                <a:spcPct val="110000"/>
              </a:lnSpc>
            </a:pPr>
            <a:endParaRPr lang="en-US" altLang="it-IT" sz="200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it-IT" sz="2000">
                <a:solidFill>
                  <a:srgbClr val="FF0000"/>
                </a:solidFill>
              </a:rPr>
              <a:t>The increase in disk space and in computing time is inside the budget, still room to add additional particle hypotheses</a:t>
            </a:r>
          </a:p>
          <a:p>
            <a:pPr algn="just" eaLnBrk="1" hangingPunct="1">
              <a:lnSpc>
                <a:spcPct val="110000"/>
              </a:lnSpc>
            </a:pPr>
            <a:endParaRPr lang="en-US" altLang="it-IT" sz="2000"/>
          </a:p>
          <a:p>
            <a:pPr algn="just" eaLnBrk="1" hangingPunct="1">
              <a:lnSpc>
                <a:spcPct val="110000"/>
              </a:lnSpc>
            </a:pPr>
            <a:r>
              <a:rPr lang="en-US" altLang="it-IT" sz="2000"/>
              <a:t>Very bad fits (i.e. low pt with wrong particle hypothesis) sometimes return a very low number of degrees-of-freedom, due to DAF outlier removal. </a:t>
            </a:r>
            <a:r>
              <a:rPr lang="en-US" altLang="it-IT" sz="2000">
                <a:solidFill>
                  <a:srgbClr val="FF0000"/>
                </a:solidFill>
              </a:rPr>
              <a:t>Possibility to check nTrackingHits/NDF to remove badly fitted tracks?</a:t>
            </a:r>
          </a:p>
          <a:p>
            <a:pPr algn="just" eaLnBrk="1" hangingPunct="1">
              <a:lnSpc>
                <a:spcPct val="110000"/>
              </a:lnSpc>
            </a:pPr>
            <a:endParaRPr lang="en-US" altLang="it-IT" sz="200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it-IT" sz="2000">
                <a:solidFill>
                  <a:srgbClr val="FF0000"/>
                </a:solidFill>
              </a:rPr>
              <a:t>In the long term: </a:t>
            </a:r>
            <a:r>
              <a:rPr lang="en-US" altLang="it-IT" sz="2000">
                <a:solidFill>
                  <a:srgbClr val="0000FF"/>
                </a:solidFill>
              </a:rPr>
              <a:t>tracking fit quality could provide additional help in particle identification, but first we need to understand better what is doing the fitter.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195736" y="2634094"/>
            <a:ext cx="43204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Spares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115616" y="113814"/>
            <a:ext cx="648072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Pions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: Mean Peak Position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pic>
        <p:nvPicPr>
          <p:cNvPr id="25604" name="Picture 2" descr="mean_211_id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08950" cy="5495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3" descr="meanzoom_211_ide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74813"/>
            <a:ext cx="4608512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6227763" y="2133600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>
                <a:solidFill>
                  <a:srgbClr val="FF0000"/>
                </a:solidFill>
              </a:rPr>
              <a:t>ZOOM</a:t>
            </a:r>
          </a:p>
        </p:txBody>
      </p:sp>
      <p:pic>
        <p:nvPicPr>
          <p:cNvPr id="25607" name="Picture 5" descr="Schermata 2017-06-17 alle 18.2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8778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411760" y="113814"/>
            <a:ext cx="43204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Track Fitting?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8196" name="Line 2"/>
          <p:cNvSpPr>
            <a:spLocks noChangeShapeType="1"/>
          </p:cNvSpPr>
          <p:nvPr/>
        </p:nvSpPr>
        <p:spPr bwMode="auto">
          <a:xfrm>
            <a:off x="5334000" y="815975"/>
            <a:ext cx="24384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3"/>
          <p:cNvSpPr>
            <a:spLocks noChangeShapeType="1"/>
          </p:cNvSpPr>
          <p:nvPr/>
        </p:nvSpPr>
        <p:spPr bwMode="auto">
          <a:xfrm>
            <a:off x="2438400" y="2873375"/>
            <a:ext cx="3429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Oval 4"/>
          <p:cNvSpPr>
            <a:spLocks noChangeArrowheads="1"/>
          </p:cNvSpPr>
          <p:nvPr/>
        </p:nvSpPr>
        <p:spPr bwMode="auto">
          <a:xfrm>
            <a:off x="4419600" y="41687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86200" y="386397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52800" y="35591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00200" y="531177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0" y="493077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400" b="1"/>
              <a:t>k</a:t>
            </a:r>
            <a:r>
              <a:rPr lang="it-IT" altLang="it-IT" sz="2400" b="1" baseline="-25000"/>
              <a:t>i-1</a:t>
            </a:r>
            <a:endParaRPr lang="it-IT" altLang="it-IT" sz="2400" b="1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905000" y="3940175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429000" y="3940175"/>
            <a:ext cx="381000" cy="495300"/>
          </a:xfrm>
          <a:custGeom>
            <a:avLst/>
            <a:gdLst>
              <a:gd name="T0" fmla="*/ 0 w 240"/>
              <a:gd name="T1" fmla="*/ 0 h 312"/>
              <a:gd name="T2" fmla="*/ 120967500 w 240"/>
              <a:gd name="T3" fmla="*/ 725805000 h 312"/>
              <a:gd name="T4" fmla="*/ 604837500 w 240"/>
              <a:gd name="T5" fmla="*/ 362902500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312">
                <a:moveTo>
                  <a:pt x="0" y="0"/>
                </a:moveTo>
                <a:cubicBezTo>
                  <a:pt x="4" y="132"/>
                  <a:pt x="8" y="264"/>
                  <a:pt x="48" y="288"/>
                </a:cubicBezTo>
                <a:cubicBezTo>
                  <a:pt x="88" y="312"/>
                  <a:pt x="164" y="228"/>
                  <a:pt x="24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797300" y="4244975"/>
            <a:ext cx="622300" cy="393700"/>
          </a:xfrm>
          <a:custGeom>
            <a:avLst/>
            <a:gdLst>
              <a:gd name="T0" fmla="*/ 987901250 w 392"/>
              <a:gd name="T1" fmla="*/ 362902500 h 248"/>
              <a:gd name="T2" fmla="*/ 262096250 w 392"/>
              <a:gd name="T3" fmla="*/ 604837500 h 248"/>
              <a:gd name="T4" fmla="*/ 20161250 w 392"/>
              <a:gd name="T5" fmla="*/ 483870000 h 248"/>
              <a:gd name="T6" fmla="*/ 141128750 w 392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2" h="248">
                <a:moveTo>
                  <a:pt x="392" y="144"/>
                </a:moveTo>
                <a:cubicBezTo>
                  <a:pt x="280" y="188"/>
                  <a:pt x="168" y="232"/>
                  <a:pt x="104" y="240"/>
                </a:cubicBezTo>
                <a:cubicBezTo>
                  <a:pt x="40" y="248"/>
                  <a:pt x="16" y="232"/>
                  <a:pt x="8" y="192"/>
                </a:cubicBezTo>
                <a:cubicBezTo>
                  <a:pt x="0" y="152"/>
                  <a:pt x="28" y="7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10000" y="3330575"/>
            <a:ext cx="41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400" b="1"/>
              <a:t>k</a:t>
            </a:r>
            <a:r>
              <a:rPr lang="it-IT" altLang="it-IT" sz="2400" b="1" baseline="-25000"/>
              <a:t>i</a:t>
            </a:r>
            <a:endParaRPr lang="it-IT" altLang="it-IT" sz="2400" b="1"/>
          </a:p>
        </p:txBody>
      </p:sp>
      <p:sp>
        <p:nvSpPr>
          <p:cNvPr id="8207" name="Text Box 13"/>
          <p:cNvSpPr txBox="1">
            <a:spLocks noChangeArrowheads="1"/>
          </p:cNvSpPr>
          <p:nvPr/>
        </p:nvSpPr>
        <p:spPr bwMode="auto">
          <a:xfrm>
            <a:off x="4419600" y="45497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400" b="1"/>
              <a:t>X</a:t>
            </a:r>
            <a:r>
              <a:rPr lang="it-IT" altLang="it-IT" sz="2400" b="1" baseline="-25000"/>
              <a:t>i</a:t>
            </a:r>
            <a:endParaRPr lang="it-IT" altLang="it-IT" sz="2400" b="1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43200" y="3178175"/>
            <a:ext cx="41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400" b="1"/>
              <a:t>e</a:t>
            </a:r>
            <a:r>
              <a:rPr lang="it-IT" altLang="it-IT" sz="2400" b="1" baseline="-25000"/>
              <a:t>i</a:t>
            </a:r>
            <a:endParaRPr lang="it-IT" altLang="it-IT" sz="2400" b="1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1800" y="24161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191000" y="2568575"/>
            <a:ext cx="2514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Oval 17"/>
          <p:cNvSpPr>
            <a:spLocks noChangeArrowheads="1"/>
          </p:cNvSpPr>
          <p:nvPr/>
        </p:nvSpPr>
        <p:spPr bwMode="auto">
          <a:xfrm>
            <a:off x="5867400" y="15017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3600" y="1882775"/>
            <a:ext cx="304800" cy="381000"/>
          </a:xfrm>
          <a:custGeom>
            <a:avLst/>
            <a:gdLst>
              <a:gd name="T0" fmla="*/ 0 w 240"/>
              <a:gd name="T1" fmla="*/ 0 h 312"/>
              <a:gd name="T2" fmla="*/ 77419200 w 240"/>
              <a:gd name="T3" fmla="*/ 429470038 h 312"/>
              <a:gd name="T4" fmla="*/ 387096000 w 240"/>
              <a:gd name="T5" fmla="*/ 214735019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312">
                <a:moveTo>
                  <a:pt x="0" y="0"/>
                </a:moveTo>
                <a:cubicBezTo>
                  <a:pt x="4" y="132"/>
                  <a:pt x="8" y="264"/>
                  <a:pt x="48" y="288"/>
                </a:cubicBezTo>
                <a:cubicBezTo>
                  <a:pt x="88" y="312"/>
                  <a:pt x="164" y="228"/>
                  <a:pt x="24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172200" y="2187575"/>
            <a:ext cx="698500" cy="457200"/>
          </a:xfrm>
          <a:custGeom>
            <a:avLst/>
            <a:gdLst>
              <a:gd name="T0" fmla="*/ 1244648597 w 392"/>
              <a:gd name="T1" fmla="*/ 489408634 h 248"/>
              <a:gd name="T2" fmla="*/ 330212311 w 392"/>
              <a:gd name="T3" fmla="*/ 815681671 h 248"/>
              <a:gd name="T4" fmla="*/ 25400810 w 392"/>
              <a:gd name="T5" fmla="*/ 652544231 h 248"/>
              <a:gd name="T6" fmla="*/ 177807452 w 392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2" h="248">
                <a:moveTo>
                  <a:pt x="392" y="144"/>
                </a:moveTo>
                <a:cubicBezTo>
                  <a:pt x="280" y="188"/>
                  <a:pt x="168" y="232"/>
                  <a:pt x="104" y="240"/>
                </a:cubicBezTo>
                <a:cubicBezTo>
                  <a:pt x="40" y="248"/>
                  <a:pt x="16" y="232"/>
                  <a:pt x="8" y="192"/>
                </a:cubicBezTo>
                <a:cubicBezTo>
                  <a:pt x="0" y="152"/>
                  <a:pt x="28" y="7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324600" y="180657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781800" y="1349375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400" b="1"/>
              <a:t>K</a:t>
            </a:r>
            <a:r>
              <a:rPr lang="it-IT" altLang="it-IT" sz="2400" b="1" baseline="-25000"/>
              <a:t>i+1</a:t>
            </a:r>
            <a:endParaRPr lang="it-IT" altLang="it-IT" sz="2400" b="1"/>
          </a:p>
        </p:txBody>
      </p:sp>
      <p:sp>
        <p:nvSpPr>
          <p:cNvPr id="8216" name="Text Box 22"/>
          <p:cNvSpPr txBox="1">
            <a:spLocks noChangeArrowheads="1"/>
          </p:cNvSpPr>
          <p:nvPr/>
        </p:nvSpPr>
        <p:spPr bwMode="auto">
          <a:xfrm>
            <a:off x="5105400" y="1273175"/>
            <a:ext cx="681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400" b="1"/>
              <a:t>X</a:t>
            </a:r>
            <a:r>
              <a:rPr lang="it-IT" altLang="it-IT" sz="2400" b="1" baseline="-25000"/>
              <a:t>i+1</a:t>
            </a:r>
            <a:endParaRPr lang="it-IT" altLang="it-IT" sz="2400" b="1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162800" y="2339975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400" b="1"/>
              <a:t>e</a:t>
            </a:r>
            <a:r>
              <a:rPr lang="it-IT" altLang="it-IT" sz="2400" b="1" baseline="-25000"/>
              <a:t>i+1</a:t>
            </a:r>
            <a:endParaRPr lang="it-IT" altLang="it-IT" sz="2400" b="1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267200" y="3787775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en-US" altLang="it-IT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4572000" y="2035175"/>
            <a:ext cx="1752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572000" y="3635375"/>
            <a:ext cx="34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2400" b="1"/>
              <a:t>f</a:t>
            </a:r>
            <a:r>
              <a:rPr lang="it-IT" altLang="it-IT" sz="2400" b="1" baseline="-25000"/>
              <a:t>i</a:t>
            </a:r>
            <a:endParaRPr lang="it-IT" altLang="it-IT" sz="2400" b="1"/>
          </a:p>
        </p:txBody>
      </p:sp>
      <p:sp>
        <p:nvSpPr>
          <p:cNvPr id="8221" name="Text Box 27"/>
          <p:cNvSpPr txBox="1">
            <a:spLocks noChangeArrowheads="1"/>
          </p:cNvSpPr>
          <p:nvPr/>
        </p:nvSpPr>
        <p:spPr bwMode="auto">
          <a:xfrm>
            <a:off x="179388" y="908050"/>
            <a:ext cx="4537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400" b="1">
                <a:solidFill>
                  <a:srgbClr val="FF0000"/>
                </a:solidFill>
              </a:rPr>
              <a:t>The Kalman Filter: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400" b="1">
                <a:solidFill>
                  <a:srgbClr val="0000FF"/>
                </a:solidFill>
              </a:rPr>
              <a:t>extrapolation, filtering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400" b="1">
                <a:solidFill>
                  <a:srgbClr val="0000FF"/>
                </a:solidFill>
              </a:rPr>
              <a:t>and smoothing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 rot="-2513548">
            <a:off x="1836738" y="4114800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chemeClr val="accent2"/>
                </a:solidFill>
              </a:rPr>
              <a:t>track</a:t>
            </a:r>
          </a:p>
          <a:p>
            <a:pPr eaLnBrk="1" hangingPunct="1"/>
            <a:r>
              <a:rPr lang="it-IT" altLang="it-IT" b="1">
                <a:solidFill>
                  <a:schemeClr val="accent2"/>
                </a:solidFill>
              </a:rPr>
              <a:t>follower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71800" y="4473575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>
                <a:solidFill>
                  <a:srgbClr val="FF3300"/>
                </a:solidFill>
              </a:rPr>
              <a:t>Kalman filter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 rot="-1613524">
            <a:off x="5392738" y="3087688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chemeClr val="accent2"/>
                </a:solidFill>
              </a:rPr>
              <a:t>track</a:t>
            </a:r>
          </a:p>
          <a:p>
            <a:pPr eaLnBrk="1" hangingPunct="1"/>
            <a:r>
              <a:rPr lang="it-IT" altLang="it-IT" b="1">
                <a:solidFill>
                  <a:schemeClr val="accent2"/>
                </a:solidFill>
              </a:rPr>
              <a:t>follower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953000" y="1882775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>
                <a:solidFill>
                  <a:srgbClr val="FF3300"/>
                </a:solidFill>
              </a:rPr>
              <a:t>Kalman filter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 rot="-2793281">
            <a:off x="4288632" y="2796381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b="1"/>
              <a:t>smoothing</a:t>
            </a:r>
          </a:p>
        </p:txBody>
      </p:sp>
      <p:sp>
        <p:nvSpPr>
          <p:cNvPr id="8227" name="Line 33"/>
          <p:cNvSpPr>
            <a:spLocks noChangeShapeType="1"/>
          </p:cNvSpPr>
          <p:nvPr/>
        </p:nvSpPr>
        <p:spPr bwMode="auto">
          <a:xfrm>
            <a:off x="4876800" y="6073775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Text Box 34"/>
          <p:cNvSpPr txBox="1">
            <a:spLocks noChangeArrowheads="1"/>
          </p:cNvSpPr>
          <p:nvPr/>
        </p:nvSpPr>
        <p:spPr bwMode="auto">
          <a:xfrm>
            <a:off x="7010400" y="5845175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/>
              <a:t>Detector plane</a:t>
            </a:r>
          </a:p>
        </p:txBody>
      </p:sp>
      <p:sp>
        <p:nvSpPr>
          <p:cNvPr id="8229" name="Text Box 35"/>
          <p:cNvSpPr txBox="1">
            <a:spLocks noChangeArrowheads="1"/>
          </p:cNvSpPr>
          <p:nvPr/>
        </p:nvSpPr>
        <p:spPr bwMode="auto">
          <a:xfrm>
            <a:off x="6172200" y="6378575"/>
            <a:ext cx="423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 sz="3200" b="1"/>
              <a:t>x</a:t>
            </a:r>
          </a:p>
        </p:txBody>
      </p:sp>
      <p:sp>
        <p:nvSpPr>
          <p:cNvPr id="8230" name="Text Box 36"/>
          <p:cNvSpPr txBox="1">
            <a:spLocks noChangeArrowheads="1"/>
          </p:cNvSpPr>
          <p:nvPr/>
        </p:nvSpPr>
        <p:spPr bwMode="auto">
          <a:xfrm>
            <a:off x="7010400" y="6530975"/>
            <a:ext cx="183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/>
              <a:t>Measured point</a:t>
            </a:r>
          </a:p>
        </p:txBody>
      </p:sp>
      <p:sp>
        <p:nvSpPr>
          <p:cNvPr id="8231" name="Oval 37"/>
          <p:cNvSpPr>
            <a:spLocks noChangeArrowheads="1"/>
          </p:cNvSpPr>
          <p:nvPr/>
        </p:nvSpPr>
        <p:spPr bwMode="auto">
          <a:xfrm>
            <a:off x="5715000" y="65309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365125" y="5429250"/>
            <a:ext cx="69691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/>
              <a:t>prefit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838200" y="6149975"/>
            <a:ext cx="939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defRPr/>
            </a:pPr>
            <a:r>
              <a:rPr lang="it-IT" altLang="it-IT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vertex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514600" y="4016375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209800" y="5540375"/>
            <a:ext cx="304800" cy="304800"/>
          </a:xfrm>
          <a:prstGeom prst="ellipse">
            <a:avLst/>
          </a:prstGeom>
          <a:solidFill>
            <a:srgbClr val="8BE5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8236" name="Oval 42"/>
          <p:cNvSpPr>
            <a:spLocks noChangeArrowheads="1"/>
          </p:cNvSpPr>
          <p:nvPr/>
        </p:nvSpPr>
        <p:spPr bwMode="auto">
          <a:xfrm rot="932747">
            <a:off x="957263" y="5307013"/>
            <a:ext cx="1806575" cy="47307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en-US" altLang="it-IT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 rot="1962771">
            <a:off x="2433638" y="5932488"/>
            <a:ext cx="1430337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defRPr/>
            </a:pPr>
            <a:r>
              <a:rPr lang="it-IT" altLang="it-IT" sz="1800" b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Final result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 rot="19223357">
            <a:off x="2986088" y="4794250"/>
            <a:ext cx="160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defRPr/>
            </a:pPr>
            <a:r>
              <a:rPr lang="it-IT" altLang="it-IT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backtracking</a:t>
            </a:r>
          </a:p>
        </p:txBody>
      </p:sp>
      <p:sp>
        <p:nvSpPr>
          <p:cNvPr id="8239" name="Text Box 45"/>
          <p:cNvSpPr txBox="1">
            <a:spLocks noChangeArrowheads="1"/>
          </p:cNvSpPr>
          <p:nvPr/>
        </p:nvSpPr>
        <p:spPr bwMode="auto">
          <a:xfrm>
            <a:off x="20638" y="6491288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folHlink"/>
                </a:solidFill>
              </a:rPr>
              <a:t>(from A. Rotondi)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5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/>
      <p:bldP spid="24" grpId="0"/>
      <p:bldP spid="25" grpId="0" animBg="1"/>
      <p:bldP spid="26" grpId="0" animBg="1"/>
      <p:bldP spid="27" grpId="0"/>
      <p:bldP spid="29" grpId="0"/>
      <p:bldP spid="30" grpId="0"/>
      <p:bldP spid="30" grpId="1"/>
      <p:bldP spid="32" grpId="0"/>
      <p:bldP spid="33" grpId="0"/>
      <p:bldP spid="39" grpId="0" animBg="1"/>
      <p:bldP spid="41" grpId="0" animBg="1"/>
      <p:bldP spid="42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115616" y="113814"/>
            <a:ext cx="648072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Pions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RMS and counts inside 3 RMS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pic>
        <p:nvPicPr>
          <p:cNvPr id="26628" name="Picture 2" descr="rms_211_id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321175" cy="2927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3" descr="int3s_211_ide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321175" cy="2927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4" descr="Schermata 2017-06-17 alle 18.2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8778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Schermata 2017-06-17 alle 18.2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349500"/>
            <a:ext cx="8778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6"/>
          <p:cNvSpPr txBox="1">
            <a:spLocks noChangeArrowheads="1"/>
          </p:cNvSpPr>
          <p:nvPr/>
        </p:nvSpPr>
        <p:spPr bwMode="auto">
          <a:xfrm>
            <a:off x="250825" y="4149725"/>
            <a:ext cx="87137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charset="2"/>
              <a:buChar char="²"/>
            </a:pPr>
            <a:r>
              <a:rPr lang="en-US" altLang="it-IT" sz="2000"/>
              <a:t>Since wrong-particle hypotheses have no Gaussian shape, no sigma of fit but RMS of residual histograms between -0.8 and 0.8.</a:t>
            </a:r>
          </a:p>
          <a:p>
            <a:pPr algn="just" eaLnBrk="1" hangingPunct="1">
              <a:lnSpc>
                <a:spcPct val="110000"/>
              </a:lnSpc>
              <a:buFont typeface="Wingdings" charset="2"/>
              <a:buChar char="²"/>
            </a:pPr>
            <a:r>
              <a:rPr lang="en-US" altLang="it-IT" sz="2000"/>
              <a:t>This RMS depends on histogram edges. It is NOT the momentum resolution, but just a term of comparison.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115616" y="113814"/>
            <a:ext cx="648072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Kaons: RMS and counts inside 3 RMS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pic>
        <p:nvPicPr>
          <p:cNvPr id="27652" name="Picture 3" descr="rms_321_id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319587" cy="2927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4" descr="int3s_321_ide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981075"/>
            <a:ext cx="4319588" cy="2927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5" descr="Schermata 2017-06-17 alle 18.2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8778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Schermata 2017-06-17 alle 18.2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349500"/>
            <a:ext cx="8778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458788" y="4906963"/>
            <a:ext cx="8289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it-IT" sz="2400">
                <a:solidFill>
                  <a:srgbClr val="0000FF"/>
                </a:solidFill>
              </a:rPr>
              <a:t>Kaon reconstruction with kaon hypothesis always the better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it-IT" sz="2400">
                <a:solidFill>
                  <a:srgbClr val="0000FF"/>
                </a:solidFill>
              </a:rPr>
              <a:t>At 100 MeV/c</a:t>
            </a:r>
            <a:r>
              <a:rPr lang="it-IT" altLang="it-IT" sz="2400">
                <a:solidFill>
                  <a:srgbClr val="0000FF"/>
                </a:solidFill>
              </a:rPr>
              <a:t>... Goodbye kaons!</a:t>
            </a:r>
            <a:r>
              <a:rPr lang="en-US" altLang="it-IT" sz="240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mean_2212_id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321175" cy="29273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rms_2212_ide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908050"/>
            <a:ext cx="4319588" cy="29273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int3s_2212_idea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86200"/>
            <a:ext cx="4319587" cy="29273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Schermata 2017-06-17 alle 18.22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60575"/>
            <a:ext cx="87788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Schermata 2017-06-17 alle 18.22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341438"/>
            <a:ext cx="8778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Schermata 2017-06-17 alle 18.22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229225"/>
            <a:ext cx="8763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115616" y="113814"/>
            <a:ext cx="6552728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Protons: Mean, RMS, counts in 3 RMS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5341938" cy="3833812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411760" y="113814"/>
            <a:ext cx="432048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Energy Loss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Importance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9221" name="CasellaDiTesto 3"/>
          <p:cNvSpPr txBox="1">
            <a:spLocks noChangeArrowheads="1"/>
          </p:cNvSpPr>
          <p:nvPr/>
        </p:nvSpPr>
        <p:spPr bwMode="auto">
          <a:xfrm>
            <a:off x="161925" y="1230313"/>
            <a:ext cx="831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Wingdings" charset="2"/>
              <a:buChar char="v"/>
            </a:pPr>
            <a:r>
              <a:rPr lang="en-US" altLang="it-IT" sz="2000"/>
              <a:t>Different particles, different energy loss</a:t>
            </a:r>
          </a:p>
          <a:p>
            <a:pPr eaLnBrk="1" hangingPunct="1">
              <a:lnSpc>
                <a:spcPct val="120000"/>
              </a:lnSpc>
              <a:buFont typeface="Wingdings" charset="2"/>
              <a:buChar char="v"/>
            </a:pPr>
            <a:r>
              <a:rPr lang="en-US" altLang="it-IT" sz="2000"/>
              <a:t>At high momentum not large differences</a:t>
            </a:r>
          </a:p>
          <a:p>
            <a:pPr eaLnBrk="1" hangingPunct="1">
              <a:lnSpc>
                <a:spcPct val="120000"/>
              </a:lnSpc>
              <a:buFont typeface="Wingdings" charset="2"/>
              <a:buChar char="v"/>
            </a:pPr>
            <a:r>
              <a:rPr lang="en-US" altLang="it-IT" sz="2000"/>
              <a:t>At low momentum, wrong mass hypothesis can lead to wrong results</a:t>
            </a:r>
          </a:p>
        </p:txBody>
      </p:sp>
      <p:pic>
        <p:nvPicPr>
          <p:cNvPr id="9222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68638"/>
            <a:ext cx="306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age4image1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3349625" cy="16732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ge4image3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5373688" cy="3883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691680" y="113814"/>
            <a:ext cx="576064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Our Momentum Range of Interest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10246" name="CasellaDiTesto 1"/>
          <p:cNvSpPr txBox="1">
            <a:spLocks noChangeArrowheads="1"/>
          </p:cNvSpPr>
          <p:nvPr/>
        </p:nvSpPr>
        <p:spPr bwMode="auto">
          <a:xfrm>
            <a:off x="107950" y="4859338"/>
            <a:ext cx="156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>
                <a:solidFill>
                  <a:srgbClr val="C00000"/>
                </a:solidFill>
              </a:rPr>
              <a:t>from T. Hauth</a:t>
            </a:r>
          </a:p>
        </p:txBody>
      </p:sp>
      <p:sp>
        <p:nvSpPr>
          <p:cNvPr id="10247" name="CasellaDiTesto 2"/>
          <p:cNvSpPr txBox="1">
            <a:spLocks noChangeArrowheads="1"/>
          </p:cNvSpPr>
          <p:nvPr/>
        </p:nvSpPr>
        <p:spPr bwMode="auto">
          <a:xfrm>
            <a:off x="981075" y="1550988"/>
            <a:ext cx="305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>
                <a:solidFill>
                  <a:srgbClr val="FF0000"/>
                </a:solidFill>
              </a:rPr>
              <a:t>Y(4S) bbbar generic sample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7088" y="5300663"/>
            <a:ext cx="7621587" cy="1200150"/>
          </a:xfrm>
          <a:prstGeom prst="rect">
            <a:avLst/>
          </a:prstGeom>
          <a:solidFill>
            <a:srgbClr val="FFFF99"/>
          </a:solidFill>
          <a:ln w="222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WARNINGS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/>
              <a:t>Low multiplicity samples reach larger momentum values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000" dirty="0"/>
              <a:t>Energy loss depends on total momentum (and not on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sp>
        <p:nvSpPr>
          <p:cNvPr id="10249" name="CasellaDiTesto 6"/>
          <p:cNvSpPr txBox="1">
            <a:spLocks noChangeArrowheads="1"/>
          </p:cNvSpPr>
          <p:nvPr/>
        </p:nvSpPr>
        <p:spPr bwMode="auto">
          <a:xfrm>
            <a:off x="5781675" y="1641475"/>
            <a:ext cx="32194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Wingdings" charset="2"/>
              <a:buChar char="ü"/>
            </a:pPr>
            <a:r>
              <a:rPr lang="en-US" altLang="it-IT" sz="2000"/>
              <a:t>Large fraction of pions</a:t>
            </a:r>
          </a:p>
          <a:p>
            <a:pPr algn="just" eaLnBrk="1" hangingPunct="1">
              <a:lnSpc>
                <a:spcPct val="120000"/>
              </a:lnSpc>
              <a:buFont typeface="Wingdings" charset="2"/>
              <a:buChar char="ü"/>
            </a:pPr>
            <a:r>
              <a:rPr lang="en-US" altLang="it-IT" sz="2000"/>
              <a:t>Particles below 1 GeV/c (mostly)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547664" y="113814"/>
            <a:ext cx="6048672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Kaons at </a:t>
            </a:r>
            <a:r>
              <a:rPr lang="en-US" altLang="it-IT" sz="2800" dirty="0" err="1" smtClean="0">
                <a:solidFill>
                  <a:srgbClr val="FF0000"/>
                </a:solidFill>
                <a:sym typeface="Symbol" charset="2"/>
              </a:rPr>
              <a:t>p</a:t>
            </a:r>
            <a:r>
              <a:rPr lang="en-US" altLang="it-IT" sz="2800" baseline="-25000" dirty="0" err="1" smtClean="0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 1 GeV/c, 60°</a:t>
            </a:r>
            <a:endParaRPr lang="en-US" altLang="it-IT" sz="2800" dirty="0" smtClean="0">
              <a:sym typeface="Symbol" charset="2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-25400" y="908050"/>
            <a:ext cx="916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it-IT" sz="2000">
                <a:solidFill>
                  <a:srgbClr val="0000FF"/>
                </a:solidFill>
              </a:rPr>
              <a:t>Let’s fit the kaon tracks with different particle hypotheses</a:t>
            </a:r>
          </a:p>
        </p:txBody>
      </p:sp>
      <p:pic>
        <p:nvPicPr>
          <p:cNvPr id="11269" name="Picture 2" descr="ptres_k_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4876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-25400" y="6259513"/>
            <a:ext cx="9169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it-IT" sz="2000">
                <a:solidFill>
                  <a:srgbClr val="FF0000"/>
                </a:solidFill>
              </a:rPr>
              <a:t>Everything more or less consistent, protons at bit higher momentum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547664" y="113814"/>
            <a:ext cx="6048672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Kaons at </a:t>
            </a:r>
            <a:r>
              <a:rPr lang="en-US" altLang="it-IT" sz="2800" dirty="0" err="1" smtClean="0">
                <a:solidFill>
                  <a:srgbClr val="FF0000"/>
                </a:solidFill>
                <a:sym typeface="Symbol" charset="2"/>
              </a:rPr>
              <a:t>p</a:t>
            </a:r>
            <a:r>
              <a:rPr lang="en-US" altLang="it-IT" sz="2800" baseline="-25000" dirty="0" err="1" smtClean="0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 0.5 GeV/c, 60°</a:t>
            </a:r>
            <a:endParaRPr lang="en-US" altLang="it-IT" sz="2800" dirty="0" smtClean="0">
              <a:sym typeface="Symbol" charset="2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6021388"/>
            <a:ext cx="9169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it-IT" sz="2000">
                <a:solidFill>
                  <a:srgbClr val="FF0000"/>
                </a:solidFill>
              </a:rPr>
              <a:t>Correct hypothesis good, pions at low momentum, protons at higher momentum </a:t>
            </a:r>
          </a:p>
        </p:txBody>
      </p:sp>
      <p:pic>
        <p:nvPicPr>
          <p:cNvPr id="12293" name="Picture 3" descr="ptres_k_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876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547664" y="113814"/>
            <a:ext cx="6048672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Kaons at </a:t>
            </a:r>
            <a:r>
              <a:rPr lang="en-US" altLang="it-IT" sz="2800" dirty="0" err="1" smtClean="0">
                <a:solidFill>
                  <a:srgbClr val="FF0000"/>
                </a:solidFill>
                <a:sym typeface="Symbol" charset="2"/>
              </a:rPr>
              <a:t>p</a:t>
            </a:r>
            <a:r>
              <a:rPr lang="en-US" altLang="it-IT" sz="2800" baseline="-25000" dirty="0" err="1" smtClean="0">
                <a:solidFill>
                  <a:srgbClr val="FF0000"/>
                </a:solidFill>
                <a:sym typeface="Symbol" charset="2"/>
              </a:rPr>
              <a:t>t</a:t>
            </a:r>
            <a:r>
              <a:rPr lang="en-US" altLang="it-IT" sz="2800" dirty="0" smtClean="0">
                <a:solidFill>
                  <a:srgbClr val="FF0000"/>
                </a:solidFill>
                <a:sym typeface="Symbol" charset="2"/>
              </a:rPr>
              <a:t> 0.3 GeV/c, 60°</a:t>
            </a:r>
            <a:endParaRPr lang="en-US" altLang="it-IT" sz="2800" dirty="0" smtClean="0">
              <a:sym typeface="Symbol" charset="2"/>
            </a:endParaRPr>
          </a:p>
        </p:txBody>
      </p:sp>
      <p:pic>
        <p:nvPicPr>
          <p:cNvPr id="13316" name="Picture 2" descr="ptres_k_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876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0" y="5943600"/>
            <a:ext cx="91694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it-IT" sz="2000">
                <a:solidFill>
                  <a:srgbClr val="FF0000"/>
                </a:solidFill>
              </a:rPr>
              <a:t>The lower the momentum, the larger the discrepancy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it-IT" sz="2000">
                <a:solidFill>
                  <a:srgbClr val="FF0000"/>
                </a:solidFill>
              </a:rPr>
              <a:t>when wrong particle is assumed in the 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mean_321_id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135937" cy="55133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meanzoom_321_ide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1628775"/>
            <a:ext cx="39322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084888" y="2133600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it-IT">
                <a:solidFill>
                  <a:srgbClr val="FF0000"/>
                </a:solidFill>
              </a:rPr>
              <a:t>ZOOM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115616" y="113814"/>
            <a:ext cx="648072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Mean Peak Position for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kaon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tracks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  <p:pic>
        <p:nvPicPr>
          <p:cNvPr id="14343" name="Picture 4" descr="Schermata 2017-06-17 alle 18.22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52963"/>
            <a:ext cx="87788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mean_2212_id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280400" cy="561181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4" descr="Schermata 2017-06-17 alle 18.22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60775"/>
            <a:ext cx="8778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115616" y="113814"/>
            <a:ext cx="6480720" cy="578882"/>
          </a:xfrm>
          <a:prstGeom prst="round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Mean Peak Position for proton tracks</a:t>
            </a:r>
            <a:endParaRPr lang="en-US" sz="2800" dirty="0"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25782</TotalTime>
  <Words>858</Words>
  <Application>Microsoft Macintosh PowerPoint</Application>
  <PresentationFormat>Presentazione su schermo (4:3)</PresentationFormat>
  <Paragraphs>226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MS PGothic</vt:lpstr>
      <vt:lpstr>Calibri</vt:lpstr>
      <vt:lpstr>Symbol</vt:lpstr>
      <vt:lpstr>Wingdings</vt:lpstr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TOSHIBA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spataro</dc:creator>
  <cp:lastModifiedBy>Utente di Microsoft Office</cp:lastModifiedBy>
  <cp:revision>975</cp:revision>
  <dcterms:created xsi:type="dcterms:W3CDTF">2012-05-03T15:29:37Z</dcterms:created>
  <dcterms:modified xsi:type="dcterms:W3CDTF">2017-11-20T08:06:05Z</dcterms:modified>
</cp:coreProperties>
</file>