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475" r:id="rId3"/>
    <p:sldId id="466" r:id="rId4"/>
    <p:sldId id="479" r:id="rId5"/>
    <p:sldId id="399" r:id="rId6"/>
    <p:sldId id="465" r:id="rId7"/>
    <p:sldId id="481" r:id="rId8"/>
    <p:sldId id="480" r:id="rId9"/>
    <p:sldId id="467" r:id="rId10"/>
    <p:sldId id="482" r:id="rId11"/>
    <p:sldId id="472" r:id="rId12"/>
    <p:sldId id="483" r:id="rId13"/>
    <p:sldId id="485" r:id="rId14"/>
    <p:sldId id="484" r:id="rId15"/>
    <p:sldId id="325" r:id="rId16"/>
    <p:sldId id="478" r:id="rId17"/>
    <p:sldId id="446" r:id="rId18"/>
    <p:sldId id="416" r:id="rId19"/>
    <p:sldId id="410" r:id="rId20"/>
    <p:sldId id="451" r:id="rId21"/>
    <p:sldId id="473" r:id="rId22"/>
    <p:sldId id="346" r:id="rId23"/>
    <p:sldId id="458" r:id="rId24"/>
    <p:sldId id="4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0" autoAdjust="0"/>
    <p:restoredTop sz="92829" autoAdjust="0"/>
  </p:normalViewPr>
  <p:slideViewPr>
    <p:cSldViewPr snapToGrid="0" snapToObjects="1">
      <p:cViewPr varScale="1">
        <p:scale>
          <a:sx n="104" d="100"/>
          <a:sy n="104" d="100"/>
        </p:scale>
        <p:origin x="11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6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74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03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lfoglio.it/scienza/2017/11/29/news/come-il-metodo-iene-mina-la-fiducia-nelle-istituzioni-scientifiche-e-democratiche-166094/#.Wh8m0yO9-Ys.facebook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Dicembre</a:t>
            </a:r>
            <a:r>
              <a:rPr lang="en-US" dirty="0" smtClean="0"/>
              <a:t> 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smtClean="0"/>
              <a:t>Aggiornamenti </a:t>
            </a:r>
            <a:r>
              <a:rPr lang="en-US" dirty="0" err="1" smtClean="0"/>
              <a:t>dalla</a:t>
            </a:r>
            <a:r>
              <a:rPr lang="en-US" dirty="0" smtClean="0"/>
              <a:t> csn4 </a:t>
            </a:r>
          </a:p>
          <a:p>
            <a:r>
              <a:rPr lang="en-US" dirty="0" err="1" smtClean="0"/>
              <a:t>Disciplinare</a:t>
            </a:r>
            <a:r>
              <a:rPr lang="en-US" dirty="0" smtClean="0"/>
              <a:t> spin off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it-IT" dirty="0" smtClean="0"/>
              <a:t>Istituito Centro Nazionale Studi Avanzati al GGI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Wingdings"/>
              </a:rPr>
              <a:t> </a:t>
            </a:r>
            <a:r>
              <a:rPr lang="en-US" dirty="0" err="1"/>
              <a:t>Approvato</a:t>
            </a:r>
            <a:r>
              <a:rPr lang="en-US" dirty="0"/>
              <a:t> </a:t>
            </a:r>
            <a:r>
              <a:rPr lang="en-US" dirty="0" err="1"/>
              <a:t>nuovo</a:t>
            </a:r>
            <a:r>
              <a:rPr lang="en-US" dirty="0"/>
              <a:t> </a:t>
            </a:r>
            <a:r>
              <a:rPr lang="en-US" dirty="0" err="1"/>
              <a:t>disciplinare</a:t>
            </a:r>
            <a:r>
              <a:rPr lang="en-US" dirty="0"/>
              <a:t> </a:t>
            </a:r>
            <a:r>
              <a:rPr lang="en-US" dirty="0" err="1"/>
              <a:t>organizzativo</a:t>
            </a:r>
            <a:r>
              <a:rPr lang="en-US" dirty="0"/>
              <a:t> LNGS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Istituita</a:t>
            </a:r>
            <a:r>
              <a:rPr lang="en-US" dirty="0"/>
              <a:t> la </a:t>
            </a:r>
            <a:r>
              <a:rPr lang="en-US" dirty="0" err="1"/>
              <a:t>divisione</a:t>
            </a:r>
            <a:r>
              <a:rPr lang="en-US" dirty="0"/>
              <a:t> </a:t>
            </a:r>
            <a:r>
              <a:rPr lang="en-US" dirty="0" smtClean="0"/>
              <a:t>RUP</a:t>
            </a:r>
            <a:endParaRPr lang="it-IT" dirty="0" smtClean="0"/>
          </a:p>
          <a:p>
            <a:pPr>
              <a:lnSpc>
                <a:spcPct val="120000"/>
              </a:lnSpc>
            </a:pPr>
            <a:r>
              <a:rPr lang="it-IT" dirty="0" err="1" smtClean="0"/>
              <a:t>Cofund</a:t>
            </a:r>
            <a:r>
              <a:rPr lang="it-IT" dirty="0"/>
              <a:t>: </a:t>
            </a:r>
            <a:r>
              <a:rPr lang="it-IT" dirty="0" smtClean="0"/>
              <a:t>il </a:t>
            </a:r>
            <a:r>
              <a:rPr lang="it-IT" dirty="0"/>
              <a:t>progetto </a:t>
            </a:r>
            <a:r>
              <a:rPr lang="it-IT" dirty="0" err="1"/>
              <a:t>partira’</a:t>
            </a:r>
            <a:r>
              <a:rPr lang="it-IT" dirty="0"/>
              <a:t> dal 1/1/2018, il bando </a:t>
            </a:r>
            <a:r>
              <a:rPr lang="it-IT" dirty="0" err="1"/>
              <a:t>uscira’</a:t>
            </a:r>
            <a:r>
              <a:rPr lang="it-IT" dirty="0"/>
              <a:t> a giugno e ci saranno circa 2-3 mesi di tempo per far domanda. Il bando </a:t>
            </a:r>
            <a:r>
              <a:rPr lang="it-IT" dirty="0" err="1"/>
              <a:t>consistera’</a:t>
            </a:r>
            <a:r>
              <a:rPr lang="it-IT" dirty="0"/>
              <a:t> di 15 </a:t>
            </a:r>
            <a:r>
              <a:rPr lang="it-IT" dirty="0" smtClean="0"/>
              <a:t>art 36, </a:t>
            </a:r>
            <a:r>
              <a:rPr lang="it-IT" dirty="0"/>
              <a:t>con un secondo bando nel 2019. </a:t>
            </a:r>
            <a:r>
              <a:rPr lang="it-IT" dirty="0" smtClean="0"/>
              <a:t>I contratti </a:t>
            </a:r>
            <a:r>
              <a:rPr lang="it-IT" dirty="0"/>
              <a:t>hanno durata di 3 anni, il terzo anno il candidato sceglie in quale istituzione (o azienda) vuole essere accolto</a:t>
            </a:r>
            <a:r>
              <a:rPr lang="it-IT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it-IT" dirty="0"/>
              <a:t>Delle 32 borse </a:t>
            </a:r>
            <a:r>
              <a:rPr lang="it-IT" dirty="0" err="1"/>
              <a:t>postdoc</a:t>
            </a:r>
            <a:r>
              <a:rPr lang="it-IT" dirty="0"/>
              <a:t> </a:t>
            </a:r>
            <a:r>
              <a:rPr lang="it-IT" dirty="0" smtClean="0"/>
              <a:t>bandite </a:t>
            </a:r>
            <a:r>
              <a:rPr lang="it-IT" dirty="0"/>
              <a:t>ogni anno ne bandiremo 17, che si aggiungono alle 15 del </a:t>
            </a:r>
            <a:r>
              <a:rPr lang="it-IT" dirty="0" err="1"/>
              <a:t>cofund</a:t>
            </a:r>
            <a:r>
              <a:rPr lang="it-IT" dirty="0"/>
              <a:t>. Non sono ancora ripartite fra teorici e sperimentali (ad oggi 18/14</a:t>
            </a:r>
            <a:r>
              <a:rPr lang="it-IT" dirty="0" smtClean="0"/>
              <a:t>).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Tra</a:t>
            </a:r>
            <a:r>
              <a:rPr lang="en-US" dirty="0"/>
              <a:t> le </a:t>
            </a:r>
            <a:r>
              <a:rPr lang="en-US" dirty="0" err="1"/>
              <a:t>delibere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Assunzioni</a:t>
            </a:r>
            <a:r>
              <a:rPr lang="en-US" dirty="0"/>
              <a:t> </a:t>
            </a:r>
            <a:r>
              <a:rPr lang="en-US" dirty="0" err="1"/>
              <a:t>oter</a:t>
            </a:r>
            <a:r>
              <a:rPr lang="en-US" dirty="0"/>
              <a:t>, </a:t>
            </a:r>
            <a:r>
              <a:rPr lang="en-US" dirty="0" err="1"/>
              <a:t>tecnologi</a:t>
            </a:r>
            <a:r>
              <a:rPr lang="en-US" dirty="0"/>
              <a:t> , </a:t>
            </a:r>
            <a:r>
              <a:rPr lang="en-US" dirty="0" err="1"/>
              <a:t>ricercatori</a:t>
            </a:r>
            <a:r>
              <a:rPr lang="en-US" dirty="0"/>
              <a:t> ( </a:t>
            </a:r>
            <a:r>
              <a:rPr lang="en-US" dirty="0" err="1"/>
              <a:t>assunti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73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LNGS e SOX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748"/>
            <a:ext cx="4642339" cy="4167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LNGS e’ </a:t>
            </a:r>
            <a:r>
              <a:rPr lang="en-US" dirty="0" err="1" smtClean="0"/>
              <a:t>nell</a:t>
            </a:r>
            <a:r>
              <a:rPr lang="en-US" dirty="0" smtClean="0"/>
              <a:t> ultimo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 err="1" smtClean="0"/>
              <a:t>continuamente</a:t>
            </a:r>
            <a:r>
              <a:rPr lang="en-US" dirty="0" smtClean="0"/>
              <a:t> sotto </a:t>
            </a:r>
            <a:r>
              <a:rPr lang="en-US" dirty="0" err="1" smtClean="0"/>
              <a:t>attacco</a:t>
            </a:r>
            <a:r>
              <a:rPr lang="en-US" dirty="0" smtClean="0"/>
              <a:t> da parte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associazioni</a:t>
            </a:r>
            <a:r>
              <a:rPr lang="en-US" dirty="0" smtClean="0"/>
              <a:t> </a:t>
            </a:r>
            <a:r>
              <a:rPr lang="en-US" dirty="0" err="1" smtClean="0"/>
              <a:t>ambientaliste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Iene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L’ultima</a:t>
            </a:r>
            <a:r>
              <a:rPr lang="en-US" dirty="0" smtClean="0"/>
              <a:t> causa </a:t>
            </a:r>
            <a:r>
              <a:rPr lang="en-US" dirty="0" err="1" smtClean="0"/>
              <a:t>scatenante</a:t>
            </a:r>
            <a:r>
              <a:rPr lang="en-US" dirty="0" smtClean="0"/>
              <a:t> e’ </a:t>
            </a:r>
            <a:r>
              <a:rPr lang="en-US" dirty="0" err="1" smtClean="0"/>
              <a:t>l’arrivo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sorgente</a:t>
            </a:r>
            <a:r>
              <a:rPr lang="en-US" dirty="0" smtClean="0"/>
              <a:t> di </a:t>
            </a:r>
            <a:r>
              <a:rPr lang="en-US" dirty="0" err="1" smtClean="0"/>
              <a:t>neutrini</a:t>
            </a:r>
            <a:r>
              <a:rPr lang="en-US" dirty="0" smtClean="0"/>
              <a:t> per SOX.</a:t>
            </a:r>
          </a:p>
          <a:p>
            <a:pPr marL="0" indent="0">
              <a:buNone/>
            </a:pPr>
            <a:r>
              <a:rPr lang="en-US" dirty="0" err="1" smtClean="0"/>
              <a:t>Fonadamentale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SOX </a:t>
            </a:r>
            <a:r>
              <a:rPr lang="en-US" dirty="0" err="1" smtClean="0"/>
              <a:t>segua</a:t>
            </a:r>
            <a:r>
              <a:rPr lang="en-US" dirty="0" smtClean="0"/>
              <a:t> </a:t>
            </a:r>
            <a:r>
              <a:rPr lang="en-US" dirty="0" err="1" smtClean="0"/>
              <a:t>correttamente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procedure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laboratori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Articolo</a:t>
            </a:r>
            <a:r>
              <a:rPr lang="en-US" dirty="0" smtClean="0"/>
              <a:t> del </a:t>
            </a:r>
            <a:r>
              <a:rPr lang="en-US" dirty="0" err="1" smtClean="0"/>
              <a:t>Foglio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inquadra</a:t>
            </a:r>
            <a:r>
              <a:rPr lang="en-US" dirty="0" smtClean="0"/>
              <a:t> molto bene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E </a:t>
            </a:r>
            <a:r>
              <a:rPr lang="en-US" dirty="0" err="1" smtClean="0"/>
              <a:t>petizione</a:t>
            </a:r>
            <a:r>
              <a:rPr lang="en-US" dirty="0" smtClean="0"/>
              <a:t> per </a:t>
            </a:r>
            <a:r>
              <a:rPr lang="en-US" dirty="0" err="1" smtClean="0"/>
              <a:t>chiedere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la </a:t>
            </a:r>
            <a:r>
              <a:rPr lang="en-US" dirty="0" err="1" smtClean="0"/>
              <a:t>regione</a:t>
            </a:r>
            <a:r>
              <a:rPr lang="en-US" dirty="0" smtClean="0"/>
              <a:t> Abruzzo non </a:t>
            </a:r>
            <a:r>
              <a:rPr lang="en-US" dirty="0" err="1" smtClean="0"/>
              <a:t>accetti</a:t>
            </a:r>
            <a:r>
              <a:rPr lang="en-US" dirty="0" smtClean="0"/>
              <a:t> di </a:t>
            </a:r>
            <a:r>
              <a:rPr lang="en-US" dirty="0" err="1" smtClean="0"/>
              <a:t>bloccare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laboratorio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324" y="808602"/>
            <a:ext cx="4712676" cy="47742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675" y="5285373"/>
            <a:ext cx="9051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4"/>
              </a:rPr>
              <a:t>http://www.ilfoglio.it/scienza/2017/11/29/news/come-il-metodo-iene-mina-la-fiducia-nelle-istituzioni-scientifiche-e-democratiche-166094/#.</a:t>
            </a:r>
            <a:r>
              <a:rPr lang="en-US" sz="1200" dirty="0" smtClean="0">
                <a:hlinkClick r:id="rId4"/>
              </a:rPr>
              <a:t>Wh8m0yO9-Ys.facebook</a:t>
            </a:r>
            <a:endParaRPr lang="en-US" sz="1200" dirty="0" smtClean="0"/>
          </a:p>
          <a:p>
            <a:r>
              <a:rPr lang="en-US" sz="1200" dirty="0"/>
              <a:t>https://</a:t>
            </a:r>
            <a:r>
              <a:rPr lang="en-US" sz="1200" dirty="0" err="1"/>
              <a:t>www.change.org</a:t>
            </a:r>
            <a:r>
              <a:rPr lang="en-US" sz="1200" dirty="0"/>
              <a:t>/p/luciano-d-alfonso-continuazione-dell-esperimento-sox-nei-laboratori-infn-del-gran-sasso-abruzzo?utm_medium=</a:t>
            </a:r>
            <a:r>
              <a:rPr lang="en-US" sz="1200" dirty="0" err="1"/>
              <a:t>email&amp;utm_source</a:t>
            </a:r>
            <a:r>
              <a:rPr lang="en-US" sz="1200" dirty="0"/>
              <a:t>=</a:t>
            </a:r>
            <a:r>
              <a:rPr lang="en-US" sz="1200" dirty="0" err="1"/>
              <a:t>petition_signer_receipt&amp;utm_campaign</a:t>
            </a:r>
            <a:r>
              <a:rPr lang="en-US" sz="1200" dirty="0"/>
              <a:t>=</a:t>
            </a:r>
            <a:r>
              <a:rPr lang="en-US" sz="1200" dirty="0" err="1"/>
              <a:t>triggered&amp;share_context</a:t>
            </a:r>
            <a:r>
              <a:rPr lang="en-US" sz="1200" dirty="0"/>
              <a:t>=</a:t>
            </a:r>
            <a:r>
              <a:rPr lang="en-US" sz="1200" dirty="0" err="1"/>
              <a:t>signature_receipt&amp;recruiter</a:t>
            </a:r>
            <a:r>
              <a:rPr lang="en-US" sz="1200" dirty="0"/>
              <a:t>=287275941&amp;j=184438&amp;sfmc_sub=380359680&amp;l=32_HTML&amp;u=34203745&amp;mid=7233052&amp;jb=713757</a:t>
            </a:r>
          </a:p>
        </p:txBody>
      </p:sp>
    </p:spTree>
    <p:extLst>
      <p:ext uri="{BB962C8B-B14F-4D97-AF65-F5344CB8AC3E}">
        <p14:creationId xmlns:p14="http://schemas.microsoft.com/office/powerpoint/2010/main" val="11290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747"/>
            <a:ext cx="9144000" cy="5604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6613" y="5423775"/>
            <a:ext cx="7543800" cy="85725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Il sito con lo sviluppo del decumano a verde 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(potenzialmente favorevole per </a:t>
            </a:r>
            <a:r>
              <a:rPr lang="it-IT" dirty="0">
                <a:solidFill>
                  <a:schemeClr val="tx1"/>
                </a:solidFill>
              </a:rPr>
              <a:t>L</a:t>
            </a:r>
            <a:r>
              <a:rPr lang="it-IT" dirty="0" smtClean="0">
                <a:solidFill>
                  <a:schemeClr val="tx1"/>
                </a:solidFill>
              </a:rPr>
              <a:t>a Piastra e per </a:t>
            </a:r>
            <a:r>
              <a:rPr lang="it-IT" dirty="0" err="1" smtClean="0">
                <a:solidFill>
                  <a:schemeClr val="tx1"/>
                </a:solidFill>
              </a:rPr>
              <a:t>Marix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Tutti da definire i dettagli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916358" y="857250"/>
            <a:ext cx="7294703" cy="277294"/>
          </a:xfrm>
        </p:spPr>
        <p:txBody>
          <a:bodyPr/>
          <a:lstStyle/>
          <a:p>
            <a:r>
              <a:rPr lang="en-US" sz="1600" dirty="0" smtClean="0"/>
              <a:t>SITO EXPO’ MASTERPLAN “</a:t>
            </a:r>
            <a:r>
              <a:rPr lang="en-US" sz="1600" dirty="0" err="1" smtClean="0"/>
              <a:t>Decumano</a:t>
            </a:r>
            <a:r>
              <a:rPr lang="en-US" sz="1600" dirty="0" smtClean="0"/>
              <a:t> </a:t>
            </a:r>
            <a:r>
              <a:rPr lang="en-US" sz="1600" dirty="0" err="1" smtClean="0"/>
              <a:t>verde</a:t>
            </a:r>
            <a:r>
              <a:rPr lang="en-US" sz="1600" dirty="0" smtClean="0"/>
              <a:t>”</a:t>
            </a:r>
            <a:endParaRPr lang="en-US" sz="16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0" y="1399212"/>
            <a:ext cx="8822137" cy="377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/>
          </a:p>
          <a:p>
            <a:r>
              <a:rPr lang="en-US" dirty="0" smtClean="0"/>
              <a:t>Nicola </a:t>
            </a:r>
            <a:r>
              <a:rPr lang="en-US" dirty="0" err="1" smtClean="0"/>
              <a:t>Neri</a:t>
            </a:r>
            <a:r>
              <a:rPr lang="en-US" dirty="0" smtClean="0"/>
              <a:t> ha </a:t>
            </a:r>
            <a:r>
              <a:rPr lang="en-US" dirty="0" err="1" smtClean="0"/>
              <a:t>vinto</a:t>
            </a:r>
            <a:r>
              <a:rPr lang="en-US" dirty="0" smtClean="0"/>
              <a:t> un ERC Consolidator 2017</a:t>
            </a:r>
          </a:p>
          <a:p>
            <a:r>
              <a:rPr lang="en-US" dirty="0"/>
              <a:t>"Search for the electric dipole moment of strange and charm baryons at </a:t>
            </a:r>
            <a:r>
              <a:rPr lang="en-US" dirty="0" smtClean="0"/>
              <a:t>LHC”</a:t>
            </a:r>
          </a:p>
          <a:p>
            <a:endParaRPr lang="en-US" dirty="0" smtClean="0"/>
          </a:p>
          <a:p>
            <a:r>
              <a:rPr lang="en-US" dirty="0" smtClean="0"/>
              <a:t>E’ un </a:t>
            </a:r>
            <a:r>
              <a:rPr lang="en-US" dirty="0" err="1" smtClean="0"/>
              <a:t>eccellente</a:t>
            </a:r>
            <a:r>
              <a:rPr lang="en-US" dirty="0" smtClean="0"/>
              <a:t> </a:t>
            </a:r>
            <a:r>
              <a:rPr lang="en-US" dirty="0" err="1" smtClean="0"/>
              <a:t>risultato</a:t>
            </a:r>
            <a:r>
              <a:rPr lang="en-US" dirty="0"/>
              <a:t>!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proporremo</a:t>
            </a:r>
            <a:r>
              <a:rPr lang="en-US" smtClean="0"/>
              <a:t> un </a:t>
            </a:r>
            <a:r>
              <a:rPr lang="en-US" dirty="0" err="1" smtClean="0"/>
              <a:t>seminario</a:t>
            </a:r>
            <a:r>
              <a:rPr lang="en-US" dirty="0" smtClean="0"/>
              <a:t> per </a:t>
            </a:r>
            <a:r>
              <a:rPr lang="en-US" dirty="0" err="1" smtClean="0"/>
              <a:t>presentarci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Ieri</a:t>
            </a:r>
            <a:r>
              <a:rPr lang="en-US" dirty="0" smtClean="0"/>
              <a:t> e’ </a:t>
            </a:r>
            <a:r>
              <a:rPr lang="en-US" dirty="0" err="1" smtClean="0"/>
              <a:t>andata</a:t>
            </a:r>
            <a:r>
              <a:rPr lang="en-US" dirty="0" smtClean="0"/>
              <a:t> in </a:t>
            </a:r>
            <a:r>
              <a:rPr lang="en-US" dirty="0" err="1" smtClean="0"/>
              <a:t>pensione</a:t>
            </a:r>
            <a:r>
              <a:rPr lang="en-US" dirty="0" smtClean="0"/>
              <a:t> Ornella Moro,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40 </a:t>
            </a:r>
            <a:r>
              <a:rPr lang="en-US" dirty="0" err="1" smtClean="0"/>
              <a:t>anni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nell</a:t>
            </a:r>
            <a:r>
              <a:rPr lang="en-US" dirty="0" smtClean="0"/>
              <a:t> </a:t>
            </a:r>
            <a:r>
              <a:rPr lang="en-US" dirty="0" err="1" smtClean="0"/>
              <a:t>Ente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nostri</a:t>
            </a:r>
            <a:r>
              <a:rPr lang="en-US" dirty="0" smtClean="0"/>
              <a:t> </a:t>
            </a:r>
            <a:r>
              <a:rPr lang="en-US" dirty="0" err="1" smtClean="0"/>
              <a:t>migliori</a:t>
            </a:r>
            <a:r>
              <a:rPr lang="en-US" dirty="0" smtClean="0"/>
              <a:t> </a:t>
            </a:r>
            <a:r>
              <a:rPr lang="en-US" dirty="0" err="1" smtClean="0"/>
              <a:t>auguri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pensione</a:t>
            </a:r>
            <a:r>
              <a:rPr lang="en-US" dirty="0" smtClean="0"/>
              <a:t> </a:t>
            </a:r>
            <a:r>
              <a:rPr lang="en-US" dirty="0" err="1" smtClean="0"/>
              <a:t>serena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19-20 </a:t>
            </a:r>
            <a:r>
              <a:rPr lang="en-US" dirty="0" err="1" smtClean="0"/>
              <a:t>ottobre</a:t>
            </a:r>
            <a:r>
              <a:rPr lang="en-US" dirty="0" smtClean="0"/>
              <a:t> in </a:t>
            </a:r>
            <a:r>
              <a:rPr lang="en-US" dirty="0" err="1" smtClean="0"/>
              <a:t>Celoria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, con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pratici</a:t>
            </a:r>
            <a:r>
              <a:rPr lang="en-US" dirty="0" smtClean="0"/>
              <a:t>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err="1" smtClean="0"/>
              <a:t>Fisica</a:t>
            </a:r>
            <a:r>
              <a:rPr lang="en-US" dirty="0" smtClean="0"/>
              <a:t> e </a:t>
            </a:r>
            <a:r>
              <a:rPr lang="en-US" dirty="0" err="1" smtClean="0"/>
              <a:t>comunicazione</a:t>
            </a:r>
            <a:r>
              <a:rPr lang="en-US" dirty="0" smtClean="0"/>
              <a:t>: </a:t>
            </a:r>
            <a:r>
              <a:rPr lang="en-US" dirty="0" err="1" smtClean="0"/>
              <a:t>scienza</a:t>
            </a:r>
            <a:r>
              <a:rPr lang="en-US" dirty="0" smtClean="0"/>
              <a:t> e media</a:t>
            </a:r>
          </a:p>
          <a:p>
            <a:pPr>
              <a:defRPr/>
            </a:pPr>
            <a:r>
              <a:rPr lang="en-US" dirty="0" err="1" smtClean="0"/>
              <a:t>Successo</a:t>
            </a:r>
            <a:r>
              <a:rPr lang="en-US" dirty="0" smtClean="0"/>
              <a:t> di </a:t>
            </a:r>
            <a:r>
              <a:rPr lang="en-US" dirty="0" err="1" smtClean="0"/>
              <a:t>pubblico</a:t>
            </a:r>
            <a:r>
              <a:rPr lang="en-US" dirty="0" smtClean="0"/>
              <a:t> e di </a:t>
            </a:r>
            <a:r>
              <a:rPr lang="en-US" dirty="0" err="1" smtClean="0"/>
              <a:t>critica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574" y="3757460"/>
            <a:ext cx="1820264" cy="188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, 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 per 1 </a:t>
            </a:r>
            <a:r>
              <a:rPr lang="en-US" dirty="0" err="1" smtClean="0"/>
              <a:t>meccanico</a:t>
            </a:r>
            <a:r>
              <a:rPr lang="en-US" dirty="0" smtClean="0"/>
              <a:t> e 2 </a:t>
            </a:r>
            <a:r>
              <a:rPr lang="en-US" dirty="0" err="1" smtClean="0"/>
              <a:t>elettronico</a:t>
            </a:r>
            <a:r>
              <a:rPr lang="en-US" dirty="0" smtClean="0"/>
              <a:t>/</a:t>
            </a:r>
            <a:r>
              <a:rPr lang="en-US" dirty="0" err="1" smtClean="0"/>
              <a:t>informatico</a:t>
            </a:r>
            <a:r>
              <a:rPr lang="en-US" dirty="0" smtClean="0"/>
              <a:t>, 1 </a:t>
            </a:r>
            <a:r>
              <a:rPr lang="en-US" dirty="0" err="1" smtClean="0"/>
              <a:t>vincitore</a:t>
            </a:r>
            <a:r>
              <a:rPr lang="en-US" dirty="0" smtClean="0"/>
              <a:t> </a:t>
            </a:r>
            <a:r>
              <a:rPr lang="en-US" dirty="0" err="1" smtClean="0"/>
              <a:t>meccanico</a:t>
            </a:r>
            <a:r>
              <a:rPr lang="en-US" dirty="0" smtClean="0"/>
              <a:t>/</a:t>
            </a:r>
            <a:r>
              <a:rPr lang="en-US" dirty="0" err="1" smtClean="0"/>
              <a:t>disegnatore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</a:t>
            </a:r>
            <a:r>
              <a:rPr lang="en-US" dirty="0" err="1" smtClean="0"/>
              <a:t>Rosati</a:t>
            </a:r>
            <a:r>
              <a:rPr lang="en-US" dirty="0" smtClean="0"/>
              <a:t>,  </a:t>
            </a:r>
            <a:r>
              <a:rPr lang="en-US" dirty="0" err="1" smtClean="0"/>
              <a:t>inizio</a:t>
            </a:r>
            <a:r>
              <a:rPr lang="en-US" dirty="0" smtClean="0"/>
              <a:t> </a:t>
            </a:r>
            <a:r>
              <a:rPr lang="en-US" dirty="0" err="1" smtClean="0"/>
              <a:t>dic</a:t>
            </a:r>
            <a:r>
              <a:rPr lang="en-US" dirty="0" smtClean="0"/>
              <a:t> /</a:t>
            </a:r>
            <a:r>
              <a:rPr lang="en-US" dirty="0" err="1" smtClean="0"/>
              <a:t>gennaio</a:t>
            </a:r>
            <a:endParaRPr lang="en-US" dirty="0" smtClean="0">
              <a:sym typeface="Wingdings"/>
            </a:endParaRPr>
          </a:p>
          <a:p>
            <a:pPr marL="0" indent="0">
              <a:buNone/>
              <a:defRPr/>
            </a:pPr>
            <a:r>
              <a:rPr lang="en-US" dirty="0" err="1" smtClean="0">
                <a:sym typeface="Wingdings"/>
              </a:rPr>
              <a:t>Borsa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neolaureati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Neu_beat</a:t>
            </a:r>
            <a:r>
              <a:rPr lang="en-US" dirty="0" smtClean="0">
                <a:sym typeface="Wingdings"/>
              </a:rPr>
              <a:t>, MAECI, </a:t>
            </a:r>
            <a:r>
              <a:rPr lang="en-US" dirty="0" err="1" smtClean="0">
                <a:sym typeface="Wingdings"/>
              </a:rPr>
              <a:t>tecnolog</a:t>
            </a:r>
            <a:r>
              <a:rPr lang="en-US" dirty="0" smtClean="0">
                <a:sym typeface="Wingdings"/>
              </a:rPr>
              <a:t>., 6mesi, Chiara </a:t>
            </a:r>
            <a:r>
              <a:rPr lang="en-US" dirty="0" err="1" smtClean="0">
                <a:sym typeface="Wingdings"/>
              </a:rPr>
              <a:t>Magni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dic</a:t>
            </a:r>
            <a:r>
              <a:rPr lang="en-US" dirty="0" smtClean="0">
                <a:sym typeface="Wingdings"/>
              </a:rPr>
              <a:t>?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>
                <a:sym typeface="Wingdings"/>
              </a:rPr>
              <a:t>AR </a:t>
            </a:r>
            <a:r>
              <a:rPr lang="en-US" dirty="0" err="1" smtClean="0">
                <a:sym typeface="Wingdings"/>
              </a:rPr>
              <a:t>tecn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Marix</a:t>
            </a:r>
            <a:r>
              <a:rPr lang="en-US" dirty="0" smtClean="0">
                <a:sym typeface="Wingdings"/>
              </a:rPr>
              <a:t>, 2y, Dario Giannotti, </a:t>
            </a:r>
            <a:r>
              <a:rPr lang="en-US" dirty="0" err="1" smtClean="0">
                <a:sym typeface="Wingdings"/>
              </a:rPr>
              <a:t>dic</a:t>
            </a:r>
            <a:r>
              <a:rPr lang="en-US" dirty="0" smtClean="0">
                <a:sym typeface="Wingdings"/>
              </a:rPr>
              <a:t> o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 (2 </a:t>
            </a:r>
            <a:r>
              <a:rPr lang="en-US" dirty="0" err="1" smtClean="0">
                <a:sym typeface="Wingdings"/>
              </a:rPr>
              <a:t>candidati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defRPr/>
            </a:pPr>
            <a:r>
              <a:rPr lang="en-US" dirty="0">
                <a:sym typeface="Wingdings"/>
              </a:rPr>
              <a:t>AR </a:t>
            </a:r>
            <a:r>
              <a:rPr lang="en-US" dirty="0" err="1">
                <a:sym typeface="Wingdings"/>
              </a:rPr>
              <a:t>tecn</a:t>
            </a:r>
            <a:r>
              <a:rPr lang="en-US" dirty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Marix</a:t>
            </a:r>
            <a:r>
              <a:rPr lang="en-US" dirty="0" smtClean="0">
                <a:sym typeface="Wingdings"/>
              </a:rPr>
              <a:t>, 2y, Luigi </a:t>
            </a:r>
            <a:r>
              <a:rPr lang="en-US" dirty="0" err="1" smtClean="0">
                <a:sym typeface="Wingdings"/>
              </a:rPr>
              <a:t>Faillace,dic</a:t>
            </a:r>
            <a:r>
              <a:rPr lang="en-US" dirty="0" smtClean="0">
                <a:sym typeface="Wingdings"/>
              </a:rPr>
              <a:t> o gennaio,1  </a:t>
            </a:r>
            <a:r>
              <a:rPr lang="en-US" dirty="0" err="1" smtClean="0">
                <a:sym typeface="Wingdings"/>
              </a:rPr>
              <a:t>idoneo</a:t>
            </a:r>
            <a:r>
              <a:rPr lang="en-US" dirty="0" smtClean="0">
                <a:sym typeface="Wingdings"/>
              </a:rPr>
              <a:t> (2 </a:t>
            </a:r>
            <a:r>
              <a:rPr lang="en-US" dirty="0" err="1" smtClean="0">
                <a:sym typeface="Wingdings"/>
              </a:rPr>
              <a:t>candidati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defRPr/>
            </a:pPr>
            <a:r>
              <a:rPr lang="en-US" dirty="0" smtClean="0">
                <a:sym typeface="Wingdings"/>
              </a:rPr>
              <a:t>AR </a:t>
            </a:r>
            <a:r>
              <a:rPr lang="en-US" dirty="0" err="1" smtClean="0">
                <a:sym typeface="Wingdings"/>
              </a:rPr>
              <a:t>tecn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LHCb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Petruzzo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marzo</a:t>
            </a:r>
            <a:r>
              <a:rPr lang="en-US" dirty="0" smtClean="0">
                <a:sym typeface="Wingdings"/>
              </a:rPr>
              <a:t> 2018, 3 </a:t>
            </a:r>
            <a:r>
              <a:rPr lang="en-US" dirty="0" err="1" smtClean="0">
                <a:sym typeface="Wingdings"/>
              </a:rPr>
              <a:t>domande</a:t>
            </a:r>
            <a:r>
              <a:rPr lang="en-US" dirty="0" smtClean="0">
                <a:sym typeface="Wingdings"/>
              </a:rPr>
              <a:t> , 1 </a:t>
            </a:r>
            <a:r>
              <a:rPr lang="en-US" dirty="0" err="1" smtClean="0">
                <a:sym typeface="Wingdings"/>
              </a:rPr>
              <a:t>idoneo</a:t>
            </a: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>
                <a:sym typeface="Wingdings"/>
              </a:rPr>
              <a:t>AR, MOVE_IT, 2y, </a:t>
            </a:r>
            <a:r>
              <a:rPr lang="en-US" dirty="0" err="1" smtClean="0">
                <a:sym typeface="Wingdings"/>
              </a:rPr>
              <a:t>Alessia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Embriaco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dic</a:t>
            </a:r>
            <a:r>
              <a:rPr lang="en-US" dirty="0" smtClean="0">
                <a:sym typeface="Wingdings"/>
              </a:rPr>
              <a:t> o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defRPr/>
            </a:pPr>
            <a:r>
              <a:rPr lang="en-US" dirty="0" smtClean="0">
                <a:sym typeface="Wingdings"/>
              </a:rPr>
              <a:t>AR, </a:t>
            </a:r>
            <a:r>
              <a:rPr lang="en-US" dirty="0" err="1" smtClean="0">
                <a:sym typeface="Wingdings"/>
              </a:rPr>
              <a:t>teorico</a:t>
            </a:r>
            <a:r>
              <a:rPr lang="en-US" dirty="0" smtClean="0">
                <a:sym typeface="Wingdings"/>
              </a:rPr>
              <a:t>, 2y, </a:t>
            </a:r>
            <a:r>
              <a:rPr lang="en-US" dirty="0" err="1" smtClean="0">
                <a:sym typeface="Wingdings"/>
              </a:rPr>
              <a:t>Lucrezia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Ravera</a:t>
            </a:r>
            <a:r>
              <a:rPr lang="en-US" dirty="0" smtClean="0">
                <a:sym typeface="Wingdings"/>
              </a:rPr>
              <a:t>, 1 </a:t>
            </a:r>
            <a:r>
              <a:rPr lang="en-US" dirty="0" err="1" smtClean="0">
                <a:sym typeface="Wingdings"/>
              </a:rPr>
              <a:t>idoneo</a:t>
            </a:r>
            <a:r>
              <a:rPr lang="en-US" dirty="0" smtClean="0">
                <a:sym typeface="Wingdings"/>
              </a:rPr>
              <a:t>(2 </a:t>
            </a:r>
            <a:r>
              <a:rPr lang="en-US" dirty="0" err="1" smtClean="0">
                <a:sym typeface="Wingdings"/>
              </a:rPr>
              <a:t>candidati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defRPr/>
            </a:pPr>
            <a:endParaRPr lang="en-US" dirty="0" smtClean="0">
              <a:sym typeface="Wingdings"/>
            </a:endParaRPr>
          </a:p>
          <a:p>
            <a:pPr>
              <a:defRPr/>
            </a:pPr>
            <a:r>
              <a:rPr lang="en-US" dirty="0" smtClean="0"/>
              <a:t>Art 15 – </a:t>
            </a:r>
            <a:r>
              <a:rPr lang="en-US" dirty="0" err="1" smtClean="0"/>
              <a:t>Cter</a:t>
            </a:r>
            <a:r>
              <a:rPr lang="en-US" dirty="0" smtClean="0"/>
              <a:t> </a:t>
            </a:r>
            <a:r>
              <a:rPr lang="en-US" dirty="0" err="1" smtClean="0"/>
              <a:t>elettr</a:t>
            </a:r>
            <a:r>
              <a:rPr lang="en-US" dirty="0" smtClean="0"/>
              <a:t>. </a:t>
            </a:r>
            <a:r>
              <a:rPr lang="en-US" dirty="0" err="1" smtClean="0"/>
              <a:t>magix</a:t>
            </a:r>
            <a:r>
              <a:rPr lang="en-US" dirty="0" smtClean="0"/>
              <a:t> – 11 </a:t>
            </a:r>
            <a:r>
              <a:rPr lang="en-US" dirty="0" err="1" smtClean="0"/>
              <a:t>domande</a:t>
            </a:r>
            <a:r>
              <a:rPr lang="en-US" dirty="0" smtClean="0"/>
              <a:t>, 10 </a:t>
            </a:r>
            <a:r>
              <a:rPr lang="en-US" dirty="0" err="1" smtClean="0"/>
              <a:t>ammessi</a:t>
            </a:r>
            <a:r>
              <a:rPr lang="en-US" dirty="0" smtClean="0"/>
              <a:t>, 7 </a:t>
            </a:r>
            <a:r>
              <a:rPr lang="en-US" dirty="0" err="1" smtClean="0"/>
              <a:t>scritto</a:t>
            </a:r>
            <a:r>
              <a:rPr lang="en-US" dirty="0" smtClean="0"/>
              <a:t>, 3 </a:t>
            </a:r>
            <a:r>
              <a:rPr lang="en-US" dirty="0" err="1" smtClean="0"/>
              <a:t>orale</a:t>
            </a:r>
            <a:r>
              <a:rPr lang="en-US" dirty="0" smtClean="0"/>
              <a:t>, 11 </a:t>
            </a:r>
            <a:r>
              <a:rPr lang="en-US" dirty="0" err="1" smtClean="0"/>
              <a:t>dic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Art 15 – </a:t>
            </a:r>
            <a:r>
              <a:rPr lang="en-US" dirty="0" err="1" smtClean="0"/>
              <a:t>Cter</a:t>
            </a:r>
            <a:r>
              <a:rPr lang="en-US" dirty="0" smtClean="0"/>
              <a:t> </a:t>
            </a:r>
            <a:r>
              <a:rPr lang="en-US" dirty="0" err="1" smtClean="0"/>
              <a:t>meccanico</a:t>
            </a:r>
            <a:r>
              <a:rPr lang="en-US" dirty="0" smtClean="0"/>
              <a:t> ESS – Luca </a:t>
            </a:r>
            <a:r>
              <a:rPr lang="en-US" dirty="0" err="1" smtClean="0"/>
              <a:t>Sagliano</a:t>
            </a:r>
            <a:r>
              <a:rPr lang="en-US" dirty="0" smtClean="0"/>
              <a:t>, a </a:t>
            </a:r>
            <a:r>
              <a:rPr lang="en-US" dirty="0" err="1" smtClean="0"/>
              <a:t>dicembre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Idoneo</a:t>
            </a:r>
            <a:r>
              <a:rPr lang="en-US" dirty="0" smtClean="0"/>
              <a:t> di </a:t>
            </a:r>
            <a:r>
              <a:rPr lang="en-US" dirty="0" err="1" smtClean="0"/>
              <a:t>qs</a:t>
            </a:r>
            <a:r>
              <a:rPr lang="en-US" dirty="0" smtClean="0"/>
              <a:t> </a:t>
            </a:r>
            <a:r>
              <a:rPr lang="en-US" dirty="0" err="1" smtClean="0"/>
              <a:t>concorso</a:t>
            </a:r>
            <a:r>
              <a:rPr lang="en-US" dirty="0" smtClean="0"/>
              <a:t> </a:t>
            </a:r>
            <a:r>
              <a:rPr lang="en-US" dirty="0" err="1" smtClean="0"/>
              <a:t>assunto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AIDA, Danilo Trotta, </a:t>
            </a:r>
            <a:r>
              <a:rPr lang="en-US" dirty="0" err="1" smtClean="0"/>
              <a:t>gennaio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Concorso</a:t>
            </a:r>
            <a:r>
              <a:rPr lang="en-US" dirty="0" smtClean="0"/>
              <a:t> </a:t>
            </a:r>
            <a:r>
              <a:rPr lang="en-US" dirty="0" err="1" smtClean="0"/>
              <a:t>coll</a:t>
            </a:r>
            <a:r>
              <a:rPr lang="en-US" dirty="0" smtClean="0"/>
              <a:t> </a:t>
            </a:r>
            <a:r>
              <a:rPr lang="en-US" dirty="0" err="1" smtClean="0"/>
              <a:t>Amm</a:t>
            </a:r>
            <a:r>
              <a:rPr lang="en-US" dirty="0" smtClean="0"/>
              <a:t> </a:t>
            </a:r>
            <a:r>
              <a:rPr lang="en-US" dirty="0" err="1" smtClean="0"/>
              <a:t>disabili</a:t>
            </a:r>
            <a:r>
              <a:rPr lang="en-US" dirty="0" smtClean="0"/>
              <a:t>, </a:t>
            </a:r>
            <a:r>
              <a:rPr lang="en-US" dirty="0" err="1" smtClean="0"/>
              <a:t>nominata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, 10 </a:t>
            </a:r>
            <a:r>
              <a:rPr lang="en-US" dirty="0" err="1" smtClean="0"/>
              <a:t>domande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Paolo </a:t>
            </a:r>
            <a:r>
              <a:rPr lang="en-US" dirty="0" err="1" smtClean="0"/>
              <a:t>Gandini</a:t>
            </a:r>
            <a:r>
              <a:rPr lang="en-US" dirty="0" smtClean="0"/>
              <a:t>, </a:t>
            </a:r>
            <a:r>
              <a:rPr lang="en-US" dirty="0" err="1" smtClean="0"/>
              <a:t>finalmente</a:t>
            </a:r>
            <a:r>
              <a:rPr lang="en-US" dirty="0" smtClean="0"/>
              <a:t> </a:t>
            </a:r>
            <a:r>
              <a:rPr lang="en-US" dirty="0" err="1" smtClean="0"/>
              <a:t>assunto</a:t>
            </a:r>
            <a:r>
              <a:rPr lang="en-US" dirty="0" smtClean="0"/>
              <a:t> da 2 </a:t>
            </a:r>
            <a:r>
              <a:rPr lang="en-US" dirty="0" err="1" smtClean="0"/>
              <a:t>Novembre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   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sz="2400" dirty="0" smtClean="0">
                <a:ea typeface="+mj-ea"/>
                <a:cs typeface="+mj-cs"/>
              </a:rPr>
              <a:t>(</a:t>
            </a:r>
            <a:r>
              <a:rPr lang="en-US" sz="2400" dirty="0" err="1" smtClean="0">
                <a:ea typeface="+mj-ea"/>
                <a:cs typeface="+mj-cs"/>
              </a:rPr>
              <a:t>dall</a:t>
            </a:r>
            <a:r>
              <a:rPr lang="en-US" sz="2400" dirty="0" smtClean="0">
                <a:ea typeface="+mj-ea"/>
                <a:cs typeface="+mj-cs"/>
              </a:rPr>
              <a:t> ultimo </a:t>
            </a:r>
            <a:r>
              <a:rPr lang="en-US" sz="2400" dirty="0" err="1" smtClean="0">
                <a:ea typeface="+mj-ea"/>
                <a:cs typeface="+mj-cs"/>
              </a:rPr>
              <a:t>cds</a:t>
            </a:r>
            <a:r>
              <a:rPr lang="en-US" sz="2400" dirty="0" smtClean="0">
                <a:ea typeface="+mj-ea"/>
                <a:cs typeface="+mj-cs"/>
              </a:rPr>
              <a:t>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CHIUSURA ACQUISTI   2017           &lt;50ke </a:t>
            </a:r>
          </a:p>
          <a:p>
            <a:r>
              <a:rPr lang="en-US" dirty="0" smtClean="0"/>
              <a:t>determine </a:t>
            </a:r>
            <a:r>
              <a:rPr lang="en-US" dirty="0" err="1" smtClean="0"/>
              <a:t>inviate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b="1" dirty="0" err="1" smtClean="0"/>
              <a:t>martedi</a:t>
            </a:r>
            <a:r>
              <a:rPr lang="en-US" b="1" dirty="0" smtClean="0"/>
              <a:t>’ 31 </a:t>
            </a:r>
            <a:r>
              <a:rPr lang="en-US" b="1" dirty="0" err="1" smtClean="0"/>
              <a:t>ottobre</a:t>
            </a:r>
            <a:r>
              <a:rPr lang="en-US" b="1" dirty="0" smtClean="0"/>
              <a:t>                       </a:t>
            </a:r>
            <a:r>
              <a:rPr lang="en-US" b="1" i="1" dirty="0" smtClean="0"/>
              <a:t>30 </a:t>
            </a:r>
            <a:r>
              <a:rPr lang="en-US" b="1" i="1" dirty="0" err="1" smtClean="0"/>
              <a:t>Novembre</a:t>
            </a:r>
            <a:endParaRPr lang="en-US" b="1" i="1" dirty="0" smtClean="0"/>
          </a:p>
          <a:p>
            <a:r>
              <a:rPr lang="en-US" dirty="0" err="1" smtClean="0"/>
              <a:t>Tutte</a:t>
            </a:r>
            <a:r>
              <a:rPr lang="en-US" dirty="0" smtClean="0"/>
              <a:t> RDA </a:t>
            </a:r>
            <a:r>
              <a:rPr lang="en-US" dirty="0" err="1" smtClean="0"/>
              <a:t>inserite</a:t>
            </a:r>
            <a:r>
              <a:rPr lang="en-US" dirty="0" smtClean="0"/>
              <a:t> e </a:t>
            </a:r>
            <a:r>
              <a:rPr lang="en-US" dirty="0" err="1" smtClean="0"/>
              <a:t>trasmesse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b="1" strike="sngStrike" dirty="0" err="1" smtClean="0"/>
              <a:t>lunedi</a:t>
            </a:r>
            <a:r>
              <a:rPr lang="en-US" b="1" strike="sngStrike" dirty="0" smtClean="0"/>
              <a:t>’ 27 </a:t>
            </a:r>
            <a:r>
              <a:rPr lang="en-US" b="1" strike="sngStrike" dirty="0" err="1" smtClean="0"/>
              <a:t>nov.</a:t>
            </a:r>
            <a:endParaRPr lang="en-US" b="1" strike="sngStrike" dirty="0" smtClean="0"/>
          </a:p>
          <a:p>
            <a:r>
              <a:rPr lang="en-US" b="1" dirty="0" err="1" smtClean="0"/>
              <a:t>Eccezioni</a:t>
            </a:r>
            <a:r>
              <a:rPr lang="en-US" b="1" dirty="0" smtClean="0"/>
              <a:t> </a:t>
            </a:r>
            <a:r>
              <a:rPr lang="en-US" b="1" dirty="0" err="1" smtClean="0"/>
              <a:t>dovranno</a:t>
            </a:r>
            <a:r>
              <a:rPr lang="en-US" b="1" dirty="0" smtClean="0"/>
              <a:t> </a:t>
            </a:r>
            <a:r>
              <a:rPr lang="en-US" b="1" dirty="0" err="1" smtClean="0"/>
              <a:t>essere</a:t>
            </a:r>
            <a:r>
              <a:rPr lang="en-US" b="1" dirty="0" smtClean="0"/>
              <a:t> motivate per mail a me e </a:t>
            </a:r>
            <a:r>
              <a:rPr lang="en-US" b="1" dirty="0" err="1" smtClean="0"/>
              <a:t>ordini</a:t>
            </a:r>
            <a:r>
              <a:rPr lang="en-US" b="1" dirty="0" smtClean="0"/>
              <a:t> e </a:t>
            </a:r>
            <a:r>
              <a:rPr lang="en-US" b="1" dirty="0" err="1" smtClean="0"/>
              <a:t>preventivamente</a:t>
            </a:r>
            <a:r>
              <a:rPr lang="en-US" b="1" dirty="0" smtClean="0"/>
              <a:t> </a:t>
            </a:r>
            <a:r>
              <a:rPr lang="en-US" b="1" dirty="0" err="1" smtClean="0"/>
              <a:t>autorizzate</a:t>
            </a:r>
            <a:endParaRPr lang="en-US" b="1" dirty="0" smtClean="0"/>
          </a:p>
          <a:p>
            <a:r>
              <a:rPr lang="en-US" b="1" dirty="0" err="1" smtClean="0"/>
              <a:t>Acquisti</a:t>
            </a:r>
            <a:r>
              <a:rPr lang="en-US" b="1" dirty="0" smtClean="0"/>
              <a:t> di computer </a:t>
            </a:r>
            <a:r>
              <a:rPr lang="en-US" b="1" dirty="0" err="1" smtClean="0"/>
              <a:t>cumulativi</a:t>
            </a:r>
            <a:r>
              <a:rPr lang="en-US" b="1" dirty="0" smtClean="0"/>
              <a:t> </a:t>
            </a:r>
            <a:r>
              <a:rPr lang="en-US" b="1" dirty="0" err="1" smtClean="0"/>
              <a:t>tramite</a:t>
            </a:r>
            <a:r>
              <a:rPr lang="en-US" b="1" dirty="0" smtClean="0"/>
              <a:t> </a:t>
            </a:r>
            <a:r>
              <a:rPr lang="en-US" b="1" dirty="0" err="1" smtClean="0"/>
              <a:t>rdo</a:t>
            </a:r>
            <a:r>
              <a:rPr lang="en-US" b="1" dirty="0" smtClean="0"/>
              <a:t> MEPA, </a:t>
            </a:r>
            <a:r>
              <a:rPr lang="en-US" b="1" dirty="0" err="1" smtClean="0"/>
              <a:t>richieste</a:t>
            </a:r>
            <a:r>
              <a:rPr lang="en-US" b="1" dirty="0" smtClean="0"/>
              <a:t> </a:t>
            </a:r>
            <a:r>
              <a:rPr lang="en-US" b="1" dirty="0" err="1" smtClean="0"/>
              <a:t>alle</a:t>
            </a:r>
            <a:r>
              <a:rPr lang="en-US" b="1" dirty="0" smtClean="0"/>
              <a:t> </a:t>
            </a:r>
            <a:r>
              <a:rPr lang="en-US" b="1" dirty="0" err="1" smtClean="0"/>
              <a:t>segretarie</a:t>
            </a:r>
            <a:r>
              <a:rPr lang="en-US" b="1" dirty="0" smtClean="0"/>
              <a:t> &lt;25 </a:t>
            </a:r>
            <a:r>
              <a:rPr lang="en-US" b="1" dirty="0" err="1" smtClean="0"/>
              <a:t>ottobre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				</a:t>
            </a:r>
            <a:r>
              <a:rPr lang="en-US" b="1" dirty="0"/>
              <a:t> </a:t>
            </a:r>
            <a:r>
              <a:rPr lang="en-US" b="1" dirty="0" smtClean="0"/>
              <a:t>         &gt;50ke </a:t>
            </a:r>
          </a:p>
          <a:p>
            <a:r>
              <a:rPr lang="en-US" dirty="0" err="1" smtClean="0"/>
              <a:t>Limite</a:t>
            </a:r>
            <a:r>
              <a:rPr lang="en-US" dirty="0" smtClean="0"/>
              <a:t> per </a:t>
            </a:r>
            <a:r>
              <a:rPr lang="en-US" dirty="0" err="1" smtClean="0"/>
              <a:t>presentazione</a:t>
            </a:r>
            <a:r>
              <a:rPr lang="en-US" dirty="0" smtClean="0"/>
              <a:t> in </a:t>
            </a:r>
            <a:r>
              <a:rPr lang="en-US" dirty="0" err="1" smtClean="0"/>
              <a:t>amministrazione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necessaria</a:t>
            </a:r>
            <a:r>
              <a:rPr lang="en-US" dirty="0" smtClean="0"/>
              <a:t> </a:t>
            </a:r>
            <a:r>
              <a:rPr lang="en-US" dirty="0" err="1" smtClean="0"/>
              <a:t>documentazione</a:t>
            </a:r>
            <a:r>
              <a:rPr lang="en-US" dirty="0" smtClean="0"/>
              <a:t> </a:t>
            </a:r>
            <a:r>
              <a:rPr lang="en-US" b="1" dirty="0" smtClean="0"/>
              <a:t>17 </a:t>
            </a:r>
            <a:r>
              <a:rPr lang="en-US" b="1" dirty="0" err="1" smtClean="0"/>
              <a:t>novembre</a:t>
            </a:r>
            <a:r>
              <a:rPr lang="en-US" dirty="0" smtClean="0"/>
              <a:t>, per dare tempo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verifiche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Avvertite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Angela </a:t>
            </a:r>
            <a:r>
              <a:rPr lang="en-US" dirty="0" err="1" smtClean="0"/>
              <a:t>Campanale</a:t>
            </a:r>
            <a:r>
              <a:rPr lang="en-US" dirty="0" smtClean="0"/>
              <a:t>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gare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fine anno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NON ASPETTATE L’ULTIMO MOMENTO!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/>
              <a:t>STORNI </a:t>
            </a:r>
            <a:r>
              <a:rPr lang="en-US" dirty="0" err="1" smtClean="0"/>
              <a:t>entro</a:t>
            </a:r>
            <a:r>
              <a:rPr lang="en-US" dirty="0" smtClean="0"/>
              <a:t> 20 </a:t>
            </a:r>
            <a:r>
              <a:rPr lang="en-US" dirty="0" err="1" smtClean="0"/>
              <a:t>ottobre</a:t>
            </a:r>
            <a:r>
              <a:rPr lang="en-US" dirty="0" smtClean="0"/>
              <a:t> e </a:t>
            </a:r>
            <a:r>
              <a:rPr lang="en-US" dirty="0" err="1" smtClean="0"/>
              <a:t>segnalate</a:t>
            </a:r>
            <a:r>
              <a:rPr lang="en-US" dirty="0" smtClean="0"/>
              <a:t> se </a:t>
            </a:r>
            <a:r>
              <a:rPr lang="en-US" dirty="0" err="1" smtClean="0"/>
              <a:t>aspettate</a:t>
            </a:r>
            <a:r>
              <a:rPr lang="en-US" dirty="0" smtClean="0"/>
              <a:t>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assegnazioni</a:t>
            </a: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Venerdi' 1 Dicembre 2017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79" y="1278114"/>
            <a:ext cx="83210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Gara</a:t>
            </a:r>
            <a:r>
              <a:rPr lang="en-US" dirty="0"/>
              <a:t> RS </a:t>
            </a:r>
            <a:r>
              <a:rPr lang="en-US" dirty="0" smtClean="0"/>
              <a:t>– </a:t>
            </a:r>
            <a:r>
              <a:rPr lang="en-US" dirty="0" err="1" smtClean="0"/>
              <a:t>saturato</a:t>
            </a:r>
            <a:r>
              <a:rPr lang="en-US" dirty="0" smtClean="0"/>
              <a:t> lotto 4 </a:t>
            </a:r>
            <a:r>
              <a:rPr lang="en-US" dirty="0" err="1" smtClean="0"/>
              <a:t>materiale</a:t>
            </a:r>
            <a:r>
              <a:rPr lang="en-US" dirty="0" smtClean="0"/>
              <a:t> da </a:t>
            </a:r>
            <a:r>
              <a:rPr lang="en-US" dirty="0" err="1" smtClean="0"/>
              <a:t>laboratorio</a:t>
            </a:r>
            <a:r>
              <a:rPr lang="en-US" dirty="0" smtClean="0"/>
              <a:t> e lotto 3</a:t>
            </a:r>
          </a:p>
          <a:p>
            <a:r>
              <a:rPr lang="en-US" dirty="0" smtClean="0"/>
              <a:t>E’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iniziata</a:t>
            </a:r>
            <a:r>
              <a:rPr lang="en-US" dirty="0" smtClean="0"/>
              <a:t> </a:t>
            </a:r>
            <a:r>
              <a:rPr lang="en-US" dirty="0" err="1" smtClean="0"/>
              <a:t>procedura</a:t>
            </a:r>
            <a:r>
              <a:rPr lang="en-US" dirty="0" smtClean="0"/>
              <a:t> per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gara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Riassegnazione</a:t>
            </a:r>
            <a:r>
              <a:rPr lang="en-US" dirty="0"/>
              <a:t> </a:t>
            </a:r>
            <a:r>
              <a:rPr lang="en-US" dirty="0" err="1" smtClean="0"/>
              <a:t>residui</a:t>
            </a:r>
            <a:endParaRPr lang="en-US" dirty="0" smtClean="0"/>
          </a:p>
          <a:p>
            <a:r>
              <a:rPr lang="en-US" dirty="0" err="1" smtClean="0"/>
              <a:t>Viste</a:t>
            </a:r>
            <a:r>
              <a:rPr lang="en-US" dirty="0" smtClean="0"/>
              <a:t> le </a:t>
            </a:r>
            <a:r>
              <a:rPr lang="en-US" dirty="0" err="1" smtClean="0"/>
              <a:t>difficolta</a:t>
            </a:r>
            <a:r>
              <a:rPr lang="en-US" dirty="0" smtClean="0"/>
              <a:t>’ legate a </a:t>
            </a:r>
            <a:r>
              <a:rPr lang="en-US" dirty="0" err="1" smtClean="0"/>
              <a:t>incidente</a:t>
            </a:r>
            <a:r>
              <a:rPr lang="en-US" dirty="0" smtClean="0"/>
              <a:t> CNAF e </a:t>
            </a:r>
            <a:r>
              <a:rPr lang="en-US" dirty="0" err="1" smtClean="0"/>
              <a:t>malfunzionamento</a:t>
            </a:r>
            <a:r>
              <a:rPr lang="en-US" dirty="0" smtClean="0"/>
              <a:t> Oracle, per </a:t>
            </a:r>
            <a:r>
              <a:rPr lang="en-US" dirty="0" err="1" smtClean="0"/>
              <a:t>quest’anno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deciso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80%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residui</a:t>
            </a:r>
            <a:r>
              <a:rPr lang="en-US" dirty="0" smtClean="0"/>
              <a:t>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riassegnato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quindi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Iniziati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colloqui</a:t>
            </a:r>
            <a:r>
              <a:rPr lang="en-US" dirty="0" smtClean="0">
                <a:solidFill>
                  <a:schemeClr val="tx1"/>
                </a:solidFill>
              </a:rPr>
              <a:t> con DG </a:t>
            </a:r>
            <a:r>
              <a:rPr lang="en-US" dirty="0" err="1" smtClean="0">
                <a:solidFill>
                  <a:schemeClr val="tx1"/>
                </a:solidFill>
              </a:rPr>
              <a:t>Unimi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rinnovo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convenzione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scaduta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Pesanti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finanziarie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LASA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Lavori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ristrutturazione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messa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norma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dovrebbero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comunque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cominciare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studiando</a:t>
            </a:r>
            <a:r>
              <a:rPr lang="en-US" dirty="0" smtClean="0">
                <a:solidFill>
                  <a:schemeClr val="tx1"/>
                </a:solidFill>
              </a:rPr>
              <a:t> come </a:t>
            </a:r>
            <a:r>
              <a:rPr lang="en-US" dirty="0" err="1" smtClean="0">
                <a:solidFill>
                  <a:schemeClr val="tx1"/>
                </a:solidFill>
              </a:rPr>
              <a:t>ottimizzare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comunque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spazi</a:t>
            </a:r>
            <a:r>
              <a:rPr lang="en-US" dirty="0" smtClean="0">
                <a:solidFill>
                  <a:schemeClr val="tx1"/>
                </a:solidFill>
              </a:rPr>
              <a:t> .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0" indent="0">
              <a:buNone/>
            </a:pP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 </a:t>
            </a:r>
            <a:r>
              <a:rPr lang="en-US" dirty="0" err="1"/>
              <a:t>il</a:t>
            </a:r>
            <a:r>
              <a:rPr lang="en-US" dirty="0"/>
              <a:t> 2 </a:t>
            </a:r>
            <a:r>
              <a:rPr lang="en-US" dirty="0" err="1"/>
              <a:t>gennaio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 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Direzione</a:t>
            </a:r>
            <a:r>
              <a:rPr lang="en-US" dirty="0" smtClean="0"/>
              <a:t>   dal 2 </a:t>
            </a:r>
            <a:r>
              <a:rPr lang="en-US" dirty="0"/>
              <a:t>al </a:t>
            </a:r>
            <a:r>
              <a:rPr lang="en-US" dirty="0" smtClean="0"/>
              <a:t>5 </a:t>
            </a:r>
            <a:r>
              <a:rPr lang="en-US" dirty="0" err="1"/>
              <a:t>gennaio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Scambio</a:t>
            </a:r>
            <a:r>
              <a:rPr lang="en-US" dirty="0"/>
              <a:t> di </a:t>
            </a:r>
            <a:r>
              <a:rPr lang="en-US" dirty="0" err="1"/>
              <a:t>auguri</a:t>
            </a:r>
            <a:r>
              <a:rPr lang="en-US" dirty="0"/>
              <a:t> </a:t>
            </a:r>
            <a:r>
              <a:rPr lang="en-US" dirty="0" smtClean="0"/>
              <a:t>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 smtClean="0"/>
              <a:t>Dipartimento</a:t>
            </a:r>
            <a:r>
              <a:rPr lang="en-US" dirty="0" smtClean="0"/>
              <a:t> </a:t>
            </a:r>
            <a:r>
              <a:rPr lang="en-US" dirty="0"/>
              <a:t>18 </a:t>
            </a:r>
            <a:r>
              <a:rPr lang="en-US" dirty="0" err="1"/>
              <a:t>dicembre</a:t>
            </a:r>
            <a:endParaRPr lang="en-US" dirty="0"/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Presentazioni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scientifici</a:t>
            </a:r>
            <a:r>
              <a:rPr lang="en-US" dirty="0" smtClean="0">
                <a:sym typeface="Wingdings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EUPRAXIA (LNF) </a:t>
            </a:r>
            <a:r>
              <a:rPr lang="en-US" dirty="0" err="1" smtClean="0">
                <a:sym typeface="Wingdings"/>
              </a:rPr>
              <a:t>Campana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E’ </a:t>
            </a:r>
            <a:r>
              <a:rPr lang="en-US" dirty="0" err="1" smtClean="0">
                <a:sym typeface="Wingdings"/>
              </a:rPr>
              <a:t>proposto</a:t>
            </a:r>
            <a:r>
              <a:rPr lang="en-US" dirty="0" smtClean="0">
                <a:sym typeface="Wingdings"/>
              </a:rPr>
              <a:t> un FEL da 1-5 GeV , in </a:t>
            </a:r>
            <a:r>
              <a:rPr lang="en-US" dirty="0" err="1" smtClean="0">
                <a:sym typeface="Wingdings"/>
              </a:rPr>
              <a:t>bansa</a:t>
            </a:r>
            <a:r>
              <a:rPr lang="en-US" dirty="0" smtClean="0">
                <a:sym typeface="Wingdings"/>
              </a:rPr>
              <a:t> X,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e’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macchina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utenti</a:t>
            </a:r>
            <a:r>
              <a:rPr lang="en-US" dirty="0" smtClean="0">
                <a:sym typeface="Wingdings"/>
              </a:rPr>
              <a:t> non INFN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Costo</a:t>
            </a:r>
            <a:r>
              <a:rPr lang="en-US" dirty="0" smtClean="0">
                <a:sym typeface="Wingdings"/>
              </a:rPr>
              <a:t> sui 60ML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Viene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presentato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rendering del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edificio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dovrebbe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ospitare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struttura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e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servira</a:t>
            </a:r>
            <a:r>
              <a:rPr lang="en-US" dirty="0" smtClean="0">
                <a:sym typeface="Wingdings"/>
              </a:rPr>
              <a:t>’ in </a:t>
            </a:r>
            <a:r>
              <a:rPr lang="en-US" dirty="0" err="1" smtClean="0">
                <a:sym typeface="Wingdings"/>
              </a:rPr>
              <a:t>ogni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caso</a:t>
            </a:r>
            <a:r>
              <a:rPr lang="en-US" dirty="0" smtClean="0">
                <a:sym typeface="Wingdings"/>
              </a:rPr>
              <a:t> ad </a:t>
            </a:r>
            <a:r>
              <a:rPr lang="en-US" dirty="0" err="1" smtClean="0">
                <a:sym typeface="Wingdings"/>
              </a:rPr>
              <a:t>ospitare</a:t>
            </a:r>
            <a:r>
              <a:rPr lang="en-US" dirty="0" smtClean="0">
                <a:sym typeface="Wingdings"/>
              </a:rPr>
              <a:t> spark lab se </a:t>
            </a:r>
            <a:r>
              <a:rPr lang="en-US" dirty="0" err="1" smtClean="0">
                <a:sym typeface="Wingdings"/>
              </a:rPr>
              <a:t>eupraxia</a:t>
            </a:r>
            <a:r>
              <a:rPr lang="en-US" dirty="0" smtClean="0">
                <a:sym typeface="Wingdings"/>
              </a:rPr>
              <a:t> non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frascati</a:t>
            </a:r>
            <a:r>
              <a:rPr lang="en-US" dirty="0" smtClean="0">
                <a:sym typeface="Wingdings"/>
              </a:rPr>
              <a:t>.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Simona </a:t>
            </a:r>
            <a:r>
              <a:rPr lang="en-US" dirty="0" err="1" smtClean="0">
                <a:sym typeface="Wingdings"/>
              </a:rPr>
              <a:t>Bortot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presenta</a:t>
            </a:r>
            <a:r>
              <a:rPr lang="en-US" dirty="0" smtClean="0">
                <a:sym typeface="Wingdings"/>
              </a:rPr>
              <a:t> What Next </a:t>
            </a:r>
            <a:r>
              <a:rPr lang="en-US" dirty="0" err="1" smtClean="0">
                <a:sym typeface="Wingdings"/>
              </a:rPr>
              <a:t>PTA,o</a:t>
            </a:r>
            <a:r>
              <a:rPr lang="en-US" dirty="0" smtClean="0">
                <a:sym typeface="Wingdings"/>
              </a:rPr>
              <a:t> l INFN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vorrei</a:t>
            </a:r>
            <a:r>
              <a:rPr lang="en-US" dirty="0" smtClean="0">
                <a:sym typeface="Wingdings"/>
              </a:rPr>
              <a:t>,  in cui </a:t>
            </a:r>
            <a:r>
              <a:rPr lang="en-US" dirty="0" err="1" smtClean="0">
                <a:sym typeface="Wingdings"/>
              </a:rPr>
              <a:t>mostra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ci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buone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prassi</a:t>
            </a:r>
            <a:r>
              <a:rPr lang="en-US" dirty="0" smtClean="0">
                <a:sym typeface="Wingdings"/>
              </a:rPr>
              <a:t> non </a:t>
            </a:r>
            <a:r>
              <a:rPr lang="en-US" dirty="0" err="1" smtClean="0">
                <a:sym typeface="Wingdings"/>
              </a:rPr>
              <a:t>condivise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potrebbe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migliorare</a:t>
            </a:r>
            <a:r>
              <a:rPr lang="en-US" dirty="0" smtClean="0">
                <a:sym typeface="Wingdings"/>
              </a:rPr>
              <a:t> se ci fosse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rete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PTA per </a:t>
            </a:r>
            <a:r>
              <a:rPr lang="en-US" dirty="0" err="1" smtClean="0">
                <a:sym typeface="Wingdings"/>
              </a:rPr>
              <a:t>cercare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sopperire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mancanza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risorse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grazie al </a:t>
            </a:r>
            <a:r>
              <a:rPr lang="en-US" dirty="0" err="1" smtClean="0">
                <a:sym typeface="Wingdings"/>
              </a:rPr>
              <a:t>coordinamento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strutture</a:t>
            </a:r>
            <a:r>
              <a:rPr lang="en-US" dirty="0" smtClean="0">
                <a:sym typeface="Wingdings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Falciano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presenta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linee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guida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il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nuovo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disciplinare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, procedure </a:t>
            </a:r>
            <a:r>
              <a:rPr lang="en-US" dirty="0" err="1" smtClean="0">
                <a:sym typeface="Wingdings"/>
              </a:rPr>
              <a:t>informatizzate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trasparenti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criteri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definiti</a:t>
            </a:r>
            <a:r>
              <a:rPr lang="en-US" dirty="0" smtClean="0">
                <a:sym typeface="Wingdings"/>
              </a:rPr>
              <a:t> prima del </a:t>
            </a:r>
            <a:r>
              <a:rPr lang="en-US" dirty="0" err="1" smtClean="0">
                <a:sym typeface="Wingdings"/>
              </a:rPr>
              <a:t>concorso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err="1" smtClean="0"/>
              <a:t>Trasferimento</a:t>
            </a:r>
            <a:r>
              <a:rPr lang="en-US" b="1" dirty="0" smtClean="0"/>
              <a:t> </a:t>
            </a:r>
            <a:r>
              <a:rPr lang="en-US" b="1" dirty="0" err="1" smtClean="0"/>
              <a:t>Citta</a:t>
            </a:r>
            <a:r>
              <a:rPr lang="en-US" b="1" dirty="0" smtClean="0"/>
              <a:t>’ </a:t>
            </a:r>
            <a:r>
              <a:rPr lang="en-US" b="1" dirty="0" err="1" smtClean="0"/>
              <a:t>Studi</a:t>
            </a:r>
            <a:r>
              <a:rPr lang="en-US" b="1" dirty="0" smtClean="0"/>
              <a:t> a campus EXPO</a:t>
            </a:r>
            <a:endParaRPr lang="en-US" b="1" dirty="0"/>
          </a:p>
          <a:p>
            <a:r>
              <a:rPr lang="en-US" dirty="0" err="1" smtClean="0"/>
              <a:t>Approvato</a:t>
            </a:r>
            <a:r>
              <a:rPr lang="en-US" dirty="0" smtClean="0"/>
              <a:t> da </a:t>
            </a:r>
            <a:r>
              <a:rPr lang="en-US" dirty="0" err="1" smtClean="0"/>
              <a:t>unimi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r>
              <a:rPr lang="en-US" dirty="0" smtClean="0"/>
              <a:t> di </a:t>
            </a:r>
            <a:r>
              <a:rPr lang="en-US" dirty="0" err="1" smtClean="0"/>
              <a:t>logistica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confronti</a:t>
            </a:r>
            <a:r>
              <a:rPr lang="en-US" dirty="0" smtClean="0"/>
              <a:t> di area expo</a:t>
            </a:r>
          </a:p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piastra</a:t>
            </a:r>
            <a:r>
              <a:rPr lang="en-US" dirty="0" smtClean="0"/>
              <a:t> </a:t>
            </a:r>
            <a:r>
              <a:rPr lang="en-US" dirty="0" err="1" smtClean="0"/>
              <a:t>tecnologica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riunisca</a:t>
            </a:r>
            <a:r>
              <a:rPr lang="en-US" dirty="0" smtClean="0"/>
              <a:t> e </a:t>
            </a:r>
            <a:r>
              <a:rPr lang="en-US" dirty="0" err="1" smtClean="0"/>
              <a:t>potenzi</a:t>
            </a:r>
            <a:r>
              <a:rPr lang="en-US" dirty="0" smtClean="0"/>
              <a:t> le </a:t>
            </a:r>
            <a:r>
              <a:rPr lang="en-US" dirty="0" err="1" smtClean="0"/>
              <a:t>attrezzature</a:t>
            </a:r>
            <a:r>
              <a:rPr lang="en-US" dirty="0" smtClean="0"/>
              <a:t> </a:t>
            </a:r>
            <a:r>
              <a:rPr lang="en-US" dirty="0" err="1" smtClean="0"/>
              <a:t>tecnologiche</a:t>
            </a:r>
            <a:r>
              <a:rPr lang="en-US" dirty="0" smtClean="0"/>
              <a:t> (</a:t>
            </a:r>
            <a:r>
              <a:rPr lang="en-US" dirty="0" err="1" smtClean="0"/>
              <a:t>officine</a:t>
            </a:r>
            <a:r>
              <a:rPr lang="en-US" dirty="0" smtClean="0"/>
              <a:t>,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condivisi</a:t>
            </a:r>
            <a:r>
              <a:rPr lang="en-US" dirty="0" smtClean="0"/>
              <a:t>, </a:t>
            </a:r>
            <a:r>
              <a:rPr lang="en-US" dirty="0" err="1" smtClean="0"/>
              <a:t>microscopi</a:t>
            </a:r>
            <a:r>
              <a:rPr lang="en-US" dirty="0" smtClean="0"/>
              <a:t> </a:t>
            </a:r>
            <a:r>
              <a:rPr lang="en-US" dirty="0" err="1" smtClean="0"/>
              <a:t>elettronici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analitica</a:t>
            </a:r>
            <a:r>
              <a:rPr lang="en-US" dirty="0" smtClean="0"/>
              <a:t>,(e</a:t>
            </a:r>
            <a:r>
              <a:rPr lang="en-US" baseline="30000" dirty="0" smtClean="0"/>
              <a:t>-</a:t>
            </a:r>
            <a:r>
              <a:rPr lang="en-US" dirty="0" smtClean="0"/>
              <a:t> da 100 a 500 MeV) per </a:t>
            </a:r>
            <a:r>
              <a:rPr lang="en-US" dirty="0" err="1" smtClean="0"/>
              <a:t>esigenze</a:t>
            </a:r>
            <a:r>
              <a:rPr lang="en-US" dirty="0" smtClean="0"/>
              <a:t> di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materia</a:t>
            </a:r>
            <a:r>
              <a:rPr lang="en-US" dirty="0" smtClean="0"/>
              <a:t>, </a:t>
            </a:r>
            <a:r>
              <a:rPr lang="en-US" dirty="0" err="1" smtClean="0"/>
              <a:t>biologia</a:t>
            </a:r>
            <a:r>
              <a:rPr lang="en-US" dirty="0" smtClean="0"/>
              <a:t>, </a:t>
            </a:r>
            <a:r>
              <a:rPr lang="en-US" dirty="0" err="1" smtClean="0"/>
              <a:t>diagnostica</a:t>
            </a:r>
            <a:r>
              <a:rPr lang="en-US" dirty="0" smtClean="0"/>
              <a:t>, etc., ma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potra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finanziato</a:t>
            </a:r>
            <a:r>
              <a:rPr lang="en-US" dirty="0" smtClean="0"/>
              <a:t> solo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europei</a:t>
            </a:r>
            <a:r>
              <a:rPr lang="en-US" dirty="0" smtClean="0"/>
              <a:t> o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dedicati</a:t>
            </a:r>
            <a:endParaRPr lang="en-US" dirty="0" smtClean="0"/>
          </a:p>
          <a:p>
            <a:r>
              <a:rPr lang="en-US" dirty="0" err="1" smtClean="0"/>
              <a:t>Sostegno</a:t>
            </a:r>
            <a:r>
              <a:rPr lang="en-US" dirty="0" smtClean="0"/>
              <a:t> INFN </a:t>
            </a:r>
            <a:r>
              <a:rPr lang="en-US" dirty="0" err="1" smtClean="0"/>
              <a:t>prossimo</a:t>
            </a:r>
            <a:r>
              <a:rPr lang="en-US" dirty="0" smtClean="0"/>
              <a:t> </a:t>
            </a:r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ferroni-rettore</a:t>
            </a:r>
            <a:endParaRPr lang="en-US" dirty="0" smtClean="0"/>
          </a:p>
          <a:p>
            <a:r>
              <a:rPr lang="en-US" dirty="0" err="1" smtClean="0"/>
              <a:t>Prossimi</a:t>
            </a:r>
            <a:r>
              <a:rPr lang="en-US" dirty="0" smtClean="0"/>
              <a:t>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</a:t>
            </a:r>
            <a:r>
              <a:rPr lang="en-US" dirty="0" err="1" smtClean="0"/>
              <a:t>progettazione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Dipartimento</a:t>
            </a:r>
            <a:r>
              <a:rPr lang="en-US" dirty="0" smtClean="0"/>
              <a:t> ha </a:t>
            </a:r>
            <a:r>
              <a:rPr lang="en-US" dirty="0" err="1" smtClean="0"/>
              <a:t>attivando</a:t>
            </a:r>
            <a:r>
              <a:rPr lang="en-US" dirty="0" smtClean="0"/>
              <a:t> </a:t>
            </a:r>
            <a:r>
              <a:rPr lang="en-US" dirty="0" err="1" smtClean="0"/>
              <a:t>GdL</a:t>
            </a:r>
            <a:r>
              <a:rPr lang="en-US" dirty="0" smtClean="0"/>
              <a:t> per </a:t>
            </a:r>
            <a:r>
              <a:rPr lang="en-US" dirty="0" err="1" smtClean="0"/>
              <a:t>raccogliere</a:t>
            </a:r>
            <a:r>
              <a:rPr lang="en-US" dirty="0" smtClean="0"/>
              <a:t> le </a:t>
            </a:r>
            <a:r>
              <a:rPr lang="en-US" dirty="0" err="1" smtClean="0"/>
              <a:t>esigenze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laboratori</a:t>
            </a:r>
            <a:endParaRPr lang="en-US" dirty="0" smtClean="0"/>
          </a:p>
          <a:p>
            <a:r>
              <a:rPr lang="en-US" dirty="0" smtClean="0"/>
              <a:t>(E. Meroni, A. </a:t>
            </a:r>
            <a:r>
              <a:rPr lang="en-US" dirty="0" err="1" smtClean="0"/>
              <a:t>Andreazza</a:t>
            </a:r>
            <a:r>
              <a:rPr lang="en-US" dirty="0" smtClean="0"/>
              <a:t>, A. </a:t>
            </a:r>
            <a:r>
              <a:rPr lang="en-US" dirty="0" err="1" smtClean="0"/>
              <a:t>Pullia</a:t>
            </a:r>
            <a:r>
              <a:rPr lang="en-US" dirty="0" smtClean="0"/>
              <a:t> et al). </a:t>
            </a:r>
            <a:r>
              <a:rPr lang="en-US" dirty="0" err="1" smtClean="0"/>
              <a:t>Contattateli</a:t>
            </a:r>
            <a:r>
              <a:rPr lang="en-US" dirty="0" smtClean="0"/>
              <a:t> se non lo </a:t>
            </a:r>
            <a:r>
              <a:rPr lang="en-US" dirty="0" err="1" smtClean="0"/>
              <a:t>fanno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endParaRPr lang="en-US" dirty="0" smtClean="0"/>
          </a:p>
          <a:p>
            <a:r>
              <a:rPr lang="en-US" dirty="0" err="1" smtClean="0"/>
              <a:t>Tenere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officine</a:t>
            </a:r>
            <a:r>
              <a:rPr lang="en-US" dirty="0" smtClean="0"/>
              <a:t>, lab </a:t>
            </a:r>
            <a:r>
              <a:rPr lang="en-US" dirty="0" err="1" smtClean="0"/>
              <a:t>elettronica</a:t>
            </a:r>
            <a:r>
              <a:rPr lang="en-US" dirty="0" smtClean="0"/>
              <a:t>, </a:t>
            </a:r>
            <a:r>
              <a:rPr lang="en-US" dirty="0" err="1" smtClean="0"/>
              <a:t>camere</a:t>
            </a:r>
            <a:r>
              <a:rPr lang="en-US" dirty="0" smtClean="0"/>
              <a:t> </a:t>
            </a:r>
            <a:r>
              <a:rPr lang="en-US" dirty="0" err="1" smtClean="0"/>
              <a:t>pulite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Nuovo</a:t>
            </a:r>
            <a:r>
              <a:rPr lang="en-US" b="1" dirty="0" smtClean="0"/>
              <a:t> </a:t>
            </a:r>
            <a:r>
              <a:rPr lang="en-US" b="1" dirty="0" err="1" smtClean="0"/>
              <a:t>edificio</a:t>
            </a:r>
            <a:r>
              <a:rPr lang="en-US" b="1" dirty="0" smtClean="0"/>
              <a:t> </a:t>
            </a:r>
            <a:r>
              <a:rPr lang="en-US" b="1" dirty="0" err="1" smtClean="0"/>
              <a:t>informatica</a:t>
            </a:r>
            <a:endParaRPr lang="en-US" b="1" dirty="0" smtClean="0"/>
          </a:p>
          <a:p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proseguono</a:t>
            </a:r>
            <a:r>
              <a:rPr lang="en-US" dirty="0" smtClean="0"/>
              <a:t>, </a:t>
            </a:r>
            <a:r>
              <a:rPr lang="en-US" dirty="0" err="1" smtClean="0"/>
              <a:t>trasloco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2018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smtClean="0"/>
              <a:t>  Maggio </a:t>
            </a:r>
            <a:r>
              <a:rPr lang="en-US" dirty="0" smtClean="0"/>
              <a:t>2017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927" y="1073330"/>
            <a:ext cx="8682797" cy="546201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 smtClean="0">
                <a:sym typeface="Wingdings"/>
              </a:rPr>
              <a:t>De </a:t>
            </a:r>
            <a:r>
              <a:rPr lang="en-US" sz="1400" dirty="0" err="1" smtClean="0">
                <a:sym typeface="Wingdings"/>
              </a:rPr>
              <a:t>Nicolasegue</a:t>
            </a:r>
            <a:r>
              <a:rPr lang="en-US" sz="1400" dirty="0" smtClean="0">
                <a:sym typeface="Wingdings"/>
              </a:rPr>
              <a:t>)</a:t>
            </a:r>
          </a:p>
          <a:p>
            <a:r>
              <a:rPr lang="en-US" sz="1400" dirty="0"/>
              <a:t>Sotto 40 </a:t>
            </a:r>
            <a:r>
              <a:rPr lang="en-US" sz="1400" dirty="0" err="1"/>
              <a:t>keuro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permette</a:t>
            </a:r>
            <a:r>
              <a:rPr lang="en-US" sz="1400" dirty="0"/>
              <a:t> </a:t>
            </a:r>
            <a:r>
              <a:rPr lang="en-US" sz="1400" dirty="0" err="1"/>
              <a:t>l’affidamento</a:t>
            </a:r>
            <a:r>
              <a:rPr lang="en-US" sz="1400" dirty="0"/>
              <a:t> </a:t>
            </a:r>
            <a:r>
              <a:rPr lang="en-US" sz="1400" dirty="0" err="1"/>
              <a:t>diretto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</a:t>
            </a:r>
            <a:r>
              <a:rPr lang="en-US" sz="1400" dirty="0" err="1"/>
              <a:t>senza</a:t>
            </a:r>
            <a:r>
              <a:rPr lang="en-US" sz="1400" dirty="0"/>
              <a:t> </a:t>
            </a:r>
            <a:r>
              <a:rPr lang="en-US" sz="1400" dirty="0" err="1"/>
              <a:t>previa</a:t>
            </a:r>
            <a:r>
              <a:rPr lang="en-US" sz="1400" dirty="0"/>
              <a:t> </a:t>
            </a:r>
            <a:r>
              <a:rPr lang="en-US" sz="1400" dirty="0" err="1"/>
              <a:t>consultazione</a:t>
            </a:r>
            <a:r>
              <a:rPr lang="en-US" sz="1400" dirty="0"/>
              <a:t> di 2 o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ditte</a:t>
            </a:r>
            <a:r>
              <a:rPr lang="en-US" sz="1400" dirty="0"/>
              <a:t>, </a:t>
            </a:r>
            <a:r>
              <a:rPr lang="en-US" sz="1400" dirty="0" err="1"/>
              <a:t>purché</a:t>
            </a:r>
            <a:r>
              <a:rPr lang="en-US" sz="1400" dirty="0"/>
              <a:t> </a:t>
            </a:r>
            <a:r>
              <a:rPr lang="en-US" sz="1400" dirty="0" err="1" smtClean="0"/>
              <a:t>nel</a:t>
            </a:r>
            <a:r>
              <a:rPr lang="en-US" sz="1400" dirty="0"/>
              <a:t> </a:t>
            </a:r>
            <a:r>
              <a:rPr lang="en-US" sz="1400" dirty="0" err="1" smtClean="0"/>
              <a:t>rispetto</a:t>
            </a:r>
            <a:r>
              <a:rPr lang="en-US" sz="1400" dirty="0" smtClean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  <a:r>
              <a:rPr lang="en-US" sz="1400" dirty="0" err="1"/>
              <a:t>principi</a:t>
            </a:r>
            <a:r>
              <a:rPr lang="en-US" sz="1400" dirty="0"/>
              <a:t> </a:t>
            </a:r>
            <a:r>
              <a:rPr lang="en-US" sz="1400" dirty="0" err="1"/>
              <a:t>generali</a:t>
            </a:r>
            <a:r>
              <a:rPr lang="en-US" sz="1400" dirty="0"/>
              <a:t>,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rotazione</a:t>
            </a:r>
            <a:r>
              <a:rPr lang="en-US" sz="1400" dirty="0"/>
              <a:t> e con </a:t>
            </a:r>
            <a:r>
              <a:rPr lang="en-US" sz="1400" dirty="0" err="1"/>
              <a:t>adeguata</a:t>
            </a:r>
            <a:r>
              <a:rPr lang="en-US" sz="1400" dirty="0"/>
              <a:t> </a:t>
            </a:r>
            <a:r>
              <a:rPr lang="en-US" sz="1400" dirty="0" err="1"/>
              <a:t>motivazione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controlli</a:t>
            </a:r>
            <a:r>
              <a:rPr lang="en-US" sz="1400" dirty="0"/>
              <a:t> </a:t>
            </a:r>
            <a:r>
              <a:rPr lang="en-US" sz="1400" dirty="0" err="1"/>
              <a:t>saranno</a:t>
            </a:r>
            <a:r>
              <a:rPr lang="en-US" sz="1400" dirty="0"/>
              <a:t> solo </a:t>
            </a:r>
            <a:r>
              <a:rPr lang="en-US" sz="1400" dirty="0" err="1"/>
              <a:t>sull’aggiudicatario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facoltativa</a:t>
            </a:r>
            <a:r>
              <a:rPr lang="en-US" sz="1400" dirty="0"/>
              <a:t> la </a:t>
            </a:r>
            <a:r>
              <a:rPr lang="en-US" sz="1400" dirty="0" err="1"/>
              <a:t>garanzia</a:t>
            </a:r>
            <a:r>
              <a:rPr lang="en-US" sz="1400" dirty="0"/>
              <a:t> </a:t>
            </a:r>
            <a:r>
              <a:rPr lang="en-US" sz="1400" dirty="0" err="1"/>
              <a:t>provvisoria</a:t>
            </a:r>
            <a:r>
              <a:rPr lang="en-US" sz="1400" dirty="0"/>
              <a:t>;</a:t>
            </a:r>
          </a:p>
          <a:p>
            <a:r>
              <a:rPr lang="en-US" sz="1400" dirty="0" err="1"/>
              <a:t>è</a:t>
            </a:r>
            <a:r>
              <a:rPr lang="en-US" sz="1400" dirty="0"/>
              <a:t> </a:t>
            </a:r>
            <a:r>
              <a:rPr lang="en-US" sz="1400" dirty="0" err="1"/>
              <a:t>stato</a:t>
            </a:r>
            <a:r>
              <a:rPr lang="en-US" sz="1400" dirty="0"/>
              <a:t> </a:t>
            </a:r>
            <a:r>
              <a:rPr lang="en-US" sz="1400" dirty="0" err="1"/>
              <a:t>eliminato</a:t>
            </a:r>
            <a:r>
              <a:rPr lang="en-US" sz="1400" dirty="0"/>
              <a:t> </a:t>
            </a:r>
            <a:r>
              <a:rPr lang="en-US" sz="1400" dirty="0" err="1"/>
              <a:t>l’obbligo</a:t>
            </a:r>
            <a:r>
              <a:rPr lang="en-US" sz="1400" dirty="0"/>
              <a:t> di </a:t>
            </a:r>
            <a:r>
              <a:rPr lang="en-US" sz="1400" dirty="0" err="1"/>
              <a:t>usare</a:t>
            </a:r>
            <a:r>
              <a:rPr lang="en-US" sz="1400" dirty="0"/>
              <a:t> </a:t>
            </a:r>
            <a:r>
              <a:rPr lang="en-US" sz="1400" dirty="0" err="1"/>
              <a:t>sempre</a:t>
            </a:r>
            <a:r>
              <a:rPr lang="en-US" sz="1400" dirty="0"/>
              <a:t> </a:t>
            </a:r>
            <a:r>
              <a:rPr lang="en-US" sz="1400" dirty="0" err="1"/>
              <a:t>l’offerta</a:t>
            </a:r>
            <a:r>
              <a:rPr lang="en-US" sz="1400" dirty="0"/>
              <a:t> </a:t>
            </a:r>
            <a:r>
              <a:rPr lang="en-US" sz="1400" dirty="0" err="1"/>
              <a:t>economicamente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</a:t>
            </a:r>
            <a:r>
              <a:rPr lang="en-US" sz="1400" dirty="0" err="1"/>
              <a:t>vantaggiosa</a:t>
            </a:r>
            <a:r>
              <a:rPr lang="en-US" sz="1400" dirty="0"/>
              <a:t> (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può</a:t>
            </a:r>
            <a:r>
              <a:rPr lang="en-US" sz="1400" dirty="0"/>
              <a:t> </a:t>
            </a:r>
            <a:r>
              <a:rPr lang="en-US" sz="1400" dirty="0" err="1" smtClean="0"/>
              <a:t>aggiudicare</a:t>
            </a:r>
            <a:r>
              <a:rPr lang="en-US" sz="1400" dirty="0" smtClean="0"/>
              <a:t> </a:t>
            </a:r>
            <a:r>
              <a:rPr lang="en-US" sz="1400" dirty="0" err="1"/>
              <a:t>anche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basso)</a:t>
            </a:r>
            <a:r>
              <a:rPr lang="en-US" sz="1400" dirty="0" smtClean="0"/>
              <a:t>.</a:t>
            </a:r>
          </a:p>
          <a:p>
            <a:r>
              <a:rPr lang="en-US" sz="1400" dirty="0" smtClean="0">
                <a:sym typeface="Wingdings"/>
              </a:rPr>
              <a:t>Per </a:t>
            </a:r>
            <a:r>
              <a:rPr lang="en-US" sz="1400" dirty="0" err="1" smtClean="0">
                <a:sym typeface="Wingdings"/>
              </a:rPr>
              <a:t>questi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err="1" smtClean="0">
                <a:sym typeface="Wingdings"/>
              </a:rPr>
              <a:t>acquisti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/>
              <a:t>non serve la </a:t>
            </a:r>
            <a:r>
              <a:rPr lang="en-US" sz="1400" dirty="0" err="1"/>
              <a:t>qualificazione</a:t>
            </a:r>
            <a:r>
              <a:rPr lang="en-US" sz="1400" dirty="0"/>
              <a:t> come </a:t>
            </a:r>
            <a:r>
              <a:rPr lang="en-US" sz="1400" dirty="0" err="1"/>
              <a:t>stazione</a:t>
            </a:r>
            <a:r>
              <a:rPr lang="en-US" sz="1400" dirty="0"/>
              <a:t> </a:t>
            </a:r>
            <a:r>
              <a:rPr lang="en-US" sz="1400" dirty="0" err="1"/>
              <a:t>appaltante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/>
              <a:t>Sulla base </a:t>
            </a:r>
            <a:r>
              <a:rPr lang="en-US" sz="1400" dirty="0" err="1"/>
              <a:t>delle</a:t>
            </a:r>
            <a:r>
              <a:rPr lang="en-US" sz="1400" dirty="0"/>
              <a:t> </a:t>
            </a:r>
            <a:r>
              <a:rPr lang="en-US" sz="1400" dirty="0" err="1"/>
              <a:t>nuove</a:t>
            </a:r>
            <a:r>
              <a:rPr lang="en-US" sz="1400" dirty="0"/>
              <a:t> </a:t>
            </a:r>
            <a:r>
              <a:rPr lang="en-US" sz="1400" dirty="0" err="1"/>
              <a:t>regole</a:t>
            </a:r>
            <a:r>
              <a:rPr lang="en-US" sz="1400" dirty="0"/>
              <a:t>, AC propone la </a:t>
            </a:r>
            <a:r>
              <a:rPr lang="en-US" sz="1400" dirty="0" err="1"/>
              <a:t>seguente</a:t>
            </a:r>
            <a:r>
              <a:rPr lang="en-US" sz="1400" dirty="0"/>
              <a:t> </a:t>
            </a:r>
            <a:r>
              <a:rPr lang="en-US" sz="1400" dirty="0" err="1"/>
              <a:t>ipotesi</a:t>
            </a:r>
            <a:r>
              <a:rPr lang="en-US" sz="1400" dirty="0"/>
              <a:t> di </a:t>
            </a:r>
            <a:r>
              <a:rPr lang="en-US" sz="1400" dirty="0" err="1"/>
              <a:t>condizioni</a:t>
            </a:r>
            <a:r>
              <a:rPr lang="en-US" sz="1400" dirty="0"/>
              <a:t> operative </a:t>
            </a:r>
            <a:r>
              <a:rPr lang="en-US" sz="1400" dirty="0" err="1"/>
              <a:t>minime</a:t>
            </a:r>
            <a:r>
              <a:rPr lang="en-US" sz="1400" dirty="0"/>
              <a:t>:</a:t>
            </a:r>
          </a:p>
          <a:p>
            <a:r>
              <a:rPr lang="en-US" sz="1400" dirty="0" err="1"/>
              <a:t>acquisti</a:t>
            </a:r>
            <a:r>
              <a:rPr lang="en-US" sz="1400" dirty="0"/>
              <a:t> sotto 1000 euro: </a:t>
            </a:r>
            <a:r>
              <a:rPr lang="en-US" sz="1400" dirty="0" err="1"/>
              <a:t>su</a:t>
            </a:r>
            <a:r>
              <a:rPr lang="en-US" sz="1400" dirty="0"/>
              <a:t> MEPA </a:t>
            </a:r>
            <a:r>
              <a:rPr lang="en-US" sz="1400" dirty="0" err="1"/>
              <a:t>basta</a:t>
            </a:r>
            <a:r>
              <a:rPr lang="en-US" sz="1400" dirty="0"/>
              <a:t> 1 solo </a:t>
            </a:r>
            <a:r>
              <a:rPr lang="en-US" sz="1400" dirty="0" err="1"/>
              <a:t>fornitore</a:t>
            </a:r>
            <a:r>
              <a:rPr lang="en-US" sz="1400" dirty="0"/>
              <a:t> al </a:t>
            </a:r>
            <a:r>
              <a:rPr lang="en-US" sz="1400" dirty="0" err="1"/>
              <a:t>prezzo</a:t>
            </a:r>
            <a:r>
              <a:rPr lang="en-US" sz="1400" dirty="0"/>
              <a:t> </a:t>
            </a:r>
            <a:r>
              <a:rPr lang="en-US" sz="1400" dirty="0" err="1"/>
              <a:t>più</a:t>
            </a:r>
            <a:r>
              <a:rPr lang="en-US" sz="1400" dirty="0"/>
              <a:t> basso. </a:t>
            </a:r>
            <a:r>
              <a:rPr lang="en-US" sz="1400" dirty="0" err="1"/>
              <a:t>Fuori</a:t>
            </a:r>
            <a:r>
              <a:rPr lang="en-US" sz="1400" dirty="0"/>
              <a:t> MEPA </a:t>
            </a:r>
            <a:r>
              <a:rPr lang="en-US" sz="1400" dirty="0" err="1" smtClean="0"/>
              <a:t>si</a:t>
            </a:r>
            <a:r>
              <a:rPr lang="en-US" sz="1400" dirty="0"/>
              <a:t> </a:t>
            </a:r>
            <a:r>
              <a:rPr lang="en-US" sz="1400" dirty="0" err="1" smtClean="0"/>
              <a:t>richiedono</a:t>
            </a:r>
            <a:r>
              <a:rPr lang="en-US" sz="1400" dirty="0" smtClean="0"/>
              <a:t> </a:t>
            </a:r>
            <a:r>
              <a:rPr lang="en-US" sz="1400" dirty="0"/>
              <a:t>2 </a:t>
            </a:r>
            <a:r>
              <a:rPr lang="en-US" sz="1400" dirty="0" err="1"/>
              <a:t>preventivi</a:t>
            </a:r>
            <a:r>
              <a:rPr lang="en-US" sz="1400" dirty="0"/>
              <a:t> (</a:t>
            </a:r>
            <a:r>
              <a:rPr lang="en-US" sz="1400" dirty="0" err="1"/>
              <a:t>anche</a:t>
            </a:r>
            <a:r>
              <a:rPr lang="en-US" sz="1400" dirty="0"/>
              <a:t> solo con </a:t>
            </a:r>
            <a:r>
              <a:rPr lang="en-US" sz="1400" dirty="0" err="1"/>
              <a:t>telefonata</a:t>
            </a:r>
            <a:r>
              <a:rPr lang="en-US" sz="1400" dirty="0"/>
              <a:t>);</a:t>
            </a:r>
          </a:p>
          <a:p>
            <a:r>
              <a:rPr lang="en-US" sz="1400" dirty="0"/>
              <a:t>da 1000 a 39999 euro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possono</a:t>
            </a:r>
            <a:r>
              <a:rPr lang="en-US" sz="1400" dirty="0"/>
              <a:t> </a:t>
            </a:r>
            <a:r>
              <a:rPr lang="en-US" sz="1400" dirty="0" err="1"/>
              <a:t>seguire</a:t>
            </a:r>
            <a:r>
              <a:rPr lang="en-US" sz="1400" dirty="0"/>
              <a:t> le </a:t>
            </a:r>
            <a:r>
              <a:rPr lang="en-US" sz="1400" dirty="0" err="1"/>
              <a:t>seguenti</a:t>
            </a:r>
            <a:r>
              <a:rPr lang="en-US" sz="1400" dirty="0"/>
              <a:t> alternative:</a:t>
            </a:r>
          </a:p>
          <a:p>
            <a:pPr lvl="1"/>
            <a:r>
              <a:rPr lang="en-US" sz="1200" dirty="0" err="1"/>
              <a:t>OdA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1 </a:t>
            </a:r>
            <a:r>
              <a:rPr lang="en-US" sz="1200" dirty="0" err="1"/>
              <a:t>fornitore</a:t>
            </a:r>
            <a:r>
              <a:rPr lang="en-US" sz="1200" dirty="0"/>
              <a:t> al </a:t>
            </a:r>
            <a:r>
              <a:rPr lang="en-US" sz="1200" dirty="0" err="1"/>
              <a:t>prezzo</a:t>
            </a:r>
            <a:r>
              <a:rPr lang="en-US" sz="1200" dirty="0"/>
              <a:t> </a:t>
            </a:r>
            <a:r>
              <a:rPr lang="en-US" sz="1200" dirty="0" err="1"/>
              <a:t>più</a:t>
            </a:r>
            <a:r>
              <a:rPr lang="en-US" sz="1200" dirty="0"/>
              <a:t> basso</a:t>
            </a:r>
          </a:p>
          <a:p>
            <a:pPr lvl="1"/>
            <a:r>
              <a:rPr lang="en-US" sz="1200" dirty="0" err="1"/>
              <a:t>Trattativa</a:t>
            </a:r>
            <a:r>
              <a:rPr lang="en-US" sz="1200" dirty="0"/>
              <a:t> </a:t>
            </a:r>
            <a:r>
              <a:rPr lang="en-US" sz="1200" dirty="0" err="1"/>
              <a:t>diretta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RdO</a:t>
            </a:r>
            <a:r>
              <a:rPr lang="en-US" sz="1200" dirty="0"/>
              <a:t>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con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pPr lvl="1"/>
            <a:r>
              <a:rPr lang="en-US" sz="1200" dirty="0" err="1"/>
              <a:t>Acquisto</a:t>
            </a:r>
            <a:r>
              <a:rPr lang="en-US" sz="1200" dirty="0"/>
              <a:t> </a:t>
            </a:r>
            <a:r>
              <a:rPr lang="en-US" sz="1200" dirty="0" err="1"/>
              <a:t>fuori</a:t>
            </a:r>
            <a:r>
              <a:rPr lang="en-US" sz="1200" dirty="0"/>
              <a:t> </a:t>
            </a:r>
            <a:r>
              <a:rPr lang="en-US" sz="1200" dirty="0" err="1"/>
              <a:t>Mepa</a:t>
            </a:r>
            <a:r>
              <a:rPr lang="en-US" sz="1200" dirty="0"/>
              <a:t> (</a:t>
            </a:r>
            <a:r>
              <a:rPr lang="en-US" sz="1200" dirty="0" err="1"/>
              <a:t>permesso</a:t>
            </a:r>
            <a:r>
              <a:rPr lang="en-US" sz="1200" dirty="0"/>
              <a:t> da art.10 DL 218): </a:t>
            </a:r>
            <a:r>
              <a:rPr lang="en-US" sz="1200" dirty="0" err="1"/>
              <a:t>minimo</a:t>
            </a:r>
            <a:r>
              <a:rPr lang="en-US" sz="1200" dirty="0"/>
              <a:t> 2-3 </a:t>
            </a:r>
            <a:r>
              <a:rPr lang="en-US" sz="1200" dirty="0" err="1"/>
              <a:t>preventivi</a:t>
            </a:r>
            <a:endParaRPr lang="en-US" sz="1200" dirty="0"/>
          </a:p>
          <a:p>
            <a:r>
              <a:rPr lang="en-US" sz="1400" dirty="0"/>
              <a:t>Se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numero</a:t>
            </a:r>
            <a:r>
              <a:rPr lang="en-US" sz="1400" dirty="0"/>
              <a:t> di </a:t>
            </a:r>
            <a:r>
              <a:rPr lang="en-US" sz="1400" dirty="0" err="1"/>
              <a:t>potenziali</a:t>
            </a:r>
            <a:r>
              <a:rPr lang="en-US" sz="1400" dirty="0"/>
              <a:t> </a:t>
            </a:r>
            <a:r>
              <a:rPr lang="en-US" sz="1400" dirty="0" err="1"/>
              <a:t>fornitori</a:t>
            </a:r>
            <a:r>
              <a:rPr lang="en-US" sz="1400" dirty="0"/>
              <a:t> </a:t>
            </a:r>
            <a:r>
              <a:rPr lang="en-US" sz="1400" dirty="0" err="1"/>
              <a:t>è</a:t>
            </a:r>
            <a:r>
              <a:rPr lang="en-US" sz="1400" dirty="0"/>
              <a:t> molto alto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consiglia</a:t>
            </a:r>
            <a:r>
              <a:rPr lang="en-US" sz="1400" dirty="0"/>
              <a:t> </a:t>
            </a:r>
            <a:r>
              <a:rPr lang="en-US" sz="1400" dirty="0" err="1"/>
              <a:t>l’uso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RdO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MEPA o </a:t>
            </a:r>
            <a:r>
              <a:rPr lang="en-US" sz="1400" dirty="0" err="1"/>
              <a:t>dell’avviso</a:t>
            </a:r>
            <a:r>
              <a:rPr lang="en-US" sz="1400" dirty="0"/>
              <a:t> a</a:t>
            </a:r>
          </a:p>
          <a:p>
            <a:r>
              <a:rPr lang="en-US" sz="1400" dirty="0" err="1"/>
              <a:t>manifestare</a:t>
            </a:r>
            <a:r>
              <a:rPr lang="en-US" sz="1400" dirty="0"/>
              <a:t> </a:t>
            </a:r>
            <a:r>
              <a:rPr lang="en-US" sz="1400" dirty="0" err="1"/>
              <a:t>interesse</a:t>
            </a:r>
            <a:r>
              <a:rPr lang="en-US" sz="1400" dirty="0"/>
              <a:t>. </a:t>
            </a:r>
            <a:r>
              <a:rPr lang="en-US" sz="1400" dirty="0" err="1"/>
              <a:t>Notare</a:t>
            </a:r>
            <a:r>
              <a:rPr lang="en-US" sz="1400" dirty="0"/>
              <a:t> </a:t>
            </a:r>
            <a:r>
              <a:rPr lang="en-US" sz="1400" dirty="0" err="1"/>
              <a:t>che</a:t>
            </a:r>
            <a:r>
              <a:rPr lang="en-US" sz="1400" dirty="0"/>
              <a:t> per le </a:t>
            </a:r>
            <a:r>
              <a:rPr lang="en-US" sz="1400" dirty="0" err="1"/>
              <a:t>regole</a:t>
            </a:r>
            <a:r>
              <a:rPr lang="en-US" sz="1400" dirty="0"/>
              <a:t> </a:t>
            </a:r>
            <a:r>
              <a:rPr lang="en-US" sz="1400" dirty="0" err="1"/>
              <a:t>precedenti</a:t>
            </a:r>
            <a:r>
              <a:rPr lang="en-US" sz="1400" dirty="0"/>
              <a:t> sotto </a:t>
            </a:r>
            <a:r>
              <a:rPr lang="en-US" sz="1400" dirty="0" err="1"/>
              <a:t>i</a:t>
            </a:r>
            <a:r>
              <a:rPr lang="en-US" sz="1400" dirty="0"/>
              <a:t> 40 </a:t>
            </a:r>
            <a:r>
              <a:rPr lang="en-US" sz="1400" dirty="0" err="1"/>
              <a:t>keuro</a:t>
            </a:r>
            <a:r>
              <a:rPr lang="en-US" sz="1400" dirty="0"/>
              <a:t> </a:t>
            </a:r>
            <a:r>
              <a:rPr lang="en-US" sz="1400" dirty="0" err="1"/>
              <a:t>venivano</a:t>
            </a:r>
            <a:r>
              <a:rPr lang="en-US" sz="1400" dirty="0"/>
              <a:t> </a:t>
            </a:r>
            <a:r>
              <a:rPr lang="en-US" sz="1400" dirty="0" err="1"/>
              <a:t>richiesti</a:t>
            </a:r>
            <a:r>
              <a:rPr lang="en-US" sz="1400" dirty="0"/>
              <a:t> </a:t>
            </a:r>
            <a:r>
              <a:rPr lang="en-US" sz="1400" dirty="0" err="1"/>
              <a:t>anche</a:t>
            </a:r>
            <a:r>
              <a:rPr lang="en-US" sz="1400" dirty="0"/>
              <a:t> 4</a:t>
            </a:r>
          </a:p>
          <a:p>
            <a:r>
              <a:rPr lang="en-US" sz="1400" dirty="0"/>
              <a:t>o 5 </a:t>
            </a:r>
            <a:r>
              <a:rPr lang="en-US" sz="1400" dirty="0" err="1"/>
              <a:t>preventivi</a:t>
            </a:r>
            <a:r>
              <a:rPr lang="en-US" sz="1400" dirty="0"/>
              <a:t> a </a:t>
            </a:r>
            <a:r>
              <a:rPr lang="en-US" sz="1400" dirty="0" err="1"/>
              <a:t>seconda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 smtClean="0"/>
              <a:t>spesa</a:t>
            </a:r>
            <a:endParaRPr lang="en-US" sz="1400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stampa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Ricordo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pratiche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timbratura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Inasprimento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sanzioni</a:t>
            </a:r>
            <a:r>
              <a:rPr lang="en-US" dirty="0" smtClean="0">
                <a:solidFill>
                  <a:schemeClr val="tx1"/>
                </a:solidFill>
              </a:rPr>
              <a:t> se le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non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luogo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locali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Dipartimento</a:t>
            </a:r>
            <a:r>
              <a:rPr lang="en-US" dirty="0" smtClean="0">
                <a:solidFill>
                  <a:schemeClr val="tx1"/>
                </a:solidFill>
              </a:rPr>
              <a:t> o del LASA ,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delle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commissioni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 o per </a:t>
            </a:r>
            <a:r>
              <a:rPr lang="en-US" dirty="0" err="1" smtClean="0">
                <a:solidFill>
                  <a:schemeClr val="tx1"/>
                </a:solidFill>
              </a:rPr>
              <a:t>trasferimenti</a:t>
            </a:r>
            <a:r>
              <a:rPr lang="en-US" dirty="0" smtClean="0">
                <a:solidFill>
                  <a:schemeClr val="tx1"/>
                </a:solidFill>
              </a:rPr>
              <a:t> da e per LASA </a:t>
            </a:r>
            <a:r>
              <a:rPr lang="en-US" dirty="0" err="1" smtClean="0">
                <a:solidFill>
                  <a:schemeClr val="tx1"/>
                </a:solidFill>
              </a:rPr>
              <a:t>occorre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timbrare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uscita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reingresso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Esiste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possibilita</a:t>
            </a:r>
            <a:r>
              <a:rPr lang="en-US" dirty="0" smtClean="0">
                <a:solidFill>
                  <a:schemeClr val="tx1"/>
                </a:solidFill>
              </a:rPr>
              <a:t>’ di </a:t>
            </a:r>
            <a:r>
              <a:rPr lang="en-US" dirty="0" err="1" smtClean="0">
                <a:solidFill>
                  <a:schemeClr val="tx1"/>
                </a:solidFill>
              </a:rPr>
              <a:t>utilizzare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‘</a:t>
            </a:r>
            <a:r>
              <a:rPr lang="en-US" dirty="0" err="1" smtClean="0">
                <a:solidFill>
                  <a:schemeClr val="tx1"/>
                </a:solidFill>
              </a:rPr>
              <a:t>permesso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servizio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permette</a:t>
            </a:r>
            <a:r>
              <a:rPr lang="en-US" dirty="0" smtClean="0">
                <a:solidFill>
                  <a:schemeClr val="tx1"/>
                </a:solidFill>
              </a:rPr>
              <a:t> di non </a:t>
            </a:r>
            <a:r>
              <a:rPr lang="en-US" dirty="0" err="1" smtClean="0">
                <a:solidFill>
                  <a:schemeClr val="tx1"/>
                </a:solidFill>
              </a:rPr>
              <a:t>perdere</a:t>
            </a:r>
            <a:r>
              <a:rPr lang="en-US" dirty="0" smtClean="0">
                <a:solidFill>
                  <a:schemeClr val="tx1"/>
                </a:solidFill>
              </a:rPr>
              <a:t> ore di </a:t>
            </a:r>
            <a:r>
              <a:rPr lang="en-US" dirty="0" err="1" smtClean="0">
                <a:solidFill>
                  <a:schemeClr val="tx1"/>
                </a:solidFill>
              </a:rPr>
              <a:t>lavoro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Pausa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pranzo</a:t>
            </a:r>
            <a:r>
              <a:rPr lang="en-US" dirty="0" smtClean="0">
                <a:solidFill>
                  <a:schemeClr val="tx1"/>
                </a:solidFill>
              </a:rPr>
              <a:t> di default a 45 min </a:t>
            </a:r>
            <a:r>
              <a:rPr lang="en-US" dirty="0" err="1" smtClean="0">
                <a:solidFill>
                  <a:schemeClr val="tx1"/>
                </a:solidFill>
              </a:rPr>
              <a:t>applicata</a:t>
            </a:r>
            <a:r>
              <a:rPr lang="en-US" dirty="0" smtClean="0">
                <a:solidFill>
                  <a:schemeClr val="tx1"/>
                </a:solidFill>
              </a:rPr>
              <a:t> dal  1 </a:t>
            </a:r>
            <a:r>
              <a:rPr lang="en-US" dirty="0" err="1" smtClean="0">
                <a:solidFill>
                  <a:schemeClr val="tx1"/>
                </a:solidFill>
              </a:rPr>
              <a:t>maggio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e’ </a:t>
            </a:r>
            <a:r>
              <a:rPr lang="en-US" dirty="0" err="1" smtClean="0"/>
              <a:t>gia</a:t>
            </a:r>
            <a:r>
              <a:rPr lang="en-US" dirty="0" smtClean="0"/>
              <a:t>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ripetuto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volte </a:t>
            </a:r>
          </a:p>
          <a:p>
            <a:r>
              <a:rPr lang="en-US" dirty="0" err="1" smtClean="0"/>
              <a:t>Alcuni</a:t>
            </a:r>
            <a:r>
              <a:rPr lang="en-US" dirty="0" smtClean="0"/>
              <a:t> lo </a:t>
            </a:r>
            <a:r>
              <a:rPr lang="en-US" dirty="0" err="1" smtClean="0"/>
              <a:t>disattendono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sistematica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Immagine 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61122"/>
            <a:ext cx="6116955" cy="4135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4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 </a:t>
            </a:r>
            <a:r>
              <a:rPr lang="en-US" dirty="0" err="1" smtClean="0"/>
              <a:t>Marzo</a:t>
            </a:r>
            <a:r>
              <a:rPr lang="en-US" dirty="0" smtClean="0"/>
              <a:t> 2017 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Immagine 1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22" y="1370965"/>
            <a:ext cx="6116955" cy="4116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4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b="1" dirty="0" err="1"/>
              <a:t>R</a:t>
            </a:r>
            <a:r>
              <a:rPr lang="en-US" b="1" dirty="0" err="1" smtClean="0"/>
              <a:t>egolamento</a:t>
            </a:r>
            <a:r>
              <a:rPr lang="en-US" b="1" dirty="0" smtClean="0"/>
              <a:t> del </a:t>
            </a:r>
            <a:r>
              <a:rPr lang="en-US" b="1" dirty="0" err="1" smtClean="0"/>
              <a:t>Personale</a:t>
            </a:r>
            <a:endParaRPr lang="en-US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/>
              <a:t>R</a:t>
            </a:r>
            <a:r>
              <a:rPr lang="en-US" dirty="0" err="1" smtClean="0"/>
              <a:t>ecepite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novità</a:t>
            </a:r>
            <a:r>
              <a:rPr lang="en-US" dirty="0"/>
              <a:t> </a:t>
            </a:r>
            <a:r>
              <a:rPr lang="en-US" dirty="0" err="1"/>
              <a:t>introdotte</a:t>
            </a:r>
            <a:r>
              <a:rPr lang="en-US" dirty="0"/>
              <a:t> dal DL </a:t>
            </a:r>
            <a:r>
              <a:rPr lang="en-US" dirty="0" smtClean="0"/>
              <a:t>218/2016, </a:t>
            </a:r>
            <a:r>
              <a:rPr lang="en-US" dirty="0" err="1"/>
              <a:t>ed</a:t>
            </a:r>
            <a:r>
              <a:rPr lang="en-US" dirty="0"/>
              <a:t> in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diritti</a:t>
            </a:r>
            <a:r>
              <a:rPr lang="en-US" dirty="0"/>
              <a:t> e </a:t>
            </a:r>
            <a:r>
              <a:rPr lang="en-US" dirty="0" err="1"/>
              <a:t>doveri</a:t>
            </a:r>
            <a:r>
              <a:rPr lang="en-US" dirty="0"/>
              <a:t> di </a:t>
            </a:r>
            <a:r>
              <a:rPr lang="en-US" dirty="0" err="1" smtClean="0"/>
              <a:t>ricercatori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tecnologi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stata</a:t>
            </a:r>
            <a:r>
              <a:rPr lang="en-US" dirty="0"/>
              <a:t> </a:t>
            </a:r>
            <a:r>
              <a:rPr lang="en-US" dirty="0" err="1"/>
              <a:t>inserita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sezione</a:t>
            </a:r>
            <a:r>
              <a:rPr lang="en-US" dirty="0"/>
              <a:t> </a:t>
            </a:r>
            <a:r>
              <a:rPr lang="en-US" dirty="0" err="1" smtClean="0"/>
              <a:t>dedicata</a:t>
            </a:r>
            <a:r>
              <a:rPr lang="en-US" dirty="0" smtClean="0"/>
              <a:t>, </a:t>
            </a:r>
            <a:r>
              <a:rPr lang="en-US" dirty="0" err="1" smtClean="0"/>
              <a:t>regolamentate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chiamate</a:t>
            </a:r>
            <a:r>
              <a:rPr lang="en-US" dirty="0"/>
              <a:t> </a:t>
            </a:r>
            <a:r>
              <a:rPr lang="en-US" dirty="0" err="1"/>
              <a:t>dirette</a:t>
            </a:r>
            <a:r>
              <a:rPr lang="en-US" dirty="0"/>
              <a:t>.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critici</a:t>
            </a:r>
            <a:r>
              <a:rPr lang="en-US" dirty="0" smtClean="0"/>
              <a:t> – </a:t>
            </a:r>
            <a:r>
              <a:rPr lang="en-US" dirty="0" err="1" smtClean="0"/>
              <a:t>rimosso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limite</a:t>
            </a:r>
            <a:r>
              <a:rPr lang="en-US" dirty="0" smtClean="0"/>
              <a:t> a 5 </a:t>
            </a:r>
            <a:r>
              <a:rPr lang="en-US" dirty="0" err="1" smtClean="0"/>
              <a:t>anni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riconoscimento</a:t>
            </a:r>
            <a:r>
              <a:rPr lang="en-US" dirty="0" smtClean="0"/>
              <a:t> </a:t>
            </a:r>
            <a:r>
              <a:rPr lang="en-US" dirty="0" err="1" smtClean="0"/>
              <a:t>dell’anzianita</a:t>
            </a:r>
            <a:r>
              <a:rPr lang="en-US" dirty="0" smtClean="0"/>
              <a:t>’ </a:t>
            </a:r>
            <a:r>
              <a:rPr lang="en-US" dirty="0" err="1" smtClean="0"/>
              <a:t>pregressa</a:t>
            </a:r>
            <a:r>
              <a:rPr lang="en-US" dirty="0" smtClean="0"/>
              <a:t>. </a:t>
            </a:r>
            <a:r>
              <a:rPr lang="en-US" dirty="0" err="1" smtClean="0"/>
              <a:t>Dall’approvazione</a:t>
            </a:r>
            <a:r>
              <a:rPr lang="en-US" dirty="0" smtClean="0"/>
              <a:t> del </a:t>
            </a:r>
            <a:r>
              <a:rPr lang="en-US" dirty="0" err="1" smtClean="0"/>
              <a:t>regolamento</a:t>
            </a:r>
            <a:r>
              <a:rPr lang="en-US" dirty="0" smtClean="0"/>
              <a:t>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riconosciuta</a:t>
            </a:r>
            <a:r>
              <a:rPr lang="en-US" dirty="0" smtClean="0"/>
              <a:t> </a:t>
            </a:r>
            <a:r>
              <a:rPr lang="en-US" dirty="0" err="1" smtClean="0"/>
              <a:t>tutta</a:t>
            </a:r>
            <a:r>
              <a:rPr lang="en-US" dirty="0" smtClean="0"/>
              <a:t> l </a:t>
            </a:r>
            <a:r>
              <a:rPr lang="en-US" dirty="0" err="1" smtClean="0"/>
              <a:t>anzianita</a:t>
            </a:r>
            <a:r>
              <a:rPr lang="en-US" dirty="0" smtClean="0"/>
              <a:t>’ </a:t>
            </a:r>
            <a:r>
              <a:rPr lang="en-US" dirty="0" err="1" smtClean="0"/>
              <a:t>pregressa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assunti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/>
              <a:t>Non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sanare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pregresso</a:t>
            </a:r>
            <a:r>
              <a:rPr lang="en-US" dirty="0" smtClean="0"/>
              <a:t>, per le </a:t>
            </a:r>
            <a:r>
              <a:rPr lang="en-US" dirty="0" err="1" smtClean="0"/>
              <a:t>persone</a:t>
            </a:r>
            <a:r>
              <a:rPr lang="en-US" dirty="0" smtClean="0"/>
              <a:t> a cui </a:t>
            </a:r>
            <a:r>
              <a:rPr lang="en-US" dirty="0" err="1" smtClean="0"/>
              <a:t>anzianita</a:t>
            </a:r>
            <a:r>
              <a:rPr lang="en-US" dirty="0" smtClean="0"/>
              <a:t>’ non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riconosciuta</a:t>
            </a:r>
            <a:r>
              <a:rPr lang="en-US" dirty="0" smtClean="0"/>
              <a:t>. </a:t>
            </a:r>
            <a:r>
              <a:rPr lang="en-US" dirty="0" err="1" smtClean="0"/>
              <a:t>Probabilmente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valutera</a:t>
            </a:r>
            <a:r>
              <a:rPr lang="en-US" dirty="0" smtClean="0"/>
              <a:t>’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conciliazione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trike="sngStrike" dirty="0" err="1" smtClean="0"/>
              <a:t>Proposta</a:t>
            </a:r>
            <a:r>
              <a:rPr lang="en-US" strike="sngStrike" dirty="0" smtClean="0"/>
              <a:t> di </a:t>
            </a:r>
            <a:r>
              <a:rPr lang="en-US" strike="sngStrike" dirty="0" err="1" smtClean="0"/>
              <a:t>introdurre</a:t>
            </a:r>
            <a:r>
              <a:rPr lang="en-US" strike="sngStrike" dirty="0" smtClean="0"/>
              <a:t> a regime un </a:t>
            </a:r>
            <a:r>
              <a:rPr lang="en-US" strike="sngStrike" dirty="0" err="1" smtClean="0"/>
              <a:t>limite</a:t>
            </a:r>
            <a:r>
              <a:rPr lang="en-US" strike="sngStrike" dirty="0" smtClean="0"/>
              <a:t> a 5 y per I </a:t>
            </a:r>
            <a:r>
              <a:rPr lang="en-US" strike="sngStrike" dirty="0" err="1" smtClean="0"/>
              <a:t>contratti</a:t>
            </a:r>
            <a:r>
              <a:rPr lang="en-US" strike="sngStrike" dirty="0" smtClean="0"/>
              <a:t> TD.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per </a:t>
            </a:r>
            <a:r>
              <a:rPr lang="en-US" dirty="0" err="1" smtClean="0"/>
              <a:t>sperimentare</a:t>
            </a:r>
            <a:r>
              <a:rPr lang="en-US" dirty="0" smtClean="0"/>
              <a:t> </a:t>
            </a:r>
            <a:r>
              <a:rPr lang="en-US" dirty="0" err="1" smtClean="0"/>
              <a:t>modalita</a:t>
            </a:r>
            <a:r>
              <a:rPr lang="en-US" dirty="0" smtClean="0"/>
              <a:t>’ alternative al </a:t>
            </a:r>
            <a:r>
              <a:rPr lang="en-US" dirty="0" err="1" smtClean="0"/>
              <a:t>cartellino</a:t>
            </a:r>
            <a:r>
              <a:rPr lang="en-US" dirty="0"/>
              <a:t> </a:t>
            </a:r>
            <a:endParaRPr lang="en-US" dirty="0" smtClean="0"/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en-US" dirty="0" smtClean="0"/>
              <a:t>Ora INFN ha </a:t>
            </a:r>
            <a:r>
              <a:rPr lang="en-US" dirty="0" err="1" smtClean="0"/>
              <a:t>autonomia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fare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programmazione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a </a:t>
            </a:r>
            <a:r>
              <a:rPr lang="en-US" dirty="0" err="1" smtClean="0"/>
              <a:t>lungo</a:t>
            </a:r>
            <a:r>
              <a:rPr lang="en-US" dirty="0" smtClean="0"/>
              <a:t> </a:t>
            </a:r>
            <a:r>
              <a:rPr lang="en-US" dirty="0" err="1" smtClean="0"/>
              <a:t>termine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  <a:p>
            <a:pPr>
              <a:lnSpc>
                <a:spcPct val="12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b="1" dirty="0" err="1" smtClean="0"/>
              <a:t>Regolamento</a:t>
            </a:r>
            <a:r>
              <a:rPr lang="en-US" b="1" dirty="0" smtClean="0"/>
              <a:t> di </a:t>
            </a:r>
            <a:r>
              <a:rPr lang="en-US" b="1" dirty="0" err="1" smtClean="0"/>
              <a:t>organizzazione</a:t>
            </a:r>
            <a:r>
              <a:rPr lang="en-US" b="1" dirty="0" smtClean="0"/>
              <a:t> e </a:t>
            </a:r>
            <a:r>
              <a:rPr lang="en-US" b="1" dirty="0" err="1" smtClean="0"/>
              <a:t>funzionamento</a:t>
            </a:r>
            <a:r>
              <a:rPr lang="en-US" b="1" dirty="0" smtClean="0"/>
              <a:t> (ROF)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Riportata</a:t>
            </a:r>
            <a:r>
              <a:rPr lang="en-US" dirty="0" smtClean="0"/>
              <a:t> </a:t>
            </a:r>
            <a:r>
              <a:rPr lang="en-US" dirty="0"/>
              <a:t>a 3 </a:t>
            </a:r>
            <a:r>
              <a:rPr lang="en-US" dirty="0" err="1"/>
              <a:t>anni</a:t>
            </a:r>
            <a:r>
              <a:rPr lang="en-US" dirty="0"/>
              <a:t> la </a:t>
            </a:r>
            <a:r>
              <a:rPr lang="en-US" dirty="0" err="1"/>
              <a:t>durata</a:t>
            </a:r>
            <a:r>
              <a:rPr lang="en-US" dirty="0"/>
              <a:t> di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cariche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rinnovabili</a:t>
            </a:r>
            <a:r>
              <a:rPr lang="en-US" dirty="0"/>
              <a:t> e </a:t>
            </a:r>
            <a:r>
              <a:rPr lang="en-US" dirty="0" err="1" smtClean="0"/>
              <a:t>revocabili</a:t>
            </a:r>
            <a:r>
              <a:rPr lang="en-US" dirty="0" smtClean="0"/>
              <a:t>.  </a:t>
            </a:r>
            <a:r>
              <a:rPr lang="en-US" dirty="0" err="1" smtClean="0"/>
              <a:t>Anticipata</a:t>
            </a:r>
            <a:r>
              <a:rPr lang="en-US" dirty="0" smtClean="0"/>
              <a:t> a fine anno la </a:t>
            </a:r>
            <a:r>
              <a:rPr lang="en-US" dirty="0" err="1" smtClean="0"/>
              <a:t>presentazione</a:t>
            </a:r>
            <a:r>
              <a:rPr lang="en-US" dirty="0" smtClean="0"/>
              <a:t> del </a:t>
            </a:r>
            <a:r>
              <a:rPr lang="en-US" dirty="0"/>
              <a:t>PTA.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Introdotta</a:t>
            </a:r>
            <a:r>
              <a:rPr lang="en-US" dirty="0" smtClean="0"/>
              <a:t> la </a:t>
            </a:r>
            <a:r>
              <a:rPr lang="en-US" dirty="0" err="1" smtClean="0"/>
              <a:t>figura</a:t>
            </a:r>
            <a:r>
              <a:rPr lang="en-US" dirty="0" smtClean="0"/>
              <a:t> del </a:t>
            </a:r>
            <a:r>
              <a:rPr lang="en-US" dirty="0" err="1" smtClean="0"/>
              <a:t>coordinatore</a:t>
            </a:r>
            <a:r>
              <a:rPr lang="en-US" dirty="0" smtClean="0"/>
              <a:t> </a:t>
            </a:r>
            <a:r>
              <a:rPr lang="en-US" dirty="0" err="1" smtClean="0"/>
              <a:t>tecnico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nazionali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Introdotta</a:t>
            </a:r>
            <a:r>
              <a:rPr lang="en-US" dirty="0" smtClean="0"/>
              <a:t> </a:t>
            </a:r>
            <a:r>
              <a:rPr lang="en-US" dirty="0" err="1" smtClean="0"/>
              <a:t>unita</a:t>
            </a:r>
            <a:r>
              <a:rPr lang="en-US" dirty="0" smtClean="0"/>
              <a:t>’ </a:t>
            </a:r>
            <a:r>
              <a:rPr lang="en-US" dirty="0" err="1" smtClean="0"/>
              <a:t>funzionale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sezioni</a:t>
            </a:r>
            <a:r>
              <a:rPr lang="en-US" dirty="0" smtClean="0"/>
              <a:t>, per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condivise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Introdotto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sostituto</a:t>
            </a:r>
            <a:r>
              <a:rPr lang="en-US" dirty="0" smtClean="0"/>
              <a:t> </a:t>
            </a:r>
            <a:r>
              <a:rPr lang="en-US" dirty="0" err="1" smtClean="0"/>
              <a:t>temporaneo</a:t>
            </a:r>
            <a:r>
              <a:rPr lang="en-US" dirty="0" smtClean="0"/>
              <a:t> del </a:t>
            </a:r>
            <a:r>
              <a:rPr lang="en-US" dirty="0" err="1" smtClean="0"/>
              <a:t>Direttore</a:t>
            </a:r>
            <a:r>
              <a:rPr lang="en-US" dirty="0" smtClean="0"/>
              <a:t> in </a:t>
            </a:r>
            <a:r>
              <a:rPr lang="en-US" dirty="0" err="1" smtClean="0"/>
              <a:t>caso</a:t>
            </a:r>
            <a:r>
              <a:rPr lang="en-US" dirty="0" smtClean="0"/>
              <a:t> di grave </a:t>
            </a:r>
            <a:r>
              <a:rPr lang="en-US" dirty="0" err="1" smtClean="0"/>
              <a:t>impedimento</a:t>
            </a:r>
            <a:r>
              <a:rPr lang="en-US" dirty="0" smtClean="0"/>
              <a:t> , solo per </a:t>
            </a:r>
            <a:r>
              <a:rPr lang="en-US" dirty="0" err="1" smtClean="0"/>
              <a:t>ordinaria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descritte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r>
              <a:rPr lang="en-US" dirty="0" smtClean="0"/>
              <a:t> e </a:t>
            </a:r>
            <a:r>
              <a:rPr lang="en-US" dirty="0" err="1" smtClean="0"/>
              <a:t>comitati</a:t>
            </a: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trike="sngStrike" dirty="0" err="1" smtClean="0"/>
              <a:t>Rimandato</a:t>
            </a:r>
            <a:r>
              <a:rPr lang="en-US" strike="sngStrike" dirty="0" smtClean="0"/>
              <a:t> per la </a:t>
            </a:r>
            <a:r>
              <a:rPr lang="en-US" strike="sngStrike" dirty="0" err="1" smtClean="0"/>
              <a:t>proposta</a:t>
            </a:r>
            <a:r>
              <a:rPr lang="en-US" strike="sngStrike" dirty="0" smtClean="0"/>
              <a:t> di </a:t>
            </a:r>
            <a:r>
              <a:rPr lang="en-US" strike="sngStrike" dirty="0" err="1" smtClean="0"/>
              <a:t>inserire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una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norma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sperimentale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alternativa</a:t>
            </a:r>
            <a:r>
              <a:rPr lang="en-US" strike="sngStrike" dirty="0" smtClean="0"/>
              <a:t> al </a:t>
            </a:r>
            <a:r>
              <a:rPr lang="en-US" strike="sngStrike" dirty="0" err="1" smtClean="0"/>
              <a:t>cartellino</a:t>
            </a:r>
            <a:r>
              <a:rPr lang="en-US" strike="sngStrike" dirty="0" smtClean="0"/>
              <a:t> per </a:t>
            </a:r>
            <a:r>
              <a:rPr lang="en-US" strike="sngStrike" dirty="0" err="1" smtClean="0"/>
              <a:t>il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controllo</a:t>
            </a:r>
            <a:r>
              <a:rPr lang="en-US" strike="sngStrike" dirty="0" smtClean="0"/>
              <a:t> dell </a:t>
            </a:r>
            <a:r>
              <a:rPr lang="en-US" strike="sngStrike" dirty="0" err="1" smtClean="0"/>
              <a:t>orario</a:t>
            </a:r>
            <a:r>
              <a:rPr lang="en-US" strike="sngStrike" dirty="0" smtClean="0"/>
              <a:t> di </a:t>
            </a:r>
            <a:r>
              <a:rPr lang="en-US" strike="sngStrike" dirty="0" err="1" smtClean="0"/>
              <a:t>lavoro</a:t>
            </a:r>
            <a:endParaRPr lang="en-US" strike="sngStrike" dirty="0" smtClean="0"/>
          </a:p>
          <a:p>
            <a:pPr>
              <a:lnSpc>
                <a:spcPct val="120000"/>
              </a:lnSpc>
              <a:buFontTx/>
              <a:buChar char="-"/>
            </a:pP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36" y="1066800"/>
            <a:ext cx="8697828" cy="5462016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assunzioni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tecnologi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sedi</a:t>
            </a: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accordi</a:t>
            </a:r>
            <a:r>
              <a:rPr lang="en-US" dirty="0" smtClean="0">
                <a:sym typeface="Wingdings"/>
              </a:rPr>
              <a:t> per RTD con </a:t>
            </a:r>
            <a:r>
              <a:rPr lang="en-US" dirty="0" err="1" smtClean="0">
                <a:sym typeface="Wingdings"/>
              </a:rPr>
              <a:t>universita</a:t>
            </a:r>
            <a:r>
              <a:rPr lang="en-US" dirty="0" smtClean="0">
                <a:sym typeface="Wingdings"/>
              </a:rPr>
              <a:t>’</a:t>
            </a: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associazioni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rinnovo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stesse</a:t>
            </a: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Quest’anno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chiesta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relazione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attivita</a:t>
            </a:r>
            <a:r>
              <a:rPr lang="en-US" dirty="0" smtClean="0">
                <a:sym typeface="Wingdings"/>
              </a:rPr>
              <a:t>’ di </a:t>
            </a:r>
            <a:r>
              <a:rPr lang="en-US" dirty="0" err="1" smtClean="0">
                <a:sym typeface="Wingdings"/>
              </a:rPr>
              <a:t>ricerca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proposte</a:t>
            </a:r>
            <a:r>
              <a:rPr lang="en-US" dirty="0" smtClean="0">
                <a:sym typeface="Wingdings"/>
              </a:rPr>
              <a:t>.</a:t>
            </a: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approva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regolamento</a:t>
            </a:r>
            <a:r>
              <a:rPr lang="en-US" dirty="0">
                <a:sym typeface="Wingdings"/>
              </a:rPr>
              <a:t> del </a:t>
            </a:r>
            <a:r>
              <a:rPr lang="en-US" dirty="0" err="1">
                <a:sym typeface="Wingdings"/>
              </a:rPr>
              <a:t>personale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delibera</a:t>
            </a:r>
            <a:r>
              <a:rPr lang="en-US" dirty="0" smtClean="0">
                <a:sym typeface="Wingdings"/>
              </a:rPr>
              <a:t> 14562)</a:t>
            </a: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 </a:t>
            </a:r>
            <a:r>
              <a:rPr lang="en-US" dirty="0" err="1">
                <a:sym typeface="Wingdings"/>
              </a:rPr>
              <a:t>il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regolamento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organizzazione</a:t>
            </a:r>
            <a:r>
              <a:rPr lang="en-US" dirty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funzionamento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delibera</a:t>
            </a:r>
            <a:r>
              <a:rPr lang="en-US" dirty="0" smtClean="0">
                <a:sym typeface="Wingdings"/>
              </a:rPr>
              <a:t> 14561)</a:t>
            </a: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274320" lvl="1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763870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 </a:t>
            </a:r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interrotti</a:t>
            </a:r>
            <a:r>
              <a:rPr lang="en-US" dirty="0" smtClean="0"/>
              <a:t> da un presidio </a:t>
            </a:r>
            <a:r>
              <a:rPr lang="en-US" dirty="0" err="1" smtClean="0"/>
              <a:t>sindacale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vuole</a:t>
            </a:r>
            <a:r>
              <a:rPr lang="en-US" dirty="0" smtClean="0"/>
              <a:t> </a:t>
            </a:r>
            <a:r>
              <a:rPr lang="en-US" dirty="0" err="1" smtClean="0"/>
              <a:t>assicurazioni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b="1" dirty="0" err="1" smtClean="0"/>
              <a:t>stabilizzazioni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Masiero</a:t>
            </a:r>
            <a:r>
              <a:rPr lang="en-US" dirty="0" smtClean="0"/>
              <a:t> </a:t>
            </a:r>
            <a:r>
              <a:rPr lang="en-US" dirty="0" err="1" smtClean="0"/>
              <a:t>ribadisce</a:t>
            </a:r>
            <a:r>
              <a:rPr lang="en-US" dirty="0" smtClean="0"/>
              <a:t> la </a:t>
            </a:r>
            <a:r>
              <a:rPr lang="en-US" dirty="0" err="1" smtClean="0"/>
              <a:t>posizione</a:t>
            </a:r>
            <a:r>
              <a:rPr lang="en-US" dirty="0" smtClean="0"/>
              <a:t> INFN , ma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notte</a:t>
            </a:r>
            <a:r>
              <a:rPr lang="en-US" dirty="0" smtClean="0"/>
              <a:t> </a:t>
            </a:r>
            <a:r>
              <a:rPr lang="en-US" dirty="0" err="1" smtClean="0"/>
              <a:t>precedente</a:t>
            </a:r>
            <a:r>
              <a:rPr lang="en-US" dirty="0" smtClean="0"/>
              <a:t> (28 Nov)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comm. </a:t>
            </a:r>
            <a:r>
              <a:rPr lang="en-US" dirty="0" err="1" smtClean="0"/>
              <a:t>Bilancio</a:t>
            </a:r>
            <a:r>
              <a:rPr lang="en-US" dirty="0" smtClean="0"/>
              <a:t> del </a:t>
            </a:r>
            <a:r>
              <a:rPr lang="en-US" dirty="0" err="1" smtClean="0"/>
              <a:t>Senato</a:t>
            </a:r>
            <a:r>
              <a:rPr lang="en-US" dirty="0" smtClean="0"/>
              <a:t> un </a:t>
            </a:r>
            <a:r>
              <a:rPr lang="en-US" dirty="0" err="1" smtClean="0"/>
              <a:t>emendamento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fornisce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per le </a:t>
            </a:r>
            <a:r>
              <a:rPr lang="en-US" dirty="0" err="1" smtClean="0"/>
              <a:t>stabilizzazioni</a:t>
            </a:r>
            <a:r>
              <a:rPr lang="en-US" dirty="0" smtClean="0"/>
              <a:t> , a regime 50MLeuro per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EPR, circa 2000 </a:t>
            </a:r>
            <a:r>
              <a:rPr lang="en-US" dirty="0" err="1" smtClean="0"/>
              <a:t>posizioni</a:t>
            </a:r>
            <a:r>
              <a:rPr lang="en-US" dirty="0" smtClean="0"/>
              <a:t>. </a:t>
            </a:r>
            <a:r>
              <a:rPr lang="en-US" dirty="0" err="1" smtClean="0"/>
              <a:t>Finora</a:t>
            </a:r>
            <a:r>
              <a:rPr lang="en-US" dirty="0" smtClean="0"/>
              <a:t> </a:t>
            </a:r>
            <a:r>
              <a:rPr lang="en-US" dirty="0" err="1" smtClean="0"/>
              <a:t>riservati</a:t>
            </a:r>
            <a:r>
              <a:rPr lang="en-US" dirty="0" smtClean="0"/>
              <a:t> a </a:t>
            </a:r>
            <a:r>
              <a:rPr lang="en-US" dirty="0" err="1" smtClean="0"/>
              <a:t>ricercatori</a:t>
            </a:r>
            <a:r>
              <a:rPr lang="en-US" dirty="0" smtClean="0"/>
              <a:t> e </a:t>
            </a:r>
            <a:r>
              <a:rPr lang="en-US" dirty="0" err="1" smtClean="0"/>
              <a:t>tecnologi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INFN e </a:t>
            </a:r>
            <a:r>
              <a:rPr lang="en-US" dirty="0" err="1" smtClean="0"/>
              <a:t>Sindacati</a:t>
            </a:r>
            <a:r>
              <a:rPr lang="en-US" dirty="0" smtClean="0"/>
              <a:t> </a:t>
            </a:r>
            <a:r>
              <a:rPr lang="en-US" dirty="0" err="1" smtClean="0"/>
              <a:t>fanno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un </a:t>
            </a:r>
            <a:r>
              <a:rPr lang="en-US" dirty="0" err="1" smtClean="0"/>
              <a:t>comunicato</a:t>
            </a:r>
            <a:r>
              <a:rPr lang="en-US" dirty="0" smtClean="0"/>
              <a:t> </a:t>
            </a:r>
            <a:r>
              <a:rPr lang="en-US" dirty="0" err="1" smtClean="0"/>
              <a:t>congiunto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stabilisce</a:t>
            </a:r>
            <a:r>
              <a:rPr lang="en-US" dirty="0" smtClean="0"/>
              <a:t>:</a:t>
            </a:r>
          </a:p>
          <a:p>
            <a:pPr lvl="0"/>
            <a:r>
              <a:rPr lang="en-US" sz="1900" dirty="0" smtClean="0"/>
              <a:t>I</a:t>
            </a:r>
            <a:r>
              <a:rPr lang="it-IT" sz="1900" dirty="0" err="1" smtClean="0"/>
              <a:t>mpegno</a:t>
            </a:r>
            <a:r>
              <a:rPr lang="it-IT" sz="1900" dirty="0" smtClean="0"/>
              <a:t> a elaborare e </a:t>
            </a:r>
            <a:r>
              <a:rPr lang="it-IT" sz="1900" dirty="0"/>
              <a:t>attuare piano programmatico risorse umane che impieghi al meglio le risorse messe a disposizione dalla legge si stabilità. Il piano va discusso con OOSS. </a:t>
            </a:r>
            <a:endParaRPr lang="en-US" sz="1900" dirty="0"/>
          </a:p>
          <a:p>
            <a:pPr lvl="0"/>
            <a:r>
              <a:rPr lang="it-IT" sz="1900" dirty="0"/>
              <a:t>Progressioni art.54 </a:t>
            </a:r>
            <a:r>
              <a:rPr lang="it-IT" sz="1900" dirty="0" smtClean="0"/>
              <a:t>se ne prevedono 200 </a:t>
            </a:r>
            <a:r>
              <a:rPr lang="it-IT" sz="1900" dirty="0"/>
              <a:t>nel </a:t>
            </a:r>
            <a:r>
              <a:rPr lang="it-IT" sz="1900" dirty="0" smtClean="0"/>
              <a:t>PTA </a:t>
            </a:r>
            <a:r>
              <a:rPr lang="it-IT" sz="1900" dirty="0"/>
              <a:t>per il 2018 con modalità da definire secondo le norme </a:t>
            </a:r>
            <a:r>
              <a:rPr lang="it-IT" sz="1900" dirty="0" smtClean="0"/>
              <a:t>vigenti</a:t>
            </a:r>
            <a:r>
              <a:rPr lang="it-IT" sz="1900" dirty="0"/>
              <a:t>.</a:t>
            </a:r>
            <a:endParaRPr lang="en-US" sz="1900" dirty="0"/>
          </a:p>
          <a:p>
            <a:pPr lvl="0"/>
            <a:r>
              <a:rPr lang="it-IT" sz="1900" dirty="0"/>
              <a:t>Dopo </a:t>
            </a:r>
            <a:r>
              <a:rPr lang="it-IT" sz="1900" dirty="0" err="1"/>
              <a:t>approvaz</a:t>
            </a:r>
            <a:r>
              <a:rPr lang="it-IT" sz="1900" dirty="0"/>
              <a:t> legge </a:t>
            </a:r>
            <a:r>
              <a:rPr lang="it-IT" sz="1900" dirty="0" smtClean="0"/>
              <a:t>bilancio </a:t>
            </a:r>
            <a:r>
              <a:rPr lang="it-IT" sz="1900" dirty="0"/>
              <a:t>proroga fino a fine giugno 2018 dei contratti </a:t>
            </a:r>
            <a:r>
              <a:rPr lang="it-IT" sz="1900" dirty="0" smtClean="0"/>
              <a:t>TD. </a:t>
            </a:r>
            <a:endParaRPr lang="en-US" sz="1900" dirty="0"/>
          </a:p>
          <a:p>
            <a:pPr lvl="0"/>
            <a:r>
              <a:rPr lang="it-IT" sz="1900" dirty="0"/>
              <a:t>Se le risorse da legge </a:t>
            </a:r>
            <a:r>
              <a:rPr lang="it-IT" sz="1900" dirty="0" smtClean="0"/>
              <a:t>bilancio </a:t>
            </a:r>
            <a:r>
              <a:rPr lang="it-IT" sz="1900" dirty="0"/>
              <a:t>non fossero sufficienti a garantire adeguate opportunità ai ricercatori, allora l’anzianità di servizio sarà adeguatamente valutata nei prossimi concorsi.</a:t>
            </a:r>
            <a:endParaRPr lang="en-US" sz="1900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R. </a:t>
            </a:r>
            <a:r>
              <a:rPr lang="en-US" dirty="0" err="1" smtClean="0">
                <a:sym typeface="Wingdings"/>
              </a:rPr>
              <a:t>Saban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presenta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dettagliata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relazione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situazione</a:t>
            </a:r>
            <a:r>
              <a:rPr lang="en-US" dirty="0" smtClean="0">
                <a:sym typeface="Wingdings"/>
              </a:rPr>
              <a:t> al CNAF e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punti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debolezza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individuati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I </a:t>
            </a:r>
            <a:r>
              <a:rPr lang="en-US" dirty="0" err="1" smtClean="0">
                <a:sym typeface="Wingdings"/>
              </a:rPr>
              <a:t>servizi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centrali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tornati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operanti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meno</a:t>
            </a:r>
            <a:r>
              <a:rPr lang="en-US" dirty="0" smtClean="0">
                <a:sym typeface="Wingdings"/>
              </a:rPr>
              <a:t> di 1 </a:t>
            </a:r>
            <a:r>
              <a:rPr lang="en-US" dirty="0" err="1" smtClean="0">
                <a:sym typeface="Wingdings"/>
              </a:rPr>
              <a:t>settimana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Si </a:t>
            </a:r>
            <a:r>
              <a:rPr lang="en-US" dirty="0" err="1" smtClean="0">
                <a:sym typeface="Wingdings"/>
              </a:rPr>
              <a:t>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cercando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ridondare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ulteriormente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struttura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copia</a:t>
            </a:r>
            <a:r>
              <a:rPr lang="en-US" dirty="0" smtClean="0">
                <a:sym typeface="Wingdings"/>
              </a:rPr>
              <a:t> al tier2 Bari.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Calcolo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scientifico</a:t>
            </a:r>
            <a:r>
              <a:rPr lang="en-US" dirty="0" smtClean="0">
                <a:sym typeface="Wingdings"/>
              </a:rPr>
              <a:t> ,  </a:t>
            </a:r>
            <a:r>
              <a:rPr lang="en-US" dirty="0" err="1" smtClean="0">
                <a:sym typeface="Wingdings"/>
              </a:rPr>
              <a:t>parzialmente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ripristinati</a:t>
            </a:r>
            <a:r>
              <a:rPr lang="en-US" dirty="0" smtClean="0">
                <a:sym typeface="Wingdings"/>
              </a:rPr>
              <a:t> QE a </a:t>
            </a:r>
            <a:r>
              <a:rPr lang="en-US" dirty="0" err="1" smtClean="0">
                <a:sym typeface="Wingdings"/>
              </a:rPr>
              <a:t>dicembre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completato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ripristino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sale per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>
                <a:sym typeface="Wingdings"/>
              </a:rPr>
              <a:t>Non </a:t>
            </a:r>
            <a:r>
              <a:rPr lang="en-US" dirty="0" err="1">
                <a:sym typeface="Wingdings"/>
              </a:rPr>
              <a:t>c’e</a:t>
            </a:r>
            <a:r>
              <a:rPr lang="en-US" dirty="0">
                <a:sym typeface="Wingdings"/>
              </a:rPr>
              <a:t>’ </a:t>
            </a:r>
            <a:r>
              <a:rPr lang="en-US" dirty="0" err="1">
                <a:sym typeface="Wingdings"/>
              </a:rPr>
              <a:t>ancora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stima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danni</a:t>
            </a:r>
            <a:r>
              <a:rPr lang="en-US" dirty="0">
                <a:sym typeface="Wingdings"/>
              </a:rPr>
              <a:t> e di </a:t>
            </a:r>
            <a:r>
              <a:rPr lang="en-US" dirty="0" err="1">
                <a:sym typeface="Wingdings"/>
              </a:rPr>
              <a:t>quanti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dati</a:t>
            </a:r>
            <a:r>
              <a:rPr lang="en-US" dirty="0">
                <a:sym typeface="Wingdings"/>
              </a:rPr>
              <a:t> non </a:t>
            </a:r>
            <a:r>
              <a:rPr lang="en-US" dirty="0" err="1">
                <a:sym typeface="Wingdings"/>
              </a:rPr>
              <a:t>ridondati</a:t>
            </a:r>
            <a:r>
              <a:rPr lang="en-US" dirty="0">
                <a:sym typeface="Wingdings"/>
              </a:rPr>
              <a:t> (</a:t>
            </a:r>
            <a:r>
              <a:rPr lang="en-US" dirty="0" err="1">
                <a:sym typeface="Wingdings"/>
              </a:rPr>
              <a:t>pochi</a:t>
            </a:r>
            <a:r>
              <a:rPr lang="en-US" dirty="0">
                <a:sym typeface="Wingdings"/>
              </a:rPr>
              <a:t>)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stati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persi</a:t>
            </a:r>
            <a:r>
              <a:rPr lang="en-US" dirty="0">
                <a:sym typeface="Wingdings"/>
              </a:rPr>
              <a:t>.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Dati</a:t>
            </a:r>
            <a:r>
              <a:rPr lang="en-US" dirty="0" smtClean="0">
                <a:sym typeface="Wingdings"/>
              </a:rPr>
              <a:t> 24PB </a:t>
            </a:r>
            <a:r>
              <a:rPr lang="en-US" dirty="0" err="1" smtClean="0">
                <a:sym typeface="Wingdings"/>
              </a:rPr>
              <a:t>presenti</a:t>
            </a:r>
            <a:r>
              <a:rPr lang="en-US" dirty="0" smtClean="0">
                <a:sym typeface="Wingdings"/>
              </a:rPr>
              <a:t>, 4PB </a:t>
            </a:r>
            <a:r>
              <a:rPr lang="en-US" dirty="0" err="1" smtClean="0">
                <a:sym typeface="Wingdings"/>
              </a:rPr>
              <a:t>danneggiati</a:t>
            </a:r>
            <a:r>
              <a:rPr lang="en-US" dirty="0" smtClean="0">
                <a:sym typeface="Wingdings"/>
              </a:rPr>
              <a:t>. </a:t>
            </a:r>
            <a:r>
              <a:rPr lang="en-US" dirty="0" err="1" smtClean="0">
                <a:sym typeface="Wingdings"/>
              </a:rPr>
              <a:t>Fortunatamente</a:t>
            </a:r>
            <a:r>
              <a:rPr lang="en-US" dirty="0" smtClean="0">
                <a:sym typeface="Wingdings"/>
              </a:rPr>
              <a:t> 7PB in </a:t>
            </a:r>
            <a:r>
              <a:rPr lang="en-US" dirty="0" err="1" smtClean="0">
                <a:sym typeface="Wingdings"/>
              </a:rPr>
              <a:t>consegna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useranno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dischi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nuovi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sostituire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quelli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danneggiati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Le tape library </a:t>
            </a:r>
            <a:r>
              <a:rPr lang="en-US" dirty="0" err="1" smtClean="0">
                <a:sym typeface="Wingdings"/>
              </a:rPr>
              <a:t>sembrano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recuperabili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smtClean="0">
                <a:sym typeface="Wingdings"/>
              </a:rPr>
              <a:t>Le CPU non </a:t>
            </a:r>
            <a:r>
              <a:rPr lang="en-US" dirty="0" err="1" smtClean="0">
                <a:sym typeface="Wingdings"/>
              </a:rPr>
              <a:t>hanno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subito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danni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frattempo</a:t>
            </a:r>
            <a:r>
              <a:rPr lang="en-US" dirty="0" smtClean="0">
                <a:sym typeface="Wingdings"/>
              </a:rPr>
              <a:t> era </a:t>
            </a:r>
            <a:r>
              <a:rPr lang="en-US" dirty="0" err="1" smtClean="0">
                <a:sym typeface="Wingdings"/>
              </a:rPr>
              <a:t>stato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acquisto</a:t>
            </a:r>
            <a:r>
              <a:rPr lang="en-US" dirty="0" smtClean="0">
                <a:sym typeface="Wingdings"/>
              </a:rPr>
              <a:t> per business continuity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Stabilizzazioni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presentata</a:t>
            </a:r>
            <a:r>
              <a:rPr lang="en-US" dirty="0" smtClean="0"/>
              <a:t> da </a:t>
            </a:r>
            <a:r>
              <a:rPr lang="en-US" dirty="0" err="1" smtClean="0"/>
              <a:t>Zoccoli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programmazione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2018 ,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cercava</a:t>
            </a:r>
            <a:r>
              <a:rPr lang="en-US" dirty="0" smtClean="0"/>
              <a:t> di </a:t>
            </a:r>
            <a:r>
              <a:rPr lang="en-US" dirty="0" err="1" smtClean="0"/>
              <a:t>tenere</a:t>
            </a:r>
            <a:r>
              <a:rPr lang="en-US" dirty="0" smtClean="0"/>
              <a:t> </a:t>
            </a:r>
            <a:r>
              <a:rPr lang="en-US" dirty="0" err="1" smtClean="0"/>
              <a:t>conto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tecnologi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necessita</a:t>
            </a:r>
            <a:r>
              <a:rPr lang="en-US" dirty="0" smtClean="0"/>
              <a:t>’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stabilizzazioni</a:t>
            </a:r>
            <a:r>
              <a:rPr lang="en-US" dirty="0" smtClean="0"/>
              <a:t> , </a:t>
            </a:r>
            <a:r>
              <a:rPr lang="en-US" dirty="0" err="1" smtClean="0"/>
              <a:t>che</a:t>
            </a:r>
            <a:r>
              <a:rPr lang="en-US" dirty="0" smtClean="0"/>
              <a:t> di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Purtroppo</a:t>
            </a:r>
            <a:r>
              <a:rPr lang="en-US" dirty="0" smtClean="0"/>
              <a:t> </a:t>
            </a:r>
            <a:r>
              <a:rPr lang="en-US" dirty="0" err="1" smtClean="0"/>
              <a:t>qualunque</a:t>
            </a:r>
            <a:r>
              <a:rPr lang="en-US" dirty="0" smtClean="0"/>
              <a:t> </a:t>
            </a:r>
            <a:r>
              <a:rPr lang="en-US" dirty="0" err="1" smtClean="0"/>
              <a:t>decisione</a:t>
            </a:r>
            <a:r>
              <a:rPr lang="en-US" dirty="0" smtClean="0"/>
              <a:t> e’ </a:t>
            </a:r>
            <a:r>
              <a:rPr lang="en-US" dirty="0" err="1" smtClean="0"/>
              <a:t>rimandata</a:t>
            </a:r>
            <a:r>
              <a:rPr lang="en-US" dirty="0" smtClean="0"/>
              <a:t> in </a:t>
            </a:r>
            <a:r>
              <a:rPr lang="en-US" dirty="0" err="1" smtClean="0"/>
              <a:t>assenza</a:t>
            </a:r>
            <a:r>
              <a:rPr lang="en-US" dirty="0" smtClean="0"/>
              <a:t> di </a:t>
            </a:r>
            <a:r>
              <a:rPr lang="en-US" dirty="0" err="1" smtClean="0"/>
              <a:t>certezze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 di </a:t>
            </a:r>
            <a:r>
              <a:rPr lang="en-US" dirty="0" err="1" smtClean="0"/>
              <a:t>riferimento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it-IT" dirty="0"/>
              <a:t>Secondo il decreto Madia le stabilizzazioni sono a richiesta, </a:t>
            </a:r>
            <a:r>
              <a:rPr lang="it-IT" dirty="0" smtClean="0"/>
              <a:t>ci  </a:t>
            </a:r>
            <a:r>
              <a:rPr lang="it-IT" dirty="0" err="1" smtClean="0"/>
              <a:t>sara’un</a:t>
            </a:r>
            <a:r>
              <a:rPr lang="it-IT" dirty="0" smtClean="0"/>
              <a:t> </a:t>
            </a:r>
            <a:r>
              <a:rPr lang="it-IT" dirty="0"/>
              <a:t>bando molto semplice per TA, in cui sostanzialmente le persone chiedono di essere stabilizzate. Ci sono </a:t>
            </a:r>
            <a:r>
              <a:rPr lang="it-IT" dirty="0" err="1"/>
              <a:t>difficolta’</a:t>
            </a:r>
            <a:r>
              <a:rPr lang="it-IT" dirty="0"/>
              <a:t> per chi ha fatto </a:t>
            </a:r>
            <a:r>
              <a:rPr lang="it-IT" dirty="0" err="1"/>
              <a:t>anzianita’</a:t>
            </a:r>
            <a:r>
              <a:rPr lang="it-IT" dirty="0"/>
              <a:t> fuori dall’INFN. Il bando </a:t>
            </a:r>
            <a:r>
              <a:rPr lang="it-IT" dirty="0" err="1"/>
              <a:t>uscira’</a:t>
            </a:r>
            <a:r>
              <a:rPr lang="it-IT" dirty="0"/>
              <a:t> </a:t>
            </a:r>
            <a:r>
              <a:rPr lang="it-IT" dirty="0" err="1"/>
              <a:t>asap</a:t>
            </a:r>
            <a:r>
              <a:rPr lang="it-IT" dirty="0"/>
              <a:t>. Il 1 gennaio non possiamo assumere nessuno, ma li prorogheremo tutti per i termini Madia. Per i tecnologi il bando </a:t>
            </a:r>
            <a:r>
              <a:rPr lang="it-IT" dirty="0" err="1"/>
              <a:t>arrivera’</a:t>
            </a:r>
            <a:r>
              <a:rPr lang="it-IT" dirty="0"/>
              <a:t> </a:t>
            </a:r>
            <a:r>
              <a:rPr lang="it-IT" dirty="0" err="1"/>
              <a:t>piu’</a:t>
            </a:r>
            <a:r>
              <a:rPr lang="it-IT" dirty="0"/>
              <a:t> tardi.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Presidente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comunica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e’ </a:t>
            </a:r>
            <a:r>
              <a:rPr lang="en-US" dirty="0" err="1">
                <a:sym typeface="Wingdings"/>
              </a:rPr>
              <a:t>stato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aperto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bando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premiali</a:t>
            </a:r>
            <a:r>
              <a:rPr lang="en-US" dirty="0">
                <a:sym typeface="Wingdings"/>
              </a:rPr>
              <a:t> 2016, ma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in </a:t>
            </a:r>
            <a:r>
              <a:rPr lang="en-US" dirty="0" err="1">
                <a:sym typeface="Wingdings"/>
              </a:rPr>
              <a:t>finanziaria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c’e</a:t>
            </a:r>
            <a:r>
              <a:rPr lang="en-US" dirty="0">
                <a:sym typeface="Wingdings"/>
              </a:rPr>
              <a:t>’ un </a:t>
            </a:r>
            <a:r>
              <a:rPr lang="en-US" dirty="0" err="1">
                <a:sym typeface="Wingdings"/>
              </a:rPr>
              <a:t>emendamento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elimina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progetti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premiali</a:t>
            </a:r>
            <a:r>
              <a:rPr lang="en-US" dirty="0">
                <a:sym typeface="Wingdings"/>
              </a:rPr>
              <a:t>, 68ML </a:t>
            </a:r>
            <a:r>
              <a:rPr lang="en-US" dirty="0" err="1">
                <a:sym typeface="Wingdings"/>
              </a:rPr>
              <a:t>tornano</a:t>
            </a:r>
            <a:r>
              <a:rPr lang="en-US" dirty="0">
                <a:sym typeface="Wingdings"/>
              </a:rPr>
              <a:t> al FOE. Non e’ </a:t>
            </a:r>
            <a:r>
              <a:rPr lang="en-US" dirty="0" err="1">
                <a:sym typeface="Wingdings"/>
              </a:rPr>
              <a:t>chiaro</a:t>
            </a:r>
            <a:r>
              <a:rPr lang="en-US" dirty="0">
                <a:sym typeface="Wingdings"/>
              </a:rPr>
              <a:t> se ci </a:t>
            </a:r>
            <a:r>
              <a:rPr lang="en-US" dirty="0" err="1">
                <a:sym typeface="Wingdings"/>
              </a:rPr>
              <a:t>saranno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ulteriori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fondi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aggiuntivi</a:t>
            </a:r>
            <a:r>
              <a:rPr lang="en-US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dirty="0">
                <a:sym typeface="Wingdings"/>
              </a:rPr>
              <a:t>E’ </a:t>
            </a:r>
            <a:r>
              <a:rPr lang="en-US" dirty="0" err="1">
                <a:sym typeface="Wingdings"/>
              </a:rPr>
              <a:t>anche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ripartito</a:t>
            </a:r>
            <a:r>
              <a:rPr lang="en-US" dirty="0">
                <a:sym typeface="Wingdings"/>
              </a:rPr>
              <a:t> la </a:t>
            </a:r>
            <a:r>
              <a:rPr lang="en-US" dirty="0" err="1">
                <a:sym typeface="Wingdings"/>
              </a:rPr>
              <a:t>proposta</a:t>
            </a:r>
            <a:r>
              <a:rPr lang="en-US" dirty="0">
                <a:sym typeface="Wingdings"/>
              </a:rPr>
              <a:t> di </a:t>
            </a:r>
            <a:r>
              <a:rPr lang="en-US" dirty="0" err="1">
                <a:sym typeface="Wingdings"/>
              </a:rPr>
              <a:t>modifica</a:t>
            </a:r>
            <a:r>
              <a:rPr lang="en-US" dirty="0">
                <a:sym typeface="Wingdings"/>
              </a:rPr>
              <a:t> del </a:t>
            </a:r>
            <a:r>
              <a:rPr lang="en-US" dirty="0" err="1">
                <a:sym typeface="Wingdings"/>
              </a:rPr>
              <a:t>dlg</a:t>
            </a:r>
            <a:r>
              <a:rPr lang="en-US" dirty="0">
                <a:sym typeface="Wingdings"/>
              </a:rPr>
              <a:t> 218(</a:t>
            </a:r>
            <a:r>
              <a:rPr lang="en-US" dirty="0" err="1">
                <a:sym typeface="Wingdings"/>
              </a:rPr>
              <a:t>bis</a:t>
            </a:r>
            <a:r>
              <a:rPr lang="en-US" dirty="0">
                <a:sym typeface="Wingdings"/>
              </a:rPr>
              <a:t>), </a:t>
            </a:r>
            <a:r>
              <a:rPr lang="en-US" dirty="0" err="1">
                <a:sym typeface="Wingdings"/>
              </a:rPr>
              <a:t>che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potrebbe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contenere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correttivi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indennita</a:t>
            </a:r>
            <a:r>
              <a:rPr lang="en-US" dirty="0">
                <a:sym typeface="Wingdings"/>
              </a:rPr>
              <a:t> per </a:t>
            </a:r>
            <a:r>
              <a:rPr lang="en-US" dirty="0" err="1">
                <a:sym typeface="Wingdings"/>
              </a:rPr>
              <a:t>direttori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amministrativi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cartellino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altro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Zoccoli</a:t>
            </a:r>
            <a:r>
              <a:rPr lang="en-US" dirty="0" smtClean="0"/>
              <a:t> </a:t>
            </a:r>
            <a:r>
              <a:rPr lang="en-US" dirty="0" err="1" smtClean="0"/>
              <a:t>rieletto</a:t>
            </a:r>
            <a:r>
              <a:rPr lang="en-US" dirty="0" smtClean="0"/>
              <a:t> </a:t>
            </a:r>
            <a:r>
              <a:rPr lang="en-US" dirty="0" err="1" smtClean="0"/>
              <a:t>vicepresidente</a:t>
            </a:r>
            <a:r>
              <a:rPr lang="en-US" dirty="0" smtClean="0"/>
              <a:t> </a:t>
            </a:r>
            <a:r>
              <a:rPr lang="en-US" dirty="0" err="1" smtClean="0"/>
              <a:t>fino</a:t>
            </a:r>
            <a:r>
              <a:rPr lang="en-US" dirty="0" smtClean="0"/>
              <a:t> a fine </a:t>
            </a:r>
            <a:r>
              <a:rPr lang="en-US" dirty="0" err="1" smtClean="0"/>
              <a:t>giugno</a:t>
            </a:r>
            <a:r>
              <a:rPr lang="en-US" dirty="0" smtClean="0"/>
              <a:t> 2018</a:t>
            </a:r>
          </a:p>
          <a:p>
            <a:pPr>
              <a:lnSpc>
                <a:spcPct val="120000"/>
              </a:lnSpc>
            </a:pPr>
            <a:r>
              <a:rPr lang="it-IT" dirty="0"/>
              <a:t>V</a:t>
            </a:r>
            <a:r>
              <a:rPr lang="it-IT" dirty="0" smtClean="0"/>
              <a:t>isti </a:t>
            </a:r>
            <a:r>
              <a:rPr lang="it-IT" dirty="0"/>
              <a:t>i problemi al </a:t>
            </a:r>
            <a:r>
              <a:rPr lang="it-IT" dirty="0" smtClean="0"/>
              <a:t>SI, </a:t>
            </a:r>
            <a:r>
              <a:rPr lang="it-IT" dirty="0"/>
              <a:t>si pensa di riassegnare tutto quello che non spendiamo su consumo, inventario e apparati. La GE su prende un </a:t>
            </a:r>
            <a:r>
              <a:rPr lang="it-IT" dirty="0" err="1"/>
              <a:t>overhead</a:t>
            </a:r>
            <a:r>
              <a:rPr lang="it-IT" dirty="0"/>
              <a:t> del 20%, ma l’80% sarà disponibile per la spesa all’approvazione del bilancio consuntivo</a:t>
            </a:r>
            <a:r>
              <a:rPr lang="it-IT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it-IT" dirty="0" smtClean="0"/>
              <a:t>Presidente riferisce di un problema con CNR per il contributo a ILL e ISIS , fisica neutroni, con potenziale impatto su ESS. INFN </a:t>
            </a:r>
            <a:r>
              <a:rPr lang="it-IT" dirty="0" err="1" smtClean="0"/>
              <a:t>manterra’</a:t>
            </a:r>
            <a:r>
              <a:rPr lang="it-IT" dirty="0" smtClean="0"/>
              <a:t> impegni su costruzione , ma non entra nella gestione</a:t>
            </a:r>
          </a:p>
          <a:p>
            <a:pPr>
              <a:lnSpc>
                <a:spcPct val="120000"/>
              </a:lnSpc>
            </a:pPr>
            <a:r>
              <a:rPr lang="it-IT" dirty="0"/>
              <a:t>Al Senato approvato protocollo partecipazione italiana a </a:t>
            </a:r>
            <a:r>
              <a:rPr lang="it-IT" dirty="0" err="1"/>
              <a:t>Xfel</a:t>
            </a:r>
            <a:r>
              <a:rPr lang="it-IT" dirty="0"/>
              <a:t> e ESFR. Il contributo italiano a </a:t>
            </a:r>
            <a:r>
              <a:rPr lang="it-IT" dirty="0" err="1"/>
              <a:t>Xfel</a:t>
            </a:r>
            <a:r>
              <a:rPr lang="it-IT" dirty="0"/>
              <a:t> di 3.8 milioni </a:t>
            </a:r>
            <a:r>
              <a:rPr lang="it-IT" dirty="0" smtClean="0"/>
              <a:t>l’anno </a:t>
            </a:r>
            <a:r>
              <a:rPr lang="it-IT" dirty="0"/>
              <a:t>sarà preso dal </a:t>
            </a:r>
            <a:r>
              <a:rPr lang="it-IT" dirty="0" err="1"/>
              <a:t>min</a:t>
            </a:r>
            <a:r>
              <a:rPr lang="it-IT" dirty="0"/>
              <a:t> esteri, non dal FOE. </a:t>
            </a:r>
            <a:r>
              <a:rPr lang="it-IT" dirty="0" smtClean="0"/>
              <a:t>Quote </a:t>
            </a:r>
            <a:r>
              <a:rPr lang="it-IT" dirty="0"/>
              <a:t>della società XFEL saranno acquistate in ragione di 2/3 dal CNR e 1/3 </a:t>
            </a:r>
            <a:r>
              <a:rPr lang="it-IT" dirty="0" smtClean="0"/>
              <a:t>dall’INFN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Approvato</a:t>
            </a:r>
            <a:r>
              <a:rPr lang="en-US" dirty="0" smtClean="0"/>
              <a:t> addendum 2 all </a:t>
            </a:r>
            <a:r>
              <a:rPr lang="en-US" dirty="0" err="1" smtClean="0"/>
              <a:t>accordo</a:t>
            </a:r>
            <a:r>
              <a:rPr lang="en-US" dirty="0" smtClean="0"/>
              <a:t> KN3083 con CERN per </a:t>
            </a:r>
            <a:r>
              <a:rPr lang="en-US" dirty="0" err="1" smtClean="0"/>
              <a:t>realizzazione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magneti</a:t>
            </a:r>
            <a:r>
              <a:rPr lang="en-US" dirty="0" smtClean="0"/>
              <a:t> </a:t>
            </a:r>
            <a:r>
              <a:rPr lang="en-US" dirty="0" err="1" smtClean="0"/>
              <a:t>correttori</a:t>
            </a:r>
            <a:r>
              <a:rPr lang="en-US" dirty="0" smtClean="0"/>
              <a:t> </a:t>
            </a:r>
            <a:r>
              <a:rPr lang="en-US" dirty="0" err="1" smtClean="0"/>
              <a:t>multipolo</a:t>
            </a:r>
            <a:r>
              <a:rPr lang="en-US" dirty="0" smtClean="0"/>
              <a:t> per </a:t>
            </a:r>
            <a:r>
              <a:rPr lang="en-US" dirty="0" err="1" smtClean="0"/>
              <a:t>HiLumi</a:t>
            </a:r>
            <a:r>
              <a:rPr lang="en-US" dirty="0" smtClean="0"/>
              <a:t> LHC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addendum 2 al coop agreement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DESY e INFN per test </a:t>
            </a:r>
            <a:r>
              <a:rPr lang="en-US" dirty="0" err="1" smtClean="0">
                <a:sym typeface="Wingdings"/>
              </a:rPr>
              <a:t>cavita</a:t>
            </a:r>
            <a:r>
              <a:rPr lang="en-US" dirty="0" smtClean="0">
                <a:sym typeface="Wingdings"/>
              </a:rPr>
              <a:t>’ per ESS 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Venerdi' 1 Dicembre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2017</a:t>
            </a:r>
            <a:r>
              <a:rPr lang="en-US" strike="sngStrike" dirty="0"/>
              <a:t/>
            </a:r>
            <a:br>
              <a:rPr lang="en-US" strike="sngStrik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INFNlow-ATLAS</Template>
  <TotalTime>40857</TotalTime>
  <Words>2464</Words>
  <Application>Microsoft Office PowerPoint</Application>
  <PresentationFormat>Presentazione su schermo (4:3)</PresentationFormat>
  <Paragraphs>295</Paragraphs>
  <Slides>24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Wingdings</vt:lpstr>
      <vt:lpstr>Clarity</vt:lpstr>
      <vt:lpstr>Cds Dicembre  2017</vt:lpstr>
      <vt:lpstr>Direttori Ottobre 2017 </vt:lpstr>
      <vt:lpstr> Direttivo Ottobre 2017 </vt:lpstr>
      <vt:lpstr> Direttori Ottobre 2017 </vt:lpstr>
      <vt:lpstr> Direttivo Ottobre 2017 </vt:lpstr>
      <vt:lpstr> Direttori Novembre 2017 </vt:lpstr>
      <vt:lpstr> Direttori Novembre 2017 </vt:lpstr>
      <vt:lpstr> Direttori Novembre 2017 </vt:lpstr>
      <vt:lpstr> Direttivo Novembre 2017 </vt:lpstr>
      <vt:lpstr> Direttivo Novembre 2017 </vt:lpstr>
      <vt:lpstr>LNGS e SOX</vt:lpstr>
      <vt:lpstr>Presentazione standard di PowerPoint</vt:lpstr>
      <vt:lpstr>Presentazione standard di PowerPoint</vt:lpstr>
      <vt:lpstr>Notizie Locali</vt:lpstr>
      <vt:lpstr>Notizie Locali</vt:lpstr>
      <vt:lpstr>Notizie Locali (dall ultimo cds)</vt:lpstr>
      <vt:lpstr>Notizie Locali</vt:lpstr>
      <vt:lpstr>Notizie Locali</vt:lpstr>
      <vt:lpstr>Di scorta</vt:lpstr>
      <vt:lpstr>Notizie Locali</vt:lpstr>
      <vt:lpstr>Direttori  Maggio 2017 </vt:lpstr>
      <vt:lpstr>Notizie Locali  </vt:lpstr>
      <vt:lpstr>Direttori  Marzo 2017 </vt:lpstr>
      <vt:lpstr>Direttori  Marzo 2017 </vt:lpstr>
    </vt:vector>
  </TitlesOfParts>
  <Manager/>
  <Company>INFN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Monica Palma</cp:lastModifiedBy>
  <cp:revision>825</cp:revision>
  <cp:lastPrinted>2017-12-01T08:52:47Z</cp:lastPrinted>
  <dcterms:created xsi:type="dcterms:W3CDTF">2012-07-01T07:42:44Z</dcterms:created>
  <dcterms:modified xsi:type="dcterms:W3CDTF">2017-12-04T08:27:52Z</dcterms:modified>
  <cp:category/>
</cp:coreProperties>
</file>