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0" r:id="rId1"/>
  </p:sldMasterIdLst>
  <p:notesMasterIdLst>
    <p:notesMasterId r:id="rId26"/>
  </p:notesMasterIdLst>
  <p:handoutMasterIdLst>
    <p:handoutMasterId r:id="rId27"/>
  </p:handoutMasterIdLst>
  <p:sldIdLst>
    <p:sldId id="256" r:id="rId2"/>
    <p:sldId id="460" r:id="rId3"/>
    <p:sldId id="475" r:id="rId4"/>
    <p:sldId id="462" r:id="rId5"/>
    <p:sldId id="463" r:id="rId6"/>
    <p:sldId id="399" r:id="rId7"/>
    <p:sldId id="465" r:id="rId8"/>
    <p:sldId id="466" r:id="rId9"/>
    <p:sldId id="479" r:id="rId10"/>
    <p:sldId id="477" r:id="rId11"/>
    <p:sldId id="467" r:id="rId12"/>
    <p:sldId id="450" r:id="rId13"/>
    <p:sldId id="472" r:id="rId14"/>
    <p:sldId id="325" r:id="rId15"/>
    <p:sldId id="433" r:id="rId16"/>
    <p:sldId id="478" r:id="rId17"/>
    <p:sldId id="416" r:id="rId18"/>
    <p:sldId id="446" r:id="rId19"/>
    <p:sldId id="410" r:id="rId20"/>
    <p:sldId id="451" r:id="rId21"/>
    <p:sldId id="473" r:id="rId22"/>
    <p:sldId id="346" r:id="rId23"/>
    <p:sldId id="458" r:id="rId24"/>
    <p:sldId id="459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Stile con tema 1 - Color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12" autoAdjust="0"/>
    <p:restoredTop sz="94621" autoAdjust="0"/>
  </p:normalViewPr>
  <p:slideViewPr>
    <p:cSldViewPr snapToGrid="0" snapToObjects="1">
      <p:cViewPr varScale="1">
        <p:scale>
          <a:sx n="91" d="100"/>
          <a:sy n="91" d="100"/>
        </p:scale>
        <p:origin x="1712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0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8CF26B-541A-E548-9A8D-D084120CED7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04E8E5-1EB1-714C-B9BC-8C57D616ABA9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4253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06936-2AFC-2344-9015-82E660E4634B}" type="datetimeFigureOut">
              <a:rPr lang="en-US" smtClean="0"/>
              <a:t>10/2/17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Click to edit Master text styles</a:t>
            </a:r>
          </a:p>
          <a:p>
            <a:pPr lvl="1"/>
            <a:r>
              <a:rPr lang="it-IT" smtClean="0"/>
              <a:t>Second level</a:t>
            </a:r>
          </a:p>
          <a:p>
            <a:pPr lvl="2"/>
            <a:r>
              <a:rPr lang="it-IT" smtClean="0"/>
              <a:t>Third level</a:t>
            </a:r>
          </a:p>
          <a:p>
            <a:pPr lvl="3"/>
            <a:r>
              <a:rPr lang="it-IT" smtClean="0"/>
              <a:t>Fourth level</a:t>
            </a:r>
          </a:p>
          <a:p>
            <a:pPr lvl="4"/>
            <a:r>
              <a:rPr lang="it-IT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39026-5059-AF42-A970-2D9B57B3B841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048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E39026-5059-AF42-A970-2D9B57B3B84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6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030" y="0"/>
            <a:ext cx="7779970" cy="924747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‹n.›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924747"/>
          </a:xfrm>
          <a:prstGeom prst="rect">
            <a:avLst/>
          </a:prstGeom>
          <a:solidFill>
            <a:schemeClr val="bg2">
              <a:lumMod val="20000"/>
              <a:lumOff val="80000"/>
              <a:alpha val="7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2675" y="6528816"/>
            <a:ext cx="2317896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93426" y="6535346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</a:defRPr>
            </a:lvl1pPr>
          </a:lstStyle>
          <a:p>
            <a:pPr algn="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1216" y="6535346"/>
            <a:ext cx="912783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chemeClr val="tx1"/>
                </a:solidFill>
              </a:defRPr>
            </a:lvl1pPr>
          </a:lstStyle>
          <a:p>
            <a:fld id="{0CFEC368-1D7A-4F81-ABF6-AE0E36BAF64C}" type="slidenum">
              <a:rPr lang="en-US" smtClean="0"/>
              <a:pPr/>
              <a:t>‹n.›</a:t>
            </a:fld>
            <a:endParaRPr lang="en-US" dirty="0"/>
          </a:p>
        </p:txBody>
      </p:sp>
      <p:pic>
        <p:nvPicPr>
          <p:cNvPr id="9" name="Picture 2" descr="logoinfn-piccolo"/>
          <p:cNvPicPr>
            <a:picLocks noChangeAspect="1" noChangeArrowheads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1309007" cy="90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1800" kern="1200">
          <a:solidFill>
            <a:srgbClr val="0000FF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i.infn.it/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reclutamento.infn.it/ReclutamentoOnline/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260" y="2009625"/>
            <a:ext cx="7779970" cy="924747"/>
          </a:xfrm>
        </p:spPr>
        <p:txBody>
          <a:bodyPr/>
          <a:lstStyle/>
          <a:p>
            <a:r>
              <a:rPr lang="en-US" dirty="0" err="1" smtClean="0"/>
              <a:t>Cds</a:t>
            </a:r>
            <a:r>
              <a:rPr lang="en-US" dirty="0"/>
              <a:t> </a:t>
            </a:r>
            <a:r>
              <a:rPr lang="en-US" dirty="0" err="1" smtClean="0"/>
              <a:t>Ottobre</a:t>
            </a:r>
            <a:r>
              <a:rPr lang="en-US" dirty="0" smtClean="0"/>
              <a:t>  </a:t>
            </a:r>
            <a:r>
              <a:rPr lang="en-US" dirty="0" smtClean="0"/>
              <a:t>2017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idx="1"/>
          </p:nvPr>
        </p:nvSpPr>
        <p:spPr>
          <a:xfrm>
            <a:off x="457200" y="3402874"/>
            <a:ext cx="8229600" cy="1478615"/>
          </a:xfrm>
        </p:spPr>
        <p:txBody>
          <a:bodyPr>
            <a:normAutofit/>
          </a:bodyPr>
          <a:lstStyle/>
          <a:p>
            <a:r>
              <a:rPr lang="en-US" dirty="0" err="1" smtClean="0"/>
              <a:t>Comunicazioni</a:t>
            </a:r>
            <a:endParaRPr lang="en-US" dirty="0" smtClean="0"/>
          </a:p>
          <a:p>
            <a:r>
              <a:rPr lang="en-US" dirty="0" err="1" smtClean="0"/>
              <a:t>Chiusura</a:t>
            </a:r>
            <a:r>
              <a:rPr lang="en-US" dirty="0" smtClean="0"/>
              <a:t> </a:t>
            </a:r>
            <a:r>
              <a:rPr lang="en-US" dirty="0" err="1" smtClean="0"/>
              <a:t>ordini</a:t>
            </a:r>
            <a:r>
              <a:rPr lang="en-US" dirty="0" smtClean="0"/>
              <a:t> 2017</a:t>
            </a:r>
            <a:endParaRPr lang="en-US" dirty="0" smtClean="0"/>
          </a:p>
          <a:p>
            <a:r>
              <a:rPr lang="en-US" dirty="0" smtClean="0"/>
              <a:t>Aggiornamenti </a:t>
            </a:r>
            <a:r>
              <a:rPr lang="en-US" dirty="0" err="1" smtClean="0"/>
              <a:t>dalle</a:t>
            </a:r>
            <a:r>
              <a:rPr lang="en-US" dirty="0" smtClean="0"/>
              <a:t> </a:t>
            </a:r>
            <a:r>
              <a:rPr lang="en-US" dirty="0" err="1" smtClean="0"/>
              <a:t>commissioni</a:t>
            </a:r>
            <a:r>
              <a:rPr lang="en-US" dirty="0" smtClean="0"/>
              <a:t> </a:t>
            </a:r>
            <a:r>
              <a:rPr lang="en-US" dirty="0" err="1" smtClean="0"/>
              <a:t>scientifiche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998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Convenzioni</a:t>
            </a:r>
            <a:r>
              <a:rPr lang="en-US" dirty="0" smtClean="0"/>
              <a:t> e </a:t>
            </a:r>
            <a:r>
              <a:rPr lang="en-US" dirty="0" err="1" smtClean="0"/>
              <a:t>accordi</a:t>
            </a:r>
            <a:r>
              <a:rPr lang="en-US" dirty="0" smtClean="0"/>
              <a:t> </a:t>
            </a:r>
            <a:r>
              <a:rPr lang="en-US" dirty="0" err="1" smtClean="0"/>
              <a:t>internazionali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/>
              <a:t>MAE </a:t>
            </a:r>
            <a:r>
              <a:rPr lang="en-US" dirty="0" err="1" smtClean="0"/>
              <a:t>chiede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tutti</a:t>
            </a:r>
            <a:r>
              <a:rPr lang="en-US" dirty="0" smtClean="0"/>
              <a:t> </a:t>
            </a:r>
            <a:r>
              <a:rPr lang="en-US" dirty="0" err="1" smtClean="0"/>
              <a:t>gli</a:t>
            </a:r>
            <a:r>
              <a:rPr lang="en-US" dirty="0" smtClean="0"/>
              <a:t> </a:t>
            </a:r>
            <a:r>
              <a:rPr lang="en-US" dirty="0" err="1" smtClean="0"/>
              <a:t>accordi</a:t>
            </a:r>
            <a:r>
              <a:rPr lang="en-US" dirty="0" smtClean="0"/>
              <a:t> con </a:t>
            </a:r>
            <a:r>
              <a:rPr lang="en-US" dirty="0" err="1" smtClean="0"/>
              <a:t>paesi</a:t>
            </a:r>
            <a:r>
              <a:rPr lang="en-US" dirty="0" smtClean="0"/>
              <a:t> extra </a:t>
            </a:r>
            <a:r>
              <a:rPr lang="en-US" dirty="0" err="1" smtClean="0"/>
              <a:t>europei</a:t>
            </a:r>
            <a:r>
              <a:rPr lang="en-US" dirty="0" smtClean="0"/>
              <a:t> </a:t>
            </a:r>
            <a:r>
              <a:rPr lang="en-US" dirty="0" err="1" smtClean="0"/>
              <a:t>siano</a:t>
            </a:r>
            <a:r>
              <a:rPr lang="en-US" dirty="0" smtClean="0"/>
              <a:t> </a:t>
            </a:r>
            <a:r>
              <a:rPr lang="en-US" dirty="0" err="1" smtClean="0"/>
              <a:t>preventivamente</a:t>
            </a:r>
            <a:r>
              <a:rPr lang="en-US" dirty="0" smtClean="0"/>
              <a:t> </a:t>
            </a:r>
            <a:r>
              <a:rPr lang="en-US" dirty="0" err="1" smtClean="0"/>
              <a:t>approvati</a:t>
            </a:r>
            <a:r>
              <a:rPr lang="en-US" dirty="0" smtClean="0"/>
              <a:t> dal </a:t>
            </a:r>
            <a:r>
              <a:rPr lang="en-US" dirty="0" err="1" smtClean="0"/>
              <a:t>ministero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allungamento</a:t>
            </a:r>
            <a:r>
              <a:rPr lang="en-US" dirty="0" smtClean="0">
                <a:sym typeface="Wingdings"/>
              </a:rPr>
              <a:t> tempi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tutti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gli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accordi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locali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dovranno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essere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inviati</a:t>
            </a:r>
            <a:r>
              <a:rPr lang="en-US" dirty="0" smtClean="0">
                <a:sym typeface="Wingdings"/>
              </a:rPr>
              <a:t> all </a:t>
            </a:r>
            <a:r>
              <a:rPr lang="en-US" dirty="0" err="1" smtClean="0">
                <a:sym typeface="Wingdings"/>
              </a:rPr>
              <a:t>ufficio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affari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internazionali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vagliati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dalla</a:t>
            </a:r>
            <a:r>
              <a:rPr lang="en-US" dirty="0" smtClean="0">
                <a:sym typeface="Wingdings"/>
              </a:rPr>
              <a:t> GE, prima di </a:t>
            </a:r>
            <a:r>
              <a:rPr lang="en-US" dirty="0" err="1" smtClean="0">
                <a:sym typeface="Wingdings"/>
              </a:rPr>
              <a:t>poter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essere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firmati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Presidente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comunica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stati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decisi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premiali</a:t>
            </a:r>
            <a:r>
              <a:rPr lang="en-US" dirty="0" smtClean="0">
                <a:sym typeface="Wingdings"/>
              </a:rPr>
              <a:t> 2015  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INFN 30ML/99ML </a:t>
            </a:r>
            <a:r>
              <a:rPr lang="en-US" dirty="0" err="1" smtClean="0">
                <a:sym typeface="Wingdings"/>
              </a:rPr>
              <a:t>disponibili</a:t>
            </a:r>
            <a:r>
              <a:rPr lang="en-US" dirty="0" smtClean="0">
                <a:sym typeface="Wingdings"/>
              </a:rPr>
              <a:t>, di cui 23ML </a:t>
            </a:r>
            <a:r>
              <a:rPr lang="en-US" dirty="0" err="1" smtClean="0">
                <a:sym typeface="Wingdings"/>
              </a:rPr>
              <a:t>liberi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altri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5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di cui e’ </a:t>
            </a:r>
            <a:r>
              <a:rPr lang="en-US" dirty="0" err="1" smtClean="0">
                <a:sym typeface="Wingdings"/>
              </a:rPr>
              <a:t>capofila</a:t>
            </a:r>
            <a:r>
              <a:rPr lang="en-US" dirty="0" smtClean="0">
                <a:sym typeface="Wingdings"/>
              </a:rPr>
              <a:t> (</a:t>
            </a:r>
            <a:r>
              <a:rPr lang="it-IT" dirty="0" smtClean="0"/>
              <a:t>master, </a:t>
            </a:r>
            <a:r>
              <a:rPr lang="it-IT" dirty="0" err="1" smtClean="0"/>
              <a:t>aria,figaro,plasma,spare</a:t>
            </a:r>
            <a:r>
              <a:rPr lang="it-IT" dirty="0" smtClean="0"/>
              <a:t>)</a:t>
            </a:r>
            <a:r>
              <a:rPr lang="it-IT" dirty="0"/>
              <a:t> </a:t>
            </a:r>
            <a:r>
              <a:rPr lang="en-US" dirty="0" smtClean="0">
                <a:sym typeface="Wingdings"/>
              </a:rPr>
              <a:t>e 3 di cui e’ partner (</a:t>
            </a:r>
            <a:r>
              <a:rPr lang="en-US" dirty="0" err="1" smtClean="0">
                <a:sym typeface="Wingdings"/>
              </a:rPr>
              <a:t>asam</a:t>
            </a:r>
            <a:r>
              <a:rPr lang="en-US" dirty="0" smtClean="0">
                <a:sym typeface="Wingdings"/>
              </a:rPr>
              <a:t> e folium)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05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Prof </a:t>
            </a:r>
            <a:r>
              <a:rPr lang="en-US" dirty="0" err="1" smtClean="0"/>
              <a:t>Biasini</a:t>
            </a:r>
            <a:r>
              <a:rPr lang="en-US" dirty="0" smtClean="0"/>
              <a:t>, </a:t>
            </a:r>
            <a:r>
              <a:rPr lang="en-US" dirty="0" err="1" smtClean="0"/>
              <a:t>rappresentante</a:t>
            </a:r>
            <a:r>
              <a:rPr lang="en-US" dirty="0" smtClean="0"/>
              <a:t> del MIUR </a:t>
            </a:r>
            <a:r>
              <a:rPr lang="en-US" dirty="0" err="1" smtClean="0"/>
              <a:t>si</a:t>
            </a:r>
            <a:r>
              <a:rPr lang="en-US" dirty="0" smtClean="0"/>
              <a:t> e’ </a:t>
            </a:r>
            <a:r>
              <a:rPr lang="en-US" dirty="0" err="1" smtClean="0"/>
              <a:t>dimesso</a:t>
            </a:r>
            <a:r>
              <a:rPr lang="en-US" dirty="0" smtClean="0"/>
              <a:t> per </a:t>
            </a:r>
            <a:r>
              <a:rPr lang="en-US" dirty="0" err="1" smtClean="0"/>
              <a:t>motivi</a:t>
            </a:r>
            <a:r>
              <a:rPr lang="en-US" dirty="0" smtClean="0"/>
              <a:t> </a:t>
            </a:r>
            <a:r>
              <a:rPr lang="en-US" dirty="0" err="1" smtClean="0"/>
              <a:t>personali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Approvato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disciplinare</a:t>
            </a:r>
            <a:r>
              <a:rPr lang="en-US" dirty="0" smtClean="0"/>
              <a:t> per </a:t>
            </a:r>
            <a:r>
              <a:rPr lang="en-US" dirty="0" err="1" smtClean="0"/>
              <a:t>gli</a:t>
            </a:r>
            <a:r>
              <a:rPr lang="en-US" dirty="0" smtClean="0"/>
              <a:t> spin –off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Prof RK </a:t>
            </a:r>
            <a:r>
              <a:rPr lang="en-US" dirty="0"/>
              <a:t>E</a:t>
            </a:r>
            <a:r>
              <a:rPr lang="en-US" dirty="0" smtClean="0"/>
              <a:t>llis </a:t>
            </a:r>
            <a:r>
              <a:rPr lang="en-US" dirty="0" err="1" smtClean="0"/>
              <a:t>nominato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componente</a:t>
            </a:r>
            <a:r>
              <a:rPr lang="en-US" dirty="0" smtClean="0"/>
              <a:t> del CVI in </a:t>
            </a:r>
            <a:r>
              <a:rPr lang="en-US" dirty="0" err="1" smtClean="0"/>
              <a:t>sostituzione</a:t>
            </a:r>
            <a:r>
              <a:rPr lang="en-US" dirty="0" smtClean="0"/>
              <a:t> di P. </a:t>
            </a:r>
            <a:r>
              <a:rPr lang="en-US" dirty="0" err="1" smtClean="0"/>
              <a:t>Binetruy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Tra</a:t>
            </a:r>
            <a:r>
              <a:rPr lang="en-US" dirty="0" smtClean="0"/>
              <a:t> le </a:t>
            </a:r>
            <a:r>
              <a:rPr lang="en-US" dirty="0" err="1" smtClean="0"/>
              <a:t>delibere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oter</a:t>
            </a:r>
            <a:r>
              <a:rPr lang="en-US" dirty="0" smtClean="0"/>
              <a:t>, </a:t>
            </a:r>
            <a:r>
              <a:rPr lang="en-US" dirty="0" err="1" smtClean="0"/>
              <a:t>tecnologi</a:t>
            </a:r>
            <a:r>
              <a:rPr lang="en-US" dirty="0" smtClean="0"/>
              <a:t> , </a:t>
            </a:r>
            <a:r>
              <a:rPr lang="en-US" dirty="0" err="1" smtClean="0"/>
              <a:t>ricercatori</a:t>
            </a:r>
            <a:r>
              <a:rPr lang="en-US" dirty="0" smtClean="0"/>
              <a:t> 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Accordo</a:t>
            </a:r>
            <a:r>
              <a:rPr lang="en-US" dirty="0" smtClean="0"/>
              <a:t> </a:t>
            </a:r>
            <a:r>
              <a:rPr lang="en-US" dirty="0" err="1" smtClean="0"/>
              <a:t>tra</a:t>
            </a:r>
            <a:r>
              <a:rPr lang="en-US" dirty="0" smtClean="0"/>
              <a:t> </a:t>
            </a:r>
            <a:r>
              <a:rPr lang="en-US" dirty="0" err="1" smtClean="0"/>
              <a:t>infn</a:t>
            </a:r>
            <a:r>
              <a:rPr lang="en-US" dirty="0" smtClean="0"/>
              <a:t> e </a:t>
            </a:r>
            <a:r>
              <a:rPr lang="en-US" dirty="0" err="1" smtClean="0"/>
              <a:t>cnrs</a:t>
            </a:r>
            <a:r>
              <a:rPr lang="en-US" dirty="0" smtClean="0"/>
              <a:t>/</a:t>
            </a:r>
            <a:r>
              <a:rPr lang="en-US" dirty="0" smtClean="0"/>
              <a:t>in2p3</a:t>
            </a:r>
            <a:r>
              <a:rPr lang="en-US" dirty="0" smtClean="0"/>
              <a:t> per </a:t>
            </a:r>
            <a:r>
              <a:rPr lang="en-US" dirty="0" err="1" smtClean="0"/>
              <a:t>Qubic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Comando</a:t>
            </a:r>
            <a:r>
              <a:rPr lang="en-US" dirty="0" smtClean="0"/>
              <a:t> </a:t>
            </a:r>
            <a:r>
              <a:rPr lang="en-US" dirty="0" err="1" smtClean="0"/>
              <a:t>dott</a:t>
            </a:r>
            <a:r>
              <a:rPr lang="en-US" dirty="0" smtClean="0"/>
              <a:t> De Nicola (</a:t>
            </a:r>
            <a:r>
              <a:rPr lang="en-US" dirty="0" err="1" smtClean="0"/>
              <a:t>uff</a:t>
            </a:r>
            <a:r>
              <a:rPr lang="en-US" dirty="0" smtClean="0"/>
              <a:t> </a:t>
            </a:r>
            <a:r>
              <a:rPr lang="en-US" dirty="0" err="1" smtClean="0"/>
              <a:t>contratti</a:t>
            </a:r>
            <a:r>
              <a:rPr lang="en-US" dirty="0" smtClean="0"/>
              <a:t>) per 6 </a:t>
            </a:r>
            <a:r>
              <a:rPr lang="en-US" dirty="0" err="1" smtClean="0"/>
              <a:t>mesi</a:t>
            </a:r>
            <a:r>
              <a:rPr lang="en-US" dirty="0" smtClean="0"/>
              <a:t> ANAC</a:t>
            </a:r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>
              <a:lnSpc>
                <a:spcPct val="120000"/>
              </a:lnSpc>
            </a:pPr>
            <a:endParaRPr lang="en-US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943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Tra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delibere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Assunti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altri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ricercatori</a:t>
            </a:r>
            <a:r>
              <a:rPr lang="en-US" dirty="0" smtClean="0">
                <a:sym typeface="Wingdings"/>
              </a:rPr>
              <a:t> ,  </a:t>
            </a:r>
            <a:r>
              <a:rPr lang="en-US" dirty="0" err="1" smtClean="0">
                <a:sym typeface="Wingdings"/>
              </a:rPr>
              <a:t>prendono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servizio</a:t>
            </a:r>
            <a:r>
              <a:rPr lang="en-US" dirty="0" smtClean="0">
                <a:sym typeface="Wingdings"/>
              </a:rPr>
              <a:t>  </a:t>
            </a:r>
            <a:r>
              <a:rPr lang="en-US" dirty="0" err="1" smtClean="0">
                <a:sym typeface="Wingdings"/>
              </a:rPr>
              <a:t>mese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luglio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>
                <a:sym typeface="Wingdings"/>
              </a:rPr>
              <a:t>Assunto</a:t>
            </a:r>
            <a:r>
              <a:rPr lang="en-US" dirty="0" smtClean="0">
                <a:sym typeface="Wingdings"/>
              </a:rPr>
              <a:t> P </a:t>
            </a:r>
            <a:r>
              <a:rPr lang="en-US" dirty="0" err="1" smtClean="0">
                <a:sym typeface="Wingdings"/>
              </a:rPr>
              <a:t>Gandini</a:t>
            </a:r>
            <a:r>
              <a:rPr lang="en-US" dirty="0" smtClean="0">
                <a:sym typeface="Wingdings"/>
              </a:rPr>
              <a:t> con art 20 per 4 </a:t>
            </a:r>
            <a:r>
              <a:rPr lang="en-US" dirty="0" err="1" smtClean="0">
                <a:sym typeface="Wingdings"/>
              </a:rPr>
              <a:t>mesi</a:t>
            </a:r>
            <a:r>
              <a:rPr lang="en-US" dirty="0" smtClean="0">
                <a:sym typeface="Wingdings"/>
              </a:rPr>
              <a:t>,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bando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/>
              <a:t>borse</a:t>
            </a:r>
            <a:r>
              <a:rPr lang="en-US" dirty="0"/>
              <a:t> di studio per </a:t>
            </a:r>
            <a:r>
              <a:rPr lang="en-US" dirty="0" err="1"/>
              <a:t>programmatori</a:t>
            </a:r>
            <a:r>
              <a:rPr lang="en-US" dirty="0"/>
              <a:t> per AC , per </a:t>
            </a:r>
            <a:r>
              <a:rPr lang="en-US" dirty="0" smtClean="0"/>
              <a:t>40ke </a:t>
            </a:r>
            <a:r>
              <a:rPr lang="en-US" dirty="0" err="1" smtClean="0"/>
              <a:t>annui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  <a:buFontTx/>
              <a:buChar char="-"/>
            </a:pPr>
            <a:endParaRPr lang="en-US" dirty="0" smtClean="0">
              <a:sym typeface="Wingdings"/>
            </a:endParaRPr>
          </a:p>
          <a:p>
            <a:pPr marL="0" indent="0" fontAlgn="t">
              <a:buNone/>
            </a:pPr>
            <a:r>
              <a:rPr lang="en-US" dirty="0" err="1" smtClean="0">
                <a:sym typeface="Wingdings"/>
              </a:rPr>
              <a:t>Approvata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dalla</a:t>
            </a:r>
            <a:r>
              <a:rPr lang="en-US" dirty="0" smtClean="0">
                <a:sym typeface="Wingdings"/>
              </a:rPr>
              <a:t> GE 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Tutte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106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" y="924747"/>
            <a:ext cx="9144000" cy="560406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019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fontScale="92500" lnSpcReduction="20000"/>
          </a:bodyPr>
          <a:lstStyle/>
          <a:p>
            <a:pPr>
              <a:defRPr/>
            </a:pP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 err="1" smtClean="0"/>
              <a:t>neodiplomati</a:t>
            </a:r>
            <a:r>
              <a:rPr lang="en-US" dirty="0" smtClean="0"/>
              <a:t>, </a:t>
            </a:r>
          </a:p>
          <a:p>
            <a:pPr marL="0" indent="0">
              <a:buNone/>
              <a:defRPr/>
            </a:pPr>
            <a:r>
              <a:rPr lang="en-US" dirty="0" smtClean="0"/>
              <a:t> </a:t>
            </a:r>
            <a:r>
              <a:rPr lang="en-US" dirty="0" err="1" smtClean="0"/>
              <a:t>bando</a:t>
            </a:r>
            <a:r>
              <a:rPr lang="en-US" dirty="0" smtClean="0"/>
              <a:t> per 1 </a:t>
            </a:r>
            <a:r>
              <a:rPr lang="en-US" dirty="0" err="1" smtClean="0"/>
              <a:t>meccanico</a:t>
            </a:r>
            <a:r>
              <a:rPr lang="en-US" dirty="0" smtClean="0"/>
              <a:t> e 2 </a:t>
            </a:r>
            <a:r>
              <a:rPr lang="en-US" dirty="0" err="1" smtClean="0"/>
              <a:t>elettronico</a:t>
            </a:r>
            <a:r>
              <a:rPr lang="en-US" dirty="0" smtClean="0"/>
              <a:t>/</a:t>
            </a:r>
            <a:r>
              <a:rPr lang="en-US" dirty="0" err="1" smtClean="0"/>
              <a:t>informatico</a:t>
            </a:r>
            <a:r>
              <a:rPr lang="en-US" dirty="0" smtClean="0"/>
              <a:t>, </a:t>
            </a:r>
            <a:r>
              <a:rPr lang="en-US" dirty="0" err="1" smtClean="0"/>
              <a:t>scad</a:t>
            </a:r>
            <a:r>
              <a:rPr lang="en-US" dirty="0" smtClean="0"/>
              <a:t> 5 </a:t>
            </a:r>
            <a:r>
              <a:rPr lang="en-US" dirty="0" err="1" smtClean="0"/>
              <a:t>ottobre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 1domanda</a:t>
            </a:r>
          </a:p>
          <a:p>
            <a:pPr marL="0" indent="0">
              <a:buNone/>
              <a:defRPr/>
            </a:pPr>
            <a:r>
              <a:rPr lang="en-US" dirty="0" err="1" smtClean="0">
                <a:sym typeface="Wingdings"/>
              </a:rPr>
              <a:t>Borsa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neolaureati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Neu_beat</a:t>
            </a:r>
            <a:r>
              <a:rPr lang="en-US" dirty="0" smtClean="0">
                <a:sym typeface="Wingdings"/>
              </a:rPr>
              <a:t>, MAECI, </a:t>
            </a:r>
            <a:r>
              <a:rPr lang="en-US" dirty="0" err="1" smtClean="0">
                <a:sym typeface="Wingdings"/>
              </a:rPr>
              <a:t>tecnolog</a:t>
            </a:r>
            <a:r>
              <a:rPr lang="en-US" dirty="0" smtClean="0">
                <a:sym typeface="Wingdings"/>
              </a:rPr>
              <a:t>., 6mesi, </a:t>
            </a:r>
            <a:r>
              <a:rPr lang="en-US" dirty="0" err="1" smtClean="0">
                <a:sym typeface="Wingdings"/>
              </a:rPr>
              <a:t>scadenza</a:t>
            </a:r>
            <a:r>
              <a:rPr lang="en-US" dirty="0" smtClean="0">
                <a:sym typeface="Wingdings"/>
              </a:rPr>
              <a:t> 13 </a:t>
            </a:r>
            <a:r>
              <a:rPr lang="en-US" dirty="0" err="1" smtClean="0">
                <a:sym typeface="Wingdings"/>
              </a:rPr>
              <a:t>ottobre</a:t>
            </a:r>
            <a:endParaRPr lang="en-US" dirty="0" smtClean="0">
              <a:sym typeface="Wingdings"/>
            </a:endParaRPr>
          </a:p>
          <a:p>
            <a:pPr marL="0" indent="0">
              <a:buNone/>
              <a:defRPr/>
            </a:pP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post-doc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Calcolo</a:t>
            </a:r>
            <a:r>
              <a:rPr lang="en-US" dirty="0" smtClean="0"/>
              <a:t> - 1y </a:t>
            </a:r>
            <a:r>
              <a:rPr lang="en-US" dirty="0" err="1" smtClean="0"/>
              <a:t>rinnovabile</a:t>
            </a:r>
            <a:r>
              <a:rPr lang="en-US" dirty="0" smtClean="0"/>
              <a:t>, </a:t>
            </a:r>
            <a:r>
              <a:rPr lang="en-US" dirty="0" err="1"/>
              <a:t>Villaplana</a:t>
            </a:r>
            <a:r>
              <a:rPr lang="en-US" dirty="0"/>
              <a:t> Perez Miguel</a:t>
            </a:r>
            <a:r>
              <a:rPr lang="en-US" dirty="0" smtClean="0"/>
              <a:t> , 2 </a:t>
            </a:r>
            <a:r>
              <a:rPr lang="en-US" dirty="0" err="1"/>
              <a:t>ottobre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  <a:defRPr/>
            </a:pPr>
            <a:r>
              <a:rPr lang="en-US" dirty="0" err="1" smtClean="0"/>
              <a:t>Teorici</a:t>
            </a:r>
            <a:r>
              <a:rPr lang="en-US" dirty="0" smtClean="0"/>
              <a:t>   - 2y, &lt;</a:t>
            </a:r>
            <a:r>
              <a:rPr lang="en-US" dirty="0" err="1" smtClean="0"/>
              <a:t>Novembre</a:t>
            </a:r>
            <a:r>
              <a:rPr lang="en-US" dirty="0" smtClean="0"/>
              <a:t>,  </a:t>
            </a:r>
            <a:r>
              <a:rPr lang="en-US" dirty="0"/>
              <a:t>Pedro S. Ramirez e Stefano Di </a:t>
            </a:r>
            <a:r>
              <a:rPr lang="en-US" dirty="0" smtClean="0"/>
              <a:t>Vita</a:t>
            </a:r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>
                <a:sym typeface="Wingdings"/>
              </a:rPr>
              <a:t>AR </a:t>
            </a:r>
            <a:r>
              <a:rPr lang="en-US" dirty="0" err="1" smtClean="0">
                <a:sym typeface="Wingdings"/>
              </a:rPr>
              <a:t>tecn</a:t>
            </a:r>
            <a:r>
              <a:rPr lang="en-US" dirty="0" smtClean="0">
                <a:sym typeface="Wingdings"/>
              </a:rPr>
              <a:t>, AIDA 2020, 2y, </a:t>
            </a:r>
            <a:r>
              <a:rPr lang="en-US" dirty="0" smtClean="0">
                <a:sym typeface="Wingdings"/>
              </a:rPr>
              <a:t>Simone </a:t>
            </a:r>
            <a:r>
              <a:rPr lang="en-US" dirty="0" err="1" smtClean="0">
                <a:sym typeface="Wingdings"/>
              </a:rPr>
              <a:t>Monzani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dal 1 </a:t>
            </a:r>
            <a:r>
              <a:rPr lang="en-US" dirty="0" err="1" smtClean="0">
                <a:sym typeface="Wingdings"/>
              </a:rPr>
              <a:t>settembre</a:t>
            </a: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>
                <a:sym typeface="Wingdings"/>
              </a:rPr>
              <a:t>AR </a:t>
            </a:r>
            <a:r>
              <a:rPr lang="en-US" dirty="0" err="1">
                <a:sym typeface="Wingdings"/>
              </a:rPr>
              <a:t>tecn</a:t>
            </a:r>
            <a:r>
              <a:rPr lang="en-US" dirty="0">
                <a:sym typeface="Wingdings"/>
              </a:rPr>
              <a:t>, </a:t>
            </a:r>
            <a:r>
              <a:rPr lang="en-US" dirty="0" smtClean="0">
                <a:sym typeface="Wingdings"/>
              </a:rPr>
              <a:t>Juno, 2y, Ruben </a:t>
            </a:r>
            <a:r>
              <a:rPr lang="en-US" dirty="0" err="1" smtClean="0">
                <a:sym typeface="Wingdings"/>
              </a:rPr>
              <a:t>Pompilio</a:t>
            </a:r>
            <a:r>
              <a:rPr lang="en-US" dirty="0" smtClean="0">
                <a:sym typeface="Wingdings"/>
              </a:rPr>
              <a:t>, 5 </a:t>
            </a:r>
            <a:r>
              <a:rPr lang="en-US" dirty="0" err="1" smtClean="0">
                <a:sym typeface="Wingdings"/>
              </a:rPr>
              <a:t>ottobre</a:t>
            </a: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ym typeface="Wingdings"/>
              </a:rPr>
              <a:t>AR </a:t>
            </a:r>
            <a:r>
              <a:rPr lang="en-US" dirty="0" err="1" smtClean="0">
                <a:sym typeface="Wingdings"/>
              </a:rPr>
              <a:t>tecn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LHCb</a:t>
            </a:r>
            <a:r>
              <a:rPr lang="en-US" dirty="0" smtClean="0">
                <a:sym typeface="Wingdings"/>
              </a:rPr>
              <a:t>, 3 </a:t>
            </a:r>
            <a:r>
              <a:rPr lang="en-US" dirty="0" err="1" smtClean="0">
                <a:sym typeface="Wingdings"/>
              </a:rPr>
              <a:t>domande</a:t>
            </a:r>
            <a:r>
              <a:rPr lang="en-US" dirty="0" smtClean="0">
                <a:sym typeface="Wingdings"/>
              </a:rPr>
              <a:t> , </a:t>
            </a:r>
            <a:r>
              <a:rPr lang="en-US" dirty="0" err="1" smtClean="0">
                <a:sym typeface="Wingdings"/>
              </a:rPr>
              <a:t>colloquio</a:t>
            </a:r>
            <a:r>
              <a:rPr lang="en-US" dirty="0" smtClean="0">
                <a:sym typeface="Wingdings"/>
              </a:rPr>
              <a:t> 10 </a:t>
            </a:r>
            <a:r>
              <a:rPr lang="en-US" dirty="0" err="1" smtClean="0">
                <a:sym typeface="Wingdings"/>
              </a:rPr>
              <a:t>ottobre</a:t>
            </a: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>
                <a:sym typeface="Wingdings"/>
              </a:rPr>
              <a:t>AR , MOVE_IT, </a:t>
            </a:r>
            <a:r>
              <a:rPr lang="en-US" dirty="0" err="1" smtClean="0">
                <a:sym typeface="Wingdings"/>
              </a:rPr>
              <a:t>scadenza</a:t>
            </a:r>
            <a:r>
              <a:rPr lang="en-US" dirty="0" smtClean="0">
                <a:sym typeface="Wingdings"/>
              </a:rPr>
              <a:t> 1 </a:t>
            </a:r>
            <a:r>
              <a:rPr lang="en-US" dirty="0" err="1" smtClean="0">
                <a:sym typeface="Wingdings"/>
              </a:rPr>
              <a:t>Novembre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colloquio</a:t>
            </a:r>
            <a:r>
              <a:rPr lang="en-US" dirty="0" smtClean="0">
                <a:sym typeface="Wingdings"/>
              </a:rPr>
              <a:t> 8 </a:t>
            </a:r>
            <a:r>
              <a:rPr lang="en-US" dirty="0" err="1" smtClean="0">
                <a:sym typeface="Wingdings"/>
              </a:rPr>
              <a:t>nov.</a:t>
            </a:r>
            <a:endParaRPr lang="en-US" dirty="0" smtClean="0">
              <a:sym typeface="Wingdings"/>
            </a:endParaRPr>
          </a:p>
          <a:p>
            <a:pPr>
              <a:defRPr/>
            </a:pPr>
            <a:endParaRPr lang="en-US" dirty="0" smtClean="0">
              <a:sym typeface="Wingdings"/>
            </a:endParaRPr>
          </a:p>
          <a:p>
            <a:pPr>
              <a:defRPr/>
            </a:pPr>
            <a:r>
              <a:rPr lang="en-US" dirty="0" smtClean="0"/>
              <a:t>Art </a:t>
            </a:r>
            <a:r>
              <a:rPr lang="en-US" dirty="0" smtClean="0"/>
              <a:t>15 – </a:t>
            </a:r>
            <a:r>
              <a:rPr lang="en-US" dirty="0" err="1" smtClean="0"/>
              <a:t>Cter</a:t>
            </a:r>
            <a:r>
              <a:rPr lang="en-US" dirty="0" smtClean="0"/>
              <a:t> </a:t>
            </a:r>
            <a:r>
              <a:rPr lang="en-US" dirty="0" err="1" smtClean="0"/>
              <a:t>elettronico</a:t>
            </a:r>
            <a:r>
              <a:rPr lang="en-US" dirty="0" smtClean="0"/>
              <a:t> </a:t>
            </a:r>
            <a:r>
              <a:rPr lang="en-US" dirty="0" err="1" smtClean="0"/>
              <a:t>magix</a:t>
            </a:r>
            <a:r>
              <a:rPr lang="en-US" dirty="0" smtClean="0"/>
              <a:t> – </a:t>
            </a:r>
            <a:r>
              <a:rPr lang="en-US" dirty="0" err="1" smtClean="0"/>
              <a:t>scade</a:t>
            </a:r>
            <a:r>
              <a:rPr lang="en-US" dirty="0" smtClean="0"/>
              <a:t> 13 </a:t>
            </a:r>
            <a:r>
              <a:rPr lang="en-US" dirty="0" err="1" smtClean="0"/>
              <a:t>ottobre</a:t>
            </a:r>
            <a:r>
              <a:rPr lang="en-US" dirty="0" smtClean="0"/>
              <a:t>,  ad </a:t>
            </a:r>
            <a:r>
              <a:rPr lang="en-US" dirty="0" err="1" smtClean="0"/>
              <a:t>oggi</a:t>
            </a:r>
            <a:r>
              <a:rPr lang="en-US" dirty="0" smtClean="0"/>
              <a:t> 4 </a:t>
            </a:r>
            <a:r>
              <a:rPr lang="en-US" dirty="0" err="1" smtClean="0"/>
              <a:t>domande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smtClean="0"/>
              <a:t>Art </a:t>
            </a:r>
            <a:r>
              <a:rPr lang="en-US" dirty="0" smtClean="0"/>
              <a:t>15 – </a:t>
            </a:r>
            <a:r>
              <a:rPr lang="en-US" dirty="0" err="1" smtClean="0"/>
              <a:t>Cter</a:t>
            </a:r>
            <a:r>
              <a:rPr lang="en-US" dirty="0" smtClean="0"/>
              <a:t> </a:t>
            </a:r>
            <a:r>
              <a:rPr lang="en-US" dirty="0" err="1" smtClean="0"/>
              <a:t>meccanico</a:t>
            </a:r>
            <a:r>
              <a:rPr lang="en-US" dirty="0" smtClean="0"/>
              <a:t> ESS </a:t>
            </a:r>
            <a:r>
              <a:rPr lang="en-US" dirty="0" smtClean="0"/>
              <a:t>– </a:t>
            </a:r>
            <a:r>
              <a:rPr lang="en-US" dirty="0" err="1" smtClean="0"/>
              <a:t>scritto</a:t>
            </a:r>
            <a:r>
              <a:rPr lang="en-US" dirty="0" smtClean="0"/>
              <a:t> 27 </a:t>
            </a:r>
            <a:r>
              <a:rPr lang="en-US" dirty="0" err="1" smtClean="0"/>
              <a:t>settembre</a:t>
            </a:r>
            <a:r>
              <a:rPr lang="en-US" dirty="0" smtClean="0"/>
              <a:t> , 2 </a:t>
            </a:r>
            <a:r>
              <a:rPr lang="en-US" dirty="0" err="1" smtClean="0"/>
              <a:t>candidati</a:t>
            </a:r>
            <a:r>
              <a:rPr lang="en-US" dirty="0" smtClean="0"/>
              <a:t> </a:t>
            </a:r>
            <a:r>
              <a:rPr lang="en-US" dirty="0" err="1" smtClean="0"/>
              <a:t>su</a:t>
            </a:r>
            <a:r>
              <a:rPr lang="en-US" dirty="0" smtClean="0"/>
              <a:t> 3 </a:t>
            </a:r>
            <a:r>
              <a:rPr lang="en-US" dirty="0" err="1" smtClean="0"/>
              <a:t>domande</a:t>
            </a:r>
            <a:endParaRPr lang="en-US" dirty="0" smtClean="0"/>
          </a:p>
          <a:p>
            <a:pPr marL="0" indent="0">
              <a:buNone/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Antonio </a:t>
            </a:r>
            <a:r>
              <a:rPr lang="en-US" dirty="0" err="1" smtClean="0"/>
              <a:t>Amariti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ricercatore</a:t>
            </a:r>
            <a:r>
              <a:rPr lang="en-US" dirty="0" smtClean="0"/>
              <a:t> </a:t>
            </a:r>
            <a:r>
              <a:rPr lang="en-US" dirty="0" err="1" smtClean="0"/>
              <a:t>teorico</a:t>
            </a:r>
            <a:r>
              <a:rPr lang="en-US" dirty="0" smtClean="0"/>
              <a:t>, </a:t>
            </a:r>
            <a:r>
              <a:rPr lang="en-US" dirty="0" smtClean="0"/>
              <a:t>da </a:t>
            </a:r>
            <a:r>
              <a:rPr lang="en-US" dirty="0" smtClean="0"/>
              <a:t>5 </a:t>
            </a:r>
            <a:r>
              <a:rPr lang="en-US" dirty="0" err="1" smtClean="0"/>
              <a:t>Settembre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Rocco </a:t>
            </a:r>
            <a:r>
              <a:rPr lang="en-US" dirty="0" err="1" smtClean="0"/>
              <a:t>Paparella</a:t>
            </a:r>
            <a:r>
              <a:rPr lang="en-US" dirty="0" smtClean="0"/>
              <a:t> e Marco </a:t>
            </a:r>
            <a:r>
              <a:rPr lang="en-US" dirty="0" err="1" smtClean="0"/>
              <a:t>Statera</a:t>
            </a:r>
            <a:r>
              <a:rPr lang="en-US" dirty="0" smtClean="0"/>
              <a:t>, </a:t>
            </a:r>
            <a:r>
              <a:rPr lang="en-US" dirty="0" err="1" smtClean="0"/>
              <a:t>tecnologi</a:t>
            </a:r>
            <a:r>
              <a:rPr lang="en-US" dirty="0" smtClean="0"/>
              <a:t> LASA, dal 2 </a:t>
            </a:r>
            <a:r>
              <a:rPr lang="en-US" dirty="0" err="1" smtClean="0"/>
              <a:t>Ottobre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 smtClean="0"/>
              <a:t>   </a:t>
            </a:r>
          </a:p>
          <a:p>
            <a:pPr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  <a:p>
            <a:pPr marL="0" indent="0">
              <a:buNone/>
              <a:defRPr/>
            </a:pPr>
            <a:endParaRPr lang="en-US" dirty="0" smtClean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3054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/>
          </a:bodyPr>
          <a:lstStyle/>
          <a:p>
            <a:pPr>
              <a:defRPr/>
            </a:pPr>
            <a:endParaRPr lang="en-US" dirty="0" smtClean="0"/>
          </a:p>
          <a:p>
            <a:r>
              <a:rPr lang="en-US" dirty="0" err="1" smtClean="0"/>
              <a:t>Convenzione</a:t>
            </a:r>
            <a:r>
              <a:rPr lang="en-US" dirty="0" smtClean="0"/>
              <a:t> </a:t>
            </a:r>
            <a:r>
              <a:rPr lang="en-US" dirty="0" err="1"/>
              <a:t>disabili</a:t>
            </a:r>
            <a:r>
              <a:rPr lang="en-US" dirty="0"/>
              <a:t> </a:t>
            </a:r>
            <a:r>
              <a:rPr lang="en-US" dirty="0" err="1" smtClean="0"/>
              <a:t>inviata</a:t>
            </a:r>
            <a:r>
              <a:rPr lang="en-US" dirty="0" smtClean="0"/>
              <a:t> a </a:t>
            </a:r>
            <a:r>
              <a:rPr lang="en-US" dirty="0" err="1" smtClean="0"/>
              <a:t>febbraio</a:t>
            </a:r>
            <a:r>
              <a:rPr lang="en-US" dirty="0" smtClean="0"/>
              <a:t> </a:t>
            </a:r>
            <a:r>
              <a:rPr lang="en-US" dirty="0" smtClean="0"/>
              <a:t>al </a:t>
            </a:r>
            <a:r>
              <a:rPr lang="en-US" dirty="0" err="1"/>
              <a:t>centro</a:t>
            </a:r>
            <a:r>
              <a:rPr lang="en-US" dirty="0"/>
              <a:t> </a:t>
            </a:r>
            <a:r>
              <a:rPr lang="en-US" dirty="0" err="1" smtClean="0"/>
              <a:t>dell'impiego</a:t>
            </a:r>
            <a:endParaRPr lang="en-US" dirty="0" smtClean="0"/>
          </a:p>
          <a:p>
            <a:r>
              <a:rPr lang="en-US" dirty="0" err="1" smtClean="0"/>
              <a:t>Risposta</a:t>
            </a:r>
            <a:r>
              <a:rPr lang="en-US" dirty="0" smtClean="0"/>
              <a:t> a fine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</a:t>
            </a:r>
            <a:r>
              <a:rPr lang="en-US" dirty="0" err="1" smtClean="0"/>
              <a:t>accettano</a:t>
            </a:r>
            <a:r>
              <a:rPr lang="en-US" dirty="0" smtClean="0"/>
              <a:t> la </a:t>
            </a:r>
            <a:r>
              <a:rPr lang="en-US" dirty="0" err="1" smtClean="0"/>
              <a:t>convenzione</a:t>
            </a:r>
            <a:endParaRPr lang="en-US" dirty="0" smtClean="0"/>
          </a:p>
          <a:p>
            <a:r>
              <a:rPr lang="en-US" dirty="0" err="1" smtClean="0"/>
              <a:t>Niente</a:t>
            </a:r>
            <a:r>
              <a:rPr lang="en-US" dirty="0" smtClean="0"/>
              <a:t> e’ </a:t>
            </a:r>
            <a:r>
              <a:rPr lang="en-US" dirty="0" err="1" smtClean="0"/>
              <a:t>ancora</a:t>
            </a:r>
            <a:r>
              <a:rPr lang="en-US" dirty="0" smtClean="0"/>
              <a:t>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firmato</a:t>
            </a:r>
            <a:endParaRPr lang="en-US" dirty="0" smtClean="0"/>
          </a:p>
          <a:p>
            <a:r>
              <a:rPr lang="en-US" dirty="0" err="1" smtClean="0"/>
              <a:t>Dobbiamo</a:t>
            </a:r>
            <a:r>
              <a:rPr lang="en-US" dirty="0" smtClean="0"/>
              <a:t> </a:t>
            </a:r>
            <a:r>
              <a:rPr lang="en-US" dirty="0" err="1" smtClean="0"/>
              <a:t>agire</a:t>
            </a:r>
            <a:r>
              <a:rPr lang="en-US" dirty="0" smtClean="0"/>
              <a:t> </a:t>
            </a:r>
            <a:r>
              <a:rPr lang="en-US" dirty="0" err="1" smtClean="0"/>
              <a:t>insieme</a:t>
            </a:r>
            <a:r>
              <a:rPr lang="en-US" dirty="0" smtClean="0"/>
              <a:t> a Bicocca,</a:t>
            </a:r>
          </a:p>
          <a:p>
            <a:r>
              <a:rPr lang="en-US" dirty="0" err="1"/>
              <a:t>N</a:t>
            </a:r>
            <a:r>
              <a:rPr lang="en-US" dirty="0" err="1" smtClean="0"/>
              <a:t>oi</a:t>
            </a:r>
            <a:r>
              <a:rPr lang="en-US" dirty="0" smtClean="0"/>
              <a:t> </a:t>
            </a:r>
            <a:r>
              <a:rPr lang="en-US" dirty="0" err="1" smtClean="0"/>
              <a:t>abbiamo</a:t>
            </a:r>
            <a:r>
              <a:rPr lang="en-US" dirty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frattempo</a:t>
            </a:r>
            <a:r>
              <a:rPr lang="en-US" dirty="0" smtClean="0"/>
              <a:t> </a:t>
            </a:r>
            <a:r>
              <a:rPr lang="en-US" dirty="0" err="1" smtClean="0"/>
              <a:t>optato</a:t>
            </a:r>
            <a:r>
              <a:rPr lang="en-US" dirty="0" smtClean="0"/>
              <a:t> per </a:t>
            </a:r>
            <a:r>
              <a:rPr lang="en-US" dirty="0" err="1" smtClean="0"/>
              <a:t>cter</a:t>
            </a:r>
            <a:r>
              <a:rPr lang="en-US" dirty="0" smtClean="0"/>
              <a:t>/</a:t>
            </a:r>
            <a:r>
              <a:rPr lang="en-US" dirty="0" err="1" smtClean="0"/>
              <a:t>coll</a:t>
            </a:r>
            <a:r>
              <a:rPr lang="en-US" dirty="0" smtClean="0"/>
              <a:t> </a:t>
            </a:r>
            <a:r>
              <a:rPr lang="en-US" dirty="0" err="1" smtClean="0"/>
              <a:t>amm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</a:t>
            </a:r>
            <a:endParaRPr lang="en-US" dirty="0" smtClean="0"/>
          </a:p>
          <a:p>
            <a:pPr>
              <a:defRPr/>
            </a:pPr>
            <a:r>
              <a:rPr lang="en-US" dirty="0" smtClean="0"/>
              <a:t> </a:t>
            </a:r>
            <a:r>
              <a:rPr lang="en-US" dirty="0"/>
              <a:t>B</a:t>
            </a:r>
            <a:r>
              <a:rPr lang="en-US" dirty="0" smtClean="0"/>
              <a:t>ando </a:t>
            </a:r>
            <a:r>
              <a:rPr lang="en-US" dirty="0" smtClean="0"/>
              <a:t>per </a:t>
            </a:r>
            <a:r>
              <a:rPr lang="en-US" dirty="0" err="1" smtClean="0"/>
              <a:t>coll</a:t>
            </a:r>
            <a:r>
              <a:rPr lang="en-US" dirty="0" smtClean="0"/>
              <a:t> </a:t>
            </a:r>
            <a:r>
              <a:rPr lang="en-US" dirty="0" err="1" smtClean="0"/>
              <a:t>amm</a:t>
            </a:r>
            <a:r>
              <a:rPr lang="en-US" dirty="0" smtClean="0"/>
              <a:t>. </a:t>
            </a:r>
            <a:r>
              <a:rPr lang="en-US" dirty="0" err="1"/>
              <a:t>p</a:t>
            </a:r>
            <a:r>
              <a:rPr lang="en-US" dirty="0" err="1" smtClean="0"/>
              <a:t>ubblicato</a:t>
            </a:r>
            <a:r>
              <a:rPr lang="en-US" dirty="0" smtClean="0"/>
              <a:t>, </a:t>
            </a:r>
            <a:r>
              <a:rPr lang="en-US" dirty="0" err="1" smtClean="0"/>
              <a:t>scaduto</a:t>
            </a:r>
            <a:r>
              <a:rPr lang="en-US" dirty="0" smtClean="0"/>
              <a:t> 29 </a:t>
            </a:r>
            <a:r>
              <a:rPr lang="en-US" dirty="0" err="1" smtClean="0"/>
              <a:t>settembre</a:t>
            </a:r>
            <a:r>
              <a:rPr lang="en-US" dirty="0" smtClean="0"/>
              <a:t>, 12 </a:t>
            </a:r>
            <a:r>
              <a:rPr lang="en-US" dirty="0" err="1" smtClean="0"/>
              <a:t>domande</a:t>
            </a:r>
            <a:r>
              <a:rPr lang="en-US" dirty="0" smtClean="0"/>
              <a:t> ad </a:t>
            </a:r>
            <a:r>
              <a:rPr lang="en-US" dirty="0" err="1" smtClean="0"/>
              <a:t>oggi</a:t>
            </a: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endParaRPr lang="en-US" dirty="0"/>
          </a:p>
          <a:p>
            <a:pPr>
              <a:defRPr/>
            </a:pPr>
            <a:r>
              <a:rPr lang="en-US" dirty="0" smtClean="0"/>
              <a:t>19-20 </a:t>
            </a:r>
            <a:r>
              <a:rPr lang="en-US" dirty="0" err="1" smtClean="0"/>
              <a:t>ottobre</a:t>
            </a:r>
            <a:r>
              <a:rPr lang="en-US" dirty="0" smtClean="0"/>
              <a:t> in </a:t>
            </a:r>
            <a:r>
              <a:rPr lang="en-US" dirty="0" err="1" smtClean="0"/>
              <a:t>Celoria</a:t>
            </a:r>
            <a:r>
              <a:rPr lang="en-US" dirty="0" smtClean="0"/>
              <a:t> </a:t>
            </a:r>
            <a:r>
              <a:rPr lang="en-US" dirty="0" err="1" smtClean="0"/>
              <a:t>corso</a:t>
            </a:r>
            <a:r>
              <a:rPr lang="en-US" dirty="0" smtClean="0"/>
              <a:t> , con </a:t>
            </a:r>
            <a:r>
              <a:rPr lang="en-US" dirty="0" err="1" smtClean="0"/>
              <a:t>laboratori</a:t>
            </a:r>
            <a:r>
              <a:rPr lang="en-US" dirty="0" smtClean="0"/>
              <a:t> </a:t>
            </a:r>
            <a:r>
              <a:rPr lang="en-US" dirty="0" err="1" smtClean="0"/>
              <a:t>pratici</a:t>
            </a:r>
            <a:r>
              <a:rPr lang="en-US" dirty="0" smtClean="0"/>
              <a:t>,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</a:p>
          <a:p>
            <a:pPr>
              <a:defRPr/>
            </a:pPr>
            <a:r>
              <a:rPr lang="en-US" dirty="0" err="1" smtClean="0"/>
              <a:t>Fisica</a:t>
            </a:r>
            <a:r>
              <a:rPr lang="en-US" dirty="0" smtClean="0"/>
              <a:t> e </a:t>
            </a:r>
            <a:r>
              <a:rPr lang="en-US" dirty="0" err="1" smtClean="0"/>
              <a:t>comunicazione</a:t>
            </a:r>
            <a:r>
              <a:rPr lang="en-US" dirty="0" smtClean="0"/>
              <a:t>: </a:t>
            </a:r>
            <a:r>
              <a:rPr lang="en-US" dirty="0" err="1" smtClean="0"/>
              <a:t>scienza</a:t>
            </a:r>
            <a:r>
              <a:rPr lang="en-US" dirty="0" smtClean="0"/>
              <a:t> e media</a:t>
            </a:r>
          </a:p>
          <a:p>
            <a:pPr marL="0" indent="0">
              <a:buNone/>
              <a:defRPr/>
            </a:pPr>
            <a:endParaRPr lang="en-US" dirty="0"/>
          </a:p>
          <a:p>
            <a:pPr marL="0" indent="0">
              <a:buNone/>
              <a:defRPr/>
            </a:pP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887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663" y="0"/>
            <a:ext cx="7780337" cy="9255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>
                <a:ea typeface="+mj-ea"/>
                <a:cs typeface="+mj-cs"/>
              </a:rPr>
              <a:t>Notizie</a:t>
            </a:r>
            <a:r>
              <a:rPr lang="en-US" dirty="0" smtClean="0">
                <a:ea typeface="+mj-ea"/>
                <a:cs typeface="+mj-cs"/>
              </a:rPr>
              <a:t> </a:t>
            </a:r>
            <a:r>
              <a:rPr lang="en-US" dirty="0" err="1" smtClean="0">
                <a:ea typeface="+mj-ea"/>
                <a:cs typeface="+mj-cs"/>
              </a:rPr>
              <a:t>Locali</a:t>
            </a:r>
            <a:endParaRPr lang="en-US" dirty="0">
              <a:ea typeface="+mj-ea"/>
              <a:cs typeface="+mj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 rtlCol="0">
            <a:normAutofit lnSpcReduction="10000"/>
          </a:bodyPr>
          <a:lstStyle/>
          <a:p>
            <a:r>
              <a:rPr lang="en-US" dirty="0" err="1" smtClean="0"/>
              <a:t>Ciro</a:t>
            </a:r>
            <a:r>
              <a:rPr lang="en-US" dirty="0" smtClean="0"/>
              <a:t> </a:t>
            </a:r>
            <a:r>
              <a:rPr lang="en-US" dirty="0" err="1"/>
              <a:t>Boiano</a:t>
            </a:r>
            <a:r>
              <a:rPr lang="en-US" dirty="0"/>
              <a:t> </a:t>
            </a:r>
            <a:r>
              <a:rPr lang="en-US" dirty="0" err="1"/>
              <a:t>nominato</a:t>
            </a:r>
            <a:r>
              <a:rPr lang="en-US" dirty="0"/>
              <a:t> </a:t>
            </a:r>
            <a:r>
              <a:rPr lang="en-US" dirty="0" err="1"/>
              <a:t>rup</a:t>
            </a:r>
            <a:r>
              <a:rPr lang="en-US" dirty="0"/>
              <a:t> </a:t>
            </a:r>
            <a:r>
              <a:rPr lang="en-US" dirty="0" smtClean="0"/>
              <a:t>locale per </a:t>
            </a:r>
            <a:r>
              <a:rPr lang="en-US" dirty="0" err="1" smtClean="0"/>
              <a:t>acquisti</a:t>
            </a:r>
            <a:r>
              <a:rPr lang="en-US" dirty="0" smtClean="0"/>
              <a:t> a </a:t>
            </a:r>
            <a:r>
              <a:rPr lang="en-US" dirty="0" err="1" smtClean="0"/>
              <a:t>catalogo</a:t>
            </a:r>
            <a:r>
              <a:rPr lang="en-US" dirty="0" smtClean="0"/>
              <a:t> CAEN</a:t>
            </a:r>
            <a:endParaRPr lang="en-US" dirty="0"/>
          </a:p>
          <a:p>
            <a:r>
              <a:rPr lang="en-US" dirty="0"/>
              <a:t> </a:t>
            </a:r>
            <a:r>
              <a:rPr lang="en-US" dirty="0" err="1"/>
              <a:t>primi</a:t>
            </a:r>
            <a:r>
              <a:rPr lang="en-US" dirty="0"/>
              <a:t> </a:t>
            </a:r>
            <a:r>
              <a:rPr lang="en-US" dirty="0" err="1"/>
              <a:t>ordini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in </a:t>
            </a:r>
            <a:r>
              <a:rPr lang="en-US" dirty="0" err="1"/>
              <a:t>dirittura</a:t>
            </a:r>
            <a:r>
              <a:rPr lang="en-US" dirty="0"/>
              <a:t> </a:t>
            </a:r>
            <a:r>
              <a:rPr lang="en-US" dirty="0" smtClean="0"/>
              <a:t>d’ </a:t>
            </a:r>
            <a:r>
              <a:rPr lang="en-US" dirty="0" err="1" smtClean="0"/>
              <a:t>arrivo</a:t>
            </a:r>
            <a:endParaRPr lang="en-US" dirty="0" smtClean="0"/>
          </a:p>
          <a:p>
            <a:endParaRPr lang="en-US" dirty="0" smtClean="0"/>
          </a:p>
          <a:p>
            <a:r>
              <a:rPr lang="en-US" b="1" dirty="0" smtClean="0"/>
              <a:t>CHIUSURA ACQUISTI   2017           &lt;50ke </a:t>
            </a:r>
          </a:p>
          <a:p>
            <a:r>
              <a:rPr lang="en-US" dirty="0" smtClean="0"/>
              <a:t>determine </a:t>
            </a:r>
            <a:r>
              <a:rPr lang="en-US" dirty="0" err="1" smtClean="0"/>
              <a:t>inviate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b="1" dirty="0" err="1" smtClean="0"/>
              <a:t>martedi</a:t>
            </a:r>
            <a:r>
              <a:rPr lang="en-US" b="1" dirty="0" smtClean="0"/>
              <a:t>’ 31 </a:t>
            </a:r>
            <a:r>
              <a:rPr lang="en-US" b="1" dirty="0" err="1" smtClean="0"/>
              <a:t>ottobre</a:t>
            </a:r>
            <a:endParaRPr lang="en-US" b="1" dirty="0" smtClean="0"/>
          </a:p>
          <a:p>
            <a:r>
              <a:rPr lang="en-US" dirty="0" err="1" smtClean="0"/>
              <a:t>Tutte</a:t>
            </a:r>
            <a:r>
              <a:rPr lang="en-US" dirty="0" smtClean="0"/>
              <a:t> RDA </a:t>
            </a:r>
            <a:r>
              <a:rPr lang="en-US" dirty="0" err="1" smtClean="0"/>
              <a:t>inserite</a:t>
            </a:r>
            <a:r>
              <a:rPr lang="en-US" dirty="0" smtClean="0"/>
              <a:t> e </a:t>
            </a:r>
            <a:r>
              <a:rPr lang="en-US" dirty="0" err="1" smtClean="0"/>
              <a:t>trasmesse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b="1" dirty="0" err="1" smtClean="0"/>
              <a:t>lunedi</a:t>
            </a:r>
            <a:r>
              <a:rPr lang="en-US" b="1" dirty="0" smtClean="0"/>
              <a:t>’ 27 </a:t>
            </a:r>
            <a:r>
              <a:rPr lang="en-US" b="1" dirty="0" err="1" smtClean="0"/>
              <a:t>nov.</a:t>
            </a:r>
            <a:endParaRPr lang="en-US" b="1" dirty="0" smtClean="0"/>
          </a:p>
          <a:p>
            <a:r>
              <a:rPr lang="en-US" b="1" dirty="0" err="1" smtClean="0"/>
              <a:t>Eccezioni</a:t>
            </a:r>
            <a:r>
              <a:rPr lang="en-US" b="1" dirty="0" smtClean="0"/>
              <a:t> </a:t>
            </a:r>
            <a:r>
              <a:rPr lang="en-US" b="1" dirty="0" err="1" smtClean="0"/>
              <a:t>dovranno</a:t>
            </a:r>
            <a:r>
              <a:rPr lang="en-US" b="1" dirty="0" smtClean="0"/>
              <a:t> </a:t>
            </a:r>
            <a:r>
              <a:rPr lang="en-US" b="1" dirty="0" err="1" smtClean="0"/>
              <a:t>essere</a:t>
            </a:r>
            <a:r>
              <a:rPr lang="en-US" b="1" dirty="0" smtClean="0"/>
              <a:t> motivate per mail a me e </a:t>
            </a:r>
            <a:r>
              <a:rPr lang="en-US" b="1" dirty="0" err="1" smtClean="0"/>
              <a:t>ordini</a:t>
            </a:r>
            <a:r>
              <a:rPr lang="en-US" b="1" dirty="0" smtClean="0"/>
              <a:t> e </a:t>
            </a:r>
            <a:r>
              <a:rPr lang="en-US" b="1" dirty="0" err="1" smtClean="0"/>
              <a:t>preventivamente</a:t>
            </a:r>
            <a:r>
              <a:rPr lang="en-US" b="1" dirty="0" smtClean="0"/>
              <a:t> </a:t>
            </a:r>
            <a:r>
              <a:rPr lang="en-US" b="1" dirty="0" err="1" smtClean="0"/>
              <a:t>autorizzate</a:t>
            </a:r>
            <a:endParaRPr lang="en-US" b="1" dirty="0" smtClean="0"/>
          </a:p>
          <a:p>
            <a:r>
              <a:rPr lang="en-US" b="1" dirty="0" err="1" smtClean="0"/>
              <a:t>Acquisti</a:t>
            </a:r>
            <a:r>
              <a:rPr lang="en-US" b="1" dirty="0" smtClean="0"/>
              <a:t> di computer </a:t>
            </a:r>
            <a:r>
              <a:rPr lang="en-US" b="1" dirty="0" err="1" smtClean="0"/>
              <a:t>cumulativi</a:t>
            </a:r>
            <a:r>
              <a:rPr lang="en-US" b="1" dirty="0" smtClean="0"/>
              <a:t> </a:t>
            </a:r>
            <a:r>
              <a:rPr lang="en-US" b="1" dirty="0" err="1" smtClean="0"/>
              <a:t>tramite</a:t>
            </a:r>
            <a:r>
              <a:rPr lang="en-US" b="1" dirty="0" smtClean="0"/>
              <a:t> </a:t>
            </a:r>
            <a:r>
              <a:rPr lang="en-US" b="1" dirty="0" err="1" smtClean="0"/>
              <a:t>rdo</a:t>
            </a:r>
            <a:r>
              <a:rPr lang="en-US" b="1" dirty="0" smtClean="0"/>
              <a:t> MEPA, </a:t>
            </a:r>
            <a:r>
              <a:rPr lang="en-US" b="1" dirty="0" err="1" smtClean="0"/>
              <a:t>richieste</a:t>
            </a:r>
            <a:r>
              <a:rPr lang="en-US" b="1" dirty="0" smtClean="0"/>
              <a:t> </a:t>
            </a:r>
            <a:r>
              <a:rPr lang="en-US" b="1" dirty="0" err="1" smtClean="0"/>
              <a:t>alle</a:t>
            </a:r>
            <a:r>
              <a:rPr lang="en-US" b="1" dirty="0" smtClean="0"/>
              <a:t> </a:t>
            </a:r>
            <a:r>
              <a:rPr lang="en-US" b="1" dirty="0" err="1" smtClean="0"/>
              <a:t>segretarie</a:t>
            </a:r>
            <a:r>
              <a:rPr lang="en-US" b="1" dirty="0" smtClean="0"/>
              <a:t> &lt;25 </a:t>
            </a:r>
            <a:r>
              <a:rPr lang="en-US" b="1" dirty="0" err="1" smtClean="0"/>
              <a:t>ottobre</a:t>
            </a:r>
            <a:endParaRPr lang="en-US" b="1" dirty="0" smtClean="0"/>
          </a:p>
          <a:p>
            <a:r>
              <a:rPr lang="en-US" b="1" dirty="0"/>
              <a:t> </a:t>
            </a:r>
            <a:r>
              <a:rPr lang="en-US" b="1" dirty="0" smtClean="0"/>
              <a:t>				</a:t>
            </a:r>
            <a:r>
              <a:rPr lang="en-US" b="1" dirty="0"/>
              <a:t> </a:t>
            </a:r>
            <a:r>
              <a:rPr lang="en-US" b="1" dirty="0" smtClean="0"/>
              <a:t>         &gt;50ke </a:t>
            </a:r>
          </a:p>
          <a:p>
            <a:r>
              <a:rPr lang="en-US" dirty="0" err="1" smtClean="0"/>
              <a:t>Limite</a:t>
            </a:r>
            <a:r>
              <a:rPr lang="en-US" dirty="0" smtClean="0"/>
              <a:t> per </a:t>
            </a:r>
            <a:r>
              <a:rPr lang="en-US" dirty="0" err="1" smtClean="0"/>
              <a:t>presentazione</a:t>
            </a:r>
            <a:r>
              <a:rPr lang="en-US" dirty="0" smtClean="0"/>
              <a:t> in </a:t>
            </a:r>
            <a:r>
              <a:rPr lang="en-US" dirty="0" err="1" smtClean="0"/>
              <a:t>amministrazione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necessaria</a:t>
            </a:r>
            <a:r>
              <a:rPr lang="en-US" dirty="0" smtClean="0"/>
              <a:t> </a:t>
            </a:r>
            <a:r>
              <a:rPr lang="en-US" dirty="0" err="1" smtClean="0"/>
              <a:t>documentazione</a:t>
            </a:r>
            <a:r>
              <a:rPr lang="en-US" dirty="0" smtClean="0"/>
              <a:t> </a:t>
            </a:r>
            <a:r>
              <a:rPr lang="en-US" b="1" dirty="0" smtClean="0"/>
              <a:t>17 </a:t>
            </a:r>
            <a:r>
              <a:rPr lang="en-US" b="1" dirty="0" err="1" smtClean="0"/>
              <a:t>novembre</a:t>
            </a:r>
            <a:r>
              <a:rPr lang="en-US" dirty="0" smtClean="0"/>
              <a:t>, per dare tempo </a:t>
            </a:r>
            <a:r>
              <a:rPr lang="en-US" dirty="0" err="1" smtClean="0"/>
              <a:t>alle</a:t>
            </a:r>
            <a:r>
              <a:rPr lang="en-US" dirty="0" smtClean="0"/>
              <a:t> </a:t>
            </a:r>
            <a:r>
              <a:rPr lang="en-US" dirty="0" err="1" smtClean="0"/>
              <a:t>verifiche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Avvertite</a:t>
            </a:r>
            <a:r>
              <a:rPr lang="en-US" dirty="0" smtClean="0"/>
              <a:t> </a:t>
            </a:r>
            <a:r>
              <a:rPr lang="en-US" dirty="0" err="1" smtClean="0"/>
              <a:t>ora</a:t>
            </a:r>
            <a:r>
              <a:rPr lang="en-US" dirty="0" smtClean="0"/>
              <a:t> Angela </a:t>
            </a:r>
            <a:r>
              <a:rPr lang="en-US" dirty="0" err="1" smtClean="0"/>
              <a:t>Campanale</a:t>
            </a:r>
            <a:r>
              <a:rPr lang="en-US" dirty="0" smtClean="0"/>
              <a:t> se </a:t>
            </a:r>
            <a:r>
              <a:rPr lang="en-US" dirty="0" err="1" smtClean="0"/>
              <a:t>avete</a:t>
            </a:r>
            <a:r>
              <a:rPr lang="en-US" dirty="0" smtClean="0"/>
              <a:t> </a:t>
            </a:r>
            <a:r>
              <a:rPr lang="en-US" dirty="0" err="1" smtClean="0"/>
              <a:t>gare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fine anno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NON ASPETTATE L’ULTIMO MOMENTO!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b="1" dirty="0" smtClean="0"/>
              <a:t>STORNI </a:t>
            </a:r>
            <a:r>
              <a:rPr lang="en-US" dirty="0" err="1" smtClean="0"/>
              <a:t>entro</a:t>
            </a:r>
            <a:r>
              <a:rPr lang="en-US" dirty="0" smtClean="0"/>
              <a:t> 20 </a:t>
            </a:r>
            <a:r>
              <a:rPr lang="en-US" dirty="0" err="1" smtClean="0"/>
              <a:t>ottobre</a:t>
            </a:r>
            <a:r>
              <a:rPr lang="en-US" dirty="0" smtClean="0"/>
              <a:t> e </a:t>
            </a:r>
            <a:r>
              <a:rPr lang="en-US" dirty="0" err="1" smtClean="0"/>
              <a:t>segnalate</a:t>
            </a:r>
            <a:r>
              <a:rPr lang="en-US" dirty="0" smtClean="0"/>
              <a:t> se </a:t>
            </a:r>
            <a:r>
              <a:rPr lang="en-US" dirty="0" err="1" smtClean="0"/>
              <a:t>aspettate</a:t>
            </a:r>
            <a:r>
              <a:rPr lang="en-US" dirty="0" smtClean="0"/>
              <a:t> </a:t>
            </a:r>
            <a:r>
              <a:rPr lang="en-US" dirty="0" err="1" smtClean="0"/>
              <a:t>ulteriori</a:t>
            </a:r>
            <a:r>
              <a:rPr lang="en-US" dirty="0" smtClean="0"/>
              <a:t> </a:t>
            </a:r>
            <a:r>
              <a:rPr lang="en-US" smtClean="0"/>
              <a:t>assegnazioni</a:t>
            </a:r>
            <a:endParaRPr lang="en-US" dirty="0"/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mtClean="0"/>
              <a:t>Martedi' 3 Ottobre 2017</a:t>
            </a:r>
            <a:endParaRPr lang="en-US"/>
          </a:p>
        </p:txBody>
      </p:sp>
      <p:sp>
        <p:nvSpPr>
          <p:cNvPr id="18436" name="Slide Number Placeholder 4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EF78EE7-C8B6-324D-88C1-0447B0453FF0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85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Creato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comitato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coordinamento</a:t>
            </a:r>
            <a:r>
              <a:rPr lang="en-US" dirty="0" smtClean="0">
                <a:solidFill>
                  <a:schemeClr val="tx1"/>
                </a:solidFill>
              </a:rPr>
              <a:t> 3 </a:t>
            </a:r>
            <a:r>
              <a:rPr lang="en-US" dirty="0" err="1" smtClean="0">
                <a:solidFill>
                  <a:schemeClr val="tx1"/>
                </a:solidFill>
              </a:rPr>
              <a:t>missione</a:t>
            </a:r>
            <a:r>
              <a:rPr lang="en-US" dirty="0" smtClean="0">
                <a:solidFill>
                  <a:schemeClr val="tx1"/>
                </a:solidFill>
              </a:rPr>
              <a:t> ( CC3M) – 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Responsabile</a:t>
            </a:r>
            <a:r>
              <a:rPr lang="en-US" dirty="0" smtClean="0">
                <a:solidFill>
                  <a:schemeClr val="tx1"/>
                </a:solidFill>
              </a:rPr>
              <a:t> G. Chiarelli,  G. </a:t>
            </a:r>
            <a:r>
              <a:rPr lang="en-US" dirty="0" err="1" smtClean="0">
                <a:solidFill>
                  <a:schemeClr val="tx1"/>
                </a:solidFill>
              </a:rPr>
              <a:t>Alimonti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referente</a:t>
            </a:r>
            <a:r>
              <a:rPr lang="en-US" dirty="0" smtClean="0">
                <a:solidFill>
                  <a:schemeClr val="tx1"/>
                </a:solidFill>
              </a:rPr>
              <a:t> locale</a:t>
            </a: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Notte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ricerca</a:t>
            </a:r>
            <a:r>
              <a:rPr lang="en-US" dirty="0" smtClean="0">
                <a:solidFill>
                  <a:schemeClr val="tx1"/>
                </a:solidFill>
              </a:rPr>
              <a:t> al MUST – </a:t>
            </a:r>
            <a:r>
              <a:rPr lang="en-US" dirty="0" err="1" smtClean="0">
                <a:solidFill>
                  <a:schemeClr val="tx1"/>
                </a:solidFill>
              </a:rPr>
              <a:t>successo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pubblico</a:t>
            </a:r>
            <a:r>
              <a:rPr lang="en-US" dirty="0" smtClean="0">
                <a:solidFill>
                  <a:schemeClr val="tx1"/>
                </a:solidFill>
              </a:rPr>
              <a:t> – </a:t>
            </a:r>
            <a:r>
              <a:rPr lang="en-US" dirty="0" err="1" smtClean="0">
                <a:solidFill>
                  <a:schemeClr val="tx1"/>
                </a:solidFill>
              </a:rPr>
              <a:t>ringraziamenti</a:t>
            </a:r>
            <a:r>
              <a:rPr lang="en-US" dirty="0" smtClean="0">
                <a:solidFill>
                  <a:schemeClr val="tx1"/>
                </a:solidFill>
              </a:rPr>
              <a:t> a Lorenzo </a:t>
            </a:r>
            <a:r>
              <a:rPr lang="en-US" dirty="0" err="1" smtClean="0">
                <a:solidFill>
                  <a:schemeClr val="tx1"/>
                </a:solidFill>
              </a:rPr>
              <a:t>Caccianiga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Alimonti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tutti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volontari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Nuovo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Portale</a:t>
            </a:r>
            <a:r>
              <a:rPr lang="en-US" dirty="0" smtClean="0">
                <a:solidFill>
                  <a:schemeClr val="tx1"/>
                </a:solidFill>
              </a:rPr>
              <a:t> e’ </a:t>
            </a:r>
            <a:r>
              <a:rPr lang="en-US" dirty="0" err="1" smtClean="0">
                <a:solidFill>
                  <a:schemeClr val="tx1"/>
                </a:solidFill>
              </a:rPr>
              <a:t>entrato</a:t>
            </a:r>
            <a:r>
              <a:rPr lang="en-US" dirty="0" smtClean="0">
                <a:solidFill>
                  <a:schemeClr val="tx1"/>
                </a:solidFill>
              </a:rPr>
              <a:t> in </a:t>
            </a:r>
            <a:r>
              <a:rPr lang="en-US" dirty="0" err="1" smtClean="0">
                <a:solidFill>
                  <a:schemeClr val="tx1"/>
                </a:solidFill>
              </a:rPr>
              <a:t>linea</a:t>
            </a:r>
            <a:r>
              <a:rPr lang="en-US" dirty="0" smtClean="0">
                <a:solidFill>
                  <a:schemeClr val="tx1"/>
                </a:solidFill>
              </a:rPr>
              <a:t>  </a:t>
            </a:r>
            <a:r>
              <a:rPr lang="en-US" dirty="0" smtClean="0">
                <a:solidFill>
                  <a:schemeClr val="tx1"/>
                </a:solidFill>
                <a:hlinkClick r:id="rId2"/>
              </a:rPr>
              <a:t>www.mi.infn.it</a:t>
            </a:r>
            <a:r>
              <a:rPr lang="en-US" dirty="0" smtClean="0">
                <a:solidFill>
                  <a:schemeClr val="tx1"/>
                </a:solidFill>
              </a:rPr>
              <a:t> , </a:t>
            </a:r>
            <a:r>
              <a:rPr lang="en-US" dirty="0" err="1" smtClean="0">
                <a:solidFill>
                  <a:schemeClr val="tx1"/>
                </a:solidFill>
              </a:rPr>
              <a:t>insieme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homelasa.mi.infn.it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Segnalate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 </a:t>
            </a:r>
            <a:r>
              <a:rPr lang="en-US" dirty="0" err="1">
                <a:solidFill>
                  <a:schemeClr val="tx1"/>
                </a:solidFill>
              </a:rPr>
              <a:t>joomla-support@lists.mi.infn.it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malfunzionamenti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errori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pagine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mancanti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oppure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direttamente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responsabili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pagine</a:t>
            </a:r>
            <a:r>
              <a:rPr lang="en-US" dirty="0" smtClean="0">
                <a:solidFill>
                  <a:schemeClr val="tx1"/>
                </a:solidFill>
              </a:rPr>
              <a:t> info </a:t>
            </a:r>
            <a:r>
              <a:rPr lang="en-US" dirty="0" err="1" smtClean="0">
                <a:solidFill>
                  <a:schemeClr val="tx1"/>
                </a:solidFill>
              </a:rPr>
              <a:t>mancanti</a:t>
            </a:r>
            <a:r>
              <a:rPr lang="en-US" dirty="0" smtClean="0">
                <a:solidFill>
                  <a:schemeClr val="tx1"/>
                </a:solidFill>
              </a:rPr>
              <a:t> o </a:t>
            </a:r>
            <a:r>
              <a:rPr lang="en-US" dirty="0" err="1" smtClean="0">
                <a:solidFill>
                  <a:schemeClr val="tx1"/>
                </a:solidFill>
              </a:rPr>
              <a:t>errate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Grande </a:t>
            </a:r>
            <a:r>
              <a:rPr lang="en-US" dirty="0" err="1">
                <a:solidFill>
                  <a:schemeClr val="tx1"/>
                </a:solidFill>
              </a:rPr>
              <a:t>lavoro</a:t>
            </a:r>
            <a:r>
              <a:rPr lang="en-US" dirty="0">
                <a:solidFill>
                  <a:schemeClr val="tx1"/>
                </a:solidFill>
              </a:rPr>
              <a:t> di </a:t>
            </a:r>
            <a:r>
              <a:rPr lang="en-US" dirty="0" err="1">
                <a:solidFill>
                  <a:schemeClr val="tx1"/>
                </a:solidFill>
              </a:rPr>
              <a:t>Benedicte</a:t>
            </a:r>
            <a:r>
              <a:rPr lang="en-US" dirty="0">
                <a:solidFill>
                  <a:schemeClr val="tx1"/>
                </a:solidFill>
              </a:rPr>
              <a:t> Million, Andrea </a:t>
            </a:r>
            <a:r>
              <a:rPr lang="en-US" dirty="0" err="1">
                <a:solidFill>
                  <a:schemeClr val="tx1"/>
                </a:solidFill>
              </a:rPr>
              <a:t>Baldini</a:t>
            </a:r>
            <a:r>
              <a:rPr lang="en-US" dirty="0">
                <a:solidFill>
                  <a:schemeClr val="tx1"/>
                </a:solidFill>
              </a:rPr>
              <a:t> , </a:t>
            </a:r>
            <a:r>
              <a:rPr lang="en-US" dirty="0" err="1">
                <a:solidFill>
                  <a:schemeClr val="tx1"/>
                </a:solidFill>
              </a:rPr>
              <a:t>Gianpietro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Spada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smtClean="0">
                <a:solidFill>
                  <a:schemeClr val="tx1"/>
                </a:solidFill>
              </a:rPr>
              <a:t>e </a:t>
            </a:r>
            <a:r>
              <a:rPr lang="en-US" dirty="0" err="1" smtClean="0">
                <a:solidFill>
                  <a:schemeClr val="tx1"/>
                </a:solidFill>
              </a:rPr>
              <a:t>tutti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quelli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hanno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compilato</a:t>
            </a:r>
            <a:r>
              <a:rPr lang="en-US" dirty="0" smtClean="0">
                <a:solidFill>
                  <a:schemeClr val="tx1"/>
                </a:solidFill>
              </a:rPr>
              <a:t> le </a:t>
            </a:r>
            <a:r>
              <a:rPr lang="en-US" dirty="0" err="1" smtClean="0">
                <a:solidFill>
                  <a:schemeClr val="tx1"/>
                </a:solidFill>
              </a:rPr>
              <a:t>pagine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Iniziati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colloqui</a:t>
            </a:r>
            <a:r>
              <a:rPr lang="en-US" dirty="0" smtClean="0">
                <a:solidFill>
                  <a:schemeClr val="tx1"/>
                </a:solidFill>
              </a:rPr>
              <a:t> con DG </a:t>
            </a:r>
            <a:r>
              <a:rPr lang="en-US" dirty="0" err="1" smtClean="0">
                <a:solidFill>
                  <a:schemeClr val="tx1"/>
                </a:solidFill>
              </a:rPr>
              <a:t>Unimi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rinnovo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convenzione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scaduta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Pesanti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richieste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finanziarie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LASA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Lavori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ristrutturazione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messa</a:t>
            </a:r>
            <a:r>
              <a:rPr lang="en-US" dirty="0" smtClean="0">
                <a:solidFill>
                  <a:schemeClr val="tx1"/>
                </a:solidFill>
              </a:rPr>
              <a:t> a </a:t>
            </a:r>
            <a:r>
              <a:rPr lang="en-US" dirty="0" err="1" smtClean="0">
                <a:solidFill>
                  <a:schemeClr val="tx1"/>
                </a:solidFill>
              </a:rPr>
              <a:t>norma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dovrebbero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comunque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cominciare</a:t>
            </a: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Prossimo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consiglio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di </a:t>
            </a:r>
            <a:r>
              <a:rPr lang="en-US" dirty="0" err="1" smtClean="0">
                <a:solidFill>
                  <a:schemeClr val="tx1"/>
                </a:solidFill>
              </a:rPr>
              <a:t>Sezione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   30 </a:t>
            </a:r>
            <a:r>
              <a:rPr lang="en-US" dirty="0" err="1" smtClean="0">
                <a:solidFill>
                  <a:schemeClr val="tx1"/>
                </a:solidFill>
              </a:rPr>
              <a:t>novembre</a:t>
            </a:r>
            <a:r>
              <a:rPr lang="en-US" dirty="0" smtClean="0">
                <a:solidFill>
                  <a:schemeClr val="tx1"/>
                </a:solidFill>
                <a:sym typeface="Wingdings"/>
              </a:rPr>
              <a:t> 1 </a:t>
            </a:r>
            <a:r>
              <a:rPr lang="en-US" dirty="0" err="1" smtClean="0">
                <a:solidFill>
                  <a:schemeClr val="tx1"/>
                </a:solidFill>
                <a:sym typeface="Wingdings"/>
              </a:rPr>
              <a:t>dicembre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37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err="1" smtClean="0"/>
              <a:t>Varie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399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 </a:t>
            </a:r>
            <a:r>
              <a:rPr lang="en-US" dirty="0" err="1" smtClean="0"/>
              <a:t>scorta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004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14 Agosto</a:t>
            </a:r>
            <a:r>
              <a:rPr lang="en-US" dirty="0" smtClean="0"/>
              <a:t> </a:t>
            </a:r>
            <a:r>
              <a:rPr lang="en-US" dirty="0" smtClean="0"/>
              <a:t>2017 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ttp://home.infn.it/images/OG4_201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75" y="924747"/>
            <a:ext cx="6463767" cy="35909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asellaDiTesto 5"/>
          <p:cNvSpPr txBox="1"/>
          <p:nvPr/>
        </p:nvSpPr>
        <p:spPr>
          <a:xfrm>
            <a:off x="379827" y="4596414"/>
            <a:ext cx="863756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L'osservazione </a:t>
            </a:r>
            <a:r>
              <a:rPr lang="it-IT" dirty="0"/>
              <a:t>(GW170814) dei tre rivelatori è stata registrata il 14 agosto 2017 alle 10.30.43 UTC. Le onde gravitazionali – “increspature” del “tessuto” dello </a:t>
            </a:r>
            <a:r>
              <a:rPr lang="it-IT" dirty="0" err="1"/>
              <a:t>spaziotempo</a:t>
            </a:r>
            <a:r>
              <a:rPr lang="it-IT" dirty="0"/>
              <a:t> – sono state emesse durante i momenti finali della fusione di due buchi neri, con masse rispettivamente di circa 31 e 25 volte la massa del Sole e distanti circa 1,8 miliardi di anni luce. Il buco nero così prodotto ha una massa circa 53 volte quella del nostro Sole. Ciò significa che, durante la coalescenza, circa 3 masse solari sono state convertite in energia sotto forma di onde gravitazionali.</a:t>
            </a:r>
          </a:p>
          <a:p>
            <a:endParaRPr lang="it-IT" dirty="0"/>
          </a:p>
        </p:txBody>
      </p:sp>
      <p:sp>
        <p:nvSpPr>
          <p:cNvPr id="7" name="CasellaDiTesto 6"/>
          <p:cNvSpPr txBox="1"/>
          <p:nvPr/>
        </p:nvSpPr>
        <p:spPr>
          <a:xfrm>
            <a:off x="6619298" y="980222"/>
            <a:ext cx="252470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Un segnale di onda gravitazionale, </a:t>
            </a:r>
            <a:r>
              <a:rPr lang="it-IT" dirty="0" smtClean="0"/>
              <a:t>è </a:t>
            </a:r>
            <a:r>
              <a:rPr lang="it-IT" dirty="0"/>
              <a:t>stato misurato con inedita precisione dai due rivelatori di LIGO </a:t>
            </a:r>
            <a:r>
              <a:rPr lang="it-IT" dirty="0" smtClean="0"/>
              <a:t>(USA), </a:t>
            </a:r>
            <a:r>
              <a:rPr lang="it-IT" dirty="0"/>
              <a:t>e dal rivelatore VIRGO, di </a:t>
            </a:r>
            <a:r>
              <a:rPr lang="it-IT" dirty="0" smtClean="0"/>
              <a:t>EGO (</a:t>
            </a:r>
            <a:r>
              <a:rPr lang="it-IT" dirty="0" err="1" smtClean="0"/>
              <a:t>European</a:t>
            </a:r>
            <a:r>
              <a:rPr lang="it-IT" dirty="0" smtClean="0"/>
              <a:t> </a:t>
            </a:r>
            <a:r>
              <a:rPr lang="it-IT" dirty="0" err="1" smtClean="0"/>
              <a:t>Gravitatio</a:t>
            </a:r>
            <a:r>
              <a:rPr lang="it-IT" dirty="0" smtClean="0"/>
              <a:t> </a:t>
            </a:r>
            <a:r>
              <a:rPr lang="it-IT" dirty="0" err="1" smtClean="0"/>
              <a:t>nal</a:t>
            </a:r>
            <a:r>
              <a:rPr lang="it-IT" dirty="0" smtClean="0"/>
              <a:t> </a:t>
            </a:r>
            <a:r>
              <a:rPr lang="it-IT" dirty="0" err="1" smtClean="0"/>
              <a:t>Observatory</a:t>
            </a:r>
            <a:r>
              <a:rPr lang="it-IT" dirty="0" smtClean="0"/>
              <a:t>) vicino </a:t>
            </a:r>
            <a:r>
              <a:rPr lang="it-IT" dirty="0"/>
              <a:t>a Pisa, </a:t>
            </a:r>
            <a:r>
              <a:rPr lang="it-IT" dirty="0" smtClean="0"/>
              <a:t>fondato da INFN  e CNRS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9945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24747"/>
            <a:ext cx="9144000" cy="5933253"/>
          </a:xfrm>
        </p:spPr>
        <p:txBody>
          <a:bodyPr>
            <a:normAutofit fontScale="92500" lnSpcReduction="20000"/>
          </a:bodyPr>
          <a:lstStyle/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r>
              <a:rPr lang="en-US" b="1" dirty="0" err="1" smtClean="0"/>
              <a:t>Trasferimento</a:t>
            </a:r>
            <a:r>
              <a:rPr lang="en-US" b="1" dirty="0" smtClean="0"/>
              <a:t> </a:t>
            </a:r>
            <a:r>
              <a:rPr lang="en-US" b="1" dirty="0" err="1" smtClean="0"/>
              <a:t>Citta</a:t>
            </a:r>
            <a:r>
              <a:rPr lang="en-US" b="1" dirty="0" smtClean="0"/>
              <a:t>’ </a:t>
            </a:r>
            <a:r>
              <a:rPr lang="en-US" b="1" dirty="0" err="1" smtClean="0"/>
              <a:t>Studi</a:t>
            </a:r>
            <a:r>
              <a:rPr lang="en-US" b="1" dirty="0" smtClean="0"/>
              <a:t> a campus EXPO</a:t>
            </a:r>
            <a:endParaRPr lang="en-US" b="1" dirty="0"/>
          </a:p>
          <a:p>
            <a:r>
              <a:rPr lang="en-US" dirty="0" err="1" smtClean="0"/>
              <a:t>Approvato</a:t>
            </a:r>
            <a:r>
              <a:rPr lang="en-US" dirty="0" smtClean="0"/>
              <a:t> da </a:t>
            </a:r>
            <a:r>
              <a:rPr lang="en-US" dirty="0" err="1" smtClean="0"/>
              <a:t>unimi</a:t>
            </a:r>
            <a:r>
              <a:rPr lang="en-US" dirty="0" smtClean="0"/>
              <a:t>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contiene</a:t>
            </a:r>
            <a:r>
              <a:rPr lang="en-US" dirty="0" smtClean="0"/>
              <a:t> le </a:t>
            </a:r>
            <a:r>
              <a:rPr lang="en-US" dirty="0" err="1" smtClean="0"/>
              <a:t>richieste</a:t>
            </a:r>
            <a:r>
              <a:rPr lang="en-US" dirty="0" smtClean="0"/>
              <a:t> di </a:t>
            </a:r>
            <a:r>
              <a:rPr lang="en-US" dirty="0" err="1" smtClean="0"/>
              <a:t>logistica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confronti</a:t>
            </a:r>
            <a:r>
              <a:rPr lang="en-US" dirty="0" smtClean="0"/>
              <a:t> di area expo</a:t>
            </a:r>
          </a:p>
          <a:p>
            <a:r>
              <a:rPr lang="en-US" dirty="0" err="1" smtClean="0"/>
              <a:t>Proposta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piastra</a:t>
            </a:r>
            <a:r>
              <a:rPr lang="en-US" dirty="0" smtClean="0"/>
              <a:t> </a:t>
            </a:r>
            <a:r>
              <a:rPr lang="en-US" dirty="0" err="1" smtClean="0"/>
              <a:t>tecnologica</a:t>
            </a:r>
            <a:r>
              <a:rPr lang="en-US" dirty="0" smtClean="0"/>
              <a:t>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riunisca</a:t>
            </a:r>
            <a:r>
              <a:rPr lang="en-US" dirty="0" smtClean="0"/>
              <a:t> e </a:t>
            </a:r>
            <a:r>
              <a:rPr lang="en-US" dirty="0" err="1" smtClean="0"/>
              <a:t>potenzi</a:t>
            </a:r>
            <a:r>
              <a:rPr lang="en-US" dirty="0" smtClean="0"/>
              <a:t> le </a:t>
            </a:r>
            <a:r>
              <a:rPr lang="en-US" dirty="0" err="1" smtClean="0"/>
              <a:t>attrezzature</a:t>
            </a:r>
            <a:r>
              <a:rPr lang="en-US" dirty="0" smtClean="0"/>
              <a:t> </a:t>
            </a:r>
            <a:r>
              <a:rPr lang="en-US" dirty="0" err="1" smtClean="0"/>
              <a:t>tecnologiche</a:t>
            </a:r>
            <a:r>
              <a:rPr lang="en-US" dirty="0" smtClean="0"/>
              <a:t> (</a:t>
            </a:r>
            <a:r>
              <a:rPr lang="en-US" dirty="0" err="1" smtClean="0"/>
              <a:t>officine</a:t>
            </a:r>
            <a:r>
              <a:rPr lang="en-US" dirty="0" smtClean="0"/>
              <a:t>, </a:t>
            </a:r>
            <a:r>
              <a:rPr lang="en-US" dirty="0" err="1" smtClean="0"/>
              <a:t>laboratori</a:t>
            </a:r>
            <a:r>
              <a:rPr lang="en-US" dirty="0" smtClean="0"/>
              <a:t> </a:t>
            </a:r>
            <a:r>
              <a:rPr lang="en-US" dirty="0" err="1" smtClean="0"/>
              <a:t>condivisi</a:t>
            </a:r>
            <a:r>
              <a:rPr lang="en-US" dirty="0" smtClean="0"/>
              <a:t>, </a:t>
            </a:r>
            <a:r>
              <a:rPr lang="en-US" dirty="0" err="1" smtClean="0"/>
              <a:t>microscopi</a:t>
            </a:r>
            <a:r>
              <a:rPr lang="en-US" dirty="0" smtClean="0"/>
              <a:t> </a:t>
            </a:r>
            <a:r>
              <a:rPr lang="en-US" dirty="0" err="1" smtClean="0"/>
              <a:t>elettronici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endParaRPr lang="en-US" dirty="0" smtClean="0"/>
          </a:p>
          <a:p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analitica</a:t>
            </a:r>
            <a:r>
              <a:rPr lang="en-US" dirty="0" smtClean="0"/>
              <a:t>,(e</a:t>
            </a:r>
            <a:r>
              <a:rPr lang="en-US" baseline="30000" dirty="0" smtClean="0"/>
              <a:t>-</a:t>
            </a:r>
            <a:r>
              <a:rPr lang="en-US" dirty="0" smtClean="0"/>
              <a:t> da 100 a 500 MeV) per </a:t>
            </a:r>
            <a:r>
              <a:rPr lang="en-US" dirty="0" err="1" smtClean="0"/>
              <a:t>esigenze</a:t>
            </a:r>
            <a:r>
              <a:rPr lang="en-US" dirty="0" smtClean="0"/>
              <a:t> di </a:t>
            </a:r>
            <a:r>
              <a:rPr lang="en-US" dirty="0" err="1" smtClean="0"/>
              <a:t>struttura</a:t>
            </a:r>
            <a:r>
              <a:rPr lang="en-US" dirty="0" smtClean="0"/>
              <a:t> </a:t>
            </a:r>
            <a:r>
              <a:rPr lang="en-US" dirty="0" err="1" smtClean="0"/>
              <a:t>materia</a:t>
            </a:r>
            <a:r>
              <a:rPr lang="en-US" dirty="0" smtClean="0"/>
              <a:t>, </a:t>
            </a:r>
            <a:r>
              <a:rPr lang="en-US" dirty="0" err="1" smtClean="0"/>
              <a:t>biologia</a:t>
            </a:r>
            <a:r>
              <a:rPr lang="en-US" dirty="0" smtClean="0"/>
              <a:t>, </a:t>
            </a:r>
            <a:r>
              <a:rPr lang="en-US" dirty="0" err="1" smtClean="0"/>
              <a:t>diagnostica</a:t>
            </a:r>
            <a:r>
              <a:rPr lang="en-US" dirty="0" smtClean="0"/>
              <a:t>, etc., ma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potra</a:t>
            </a:r>
            <a:r>
              <a:rPr lang="en-US" dirty="0" smtClean="0"/>
              <a:t>’ </a:t>
            </a:r>
            <a:r>
              <a:rPr lang="en-US" dirty="0" err="1" smtClean="0"/>
              <a:t>essere</a:t>
            </a:r>
            <a:r>
              <a:rPr lang="en-US" dirty="0" smtClean="0"/>
              <a:t> </a:t>
            </a:r>
            <a:r>
              <a:rPr lang="en-US" dirty="0" err="1" smtClean="0"/>
              <a:t>finanziato</a:t>
            </a:r>
            <a:r>
              <a:rPr lang="en-US" dirty="0" smtClean="0"/>
              <a:t> solo </a:t>
            </a:r>
            <a:r>
              <a:rPr lang="en-US" dirty="0" err="1" smtClean="0"/>
              <a:t>su</a:t>
            </a:r>
            <a:r>
              <a:rPr lang="en-US" dirty="0" smtClean="0"/>
              <a:t> </a:t>
            </a:r>
            <a:r>
              <a:rPr lang="en-US" dirty="0" err="1" smtClean="0"/>
              <a:t>progetti</a:t>
            </a:r>
            <a:r>
              <a:rPr lang="en-US" dirty="0" smtClean="0"/>
              <a:t> </a:t>
            </a:r>
            <a:r>
              <a:rPr lang="en-US" dirty="0" err="1" smtClean="0"/>
              <a:t>europei</a:t>
            </a:r>
            <a:r>
              <a:rPr lang="en-US" dirty="0" smtClean="0"/>
              <a:t> o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dedicati</a:t>
            </a:r>
            <a:endParaRPr lang="en-US" dirty="0" smtClean="0"/>
          </a:p>
          <a:p>
            <a:r>
              <a:rPr lang="en-US" dirty="0" err="1" smtClean="0"/>
              <a:t>Sostegno</a:t>
            </a:r>
            <a:r>
              <a:rPr lang="en-US" dirty="0" smtClean="0"/>
              <a:t> INFN </a:t>
            </a:r>
            <a:r>
              <a:rPr lang="en-US" dirty="0" err="1" smtClean="0"/>
              <a:t>prossimo</a:t>
            </a:r>
            <a:r>
              <a:rPr lang="en-US" dirty="0" smtClean="0"/>
              <a:t> </a:t>
            </a:r>
            <a:r>
              <a:rPr lang="en-US" dirty="0" err="1" smtClean="0"/>
              <a:t>incontro</a:t>
            </a:r>
            <a:r>
              <a:rPr lang="en-US" dirty="0" smtClean="0"/>
              <a:t> </a:t>
            </a:r>
            <a:r>
              <a:rPr lang="en-US" dirty="0" err="1" smtClean="0"/>
              <a:t>ferroni-rettore</a:t>
            </a:r>
            <a:endParaRPr lang="en-US" dirty="0" smtClean="0"/>
          </a:p>
          <a:p>
            <a:r>
              <a:rPr lang="en-US" dirty="0" err="1" smtClean="0"/>
              <a:t>Prossimi</a:t>
            </a:r>
            <a:r>
              <a:rPr lang="en-US" dirty="0" smtClean="0"/>
              <a:t> </a:t>
            </a:r>
            <a:r>
              <a:rPr lang="en-US" dirty="0" err="1" smtClean="0"/>
              <a:t>passi</a:t>
            </a:r>
            <a:r>
              <a:rPr lang="en-US" dirty="0" smtClean="0"/>
              <a:t> </a:t>
            </a:r>
            <a:r>
              <a:rPr lang="en-US" dirty="0" err="1" smtClean="0"/>
              <a:t>definizione</a:t>
            </a:r>
            <a:r>
              <a:rPr lang="en-US" dirty="0" smtClean="0"/>
              <a:t> </a:t>
            </a:r>
            <a:r>
              <a:rPr lang="en-US" dirty="0" err="1" smtClean="0"/>
              <a:t>richieste</a:t>
            </a:r>
            <a:r>
              <a:rPr lang="en-US" dirty="0" smtClean="0"/>
              <a:t> per </a:t>
            </a:r>
            <a:r>
              <a:rPr lang="en-US" dirty="0" err="1" smtClean="0"/>
              <a:t>progettazione</a:t>
            </a:r>
            <a:r>
              <a:rPr lang="en-US" dirty="0" smtClean="0"/>
              <a:t> </a:t>
            </a:r>
            <a:r>
              <a:rPr lang="en-US" dirty="0" err="1" smtClean="0"/>
              <a:t>interna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Dipartimento</a:t>
            </a:r>
            <a:r>
              <a:rPr lang="en-US" dirty="0" smtClean="0"/>
              <a:t> ha </a:t>
            </a:r>
            <a:r>
              <a:rPr lang="en-US" dirty="0" err="1" smtClean="0"/>
              <a:t>attivando</a:t>
            </a:r>
            <a:r>
              <a:rPr lang="en-US" dirty="0" smtClean="0"/>
              <a:t> </a:t>
            </a:r>
            <a:r>
              <a:rPr lang="en-US" dirty="0" err="1" smtClean="0"/>
              <a:t>GdL</a:t>
            </a:r>
            <a:r>
              <a:rPr lang="en-US" dirty="0" smtClean="0"/>
              <a:t> per </a:t>
            </a:r>
            <a:r>
              <a:rPr lang="en-US" dirty="0" err="1" smtClean="0"/>
              <a:t>raccogliere</a:t>
            </a:r>
            <a:r>
              <a:rPr lang="en-US" dirty="0" smtClean="0"/>
              <a:t> le </a:t>
            </a:r>
            <a:r>
              <a:rPr lang="en-US" dirty="0" err="1" smtClean="0"/>
              <a:t>esigenze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laboratori</a:t>
            </a:r>
            <a:endParaRPr lang="en-US" dirty="0" smtClean="0"/>
          </a:p>
          <a:p>
            <a:r>
              <a:rPr lang="en-US" dirty="0" smtClean="0"/>
              <a:t>(E. Meroni, A. </a:t>
            </a:r>
            <a:r>
              <a:rPr lang="en-US" dirty="0" err="1" smtClean="0"/>
              <a:t>Andreazza</a:t>
            </a:r>
            <a:r>
              <a:rPr lang="en-US" dirty="0" smtClean="0"/>
              <a:t>, A. </a:t>
            </a:r>
            <a:r>
              <a:rPr lang="en-US" dirty="0" err="1" smtClean="0"/>
              <a:t>Pullia</a:t>
            </a:r>
            <a:r>
              <a:rPr lang="en-US" dirty="0" smtClean="0"/>
              <a:t> et al). </a:t>
            </a:r>
            <a:r>
              <a:rPr lang="en-US" dirty="0" err="1" smtClean="0"/>
              <a:t>Contattateli</a:t>
            </a:r>
            <a:r>
              <a:rPr lang="en-US" dirty="0" smtClean="0"/>
              <a:t> se non lo </a:t>
            </a:r>
            <a:r>
              <a:rPr lang="en-US" dirty="0" err="1" smtClean="0"/>
              <a:t>fanno</a:t>
            </a:r>
            <a:r>
              <a:rPr lang="en-US" dirty="0" smtClean="0"/>
              <a:t> </a:t>
            </a:r>
            <a:r>
              <a:rPr lang="en-US" dirty="0" err="1" smtClean="0"/>
              <a:t>loro</a:t>
            </a:r>
            <a:endParaRPr lang="en-US" dirty="0" smtClean="0"/>
          </a:p>
          <a:p>
            <a:r>
              <a:rPr lang="en-US" dirty="0" err="1" smtClean="0"/>
              <a:t>Tenere</a:t>
            </a:r>
            <a:r>
              <a:rPr lang="en-US" dirty="0" smtClean="0"/>
              <a:t> </a:t>
            </a:r>
            <a:r>
              <a:rPr lang="en-US" dirty="0" err="1" smtClean="0"/>
              <a:t>presenti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officine</a:t>
            </a:r>
            <a:r>
              <a:rPr lang="en-US" dirty="0" smtClean="0"/>
              <a:t>, lab </a:t>
            </a:r>
            <a:r>
              <a:rPr lang="en-US" dirty="0" err="1" smtClean="0"/>
              <a:t>elettronica</a:t>
            </a:r>
            <a:r>
              <a:rPr lang="en-US" dirty="0" smtClean="0"/>
              <a:t>, </a:t>
            </a:r>
            <a:r>
              <a:rPr lang="en-US" dirty="0" err="1" smtClean="0"/>
              <a:t>camere</a:t>
            </a:r>
            <a:r>
              <a:rPr lang="en-US" dirty="0" smtClean="0"/>
              <a:t> </a:t>
            </a:r>
            <a:r>
              <a:rPr lang="en-US" dirty="0" err="1" smtClean="0"/>
              <a:t>pulite</a:t>
            </a:r>
            <a:r>
              <a:rPr lang="en-US" dirty="0" smtClean="0"/>
              <a:t> </a:t>
            </a:r>
            <a:r>
              <a:rPr lang="en-US" dirty="0" err="1" smtClean="0"/>
              <a:t>etc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r>
              <a:rPr lang="en-US" b="1" dirty="0" err="1" smtClean="0"/>
              <a:t>Nuovo</a:t>
            </a:r>
            <a:r>
              <a:rPr lang="en-US" b="1" dirty="0" smtClean="0"/>
              <a:t> </a:t>
            </a:r>
            <a:r>
              <a:rPr lang="en-US" b="1" dirty="0" err="1" smtClean="0"/>
              <a:t>edificio</a:t>
            </a:r>
            <a:r>
              <a:rPr lang="en-US" b="1" dirty="0" smtClean="0"/>
              <a:t> </a:t>
            </a:r>
            <a:r>
              <a:rPr lang="en-US" b="1" dirty="0" err="1" smtClean="0"/>
              <a:t>informatica</a:t>
            </a:r>
            <a:endParaRPr lang="en-US" b="1" dirty="0" smtClean="0"/>
          </a:p>
          <a:p>
            <a:r>
              <a:rPr lang="en-US" dirty="0" err="1" smtClean="0"/>
              <a:t>Lavori</a:t>
            </a:r>
            <a:r>
              <a:rPr lang="en-US" dirty="0" smtClean="0"/>
              <a:t> </a:t>
            </a:r>
            <a:r>
              <a:rPr lang="en-US" dirty="0" err="1" smtClean="0"/>
              <a:t>proseguono</a:t>
            </a:r>
            <a:r>
              <a:rPr lang="en-US" dirty="0" smtClean="0"/>
              <a:t>, </a:t>
            </a:r>
            <a:r>
              <a:rPr lang="en-US" dirty="0" err="1" smtClean="0"/>
              <a:t>trasloco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2018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16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smtClean="0"/>
              <a:t>  </a:t>
            </a:r>
            <a:r>
              <a:rPr lang="en-US" smtClean="0"/>
              <a:t>Maggio</a:t>
            </a:r>
            <a:r>
              <a:rPr lang="en-US" smtClean="0"/>
              <a:t> </a:t>
            </a:r>
            <a:r>
              <a:rPr lang="en-US" dirty="0" smtClean="0"/>
              <a:t>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27" y="1073330"/>
            <a:ext cx="8682797" cy="546201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00" dirty="0" smtClean="0">
                <a:sym typeface="Wingdings"/>
              </a:rPr>
              <a:t>De </a:t>
            </a:r>
            <a:r>
              <a:rPr lang="en-US" sz="1400" dirty="0" err="1" smtClean="0">
                <a:sym typeface="Wingdings"/>
              </a:rPr>
              <a:t>Nicolasegue</a:t>
            </a:r>
            <a:r>
              <a:rPr lang="en-US" sz="1400" dirty="0" smtClean="0">
                <a:sym typeface="Wingdings"/>
              </a:rPr>
              <a:t>)</a:t>
            </a:r>
          </a:p>
          <a:p>
            <a:r>
              <a:rPr lang="en-US" sz="1400" dirty="0"/>
              <a:t>Sotto 40 </a:t>
            </a:r>
            <a:r>
              <a:rPr lang="en-US" sz="1400" dirty="0" err="1"/>
              <a:t>keuro</a:t>
            </a:r>
            <a:r>
              <a:rPr lang="en-US" sz="1400" dirty="0"/>
              <a:t>:</a:t>
            </a:r>
          </a:p>
          <a:p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permette</a:t>
            </a:r>
            <a:r>
              <a:rPr lang="en-US" sz="1400" dirty="0"/>
              <a:t> </a:t>
            </a:r>
            <a:r>
              <a:rPr lang="en-US" sz="1400" dirty="0" err="1"/>
              <a:t>l’affidamento</a:t>
            </a:r>
            <a:r>
              <a:rPr lang="en-US" sz="1400" dirty="0"/>
              <a:t> </a:t>
            </a:r>
            <a:r>
              <a:rPr lang="en-US" sz="1400" dirty="0" err="1"/>
              <a:t>diretto</a:t>
            </a:r>
            <a:r>
              <a:rPr lang="en-US" sz="1400" dirty="0"/>
              <a:t> </a:t>
            </a:r>
            <a:r>
              <a:rPr lang="en-US" sz="1400" dirty="0" err="1"/>
              <a:t>anche</a:t>
            </a:r>
            <a:r>
              <a:rPr lang="en-US" sz="1400" dirty="0"/>
              <a:t> </a:t>
            </a:r>
            <a:r>
              <a:rPr lang="en-US" sz="1400" dirty="0" err="1"/>
              <a:t>senza</a:t>
            </a:r>
            <a:r>
              <a:rPr lang="en-US" sz="1400" dirty="0"/>
              <a:t> </a:t>
            </a:r>
            <a:r>
              <a:rPr lang="en-US" sz="1400" dirty="0" err="1"/>
              <a:t>previa</a:t>
            </a:r>
            <a:r>
              <a:rPr lang="en-US" sz="1400" dirty="0"/>
              <a:t> </a:t>
            </a:r>
            <a:r>
              <a:rPr lang="en-US" sz="1400" dirty="0" err="1"/>
              <a:t>consultazione</a:t>
            </a:r>
            <a:r>
              <a:rPr lang="en-US" sz="1400" dirty="0"/>
              <a:t> di 2 o </a:t>
            </a:r>
            <a:r>
              <a:rPr lang="en-US" sz="1400" dirty="0" err="1"/>
              <a:t>più</a:t>
            </a:r>
            <a:r>
              <a:rPr lang="en-US" sz="1400" dirty="0"/>
              <a:t> </a:t>
            </a:r>
            <a:r>
              <a:rPr lang="en-US" sz="1400" dirty="0" err="1"/>
              <a:t>ditte</a:t>
            </a:r>
            <a:r>
              <a:rPr lang="en-US" sz="1400" dirty="0"/>
              <a:t>, </a:t>
            </a:r>
            <a:r>
              <a:rPr lang="en-US" sz="1400" dirty="0" err="1"/>
              <a:t>purché</a:t>
            </a:r>
            <a:r>
              <a:rPr lang="en-US" sz="1400" dirty="0"/>
              <a:t> </a:t>
            </a:r>
            <a:r>
              <a:rPr lang="en-US" sz="1400" dirty="0" err="1" smtClean="0"/>
              <a:t>nel</a:t>
            </a:r>
            <a:r>
              <a:rPr lang="en-US" sz="1400" dirty="0"/>
              <a:t> </a:t>
            </a:r>
            <a:r>
              <a:rPr lang="en-US" sz="1400" dirty="0" err="1" smtClean="0"/>
              <a:t>rispetto</a:t>
            </a:r>
            <a:r>
              <a:rPr lang="en-US" sz="1400" dirty="0" smtClean="0"/>
              <a:t> </a:t>
            </a:r>
            <a:r>
              <a:rPr lang="en-US" sz="1400" dirty="0" err="1"/>
              <a:t>dei</a:t>
            </a:r>
            <a:r>
              <a:rPr lang="en-US" sz="1400" dirty="0"/>
              <a:t> </a:t>
            </a:r>
            <a:r>
              <a:rPr lang="en-US" sz="1400" dirty="0" err="1"/>
              <a:t>principi</a:t>
            </a:r>
            <a:r>
              <a:rPr lang="en-US" sz="1400" dirty="0"/>
              <a:t> </a:t>
            </a:r>
            <a:r>
              <a:rPr lang="en-US" sz="1400" dirty="0" err="1"/>
              <a:t>generali</a:t>
            </a:r>
            <a:r>
              <a:rPr lang="en-US" sz="1400" dirty="0"/>
              <a:t>,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rotazione</a:t>
            </a:r>
            <a:r>
              <a:rPr lang="en-US" sz="1400" dirty="0"/>
              <a:t> e con </a:t>
            </a:r>
            <a:r>
              <a:rPr lang="en-US" sz="1400" dirty="0" err="1"/>
              <a:t>adeguata</a:t>
            </a:r>
            <a:r>
              <a:rPr lang="en-US" sz="1400" dirty="0"/>
              <a:t> </a:t>
            </a:r>
            <a:r>
              <a:rPr lang="en-US" sz="1400" dirty="0" err="1"/>
              <a:t>motivazione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i</a:t>
            </a:r>
            <a:r>
              <a:rPr lang="en-US" sz="1400" dirty="0"/>
              <a:t> </a:t>
            </a:r>
            <a:r>
              <a:rPr lang="en-US" sz="1400" dirty="0" err="1"/>
              <a:t>controlli</a:t>
            </a:r>
            <a:r>
              <a:rPr lang="en-US" sz="1400" dirty="0"/>
              <a:t> </a:t>
            </a:r>
            <a:r>
              <a:rPr lang="en-US" sz="1400" dirty="0" err="1"/>
              <a:t>saranno</a:t>
            </a:r>
            <a:r>
              <a:rPr lang="en-US" sz="1400" dirty="0"/>
              <a:t> solo </a:t>
            </a:r>
            <a:r>
              <a:rPr lang="en-US" sz="1400" dirty="0" err="1"/>
              <a:t>sull’aggiudicatario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è</a:t>
            </a:r>
            <a:r>
              <a:rPr lang="en-US" sz="1400" dirty="0"/>
              <a:t> </a:t>
            </a:r>
            <a:r>
              <a:rPr lang="en-US" sz="1400" dirty="0" err="1"/>
              <a:t>facoltativa</a:t>
            </a:r>
            <a:r>
              <a:rPr lang="en-US" sz="1400" dirty="0"/>
              <a:t> la </a:t>
            </a:r>
            <a:r>
              <a:rPr lang="en-US" sz="1400" dirty="0" err="1"/>
              <a:t>garanzia</a:t>
            </a:r>
            <a:r>
              <a:rPr lang="en-US" sz="1400" dirty="0"/>
              <a:t> </a:t>
            </a:r>
            <a:r>
              <a:rPr lang="en-US" sz="1400" dirty="0" err="1"/>
              <a:t>provvisoria</a:t>
            </a:r>
            <a:r>
              <a:rPr lang="en-US" sz="1400" dirty="0"/>
              <a:t>;</a:t>
            </a:r>
          </a:p>
          <a:p>
            <a:r>
              <a:rPr lang="en-US" sz="1400" dirty="0" err="1"/>
              <a:t>è</a:t>
            </a:r>
            <a:r>
              <a:rPr lang="en-US" sz="1400" dirty="0"/>
              <a:t> </a:t>
            </a:r>
            <a:r>
              <a:rPr lang="en-US" sz="1400" dirty="0" err="1"/>
              <a:t>stato</a:t>
            </a:r>
            <a:r>
              <a:rPr lang="en-US" sz="1400" dirty="0"/>
              <a:t> </a:t>
            </a:r>
            <a:r>
              <a:rPr lang="en-US" sz="1400" dirty="0" err="1"/>
              <a:t>eliminato</a:t>
            </a:r>
            <a:r>
              <a:rPr lang="en-US" sz="1400" dirty="0"/>
              <a:t> </a:t>
            </a:r>
            <a:r>
              <a:rPr lang="en-US" sz="1400" dirty="0" err="1"/>
              <a:t>l’obbligo</a:t>
            </a:r>
            <a:r>
              <a:rPr lang="en-US" sz="1400" dirty="0"/>
              <a:t> di </a:t>
            </a:r>
            <a:r>
              <a:rPr lang="en-US" sz="1400" dirty="0" err="1"/>
              <a:t>usare</a:t>
            </a:r>
            <a:r>
              <a:rPr lang="en-US" sz="1400" dirty="0"/>
              <a:t> </a:t>
            </a:r>
            <a:r>
              <a:rPr lang="en-US" sz="1400" dirty="0" err="1"/>
              <a:t>sempre</a:t>
            </a:r>
            <a:r>
              <a:rPr lang="en-US" sz="1400" dirty="0"/>
              <a:t> </a:t>
            </a:r>
            <a:r>
              <a:rPr lang="en-US" sz="1400" dirty="0" err="1"/>
              <a:t>l’offerta</a:t>
            </a:r>
            <a:r>
              <a:rPr lang="en-US" sz="1400" dirty="0"/>
              <a:t> </a:t>
            </a:r>
            <a:r>
              <a:rPr lang="en-US" sz="1400" dirty="0" err="1"/>
              <a:t>economicamente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</a:t>
            </a:r>
            <a:r>
              <a:rPr lang="en-US" sz="1400" dirty="0" err="1"/>
              <a:t>vantaggiosa</a:t>
            </a:r>
            <a:r>
              <a:rPr lang="en-US" sz="1400" dirty="0"/>
              <a:t> (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 smtClean="0"/>
              <a:t>può</a:t>
            </a:r>
            <a:r>
              <a:rPr lang="en-US" sz="1400" dirty="0"/>
              <a:t> </a:t>
            </a:r>
            <a:r>
              <a:rPr lang="en-US" sz="1400" dirty="0" err="1" smtClean="0"/>
              <a:t>aggiudicare</a:t>
            </a:r>
            <a:r>
              <a:rPr lang="en-US" sz="1400" dirty="0" smtClean="0"/>
              <a:t> </a:t>
            </a:r>
            <a:r>
              <a:rPr lang="en-US" sz="1400" dirty="0" err="1"/>
              <a:t>anche</a:t>
            </a:r>
            <a:r>
              <a:rPr lang="en-US" sz="1400" dirty="0"/>
              <a:t> al </a:t>
            </a:r>
            <a:r>
              <a:rPr lang="en-US" sz="1400" dirty="0" err="1"/>
              <a:t>prezzo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basso)</a:t>
            </a:r>
            <a:r>
              <a:rPr lang="en-US" sz="1400" dirty="0" smtClean="0"/>
              <a:t>.</a:t>
            </a:r>
          </a:p>
          <a:p>
            <a:r>
              <a:rPr lang="en-US" sz="1400" dirty="0" smtClean="0">
                <a:sym typeface="Wingdings"/>
              </a:rPr>
              <a:t>Per </a:t>
            </a:r>
            <a:r>
              <a:rPr lang="en-US" sz="1400" dirty="0" err="1" smtClean="0">
                <a:sym typeface="Wingdings"/>
              </a:rPr>
              <a:t>questi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 err="1" smtClean="0">
                <a:sym typeface="Wingdings"/>
              </a:rPr>
              <a:t>acquisti</a:t>
            </a:r>
            <a:r>
              <a:rPr lang="en-US" sz="1400" dirty="0" smtClean="0">
                <a:sym typeface="Wingdings"/>
              </a:rPr>
              <a:t> </a:t>
            </a:r>
            <a:r>
              <a:rPr lang="en-US" sz="1400" dirty="0"/>
              <a:t>non serve la </a:t>
            </a:r>
            <a:r>
              <a:rPr lang="en-US" sz="1400" dirty="0" err="1"/>
              <a:t>qualificazione</a:t>
            </a:r>
            <a:r>
              <a:rPr lang="en-US" sz="1400" dirty="0"/>
              <a:t> come </a:t>
            </a:r>
            <a:r>
              <a:rPr lang="en-US" sz="1400" dirty="0" err="1"/>
              <a:t>stazione</a:t>
            </a:r>
            <a:r>
              <a:rPr lang="en-US" sz="1400" dirty="0"/>
              <a:t> </a:t>
            </a:r>
            <a:r>
              <a:rPr lang="en-US" sz="1400" dirty="0" err="1"/>
              <a:t>appaltante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/>
              <a:t>Sulla base </a:t>
            </a:r>
            <a:r>
              <a:rPr lang="en-US" sz="1400" dirty="0" err="1"/>
              <a:t>delle</a:t>
            </a:r>
            <a:r>
              <a:rPr lang="en-US" sz="1400" dirty="0"/>
              <a:t> </a:t>
            </a:r>
            <a:r>
              <a:rPr lang="en-US" sz="1400" dirty="0" err="1"/>
              <a:t>nuove</a:t>
            </a:r>
            <a:r>
              <a:rPr lang="en-US" sz="1400" dirty="0"/>
              <a:t> </a:t>
            </a:r>
            <a:r>
              <a:rPr lang="en-US" sz="1400" dirty="0" err="1"/>
              <a:t>regole</a:t>
            </a:r>
            <a:r>
              <a:rPr lang="en-US" sz="1400" dirty="0"/>
              <a:t>, AC propone la </a:t>
            </a:r>
            <a:r>
              <a:rPr lang="en-US" sz="1400" dirty="0" err="1"/>
              <a:t>seguente</a:t>
            </a:r>
            <a:r>
              <a:rPr lang="en-US" sz="1400" dirty="0"/>
              <a:t> </a:t>
            </a:r>
            <a:r>
              <a:rPr lang="en-US" sz="1400" dirty="0" err="1"/>
              <a:t>ipotesi</a:t>
            </a:r>
            <a:r>
              <a:rPr lang="en-US" sz="1400" dirty="0"/>
              <a:t> di </a:t>
            </a:r>
            <a:r>
              <a:rPr lang="en-US" sz="1400" dirty="0" err="1"/>
              <a:t>condizioni</a:t>
            </a:r>
            <a:r>
              <a:rPr lang="en-US" sz="1400" dirty="0"/>
              <a:t> operative </a:t>
            </a:r>
            <a:r>
              <a:rPr lang="en-US" sz="1400" dirty="0" err="1"/>
              <a:t>minime</a:t>
            </a:r>
            <a:r>
              <a:rPr lang="en-US" sz="1400" dirty="0"/>
              <a:t>:</a:t>
            </a:r>
          </a:p>
          <a:p>
            <a:r>
              <a:rPr lang="en-US" sz="1400" dirty="0" err="1"/>
              <a:t>acquisti</a:t>
            </a:r>
            <a:r>
              <a:rPr lang="en-US" sz="1400" dirty="0"/>
              <a:t> sotto 1000 euro: </a:t>
            </a:r>
            <a:r>
              <a:rPr lang="en-US" sz="1400" dirty="0" err="1"/>
              <a:t>su</a:t>
            </a:r>
            <a:r>
              <a:rPr lang="en-US" sz="1400" dirty="0"/>
              <a:t> MEPA </a:t>
            </a:r>
            <a:r>
              <a:rPr lang="en-US" sz="1400" dirty="0" err="1"/>
              <a:t>basta</a:t>
            </a:r>
            <a:r>
              <a:rPr lang="en-US" sz="1400" dirty="0"/>
              <a:t> 1 solo </a:t>
            </a:r>
            <a:r>
              <a:rPr lang="en-US" sz="1400" dirty="0" err="1"/>
              <a:t>fornitore</a:t>
            </a:r>
            <a:r>
              <a:rPr lang="en-US" sz="1400" dirty="0"/>
              <a:t> al </a:t>
            </a:r>
            <a:r>
              <a:rPr lang="en-US" sz="1400" dirty="0" err="1"/>
              <a:t>prezzo</a:t>
            </a:r>
            <a:r>
              <a:rPr lang="en-US" sz="1400" dirty="0"/>
              <a:t> </a:t>
            </a:r>
            <a:r>
              <a:rPr lang="en-US" sz="1400" dirty="0" err="1"/>
              <a:t>più</a:t>
            </a:r>
            <a:r>
              <a:rPr lang="en-US" sz="1400" dirty="0"/>
              <a:t> basso. </a:t>
            </a:r>
            <a:r>
              <a:rPr lang="en-US" sz="1400" dirty="0" err="1"/>
              <a:t>Fuori</a:t>
            </a:r>
            <a:r>
              <a:rPr lang="en-US" sz="1400" dirty="0"/>
              <a:t> MEPA </a:t>
            </a:r>
            <a:r>
              <a:rPr lang="en-US" sz="1400" dirty="0" err="1" smtClean="0"/>
              <a:t>si</a:t>
            </a:r>
            <a:r>
              <a:rPr lang="en-US" sz="1400" dirty="0"/>
              <a:t> </a:t>
            </a:r>
            <a:r>
              <a:rPr lang="en-US" sz="1400" dirty="0" err="1" smtClean="0"/>
              <a:t>richiedono</a:t>
            </a:r>
            <a:r>
              <a:rPr lang="en-US" sz="1400" dirty="0" smtClean="0"/>
              <a:t> </a:t>
            </a:r>
            <a:r>
              <a:rPr lang="en-US" sz="1400" dirty="0"/>
              <a:t>2 </a:t>
            </a:r>
            <a:r>
              <a:rPr lang="en-US" sz="1400" dirty="0" err="1"/>
              <a:t>preventivi</a:t>
            </a:r>
            <a:r>
              <a:rPr lang="en-US" sz="1400" dirty="0"/>
              <a:t> (</a:t>
            </a:r>
            <a:r>
              <a:rPr lang="en-US" sz="1400" dirty="0" err="1"/>
              <a:t>anche</a:t>
            </a:r>
            <a:r>
              <a:rPr lang="en-US" sz="1400" dirty="0"/>
              <a:t> solo con </a:t>
            </a:r>
            <a:r>
              <a:rPr lang="en-US" sz="1400" dirty="0" err="1"/>
              <a:t>telefonata</a:t>
            </a:r>
            <a:r>
              <a:rPr lang="en-US" sz="1400" dirty="0"/>
              <a:t>);</a:t>
            </a:r>
          </a:p>
          <a:p>
            <a:r>
              <a:rPr lang="en-US" sz="1400" dirty="0"/>
              <a:t>da 1000 a 39999 euro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possono</a:t>
            </a:r>
            <a:r>
              <a:rPr lang="en-US" sz="1400" dirty="0"/>
              <a:t> </a:t>
            </a:r>
            <a:r>
              <a:rPr lang="en-US" sz="1400" dirty="0" err="1"/>
              <a:t>seguire</a:t>
            </a:r>
            <a:r>
              <a:rPr lang="en-US" sz="1400" dirty="0"/>
              <a:t> le </a:t>
            </a:r>
            <a:r>
              <a:rPr lang="en-US" sz="1400" dirty="0" err="1"/>
              <a:t>seguenti</a:t>
            </a:r>
            <a:r>
              <a:rPr lang="en-US" sz="1400" dirty="0"/>
              <a:t> alternative:</a:t>
            </a:r>
          </a:p>
          <a:p>
            <a:pPr lvl="1"/>
            <a:r>
              <a:rPr lang="en-US" sz="1200" dirty="0" err="1"/>
              <a:t>OdA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1 </a:t>
            </a:r>
            <a:r>
              <a:rPr lang="en-US" sz="1200" dirty="0" err="1"/>
              <a:t>fornitore</a:t>
            </a:r>
            <a:r>
              <a:rPr lang="en-US" sz="1200" dirty="0"/>
              <a:t> al </a:t>
            </a:r>
            <a:r>
              <a:rPr lang="en-US" sz="1200" dirty="0" err="1"/>
              <a:t>prezzo</a:t>
            </a:r>
            <a:r>
              <a:rPr lang="en-US" sz="1200" dirty="0"/>
              <a:t> </a:t>
            </a:r>
            <a:r>
              <a:rPr lang="en-US" sz="1200" dirty="0" err="1"/>
              <a:t>più</a:t>
            </a:r>
            <a:r>
              <a:rPr lang="en-US" sz="1200" dirty="0"/>
              <a:t> basso</a:t>
            </a:r>
          </a:p>
          <a:p>
            <a:pPr lvl="1"/>
            <a:r>
              <a:rPr lang="en-US" sz="1200" dirty="0" err="1"/>
              <a:t>Trattativa</a:t>
            </a:r>
            <a:r>
              <a:rPr lang="en-US" sz="1200" dirty="0"/>
              <a:t> </a:t>
            </a:r>
            <a:r>
              <a:rPr lang="en-US" sz="1200" dirty="0" err="1"/>
              <a:t>diretta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: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pPr lvl="1"/>
            <a:r>
              <a:rPr lang="en-US" sz="1200" dirty="0" err="1"/>
              <a:t>RdO</a:t>
            </a:r>
            <a:r>
              <a:rPr lang="en-US" sz="1200" dirty="0"/>
              <a:t> </a:t>
            </a:r>
            <a:r>
              <a:rPr lang="en-US" sz="1200" dirty="0" err="1"/>
              <a:t>su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con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pPr lvl="1"/>
            <a:r>
              <a:rPr lang="en-US" sz="1200" dirty="0" err="1"/>
              <a:t>Acquisto</a:t>
            </a:r>
            <a:r>
              <a:rPr lang="en-US" sz="1200" dirty="0"/>
              <a:t> </a:t>
            </a:r>
            <a:r>
              <a:rPr lang="en-US" sz="1200" dirty="0" err="1"/>
              <a:t>fuori</a:t>
            </a:r>
            <a:r>
              <a:rPr lang="en-US" sz="1200" dirty="0"/>
              <a:t> </a:t>
            </a:r>
            <a:r>
              <a:rPr lang="en-US" sz="1200" dirty="0" err="1"/>
              <a:t>Mepa</a:t>
            </a:r>
            <a:r>
              <a:rPr lang="en-US" sz="1200" dirty="0"/>
              <a:t> (</a:t>
            </a:r>
            <a:r>
              <a:rPr lang="en-US" sz="1200" dirty="0" err="1"/>
              <a:t>permesso</a:t>
            </a:r>
            <a:r>
              <a:rPr lang="en-US" sz="1200" dirty="0"/>
              <a:t> da art.10 DL 218): </a:t>
            </a:r>
            <a:r>
              <a:rPr lang="en-US" sz="1200" dirty="0" err="1"/>
              <a:t>minimo</a:t>
            </a:r>
            <a:r>
              <a:rPr lang="en-US" sz="1200" dirty="0"/>
              <a:t> 2-3 </a:t>
            </a:r>
            <a:r>
              <a:rPr lang="en-US" sz="1200" dirty="0" err="1"/>
              <a:t>preventivi</a:t>
            </a:r>
            <a:endParaRPr lang="en-US" sz="1200" dirty="0"/>
          </a:p>
          <a:p>
            <a:r>
              <a:rPr lang="en-US" sz="1400" dirty="0"/>
              <a:t>Se </a:t>
            </a:r>
            <a:r>
              <a:rPr lang="en-US" sz="1400" dirty="0" err="1"/>
              <a:t>il</a:t>
            </a:r>
            <a:r>
              <a:rPr lang="en-US" sz="1400" dirty="0"/>
              <a:t> </a:t>
            </a:r>
            <a:r>
              <a:rPr lang="en-US" sz="1400" dirty="0" err="1"/>
              <a:t>numero</a:t>
            </a:r>
            <a:r>
              <a:rPr lang="en-US" sz="1400" dirty="0"/>
              <a:t> di </a:t>
            </a:r>
            <a:r>
              <a:rPr lang="en-US" sz="1400" dirty="0" err="1"/>
              <a:t>potenziali</a:t>
            </a:r>
            <a:r>
              <a:rPr lang="en-US" sz="1400" dirty="0"/>
              <a:t> </a:t>
            </a:r>
            <a:r>
              <a:rPr lang="en-US" sz="1400" dirty="0" err="1"/>
              <a:t>fornitori</a:t>
            </a:r>
            <a:r>
              <a:rPr lang="en-US" sz="1400" dirty="0"/>
              <a:t> </a:t>
            </a:r>
            <a:r>
              <a:rPr lang="en-US" sz="1400" dirty="0" err="1"/>
              <a:t>è</a:t>
            </a:r>
            <a:r>
              <a:rPr lang="en-US" sz="1400" dirty="0"/>
              <a:t> molto alto </a:t>
            </a:r>
            <a:r>
              <a:rPr lang="en-US" sz="1400" dirty="0" err="1"/>
              <a:t>si</a:t>
            </a:r>
            <a:r>
              <a:rPr lang="en-US" sz="1400" dirty="0"/>
              <a:t> </a:t>
            </a:r>
            <a:r>
              <a:rPr lang="en-US" sz="1400" dirty="0" err="1"/>
              <a:t>consiglia</a:t>
            </a:r>
            <a:r>
              <a:rPr lang="en-US" sz="1400" dirty="0"/>
              <a:t> </a:t>
            </a:r>
            <a:r>
              <a:rPr lang="en-US" sz="1400" dirty="0" err="1"/>
              <a:t>l’uso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/>
              <a:t>RdO</a:t>
            </a:r>
            <a:r>
              <a:rPr lang="en-US" sz="1400" dirty="0"/>
              <a:t> </a:t>
            </a:r>
            <a:r>
              <a:rPr lang="en-US" sz="1400" dirty="0" err="1"/>
              <a:t>su</a:t>
            </a:r>
            <a:r>
              <a:rPr lang="en-US" sz="1400" dirty="0"/>
              <a:t> MEPA o </a:t>
            </a:r>
            <a:r>
              <a:rPr lang="en-US" sz="1400" dirty="0" err="1"/>
              <a:t>dell’avviso</a:t>
            </a:r>
            <a:r>
              <a:rPr lang="en-US" sz="1400" dirty="0"/>
              <a:t> a</a:t>
            </a:r>
          </a:p>
          <a:p>
            <a:r>
              <a:rPr lang="en-US" sz="1400" dirty="0" err="1"/>
              <a:t>manifestare</a:t>
            </a:r>
            <a:r>
              <a:rPr lang="en-US" sz="1400" dirty="0"/>
              <a:t> </a:t>
            </a:r>
            <a:r>
              <a:rPr lang="en-US" sz="1400" dirty="0" err="1"/>
              <a:t>interesse</a:t>
            </a:r>
            <a:r>
              <a:rPr lang="en-US" sz="1400" dirty="0"/>
              <a:t>. </a:t>
            </a:r>
            <a:r>
              <a:rPr lang="en-US" sz="1400" dirty="0" err="1"/>
              <a:t>Notare</a:t>
            </a:r>
            <a:r>
              <a:rPr lang="en-US" sz="1400" dirty="0"/>
              <a:t> </a:t>
            </a:r>
            <a:r>
              <a:rPr lang="en-US" sz="1400" dirty="0" err="1"/>
              <a:t>che</a:t>
            </a:r>
            <a:r>
              <a:rPr lang="en-US" sz="1400" dirty="0"/>
              <a:t> per le </a:t>
            </a:r>
            <a:r>
              <a:rPr lang="en-US" sz="1400" dirty="0" err="1"/>
              <a:t>regole</a:t>
            </a:r>
            <a:r>
              <a:rPr lang="en-US" sz="1400" dirty="0"/>
              <a:t> </a:t>
            </a:r>
            <a:r>
              <a:rPr lang="en-US" sz="1400" dirty="0" err="1"/>
              <a:t>precedenti</a:t>
            </a:r>
            <a:r>
              <a:rPr lang="en-US" sz="1400" dirty="0"/>
              <a:t> sotto </a:t>
            </a:r>
            <a:r>
              <a:rPr lang="en-US" sz="1400" dirty="0" err="1"/>
              <a:t>i</a:t>
            </a:r>
            <a:r>
              <a:rPr lang="en-US" sz="1400" dirty="0"/>
              <a:t> 40 </a:t>
            </a:r>
            <a:r>
              <a:rPr lang="en-US" sz="1400" dirty="0" err="1"/>
              <a:t>keuro</a:t>
            </a:r>
            <a:r>
              <a:rPr lang="en-US" sz="1400" dirty="0"/>
              <a:t> </a:t>
            </a:r>
            <a:r>
              <a:rPr lang="en-US" sz="1400" dirty="0" err="1"/>
              <a:t>venivano</a:t>
            </a:r>
            <a:r>
              <a:rPr lang="en-US" sz="1400" dirty="0"/>
              <a:t> </a:t>
            </a:r>
            <a:r>
              <a:rPr lang="en-US" sz="1400" dirty="0" err="1"/>
              <a:t>richiesti</a:t>
            </a:r>
            <a:r>
              <a:rPr lang="en-US" sz="1400" dirty="0"/>
              <a:t> </a:t>
            </a:r>
            <a:r>
              <a:rPr lang="en-US" sz="1400" dirty="0" err="1"/>
              <a:t>anche</a:t>
            </a:r>
            <a:r>
              <a:rPr lang="en-US" sz="1400" dirty="0"/>
              <a:t> 4</a:t>
            </a:r>
          </a:p>
          <a:p>
            <a:r>
              <a:rPr lang="en-US" sz="1400" dirty="0"/>
              <a:t>o 5 </a:t>
            </a:r>
            <a:r>
              <a:rPr lang="en-US" sz="1400" dirty="0" err="1"/>
              <a:t>preventivi</a:t>
            </a:r>
            <a:r>
              <a:rPr lang="en-US" sz="1400" dirty="0"/>
              <a:t> a </a:t>
            </a:r>
            <a:r>
              <a:rPr lang="en-US" sz="1400" dirty="0" err="1"/>
              <a:t>seconda</a:t>
            </a:r>
            <a:r>
              <a:rPr lang="en-US" sz="1400" dirty="0"/>
              <a:t> </a:t>
            </a:r>
            <a:r>
              <a:rPr lang="en-US" sz="1400" dirty="0" err="1"/>
              <a:t>della</a:t>
            </a:r>
            <a:r>
              <a:rPr lang="en-US" sz="1400" dirty="0"/>
              <a:t> </a:t>
            </a:r>
            <a:r>
              <a:rPr lang="en-US" sz="1400" dirty="0" err="1" smtClean="0"/>
              <a:t>spesa</a:t>
            </a:r>
            <a:endParaRPr lang="en-US" sz="1400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252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Notizie</a:t>
            </a:r>
            <a:r>
              <a:rPr lang="en-US" dirty="0" smtClean="0"/>
              <a:t> </a:t>
            </a:r>
            <a:r>
              <a:rPr lang="en-US" dirty="0" err="1" smtClean="0"/>
              <a:t>Locali</a:t>
            </a:r>
            <a:r>
              <a:rPr lang="en-US" dirty="0" smtClean="0"/>
              <a:t>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50726"/>
            <a:ext cx="9144000" cy="3969637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Dalla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stampa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Via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libera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definitivo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decreto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attua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riforma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Madia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.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L’assenteista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pagherà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anche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danni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all’immagine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dell’ufficio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la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sanzione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legata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dal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clamore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caso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Furbetti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del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cartellino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, </a:t>
            </a:r>
            <a:r>
              <a:rPr lang="en-US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sospensione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immediata</a:t>
            </a:r>
            <a:r>
              <a:rPr lang="en-US" b="1" dirty="0" smtClean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e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licenziamento</a:t>
            </a:r>
            <a:r>
              <a:rPr lang="en-US" b="1" dirty="0">
                <a:solidFill>
                  <a:schemeClr val="tx1">
                    <a:lumMod val="90000"/>
                    <a:lumOff val="1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tx1">
                    <a:lumMod val="90000"/>
                    <a:lumOff val="10000"/>
                  </a:schemeClr>
                </a:solidFill>
              </a:rPr>
              <a:t>veloce</a:t>
            </a:r>
            <a:endParaRPr lang="en-US" b="1" dirty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>
                  <a:lumMod val="90000"/>
                  <a:lumOff val="10000"/>
                </a:schemeClr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Ricordo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Buone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pratiche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timbratura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Inasprimento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controlli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sanzioni</a:t>
            </a:r>
            <a:r>
              <a:rPr lang="en-US" dirty="0" smtClean="0">
                <a:solidFill>
                  <a:schemeClr val="tx1"/>
                </a:solidFill>
              </a:rPr>
              <a:t> se le </a:t>
            </a:r>
            <a:r>
              <a:rPr lang="en-US" dirty="0" err="1" smtClean="0">
                <a:solidFill>
                  <a:schemeClr val="tx1"/>
                </a:solidFill>
              </a:rPr>
              <a:t>persone</a:t>
            </a:r>
            <a:r>
              <a:rPr lang="en-US" dirty="0" smtClean="0">
                <a:solidFill>
                  <a:schemeClr val="tx1"/>
                </a:solidFill>
              </a:rPr>
              <a:t> non </a:t>
            </a:r>
            <a:r>
              <a:rPr lang="en-US" dirty="0" err="1" smtClean="0">
                <a:solidFill>
                  <a:schemeClr val="tx1"/>
                </a:solidFill>
              </a:rPr>
              <a:t>sono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trovate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sul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luogo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Se </a:t>
            </a:r>
            <a:r>
              <a:rPr lang="en-US" dirty="0" err="1" smtClean="0">
                <a:solidFill>
                  <a:schemeClr val="tx1"/>
                </a:solidFill>
              </a:rPr>
              <a:t>si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esce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dai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locali</a:t>
            </a:r>
            <a:r>
              <a:rPr lang="en-US" dirty="0" smtClean="0">
                <a:solidFill>
                  <a:schemeClr val="tx1"/>
                </a:solidFill>
              </a:rPr>
              <a:t> del </a:t>
            </a:r>
            <a:r>
              <a:rPr lang="en-US" dirty="0" err="1" smtClean="0">
                <a:solidFill>
                  <a:schemeClr val="tx1"/>
                </a:solidFill>
              </a:rPr>
              <a:t>Dipartimento</a:t>
            </a:r>
            <a:r>
              <a:rPr lang="en-US" dirty="0" smtClean="0">
                <a:solidFill>
                  <a:schemeClr val="tx1"/>
                </a:solidFill>
              </a:rPr>
              <a:t> o del LASA , </a:t>
            </a:r>
            <a:r>
              <a:rPr lang="en-US" dirty="0" err="1" smtClean="0">
                <a:solidFill>
                  <a:schemeClr val="tx1"/>
                </a:solidFill>
              </a:rPr>
              <a:t>anche</a:t>
            </a:r>
            <a:r>
              <a:rPr lang="en-US" dirty="0" smtClean="0">
                <a:solidFill>
                  <a:schemeClr val="tx1"/>
                </a:solidFill>
              </a:rPr>
              <a:t> per </a:t>
            </a:r>
            <a:r>
              <a:rPr lang="en-US" dirty="0" err="1" smtClean="0">
                <a:solidFill>
                  <a:schemeClr val="tx1"/>
                </a:solidFill>
              </a:rPr>
              <a:t>delle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commissioni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 o per </a:t>
            </a:r>
            <a:r>
              <a:rPr lang="en-US" dirty="0" err="1" smtClean="0">
                <a:solidFill>
                  <a:schemeClr val="tx1"/>
                </a:solidFill>
              </a:rPr>
              <a:t>trasferimenti</a:t>
            </a:r>
            <a:r>
              <a:rPr lang="en-US" dirty="0" smtClean="0">
                <a:solidFill>
                  <a:schemeClr val="tx1"/>
                </a:solidFill>
              </a:rPr>
              <a:t> da e per LASA </a:t>
            </a:r>
            <a:r>
              <a:rPr lang="en-US" dirty="0" err="1" smtClean="0">
                <a:solidFill>
                  <a:schemeClr val="tx1"/>
                </a:solidFill>
              </a:rPr>
              <a:t>occorre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timbrare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uscita</a:t>
            </a:r>
            <a:r>
              <a:rPr lang="en-US" dirty="0" smtClean="0">
                <a:solidFill>
                  <a:schemeClr val="tx1"/>
                </a:solidFill>
              </a:rPr>
              <a:t> e </a:t>
            </a:r>
            <a:r>
              <a:rPr lang="en-US" dirty="0" err="1" smtClean="0">
                <a:solidFill>
                  <a:schemeClr val="tx1"/>
                </a:solidFill>
              </a:rPr>
              <a:t>reingresso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Esiste</a:t>
            </a:r>
            <a:r>
              <a:rPr lang="en-US" dirty="0" smtClean="0">
                <a:solidFill>
                  <a:schemeClr val="tx1"/>
                </a:solidFill>
              </a:rPr>
              <a:t> la </a:t>
            </a:r>
            <a:r>
              <a:rPr lang="en-US" dirty="0" err="1" smtClean="0">
                <a:solidFill>
                  <a:schemeClr val="tx1"/>
                </a:solidFill>
              </a:rPr>
              <a:t>possibilita</a:t>
            </a:r>
            <a:r>
              <a:rPr lang="en-US" dirty="0" smtClean="0">
                <a:solidFill>
                  <a:schemeClr val="tx1"/>
                </a:solidFill>
              </a:rPr>
              <a:t>’ di </a:t>
            </a:r>
            <a:r>
              <a:rPr lang="en-US" dirty="0" err="1" smtClean="0">
                <a:solidFill>
                  <a:schemeClr val="tx1"/>
                </a:solidFill>
              </a:rPr>
              <a:t>utilizzare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il</a:t>
            </a:r>
            <a:r>
              <a:rPr lang="en-US" dirty="0" smtClean="0">
                <a:solidFill>
                  <a:schemeClr val="tx1"/>
                </a:solidFill>
              </a:rPr>
              <a:t> ‘</a:t>
            </a:r>
            <a:r>
              <a:rPr lang="en-US" dirty="0" err="1" smtClean="0">
                <a:solidFill>
                  <a:schemeClr val="tx1"/>
                </a:solidFill>
              </a:rPr>
              <a:t>permesso</a:t>
            </a:r>
            <a:r>
              <a:rPr lang="en-US" dirty="0" smtClean="0">
                <a:solidFill>
                  <a:schemeClr val="tx1"/>
                </a:solidFill>
              </a:rPr>
              <a:t> di </a:t>
            </a:r>
            <a:r>
              <a:rPr lang="en-US" dirty="0" err="1" smtClean="0">
                <a:solidFill>
                  <a:schemeClr val="tx1"/>
                </a:solidFill>
              </a:rPr>
              <a:t>servizio</a:t>
            </a:r>
            <a:r>
              <a:rPr lang="en-US" dirty="0" smtClean="0">
                <a:solidFill>
                  <a:schemeClr val="tx1"/>
                </a:solidFill>
              </a:rPr>
              <a:t>’ </a:t>
            </a:r>
            <a:r>
              <a:rPr lang="en-US" dirty="0" err="1" smtClean="0">
                <a:solidFill>
                  <a:schemeClr val="tx1"/>
                </a:solidFill>
              </a:rPr>
              <a:t>che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permette</a:t>
            </a:r>
            <a:r>
              <a:rPr lang="en-US" dirty="0" smtClean="0">
                <a:solidFill>
                  <a:schemeClr val="tx1"/>
                </a:solidFill>
              </a:rPr>
              <a:t> di non </a:t>
            </a:r>
            <a:r>
              <a:rPr lang="en-US" dirty="0" err="1" smtClean="0">
                <a:solidFill>
                  <a:schemeClr val="tx1"/>
                </a:solidFill>
              </a:rPr>
              <a:t>perdere</a:t>
            </a:r>
            <a:r>
              <a:rPr lang="en-US" dirty="0" smtClean="0">
                <a:solidFill>
                  <a:schemeClr val="tx1"/>
                </a:solidFill>
              </a:rPr>
              <a:t> ore di </a:t>
            </a:r>
            <a:r>
              <a:rPr lang="en-US" dirty="0" err="1" smtClean="0">
                <a:solidFill>
                  <a:schemeClr val="tx1"/>
                </a:solidFill>
              </a:rPr>
              <a:t>lavoro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r>
              <a:rPr lang="en-US" dirty="0" err="1" smtClean="0">
                <a:solidFill>
                  <a:schemeClr val="tx1"/>
                </a:solidFill>
              </a:rPr>
              <a:t>Pausa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pranzo</a:t>
            </a:r>
            <a:r>
              <a:rPr lang="en-US" dirty="0" smtClean="0">
                <a:solidFill>
                  <a:schemeClr val="tx1"/>
                </a:solidFill>
              </a:rPr>
              <a:t> di default a 45 min </a:t>
            </a:r>
            <a:r>
              <a:rPr lang="en-US" dirty="0" err="1" smtClean="0">
                <a:solidFill>
                  <a:schemeClr val="tx1"/>
                </a:solidFill>
              </a:rPr>
              <a:t>applicata</a:t>
            </a:r>
            <a:r>
              <a:rPr lang="en-US" dirty="0" smtClean="0">
                <a:solidFill>
                  <a:schemeClr val="tx1"/>
                </a:solidFill>
              </a:rPr>
              <a:t> dal  1 </a:t>
            </a:r>
            <a:r>
              <a:rPr lang="en-US" dirty="0" err="1" smtClean="0">
                <a:solidFill>
                  <a:schemeClr val="tx1"/>
                </a:solidFill>
              </a:rPr>
              <a:t>maggio</a:t>
            </a: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274320" lvl="1" indent="0">
              <a:buNone/>
            </a:pPr>
            <a:endParaRPr lang="en-US" b="1" dirty="0" smtClean="0">
              <a:solidFill>
                <a:schemeClr val="tx1"/>
              </a:solidFill>
            </a:endParaRPr>
          </a:p>
          <a:p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312615" y="5105029"/>
            <a:ext cx="88313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Questo</a:t>
            </a:r>
            <a:r>
              <a:rPr lang="en-US" dirty="0" smtClean="0"/>
              <a:t> </a:t>
            </a:r>
            <a:r>
              <a:rPr lang="en-US" dirty="0" err="1" smtClean="0"/>
              <a:t>messaggio</a:t>
            </a:r>
            <a:r>
              <a:rPr lang="en-US" dirty="0" smtClean="0"/>
              <a:t> e’ </a:t>
            </a:r>
            <a:r>
              <a:rPr lang="en-US" dirty="0" err="1" smtClean="0"/>
              <a:t>gia</a:t>
            </a:r>
            <a:r>
              <a:rPr lang="en-US" dirty="0" smtClean="0"/>
              <a:t>’ </a:t>
            </a:r>
            <a:r>
              <a:rPr lang="en-US" dirty="0" err="1" smtClean="0"/>
              <a:t>stato</a:t>
            </a:r>
            <a:r>
              <a:rPr lang="en-US" dirty="0" smtClean="0"/>
              <a:t> </a:t>
            </a:r>
            <a:r>
              <a:rPr lang="en-US" dirty="0" err="1" smtClean="0"/>
              <a:t>ripetuto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volte </a:t>
            </a:r>
          </a:p>
          <a:p>
            <a:r>
              <a:rPr lang="en-US" dirty="0" err="1" smtClean="0"/>
              <a:t>Alcuni</a:t>
            </a:r>
            <a:r>
              <a:rPr lang="en-US" dirty="0" smtClean="0"/>
              <a:t> lo </a:t>
            </a:r>
            <a:r>
              <a:rPr lang="en-US" dirty="0" err="1" smtClean="0"/>
              <a:t>disattendono</a:t>
            </a:r>
            <a:r>
              <a:rPr lang="en-US" dirty="0" smtClean="0"/>
              <a:t> in </a:t>
            </a:r>
            <a:r>
              <a:rPr lang="en-US" dirty="0" err="1" smtClean="0"/>
              <a:t>maniera</a:t>
            </a:r>
            <a:r>
              <a:rPr lang="en-US" dirty="0" smtClean="0"/>
              <a:t> </a:t>
            </a:r>
            <a:r>
              <a:rPr lang="en-US" dirty="0" err="1" smtClean="0"/>
              <a:t>sistematica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26269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Marzo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23</a:t>
            </a:fld>
            <a:endParaRPr lang="en-US"/>
          </a:p>
        </p:txBody>
      </p:sp>
      <p:pic>
        <p:nvPicPr>
          <p:cNvPr id="7" name="Immagine 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22" y="1361122"/>
            <a:ext cx="6116955" cy="413575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9948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Marzo</a:t>
            </a:r>
            <a:r>
              <a:rPr lang="en-US" dirty="0" smtClean="0"/>
              <a:t> 2017 </a:t>
            </a:r>
            <a:endParaRPr lang="en-US" strike="sngStrik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8" name="Immagine 11"/>
          <p:cNvPicPr/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3522" y="1370965"/>
            <a:ext cx="6116955" cy="41160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9448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smtClean="0"/>
              <a:t>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27" y="1073330"/>
            <a:ext cx="8682797" cy="5462016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Presentazioni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progetti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scientifici</a:t>
            </a:r>
            <a:r>
              <a:rPr lang="en-US" dirty="0" smtClean="0">
                <a:sym typeface="Wingdings"/>
              </a:rPr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IFMIF (LNL) </a:t>
            </a:r>
            <a:r>
              <a:rPr lang="en-US" dirty="0" err="1" smtClean="0">
                <a:sym typeface="Wingdings"/>
              </a:rPr>
              <a:t>Puglierin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completato</a:t>
            </a:r>
            <a:r>
              <a:rPr lang="en-US" dirty="0" smtClean="0">
                <a:sym typeface="Wingdings"/>
              </a:rPr>
              <a:t> e </a:t>
            </a:r>
            <a:r>
              <a:rPr lang="en-US" dirty="0" err="1" smtClean="0">
                <a:sym typeface="Wingdings"/>
              </a:rPr>
              <a:t>integrato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progetto</a:t>
            </a:r>
            <a:r>
              <a:rPr lang="en-US" dirty="0" smtClean="0">
                <a:sym typeface="Wingdings"/>
              </a:rPr>
              <a:t> RFX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EUPRAXIA (LNF) </a:t>
            </a:r>
            <a:r>
              <a:rPr lang="en-US" dirty="0" err="1" smtClean="0">
                <a:sym typeface="Wingdings"/>
              </a:rPr>
              <a:t>Campana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E’ </a:t>
            </a:r>
            <a:r>
              <a:rPr lang="en-US" dirty="0" err="1" smtClean="0">
                <a:sym typeface="Wingdings"/>
              </a:rPr>
              <a:t>proposto</a:t>
            </a:r>
            <a:r>
              <a:rPr lang="en-US" dirty="0" smtClean="0">
                <a:sym typeface="Wingdings"/>
              </a:rPr>
              <a:t> un FEL da 1-5 GeV , in </a:t>
            </a:r>
            <a:r>
              <a:rPr lang="en-US" dirty="0" err="1" smtClean="0">
                <a:sym typeface="Wingdings"/>
              </a:rPr>
              <a:t>bansa</a:t>
            </a:r>
            <a:r>
              <a:rPr lang="en-US" dirty="0" smtClean="0">
                <a:sym typeface="Wingdings"/>
              </a:rPr>
              <a:t> X,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smtClean="0">
                <a:sym typeface="Wingdings"/>
              </a:rPr>
              <a:t>e’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macchina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utenti</a:t>
            </a:r>
            <a:r>
              <a:rPr lang="en-US" dirty="0" smtClean="0">
                <a:sym typeface="Wingdings"/>
              </a:rPr>
              <a:t> non INFN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Costo</a:t>
            </a:r>
            <a:r>
              <a:rPr lang="en-US" dirty="0" smtClean="0">
                <a:sym typeface="Wingdings"/>
              </a:rPr>
              <a:t> sui 60ML</a:t>
            </a: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Bonvicini</a:t>
            </a:r>
            <a:r>
              <a:rPr lang="en-US" dirty="0" smtClean="0">
                <a:sym typeface="Wingdings"/>
              </a:rPr>
              <a:t> – </a:t>
            </a:r>
            <a:r>
              <a:rPr lang="en-US" dirty="0" err="1" smtClean="0">
                <a:sym typeface="Wingdings"/>
              </a:rPr>
              <a:t>Analisi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delle</a:t>
            </a:r>
            <a:r>
              <a:rPr lang="en-US" dirty="0" smtClean="0">
                <a:sym typeface="Wingdings"/>
              </a:rPr>
              <a:t> call </a:t>
            </a:r>
            <a:r>
              <a:rPr lang="en-US" dirty="0" err="1" smtClean="0">
                <a:sym typeface="Wingdings"/>
              </a:rPr>
              <a:t>giovani</a:t>
            </a:r>
            <a:r>
              <a:rPr lang="en-US" dirty="0" smtClean="0">
                <a:sym typeface="Wingdings"/>
              </a:rPr>
              <a:t> di csn5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Impatto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sulla</a:t>
            </a:r>
            <a:r>
              <a:rPr lang="en-US" dirty="0" smtClean="0">
                <a:sym typeface="Wingdings"/>
              </a:rPr>
              <a:t> csn5 </a:t>
            </a:r>
            <a:r>
              <a:rPr lang="en-US" dirty="0" err="1" smtClean="0">
                <a:sym typeface="Wingdings"/>
              </a:rPr>
              <a:t>importante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ottimi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progetti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Comincia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esserci</a:t>
            </a:r>
            <a:r>
              <a:rPr lang="en-US" dirty="0" smtClean="0">
                <a:sym typeface="Wingdings"/>
              </a:rPr>
              <a:t> un </a:t>
            </a:r>
            <a:r>
              <a:rPr lang="en-US" dirty="0" err="1" smtClean="0">
                <a:sym typeface="Wingdings"/>
              </a:rPr>
              <a:t>ritorno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sulle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applicazioni</a:t>
            </a:r>
            <a:r>
              <a:rPr lang="en-US" dirty="0" smtClean="0">
                <a:sym typeface="Wingdings"/>
              </a:rPr>
              <a:t> per </a:t>
            </a:r>
            <a:r>
              <a:rPr lang="en-US" dirty="0" err="1" smtClean="0">
                <a:sym typeface="Wingdings"/>
              </a:rPr>
              <a:t>bandi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nazionali</a:t>
            </a:r>
            <a:r>
              <a:rPr lang="en-US" dirty="0" smtClean="0">
                <a:sym typeface="Wingdings"/>
              </a:rPr>
              <a:t> o </a:t>
            </a:r>
            <a:r>
              <a:rPr lang="en-US" dirty="0" err="1" smtClean="0">
                <a:sym typeface="Wingdings"/>
              </a:rPr>
              <a:t>europei</a:t>
            </a:r>
            <a:endParaRPr lang="en-US" dirty="0" smtClean="0">
              <a:sym typeface="Wingdings"/>
            </a:endParaRPr>
          </a:p>
          <a:p>
            <a:pPr marL="0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67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smtClean="0"/>
              <a:t>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8305" y="1106392"/>
            <a:ext cx="8682797" cy="5462016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Ferroni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: PTA 2017-2019 </a:t>
            </a: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Ministeri</a:t>
            </a:r>
            <a:r>
              <a:rPr lang="en-US" dirty="0" smtClean="0">
                <a:sym typeface="Wingdings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2017 </a:t>
            </a:r>
            <a:r>
              <a:rPr lang="en-US" dirty="0" err="1" smtClean="0">
                <a:sym typeface="Wingdings"/>
              </a:rPr>
              <a:t>Previste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posizioni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concorso</a:t>
            </a:r>
            <a:r>
              <a:rPr lang="en-US" dirty="0" smtClean="0">
                <a:sym typeface="Wingdings"/>
              </a:rPr>
              <a:t> per 5 </a:t>
            </a:r>
            <a:r>
              <a:rPr lang="en-US" dirty="0" err="1" smtClean="0">
                <a:sym typeface="Wingdings"/>
              </a:rPr>
              <a:t>tecnologi</a:t>
            </a:r>
            <a:r>
              <a:rPr lang="en-US" dirty="0" smtClean="0">
                <a:sym typeface="Wingdings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25 </a:t>
            </a:r>
            <a:r>
              <a:rPr lang="en-US" dirty="0" err="1">
                <a:sym typeface="Wingdings"/>
              </a:rPr>
              <a:t>posizioni</a:t>
            </a:r>
            <a:r>
              <a:rPr lang="en-US" dirty="0">
                <a:sym typeface="Wingdings"/>
              </a:rPr>
              <a:t> I </a:t>
            </a:r>
            <a:r>
              <a:rPr lang="en-US" dirty="0" err="1">
                <a:sym typeface="Wingdings"/>
              </a:rPr>
              <a:t>tecnologo</a:t>
            </a:r>
            <a:r>
              <a:rPr lang="en-US" dirty="0">
                <a:sym typeface="Wingdings"/>
              </a:rPr>
              <a:t> e 12 </a:t>
            </a:r>
            <a:r>
              <a:rPr lang="en-US" dirty="0" err="1">
                <a:sym typeface="Wingdings"/>
              </a:rPr>
              <a:t>dirigente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tecnologo</a:t>
            </a:r>
            <a:r>
              <a:rPr lang="en-US" dirty="0">
                <a:sym typeface="Wingdings"/>
              </a:rPr>
              <a:t> 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+ circa 35 </a:t>
            </a:r>
            <a:r>
              <a:rPr lang="en-US" dirty="0" err="1" smtClean="0">
                <a:sym typeface="Wingdings"/>
              </a:rPr>
              <a:t>Cter</a:t>
            </a:r>
            <a:r>
              <a:rPr lang="en-US" dirty="0" smtClean="0">
                <a:sym typeface="Wingdings"/>
              </a:rPr>
              <a:t> e 35 </a:t>
            </a:r>
            <a:r>
              <a:rPr lang="en-US" dirty="0" err="1" smtClean="0">
                <a:sym typeface="Wingdings"/>
              </a:rPr>
              <a:t>coll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amministraz</a:t>
            </a:r>
            <a:r>
              <a:rPr lang="en-US" dirty="0" smtClean="0">
                <a:sym typeface="Wingdings"/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Nel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frattempo</a:t>
            </a:r>
            <a:r>
              <a:rPr lang="en-US" dirty="0" smtClean="0">
                <a:sym typeface="Wingdings"/>
              </a:rPr>
              <a:t> e’ </a:t>
            </a:r>
            <a:r>
              <a:rPr lang="en-US" dirty="0" err="1" smtClean="0">
                <a:sym typeface="Wingdings"/>
              </a:rPr>
              <a:t>stato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approvato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decreto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Madia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/>
              <a:t>decreto</a:t>
            </a:r>
            <a:r>
              <a:rPr lang="en-US" dirty="0"/>
              <a:t> di </a:t>
            </a:r>
            <a:r>
              <a:rPr lang="en-US" dirty="0" err="1"/>
              <a:t>riforma</a:t>
            </a:r>
            <a:r>
              <a:rPr lang="en-US" dirty="0"/>
              <a:t> del </a:t>
            </a:r>
            <a:r>
              <a:rPr lang="en-US" dirty="0" err="1"/>
              <a:t>lavoro</a:t>
            </a:r>
            <a:r>
              <a:rPr lang="en-US" dirty="0"/>
              <a:t> </a:t>
            </a:r>
            <a:r>
              <a:rPr lang="en-US" dirty="0" err="1"/>
              <a:t>pubblico</a:t>
            </a:r>
            <a:r>
              <a:rPr lang="en-US" dirty="0"/>
              <a:t>, </a:t>
            </a:r>
            <a:r>
              <a:rPr lang="en-US" dirty="0" err="1"/>
              <a:t>dlgs</a:t>
            </a:r>
            <a:r>
              <a:rPr lang="en-US" dirty="0"/>
              <a:t> </a:t>
            </a:r>
            <a:r>
              <a:rPr lang="en-US" dirty="0" smtClean="0"/>
              <a:t>25/5/ </a:t>
            </a:r>
            <a:r>
              <a:rPr lang="en-US" dirty="0"/>
              <a:t>2017, n. 75 (GU 130 del 7/6/2017</a:t>
            </a:r>
            <a:r>
              <a:rPr lang="en-US" dirty="0" smtClean="0"/>
              <a:t>), </a:t>
            </a:r>
            <a:r>
              <a:rPr lang="en-US" dirty="0" err="1" smtClean="0"/>
              <a:t>che</a:t>
            </a:r>
            <a:r>
              <a:rPr lang="en-US" dirty="0" smtClean="0"/>
              <a:t> </a:t>
            </a:r>
            <a:r>
              <a:rPr lang="en-US" dirty="0" err="1" smtClean="0"/>
              <a:t>regola</a:t>
            </a:r>
            <a:r>
              <a:rPr lang="en-US" dirty="0" smtClean="0"/>
              <a:t> le </a:t>
            </a:r>
            <a:r>
              <a:rPr lang="en-US" dirty="0" err="1" smtClean="0"/>
              <a:t>stabilizzazioni</a:t>
            </a:r>
            <a:r>
              <a:rPr lang="en-US" dirty="0" smtClean="0"/>
              <a:t> del </a:t>
            </a:r>
            <a:r>
              <a:rPr lang="en-US" dirty="0" err="1" smtClean="0"/>
              <a:t>pubblico</a:t>
            </a:r>
            <a:r>
              <a:rPr lang="en-US" dirty="0" smtClean="0"/>
              <a:t> </a:t>
            </a:r>
            <a:r>
              <a:rPr lang="en-US" dirty="0" err="1" smtClean="0"/>
              <a:t>impiego</a:t>
            </a:r>
            <a:r>
              <a:rPr lang="en-US" dirty="0" smtClean="0"/>
              <a:t> </a:t>
            </a:r>
            <a:r>
              <a:rPr lang="en-US" dirty="0" err="1" smtClean="0"/>
              <a:t>entro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2020 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pensa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stabilizzazioni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tutto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PTA con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requisiti</a:t>
            </a:r>
            <a:r>
              <a:rPr lang="en-US" dirty="0" smtClean="0">
                <a:sym typeface="Wingdings"/>
              </a:rPr>
              <a:t> a </a:t>
            </a:r>
            <a:r>
              <a:rPr lang="en-US" dirty="0" err="1" smtClean="0">
                <a:sym typeface="Wingdings"/>
              </a:rPr>
              <a:t>gennaio</a:t>
            </a:r>
            <a:r>
              <a:rPr lang="en-US" dirty="0" smtClean="0">
                <a:sym typeface="Wingdings"/>
              </a:rPr>
              <a:t> 2018</a:t>
            </a:r>
          </a:p>
          <a:p>
            <a:pPr>
              <a:lnSpc>
                <a:spcPct val="120000"/>
              </a:lnSpc>
            </a:pPr>
            <a:r>
              <a:rPr lang="en-US" dirty="0" smtClean="0">
                <a:sym typeface="Wingdings"/>
              </a:rPr>
              <a:t>Per I </a:t>
            </a:r>
            <a:r>
              <a:rPr lang="en-US" dirty="0" err="1" smtClean="0">
                <a:sym typeface="Wingdings"/>
              </a:rPr>
              <a:t>tecnologi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passera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comunque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attraverso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dopo</a:t>
            </a:r>
            <a:r>
              <a:rPr lang="en-US" dirty="0" smtClean="0">
                <a:sym typeface="Wingdings"/>
              </a:rPr>
              <a:t> aver </a:t>
            </a:r>
            <a:r>
              <a:rPr lang="en-US" dirty="0" err="1" smtClean="0">
                <a:sym typeface="Wingdings"/>
              </a:rPr>
              <a:t>fatto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programmazione</a:t>
            </a:r>
            <a:r>
              <a:rPr lang="en-US" dirty="0" smtClean="0">
                <a:sym typeface="Wingdings"/>
              </a:rPr>
              <a:t> per I </a:t>
            </a:r>
            <a:r>
              <a:rPr lang="en-US" dirty="0" err="1" smtClean="0">
                <a:sym typeface="Wingdings"/>
              </a:rPr>
              <a:t>prossimi</a:t>
            </a:r>
            <a:r>
              <a:rPr lang="en-US" dirty="0" smtClean="0">
                <a:sym typeface="Wingdings"/>
              </a:rPr>
              <a:t> 5 </a:t>
            </a:r>
            <a:r>
              <a:rPr lang="en-US" dirty="0" err="1" smtClean="0">
                <a:sym typeface="Wingdings"/>
              </a:rPr>
              <a:t>anni</a:t>
            </a:r>
            <a:endParaRPr lang="en-US" dirty="0" smtClean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Introdotto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nei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concorsi</a:t>
            </a:r>
            <a:r>
              <a:rPr lang="en-US" dirty="0" smtClean="0">
                <a:sym typeface="Wingdings"/>
              </a:rPr>
              <a:t> un </a:t>
            </a:r>
            <a:r>
              <a:rPr lang="en-US" dirty="0" err="1" smtClean="0">
                <a:sym typeface="Wingdings"/>
              </a:rPr>
              <a:t>massimo</a:t>
            </a:r>
            <a:r>
              <a:rPr lang="en-US" dirty="0" smtClean="0">
                <a:sym typeface="Wingdings"/>
              </a:rPr>
              <a:t> di 20% </a:t>
            </a:r>
            <a:r>
              <a:rPr lang="en-US" dirty="0" err="1" smtClean="0">
                <a:sym typeface="Wingdings"/>
              </a:rPr>
              <a:t>idonei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C’e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una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nuova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disciplina</a:t>
            </a:r>
            <a:r>
              <a:rPr lang="en-US" dirty="0" smtClean="0">
                <a:sym typeface="Wingdings"/>
              </a:rPr>
              <a:t> per le </a:t>
            </a:r>
            <a:r>
              <a:rPr lang="en-US" dirty="0" err="1" smtClean="0">
                <a:sym typeface="Wingdings"/>
              </a:rPr>
              <a:t>sanzioni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disciplinari</a:t>
            </a:r>
            <a:endParaRPr lang="en-US" dirty="0">
              <a:sym typeface="Wingdings"/>
            </a:endParaRPr>
          </a:p>
          <a:p>
            <a:pPr>
              <a:lnSpc>
                <a:spcPct val="120000"/>
              </a:lnSpc>
            </a:pPr>
            <a:r>
              <a:rPr lang="en-US" dirty="0" err="1" smtClean="0">
                <a:sym typeface="Wingdings"/>
              </a:rPr>
              <a:t>Occorre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segnalare</a:t>
            </a:r>
            <a:r>
              <a:rPr lang="en-US" dirty="0" smtClean="0">
                <a:sym typeface="Wingdings"/>
              </a:rPr>
              <a:t> in tempi </a:t>
            </a:r>
            <a:r>
              <a:rPr lang="en-US" dirty="0" err="1" smtClean="0">
                <a:sym typeface="Wingdings"/>
              </a:rPr>
              <a:t>brevi</a:t>
            </a:r>
            <a:r>
              <a:rPr lang="en-US" dirty="0" smtClean="0">
                <a:sym typeface="Wingdings"/>
              </a:rPr>
              <a:t> le </a:t>
            </a:r>
            <a:r>
              <a:rPr lang="en-US" dirty="0" err="1" smtClean="0">
                <a:sym typeface="Wingdings"/>
              </a:rPr>
              <a:t>infrazioni</a:t>
            </a: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7159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Direttori</a:t>
            </a:r>
            <a:r>
              <a:rPr lang="en-US" dirty="0" smtClean="0"/>
              <a:t> 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smtClean="0"/>
              <a:t>2017 </a:t>
            </a:r>
            <a:endParaRPr lang="en-US" strike="sngStrik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1927" y="1073330"/>
            <a:ext cx="8682797" cy="5462016"/>
          </a:xfrm>
        </p:spPr>
        <p:txBody>
          <a:bodyPr>
            <a:noAutofit/>
          </a:bodyPr>
          <a:lstStyle/>
          <a:p>
            <a:r>
              <a:rPr lang="en-US" dirty="0" err="1" smtClean="0">
                <a:sym typeface="Wingdings"/>
              </a:rPr>
              <a:t>Masiero</a:t>
            </a:r>
            <a:r>
              <a:rPr lang="en-US" dirty="0" smtClean="0">
                <a:sym typeface="Wingdings"/>
              </a:rPr>
              <a:t> </a:t>
            </a:r>
            <a:r>
              <a:rPr lang="en-US" dirty="0">
                <a:sym typeface="Wingdings"/>
              </a:rPr>
              <a:t>– </a:t>
            </a:r>
            <a:r>
              <a:rPr lang="en-US" dirty="0" err="1">
                <a:sym typeface="Wingdings"/>
              </a:rPr>
              <a:t>vinto</a:t>
            </a:r>
            <a:r>
              <a:rPr lang="en-US" dirty="0">
                <a:sym typeface="Wingdings"/>
              </a:rPr>
              <a:t> un </a:t>
            </a:r>
            <a:r>
              <a:rPr lang="en-US" dirty="0" err="1">
                <a:sym typeface="Wingdings"/>
              </a:rPr>
              <a:t>progetto</a:t>
            </a:r>
            <a:r>
              <a:rPr lang="en-US" dirty="0">
                <a:sym typeface="Wingdings"/>
              </a:rPr>
              <a:t> di </a:t>
            </a:r>
            <a:r>
              <a:rPr lang="en-US" dirty="0" smtClean="0">
                <a:sym typeface="Wingdings"/>
              </a:rPr>
              <a:t>Maria Curie </a:t>
            </a:r>
            <a:r>
              <a:rPr lang="en-US" dirty="0" err="1" smtClean="0">
                <a:sym typeface="Wingdings"/>
              </a:rPr>
              <a:t>Cofund</a:t>
            </a:r>
            <a:r>
              <a:rPr lang="en-US" dirty="0" smtClean="0">
                <a:sym typeface="Wingdings"/>
              </a:rPr>
              <a:t> al 50% di </a:t>
            </a:r>
            <a:r>
              <a:rPr lang="en-US" dirty="0" err="1">
                <a:sym typeface="Wingdings"/>
              </a:rPr>
              <a:t>posizioni</a:t>
            </a:r>
            <a:r>
              <a:rPr lang="en-US" dirty="0">
                <a:sym typeface="Wingdings"/>
              </a:rPr>
              <a:t> post-doc, 30 </a:t>
            </a:r>
            <a:r>
              <a:rPr lang="en-US" dirty="0" err="1">
                <a:sym typeface="Wingdings"/>
              </a:rPr>
              <a:t>borse</a:t>
            </a:r>
            <a:r>
              <a:rPr lang="en-US" dirty="0">
                <a:sym typeface="Wingdings"/>
              </a:rPr>
              <a:t> di 3 </a:t>
            </a:r>
            <a:r>
              <a:rPr lang="en-US" dirty="0" err="1">
                <a:sym typeface="Wingdings"/>
              </a:rPr>
              <a:t>anni</a:t>
            </a:r>
            <a:r>
              <a:rPr lang="en-US" dirty="0" smtClean="0">
                <a:sym typeface="Wingdings"/>
              </a:rPr>
              <a:t>. 1 anno </a:t>
            </a:r>
            <a:r>
              <a:rPr lang="en-US" dirty="0" err="1" smtClean="0">
                <a:sym typeface="Wingdings"/>
              </a:rPr>
              <a:t>presso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altra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sede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industria</a:t>
            </a:r>
            <a:r>
              <a:rPr lang="en-US" dirty="0" smtClean="0">
                <a:sym typeface="Wingdings"/>
              </a:rPr>
              <a:t>.</a:t>
            </a:r>
          </a:p>
          <a:p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borse</a:t>
            </a:r>
            <a:r>
              <a:rPr lang="en-US" dirty="0" smtClean="0">
                <a:sym typeface="Wingdings"/>
              </a:rPr>
              <a:t> da 4.2ke </a:t>
            </a:r>
            <a:r>
              <a:rPr lang="en-US" dirty="0" err="1" smtClean="0">
                <a:sym typeface="Wingdings"/>
              </a:rPr>
              <a:t>mese</a:t>
            </a:r>
            <a:r>
              <a:rPr lang="en-US" dirty="0" smtClean="0">
                <a:sym typeface="Wingdings"/>
              </a:rPr>
              <a:t>. </a:t>
            </a:r>
            <a:r>
              <a:rPr lang="en-US" dirty="0">
                <a:sym typeface="Wingdings"/>
              </a:rPr>
              <a:t>Bando in </a:t>
            </a:r>
            <a:r>
              <a:rPr lang="en-US" dirty="0" err="1" smtClean="0">
                <a:sym typeface="Wingdings"/>
              </a:rPr>
              <a:t>autunno</a:t>
            </a:r>
            <a:endParaRPr lang="en-US" dirty="0" smtClean="0">
              <a:sym typeface="Wingdings"/>
            </a:endParaRPr>
          </a:p>
          <a:p>
            <a:endParaRPr lang="en-US" dirty="0">
              <a:sym typeface="Wingdings"/>
            </a:endParaRPr>
          </a:p>
          <a:p>
            <a:r>
              <a:rPr lang="en-US" dirty="0" err="1" smtClean="0">
                <a:sym typeface="Wingdings"/>
              </a:rPr>
              <a:t>Salario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accessorio</a:t>
            </a:r>
            <a:r>
              <a:rPr lang="en-US" dirty="0" smtClean="0">
                <a:sym typeface="Wingdings"/>
              </a:rPr>
              <a:t> –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cerca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creare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spazio</a:t>
            </a:r>
            <a:r>
              <a:rPr lang="en-US" dirty="0" smtClean="0">
                <a:sym typeface="Wingdings"/>
              </a:rPr>
              <a:t> per art 54 . </a:t>
            </a:r>
            <a:r>
              <a:rPr lang="en-US" dirty="0" err="1" smtClean="0">
                <a:sym typeface="Wingdings"/>
              </a:rPr>
              <a:t>Utilizzando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il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metodo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applicato</a:t>
            </a:r>
            <a:r>
              <a:rPr lang="en-US" dirty="0" smtClean="0">
                <a:sym typeface="Wingdings"/>
              </a:rPr>
              <a:t> a ISTAT, </a:t>
            </a:r>
            <a:r>
              <a:rPr lang="en-US" dirty="0" err="1" smtClean="0">
                <a:sym typeface="Wingdings"/>
              </a:rPr>
              <a:t>si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potrebbero</a:t>
            </a:r>
            <a:r>
              <a:rPr lang="en-US" dirty="0" smtClean="0">
                <a:sym typeface="Wingdings"/>
              </a:rPr>
              <a:t> fare circa 100 </a:t>
            </a:r>
            <a:r>
              <a:rPr lang="en-US" dirty="0" err="1" smtClean="0">
                <a:sym typeface="Wingdings"/>
              </a:rPr>
              <a:t>progressioni</a:t>
            </a:r>
            <a:r>
              <a:rPr lang="en-US" dirty="0" smtClean="0">
                <a:sym typeface="Wingdings"/>
              </a:rPr>
              <a:t>, </a:t>
            </a:r>
            <a:r>
              <a:rPr lang="en-US" dirty="0" err="1" smtClean="0">
                <a:sym typeface="Wingdings"/>
              </a:rPr>
              <a:t>cioe</a:t>
            </a:r>
            <a:r>
              <a:rPr lang="en-US" dirty="0" smtClean="0">
                <a:sym typeface="Wingdings"/>
              </a:rPr>
              <a:t>’ 1/3 </a:t>
            </a:r>
            <a:r>
              <a:rPr lang="en-US" dirty="0" err="1" smtClean="0">
                <a:sym typeface="Wingdings"/>
              </a:rPr>
              <a:t>dei</a:t>
            </a:r>
            <a:r>
              <a:rPr lang="en-US" dirty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possibili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partecipanti</a:t>
            </a:r>
            <a:r>
              <a:rPr lang="en-US" dirty="0" smtClean="0">
                <a:sym typeface="Wingdings"/>
              </a:rPr>
              <a:t>. </a:t>
            </a:r>
            <a:r>
              <a:rPr lang="en-US" dirty="0" err="1" smtClean="0">
                <a:sym typeface="Wingdings"/>
              </a:rPr>
              <a:t>Discussione</a:t>
            </a:r>
            <a:r>
              <a:rPr lang="en-US" dirty="0" smtClean="0">
                <a:sym typeface="Wingdings"/>
              </a:rPr>
              <a:t> con OOSS </a:t>
            </a:r>
            <a:r>
              <a:rPr lang="en-US" dirty="0" err="1" smtClean="0">
                <a:sym typeface="Wingdings"/>
              </a:rPr>
              <a:t>su</a:t>
            </a:r>
            <a:r>
              <a:rPr lang="en-US" dirty="0" smtClean="0">
                <a:sym typeface="Wingdings"/>
              </a:rPr>
              <a:t> come </a:t>
            </a:r>
            <a:r>
              <a:rPr lang="en-US" dirty="0" err="1" smtClean="0">
                <a:sym typeface="Wingdings"/>
              </a:rPr>
              <a:t>incrementare</a:t>
            </a:r>
            <a:r>
              <a:rPr lang="en-US" dirty="0" smtClean="0">
                <a:sym typeface="Wingdings"/>
              </a:rPr>
              <a:t>.</a:t>
            </a:r>
          </a:p>
          <a:p>
            <a:endParaRPr lang="en-US" dirty="0" smtClean="0">
              <a:sym typeface="Wingdings"/>
            </a:endParaRPr>
          </a:p>
          <a:p>
            <a:r>
              <a:rPr lang="en-US" dirty="0" smtClean="0">
                <a:sym typeface="Wingdings"/>
              </a:rPr>
              <a:t>I </a:t>
            </a:r>
            <a:r>
              <a:rPr lang="en-US" dirty="0" err="1" smtClean="0">
                <a:sym typeface="Wingdings"/>
              </a:rPr>
              <a:t>ricercatori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altri</a:t>
            </a:r>
            <a:r>
              <a:rPr lang="en-US" dirty="0" smtClean="0">
                <a:sym typeface="Wingdings"/>
              </a:rPr>
              <a:t> EPR </a:t>
            </a:r>
            <a:r>
              <a:rPr lang="en-US" dirty="0" err="1" smtClean="0">
                <a:sym typeface="Wingdings"/>
              </a:rPr>
              <a:t>che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chiedono</a:t>
            </a:r>
            <a:r>
              <a:rPr lang="en-US" dirty="0" smtClean="0">
                <a:sym typeface="Wingdings"/>
              </a:rPr>
              <a:t> di </a:t>
            </a:r>
            <a:r>
              <a:rPr lang="en-US" dirty="0" err="1" smtClean="0">
                <a:sym typeface="Wingdings"/>
              </a:rPr>
              <a:t>essere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associati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possono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avere</a:t>
            </a:r>
            <a:r>
              <a:rPr lang="en-US" dirty="0" smtClean="0">
                <a:sym typeface="Wingdings"/>
              </a:rPr>
              <a:t> solo </a:t>
            </a:r>
            <a:r>
              <a:rPr lang="en-US" dirty="0" err="1" smtClean="0">
                <a:sym typeface="Wingdings"/>
              </a:rPr>
              <a:t>partecipazioni</a:t>
            </a:r>
            <a:r>
              <a:rPr lang="en-US" dirty="0" smtClean="0">
                <a:sym typeface="Wingdings"/>
              </a:rPr>
              <a:t> &lt;50% FTE</a:t>
            </a:r>
          </a:p>
          <a:p>
            <a:r>
              <a:rPr lang="en-US" dirty="0" err="1" smtClean="0">
                <a:sym typeface="Wingdings"/>
              </a:rPr>
              <a:t>Devono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firmare</a:t>
            </a:r>
            <a:r>
              <a:rPr lang="en-US" dirty="0" smtClean="0">
                <a:sym typeface="Wingdings"/>
              </a:rPr>
              <a:t> con </a:t>
            </a:r>
            <a:r>
              <a:rPr lang="en-US" dirty="0" err="1" smtClean="0">
                <a:sym typeface="Wingdings"/>
              </a:rPr>
              <a:t>affiliazione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anche</a:t>
            </a:r>
            <a:r>
              <a:rPr lang="en-US" dirty="0" smtClean="0">
                <a:sym typeface="Wingdings"/>
              </a:rPr>
              <a:t> INFN </a:t>
            </a:r>
            <a:r>
              <a:rPr lang="en-US" dirty="0" err="1" smtClean="0">
                <a:sym typeface="Wingdings"/>
              </a:rPr>
              <a:t>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lavori</a:t>
            </a:r>
            <a:r>
              <a:rPr lang="en-US" dirty="0" smtClean="0">
                <a:sym typeface="Wingdings"/>
              </a:rPr>
              <a:t> per cui </a:t>
            </a:r>
            <a:r>
              <a:rPr lang="en-US" dirty="0" err="1" smtClean="0">
                <a:sym typeface="Wingdings"/>
              </a:rPr>
              <a:t>sono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finanziati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dall</a:t>
            </a:r>
            <a:r>
              <a:rPr lang="en-US" dirty="0" smtClean="0">
                <a:sym typeface="Wingdings"/>
              </a:rPr>
              <a:t>’ </a:t>
            </a:r>
            <a:r>
              <a:rPr lang="en-US" dirty="0" err="1" smtClean="0">
                <a:sym typeface="Wingdings"/>
              </a:rPr>
              <a:t>ente</a:t>
            </a: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7367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036" y="1066800"/>
            <a:ext cx="8697828" cy="5462016"/>
          </a:xfrm>
        </p:spPr>
        <p:txBody>
          <a:bodyPr>
            <a:normAutofit/>
          </a:bodyPr>
          <a:lstStyle/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Delibere</a:t>
            </a: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 smtClean="0">
                <a:sym typeface="Wingdings"/>
              </a:rPr>
              <a:t>Ancora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assunzioni</a:t>
            </a:r>
            <a:r>
              <a:rPr lang="en-US" dirty="0" smtClean="0">
                <a:sym typeface="Wingdings"/>
              </a:rPr>
              <a:t> </a:t>
            </a:r>
            <a:r>
              <a:rPr lang="en-US" dirty="0" err="1" smtClean="0">
                <a:sym typeface="Wingdings"/>
              </a:rPr>
              <a:t>ricercatori</a:t>
            </a:r>
            <a:r>
              <a:rPr lang="en-US" dirty="0" smtClean="0">
                <a:sym typeface="Wingdings"/>
              </a:rPr>
              <a:t> :   per </a:t>
            </a:r>
            <a:r>
              <a:rPr lang="en-US" dirty="0">
                <a:sym typeface="Wingdings"/>
              </a:rPr>
              <a:t>M</a:t>
            </a:r>
            <a:r>
              <a:rPr lang="en-US" dirty="0" smtClean="0">
                <a:sym typeface="Wingdings"/>
              </a:rPr>
              <a:t>ilano Antonio </a:t>
            </a:r>
            <a:r>
              <a:rPr lang="en-US" dirty="0" err="1" smtClean="0">
                <a:sym typeface="Wingdings"/>
              </a:rPr>
              <a:t>Amariti</a:t>
            </a: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/>
              <a:t>B</a:t>
            </a:r>
            <a:r>
              <a:rPr lang="en-US" dirty="0" err="1" smtClean="0"/>
              <a:t>andi</a:t>
            </a:r>
            <a:r>
              <a:rPr lang="en-US" dirty="0" smtClean="0"/>
              <a:t> </a:t>
            </a:r>
            <a:r>
              <a:rPr lang="en-US" dirty="0" err="1" smtClean="0"/>
              <a:t>borse</a:t>
            </a:r>
            <a:r>
              <a:rPr lang="en-US" dirty="0" smtClean="0"/>
              <a:t> </a:t>
            </a:r>
            <a:r>
              <a:rPr lang="en-US" dirty="0"/>
              <a:t>post doc per </a:t>
            </a:r>
            <a:r>
              <a:rPr lang="en-US" dirty="0" err="1"/>
              <a:t>stranieri</a:t>
            </a:r>
            <a:r>
              <a:rPr lang="en-US" dirty="0"/>
              <a:t>: 14 </a:t>
            </a:r>
            <a:r>
              <a:rPr lang="en-US" dirty="0" err="1"/>
              <a:t>teorici</a:t>
            </a:r>
            <a:r>
              <a:rPr lang="en-US" dirty="0"/>
              <a:t> e 18 </a:t>
            </a:r>
            <a:r>
              <a:rPr lang="en-US" dirty="0" err="1"/>
              <a:t>sperimentali</a:t>
            </a:r>
            <a:r>
              <a:rPr lang="en-US" dirty="0"/>
              <a:t>. 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://reclutamento.infn.it/ReclutamentoOnline/</a:t>
            </a:r>
            <a:r>
              <a:rPr lang="en-US" dirty="0"/>
              <a:t> con </a:t>
            </a:r>
            <a:r>
              <a:rPr lang="en-US" dirty="0" err="1"/>
              <a:t>scadenza</a:t>
            </a:r>
            <a:r>
              <a:rPr lang="en-US" dirty="0"/>
              <a:t> 15 </a:t>
            </a:r>
            <a:r>
              <a:rPr lang="en-US" dirty="0" err="1"/>
              <a:t>novembre</a:t>
            </a:r>
            <a:r>
              <a:rPr lang="en-US" dirty="0"/>
              <a:t>.</a:t>
            </a: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  <a:p>
            <a:pPr marL="274320" lvl="1" indent="0">
              <a:lnSpc>
                <a:spcPct val="120000"/>
              </a:lnSpc>
              <a:buNone/>
            </a:pPr>
            <a:r>
              <a:rPr lang="en-US" dirty="0" err="1">
                <a:sym typeface="Wingdings"/>
              </a:rPr>
              <a:t>Tutte</a:t>
            </a:r>
            <a:r>
              <a:rPr lang="en-US" dirty="0">
                <a:sym typeface="Wingdings"/>
              </a:rPr>
              <a:t> le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sono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disponibili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sul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sito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della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Presidenza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nel</a:t>
            </a:r>
            <a:r>
              <a:rPr lang="en-US" dirty="0">
                <a:sym typeface="Wingdings"/>
              </a:rPr>
              <a:t> DB </a:t>
            </a:r>
            <a:r>
              <a:rPr lang="en-US" dirty="0" err="1">
                <a:sym typeface="Wingdings"/>
              </a:rPr>
              <a:t>delibere</a:t>
            </a:r>
            <a:r>
              <a:rPr lang="en-US" dirty="0">
                <a:sym typeface="Wingdings"/>
              </a:rPr>
              <a:t> o </a:t>
            </a:r>
            <a:r>
              <a:rPr lang="en-US" dirty="0" err="1">
                <a:sym typeface="Wingdings"/>
              </a:rPr>
              <a:t>tramite</a:t>
            </a:r>
            <a:r>
              <a:rPr lang="en-US" dirty="0">
                <a:sym typeface="Wingdings"/>
              </a:rPr>
              <a:t> 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  (https://</a:t>
            </a:r>
            <a:r>
              <a:rPr lang="en-US" dirty="0" err="1">
                <a:sym typeface="Wingdings"/>
              </a:rPr>
              <a:t>iam.infn.it</a:t>
            </a:r>
            <a:r>
              <a:rPr lang="en-US" dirty="0">
                <a:sym typeface="Wingdings"/>
              </a:rPr>
              <a:t>/</a:t>
            </a:r>
            <a:r>
              <a:rPr lang="en-US" dirty="0" err="1">
                <a:sym typeface="Wingdings"/>
              </a:rPr>
              <a:t>Portale</a:t>
            </a:r>
            <a:r>
              <a:rPr lang="en-US" dirty="0">
                <a:sym typeface="Wingdings"/>
              </a:rPr>
              <a:t>)</a:t>
            </a:r>
          </a:p>
          <a:p>
            <a:pPr marL="274320" lvl="1" indent="0">
              <a:lnSpc>
                <a:spcPct val="120000"/>
              </a:lnSpc>
              <a:buNone/>
            </a:pPr>
            <a:endParaRPr lang="en-US" dirty="0" smtClean="0">
              <a:sym typeface="Wingding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Direttivo</a:t>
            </a:r>
            <a:r>
              <a:rPr lang="en-US" dirty="0" smtClean="0"/>
              <a:t> </a:t>
            </a:r>
            <a:r>
              <a:rPr lang="en-US" dirty="0" err="1" smtClean="0"/>
              <a:t>Luglio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495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dirty="0" smtClean="0"/>
              <a:t>Il DG ha </a:t>
            </a:r>
            <a:r>
              <a:rPr lang="en-US" dirty="0" err="1" smtClean="0"/>
              <a:t>ripresentato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suo</a:t>
            </a:r>
            <a:r>
              <a:rPr lang="en-US" dirty="0" smtClean="0"/>
              <a:t> piano per la </a:t>
            </a:r>
            <a:r>
              <a:rPr lang="en-US" dirty="0" err="1" smtClean="0"/>
              <a:t>riforma</a:t>
            </a:r>
            <a:r>
              <a:rPr lang="en-US" dirty="0" smtClean="0"/>
              <a:t> di AC. </a:t>
            </a:r>
            <a:r>
              <a:rPr lang="en-US" dirty="0" err="1" smtClean="0"/>
              <a:t>Poche</a:t>
            </a:r>
            <a:r>
              <a:rPr lang="en-US" dirty="0" smtClean="0"/>
              <a:t> le </a:t>
            </a:r>
            <a:r>
              <a:rPr lang="en-US" dirty="0" err="1" smtClean="0"/>
              <a:t>modifiche</a:t>
            </a:r>
            <a:r>
              <a:rPr lang="en-US" dirty="0" smtClean="0"/>
              <a:t> </a:t>
            </a:r>
            <a:r>
              <a:rPr lang="en-US" dirty="0" err="1" smtClean="0"/>
              <a:t>rispetto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prima </a:t>
            </a:r>
            <a:r>
              <a:rPr lang="en-US" dirty="0" err="1" smtClean="0"/>
              <a:t>versione</a:t>
            </a:r>
            <a:r>
              <a:rPr lang="en-US" dirty="0" smtClean="0"/>
              <a:t>. La </a:t>
            </a:r>
            <a:r>
              <a:rPr lang="en-US" dirty="0" err="1" smtClean="0"/>
              <a:t>discussione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e’ </a:t>
            </a:r>
            <a:r>
              <a:rPr lang="en-US" dirty="0" err="1" smtClean="0"/>
              <a:t>focalizzata</a:t>
            </a:r>
            <a:r>
              <a:rPr lang="en-US" dirty="0" smtClean="0"/>
              <a:t> </a:t>
            </a:r>
            <a:r>
              <a:rPr lang="en-US" dirty="0" err="1" smtClean="0"/>
              <a:t>sull</a:t>
            </a:r>
            <a:r>
              <a:rPr lang="en-US" dirty="0" smtClean="0"/>
              <a:t> area </a:t>
            </a:r>
            <a:r>
              <a:rPr lang="en-US" dirty="0" err="1" smtClean="0"/>
              <a:t>servizi</a:t>
            </a:r>
            <a:r>
              <a:rPr lang="en-US" dirty="0" smtClean="0"/>
              <a:t> </a:t>
            </a:r>
            <a:r>
              <a:rPr lang="en-US" dirty="0" err="1" smtClean="0"/>
              <a:t>alla</a:t>
            </a:r>
            <a:r>
              <a:rPr lang="en-US" dirty="0" smtClean="0"/>
              <a:t> </a:t>
            </a:r>
            <a:r>
              <a:rPr lang="en-US" dirty="0" err="1" smtClean="0"/>
              <a:t>ricerca</a:t>
            </a:r>
            <a:r>
              <a:rPr lang="en-US" dirty="0" smtClean="0"/>
              <a:t> e </a:t>
            </a:r>
            <a:r>
              <a:rPr lang="en-US" dirty="0" err="1" smtClean="0"/>
              <a:t>sul</a:t>
            </a:r>
            <a:r>
              <a:rPr lang="en-US" dirty="0" smtClean="0"/>
              <a:t> </a:t>
            </a:r>
            <a:r>
              <a:rPr lang="en-US" dirty="0" err="1" smtClean="0"/>
              <a:t>funzionamento</a:t>
            </a:r>
            <a:r>
              <a:rPr lang="en-US" dirty="0" smtClean="0"/>
              <a:t> del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fondi</a:t>
            </a:r>
            <a:r>
              <a:rPr lang="en-US" dirty="0" smtClean="0"/>
              <a:t> </a:t>
            </a:r>
            <a:r>
              <a:rPr lang="en-US" dirty="0" err="1" smtClean="0"/>
              <a:t>esterni</a:t>
            </a:r>
            <a:r>
              <a:rPr lang="en-US" dirty="0" smtClean="0"/>
              <a:t>. </a:t>
            </a:r>
            <a:r>
              <a:rPr lang="en-US" dirty="0" err="1" smtClean="0"/>
              <a:t>Occorre</a:t>
            </a:r>
            <a:r>
              <a:rPr lang="en-US" dirty="0" smtClean="0"/>
              <a:t> </a:t>
            </a:r>
            <a:r>
              <a:rPr lang="en-US" dirty="0" err="1" smtClean="0"/>
              <a:t>anche</a:t>
            </a:r>
            <a:r>
              <a:rPr lang="en-US" dirty="0" smtClean="0"/>
              <a:t> </a:t>
            </a:r>
            <a:r>
              <a:rPr lang="en-US" dirty="0" err="1" smtClean="0"/>
              <a:t>individuare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responsabile</a:t>
            </a:r>
            <a:r>
              <a:rPr lang="en-US" dirty="0" smtClean="0"/>
              <a:t> di </a:t>
            </a:r>
            <a:r>
              <a:rPr lang="en-US" dirty="0" err="1" smtClean="0"/>
              <a:t>questa</a:t>
            </a:r>
            <a:r>
              <a:rPr lang="en-US" dirty="0" smtClean="0"/>
              <a:t> area.</a:t>
            </a:r>
          </a:p>
          <a:p>
            <a:pPr>
              <a:lnSpc>
                <a:spcPct val="120000"/>
              </a:lnSpc>
            </a:pPr>
            <a:r>
              <a:rPr lang="en-US" dirty="0" err="1" smtClean="0"/>
              <a:t>Ferroni</a:t>
            </a:r>
            <a:r>
              <a:rPr lang="en-US" dirty="0" smtClean="0"/>
              <a:t> </a:t>
            </a:r>
            <a:r>
              <a:rPr lang="en-US" dirty="0" err="1" smtClean="0"/>
              <a:t>invita</a:t>
            </a:r>
            <a:r>
              <a:rPr lang="en-US" dirty="0" smtClean="0"/>
              <a:t> DG a </a:t>
            </a:r>
            <a:r>
              <a:rPr lang="en-US" dirty="0" err="1" smtClean="0"/>
              <a:t>presentare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nuovo</a:t>
            </a:r>
            <a:r>
              <a:rPr lang="en-US" dirty="0" smtClean="0"/>
              <a:t> </a:t>
            </a:r>
            <a:r>
              <a:rPr lang="en-US" dirty="0" err="1" smtClean="0"/>
              <a:t>disciplinare</a:t>
            </a:r>
            <a:r>
              <a:rPr lang="en-US" dirty="0" smtClean="0"/>
              <a:t> di AC per </a:t>
            </a:r>
            <a:r>
              <a:rPr lang="en-US" dirty="0" err="1" smtClean="0"/>
              <a:t>portarlo</a:t>
            </a:r>
            <a:r>
              <a:rPr lang="en-US" dirty="0" smtClean="0"/>
              <a:t> in </a:t>
            </a:r>
            <a:r>
              <a:rPr lang="en-US" dirty="0" err="1" smtClean="0"/>
              <a:t>delibera</a:t>
            </a:r>
            <a:r>
              <a:rPr lang="en-US" dirty="0" smtClean="0"/>
              <a:t> a </a:t>
            </a:r>
            <a:r>
              <a:rPr lang="en-US" dirty="0" err="1" smtClean="0"/>
              <a:t>Novembre</a:t>
            </a:r>
            <a:r>
              <a:rPr lang="en-US" dirty="0" smtClean="0"/>
              <a:t> e a </a:t>
            </a:r>
            <a:r>
              <a:rPr lang="en-US" dirty="0" err="1" smtClean="0"/>
              <a:t>chiarire</a:t>
            </a:r>
            <a:r>
              <a:rPr lang="en-US" dirty="0" smtClean="0"/>
              <a:t> </a:t>
            </a:r>
            <a:r>
              <a:rPr lang="en-US" dirty="0" err="1" smtClean="0"/>
              <a:t>nel</a:t>
            </a:r>
            <a:r>
              <a:rPr lang="en-US" dirty="0" smtClean="0"/>
              <a:t> </a:t>
            </a:r>
            <a:r>
              <a:rPr lang="en-US" dirty="0" err="1" smtClean="0"/>
              <a:t>frattempo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funzionamento</a:t>
            </a:r>
            <a:r>
              <a:rPr lang="en-US" dirty="0" smtClean="0"/>
              <a:t> </a:t>
            </a:r>
            <a:r>
              <a:rPr lang="en-US" dirty="0" err="1" smtClean="0"/>
              <a:t>dell’area</a:t>
            </a:r>
            <a:r>
              <a:rPr lang="en-US" dirty="0" smtClean="0"/>
              <a:t> per la </a:t>
            </a:r>
            <a:r>
              <a:rPr lang="en-US" dirty="0" err="1" smtClean="0"/>
              <a:t>ricerca</a:t>
            </a:r>
            <a:r>
              <a:rPr lang="en-US" dirty="0" smtClean="0"/>
              <a:t>.</a:t>
            </a:r>
            <a:endParaRPr lang="en-US" dirty="0" smtClean="0"/>
          </a:p>
          <a:p>
            <a:pPr>
              <a:lnSpc>
                <a:spcPct val="120000"/>
              </a:lnSpc>
            </a:pPr>
            <a:r>
              <a:rPr lang="en-US" dirty="0" err="1" smtClean="0"/>
              <a:t>Ricevuti</a:t>
            </a:r>
            <a:r>
              <a:rPr lang="en-US" dirty="0" smtClean="0"/>
              <a:t> </a:t>
            </a:r>
            <a:r>
              <a:rPr lang="en-US" dirty="0" err="1" smtClean="0"/>
              <a:t>commenti</a:t>
            </a:r>
            <a:r>
              <a:rPr lang="en-US" dirty="0" smtClean="0"/>
              <a:t> </a:t>
            </a:r>
            <a:r>
              <a:rPr lang="en-US" dirty="0" err="1" smtClean="0"/>
              <a:t>minori</a:t>
            </a:r>
            <a:r>
              <a:rPr lang="en-US" dirty="0" smtClean="0"/>
              <a:t> </a:t>
            </a:r>
            <a:r>
              <a:rPr lang="en-US" dirty="0" err="1" smtClean="0"/>
              <a:t>sullo</a:t>
            </a:r>
            <a:r>
              <a:rPr lang="en-US" dirty="0" smtClean="0"/>
              <a:t> </a:t>
            </a:r>
            <a:r>
              <a:rPr lang="en-US" dirty="0" err="1" smtClean="0"/>
              <a:t>Statuto</a:t>
            </a:r>
            <a:r>
              <a:rPr lang="en-US" dirty="0" smtClean="0"/>
              <a:t>, </a:t>
            </a:r>
            <a:r>
              <a:rPr lang="en-US" dirty="0" err="1" smtClean="0"/>
              <a:t>relativamente</a:t>
            </a:r>
            <a:r>
              <a:rPr lang="en-US" dirty="0" smtClean="0"/>
              <a:t> al </a:t>
            </a:r>
            <a:r>
              <a:rPr lang="en-US" dirty="0" err="1" smtClean="0"/>
              <a:t>contenimento</a:t>
            </a:r>
            <a:r>
              <a:rPr lang="en-US" dirty="0" smtClean="0"/>
              <a:t> </a:t>
            </a:r>
            <a:r>
              <a:rPr lang="en-US" dirty="0" err="1" smtClean="0"/>
              <a:t>costi</a:t>
            </a:r>
            <a:r>
              <a:rPr lang="en-US" dirty="0" smtClean="0"/>
              <a:t> </a:t>
            </a:r>
            <a:r>
              <a:rPr lang="en-US" dirty="0" err="1" smtClean="0"/>
              <a:t>aggiuntivi</a:t>
            </a:r>
            <a:r>
              <a:rPr lang="en-US" dirty="0" smtClean="0"/>
              <a:t> per CTS e </a:t>
            </a:r>
            <a:r>
              <a:rPr lang="en-US" dirty="0" err="1" smtClean="0"/>
              <a:t>servizio</a:t>
            </a:r>
            <a:r>
              <a:rPr lang="en-US" dirty="0" smtClean="0"/>
              <a:t> </a:t>
            </a:r>
            <a:r>
              <a:rPr lang="en-US" dirty="0" err="1" smtClean="0"/>
              <a:t>presidenza</a:t>
            </a:r>
            <a:r>
              <a:rPr lang="en-US" dirty="0" smtClean="0"/>
              <a:t>. CD li ha </a:t>
            </a:r>
            <a:r>
              <a:rPr lang="en-US" dirty="0" err="1" smtClean="0"/>
              <a:t>respinti</a:t>
            </a:r>
            <a:r>
              <a:rPr lang="en-US" dirty="0" smtClean="0"/>
              <a:t> . </a:t>
            </a:r>
            <a:r>
              <a:rPr lang="en-US" dirty="0" err="1" smtClean="0"/>
              <a:t>Modificato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lo </a:t>
            </a:r>
            <a:r>
              <a:rPr lang="en-US" dirty="0" err="1" smtClean="0"/>
              <a:t>statuto</a:t>
            </a:r>
            <a:r>
              <a:rPr lang="en-US" dirty="0" smtClean="0"/>
              <a:t> per </a:t>
            </a:r>
            <a:r>
              <a:rPr lang="en-US" dirty="0" err="1" smtClean="0"/>
              <a:t>modificare</a:t>
            </a:r>
            <a:r>
              <a:rPr lang="en-US" dirty="0" smtClean="0"/>
              <a:t> </a:t>
            </a:r>
            <a:r>
              <a:rPr lang="en-US" dirty="0" err="1" smtClean="0"/>
              <a:t>meccanismo</a:t>
            </a:r>
            <a:r>
              <a:rPr lang="en-US" dirty="0" smtClean="0"/>
              <a:t> di </a:t>
            </a:r>
            <a:r>
              <a:rPr lang="en-US" dirty="0" err="1" smtClean="0"/>
              <a:t>rinnovo</a:t>
            </a:r>
            <a:r>
              <a:rPr lang="en-US" dirty="0" smtClean="0"/>
              <a:t> per CVI e </a:t>
            </a:r>
            <a:r>
              <a:rPr lang="en-US" dirty="0" err="1" smtClean="0"/>
              <a:t>reintroduzione</a:t>
            </a:r>
            <a:r>
              <a:rPr lang="en-US" dirty="0" smtClean="0"/>
              <a:t> </a:t>
            </a:r>
            <a:r>
              <a:rPr lang="en-US" dirty="0" err="1" smtClean="0"/>
              <a:t>sede</a:t>
            </a:r>
            <a:r>
              <a:rPr lang="en-US" dirty="0" smtClean="0"/>
              <a:t> </a:t>
            </a:r>
            <a:r>
              <a:rPr lang="en-US" dirty="0" err="1" smtClean="0"/>
              <a:t>legale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741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 lnSpcReduction="10000"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b="1" dirty="0" err="1"/>
              <a:t>R</a:t>
            </a:r>
            <a:r>
              <a:rPr lang="en-US" b="1" dirty="0" err="1" smtClean="0"/>
              <a:t>egolamento</a:t>
            </a:r>
            <a:r>
              <a:rPr lang="en-US" b="1" dirty="0" smtClean="0"/>
              <a:t> del </a:t>
            </a:r>
            <a:r>
              <a:rPr lang="en-US" b="1" dirty="0" err="1" smtClean="0"/>
              <a:t>Personale</a:t>
            </a:r>
            <a:endParaRPr lang="en-US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/>
              <a:t>R</a:t>
            </a:r>
            <a:r>
              <a:rPr lang="en-US" dirty="0" err="1" smtClean="0"/>
              <a:t>ecepite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err="1"/>
              <a:t>novità</a:t>
            </a:r>
            <a:r>
              <a:rPr lang="en-US" dirty="0"/>
              <a:t> </a:t>
            </a:r>
            <a:r>
              <a:rPr lang="en-US" dirty="0" err="1"/>
              <a:t>introdotte</a:t>
            </a:r>
            <a:r>
              <a:rPr lang="en-US" dirty="0"/>
              <a:t> dal DL </a:t>
            </a:r>
            <a:r>
              <a:rPr lang="en-US" dirty="0" smtClean="0"/>
              <a:t>218/2016, </a:t>
            </a:r>
            <a:r>
              <a:rPr lang="en-US" dirty="0" err="1"/>
              <a:t>ed</a:t>
            </a:r>
            <a:r>
              <a:rPr lang="en-US" dirty="0"/>
              <a:t> in </a:t>
            </a:r>
            <a:r>
              <a:rPr lang="en-US" dirty="0" err="1"/>
              <a:t>particolare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diritti</a:t>
            </a:r>
            <a:r>
              <a:rPr lang="en-US" dirty="0"/>
              <a:t> e </a:t>
            </a:r>
            <a:r>
              <a:rPr lang="en-US" dirty="0" err="1"/>
              <a:t>doveri</a:t>
            </a:r>
            <a:r>
              <a:rPr lang="en-US" dirty="0"/>
              <a:t> di </a:t>
            </a:r>
            <a:r>
              <a:rPr lang="en-US" dirty="0" err="1" smtClean="0"/>
              <a:t>ricercatori</a:t>
            </a:r>
            <a:r>
              <a:rPr lang="en-US" dirty="0" smtClean="0"/>
              <a:t> </a:t>
            </a:r>
            <a:r>
              <a:rPr lang="en-US" dirty="0"/>
              <a:t>e </a:t>
            </a:r>
            <a:r>
              <a:rPr lang="en-US" dirty="0" err="1"/>
              <a:t>tecnologi</a:t>
            </a:r>
            <a:r>
              <a:rPr lang="en-US" dirty="0"/>
              <a:t> per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quali</a:t>
            </a:r>
            <a:r>
              <a:rPr lang="en-US" dirty="0"/>
              <a:t> </a:t>
            </a:r>
            <a:r>
              <a:rPr lang="en-US" dirty="0" err="1"/>
              <a:t>è</a:t>
            </a:r>
            <a:r>
              <a:rPr lang="en-US" dirty="0"/>
              <a:t> </a:t>
            </a:r>
            <a:r>
              <a:rPr lang="en-US" dirty="0" err="1"/>
              <a:t>stata</a:t>
            </a:r>
            <a:r>
              <a:rPr lang="en-US" dirty="0"/>
              <a:t> </a:t>
            </a:r>
            <a:r>
              <a:rPr lang="en-US" dirty="0" err="1"/>
              <a:t>inserita</a:t>
            </a:r>
            <a:r>
              <a:rPr lang="en-US" dirty="0"/>
              <a:t> </a:t>
            </a:r>
            <a:r>
              <a:rPr lang="en-US" dirty="0" err="1"/>
              <a:t>nel</a:t>
            </a:r>
            <a:r>
              <a:rPr lang="en-US" dirty="0"/>
              <a:t> </a:t>
            </a:r>
            <a:r>
              <a:rPr lang="en-US" dirty="0" err="1"/>
              <a:t>testo</a:t>
            </a:r>
            <a:r>
              <a:rPr lang="en-US" dirty="0"/>
              <a:t>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sezione</a:t>
            </a:r>
            <a:r>
              <a:rPr lang="en-US" dirty="0"/>
              <a:t> </a:t>
            </a:r>
            <a:r>
              <a:rPr lang="en-US" dirty="0" err="1" smtClean="0"/>
              <a:t>dedicata</a:t>
            </a:r>
            <a:r>
              <a:rPr lang="en-US" dirty="0" smtClean="0"/>
              <a:t>, </a:t>
            </a:r>
            <a:r>
              <a:rPr lang="en-US" dirty="0" err="1" smtClean="0"/>
              <a:t>regolamentate</a:t>
            </a:r>
            <a:r>
              <a:rPr lang="en-US" dirty="0" smtClean="0"/>
              <a:t> </a:t>
            </a:r>
            <a:r>
              <a:rPr lang="en-US" dirty="0"/>
              <a:t>le </a:t>
            </a:r>
            <a:r>
              <a:rPr lang="en-US" dirty="0" err="1"/>
              <a:t>chiamate</a:t>
            </a:r>
            <a:r>
              <a:rPr lang="en-US" dirty="0"/>
              <a:t> </a:t>
            </a:r>
            <a:r>
              <a:rPr lang="en-US" dirty="0" err="1"/>
              <a:t>dirette</a:t>
            </a:r>
            <a:r>
              <a:rPr lang="en-US" dirty="0"/>
              <a:t>.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Punti</a:t>
            </a:r>
            <a:r>
              <a:rPr lang="en-US" dirty="0" smtClean="0"/>
              <a:t> </a:t>
            </a:r>
            <a:r>
              <a:rPr lang="en-US" dirty="0" err="1" smtClean="0"/>
              <a:t>critici</a:t>
            </a:r>
            <a:r>
              <a:rPr lang="en-US" dirty="0" smtClean="0"/>
              <a:t> – </a:t>
            </a:r>
            <a:r>
              <a:rPr lang="en-US" dirty="0" err="1" smtClean="0"/>
              <a:t>rimuovere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limite</a:t>
            </a:r>
            <a:r>
              <a:rPr lang="en-US" dirty="0" smtClean="0"/>
              <a:t> a 5 </a:t>
            </a:r>
            <a:r>
              <a:rPr lang="en-US" dirty="0" err="1" smtClean="0"/>
              <a:t>anni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riconoscimento</a:t>
            </a:r>
            <a:r>
              <a:rPr lang="en-US" dirty="0" smtClean="0"/>
              <a:t> </a:t>
            </a:r>
            <a:r>
              <a:rPr lang="en-US" dirty="0" err="1" smtClean="0"/>
              <a:t>dell’anzianita</a:t>
            </a:r>
            <a:r>
              <a:rPr lang="en-US" dirty="0" smtClean="0"/>
              <a:t>’ </a:t>
            </a:r>
            <a:r>
              <a:rPr lang="en-US" dirty="0" err="1" smtClean="0"/>
              <a:t>pregressa</a:t>
            </a:r>
            <a:r>
              <a:rPr lang="en-US" dirty="0" smtClean="0"/>
              <a:t> per </a:t>
            </a:r>
            <a:r>
              <a:rPr lang="en-US" dirty="0" err="1" smtClean="0"/>
              <a:t>i</a:t>
            </a:r>
            <a:r>
              <a:rPr lang="en-US" dirty="0" smtClean="0"/>
              <a:t> TI . E’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riattivata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trattativa</a:t>
            </a:r>
            <a:r>
              <a:rPr lang="en-US" dirty="0" smtClean="0"/>
              <a:t> con la </a:t>
            </a:r>
            <a:r>
              <a:rPr lang="en-US" dirty="0" err="1" smtClean="0"/>
              <a:t>funzione</a:t>
            </a:r>
            <a:r>
              <a:rPr lang="en-US" dirty="0" smtClean="0"/>
              <a:t> </a:t>
            </a:r>
            <a:r>
              <a:rPr lang="en-US" dirty="0" err="1" smtClean="0"/>
              <a:t>pubblica</a:t>
            </a:r>
            <a:r>
              <a:rPr lang="en-US" dirty="0" smtClean="0"/>
              <a:t> per </a:t>
            </a:r>
            <a:r>
              <a:rPr lang="en-US" dirty="0" err="1" smtClean="0"/>
              <a:t>poter</a:t>
            </a:r>
            <a:r>
              <a:rPr lang="en-US" dirty="0" smtClean="0"/>
              <a:t> </a:t>
            </a:r>
            <a:r>
              <a:rPr lang="en-US" dirty="0" err="1" smtClean="0"/>
              <a:t>superare</a:t>
            </a:r>
            <a:r>
              <a:rPr lang="en-US" dirty="0" smtClean="0"/>
              <a:t> </a:t>
            </a:r>
            <a:r>
              <a:rPr lang="en-US" dirty="0" err="1" smtClean="0"/>
              <a:t>qs</a:t>
            </a:r>
            <a:r>
              <a:rPr lang="en-US" dirty="0" smtClean="0"/>
              <a:t> </a:t>
            </a:r>
            <a:r>
              <a:rPr lang="en-US" dirty="0" err="1" smtClean="0"/>
              <a:t>limite</a:t>
            </a:r>
            <a:r>
              <a:rPr lang="en-US" dirty="0" smtClean="0"/>
              <a:t>.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smtClean="0"/>
              <a:t>Non </a:t>
            </a:r>
            <a:r>
              <a:rPr lang="en-US" dirty="0" err="1" smtClean="0"/>
              <a:t>sembra</a:t>
            </a:r>
            <a:r>
              <a:rPr lang="en-US" dirty="0" smtClean="0"/>
              <a:t> </a:t>
            </a:r>
            <a:r>
              <a:rPr lang="en-US" dirty="0" err="1" smtClean="0"/>
              <a:t>invece</a:t>
            </a:r>
            <a:r>
              <a:rPr lang="en-US" dirty="0" smtClean="0"/>
              <a:t> </a:t>
            </a:r>
            <a:r>
              <a:rPr lang="en-US" dirty="0" err="1" smtClean="0"/>
              <a:t>possibile</a:t>
            </a:r>
            <a:r>
              <a:rPr lang="en-US" dirty="0" smtClean="0"/>
              <a:t> </a:t>
            </a:r>
            <a:r>
              <a:rPr lang="en-US" dirty="0" err="1" smtClean="0"/>
              <a:t>sanare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pregresso</a:t>
            </a:r>
            <a:r>
              <a:rPr lang="en-US" dirty="0" smtClean="0"/>
              <a:t>, per le </a:t>
            </a:r>
            <a:r>
              <a:rPr lang="en-US" dirty="0" err="1" smtClean="0"/>
              <a:t>persone</a:t>
            </a:r>
            <a:r>
              <a:rPr lang="en-US" dirty="0" smtClean="0"/>
              <a:t> a cui </a:t>
            </a:r>
            <a:r>
              <a:rPr lang="en-US" dirty="0" err="1" smtClean="0"/>
              <a:t>anzianita</a:t>
            </a:r>
            <a:r>
              <a:rPr lang="en-US" dirty="0" smtClean="0"/>
              <a:t>’ non </a:t>
            </a:r>
            <a:r>
              <a:rPr lang="en-US" dirty="0" err="1" smtClean="0"/>
              <a:t>sia</a:t>
            </a:r>
            <a:r>
              <a:rPr lang="en-US" dirty="0" smtClean="0"/>
              <a:t> </a:t>
            </a:r>
            <a:r>
              <a:rPr lang="en-US" dirty="0" err="1" smtClean="0"/>
              <a:t>stata</a:t>
            </a:r>
            <a:r>
              <a:rPr lang="en-US" dirty="0" smtClean="0"/>
              <a:t> </a:t>
            </a:r>
            <a:r>
              <a:rPr lang="en-US" dirty="0" err="1" smtClean="0"/>
              <a:t>riconosciuta</a:t>
            </a:r>
            <a:r>
              <a:rPr lang="en-US" dirty="0" smtClean="0"/>
              <a:t>. </a:t>
            </a:r>
            <a:r>
              <a:rPr lang="en-US" dirty="0" err="1" smtClean="0"/>
              <a:t>Probabilmente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valutera</a:t>
            </a:r>
            <a:r>
              <a:rPr lang="en-US" dirty="0" smtClean="0"/>
              <a:t>’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conciliazione</a:t>
            </a:r>
            <a:r>
              <a:rPr lang="en-US" dirty="0" smtClean="0"/>
              <a:t> </a:t>
            </a:r>
            <a:r>
              <a:rPr lang="en-US" dirty="0" err="1" smtClean="0"/>
              <a:t>collettiva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introdurre</a:t>
            </a:r>
            <a:r>
              <a:rPr lang="en-US" dirty="0" smtClean="0"/>
              <a:t> a regime un </a:t>
            </a:r>
            <a:r>
              <a:rPr lang="en-US" dirty="0" err="1" smtClean="0"/>
              <a:t>limite</a:t>
            </a:r>
            <a:r>
              <a:rPr lang="en-US" dirty="0" smtClean="0"/>
              <a:t> a 5 y per I </a:t>
            </a:r>
            <a:r>
              <a:rPr lang="en-US" dirty="0" err="1" smtClean="0"/>
              <a:t>contratti</a:t>
            </a:r>
            <a:r>
              <a:rPr lang="en-US" dirty="0" smtClean="0"/>
              <a:t> TD.</a:t>
            </a:r>
          </a:p>
          <a:p>
            <a:pPr>
              <a:lnSpc>
                <a:spcPct val="120000"/>
              </a:lnSpc>
              <a:buFont typeface="Wingdings" charset="2"/>
              <a:buChar char="ü"/>
            </a:pPr>
            <a:r>
              <a:rPr lang="en-US" dirty="0" smtClean="0"/>
              <a:t>Ora INFN ha </a:t>
            </a:r>
            <a:r>
              <a:rPr lang="en-US" dirty="0" err="1" smtClean="0"/>
              <a:t>autonomia</a:t>
            </a:r>
            <a:r>
              <a:rPr lang="en-US" dirty="0" smtClean="0"/>
              <a:t> </a:t>
            </a:r>
            <a:r>
              <a:rPr lang="en-US" dirty="0" err="1" smtClean="0"/>
              <a:t>sulle</a:t>
            </a:r>
            <a:r>
              <a:rPr lang="en-US" dirty="0" smtClean="0"/>
              <a:t> </a:t>
            </a:r>
            <a:r>
              <a:rPr lang="en-US" dirty="0" err="1" smtClean="0"/>
              <a:t>assunzioni</a:t>
            </a:r>
            <a:r>
              <a:rPr lang="en-US" dirty="0" smtClean="0"/>
              <a:t> </a:t>
            </a:r>
            <a:r>
              <a:rPr lang="en-US" dirty="0" err="1" smtClean="0"/>
              <a:t>puo</a:t>
            </a:r>
            <a:r>
              <a:rPr lang="en-US" dirty="0" smtClean="0"/>
              <a:t>’ fare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programmazione</a:t>
            </a:r>
            <a:r>
              <a:rPr lang="en-US" dirty="0" smtClean="0"/>
              <a:t> </a:t>
            </a:r>
            <a:r>
              <a:rPr lang="en-US" dirty="0" err="1" smtClean="0"/>
              <a:t>piu</a:t>
            </a:r>
            <a:r>
              <a:rPr lang="en-US" dirty="0" smtClean="0"/>
              <a:t>’ a </a:t>
            </a:r>
            <a:r>
              <a:rPr lang="en-US" dirty="0" err="1" smtClean="0"/>
              <a:t>lungo</a:t>
            </a:r>
            <a:r>
              <a:rPr lang="en-US" dirty="0" smtClean="0"/>
              <a:t> </a:t>
            </a:r>
            <a:r>
              <a:rPr lang="en-US" dirty="0" err="1" smtClean="0"/>
              <a:t>termine</a:t>
            </a:r>
            <a:r>
              <a:rPr lang="en-US" dirty="0" smtClean="0"/>
              <a:t>. </a:t>
            </a:r>
            <a:r>
              <a:rPr lang="en-US" dirty="0" err="1" smtClean="0"/>
              <a:t>Rimane</a:t>
            </a:r>
            <a:r>
              <a:rPr lang="en-US" dirty="0" smtClean="0"/>
              <a:t> da </a:t>
            </a:r>
            <a:r>
              <a:rPr lang="en-US" dirty="0" err="1" smtClean="0"/>
              <a:t>stabilire</a:t>
            </a:r>
            <a:r>
              <a:rPr lang="en-US" dirty="0" smtClean="0"/>
              <a:t> come </a:t>
            </a:r>
            <a:r>
              <a:rPr lang="en-US" dirty="0" err="1" smtClean="0"/>
              <a:t>regolare</a:t>
            </a:r>
            <a:r>
              <a:rPr lang="en-US" dirty="0" smtClean="0"/>
              <a:t> la </a:t>
            </a:r>
            <a:r>
              <a:rPr lang="en-US" dirty="0" err="1" smtClean="0"/>
              <a:t>transizione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Rimandato</a:t>
            </a:r>
            <a:r>
              <a:rPr lang="en-US" dirty="0" smtClean="0"/>
              <a:t> a </a:t>
            </a:r>
            <a:r>
              <a:rPr lang="en-US" dirty="0" err="1" smtClean="0"/>
              <a:t>Ottobre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941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3521" y="1066800"/>
            <a:ext cx="8697828" cy="5462016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  <a:buFontTx/>
              <a:buChar char="-"/>
            </a:pPr>
            <a:r>
              <a:rPr lang="en-US" b="1" dirty="0" err="1" smtClean="0"/>
              <a:t>Regolamento</a:t>
            </a:r>
            <a:r>
              <a:rPr lang="en-US" b="1" dirty="0" smtClean="0"/>
              <a:t> di </a:t>
            </a:r>
            <a:r>
              <a:rPr lang="en-US" b="1" dirty="0" err="1" smtClean="0"/>
              <a:t>organizzazione</a:t>
            </a:r>
            <a:r>
              <a:rPr lang="en-US" b="1" dirty="0" smtClean="0"/>
              <a:t> e </a:t>
            </a:r>
            <a:r>
              <a:rPr lang="en-US" b="1" dirty="0" err="1" smtClean="0"/>
              <a:t>funzionamento</a:t>
            </a:r>
            <a:r>
              <a:rPr lang="en-US" b="1" dirty="0" smtClean="0"/>
              <a:t> (ROF)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b="1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Riportata</a:t>
            </a:r>
            <a:r>
              <a:rPr lang="en-US" dirty="0" smtClean="0"/>
              <a:t> </a:t>
            </a:r>
            <a:r>
              <a:rPr lang="en-US" dirty="0"/>
              <a:t>a 3 </a:t>
            </a:r>
            <a:r>
              <a:rPr lang="en-US" dirty="0" err="1"/>
              <a:t>anni</a:t>
            </a:r>
            <a:r>
              <a:rPr lang="en-US" dirty="0"/>
              <a:t> la </a:t>
            </a:r>
            <a:r>
              <a:rPr lang="en-US" dirty="0" err="1"/>
              <a:t>durata</a:t>
            </a:r>
            <a:r>
              <a:rPr lang="en-US" dirty="0"/>
              <a:t> di </a:t>
            </a:r>
            <a:r>
              <a:rPr lang="en-US" dirty="0" err="1"/>
              <a:t>tutte</a:t>
            </a:r>
            <a:r>
              <a:rPr lang="en-US" dirty="0"/>
              <a:t> le </a:t>
            </a:r>
            <a:r>
              <a:rPr lang="en-US" dirty="0" err="1"/>
              <a:t>cariche</a:t>
            </a:r>
            <a:r>
              <a:rPr lang="en-US" dirty="0"/>
              <a:t>, </a:t>
            </a:r>
            <a:r>
              <a:rPr lang="en-US" dirty="0" err="1"/>
              <a:t>che</a:t>
            </a:r>
            <a:r>
              <a:rPr lang="en-US" dirty="0"/>
              <a:t> </a:t>
            </a:r>
            <a:r>
              <a:rPr lang="en-US" dirty="0" err="1"/>
              <a:t>sono</a:t>
            </a:r>
            <a:r>
              <a:rPr lang="en-US" dirty="0"/>
              <a:t> </a:t>
            </a:r>
            <a:r>
              <a:rPr lang="en-US" dirty="0" err="1"/>
              <a:t>anche</a:t>
            </a:r>
            <a:r>
              <a:rPr lang="en-US" dirty="0"/>
              <a:t> </a:t>
            </a:r>
            <a:r>
              <a:rPr lang="en-US" dirty="0" err="1"/>
              <a:t>rinnovabili</a:t>
            </a:r>
            <a:r>
              <a:rPr lang="en-US" dirty="0"/>
              <a:t> e </a:t>
            </a:r>
            <a:r>
              <a:rPr lang="en-US" dirty="0" err="1" smtClean="0"/>
              <a:t>revocabili</a:t>
            </a:r>
            <a:r>
              <a:rPr lang="en-US" dirty="0" smtClean="0"/>
              <a:t>.  </a:t>
            </a:r>
            <a:r>
              <a:rPr lang="en-US" dirty="0" err="1" smtClean="0"/>
              <a:t>Anticipata</a:t>
            </a:r>
            <a:r>
              <a:rPr lang="en-US" dirty="0" smtClean="0"/>
              <a:t> a fine anno la </a:t>
            </a:r>
            <a:r>
              <a:rPr lang="en-US" dirty="0" err="1" smtClean="0"/>
              <a:t>presentazione</a:t>
            </a:r>
            <a:r>
              <a:rPr lang="en-US" dirty="0" smtClean="0"/>
              <a:t> del </a:t>
            </a:r>
            <a:r>
              <a:rPr lang="en-US" dirty="0"/>
              <a:t>PTA.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Introdotta</a:t>
            </a:r>
            <a:r>
              <a:rPr lang="en-US" dirty="0" smtClean="0"/>
              <a:t> la </a:t>
            </a:r>
            <a:r>
              <a:rPr lang="en-US" dirty="0" err="1" smtClean="0"/>
              <a:t>figura</a:t>
            </a:r>
            <a:r>
              <a:rPr lang="en-US" dirty="0" smtClean="0"/>
              <a:t> del </a:t>
            </a:r>
            <a:r>
              <a:rPr lang="en-US" dirty="0" err="1" smtClean="0"/>
              <a:t>coordinatore</a:t>
            </a:r>
            <a:r>
              <a:rPr lang="en-US" dirty="0" smtClean="0"/>
              <a:t> </a:t>
            </a:r>
            <a:r>
              <a:rPr lang="en-US" dirty="0" err="1" smtClean="0"/>
              <a:t>tecnico</a:t>
            </a:r>
            <a:r>
              <a:rPr lang="en-US" dirty="0" smtClean="0"/>
              <a:t> </a:t>
            </a:r>
            <a:r>
              <a:rPr lang="en-US" dirty="0" err="1" smtClean="0"/>
              <a:t>della</a:t>
            </a:r>
            <a:r>
              <a:rPr lang="en-US" dirty="0" smtClean="0"/>
              <a:t> </a:t>
            </a:r>
            <a:r>
              <a:rPr lang="en-US" dirty="0" err="1" smtClean="0"/>
              <a:t>infrastruttura</a:t>
            </a:r>
            <a:r>
              <a:rPr lang="en-US" dirty="0" smtClean="0"/>
              <a:t> di </a:t>
            </a:r>
            <a:r>
              <a:rPr lang="en-US" dirty="0" err="1" smtClean="0"/>
              <a:t>ricerca</a:t>
            </a:r>
            <a:r>
              <a:rPr lang="en-US" dirty="0" smtClean="0"/>
              <a:t> </a:t>
            </a:r>
            <a:r>
              <a:rPr lang="en-US" dirty="0" err="1" smtClean="0"/>
              <a:t>nei</a:t>
            </a:r>
            <a:r>
              <a:rPr lang="en-US" dirty="0" smtClean="0"/>
              <a:t> </a:t>
            </a:r>
            <a:r>
              <a:rPr lang="en-US" dirty="0" err="1" smtClean="0"/>
              <a:t>laboratori</a:t>
            </a:r>
            <a:r>
              <a:rPr lang="en-US" dirty="0" smtClean="0"/>
              <a:t> </a:t>
            </a:r>
            <a:r>
              <a:rPr lang="en-US" dirty="0" err="1" smtClean="0"/>
              <a:t>nazionali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Introdotta</a:t>
            </a:r>
            <a:r>
              <a:rPr lang="en-US" dirty="0" smtClean="0"/>
              <a:t> </a:t>
            </a:r>
            <a:r>
              <a:rPr lang="en-US" dirty="0" err="1" smtClean="0"/>
              <a:t>unita</a:t>
            </a:r>
            <a:r>
              <a:rPr lang="en-US" dirty="0" smtClean="0"/>
              <a:t>’ </a:t>
            </a:r>
            <a:r>
              <a:rPr lang="en-US" dirty="0" err="1" smtClean="0"/>
              <a:t>funzionale</a:t>
            </a:r>
            <a:r>
              <a:rPr lang="en-US" dirty="0" smtClean="0"/>
              <a:t> </a:t>
            </a:r>
            <a:r>
              <a:rPr lang="en-US" dirty="0" err="1" smtClean="0"/>
              <a:t>nelle</a:t>
            </a:r>
            <a:r>
              <a:rPr lang="en-US" dirty="0" smtClean="0"/>
              <a:t> </a:t>
            </a:r>
            <a:r>
              <a:rPr lang="en-US" dirty="0" err="1" smtClean="0"/>
              <a:t>sezioni</a:t>
            </a:r>
            <a:r>
              <a:rPr lang="en-US" dirty="0" smtClean="0"/>
              <a:t>, per </a:t>
            </a:r>
            <a:r>
              <a:rPr lang="en-US" dirty="0" err="1" smtClean="0"/>
              <a:t>avere</a:t>
            </a:r>
            <a:r>
              <a:rPr lang="en-US" dirty="0" smtClean="0"/>
              <a:t> </a:t>
            </a:r>
            <a:r>
              <a:rPr lang="en-US" dirty="0" err="1" smtClean="0"/>
              <a:t>strutture</a:t>
            </a:r>
            <a:r>
              <a:rPr lang="en-US" dirty="0" smtClean="0"/>
              <a:t> </a:t>
            </a:r>
            <a:r>
              <a:rPr lang="en-US" dirty="0" err="1" smtClean="0"/>
              <a:t>condivise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Introdotto</a:t>
            </a:r>
            <a:r>
              <a:rPr lang="en-US" dirty="0" smtClean="0"/>
              <a:t>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sostituto</a:t>
            </a:r>
            <a:r>
              <a:rPr lang="en-US" dirty="0" smtClean="0"/>
              <a:t> </a:t>
            </a:r>
            <a:r>
              <a:rPr lang="en-US" dirty="0" err="1" smtClean="0"/>
              <a:t>temporaneo</a:t>
            </a:r>
            <a:r>
              <a:rPr lang="en-US" dirty="0" smtClean="0"/>
              <a:t> del </a:t>
            </a:r>
            <a:r>
              <a:rPr lang="en-US" dirty="0" err="1" smtClean="0"/>
              <a:t>Direttore</a:t>
            </a:r>
            <a:r>
              <a:rPr lang="en-US" dirty="0" smtClean="0"/>
              <a:t> in </a:t>
            </a:r>
            <a:r>
              <a:rPr lang="en-US" dirty="0" err="1" smtClean="0"/>
              <a:t>caso</a:t>
            </a:r>
            <a:r>
              <a:rPr lang="en-US" dirty="0" smtClean="0"/>
              <a:t> di grave </a:t>
            </a:r>
            <a:r>
              <a:rPr lang="en-US" dirty="0" err="1" smtClean="0"/>
              <a:t>impedimento</a:t>
            </a:r>
            <a:r>
              <a:rPr lang="en-US" dirty="0" smtClean="0"/>
              <a:t> , solo per </a:t>
            </a:r>
            <a:r>
              <a:rPr lang="en-US" dirty="0" err="1" smtClean="0"/>
              <a:t>ordinaria</a:t>
            </a:r>
            <a:r>
              <a:rPr lang="en-US" dirty="0" smtClean="0"/>
              <a:t> </a:t>
            </a:r>
            <a:r>
              <a:rPr lang="en-US" dirty="0" err="1" smtClean="0"/>
              <a:t>amministrazione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Meglio</a:t>
            </a:r>
            <a:r>
              <a:rPr lang="en-US" dirty="0" smtClean="0"/>
              <a:t> </a:t>
            </a:r>
            <a:r>
              <a:rPr lang="en-US" dirty="0" err="1" smtClean="0"/>
              <a:t>descritte</a:t>
            </a:r>
            <a:r>
              <a:rPr lang="en-US" dirty="0" smtClean="0"/>
              <a:t> </a:t>
            </a:r>
            <a:r>
              <a:rPr lang="en-US" dirty="0" err="1" smtClean="0"/>
              <a:t>varie</a:t>
            </a:r>
            <a:r>
              <a:rPr lang="en-US" dirty="0" smtClean="0"/>
              <a:t> </a:t>
            </a:r>
            <a:r>
              <a:rPr lang="en-US" dirty="0" err="1" smtClean="0"/>
              <a:t>commissioni</a:t>
            </a:r>
            <a:r>
              <a:rPr lang="en-US" dirty="0" smtClean="0"/>
              <a:t> e </a:t>
            </a:r>
            <a:r>
              <a:rPr lang="en-US" dirty="0" err="1" smtClean="0"/>
              <a:t>comitati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r>
              <a:rPr lang="en-US" dirty="0" err="1" smtClean="0"/>
              <a:t>Rimandato</a:t>
            </a:r>
            <a:r>
              <a:rPr lang="en-US" dirty="0" smtClean="0"/>
              <a:t> per la </a:t>
            </a:r>
            <a:r>
              <a:rPr lang="en-US" dirty="0" err="1" smtClean="0"/>
              <a:t>proposta</a:t>
            </a:r>
            <a:r>
              <a:rPr lang="en-US" dirty="0" smtClean="0"/>
              <a:t> di </a:t>
            </a:r>
            <a:r>
              <a:rPr lang="en-US" dirty="0" err="1" smtClean="0"/>
              <a:t>inserire</a:t>
            </a:r>
            <a:r>
              <a:rPr lang="en-US" dirty="0" smtClean="0"/>
              <a:t> </a:t>
            </a:r>
            <a:r>
              <a:rPr lang="en-US" dirty="0" err="1" smtClean="0"/>
              <a:t>una</a:t>
            </a:r>
            <a:r>
              <a:rPr lang="en-US" dirty="0" smtClean="0"/>
              <a:t> </a:t>
            </a:r>
            <a:r>
              <a:rPr lang="en-US" dirty="0" err="1" smtClean="0"/>
              <a:t>norma</a:t>
            </a:r>
            <a:r>
              <a:rPr lang="en-US" dirty="0" smtClean="0"/>
              <a:t> </a:t>
            </a:r>
            <a:r>
              <a:rPr lang="en-US" dirty="0" err="1" smtClean="0"/>
              <a:t>sperimentale</a:t>
            </a:r>
            <a:r>
              <a:rPr lang="en-US" dirty="0" smtClean="0"/>
              <a:t> </a:t>
            </a:r>
            <a:r>
              <a:rPr lang="en-US" dirty="0" err="1" smtClean="0"/>
              <a:t>alternativa</a:t>
            </a:r>
            <a:r>
              <a:rPr lang="en-US" dirty="0" smtClean="0"/>
              <a:t> al </a:t>
            </a:r>
            <a:r>
              <a:rPr lang="en-US" dirty="0" err="1" smtClean="0"/>
              <a:t>cartellino</a:t>
            </a:r>
            <a:r>
              <a:rPr lang="en-US" dirty="0" smtClean="0"/>
              <a:t> per </a:t>
            </a:r>
            <a:r>
              <a:rPr lang="en-US" dirty="0" err="1" smtClean="0"/>
              <a:t>il</a:t>
            </a:r>
            <a:r>
              <a:rPr lang="en-US" dirty="0" smtClean="0"/>
              <a:t> </a:t>
            </a:r>
            <a:r>
              <a:rPr lang="en-US" dirty="0" err="1" smtClean="0"/>
              <a:t>controllo</a:t>
            </a:r>
            <a:r>
              <a:rPr lang="en-US" dirty="0" smtClean="0"/>
              <a:t> dell </a:t>
            </a:r>
            <a:r>
              <a:rPr lang="en-US" dirty="0" err="1" smtClean="0"/>
              <a:t>orario</a:t>
            </a:r>
            <a:r>
              <a:rPr lang="en-US" dirty="0" smtClean="0"/>
              <a:t> di </a:t>
            </a:r>
            <a:r>
              <a:rPr lang="en-US" dirty="0" err="1" smtClean="0"/>
              <a:t>lavoro</a:t>
            </a:r>
            <a:endParaRPr lang="en-US" dirty="0" smtClean="0"/>
          </a:p>
          <a:p>
            <a:pPr>
              <a:lnSpc>
                <a:spcPct val="120000"/>
              </a:lnSpc>
              <a:buFontTx/>
              <a:buChar char="-"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it-IT" smtClean="0"/>
              <a:t>Martedi' 3 Ottobre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EC368-1D7A-4F81-ABF6-AE0E36BAF64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Direttori</a:t>
            </a:r>
            <a:r>
              <a:rPr lang="en-US" dirty="0" smtClean="0"/>
              <a:t> </a:t>
            </a:r>
            <a:r>
              <a:rPr lang="en-US" dirty="0" err="1" smtClean="0"/>
              <a:t>Settembre</a:t>
            </a:r>
            <a:r>
              <a:rPr lang="en-US" dirty="0" smtClean="0"/>
              <a:t> </a:t>
            </a:r>
            <a:r>
              <a:rPr lang="en-US" dirty="0" smtClean="0"/>
              <a:t>2017</a:t>
            </a:r>
            <a:r>
              <a:rPr lang="en-US" strike="sngStrike" dirty="0"/>
              <a:t/>
            </a:r>
            <a:br>
              <a:rPr lang="en-US" strike="sngStrike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4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Pixel">
      <a:dk1>
        <a:srgbClr val="103154"/>
      </a:dk1>
      <a:lt1>
        <a:srgbClr val="FFFFFF"/>
      </a:lt1>
      <a:dk2>
        <a:srgbClr val="00BFC3"/>
      </a:dk2>
      <a:lt2>
        <a:srgbClr val="0096FF"/>
      </a:lt2>
      <a:accent1>
        <a:srgbClr val="FF7F01"/>
      </a:accent1>
      <a:accent2>
        <a:srgbClr val="F1B015"/>
      </a:accent2>
      <a:accent3>
        <a:srgbClr val="FBEC85"/>
      </a:accent3>
      <a:accent4>
        <a:srgbClr val="D2C2F1"/>
      </a:accent4>
      <a:accent5>
        <a:srgbClr val="DA5AF4"/>
      </a:accent5>
      <a:accent6>
        <a:srgbClr val="9D09D1"/>
      </a:accent6>
      <a:hlink>
        <a:srgbClr val="1286C9"/>
      </a:hlink>
      <a:folHlink>
        <a:srgbClr val="A8C2E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35101</TotalTime>
  <Words>2215</Words>
  <Application>Microsoft Macintosh PowerPoint</Application>
  <PresentationFormat>Presentazione su schermo (4:3)</PresentationFormat>
  <Paragraphs>288</Paragraphs>
  <Slides>24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24</vt:i4>
      </vt:variant>
    </vt:vector>
  </HeadingPairs>
  <TitlesOfParts>
    <vt:vector size="29" baseType="lpstr">
      <vt:lpstr>Calibri</vt:lpstr>
      <vt:lpstr>ＭＳ Ｐゴシック</vt:lpstr>
      <vt:lpstr>Wingdings</vt:lpstr>
      <vt:lpstr>Arial</vt:lpstr>
      <vt:lpstr>Clarity</vt:lpstr>
      <vt:lpstr>Cds Ottobre  2017</vt:lpstr>
      <vt:lpstr>14 Agosto 2017 </vt:lpstr>
      <vt:lpstr>Direttori Luglio 2017 </vt:lpstr>
      <vt:lpstr>Direttori  Luglio 2017 </vt:lpstr>
      <vt:lpstr>Direttori  Luglio 2017 </vt:lpstr>
      <vt:lpstr> Direttivo Luglio 2017 </vt:lpstr>
      <vt:lpstr> Direttori Settembre 2017 </vt:lpstr>
      <vt:lpstr> Direttori Settembre 2017 </vt:lpstr>
      <vt:lpstr> Direttori Settembre 2017 </vt:lpstr>
      <vt:lpstr> Direttori Settembre 2017 </vt:lpstr>
      <vt:lpstr> Direttivo Settembre 2017 </vt:lpstr>
      <vt:lpstr> Direttivo Settembre 2017 </vt:lpstr>
      <vt:lpstr>Presentazione di PowerPoint</vt:lpstr>
      <vt:lpstr>Notizie Locali</vt:lpstr>
      <vt:lpstr>Notizie Locali</vt:lpstr>
      <vt:lpstr>Notizie Locali</vt:lpstr>
      <vt:lpstr>Notizie Locali</vt:lpstr>
      <vt:lpstr>Notizie Locali</vt:lpstr>
      <vt:lpstr>Di scorta</vt:lpstr>
      <vt:lpstr>Notizie Locali</vt:lpstr>
      <vt:lpstr>Direttori  Maggio 2017 </vt:lpstr>
      <vt:lpstr>Notizie Locali  </vt:lpstr>
      <vt:lpstr>Direttori  Marzo 2017 </vt:lpstr>
      <vt:lpstr>Direttori  Marzo 2017 </vt:lpstr>
    </vt:vector>
  </TitlesOfParts>
  <Manager/>
  <Company>INFN</Company>
  <LinksUpToDate>false</LinksUpToDate>
  <SharedDoc>false</SharedDoc>
  <HyperlinkBase/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Cds luglio 2012</dc:title>
  <dc:subject/>
  <dc:creator>Chiara Meroni</dc:creator>
  <cp:keywords/>
  <dc:description/>
  <cp:lastModifiedBy>Utente di Microsoft Office</cp:lastModifiedBy>
  <cp:revision>784</cp:revision>
  <cp:lastPrinted>2017-10-03T10:17:20Z</cp:lastPrinted>
  <dcterms:created xsi:type="dcterms:W3CDTF">2012-07-01T07:42:44Z</dcterms:created>
  <dcterms:modified xsi:type="dcterms:W3CDTF">2017-10-03T16:37:52Z</dcterms:modified>
  <cp:category/>
</cp:coreProperties>
</file>