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media/image8.tif" ContentType="image/tiff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22"/>
  </p:notesMasterIdLst>
  <p:sldIdLst>
    <p:sldId id="419" r:id="rId2"/>
    <p:sldId id="386" r:id="rId3"/>
    <p:sldId id="429" r:id="rId4"/>
    <p:sldId id="392" r:id="rId5"/>
    <p:sldId id="393" r:id="rId6"/>
    <p:sldId id="394" r:id="rId7"/>
    <p:sldId id="395" r:id="rId8"/>
    <p:sldId id="397" r:id="rId9"/>
    <p:sldId id="421" r:id="rId10"/>
    <p:sldId id="410" r:id="rId11"/>
    <p:sldId id="412" r:id="rId12"/>
    <p:sldId id="430" r:id="rId13"/>
    <p:sldId id="431" r:id="rId14"/>
    <p:sldId id="423" r:id="rId15"/>
    <p:sldId id="424" r:id="rId16"/>
    <p:sldId id="428" r:id="rId17"/>
    <p:sldId id="422" r:id="rId18"/>
    <p:sldId id="405" r:id="rId19"/>
    <p:sldId id="407" r:id="rId20"/>
    <p:sldId id="425" r:id="rId2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6ECFF"/>
    <a:srgbClr val="F5A25D"/>
    <a:srgbClr val="617A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68" autoAdjust="0"/>
  </p:normalViewPr>
  <p:slideViewPr>
    <p:cSldViewPr snapToGrid="0" snapToObjects="1">
      <p:cViewPr>
        <p:scale>
          <a:sx n="100" d="100"/>
          <a:sy n="100" d="100"/>
        </p:scale>
        <p:origin x="1194" y="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782DB-583B-AE45-92DD-6B07C8073899}" type="datetimeFigureOut">
              <a:rPr lang="it-IT" smtClean="0"/>
              <a:pPr/>
              <a:t>16/10/2017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Fare clic per modificare gli stili del testo dello schema</a:t>
            </a:r>
          </a:p>
          <a:p>
            <a:pPr lvl="1"/>
            <a:r>
              <a:rPr lang="x-none"/>
              <a:t>Secondo livello</a:t>
            </a:r>
          </a:p>
          <a:p>
            <a:pPr lvl="2"/>
            <a:r>
              <a:rPr lang="x-none"/>
              <a:t>Terzo livello</a:t>
            </a:r>
          </a:p>
          <a:p>
            <a:pPr lvl="3"/>
            <a:r>
              <a:rPr lang="x-none"/>
              <a:t>Quarto livello</a:t>
            </a:r>
          </a:p>
          <a:p>
            <a:pPr lvl="4"/>
            <a:r>
              <a:rPr lang="x-none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03462-D6DC-A047-A156-554E20D2757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529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17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53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28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52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3462-D6DC-A047-A156-554E20D27578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922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07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Carica</a:t>
            </a:r>
            <a:r>
              <a:rPr lang="en-US" dirty="0" smtClean="0"/>
              <a:t> 100pC e 120pC e </a:t>
            </a:r>
            <a:r>
              <a:rPr lang="en-US" dirty="0" err="1" smtClean="0"/>
              <a:t>enrgy</a:t>
            </a:r>
            <a:r>
              <a:rPr lang="en-US" dirty="0" smtClean="0"/>
              <a:t> spread 0.1%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nei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casi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76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2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3462-D6DC-A047-A156-554E20D27578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745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3462-D6DC-A047-A156-554E20D27578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481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74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21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E84663-1FBF-2642-BCF1-ECB8E28B5247}" type="slidenum">
              <a:rPr lang="it-IT">
                <a:solidFill>
                  <a:prstClr val="black"/>
                </a:solidFill>
                <a:latin typeface="Calibri"/>
              </a:rPr>
              <a:pPr>
                <a:defRPr/>
              </a:pPr>
              <a:t>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545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E84663-1FBF-2642-BCF1-ECB8E28B5247}" type="slidenum">
              <a:rPr lang="it-IT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75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E84663-1FBF-2642-BCF1-ECB8E28B5247}" type="slidenum">
              <a:rPr lang="it-IT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02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E84663-1FBF-2642-BCF1-ECB8E28B5247}" type="slidenum">
              <a:rPr lang="it-IT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58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3462-D6DC-A047-A156-554E20D2757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688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0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9993"/>
            <a:ext cx="8229600" cy="5220808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fld id="{AC92B164-0C24-264D-8841-ED383E275A0C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FD2B351D-0F2A-D24C-AFE6-8B877C0FC1C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55776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11315" y="6321653"/>
            <a:ext cx="1194085" cy="397585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6505020" y="153767"/>
            <a:ext cx="643185" cy="34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3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276012" y="94640"/>
            <a:ext cx="1654040" cy="50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 userDrawn="1"/>
        </p:nvSpPr>
        <p:spPr>
          <a:xfrm>
            <a:off x="214313" y="6280150"/>
            <a:ext cx="8715375" cy="506413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b="1" kern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214313" y="669925"/>
            <a:ext cx="8715375" cy="547370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 dirty="0">
              <a:solidFill>
                <a:sysClr val="window" lastClr="FFFFFF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Rettangolo 9"/>
          <p:cNvSpPr/>
          <p:nvPr userDrawn="1"/>
        </p:nvSpPr>
        <p:spPr>
          <a:xfrm>
            <a:off x="214313" y="104775"/>
            <a:ext cx="8715375" cy="49530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b="1" kern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" name="Segnaposto numero diapositiva 7"/>
          <p:cNvSpPr txBox="1">
            <a:spLocks/>
          </p:cNvSpPr>
          <p:nvPr userDrawn="1"/>
        </p:nvSpPr>
        <p:spPr>
          <a:xfrm>
            <a:off x="6783388" y="634682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1000" b="1" dirty="0">
                <a:solidFill>
                  <a:srgbClr val="1F497D"/>
                </a:solidFill>
                <a:latin typeface="Arial" pitchFamily="34" charset="0"/>
                <a:ea typeface="ヒラギノ角ゴ Pro W3" charset="-128"/>
                <a:cs typeface="ヒラギノ角ゴ Pro W3" charset="-128"/>
              </a:rPr>
              <a:t>Marco Marongiu, Sapienza</a:t>
            </a:r>
          </a:p>
        </p:txBody>
      </p:sp>
      <p:sp>
        <p:nvSpPr>
          <p:cNvPr id="12" name="Segnaposto numero diapositiva 7"/>
          <p:cNvSpPr txBox="1">
            <a:spLocks/>
          </p:cNvSpPr>
          <p:nvPr userDrawn="1"/>
        </p:nvSpPr>
        <p:spPr>
          <a:xfrm>
            <a:off x="3267322" y="6346825"/>
            <a:ext cx="3568317" cy="365125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1000" b="1" dirty="0">
                <a:solidFill>
                  <a:schemeClr val="tx2"/>
                </a:solidFill>
              </a:rPr>
              <a:t>OTR based measurements for ELI-NP Gamma Beam Source</a:t>
            </a:r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279628" y="6348547"/>
            <a:ext cx="237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2017/10/16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8" r:id="rId2"/>
    <p:sldLayoutId id="2147483669" r:id="rId3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3" Type="http://schemas.openxmlformats.org/officeDocument/2006/relationships/tags" Target="../tags/tag12.xml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tags" Target="../tags/tag13.xml"/><Relationship Id="rId9" Type="http://schemas.openxmlformats.org/officeDocument/2006/relationships/image" Target="../media/image32.png"/><Relationship Id="rId1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tags" Target="../tags/tag16.xml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tags" Target="../tags/tag17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13" Type="http://schemas.openxmlformats.org/officeDocument/2006/relationships/image" Target="../media/image48.png"/><Relationship Id="rId3" Type="http://schemas.openxmlformats.org/officeDocument/2006/relationships/tags" Target="../tags/tag21.xml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4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6.png"/><Relationship Id="rId5" Type="http://schemas.openxmlformats.org/officeDocument/2006/relationships/tags" Target="../tags/tag23.xml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tags" Target="../tags/tag22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26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4.png"/><Relationship Id="rId4" Type="http://schemas.openxmlformats.org/officeDocument/2006/relationships/tags" Target="../tags/tag27.xml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t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5.xml"/><Relationship Id="rId7" Type="http://schemas.openxmlformats.org/officeDocument/2006/relationships/image" Target="../media/image1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6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8.xml"/><Relationship Id="rId7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02" y="1829423"/>
            <a:ext cx="8665777" cy="35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873322"/>
            <a:ext cx="6742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734" y="1853057"/>
            <a:ext cx="89529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</a:rPr>
              <a:t>OTR based measurements for ELI-NP Gamma Beam Source</a:t>
            </a:r>
          </a:p>
        </p:txBody>
      </p:sp>
      <p:pic>
        <p:nvPicPr>
          <p:cNvPr id="5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914" y="744381"/>
            <a:ext cx="5391151" cy="69532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06977" y="5335562"/>
            <a:ext cx="8536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Supervisor</a:t>
            </a:r>
            <a:r>
              <a:rPr lang="en-US" sz="1600" b="1" dirty="0"/>
              <a:t>: L. Palumbo</a:t>
            </a:r>
            <a:r>
              <a:rPr lang="en-US" sz="1600" dirty="0" smtClean="0"/>
              <a:t>		</a:t>
            </a:r>
            <a:r>
              <a:rPr lang="en-US" sz="1600" b="1" dirty="0" smtClean="0"/>
              <a:t>Co-Supervisor</a:t>
            </a:r>
            <a:r>
              <a:rPr lang="en-US" sz="1600" b="1" dirty="0"/>
              <a:t>: </a:t>
            </a:r>
            <a:r>
              <a:rPr lang="en-US" sz="1600" b="1" dirty="0" smtClean="0"/>
              <a:t>A</a:t>
            </a:r>
            <a:r>
              <a:rPr lang="en-US" sz="1600" b="1" dirty="0"/>
              <a:t>. </a:t>
            </a:r>
            <a:r>
              <a:rPr lang="en-US" sz="1600" b="1" dirty="0" smtClean="0"/>
              <a:t>Mostacci		</a:t>
            </a:r>
          </a:p>
          <a:p>
            <a:r>
              <a:rPr lang="en-US" sz="1600" b="1" dirty="0" smtClean="0"/>
              <a:t>	</a:t>
            </a:r>
          </a:p>
          <a:p>
            <a:r>
              <a:rPr lang="en-US" sz="1600" b="1" dirty="0" smtClean="0"/>
              <a:t>						M. Marongiu			Accelerator Physics Doctoral Course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80" y="831862"/>
            <a:ext cx="2080775" cy="69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3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600" y="153052"/>
            <a:ext cx="67426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Gated intensified camera</a:t>
            </a:r>
          </a:p>
        </p:txBody>
      </p:sp>
      <p:pic>
        <p:nvPicPr>
          <p:cNvPr id="9" name="Picture 8" descr="Screen Shot 2015-04-29 at 10.03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99" y="1373264"/>
            <a:ext cx="3698004" cy="2269230"/>
          </a:xfrm>
          <a:prstGeom prst="rect">
            <a:avLst/>
          </a:prstGeom>
        </p:spPr>
      </p:pic>
      <p:pic>
        <p:nvPicPr>
          <p:cNvPr id="15" name="Picture 14" descr="Screen Shot 2015-04-29 at 10.01.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56" y="1609725"/>
            <a:ext cx="2134963" cy="1899285"/>
          </a:xfrm>
          <a:prstGeom prst="rect">
            <a:avLst/>
          </a:prstGeom>
        </p:spPr>
      </p:pic>
      <p:sp>
        <p:nvSpPr>
          <p:cNvPr id="6" name="TextBox 13"/>
          <p:cNvSpPr txBox="1"/>
          <p:nvPr/>
        </p:nvSpPr>
        <p:spPr>
          <a:xfrm>
            <a:off x="7245345" y="5786141"/>
            <a:ext cx="1638077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Hamamatsu Datasheet</a:t>
            </a:r>
          </a:p>
        </p:txBody>
      </p:sp>
      <p:sp>
        <p:nvSpPr>
          <p:cNvPr id="21" name="TextBox 5"/>
          <p:cNvSpPr txBox="1"/>
          <p:nvPr/>
        </p:nvSpPr>
        <p:spPr>
          <a:xfrm>
            <a:off x="4750539" y="1655447"/>
            <a:ext cx="8320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@ SPARC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41AAAF31-1AB1-4381-9083-482007AB2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14" y="730310"/>
            <a:ext cx="4391025" cy="348615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D216BA1F-4AC5-4EF2-9B90-669F8FF049D5}"/>
              </a:ext>
            </a:extLst>
          </p:cNvPr>
          <p:cNvSpPr txBox="1"/>
          <p:nvPr/>
        </p:nvSpPr>
        <p:spPr>
          <a:xfrm>
            <a:off x="3504519" y="839856"/>
            <a:ext cx="1447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ea typeface="ヒラギノ角ゴ Pro W3" charset="-128"/>
              </a:rPr>
              <a:t>82%@550nm</a:t>
            </a:r>
            <a:endParaRPr lang="en-US" sz="1600" b="1" dirty="0">
              <a:solidFill>
                <a:srgbClr val="FF0000"/>
              </a:solidFill>
              <a:ea typeface="ヒラギノ角ゴ Pro W3" charset="-128"/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="" xmlns:a16="http://schemas.microsoft.com/office/drawing/2014/main" id="{A0D2C50C-823C-4E5C-AECE-276D0039E6D8}"/>
              </a:ext>
            </a:extLst>
          </p:cNvPr>
          <p:cNvCxnSpPr/>
          <p:nvPr/>
        </p:nvCxnSpPr>
        <p:spPr>
          <a:xfrm flipV="1">
            <a:off x="1802167" y="1033857"/>
            <a:ext cx="1702352" cy="2991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Immagine 29">
            <a:extLst>
              <a:ext uri="{FF2B5EF4-FFF2-40B4-BE49-F238E27FC236}">
                <a16:creationId xmlns="" xmlns:a16="http://schemas.microsoft.com/office/drawing/2014/main" id="{AEDF397B-05C8-49FB-B54B-553D53E0EB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852160" y="766149"/>
            <a:ext cx="2447778" cy="508643"/>
          </a:xfrm>
          <a:prstGeom prst="rect">
            <a:avLst/>
          </a:prstGeom>
        </p:spPr>
      </p:pic>
      <p:cxnSp>
        <p:nvCxnSpPr>
          <p:cNvPr id="24" name="Connettore 2 23">
            <a:extLst>
              <a:ext uri="{FF2B5EF4-FFF2-40B4-BE49-F238E27FC236}">
                <a16:creationId xmlns="" xmlns:a16="http://schemas.microsoft.com/office/drawing/2014/main" id="{A0D2C50C-823C-4E5C-AECE-276D0039E6D8}"/>
              </a:ext>
            </a:extLst>
          </p:cNvPr>
          <p:cNvCxnSpPr/>
          <p:nvPr/>
        </p:nvCxnSpPr>
        <p:spPr>
          <a:xfrm flipH="1">
            <a:off x="1230841" y="2257437"/>
            <a:ext cx="735465" cy="19590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="" xmlns:a16="http://schemas.microsoft.com/office/drawing/2014/main" id="{D216BA1F-4AC5-4EF2-9B90-669F8FF049D5}"/>
              </a:ext>
            </a:extLst>
          </p:cNvPr>
          <p:cNvSpPr txBox="1"/>
          <p:nvPr/>
        </p:nvSpPr>
        <p:spPr>
          <a:xfrm>
            <a:off x="452761" y="4264181"/>
            <a:ext cx="2707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ea typeface="ヒラギノ角ゴ Pro W3" charset="-128"/>
              </a:rPr>
              <a:t>46% for </a:t>
            </a:r>
            <a:r>
              <a:rPr lang="it-IT" sz="1600" b="1" dirty="0" err="1">
                <a:solidFill>
                  <a:srgbClr val="FF0000"/>
                </a:solidFill>
                <a:ea typeface="ヒラギノ角ゴ Pro W3" charset="-128"/>
              </a:rPr>
              <a:t>Basler</a:t>
            </a:r>
            <a:r>
              <a:rPr lang="it-IT" sz="1600" b="1" dirty="0">
                <a:solidFill>
                  <a:srgbClr val="FF0000"/>
                </a:solidFill>
                <a:ea typeface="ヒラギノ角ゴ Pro W3" charset="-128"/>
              </a:rPr>
              <a:t> scA640-70gm</a:t>
            </a:r>
          </a:p>
          <a:p>
            <a:r>
              <a:rPr lang="it-IT" sz="1600" b="1" dirty="0">
                <a:solidFill>
                  <a:srgbClr val="FF0000"/>
                </a:solidFill>
                <a:ea typeface="ヒラギノ角ゴ Pro W3" charset="-128"/>
              </a:rPr>
              <a:t> </a:t>
            </a:r>
            <a:endParaRPr lang="en-US" sz="1600" b="1" dirty="0">
              <a:solidFill>
                <a:srgbClr val="FF0000"/>
              </a:solidFill>
              <a:ea typeface="ヒラギノ角ゴ Pro W3" charset="-128"/>
            </a:endParaRPr>
          </a:p>
        </p:txBody>
      </p:sp>
      <p:pic>
        <p:nvPicPr>
          <p:cNvPr id="14" name="Picture 14" descr="Screen Shot 2015-04-29 at 10.01.18.png">
            <a:extLst>
              <a:ext uri="{FF2B5EF4-FFF2-40B4-BE49-F238E27FC236}">
                <a16:creationId xmlns="" xmlns:a16="http://schemas.microsoft.com/office/drawing/2014/main" id="{37BA8840-C558-41E1-B480-2154E3327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74" y="3753399"/>
            <a:ext cx="2485531" cy="221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5896" y="143020"/>
            <a:ext cx="6693274" cy="40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8095" tIns="38095" rIns="38095" bIns="38095" numCol="1" spcCol="54180" rtlCol="0" anchor="ctr">
            <a:spAutoFit/>
          </a:bodyPr>
          <a:lstStyle/>
          <a:p>
            <a:pPr defTabSz="685730" latinLnBrk="1" hangingPunct="0">
              <a:defRPr/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Camera</a:t>
            </a:r>
            <a:r>
              <a:rPr lang="en-US" sz="21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lens </a:t>
            </a:r>
            <a:r>
              <a:rPr lang="en-US" sz="21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layout</a:t>
            </a:r>
            <a:endParaRPr lang="en-US" sz="21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pic>
        <p:nvPicPr>
          <p:cNvPr id="2" name="Picture 1" descr="WP_20151117_15_39_17_Pr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4" y="689969"/>
            <a:ext cx="3699738" cy="2081102"/>
          </a:xfrm>
          <a:prstGeom prst="rect">
            <a:avLst/>
          </a:prstGeom>
        </p:spPr>
      </p:pic>
      <p:sp>
        <p:nvSpPr>
          <p:cNvPr id="5" name="CasellaDiTesto 3"/>
          <p:cNvSpPr txBox="1"/>
          <p:nvPr/>
        </p:nvSpPr>
        <p:spPr>
          <a:xfrm>
            <a:off x="4064640" y="774016"/>
            <a:ext cx="4314429" cy="5465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8" tIns="26788" rIns="26788" bIns="26788" numCol="1" spcCol="38098" rtlCol="0" anchor="ctr">
            <a:spAutoFit/>
          </a:bodyPr>
          <a:lstStyle/>
          <a:p>
            <a:pPr latinLnBrk="1" hangingPunct="0"/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Camera Lens	180mm w/o 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teleconverter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(2x)</a:t>
            </a:r>
          </a:p>
          <a:p>
            <a:pPr latinLnBrk="1" hangingPunct="0"/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Camera Lens	105mm w/o 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teleconverter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(2x)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241" y="1375502"/>
            <a:ext cx="1517026" cy="154373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98" y="1482638"/>
            <a:ext cx="2907772" cy="24191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579859" y="4928596"/>
            <a:ext cx="510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The resolution is 1/x (mm)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.</a:t>
            </a:r>
          </a:p>
          <a:p>
            <a:pPr algn="just"/>
            <a:r>
              <a:rPr lang="en-US" sz="1600" b="1" dirty="0">
                <a:solidFill>
                  <a:prstClr val="black"/>
                </a:solidFill>
                <a:ea typeface="ヒラギノ角ゴ Pro W3" charset="-128"/>
              </a:rPr>
              <a:t>The sizes of e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ach horizontal line are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2,5/x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 for the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length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 and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1/(2x)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 for the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width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 (mm) and vice versa for the vertical lines.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6213207B-CCAE-4828-8A14-A3F19F6313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57374" y="4827984"/>
            <a:ext cx="2789737" cy="121041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FC2C2014-7F5F-4192-A086-3F140DD68C5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56227" y="3249625"/>
            <a:ext cx="3041454" cy="1263506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27318" y="2889068"/>
            <a:ext cx="3252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180mm lens with teleconverter (2x)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68096" y="4531129"/>
            <a:ext cx="1646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180mm lens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8721" y="5837999"/>
            <a:ext cx="1448395" cy="27699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F. Cioeta, D. </a:t>
            </a:r>
            <a:r>
              <a:rPr lang="en-US" sz="1200" b="1" dirty="0" err="1">
                <a:solidFill>
                  <a:schemeClr val="bg1"/>
                </a:solidFill>
              </a:rPr>
              <a:t>Cortis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="" xmlns:a16="http://schemas.microsoft.com/office/drawing/2014/main" id="{7E2F7874-6206-4B35-893F-3905CBFFA62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295864" y="3217974"/>
            <a:ext cx="3104631" cy="1248205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4250754" y="2889068"/>
            <a:ext cx="3496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180mm lens with teleconverter (1.4x)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60" y="701544"/>
            <a:ext cx="3603257" cy="5083537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1" y="689845"/>
            <a:ext cx="5023371" cy="536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5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5896" y="143020"/>
            <a:ext cx="6693274" cy="40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8095" tIns="38095" rIns="38095" bIns="38095" numCol="1" spcCol="54180" rtlCol="0" anchor="ctr">
            <a:spAutoFit/>
          </a:bodyPr>
          <a:lstStyle/>
          <a:p>
            <a:pPr defTabSz="685730" latinLnBrk="1" hangingPunct="0">
              <a:defRPr/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Camera</a:t>
            </a:r>
            <a:r>
              <a:rPr lang="en-US" sz="21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lens test-bench</a:t>
            </a:r>
          </a:p>
        </p:txBody>
      </p:sp>
      <p:pic>
        <p:nvPicPr>
          <p:cNvPr id="2" name="Picture 1" descr="WP_20151117_15_39_17_Pr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4" y="689969"/>
            <a:ext cx="3699738" cy="2081102"/>
          </a:xfrm>
          <a:prstGeom prst="rect">
            <a:avLst/>
          </a:prstGeom>
        </p:spPr>
      </p:pic>
      <p:sp>
        <p:nvSpPr>
          <p:cNvPr id="5" name="CasellaDiTesto 3"/>
          <p:cNvSpPr txBox="1"/>
          <p:nvPr/>
        </p:nvSpPr>
        <p:spPr>
          <a:xfrm>
            <a:off x="4064640" y="774016"/>
            <a:ext cx="4314429" cy="5465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8" tIns="26788" rIns="26788" bIns="26788" numCol="1" spcCol="38098" rtlCol="0" anchor="ctr">
            <a:spAutoFit/>
          </a:bodyPr>
          <a:lstStyle/>
          <a:p>
            <a:pPr latinLnBrk="1" hangingPunct="0"/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Camera Lens	180mm w/o 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teleconverter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(2x)</a:t>
            </a:r>
          </a:p>
          <a:p>
            <a:pPr latinLnBrk="1" hangingPunct="0"/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Camera Lens	105mm w/o 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teleconverter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(2x)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241" y="1375502"/>
            <a:ext cx="1517026" cy="154373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98" y="1482638"/>
            <a:ext cx="2907772" cy="24191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579859" y="4684752"/>
            <a:ext cx="510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The resolution is 1/x (mm)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.</a:t>
            </a:r>
          </a:p>
          <a:p>
            <a:pPr algn="just"/>
            <a:r>
              <a:rPr lang="en-US" sz="1600" b="1" dirty="0">
                <a:solidFill>
                  <a:prstClr val="black"/>
                </a:solidFill>
                <a:ea typeface="ヒラギノ角ゴ Pro W3" charset="-128"/>
              </a:rPr>
              <a:t>The sizes of e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ach horizontal line are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2,5/x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 for the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length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 and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1/(2x)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 for the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width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 (mm) and vice versa for the vertical lines.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6213207B-CCAE-4828-8A14-A3F19F6313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57374" y="4827984"/>
            <a:ext cx="2789737" cy="121041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FC2C2014-7F5F-4192-A086-3F140DD68C5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56227" y="3249625"/>
            <a:ext cx="3041454" cy="1263506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27318" y="2889068"/>
            <a:ext cx="3252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180mm lens with teleconverter (2x)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68096" y="4531129"/>
            <a:ext cx="1646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180mm lens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6469" y="5837999"/>
            <a:ext cx="3890647" cy="27699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M. Marongiu et al</a:t>
            </a:r>
            <a:r>
              <a:rPr lang="en-US" sz="1200" b="1" dirty="0">
                <a:solidFill>
                  <a:schemeClr val="bg1"/>
                </a:solidFill>
              </a:rPr>
              <a:t>., ISBN </a:t>
            </a:r>
            <a:r>
              <a:rPr lang="en-US" sz="1200" b="1" dirty="0" smtClean="0">
                <a:solidFill>
                  <a:schemeClr val="bg1"/>
                </a:solidFill>
              </a:rPr>
              <a:t>978-3-95450-182-3, </a:t>
            </a:r>
            <a:r>
              <a:rPr lang="en-US" sz="1200" b="1" dirty="0" err="1" smtClean="0">
                <a:solidFill>
                  <a:schemeClr val="bg1"/>
                </a:solidFill>
              </a:rPr>
              <a:t>pag</a:t>
            </a:r>
            <a:r>
              <a:rPr lang="en-US" sz="1200" b="1" dirty="0" smtClean="0">
                <a:solidFill>
                  <a:schemeClr val="bg1"/>
                </a:solidFill>
              </a:rPr>
              <a:t>. 238-241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="" xmlns:a16="http://schemas.microsoft.com/office/drawing/2014/main" id="{7E2F7874-6206-4B35-893F-3905CBFFA62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295864" y="3217974"/>
            <a:ext cx="3104631" cy="1248205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4250754" y="2889068"/>
            <a:ext cx="3496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180mm lens with teleconverter (1.4x)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952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5896" y="143020"/>
            <a:ext cx="6693274" cy="40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8095" tIns="38095" rIns="38095" bIns="38095" numCol="1" spcCol="54180" rtlCol="0" anchor="ctr">
            <a:spAutoFit/>
          </a:bodyPr>
          <a:lstStyle/>
          <a:p>
            <a:pPr defTabSz="685730" latinLnBrk="1" hangingPunct="0">
              <a:defRPr/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Camera</a:t>
            </a:r>
            <a:r>
              <a:rPr lang="en-US" sz="21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lens </a:t>
            </a:r>
            <a:r>
              <a:rPr lang="en-US" sz="21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Results</a:t>
            </a:r>
            <a:endParaRPr lang="en-US" sz="21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7" y="846878"/>
            <a:ext cx="3962072" cy="2157806"/>
          </a:xfrm>
          <a:prstGeom prst="rect">
            <a:avLst/>
          </a:prstGeom>
        </p:spPr>
      </p:pic>
      <p:sp>
        <p:nvSpPr>
          <p:cNvPr id="5" name="CasellaDiTesto 3"/>
          <p:cNvSpPr txBox="1"/>
          <p:nvPr/>
        </p:nvSpPr>
        <p:spPr>
          <a:xfrm>
            <a:off x="4588515" y="774016"/>
            <a:ext cx="4314429" cy="5465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8" tIns="26788" rIns="26788" bIns="26788" numCol="1" spcCol="38098" rtlCol="0" anchor="ctr">
            <a:spAutoFit/>
          </a:bodyPr>
          <a:lstStyle/>
          <a:p>
            <a:pPr latinLnBrk="1" hangingPunct="0"/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Camera Lens	180mm w/o 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teleconverter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(2x)</a:t>
            </a:r>
          </a:p>
          <a:p>
            <a:pPr latinLnBrk="1" hangingPunct="0"/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Camera Lens	105mm w/o 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teleconverter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(2x)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13" y="3333353"/>
            <a:ext cx="3962072" cy="21578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46469" y="5837999"/>
            <a:ext cx="3890647" cy="27699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M. Marongiu et al</a:t>
            </a:r>
            <a:r>
              <a:rPr lang="en-US" sz="1200" b="1" dirty="0">
                <a:solidFill>
                  <a:schemeClr val="bg1"/>
                </a:solidFill>
              </a:rPr>
              <a:t>., ISBN </a:t>
            </a:r>
            <a:r>
              <a:rPr lang="en-US" sz="1200" b="1" dirty="0" smtClean="0">
                <a:solidFill>
                  <a:schemeClr val="bg1"/>
                </a:solidFill>
              </a:rPr>
              <a:t>978-3-95450-182-3, </a:t>
            </a:r>
            <a:r>
              <a:rPr lang="en-US" sz="1200" b="1" dirty="0" err="1" smtClean="0">
                <a:solidFill>
                  <a:schemeClr val="bg1"/>
                </a:solidFill>
              </a:rPr>
              <a:t>pag</a:t>
            </a:r>
            <a:r>
              <a:rPr lang="en-US" sz="1200" b="1" dirty="0" smtClean="0">
                <a:solidFill>
                  <a:schemeClr val="bg1"/>
                </a:solidFill>
              </a:rPr>
              <a:t>. 238-241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Rettangolo 16"/>
          <p:cNvSpPr/>
          <p:nvPr/>
        </p:nvSpPr>
        <p:spPr>
          <a:xfrm>
            <a:off x="933422" y="3523682"/>
            <a:ext cx="2269659" cy="463403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48218" tIns="24109" rIns="48218" bIns="24109" anchor="ctr"/>
          <a:lstStyle/>
          <a:p>
            <a:pPr defTabSz="482162">
              <a:defRPr/>
            </a:pPr>
            <a:r>
              <a:rPr lang="en-GB" sz="949" b="1" dirty="0">
                <a:solidFill>
                  <a:srgbClr val="FFFFFF"/>
                </a:solidFill>
                <a:latin typeface="Arial"/>
              </a:rPr>
              <a:t>105mm</a:t>
            </a:r>
          </a:p>
        </p:txBody>
      </p:sp>
      <p:sp>
        <p:nvSpPr>
          <p:cNvPr id="21" name="Rettangolo 16"/>
          <p:cNvSpPr/>
          <p:nvPr/>
        </p:nvSpPr>
        <p:spPr>
          <a:xfrm>
            <a:off x="933423" y="4045852"/>
            <a:ext cx="2269659" cy="473025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48218" tIns="24109" rIns="48218" bIns="24109" anchor="ctr"/>
          <a:lstStyle/>
          <a:p>
            <a:pPr defTabSz="482162">
              <a:defRPr/>
            </a:pPr>
            <a:r>
              <a:rPr lang="en-GB" sz="949" b="1" dirty="0">
                <a:solidFill>
                  <a:srgbClr val="FFFFFF"/>
                </a:solidFill>
                <a:latin typeface="Arial"/>
              </a:rPr>
              <a:t>105mm with </a:t>
            </a:r>
            <a:r>
              <a:rPr lang="en-GB" sz="949" b="1" dirty="0" err="1">
                <a:solidFill>
                  <a:srgbClr val="FFFFFF"/>
                </a:solidFill>
                <a:latin typeface="Arial"/>
              </a:rPr>
              <a:t>teleconverter</a:t>
            </a:r>
            <a:r>
              <a:rPr lang="en-GB" sz="949" b="1" dirty="0">
                <a:solidFill>
                  <a:srgbClr val="FFFFFF"/>
                </a:solidFill>
                <a:latin typeface="Arial"/>
              </a:rPr>
              <a:t> (2x)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938762" y="4581908"/>
            <a:ext cx="2269659" cy="457898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48218" tIns="24109" rIns="48218" bIns="24109" anchor="ctr"/>
          <a:lstStyle/>
          <a:p>
            <a:pPr defTabSz="482162">
              <a:defRPr/>
            </a:pPr>
            <a:r>
              <a:rPr lang="en-GB" sz="949" b="1" dirty="0">
                <a:solidFill>
                  <a:srgbClr val="FFFFFF"/>
                </a:solidFill>
                <a:latin typeface="Arial"/>
              </a:rPr>
              <a:t>180mm</a:t>
            </a:r>
          </a:p>
        </p:txBody>
      </p:sp>
      <p:sp>
        <p:nvSpPr>
          <p:cNvPr id="23" name="Rettangolo 16"/>
          <p:cNvSpPr/>
          <p:nvPr/>
        </p:nvSpPr>
        <p:spPr>
          <a:xfrm>
            <a:off x="938762" y="5569855"/>
            <a:ext cx="2269659" cy="51299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48218" tIns="24109" rIns="48218" bIns="24109" anchor="ctr"/>
          <a:lstStyle/>
          <a:p>
            <a:pPr defTabSz="482162">
              <a:defRPr/>
            </a:pPr>
            <a:r>
              <a:rPr lang="en-GB" sz="949" b="1" dirty="0">
                <a:solidFill>
                  <a:srgbClr val="FFFFFF"/>
                </a:solidFill>
                <a:latin typeface="Arial"/>
              </a:rPr>
              <a:t>180mm with </a:t>
            </a:r>
            <a:r>
              <a:rPr lang="en-GB" sz="949" b="1" dirty="0" err="1">
                <a:solidFill>
                  <a:srgbClr val="FFFFFF"/>
                </a:solidFill>
                <a:latin typeface="Arial"/>
              </a:rPr>
              <a:t>teleconverter</a:t>
            </a:r>
            <a:r>
              <a:rPr lang="en-GB" sz="949" b="1" dirty="0">
                <a:solidFill>
                  <a:srgbClr val="FFFFFF"/>
                </a:solidFill>
                <a:latin typeface="Arial"/>
              </a:rPr>
              <a:t> (2x)</a:t>
            </a:r>
          </a:p>
        </p:txBody>
      </p:sp>
      <p:sp>
        <p:nvSpPr>
          <p:cNvPr id="24" name="Rettangolo 16"/>
          <p:cNvSpPr/>
          <p:nvPr/>
        </p:nvSpPr>
        <p:spPr>
          <a:xfrm>
            <a:off x="938762" y="5101942"/>
            <a:ext cx="2269659" cy="396614"/>
          </a:xfrm>
          <a:prstGeom prst="rect">
            <a:avLst/>
          </a:prstGeom>
          <a:solidFill>
            <a:srgbClr val="FF33CC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48218" tIns="24109" rIns="48218" bIns="24109" anchor="ctr"/>
          <a:lstStyle/>
          <a:p>
            <a:pPr defTabSz="482162">
              <a:defRPr/>
            </a:pPr>
            <a:r>
              <a:rPr lang="en-GB" sz="949" b="1" dirty="0">
                <a:solidFill>
                  <a:srgbClr val="FFFFFF"/>
                </a:solidFill>
                <a:latin typeface="Arial"/>
              </a:rPr>
              <a:t>180mm with </a:t>
            </a:r>
            <a:r>
              <a:rPr lang="en-GB" sz="949" b="1" dirty="0" err="1">
                <a:solidFill>
                  <a:srgbClr val="FFFFFF"/>
                </a:solidFill>
                <a:latin typeface="Arial"/>
              </a:rPr>
              <a:t>teleconverter</a:t>
            </a:r>
            <a:r>
              <a:rPr lang="en-GB" sz="949" b="1" dirty="0">
                <a:solidFill>
                  <a:srgbClr val="FFFFFF"/>
                </a:solidFill>
                <a:latin typeface="Arial"/>
              </a:rPr>
              <a:t> (1.4x)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EBD6EB16-682C-474B-AC12-E6737E45ADBA}"/>
              </a:ext>
            </a:extLst>
          </p:cNvPr>
          <p:cNvSpPr txBox="1"/>
          <p:nvPr/>
        </p:nvSpPr>
        <p:spPr>
          <a:xfrm>
            <a:off x="4987764" y="2071008"/>
            <a:ext cx="7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16ECFF"/>
                </a:solidFill>
                <a:ea typeface="ヒラギノ角ゴ Pro W3" charset="-128"/>
              </a:rPr>
              <a:t>1:8</a:t>
            </a:r>
            <a:endParaRPr lang="en-US" sz="1600" b="1" dirty="0">
              <a:solidFill>
                <a:srgbClr val="16ECFF"/>
              </a:solidFill>
              <a:ea typeface="ヒラギノ角ゴ Pro W3" charset="-128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261CF318-582F-4015-ABBC-395B49DFA737}"/>
              </a:ext>
            </a:extLst>
          </p:cNvPr>
          <p:cNvSpPr txBox="1"/>
          <p:nvPr/>
        </p:nvSpPr>
        <p:spPr>
          <a:xfrm>
            <a:off x="223580" y="2644315"/>
            <a:ext cx="7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5A25D"/>
                </a:solidFill>
                <a:ea typeface="ヒラギノ角ゴ Pro W3" charset="-128"/>
              </a:rPr>
              <a:t>1:2</a:t>
            </a:r>
            <a:endParaRPr lang="en-US" sz="1600" b="1" dirty="0">
              <a:solidFill>
                <a:srgbClr val="F5A25D"/>
              </a:solidFill>
              <a:ea typeface="ヒラギノ角ゴ Pro W3" charset="-128"/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xmlns="" id="{14FE1B27-23B7-4BAB-B7F3-BD279CADB965}"/>
              </a:ext>
            </a:extLst>
          </p:cNvPr>
          <p:cNvCxnSpPr>
            <a:cxnSpLocks/>
            <a:stCxn id="26" idx="0"/>
          </p:cNvCxnSpPr>
          <p:nvPr/>
        </p:nvCxnSpPr>
        <p:spPr bwMode="auto">
          <a:xfrm flipV="1">
            <a:off x="600858" y="2333257"/>
            <a:ext cx="634384" cy="31105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xmlns="" id="{701CC93A-6251-48CC-97C7-DF2D208EA31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13511" y="1593448"/>
            <a:ext cx="1085760" cy="513562"/>
          </a:xfrm>
          <a:prstGeom prst="straightConnector1">
            <a:avLst/>
          </a:prstGeom>
          <a:ln>
            <a:solidFill>
              <a:srgbClr val="16ECFF"/>
            </a:solidFill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5E279086-533D-471A-B2C2-D47F7234CF08}"/>
              </a:ext>
            </a:extLst>
          </p:cNvPr>
          <p:cNvSpPr txBox="1"/>
          <p:nvPr/>
        </p:nvSpPr>
        <p:spPr>
          <a:xfrm>
            <a:off x="4656391" y="2256748"/>
            <a:ext cx="2522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16ECFF"/>
                </a:solidFill>
                <a:ea typeface="ヒラギノ角ゴ Pro W3" charset="-128"/>
              </a:rPr>
              <a:t>Screen (3 cm)</a:t>
            </a:r>
            <a:endParaRPr lang="en-US" sz="1600" b="1" dirty="0">
              <a:solidFill>
                <a:srgbClr val="16ECFF"/>
              </a:solidFill>
              <a:ea typeface="ヒラギノ角ゴ Pro W3" charset="-128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xmlns="" id="{AECEC11B-2C58-456A-BAB7-4FE97ABA82CA}"/>
              </a:ext>
            </a:extLst>
          </p:cNvPr>
          <p:cNvSpPr txBox="1"/>
          <p:nvPr/>
        </p:nvSpPr>
        <p:spPr>
          <a:xfrm>
            <a:off x="204888" y="2816160"/>
            <a:ext cx="2522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rgbClr val="F5A25D"/>
                </a:solidFill>
                <a:ea typeface="ヒラギノ角ゴ Pro W3" charset="-128"/>
              </a:rPr>
              <a:t>Beam</a:t>
            </a:r>
            <a:r>
              <a:rPr lang="it-IT" sz="1600" b="1" dirty="0">
                <a:solidFill>
                  <a:srgbClr val="F5A25D"/>
                </a:solidFill>
                <a:ea typeface="ヒラギノ角ゴ Pro W3" charset="-128"/>
              </a:rPr>
              <a:t> (1 mm)</a:t>
            </a:r>
            <a:endParaRPr lang="en-US" sz="1600" b="1" dirty="0">
              <a:solidFill>
                <a:srgbClr val="F5A25D"/>
              </a:solidFill>
              <a:ea typeface="ヒラギノ角ゴ Pro W3" charset="-128"/>
            </a:endParaRPr>
          </a:p>
        </p:txBody>
      </p:sp>
      <p:pic>
        <p:nvPicPr>
          <p:cNvPr id="31" name="Immagine 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16" y="1397062"/>
            <a:ext cx="4003008" cy="330738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687" y="1782697"/>
            <a:ext cx="1514503" cy="1492149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6775163" y="1955020"/>
            <a:ext cx="879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a typeface="ヒラギノ角ゴ Pro W3" charset="-128"/>
              </a:rPr>
              <a:t>100µm</a:t>
            </a:r>
          </a:p>
        </p:txBody>
      </p:sp>
    </p:spTree>
    <p:extLst>
      <p:ext uri="{BB962C8B-B14F-4D97-AF65-F5344CB8AC3E}">
        <p14:creationId xmlns:p14="http://schemas.microsoft.com/office/powerpoint/2010/main" val="306291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367846" y="135258"/>
            <a:ext cx="5459930" cy="3772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26786" tIns="26786" rIns="26786" bIns="26786" numCol="1" spcCol="54180" rtlCol="0" anchor="ctr">
            <a:spAutoFit/>
          </a:bodyPr>
          <a:lstStyle/>
          <a:p>
            <a:pPr defTabSz="482137" latinLnBrk="1" hangingPunct="0">
              <a:defRPr/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Gaussian Reconstruction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9" y="731226"/>
            <a:ext cx="3962072" cy="2157806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271411" y="4643550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8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Error ~4%</a:t>
            </a:r>
          </a:p>
          <a:p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If Resolution=30µm and </a:t>
            </a:r>
            <a:r>
              <a:rPr lang="el-GR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σ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&gt;30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µm</a:t>
            </a:r>
          </a:p>
          <a:p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If </a:t>
            </a:r>
            <a:r>
              <a:rPr lang="el-GR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σ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=10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µm and Resolution&lt;10µm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5549558" y="4101121"/>
            <a:ext cx="3296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20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Error &lt;&lt;0,01%</a:t>
            </a:r>
          </a:p>
          <a:p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If Resolution=30µm and </a:t>
            </a:r>
            <a:r>
              <a:rPr lang="el-GR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σ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&gt;75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µm</a:t>
            </a:r>
          </a:p>
          <a:p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If </a:t>
            </a:r>
            <a:r>
              <a:rPr lang="el-GR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σ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=10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µm and Resolution&lt;4µm</a:t>
            </a:r>
          </a:p>
          <a:p>
            <a:endParaRPr lang="en-US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94263" y="3259232"/>
            <a:ext cx="3589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5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Error ~7%</a:t>
            </a:r>
          </a:p>
          <a:p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If Resolution=30µm and </a:t>
            </a:r>
            <a:r>
              <a:rPr lang="el-GR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σ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&gt;19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µm</a:t>
            </a:r>
          </a:p>
          <a:p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If </a:t>
            </a:r>
            <a:r>
              <a:rPr lang="el-GR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σ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=10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µm and Resolution&lt;16µm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305" y="785869"/>
            <a:ext cx="3962072" cy="2157806"/>
          </a:xfrm>
          <a:prstGeom prst="rect">
            <a:avLst/>
          </a:prstGeom>
        </p:spPr>
      </p:pic>
      <p:cxnSp>
        <p:nvCxnSpPr>
          <p:cNvPr id="17" name="Connettore 2 16"/>
          <p:cNvCxnSpPr>
            <a:cxnSpLocks/>
            <a:endCxn id="18" idx="0"/>
          </p:cNvCxnSpPr>
          <p:nvPr/>
        </p:nvCxnSpPr>
        <p:spPr>
          <a:xfrm flipH="1">
            <a:off x="4100211" y="1447060"/>
            <a:ext cx="2074166" cy="31964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cxnSpLocks/>
            <a:endCxn id="20" idx="0"/>
          </p:cNvCxnSpPr>
          <p:nvPr/>
        </p:nvCxnSpPr>
        <p:spPr>
          <a:xfrm flipH="1">
            <a:off x="7197885" y="1689463"/>
            <a:ext cx="1153635" cy="2411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endCxn id="23" idx="0"/>
          </p:cNvCxnSpPr>
          <p:nvPr/>
        </p:nvCxnSpPr>
        <p:spPr>
          <a:xfrm flipH="1">
            <a:off x="2188880" y="1280160"/>
            <a:ext cx="3210434" cy="1979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46469" y="5837999"/>
            <a:ext cx="3890647" cy="27699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M. Marongiu et al</a:t>
            </a:r>
            <a:r>
              <a:rPr lang="en-US" sz="1200" b="1" dirty="0">
                <a:solidFill>
                  <a:schemeClr val="bg1"/>
                </a:solidFill>
              </a:rPr>
              <a:t>., ISBN </a:t>
            </a:r>
            <a:r>
              <a:rPr lang="en-US" sz="1200" b="1" dirty="0" smtClean="0">
                <a:solidFill>
                  <a:schemeClr val="bg1"/>
                </a:solidFill>
              </a:rPr>
              <a:t>978-3-95450-182-3, </a:t>
            </a:r>
            <a:r>
              <a:rPr lang="en-US" sz="1200" b="1" dirty="0" err="1" smtClean="0">
                <a:solidFill>
                  <a:schemeClr val="bg1"/>
                </a:solidFill>
              </a:rPr>
              <a:t>pag</a:t>
            </a:r>
            <a:r>
              <a:rPr lang="en-US" sz="1200" b="1" dirty="0" smtClean="0">
                <a:solidFill>
                  <a:schemeClr val="bg1"/>
                </a:solidFill>
              </a:rPr>
              <a:t>. 238-241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094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600" y="153052"/>
            <a:ext cx="67426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Energy Measurements</a:t>
            </a:r>
          </a:p>
        </p:txBody>
      </p:sp>
      <p:sp>
        <p:nvSpPr>
          <p:cNvPr id="6" name="TextBox 13"/>
          <p:cNvSpPr txBox="1"/>
          <p:nvPr/>
        </p:nvSpPr>
        <p:spPr>
          <a:xfrm>
            <a:off x="6697589" y="5786141"/>
            <a:ext cx="2077492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Measurements @ SPARC_LAB</a:t>
            </a:r>
          </a:p>
        </p:txBody>
      </p:sp>
      <p:sp>
        <p:nvSpPr>
          <p:cNvPr id="21" name="TextBox 5"/>
          <p:cNvSpPr txBox="1"/>
          <p:nvPr/>
        </p:nvSpPr>
        <p:spPr>
          <a:xfrm>
            <a:off x="4750539" y="1655447"/>
            <a:ext cx="8320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@ SPARC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0" y="2867488"/>
            <a:ext cx="2837510" cy="28375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8" y="978742"/>
            <a:ext cx="2279134" cy="68048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8" y="2250429"/>
            <a:ext cx="2804942" cy="418506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4413648" y="685551"/>
            <a:ext cx="3962072" cy="2157806"/>
            <a:chOff x="3394473" y="685551"/>
            <a:chExt cx="3962072" cy="2157806"/>
          </a:xfrm>
        </p:grpSpPr>
        <p:pic>
          <p:nvPicPr>
            <p:cNvPr id="32" name="Immagine 3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473" y="685551"/>
              <a:ext cx="3962072" cy="2157806"/>
            </a:xfrm>
            <a:prstGeom prst="rect">
              <a:avLst/>
            </a:prstGeom>
          </p:spPr>
        </p:pic>
        <p:sp>
          <p:nvSpPr>
            <p:cNvPr id="38" name="CasellaDiTesto 37"/>
            <p:cNvSpPr txBox="1"/>
            <p:nvPr/>
          </p:nvSpPr>
          <p:spPr>
            <a:xfrm>
              <a:off x="3950563" y="771001"/>
              <a:ext cx="532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SPF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4423488" y="3353547"/>
            <a:ext cx="3962072" cy="2289845"/>
            <a:chOff x="4271088" y="3448797"/>
            <a:chExt cx="3962072" cy="2289845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088" y="3580836"/>
              <a:ext cx="3962072" cy="2157806"/>
            </a:xfrm>
            <a:prstGeom prst="rect">
              <a:avLst/>
            </a:prstGeom>
          </p:spPr>
        </p:pic>
        <p:cxnSp>
          <p:nvCxnSpPr>
            <p:cNvPr id="22" name="Connettore 2 21"/>
            <p:cNvCxnSpPr/>
            <p:nvPr/>
          </p:nvCxnSpPr>
          <p:spPr>
            <a:xfrm>
              <a:off x="5830116" y="3700226"/>
              <a:ext cx="77152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/>
            <p:cNvCxnSpPr/>
            <p:nvPr/>
          </p:nvCxnSpPr>
          <p:spPr>
            <a:xfrm>
              <a:off x="6170563" y="3723634"/>
              <a:ext cx="0" cy="12474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Immagin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527" y="3448797"/>
              <a:ext cx="379429" cy="251429"/>
            </a:xfrm>
            <a:prstGeom prst="rect">
              <a:avLst/>
            </a:prstGeom>
          </p:spPr>
        </p:pic>
        <p:pic>
          <p:nvPicPr>
            <p:cNvPr id="29" name="Immagine 2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537" y="4049922"/>
              <a:ext cx="461989" cy="194680"/>
            </a:xfrm>
            <a:prstGeom prst="rect">
              <a:avLst/>
            </a:prstGeom>
          </p:spPr>
        </p:pic>
        <p:sp>
          <p:nvSpPr>
            <p:cNvPr id="33" name="CasellaDiTesto 32"/>
            <p:cNvSpPr txBox="1"/>
            <p:nvPr/>
          </p:nvSpPr>
          <p:spPr>
            <a:xfrm>
              <a:off x="6786358" y="3765000"/>
              <a:ext cx="1350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~ 120 MeV</a:t>
              </a:r>
            </a:p>
            <a:p>
              <a:r>
                <a:rPr lang="en-US" sz="1600" b="1" dirty="0" smtClean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~ 120 </a:t>
              </a:r>
              <a:r>
                <a:rPr lang="en-US" sz="1600" b="1" dirty="0" err="1" smtClean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pC</a:t>
              </a:r>
              <a:endPara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endParaRPr>
            </a:p>
          </p:txBody>
        </p:sp>
        <p:cxnSp>
          <p:nvCxnSpPr>
            <p:cNvPr id="40" name="Connettore 2 39"/>
            <p:cNvCxnSpPr/>
            <p:nvPr/>
          </p:nvCxnSpPr>
          <p:spPr>
            <a:xfrm>
              <a:off x="5490284" y="4362945"/>
              <a:ext cx="5060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Immagine 4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972" y="4446807"/>
              <a:ext cx="662238" cy="185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597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600" y="153052"/>
            <a:ext cx="67426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Data Analysis</a:t>
            </a:r>
            <a:endParaRPr lang="en-US" sz="21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4929727" y="5786141"/>
            <a:ext cx="3886962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European Advanced Accelerator Concepts </a:t>
            </a:r>
            <a:r>
              <a:rPr lang="en-US" sz="1200" b="1" dirty="0" smtClean="0">
                <a:solidFill>
                  <a:schemeClr val="bg1"/>
                </a:solidFill>
              </a:rPr>
              <a:t>Workshop 2017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9" y="963874"/>
            <a:ext cx="4295430" cy="424122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5" y="1517433"/>
            <a:ext cx="4433502" cy="1559026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9" y="3448867"/>
            <a:ext cx="4640083" cy="1033226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27" y="3455031"/>
            <a:ext cx="3962072" cy="2157806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5" y="4899335"/>
            <a:ext cx="4553108" cy="1033226"/>
          </a:xfrm>
          <a:prstGeom prst="rect">
            <a:avLst/>
          </a:prstGeom>
        </p:spPr>
      </p:pic>
      <p:sp>
        <p:nvSpPr>
          <p:cNvPr id="48" name="CasellaDiTesto 47"/>
          <p:cNvSpPr txBox="1"/>
          <p:nvPr/>
        </p:nvSpPr>
        <p:spPr>
          <a:xfrm>
            <a:off x="304800" y="3430422"/>
            <a:ext cx="2838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Data Set 1</a:t>
            </a:r>
            <a:endParaRPr lang="en-US" sz="1600" b="1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304800" y="4868697"/>
            <a:ext cx="2838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Data Set 2</a:t>
            </a:r>
            <a:endParaRPr lang="en-US" sz="1600" b="1" dirty="0"/>
          </a:p>
        </p:txBody>
      </p:sp>
      <p:pic>
        <p:nvPicPr>
          <p:cNvPr id="50" name="Immagine 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52" y="924265"/>
            <a:ext cx="3962072" cy="215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600" y="153052"/>
            <a:ext cx="67426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Layout @ </a:t>
            </a:r>
            <a:r>
              <a:rPr lang="en-US" sz="21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SPARC_LAB</a:t>
            </a:r>
            <a:endParaRPr lang="en-US" sz="21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7696281" y="5791358"/>
            <a:ext cx="1048300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@SPARC_LAB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7" name="Picture 3" descr="C:\Users\Fara\Documents\ELI\Diagnostica\Foto\P_20160329_1054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17" y="734263"/>
            <a:ext cx="3302860" cy="24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Fara\Documents\ELI\Diagnostica\Foto\P_20160329_1103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3800" b="13790"/>
          <a:stretch/>
        </p:blipFill>
        <p:spPr bwMode="auto">
          <a:xfrm>
            <a:off x="4137241" y="3173698"/>
            <a:ext cx="4322235" cy="257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o 11"/>
          <p:cNvGrpSpPr/>
          <p:nvPr/>
        </p:nvGrpSpPr>
        <p:grpSpPr>
          <a:xfrm>
            <a:off x="240065" y="1978702"/>
            <a:ext cx="3672368" cy="4136194"/>
            <a:chOff x="899592" y="332656"/>
            <a:chExt cx="3291830" cy="4389107"/>
          </a:xfrm>
        </p:grpSpPr>
        <p:pic>
          <p:nvPicPr>
            <p:cNvPr id="16" name="Picture 2" descr="C:\Users\Fara\Documents\ELI\Diagnostica\Foto\P_20160329_10283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332656"/>
              <a:ext cx="3291830" cy="4389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Connettore 2 2"/>
            <p:cNvCxnSpPr/>
            <p:nvPr/>
          </p:nvCxnSpPr>
          <p:spPr>
            <a:xfrm>
              <a:off x="2699792" y="1268760"/>
              <a:ext cx="0" cy="345300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18" name="CasellaDiTesto 10"/>
            <p:cNvSpPr txBox="1"/>
            <p:nvPr/>
          </p:nvSpPr>
          <p:spPr>
            <a:xfrm rot="16200000">
              <a:off x="1847952" y="2652880"/>
              <a:ext cx="129614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350" b="1" kern="0" dirty="0">
                  <a:solidFill>
                    <a:srgbClr val="FFFF00"/>
                  </a:solidFill>
                  <a:sym typeface="Symbol"/>
                </a:rPr>
                <a:t> </a:t>
              </a:r>
              <a:r>
                <a:rPr lang="it-IT" sz="1350" b="1" kern="0" dirty="0">
                  <a:solidFill>
                    <a:srgbClr val="FFFF00"/>
                  </a:solidFill>
                </a:rPr>
                <a:t>60 cm</a:t>
              </a:r>
            </a:p>
          </p:txBody>
        </p:sp>
        <p:cxnSp>
          <p:nvCxnSpPr>
            <p:cNvPr id="19" name="Connettore 2 8"/>
            <p:cNvCxnSpPr/>
            <p:nvPr/>
          </p:nvCxnSpPr>
          <p:spPr>
            <a:xfrm flipV="1">
              <a:off x="899592" y="4621197"/>
              <a:ext cx="1728192" cy="3193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20" name="CasellaDiTesto 14"/>
            <p:cNvSpPr txBox="1"/>
            <p:nvPr/>
          </p:nvSpPr>
          <p:spPr>
            <a:xfrm>
              <a:off x="1835696" y="4221088"/>
              <a:ext cx="122413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350" b="1" kern="0" dirty="0">
                  <a:solidFill>
                    <a:srgbClr val="FFFF00"/>
                  </a:solidFill>
                  <a:sym typeface="Symbol"/>
                </a:rPr>
                <a:t> </a:t>
              </a:r>
              <a:r>
                <a:rPr lang="it-IT" sz="1350" b="1" kern="0" dirty="0">
                  <a:solidFill>
                    <a:srgbClr val="FFFF00"/>
                  </a:solidFill>
                </a:rPr>
                <a:t>20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116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231019" y="139091"/>
            <a:ext cx="5139548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Conclusions and Further Development</a:t>
            </a:r>
            <a:endParaRPr lang="en-US" sz="21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CasellaDiTesto 2"/>
          <p:cNvSpPr txBox="1">
            <a:spLocks noChangeArrowheads="1"/>
          </p:cNvSpPr>
          <p:nvPr/>
        </p:nvSpPr>
        <p:spPr bwMode="auto">
          <a:xfrm>
            <a:off x="610363" y="1828104"/>
            <a:ext cx="461858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A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Gamma ray Compton source 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for nuclear physics research in the context of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ELI initiative 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is being built</a:t>
            </a:r>
            <a:r>
              <a:rPr lang="en-GB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High repetition rate 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(100Hz),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multi bunch operation 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(32 bunches)</a:t>
            </a:r>
          </a:p>
        </p:txBody>
      </p:sp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587548" y="4299709"/>
            <a:ext cx="48937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Bunch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to bunch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measurements </a:t>
            </a:r>
            <a:r>
              <a:rPr lang="en-GB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 panose="05000000000000000000" pitchFamily="2" charset="2"/>
              </a:rPr>
              <a:t></a:t>
            </a:r>
            <a:r>
              <a:rPr lang="en-GB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Gated camera</a:t>
            </a:r>
          </a:p>
        </p:txBody>
      </p:sp>
      <p:sp>
        <p:nvSpPr>
          <p:cNvPr id="7" name="CasellaDiTesto 2"/>
          <p:cNvSpPr txBox="1">
            <a:spLocks noChangeArrowheads="1"/>
          </p:cNvSpPr>
          <p:nvPr/>
        </p:nvSpPr>
        <p:spPr bwMode="auto">
          <a:xfrm>
            <a:off x="610362" y="4793757"/>
            <a:ext cx="46835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Distributed energy measurement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  <a:sym typeface="Wingdings" panose="05000000000000000000" pitchFamily="2" charset="2"/>
              </a:rPr>
              <a:t>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Possible layouts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(i.e. </a:t>
            </a:r>
            <a:r>
              <a:rPr lang="en-GB" sz="1600" b="1" dirty="0" err="1">
                <a:ea typeface="ヒラギノ角ゴ Pro W3" charset="-128"/>
                <a:cs typeface="ヒラギノ角ゴ Pro W3" charset="-128"/>
              </a:rPr>
              <a:t>Zemax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)</a:t>
            </a:r>
            <a:endParaRPr lang="en-GB" sz="1600" b="1" dirty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CasellaDiTesto 2"/>
          <p:cNvSpPr txBox="1">
            <a:spLocks noChangeArrowheads="1"/>
          </p:cNvSpPr>
          <p:nvPr/>
        </p:nvSpPr>
        <p:spPr bwMode="auto">
          <a:xfrm>
            <a:off x="610362" y="2940674"/>
            <a:ext cx="48937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A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high resolution diagnostics 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is required in order to verify the beam parameters (especially at the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interaction point</a:t>
            </a:r>
            <a:r>
              <a:rPr lang="en-GB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):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OTR Near Field regime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PSF dominated beam diagnostics</a:t>
            </a: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338" y="2275293"/>
            <a:ext cx="3288520" cy="1790979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86" y="4154317"/>
            <a:ext cx="3407382" cy="1855713"/>
          </a:xfrm>
          <a:prstGeom prst="rect">
            <a:avLst/>
          </a:prstGeom>
        </p:spPr>
      </p:pic>
      <p:sp>
        <p:nvSpPr>
          <p:cNvPr id="11" name="CasellaDiTesto 2"/>
          <p:cNvSpPr txBox="1">
            <a:spLocks noChangeArrowheads="1"/>
          </p:cNvSpPr>
          <p:nvPr/>
        </p:nvSpPr>
        <p:spPr bwMode="auto">
          <a:xfrm>
            <a:off x="579877" y="5477375"/>
            <a:ext cx="51590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Single Shot measurements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  <a:sym typeface="Wingdings" panose="05000000000000000000" pitchFamily="2" charset="2"/>
              </a:rPr>
              <a:t>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Plasma accelerated beams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(i.e. </a:t>
            </a:r>
            <a:r>
              <a:rPr lang="en-GB" sz="1600" b="1" dirty="0" err="1" smtClean="0">
                <a:ea typeface="ヒラギノ角ゴ Pro W3" charset="-128"/>
                <a:cs typeface="ヒラギノ角ゴ Pro W3" charset="-128"/>
              </a:rPr>
              <a:t>EuPRAXIA@SPARC_LAB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)</a:t>
            </a:r>
            <a:endParaRPr lang="en-GB" sz="1600" b="1" dirty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66AF7727-6327-4D17-A1BC-420E071E1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9" y="710083"/>
            <a:ext cx="5383530" cy="1104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21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57" y="1553766"/>
            <a:ext cx="6665119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678783" y="1916906"/>
            <a:ext cx="5870972" cy="815579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>
              <a:defRPr/>
            </a:pP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4665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3"/>
          <p:cNvSpPr txBox="1">
            <a:spLocks noChangeArrowheads="1"/>
          </p:cNvSpPr>
          <p:nvPr/>
        </p:nvSpPr>
        <p:spPr bwMode="auto">
          <a:xfrm>
            <a:off x="291510" y="153571"/>
            <a:ext cx="111440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Outline</a:t>
            </a:r>
            <a:endParaRPr lang="en-US" sz="21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6" name="CasellaDiTesto 2"/>
          <p:cNvSpPr txBox="1">
            <a:spLocks noChangeArrowheads="1"/>
          </p:cNvSpPr>
          <p:nvPr/>
        </p:nvSpPr>
        <p:spPr bwMode="auto">
          <a:xfrm>
            <a:off x="1324998" y="1201903"/>
            <a:ext cx="5754415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OTR properties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GB" sz="1600" b="1" dirty="0" smtClean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GBS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main parameters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OTR Screens</a:t>
            </a:r>
          </a:p>
          <a:p>
            <a:pPr marL="600075" lvl="1" indent="-2571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Thermal issues</a:t>
            </a:r>
          </a:p>
          <a:p>
            <a:pPr marL="600075" lvl="1" indent="-2571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Fatigue Stress</a:t>
            </a:r>
          </a:p>
          <a:p>
            <a:pPr marL="600075" lvl="1" indent="-2571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Photons Evaluation</a:t>
            </a:r>
          </a:p>
          <a:p>
            <a:pPr marL="600075" lvl="1" indent="-2571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Beam Imaging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Magnification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Resolution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Energy Measurements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Angular Distribution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Data Analysis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617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367846" y="135258"/>
            <a:ext cx="5459930" cy="3772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26786" tIns="26786" rIns="26786" bIns="26786" numCol="1" spcCol="54180" rtlCol="0" anchor="ctr">
            <a:spAutoFit/>
          </a:bodyPr>
          <a:lstStyle/>
          <a:p>
            <a:pPr defTabSz="482137" latinLnBrk="1" hangingPunct="0">
              <a:defRPr/>
            </a:pPr>
            <a:r>
              <a:rPr lang="en-US" sz="21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Intensifier Characterization</a:t>
            </a:r>
            <a:endParaRPr lang="en-US" sz="21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="" xmlns:a16="http://schemas.microsoft.com/office/drawing/2014/main" id="{173870D7-2A6F-42CA-A1C0-C2AF5EBB2449}"/>
              </a:ext>
            </a:extLst>
          </p:cNvPr>
          <p:cNvSpPr txBox="1"/>
          <p:nvPr/>
        </p:nvSpPr>
        <p:spPr>
          <a:xfrm>
            <a:off x="7243011" y="5779955"/>
            <a:ext cx="1594105" cy="27699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Courtesy of A. </a:t>
            </a:r>
            <a:r>
              <a:rPr lang="en-US" sz="1200" b="1" dirty="0" err="1">
                <a:solidFill>
                  <a:schemeClr val="bg1"/>
                </a:solidFill>
              </a:rPr>
              <a:t>Variola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93" y="811230"/>
            <a:ext cx="6512555" cy="378999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0212" y="4684401"/>
            <a:ext cx="7892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Study of </a:t>
            </a:r>
            <a:r>
              <a:rPr lang="en-US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the non linearity </a:t>
            </a:r>
            <a:r>
              <a:rPr lang="en-US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of the </a:t>
            </a:r>
            <a:r>
              <a:rPr lang="en-US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intensifier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Good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SNR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Avoid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Saturation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Find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Optimal Gain Value 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for given values of photons per pixel (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different working point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332" y="1258336"/>
            <a:ext cx="4350450" cy="2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683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3"/>
          <p:cNvSpPr txBox="1">
            <a:spLocks noChangeArrowheads="1"/>
          </p:cNvSpPr>
          <p:nvPr/>
        </p:nvSpPr>
        <p:spPr bwMode="auto">
          <a:xfrm>
            <a:off x="291510" y="153571"/>
            <a:ext cx="215956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OTR Properties</a:t>
            </a:r>
            <a:endParaRPr lang="en-US" sz="21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6" name="CasellaDiTesto 2"/>
          <p:cNvSpPr txBox="1">
            <a:spLocks noChangeArrowheads="1"/>
          </p:cNvSpPr>
          <p:nvPr/>
        </p:nvSpPr>
        <p:spPr bwMode="auto">
          <a:xfrm>
            <a:off x="271255" y="1376074"/>
            <a:ext cx="6090251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Optical Transition Radiation 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(OTR) </a:t>
            </a:r>
            <a:r>
              <a:rPr lang="en-US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screens</a:t>
            </a:r>
            <a:r>
              <a:rPr lang="en-US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are widely used for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profile measurements</a:t>
            </a:r>
            <a:endParaRPr lang="en-GB" sz="1600" b="1" dirty="0" smtClean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GB" sz="1600" b="1" dirty="0" smtClean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The radiation is emitted when a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charged particle beam crosses 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the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boundary between two media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 with different optical properties</a:t>
            </a: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sz="1600" b="1" dirty="0" smtClean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The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visible part of the radiation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 is used and an observation geometry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in backward direction 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is mainly </a:t>
            </a:r>
            <a:r>
              <a:rPr lang="en-US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chosen</a:t>
            </a: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Advantages</a:t>
            </a:r>
            <a:endParaRPr lang="en-GB" sz="1600" b="1" dirty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  <a:p>
            <a:pPr marL="557213" lvl="1" indent="-214313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Instantaneous 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emission </a:t>
            </a:r>
            <a:r>
              <a:rPr lang="en-GB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process </a:t>
            </a:r>
            <a:r>
              <a:rPr lang="en-GB" sz="16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 panose="05000000000000000000" pitchFamily="2" charset="2"/>
              </a:rPr>
              <a:t>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  <a:sym typeface="Wingdings" panose="05000000000000000000" pitchFamily="2" charset="2"/>
              </a:rPr>
              <a:t>Single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  <a:sym typeface="Wingdings" panose="05000000000000000000" pitchFamily="2" charset="2"/>
              </a:rPr>
              <a:t>shot measurements</a:t>
            </a:r>
            <a:endParaRPr lang="en-GB" sz="1600" b="1" dirty="0" smtClean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  <a:p>
            <a:pPr marL="557213" lvl="1" indent="-214313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Good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linearity</a:t>
            </a:r>
          </a:p>
          <a:p>
            <a:pPr marL="557213" lvl="1" indent="-214313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Disadvantages</a:t>
            </a:r>
            <a:endParaRPr lang="en-GB" sz="1600" b="1" dirty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  <a:p>
            <a:pPr marL="557213" lvl="1" indent="-214313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The 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process of radiation generation is </a:t>
            </a:r>
            <a:r>
              <a:rPr lang="en-US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invasive</a:t>
            </a:r>
          </a:p>
          <a:p>
            <a:pPr marL="557213" lvl="1" indent="-214313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The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radiation intensity </a:t>
            </a:r>
            <a:r>
              <a:rPr lang="en-US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is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lower 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in comparison to scintillation screens</a:t>
            </a: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96" y="747990"/>
            <a:ext cx="2541270" cy="19280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3" y="776523"/>
            <a:ext cx="3594094" cy="55024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07" y="3256328"/>
            <a:ext cx="234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8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776063" y="170212"/>
            <a:ext cx="4273927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Electron Beam Parameters @ IP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D77F51FF-BE0B-48E8-8EF0-D9FEBB0F4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74" y="3093777"/>
            <a:ext cx="4689424" cy="2076831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9" name="Tabella 8">
            <a:extLst>
              <a:ext uri="{FF2B5EF4-FFF2-40B4-BE49-F238E27FC236}">
                <a16:creationId xmlns="" xmlns:a16="http://schemas.microsoft.com/office/drawing/2014/main" id="{F43D3694-D069-4DC6-A1B3-5FF905277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287894"/>
              </p:ext>
            </p:extLst>
          </p:nvPr>
        </p:nvGraphicFramePr>
        <p:xfrm>
          <a:off x="243977" y="2474629"/>
          <a:ext cx="393994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0079">
                  <a:extLst>
                    <a:ext uri="{9D8B030D-6E8A-4147-A177-3AD203B41FA5}">
                      <a16:colId xmlns="" xmlns:a16="http://schemas.microsoft.com/office/drawing/2014/main" val="2610134171"/>
                    </a:ext>
                  </a:extLst>
                </a:gridCol>
                <a:gridCol w="1079861">
                  <a:extLst>
                    <a:ext uri="{9D8B030D-6E8A-4147-A177-3AD203B41FA5}">
                      <a16:colId xmlns="" xmlns:a16="http://schemas.microsoft.com/office/drawing/2014/main" val="340142647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Electron </a:t>
                      </a:r>
                      <a:r>
                        <a:rPr lang="it-IT" dirty="0" err="1"/>
                        <a:t>Beam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Specifications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94206647"/>
                  </a:ext>
                </a:extLst>
              </a:tr>
              <a:tr h="315921">
                <a:tc>
                  <a:txBody>
                    <a:bodyPr/>
                    <a:lstStyle/>
                    <a:p>
                      <a:r>
                        <a:rPr lang="it-IT" dirty="0"/>
                        <a:t>Max. Energy </a:t>
                      </a:r>
                      <a:r>
                        <a:rPr lang="it-IT" dirty="0" err="1"/>
                        <a:t>at</a:t>
                      </a:r>
                      <a:r>
                        <a:rPr lang="it-IT" dirty="0"/>
                        <a:t> IP [</a:t>
                      </a:r>
                      <a:r>
                        <a:rPr lang="it-IT" dirty="0" err="1"/>
                        <a:t>MeV</a:t>
                      </a:r>
                      <a:r>
                        <a:rPr lang="it-IT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280 – 720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65569659"/>
                  </a:ext>
                </a:extLst>
              </a:tr>
              <a:tr h="315921"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Macro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Pulse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rep. Rate [Hz]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10714521"/>
                  </a:ext>
                </a:extLst>
              </a:tr>
              <a:tr h="315921">
                <a:tc>
                  <a:txBody>
                    <a:bodyPr/>
                    <a:lstStyle/>
                    <a:p>
                      <a:r>
                        <a:rPr lang="it-IT" dirty="0" err="1"/>
                        <a:t>Number</a:t>
                      </a:r>
                      <a:r>
                        <a:rPr lang="it-IT" dirty="0"/>
                        <a:t> of </a:t>
                      </a:r>
                      <a:r>
                        <a:rPr lang="it-IT" dirty="0" err="1"/>
                        <a:t>bunches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up to 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4064457"/>
                  </a:ext>
                </a:extLst>
              </a:tr>
              <a:tr h="315921">
                <a:tc>
                  <a:txBody>
                    <a:bodyPr/>
                    <a:lstStyle/>
                    <a:p>
                      <a:r>
                        <a:rPr lang="it-IT" dirty="0" err="1"/>
                        <a:t>Bunch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spacing</a:t>
                      </a:r>
                      <a:r>
                        <a:rPr lang="it-IT" dirty="0"/>
                        <a:t> [ns]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34608144"/>
                  </a:ext>
                </a:extLst>
              </a:tr>
              <a:tr h="315921">
                <a:tc>
                  <a:txBody>
                    <a:bodyPr/>
                    <a:lstStyle/>
                    <a:p>
                      <a:r>
                        <a:rPr lang="it-IT" dirty="0" err="1"/>
                        <a:t>Bunch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length</a:t>
                      </a:r>
                      <a:r>
                        <a:rPr lang="it-IT" dirty="0"/>
                        <a:t> [</a:t>
                      </a:r>
                      <a:r>
                        <a:rPr lang="it-IT" dirty="0" err="1"/>
                        <a:t>ps</a:t>
                      </a:r>
                      <a:r>
                        <a:rPr lang="it-IT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5890343"/>
                  </a:ext>
                </a:extLst>
              </a:tr>
              <a:tr h="3159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Bunch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charge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[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25-250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47215078"/>
                  </a:ext>
                </a:extLst>
              </a:tr>
              <a:tr h="315921">
                <a:tc>
                  <a:txBody>
                    <a:bodyPr/>
                    <a:lstStyle/>
                    <a:p>
                      <a:r>
                        <a:rPr lang="el-GR" dirty="0"/>
                        <a:t>ε</a:t>
                      </a:r>
                      <a:r>
                        <a:rPr lang="it-IT" sz="1400" dirty="0" err="1"/>
                        <a:t>n_x,y</a:t>
                      </a:r>
                      <a:r>
                        <a:rPr lang="it-IT" sz="1400" dirty="0"/>
                        <a:t> </a:t>
                      </a:r>
                      <a:r>
                        <a:rPr lang="it-IT" sz="1800" dirty="0"/>
                        <a:t>[</a:t>
                      </a:r>
                      <a:r>
                        <a:rPr lang="it-IT" sz="1800" dirty="0" err="1"/>
                        <a:t>mm</a:t>
                      </a:r>
                      <a:r>
                        <a:rPr lang="it-IT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·mrad</a:t>
                      </a:r>
                      <a:r>
                        <a:rPr lang="it-IT" sz="1800" dirty="0"/>
                        <a:t>]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0.2-0.6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36616726"/>
                  </a:ext>
                </a:extLst>
              </a:tr>
              <a:tr h="315921">
                <a:tc>
                  <a:txBody>
                    <a:bodyPr/>
                    <a:lstStyle/>
                    <a:p>
                      <a:r>
                        <a:rPr lang="it-IT" dirty="0" err="1"/>
                        <a:t>Bunch</a:t>
                      </a:r>
                      <a:r>
                        <a:rPr lang="it-IT" dirty="0"/>
                        <a:t> 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&lt; 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5916782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66AF7727-6327-4D17-A1BC-420E071E1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1" y="710083"/>
            <a:ext cx="8651143" cy="1634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527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sellaDiTesto 3"/>
          <p:cNvSpPr txBox="1">
            <a:spLocks noChangeArrowheads="1"/>
          </p:cNvSpPr>
          <p:nvPr/>
        </p:nvSpPr>
        <p:spPr bwMode="auto">
          <a:xfrm>
            <a:off x="426182" y="148432"/>
            <a:ext cx="246093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Linac</a:t>
            </a:r>
            <a:r>
              <a:rPr lang="en-US" sz="21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diagnostics</a:t>
            </a:r>
          </a:p>
        </p:txBody>
      </p:sp>
      <p:pic>
        <p:nvPicPr>
          <p:cNvPr id="77" name="Immagine 76">
            <a:extLst>
              <a:ext uri="{FF2B5EF4-FFF2-40B4-BE49-F238E27FC236}">
                <a16:creationId xmlns="" xmlns:a16="http://schemas.microsoft.com/office/drawing/2014/main" id="{66AF7727-6327-4D17-A1BC-420E071E1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6" y="710083"/>
            <a:ext cx="8651143" cy="1634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8" name="CasellaDiTesto 77">
            <a:extLst>
              <a:ext uri="{FF2B5EF4-FFF2-40B4-BE49-F238E27FC236}">
                <a16:creationId xmlns="" xmlns:a16="http://schemas.microsoft.com/office/drawing/2014/main" id="{0329B025-C309-43E2-B5CF-9B59E80D1FB9}"/>
              </a:ext>
            </a:extLst>
          </p:cNvPr>
          <p:cNvSpPr txBox="1"/>
          <p:nvPr/>
        </p:nvSpPr>
        <p:spPr>
          <a:xfrm>
            <a:off x="306166" y="2398485"/>
            <a:ext cx="36102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Non-</a:t>
            </a:r>
            <a:r>
              <a:rPr lang="it-IT" sz="1600" b="1" dirty="0" err="1">
                <a:solidFill>
                  <a:srgbClr val="FF0000"/>
                </a:solidFill>
              </a:rPr>
              <a:t>intercepting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diagnostics</a:t>
            </a:r>
            <a:r>
              <a:rPr lang="it-IT" sz="1600" b="1" dirty="0">
                <a:solidFill>
                  <a:srgbClr val="FF0000"/>
                </a:solidFill>
              </a:rPr>
              <a:t>:</a:t>
            </a:r>
          </a:p>
          <a:p>
            <a:endParaRPr lang="it-IT" b="1" dirty="0"/>
          </a:p>
          <a:p>
            <a:r>
              <a:rPr lang="it-IT" sz="1600" b="1" dirty="0" err="1">
                <a:solidFill>
                  <a:srgbClr val="FF0000"/>
                </a:solidFill>
              </a:rPr>
              <a:t>Charge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measurements</a:t>
            </a:r>
            <a:r>
              <a:rPr lang="it-IT" sz="16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4 </a:t>
            </a:r>
            <a:r>
              <a:rPr lang="it-IT" sz="1600" b="1" dirty="0" err="1"/>
              <a:t>Integrating</a:t>
            </a:r>
            <a:r>
              <a:rPr lang="it-IT" sz="1600" b="1" dirty="0"/>
              <a:t> </a:t>
            </a:r>
            <a:r>
              <a:rPr lang="it-IT" sz="1600" b="1" dirty="0" err="1"/>
              <a:t>Current</a:t>
            </a:r>
            <a:r>
              <a:rPr lang="it-IT" sz="1600" b="1" dirty="0"/>
              <a:t> </a:t>
            </a:r>
            <a:r>
              <a:rPr lang="it-IT" sz="1600" b="1" dirty="0" err="1"/>
              <a:t>Transformers</a:t>
            </a:r>
            <a:r>
              <a:rPr lang="it-IT" sz="1600" b="1" dirty="0"/>
              <a:t> </a:t>
            </a:r>
            <a:br>
              <a:rPr lang="it-IT" sz="1600" b="1" dirty="0"/>
            </a:br>
            <a:r>
              <a:rPr lang="it-IT" sz="1600" b="1" dirty="0"/>
              <a:t>(</a:t>
            </a:r>
            <a:r>
              <a:rPr lang="it-IT" sz="1600" b="1" dirty="0" err="1"/>
              <a:t>bunch</a:t>
            </a:r>
            <a:r>
              <a:rPr lang="it-IT" sz="1600" b="1" dirty="0"/>
              <a:t> by </a:t>
            </a:r>
            <a:r>
              <a:rPr lang="it-IT" sz="1600" b="1" dirty="0" err="1"/>
              <a:t>bunch</a:t>
            </a:r>
            <a:r>
              <a:rPr lang="it-IT" sz="1600" b="1" dirty="0"/>
              <a:t>)</a:t>
            </a:r>
          </a:p>
          <a:p>
            <a:endParaRPr lang="it-IT" b="1" dirty="0"/>
          </a:p>
          <a:p>
            <a:r>
              <a:rPr lang="it-IT" sz="1600" b="1" dirty="0">
                <a:solidFill>
                  <a:srgbClr val="FF0000"/>
                </a:solidFill>
              </a:rPr>
              <a:t>Position </a:t>
            </a:r>
            <a:r>
              <a:rPr lang="it-IT" sz="1600" b="1" dirty="0" err="1">
                <a:solidFill>
                  <a:srgbClr val="FF0000"/>
                </a:solidFill>
              </a:rPr>
              <a:t>measurements</a:t>
            </a:r>
            <a:r>
              <a:rPr lang="it-IT" sz="16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29 </a:t>
            </a:r>
            <a:r>
              <a:rPr lang="it-IT" sz="1600" b="1" dirty="0" err="1"/>
              <a:t>stripline</a:t>
            </a:r>
            <a:r>
              <a:rPr lang="it-IT" sz="1600" b="1" dirty="0"/>
              <a:t> </a:t>
            </a:r>
            <a:r>
              <a:rPr lang="it-IT" sz="1600" b="1" dirty="0" err="1"/>
              <a:t>BPMs</a:t>
            </a:r>
            <a:r>
              <a:rPr lang="it-IT" sz="1600" b="1" dirty="0"/>
              <a:t> (Macro </a:t>
            </a:r>
            <a:r>
              <a:rPr lang="it-IT" sz="1600" b="1" dirty="0" err="1"/>
              <a:t>pulse</a:t>
            </a:r>
            <a:r>
              <a:rPr lang="it-IT" sz="16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4 </a:t>
            </a:r>
            <a:r>
              <a:rPr lang="it-IT" sz="1600" b="1" dirty="0" err="1"/>
              <a:t>cavity</a:t>
            </a:r>
            <a:r>
              <a:rPr lang="it-IT" sz="1600" b="1" dirty="0"/>
              <a:t> </a:t>
            </a:r>
            <a:r>
              <a:rPr lang="it-IT" sz="1600" b="1" dirty="0" err="1"/>
              <a:t>BPMs</a:t>
            </a:r>
            <a:r>
              <a:rPr lang="it-IT" sz="1600" b="1" dirty="0"/>
              <a:t> (</a:t>
            </a:r>
            <a:r>
              <a:rPr lang="it-IT" sz="1600" b="1" dirty="0" err="1"/>
              <a:t>bunch</a:t>
            </a:r>
            <a:r>
              <a:rPr lang="it-IT" sz="1600" b="1" dirty="0"/>
              <a:t> by </a:t>
            </a:r>
            <a:r>
              <a:rPr lang="it-IT" sz="1600" b="1" dirty="0" err="1"/>
              <a:t>bunch</a:t>
            </a:r>
            <a:r>
              <a:rPr lang="it-IT" sz="16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err="1" smtClean="0"/>
              <a:t>Beam</a:t>
            </a:r>
            <a:r>
              <a:rPr lang="it-IT" sz="1600" b="1" dirty="0" smtClean="0"/>
              <a:t> </a:t>
            </a:r>
            <a:r>
              <a:rPr lang="it-IT" sz="1600" b="1" dirty="0" err="1"/>
              <a:t>Loss</a:t>
            </a:r>
            <a:r>
              <a:rPr lang="it-IT" sz="1600" b="1" dirty="0"/>
              <a:t> Monitor System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79" name="CasellaDiTesto 78">
            <a:extLst>
              <a:ext uri="{FF2B5EF4-FFF2-40B4-BE49-F238E27FC236}">
                <a16:creationId xmlns="" xmlns:a16="http://schemas.microsoft.com/office/drawing/2014/main" id="{F729E7D4-5FA6-408D-9F15-E3800E1C6472}"/>
              </a:ext>
            </a:extLst>
          </p:cNvPr>
          <p:cNvSpPr txBox="1"/>
          <p:nvPr/>
        </p:nvSpPr>
        <p:spPr>
          <a:xfrm>
            <a:off x="5155860" y="2398485"/>
            <a:ext cx="363051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rgbClr val="FF0000"/>
                </a:solidFill>
              </a:rPr>
              <a:t>Intercepting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diagnostics</a:t>
            </a:r>
            <a:r>
              <a:rPr lang="it-IT" sz="1600" b="1" dirty="0">
                <a:solidFill>
                  <a:srgbClr val="FF0000"/>
                </a:solidFill>
              </a:rPr>
              <a:t>:</a:t>
            </a:r>
          </a:p>
          <a:p>
            <a:endParaRPr lang="it-IT" b="1" dirty="0"/>
          </a:p>
          <a:p>
            <a:r>
              <a:rPr lang="it-IT" sz="1600" b="1" dirty="0" err="1" smtClean="0">
                <a:solidFill>
                  <a:srgbClr val="FF0000"/>
                </a:solidFill>
              </a:rPr>
              <a:t>Phase</a:t>
            </a:r>
            <a:r>
              <a:rPr lang="it-IT" sz="1600" b="1" dirty="0" smtClean="0">
                <a:solidFill>
                  <a:srgbClr val="FF0000"/>
                </a:solidFill>
              </a:rPr>
              <a:t>-Space </a:t>
            </a:r>
            <a:r>
              <a:rPr lang="it-IT" sz="1600" b="1" dirty="0" err="1" smtClean="0">
                <a:solidFill>
                  <a:srgbClr val="FF0000"/>
                </a:solidFill>
              </a:rPr>
              <a:t>measurements</a:t>
            </a:r>
            <a:r>
              <a:rPr lang="it-IT" sz="1600" b="1" dirty="0" smtClean="0"/>
              <a:t>:</a:t>
            </a:r>
            <a:endParaRPr lang="it-IT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23 </a:t>
            </a:r>
            <a:r>
              <a:rPr lang="it-IT" sz="1600" b="1" dirty="0" err="1"/>
              <a:t>Beam</a:t>
            </a:r>
            <a:r>
              <a:rPr lang="it-IT" sz="1600" b="1" dirty="0"/>
              <a:t> </a:t>
            </a:r>
            <a:r>
              <a:rPr lang="it-IT" sz="1600" b="1" dirty="0" err="1"/>
              <a:t>Screens</a:t>
            </a:r>
            <a:r>
              <a:rPr lang="it-IT" sz="1600" b="1" dirty="0"/>
              <a:t> (YAG and OTR) 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1922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sellaDiTesto 3"/>
          <p:cNvSpPr txBox="1">
            <a:spLocks noChangeArrowheads="1"/>
          </p:cNvSpPr>
          <p:nvPr/>
        </p:nvSpPr>
        <p:spPr bwMode="auto">
          <a:xfrm>
            <a:off x="272947" y="147489"/>
            <a:ext cx="421140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Beam</a:t>
            </a:r>
            <a:r>
              <a:rPr lang="en-US" sz="21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envelope</a:t>
            </a:r>
            <a:r>
              <a:rPr lang="en-US" sz="21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along</a:t>
            </a:r>
            <a:r>
              <a:rPr lang="en-US" sz="21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the</a:t>
            </a:r>
            <a:r>
              <a:rPr lang="en-US" sz="21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Linac</a:t>
            </a:r>
          </a:p>
        </p:txBody>
      </p:sp>
      <p:pic>
        <p:nvPicPr>
          <p:cNvPr id="2" name="Picture 1" descr="envelopeLo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7" y="870855"/>
            <a:ext cx="6745560" cy="22574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7442" y="5805625"/>
            <a:ext cx="2409634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A. </a:t>
            </a:r>
            <a:r>
              <a:rPr lang="en-US" sz="1200" b="1" dirty="0" err="1">
                <a:solidFill>
                  <a:schemeClr val="bg1"/>
                </a:solidFill>
              </a:rPr>
              <a:t>Bacci</a:t>
            </a:r>
            <a:r>
              <a:rPr lang="en-US" sz="1200" b="1" dirty="0">
                <a:solidFill>
                  <a:schemeClr val="bg1"/>
                </a:solidFill>
              </a:rPr>
              <a:t>, A. Giribono, C. </a:t>
            </a:r>
            <a:r>
              <a:rPr lang="en-US" sz="1200" b="1" dirty="0" err="1">
                <a:solidFill>
                  <a:schemeClr val="bg1"/>
                </a:solidFill>
              </a:rPr>
              <a:t>Vaccarezza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Screen Shot 2015-05-21 at 06.58.1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27" y="3244362"/>
            <a:ext cx="4475722" cy="270762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06877" y="1165373"/>
            <a:ext cx="324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From 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Gun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to S-Band (80MeV)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04577" y="3341653"/>
            <a:ext cx="324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C-Band (280MeV)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567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sellaDiTesto 3"/>
          <p:cNvSpPr txBox="1">
            <a:spLocks noChangeArrowheads="1"/>
          </p:cNvSpPr>
          <p:nvPr/>
        </p:nvSpPr>
        <p:spPr bwMode="auto">
          <a:xfrm>
            <a:off x="347372" y="150127"/>
            <a:ext cx="304724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Thermal</a:t>
            </a:r>
            <a:r>
              <a:rPr lang="en-GB" sz="2100" b="1" dirty="0">
                <a:solidFill>
                  <a:schemeClr val="accent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 </a:t>
            </a:r>
            <a:r>
              <a:rPr lang="en-GB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Analysis</a:t>
            </a:r>
            <a:r>
              <a:rPr lang="en-GB" sz="2100" b="1" dirty="0">
                <a:solidFill>
                  <a:schemeClr val="accent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 </a:t>
            </a:r>
            <a:r>
              <a:rPr lang="en-GB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OTR</a:t>
            </a:r>
            <a:endParaRPr lang="en-US" sz="21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9" name="CasellaDiTesto 95"/>
          <p:cNvSpPr txBox="1">
            <a:spLocks noChangeArrowheads="1"/>
          </p:cNvSpPr>
          <p:nvPr/>
        </p:nvSpPr>
        <p:spPr bwMode="auto">
          <a:xfrm>
            <a:off x="3419485" y="691907"/>
            <a:ext cx="24265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FF0000"/>
                </a:solidFill>
                <a:latin typeface="+mn-lt"/>
              </a:rPr>
              <a:t>32 bunches, 250pC each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826C78EE-0BFB-4AA9-83FD-01785F3954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26773" y="1012991"/>
            <a:ext cx="3337850" cy="14750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19451" y="5749837"/>
            <a:ext cx="4523769" cy="27699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M. Marongiu, et al</a:t>
            </a:r>
            <a:r>
              <a:rPr lang="en-US" sz="1200" b="1" dirty="0">
                <a:solidFill>
                  <a:schemeClr val="bg1"/>
                </a:solidFill>
              </a:rPr>
              <a:t>., https://doi.org/10.1016/j.nima.2016.07.040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F8F40DAD-ECB4-4440-8311-3C4117CD0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756" y="2745502"/>
            <a:ext cx="4309464" cy="28525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5B3A4CCF-41CE-4326-9DE7-2376DEEE0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35" y="2593695"/>
            <a:ext cx="4387743" cy="276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sellaDiTesto 3"/>
          <p:cNvSpPr txBox="1">
            <a:spLocks noChangeArrowheads="1"/>
          </p:cNvSpPr>
          <p:nvPr/>
        </p:nvSpPr>
        <p:spPr bwMode="auto">
          <a:xfrm>
            <a:off x="290683" y="132687"/>
            <a:ext cx="203453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Fatigue</a:t>
            </a:r>
            <a:r>
              <a:rPr lang="en-US" sz="2000" b="1" dirty="0">
                <a:solidFill>
                  <a:schemeClr val="accent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Stress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F0FEB0E3-E5A6-4B45-919C-D1FCBB1BB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2096" y="706395"/>
            <a:ext cx="4213270" cy="3172957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="" xmlns:a16="http://schemas.microsoft.com/office/drawing/2014/main" id="{4C102B36-5CDF-4F7A-9554-2359FDDE9648}"/>
              </a:ext>
            </a:extLst>
          </p:cNvPr>
          <p:cNvCxnSpPr>
            <a:cxnSpLocks/>
          </p:cNvCxnSpPr>
          <p:nvPr/>
        </p:nvCxnSpPr>
        <p:spPr>
          <a:xfrm flipH="1">
            <a:off x="3242932" y="2856619"/>
            <a:ext cx="301751" cy="5635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D8009FEE-11DA-4971-9079-37819A49A9F1}"/>
              </a:ext>
            </a:extLst>
          </p:cNvPr>
          <p:cNvSpPr txBox="1"/>
          <p:nvPr/>
        </p:nvSpPr>
        <p:spPr>
          <a:xfrm>
            <a:off x="2639428" y="3351629"/>
            <a:ext cx="1207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ea typeface="ヒラギノ角ゴ Pro W3" charset="-128"/>
              </a:rPr>
              <a:t>6 seconds</a:t>
            </a:r>
            <a:endParaRPr lang="en-US" sz="1600" b="1" dirty="0">
              <a:solidFill>
                <a:srgbClr val="FF0000"/>
              </a:solidFill>
              <a:ea typeface="ヒラギノ角ゴ Pro W3" charset="-128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="" xmlns:a16="http://schemas.microsoft.com/office/drawing/2014/main" id="{815871B1-C440-4296-A09F-261044604C58}"/>
              </a:ext>
            </a:extLst>
          </p:cNvPr>
          <p:cNvSpPr txBox="1"/>
          <p:nvPr/>
        </p:nvSpPr>
        <p:spPr>
          <a:xfrm>
            <a:off x="5164183" y="5749837"/>
            <a:ext cx="3679037" cy="27699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F. Cioeta, et al</a:t>
            </a:r>
            <a:r>
              <a:rPr lang="en-US" sz="1200" b="1" dirty="0">
                <a:solidFill>
                  <a:schemeClr val="bg1"/>
                </a:solidFill>
              </a:rPr>
              <a:t>., ISBN </a:t>
            </a:r>
            <a:r>
              <a:rPr lang="en-US" sz="1200" b="1" dirty="0" smtClean="0">
                <a:solidFill>
                  <a:schemeClr val="bg1"/>
                </a:solidFill>
              </a:rPr>
              <a:t>978-3-95450-182-3, </a:t>
            </a:r>
            <a:r>
              <a:rPr lang="en-US" sz="1200" b="1" dirty="0" err="1" smtClean="0">
                <a:solidFill>
                  <a:schemeClr val="bg1"/>
                </a:solidFill>
              </a:rPr>
              <a:t>pag</a:t>
            </a:r>
            <a:r>
              <a:rPr lang="en-US" sz="1200" b="1" dirty="0" smtClean="0">
                <a:solidFill>
                  <a:schemeClr val="bg1"/>
                </a:solidFill>
              </a:rPr>
              <a:t>. 246-249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56EB7505-8639-4A2C-BF80-621A949B94E9}"/>
              </a:ext>
            </a:extLst>
          </p:cNvPr>
          <p:cNvSpPr txBox="1"/>
          <p:nvPr/>
        </p:nvSpPr>
        <p:spPr>
          <a:xfrm>
            <a:off x="5579952" y="3828749"/>
            <a:ext cx="3440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Equivalent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 Von 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Mises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Stress (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Pa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)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4F9553C4-4B69-4531-BB31-0EA94803FF3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4215" y="4286168"/>
            <a:ext cx="5176148" cy="134587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A69DC96C-C695-4445-B454-DD67B77F7A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8925" y="2261156"/>
            <a:ext cx="4196987" cy="969072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3" y="727134"/>
            <a:ext cx="4422704" cy="1412353"/>
          </a:xfrm>
          <a:prstGeom prst="rect">
            <a:avLst/>
          </a:prstGeom>
        </p:spPr>
      </p:pic>
      <p:cxnSp>
        <p:nvCxnSpPr>
          <p:cNvPr id="36" name="Connettore 2 35">
            <a:extLst>
              <a:ext uri="{FF2B5EF4-FFF2-40B4-BE49-F238E27FC236}">
                <a16:creationId xmlns="" xmlns:a16="http://schemas.microsoft.com/office/drawing/2014/main" id="{4C102B36-5CDF-4F7A-9554-2359FDDE9648}"/>
              </a:ext>
            </a:extLst>
          </p:cNvPr>
          <p:cNvCxnSpPr>
            <a:cxnSpLocks/>
          </p:cNvCxnSpPr>
          <p:nvPr/>
        </p:nvCxnSpPr>
        <p:spPr>
          <a:xfrm flipH="1" flipV="1">
            <a:off x="6736585" y="2066192"/>
            <a:ext cx="1246831" cy="1813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17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3610AAA-0C6D-49DC-B6AE-BBCDC1AE4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405384"/>
          </a:xfrm>
        </p:spPr>
        <p:txBody>
          <a:bodyPr/>
          <a:lstStyle/>
          <a:p>
            <a:pPr algn="l"/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Photons</a:t>
            </a:r>
            <a:r>
              <a:rPr lang="it-IT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Evaluation</a:t>
            </a:r>
            <a:endParaRPr lang="en-US" sz="21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ABE85261-B496-4066-897D-9360B349D6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9" y="3918457"/>
            <a:ext cx="3962072" cy="215780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B0E9FBCB-07CB-45CE-ADF9-013973114E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6" y="744013"/>
            <a:ext cx="3962072" cy="215780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98" y="895735"/>
            <a:ext cx="3645173" cy="46042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="" xmlns:a16="http://schemas.microsoft.com/office/drawing/2014/main" id="{D468EECF-0D85-44D1-9596-9BF6779E3E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03346" y="3082261"/>
            <a:ext cx="8473130" cy="420645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="" xmlns:a16="http://schemas.microsoft.com/office/drawing/2014/main" id="{F3DA7916-5763-41DD-AD66-2777EB2ACC1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876544" y="1640666"/>
            <a:ext cx="2643985" cy="213820"/>
          </a:xfrm>
          <a:prstGeom prst="rect">
            <a:avLst/>
          </a:prstGeom>
        </p:spPr>
      </p:pic>
      <p:cxnSp>
        <p:nvCxnSpPr>
          <p:cNvPr id="28" name="Connettore 2 27">
            <a:extLst>
              <a:ext uri="{FF2B5EF4-FFF2-40B4-BE49-F238E27FC236}">
                <a16:creationId xmlns="" xmlns:a16="http://schemas.microsoft.com/office/drawing/2014/main" id="{0F71C96B-6C37-4123-879B-A28AE427FBCB}"/>
              </a:ext>
            </a:extLst>
          </p:cNvPr>
          <p:cNvCxnSpPr>
            <a:cxnSpLocks/>
          </p:cNvCxnSpPr>
          <p:nvPr/>
        </p:nvCxnSpPr>
        <p:spPr>
          <a:xfrm flipH="1">
            <a:off x="1487424" y="3269324"/>
            <a:ext cx="1526969" cy="9472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="" xmlns:a16="http://schemas.microsoft.com/office/drawing/2014/main" id="{DB5F9D57-05CD-493F-922B-A792D1010973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3657600" y="1125945"/>
            <a:ext cx="1462798" cy="465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="" xmlns:a16="http://schemas.microsoft.com/office/drawing/2014/main" id="{B00597D2-0BD7-4A3F-A0C6-B080D6778FC2}"/>
              </a:ext>
            </a:extLst>
          </p:cNvPr>
          <p:cNvSpPr txBox="1"/>
          <p:nvPr/>
        </p:nvSpPr>
        <p:spPr>
          <a:xfrm>
            <a:off x="4685309" y="2057762"/>
            <a:ext cx="2845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ea typeface="ヒラギノ角ゴ Pro W3" charset="-128"/>
              </a:rPr>
              <a:t>(400-700 nm)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</a:rPr>
              <a:t>continuous</a:t>
            </a:r>
            <a:r>
              <a:rPr lang="it-IT" sz="1600" b="1" dirty="0">
                <a:solidFill>
                  <a:srgbClr val="FF0000"/>
                </a:solidFill>
                <a:ea typeface="ヒラギノ角ゴ Pro W3" charset="-128"/>
              </a:rPr>
              <a:t>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</a:rPr>
              <a:t>lines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="" xmlns:a16="http://schemas.microsoft.com/office/drawing/2014/main" id="{C7D4D59A-16D0-4656-9D42-E63A777BAB99}"/>
              </a:ext>
            </a:extLst>
          </p:cNvPr>
          <p:cNvSpPr txBox="1"/>
          <p:nvPr/>
        </p:nvSpPr>
        <p:spPr>
          <a:xfrm>
            <a:off x="4700116" y="2500171"/>
            <a:ext cx="2598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ea typeface="ヒラギノ角ゴ Pro W3" charset="-128"/>
              </a:rPr>
              <a:t>(515-585 nm)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</a:rPr>
              <a:t>dashed lines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67F1503F-C4C9-421E-9FE5-9CFD60A6B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771" y="3586712"/>
            <a:ext cx="3962072" cy="2157806"/>
          </a:xfr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15871B1-C440-4296-A09F-261044604C58}"/>
              </a:ext>
            </a:extLst>
          </p:cNvPr>
          <p:cNvSpPr txBox="1"/>
          <p:nvPr/>
        </p:nvSpPr>
        <p:spPr>
          <a:xfrm>
            <a:off x="5651863" y="5749837"/>
            <a:ext cx="3191357" cy="27699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M. Marongiu, et al., </a:t>
            </a:r>
            <a:r>
              <a:rPr lang="en-US" sz="1200" b="1" i="1" dirty="0" smtClean="0">
                <a:solidFill>
                  <a:schemeClr val="bg1"/>
                </a:solidFill>
              </a:rPr>
              <a:t>Proceedings of IBIC 2017 </a:t>
            </a:r>
            <a:endParaRPr lang="en-US" sz="1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3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7878"/>
  <p:tag name="ORIGINALWIDTH" val="1768.747"/>
  <p:tag name="LATEXADDIN" val="\documentclass{article}&#10;\usepackage{amsmath}&#10;\pagestyle{empty}&#10;\begin{document}&#10;$\frac{dI^2}{d\omega d\Omega}=\frac{e^2}{4\pi^3c\epsilon_0}\frac{\sin^2{\theta}}{\left(\frac{1}{\gamma^2}+\sin^2{\theta}\right)^2}R(\omega,\theta)$&#10;&#10;&#10;\end{document}"/>
  <p:tag name="IGUANATEXSIZE" val="20"/>
  <p:tag name="IGUANATEXCURSOR" val="244"/>
  <p:tag name="TRANSPARENCY" val="Vero"/>
  <p:tag name="FILENAME" val=""/>
  <p:tag name="LATEXENGINEID" val="1"/>
  <p:tag name="TEMPFOLDER" val="C:\Users\marongiu\Documents\Modelli di Office personalizzati\"/>
  <p:tag name="LATEXFORMHEIGHT" val="312"/>
  <p:tag name="LATEXFORMWIDTH" val="384"/>
  <p:tag name="LATEXFORMWRAP" val="Vero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2,4859"/>
  <p:tag name="ORIGINALWIDTH" val="1352,081"/>
  <p:tag name="LATEXADDIN" val="\documentclass{article}&#10;\usepackage{amsmath}&#10;\pagestyle{empty}&#10;\begin{document}&#10;$x=2^{{Group}+({Element}-1)/6}$&#10;&#10;&#10;&#10;\end{document}"/>
  <p:tag name="IGUANATEXSIZE" val="20"/>
  <p:tag name="IGUANATEXCURSOR" val="1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94,826"/>
  <p:tag name="ORIGINALWIDTH" val="3490,813"/>
  <p:tag name="LATEXADDIN" val="\documentclass{article}&#10;\usepackage{amsmath}&#10;\usepackage{siunitx}&#10;\pagestyle{empty}&#10;\begin{document}&#10;\begin{tabular}{|l|c|c|r|}&#10;\hline&#10;Distance [\SI{}{\centi\metre}] &amp;  Resolution [\SI{}{\micro\meter}] &amp;  $M^{-1}$ &amp; Field of View [\SI{}{\centi\metre}]\\&#10;\hline&#10;%\SI{45}{} &amp; \SI{28}{} &amp; \SI{1}{} &amp; \SI{0.49}{} x \SI{0.37}{}\\&#10;%\hline&#10;%\SI{50}{} &amp; \SI{35}{} &amp; \SI{1.26}{} &amp; \SI{0.61}{} x \SI{0.46}{}\\&#10;%\hline&#10;\textbf{60} &amp; \SI{44}{} &amp; \textbf{2} &amp; \SI{0.98}{} x \SI{0.74}{}\\&#10;\hline&#10;\SI{70}{} &amp; \SI{50}{} &amp; \SI{2.5}{} &amp; \SI{1.21}{} x \SI{0.91}{}\\&#10;\hline&#10;\SI{75}{} &amp; \SI{56}{} &amp; \SI{2.9}{} &amp; \SI{1.42}{} x \SI{1.06}{}\\&#10;\hline&#10;\SI{80}{} &amp; \SI{63}{} &amp; \SI{3.3}{} &amp; \SI{1.58}{} x \SI{1.19}{}\\&#10;\hline&#10;\textbf{90} &amp; \SI{79}{} &amp; \textbf{3.9} &amp; \SI{1.89}{} x \SI{1.42}{}\\&#10;\hline&#10;\SI{95}{} &amp; \SI{79}{} &amp; \SI{4.1}{} &amp; \SI{1.96}{} x \SI{1.47}{}\\&#10;\hline&#10;\SI{115}{} &amp; \SI{111}{} &amp; \SI{5.54}{} &amp; \SI{2.7}{} x \SI{2.03}{}\\&#10;\hline&#10;\textbf{130} &amp; \SI{125}{} &amp; \textbf{6.37} &amp; \SI{3.11}{} x \SI{2.33}{}\\&#10;\hline&#10;\end{tabular}&#10;&#10;&#10;\end{document}"/>
  <p:tag name="IGUANATEXSIZE" val="20"/>
  <p:tag name="IGUANATEXCURSOR" val="2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0,345"/>
  <p:tag name="ORIGINALWIDTH" val="3490,813"/>
  <p:tag name="LATEXADDIN" val="\documentclass{article}&#10;\usepackage{amsmath}&#10;\usepackage{siunitx}&#10;\pagestyle{empty}&#10;\begin{document}&#10;\begin{tabular}{|l|c|c|r|}&#10;\hline&#10;Distance [\SI{}{\centi\metre}] &amp;  Resolution [\SI{}{\micro\meter}] &amp; $M^{-1}$ &amp; Field of View [\SI{}{\centi\metre}]\\&#10;\hline&#10;\textbf{65} &amp; \SI{31}{} &amp; \textbf{1} &amp; \SI{0.49}{} x \SI{0.37}{}\\&#10;\hline&#10;\SI{80}{} &amp; \SI{35}{} &amp; \SI{1.6}{} &amp; \SI{0.76}{} x \SI{0.57}{}\\&#10;\hline&#10;\textbf{90} &amp; \SI{39}{} &amp; \textbf{1.9} &amp; \SI{0.92}{} x \SI{0.69}{}\\&#10;\hline&#10;\SI{100}{} &amp; \SI{50}{} &amp; \SI{2.2}{} &amp; \SI{1.06}{} x \SI{0.79}{}\\&#10;\hline&#10;\SI{110}{} &amp; \SI{56}{} &amp; \SI{2.2}{} &amp; \SI{1.06}{} x \SI{0.79}{}\\&#10;\hline&#10;\SI{120}{} &amp; \SI{63}{} &amp; \SI{2.2}{} &amp; \SI{1.06}{} x \SI{0.79}{}\\&#10;\hline&#10;\SI{130}{} &amp; \SI{70}{} &amp; \SI{2.2}{} &amp; \SI{1.06}{} x \SI{0.79}{}\\&#10;\hline&#10;\end{tabular}&#10;&#10;&#10;&#10;\end{document}"/>
  <p:tag name="IGUANATEXSIZE" val="20"/>
  <p:tag name="IGUANATEXCURSOR" val="20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94,826"/>
  <p:tag name="ORIGINALWIDTH" val="3765,279"/>
  <p:tag name="LATEXADDIN" val="\documentclass{article}&#10;\usepackage{amsmath}&#10;\usepackage{booktabs}&#10;\usepackage{siunitx}&#10;\pagestyle{empty}&#10;\begin{document}&#10;\begin{tabular}{|l|c|c|r|}&#10;%\toprule&#10;\hline&#10;\textbf{Distance} [\SI{}{\centi\metre}] &amp;  \textbf{Resolution} [\SI{}{\micro\meter}] &amp;  \textbf{$M^{-1}$} &amp; \textbf{Field of View} [\SI{}{\centi\metre}]\\&#10;%\toprule&#10;\hline&#10;\textbf{60} &amp; \SI{31}{} &amp; \textbf{1.3} &amp; \SI{0.64}{} x \SI{0.48}{}\\&#10;\hline&#10;\SI{70}{} &amp; \SI{39}{} &amp; \SI{1.8}{} &amp; \SI{0.86}{} x \SI{0.64}{}\\&#10;\hline&#10;\SI{80}{} &amp; \SI{50}{} &amp; \SI{2.2}{} &amp; \SI{1.08}{} x \SI{0.81}{}\\&#10;\hline&#10;\textbf{90} &amp; \SI{63}{} &amp; \textbf{2.7} &amp; \SI{1.33}{} x \SI{0.99}{}\\&#10;\hline&#10;\SI{100}{} &amp; \SI{79}{} &amp; \SI{3.3}{} &amp; \SI{1.58}{} x \SI{1.19}{}\\&#10;\hline&#10;\SI{110}{} &amp; \SI{88}{} &amp; \SI{4.02}{} &amp; \SI{1.96}{} x \SI{1.47}{}\\&#10;\hline&#10;\SI{120}{} &amp; \SI{99}{} &amp; \SI{4.45}{} &amp; \SI{2.17}{} x \SI{1.63}{}\\&#10;\hline&#10;\textbf{130}&amp; \SI{111}{} &amp; \textbf{4.97} &amp; \SI{2.42}{} x \SI{1.82}{}\\&#10;\hline&#10;%\bottomrule&#10;\end{tabular}&#10;&#10;&#10;&#10;\end{document}"/>
  <p:tag name="IGUANATEXSIZE" val="20"/>
  <p:tag name="IGUANATEXCURSOR" val="27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2,4859"/>
  <p:tag name="ORIGINALWIDTH" val="1352,081"/>
  <p:tag name="LATEXADDIN" val="\documentclass{article}&#10;\usepackage{amsmath}&#10;\pagestyle{empty}&#10;\begin{document}&#10;$x=2^{{Group}+({Element}-1)/6}$&#10;&#10;&#10;&#10;\end{document}"/>
  <p:tag name="IGUANATEXSIZE" val="20"/>
  <p:tag name="IGUANATEXCURSOR" val="1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94,826"/>
  <p:tag name="ORIGINALWIDTH" val="3490,813"/>
  <p:tag name="LATEXADDIN" val="\documentclass{article}&#10;\usepackage{amsmath}&#10;\usepackage{siunitx}&#10;\pagestyle{empty}&#10;\begin{document}&#10;\begin{tabular}{|l|c|c|r|}&#10;\hline&#10;Distance [\SI{}{\centi\metre}] &amp;  Resolution [\SI{}{\micro\meter}] &amp;  $M^{-1}$ &amp; Field of View [\SI{}{\centi\metre}]\\&#10;\hline&#10;%\SI{45}{} &amp; \SI{28}{} &amp; \SI{1}{} &amp; \SI{0.49}{} x \SI{0.37}{}\\&#10;%\hline&#10;%\SI{50}{} &amp; \SI{35}{} &amp; \SI{1.26}{} &amp; \SI{0.61}{} x \SI{0.46}{}\\&#10;%\hline&#10;\textbf{60} &amp; \SI{44}{} &amp; \textbf{2} &amp; \SI{0.98}{} x \SI{0.74}{}\\&#10;\hline&#10;\SI{70}{} &amp; \SI{50}{} &amp; \SI{2.5}{} &amp; \SI{1.21}{} x \SI{0.91}{}\\&#10;\hline&#10;\SI{75}{} &amp; \SI{56}{} &amp; \SI{2.9}{} &amp; \SI{1.42}{} x \SI{1.06}{}\\&#10;\hline&#10;\SI{80}{} &amp; \SI{63}{} &amp; \SI{3.3}{} &amp; \SI{1.58}{} x \SI{1.19}{}\\&#10;\hline&#10;\textbf{90} &amp; \SI{79}{} &amp; \textbf{3.9} &amp; \SI{1.89}{} x \SI{1.42}{}\\&#10;\hline&#10;\SI{95}{} &amp; \SI{79}{} &amp; \SI{4.1}{} &amp; \SI{1.96}{} x \SI{1.47}{}\\&#10;\hline&#10;\SI{115}{} &amp; \SI{111}{} &amp; \SI{5.54}{} &amp; \SI{2.7}{} x \SI{2.03}{}\\&#10;\hline&#10;\textbf{130} &amp; \SI{125}{} &amp; \textbf{6.37} &amp; \SI{3.11}{} x \SI{2.33}{}\\&#10;\hline&#10;\end{tabular}&#10;&#10;&#10;\end{document}"/>
  <p:tag name="IGUANATEXSIZE" val="20"/>
  <p:tag name="IGUANATEXCURSOR" val="21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0,345"/>
  <p:tag name="ORIGINALWIDTH" val="3490,813"/>
  <p:tag name="LATEXADDIN" val="\documentclass{article}&#10;\usepackage{amsmath}&#10;\usepackage{siunitx}&#10;\pagestyle{empty}&#10;\begin{document}&#10;\begin{tabular}{|l|c|c|r|}&#10;\hline&#10;Distance [\SI{}{\centi\metre}] &amp;  Resolution [\SI{}{\micro\meter}] &amp; $M^{-1}$ &amp; Field of View [\SI{}{\centi\metre}]\\&#10;\hline&#10;\textbf{65} &amp; \SI{31}{} &amp; \textbf{1} &amp; \SI{0.49}{} x \SI{0.37}{}\\&#10;\hline&#10;\SI{80}{} &amp; \SI{35}{} &amp; \SI{1.6}{} &amp; \SI{0.76}{} x \SI{0.57}{}\\&#10;\hline&#10;\textbf{90} &amp; \SI{39}{} &amp; \textbf{1.9} &amp; \SI{0.92}{} x \SI{0.69}{}\\&#10;\hline&#10;\SI{100}{} &amp; \SI{50}{} &amp; \SI{2.2}{} &amp; \SI{1.06}{} x \SI{0.79}{}\\&#10;\hline&#10;\SI{110}{} &amp; \SI{56}{} &amp; \SI{2.2}{} &amp; \SI{1.06}{} x \SI{0.79}{}\\&#10;\hline&#10;\SI{120}{} &amp; \SI{63}{} &amp; \SI{2.2}{} &amp; \SI{1.06}{} x \SI{0.79}{}\\&#10;\hline&#10;\SI{130}{} &amp; \SI{70}{} &amp; \SI{2.2}{} &amp; \SI{1.06}{} x \SI{0.79}{}\\&#10;\hline&#10;\end{tabular}&#10;&#10;&#10;&#10;\end{document}"/>
  <p:tag name="IGUANATEXSIZE" val="20"/>
  <p:tag name="IGUANATEXCURSOR" val="20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94,826"/>
  <p:tag name="ORIGINALWIDTH" val="3765,279"/>
  <p:tag name="LATEXADDIN" val="\documentclass{article}&#10;\usepackage{amsmath}&#10;\usepackage{booktabs}&#10;\usepackage{siunitx}&#10;\pagestyle{empty}&#10;\begin{document}&#10;\begin{tabular}{|l|c|c|r|}&#10;%\toprule&#10;\hline&#10;\textbf{Distance} [\SI{}{\centi\metre}] &amp;  \textbf{Resolution} [\SI{}{\micro\meter}] &amp;  \textbf{$M^{-1}$} &amp; \textbf{Field of View} [\SI{}{\centi\metre}]\\&#10;%\toprule&#10;\hline&#10;\textbf{60} &amp; \SI{31}{} &amp; \textbf{1.3} &amp; \SI{0.64}{} x \SI{0.48}{}\\&#10;\hline&#10;\SI{70}{} &amp; \SI{39}{} &amp; \SI{1.8}{} &amp; \SI{0.86}{} x \SI{0.64}{}\\&#10;\hline&#10;\SI{80}{} &amp; \SI{50}{} &amp; \SI{2.2}{} &amp; \SI{1.08}{} x \SI{0.81}{}\\&#10;\hline&#10;\textbf{90} &amp; \SI{63}{} &amp; \textbf{2.7} &amp; \SI{1.33}{} x \SI{0.99}{}\\&#10;\hline&#10;\SI{100}{} &amp; \SI{79}{} &amp; \SI{3.3}{} &amp; \SI{1.58}{} x \SI{1.19}{}\\&#10;\hline&#10;\SI{110}{} &amp; \SI{88}{} &amp; \SI{4.02}{} &amp; \SI{1.96}{} x \SI{1.47}{}\\&#10;\hline&#10;\SI{120}{} &amp; \SI{99}{} &amp; \SI{4.45}{} &amp; \SI{2.17}{} x \SI{1.63}{}\\&#10;\hline&#10;\textbf{130}&amp; \SI{111}{} &amp; \textbf{4.97} &amp; \SI{2.42}{} x \SI{1.82}{}\\&#10;\hline&#10;%\bottomrule&#10;\end{tabular}&#10;&#10;&#10;&#10;\end{document}"/>
  <p:tag name="IGUANATEXSIZE" val="20"/>
  <p:tag name="IGUANATEXCURSOR" val="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68,6914"/>
  <p:tag name="ORIGINALWIDTH" val="4584,177"/>
  <p:tag name="LATEXADDIN" val="\documentclass{article}&#10;\usepackage{amsmath}&#10;\usepackage{siunitx}&#10;\usepackage{color}&#10;\pagestyle{empty}&#10;\begin{document}&#10;\begin{tabular}{|l |c |c |r|}&#10;\hline&#10;\textbf{Camera Model} &amp;  \textbf{R (\SI{}{\micro\meter})} &amp; \textbf{Sensor size (\SI{}{px})} &amp; \textbf{Field of View (\SI{}{mm})}  \\&#10;\hline&#10;\textcolor{red}{Basler Scout A640-70gm} &amp; 7.4 &amp; 659x494 &amp; 5x4 \\&#10;\hline&#10;Hamamatsu Orca-flash4 &amp; 6.5 &amp;  2048x2048 &amp;  13x13 \\&#10;\hline&#10;\end{tabular}&#10;&#10;&#10;&#10;\end{document}"/>
  <p:tag name="IGUANATEXSIZE" val="20"/>
  <p:tag name="IGUANATEXCURSOR" val="33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7878"/>
  <p:tag name="ORIGINALWIDTH" val="910.6271"/>
  <p:tag name="LATEXADDIN" val="\documentclass{article}&#10;\usepackage{amsmath}&#10;\pagestyle{empty}&#10;\begin{document}&#10;&#10;$\frac{d^2I}{d\omega d\Omega}\propto\frac{\theta^2}{\left(\theta^2+\frac{1}{\gamma^2}\right)^2}$&#10;&#10;&#10;\end{document}"/>
  <p:tag name="IGUANATEXSIZE" val="20"/>
  <p:tag name="IGUANATEXCURSOR" val="117"/>
  <p:tag name="TRANSPARENCY" val="Vero"/>
  <p:tag name="FILENAME" val=""/>
  <p:tag name="LATEXENGINEID" val="1"/>
  <p:tag name="TEMPFOLDER" val="C:\Users\marongiu\Documents\Modelli di Office personalizzati\"/>
  <p:tag name="LATEXFORMHEIGHT" val="312"/>
  <p:tag name="LATEXFORMWIDTH" val="384"/>
  <p:tag name="LATEXFORMWRAP" val="Vero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0,345"/>
  <p:tag name="ORIGINALWIDTH" val="2810,649"/>
  <p:tag name="LATEXADDIN" val="\documentclass{article}&#10;\usepackage{amsmath}&#10;\usepackage{siunitx}&#10;\usepackage{color}&#10;\pagestyle{empty}&#10;\begin{document}&#10;\begin{tabular}{|l |c | r|}&#10;\hline&#10;Beam dimension &amp; $\Delta T^+$ Al &amp; $\Delta T^+$ Si \\&#10;\hline&#10;$\sigma_x=$\SI{298}{\micro\meter}$\quad\sigma_y=$\SI{298}{\micro\meter} &amp; \SI{3}{\kelvin} &amp; \SI{4}{\kelvin}\\&#10;\hline&#10;$\sigma_x=$\SI{251}{\micro\meter}$\quad\sigma_y=$\SI{252}{\micro\meter} &amp; \SI{5}{\kelvin} &amp; \SI{6}{\kelvin}\\&#10;\hline&#10;$\sigma_x=$\SI{211}{\micro\meter}$\quad\sigma_y=$\SI{213}{\micro\meter} &amp; \SI{6}{\kelvin} &amp; \SI{8}{\kelvin}\\&#10;\hline&#10;$\sigma_x=$\SI{184}{\micro\meter}$\quad\sigma_y=$\SI{184}{\micro\meter} &amp; \SI{9}{\kelvin} &amp; \SI{11}{\kelvin}\\&#10;\hline&#10;\textcolor{red}{$\sigma_x=$ \SI{48}{\micro\meter} \quad $\sigma_y=$ \SI{109}{\micro\meter}} &amp; \textcolor{red}{$57$ K} &amp; \textcolor{red}{$71$ K}\\&#10;\hline&#10;$\sigma_x=$\SI{241}{\micro\meter}$\quad\sigma_y=$\SI{27}{\micro\meter} &amp; \SI{43}{\kelvin} &amp; \SI{55}{\kelvin}\\&#10;\hline&#10;$\sigma_x=$\SI{106}{\micro\meter}$\quad\sigma_y=$\SI{70}{\micro\meter} &amp; \SI{38}{\kelvin} &amp; \SI{50}{\kelvin}\\&#10;\hline&#10;\end{tabular}&#10;&#10;&#10;&#10;\end{document}"/>
  <p:tag name="IGUANATEXSIZE" val="20"/>
  <p:tag name="IGUANATEXCURSOR" val="7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.5232"/>
  <p:tag name="ORIGINALWIDTH" val="1121.406"/>
  <p:tag name="LATEXADDIN" val="\documentclass{article}&#10;\usepackage{amsmath}&#10;\pagestyle{empty}&#10;\begin{document}&#10;&#10;$V=\frac{I_{max}-I_{min}}{I_{max}+I_{min}}\geq 0.1$&#10;&#10;&#10;\end{document}"/>
  <p:tag name="IGUANATEXSIZE" val="20"/>
  <p:tag name="IGUANATEXCURSOR" val="107"/>
  <p:tag name="TRANSPARENCY" val="Vero"/>
  <p:tag name="FILENAME" val=""/>
  <p:tag name="LATEXENGINEID" val="1"/>
  <p:tag name="TEMPFOLDER" val="C:\Users\marongiu\Documents\Modelli di Office personalizzati\"/>
  <p:tag name="LATEXFORMHEIGHT" val="312"/>
  <p:tag name="LATEXFORMWIDTH" val="384"/>
  <p:tag name="LATEXFORMWRAP" val="Vero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86,7267"/>
  <p:tag name="LATEXADDIN" val="\documentclass{article}&#10;\usepackage{amsmath}&#10;\pagestyle{empty}&#10;\begin{document}&#10;$2/\gamma$&#10;&#10;&#10;&#10;\end{document}"/>
  <p:tag name="IGUANATEXSIZE" val="20"/>
  <p:tag name="IGUANATEXCURSOR" val="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5,23811"/>
  <p:tag name="ORIGINALWIDTH" val="226,4716"/>
  <p:tag name="LATEXADDIN" val="\documentclass{article}&#10;\usepackage{amsmath}&#10;\pagestyle{empty}&#10;\begin{document}&#10;$\propto \sigma'$&#10;&#10;&#10;&#10;\end{document}"/>
  <p:tag name="IGUANATEXSIZE" val="20"/>
  <p:tag name="IGUANATEXCURSOR" val="9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0,73866"/>
  <p:tag name="ORIGINALWIDTH" val="323,9595"/>
  <p:tag name="LATEXADDIN" val="\documentclass{article}&#10;\usepackage{amsmath}&#10;\pagestyle{empty}&#10;\begin{document}&#10;$\propto \Delta E$&#10;&#10;&#10;&#10;\end{document}"/>
  <p:tag name="IGUANATEXSIZE" val="20"/>
  <p:tag name="IGUANATEXCURSOR" val="9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735"/>
  <p:tag name="ORIGINALWIDTH" val="1716.24"/>
  <p:tag name="LATEXADDIN" val="\documentclass{article}&#10;\usepackage{amsmath}&#10;\usepackage{color}&#10;\pagestyle{empty}&#10;\begin{document}&#10;$I\propto\frac{\sqrt{\pi}\textcolor{red}{\mu}}{\textcolor{green}{\nu}}\Re{[\textcolor{cyan}{\Phi}(\textcolor{blue}{z})\left(\frac{1}{2}+\textcolor{red}{\mu}\textcolor{green}{\nu} \textcolor{blue}{z}\right)]-\textcolor{red}{\mu}^2}$&#10;&#10;\end{document}"/>
  <p:tag name="IGUANATEXSIZE" val="20"/>
  <p:tag name="IGUANATEXCURSOR" val="174"/>
  <p:tag name="TRANSPARENCY" val="Vero"/>
  <p:tag name="FILENAME" val=""/>
  <p:tag name="LATEXENGINEID" val="1"/>
  <p:tag name="TEMPFOLDER" val="C:\Users\marongiu\Documents\Modelli di Office personalizzati\"/>
  <p:tag name="LATEXFORMHEIGHT" val="312"/>
  <p:tag name="LATEXFORMWIDTH" val="384"/>
  <p:tag name="LATEXFORMWRAP" val="Vero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0.3365"/>
  <p:tag name="ORIGINALWIDTH" val="1772.497"/>
  <p:tag name="LATEXADDIN" val="\documentclass{article}&#10;\usepackage{amsmath}&#10;\usepackage{siunitx}&#10;\usepackage{color}&#10;\DeclareMathOperator\erf{erf}&#10;\pagestyle{empty}&#10;\begin{document}&#10;\begin{align}&#10;\textcolor{red}{\mu}&amp;=\frac{1}{\sqrt{2}\sigma'} \qquad \textcolor{cyan}{\Phi}(\textcolor{blue}{z})=\frac{1-\erf{(\textcolor{blue}{z})}}{\exp{[-\textcolor{blue}{z}^2]}} \nonumber \\&#10; \textcolor{blue}{z}&amp;=\textcolor{red}{\mu}(\textcolor{green}{\nu}+i\theta) \qquad \textcolor{green}{\nu}=\frac{1}{\gamma} \nonumber&#10;\end{align}&#10;\end{document}"/>
  <p:tag name="IGUANATEXSIZE" val="20"/>
  <p:tag name="IGUANATEXCURSOR" val="241"/>
  <p:tag name="TRANSPARENCY" val="Vero"/>
  <p:tag name="FILENAME" val=""/>
  <p:tag name="LATEXENGINEID" val="1"/>
  <p:tag name="TEMPFOLDER" val="C:\Users\marongiu\Documents\Modelli di Office personalizzati\"/>
  <p:tag name="LATEXFORMHEIGHT" val="306.75"/>
  <p:tag name="LATEXFORMWIDTH" val="384"/>
  <p:tag name="LATEXFORMWRAP" val="Vero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9.6032"/>
  <p:tag name="ORIGINALWIDTH" val="3321.464"/>
  <p:tag name="LATEXADDIN" val="\documentclass{article}&#10;\usepackage{amsmath}&#10;\usepackage{siunitx}&#10;\usepackage{color}&#10;\usepackage{booktabs}&#10;\pagestyle{empty}&#10;\begin{document}&#10;\begin{tabular}{r r r r}&#10;\toprule&#10;&amp; \textcolor{red}{Nominal} &amp; \textcolor{red}{Single Shot} &amp; \textcolor{red}{1s Integration} \\&#10;\midrule&#10;\textcolor{red}{$E$  (\SI{}{MeV})} &amp; 110.82 (0.07) &amp; 105.35 (2.04) &amp; 108.33 (1.53) \\&#10;\textcolor{red}{$\sigma'_x$ (\SI{}{mrad})} &amp; 0.52 (0.03) &amp; 0.72 (0.21) &amp; 0.75 (0.09) \\&#10;\textcolor{red}{$\sigma'_y$ (\SI{}{mrad})} &amp; 0.66 (0.02) &amp; 0.74 (0.17) &amp; 0.77 (0.08)\\&#10;\bottomrule&#10;&#10;&#10;&#10;\end{tabular}&#10;\end{document}"/>
  <p:tag name="IGUANATEXSIZE" val="20"/>
  <p:tag name="IGUANATEXCURSOR" val="537"/>
  <p:tag name="TRANSPARENCY" val="Vero"/>
  <p:tag name="FILENAME" val=""/>
  <p:tag name="LATEXENGINEID" val="1"/>
  <p:tag name="TEMPFOLDER" val="C:\Users\marongiu\Documents\Modelli di Office personalizzati\"/>
  <p:tag name="LATEXFORMHEIGHT" val="312"/>
  <p:tag name="LATEXFORMWIDTH" val="384"/>
  <p:tag name="LATEXFORMWRAP" val="Vero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9.6032"/>
  <p:tag name="ORIGINALWIDTH" val="3259.205"/>
  <p:tag name="LATEXADDIN" val="\documentclass{article}&#10;\usepackage{amsmath}&#10;\usepackage{siunitx}&#10;\usepackage{color}&#10;\usepackage{booktabs}&#10;\pagestyle{empty}&#10;\begin{document}&#10;\begin{tabular}{r r r r}&#10;\toprule&#10;&amp; \textcolor{red}{Nominal} &amp; \textcolor{red}{Single Shot} &amp; \textcolor{red}{1s Integration} \\&#10;\midrule&#10;\textcolor{red}{$E$  (\SI{}{MeV})} &amp; 123.1 (0.04) &amp; 122.13 (2.04) &amp; 123.66 (1.02) \\&#10;\textcolor{red}{$\sigma'_x$ (\SI{}{mrad})} &amp; 1.1 (0.09) &amp; 1.4 (0.1) &amp; 1.3 (0.05) \\&#10;\textcolor{red}{$\sigma'_y$ (\SI{}{mrad})} &amp; 1.04 (0.09) &amp; 1.3 (0.1) &amp; 1.2 (0.04)\\&#10;\bottomrule&#10;&#10;&#10;&#10;\end{tabular}&#10;\end{document}"/>
  <p:tag name="IGUANATEXSIZE" val="20"/>
  <p:tag name="IGUANATEXCURSOR" val="523"/>
  <p:tag name="TRANSPARENCY" val="Vero"/>
  <p:tag name="FILENAME" val=""/>
  <p:tag name="LATEXENGINEID" val="1"/>
  <p:tag name="TEMPFOLDER" val="C:\Users\marongiu\Documents\Modelli di Office personalizzati\"/>
  <p:tag name="LATEXFORMHEIGHT" val="312"/>
  <p:tag name="LATEXFORMWIDTH" val="384"/>
  <p:tag name="LATEXFORMWRAP" val="Vero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5,864"/>
  <p:tag name="ORIGINALWIDTH" val="4892,388"/>
  <p:tag name="LATEXADDIN" val="\documentclass{article}&#10;\usepackage{amsmath}&#10;\usepackage{siunitx}&#10;\pagestyle{empty}&#10;\begin{document}&#10;\begin{tabular}{|l|c|c|r|}&#10;\hline&#10;\textbf{$\#$ Bunches} &amp;  \textbf{Max. Temp. [\SI{}{K}]} &amp;  \textbf{Alternate Stress [\SI{}{MPa}]} &amp; \textbf{$\#$ Cycles to failure}\\&#10;\hline&#10;32 &amp; 344.4 &amp; 30.2 &amp; 610 \\&#10;\hline&#10;16 &amp; 320.2 &amp; 15.2 &amp; $\infty$ \\&#10;\hline&#10;8 &amp; 307.7 &amp; n.a. &amp; $\infty$ \\&#10;\hline&#10;4 &amp; 301.4 &amp; n.a. &amp; $\infty$ \\&#10;\hline&#10;2 &amp; 298.3 &amp; n.a. &amp; $\infty$ \\&#10;\hline&#10;1&amp; 296.7 &amp; n.a. &amp; $\infty$ \\&#10;\hline&#10;\end{tabular}&#10;&#10;&#10;&#10;\end{document}"/>
  <p:tag name="IGUANATEXSIZE" val="20"/>
  <p:tag name="IGUANATEXCURSOR" val="29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3,1721"/>
  <p:tag name="ORIGINALWIDTH" val="3166,854"/>
  <p:tag name="LATEXADDIN" val="\documentclass{article}&#10;\usepackage{amsmath}&#10;\usepackage{siunitx}&#10;\pagestyle{empty}&#10;\begin{document}&#10;\begin{tabular}{|l|c|r|}&#10;\hline&#10;&amp;  \textbf{Al} &amp;  \textbf{Si} \\&#10;\hline&#10;\textbf{Alternative Stress [\SI{}{MPa}]}  &amp; 30.2 &amp; 7.74 \\&#10;\hline&#10;\textbf{$\#$ Cycles to failure} &amp; 610 &amp; $\infty$ \\&#10;\hline&#10;\textbf{Cumulative fatigue damage after 1h} &amp; 0.59&amp; 0 \\&#10;\hline&#10;\end{tabular}&#10;&#10;&#10;&#10;\end{document}"/>
  <p:tag name="IGUANATEXSIZE" val="20"/>
  <p:tag name="IGUANATEXCURSOR" val="2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5,864"/>
  <p:tag name="ORIGINALWIDTH" val="4011,249"/>
  <p:tag name="LATEXADDIN" val="\documentclass{article}&#10;\usepackage{amsmath}&#10;\usepackage{siunitx}&#10;\pagestyle{empty}&#10;\begin{document}&#10;\begin{tabular}{|l|c|r|}&#10;\hline&#10;&amp;  \textbf{Al} &amp;  \textbf{Si} \\&#10;\hline&#10;\textbf{Young's Modulus [\SI{}{GPa}]}  &amp; 69 &amp; 150 \\&#10;\hline&#10;\textbf{Poisson} &amp; 0.33 &amp; 0.17 \\&#10;\hline&#10;\textbf{Density [\SI{}{kg*m^{-3}}]} &amp; 2700 &amp; 2330 \\&#10;\hline&#10;\textbf{Coeff. Thermal Expansion [\SI{}{K^{-1}}]} &amp; \SI{23e-6}{} &amp; \SI{2.5e-6}{} \\&#10;\hline&#10;\textbf{Thermal Conductibility [\SI{}{W*m^{-1}*K^{-1}}]} &amp; 209 &amp; 14.5 \\&#10;\hline&#10;\textbf{Specific Heat Capacity [\SI{}{J*\kilo\gram^{-1}*K^{-1}}]} &amp; 890 &amp; 700 \\&#10;\hline&#10;\end{tabular}&#10;&#10;&#10;&#10;\end{document}"/>
  <p:tag name="IGUANATEXSIZE" val="20"/>
  <p:tag name="IGUANATEXCURSOR" val="5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,222"/>
  <p:tag name="ORIGINALWIDTH" val="1791,526"/>
  <p:tag name="LATEXADDIN" val="\documentclass{article}&#10;\usepackage{amsmath}&#10;\pagestyle{empty}&#10;\begin{document}&#10;$n_g(\omega_1,\omega_2)=\frac{Q}{e}\frac{\alpha\ln(4\gamma^2-1)}{\pi}\ln\left(\frac{\omega_2}{\omega_1}\right)$&#10;&#10;&#10;&#10;\end{document}"/>
  <p:tag name="IGUANATEXSIZE" val="20"/>
  <p:tag name="IGUANATEXCURSOR" val="1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,222"/>
  <p:tag name="ORIGINALWIDTH" val="4057,743"/>
  <p:tag name="LATEXADDIN" val="\documentclass{article}&#10;\usepackage{amsmath}&#10;\pagestyle{empty}&#10;\begin{document}&#10;$n_c(Q,\theta,\lambda_1,\lambda_2)=\frac{\alpha\ln(4\gamma^2-1)}{\pi}\frac{Q}{e}\ln\left(\frac{\lambda_2}{\lambda_1}\right)\left[\ln\left(1+4\gamma^2\tan^2\frac{\theta}{2}\right)+\frac{\cos\theta}{1+\gamma^2\sin^2\theta}-1\right]$&#10;&#10;&#10;&#10;\end{document}"/>
  <p:tag name="IGUANATEXSIZE" val="20"/>
  <p:tag name="IGUANATEXCURSOR" val="29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9868"/>
  <p:tag name="ORIGINALWIDTH" val="1301,087"/>
  <p:tag name="LATEXADDIN" val="\documentclass{article}&#10;\usepackage{amsmath}&#10;\pagestyle{empty}&#10;\begin{document}&#10;$R_{Al}\approx 0.9 \qquad R_{Si}\approx 0.4$&#10;&#10;&#10;&#10;\end{document}"/>
  <p:tag name="IGUANATEXSIZE" val="20"/>
  <p:tag name="IGUANATEXCURSOR" val="1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4758"/>
  <p:tag name="ORIGINALWIDTH" val="942,6321"/>
  <p:tag name="LATEXADDIN" val="\documentclass{article}&#10;\usepackage{amsmath}&#10;\pagestyle{empty}&#10;\begin{document}&#10;$n_{pixel}=n_c\frac{\Delta_x\Delta_y}{2\pi\sigma_x\sigma_y}$&#10;&#10;&#10;&#10;\end{document}"/>
  <p:tag name="IGUANATEXSIZE" val="20"/>
  <p:tag name="IGUANATEXCURSOR" val="89"/>
</p:tagLst>
</file>

<file path=ppt/theme/theme1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22488</TotalTime>
  <Words>777</Words>
  <Application>Microsoft Office PowerPoint</Application>
  <PresentationFormat>Presentazione su schermo (4:3)</PresentationFormat>
  <Paragraphs>184</Paragraphs>
  <Slides>20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8" baseType="lpstr">
      <vt:lpstr>Arial</vt:lpstr>
      <vt:lpstr>Calibri</vt:lpstr>
      <vt:lpstr>Constantia</vt:lpstr>
      <vt:lpstr>Helvetica</vt:lpstr>
      <vt:lpstr>Symbol</vt:lpstr>
      <vt:lpstr>Wingdings</vt:lpstr>
      <vt:lpstr>ヒラギノ角ゴ Pro W3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Photons Evaluation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marco Marongiu</dc:creator>
  <cp:lastModifiedBy>marco Marongiu</cp:lastModifiedBy>
  <cp:revision>792</cp:revision>
  <dcterms:created xsi:type="dcterms:W3CDTF">2014-04-24T13:53:56Z</dcterms:created>
  <dcterms:modified xsi:type="dcterms:W3CDTF">2017-10-16T10:53:24Z</dcterms:modified>
</cp:coreProperties>
</file>