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4673"/>
  </p:normalViewPr>
  <p:slideViewPr>
    <p:cSldViewPr snapToGrid="0" snapToObjects="1">
      <p:cViewPr varScale="1">
        <p:scale>
          <a:sx n="64" d="100"/>
          <a:sy n="64" d="100"/>
        </p:scale>
        <p:origin x="17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C2FB1-2A19-2A49-A339-3F5499C439C1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12360-EC61-054E-A61F-B018CDE4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5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LY SABRE</a:t>
            </a:r>
            <a:r>
              <a:rPr lang="it-IT" baseline="0" dirty="0" smtClean="0"/>
              <a:t> 14 pe/</a:t>
            </a:r>
            <a:r>
              <a:rPr lang="it-IT" baseline="0" dirty="0" err="1" smtClean="0"/>
              <a:t>keV</a:t>
            </a:r>
            <a:endParaRPr lang="it-IT" dirty="0" smtClean="0"/>
          </a:p>
          <a:p>
            <a:r>
              <a:rPr lang="it-IT" dirty="0" smtClean="0"/>
              <a:t>LY DAMA</a:t>
            </a:r>
            <a:r>
              <a:rPr lang="it-IT" baseline="0" dirty="0" smtClean="0"/>
              <a:t> 5.5-7.5 pe/</a:t>
            </a:r>
            <a:r>
              <a:rPr lang="it-IT" baseline="0" dirty="0" err="1" smtClean="0"/>
              <a:t>keV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632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3F8E-E724-F640-B13F-C53D9894A1D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F304-896E-684E-A7EC-51660292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6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3F8E-E724-F640-B13F-C53D9894A1D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F304-896E-684E-A7EC-51660292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9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3F8E-E724-F640-B13F-C53D9894A1D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F304-896E-684E-A7EC-51660292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28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89423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3F8E-E724-F640-B13F-C53D9894A1D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F304-896E-684E-A7EC-51660292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0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3F8E-E724-F640-B13F-C53D9894A1D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F304-896E-684E-A7EC-51660292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2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3F8E-E724-F640-B13F-C53D9894A1D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F304-896E-684E-A7EC-51660292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3F8E-E724-F640-B13F-C53D9894A1D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F304-896E-684E-A7EC-51660292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3F8E-E724-F640-B13F-C53D9894A1D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F304-896E-684E-A7EC-51660292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6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3F8E-E724-F640-B13F-C53D9894A1D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F304-896E-684E-A7EC-51660292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3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3F8E-E724-F640-B13F-C53D9894A1D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F304-896E-684E-A7EC-51660292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1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3F8E-E724-F640-B13F-C53D9894A1D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F304-896E-684E-A7EC-51660292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7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D3F8E-E724-F640-B13F-C53D9894A1D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EF304-896E-684E-A7EC-51660292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2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SABRE Crystals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Frank Calaprice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1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 descr="Rectangle 1"/>
          <p:cNvSpPr/>
          <p:nvPr/>
        </p:nvSpPr>
        <p:spPr>
          <a:xfrm>
            <a:off x="1564578" y="-1"/>
            <a:ext cx="9103423" cy="1053448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87"/>
          </a:p>
        </p:txBody>
      </p:sp>
      <p:pic>
        <p:nvPicPr>
          <p:cNvPr id="680" name="image4.png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4578" y="44623"/>
            <a:ext cx="1198540" cy="1008823"/>
          </a:xfrm>
          <a:prstGeom prst="rect">
            <a:avLst/>
          </a:prstGeom>
          <a:ln w="12700">
            <a:miter lim="400000"/>
          </a:ln>
        </p:spPr>
      </p:pic>
      <p:sp>
        <p:nvSpPr>
          <p:cNvPr id="682" name="Shape 682"/>
          <p:cNvSpPr>
            <a:spLocks noGrp="1"/>
          </p:cNvSpPr>
          <p:nvPr>
            <p:ph type="title"/>
          </p:nvPr>
        </p:nvSpPr>
        <p:spPr>
          <a:xfrm>
            <a:off x="2314992" y="180188"/>
            <a:ext cx="7804549" cy="69894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000"/>
            </a:lvl1pPr>
          </a:lstStyle>
          <a:p>
            <a:r>
              <a:rPr dirty="0"/>
              <a:t>SABRE PoP </a:t>
            </a:r>
            <a:r>
              <a:rPr lang="en-US" dirty="0" smtClean="0"/>
              <a:t>NaI(Tl) </a:t>
            </a:r>
            <a:r>
              <a:rPr dirty="0" smtClean="0"/>
              <a:t>Crystal</a:t>
            </a:r>
            <a:endParaRPr dirty="0"/>
          </a:p>
        </p:txBody>
      </p:sp>
      <p:sp>
        <p:nvSpPr>
          <p:cNvPr id="683" name="Shape 683"/>
          <p:cNvSpPr>
            <a:spLocks noGrp="1"/>
          </p:cNvSpPr>
          <p:nvPr>
            <p:ph type="body" idx="1"/>
          </p:nvPr>
        </p:nvSpPr>
        <p:spPr>
          <a:xfrm>
            <a:off x="1556690" y="1174506"/>
            <a:ext cx="6590427" cy="57443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321457">
              <a:spcBef>
                <a:spcPts val="914"/>
              </a:spcBef>
              <a:buSzPct val="100000"/>
              <a:buNone/>
              <a:defRPr sz="2400"/>
            </a:pPr>
            <a:r>
              <a:rPr sz="1336" b="1" dirty="0"/>
              <a:t>Producer: Princeton University &amp; </a:t>
            </a:r>
            <a:r>
              <a:rPr sz="1336" b="1" dirty="0"/>
              <a:t>RMD</a:t>
            </a:r>
            <a:r>
              <a:rPr lang="it-IT" sz="1336" b="1" dirty="0"/>
              <a:t> Company</a:t>
            </a:r>
            <a:r>
              <a:rPr sz="1336" b="1" dirty="0"/>
              <a:t> </a:t>
            </a:r>
            <a:r>
              <a:rPr sz="1336" b="1" dirty="0"/>
              <a:t>(Boston)</a:t>
            </a:r>
            <a:endParaRPr sz="1336" b="1" dirty="0">
              <a:latin typeface="+mj-lt"/>
              <a:ea typeface="+mj-ea"/>
              <a:cs typeface="+mj-cs"/>
              <a:sym typeface="Helvetica"/>
            </a:endParaRPr>
          </a:p>
          <a:p>
            <a:pPr marL="438350" indent="-438350" defTabSz="321457">
              <a:spcBef>
                <a:spcPts val="914"/>
              </a:spcBef>
              <a:buSzPct val="100000"/>
              <a:defRPr sz="2400"/>
            </a:pPr>
            <a:r>
              <a:rPr sz="1336" dirty="0"/>
              <a:t>Starting point: </a:t>
            </a:r>
            <a:r>
              <a:rPr sz="1336" dirty="0"/>
              <a:t>Astrograde </a:t>
            </a:r>
            <a:r>
              <a:rPr sz="1336" dirty="0"/>
              <a:t>powder by Sigma Aldrich with 9 </a:t>
            </a:r>
            <a:r>
              <a:rPr sz="1336" dirty="0"/>
              <a:t>ppb </a:t>
            </a:r>
            <a:r>
              <a:rPr sz="1336" baseline="31999" dirty="0"/>
              <a:t>nat</a:t>
            </a:r>
            <a:r>
              <a:rPr sz="1336" dirty="0"/>
              <a:t>K.</a:t>
            </a:r>
            <a:endParaRPr sz="1336" dirty="0">
              <a:latin typeface="+mj-lt"/>
              <a:ea typeface="+mj-ea"/>
              <a:cs typeface="+mj-cs"/>
              <a:sym typeface="Helvetica"/>
            </a:endParaRPr>
          </a:p>
          <a:p>
            <a:pPr marL="438350" indent="-438350" defTabSz="321457">
              <a:spcBef>
                <a:spcPts val="914"/>
              </a:spcBef>
              <a:buSzPct val="100000"/>
              <a:defRPr sz="2400"/>
            </a:pPr>
            <a:r>
              <a:rPr sz="1336" b="1" dirty="0"/>
              <a:t>In fall 2015 RMD </a:t>
            </a:r>
            <a:r>
              <a:rPr lang="en-US" sz="1336" b="1" dirty="0"/>
              <a:t>grew</a:t>
            </a:r>
            <a:r>
              <a:rPr sz="1336" b="1" dirty="0"/>
              <a:t> </a:t>
            </a:r>
            <a:r>
              <a:rPr sz="1336" b="1" dirty="0"/>
              <a:t>a </a:t>
            </a:r>
            <a:r>
              <a:rPr sz="1336" b="1" dirty="0"/>
              <a:t>2</a:t>
            </a:r>
            <a:r>
              <a:rPr lang="en-US" sz="1336" b="1" dirty="0"/>
              <a:t>-</a:t>
            </a:r>
            <a:r>
              <a:rPr sz="1336" b="1" dirty="0"/>
              <a:t>kg </a:t>
            </a:r>
            <a:r>
              <a:rPr sz="1336" b="1" dirty="0"/>
              <a:t>crystal (3.5” diameter) </a:t>
            </a:r>
            <a:r>
              <a:rPr sz="1336" b="1" dirty="0"/>
              <a:t>with:</a:t>
            </a:r>
            <a:endParaRPr sz="1336" b="1" dirty="0"/>
          </a:p>
          <a:p>
            <a:pPr marL="1063406" lvl="2" indent="-438349" defTabSz="321457">
              <a:spcBef>
                <a:spcPts val="914"/>
              </a:spcBef>
              <a:buSzPct val="100000"/>
              <a:defRPr sz="2400"/>
            </a:pPr>
            <a:r>
              <a:rPr sz="1336" b="1" dirty="0"/>
              <a:t>9 ppb </a:t>
            </a:r>
            <a:r>
              <a:rPr sz="1336" b="1" baseline="31999" dirty="0"/>
              <a:t>nat</a:t>
            </a:r>
            <a:r>
              <a:rPr sz="1336" b="1" dirty="0"/>
              <a:t>K (same as starting powder) </a:t>
            </a:r>
            <a:endParaRPr lang="it-IT" sz="1336" b="1" dirty="0"/>
          </a:p>
          <a:p>
            <a:pPr marL="1063406" lvl="2" indent="-438349" defTabSz="321457">
              <a:spcBef>
                <a:spcPts val="914"/>
              </a:spcBef>
              <a:buSzPct val="100000"/>
              <a:defRPr sz="2400"/>
            </a:pPr>
            <a:r>
              <a:rPr lang="nb-NO" sz="1336" b="1" dirty="0"/>
              <a:t>&lt; </a:t>
            </a:r>
            <a:r>
              <a:rPr lang="nb-NO" sz="1336" b="1" dirty="0"/>
              <a:t>0.1 </a:t>
            </a:r>
            <a:r>
              <a:rPr lang="nb-NO" sz="1336" b="1" dirty="0" err="1"/>
              <a:t>ppb</a:t>
            </a:r>
            <a:r>
              <a:rPr lang="nb-NO" sz="1336" b="1" dirty="0"/>
              <a:t> </a:t>
            </a:r>
            <a:r>
              <a:rPr lang="nb-NO" sz="1336" b="1" baseline="31999" dirty="0"/>
              <a:t>87</a:t>
            </a:r>
            <a:r>
              <a:rPr lang="nb-NO" sz="1336" b="1" dirty="0"/>
              <a:t>Rb </a:t>
            </a:r>
            <a:endParaRPr sz="1336" b="1" dirty="0"/>
          </a:p>
          <a:p>
            <a:pPr marL="625057" lvl="2" indent="0" defTabSz="321457">
              <a:spcBef>
                <a:spcPts val="914"/>
              </a:spcBef>
              <a:buSzPct val="100000"/>
              <a:buNone/>
              <a:defRPr sz="2400"/>
            </a:pPr>
            <a:r>
              <a:rPr lang="it-IT" sz="1266" dirty="0" err="1"/>
              <a:t>M</a:t>
            </a:r>
            <a:r>
              <a:rPr lang="it-IT" sz="1266" dirty="0" err="1"/>
              <a:t>easured</a:t>
            </a:r>
            <a:r>
              <a:rPr lang="it-IT" sz="1266" dirty="0"/>
              <a:t> by ICP-MS: </a:t>
            </a:r>
            <a:r>
              <a:rPr lang="it-IT" sz="1266" dirty="0"/>
              <a:t> </a:t>
            </a:r>
            <a:r>
              <a:rPr lang="it-IT" sz="1266" dirty="0"/>
              <a:t>  </a:t>
            </a:r>
            <a:r>
              <a:rPr lang="it-IT" sz="1266" dirty="0" err="1"/>
              <a:t>F</a:t>
            </a:r>
            <a:r>
              <a:rPr sz="1266" dirty="0"/>
              <a:t>irst </a:t>
            </a:r>
            <a:r>
              <a:rPr lang="en-US" sz="1266" dirty="0"/>
              <a:t>crystal</a:t>
            </a:r>
            <a:r>
              <a:rPr sz="1266" dirty="0"/>
              <a:t> </a:t>
            </a:r>
            <a:r>
              <a:rPr sz="1266" dirty="0"/>
              <a:t>below DAMA </a:t>
            </a:r>
            <a:r>
              <a:rPr sz="1266" dirty="0"/>
              <a:t>(</a:t>
            </a:r>
            <a:r>
              <a:rPr lang="it-IT" sz="1266" dirty="0"/>
              <a:t>[K]</a:t>
            </a:r>
            <a:r>
              <a:rPr sz="1266" dirty="0"/>
              <a:t>~13 ppb</a:t>
            </a:r>
            <a:r>
              <a:rPr lang="it-IT" sz="1266" dirty="0"/>
              <a:t>, [</a:t>
            </a:r>
            <a:r>
              <a:rPr lang="it-IT" sz="1266" dirty="0" err="1"/>
              <a:t>Rb</a:t>
            </a:r>
            <a:r>
              <a:rPr lang="it-IT" sz="1266" dirty="0"/>
              <a:t>]&lt;0.35 </a:t>
            </a:r>
            <a:r>
              <a:rPr lang="it-IT" sz="1266" dirty="0" err="1"/>
              <a:t>ppb</a:t>
            </a:r>
            <a:r>
              <a:rPr lang="it-IT" sz="1266" dirty="0"/>
              <a:t>)</a:t>
            </a:r>
            <a:r>
              <a:rPr sz="1266" dirty="0"/>
              <a:t> </a:t>
            </a:r>
            <a:endParaRPr sz="1266" dirty="0">
              <a:solidFill>
                <a:schemeClr val="accent5"/>
              </a:solidFill>
            </a:endParaRPr>
          </a:p>
          <a:p>
            <a:pPr marL="438350" indent="-438350" defTabSz="321457">
              <a:spcBef>
                <a:spcPts val="914"/>
              </a:spcBef>
              <a:buSzPct val="100000"/>
              <a:defRPr sz="2400"/>
            </a:pPr>
            <a:r>
              <a:rPr lang="en-US" sz="1336" dirty="0"/>
              <a:t>Research</a:t>
            </a:r>
            <a:r>
              <a:rPr sz="1336" dirty="0"/>
              <a:t> </a:t>
            </a:r>
            <a:r>
              <a:rPr sz="1336" dirty="0"/>
              <a:t>since </a:t>
            </a:r>
            <a:r>
              <a:rPr sz="1336" dirty="0"/>
              <a:t>the</a:t>
            </a:r>
            <a:r>
              <a:rPr lang="en-US" sz="1336" dirty="0"/>
              <a:t>n</a:t>
            </a:r>
            <a:r>
              <a:rPr sz="1336" dirty="0"/>
              <a:t> </a:t>
            </a:r>
            <a:r>
              <a:rPr sz="1336" dirty="0"/>
              <a:t>focused </a:t>
            </a:r>
            <a:r>
              <a:rPr sz="1336" dirty="0"/>
              <a:t>on</a:t>
            </a:r>
            <a:r>
              <a:rPr lang="it-IT" sz="1336" dirty="0"/>
              <a:t>:</a:t>
            </a:r>
            <a:r>
              <a:rPr sz="1336" dirty="0"/>
              <a:t> </a:t>
            </a:r>
            <a:endParaRPr lang="it-IT" sz="1336" dirty="0"/>
          </a:p>
          <a:p>
            <a:pPr marL="591935" lvl="1" indent="-438350" defTabSz="321457">
              <a:spcBef>
                <a:spcPts val="914"/>
              </a:spcBef>
              <a:buSzPct val="100000"/>
              <a:defRPr sz="2400"/>
            </a:pPr>
            <a:r>
              <a:rPr lang="en-US" sz="1336" b="1" dirty="0"/>
              <a:t>G</a:t>
            </a:r>
            <a:r>
              <a:rPr sz="1336" b="1" dirty="0"/>
              <a:t>rowing full</a:t>
            </a:r>
            <a:r>
              <a:rPr lang="en-US" sz="1336" b="1" dirty="0"/>
              <a:t>-</a:t>
            </a:r>
            <a:r>
              <a:rPr lang="it-IT" sz="1336" b="1" dirty="0"/>
              <a:t>scale</a:t>
            </a:r>
            <a:r>
              <a:rPr sz="1336" b="1" dirty="0"/>
              <a:t> </a:t>
            </a:r>
            <a:r>
              <a:rPr lang="it-IT" sz="1336" b="1" dirty="0"/>
              <a:t>5-kg </a:t>
            </a:r>
            <a:r>
              <a:rPr sz="1336" b="1" dirty="0"/>
              <a:t>crystal (</a:t>
            </a:r>
            <a:r>
              <a:rPr lang="it-IT" sz="1336" b="1" dirty="0"/>
              <a:t>≈ 4” </a:t>
            </a:r>
            <a:r>
              <a:rPr lang="it-IT" sz="1336" b="1" dirty="0" err="1"/>
              <a:t>diameter</a:t>
            </a:r>
            <a:r>
              <a:rPr sz="1336" b="1" dirty="0"/>
              <a:t>) </a:t>
            </a:r>
            <a:endParaRPr lang="it-IT" sz="1336" b="1" dirty="0"/>
          </a:p>
          <a:p>
            <a:pPr marL="591935" lvl="1" indent="-438350" defTabSz="321457">
              <a:spcBef>
                <a:spcPts val="914"/>
              </a:spcBef>
              <a:buSzPct val="100000"/>
              <a:defRPr sz="2400"/>
            </a:pPr>
            <a:r>
              <a:rPr lang="it-IT" sz="1336" b="1" dirty="0" err="1"/>
              <a:t>i</a:t>
            </a:r>
            <a:r>
              <a:rPr lang="it-IT" sz="1336" b="1" dirty="0" err="1"/>
              <a:t>mproving</a:t>
            </a:r>
            <a:r>
              <a:rPr lang="it-IT" sz="1336" b="1" dirty="0"/>
              <a:t> </a:t>
            </a:r>
            <a:r>
              <a:rPr sz="1336" b="1" dirty="0"/>
              <a:t>procedure</a:t>
            </a:r>
            <a:r>
              <a:rPr lang="it-IT" sz="1336" b="1" dirty="0" err="1"/>
              <a:t>s</a:t>
            </a:r>
            <a:r>
              <a:rPr sz="1336" b="1" dirty="0"/>
              <a:t> </a:t>
            </a:r>
            <a:r>
              <a:rPr lang="it-IT" sz="1336" b="1" dirty="0"/>
              <a:t>for </a:t>
            </a:r>
            <a:r>
              <a:rPr lang="it-IT" sz="1336" b="1" dirty="0" err="1"/>
              <a:t>crystal</a:t>
            </a:r>
            <a:r>
              <a:rPr lang="it-IT" sz="1336" b="1" dirty="0"/>
              <a:t> </a:t>
            </a:r>
            <a:r>
              <a:rPr lang="it-IT" sz="1336" b="1" dirty="0" err="1"/>
              <a:t>growing</a:t>
            </a:r>
            <a:r>
              <a:rPr lang="it-IT" sz="1336" b="1" dirty="0"/>
              <a:t> to reduce background</a:t>
            </a:r>
          </a:p>
          <a:p>
            <a:pPr marL="904463" lvl="2" indent="-438350" defTabSz="321457">
              <a:spcBef>
                <a:spcPts val="914"/>
              </a:spcBef>
              <a:buSzPct val="100000"/>
              <a:defRPr sz="2400"/>
            </a:pPr>
            <a:r>
              <a:rPr lang="en-US" sz="1336" dirty="0"/>
              <a:t>P</a:t>
            </a:r>
            <a:r>
              <a:rPr sz="1336" dirty="0"/>
              <a:t>owder drying</a:t>
            </a:r>
            <a:r>
              <a:rPr lang="it-IT" sz="1336" dirty="0"/>
              <a:t>, </a:t>
            </a:r>
            <a:r>
              <a:rPr lang="it-IT" sz="1336" dirty="0" err="1"/>
              <a:t>crucible</a:t>
            </a:r>
            <a:r>
              <a:rPr lang="it-IT" sz="1336" dirty="0"/>
              <a:t> </a:t>
            </a:r>
            <a:r>
              <a:rPr lang="it-IT" sz="1336" dirty="0" err="1"/>
              <a:t>purity</a:t>
            </a:r>
            <a:r>
              <a:rPr lang="it-IT" sz="1336" dirty="0"/>
              <a:t>, etc.</a:t>
            </a:r>
          </a:p>
          <a:p>
            <a:pPr marL="591935" lvl="1" indent="-438350" defTabSz="321457">
              <a:spcBef>
                <a:spcPts val="914"/>
              </a:spcBef>
              <a:buSzPct val="100000"/>
              <a:defRPr sz="2400"/>
            </a:pPr>
            <a:r>
              <a:rPr lang="it-IT" sz="1336" b="1" dirty="0" err="1"/>
              <a:t>Refined</a:t>
            </a:r>
            <a:r>
              <a:rPr lang="it-IT" sz="1336" b="1" dirty="0"/>
              <a:t> procedure for </a:t>
            </a:r>
            <a:r>
              <a:rPr lang="it-IT" sz="1336" b="1" dirty="0" err="1"/>
              <a:t>crystal</a:t>
            </a:r>
            <a:r>
              <a:rPr lang="it-IT" sz="1336" b="1" dirty="0"/>
              <a:t> </a:t>
            </a:r>
            <a:r>
              <a:rPr sz="1336" b="1" dirty="0"/>
              <a:t>handling</a:t>
            </a:r>
            <a:r>
              <a:rPr lang="it-IT" sz="1336" dirty="0"/>
              <a:t> </a:t>
            </a:r>
            <a:r>
              <a:rPr lang="it-IT" sz="1336" dirty="0"/>
              <a:t>(</a:t>
            </a:r>
            <a:r>
              <a:rPr lang="it-IT" sz="1336" dirty="0" err="1"/>
              <a:t>polishing</a:t>
            </a:r>
            <a:r>
              <a:rPr lang="it-IT" sz="1336" dirty="0"/>
              <a:t>, </a:t>
            </a:r>
            <a:r>
              <a:rPr lang="it-IT" sz="1336" dirty="0" err="1"/>
              <a:t>crystal</a:t>
            </a:r>
            <a:r>
              <a:rPr lang="it-IT" sz="1336" dirty="0"/>
              <a:t> </a:t>
            </a:r>
            <a:r>
              <a:rPr lang="it-IT" sz="1336" dirty="0" err="1"/>
              <a:t>mounting</a:t>
            </a:r>
            <a:r>
              <a:rPr lang="it-IT" sz="1336" dirty="0"/>
              <a:t> and </a:t>
            </a:r>
            <a:r>
              <a:rPr lang="it-IT" sz="1336" dirty="0" err="1"/>
              <a:t>handling</a:t>
            </a:r>
            <a:r>
              <a:rPr lang="it-IT" sz="1336" dirty="0"/>
              <a:t> inside the </a:t>
            </a:r>
            <a:r>
              <a:rPr lang="it-IT" sz="1336" dirty="0" err="1"/>
              <a:t>enclosure</a:t>
            </a:r>
            <a:r>
              <a:rPr lang="it-IT" sz="1336" dirty="0"/>
              <a:t> in </a:t>
            </a:r>
            <a:r>
              <a:rPr lang="it-IT" sz="1336" dirty="0" err="1"/>
              <a:t>glove</a:t>
            </a:r>
            <a:r>
              <a:rPr lang="it-IT" sz="1336" dirty="0"/>
              <a:t> box</a:t>
            </a:r>
            <a:r>
              <a:rPr sz="1336" dirty="0"/>
              <a:t>)</a:t>
            </a:r>
            <a:endParaRPr lang="it-IT" sz="1336" dirty="0"/>
          </a:p>
          <a:p>
            <a:pPr marL="1216991" lvl="3" indent="-438350" defTabSz="321457">
              <a:spcBef>
                <a:spcPts val="914"/>
              </a:spcBef>
              <a:buSzPct val="100000"/>
              <a:defRPr sz="2400"/>
            </a:pPr>
            <a:r>
              <a:rPr lang="en-US" sz="1336" dirty="0"/>
              <a:t>Facilities </a:t>
            </a:r>
            <a:r>
              <a:rPr lang="en-US" sz="1336" dirty="0"/>
              <a:t>at </a:t>
            </a:r>
            <a:r>
              <a:rPr lang="en-US" sz="1336" dirty="0"/>
              <a:t>PU: new glove box installed inside Rn-free clean room</a:t>
            </a:r>
          </a:p>
          <a:p>
            <a:pPr marL="591935" lvl="1" indent="-438350" defTabSz="321457">
              <a:spcBef>
                <a:spcPts val="914"/>
              </a:spcBef>
              <a:buSzPct val="100000"/>
              <a:buFont typeface="Wingdings" charset="2"/>
              <a:buChar char="ü"/>
              <a:defRPr sz="2400"/>
            </a:pPr>
            <a:r>
              <a:rPr lang="it-IT" sz="1336" b="1" dirty="0" err="1"/>
              <a:t>Growth</a:t>
            </a:r>
            <a:r>
              <a:rPr lang="it-IT" sz="1336" b="1" dirty="0"/>
              <a:t> </a:t>
            </a:r>
            <a:r>
              <a:rPr lang="it-IT" sz="1336" b="1" dirty="0" err="1"/>
              <a:t>setbacks</a:t>
            </a:r>
            <a:r>
              <a:rPr lang="it-IT" sz="1336" b="1" dirty="0"/>
              <a:t>: </a:t>
            </a:r>
            <a:r>
              <a:rPr lang="it-IT" sz="1336" dirty="0" err="1"/>
              <a:t>I</a:t>
            </a:r>
            <a:r>
              <a:rPr lang="it-IT" sz="1336" dirty="0" err="1"/>
              <a:t>mpurities</a:t>
            </a:r>
            <a:r>
              <a:rPr lang="it-IT" sz="1336" dirty="0"/>
              <a:t> in </a:t>
            </a:r>
            <a:r>
              <a:rPr lang="it-IT" sz="1336" dirty="0" err="1"/>
              <a:t>crystal</a:t>
            </a:r>
            <a:r>
              <a:rPr lang="it-IT" sz="1336" dirty="0"/>
              <a:t>-grade </a:t>
            </a:r>
            <a:r>
              <a:rPr lang="it-IT" sz="1336" dirty="0" err="1"/>
              <a:t>powder</a:t>
            </a:r>
            <a:r>
              <a:rPr lang="it-IT" sz="1336" dirty="0"/>
              <a:t>- </a:t>
            </a:r>
            <a:r>
              <a:rPr lang="it-IT" sz="1336" dirty="0" err="1"/>
              <a:t>now</a:t>
            </a:r>
            <a:r>
              <a:rPr lang="it-IT" sz="1336" dirty="0"/>
              <a:t> </a:t>
            </a:r>
            <a:r>
              <a:rPr lang="it-IT" sz="1336" dirty="0" err="1"/>
              <a:t>understood</a:t>
            </a:r>
            <a:r>
              <a:rPr lang="it-IT" sz="1336" dirty="0"/>
              <a:t> (?)  </a:t>
            </a:r>
          </a:p>
          <a:p>
            <a:pPr marL="591935" lvl="1" indent="-438350" defTabSz="321457">
              <a:spcBef>
                <a:spcPts val="914"/>
              </a:spcBef>
              <a:buSzPct val="100000"/>
              <a:buFont typeface="Wingdings" charset="2"/>
              <a:buChar char="ü"/>
              <a:defRPr sz="2400"/>
            </a:pPr>
            <a:r>
              <a:rPr lang="it-IT" sz="1336" dirty="0"/>
              <a:t>RMD </a:t>
            </a:r>
            <a:r>
              <a:rPr lang="it-IT" sz="1336" dirty="0" err="1"/>
              <a:t>funded</a:t>
            </a:r>
            <a:r>
              <a:rPr lang="it-IT" sz="1336" dirty="0"/>
              <a:t> by </a:t>
            </a:r>
            <a:r>
              <a:rPr lang="it-IT" sz="1336" dirty="0" err="1"/>
              <a:t>DoE</a:t>
            </a:r>
            <a:r>
              <a:rPr lang="it-IT" sz="1336" dirty="0"/>
              <a:t> (1 M</a:t>
            </a:r>
            <a:r>
              <a:rPr lang="it-IT" sz="1336" dirty="0"/>
              <a:t>$) -&gt; extra </a:t>
            </a:r>
            <a:r>
              <a:rPr lang="it-IT" sz="1336" dirty="0"/>
              <a:t>50 kg of </a:t>
            </a:r>
            <a:r>
              <a:rPr lang="it-IT" sz="1336" dirty="0" err="1"/>
              <a:t>Astrograde</a:t>
            </a:r>
            <a:r>
              <a:rPr lang="it-IT" sz="1336" dirty="0"/>
              <a:t> </a:t>
            </a:r>
            <a:r>
              <a:rPr lang="it-IT" sz="1336" dirty="0" err="1"/>
              <a:t>powder</a:t>
            </a:r>
            <a:r>
              <a:rPr lang="it-IT" sz="1336" dirty="0"/>
              <a:t> 3 </a:t>
            </a:r>
            <a:r>
              <a:rPr lang="it-IT" sz="1336" dirty="0" err="1"/>
              <a:t>ppb</a:t>
            </a:r>
            <a:r>
              <a:rPr lang="it-IT" sz="1336" dirty="0"/>
              <a:t> in </a:t>
            </a:r>
            <a:r>
              <a:rPr lang="it-IT" sz="1336" dirty="0"/>
              <a:t>K</a:t>
            </a:r>
            <a:endParaRPr lang="it-IT" sz="1336" dirty="0"/>
          </a:p>
          <a:p>
            <a:pPr marL="591935" lvl="1" indent="-438350" defTabSz="321457">
              <a:spcBef>
                <a:spcPts val="914"/>
              </a:spcBef>
              <a:buSzPct val="100000"/>
              <a:buFont typeface="Wingdings" charset="2"/>
              <a:buChar char="ü"/>
              <a:defRPr sz="2400"/>
            </a:pPr>
            <a:r>
              <a:rPr lang="it-IT" sz="1336" dirty="0"/>
              <a:t>Test </a:t>
            </a:r>
            <a:r>
              <a:rPr lang="it-IT" sz="1336" dirty="0" err="1"/>
              <a:t>growth</a:t>
            </a:r>
            <a:r>
              <a:rPr lang="it-IT" sz="1336" dirty="0"/>
              <a:t> of full-scale </a:t>
            </a:r>
            <a:r>
              <a:rPr lang="it-IT" sz="1336" dirty="0" err="1"/>
              <a:t>crystal</a:t>
            </a:r>
            <a:r>
              <a:rPr lang="it-IT" sz="1336" dirty="0"/>
              <a:t> with </a:t>
            </a:r>
            <a:r>
              <a:rPr lang="it-IT" sz="1336" dirty="0" err="1"/>
              <a:t>Astrograde</a:t>
            </a:r>
            <a:r>
              <a:rPr lang="it-IT" sz="1336" dirty="0"/>
              <a:t> </a:t>
            </a:r>
            <a:r>
              <a:rPr lang="it-IT" sz="1336" dirty="0" err="1"/>
              <a:t>Powder</a:t>
            </a:r>
            <a:r>
              <a:rPr lang="it-IT" sz="1336" dirty="0"/>
              <a:t> (AP)  August 2017</a:t>
            </a:r>
          </a:p>
          <a:p>
            <a:pPr marL="591935" lvl="1" indent="-438350" defTabSz="321457">
              <a:spcBef>
                <a:spcPts val="914"/>
              </a:spcBef>
              <a:buSzPct val="100000"/>
              <a:buFont typeface="Wingdings" charset="2"/>
              <a:buChar char="q"/>
              <a:defRPr sz="2400"/>
            </a:pPr>
            <a:r>
              <a:rPr lang="it-IT" sz="1336" b="1" dirty="0"/>
              <a:t>1st </a:t>
            </a:r>
            <a:r>
              <a:rPr lang="it-IT" sz="1336" b="1" dirty="0" err="1"/>
              <a:t>crystal</a:t>
            </a:r>
            <a:r>
              <a:rPr lang="it-IT" sz="1336" dirty="0"/>
              <a:t> with RMD AP and </a:t>
            </a:r>
            <a:r>
              <a:rPr lang="it-IT" sz="1336" dirty="0" err="1"/>
              <a:t>crucible</a:t>
            </a:r>
            <a:r>
              <a:rPr lang="it-IT" sz="1336" dirty="0"/>
              <a:t>:  </a:t>
            </a:r>
            <a:r>
              <a:rPr lang="it-IT" sz="1336" dirty="0" err="1"/>
              <a:t>Oct</a:t>
            </a:r>
            <a:r>
              <a:rPr sz="1336" dirty="0"/>
              <a:t> </a:t>
            </a:r>
            <a:r>
              <a:rPr lang="it-IT" sz="1336" dirty="0"/>
              <a:t>3 2017 (</a:t>
            </a:r>
            <a:r>
              <a:rPr lang="it-IT" sz="1336" dirty="0" err="1"/>
              <a:t>still</a:t>
            </a:r>
            <a:r>
              <a:rPr lang="it-IT" sz="1336" dirty="0"/>
              <a:t> </a:t>
            </a:r>
            <a:r>
              <a:rPr lang="it-IT" sz="1336" dirty="0" err="1"/>
              <a:t>cooling</a:t>
            </a:r>
            <a:r>
              <a:rPr lang="mr-IN" sz="1336" dirty="0"/>
              <a:t>…</a:t>
            </a:r>
            <a:r>
              <a:rPr lang="it-IT" sz="1336" dirty="0"/>
              <a:t>)</a:t>
            </a:r>
            <a:endParaRPr lang="it-IT" sz="1336" dirty="0"/>
          </a:p>
          <a:p>
            <a:pPr marL="591935" lvl="1" indent="-438350" defTabSz="321457">
              <a:spcBef>
                <a:spcPts val="914"/>
              </a:spcBef>
              <a:buSzPct val="100000"/>
              <a:buFont typeface="Wingdings" charset="2"/>
              <a:buChar char="q"/>
              <a:defRPr sz="2400"/>
            </a:pPr>
            <a:r>
              <a:rPr lang="it-IT" sz="1336" b="1" dirty="0"/>
              <a:t>2nd </a:t>
            </a:r>
            <a:r>
              <a:rPr lang="it-IT" sz="1336" b="1" dirty="0" err="1"/>
              <a:t>crystal</a:t>
            </a:r>
            <a:r>
              <a:rPr lang="it-IT" sz="1336" b="1" dirty="0"/>
              <a:t> </a:t>
            </a:r>
            <a:r>
              <a:rPr lang="it-IT" sz="1336" dirty="0"/>
              <a:t>with PU AP and </a:t>
            </a:r>
            <a:r>
              <a:rPr lang="it-IT" sz="1336" dirty="0" err="1"/>
              <a:t>crucible</a:t>
            </a:r>
            <a:r>
              <a:rPr lang="it-IT" sz="1336" dirty="0"/>
              <a:t>:  </a:t>
            </a:r>
            <a:r>
              <a:rPr lang="it-IT" sz="1336" dirty="0"/>
              <a:t> </a:t>
            </a:r>
            <a:r>
              <a:rPr lang="it-IT" sz="1336" dirty="0"/>
              <a:t> Nov. 2017 (</a:t>
            </a:r>
            <a:r>
              <a:rPr lang="it-IT" sz="1336" dirty="0" err="1"/>
              <a:t>starting</a:t>
            </a:r>
            <a:r>
              <a:rPr lang="it-IT" sz="1336" dirty="0"/>
              <a:t> </a:t>
            </a:r>
            <a:r>
              <a:rPr lang="it-IT" sz="1336" dirty="0" err="1"/>
              <a:t>soon</a:t>
            </a:r>
            <a:r>
              <a:rPr lang="it-IT" sz="1336" dirty="0"/>
              <a:t>)</a:t>
            </a:r>
          </a:p>
          <a:p>
            <a:pPr marL="904463" lvl="2" indent="-438350" defTabSz="321457">
              <a:spcBef>
                <a:spcPts val="914"/>
              </a:spcBef>
              <a:buSzPct val="100000"/>
              <a:defRPr sz="2400"/>
            </a:pPr>
            <a:endParaRPr lang="it-IT" sz="1336" dirty="0"/>
          </a:p>
        </p:txBody>
      </p:sp>
      <p:grpSp>
        <p:nvGrpSpPr>
          <p:cNvPr id="686" name="Group 686"/>
          <p:cNvGrpSpPr/>
          <p:nvPr/>
        </p:nvGrpSpPr>
        <p:grpSpPr>
          <a:xfrm>
            <a:off x="8384034" y="1141406"/>
            <a:ext cx="1990424" cy="1758586"/>
            <a:chOff x="-1" y="-2"/>
            <a:chExt cx="2830824" cy="2501098"/>
          </a:xfrm>
        </p:grpSpPr>
        <p:pic>
          <p:nvPicPr>
            <p:cNvPr id="684" name="image1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26" b="13913"/>
            <a:stretch>
              <a:fillRect/>
            </a:stretch>
          </p:blipFill>
          <p:spPr>
            <a:xfrm>
              <a:off x="-1" y="-2"/>
              <a:ext cx="2830824" cy="25010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85" name="Shape 685"/>
            <p:cNvSpPr/>
            <p:nvPr/>
          </p:nvSpPr>
          <p:spPr>
            <a:xfrm>
              <a:off x="305324" y="779091"/>
              <a:ext cx="1995353" cy="369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145" tIns="32145" rIns="32145" bIns="32145" numCol="1" anchor="ctr">
              <a:sp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18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rPr sz="1266"/>
                <a:t>2kg test crystal </a:t>
              </a:r>
            </a:p>
          </p:txBody>
        </p:sp>
      </p:grpSp>
      <p:pic>
        <p:nvPicPr>
          <p:cNvPr id="11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126" y="4995057"/>
            <a:ext cx="2520455" cy="1797188"/>
          </a:xfrm>
          <a:prstGeom prst="rect">
            <a:avLst/>
          </a:prstGeom>
        </p:spPr>
      </p:pic>
      <p:pic>
        <p:nvPicPr>
          <p:cNvPr id="12" name="Picture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330" y="2987951"/>
            <a:ext cx="2531250" cy="189843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8557440" y="6435176"/>
            <a:ext cx="1485536" cy="372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just" defTabSz="914367" hangingPunct="0">
              <a:lnSpc>
                <a:spcPct val="81000"/>
              </a:lnSpc>
              <a:spcBef>
                <a:spcPts val="703"/>
              </a:spcBef>
            </a:pPr>
            <a:r>
              <a:rPr lang="it-IT" sz="1687" dirty="0" err="1">
                <a:solidFill>
                  <a:schemeClr val="bg1"/>
                </a:solidFill>
                <a:sym typeface="Helvetica Neue"/>
              </a:rPr>
              <a:t>Glove</a:t>
            </a:r>
            <a:r>
              <a:rPr lang="it-IT" sz="1687" dirty="0">
                <a:solidFill>
                  <a:schemeClr val="bg1"/>
                </a:solidFill>
                <a:sym typeface="Helvetica Neue"/>
              </a:rPr>
              <a:t> box @ PU</a:t>
            </a:r>
            <a:endParaRPr lang="it-IT" sz="1687" dirty="0">
              <a:solidFill>
                <a:schemeClr val="bg1"/>
              </a:solidFill>
              <a:sym typeface="Helvetica Neu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56691" y="2129387"/>
            <a:ext cx="6576159" cy="407356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 defTabSz="914367" hangingPunct="0">
              <a:lnSpc>
                <a:spcPct val="81000"/>
              </a:lnSpc>
              <a:spcBef>
                <a:spcPts val="703"/>
              </a:spcBef>
            </a:pPr>
            <a:endParaRPr lang="it-IT" sz="1969">
              <a:solidFill>
                <a:srgbClr val="000000"/>
              </a:solidFill>
              <a:sym typeface="Helvetica Neue"/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6929034" y="3380383"/>
            <a:ext cx="1455000" cy="44619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ttore 2 16"/>
          <p:cNvCxnSpPr/>
          <p:nvPr/>
        </p:nvCxnSpPr>
        <p:spPr>
          <a:xfrm>
            <a:off x="7809920" y="4858356"/>
            <a:ext cx="655625" cy="43770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Rettangolo 22"/>
          <p:cNvSpPr/>
          <p:nvPr/>
        </p:nvSpPr>
        <p:spPr>
          <a:xfrm>
            <a:off x="1575373" y="5884858"/>
            <a:ext cx="6579752" cy="407356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just" defTabSz="914367" hangingPunct="0">
              <a:lnSpc>
                <a:spcPct val="81000"/>
              </a:lnSpc>
              <a:spcBef>
                <a:spcPts val="703"/>
              </a:spcBef>
            </a:pPr>
            <a:endParaRPr lang="it-IT" sz="1969">
              <a:solidFill>
                <a:srgbClr val="000000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87891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Princeton SABRE Crystal Group -July 2017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30469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Small Oven System for Crystal Growing Tests.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35" y="1825625"/>
            <a:ext cx="5715040" cy="42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98174"/>
            <a:ext cx="10515600" cy="10148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Small 2-inch  Crystal grown in Princeton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200" y="2066190"/>
            <a:ext cx="5181600" cy="3870207"/>
          </a:xfrm>
        </p:spPr>
      </p:pic>
      <p:pic>
        <p:nvPicPr>
          <p:cNvPr id="1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0638" y="2002953"/>
            <a:ext cx="5228844" cy="4043928"/>
          </a:xfrm>
        </p:spPr>
      </p:pic>
    </p:spTree>
    <p:extLst>
      <p:ext uri="{BB962C8B-B14F-4D97-AF65-F5344CB8AC3E}">
        <p14:creationId xmlns:p14="http://schemas.microsoft.com/office/powerpoint/2010/main" val="1972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Shape 981" descr="Rectangle 1"/>
          <p:cNvSpPr/>
          <p:nvPr/>
        </p:nvSpPr>
        <p:spPr>
          <a:xfrm>
            <a:off x="1523999" y="0"/>
            <a:ext cx="9144001" cy="1053448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87"/>
          </a:p>
        </p:txBody>
      </p:sp>
      <p:sp>
        <p:nvSpPr>
          <p:cNvPr id="982" name="Shape 982"/>
          <p:cNvSpPr>
            <a:spLocks noGrp="1"/>
          </p:cNvSpPr>
          <p:nvPr>
            <p:ph type="title"/>
          </p:nvPr>
        </p:nvSpPr>
        <p:spPr>
          <a:xfrm>
            <a:off x="2610592" y="-232302"/>
            <a:ext cx="8319345" cy="17503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it-IT" sz="3375" dirty="0"/>
              <a:t>SABRE </a:t>
            </a:r>
            <a:r>
              <a:rPr lang="it-IT" sz="3375" dirty="0" err="1"/>
              <a:t>PoP</a:t>
            </a:r>
            <a:r>
              <a:rPr lang="it-IT" sz="3375" dirty="0"/>
              <a:t> </a:t>
            </a:r>
            <a:r>
              <a:rPr lang="it-IT" sz="3375" dirty="0" err="1"/>
              <a:t>Summary</a:t>
            </a:r>
            <a:endParaRPr sz="3375" dirty="0"/>
          </a:p>
        </p:txBody>
      </p:sp>
      <p:sp>
        <p:nvSpPr>
          <p:cNvPr id="983" name="Shape 983"/>
          <p:cNvSpPr>
            <a:spLocks noGrp="1"/>
          </p:cNvSpPr>
          <p:nvPr>
            <p:ph type="body" idx="1"/>
          </p:nvPr>
        </p:nvSpPr>
        <p:spPr>
          <a:xfrm>
            <a:off x="1828430" y="1189435"/>
            <a:ext cx="8585106" cy="489732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it-IT" sz="1406" dirty="0" err="1"/>
              <a:t>Setbacks</a:t>
            </a:r>
            <a:r>
              <a:rPr lang="it-IT" sz="1406" dirty="0"/>
              <a:t> in </a:t>
            </a:r>
            <a:r>
              <a:rPr lang="it-IT" sz="1406" dirty="0" err="1"/>
              <a:t>crystal</a:t>
            </a:r>
            <a:r>
              <a:rPr lang="it-IT" sz="1406" dirty="0"/>
              <a:t> </a:t>
            </a:r>
            <a:r>
              <a:rPr lang="it-IT" sz="1406" dirty="0" err="1"/>
              <a:t>growth</a:t>
            </a:r>
            <a:r>
              <a:rPr lang="it-IT" sz="1406" dirty="0"/>
              <a:t>, delay of site </a:t>
            </a:r>
            <a:r>
              <a:rPr lang="it-IT" sz="1406" dirty="0" err="1"/>
              <a:t>preparation</a:t>
            </a:r>
            <a:r>
              <a:rPr lang="it-IT" sz="1406" dirty="0"/>
              <a:t>, and delay in </a:t>
            </a:r>
            <a:r>
              <a:rPr lang="it-IT" sz="1406" dirty="0" err="1"/>
              <a:t>purchase</a:t>
            </a:r>
            <a:r>
              <a:rPr lang="it-IT" sz="1406" dirty="0"/>
              <a:t> </a:t>
            </a:r>
            <a:r>
              <a:rPr lang="it-IT" sz="1406" dirty="0" err="1"/>
              <a:t>orders</a:t>
            </a:r>
            <a:r>
              <a:rPr lang="it-IT" sz="1406" dirty="0"/>
              <a:t>, </a:t>
            </a:r>
            <a:r>
              <a:rPr lang="it-IT" sz="1406" dirty="0" err="1"/>
              <a:t>all</a:t>
            </a:r>
            <a:r>
              <a:rPr lang="it-IT" sz="1406" dirty="0"/>
              <a:t>  </a:t>
            </a:r>
            <a:r>
              <a:rPr lang="it-IT" sz="1406" dirty="0" err="1"/>
              <a:t>introduced</a:t>
            </a:r>
            <a:r>
              <a:rPr lang="it-IT" sz="1406" dirty="0"/>
              <a:t> </a:t>
            </a:r>
            <a:r>
              <a:rPr lang="it-IT" sz="1406" dirty="0" err="1"/>
              <a:t>several</a:t>
            </a:r>
            <a:r>
              <a:rPr lang="it-IT" sz="1406" dirty="0"/>
              <a:t> </a:t>
            </a:r>
            <a:r>
              <a:rPr lang="it-IT" sz="1406" dirty="0" err="1"/>
              <a:t>months</a:t>
            </a:r>
            <a:r>
              <a:rPr lang="it-IT" sz="1406" dirty="0"/>
              <a:t> of delay.  </a:t>
            </a:r>
            <a:r>
              <a:rPr lang="it-IT" sz="1406" dirty="0" err="1"/>
              <a:t>We</a:t>
            </a:r>
            <a:r>
              <a:rPr lang="it-IT" sz="1406" dirty="0"/>
              <a:t> </a:t>
            </a:r>
            <a:r>
              <a:rPr lang="it-IT" sz="1406" dirty="0" err="1"/>
              <a:t>passed</a:t>
            </a:r>
            <a:r>
              <a:rPr lang="it-IT" sz="1406" dirty="0"/>
              <a:t> </a:t>
            </a:r>
            <a:r>
              <a:rPr lang="it-IT" sz="1406" dirty="0" err="1"/>
              <a:t>these</a:t>
            </a:r>
            <a:r>
              <a:rPr lang="it-IT" sz="1406" dirty="0"/>
              <a:t> </a:t>
            </a:r>
            <a:r>
              <a:rPr lang="it-IT" sz="1406" dirty="0" err="1"/>
              <a:t>problems</a:t>
            </a:r>
            <a:r>
              <a:rPr lang="it-IT" sz="1406" dirty="0"/>
              <a:t> and </a:t>
            </a:r>
            <a:r>
              <a:rPr lang="it-IT" sz="1406" dirty="0" err="1"/>
              <a:t>expect</a:t>
            </a:r>
            <a:r>
              <a:rPr lang="it-IT" sz="1406" dirty="0"/>
              <a:t> to </a:t>
            </a:r>
            <a:r>
              <a:rPr lang="it-IT" sz="1406" dirty="0" err="1"/>
              <a:t>good</a:t>
            </a:r>
            <a:r>
              <a:rPr lang="it-IT" sz="1406" dirty="0"/>
              <a:t> progress </a:t>
            </a:r>
            <a:r>
              <a:rPr lang="it-IT" sz="1406" dirty="0" err="1"/>
              <a:t>now</a:t>
            </a:r>
            <a:r>
              <a:rPr lang="it-IT" sz="1406" dirty="0"/>
              <a:t>.</a:t>
            </a:r>
          </a:p>
          <a:p>
            <a:r>
              <a:rPr lang="it-IT" sz="1406" dirty="0" err="1"/>
              <a:t>Growth</a:t>
            </a:r>
            <a:r>
              <a:rPr lang="it-IT" sz="1406" dirty="0"/>
              <a:t> of 1st 5-kg </a:t>
            </a:r>
            <a:r>
              <a:rPr lang="it-IT" sz="1406" dirty="0" err="1"/>
              <a:t>crystal</a:t>
            </a:r>
            <a:r>
              <a:rPr lang="it-IT" sz="1406" dirty="0"/>
              <a:t> </a:t>
            </a:r>
            <a:r>
              <a:rPr lang="it-IT" sz="1406" dirty="0" err="1"/>
              <a:t>is</a:t>
            </a:r>
            <a:r>
              <a:rPr lang="it-IT" sz="1406" dirty="0"/>
              <a:t> </a:t>
            </a:r>
            <a:r>
              <a:rPr lang="it-IT" sz="1406" dirty="0" err="1"/>
              <a:t>expected</a:t>
            </a:r>
            <a:r>
              <a:rPr lang="it-IT" sz="1406" dirty="0"/>
              <a:t> to </a:t>
            </a:r>
            <a:r>
              <a:rPr lang="it-IT" sz="1406" dirty="0" err="1"/>
              <a:t>finish</a:t>
            </a:r>
            <a:r>
              <a:rPr lang="it-IT" sz="1406" dirty="0"/>
              <a:t> in </a:t>
            </a:r>
            <a:r>
              <a:rPr lang="it-IT" sz="1406" dirty="0" err="1"/>
              <a:t>early</a:t>
            </a:r>
            <a:r>
              <a:rPr lang="it-IT" sz="1406" dirty="0"/>
              <a:t> </a:t>
            </a:r>
            <a:r>
              <a:rPr lang="it-IT" sz="1406" dirty="0" err="1"/>
              <a:t>October</a:t>
            </a:r>
            <a:r>
              <a:rPr lang="it-IT" sz="1406" dirty="0"/>
              <a:t>.   </a:t>
            </a:r>
            <a:r>
              <a:rPr lang="it-IT" sz="1406" dirty="0"/>
              <a:t>A</a:t>
            </a:r>
            <a:r>
              <a:rPr lang="it-IT" sz="1406" dirty="0"/>
              <a:t> </a:t>
            </a:r>
            <a:r>
              <a:rPr lang="it-IT" sz="1406" dirty="0" err="1"/>
              <a:t>second</a:t>
            </a:r>
            <a:r>
              <a:rPr lang="it-IT" sz="1406" dirty="0"/>
              <a:t> </a:t>
            </a:r>
            <a:r>
              <a:rPr lang="it-IT" sz="1406" dirty="0" err="1"/>
              <a:t>will</a:t>
            </a:r>
            <a:r>
              <a:rPr lang="it-IT" sz="1406" dirty="0"/>
              <a:t> come in </a:t>
            </a:r>
            <a:r>
              <a:rPr lang="it-IT" sz="1406" dirty="0" err="1"/>
              <a:t>November</a:t>
            </a:r>
            <a:r>
              <a:rPr lang="it-IT" sz="1406" dirty="0"/>
              <a:t>.</a:t>
            </a:r>
          </a:p>
          <a:p>
            <a:r>
              <a:rPr lang="it-IT" sz="1406" dirty="0" err="1"/>
              <a:t>Fluid</a:t>
            </a:r>
            <a:r>
              <a:rPr lang="it-IT" sz="1406" dirty="0"/>
              <a:t> </a:t>
            </a:r>
            <a:r>
              <a:rPr lang="it-IT" sz="1406" dirty="0" err="1"/>
              <a:t>operations</a:t>
            </a:r>
            <a:r>
              <a:rPr lang="it-IT" sz="1406" dirty="0"/>
              <a:t>, </a:t>
            </a:r>
            <a:r>
              <a:rPr lang="it-IT" sz="1406" dirty="0" err="1"/>
              <a:t>blocked</a:t>
            </a:r>
            <a:r>
              <a:rPr lang="it-IT" sz="1406" dirty="0"/>
              <a:t> by </a:t>
            </a:r>
            <a:r>
              <a:rPr lang="it-IT" sz="1406" dirty="0" err="1"/>
              <a:t>laboratory</a:t>
            </a:r>
            <a:r>
              <a:rPr lang="it-IT" sz="1406" dirty="0"/>
              <a:t> management, can start under new </a:t>
            </a:r>
            <a:r>
              <a:rPr lang="it-IT" sz="1406" dirty="0" err="1"/>
              <a:t>agreement</a:t>
            </a:r>
            <a:r>
              <a:rPr lang="it-IT" sz="1406" dirty="0"/>
              <a:t> with </a:t>
            </a:r>
            <a:r>
              <a:rPr lang="it-IT" sz="1406" dirty="0" err="1"/>
              <a:t>Regional</a:t>
            </a:r>
            <a:r>
              <a:rPr lang="it-IT" sz="1406" dirty="0"/>
              <a:t> </a:t>
            </a:r>
            <a:r>
              <a:rPr lang="it-IT" sz="1406" dirty="0" err="1"/>
              <a:t>Authorities</a:t>
            </a:r>
            <a:r>
              <a:rPr lang="it-IT" sz="1406" dirty="0"/>
              <a:t>.  With </a:t>
            </a:r>
            <a:r>
              <a:rPr lang="it-IT" sz="1406" dirty="0" err="1"/>
              <a:t>completed</a:t>
            </a:r>
            <a:r>
              <a:rPr lang="it-IT" sz="1406" dirty="0"/>
              <a:t> </a:t>
            </a:r>
            <a:r>
              <a:rPr lang="it-IT" sz="1406" dirty="0" err="1"/>
              <a:t>Safety</a:t>
            </a:r>
            <a:r>
              <a:rPr lang="it-IT" sz="1406" dirty="0"/>
              <a:t> </a:t>
            </a:r>
            <a:r>
              <a:rPr lang="it-IT" sz="1406" dirty="0" err="1"/>
              <a:t>Review</a:t>
            </a:r>
            <a:r>
              <a:rPr lang="it-IT" sz="1406" dirty="0"/>
              <a:t>, </a:t>
            </a:r>
            <a:r>
              <a:rPr lang="it-IT" sz="1406" dirty="0" err="1"/>
              <a:t>cleaning</a:t>
            </a:r>
            <a:r>
              <a:rPr lang="it-IT" sz="1406" dirty="0"/>
              <a:t> with </a:t>
            </a:r>
            <a:r>
              <a:rPr lang="it-IT" sz="1406" dirty="0" err="1"/>
              <a:t>fluids</a:t>
            </a:r>
            <a:r>
              <a:rPr lang="it-IT" sz="1406" dirty="0"/>
              <a:t> and </a:t>
            </a:r>
            <a:r>
              <a:rPr lang="it-IT" sz="1406" dirty="0" err="1"/>
              <a:t>scintillator</a:t>
            </a:r>
            <a:r>
              <a:rPr lang="it-IT" sz="1406" dirty="0"/>
              <a:t> </a:t>
            </a:r>
            <a:r>
              <a:rPr lang="it-IT" sz="1406" dirty="0" err="1"/>
              <a:t>operations</a:t>
            </a:r>
            <a:r>
              <a:rPr lang="it-IT" sz="1406" dirty="0"/>
              <a:t> </a:t>
            </a:r>
            <a:r>
              <a:rPr lang="it-IT" sz="1406" dirty="0" err="1"/>
              <a:t>should</a:t>
            </a:r>
            <a:r>
              <a:rPr lang="it-IT" sz="1406" dirty="0"/>
              <a:t> start </a:t>
            </a:r>
            <a:r>
              <a:rPr lang="it-IT" sz="1406" dirty="0" err="1"/>
              <a:t>soon</a:t>
            </a:r>
            <a:r>
              <a:rPr lang="it-IT" sz="1406" dirty="0"/>
              <a:t>.</a:t>
            </a:r>
          </a:p>
          <a:p>
            <a:r>
              <a:rPr lang="it-IT" sz="1406" dirty="0" err="1"/>
              <a:t>Most</a:t>
            </a:r>
            <a:r>
              <a:rPr lang="it-IT" sz="1406" dirty="0"/>
              <a:t> of the major </a:t>
            </a:r>
            <a:r>
              <a:rPr lang="it-IT" sz="1406" dirty="0" err="1"/>
              <a:t>components</a:t>
            </a:r>
            <a:r>
              <a:rPr lang="it-IT" sz="1406" dirty="0"/>
              <a:t> are </a:t>
            </a:r>
            <a:r>
              <a:rPr lang="it-IT" sz="1406" dirty="0" err="1"/>
              <a:t>either</a:t>
            </a:r>
            <a:r>
              <a:rPr lang="it-IT" sz="1406" dirty="0"/>
              <a:t> in LNGS, or </a:t>
            </a:r>
            <a:r>
              <a:rPr lang="it-IT" sz="1406" dirty="0" err="1"/>
              <a:t>ordered</a:t>
            </a:r>
            <a:r>
              <a:rPr lang="it-IT" sz="1406" dirty="0"/>
              <a:t> for delivery in </a:t>
            </a:r>
            <a:r>
              <a:rPr lang="it-IT" sz="1406" dirty="0" err="1"/>
              <a:t>October</a:t>
            </a:r>
            <a:r>
              <a:rPr lang="it-IT" sz="1406" dirty="0"/>
              <a:t> </a:t>
            </a:r>
            <a:r>
              <a:rPr lang="it-IT" sz="1406" dirty="0"/>
              <a:t>or </a:t>
            </a:r>
            <a:r>
              <a:rPr lang="it-IT" sz="1406" dirty="0" err="1"/>
              <a:t>November</a:t>
            </a:r>
            <a:r>
              <a:rPr lang="it-IT" sz="1406" dirty="0"/>
              <a:t>.  The </a:t>
            </a:r>
            <a:r>
              <a:rPr lang="it-IT" sz="1406" dirty="0" err="1"/>
              <a:t>orders</a:t>
            </a:r>
            <a:r>
              <a:rPr lang="it-IT" sz="1406" dirty="0"/>
              <a:t> include the </a:t>
            </a:r>
            <a:r>
              <a:rPr lang="it-IT" sz="1406" dirty="0" err="1"/>
              <a:t>external</a:t>
            </a:r>
            <a:r>
              <a:rPr lang="it-IT" sz="1406" dirty="0"/>
              <a:t> </a:t>
            </a:r>
            <a:r>
              <a:rPr lang="it-IT" sz="1406" dirty="0" err="1"/>
              <a:t>shielding</a:t>
            </a:r>
            <a:r>
              <a:rPr lang="it-IT" sz="1406" dirty="0"/>
              <a:t>, the </a:t>
            </a:r>
            <a:r>
              <a:rPr lang="it-IT" sz="1406" dirty="0" err="1"/>
              <a:t>crystal</a:t>
            </a:r>
            <a:r>
              <a:rPr lang="it-IT" sz="1406" dirty="0"/>
              <a:t> </a:t>
            </a:r>
            <a:r>
              <a:rPr lang="it-IT" sz="1406" dirty="0" err="1"/>
              <a:t>insertion</a:t>
            </a:r>
            <a:r>
              <a:rPr lang="it-IT" sz="1406" dirty="0"/>
              <a:t> </a:t>
            </a:r>
            <a:r>
              <a:rPr lang="it-IT" sz="1406" dirty="0" err="1"/>
              <a:t>system</a:t>
            </a:r>
            <a:r>
              <a:rPr lang="it-IT" sz="1406" dirty="0"/>
              <a:t>, and the </a:t>
            </a:r>
            <a:r>
              <a:rPr lang="it-IT" sz="1406" dirty="0" err="1"/>
              <a:t>crystal</a:t>
            </a:r>
            <a:r>
              <a:rPr lang="it-IT" sz="1406" dirty="0"/>
              <a:t> </a:t>
            </a:r>
            <a:r>
              <a:rPr lang="it-IT" sz="1406" dirty="0" err="1"/>
              <a:t>enclosure</a:t>
            </a:r>
            <a:r>
              <a:rPr lang="it-IT" sz="1406" dirty="0"/>
              <a:t>. </a:t>
            </a:r>
          </a:p>
          <a:p>
            <a:pPr>
              <a:spcBef>
                <a:spcPts val="2109"/>
              </a:spcBef>
            </a:pPr>
            <a:r>
              <a:rPr lang="it-IT" sz="1406" b="1" dirty="0" err="1"/>
              <a:t>Provided</a:t>
            </a:r>
            <a:r>
              <a:rPr lang="it-IT" sz="1406" b="1" dirty="0"/>
              <a:t> </a:t>
            </a:r>
            <a:r>
              <a:rPr lang="it-IT" sz="1406" b="1" dirty="0" err="1"/>
              <a:t>there</a:t>
            </a:r>
            <a:r>
              <a:rPr lang="it-IT" sz="1406" b="1" dirty="0"/>
              <a:t> are no </a:t>
            </a:r>
            <a:r>
              <a:rPr lang="it-IT" sz="1406" b="1" dirty="0" err="1"/>
              <a:t>further</a:t>
            </a:r>
            <a:r>
              <a:rPr lang="it-IT" sz="1406" b="1" dirty="0"/>
              <a:t> </a:t>
            </a:r>
            <a:r>
              <a:rPr lang="it-IT" sz="1406" b="1" dirty="0" err="1"/>
              <a:t>delays</a:t>
            </a:r>
            <a:r>
              <a:rPr lang="it-IT" sz="1406" b="1" dirty="0"/>
              <a:t>, </a:t>
            </a:r>
            <a:r>
              <a:rPr lang="it-IT" sz="1406" b="1" dirty="0" err="1"/>
              <a:t>we</a:t>
            </a:r>
            <a:r>
              <a:rPr lang="it-IT" sz="1406" b="1" dirty="0"/>
              <a:t> </a:t>
            </a:r>
            <a:r>
              <a:rPr lang="it-IT" sz="1406" b="1" dirty="0" err="1"/>
              <a:t>expect</a:t>
            </a:r>
            <a:r>
              <a:rPr lang="it-IT" sz="1406" b="1" dirty="0"/>
              <a:t> to </a:t>
            </a:r>
            <a:r>
              <a:rPr lang="it-IT" sz="1406" b="1" dirty="0" err="1"/>
              <a:t>assemble</a:t>
            </a:r>
            <a:r>
              <a:rPr lang="it-IT" sz="1406" b="1" dirty="0"/>
              <a:t> the detector and </a:t>
            </a:r>
            <a:r>
              <a:rPr lang="it-IT" sz="1406" b="1" dirty="0" err="1"/>
              <a:t>begin</a:t>
            </a:r>
            <a:r>
              <a:rPr lang="it-IT" sz="1406" b="1" dirty="0"/>
              <a:t> </a:t>
            </a:r>
            <a:r>
              <a:rPr lang="it-IT" sz="1406" b="1" dirty="0" err="1"/>
              <a:t>commissioning</a:t>
            </a:r>
            <a:r>
              <a:rPr lang="it-IT" sz="1406" b="1" dirty="0"/>
              <a:t> by the end of 2017.</a:t>
            </a:r>
          </a:p>
        </p:txBody>
      </p:sp>
      <p:pic>
        <p:nvPicPr>
          <p:cNvPr id="984" name="image4.png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4578" y="44623"/>
            <a:ext cx="1198540" cy="10088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42515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 descr="Rectangle 1"/>
          <p:cNvSpPr/>
          <p:nvPr/>
        </p:nvSpPr>
        <p:spPr>
          <a:xfrm>
            <a:off x="1524000" y="-1"/>
            <a:ext cx="9144001" cy="1053448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687"/>
          </a:p>
        </p:txBody>
      </p:sp>
      <p:pic>
        <p:nvPicPr>
          <p:cNvPr id="975" name="image4.png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4578" y="44623"/>
            <a:ext cx="1198540" cy="1008823"/>
          </a:xfrm>
          <a:prstGeom prst="rect">
            <a:avLst/>
          </a:prstGeom>
          <a:ln w="12700">
            <a:miter lim="400000"/>
          </a:ln>
        </p:spPr>
      </p:pic>
      <p:sp>
        <p:nvSpPr>
          <p:cNvPr id="977" name="Shape 977"/>
          <p:cNvSpPr>
            <a:spLocks noGrp="1"/>
          </p:cNvSpPr>
          <p:nvPr>
            <p:ph type="title"/>
          </p:nvPr>
        </p:nvSpPr>
        <p:spPr>
          <a:xfrm>
            <a:off x="1669571" y="-68619"/>
            <a:ext cx="8998429" cy="1148456"/>
          </a:xfrm>
          <a:prstGeom prst="rect">
            <a:avLst/>
          </a:prstGeom>
        </p:spPr>
        <p:txBody>
          <a:bodyPr/>
          <a:lstStyle>
            <a:lvl1pPr>
              <a:defRPr sz="43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/>
            <a:r>
              <a:rPr dirty="0"/>
              <a:t>PoP </a:t>
            </a:r>
            <a:r>
              <a:rPr lang="it-IT" dirty="0" err="1" smtClean="0"/>
              <a:t>Milestones</a:t>
            </a:r>
            <a:r>
              <a:rPr lang="it-IT" dirty="0" smtClean="0"/>
              <a:t> </a:t>
            </a:r>
            <a:r>
              <a:rPr dirty="0" smtClean="0"/>
              <a:t>Schedule</a:t>
            </a:r>
            <a:endParaRPr dirty="0"/>
          </a:p>
        </p:txBody>
      </p:sp>
      <p:sp>
        <p:nvSpPr>
          <p:cNvPr id="978" name="Shape 978"/>
          <p:cNvSpPr>
            <a:spLocks noGrp="1"/>
          </p:cNvSpPr>
          <p:nvPr>
            <p:ph type="body" idx="1"/>
          </p:nvPr>
        </p:nvSpPr>
        <p:spPr>
          <a:xfrm>
            <a:off x="1903771" y="1167943"/>
            <a:ext cx="8036451" cy="56113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529171">
              <a:buNone/>
              <a:defRPr sz="2000" b="1">
                <a:latin typeface="+mj-lt"/>
                <a:ea typeface="+mj-ea"/>
                <a:cs typeface="+mj-cs"/>
                <a:sym typeface="Helvetica"/>
              </a:defRPr>
            </a:pPr>
            <a:r>
              <a:rPr sz="1125" dirty="0"/>
              <a:t>Milestones</a:t>
            </a:r>
            <a:r>
              <a:rPr lang="it-IT" sz="1125" dirty="0"/>
              <a:t> </a:t>
            </a:r>
            <a:r>
              <a:rPr lang="it-IT" sz="1125" dirty="0" err="1"/>
              <a:t>completion</a:t>
            </a:r>
            <a:r>
              <a:rPr sz="1125" dirty="0">
                <a:latin typeface="Helvetica Light"/>
                <a:ea typeface="Helvetica Light"/>
                <a:cs typeface="Helvetica Light"/>
                <a:sym typeface="Helvetica Light"/>
              </a:rPr>
              <a:t>										</a:t>
            </a:r>
            <a:r>
              <a:rPr sz="1125" dirty="0"/>
              <a:t>Date</a:t>
            </a:r>
            <a:endParaRPr sz="1125" dirty="0"/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125" dirty="0"/>
              <a:t>Veto vessel dry commissioning </a:t>
            </a:r>
            <a:r>
              <a:rPr sz="1125" dirty="0"/>
              <a:t>(</a:t>
            </a:r>
            <a:r>
              <a:rPr lang="it-IT" sz="1125" dirty="0"/>
              <a:t>H</a:t>
            </a:r>
            <a:r>
              <a:rPr sz="1125" dirty="0"/>
              <a:t>all </a:t>
            </a:r>
            <a:r>
              <a:rPr sz="1125" dirty="0"/>
              <a:t>B)						</a:t>
            </a:r>
            <a:r>
              <a:rPr lang="it-IT" sz="1125" dirty="0"/>
              <a:t>	</a:t>
            </a:r>
            <a:r>
              <a:rPr sz="1125" dirty="0"/>
              <a:t>July 31</a:t>
            </a:r>
            <a:r>
              <a:rPr sz="1125" baseline="30000" dirty="0"/>
              <a:t>st</a:t>
            </a:r>
            <a:r>
              <a:rPr lang="it-IT" sz="1125" dirty="0"/>
              <a:t>, 2017</a:t>
            </a:r>
            <a:endParaRPr sz="1125" dirty="0"/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125" dirty="0"/>
              <a:t>Hall C </a:t>
            </a:r>
            <a:r>
              <a:rPr sz="1125" dirty="0"/>
              <a:t>Site</a:t>
            </a:r>
            <a:r>
              <a:rPr lang="it-IT" sz="1125" dirty="0"/>
              <a:t> </a:t>
            </a:r>
            <a:r>
              <a:rPr lang="it-IT" sz="1125" dirty="0" err="1"/>
              <a:t>available</a:t>
            </a:r>
            <a:r>
              <a:rPr sz="1125" dirty="0"/>
              <a:t>	</a:t>
            </a:r>
            <a:r>
              <a:rPr lang="en-US" sz="1125" dirty="0"/>
              <a:t>(5 months after Hall C vacated)</a:t>
            </a:r>
            <a:r>
              <a:rPr sz="1125" dirty="0"/>
              <a:t>					</a:t>
            </a:r>
            <a:r>
              <a:rPr lang="en-US" sz="1125" dirty="0"/>
              <a:t>	</a:t>
            </a:r>
            <a:r>
              <a:rPr sz="1125" dirty="0"/>
              <a:t>May 1</a:t>
            </a:r>
            <a:r>
              <a:rPr lang="it-IT" sz="1125" dirty="0"/>
              <a:t>2</a:t>
            </a:r>
            <a:r>
              <a:rPr sz="1125" baseline="30000" dirty="0"/>
              <a:t>th</a:t>
            </a:r>
            <a:endParaRPr lang="it-IT" sz="1125" dirty="0"/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1125" dirty="0"/>
              <a:t>Lower Lead </a:t>
            </a:r>
            <a:r>
              <a:rPr lang="it-IT" sz="1125" dirty="0" err="1"/>
              <a:t>s</a:t>
            </a:r>
            <a:r>
              <a:rPr lang="it-IT" sz="1125" dirty="0" err="1"/>
              <a:t>hielding</a:t>
            </a:r>
            <a:r>
              <a:rPr lang="it-IT" sz="1125" dirty="0"/>
              <a:t>									</a:t>
            </a:r>
            <a:r>
              <a:rPr lang="it-IT" sz="1125" dirty="0" err="1"/>
              <a:t>July</a:t>
            </a:r>
            <a:r>
              <a:rPr lang="it-IT" sz="1125" dirty="0"/>
              <a:t> 3rd</a:t>
            </a:r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1125" dirty="0"/>
              <a:t>PRA </a:t>
            </a:r>
            <a:r>
              <a:rPr lang="it-IT" sz="1125" dirty="0" err="1"/>
              <a:t>approval</a:t>
            </a:r>
            <a:r>
              <a:rPr lang="it-IT" sz="1125" dirty="0"/>
              <a:t> by LNGS									</a:t>
            </a:r>
            <a:r>
              <a:rPr lang="it-IT" sz="1125" dirty="0" err="1"/>
              <a:t>Sep</a:t>
            </a:r>
            <a:r>
              <a:rPr lang="it-IT" sz="1125" dirty="0"/>
              <a:t> 14th</a:t>
            </a:r>
            <a:endParaRPr sz="1125" dirty="0"/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1125" dirty="0"/>
              <a:t>CIS delivery to LNGS										</a:t>
            </a:r>
            <a:r>
              <a:rPr lang="it-IT" sz="1125" dirty="0" err="1"/>
              <a:t>Sep</a:t>
            </a:r>
            <a:r>
              <a:rPr lang="it-IT" sz="1125" dirty="0"/>
              <a:t> 20th</a:t>
            </a:r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1125" dirty="0"/>
              <a:t>Crystal </a:t>
            </a:r>
            <a:r>
              <a:rPr lang="it-IT" sz="1125" dirty="0" err="1"/>
              <a:t>enclosure</a:t>
            </a:r>
            <a:r>
              <a:rPr lang="it-IT" sz="1125" dirty="0"/>
              <a:t> delivery </a:t>
            </a:r>
            <a:r>
              <a:rPr lang="it-IT" sz="1125" dirty="0"/>
              <a:t>to LNGS								</a:t>
            </a:r>
            <a:r>
              <a:rPr lang="it-IT" sz="1125" dirty="0" err="1"/>
              <a:t>Oct</a:t>
            </a:r>
            <a:r>
              <a:rPr lang="it-IT" sz="1125" dirty="0"/>
              <a:t> </a:t>
            </a:r>
            <a:r>
              <a:rPr lang="it-IT" sz="1125" dirty="0"/>
              <a:t>15</a:t>
            </a:r>
            <a:r>
              <a:rPr lang="it-IT" sz="1125" baseline="30000" dirty="0"/>
              <a:t>th</a:t>
            </a:r>
            <a:endParaRPr lang="it-IT" sz="1125" dirty="0"/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1125" dirty="0"/>
              <a:t>PE + SS +catch </a:t>
            </a:r>
            <a:r>
              <a:rPr lang="it-IT" sz="1125" dirty="0" err="1"/>
              <a:t>basin</a:t>
            </a:r>
            <a:r>
              <a:rPr lang="it-IT" sz="1125" dirty="0"/>
              <a:t>+ </a:t>
            </a:r>
            <a:r>
              <a:rPr lang="it-IT" sz="1125" dirty="0"/>
              <a:t>w</a:t>
            </a:r>
            <a:r>
              <a:rPr lang="it-IT" sz="1125" dirty="0"/>
              <a:t>ater tanks </a:t>
            </a:r>
            <a:r>
              <a:rPr lang="it-IT" sz="1125" dirty="0" err="1"/>
              <a:t>s</a:t>
            </a:r>
            <a:r>
              <a:rPr sz="1125" dirty="0"/>
              <a:t>hielding delivery</a:t>
            </a:r>
            <a:r>
              <a:rPr lang="it-IT" sz="1125" dirty="0"/>
              <a:t> to LNGS </a:t>
            </a:r>
            <a:r>
              <a:rPr lang="it-IT" sz="1125" dirty="0"/>
              <a:t>	</a:t>
            </a:r>
            <a:r>
              <a:rPr sz="1125" dirty="0"/>
              <a:t>	 	</a:t>
            </a:r>
            <a:r>
              <a:rPr lang="it-IT" sz="1125" dirty="0"/>
              <a:t>	</a:t>
            </a:r>
            <a:r>
              <a:rPr lang="it-IT" sz="1125" dirty="0" err="1"/>
              <a:t>Oct</a:t>
            </a:r>
            <a:r>
              <a:rPr sz="1125" dirty="0"/>
              <a:t> </a:t>
            </a:r>
            <a:r>
              <a:rPr lang="it-IT" sz="1125" dirty="0"/>
              <a:t>1</a:t>
            </a:r>
            <a:r>
              <a:rPr lang="it-IT" sz="1125" dirty="0"/>
              <a:t>5</a:t>
            </a:r>
            <a:r>
              <a:rPr sz="1125" baseline="30000" dirty="0"/>
              <a:t>th</a:t>
            </a:r>
            <a:endParaRPr lang="it-IT" sz="1125" dirty="0"/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1125" dirty="0"/>
              <a:t>PE </a:t>
            </a:r>
            <a:r>
              <a:rPr lang="it-IT" sz="1125" dirty="0" err="1"/>
              <a:t>shielding</a:t>
            </a:r>
            <a:r>
              <a:rPr lang="it-IT" sz="1125" dirty="0"/>
              <a:t> </a:t>
            </a:r>
            <a:r>
              <a:rPr lang="it-IT" sz="1125" dirty="0" err="1"/>
              <a:t>installation</a:t>
            </a:r>
            <a:r>
              <a:rPr lang="it-IT" sz="1125" dirty="0"/>
              <a:t> </a:t>
            </a:r>
            <a:r>
              <a:rPr lang="it-IT" sz="1125" dirty="0"/>
              <a:t>in Hall C								</a:t>
            </a:r>
            <a:r>
              <a:rPr lang="it-IT" sz="1125" dirty="0" err="1"/>
              <a:t>Oct</a:t>
            </a:r>
            <a:r>
              <a:rPr lang="it-IT" sz="1125" dirty="0"/>
              <a:t> 31th</a:t>
            </a:r>
            <a:endParaRPr sz="1125" dirty="0"/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125" dirty="0"/>
              <a:t>Veto vessel cleaning + </a:t>
            </a:r>
            <a:r>
              <a:rPr lang="it-IT" sz="1125" dirty="0" err="1"/>
              <a:t>Lumirror</a:t>
            </a:r>
            <a:r>
              <a:rPr lang="it-IT" sz="1125" dirty="0"/>
              <a:t> + </a:t>
            </a:r>
            <a:r>
              <a:rPr lang="it-IT" sz="1125" dirty="0" err="1"/>
              <a:t>PMTs</a:t>
            </a:r>
            <a:r>
              <a:rPr lang="it-IT" sz="1125" dirty="0"/>
              <a:t> </a:t>
            </a:r>
            <a:r>
              <a:rPr sz="1125" dirty="0"/>
              <a:t>installation </a:t>
            </a:r>
            <a:r>
              <a:rPr lang="it-IT" sz="1125" dirty="0"/>
              <a:t>in H</a:t>
            </a:r>
            <a:r>
              <a:rPr sz="1125" dirty="0"/>
              <a:t>all C</a:t>
            </a:r>
            <a:r>
              <a:rPr sz="1125" dirty="0"/>
              <a:t>			</a:t>
            </a:r>
            <a:r>
              <a:rPr lang="it-IT" sz="1125" dirty="0"/>
              <a:t>		</a:t>
            </a:r>
            <a:r>
              <a:rPr sz="1125" dirty="0"/>
              <a:t>Oct </a:t>
            </a:r>
            <a:r>
              <a:rPr lang="it-IT" sz="1125" dirty="0"/>
              <a:t>31</a:t>
            </a:r>
            <a:r>
              <a:rPr sz="1125" dirty="0"/>
              <a:t>th</a:t>
            </a:r>
            <a:endParaRPr lang="it-IT" sz="1125" dirty="0"/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1125" dirty="0" err="1"/>
              <a:t>Electronics</a:t>
            </a:r>
            <a:r>
              <a:rPr lang="it-IT" sz="1125" dirty="0"/>
              <a:t> + DAQ </a:t>
            </a:r>
            <a:r>
              <a:rPr lang="it-IT" sz="1125" dirty="0" err="1"/>
              <a:t>installation</a:t>
            </a:r>
            <a:r>
              <a:rPr lang="it-IT" sz="1125" dirty="0"/>
              <a:t> in Hall C							</a:t>
            </a:r>
            <a:r>
              <a:rPr lang="it-IT" sz="1125" dirty="0" err="1"/>
              <a:t>Oct</a:t>
            </a:r>
            <a:r>
              <a:rPr lang="it-IT" sz="1125" dirty="0"/>
              <a:t> 31th</a:t>
            </a:r>
            <a:endParaRPr sz="1125" dirty="0"/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1125" dirty="0"/>
              <a:t>Crystal </a:t>
            </a:r>
            <a:r>
              <a:rPr lang="it-IT" sz="1125" dirty="0" err="1"/>
              <a:t>insertion</a:t>
            </a:r>
            <a:r>
              <a:rPr lang="it-IT" sz="1125" dirty="0"/>
              <a:t> </a:t>
            </a:r>
            <a:r>
              <a:rPr lang="it-IT" sz="1125" dirty="0" err="1"/>
              <a:t>system</a:t>
            </a:r>
            <a:r>
              <a:rPr lang="it-IT" sz="1125" dirty="0"/>
              <a:t> </a:t>
            </a:r>
            <a:r>
              <a:rPr lang="it-IT" sz="1125" dirty="0" err="1"/>
              <a:t>installation</a:t>
            </a:r>
            <a:r>
              <a:rPr lang="it-IT" sz="1125" dirty="0"/>
              <a:t> </a:t>
            </a:r>
            <a:r>
              <a:rPr lang="it-IT" sz="1125" dirty="0"/>
              <a:t>inside the </a:t>
            </a:r>
            <a:r>
              <a:rPr lang="it-IT" sz="1125" dirty="0"/>
              <a:t>veto vessel</a:t>
            </a:r>
            <a:r>
              <a:rPr lang="it-IT" sz="1125" dirty="0"/>
              <a:t>					</a:t>
            </a:r>
            <a:r>
              <a:rPr lang="it-IT" sz="1125" dirty="0" err="1"/>
              <a:t>Nov</a:t>
            </a:r>
            <a:r>
              <a:rPr lang="it-IT" sz="1125" dirty="0"/>
              <a:t> 10th</a:t>
            </a:r>
            <a:endParaRPr lang="it-IT" sz="1125" dirty="0"/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125" dirty="0"/>
              <a:t>Fluid </a:t>
            </a:r>
            <a:r>
              <a:rPr sz="1125" dirty="0"/>
              <a:t>handling </a:t>
            </a:r>
            <a:r>
              <a:rPr lang="it-IT" sz="1125" dirty="0" err="1"/>
              <a:t>installation</a:t>
            </a:r>
            <a:r>
              <a:rPr lang="it-IT" sz="1125" dirty="0"/>
              <a:t> </a:t>
            </a:r>
            <a:r>
              <a:rPr lang="it-IT" sz="1125" dirty="0"/>
              <a:t>in Hall C</a:t>
            </a:r>
            <a:r>
              <a:rPr sz="1125" dirty="0"/>
              <a:t>			</a:t>
            </a:r>
            <a:r>
              <a:rPr lang="it-IT" sz="1125" dirty="0"/>
              <a:t>	</a:t>
            </a:r>
            <a:r>
              <a:rPr sz="1125" dirty="0"/>
              <a:t>	       </a:t>
            </a:r>
            <a:r>
              <a:rPr sz="1125" dirty="0"/>
              <a:t>              </a:t>
            </a:r>
            <a:r>
              <a:rPr lang="it-IT" sz="1125" dirty="0"/>
              <a:t>		</a:t>
            </a:r>
            <a:r>
              <a:rPr lang="it-IT" sz="1125" dirty="0" err="1"/>
              <a:t>Nov</a:t>
            </a:r>
            <a:r>
              <a:rPr lang="it-IT" sz="1125" dirty="0"/>
              <a:t> 30th</a:t>
            </a:r>
            <a:endParaRPr sz="1125" dirty="0"/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1125" dirty="0"/>
              <a:t>5 kg c</a:t>
            </a:r>
            <a:r>
              <a:rPr sz="1125" dirty="0"/>
              <a:t>rystal growt</a:t>
            </a:r>
            <a:r>
              <a:rPr lang="it-IT" sz="1125" dirty="0"/>
              <a:t>h @ RMD</a:t>
            </a:r>
            <a:r>
              <a:rPr sz="1125" dirty="0"/>
              <a:t>					</a:t>
            </a:r>
            <a:r>
              <a:rPr lang="it-IT" sz="1125" dirty="0"/>
              <a:t>	</a:t>
            </a:r>
            <a:r>
              <a:rPr sz="1125" dirty="0"/>
              <a:t>	</a:t>
            </a:r>
            <a:r>
              <a:rPr lang="it-IT" sz="1125" dirty="0"/>
              <a:t>		</a:t>
            </a:r>
            <a:r>
              <a:rPr lang="it-IT" sz="1125" dirty="0" err="1"/>
              <a:t>Oct</a:t>
            </a:r>
            <a:r>
              <a:rPr sz="1125" dirty="0"/>
              <a:t> </a:t>
            </a:r>
            <a:r>
              <a:rPr lang="it-IT" sz="1125" dirty="0"/>
              <a:t>3nd</a:t>
            </a:r>
            <a:endParaRPr sz="1125" dirty="0"/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125" dirty="0"/>
              <a:t>Crystal enclosure </a:t>
            </a:r>
            <a:r>
              <a:rPr sz="1125" dirty="0"/>
              <a:t>delivery </a:t>
            </a:r>
            <a:r>
              <a:rPr lang="it-IT" sz="1125" dirty="0"/>
              <a:t>to</a:t>
            </a:r>
            <a:r>
              <a:rPr sz="1125" dirty="0"/>
              <a:t> </a:t>
            </a:r>
            <a:r>
              <a:rPr sz="1125" dirty="0"/>
              <a:t>PU				</a:t>
            </a:r>
            <a:r>
              <a:rPr lang="it-IT" sz="1125" dirty="0"/>
              <a:t>				</a:t>
            </a:r>
            <a:r>
              <a:rPr lang="it-IT" sz="1125" dirty="0" err="1"/>
              <a:t>Oct</a:t>
            </a:r>
            <a:r>
              <a:rPr sz="1125" dirty="0"/>
              <a:t> </a:t>
            </a:r>
            <a:r>
              <a:rPr lang="it-IT" sz="1125" dirty="0"/>
              <a:t>31</a:t>
            </a:r>
            <a:r>
              <a:rPr sz="1125" dirty="0"/>
              <a:t>th</a:t>
            </a:r>
            <a:endParaRPr sz="1125" dirty="0"/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125" dirty="0"/>
              <a:t>Crystal-PMT installation in </a:t>
            </a:r>
            <a:r>
              <a:rPr sz="1125" dirty="0"/>
              <a:t>enclosure</a:t>
            </a:r>
            <a:r>
              <a:rPr lang="it-IT" sz="1125" dirty="0"/>
              <a:t> in </a:t>
            </a:r>
            <a:r>
              <a:rPr lang="it-IT" sz="1125" dirty="0" err="1"/>
              <a:t>glove</a:t>
            </a:r>
            <a:r>
              <a:rPr lang="it-IT" sz="1125" dirty="0"/>
              <a:t> box @ PU</a:t>
            </a:r>
            <a:r>
              <a:rPr sz="1125" dirty="0"/>
              <a:t>				</a:t>
            </a:r>
            <a:r>
              <a:rPr lang="it-IT" sz="1125" dirty="0"/>
              <a:t>	</a:t>
            </a:r>
            <a:r>
              <a:rPr lang="it-IT" sz="1125" dirty="0" err="1"/>
              <a:t>Nov</a:t>
            </a:r>
            <a:r>
              <a:rPr lang="it-IT" sz="1125" dirty="0"/>
              <a:t> 15</a:t>
            </a:r>
            <a:r>
              <a:rPr sz="1125" dirty="0"/>
              <a:t>th</a:t>
            </a:r>
            <a:r>
              <a:rPr sz="1125" dirty="0"/>
              <a:t>	</a:t>
            </a:r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125" dirty="0"/>
              <a:t>Crystal shipment to LNGS								</a:t>
            </a:r>
            <a:r>
              <a:rPr lang="it-IT" sz="1125" dirty="0"/>
              <a:t>	</a:t>
            </a:r>
            <a:r>
              <a:rPr lang="it-IT" sz="1125" dirty="0" err="1"/>
              <a:t>Nov</a:t>
            </a:r>
            <a:r>
              <a:rPr lang="it-IT" sz="1125" dirty="0"/>
              <a:t> 30</a:t>
            </a:r>
            <a:r>
              <a:rPr sz="1125" dirty="0"/>
              <a:t>th</a:t>
            </a:r>
            <a:endParaRPr sz="1125" dirty="0"/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125" dirty="0"/>
              <a:t>Crystal installation in the vessel							</a:t>
            </a:r>
            <a:r>
              <a:rPr lang="it-IT" sz="1125" dirty="0"/>
              <a:t>	</a:t>
            </a:r>
            <a:r>
              <a:rPr lang="it-IT" sz="1125" dirty="0" err="1"/>
              <a:t>Dec</a:t>
            </a:r>
            <a:r>
              <a:rPr lang="it-IT" sz="1125" dirty="0"/>
              <a:t> 10th</a:t>
            </a:r>
            <a:r>
              <a:rPr sz="1125" dirty="0"/>
              <a:t>	</a:t>
            </a:r>
            <a:endParaRPr lang="it-IT" sz="1125" dirty="0"/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1125" dirty="0"/>
              <a:t>LS </a:t>
            </a:r>
            <a:r>
              <a:rPr lang="it-IT" sz="1125" dirty="0" err="1"/>
              <a:t>preparation</a:t>
            </a:r>
            <a:r>
              <a:rPr lang="it-IT" sz="1125" dirty="0"/>
              <a:t> (to be </a:t>
            </a:r>
            <a:r>
              <a:rPr lang="it-IT" sz="1125" dirty="0" err="1"/>
              <a:t>done</a:t>
            </a:r>
            <a:r>
              <a:rPr lang="it-IT" sz="1125" dirty="0"/>
              <a:t> in </a:t>
            </a:r>
            <a:r>
              <a:rPr lang="it-IT" sz="1125" dirty="0" err="1"/>
              <a:t>advance</a:t>
            </a:r>
            <a:r>
              <a:rPr lang="it-IT" sz="1125" dirty="0"/>
              <a:t>, BX </a:t>
            </a:r>
            <a:r>
              <a:rPr lang="it-IT" sz="1125" dirty="0" err="1"/>
              <a:t>activity</a:t>
            </a:r>
            <a:r>
              <a:rPr lang="it-IT" sz="1125" dirty="0"/>
              <a:t>)						???</a:t>
            </a:r>
            <a:endParaRPr lang="it-IT" sz="1125" dirty="0"/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1125" dirty="0"/>
              <a:t>V</a:t>
            </a:r>
            <a:r>
              <a:rPr lang="it-IT" sz="1125" dirty="0"/>
              <a:t>eto </a:t>
            </a:r>
            <a:r>
              <a:rPr lang="it-IT" sz="1125" dirty="0" err="1"/>
              <a:t>commissioning</a:t>
            </a:r>
            <a:r>
              <a:rPr lang="it-IT" sz="1125" dirty="0"/>
              <a:t>									End 2017		</a:t>
            </a:r>
          </a:p>
          <a:p>
            <a:pPr defTabSz="529171">
              <a:buFontTx/>
              <a:buAutoNum type="arabicPeriod"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1125" dirty="0" err="1"/>
              <a:t>PoP</a:t>
            </a:r>
            <a:r>
              <a:rPr lang="it-IT" sz="1125" dirty="0"/>
              <a:t> </a:t>
            </a:r>
            <a:r>
              <a:rPr lang="it-IT" sz="1125" dirty="0" err="1"/>
              <a:t>run</a:t>
            </a:r>
            <a:r>
              <a:rPr sz="1125" dirty="0"/>
              <a:t>	</a:t>
            </a:r>
            <a:r>
              <a:rPr lang="it-IT" sz="1125" dirty="0"/>
              <a:t>		</a:t>
            </a:r>
            <a:r>
              <a:rPr lang="it-IT" sz="1125" dirty="0"/>
              <a:t>								2018</a:t>
            </a:r>
            <a:r>
              <a:rPr lang="it-IT" sz="1125" dirty="0"/>
              <a:t>					</a:t>
            </a:r>
            <a:r>
              <a:rPr sz="1125" dirty="0"/>
              <a:t>	</a:t>
            </a:r>
            <a:r>
              <a:rPr lang="it-IT" sz="1125" dirty="0"/>
              <a:t>			</a:t>
            </a:r>
            <a:r>
              <a:rPr sz="1125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02580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302</Words>
  <Application>Microsoft Macintosh PowerPoint</Application>
  <PresentationFormat>Widescreen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Calibri Light</vt:lpstr>
      <vt:lpstr>Helvetica</vt:lpstr>
      <vt:lpstr>Helvetica Light</vt:lpstr>
      <vt:lpstr>Helvetica Neue</vt:lpstr>
      <vt:lpstr>Mangal</vt:lpstr>
      <vt:lpstr>Wingdings</vt:lpstr>
      <vt:lpstr>Arial</vt:lpstr>
      <vt:lpstr>Office Theme</vt:lpstr>
      <vt:lpstr>The SABRE Crystals</vt:lpstr>
      <vt:lpstr>SABRE PoP NaI(Tl) Crystal</vt:lpstr>
      <vt:lpstr>Princeton SABRE Crystal Group -July 2017</vt:lpstr>
      <vt:lpstr>Small Oven System for Crystal Growing Tests.</vt:lpstr>
      <vt:lpstr> Small 2-inch  Crystal grown in Princeton</vt:lpstr>
      <vt:lpstr>SABRE PoP Summary</vt:lpstr>
      <vt:lpstr>PoP Milestones Schedule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SABRE Crystals</dc:title>
  <dc:creator>Frank P. Calaprice</dc:creator>
  <cp:lastModifiedBy>Frank P. Calaprice</cp:lastModifiedBy>
  <cp:revision>7</cp:revision>
  <dcterms:created xsi:type="dcterms:W3CDTF">2017-10-04T04:16:55Z</dcterms:created>
  <dcterms:modified xsi:type="dcterms:W3CDTF">2017-10-04T07:24:23Z</dcterms:modified>
</cp:coreProperties>
</file>