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8" r:id="rId3"/>
    <p:sldId id="287" r:id="rId4"/>
    <p:sldId id="290" r:id="rId5"/>
    <p:sldId id="291" r:id="rId6"/>
    <p:sldId id="262" r:id="rId7"/>
    <p:sldId id="264" r:id="rId8"/>
    <p:sldId id="265" r:id="rId9"/>
    <p:sldId id="285" r:id="rId10"/>
    <p:sldId id="263" r:id="rId11"/>
    <p:sldId id="266" r:id="rId12"/>
    <p:sldId id="267" r:id="rId13"/>
    <p:sldId id="273" r:id="rId14"/>
    <p:sldId id="274" r:id="rId15"/>
    <p:sldId id="276" r:id="rId16"/>
    <p:sldId id="278" r:id="rId17"/>
    <p:sldId id="284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6076-7D77-DA4A-9EB4-8385C53DDC1B}" type="datetimeFigureOut">
              <a:rPr lang="it-IT" smtClean="0"/>
              <a:pPr/>
              <a:t>17-10-2017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E3E4-B5A7-F448-9913-C2F4EADF0A2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scrittura al confine tra chimica e letteratura</a:t>
            </a:r>
            <a:endParaRPr lang="it-IT" dirty="0"/>
          </a:p>
        </p:txBody>
      </p:sp>
      <p:pic>
        <p:nvPicPr>
          <p:cNvPr id="4" name="Segnaposto contenuto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28" b="-2128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92260"/>
          </a:xfrm>
        </p:spPr>
        <p:txBody>
          <a:bodyPr>
            <a:normAutofit/>
          </a:bodyPr>
          <a:lstStyle/>
          <a:p>
            <a:r>
              <a:rPr lang="it-IT" dirty="0" smtClean="0"/>
              <a:t>Dialogo con T. Regge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60229"/>
            <a:ext cx="9144000" cy="6198269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 smtClean="0">
                <a:latin typeface="Times New Roman"/>
                <a:cs typeface="Times New Roman"/>
              </a:rPr>
              <a:t>R.: «Mi piace la frase in cui dici che il sistema periodico è poesia, per giunta con la rima» </a:t>
            </a:r>
          </a:p>
          <a:p>
            <a:pPr algn="just"/>
            <a:r>
              <a:rPr lang="it-IT" sz="2000" b="1" dirty="0" smtClean="0">
                <a:latin typeface="Times New Roman"/>
                <a:cs typeface="Times New Roman"/>
              </a:rPr>
              <a:t>Levi: «L’espressione è paradossale, ma la rima c’è proprio. Nella forma grafica più consueta della tavola del sistema periodico, ogni riga termina con la stessa «sillaba»,che è sempre composta da un alogeno più un gas raro. Ma nella frase che tu citi c’è evidentemente di più. C’è l’eco della grande scoperta, quella che ti toglie il fiato; dell’emozione (anche estetica, anche poetica)che </a:t>
            </a:r>
            <a:r>
              <a:rPr lang="it-IT" sz="2000" b="1" dirty="0" err="1" smtClean="0">
                <a:latin typeface="Times New Roman"/>
                <a:cs typeface="Times New Roman"/>
              </a:rPr>
              <a:t>Mendeleev</a:t>
            </a:r>
            <a:r>
              <a:rPr lang="it-IT" sz="2000" b="1" dirty="0" smtClean="0">
                <a:latin typeface="Times New Roman"/>
                <a:cs typeface="Times New Roman"/>
              </a:rPr>
              <a:t> deve aver provato quando intuì che ordinando gli elementi allora noti in quel certo modo, il caos dava luogo all'ordine, l'indistinto al comprensibile: diventava possibile (e </a:t>
            </a:r>
            <a:r>
              <a:rPr lang="it-IT" sz="2000" b="1" dirty="0" err="1" smtClean="0">
                <a:latin typeface="Times New Roman"/>
                <a:cs typeface="Times New Roman"/>
              </a:rPr>
              <a:t>Mendeleev</a:t>
            </a:r>
            <a:r>
              <a:rPr lang="it-IT" sz="2000" b="1" dirty="0" smtClean="0">
                <a:latin typeface="Times New Roman"/>
                <a:cs typeface="Times New Roman"/>
              </a:rPr>
              <a:t> lo fece) individuare caselle vuote che avrebbero dovuto essere riempite, dato che “tutto ciò che può esistere esiste”; cioè fare opera profetica, </a:t>
            </a:r>
            <a:r>
              <a:rPr lang="it-IT" sz="2000" b="1" dirty="0" err="1" smtClean="0">
                <a:latin typeface="Times New Roman"/>
                <a:cs typeface="Times New Roman"/>
              </a:rPr>
              <a:t>antivedere</a:t>
            </a:r>
            <a:r>
              <a:rPr lang="it-IT" sz="2000" b="1" dirty="0" smtClean="0">
                <a:latin typeface="Times New Roman"/>
                <a:cs typeface="Times New Roman"/>
              </a:rPr>
              <a:t> l’esistenza di elementi sconosciuti, che vennero poi puntualmente scoperti. Ravvisare o creare una simmetria, “mettere qualcosa al posto giusto", è un'avventura mentale comune al poeta e allo scienziato».</a:t>
            </a:r>
            <a:r>
              <a:rPr lang="it-IT" sz="2000" dirty="0" smtClean="0">
                <a:latin typeface="Times New Roman"/>
                <a:cs typeface="Times New Roman"/>
              </a:rPr>
              <a:t> </a:t>
            </a:r>
            <a:endParaRPr lang="it-IT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4"/>
          </a:xfrm>
        </p:spPr>
        <p:txBody>
          <a:bodyPr anchor="t">
            <a:normAutofit fontScale="25000" lnSpcReduction="20000"/>
          </a:bodyPr>
          <a:lstStyle/>
          <a:p>
            <a:pPr algn="just"/>
            <a:r>
              <a:rPr lang="it-IT" sz="18462" dirty="0" err="1" smtClean="0"/>
              <a:t> </a:t>
            </a:r>
            <a:endParaRPr lang="it-IT" sz="18462" dirty="0" smtClean="0"/>
          </a:p>
          <a:p>
            <a:pPr algn="just"/>
            <a:r>
              <a:rPr lang="it-IT" sz="21600" dirty="0" smtClean="0"/>
              <a:t>C'è poi un immenso patrimonio di metafore che lo scrittore può ricavare dalla chimica di oggi e di ieri, e che chi non abbia frequentato il laboratorio e la fabbrica conosce solo approssimativamente.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sz="5838" dirty="0" smtClean="0"/>
              <a:t>L’abitudine a penetrare la materia, a volerne sapere la composizione e la struttura, a prevederne le proprietà e il comportamento, conduce ad un </a:t>
            </a:r>
            <a:r>
              <a:rPr lang="it-IT" sz="5838" i="1" dirty="0" err="1" smtClean="0"/>
              <a:t>insight</a:t>
            </a:r>
            <a:r>
              <a:rPr lang="it-IT" sz="5838" dirty="0" smtClean="0"/>
              <a:t>, ad un abito mentale di concretezza e di concisione, al desiderio costante di non fermarsi alla superficie delle cose. La chimica è l’arte di separare, pesare e distinguere. Sono tre esercizi utili anche a chi si accinge a descrivere fatti o a dare corpo alla propria fantasia.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[...] troppo chimico, e chimico per troppo tempo, per sentirmi un autentico uomo di lettere; troppo distratto dal paesaggio variopinto, tragico o strano, per sentirmi chimico in ogni fibra. A compenso mi sono divertito a guardare il mondo sotto luci inconsuete, invertendo per così dire la strumentazione: a rivisitare le </a:t>
            </a:r>
            <a:r>
              <a:rPr lang="it-IT" dirty="0" err="1" smtClean="0"/>
              <a:t>cose </a:t>
            </a:r>
            <a:r>
              <a:rPr lang="it-IT" dirty="0" smtClean="0"/>
              <a:t> della tecnica con l’occhio del letterato, e le lettere con l’occhio del tecnico.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[...] la vita è regola, è ordine che prevale sul Caos, ma la regola ha pieghe, sacche inesplorate di eccezione, licenza, indulgenza e disordine. Guai a cancellarle, forse contengono il germe di tutti i nostri domani, perché la macchina dell'universo è sottile, sottili sono le leggi che la reggono, ogni anno più sottili si rivelano le regole a cui obbediscono le particelle subatomiche.</a:t>
            </a:r>
            <a:endParaRPr lang="it-IT" smtClean="0"/>
          </a:p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ZINCO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 ne potevano derivare due antitetiche «conseguenze filosofiche: l’elogio della purezza, che protegge dal male come un usbergo; l’elogio dell’</a:t>
            </a:r>
            <a:r>
              <a:rPr lang="it-IT" dirty="0" err="1" smtClean="0"/>
              <a:t>impurezza</a:t>
            </a:r>
            <a:r>
              <a:rPr lang="it-IT" dirty="0" smtClean="0"/>
              <a:t>, che dà adito ai mutamenti, cioè alla vita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NICHEL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[...] Siamo chimici, cioè cacciatori: nostre sono le due esperienze della vita adulta di cui parlava Pavese, il successo e l’insuccesso, uccidere la balena bianca o sfasciare la nave; non ci si deve arrendere alla materia incomprensibile, non ci si deve sedere. Siamo qui per questo, per sbagliare e per correggerci, per incassare colpi e renderli. Non ci si deve mai sentire disarmati. La natura è immensa e complessa, ma non è impenetrabile all’intelligenza; devi girarle intorno, pungere, sondare, cercare il varco o fartelo [ </a:t>
            </a:r>
            <a:r>
              <a:rPr lang="it-IT" dirty="0" err="1" smtClean="0"/>
              <a:t>…</a:t>
            </a:r>
            <a:r>
              <a:rPr lang="it-IT" dirty="0" smtClean="0"/>
              <a:t>].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17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Atomo di carbonio</a:t>
            </a:r>
            <a:endParaRPr lang="it-IT" dirty="0"/>
          </a:p>
        </p:txBody>
      </p:sp>
      <p:pic>
        <p:nvPicPr>
          <p:cNvPr id="4" name="Segnaposto contenuto 3" descr="atomo di carboni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200" r="-47200"/>
          <a:stretch>
            <a:fillRect/>
          </a:stretch>
        </p:blipFill>
        <p:spPr>
          <a:xfrm>
            <a:off x="457200" y="1600200"/>
            <a:ext cx="8229600" cy="457476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ATOMO </a:t>
            </a:r>
            <a:r>
              <a:rPr lang="it-IT" dirty="0" err="1" smtClean="0"/>
              <a:t>DI</a:t>
            </a:r>
            <a:r>
              <a:rPr lang="it-IT" dirty="0" smtClean="0"/>
              <a:t> CARBONIO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 </a:t>
            </a:r>
            <a:endParaRPr lang="it-IT" dirty="0" smtClean="0"/>
          </a:p>
          <a:p>
            <a:pPr algn="just"/>
            <a:r>
              <a:rPr lang="it-IT" dirty="0" smtClean="0"/>
              <a:t>Se il mio linguaggio si fa impreciso ed allusivo, non è solo per mia ignoranza [...]. Se comprendere vale farsi un’immagine, non ci faremo mai un’immagine di uno happening la cui scala è il milionesimo di millimetro, il cui ritmo è il milionesimo di secondo, ed i cui attori sono per loro essenza invisibili. Ogni descrizione verbale sarà mancante, ed una varrà l’altra: valga quindi la seguente.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[...] se l’</a:t>
            </a:r>
            <a:r>
              <a:rPr lang="it-IT" dirty="0" err="1" smtClean="0"/>
              <a:t>organicazione</a:t>
            </a:r>
            <a:r>
              <a:rPr lang="it-IT" dirty="0" smtClean="0"/>
              <a:t> del carbonio non si svolgesse quotidianamente intorno a noi ,sulla scala dei miliardi di tonnellate alla settimana, dovunque affiori il verde di una foglia, le spetterebbe di diritto il nome di miracolo [..].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rimo-levi-il-sistema-periodico-copertin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325" r="-97325"/>
          <a:stretch>
            <a:fillRect/>
          </a:stretch>
        </p:blipFill>
        <p:spPr>
          <a:xfrm>
            <a:off x="-1545465" y="407376"/>
            <a:ext cx="13031541" cy="609327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Quella cellula appartiene ad un cervello, e questo è il mio cervello, di me che scrivo, e la cellula in questione, e in essa l’atomo in questione, è addetta al mio scrivere, in un gigantesco minuscolo gioco che nessuno ha ancora descritto. È quella che in questo istante, fuori da un labirintico intreccio di sì e di no fa sì che la mia mano corra in un certo cammino sulla carta, la segni di queste volute che sono segni; un doppio scatto, in su e in giù, fra due livelli di energia guida questa mia mano ad imprimere sulla carta questo punto: questo.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[...] da questa sempre rinnovata </a:t>
            </a:r>
            <a:r>
              <a:rPr lang="it-IT" dirty="0" err="1" smtClean="0"/>
              <a:t>impurezza</a:t>
            </a:r>
            <a:r>
              <a:rPr lang="it-IT" dirty="0" smtClean="0"/>
              <a:t> dell’aria veniamo noi; noi animali e noi piante, e noi specie umana, coi nostri quattro miliardi di opinioni discordi, i nostri millenni di storia, le nostre guerre e vergogne e nobiltà e orgoglio.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destra 3"/>
          <p:cNvSpPr/>
          <p:nvPr/>
        </p:nvSpPr>
        <p:spPr>
          <a:xfrm>
            <a:off x="3119905" y="1629077"/>
            <a:ext cx="2705754" cy="1394379"/>
          </a:xfrm>
          <a:prstGeom prst="rightArrow">
            <a:avLst>
              <a:gd name="adj1" fmla="val 50000"/>
              <a:gd name="adj2" fmla="val 45294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sinistra 4"/>
          <p:cNvSpPr/>
          <p:nvPr/>
        </p:nvSpPr>
        <p:spPr>
          <a:xfrm>
            <a:off x="2843801" y="3244349"/>
            <a:ext cx="2885223" cy="1560048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1"/>
            <a:ext cx="36820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/>
              <a:t>Le parole della chimica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29024" y="687402"/>
            <a:ext cx="341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/>
              <a:t>La chimica delle parole</a:t>
            </a:r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ALLOSSANA</a:t>
            </a:r>
            <a:endParaRPr lang="it-IT" dirty="0"/>
          </a:p>
        </p:txBody>
      </p:sp>
      <p:pic>
        <p:nvPicPr>
          <p:cNvPr id="4" name="Segnaposto contenuto 3" descr="Allossana 1.jpeg"/>
          <p:cNvPicPr>
            <a:picLocks noGrp="1" noChangeAspect="1"/>
          </p:cNvPicPr>
          <p:nvPr>
            <p:ph idx="1"/>
          </p:nvPr>
        </p:nvPicPr>
        <p:blipFill>
          <a:blip r:embed="rId2">
            <a:lum bright="-37000" contrast="-28000"/>
            <a:alphaModFix amt="82000"/>
          </a:blip>
          <a:srcRect l="-75769" r="-75769"/>
          <a:stretch>
            <a:fillRect/>
          </a:stretch>
        </p:blipFill>
        <p:spPr>
          <a:xfrm>
            <a:off x="0" y="1200041"/>
            <a:ext cx="9144000" cy="5825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b="1" dirty="0" smtClean="0"/>
              <a:t>Struttura e composizione dell’</a:t>
            </a:r>
            <a:r>
              <a:rPr lang="it-IT" b="1" dirty="0" err="1" smtClean="0"/>
              <a:t>allossana</a:t>
            </a:r>
            <a:r>
              <a:rPr lang="it-IT" b="1" dirty="0" smtClean="0"/>
              <a:t>, Eccone il ritratto, dove O è l’ossigeno, </a:t>
            </a:r>
            <a:r>
              <a:rPr lang="it-IT" b="1" dirty="0" err="1" smtClean="0"/>
              <a:t>Cil</a:t>
            </a:r>
            <a:r>
              <a:rPr lang="it-IT" b="1" dirty="0" smtClean="0"/>
              <a:t> carbonio, </a:t>
            </a:r>
            <a:r>
              <a:rPr lang="it-IT" b="1" dirty="0" err="1" smtClean="0"/>
              <a:t>H</a:t>
            </a:r>
            <a:r>
              <a:rPr lang="it-IT" b="1" dirty="0" smtClean="0"/>
              <a:t> l’idrogeno (</a:t>
            </a:r>
            <a:r>
              <a:rPr lang="it-IT" b="1" dirty="0" err="1" smtClean="0"/>
              <a:t>Hidrogenium</a:t>
            </a:r>
            <a:r>
              <a:rPr lang="it-IT" b="1" dirty="0" smtClean="0"/>
              <a:t>) ed </a:t>
            </a:r>
            <a:r>
              <a:rPr lang="it-IT" b="1" dirty="0" err="1" smtClean="0"/>
              <a:t>N</a:t>
            </a:r>
            <a:r>
              <a:rPr lang="it-IT" b="1" dirty="0" smtClean="0"/>
              <a:t> l’azoto (</a:t>
            </a:r>
            <a:r>
              <a:rPr lang="it-IT" b="1" dirty="0" err="1" smtClean="0"/>
              <a:t>Nitrpgenium</a:t>
            </a:r>
            <a:r>
              <a:rPr lang="it-IT" b="1" dirty="0" smtClean="0"/>
              <a:t>). È una struttura graziosa, non è vero? Fa pensare a qualcosa di solido, di stabile, di ben connesso. Infatti accade anche in chimica, come in architettura, che gli edifici “belli”, e cioè simmetrici e semplici, siano anche i più solidi: avviene insomma per le molecole come per le cupole delle cattedrali o per le arcate dei ponti»..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Ferro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/>
              <a:t>«[</a:t>
            </a:r>
            <a:r>
              <a:rPr lang="it-IT" b="1" dirty="0" err="1" smtClean="0"/>
              <a:t>…</a:t>
            </a:r>
            <a:r>
              <a:rPr lang="it-IT" b="1" dirty="0" smtClean="0"/>
              <a:t>] vincere la materia è comprenderla, e comprendere la materia è necessario per comprendere l’universo e noi stessi [</a:t>
            </a:r>
            <a:r>
              <a:rPr lang="it-IT" b="1" dirty="0" err="1" smtClean="0"/>
              <a:t>…</a:t>
            </a:r>
            <a:r>
              <a:rPr lang="it-IT" b="1" dirty="0" smtClean="0"/>
              <a:t>] quindi il Sistema Periodico, che proprio in quelle settimane imparavamo laboriosamente a dipanare, era una poesia, più alta e più solenne di tutte le poesie digerite in liceo: a pensarci bene, aveva perfino le rime!». 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ndex reg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402" r="-105402"/>
          <a:stretch>
            <a:fillRect/>
          </a:stretch>
        </p:blipFill>
        <p:spPr>
          <a:xfrm>
            <a:off x="0" y="198066"/>
            <a:ext cx="9144000" cy="59280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Tullio Regge</a:t>
            </a:r>
            <a:endParaRPr lang="it-IT" dirty="0"/>
          </a:p>
        </p:txBody>
      </p:sp>
      <p:pic>
        <p:nvPicPr>
          <p:cNvPr id="4" name="Segnaposto contenuto 3" descr="index reg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281" r="-1028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Tavola periodica di </a:t>
            </a:r>
            <a:r>
              <a:rPr lang="it-IT" dirty="0" err="1" smtClean="0"/>
              <a:t>Mendeleev</a:t>
            </a:r>
            <a:endParaRPr lang="it-IT" dirty="0"/>
          </a:p>
        </p:txBody>
      </p:sp>
      <p:pic>
        <p:nvPicPr>
          <p:cNvPr id="4" name="Segnaposto contenuto 3" descr="Dmitri_Mendeleev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59" r="-245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1116</Words>
  <Application>Microsoft Macintosh PowerPoint</Application>
  <PresentationFormat>Presentazione su schermo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La scrittura al confine tra chimica e letteratura</vt:lpstr>
      <vt:lpstr>Diapositiva 2</vt:lpstr>
      <vt:lpstr>Diapositiva 3</vt:lpstr>
      <vt:lpstr>ALLOSSANA</vt:lpstr>
      <vt:lpstr>Diapositiva 5</vt:lpstr>
      <vt:lpstr>Ferro</vt:lpstr>
      <vt:lpstr>Diapositiva 7</vt:lpstr>
      <vt:lpstr>Tullio Regge</vt:lpstr>
      <vt:lpstr>Tavola periodica di Mendeleev</vt:lpstr>
      <vt:lpstr>Dialogo con T. Regge</vt:lpstr>
      <vt:lpstr>Diapositiva 11</vt:lpstr>
      <vt:lpstr>Diapositiva 12</vt:lpstr>
      <vt:lpstr>Diapositiva 13</vt:lpstr>
      <vt:lpstr>Diapositiva 14</vt:lpstr>
      <vt:lpstr>ZINCO</vt:lpstr>
      <vt:lpstr>NICHEL</vt:lpstr>
      <vt:lpstr>Atomo di carbonio</vt:lpstr>
      <vt:lpstr>ATOMO DI CARBONIO</vt:lpstr>
      <vt:lpstr>Diapositiva 19</vt:lpstr>
      <vt:lpstr>Diapositiva 20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apple</dc:creator>
  <cp:lastModifiedBy>apple</cp:lastModifiedBy>
  <cp:revision>13</cp:revision>
  <dcterms:created xsi:type="dcterms:W3CDTF">2017-10-17T16:52:27Z</dcterms:created>
  <dcterms:modified xsi:type="dcterms:W3CDTF">2017-10-17T17:04:19Z</dcterms:modified>
</cp:coreProperties>
</file>