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92" r:id="rId3"/>
    <p:sldId id="270" r:id="rId4"/>
    <p:sldId id="272" r:id="rId5"/>
    <p:sldId id="274" r:id="rId6"/>
    <p:sldId id="276" r:id="rId7"/>
    <p:sldId id="258" r:id="rId8"/>
    <p:sldId id="257" r:id="rId9"/>
    <p:sldId id="268" r:id="rId10"/>
    <p:sldId id="269" r:id="rId11"/>
    <p:sldId id="266" r:id="rId12"/>
    <p:sldId id="267" r:id="rId13"/>
    <p:sldId id="293" r:id="rId14"/>
    <p:sldId id="260" r:id="rId15"/>
    <p:sldId id="294" r:id="rId16"/>
    <p:sldId id="277" r:id="rId17"/>
    <p:sldId id="279" r:id="rId18"/>
    <p:sldId id="280" r:id="rId19"/>
    <p:sldId id="261" r:id="rId20"/>
    <p:sldId id="263" r:id="rId21"/>
    <p:sldId id="265" r:id="rId22"/>
    <p:sldId id="282" r:id="rId23"/>
    <p:sldId id="283" r:id="rId24"/>
    <p:sldId id="295" r:id="rId25"/>
    <p:sldId id="287" r:id="rId26"/>
    <p:sldId id="288" r:id="rId27"/>
    <p:sldId id="289" r:id="rId28"/>
    <p:sldId id="290" r:id="rId29"/>
    <p:sldId id="264" r:id="rId30"/>
    <p:sldId id="285" r:id="rId31"/>
    <p:sldId id="284" r:id="rId32"/>
    <p:sldId id="297" r:id="rId33"/>
    <p:sldId id="286" r:id="rId34"/>
    <p:sldId id="296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5529F86B-12AB-4359-AACF-C4048F269923}">
          <p14:sldIdLst>
            <p14:sldId id="259"/>
            <p14:sldId id="292"/>
            <p14:sldId id="270"/>
            <p14:sldId id="272"/>
            <p14:sldId id="274"/>
            <p14:sldId id="276"/>
            <p14:sldId id="258"/>
            <p14:sldId id="257"/>
            <p14:sldId id="268"/>
            <p14:sldId id="269"/>
            <p14:sldId id="266"/>
            <p14:sldId id="267"/>
            <p14:sldId id="293"/>
            <p14:sldId id="260"/>
            <p14:sldId id="294"/>
            <p14:sldId id="277"/>
            <p14:sldId id="279"/>
            <p14:sldId id="280"/>
            <p14:sldId id="261"/>
            <p14:sldId id="263"/>
            <p14:sldId id="265"/>
            <p14:sldId id="282"/>
            <p14:sldId id="283"/>
            <p14:sldId id="295"/>
            <p14:sldId id="287"/>
            <p14:sldId id="288"/>
            <p14:sldId id="289"/>
            <p14:sldId id="290"/>
            <p14:sldId id="264"/>
            <p14:sldId id="285"/>
            <p14:sldId id="284"/>
            <p14:sldId id="297"/>
            <p14:sldId id="286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DCF0"/>
    <a:srgbClr val="91BCE3"/>
    <a:srgbClr val="A1C6E7"/>
    <a:srgbClr val="7EB0DE"/>
    <a:srgbClr val="79ADDD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7" d="100"/>
          <a:sy n="87" d="100"/>
        </p:scale>
        <p:origin x="2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D8BD5-57D9-4CFC-BB47-4FB8F788E1C4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EFA48-7EE8-4080-9B33-D784D82E5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99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7D727-7720-415F-AE69-CD605B7664E9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004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7D727-7720-415F-AE69-CD605B7664E9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2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1D5846-EBB5-45F7-9F2C-507C542395E8}" type="slidenum">
              <a:rPr lang="it-IT" smtClean="0">
                <a:solidFill>
                  <a:prstClr val="black"/>
                </a:solidFill>
              </a:rPr>
              <a:pPr/>
              <a:t>11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987730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7D727-7720-415F-AE69-CD605B7664E9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14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5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F66179-AE1A-4164-B025-7AABB92B395E}" type="slidenum">
              <a:rPr lang="it-IT" smtClean="0"/>
              <a:pPr/>
              <a:t>27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818575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6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884747-EB66-4296-9961-F9FC9059D20E}" type="slidenum">
              <a:rPr lang="it-IT" smtClean="0"/>
              <a:pPr/>
              <a:t>28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951306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53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77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39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545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56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414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32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59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20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8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67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EB3B3-E83F-4158-8E7B-EE502CDCF8E9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CC245-1CA1-4E5B-88C4-66604A4E2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17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588" y="346609"/>
            <a:ext cx="5905500" cy="28575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236101" y="3298609"/>
            <a:ext cx="50524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Art &amp; Science Across Italy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4" name="Immagine 3" descr="Immagine correl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1" y="346609"/>
            <a:ext cx="4354691" cy="59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446314" y="6250609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Arnold </a:t>
            </a:r>
            <a:r>
              <a:rPr lang="it-IT" b="1" dirty="0" err="1" smtClean="0">
                <a:solidFill>
                  <a:schemeClr val="bg1"/>
                </a:solidFill>
              </a:rPr>
              <a:t>Böcklin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sz="1100" b="1" dirty="0" smtClean="0">
                <a:solidFill>
                  <a:schemeClr val="bg1"/>
                </a:solidFill>
              </a:rPr>
              <a:t>(Basilea, 16-10-1827 – San Domenico di Fiesole, 16-1901)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652321" y="3857162"/>
            <a:ext cx="2220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18 </a:t>
            </a:r>
            <a:r>
              <a:rPr lang="en-US" sz="2400" b="1" dirty="0" err="1" smtClean="0">
                <a:solidFill>
                  <a:srgbClr val="FFFF00"/>
                </a:solidFill>
              </a:rPr>
              <a:t>ottobre</a:t>
            </a:r>
            <a:r>
              <a:rPr lang="en-US" sz="2400" b="1" dirty="0" smtClean="0">
                <a:solidFill>
                  <a:srgbClr val="FFFF00"/>
                </a:solidFill>
              </a:rPr>
              <a:t> 2017</a:t>
            </a:r>
            <a:endParaRPr lang="it-IT" sz="24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76" y="4318827"/>
            <a:ext cx="3505120" cy="17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106658" y="5973610"/>
            <a:ext cx="3311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L’Arte</a:t>
            </a:r>
            <a:r>
              <a:rPr lang="en-US" sz="3600" b="1" dirty="0" smtClean="0">
                <a:solidFill>
                  <a:schemeClr val="bg1"/>
                </a:solidFill>
              </a:rPr>
              <a:t> del </a:t>
            </a:r>
            <a:r>
              <a:rPr lang="en-US" sz="3600" b="1" dirty="0" err="1" smtClean="0">
                <a:solidFill>
                  <a:schemeClr val="bg1"/>
                </a:solidFill>
              </a:rPr>
              <a:t>rischio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 rot="16200000">
            <a:off x="10603063" y="4945278"/>
            <a:ext cx="246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Francesco Aliberti</a:t>
            </a:r>
            <a:endParaRPr lang="it-IT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igura a mano libera 16"/>
          <p:cNvSpPr/>
          <p:nvPr/>
        </p:nvSpPr>
        <p:spPr bwMode="auto">
          <a:xfrm>
            <a:off x="4709923" y="2293858"/>
            <a:ext cx="2293258" cy="290286"/>
          </a:xfrm>
          <a:custGeom>
            <a:avLst/>
            <a:gdLst>
              <a:gd name="connsiteX0" fmla="*/ 420914 w 588435"/>
              <a:gd name="connsiteY0" fmla="*/ 0 h 1016000"/>
              <a:gd name="connsiteX1" fmla="*/ 566057 w 588435"/>
              <a:gd name="connsiteY1" fmla="*/ 406400 h 1016000"/>
              <a:gd name="connsiteX2" fmla="*/ 0 w 588435"/>
              <a:gd name="connsiteY2" fmla="*/ 1016000 h 1016000"/>
              <a:gd name="connsiteX3" fmla="*/ 0 w 588435"/>
              <a:gd name="connsiteY3" fmla="*/ 1016000 h 1016000"/>
              <a:gd name="connsiteX0" fmla="*/ 420914 w 488314"/>
              <a:gd name="connsiteY0" fmla="*/ 0 h 1016000"/>
              <a:gd name="connsiteX1" fmla="*/ 420914 w 488314"/>
              <a:gd name="connsiteY1" fmla="*/ 566057 h 1016000"/>
              <a:gd name="connsiteX2" fmla="*/ 0 w 488314"/>
              <a:gd name="connsiteY2" fmla="*/ 1016000 h 1016000"/>
              <a:gd name="connsiteX3" fmla="*/ 0 w 488314"/>
              <a:gd name="connsiteY3" fmla="*/ 1016000 h 1016000"/>
              <a:gd name="connsiteX0" fmla="*/ 420914 w 537028"/>
              <a:gd name="connsiteY0" fmla="*/ 0 h 1016000"/>
              <a:gd name="connsiteX1" fmla="*/ 537028 w 537028"/>
              <a:gd name="connsiteY1" fmla="*/ 348343 h 1016000"/>
              <a:gd name="connsiteX2" fmla="*/ 420914 w 537028"/>
              <a:gd name="connsiteY2" fmla="*/ 566057 h 1016000"/>
              <a:gd name="connsiteX3" fmla="*/ 0 w 537028"/>
              <a:gd name="connsiteY3" fmla="*/ 1016000 h 1016000"/>
              <a:gd name="connsiteX4" fmla="*/ 0 w 537028"/>
              <a:gd name="connsiteY4" fmla="*/ 1016000 h 1016000"/>
              <a:gd name="connsiteX0" fmla="*/ 420914 w 457414"/>
              <a:gd name="connsiteY0" fmla="*/ 0 h 1016000"/>
              <a:gd name="connsiteX1" fmla="*/ 435428 w 457414"/>
              <a:gd name="connsiteY1" fmla="*/ 348343 h 1016000"/>
              <a:gd name="connsiteX2" fmla="*/ 420914 w 457414"/>
              <a:gd name="connsiteY2" fmla="*/ 566057 h 1016000"/>
              <a:gd name="connsiteX3" fmla="*/ 0 w 457414"/>
              <a:gd name="connsiteY3" fmla="*/ 1016000 h 1016000"/>
              <a:gd name="connsiteX4" fmla="*/ 0 w 457414"/>
              <a:gd name="connsiteY4" fmla="*/ 1016000 h 1016000"/>
              <a:gd name="connsiteX0" fmla="*/ 420914 w 452092"/>
              <a:gd name="connsiteY0" fmla="*/ 0 h 1016000"/>
              <a:gd name="connsiteX1" fmla="*/ 420914 w 452092"/>
              <a:gd name="connsiteY1" fmla="*/ 566057 h 1016000"/>
              <a:gd name="connsiteX2" fmla="*/ 0 w 452092"/>
              <a:gd name="connsiteY2" fmla="*/ 1016000 h 1016000"/>
              <a:gd name="connsiteX3" fmla="*/ 0 w 452092"/>
              <a:gd name="connsiteY3" fmla="*/ 1016000 h 1016000"/>
              <a:gd name="connsiteX0" fmla="*/ 420914 w 452092"/>
              <a:gd name="connsiteY0" fmla="*/ 0 h 1016000"/>
              <a:gd name="connsiteX1" fmla="*/ 420914 w 452092"/>
              <a:gd name="connsiteY1" fmla="*/ 624115 h 1016000"/>
              <a:gd name="connsiteX2" fmla="*/ 0 w 452092"/>
              <a:gd name="connsiteY2" fmla="*/ 1016000 h 1016000"/>
              <a:gd name="connsiteX3" fmla="*/ 0 w 452092"/>
              <a:gd name="connsiteY3" fmla="*/ 1016000 h 1016000"/>
              <a:gd name="connsiteX0" fmla="*/ 333828 w 433787"/>
              <a:gd name="connsiteY0" fmla="*/ 0 h 1016000"/>
              <a:gd name="connsiteX1" fmla="*/ 420914 w 433787"/>
              <a:gd name="connsiteY1" fmla="*/ 624115 h 1016000"/>
              <a:gd name="connsiteX2" fmla="*/ 0 w 433787"/>
              <a:gd name="connsiteY2" fmla="*/ 1016000 h 1016000"/>
              <a:gd name="connsiteX3" fmla="*/ 0 w 433787"/>
              <a:gd name="connsiteY3" fmla="*/ 1016000 h 1016000"/>
              <a:gd name="connsiteX0" fmla="*/ 333828 w 445848"/>
              <a:gd name="connsiteY0" fmla="*/ 0 h 1016000"/>
              <a:gd name="connsiteX1" fmla="*/ 420914 w 445848"/>
              <a:gd name="connsiteY1" fmla="*/ 624115 h 1016000"/>
              <a:gd name="connsiteX2" fmla="*/ 0 w 445848"/>
              <a:gd name="connsiteY2" fmla="*/ 1016000 h 1016000"/>
              <a:gd name="connsiteX3" fmla="*/ 0 w 445848"/>
              <a:gd name="connsiteY3" fmla="*/ 1016000 h 1016000"/>
              <a:gd name="connsiteX0" fmla="*/ 333828 w 464855"/>
              <a:gd name="connsiteY0" fmla="*/ 0 h 1016000"/>
              <a:gd name="connsiteX1" fmla="*/ 420914 w 464855"/>
              <a:gd name="connsiteY1" fmla="*/ 624115 h 1016000"/>
              <a:gd name="connsiteX2" fmla="*/ 0 w 464855"/>
              <a:gd name="connsiteY2" fmla="*/ 1016000 h 1016000"/>
              <a:gd name="connsiteX3" fmla="*/ 0 w 464855"/>
              <a:gd name="connsiteY3" fmla="*/ 1016000 h 1016000"/>
              <a:gd name="connsiteX0" fmla="*/ 0 w 1272617"/>
              <a:gd name="connsiteY0" fmla="*/ 0 h 624114"/>
              <a:gd name="connsiteX1" fmla="*/ 1248229 w 1272617"/>
              <a:gd name="connsiteY1" fmla="*/ 232229 h 624114"/>
              <a:gd name="connsiteX2" fmla="*/ 827315 w 1272617"/>
              <a:gd name="connsiteY2" fmla="*/ 624114 h 624114"/>
              <a:gd name="connsiteX3" fmla="*/ 827315 w 1272617"/>
              <a:gd name="connsiteY3" fmla="*/ 624114 h 624114"/>
              <a:gd name="connsiteX0" fmla="*/ 0 w 888597"/>
              <a:gd name="connsiteY0" fmla="*/ 0 h 624114"/>
              <a:gd name="connsiteX1" fmla="*/ 827315 w 888597"/>
              <a:gd name="connsiteY1" fmla="*/ 217715 h 624114"/>
              <a:gd name="connsiteX2" fmla="*/ 827315 w 888597"/>
              <a:gd name="connsiteY2" fmla="*/ 624114 h 624114"/>
              <a:gd name="connsiteX3" fmla="*/ 827315 w 888597"/>
              <a:gd name="connsiteY3" fmla="*/ 624114 h 624114"/>
              <a:gd name="connsiteX0" fmla="*/ 0 w 1654629"/>
              <a:gd name="connsiteY0" fmla="*/ 0 h 626143"/>
              <a:gd name="connsiteX1" fmla="*/ 827315 w 1654629"/>
              <a:gd name="connsiteY1" fmla="*/ 217715 h 626143"/>
              <a:gd name="connsiteX2" fmla="*/ 827315 w 1654629"/>
              <a:gd name="connsiteY2" fmla="*/ 624114 h 626143"/>
              <a:gd name="connsiteX3" fmla="*/ 1654629 w 1654629"/>
              <a:gd name="connsiteY3" fmla="*/ 362856 h 626143"/>
              <a:gd name="connsiteX0" fmla="*/ 0 w 867119"/>
              <a:gd name="connsiteY0" fmla="*/ 0 h 624114"/>
              <a:gd name="connsiteX1" fmla="*/ 827315 w 867119"/>
              <a:gd name="connsiteY1" fmla="*/ 217715 h 624114"/>
              <a:gd name="connsiteX2" fmla="*/ 827315 w 867119"/>
              <a:gd name="connsiteY2" fmla="*/ 624114 h 624114"/>
              <a:gd name="connsiteX0" fmla="*/ 0 w 1712687"/>
              <a:gd name="connsiteY0" fmla="*/ 0 h 219735"/>
              <a:gd name="connsiteX1" fmla="*/ 827315 w 1712687"/>
              <a:gd name="connsiteY1" fmla="*/ 217715 h 219735"/>
              <a:gd name="connsiteX2" fmla="*/ 1712687 w 1712687"/>
              <a:gd name="connsiteY2" fmla="*/ 87086 h 219735"/>
              <a:gd name="connsiteX0" fmla="*/ 0 w 1712687"/>
              <a:gd name="connsiteY0" fmla="*/ 0 h 191804"/>
              <a:gd name="connsiteX1" fmla="*/ 914400 w 1712687"/>
              <a:gd name="connsiteY1" fmla="*/ 174173 h 191804"/>
              <a:gd name="connsiteX2" fmla="*/ 1712687 w 1712687"/>
              <a:gd name="connsiteY2" fmla="*/ 87086 h 191804"/>
              <a:gd name="connsiteX0" fmla="*/ 0 w 1886858"/>
              <a:gd name="connsiteY0" fmla="*/ 0 h 189860"/>
              <a:gd name="connsiteX1" fmla="*/ 914400 w 1886858"/>
              <a:gd name="connsiteY1" fmla="*/ 174173 h 189860"/>
              <a:gd name="connsiteX2" fmla="*/ 1886858 w 1886858"/>
              <a:gd name="connsiteY2" fmla="*/ 116114 h 189860"/>
              <a:gd name="connsiteX0" fmla="*/ 0 w 1886858"/>
              <a:gd name="connsiteY0" fmla="*/ 0 h 189860"/>
              <a:gd name="connsiteX1" fmla="*/ 914400 w 1886858"/>
              <a:gd name="connsiteY1" fmla="*/ 174173 h 189860"/>
              <a:gd name="connsiteX2" fmla="*/ 1886858 w 1886858"/>
              <a:gd name="connsiteY2" fmla="*/ 116114 h 189860"/>
              <a:gd name="connsiteX0" fmla="*/ 0 w 1886858"/>
              <a:gd name="connsiteY0" fmla="*/ 0 h 226265"/>
              <a:gd name="connsiteX1" fmla="*/ 914400 w 1886858"/>
              <a:gd name="connsiteY1" fmla="*/ 174173 h 226265"/>
              <a:gd name="connsiteX2" fmla="*/ 1886858 w 1886858"/>
              <a:gd name="connsiteY2" fmla="*/ 116114 h 226265"/>
              <a:gd name="connsiteX0" fmla="*/ 0 w 1886858"/>
              <a:gd name="connsiteY0" fmla="*/ 0 h 226265"/>
              <a:gd name="connsiteX1" fmla="*/ 914400 w 1886858"/>
              <a:gd name="connsiteY1" fmla="*/ 174173 h 226265"/>
              <a:gd name="connsiteX2" fmla="*/ 1886858 w 1886858"/>
              <a:gd name="connsiteY2" fmla="*/ 116114 h 226265"/>
              <a:gd name="connsiteX0" fmla="*/ 0 w 1973943"/>
              <a:gd name="connsiteY0" fmla="*/ 0 h 263603"/>
              <a:gd name="connsiteX1" fmla="*/ 1001485 w 1973943"/>
              <a:gd name="connsiteY1" fmla="*/ 261259 h 263603"/>
              <a:gd name="connsiteX2" fmla="*/ 1973943 w 1973943"/>
              <a:gd name="connsiteY2" fmla="*/ 203200 h 263603"/>
              <a:gd name="connsiteX0" fmla="*/ 0 w 1973943"/>
              <a:gd name="connsiteY0" fmla="*/ 0 h 277844"/>
              <a:gd name="connsiteX1" fmla="*/ 1001485 w 1973943"/>
              <a:gd name="connsiteY1" fmla="*/ 261259 h 277844"/>
              <a:gd name="connsiteX2" fmla="*/ 1973943 w 1973943"/>
              <a:gd name="connsiteY2" fmla="*/ 203200 h 277844"/>
              <a:gd name="connsiteX0" fmla="*/ 0 w 1973943"/>
              <a:gd name="connsiteY0" fmla="*/ 0 h 277844"/>
              <a:gd name="connsiteX1" fmla="*/ 1001485 w 1973943"/>
              <a:gd name="connsiteY1" fmla="*/ 261259 h 277844"/>
              <a:gd name="connsiteX2" fmla="*/ 1973943 w 1973943"/>
              <a:gd name="connsiteY2" fmla="*/ 203200 h 277844"/>
              <a:gd name="connsiteX0" fmla="*/ 0 w 2220686"/>
              <a:gd name="connsiteY0" fmla="*/ 0 h 268199"/>
              <a:gd name="connsiteX1" fmla="*/ 1001485 w 2220686"/>
              <a:gd name="connsiteY1" fmla="*/ 261259 h 268199"/>
              <a:gd name="connsiteX2" fmla="*/ 2220686 w 2220686"/>
              <a:gd name="connsiteY2" fmla="*/ 203200 h 268199"/>
              <a:gd name="connsiteX0" fmla="*/ 0 w 2220686"/>
              <a:gd name="connsiteY0" fmla="*/ 0 h 203200"/>
              <a:gd name="connsiteX1" fmla="*/ 1045028 w 2220686"/>
              <a:gd name="connsiteY1" fmla="*/ 174173 h 203200"/>
              <a:gd name="connsiteX2" fmla="*/ 2220686 w 2220686"/>
              <a:gd name="connsiteY2" fmla="*/ 203200 h 203200"/>
              <a:gd name="connsiteX0" fmla="*/ 0 w 2293258"/>
              <a:gd name="connsiteY0" fmla="*/ 0 h 290286"/>
              <a:gd name="connsiteX1" fmla="*/ 1117600 w 2293258"/>
              <a:gd name="connsiteY1" fmla="*/ 261259 h 290286"/>
              <a:gd name="connsiteX2" fmla="*/ 2293258 w 2293258"/>
              <a:gd name="connsiteY2" fmla="*/ 290286 h 290286"/>
              <a:gd name="connsiteX0" fmla="*/ 0 w 2293258"/>
              <a:gd name="connsiteY0" fmla="*/ 0 h 290286"/>
              <a:gd name="connsiteX1" fmla="*/ 1117600 w 2293258"/>
              <a:gd name="connsiteY1" fmla="*/ 261259 h 290286"/>
              <a:gd name="connsiteX2" fmla="*/ 2293258 w 2293258"/>
              <a:gd name="connsiteY2" fmla="*/ 290286 h 29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3258" h="290286">
                <a:moveTo>
                  <a:pt x="0" y="0"/>
                </a:moveTo>
                <a:cubicBezTo>
                  <a:pt x="275771" y="205015"/>
                  <a:pt x="735390" y="212878"/>
                  <a:pt x="1117600" y="261259"/>
                </a:cubicBezTo>
                <a:cubicBezTo>
                  <a:pt x="1499810" y="309640"/>
                  <a:pt x="1923143" y="280610"/>
                  <a:pt x="2293258" y="290286"/>
                </a:cubicBezTo>
              </a:path>
            </a:pathLst>
          </a:custGeom>
          <a:solidFill>
            <a:srgbClr val="8064A2">
              <a:lumMod val="40000"/>
              <a:lumOff val="60000"/>
            </a:srgbClr>
          </a:solidFill>
          <a:ln w="2540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19080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8" name="Figura a mano libera 17"/>
          <p:cNvSpPr/>
          <p:nvPr/>
        </p:nvSpPr>
        <p:spPr bwMode="auto">
          <a:xfrm>
            <a:off x="4375276" y="2298838"/>
            <a:ext cx="495901" cy="1770742"/>
          </a:xfrm>
          <a:custGeom>
            <a:avLst/>
            <a:gdLst>
              <a:gd name="connsiteX0" fmla="*/ 420914 w 588435"/>
              <a:gd name="connsiteY0" fmla="*/ 0 h 1016000"/>
              <a:gd name="connsiteX1" fmla="*/ 566057 w 588435"/>
              <a:gd name="connsiteY1" fmla="*/ 406400 h 1016000"/>
              <a:gd name="connsiteX2" fmla="*/ 0 w 588435"/>
              <a:gd name="connsiteY2" fmla="*/ 1016000 h 1016000"/>
              <a:gd name="connsiteX3" fmla="*/ 0 w 588435"/>
              <a:gd name="connsiteY3" fmla="*/ 1016000 h 1016000"/>
              <a:gd name="connsiteX0" fmla="*/ 420914 w 488314"/>
              <a:gd name="connsiteY0" fmla="*/ 0 h 1016000"/>
              <a:gd name="connsiteX1" fmla="*/ 420914 w 488314"/>
              <a:gd name="connsiteY1" fmla="*/ 566057 h 1016000"/>
              <a:gd name="connsiteX2" fmla="*/ 0 w 488314"/>
              <a:gd name="connsiteY2" fmla="*/ 1016000 h 1016000"/>
              <a:gd name="connsiteX3" fmla="*/ 0 w 488314"/>
              <a:gd name="connsiteY3" fmla="*/ 1016000 h 1016000"/>
              <a:gd name="connsiteX0" fmla="*/ 420914 w 537028"/>
              <a:gd name="connsiteY0" fmla="*/ 0 h 1016000"/>
              <a:gd name="connsiteX1" fmla="*/ 537028 w 537028"/>
              <a:gd name="connsiteY1" fmla="*/ 348343 h 1016000"/>
              <a:gd name="connsiteX2" fmla="*/ 420914 w 537028"/>
              <a:gd name="connsiteY2" fmla="*/ 566057 h 1016000"/>
              <a:gd name="connsiteX3" fmla="*/ 0 w 537028"/>
              <a:gd name="connsiteY3" fmla="*/ 1016000 h 1016000"/>
              <a:gd name="connsiteX4" fmla="*/ 0 w 537028"/>
              <a:gd name="connsiteY4" fmla="*/ 1016000 h 1016000"/>
              <a:gd name="connsiteX0" fmla="*/ 420914 w 457414"/>
              <a:gd name="connsiteY0" fmla="*/ 0 h 1016000"/>
              <a:gd name="connsiteX1" fmla="*/ 435428 w 457414"/>
              <a:gd name="connsiteY1" fmla="*/ 348343 h 1016000"/>
              <a:gd name="connsiteX2" fmla="*/ 420914 w 457414"/>
              <a:gd name="connsiteY2" fmla="*/ 566057 h 1016000"/>
              <a:gd name="connsiteX3" fmla="*/ 0 w 457414"/>
              <a:gd name="connsiteY3" fmla="*/ 1016000 h 1016000"/>
              <a:gd name="connsiteX4" fmla="*/ 0 w 457414"/>
              <a:gd name="connsiteY4" fmla="*/ 1016000 h 1016000"/>
              <a:gd name="connsiteX0" fmla="*/ 420914 w 452092"/>
              <a:gd name="connsiteY0" fmla="*/ 0 h 1016000"/>
              <a:gd name="connsiteX1" fmla="*/ 420914 w 452092"/>
              <a:gd name="connsiteY1" fmla="*/ 566057 h 1016000"/>
              <a:gd name="connsiteX2" fmla="*/ 0 w 452092"/>
              <a:gd name="connsiteY2" fmla="*/ 1016000 h 1016000"/>
              <a:gd name="connsiteX3" fmla="*/ 0 w 452092"/>
              <a:gd name="connsiteY3" fmla="*/ 1016000 h 1016000"/>
              <a:gd name="connsiteX0" fmla="*/ 420914 w 452092"/>
              <a:gd name="connsiteY0" fmla="*/ 0 h 1016000"/>
              <a:gd name="connsiteX1" fmla="*/ 420914 w 452092"/>
              <a:gd name="connsiteY1" fmla="*/ 624115 h 1016000"/>
              <a:gd name="connsiteX2" fmla="*/ 0 w 452092"/>
              <a:gd name="connsiteY2" fmla="*/ 1016000 h 1016000"/>
              <a:gd name="connsiteX3" fmla="*/ 0 w 452092"/>
              <a:gd name="connsiteY3" fmla="*/ 1016000 h 1016000"/>
              <a:gd name="connsiteX0" fmla="*/ 333828 w 433787"/>
              <a:gd name="connsiteY0" fmla="*/ 0 h 1016000"/>
              <a:gd name="connsiteX1" fmla="*/ 420914 w 433787"/>
              <a:gd name="connsiteY1" fmla="*/ 624115 h 1016000"/>
              <a:gd name="connsiteX2" fmla="*/ 0 w 433787"/>
              <a:gd name="connsiteY2" fmla="*/ 1016000 h 1016000"/>
              <a:gd name="connsiteX3" fmla="*/ 0 w 433787"/>
              <a:gd name="connsiteY3" fmla="*/ 1016000 h 1016000"/>
              <a:gd name="connsiteX0" fmla="*/ 333828 w 445848"/>
              <a:gd name="connsiteY0" fmla="*/ 0 h 1016000"/>
              <a:gd name="connsiteX1" fmla="*/ 420914 w 445848"/>
              <a:gd name="connsiteY1" fmla="*/ 624115 h 1016000"/>
              <a:gd name="connsiteX2" fmla="*/ 0 w 445848"/>
              <a:gd name="connsiteY2" fmla="*/ 1016000 h 1016000"/>
              <a:gd name="connsiteX3" fmla="*/ 0 w 445848"/>
              <a:gd name="connsiteY3" fmla="*/ 1016000 h 1016000"/>
              <a:gd name="connsiteX0" fmla="*/ 333828 w 464855"/>
              <a:gd name="connsiteY0" fmla="*/ 0 h 1016000"/>
              <a:gd name="connsiteX1" fmla="*/ 420914 w 464855"/>
              <a:gd name="connsiteY1" fmla="*/ 624115 h 1016000"/>
              <a:gd name="connsiteX2" fmla="*/ 0 w 464855"/>
              <a:gd name="connsiteY2" fmla="*/ 1016000 h 1016000"/>
              <a:gd name="connsiteX3" fmla="*/ 0 w 464855"/>
              <a:gd name="connsiteY3" fmla="*/ 1016000 h 1016000"/>
              <a:gd name="connsiteX0" fmla="*/ 2728685 w 2859712"/>
              <a:gd name="connsiteY0" fmla="*/ 0 h 1017360"/>
              <a:gd name="connsiteX1" fmla="*/ 2815771 w 2859712"/>
              <a:gd name="connsiteY1" fmla="*/ 624115 h 1017360"/>
              <a:gd name="connsiteX2" fmla="*/ 2394857 w 2859712"/>
              <a:gd name="connsiteY2" fmla="*/ 1016000 h 1017360"/>
              <a:gd name="connsiteX3" fmla="*/ 0 w 2859712"/>
              <a:gd name="connsiteY3" fmla="*/ 493485 h 1017360"/>
              <a:gd name="connsiteX0" fmla="*/ 2728685 w 3034611"/>
              <a:gd name="connsiteY0" fmla="*/ 0 h 644974"/>
              <a:gd name="connsiteX1" fmla="*/ 2815771 w 3034611"/>
              <a:gd name="connsiteY1" fmla="*/ 624115 h 644974"/>
              <a:gd name="connsiteX2" fmla="*/ 0 w 3034611"/>
              <a:gd name="connsiteY2" fmla="*/ 493485 h 644974"/>
              <a:gd name="connsiteX0" fmla="*/ 595085 w 744547"/>
              <a:gd name="connsiteY0" fmla="*/ 0 h 1713338"/>
              <a:gd name="connsiteX1" fmla="*/ 682171 w 744547"/>
              <a:gd name="connsiteY1" fmla="*/ 624115 h 1713338"/>
              <a:gd name="connsiteX2" fmla="*/ 0 w 744547"/>
              <a:gd name="connsiteY2" fmla="*/ 1712685 h 1713338"/>
              <a:gd name="connsiteX0" fmla="*/ 362857 w 495901"/>
              <a:gd name="connsiteY0" fmla="*/ 0 h 1771360"/>
              <a:gd name="connsiteX1" fmla="*/ 449943 w 495901"/>
              <a:gd name="connsiteY1" fmla="*/ 624115 h 1771360"/>
              <a:gd name="connsiteX2" fmla="*/ 0 w 495901"/>
              <a:gd name="connsiteY2" fmla="*/ 1770742 h 1771360"/>
              <a:gd name="connsiteX0" fmla="*/ 362857 w 495901"/>
              <a:gd name="connsiteY0" fmla="*/ 0 h 1770742"/>
              <a:gd name="connsiteX1" fmla="*/ 449943 w 495901"/>
              <a:gd name="connsiteY1" fmla="*/ 624115 h 1770742"/>
              <a:gd name="connsiteX2" fmla="*/ 0 w 495901"/>
              <a:gd name="connsiteY2" fmla="*/ 1770742 h 1770742"/>
              <a:gd name="connsiteX0" fmla="*/ 362857 w 495901"/>
              <a:gd name="connsiteY0" fmla="*/ 0 h 1770742"/>
              <a:gd name="connsiteX1" fmla="*/ 449943 w 495901"/>
              <a:gd name="connsiteY1" fmla="*/ 740229 h 1770742"/>
              <a:gd name="connsiteX2" fmla="*/ 0 w 495901"/>
              <a:gd name="connsiteY2" fmla="*/ 1770742 h 1770742"/>
              <a:gd name="connsiteX0" fmla="*/ 362857 w 467260"/>
              <a:gd name="connsiteY0" fmla="*/ 0 h 1770742"/>
              <a:gd name="connsiteX1" fmla="*/ 449943 w 467260"/>
              <a:gd name="connsiteY1" fmla="*/ 740229 h 1770742"/>
              <a:gd name="connsiteX2" fmla="*/ 0 w 467260"/>
              <a:gd name="connsiteY2" fmla="*/ 1770742 h 1770742"/>
              <a:gd name="connsiteX0" fmla="*/ 362857 w 483972"/>
              <a:gd name="connsiteY0" fmla="*/ 0 h 1770742"/>
              <a:gd name="connsiteX1" fmla="*/ 449943 w 483972"/>
              <a:gd name="connsiteY1" fmla="*/ 740229 h 1770742"/>
              <a:gd name="connsiteX2" fmla="*/ 0 w 483972"/>
              <a:gd name="connsiteY2" fmla="*/ 1770742 h 1770742"/>
              <a:gd name="connsiteX0" fmla="*/ 362857 w 483972"/>
              <a:gd name="connsiteY0" fmla="*/ 0 h 1770742"/>
              <a:gd name="connsiteX1" fmla="*/ 449943 w 483972"/>
              <a:gd name="connsiteY1" fmla="*/ 740229 h 1770742"/>
              <a:gd name="connsiteX2" fmla="*/ 0 w 483972"/>
              <a:gd name="connsiteY2" fmla="*/ 1770742 h 1770742"/>
              <a:gd name="connsiteX0" fmla="*/ 362857 w 508177"/>
              <a:gd name="connsiteY0" fmla="*/ 0 h 1770742"/>
              <a:gd name="connsiteX1" fmla="*/ 449943 w 508177"/>
              <a:gd name="connsiteY1" fmla="*/ 740229 h 1770742"/>
              <a:gd name="connsiteX2" fmla="*/ 0 w 508177"/>
              <a:gd name="connsiteY2" fmla="*/ 1770742 h 1770742"/>
              <a:gd name="connsiteX0" fmla="*/ 362857 w 495901"/>
              <a:gd name="connsiteY0" fmla="*/ 0 h 1770742"/>
              <a:gd name="connsiteX1" fmla="*/ 449943 w 495901"/>
              <a:gd name="connsiteY1" fmla="*/ 740229 h 1770742"/>
              <a:gd name="connsiteX2" fmla="*/ 0 w 495901"/>
              <a:gd name="connsiteY2" fmla="*/ 1770742 h 1770742"/>
              <a:gd name="connsiteX0" fmla="*/ 362857 w 495901"/>
              <a:gd name="connsiteY0" fmla="*/ 0 h 1770742"/>
              <a:gd name="connsiteX1" fmla="*/ 449943 w 495901"/>
              <a:gd name="connsiteY1" fmla="*/ 740229 h 1770742"/>
              <a:gd name="connsiteX2" fmla="*/ 0 w 495901"/>
              <a:gd name="connsiteY2" fmla="*/ 1770742 h 177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901" h="1770742">
                <a:moveTo>
                  <a:pt x="362857" y="0"/>
                </a:moveTo>
                <a:cubicBezTo>
                  <a:pt x="537028" y="292101"/>
                  <a:pt x="510419" y="517677"/>
                  <a:pt x="449943" y="740229"/>
                </a:cubicBezTo>
                <a:cubicBezTo>
                  <a:pt x="389467" y="962781"/>
                  <a:pt x="136676" y="1493157"/>
                  <a:pt x="0" y="1770742"/>
                </a:cubicBezTo>
              </a:path>
            </a:pathLst>
          </a:custGeom>
          <a:noFill/>
          <a:ln w="2540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19080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9" name="Figura a mano libera 18"/>
          <p:cNvSpPr/>
          <p:nvPr/>
        </p:nvSpPr>
        <p:spPr bwMode="auto">
          <a:xfrm>
            <a:off x="6690305" y="4512267"/>
            <a:ext cx="464855" cy="1016000"/>
          </a:xfrm>
          <a:custGeom>
            <a:avLst/>
            <a:gdLst>
              <a:gd name="connsiteX0" fmla="*/ 420914 w 588435"/>
              <a:gd name="connsiteY0" fmla="*/ 0 h 1016000"/>
              <a:gd name="connsiteX1" fmla="*/ 566057 w 588435"/>
              <a:gd name="connsiteY1" fmla="*/ 406400 h 1016000"/>
              <a:gd name="connsiteX2" fmla="*/ 0 w 588435"/>
              <a:gd name="connsiteY2" fmla="*/ 1016000 h 1016000"/>
              <a:gd name="connsiteX3" fmla="*/ 0 w 588435"/>
              <a:gd name="connsiteY3" fmla="*/ 1016000 h 1016000"/>
              <a:gd name="connsiteX0" fmla="*/ 420914 w 488314"/>
              <a:gd name="connsiteY0" fmla="*/ 0 h 1016000"/>
              <a:gd name="connsiteX1" fmla="*/ 420914 w 488314"/>
              <a:gd name="connsiteY1" fmla="*/ 566057 h 1016000"/>
              <a:gd name="connsiteX2" fmla="*/ 0 w 488314"/>
              <a:gd name="connsiteY2" fmla="*/ 1016000 h 1016000"/>
              <a:gd name="connsiteX3" fmla="*/ 0 w 488314"/>
              <a:gd name="connsiteY3" fmla="*/ 1016000 h 1016000"/>
              <a:gd name="connsiteX0" fmla="*/ 420914 w 537028"/>
              <a:gd name="connsiteY0" fmla="*/ 0 h 1016000"/>
              <a:gd name="connsiteX1" fmla="*/ 537028 w 537028"/>
              <a:gd name="connsiteY1" fmla="*/ 348343 h 1016000"/>
              <a:gd name="connsiteX2" fmla="*/ 420914 w 537028"/>
              <a:gd name="connsiteY2" fmla="*/ 566057 h 1016000"/>
              <a:gd name="connsiteX3" fmla="*/ 0 w 537028"/>
              <a:gd name="connsiteY3" fmla="*/ 1016000 h 1016000"/>
              <a:gd name="connsiteX4" fmla="*/ 0 w 537028"/>
              <a:gd name="connsiteY4" fmla="*/ 1016000 h 1016000"/>
              <a:gd name="connsiteX0" fmla="*/ 420914 w 457414"/>
              <a:gd name="connsiteY0" fmla="*/ 0 h 1016000"/>
              <a:gd name="connsiteX1" fmla="*/ 435428 w 457414"/>
              <a:gd name="connsiteY1" fmla="*/ 348343 h 1016000"/>
              <a:gd name="connsiteX2" fmla="*/ 420914 w 457414"/>
              <a:gd name="connsiteY2" fmla="*/ 566057 h 1016000"/>
              <a:gd name="connsiteX3" fmla="*/ 0 w 457414"/>
              <a:gd name="connsiteY3" fmla="*/ 1016000 h 1016000"/>
              <a:gd name="connsiteX4" fmla="*/ 0 w 457414"/>
              <a:gd name="connsiteY4" fmla="*/ 1016000 h 1016000"/>
              <a:gd name="connsiteX0" fmla="*/ 420914 w 452092"/>
              <a:gd name="connsiteY0" fmla="*/ 0 h 1016000"/>
              <a:gd name="connsiteX1" fmla="*/ 420914 w 452092"/>
              <a:gd name="connsiteY1" fmla="*/ 566057 h 1016000"/>
              <a:gd name="connsiteX2" fmla="*/ 0 w 452092"/>
              <a:gd name="connsiteY2" fmla="*/ 1016000 h 1016000"/>
              <a:gd name="connsiteX3" fmla="*/ 0 w 452092"/>
              <a:gd name="connsiteY3" fmla="*/ 1016000 h 1016000"/>
              <a:gd name="connsiteX0" fmla="*/ 420914 w 452092"/>
              <a:gd name="connsiteY0" fmla="*/ 0 h 1016000"/>
              <a:gd name="connsiteX1" fmla="*/ 420914 w 452092"/>
              <a:gd name="connsiteY1" fmla="*/ 624115 h 1016000"/>
              <a:gd name="connsiteX2" fmla="*/ 0 w 452092"/>
              <a:gd name="connsiteY2" fmla="*/ 1016000 h 1016000"/>
              <a:gd name="connsiteX3" fmla="*/ 0 w 452092"/>
              <a:gd name="connsiteY3" fmla="*/ 1016000 h 1016000"/>
              <a:gd name="connsiteX0" fmla="*/ 333828 w 433787"/>
              <a:gd name="connsiteY0" fmla="*/ 0 h 1016000"/>
              <a:gd name="connsiteX1" fmla="*/ 420914 w 433787"/>
              <a:gd name="connsiteY1" fmla="*/ 624115 h 1016000"/>
              <a:gd name="connsiteX2" fmla="*/ 0 w 433787"/>
              <a:gd name="connsiteY2" fmla="*/ 1016000 h 1016000"/>
              <a:gd name="connsiteX3" fmla="*/ 0 w 433787"/>
              <a:gd name="connsiteY3" fmla="*/ 1016000 h 1016000"/>
              <a:gd name="connsiteX0" fmla="*/ 333828 w 445848"/>
              <a:gd name="connsiteY0" fmla="*/ 0 h 1016000"/>
              <a:gd name="connsiteX1" fmla="*/ 420914 w 445848"/>
              <a:gd name="connsiteY1" fmla="*/ 624115 h 1016000"/>
              <a:gd name="connsiteX2" fmla="*/ 0 w 445848"/>
              <a:gd name="connsiteY2" fmla="*/ 1016000 h 1016000"/>
              <a:gd name="connsiteX3" fmla="*/ 0 w 445848"/>
              <a:gd name="connsiteY3" fmla="*/ 1016000 h 1016000"/>
              <a:gd name="connsiteX0" fmla="*/ 333828 w 464855"/>
              <a:gd name="connsiteY0" fmla="*/ 0 h 1016000"/>
              <a:gd name="connsiteX1" fmla="*/ 420914 w 464855"/>
              <a:gd name="connsiteY1" fmla="*/ 624115 h 1016000"/>
              <a:gd name="connsiteX2" fmla="*/ 0 w 464855"/>
              <a:gd name="connsiteY2" fmla="*/ 1016000 h 1016000"/>
              <a:gd name="connsiteX3" fmla="*/ 0 w 464855"/>
              <a:gd name="connsiteY3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55" h="1016000">
                <a:moveTo>
                  <a:pt x="333828" y="0"/>
                </a:moveTo>
                <a:cubicBezTo>
                  <a:pt x="507999" y="292101"/>
                  <a:pt x="476552" y="454782"/>
                  <a:pt x="420914" y="624115"/>
                </a:cubicBezTo>
                <a:cubicBezTo>
                  <a:pt x="365276" y="793448"/>
                  <a:pt x="70152" y="950686"/>
                  <a:pt x="0" y="1016000"/>
                </a:cubicBezTo>
                <a:lnTo>
                  <a:pt x="0" y="1016000"/>
                </a:lnTo>
              </a:path>
            </a:pathLst>
          </a:custGeom>
          <a:noFill/>
          <a:ln w="254000" cap="flat" cmpd="sng" algn="ctr">
            <a:solidFill>
              <a:srgbClr val="C0504D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19080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0" name="Figura a mano libera 19"/>
          <p:cNvSpPr/>
          <p:nvPr/>
        </p:nvSpPr>
        <p:spPr bwMode="auto">
          <a:xfrm>
            <a:off x="7050821" y="4578190"/>
            <a:ext cx="1973943" cy="277844"/>
          </a:xfrm>
          <a:custGeom>
            <a:avLst/>
            <a:gdLst>
              <a:gd name="connsiteX0" fmla="*/ 420914 w 588435"/>
              <a:gd name="connsiteY0" fmla="*/ 0 h 1016000"/>
              <a:gd name="connsiteX1" fmla="*/ 566057 w 588435"/>
              <a:gd name="connsiteY1" fmla="*/ 406400 h 1016000"/>
              <a:gd name="connsiteX2" fmla="*/ 0 w 588435"/>
              <a:gd name="connsiteY2" fmla="*/ 1016000 h 1016000"/>
              <a:gd name="connsiteX3" fmla="*/ 0 w 588435"/>
              <a:gd name="connsiteY3" fmla="*/ 1016000 h 1016000"/>
              <a:gd name="connsiteX0" fmla="*/ 420914 w 488314"/>
              <a:gd name="connsiteY0" fmla="*/ 0 h 1016000"/>
              <a:gd name="connsiteX1" fmla="*/ 420914 w 488314"/>
              <a:gd name="connsiteY1" fmla="*/ 566057 h 1016000"/>
              <a:gd name="connsiteX2" fmla="*/ 0 w 488314"/>
              <a:gd name="connsiteY2" fmla="*/ 1016000 h 1016000"/>
              <a:gd name="connsiteX3" fmla="*/ 0 w 488314"/>
              <a:gd name="connsiteY3" fmla="*/ 1016000 h 1016000"/>
              <a:gd name="connsiteX0" fmla="*/ 420914 w 537028"/>
              <a:gd name="connsiteY0" fmla="*/ 0 h 1016000"/>
              <a:gd name="connsiteX1" fmla="*/ 537028 w 537028"/>
              <a:gd name="connsiteY1" fmla="*/ 348343 h 1016000"/>
              <a:gd name="connsiteX2" fmla="*/ 420914 w 537028"/>
              <a:gd name="connsiteY2" fmla="*/ 566057 h 1016000"/>
              <a:gd name="connsiteX3" fmla="*/ 0 w 537028"/>
              <a:gd name="connsiteY3" fmla="*/ 1016000 h 1016000"/>
              <a:gd name="connsiteX4" fmla="*/ 0 w 537028"/>
              <a:gd name="connsiteY4" fmla="*/ 1016000 h 1016000"/>
              <a:gd name="connsiteX0" fmla="*/ 420914 w 457414"/>
              <a:gd name="connsiteY0" fmla="*/ 0 h 1016000"/>
              <a:gd name="connsiteX1" fmla="*/ 435428 w 457414"/>
              <a:gd name="connsiteY1" fmla="*/ 348343 h 1016000"/>
              <a:gd name="connsiteX2" fmla="*/ 420914 w 457414"/>
              <a:gd name="connsiteY2" fmla="*/ 566057 h 1016000"/>
              <a:gd name="connsiteX3" fmla="*/ 0 w 457414"/>
              <a:gd name="connsiteY3" fmla="*/ 1016000 h 1016000"/>
              <a:gd name="connsiteX4" fmla="*/ 0 w 457414"/>
              <a:gd name="connsiteY4" fmla="*/ 1016000 h 1016000"/>
              <a:gd name="connsiteX0" fmla="*/ 420914 w 452092"/>
              <a:gd name="connsiteY0" fmla="*/ 0 h 1016000"/>
              <a:gd name="connsiteX1" fmla="*/ 420914 w 452092"/>
              <a:gd name="connsiteY1" fmla="*/ 566057 h 1016000"/>
              <a:gd name="connsiteX2" fmla="*/ 0 w 452092"/>
              <a:gd name="connsiteY2" fmla="*/ 1016000 h 1016000"/>
              <a:gd name="connsiteX3" fmla="*/ 0 w 452092"/>
              <a:gd name="connsiteY3" fmla="*/ 1016000 h 1016000"/>
              <a:gd name="connsiteX0" fmla="*/ 420914 w 452092"/>
              <a:gd name="connsiteY0" fmla="*/ 0 h 1016000"/>
              <a:gd name="connsiteX1" fmla="*/ 420914 w 452092"/>
              <a:gd name="connsiteY1" fmla="*/ 624115 h 1016000"/>
              <a:gd name="connsiteX2" fmla="*/ 0 w 452092"/>
              <a:gd name="connsiteY2" fmla="*/ 1016000 h 1016000"/>
              <a:gd name="connsiteX3" fmla="*/ 0 w 452092"/>
              <a:gd name="connsiteY3" fmla="*/ 1016000 h 1016000"/>
              <a:gd name="connsiteX0" fmla="*/ 333828 w 433787"/>
              <a:gd name="connsiteY0" fmla="*/ 0 h 1016000"/>
              <a:gd name="connsiteX1" fmla="*/ 420914 w 433787"/>
              <a:gd name="connsiteY1" fmla="*/ 624115 h 1016000"/>
              <a:gd name="connsiteX2" fmla="*/ 0 w 433787"/>
              <a:gd name="connsiteY2" fmla="*/ 1016000 h 1016000"/>
              <a:gd name="connsiteX3" fmla="*/ 0 w 433787"/>
              <a:gd name="connsiteY3" fmla="*/ 1016000 h 1016000"/>
              <a:gd name="connsiteX0" fmla="*/ 333828 w 445848"/>
              <a:gd name="connsiteY0" fmla="*/ 0 h 1016000"/>
              <a:gd name="connsiteX1" fmla="*/ 420914 w 445848"/>
              <a:gd name="connsiteY1" fmla="*/ 624115 h 1016000"/>
              <a:gd name="connsiteX2" fmla="*/ 0 w 445848"/>
              <a:gd name="connsiteY2" fmla="*/ 1016000 h 1016000"/>
              <a:gd name="connsiteX3" fmla="*/ 0 w 445848"/>
              <a:gd name="connsiteY3" fmla="*/ 1016000 h 1016000"/>
              <a:gd name="connsiteX0" fmla="*/ 333828 w 464855"/>
              <a:gd name="connsiteY0" fmla="*/ 0 h 1016000"/>
              <a:gd name="connsiteX1" fmla="*/ 420914 w 464855"/>
              <a:gd name="connsiteY1" fmla="*/ 624115 h 1016000"/>
              <a:gd name="connsiteX2" fmla="*/ 0 w 464855"/>
              <a:gd name="connsiteY2" fmla="*/ 1016000 h 1016000"/>
              <a:gd name="connsiteX3" fmla="*/ 0 w 464855"/>
              <a:gd name="connsiteY3" fmla="*/ 1016000 h 1016000"/>
              <a:gd name="connsiteX0" fmla="*/ 0 w 1272617"/>
              <a:gd name="connsiteY0" fmla="*/ 0 h 624114"/>
              <a:gd name="connsiteX1" fmla="*/ 1248229 w 1272617"/>
              <a:gd name="connsiteY1" fmla="*/ 232229 h 624114"/>
              <a:gd name="connsiteX2" fmla="*/ 827315 w 1272617"/>
              <a:gd name="connsiteY2" fmla="*/ 624114 h 624114"/>
              <a:gd name="connsiteX3" fmla="*/ 827315 w 1272617"/>
              <a:gd name="connsiteY3" fmla="*/ 624114 h 624114"/>
              <a:gd name="connsiteX0" fmla="*/ 0 w 888597"/>
              <a:gd name="connsiteY0" fmla="*/ 0 h 624114"/>
              <a:gd name="connsiteX1" fmla="*/ 827315 w 888597"/>
              <a:gd name="connsiteY1" fmla="*/ 217715 h 624114"/>
              <a:gd name="connsiteX2" fmla="*/ 827315 w 888597"/>
              <a:gd name="connsiteY2" fmla="*/ 624114 h 624114"/>
              <a:gd name="connsiteX3" fmla="*/ 827315 w 888597"/>
              <a:gd name="connsiteY3" fmla="*/ 624114 h 624114"/>
              <a:gd name="connsiteX0" fmla="*/ 0 w 1654629"/>
              <a:gd name="connsiteY0" fmla="*/ 0 h 626143"/>
              <a:gd name="connsiteX1" fmla="*/ 827315 w 1654629"/>
              <a:gd name="connsiteY1" fmla="*/ 217715 h 626143"/>
              <a:gd name="connsiteX2" fmla="*/ 827315 w 1654629"/>
              <a:gd name="connsiteY2" fmla="*/ 624114 h 626143"/>
              <a:gd name="connsiteX3" fmla="*/ 1654629 w 1654629"/>
              <a:gd name="connsiteY3" fmla="*/ 362856 h 626143"/>
              <a:gd name="connsiteX0" fmla="*/ 0 w 867119"/>
              <a:gd name="connsiteY0" fmla="*/ 0 h 624114"/>
              <a:gd name="connsiteX1" fmla="*/ 827315 w 867119"/>
              <a:gd name="connsiteY1" fmla="*/ 217715 h 624114"/>
              <a:gd name="connsiteX2" fmla="*/ 827315 w 867119"/>
              <a:gd name="connsiteY2" fmla="*/ 624114 h 624114"/>
              <a:gd name="connsiteX0" fmla="*/ 0 w 1712687"/>
              <a:gd name="connsiteY0" fmla="*/ 0 h 219735"/>
              <a:gd name="connsiteX1" fmla="*/ 827315 w 1712687"/>
              <a:gd name="connsiteY1" fmla="*/ 217715 h 219735"/>
              <a:gd name="connsiteX2" fmla="*/ 1712687 w 1712687"/>
              <a:gd name="connsiteY2" fmla="*/ 87086 h 219735"/>
              <a:gd name="connsiteX0" fmla="*/ 0 w 1712687"/>
              <a:gd name="connsiteY0" fmla="*/ 0 h 191804"/>
              <a:gd name="connsiteX1" fmla="*/ 914400 w 1712687"/>
              <a:gd name="connsiteY1" fmla="*/ 174173 h 191804"/>
              <a:gd name="connsiteX2" fmla="*/ 1712687 w 1712687"/>
              <a:gd name="connsiteY2" fmla="*/ 87086 h 191804"/>
              <a:gd name="connsiteX0" fmla="*/ 0 w 1886858"/>
              <a:gd name="connsiteY0" fmla="*/ 0 h 189860"/>
              <a:gd name="connsiteX1" fmla="*/ 914400 w 1886858"/>
              <a:gd name="connsiteY1" fmla="*/ 174173 h 189860"/>
              <a:gd name="connsiteX2" fmla="*/ 1886858 w 1886858"/>
              <a:gd name="connsiteY2" fmla="*/ 116114 h 189860"/>
              <a:gd name="connsiteX0" fmla="*/ 0 w 1886858"/>
              <a:gd name="connsiteY0" fmla="*/ 0 h 189860"/>
              <a:gd name="connsiteX1" fmla="*/ 914400 w 1886858"/>
              <a:gd name="connsiteY1" fmla="*/ 174173 h 189860"/>
              <a:gd name="connsiteX2" fmla="*/ 1886858 w 1886858"/>
              <a:gd name="connsiteY2" fmla="*/ 116114 h 189860"/>
              <a:gd name="connsiteX0" fmla="*/ 0 w 1886858"/>
              <a:gd name="connsiteY0" fmla="*/ 0 h 226265"/>
              <a:gd name="connsiteX1" fmla="*/ 914400 w 1886858"/>
              <a:gd name="connsiteY1" fmla="*/ 174173 h 226265"/>
              <a:gd name="connsiteX2" fmla="*/ 1886858 w 1886858"/>
              <a:gd name="connsiteY2" fmla="*/ 116114 h 226265"/>
              <a:gd name="connsiteX0" fmla="*/ 0 w 1886858"/>
              <a:gd name="connsiteY0" fmla="*/ 0 h 226265"/>
              <a:gd name="connsiteX1" fmla="*/ 914400 w 1886858"/>
              <a:gd name="connsiteY1" fmla="*/ 174173 h 226265"/>
              <a:gd name="connsiteX2" fmla="*/ 1886858 w 1886858"/>
              <a:gd name="connsiteY2" fmla="*/ 116114 h 226265"/>
              <a:gd name="connsiteX0" fmla="*/ 0 w 1973943"/>
              <a:gd name="connsiteY0" fmla="*/ 0 h 263603"/>
              <a:gd name="connsiteX1" fmla="*/ 1001485 w 1973943"/>
              <a:gd name="connsiteY1" fmla="*/ 261259 h 263603"/>
              <a:gd name="connsiteX2" fmla="*/ 1973943 w 1973943"/>
              <a:gd name="connsiteY2" fmla="*/ 203200 h 263603"/>
              <a:gd name="connsiteX0" fmla="*/ 0 w 1973943"/>
              <a:gd name="connsiteY0" fmla="*/ 0 h 277844"/>
              <a:gd name="connsiteX1" fmla="*/ 1001485 w 1973943"/>
              <a:gd name="connsiteY1" fmla="*/ 261259 h 277844"/>
              <a:gd name="connsiteX2" fmla="*/ 1973943 w 1973943"/>
              <a:gd name="connsiteY2" fmla="*/ 203200 h 27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3943" h="277844">
                <a:moveTo>
                  <a:pt x="0" y="0"/>
                </a:moveTo>
                <a:cubicBezTo>
                  <a:pt x="174171" y="292101"/>
                  <a:pt x="643467" y="299963"/>
                  <a:pt x="1001485" y="261259"/>
                </a:cubicBezTo>
                <a:cubicBezTo>
                  <a:pt x="1359503" y="222555"/>
                  <a:pt x="1836057" y="-53219"/>
                  <a:pt x="1973943" y="203200"/>
                </a:cubicBezTo>
              </a:path>
            </a:pathLst>
          </a:custGeom>
          <a:noFill/>
          <a:ln w="254000" cap="flat" cmpd="sng" algn="ctr">
            <a:solidFill>
              <a:srgbClr val="C0504D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19080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1" name="Figura a mano libera 20"/>
          <p:cNvSpPr/>
          <p:nvPr/>
        </p:nvSpPr>
        <p:spPr bwMode="auto">
          <a:xfrm>
            <a:off x="2618657" y="1024271"/>
            <a:ext cx="5442858" cy="4804229"/>
          </a:xfrm>
          <a:custGeom>
            <a:avLst/>
            <a:gdLst>
              <a:gd name="connsiteX0" fmla="*/ 0 w 5312229"/>
              <a:gd name="connsiteY0" fmla="*/ 0 h 4920343"/>
              <a:gd name="connsiteX1" fmla="*/ 2220686 w 5312229"/>
              <a:gd name="connsiteY1" fmla="*/ 1364343 h 4920343"/>
              <a:gd name="connsiteX2" fmla="*/ 4281715 w 5312229"/>
              <a:gd name="connsiteY2" fmla="*/ 3338285 h 4920343"/>
              <a:gd name="connsiteX3" fmla="*/ 5312229 w 5312229"/>
              <a:gd name="connsiteY3" fmla="*/ 4920343 h 4920343"/>
              <a:gd name="connsiteX0" fmla="*/ 0 w 5442858"/>
              <a:gd name="connsiteY0" fmla="*/ 0 h 4804229"/>
              <a:gd name="connsiteX1" fmla="*/ 2220686 w 5442858"/>
              <a:gd name="connsiteY1" fmla="*/ 1364343 h 4804229"/>
              <a:gd name="connsiteX2" fmla="*/ 4281715 w 5442858"/>
              <a:gd name="connsiteY2" fmla="*/ 3338285 h 4804229"/>
              <a:gd name="connsiteX3" fmla="*/ 5442858 w 5442858"/>
              <a:gd name="connsiteY3" fmla="*/ 4804229 h 480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2858" h="4804229">
                <a:moveTo>
                  <a:pt x="0" y="0"/>
                </a:moveTo>
                <a:cubicBezTo>
                  <a:pt x="753533" y="403981"/>
                  <a:pt x="1507067" y="807962"/>
                  <a:pt x="2220686" y="1364343"/>
                </a:cubicBezTo>
                <a:cubicBezTo>
                  <a:pt x="2934305" y="1920724"/>
                  <a:pt x="3744686" y="2764971"/>
                  <a:pt x="4281715" y="3338285"/>
                </a:cubicBezTo>
                <a:cubicBezTo>
                  <a:pt x="4818744" y="3911599"/>
                  <a:pt x="5266268" y="4540553"/>
                  <a:pt x="5442858" y="4804229"/>
                </a:cubicBezTo>
              </a:path>
            </a:pathLst>
          </a:custGeom>
          <a:noFill/>
          <a:ln w="254000" cap="flat" cmpd="sng" algn="ctr">
            <a:solidFill>
              <a:srgbClr val="C0504D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vert="horz" wrap="none" lIns="91440" tIns="45720" rIns="91440" bIns="19080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2" name="Rectangle 10" descr="Pergamena"/>
          <p:cNvSpPr>
            <a:spLocks noChangeArrowheads="1"/>
          </p:cNvSpPr>
          <p:nvPr/>
        </p:nvSpPr>
        <p:spPr bwMode="auto">
          <a:xfrm>
            <a:off x="3482752" y="3760575"/>
            <a:ext cx="1557437" cy="76944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" pitchFamily="34" charset="0"/>
              </a:rPr>
              <a:t>Remissione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" pitchFamily="34" charset="0"/>
              </a:rPr>
              <a:t>del rischio</a:t>
            </a:r>
          </a:p>
        </p:txBody>
      </p:sp>
      <p:sp>
        <p:nvSpPr>
          <p:cNvPr id="23" name="Rectangle 11" descr="Pergamena"/>
          <p:cNvSpPr>
            <a:spLocks noChangeArrowheads="1"/>
          </p:cNvSpPr>
          <p:nvPr/>
        </p:nvSpPr>
        <p:spPr bwMode="auto">
          <a:xfrm>
            <a:off x="5767253" y="5312824"/>
            <a:ext cx="1512168" cy="43088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" pitchFamily="34" charset="0"/>
              </a:rPr>
              <a:t>Guarigione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710780" y="520843"/>
            <a:ext cx="1717137" cy="76944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2113"/>
              <a:gd name="adj6" fmla="val -104145"/>
            </a:avLst>
          </a:prstGeom>
          <a:noFill/>
          <a:ln w="57150">
            <a:solidFill>
              <a:srgbClr val="4F81BD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determinanti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di malattia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1610544" y="690121"/>
            <a:ext cx="2286000" cy="43088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" pitchFamily="34" charset="0"/>
              </a:rPr>
              <a:t>Individuo sano</a:t>
            </a:r>
          </a:p>
        </p:txBody>
      </p:sp>
      <p:sp>
        <p:nvSpPr>
          <p:cNvPr id="26" name="Ovale 25"/>
          <p:cNvSpPr/>
          <p:nvPr/>
        </p:nvSpPr>
        <p:spPr bwMode="auto">
          <a:xfrm>
            <a:off x="5282952" y="2760385"/>
            <a:ext cx="1476000" cy="1440000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0" rIns="91440" bIns="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 pitchFamily="34" charset="0"/>
              </a:rPr>
              <a:t>?</a:t>
            </a:r>
          </a:p>
        </p:txBody>
      </p:sp>
      <p:sp>
        <p:nvSpPr>
          <p:cNvPr id="27" name="Rectangle 11" descr="Pergamena"/>
          <p:cNvSpPr>
            <a:spLocks noChangeArrowheads="1"/>
          </p:cNvSpPr>
          <p:nvPr/>
        </p:nvSpPr>
        <p:spPr bwMode="auto">
          <a:xfrm>
            <a:off x="6363072" y="4204911"/>
            <a:ext cx="1371600" cy="43088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" pitchFamily="34" charset="0"/>
              </a:rPr>
              <a:t>Malattia</a:t>
            </a:r>
          </a:p>
        </p:txBody>
      </p:sp>
      <p:sp>
        <p:nvSpPr>
          <p:cNvPr id="28" name="Rectangle 10" descr="Pergamena"/>
          <p:cNvSpPr>
            <a:spLocks noChangeArrowheads="1"/>
          </p:cNvSpPr>
          <p:nvPr/>
        </p:nvSpPr>
        <p:spPr bwMode="auto">
          <a:xfrm>
            <a:off x="6837777" y="2298803"/>
            <a:ext cx="1557437" cy="76944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" pitchFamily="34" charset="0"/>
              </a:rPr>
              <a:t>Persistenza del rischio</a:t>
            </a:r>
          </a:p>
        </p:txBody>
      </p:sp>
      <p:sp>
        <p:nvSpPr>
          <p:cNvPr id="31" name="Rectangle 11" descr="Pergamena"/>
          <p:cNvSpPr>
            <a:spLocks noChangeArrowheads="1"/>
          </p:cNvSpPr>
          <p:nvPr/>
        </p:nvSpPr>
        <p:spPr bwMode="auto">
          <a:xfrm rot="19848907">
            <a:off x="8436990" y="4565947"/>
            <a:ext cx="1512168" cy="43088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" pitchFamily="34" charset="0"/>
              </a:rPr>
              <a:t>Morte</a:t>
            </a:r>
          </a:p>
        </p:txBody>
      </p:sp>
      <p:sp>
        <p:nvSpPr>
          <p:cNvPr id="34" name="Rectangle 11" descr="Pergamena"/>
          <p:cNvSpPr>
            <a:spLocks noChangeArrowheads="1"/>
          </p:cNvSpPr>
          <p:nvPr/>
        </p:nvSpPr>
        <p:spPr bwMode="auto">
          <a:xfrm rot="20642420">
            <a:off x="7114095" y="5597892"/>
            <a:ext cx="2133917" cy="43088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" pitchFamily="34" charset="0"/>
              </a:rPr>
              <a:t>Cronicizzazione </a:t>
            </a:r>
          </a:p>
        </p:txBody>
      </p:sp>
      <p:sp>
        <p:nvSpPr>
          <p:cNvPr id="35" name="Rectangle 8" descr="Pergamena"/>
          <p:cNvSpPr>
            <a:spLocks noChangeArrowheads="1"/>
          </p:cNvSpPr>
          <p:nvPr/>
        </p:nvSpPr>
        <p:spPr bwMode="auto">
          <a:xfrm>
            <a:off x="2834680" y="1384311"/>
            <a:ext cx="2736000" cy="792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" pitchFamily="34" charset="0"/>
              </a:rPr>
              <a:t>Esposizione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Calibri" pitchFamily="34" charset="0"/>
              </a:rPr>
              <a:t>(condizione di rischio)</a:t>
            </a:r>
          </a:p>
        </p:txBody>
      </p:sp>
    </p:spTree>
    <p:extLst>
      <p:ext uri="{BB962C8B-B14F-4D97-AF65-F5344CB8AC3E}">
        <p14:creationId xmlns:p14="http://schemas.microsoft.com/office/powerpoint/2010/main" val="10462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 rot="16200000">
            <a:off x="7890491" y="2930655"/>
            <a:ext cx="440216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prstClr val="black"/>
                </a:solidFill>
                <a:latin typeface="Calibri" pitchFamily="34" charset="0"/>
              </a:rPr>
              <a:t>La ’’triade’’ del rischio</a:t>
            </a:r>
          </a:p>
        </p:txBody>
      </p:sp>
      <p:sp>
        <p:nvSpPr>
          <p:cNvPr id="14" name="Ovale 4"/>
          <p:cNvSpPr/>
          <p:nvPr/>
        </p:nvSpPr>
        <p:spPr>
          <a:xfrm>
            <a:off x="5443180" y="2709336"/>
            <a:ext cx="3744000" cy="3744000"/>
          </a:xfrm>
          <a:prstGeom prst="ellipse">
            <a:avLst/>
          </a:prstGeom>
          <a:solidFill>
            <a:schemeClr val="tx2">
              <a:lumMod val="20000"/>
              <a:lumOff val="80000"/>
              <a:alpha val="47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</a:pPr>
            <a:r>
              <a:rPr lang="it-IT" sz="3200" b="1" dirty="0" err="1">
                <a:ln w="18415" cmpd="sng">
                  <a:noFill/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Risk</a:t>
            </a:r>
            <a:r>
              <a:rPr lang="it-IT" sz="3200" b="1" dirty="0">
                <a:ln w="18415" cmpd="sng">
                  <a:noFill/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it-IT" sz="3200" b="1" dirty="0" err="1">
                <a:ln w="18415" cmpd="sng">
                  <a:noFill/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assessment</a:t>
            </a:r>
            <a:endParaRPr lang="it-IT" sz="3200" b="1" dirty="0">
              <a:ln w="18415" cmpd="sng">
                <a:noFill/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Ovale 4"/>
          <p:cNvSpPr/>
          <p:nvPr/>
        </p:nvSpPr>
        <p:spPr>
          <a:xfrm>
            <a:off x="2423592" y="2709336"/>
            <a:ext cx="3744000" cy="3744000"/>
          </a:xfrm>
          <a:prstGeom prst="ellipse">
            <a:avLst/>
          </a:prstGeom>
          <a:solidFill>
            <a:schemeClr val="accent3">
              <a:lumMod val="20000"/>
              <a:lumOff val="80000"/>
              <a:alpha val="47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</a:pPr>
            <a:r>
              <a:rPr lang="it-IT" sz="3200" b="1" dirty="0" err="1">
                <a:ln w="18415" cmpd="sng">
                  <a:noFill/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Risk</a:t>
            </a:r>
            <a:r>
              <a:rPr lang="it-IT" sz="3200" b="1" dirty="0">
                <a:ln w="18415" cmpd="sng">
                  <a:noFill/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it-IT" sz="3200" b="1" dirty="0" err="1">
                <a:ln w="18415" cmpd="sng">
                  <a:noFill/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communication</a:t>
            </a:r>
            <a:endParaRPr lang="it-IT" sz="3200" b="1" dirty="0">
              <a:ln w="18415" cmpd="sng">
                <a:noFill/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Ovale 4"/>
          <p:cNvSpPr/>
          <p:nvPr/>
        </p:nvSpPr>
        <p:spPr>
          <a:xfrm>
            <a:off x="4003020" y="190652"/>
            <a:ext cx="3744000" cy="3744000"/>
          </a:xfrm>
          <a:prstGeom prst="ellipse">
            <a:avLst/>
          </a:prstGeom>
          <a:solidFill>
            <a:schemeClr val="accent5">
              <a:lumMod val="20000"/>
              <a:lumOff val="80000"/>
              <a:alpha val="47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  <a:sp3d extrusionH="57150">
              <a:bevelT w="38100" h="38100"/>
            </a:sp3d>
          </a:bodyPr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</a:pPr>
            <a:r>
              <a:rPr lang="it-IT" sz="3200" b="1" dirty="0" err="1">
                <a:ln w="18415" cmpd="sng">
                  <a:noFill/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Risk</a:t>
            </a:r>
            <a:r>
              <a:rPr lang="it-IT" sz="3200" b="1" dirty="0">
                <a:ln w="18415" cmpd="sng">
                  <a:noFill/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 defTabSz="1422400">
              <a:lnSpc>
                <a:spcPct val="90000"/>
              </a:lnSpc>
              <a:spcAft>
                <a:spcPct val="35000"/>
              </a:spcAft>
            </a:pPr>
            <a:r>
              <a:rPr lang="it-IT" sz="3200" b="1" dirty="0">
                <a:ln w="18415" cmpd="sng">
                  <a:noFill/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392127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AutoShape 15"/>
          <p:cNvSpPr>
            <a:spLocks noChangeArrowheads="1"/>
          </p:cNvSpPr>
          <p:nvPr/>
        </p:nvSpPr>
        <p:spPr bwMode="auto">
          <a:xfrm>
            <a:off x="5740883" y="3013507"/>
            <a:ext cx="574601" cy="431800"/>
          </a:xfrm>
          <a:custGeom>
            <a:avLst/>
            <a:gdLst>
              <a:gd name="T0" fmla="*/ 31 w 21600"/>
              <a:gd name="T1" fmla="*/ 0 h 21600"/>
              <a:gd name="T2" fmla="*/ 0 w 21600"/>
              <a:gd name="T3" fmla="*/ 2 h 21600"/>
              <a:gd name="T4" fmla="*/ 31 w 21600"/>
              <a:gd name="T5" fmla="*/ 3 h 21600"/>
              <a:gd name="T6" fmla="*/ 42 w 21600"/>
              <a:gd name="T7" fmla="*/ 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81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6600FF"/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6479298" y="2860076"/>
            <a:ext cx="3852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accent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fattore causale di danno (determinanti)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6507065" y="145365"/>
            <a:ext cx="385200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it-IT" sz="2800" b="1" dirty="0">
                <a:solidFill>
                  <a:schemeClr val="accent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Probabilità di accadimento di un pericolo con conseguenze misurabili</a:t>
            </a:r>
            <a:endParaRPr lang="it-IT" sz="2800" dirty="0">
              <a:solidFill>
                <a:schemeClr val="accent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18"/>
          <p:cNvSpPr>
            <a:spLocks noChangeArrowheads="1"/>
          </p:cNvSpPr>
          <p:nvPr/>
        </p:nvSpPr>
        <p:spPr bwMode="auto">
          <a:xfrm>
            <a:off x="6471410" y="4713012"/>
            <a:ext cx="3852000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it-IT" sz="2800" b="1" dirty="0">
                <a:solidFill>
                  <a:schemeClr val="accent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Effetti temporanei o </a:t>
            </a:r>
          </a:p>
          <a:p>
            <a:pPr algn="ctr"/>
            <a:r>
              <a:rPr lang="it-IT" sz="2800" b="1" dirty="0">
                <a:solidFill>
                  <a:schemeClr val="accent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definitivi misurabili (magnitudo)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820470" y="591641"/>
            <a:ext cx="2223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chemeClr val="accent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Rischio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820471" y="2767742"/>
            <a:ext cx="2507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chemeClr val="accent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Pericolo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820470" y="4943844"/>
            <a:ext cx="3950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chemeClr val="accent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Conseguenze</a:t>
            </a: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5740883" y="5189608"/>
            <a:ext cx="574601" cy="431800"/>
          </a:xfrm>
          <a:custGeom>
            <a:avLst/>
            <a:gdLst>
              <a:gd name="T0" fmla="*/ 31 w 21600"/>
              <a:gd name="T1" fmla="*/ 0 h 21600"/>
              <a:gd name="T2" fmla="*/ 0 w 21600"/>
              <a:gd name="T3" fmla="*/ 2 h 21600"/>
              <a:gd name="T4" fmla="*/ 31 w 21600"/>
              <a:gd name="T5" fmla="*/ 3 h 21600"/>
              <a:gd name="T6" fmla="*/ 42 w 21600"/>
              <a:gd name="T7" fmla="*/ 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81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6600FF"/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>
            <a:off x="5740883" y="837406"/>
            <a:ext cx="574601" cy="431800"/>
          </a:xfrm>
          <a:custGeom>
            <a:avLst/>
            <a:gdLst>
              <a:gd name="T0" fmla="*/ 31 w 21600"/>
              <a:gd name="T1" fmla="*/ 0 h 21600"/>
              <a:gd name="T2" fmla="*/ 0 w 21600"/>
              <a:gd name="T3" fmla="*/ 2 h 21600"/>
              <a:gd name="T4" fmla="*/ 31 w 21600"/>
              <a:gd name="T5" fmla="*/ 3 h 21600"/>
              <a:gd name="T6" fmla="*/ 42 w 21600"/>
              <a:gd name="T7" fmla="*/ 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81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6600FF"/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93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98295" y="707152"/>
            <a:ext cx="5290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</a:rPr>
              <a:t>Capitolo 3: il rischio e la storia</a:t>
            </a:r>
            <a:endParaRPr lang="it-IT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04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47" y="712177"/>
            <a:ext cx="1187144" cy="238437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98578" y="549578"/>
            <a:ext cx="590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Le malattie trasmissibili: la storia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838395" y="927620"/>
            <a:ext cx="278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Peste di Atene (430 B.C.)</a:t>
            </a:r>
            <a:endParaRPr lang="it-IT" sz="2000" b="1" dirty="0"/>
          </a:p>
        </p:txBody>
      </p:sp>
      <p:pic>
        <p:nvPicPr>
          <p:cNvPr id="1026" name="Picture 2" descr="Risultati immag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13" y="1643502"/>
            <a:ext cx="1383858" cy="14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971387" y="2169973"/>
            <a:ext cx="3474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Peste di Giustiniano (541 A.D.)</a:t>
            </a:r>
            <a:endParaRPr lang="it-IT" sz="20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000" y="1512277"/>
            <a:ext cx="1819275" cy="25146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465627" y="4993124"/>
            <a:ext cx="351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Guerra d’oriente (1852-54 A.D.)</a:t>
            </a:r>
            <a:endParaRPr lang="it-IT" sz="20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01" y="3702046"/>
            <a:ext cx="4423793" cy="298226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397480" y="54839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i="1" dirty="0" smtClean="0"/>
              <a:t>Corpo di spedizione italiano: 18.000 uomini.</a:t>
            </a:r>
          </a:p>
          <a:p>
            <a:r>
              <a:rPr lang="it-IT" b="1" i="1" dirty="0" smtClean="0"/>
              <a:t>Perdite: 2.278 </a:t>
            </a:r>
            <a:r>
              <a:rPr lang="it-IT" b="1" i="1" dirty="0"/>
              <a:t>per colera, 1.340 per tifo, 452 per malattie comuni, 350 per scorbuto, 52 per incidenti, 38 per febbri tifoidee, 3 per suicidio e 32 caduti in combattimento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231629" y="1411922"/>
            <a:ext cx="2755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Guerra del Peloponneso</a:t>
            </a:r>
          </a:p>
          <a:p>
            <a:r>
              <a:rPr lang="it-IT" sz="2000" b="1" dirty="0" smtClean="0"/>
              <a:t> (431-404 B.C.)</a:t>
            </a:r>
            <a:endParaRPr lang="it-IT" sz="2000" b="1" dirty="0"/>
          </a:p>
        </p:txBody>
      </p:sp>
      <p:sp>
        <p:nvSpPr>
          <p:cNvPr id="10" name="Rettangolo 9"/>
          <p:cNvSpPr/>
          <p:nvPr/>
        </p:nvSpPr>
        <p:spPr>
          <a:xfrm>
            <a:off x="5149194" y="2665844"/>
            <a:ext cx="3202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/>
              <a:t>Guerra </a:t>
            </a:r>
            <a:r>
              <a:rPr lang="it-IT" sz="2000" b="1" dirty="0"/>
              <a:t>gotica (</a:t>
            </a:r>
            <a:r>
              <a:rPr lang="it-IT" sz="2000" b="1" dirty="0" smtClean="0"/>
              <a:t>535-553 A.D.)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4104449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98295" y="707152"/>
            <a:ext cx="4800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</a:rPr>
              <a:t>Capitolo 4: il rischio e l’arte</a:t>
            </a:r>
            <a:endParaRPr lang="it-IT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44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13315" y="5487015"/>
            <a:ext cx="81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prstClr val="black"/>
                </a:solidFill>
                <a:latin typeface="Calibri"/>
              </a:rPr>
              <a:t>Igea</a:t>
            </a:r>
            <a:r>
              <a:rPr lang="it-IT" sz="2400" dirty="0">
                <a:solidFill>
                  <a:prstClr val="black"/>
                </a:solidFill>
                <a:latin typeface="Calibri"/>
              </a:rPr>
              <a:t> dea della salute e dell'igiene (dal greco </a:t>
            </a:r>
            <a:r>
              <a:rPr lang="it-IT" sz="2400" dirty="0" err="1">
                <a:solidFill>
                  <a:prstClr val="black"/>
                </a:solidFill>
                <a:latin typeface="Calibri"/>
              </a:rPr>
              <a:t>Υγιεί</a:t>
            </a:r>
            <a:r>
              <a:rPr lang="it-IT" sz="2400" dirty="0">
                <a:solidFill>
                  <a:prstClr val="black"/>
                </a:solidFill>
                <a:latin typeface="Calibri"/>
              </a:rPr>
              <a:t>α con il significato di </a:t>
            </a:r>
            <a:r>
              <a:rPr lang="it-IT" sz="2400" i="1" dirty="0">
                <a:solidFill>
                  <a:prstClr val="black"/>
                </a:solidFill>
                <a:latin typeface="Calibri"/>
              </a:rPr>
              <a:t>salute, rimedio, medicina</a:t>
            </a:r>
            <a:r>
              <a:rPr lang="it-IT" sz="2400" dirty="0">
                <a:solidFill>
                  <a:prstClr val="black"/>
                </a:solidFill>
                <a:latin typeface="Calibri"/>
              </a:rPr>
              <a:t>), figlia di  Asclepio e di Epione (Lampazia);  </a:t>
            </a:r>
            <a:r>
              <a:rPr lang="it-IT" sz="2400" dirty="0" smtClean="0">
                <a:solidFill>
                  <a:prstClr val="black"/>
                </a:solidFill>
                <a:latin typeface="Calibri"/>
              </a:rPr>
              <a:t>.</a:t>
            </a:r>
            <a:endParaRPr lang="it-IT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http://www.kairos.sm/img/igea_chiar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51" l="0" r="100000">
                        <a14:backgroundMark x1="7982" y1="8391" x2="7982" y2="8391"/>
                        <a14:backgroundMark x1="86475" y1="14713" x2="86475" y2="14713"/>
                        <a14:backgroundMark x1="3991" y1="29425" x2="3991" y2="29425"/>
                        <a14:backgroundMark x1="5543" y1="47011" x2="5543" y2="47011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7" y="876247"/>
            <a:ext cx="2202131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kusadasi.tv/wp-content/uploads/hygie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05" y="371098"/>
            <a:ext cx="4305819" cy="29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9393438" y="3508697"/>
            <a:ext cx="2657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  <a:latin typeface="Calibri"/>
              </a:rPr>
              <a:t>Gustav Klimt (1894), pannelli decorativi per l'Aula Magna dell'Università di Vienna.</a:t>
            </a:r>
          </a:p>
        </p:txBody>
      </p:sp>
      <p:pic>
        <p:nvPicPr>
          <p:cNvPr id="7" name="Picture 6" descr="http://4.bp.blogspot.com/-rFHBQcypb-8/TjL18T3RWRI/AAAAAAAABak/E1rrt5qswyg/s1600/Bergama-asclepion-photo+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16" y="3462122"/>
            <a:ext cx="2839542" cy="15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79-Pergamo  (Asclepion),13 agosto 20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18" y="413270"/>
            <a:ext cx="3485427" cy="210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11159" y="3301449"/>
            <a:ext cx="19561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/>
              </a:rPr>
              <a:t>Igea</a:t>
            </a:r>
            <a:endParaRPr lang="it-IT" sz="8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  <p:sp>
        <p:nvSpPr>
          <p:cNvPr id="10" name="Rettangolo 9"/>
          <p:cNvSpPr/>
          <p:nvPr/>
        </p:nvSpPr>
        <p:spPr>
          <a:xfrm rot="1720706">
            <a:off x="4188768" y="3082613"/>
            <a:ext cx="25571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prstClr val="black"/>
                </a:solidFill>
                <a:latin typeface="Calibri"/>
              </a:rPr>
              <a:t>Ascepeion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– </a:t>
            </a:r>
            <a:r>
              <a:rPr lang="it-IT" sz="1200" dirty="0" err="1">
                <a:solidFill>
                  <a:prstClr val="black"/>
                </a:solidFill>
                <a:latin typeface="Calibri"/>
              </a:rPr>
              <a:t>Bergama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it-IT" sz="1200" dirty="0" err="1">
                <a:solidFill>
                  <a:prstClr val="black"/>
                </a:solidFill>
                <a:latin typeface="Calibri"/>
              </a:rPr>
              <a:t>Pergamon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415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379983"/>
            <a:ext cx="5608166" cy="341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91544" y="1196752"/>
            <a:ext cx="2736304" cy="10464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tx1"/>
                </a:solidFill>
              </a:rPr>
              <a:t>KOS </a:t>
            </a:r>
            <a:r>
              <a:rPr lang="it-IT" dirty="0" err="1">
                <a:solidFill>
                  <a:schemeClr val="tx1"/>
                </a:solidFill>
              </a:rPr>
              <a:t>Asklepleion</a:t>
            </a:r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[ricostruzione]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495587"/>
            <a:ext cx="4176464" cy="317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312024" y="4581128"/>
            <a:ext cx="3384376" cy="1046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tx1"/>
                </a:solidFill>
              </a:rPr>
              <a:t>Pamukkale</a:t>
            </a:r>
            <a:r>
              <a:rPr lang="it-IT" sz="4400" dirty="0">
                <a:solidFill>
                  <a:schemeClr val="tx1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bacini termali naturali</a:t>
            </a:r>
          </a:p>
        </p:txBody>
      </p:sp>
    </p:spTree>
    <p:extLst>
      <p:ext uri="{BB962C8B-B14F-4D97-AF65-F5344CB8AC3E}">
        <p14:creationId xmlns:p14="http://schemas.microsoft.com/office/powerpoint/2010/main" val="40773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-605" b="-605"/>
          <a:stretch/>
        </p:blipFill>
        <p:spPr bwMode="auto">
          <a:xfrm>
            <a:off x="1509712" y="-62853"/>
            <a:ext cx="9144000" cy="694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1" y="332655"/>
            <a:ext cx="2899023" cy="217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2180506"/>
            <a:ext cx="5462553" cy="420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359697" y="799725"/>
            <a:ext cx="3744414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La fonte sacra – </a:t>
            </a:r>
            <a:r>
              <a:rPr lang="it-IT" b="1" dirty="0" err="1">
                <a:solidFill>
                  <a:prstClr val="black"/>
                </a:solidFill>
              </a:rPr>
              <a:t>Askepleion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Bergama</a:t>
            </a:r>
            <a:r>
              <a:rPr lang="it-IT" b="1" dirty="0">
                <a:solidFill>
                  <a:prstClr val="black"/>
                </a:solidFill>
              </a:rPr>
              <a:t> (Pergamo)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536161" y="4077073"/>
            <a:ext cx="3131840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Teatro – </a:t>
            </a:r>
            <a:r>
              <a:rPr lang="it-IT" b="1" dirty="0" err="1">
                <a:solidFill>
                  <a:prstClr val="black"/>
                </a:solidFill>
              </a:rPr>
              <a:t>Askepleion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Epidavros</a:t>
            </a:r>
            <a:r>
              <a:rPr lang="it-IT" b="1" dirty="0">
                <a:solidFill>
                  <a:prstClr val="black"/>
                </a:solidFill>
              </a:rPr>
              <a:t> (Epidauro)</a:t>
            </a:r>
          </a:p>
        </p:txBody>
      </p:sp>
    </p:spTree>
    <p:extLst>
      <p:ext uri="{BB962C8B-B14F-4D97-AF65-F5344CB8AC3E}">
        <p14:creationId xmlns:p14="http://schemas.microsoft.com/office/powerpoint/2010/main" val="39913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orrelat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1" y="475790"/>
            <a:ext cx="5707380" cy="6085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7271657" y="5952812"/>
            <a:ext cx="45828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Matthias</a:t>
            </a:r>
            <a:r>
              <a:rPr lang="it-IT" sz="2000" b="1" dirty="0"/>
              <a:t> </a:t>
            </a:r>
            <a:r>
              <a:rPr lang="it-IT" sz="2000" b="1" dirty="0" err="1"/>
              <a:t>Grünewald</a:t>
            </a:r>
            <a:r>
              <a:rPr lang="it-IT" sz="2000" b="1" dirty="0"/>
              <a:t> </a:t>
            </a:r>
            <a:r>
              <a:rPr lang="it-IT" sz="2000" b="1" dirty="0" smtClean="0"/>
              <a:t>(1480-1528</a:t>
            </a:r>
            <a:r>
              <a:rPr lang="it-IT" sz="2000" b="1" dirty="0"/>
              <a:t>),</a:t>
            </a:r>
          </a:p>
        </p:txBody>
      </p:sp>
      <p:pic>
        <p:nvPicPr>
          <p:cNvPr id="4" name="Immagine 3" descr="Immagine correla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4" r="63704"/>
          <a:stretch/>
        </p:blipFill>
        <p:spPr bwMode="auto">
          <a:xfrm>
            <a:off x="7453450" y="1197428"/>
            <a:ext cx="3813264" cy="41256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6464853" y="567730"/>
            <a:ext cx="3528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Tentazioni di </a:t>
            </a:r>
            <a:r>
              <a:rPr lang="it-IT" sz="2400" b="1" dirty="0" smtClean="0">
                <a:solidFill>
                  <a:srgbClr val="002060"/>
                </a:solidFill>
              </a:rPr>
              <a:t>Sant'Antonio</a:t>
            </a:r>
            <a:endParaRPr lang="it-IT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3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98295" y="652723"/>
            <a:ext cx="3006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</a:rPr>
              <a:t>Capitolo 1: news</a:t>
            </a:r>
            <a:endParaRPr lang="it-IT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79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81" y="622457"/>
            <a:ext cx="6120914" cy="478577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58684" y="5536919"/>
            <a:ext cx="6082114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Miniatura "La Franceschina", XVI </a:t>
            </a:r>
            <a:r>
              <a:rPr lang="it-IT" sz="2400" b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secolo</a:t>
            </a:r>
            <a:endParaRPr lang="it-IT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L’Arcangelo Michele guarisce sette lebbros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95" y="622457"/>
            <a:ext cx="5571915" cy="47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72457" y="34978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59287" y="5619827"/>
            <a:ext cx="521452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Affresco di </a:t>
            </a:r>
            <a:r>
              <a:rPr kumimoji="0" lang="it-IT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Lesnovo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1300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(monastero in Macedone dedicato a S Michele)</a:t>
            </a:r>
            <a:endParaRPr kumimoji="0" lang="it-IT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99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77020" y="182806"/>
            <a:ext cx="434901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Peste del </a:t>
            </a:r>
            <a:r>
              <a:rPr lang="it-IT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boccaccio</a:t>
            </a: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1346-52</a:t>
            </a:r>
            <a:endParaRPr lang="it-IT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https://upload.wikimedia.org/wikipedia/commons/thumb/8/8f/Petrarch_by_Bargilla.jpg/220px-Petrarch_by_Bargil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38" y="736163"/>
            <a:ext cx="3693711" cy="57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3143" y="97971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01586" y="6488668"/>
            <a:ext cx="258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Andrea Castagno 1450 </a:t>
            </a:r>
            <a:endParaRPr lang="it-IT" sz="2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44" y="736163"/>
            <a:ext cx="3958681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91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este_a_napol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7567" y="416358"/>
            <a:ext cx="7848872" cy="585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231097" y="6267622"/>
            <a:ext cx="45874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latin typeface="Calibri" panose="020F0502020204030204" pitchFamily="34" charset="0"/>
              </a:rPr>
              <a:t>Micco </a:t>
            </a:r>
            <a:r>
              <a:rPr lang="it-IT" sz="2400" b="1" dirty="0" err="1">
                <a:latin typeface="Calibri" panose="020F0502020204030204" pitchFamily="34" charset="0"/>
              </a:rPr>
              <a:t>Spadaro</a:t>
            </a:r>
            <a:r>
              <a:rPr lang="it-IT" sz="2400" b="1" dirty="0">
                <a:latin typeface="Calibri" panose="020F0502020204030204" pitchFamily="34" charset="0"/>
              </a:rPr>
              <a:t> </a:t>
            </a:r>
            <a:r>
              <a:rPr lang="it-IT" sz="2400" b="1" dirty="0" smtClean="0">
                <a:latin typeface="Calibri" panose="020F0502020204030204" pitchFamily="34" charset="0"/>
              </a:rPr>
              <a:t>“La </a:t>
            </a:r>
            <a:r>
              <a:rPr lang="it-IT" sz="2400" b="1" dirty="0">
                <a:latin typeface="Calibri" panose="020F0502020204030204" pitchFamily="34" charset="0"/>
              </a:rPr>
              <a:t>peste a Napoli”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67" y="1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804737" y="-37404"/>
            <a:ext cx="1828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2"/>
                </a:solidFill>
                <a:latin typeface="Calibri" panose="020F0502020204030204" pitchFamily="34" charset="0"/>
              </a:rPr>
              <a:t>Piazza dante oggi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376255" y="404664"/>
            <a:ext cx="226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Piazza Dante nel 1600</a:t>
            </a:r>
          </a:p>
        </p:txBody>
      </p:sp>
      <p:pic>
        <p:nvPicPr>
          <p:cNvPr id="7" name="Picture 5" descr="[Illustrazione del Medico dea Peste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98553" y="416358"/>
            <a:ext cx="189547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3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231096" y="6267622"/>
            <a:ext cx="39599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Micco </a:t>
            </a:r>
            <a:r>
              <a:rPr lang="it-IT" sz="2000" b="1" dirty="0" err="1">
                <a:solidFill>
                  <a:schemeClr val="bg2"/>
                </a:solidFill>
                <a:latin typeface="Calibri" panose="020F0502020204030204" pitchFamily="34" charset="0"/>
              </a:rPr>
              <a:t>Spadaro</a:t>
            </a:r>
            <a:r>
              <a:rPr lang="it-IT" sz="2000" b="1" dirty="0">
                <a:solidFill>
                  <a:schemeClr val="bg2"/>
                </a:solidFill>
                <a:latin typeface="Calibri" panose="020F0502020204030204" pitchFamily="34" charset="0"/>
              </a:rPr>
              <a:t> “la peste a Napoli”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843488" y="1652837"/>
            <a:ext cx="2116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</a:rPr>
              <a:t>Ospedale dalla Pace</a:t>
            </a:r>
          </a:p>
          <a:p>
            <a:pPr algn="ctr"/>
            <a:r>
              <a:rPr lang="it-IT" b="1" dirty="0">
                <a:latin typeface="Calibri" panose="020F0502020204030204" pitchFamily="34" charset="0"/>
              </a:rPr>
              <a:t>Sala ricovero.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1" y="260648"/>
            <a:ext cx="47625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anluigigargiulo.it/video/icone/022%20-%20Pace%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11" y="3927064"/>
            <a:ext cx="3968185" cy="268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028720" y="3016975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</a:rPr>
              <a:t>Prima della chiusura inizio anni ‘70</a:t>
            </a:r>
          </a:p>
        </p:txBody>
      </p:sp>
      <p:sp>
        <p:nvSpPr>
          <p:cNvPr id="2" name="Freccia in giù 1"/>
          <p:cNvSpPr/>
          <p:nvPr/>
        </p:nvSpPr>
        <p:spPr>
          <a:xfrm>
            <a:off x="9644335" y="3212977"/>
            <a:ext cx="432047" cy="634995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 rot="5400000">
            <a:off x="7668877" y="352910"/>
            <a:ext cx="432047" cy="2137640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9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49" y="156769"/>
            <a:ext cx="9827080" cy="657322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758160" y="5976648"/>
            <a:ext cx="3223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Hôtel-Dieu – Beaune (F)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379171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r="2365"/>
          <a:stretch/>
        </p:blipFill>
        <p:spPr>
          <a:xfrm rot="16200000">
            <a:off x="2126107" y="1016791"/>
            <a:ext cx="4088430" cy="473638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24455" r="1665" b="3730"/>
          <a:stretch/>
        </p:blipFill>
        <p:spPr>
          <a:xfrm rot="16200000">
            <a:off x="6347309" y="1288020"/>
            <a:ext cx="4088426" cy="41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6611" y="0"/>
            <a:ext cx="6398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3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742539" y="4869160"/>
            <a:ext cx="6389891" cy="923330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Calibri" pitchFamily="34" charset="0"/>
              </a:rPr>
              <a:t>Colera a Londra </a:t>
            </a:r>
          </a:p>
          <a:p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I   epidemia	anno 1848-49		n°decessi:15.000</a:t>
            </a:r>
          </a:p>
          <a:p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II        “	  	     “    1853-54		 “       “     :  5.000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686464" y="476672"/>
            <a:ext cx="6598473" cy="369332"/>
          </a:xfrm>
          <a:prstGeom prst="rect">
            <a:avLst/>
          </a:prstGeom>
          <a:solidFill>
            <a:srgbClr val="DDDDDD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Calibri" pitchFamily="34" charset="0"/>
              </a:rPr>
              <a:t>Morti per colera in rapporto alle aziende di distribuzione dell’acqua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/>
          </p:nvPr>
        </p:nvGraphicFramePr>
        <p:xfrm>
          <a:off x="1919536" y="1268760"/>
          <a:ext cx="8352930" cy="312480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2448273"/>
                <a:gridCol w="1968219"/>
                <a:gridCol w="1968219"/>
                <a:gridCol w="19682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Azienda di distribuzione</a:t>
                      </a:r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Abitazioni</a:t>
                      </a:r>
                      <a:r>
                        <a:rPr lang="it-IT" sz="2000" baseline="0" dirty="0" smtClean="0">
                          <a:solidFill>
                            <a:schemeClr val="tx1"/>
                          </a:solidFill>
                        </a:rPr>
                        <a:t> servite [n°]</a:t>
                      </a:r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Morti per colera [n°]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Rapporto</a:t>
                      </a:r>
                      <a:r>
                        <a:rPr lang="it-IT" sz="2000" baseline="0" dirty="0" smtClean="0">
                          <a:solidFill>
                            <a:schemeClr val="tx1"/>
                          </a:solidFill>
                        </a:rPr>
                        <a:t> Morti/Abitazioni servite [%]</a:t>
                      </a:r>
                      <a:endParaRPr lang="it-IT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r>
                        <a:rPr lang="it-IT" sz="2400" b="1" dirty="0" err="1" smtClean="0">
                          <a:solidFill>
                            <a:srgbClr val="000000"/>
                          </a:solidFill>
                        </a:rPr>
                        <a:t>Southwark</a:t>
                      </a:r>
                      <a:r>
                        <a:rPr lang="it-IT" sz="2400" b="1" baseline="0" dirty="0" smtClean="0">
                          <a:solidFill>
                            <a:srgbClr val="000000"/>
                          </a:solidFill>
                        </a:rPr>
                        <a:t> e Vauxhall </a:t>
                      </a:r>
                      <a:endParaRPr lang="it-IT" sz="24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tabLst>
                          <a:tab pos="1614488" algn="l"/>
                        </a:tabLst>
                      </a:pPr>
                      <a:r>
                        <a:rPr lang="it-IT" sz="2400" b="1" dirty="0" smtClean="0">
                          <a:solidFill>
                            <a:srgbClr val="000000"/>
                          </a:solidFill>
                        </a:rPr>
                        <a:t>40.046</a:t>
                      </a:r>
                      <a:endParaRPr lang="it-IT" sz="24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32400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dirty="0" smtClean="0">
                          <a:solidFill>
                            <a:srgbClr val="000000"/>
                          </a:solidFill>
                        </a:rPr>
                        <a:t>1.263</a:t>
                      </a:r>
                    </a:p>
                  </a:txBody>
                  <a:tcPr marL="0" marR="32400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>
                          <a:solidFill>
                            <a:srgbClr val="000000"/>
                          </a:solidFill>
                        </a:rPr>
                        <a:t>3,15</a:t>
                      </a:r>
                    </a:p>
                  </a:txBody>
                  <a:tcPr marL="0" marR="32400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r>
                        <a:rPr lang="it-IT" sz="2400" b="1" dirty="0" err="1" smtClean="0">
                          <a:solidFill>
                            <a:srgbClr val="000000"/>
                          </a:solidFill>
                        </a:rPr>
                        <a:t>Lambeth</a:t>
                      </a:r>
                      <a:endParaRPr lang="it-IT" sz="24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dirty="0" smtClean="0">
                          <a:solidFill>
                            <a:srgbClr val="000000"/>
                          </a:solidFill>
                        </a:rPr>
                        <a:t>20.107</a:t>
                      </a:r>
                      <a:endParaRPr lang="it-IT" sz="24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324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dirty="0" smtClean="0">
                          <a:solidFill>
                            <a:srgbClr val="000000"/>
                          </a:solidFill>
                        </a:rPr>
                        <a:t>98</a:t>
                      </a:r>
                    </a:p>
                  </a:txBody>
                  <a:tcPr marL="0" marR="324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>
                          <a:solidFill>
                            <a:srgbClr val="000000"/>
                          </a:solidFill>
                        </a:rPr>
                        <a:t>0,48</a:t>
                      </a:r>
                    </a:p>
                  </a:txBody>
                  <a:tcPr marL="0" marR="324000" marT="0" marB="0" anchor="ctr">
                    <a:solidFill>
                      <a:schemeClr val="bg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r>
                        <a:rPr lang="it-IT" sz="2400" b="1" dirty="0" smtClean="0">
                          <a:solidFill>
                            <a:srgbClr val="000000"/>
                          </a:solidFill>
                        </a:rPr>
                        <a:t>Altre</a:t>
                      </a:r>
                      <a:endParaRPr lang="it-IT" sz="24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dirty="0" smtClean="0">
                          <a:solidFill>
                            <a:srgbClr val="000000"/>
                          </a:solidFill>
                        </a:rPr>
                        <a:t>256.423</a:t>
                      </a:r>
                      <a:endParaRPr lang="it-IT" sz="24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32400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400" b="1" dirty="0" smtClean="0">
                          <a:solidFill>
                            <a:srgbClr val="000000"/>
                          </a:solidFill>
                        </a:rPr>
                        <a:t>1.422</a:t>
                      </a:r>
                    </a:p>
                  </a:txBody>
                  <a:tcPr marL="0" marR="32400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smtClean="0">
                          <a:solidFill>
                            <a:srgbClr val="000000"/>
                          </a:solidFill>
                        </a:rPr>
                        <a:t>0,55</a:t>
                      </a:r>
                    </a:p>
                  </a:txBody>
                  <a:tcPr marL="0" marR="32400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20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pidemiologia veterinaria: colera Londra 1854 - mapp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304800"/>
            <a:ext cx="5578475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57" y="-27384"/>
            <a:ext cx="3310890" cy="418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5" b="9355"/>
          <a:stretch/>
        </p:blipFill>
        <p:spPr bwMode="auto">
          <a:xfrm>
            <a:off x="7650702" y="3860252"/>
            <a:ext cx="2765779" cy="299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5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ttps://upload.wikimedia.org/wikipedia/commons/thumb/7/7e/Pieter_Brueghel_the_Elder_-_The_Dutch_Proverbs_-_Google_Art_Project.jpg/1280px-Pieter_Brueghel_the_Elder_-_The_Dutch_Proverbs_-_Google_Art_Proje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1" y="226495"/>
            <a:ext cx="8492415" cy="60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NP-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807" y="195896"/>
            <a:ext cx="2286647" cy="28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NP-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062" y="3399896"/>
            <a:ext cx="2304136" cy="28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471040" y="6388000"/>
            <a:ext cx="1156856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Proverbi </a:t>
            </a:r>
            <a:r>
              <a:rPr 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fiamminghi - </a:t>
            </a:r>
            <a:r>
              <a:rPr lang="it-IT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Pieter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Brueghel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(XVI secolo</a:t>
            </a:r>
            <a:r>
              <a:rPr 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                                    (80 proverbi)</a:t>
            </a:r>
            <a:endParaRPr lang="it-IT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75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628" y="549112"/>
            <a:ext cx="3188593" cy="318859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44961" y="804580"/>
            <a:ext cx="62062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/>
              <a:t>La Regione europea dell’Oms ha registrato un aumento della diffusione delle zanzare invasive dal 1990. In particolare, </a:t>
            </a:r>
            <a:r>
              <a:rPr lang="it-IT" sz="2400" b="1" i="1" dirty="0"/>
              <a:t>Aedes </a:t>
            </a:r>
            <a:r>
              <a:rPr lang="it-IT" sz="2400" b="1" i="1" dirty="0" err="1"/>
              <a:t>albopictus</a:t>
            </a:r>
            <a:r>
              <a:rPr lang="it-IT" sz="2400" b="1" i="1" dirty="0"/>
              <a:t> </a:t>
            </a:r>
            <a:r>
              <a:rPr lang="it-IT" sz="2400" b="1" dirty="0"/>
              <a:t>e </a:t>
            </a:r>
            <a:r>
              <a:rPr lang="it-IT" sz="2400" b="1" i="1" dirty="0"/>
              <a:t>Aedes </a:t>
            </a:r>
            <a:r>
              <a:rPr lang="it-IT" sz="2400" b="1" i="1" dirty="0" err="1"/>
              <a:t>aegypti</a:t>
            </a:r>
            <a:r>
              <a:rPr lang="it-IT" sz="2400" b="1" dirty="0"/>
              <a:t>, entrambi noti vettori di </a:t>
            </a:r>
            <a:r>
              <a:rPr lang="it-IT" sz="2400" b="1" dirty="0" err="1"/>
              <a:t>Arbovirus</a:t>
            </a:r>
            <a:r>
              <a:rPr lang="it-IT" sz="2400" b="1" dirty="0"/>
              <a:t>, come la Dengue, </a:t>
            </a:r>
            <a:r>
              <a:rPr lang="it-IT" sz="2400" b="1" dirty="0" err="1"/>
              <a:t>Chikungunya</a:t>
            </a:r>
            <a:r>
              <a:rPr lang="it-IT" sz="2400" b="1" dirty="0"/>
              <a:t> e </a:t>
            </a:r>
            <a:r>
              <a:rPr lang="it-IT" sz="2400" b="1" dirty="0" err="1"/>
              <a:t>Zika</a:t>
            </a:r>
            <a:r>
              <a:rPr lang="it-IT" sz="2400" b="1" dirty="0"/>
              <a:t> virus, si sono recentemente diffusi in diverse parti della Regione.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544" y="3933056"/>
            <a:ext cx="3754763" cy="259228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870922" y="4638060"/>
            <a:ext cx="29773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i="1" dirty="0" err="1"/>
              <a:t>Chikungunya</a:t>
            </a:r>
            <a:r>
              <a:rPr lang="it-IT" sz="4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0492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sultati immagini per bruegel il vecchi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34" y="195126"/>
            <a:ext cx="8864512" cy="61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2895599" y="6370494"/>
            <a:ext cx="670560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Banchetto di nozze - </a:t>
            </a:r>
            <a:r>
              <a:rPr lang="it-IT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Pieter</a:t>
            </a:r>
            <a:r>
              <a:rPr 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Brueghel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(XVI secolo)</a:t>
            </a:r>
            <a:endParaRPr lang="it-IT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75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sultati immagini per pieter bruegel il giovan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89" y="122465"/>
            <a:ext cx="8680870" cy="63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1937289" y="6450816"/>
            <a:ext cx="870417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Visita alla fattoria - </a:t>
            </a:r>
            <a:r>
              <a:rPr lang="it-IT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Pieter</a:t>
            </a:r>
            <a:r>
              <a:rPr 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Bruguel</a:t>
            </a:r>
            <a:r>
              <a:rPr 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giovane </a:t>
            </a:r>
            <a:r>
              <a:rPr 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Jean </a:t>
            </a:r>
            <a:r>
              <a:rPr lang="it-IT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Bruguel</a:t>
            </a:r>
            <a:r>
              <a:rPr lang="it-IT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giovane</a:t>
            </a:r>
            <a:endParaRPr lang="it-IT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0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sultati immagini per giulio monteverde jenner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7" b="100000" l="9896" r="93229">
                        <a14:foregroundMark x1="62109" y1="22168" x2="62109" y2="22168"/>
                        <a14:backgroundMark x1="88802" y1="67383" x2="88802" y2="67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10" y="348344"/>
            <a:ext cx="4810704" cy="6193972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6281057" y="4251851"/>
            <a:ext cx="5910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i="1" dirty="0" smtClean="0">
                <a:solidFill>
                  <a:srgbClr val="002060"/>
                </a:solidFill>
              </a:rPr>
              <a:t>Il dramma </a:t>
            </a:r>
            <a:r>
              <a:rPr lang="it-IT" sz="2400" b="1" i="1" dirty="0">
                <a:solidFill>
                  <a:srgbClr val="002060"/>
                </a:solidFill>
              </a:rPr>
              <a:t>dello scienziato e padre, il timore per il danno al figlio in caso di errore; è il contrasto tra scienza e coscienza, tra diritto alla ricerca e morale</a:t>
            </a:r>
          </a:p>
        </p:txBody>
      </p:sp>
      <p:sp>
        <p:nvSpPr>
          <p:cNvPr id="4" name="Rettangolo 3"/>
          <p:cNvSpPr/>
          <p:nvPr/>
        </p:nvSpPr>
        <p:spPr>
          <a:xfrm>
            <a:off x="6549614" y="1001877"/>
            <a:ext cx="41308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Jenner che vaccina il figlio </a:t>
            </a:r>
          </a:p>
          <a:p>
            <a:endParaRPr lang="it-IT" dirty="0"/>
          </a:p>
          <a:p>
            <a:r>
              <a:rPr lang="it-IT" dirty="0" smtClean="0"/>
              <a:t> Giulio Monteverde (XIX secolo)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9572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33401" y="782666"/>
            <a:ext cx="1165859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arte s. f. [</a:t>
            </a:r>
            <a:r>
              <a:rPr lang="it-IT" sz="2400" b="1" dirty="0" err="1">
                <a:solidFill>
                  <a:srgbClr val="002060"/>
                </a:solidFill>
              </a:rPr>
              <a:t>lat</a:t>
            </a:r>
            <a:r>
              <a:rPr lang="it-IT" sz="2400" b="1" dirty="0">
                <a:solidFill>
                  <a:srgbClr val="002060"/>
                </a:solidFill>
              </a:rPr>
              <a:t>. ars </a:t>
            </a:r>
            <a:r>
              <a:rPr lang="it-IT" sz="2400" b="1" dirty="0" err="1">
                <a:solidFill>
                  <a:srgbClr val="002060"/>
                </a:solidFill>
              </a:rPr>
              <a:t>artis</a:t>
            </a:r>
            <a:r>
              <a:rPr lang="it-IT" sz="2400" b="1" dirty="0">
                <a:solidFill>
                  <a:srgbClr val="002060"/>
                </a:solidFill>
              </a:rPr>
              <a:t>]. </a:t>
            </a:r>
            <a:r>
              <a:rPr lang="it-IT" sz="2000" dirty="0"/>
              <a:t>– 1. a. In senso lato, capacità di agire e di produrre, basata su un particolare complesso di regole e di esperienze conoscitive e tecniche, e quindi anche l’insieme delle regole e dei procedimenti per svolgere un’attività umana in vista di determinati risultati: l’a. del fabbro, del medico, del musicista, ecc. Secondo una distinzione antica: a. meccaniche (o manuali), i mestieri, in quanto richiedono pratica manuale e tendono alla fabbricazione di oggetti utili; a. liberali (o anche ingenue, gentili, </a:t>
            </a:r>
            <a:r>
              <a:rPr lang="it-IT" sz="2000" dirty="0" err="1"/>
              <a:t>lat</a:t>
            </a:r>
            <a:r>
              <a:rPr lang="it-IT" sz="2000" dirty="0"/>
              <a:t>. </a:t>
            </a:r>
            <a:r>
              <a:rPr lang="it-IT" sz="2000" dirty="0" err="1"/>
              <a:t>artes</a:t>
            </a:r>
            <a:r>
              <a:rPr lang="it-IT" sz="2000" dirty="0"/>
              <a:t> </a:t>
            </a:r>
            <a:r>
              <a:rPr lang="it-IT" sz="2000" dirty="0" err="1"/>
              <a:t>liberales</a:t>
            </a:r>
            <a:r>
              <a:rPr lang="it-IT" sz="2000" dirty="0"/>
              <a:t>, in quanto si confanno alla dignità dell’uomo libero), quelle che si esplicano soprattutto con l’intelletto, suddivise nel medioevo (circa dal 9° sec.) in </a:t>
            </a:r>
            <a:r>
              <a:rPr lang="it-IT" sz="2000" b="1" dirty="0">
                <a:solidFill>
                  <a:srgbClr val="002060"/>
                </a:solidFill>
              </a:rPr>
              <a:t>arti del trivio </a:t>
            </a:r>
            <a:r>
              <a:rPr lang="it-IT" sz="2000" dirty="0"/>
              <a:t>(grammatica, dialettica, retorica) e </a:t>
            </a:r>
            <a:r>
              <a:rPr lang="it-IT" sz="2000" b="1" dirty="0">
                <a:solidFill>
                  <a:srgbClr val="002060"/>
                </a:solidFill>
              </a:rPr>
              <a:t>arti del quadrivio</a:t>
            </a:r>
            <a:r>
              <a:rPr lang="it-IT" sz="2000" dirty="0"/>
              <a:t> (aritmetica, geometria, astronomia, </a:t>
            </a:r>
            <a:r>
              <a:rPr lang="it-IT" sz="2000" dirty="0" smtClean="0"/>
              <a:t>musica).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(enciclopedia Treccani)</a:t>
            </a:r>
            <a:endParaRPr lang="it-IT" sz="2000" dirty="0"/>
          </a:p>
        </p:txBody>
      </p:sp>
      <p:sp>
        <p:nvSpPr>
          <p:cNvPr id="4" name="Rettangolo 3"/>
          <p:cNvSpPr/>
          <p:nvPr/>
        </p:nvSpPr>
        <p:spPr>
          <a:xfrm>
            <a:off x="213110" y="4104493"/>
            <a:ext cx="9322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i="1" dirty="0">
                <a:solidFill>
                  <a:srgbClr val="002060"/>
                </a:solidFill>
              </a:rPr>
              <a:t>natura lo suo corso prende Dal divino ’</a:t>
            </a:r>
            <a:r>
              <a:rPr lang="it-IT" sz="3200" b="1" i="1" dirty="0" err="1">
                <a:solidFill>
                  <a:srgbClr val="002060"/>
                </a:solidFill>
              </a:rPr>
              <a:t>ntelletto</a:t>
            </a:r>
            <a:r>
              <a:rPr lang="it-IT" sz="3200" b="1" i="1" dirty="0">
                <a:solidFill>
                  <a:srgbClr val="002060"/>
                </a:solidFill>
              </a:rPr>
              <a:t> e da sua arte; E ... l’arte vostra quella, quanto </a:t>
            </a:r>
            <a:r>
              <a:rPr lang="it-IT" sz="3200" b="1" i="1" dirty="0" err="1">
                <a:solidFill>
                  <a:srgbClr val="002060"/>
                </a:solidFill>
              </a:rPr>
              <a:t>pote</a:t>
            </a:r>
            <a:r>
              <a:rPr lang="it-IT" sz="3200" b="1" i="1" dirty="0">
                <a:solidFill>
                  <a:srgbClr val="002060"/>
                </a:solidFill>
              </a:rPr>
              <a:t>, Segue, come ’l maestro fa ’l discente; Sì che </a:t>
            </a:r>
            <a:r>
              <a:rPr lang="it-IT" sz="3200" b="1" i="1" dirty="0" err="1">
                <a:solidFill>
                  <a:srgbClr val="002060"/>
                </a:solidFill>
              </a:rPr>
              <a:t>vostr’arte</a:t>
            </a:r>
            <a:r>
              <a:rPr lang="it-IT" sz="3200" b="1" i="1" dirty="0">
                <a:solidFill>
                  <a:srgbClr val="002060"/>
                </a:solidFill>
              </a:rPr>
              <a:t> a Dio quasi è </a:t>
            </a:r>
            <a:r>
              <a:rPr lang="it-IT" sz="3200" b="1" i="1" dirty="0" err="1" smtClean="0">
                <a:solidFill>
                  <a:srgbClr val="002060"/>
                </a:solidFill>
              </a:rPr>
              <a:t>nepote</a:t>
            </a:r>
            <a:endParaRPr lang="it-IT" sz="3200" b="1" i="1" dirty="0">
              <a:solidFill>
                <a:srgbClr val="00206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415" y="4014320"/>
            <a:ext cx="2726389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03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78751" y="2794486"/>
            <a:ext cx="1257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FFFF00"/>
                </a:solidFill>
              </a:rPr>
              <a:t>Fine</a:t>
            </a:r>
            <a:endParaRPr lang="it-IT" sz="4800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588" y="346609"/>
            <a:ext cx="5905500" cy="28575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236101" y="3298609"/>
            <a:ext cx="50524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Art &amp; Science Across Italy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652321" y="3857162"/>
            <a:ext cx="2220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18 </a:t>
            </a:r>
            <a:r>
              <a:rPr lang="en-US" sz="2400" b="1" dirty="0" err="1" smtClean="0">
                <a:solidFill>
                  <a:srgbClr val="FFFF00"/>
                </a:solidFill>
              </a:rPr>
              <a:t>ottobre</a:t>
            </a:r>
            <a:r>
              <a:rPr lang="en-US" sz="2400" b="1" dirty="0" smtClean="0">
                <a:solidFill>
                  <a:srgbClr val="FFFF00"/>
                </a:solidFill>
              </a:rPr>
              <a:t> 2017</a:t>
            </a:r>
            <a:endParaRPr lang="it-IT" sz="24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Immagine correlata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76" y="4318827"/>
            <a:ext cx="3505120" cy="17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7106658" y="5973610"/>
            <a:ext cx="3311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L’Arte</a:t>
            </a:r>
            <a:r>
              <a:rPr lang="en-US" sz="3600" b="1" dirty="0" smtClean="0">
                <a:solidFill>
                  <a:schemeClr val="bg1"/>
                </a:solidFill>
              </a:rPr>
              <a:t> del </a:t>
            </a:r>
            <a:r>
              <a:rPr lang="en-US" sz="3600" b="1" dirty="0" err="1" smtClean="0">
                <a:solidFill>
                  <a:schemeClr val="bg1"/>
                </a:solidFill>
              </a:rPr>
              <a:t>rischio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 rot="16200000">
            <a:off x="10603063" y="4945278"/>
            <a:ext cx="246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Francesco Aliberti</a:t>
            </a:r>
            <a:endParaRPr lang="it-IT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2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442" y="116632"/>
            <a:ext cx="8639039" cy="662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6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548680"/>
            <a:ext cx="834788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3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75055" y="2301953"/>
            <a:ext cx="1122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Terzo caso di </a:t>
            </a:r>
            <a:r>
              <a:rPr lang="it-IT" sz="2800" b="1" dirty="0">
                <a:solidFill>
                  <a:srgbClr val="002060"/>
                </a:solidFill>
              </a:rPr>
              <a:t>Febbre del Nilo </a:t>
            </a:r>
            <a:r>
              <a:rPr lang="it-IT" sz="2400" b="1" dirty="0" smtClean="0"/>
              <a:t>nell'oristanese. </a:t>
            </a:r>
            <a:r>
              <a:rPr lang="it-IT" sz="2400" b="1" dirty="0"/>
              <a:t>(Ansa new giovedì 21 settembre 2017)</a:t>
            </a:r>
          </a:p>
        </p:txBody>
      </p:sp>
      <p:sp>
        <p:nvSpPr>
          <p:cNvPr id="3" name="Rettangolo 2"/>
          <p:cNvSpPr/>
          <p:nvPr/>
        </p:nvSpPr>
        <p:spPr>
          <a:xfrm>
            <a:off x="775055" y="3311123"/>
            <a:ext cx="11221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Yemen, oltre </a:t>
            </a:r>
            <a:r>
              <a:rPr lang="it-IT" sz="2800" b="1" dirty="0">
                <a:solidFill>
                  <a:srgbClr val="002060"/>
                </a:solidFill>
              </a:rPr>
              <a:t>200 mila casi di Colera: 1300 morti</a:t>
            </a:r>
            <a:r>
              <a:rPr lang="it-IT" sz="2400" b="1" dirty="0"/>
              <a:t>, un quarto sono bambini (la Repubblica 25 giugno 2017)</a:t>
            </a:r>
          </a:p>
        </p:txBody>
      </p:sp>
      <p:sp>
        <p:nvSpPr>
          <p:cNvPr id="5" name="Rettangolo 4"/>
          <p:cNvSpPr/>
          <p:nvPr/>
        </p:nvSpPr>
        <p:spPr>
          <a:xfrm>
            <a:off x="775055" y="4689626"/>
            <a:ext cx="1098151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Nel 2016 ci sono stati, nel mondo, </a:t>
            </a:r>
            <a:r>
              <a:rPr lang="it-IT" sz="2800" b="1" dirty="0">
                <a:solidFill>
                  <a:srgbClr val="002060"/>
                </a:solidFill>
              </a:rPr>
              <a:t>212 milioni di casi di Malaria</a:t>
            </a:r>
            <a:r>
              <a:rPr lang="it-IT" sz="2400" b="1" dirty="0"/>
              <a:t>, con </a:t>
            </a:r>
            <a:r>
              <a:rPr lang="it-IT" sz="2800" b="1" dirty="0">
                <a:solidFill>
                  <a:srgbClr val="002060"/>
                </a:solidFill>
              </a:rPr>
              <a:t>429mila morti</a:t>
            </a:r>
            <a:r>
              <a:rPr lang="it-IT" sz="2400" b="1" dirty="0"/>
              <a:t>. L’Africa rimane il continente più colpito, con il 90% dei casi e il 92% delle morti. (Oms - “World Malaria </a:t>
            </a:r>
            <a:r>
              <a:rPr lang="it-IT" sz="2400" b="1" dirty="0" err="1"/>
              <a:t>Day</a:t>
            </a:r>
            <a:r>
              <a:rPr lang="it-IT" sz="2400" b="1" dirty="0"/>
              <a:t>” – 25/aprile/17. </a:t>
            </a:r>
          </a:p>
          <a:p>
            <a:endParaRPr lang="it-IT" sz="2400" b="1" dirty="0"/>
          </a:p>
        </p:txBody>
      </p:sp>
      <p:sp>
        <p:nvSpPr>
          <p:cNvPr id="6" name="Rettangolo 5"/>
          <p:cNvSpPr/>
          <p:nvPr/>
        </p:nvSpPr>
        <p:spPr>
          <a:xfrm>
            <a:off x="775055" y="492564"/>
            <a:ext cx="108402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/>
              <a:t>Ogni anno, quindi, si verificano in Italia </a:t>
            </a:r>
            <a:r>
              <a:rPr lang="it-IT" sz="2800" b="1" dirty="0">
                <a:solidFill>
                  <a:srgbClr val="002060"/>
                </a:solidFill>
              </a:rPr>
              <a:t>450-700 mila infezioni ospedaliere </a:t>
            </a:r>
            <a:r>
              <a:rPr lang="it-IT" sz="2400" b="1" dirty="0"/>
              <a:t>(infezioni contratte, appunto, in ambito </a:t>
            </a:r>
            <a:r>
              <a:rPr lang="it-IT" sz="2400" b="1" dirty="0" err="1"/>
              <a:t>oapedaliero</a:t>
            </a:r>
            <a:r>
              <a:rPr lang="it-IT" sz="2400" b="1" dirty="0"/>
              <a:t>: sepsi urinarie,  infezioni della ferita chirurgica, polmoniti e setticemie</a:t>
            </a:r>
            <a:r>
              <a:rPr lang="it-IT" sz="2400" b="1" dirty="0" smtClean="0"/>
              <a:t>,…); circa </a:t>
            </a:r>
            <a:r>
              <a:rPr lang="it-IT" sz="2800" b="1" dirty="0" smtClean="0">
                <a:solidFill>
                  <a:srgbClr val="002060"/>
                </a:solidFill>
              </a:rPr>
              <a:t>1600 decessi </a:t>
            </a:r>
            <a:r>
              <a:rPr lang="it-IT" sz="2400" b="1" dirty="0"/>
              <a:t>(ISS – 2017)</a:t>
            </a:r>
          </a:p>
        </p:txBody>
      </p:sp>
      <p:sp>
        <p:nvSpPr>
          <p:cNvPr id="4" name="Ovale 3"/>
          <p:cNvSpPr/>
          <p:nvPr/>
        </p:nvSpPr>
        <p:spPr>
          <a:xfrm>
            <a:off x="304801" y="735182"/>
            <a:ext cx="348343" cy="81642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304800" y="2136935"/>
            <a:ext cx="348343" cy="81642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304801" y="3311123"/>
            <a:ext cx="348343" cy="81642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306970" y="4893525"/>
            <a:ext cx="348343" cy="81642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067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332416" y="302616"/>
            <a:ext cx="6336000" cy="6336000"/>
          </a:xfrm>
          <a:prstGeom prst="ellipse">
            <a:avLst/>
          </a:prstGeom>
          <a:solidFill>
            <a:srgbClr val="5B9B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Ovale 3"/>
          <p:cNvSpPr/>
          <p:nvPr/>
        </p:nvSpPr>
        <p:spPr>
          <a:xfrm>
            <a:off x="4221696" y="1958616"/>
            <a:ext cx="4680000" cy="4680000"/>
          </a:xfrm>
          <a:prstGeom prst="ellipse">
            <a:avLst/>
          </a:prstGeom>
          <a:solidFill>
            <a:srgbClr val="79AD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6959860" y="3398616"/>
            <a:ext cx="3240000" cy="3240000"/>
          </a:xfrm>
          <a:prstGeom prst="ellipse">
            <a:avLst/>
          </a:prstGeom>
          <a:solidFill>
            <a:srgbClr val="91BC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9225062" y="4944406"/>
            <a:ext cx="1685968" cy="1694210"/>
          </a:xfrm>
          <a:prstGeom prst="ellipse">
            <a:avLst/>
          </a:prstGeom>
          <a:solidFill>
            <a:srgbClr val="A1C6E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10461030" y="5738616"/>
            <a:ext cx="900000" cy="900000"/>
          </a:xfrm>
          <a:prstGeom prst="ellipse">
            <a:avLst/>
          </a:prstGeom>
          <a:solidFill>
            <a:srgbClr val="C6DC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431826" y="1213291"/>
            <a:ext cx="4265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Peste di Giustiniano 100.000.000 (542)</a:t>
            </a:r>
            <a:endParaRPr lang="it-IT" sz="20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880106" y="2772117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Peste nera 50.000.000 (1346-50)</a:t>
            </a:r>
            <a:endParaRPr lang="it-IT" sz="20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599397" y="4039410"/>
            <a:ext cx="3650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HIV-AIDS 39.000.000 (1960-oggi)</a:t>
            </a:r>
            <a:endParaRPr lang="it-IT" sz="20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712541" y="5126410"/>
            <a:ext cx="4487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Influenza spagnola 20.000.000 (1918-20)</a:t>
            </a:r>
            <a:endParaRPr lang="it-IT" sz="20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416688" y="5788506"/>
            <a:ext cx="418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Peste asiatica 10.000.000 (1894-1903)</a:t>
            </a:r>
            <a:endParaRPr lang="it-IT" sz="2000" b="1" dirty="0"/>
          </a:p>
        </p:txBody>
      </p:sp>
      <p:cxnSp>
        <p:nvCxnSpPr>
          <p:cNvPr id="15" name="Connettore 1 14"/>
          <p:cNvCxnSpPr/>
          <p:nvPr/>
        </p:nvCxnSpPr>
        <p:spPr>
          <a:xfrm>
            <a:off x="1380396" y="1620977"/>
            <a:ext cx="428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V="1">
            <a:off x="4941062" y="3172227"/>
            <a:ext cx="342042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7660942" y="4467628"/>
            <a:ext cx="3456000" cy="164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V="1">
            <a:off x="5791669" y="5556740"/>
            <a:ext cx="4248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6499404" y="6204702"/>
            <a:ext cx="3996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>
            <a:stCxn id="8" idx="2"/>
          </p:cNvCxnSpPr>
          <p:nvPr/>
        </p:nvCxnSpPr>
        <p:spPr>
          <a:xfrm>
            <a:off x="3564686" y="1613401"/>
            <a:ext cx="0" cy="2034886"/>
          </a:xfrm>
          <a:prstGeom prst="line">
            <a:avLst/>
          </a:prstGeom>
          <a:ln w="57150">
            <a:solidFill>
              <a:srgbClr val="C0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6651273" y="3172227"/>
            <a:ext cx="0" cy="1332000"/>
          </a:xfrm>
          <a:prstGeom prst="line">
            <a:avLst/>
          </a:prstGeom>
          <a:ln w="57150">
            <a:solidFill>
              <a:srgbClr val="C0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8579860" y="4475853"/>
            <a:ext cx="699732" cy="542763"/>
          </a:xfrm>
          <a:prstGeom prst="line">
            <a:avLst/>
          </a:prstGeom>
          <a:ln w="57150">
            <a:solidFill>
              <a:srgbClr val="C0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7956200" y="5556740"/>
            <a:ext cx="2211215" cy="181876"/>
          </a:xfrm>
          <a:prstGeom prst="line">
            <a:avLst/>
          </a:prstGeom>
          <a:ln w="57150">
            <a:solidFill>
              <a:srgbClr val="C0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8456726" y="6220362"/>
            <a:ext cx="2454304" cy="18144"/>
          </a:xfrm>
          <a:prstGeom prst="line">
            <a:avLst/>
          </a:prstGeom>
          <a:ln w="57150">
            <a:solidFill>
              <a:srgbClr val="C0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6286501" y="712177"/>
            <a:ext cx="590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Le malattie trasmissibili: i numeri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778136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98295" y="652723"/>
            <a:ext cx="3534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</a:rPr>
              <a:t>Capitolo 2: il rischio</a:t>
            </a:r>
            <a:endParaRPr lang="it-IT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19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angolo isoscele 9"/>
          <p:cNvSpPr/>
          <p:nvPr/>
        </p:nvSpPr>
        <p:spPr bwMode="auto">
          <a:xfrm rot="7286924">
            <a:off x="5465268" y="-648860"/>
            <a:ext cx="1230736" cy="7979262"/>
          </a:xfrm>
          <a:custGeom>
            <a:avLst/>
            <a:gdLst>
              <a:gd name="connsiteX0" fmla="*/ 0 w 4233222"/>
              <a:gd name="connsiteY0" fmla="*/ 8059658 h 8059658"/>
              <a:gd name="connsiteX1" fmla="*/ 2116611 w 4233222"/>
              <a:gd name="connsiteY1" fmla="*/ 0 h 8059658"/>
              <a:gd name="connsiteX2" fmla="*/ 4233222 w 4233222"/>
              <a:gd name="connsiteY2" fmla="*/ 8059658 h 8059658"/>
              <a:gd name="connsiteX3" fmla="*/ 0 w 4233222"/>
              <a:gd name="connsiteY3" fmla="*/ 8059658 h 8059658"/>
              <a:gd name="connsiteX0" fmla="*/ 0 w 4233222"/>
              <a:gd name="connsiteY0" fmla="*/ 8059658 h 8059658"/>
              <a:gd name="connsiteX1" fmla="*/ 464489 w 4233222"/>
              <a:gd name="connsiteY1" fmla="*/ 7075542 h 8059658"/>
              <a:gd name="connsiteX2" fmla="*/ 2116611 w 4233222"/>
              <a:gd name="connsiteY2" fmla="*/ 0 h 8059658"/>
              <a:gd name="connsiteX3" fmla="*/ 4233222 w 4233222"/>
              <a:gd name="connsiteY3" fmla="*/ 8059658 h 8059658"/>
              <a:gd name="connsiteX4" fmla="*/ 0 w 4233222"/>
              <a:gd name="connsiteY4" fmla="*/ 8059658 h 8059658"/>
              <a:gd name="connsiteX0" fmla="*/ 901619 w 3773706"/>
              <a:gd name="connsiteY0" fmla="*/ 8159794 h 8159794"/>
              <a:gd name="connsiteX1" fmla="*/ 4973 w 3773706"/>
              <a:gd name="connsiteY1" fmla="*/ 7075542 h 8159794"/>
              <a:gd name="connsiteX2" fmla="*/ 1657095 w 3773706"/>
              <a:gd name="connsiteY2" fmla="*/ 0 h 8159794"/>
              <a:gd name="connsiteX3" fmla="*/ 3773706 w 3773706"/>
              <a:gd name="connsiteY3" fmla="*/ 8059658 h 8159794"/>
              <a:gd name="connsiteX4" fmla="*/ 901619 w 3773706"/>
              <a:gd name="connsiteY4" fmla="*/ 8159794 h 8159794"/>
              <a:gd name="connsiteX0" fmla="*/ 905578 w 3777665"/>
              <a:gd name="connsiteY0" fmla="*/ 8159794 h 8159794"/>
              <a:gd name="connsiteX1" fmla="*/ 8932 w 3777665"/>
              <a:gd name="connsiteY1" fmla="*/ 7075542 h 8159794"/>
              <a:gd name="connsiteX2" fmla="*/ 1661054 w 3777665"/>
              <a:gd name="connsiteY2" fmla="*/ 0 h 8159794"/>
              <a:gd name="connsiteX3" fmla="*/ 3777665 w 3777665"/>
              <a:gd name="connsiteY3" fmla="*/ 8059658 h 8159794"/>
              <a:gd name="connsiteX4" fmla="*/ 905578 w 3777665"/>
              <a:gd name="connsiteY4" fmla="*/ 8159794 h 8159794"/>
              <a:gd name="connsiteX0" fmla="*/ 905578 w 3777665"/>
              <a:gd name="connsiteY0" fmla="*/ 8159794 h 8159794"/>
              <a:gd name="connsiteX1" fmla="*/ 8932 w 3777665"/>
              <a:gd name="connsiteY1" fmla="*/ 7075542 h 8159794"/>
              <a:gd name="connsiteX2" fmla="*/ 1661054 w 3777665"/>
              <a:gd name="connsiteY2" fmla="*/ 0 h 8159794"/>
              <a:gd name="connsiteX3" fmla="*/ 2820455 w 3777665"/>
              <a:gd name="connsiteY3" fmla="*/ 7295877 h 8159794"/>
              <a:gd name="connsiteX4" fmla="*/ 3777665 w 3777665"/>
              <a:gd name="connsiteY4" fmla="*/ 8059658 h 8159794"/>
              <a:gd name="connsiteX5" fmla="*/ 905578 w 3777665"/>
              <a:gd name="connsiteY5" fmla="*/ 8159794 h 8159794"/>
              <a:gd name="connsiteX0" fmla="*/ 905578 w 2820455"/>
              <a:gd name="connsiteY0" fmla="*/ 8159794 h 8159794"/>
              <a:gd name="connsiteX1" fmla="*/ 8932 w 2820455"/>
              <a:gd name="connsiteY1" fmla="*/ 7075542 h 8159794"/>
              <a:gd name="connsiteX2" fmla="*/ 1661054 w 2820455"/>
              <a:gd name="connsiteY2" fmla="*/ 0 h 8159794"/>
              <a:gd name="connsiteX3" fmla="*/ 2820455 w 2820455"/>
              <a:gd name="connsiteY3" fmla="*/ 7295877 h 8159794"/>
              <a:gd name="connsiteX4" fmla="*/ 2351848 w 2820455"/>
              <a:gd name="connsiteY4" fmla="*/ 8084489 h 8159794"/>
              <a:gd name="connsiteX5" fmla="*/ 905578 w 2820455"/>
              <a:gd name="connsiteY5" fmla="*/ 8159794 h 8159794"/>
              <a:gd name="connsiteX0" fmla="*/ 905578 w 2820455"/>
              <a:gd name="connsiteY0" fmla="*/ 8159794 h 8159794"/>
              <a:gd name="connsiteX1" fmla="*/ 8932 w 2820455"/>
              <a:gd name="connsiteY1" fmla="*/ 7075542 h 8159794"/>
              <a:gd name="connsiteX2" fmla="*/ 1661054 w 2820455"/>
              <a:gd name="connsiteY2" fmla="*/ 0 h 8159794"/>
              <a:gd name="connsiteX3" fmla="*/ 2820455 w 2820455"/>
              <a:gd name="connsiteY3" fmla="*/ 7295877 h 8159794"/>
              <a:gd name="connsiteX4" fmla="*/ 2351848 w 2820455"/>
              <a:gd name="connsiteY4" fmla="*/ 8084489 h 8159794"/>
              <a:gd name="connsiteX5" fmla="*/ 905578 w 2820455"/>
              <a:gd name="connsiteY5" fmla="*/ 8159794 h 8159794"/>
              <a:gd name="connsiteX0" fmla="*/ 905578 w 2820455"/>
              <a:gd name="connsiteY0" fmla="*/ 8159794 h 8159794"/>
              <a:gd name="connsiteX1" fmla="*/ 8932 w 2820455"/>
              <a:gd name="connsiteY1" fmla="*/ 7075542 h 8159794"/>
              <a:gd name="connsiteX2" fmla="*/ 1661054 w 2820455"/>
              <a:gd name="connsiteY2" fmla="*/ 0 h 8159794"/>
              <a:gd name="connsiteX3" fmla="*/ 2820455 w 2820455"/>
              <a:gd name="connsiteY3" fmla="*/ 7295877 h 8159794"/>
              <a:gd name="connsiteX4" fmla="*/ 2351848 w 2820455"/>
              <a:gd name="connsiteY4" fmla="*/ 8084489 h 8159794"/>
              <a:gd name="connsiteX5" fmla="*/ 905578 w 2820455"/>
              <a:gd name="connsiteY5" fmla="*/ 8159794 h 8159794"/>
              <a:gd name="connsiteX0" fmla="*/ 905578 w 2820455"/>
              <a:gd name="connsiteY0" fmla="*/ 8159794 h 8159794"/>
              <a:gd name="connsiteX1" fmla="*/ 8932 w 2820455"/>
              <a:gd name="connsiteY1" fmla="*/ 7075542 h 8159794"/>
              <a:gd name="connsiteX2" fmla="*/ 1661054 w 2820455"/>
              <a:gd name="connsiteY2" fmla="*/ 0 h 8159794"/>
              <a:gd name="connsiteX3" fmla="*/ 2820455 w 2820455"/>
              <a:gd name="connsiteY3" fmla="*/ 7295877 h 8159794"/>
              <a:gd name="connsiteX4" fmla="*/ 1947990 w 2820455"/>
              <a:gd name="connsiteY4" fmla="*/ 8151511 h 8159794"/>
              <a:gd name="connsiteX5" fmla="*/ 905578 w 2820455"/>
              <a:gd name="connsiteY5" fmla="*/ 8159794 h 8159794"/>
              <a:gd name="connsiteX0" fmla="*/ 905578 w 2821183"/>
              <a:gd name="connsiteY0" fmla="*/ 8159794 h 8159794"/>
              <a:gd name="connsiteX1" fmla="*/ 8932 w 2821183"/>
              <a:gd name="connsiteY1" fmla="*/ 7075542 h 8159794"/>
              <a:gd name="connsiteX2" fmla="*/ 1661054 w 2821183"/>
              <a:gd name="connsiteY2" fmla="*/ 0 h 8159794"/>
              <a:gd name="connsiteX3" fmla="*/ 2820455 w 2821183"/>
              <a:gd name="connsiteY3" fmla="*/ 7295877 h 8159794"/>
              <a:gd name="connsiteX4" fmla="*/ 1947990 w 2821183"/>
              <a:gd name="connsiteY4" fmla="*/ 8151511 h 8159794"/>
              <a:gd name="connsiteX5" fmla="*/ 905578 w 2821183"/>
              <a:gd name="connsiteY5" fmla="*/ 8159794 h 8159794"/>
              <a:gd name="connsiteX0" fmla="*/ 905578 w 2820455"/>
              <a:gd name="connsiteY0" fmla="*/ 8159794 h 8159794"/>
              <a:gd name="connsiteX1" fmla="*/ 8932 w 2820455"/>
              <a:gd name="connsiteY1" fmla="*/ 7075542 h 8159794"/>
              <a:gd name="connsiteX2" fmla="*/ 1661054 w 2820455"/>
              <a:gd name="connsiteY2" fmla="*/ 0 h 8159794"/>
              <a:gd name="connsiteX3" fmla="*/ 2820455 w 2820455"/>
              <a:gd name="connsiteY3" fmla="*/ 7295877 h 8159794"/>
              <a:gd name="connsiteX4" fmla="*/ 1947990 w 2820455"/>
              <a:gd name="connsiteY4" fmla="*/ 8151511 h 8159794"/>
              <a:gd name="connsiteX5" fmla="*/ 905578 w 2820455"/>
              <a:gd name="connsiteY5" fmla="*/ 8159794 h 8159794"/>
              <a:gd name="connsiteX0" fmla="*/ 905578 w 2291630"/>
              <a:gd name="connsiteY0" fmla="*/ 8159794 h 8159794"/>
              <a:gd name="connsiteX1" fmla="*/ 8932 w 2291630"/>
              <a:gd name="connsiteY1" fmla="*/ 7075542 h 8159794"/>
              <a:gd name="connsiteX2" fmla="*/ 1661054 w 2291630"/>
              <a:gd name="connsiteY2" fmla="*/ 0 h 8159794"/>
              <a:gd name="connsiteX3" fmla="*/ 2291630 w 2291630"/>
              <a:gd name="connsiteY3" fmla="*/ 7298216 h 8159794"/>
              <a:gd name="connsiteX4" fmla="*/ 1947990 w 2291630"/>
              <a:gd name="connsiteY4" fmla="*/ 8151511 h 8159794"/>
              <a:gd name="connsiteX5" fmla="*/ 905578 w 2291630"/>
              <a:gd name="connsiteY5" fmla="*/ 8159794 h 8159794"/>
              <a:gd name="connsiteX0" fmla="*/ 905578 w 2291630"/>
              <a:gd name="connsiteY0" fmla="*/ 8159794 h 8159794"/>
              <a:gd name="connsiteX1" fmla="*/ 8932 w 2291630"/>
              <a:gd name="connsiteY1" fmla="*/ 7075542 h 8159794"/>
              <a:gd name="connsiteX2" fmla="*/ 1661054 w 2291630"/>
              <a:gd name="connsiteY2" fmla="*/ 0 h 8159794"/>
              <a:gd name="connsiteX3" fmla="*/ 2291630 w 2291630"/>
              <a:gd name="connsiteY3" fmla="*/ 7298216 h 8159794"/>
              <a:gd name="connsiteX4" fmla="*/ 1947990 w 2291630"/>
              <a:gd name="connsiteY4" fmla="*/ 8151511 h 8159794"/>
              <a:gd name="connsiteX5" fmla="*/ 905578 w 2291630"/>
              <a:gd name="connsiteY5" fmla="*/ 8159794 h 8159794"/>
              <a:gd name="connsiteX0" fmla="*/ 905578 w 2291630"/>
              <a:gd name="connsiteY0" fmla="*/ 8159794 h 8159794"/>
              <a:gd name="connsiteX1" fmla="*/ 8932 w 2291630"/>
              <a:gd name="connsiteY1" fmla="*/ 7075542 h 8159794"/>
              <a:gd name="connsiteX2" fmla="*/ 1661054 w 2291630"/>
              <a:gd name="connsiteY2" fmla="*/ 0 h 8159794"/>
              <a:gd name="connsiteX3" fmla="*/ 2291630 w 2291630"/>
              <a:gd name="connsiteY3" fmla="*/ 7298216 h 8159794"/>
              <a:gd name="connsiteX4" fmla="*/ 1671290 w 2291630"/>
              <a:gd name="connsiteY4" fmla="*/ 8080164 h 8159794"/>
              <a:gd name="connsiteX5" fmla="*/ 905578 w 2291630"/>
              <a:gd name="connsiteY5" fmla="*/ 8159794 h 8159794"/>
              <a:gd name="connsiteX0" fmla="*/ 295036 w 1681088"/>
              <a:gd name="connsiteY0" fmla="*/ 8159794 h 8159794"/>
              <a:gd name="connsiteX1" fmla="*/ 90120 w 1681088"/>
              <a:gd name="connsiteY1" fmla="*/ 7162424 h 8159794"/>
              <a:gd name="connsiteX2" fmla="*/ 1050512 w 1681088"/>
              <a:gd name="connsiteY2" fmla="*/ 0 h 8159794"/>
              <a:gd name="connsiteX3" fmla="*/ 1681088 w 1681088"/>
              <a:gd name="connsiteY3" fmla="*/ 7298216 h 8159794"/>
              <a:gd name="connsiteX4" fmla="*/ 1060748 w 1681088"/>
              <a:gd name="connsiteY4" fmla="*/ 8080164 h 8159794"/>
              <a:gd name="connsiteX5" fmla="*/ 295036 w 1681088"/>
              <a:gd name="connsiteY5" fmla="*/ 8159794 h 8159794"/>
              <a:gd name="connsiteX0" fmla="*/ 295036 w 1681088"/>
              <a:gd name="connsiteY0" fmla="*/ 8159794 h 8159794"/>
              <a:gd name="connsiteX1" fmla="*/ 90120 w 1681088"/>
              <a:gd name="connsiteY1" fmla="*/ 7162424 h 8159794"/>
              <a:gd name="connsiteX2" fmla="*/ 1050512 w 1681088"/>
              <a:gd name="connsiteY2" fmla="*/ 0 h 8159794"/>
              <a:gd name="connsiteX3" fmla="*/ 1681088 w 1681088"/>
              <a:gd name="connsiteY3" fmla="*/ 7298216 h 8159794"/>
              <a:gd name="connsiteX4" fmla="*/ 1060748 w 1681088"/>
              <a:gd name="connsiteY4" fmla="*/ 8080164 h 8159794"/>
              <a:gd name="connsiteX5" fmla="*/ 295036 w 1681088"/>
              <a:gd name="connsiteY5" fmla="*/ 8159794 h 8159794"/>
              <a:gd name="connsiteX0" fmla="*/ 970628 w 1590968"/>
              <a:gd name="connsiteY0" fmla="*/ 8080164 h 8080164"/>
              <a:gd name="connsiteX1" fmla="*/ 0 w 1590968"/>
              <a:gd name="connsiteY1" fmla="*/ 7162424 h 8080164"/>
              <a:gd name="connsiteX2" fmla="*/ 960392 w 1590968"/>
              <a:gd name="connsiteY2" fmla="*/ 0 h 8080164"/>
              <a:gd name="connsiteX3" fmla="*/ 1590968 w 1590968"/>
              <a:gd name="connsiteY3" fmla="*/ 7298216 h 8080164"/>
              <a:gd name="connsiteX4" fmla="*/ 970628 w 1590968"/>
              <a:gd name="connsiteY4" fmla="*/ 8080164 h 8080164"/>
              <a:gd name="connsiteX0" fmla="*/ 970628 w 1590968"/>
              <a:gd name="connsiteY0" fmla="*/ 8080164 h 8080164"/>
              <a:gd name="connsiteX1" fmla="*/ 0 w 1590968"/>
              <a:gd name="connsiteY1" fmla="*/ 7162424 h 8080164"/>
              <a:gd name="connsiteX2" fmla="*/ 960392 w 1590968"/>
              <a:gd name="connsiteY2" fmla="*/ 0 h 8080164"/>
              <a:gd name="connsiteX3" fmla="*/ 1590968 w 1590968"/>
              <a:gd name="connsiteY3" fmla="*/ 7298216 h 8080164"/>
              <a:gd name="connsiteX4" fmla="*/ 970628 w 1590968"/>
              <a:gd name="connsiteY4" fmla="*/ 8080164 h 8080164"/>
              <a:gd name="connsiteX0" fmla="*/ 1590968 w 1590968"/>
              <a:gd name="connsiteY0" fmla="*/ 7298216 h 8136517"/>
              <a:gd name="connsiteX1" fmla="*/ 0 w 1590968"/>
              <a:gd name="connsiteY1" fmla="*/ 7162424 h 8136517"/>
              <a:gd name="connsiteX2" fmla="*/ 960392 w 1590968"/>
              <a:gd name="connsiteY2" fmla="*/ 0 h 8136517"/>
              <a:gd name="connsiteX3" fmla="*/ 1590968 w 1590968"/>
              <a:gd name="connsiteY3" fmla="*/ 7298216 h 8136517"/>
              <a:gd name="connsiteX0" fmla="*/ 1430290 w 1430290"/>
              <a:gd name="connsiteY0" fmla="*/ 7188914 h 8079494"/>
              <a:gd name="connsiteX1" fmla="*/ 0 w 1430290"/>
              <a:gd name="connsiteY1" fmla="*/ 7162424 h 8079494"/>
              <a:gd name="connsiteX2" fmla="*/ 960392 w 1430290"/>
              <a:gd name="connsiteY2" fmla="*/ 0 h 8079494"/>
              <a:gd name="connsiteX3" fmla="*/ 1430290 w 1430290"/>
              <a:gd name="connsiteY3" fmla="*/ 7188914 h 8079494"/>
              <a:gd name="connsiteX0" fmla="*/ 1430290 w 1430290"/>
              <a:gd name="connsiteY0" fmla="*/ 7188914 h 8079494"/>
              <a:gd name="connsiteX1" fmla="*/ 0 w 1430290"/>
              <a:gd name="connsiteY1" fmla="*/ 7162424 h 8079494"/>
              <a:gd name="connsiteX2" fmla="*/ 960392 w 1430290"/>
              <a:gd name="connsiteY2" fmla="*/ 0 h 8079494"/>
              <a:gd name="connsiteX3" fmla="*/ 1430290 w 1430290"/>
              <a:gd name="connsiteY3" fmla="*/ 7188914 h 8079494"/>
              <a:gd name="connsiteX0" fmla="*/ 1230736 w 1230736"/>
              <a:gd name="connsiteY0" fmla="*/ 7930615 h 8534445"/>
              <a:gd name="connsiteX1" fmla="*/ 0 w 1230736"/>
              <a:gd name="connsiteY1" fmla="*/ 7162424 h 8534445"/>
              <a:gd name="connsiteX2" fmla="*/ 960392 w 1230736"/>
              <a:gd name="connsiteY2" fmla="*/ 0 h 8534445"/>
              <a:gd name="connsiteX3" fmla="*/ 1230736 w 1230736"/>
              <a:gd name="connsiteY3" fmla="*/ 7930615 h 8534445"/>
              <a:gd name="connsiteX0" fmla="*/ 1230736 w 1230736"/>
              <a:gd name="connsiteY0" fmla="*/ 7930615 h 8097640"/>
              <a:gd name="connsiteX1" fmla="*/ 0 w 1230736"/>
              <a:gd name="connsiteY1" fmla="*/ 7162424 h 8097640"/>
              <a:gd name="connsiteX2" fmla="*/ 960392 w 1230736"/>
              <a:gd name="connsiteY2" fmla="*/ 0 h 8097640"/>
              <a:gd name="connsiteX3" fmla="*/ 1230736 w 1230736"/>
              <a:gd name="connsiteY3" fmla="*/ 7930615 h 8097640"/>
              <a:gd name="connsiteX0" fmla="*/ 1230736 w 1230736"/>
              <a:gd name="connsiteY0" fmla="*/ 7930615 h 7979262"/>
              <a:gd name="connsiteX1" fmla="*/ 0 w 1230736"/>
              <a:gd name="connsiteY1" fmla="*/ 7162424 h 7979262"/>
              <a:gd name="connsiteX2" fmla="*/ 960392 w 1230736"/>
              <a:gd name="connsiteY2" fmla="*/ 0 h 7979262"/>
              <a:gd name="connsiteX3" fmla="*/ 1230736 w 1230736"/>
              <a:gd name="connsiteY3" fmla="*/ 7930615 h 797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0736" h="7979262">
                <a:moveTo>
                  <a:pt x="1230736" y="7930615"/>
                </a:moveTo>
                <a:cubicBezTo>
                  <a:pt x="748625" y="8132226"/>
                  <a:pt x="545101" y="7674262"/>
                  <a:pt x="0" y="7162424"/>
                </a:cubicBezTo>
                <a:lnTo>
                  <a:pt x="960392" y="0"/>
                </a:lnTo>
                <a:cubicBezTo>
                  <a:pt x="1094720" y="2444654"/>
                  <a:pt x="1107562" y="5477033"/>
                  <a:pt x="1230736" y="7930615"/>
                </a:cubicBezTo>
                <a:close/>
              </a:path>
            </a:pathLst>
          </a:cu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19080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5844043" y="2793486"/>
            <a:ext cx="3993803" cy="803373"/>
          </a:xfrm>
          <a:prstGeom prst="ellipse">
            <a:avLst/>
          </a:prstGeom>
          <a:solidFill>
            <a:srgbClr val="0033CC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b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prstClr val="white"/>
                </a:solidFill>
                <a:cs typeface="Calibri" pitchFamily="34" charset="0"/>
              </a:rPr>
              <a:t>Fattori </a:t>
            </a:r>
            <a:r>
              <a:rPr lang="it-IT" sz="2000" b="1" dirty="0" smtClean="0">
                <a:solidFill>
                  <a:prstClr val="white"/>
                </a:solidFill>
                <a:cs typeface="Calibri" pitchFamily="34" charset="0"/>
              </a:rPr>
              <a:t>causali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prstClr val="white"/>
                </a:solidFill>
                <a:cs typeface="Calibri" pitchFamily="34" charset="0"/>
              </a:rPr>
              <a:t>maggiori o primari</a:t>
            </a:r>
            <a:endParaRPr lang="it-IT" sz="20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1773830" y="751616"/>
            <a:ext cx="2520280" cy="1219200"/>
          </a:xfrm>
          <a:prstGeom prst="ellipse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b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prstClr val="white"/>
                </a:solidFill>
                <a:cs typeface="Calibri" pitchFamily="34" charset="0"/>
              </a:rPr>
              <a:t>Individuo sano</a:t>
            </a:r>
            <a:endParaRPr lang="it-IT" sz="28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18" name="Oval 4"/>
          <p:cNvSpPr>
            <a:spLocks noChangeArrowheads="1"/>
          </p:cNvSpPr>
          <p:nvPr/>
        </p:nvSpPr>
        <p:spPr bwMode="auto">
          <a:xfrm>
            <a:off x="7501107" y="4851840"/>
            <a:ext cx="2520280" cy="1219200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b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prstClr val="white"/>
                </a:solidFill>
                <a:cs typeface="Calibri" pitchFamily="34" charset="0"/>
              </a:rPr>
              <a:t>Malato</a:t>
            </a:r>
            <a:endParaRPr lang="it-IT" sz="28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2992485" y="4031923"/>
            <a:ext cx="3993803" cy="803373"/>
          </a:xfrm>
          <a:prstGeom prst="ellipse">
            <a:avLst/>
          </a:prstGeom>
          <a:solidFill>
            <a:srgbClr val="0033CC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b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prstClr val="white"/>
                </a:solidFill>
                <a:cs typeface="Calibri" pitchFamily="34" charset="0"/>
              </a:rPr>
              <a:t>Fattori </a:t>
            </a:r>
            <a:r>
              <a:rPr lang="it-IT" sz="2000" b="1" dirty="0" smtClean="0">
                <a:solidFill>
                  <a:prstClr val="white"/>
                </a:solidFill>
                <a:cs typeface="Calibri" pitchFamily="34" charset="0"/>
              </a:rPr>
              <a:t>causali minori o secondari (cofattori)</a:t>
            </a:r>
            <a:endParaRPr lang="it-IT" sz="20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4870174" y="1990113"/>
            <a:ext cx="3993803" cy="803373"/>
          </a:xfrm>
          <a:prstGeom prst="ellipse">
            <a:avLst/>
          </a:prstGeom>
          <a:solidFill>
            <a:srgbClr val="0033CC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b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prstClr val="white"/>
                </a:solidFill>
                <a:cs typeface="Calibri" pitchFamily="34" charset="0"/>
              </a:rPr>
              <a:t>determinanti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prstClr val="white"/>
                </a:solidFill>
                <a:cs typeface="Calibri" pitchFamily="34" charset="0"/>
              </a:rPr>
              <a:t>primari</a:t>
            </a:r>
            <a:endParaRPr lang="it-IT" sz="20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2133870" y="3195172"/>
            <a:ext cx="3993803" cy="803373"/>
          </a:xfrm>
          <a:prstGeom prst="ellipse">
            <a:avLst/>
          </a:prstGeom>
          <a:solidFill>
            <a:srgbClr val="0033CC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b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prstClr val="white"/>
                </a:solidFill>
                <a:cs typeface="Calibri" pitchFamily="34" charset="0"/>
              </a:rPr>
              <a:t>Determinanti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prstClr val="white"/>
                </a:solidFill>
                <a:cs typeface="Calibri" pitchFamily="34" charset="0"/>
              </a:rPr>
              <a:t>secondari</a:t>
            </a:r>
            <a:endParaRPr lang="it-IT" sz="2000" b="1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2" name="Ovale 21"/>
          <p:cNvSpPr/>
          <p:nvPr/>
        </p:nvSpPr>
        <p:spPr bwMode="auto">
          <a:xfrm rot="20845798">
            <a:off x="1598246" y="1621227"/>
            <a:ext cx="8532000" cy="3744000"/>
          </a:xfrm>
          <a:prstGeom prst="ellipse">
            <a:avLst/>
          </a:prstGeom>
          <a:noFill/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rgbClr val="F79646">
                <a:satMod val="175000"/>
                <a:alpha val="40000"/>
              </a:srgbClr>
            </a:glow>
          </a:effectLst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1F497D"/>
            </a:extrusionClr>
          </a:sp3d>
        </p:spPr>
        <p:txBody>
          <a:bodyPr vert="horz" wrap="square" lIns="91440" tIns="45720" rIns="91440" bIns="190800" numCol="1" rtlCol="0" anchor="t" anchorCtr="1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3" name="Rettangolo 22"/>
          <p:cNvSpPr/>
          <p:nvPr/>
        </p:nvSpPr>
        <p:spPr>
          <a:xfrm rot="791337">
            <a:off x="6995182" y="1198105"/>
            <a:ext cx="3168031" cy="843404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ln w="0"/>
                <a:solidFill>
                  <a:prstClr val="white">
                    <a:lumMod val="25000"/>
                  </a:prstClr>
                </a:solidFill>
                <a:cs typeface="Calibri" pitchFamily="34" charset="0"/>
              </a:rPr>
              <a:t>Fattori</a:t>
            </a:r>
            <a:r>
              <a:rPr lang="it-IT" sz="2000" b="1" dirty="0" smtClean="0">
                <a:ln w="0"/>
                <a:solidFill>
                  <a:prstClr val="black">
                    <a:lumMod val="60000"/>
                    <a:lumOff val="40000"/>
                  </a:prstClr>
                </a:solidFill>
                <a:cs typeface="Calibri" pitchFamily="34" charset="0"/>
              </a:rPr>
              <a:t> che causano danno</a:t>
            </a:r>
            <a:endParaRPr lang="it-IT" sz="2000" b="1" dirty="0">
              <a:ln w="0"/>
              <a:solidFill>
                <a:prstClr val="black">
                  <a:lumMod val="60000"/>
                  <a:lumOff val="40000"/>
                </a:prstClr>
              </a:solidFill>
              <a:cs typeface="Calibri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240638" y="6227901"/>
            <a:ext cx="3496598" cy="400110"/>
          </a:xfrm>
          <a:prstGeom prst="borderCallout1">
            <a:avLst>
              <a:gd name="adj1" fmla="val -27672"/>
              <a:gd name="adj2" fmla="val 57454"/>
              <a:gd name="adj3" fmla="val -123179"/>
              <a:gd name="adj4" fmla="val 65454"/>
            </a:avLst>
          </a:prstGeom>
          <a:noFill/>
          <a:ln w="57150">
            <a:solidFill>
              <a:srgbClr val="1F497D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25000"/>
                  </a:srgbClr>
                </a:solidFill>
                <a:effectLst/>
                <a:uLnTx/>
                <a:uFillTx/>
                <a:cs typeface="Calibri" pitchFamily="34" charset="0"/>
              </a:rPr>
              <a:t>Indicatori dello stato di malattia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3880402" y="350885"/>
            <a:ext cx="3265830" cy="400110"/>
          </a:xfrm>
          <a:prstGeom prst="borderCallout1">
            <a:avLst>
              <a:gd name="adj1" fmla="val 115163"/>
              <a:gd name="adj2" fmla="val 30628"/>
              <a:gd name="adj3" fmla="val 180347"/>
              <a:gd name="adj4" fmla="val 13621"/>
            </a:avLst>
          </a:prstGeom>
          <a:noFill/>
          <a:ln w="57150">
            <a:solidFill>
              <a:srgbClr val="1F497D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25000"/>
                  </a:srgbClr>
                </a:solidFill>
                <a:effectLst/>
                <a:uLnTx/>
                <a:uFillTx/>
                <a:cs typeface="Calibri" pitchFamily="34" charset="0"/>
              </a:rPr>
              <a:t>Indicatori dello stato di salute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773830" y="5747223"/>
            <a:ext cx="2217338" cy="400110"/>
          </a:xfrm>
          <a:prstGeom prst="borderCallout1">
            <a:avLst>
              <a:gd name="adj1" fmla="val -99091"/>
              <a:gd name="adj2" fmla="val 28441"/>
              <a:gd name="adj3" fmla="val -37478"/>
              <a:gd name="adj4" fmla="val 15371"/>
            </a:avLst>
          </a:prstGeom>
          <a:noFill/>
          <a:ln w="57150">
            <a:solidFill>
              <a:srgbClr val="1F497D">
                <a:lumMod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Calibri" pitchFamily="34" charset="0"/>
              </a:rPr>
              <a:t>Indicatori di rischio</a:t>
            </a:r>
          </a:p>
        </p:txBody>
      </p:sp>
    </p:spTree>
    <p:extLst>
      <p:ext uri="{BB962C8B-B14F-4D97-AF65-F5344CB8AC3E}">
        <p14:creationId xmlns:p14="http://schemas.microsoft.com/office/powerpoint/2010/main" val="32906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934</Words>
  <Application>Microsoft Office PowerPoint</Application>
  <PresentationFormat>Widescreen</PresentationFormat>
  <Paragraphs>134</Paragraphs>
  <Slides>34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</dc:creator>
  <cp:lastModifiedBy>FA</cp:lastModifiedBy>
  <cp:revision>32</cp:revision>
  <dcterms:created xsi:type="dcterms:W3CDTF">2017-10-15T10:00:54Z</dcterms:created>
  <dcterms:modified xsi:type="dcterms:W3CDTF">2017-10-18T05:49:29Z</dcterms:modified>
</cp:coreProperties>
</file>