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47"/>
  </p:notesMasterIdLst>
  <p:handoutMasterIdLst>
    <p:handoutMasterId r:id="rId48"/>
  </p:handoutMasterIdLst>
  <p:sldIdLst>
    <p:sldId id="256" r:id="rId2"/>
    <p:sldId id="377" r:id="rId3"/>
    <p:sldId id="257" r:id="rId4"/>
    <p:sldId id="262" r:id="rId5"/>
    <p:sldId id="261" r:id="rId6"/>
    <p:sldId id="273" r:id="rId7"/>
    <p:sldId id="275" r:id="rId8"/>
    <p:sldId id="316" r:id="rId9"/>
    <p:sldId id="274" r:id="rId10"/>
    <p:sldId id="353" r:id="rId11"/>
    <p:sldId id="354" r:id="rId12"/>
    <p:sldId id="378" r:id="rId13"/>
    <p:sldId id="276" r:id="rId14"/>
    <p:sldId id="386" r:id="rId15"/>
    <p:sldId id="296" r:id="rId16"/>
    <p:sldId id="280" r:id="rId17"/>
    <p:sldId id="334" r:id="rId18"/>
    <p:sldId id="333" r:id="rId19"/>
    <p:sldId id="321" r:id="rId20"/>
    <p:sldId id="290" r:id="rId21"/>
    <p:sldId id="327" r:id="rId22"/>
    <p:sldId id="328" r:id="rId23"/>
    <p:sldId id="342" r:id="rId24"/>
    <p:sldId id="349" r:id="rId25"/>
    <p:sldId id="350" r:id="rId26"/>
    <p:sldId id="351" r:id="rId27"/>
    <p:sldId id="352" r:id="rId28"/>
    <p:sldId id="357" r:id="rId29"/>
    <p:sldId id="358" r:id="rId30"/>
    <p:sldId id="369" r:id="rId31"/>
    <p:sldId id="362" r:id="rId32"/>
    <p:sldId id="370" r:id="rId33"/>
    <p:sldId id="371" r:id="rId34"/>
    <p:sldId id="372" r:id="rId35"/>
    <p:sldId id="373" r:id="rId36"/>
    <p:sldId id="379" r:id="rId37"/>
    <p:sldId id="380" r:id="rId38"/>
    <p:sldId id="383" r:id="rId39"/>
    <p:sldId id="384" r:id="rId40"/>
    <p:sldId id="385" r:id="rId41"/>
    <p:sldId id="374" r:id="rId42"/>
    <p:sldId id="367" r:id="rId43"/>
    <p:sldId id="381" r:id="rId44"/>
    <p:sldId id="368" r:id="rId45"/>
    <p:sldId id="382" r:id="rId4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FFFFFF"/>
    <a:srgbClr val="AFC5D5"/>
    <a:srgbClr val="FF2929"/>
    <a:srgbClr val="029920"/>
    <a:srgbClr val="D5E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0" autoAdjust="0"/>
    <p:restoredTop sz="95297" autoAdjust="0"/>
  </p:normalViewPr>
  <p:slideViewPr>
    <p:cSldViewPr snapToGrid="0" snapToObjects="1">
      <p:cViewPr>
        <p:scale>
          <a:sx n="128" d="100"/>
          <a:sy n="128" d="100"/>
        </p:scale>
        <p:origin x="123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001C29-319E-1C49-B9C1-9845434567D4}" type="datetimeFigureOut">
              <a:rPr lang="it-IT" smtClean="0"/>
              <a:pPr/>
              <a:t>06/09/17</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8FC90D-21C0-D24E-93A0-447492E7BDBB}" type="slidenum">
              <a:rPr lang="en-US" smtClean="0"/>
              <a:pPr/>
              <a:t>‹n.›</a:t>
            </a:fld>
            <a:endParaRPr lang="en-US"/>
          </a:p>
        </p:txBody>
      </p:sp>
    </p:spTree>
    <p:extLst>
      <p:ext uri="{BB962C8B-B14F-4D97-AF65-F5344CB8AC3E}">
        <p14:creationId xmlns:p14="http://schemas.microsoft.com/office/powerpoint/2010/main" val="2467032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C6E514-68F7-F54A-B96B-D7424646781D}" type="datetimeFigureOut">
              <a:rPr lang="it-IT" smtClean="0"/>
              <a:pPr/>
              <a:t>06/09/17</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1ED42-5A83-7B46-950D-7D271F787554}" type="slidenum">
              <a:rPr lang="en-US" smtClean="0"/>
              <a:pPr/>
              <a:t>‹n.›</a:t>
            </a:fld>
            <a:endParaRPr lang="en-US"/>
          </a:p>
        </p:txBody>
      </p:sp>
    </p:spTree>
    <p:extLst>
      <p:ext uri="{BB962C8B-B14F-4D97-AF65-F5344CB8AC3E}">
        <p14:creationId xmlns:p14="http://schemas.microsoft.com/office/powerpoint/2010/main" val="32462507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FF1ED42-5A83-7B46-950D-7D271F787554}" type="slidenum">
              <a:rPr lang="en-US" smtClean="0"/>
              <a:pPr/>
              <a:t>1</a:t>
            </a:fld>
            <a:endParaRPr lang="en-US"/>
          </a:p>
        </p:txBody>
      </p:sp>
    </p:spTree>
    <p:extLst>
      <p:ext uri="{BB962C8B-B14F-4D97-AF65-F5344CB8AC3E}">
        <p14:creationId xmlns:p14="http://schemas.microsoft.com/office/powerpoint/2010/main" val="19199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FF1ED42-5A83-7B46-950D-7D271F787554}" type="slidenum">
              <a:rPr lang="en-US" smtClean="0"/>
              <a:pPr/>
              <a:t>7</a:t>
            </a:fld>
            <a:endParaRPr lang="en-US"/>
          </a:p>
        </p:txBody>
      </p:sp>
    </p:spTree>
    <p:extLst>
      <p:ext uri="{BB962C8B-B14F-4D97-AF65-F5344CB8AC3E}">
        <p14:creationId xmlns:p14="http://schemas.microsoft.com/office/powerpoint/2010/main" val="170437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FF1ED42-5A83-7B46-950D-7D271F787554}" type="slidenum">
              <a:rPr lang="en-US" smtClean="0"/>
              <a:pPr/>
              <a:t>33</a:t>
            </a:fld>
            <a:endParaRPr lang="en-US"/>
          </a:p>
        </p:txBody>
      </p:sp>
    </p:spTree>
    <p:extLst>
      <p:ext uri="{BB962C8B-B14F-4D97-AF65-F5344CB8AC3E}">
        <p14:creationId xmlns:p14="http://schemas.microsoft.com/office/powerpoint/2010/main" val="206088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14" name="Immagine 13"/>
          <p:cNvPicPr>
            <a:picLocks noChangeAspect="1"/>
          </p:cNvPicPr>
          <p:nvPr/>
        </p:nvPicPr>
        <p:blipFill>
          <a:blip r:embed="rId2"/>
          <a:stretch>
            <a:fillRect/>
          </a:stretch>
        </p:blipFill>
        <p:spPr>
          <a:xfrm>
            <a:off x="0" y="4009644"/>
            <a:ext cx="9144000" cy="2281041"/>
          </a:xfrm>
          <a:prstGeom prst="rect">
            <a:avLst/>
          </a:prstGeom>
        </p:spPr>
      </p:pic>
      <p:sp>
        <p:nvSpPr>
          <p:cNvPr id="8" name="Titolo 7"/>
          <p:cNvSpPr>
            <a:spLocks noGrp="1"/>
          </p:cNvSpPr>
          <p:nvPr>
            <p:ph type="ctrTitle"/>
          </p:nvPr>
        </p:nvSpPr>
        <p:spPr>
          <a:xfrm>
            <a:off x="2157988" y="2652149"/>
            <a:ext cx="6718073" cy="2178037"/>
          </a:xfrm>
        </p:spPr>
        <p:txBody>
          <a:bodyPr anchor="t" anchorCtr="0"/>
          <a:lstStyle>
            <a:lvl1pPr algn="l">
              <a:defRPr sz="3200">
                <a:solidFill>
                  <a:schemeClr val="tx1"/>
                </a:solidFill>
                <a:latin typeface="Comic Sans MS"/>
                <a:cs typeface="Comic Sans MS"/>
              </a:defRPr>
            </a:lvl1pPr>
          </a:lstStyle>
          <a:p>
            <a:r>
              <a:rPr kumimoji="0" lang="it-IT" dirty="0" smtClean="0"/>
              <a:t>Fare clic per modificare stile</a:t>
            </a:r>
            <a:endParaRPr kumimoji="0" lang="en-US" dirty="0"/>
          </a:p>
        </p:txBody>
      </p:sp>
      <p:sp>
        <p:nvSpPr>
          <p:cNvPr id="9" name="Sottotitolo 8"/>
          <p:cNvSpPr>
            <a:spLocks noGrp="1"/>
          </p:cNvSpPr>
          <p:nvPr>
            <p:ph type="subTitle" idx="1"/>
          </p:nvPr>
        </p:nvSpPr>
        <p:spPr>
          <a:xfrm>
            <a:off x="2157988" y="5077836"/>
            <a:ext cx="6718073" cy="533400"/>
          </a:xfrm>
        </p:spPr>
        <p:txBody>
          <a:bodyPr/>
          <a:lstStyle>
            <a:lvl1pPr marL="0" indent="0" algn="l">
              <a:buNone/>
              <a:defRPr sz="2000">
                <a:solidFill>
                  <a:srgbClr val="AFC5D5"/>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a:xfrm>
            <a:off x="6400800" y="6355080"/>
            <a:ext cx="2286000" cy="365760"/>
          </a:xfrm>
        </p:spPr>
        <p:txBody>
          <a:bodyPr/>
          <a:lstStyle>
            <a:lvl1pPr>
              <a:defRPr sz="1400"/>
            </a:lvl1pPr>
          </a:lstStyle>
          <a:p>
            <a:r>
              <a:rPr lang="it-IT" smtClean="0"/>
              <a:t>C3M - 6/9/17</a:t>
            </a:r>
            <a:endParaRPr lang="it-IT"/>
          </a:p>
        </p:txBody>
      </p:sp>
      <p:sp>
        <p:nvSpPr>
          <p:cNvPr id="17" name="Segnaposto piè di pagina 16"/>
          <p:cNvSpPr>
            <a:spLocks noGrp="1"/>
          </p:cNvSpPr>
          <p:nvPr>
            <p:ph type="ftr" sz="quarter" idx="11"/>
          </p:nvPr>
        </p:nvSpPr>
        <p:spPr>
          <a:xfrm>
            <a:off x="2898648" y="6355080"/>
            <a:ext cx="3474720" cy="365760"/>
          </a:xfrm>
          <a:prstGeom prst="rect">
            <a:avLst/>
          </a:prstGeom>
        </p:spPr>
        <p:txBody>
          <a:bodyPr/>
          <a:lstStyle/>
          <a:p>
            <a:r>
              <a:rPr lang="it-IT" smtClean="0"/>
              <a:t>Luca Lista</a:t>
            </a:r>
            <a:endParaRPr lang="it-IT"/>
          </a:p>
        </p:txBody>
      </p:sp>
      <p:sp>
        <p:nvSpPr>
          <p:cNvPr id="10" name="Triangolo isoscele 9"/>
          <p:cNvSpPr>
            <a:spLocks noChangeAspect="1"/>
          </p:cNvSpPr>
          <p:nvPr userDrawn="1"/>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egnaposto numero diapositiva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F19AF7F-7D4A-574B-85AB-0303DC11EFA8}"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4" name="Segnaposto data 3"/>
          <p:cNvSpPr>
            <a:spLocks noGrp="1"/>
          </p:cNvSpPr>
          <p:nvPr>
            <p:ph type="dt" sz="half" idx="10"/>
          </p:nvPr>
        </p:nvSpPr>
        <p:spPr/>
        <p:txBody>
          <a:bodyPr/>
          <a:lstStyle/>
          <a:p>
            <a:r>
              <a:rPr lang="it-IT" smtClean="0"/>
              <a:t>C3M - 6/9/17</a:t>
            </a:r>
            <a:endParaRPr lang="en-US"/>
          </a:p>
        </p:txBody>
      </p:sp>
      <p:sp>
        <p:nvSpPr>
          <p:cNvPr id="5" name="Segnaposto piè di pagina 4"/>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6" name="Segnaposto numero diapositiva 5"/>
          <p:cNvSpPr>
            <a:spLocks noGrp="1"/>
          </p:cNvSpPr>
          <p:nvPr>
            <p:ph type="sldNum" sz="quarter" idx="12"/>
          </p:nvPr>
        </p:nvSpPr>
        <p:spPr/>
        <p:txBody>
          <a:bodyPr/>
          <a:lstStyle/>
          <a:p>
            <a:fld id="{5F19AF7F-7D4A-574B-85AB-0303DC11EFA8}" type="slidenum">
              <a:rPr lang="en-US" smtClean="0"/>
              <a:pPr/>
              <a:t>‹n.›</a:t>
            </a:fld>
            <a:endParaRPr lang="en-US"/>
          </a:p>
        </p:txBody>
      </p:sp>
      <p:sp>
        <p:nvSpPr>
          <p:cNvPr id="8" name="Segnaposto contenuto 7"/>
          <p:cNvSpPr>
            <a:spLocks noGrp="1"/>
          </p:cNvSpPr>
          <p:nvPr>
            <p:ph sz="quarter" idx="1"/>
          </p:nvPr>
        </p:nvSpPr>
        <p:spPr>
          <a:xfrm>
            <a:off x="457200" y="1219200"/>
            <a:ext cx="8229600" cy="493776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smtClean="0"/>
              <a:t>Fare clic per modificare stile</a:t>
            </a:r>
            <a:endParaRPr kumimoji="0" lang="en-US"/>
          </a:p>
        </p:txBody>
      </p:sp>
      <p:sp>
        <p:nvSpPr>
          <p:cNvPr id="5" name="Segnaposto data 4"/>
          <p:cNvSpPr>
            <a:spLocks noGrp="1"/>
          </p:cNvSpPr>
          <p:nvPr>
            <p:ph type="dt" sz="half" idx="10"/>
          </p:nvPr>
        </p:nvSpPr>
        <p:spPr/>
        <p:txBody>
          <a:bodyPr/>
          <a:lstStyle/>
          <a:p>
            <a:r>
              <a:rPr lang="it-IT" smtClean="0"/>
              <a:t>C3M - 6/9/17</a:t>
            </a:r>
            <a:endParaRPr lang="en-US"/>
          </a:p>
        </p:txBody>
      </p:sp>
      <p:sp>
        <p:nvSpPr>
          <p:cNvPr id="6" name="Segnaposto piè di pagina 5"/>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7" name="Segnaposto numero diapositiva 6"/>
          <p:cNvSpPr>
            <a:spLocks noGrp="1"/>
          </p:cNvSpPr>
          <p:nvPr>
            <p:ph type="sldNum" sz="quarter" idx="12"/>
          </p:nvPr>
        </p:nvSpPr>
        <p:spPr/>
        <p:txBody>
          <a:bodyPr/>
          <a:lstStyle/>
          <a:p>
            <a:fld id="{5F19AF7F-7D4A-574B-85AB-0303DC11EFA8}" type="slidenum">
              <a:rPr lang="en-US" smtClean="0"/>
              <a:pPr/>
              <a:t>‹n.›</a:t>
            </a:fld>
            <a:endParaRPr lang="en-US"/>
          </a:p>
        </p:txBody>
      </p:sp>
      <p:sp>
        <p:nvSpPr>
          <p:cNvPr id="9" name="Segnaposto contenuto 8"/>
          <p:cNvSpPr>
            <a:spLocks noGrp="1"/>
          </p:cNvSpPr>
          <p:nvPr>
            <p:ph sz="quarter" idx="1"/>
          </p:nvPr>
        </p:nvSpPr>
        <p:spPr>
          <a:xfrm>
            <a:off x="457200" y="1219200"/>
            <a:ext cx="4041648" cy="493776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632198" y="1216152"/>
            <a:ext cx="4041648" cy="493776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nchor="ctr"/>
          <a:lstStyle>
            <a:lvl1pPr>
              <a:defRPr/>
            </a:lvl1pPr>
          </a:lstStyle>
          <a:p>
            <a:r>
              <a:rPr kumimoji="0" lang="it-IT" smtClean="0"/>
              <a:t>Fare clic per modificare stile</a:t>
            </a:r>
            <a:endParaRPr kumimoji="0" lang="en-US"/>
          </a:p>
        </p:txBody>
      </p:sp>
      <p:sp>
        <p:nvSpPr>
          <p:cNvPr id="3" name="Segnaposto testo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4" name="Segnaposto testo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7" name="Segnaposto data 6"/>
          <p:cNvSpPr>
            <a:spLocks noGrp="1"/>
          </p:cNvSpPr>
          <p:nvPr>
            <p:ph type="dt" sz="half" idx="10"/>
          </p:nvPr>
        </p:nvSpPr>
        <p:spPr/>
        <p:txBody>
          <a:bodyPr/>
          <a:lstStyle/>
          <a:p>
            <a:r>
              <a:rPr lang="it-IT" smtClean="0"/>
              <a:t>C3M - 6/9/17</a:t>
            </a:r>
            <a:endParaRPr lang="en-US"/>
          </a:p>
        </p:txBody>
      </p:sp>
      <p:sp>
        <p:nvSpPr>
          <p:cNvPr id="8" name="Segnaposto piè di pagina 7"/>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9" name="Segnaposto numero diapositiva 8"/>
          <p:cNvSpPr>
            <a:spLocks noGrp="1"/>
          </p:cNvSpPr>
          <p:nvPr>
            <p:ph type="sldNum" sz="quarter" idx="12"/>
          </p:nvPr>
        </p:nvSpPr>
        <p:spPr/>
        <p:txBody>
          <a:bodyPr/>
          <a:lstStyle/>
          <a:p>
            <a:fld id="{5F19AF7F-7D4A-574B-85AB-0303DC11EFA8}" type="slidenum">
              <a:rPr lang="en-US" smtClean="0"/>
              <a:pPr/>
              <a:t>‹n.›</a:t>
            </a:fld>
            <a:endParaRPr lang="en-US"/>
          </a:p>
        </p:txBody>
      </p:sp>
      <p:sp>
        <p:nvSpPr>
          <p:cNvPr id="11" name="Segnaposto contenuto 10"/>
          <p:cNvSpPr>
            <a:spLocks noGrp="1"/>
          </p:cNvSpPr>
          <p:nvPr>
            <p:ph sz="quarter" idx="2"/>
          </p:nvPr>
        </p:nvSpPr>
        <p:spPr>
          <a:xfrm>
            <a:off x="457200" y="2133600"/>
            <a:ext cx="4038600" cy="40386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648200" y="2133600"/>
            <a:ext cx="4038600" cy="40386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smtClean="0"/>
              <a:t>Fare clic per modificare stile</a:t>
            </a:r>
            <a:endParaRPr kumimoji="0" lang="en-US"/>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‹n.›</a:t>
            </a:fld>
            <a:endParaRPr lang="en-US"/>
          </a:p>
        </p:txBody>
      </p:sp>
      <p:sp>
        <p:nvSpPr>
          <p:cNvPr id="6" name="Triangolo isosce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‹n.›</a:t>
            </a:fld>
            <a:endParaRPr lang="en-US"/>
          </a:p>
        </p:txBody>
      </p:sp>
      <p:sp>
        <p:nvSpPr>
          <p:cNvPr id="6" name="Triangolo isosce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it-IT" smtClean="0"/>
              <a:t>Fare clic per modificare stile</a:t>
            </a:r>
            <a:endParaRPr kumimoji="0" lang="en-US"/>
          </a:p>
        </p:txBody>
      </p:sp>
      <p:sp>
        <p:nvSpPr>
          <p:cNvPr id="3" name="Segnaposto testo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C3M - 6/9/17</a:t>
            </a:r>
            <a:endParaRPr lang="en-US"/>
          </a:p>
        </p:txBody>
      </p:sp>
      <p:sp>
        <p:nvSpPr>
          <p:cNvPr id="6" name="Segnaposto piè di pagina 5"/>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7" name="Segnaposto numero diapositiva 6"/>
          <p:cNvSpPr>
            <a:spLocks noGrp="1"/>
          </p:cNvSpPr>
          <p:nvPr>
            <p:ph type="sldNum" sz="quarter" idx="12"/>
          </p:nvPr>
        </p:nvSpPr>
        <p:spPr/>
        <p:txBody>
          <a:bodyPr/>
          <a:lstStyle/>
          <a:p>
            <a:fld id="{5F19AF7F-7D4A-574B-85AB-0303DC11EFA8}" type="slidenum">
              <a:rPr lang="en-US" smtClean="0"/>
              <a:pPr/>
              <a:t>‹n.›</a:t>
            </a:fld>
            <a:endParaRPr lang="en-US"/>
          </a:p>
        </p:txBody>
      </p:sp>
      <p:sp>
        <p:nvSpPr>
          <p:cNvPr id="9" name="Triangolo isosce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egnaposto contenuto 11"/>
          <p:cNvSpPr>
            <a:spLocks noGrp="1"/>
          </p:cNvSpPr>
          <p:nvPr>
            <p:ph sz="quarter" idx="1"/>
          </p:nvPr>
        </p:nvSpPr>
        <p:spPr>
          <a:xfrm>
            <a:off x="304800" y="304800"/>
            <a:ext cx="5715000" cy="5715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C3M - 6/9/17</a:t>
            </a:r>
            <a:endParaRPr lang="en-US"/>
          </a:p>
        </p:txBody>
      </p:sp>
      <p:sp>
        <p:nvSpPr>
          <p:cNvPr id="5" name="Segnaposto piè di pagina 4"/>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6" name="Segnaposto numero diapositiva 5"/>
          <p:cNvSpPr>
            <a:spLocks noGrp="1"/>
          </p:cNvSpPr>
          <p:nvPr>
            <p:ph type="sldNum" sz="quarter" idx="12"/>
          </p:nvPr>
        </p:nvSpPr>
        <p:spPr/>
        <p:txBody>
          <a:bodyPr/>
          <a:lstStyle/>
          <a:p>
            <a:fld id="{5F19AF7F-7D4A-574B-85AB-0303DC11EFA8}"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C3M - 6/9/17</a:t>
            </a:r>
            <a:endParaRPr lang="en-US"/>
          </a:p>
        </p:txBody>
      </p:sp>
      <p:sp>
        <p:nvSpPr>
          <p:cNvPr id="5" name="Segnaposto piè di pagina 4"/>
          <p:cNvSpPr>
            <a:spLocks noGrp="1"/>
          </p:cNvSpPr>
          <p:nvPr>
            <p:ph type="ftr" sz="quarter" idx="11"/>
          </p:nvPr>
        </p:nvSpPr>
        <p:spPr>
          <a:xfrm>
            <a:off x="2898648" y="6356350"/>
            <a:ext cx="3505200" cy="365760"/>
          </a:xfrm>
          <a:prstGeom prst="rect">
            <a:avLst/>
          </a:prstGeom>
        </p:spPr>
        <p:txBody>
          <a:bodyPr/>
          <a:lstStyle/>
          <a:p>
            <a:r>
              <a:rPr lang="it-IT" smtClean="0"/>
              <a:t>Luca Lista</a:t>
            </a:r>
            <a:endParaRPr lang="en-US"/>
          </a:p>
        </p:txBody>
      </p:sp>
      <p:sp>
        <p:nvSpPr>
          <p:cNvPr id="6" name="Segnaposto numero diapositiva 5"/>
          <p:cNvSpPr>
            <a:spLocks noGrp="1"/>
          </p:cNvSpPr>
          <p:nvPr>
            <p:ph type="sldNum" sz="quarter" idx="12"/>
          </p:nvPr>
        </p:nvSpPr>
        <p:spPr/>
        <p:txBody>
          <a:bodyPr/>
          <a:lstStyle/>
          <a:p>
            <a:fld id="{5F19AF7F-7D4A-574B-85AB-0303DC11EFA8}" type="slidenum">
              <a:rPr lang="en-US" smtClean="0"/>
              <a:pPr/>
              <a:t>‹n.›</a:t>
            </a:fld>
            <a:endParaRPr lang="en-US"/>
          </a:p>
        </p:txBody>
      </p:sp>
      <p:sp>
        <p:nvSpPr>
          <p:cNvPr id="8" name="Triangolo isosce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magine 14"/>
          <p:cNvPicPr>
            <a:picLocks noChangeAspect="1"/>
          </p:cNvPicPr>
          <p:nvPr/>
        </p:nvPicPr>
        <p:blipFill>
          <a:blip r:embed="rId11"/>
          <a:stretch>
            <a:fillRect/>
          </a:stretch>
        </p:blipFill>
        <p:spPr>
          <a:xfrm>
            <a:off x="20578" y="5506662"/>
            <a:ext cx="9123422" cy="839355"/>
          </a:xfrm>
          <a:prstGeom prst="rect">
            <a:avLst/>
          </a:prstGeom>
        </p:spPr>
      </p:pic>
      <p:sp>
        <p:nvSpPr>
          <p:cNvPr id="22" name="Segnaposto titolo 21"/>
          <p:cNvSpPr>
            <a:spLocks noGrp="1"/>
          </p:cNvSpPr>
          <p:nvPr>
            <p:ph type="title"/>
          </p:nvPr>
        </p:nvSpPr>
        <p:spPr>
          <a:xfrm>
            <a:off x="457200" y="152400"/>
            <a:ext cx="8229600" cy="990600"/>
          </a:xfrm>
          <a:prstGeom prst="rect">
            <a:avLst/>
          </a:prstGeom>
        </p:spPr>
        <p:txBody>
          <a:bodyPr vert="horz" anchor="b" anchorCtr="0">
            <a:normAutofit/>
          </a:bodyPr>
          <a:lstStyle/>
          <a:p>
            <a:r>
              <a:rPr kumimoji="0" lang="it-IT" noProof="0" smtClean="0"/>
              <a:t>Fare clic per modificare stile</a:t>
            </a:r>
            <a:endParaRPr kumimoji="0" lang="it-IT" noProof="0"/>
          </a:p>
        </p:txBody>
      </p:sp>
      <p:sp>
        <p:nvSpPr>
          <p:cNvPr id="13" name="Segnaposto testo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it-IT" noProof="0" smtClean="0"/>
              <a:t>Fare clic per modificare gli stili del testo dello schema</a:t>
            </a:r>
          </a:p>
          <a:p>
            <a:pPr lvl="1" eaLnBrk="1" latinLnBrk="0" hangingPunct="1"/>
            <a:r>
              <a:rPr kumimoji="0" lang="it-IT" noProof="0" smtClean="0"/>
              <a:t>Secondo livello</a:t>
            </a:r>
          </a:p>
          <a:p>
            <a:pPr lvl="2" eaLnBrk="1" latinLnBrk="0" hangingPunct="1"/>
            <a:r>
              <a:rPr kumimoji="0" lang="it-IT" noProof="0" smtClean="0"/>
              <a:t>Terzo livello</a:t>
            </a:r>
          </a:p>
          <a:p>
            <a:pPr lvl="3" eaLnBrk="1" latinLnBrk="0" hangingPunct="1"/>
            <a:r>
              <a:rPr kumimoji="0" lang="it-IT" noProof="0" smtClean="0"/>
              <a:t>Quarto livello</a:t>
            </a:r>
          </a:p>
          <a:p>
            <a:pPr lvl="4" eaLnBrk="1" latinLnBrk="0" hangingPunct="1"/>
            <a:r>
              <a:rPr kumimoji="0" lang="it-IT" noProof="0" smtClean="0"/>
              <a:t>Quinto livello</a:t>
            </a:r>
            <a:endParaRPr kumimoji="0" lang="it-IT" noProof="0"/>
          </a:p>
        </p:txBody>
      </p:sp>
      <p:sp>
        <p:nvSpPr>
          <p:cNvPr id="14" name="Segnaposto data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it-IT" smtClean="0"/>
              <a:t>C3M - 6/9/17</a:t>
            </a:r>
            <a:endParaRPr lang="en-US"/>
          </a:p>
        </p:txBody>
      </p:sp>
      <p:sp>
        <p:nvSpPr>
          <p:cNvPr id="23" name="Segnaposto numero diapositiva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F19AF7F-7D4A-574B-85AB-0303DC11EFA8}" type="slidenum">
              <a:rPr lang="en-US" smtClean="0"/>
              <a:pPr/>
              <a:t>‹n.›</a:t>
            </a:fld>
            <a:endParaRPr lang="en-US" dirty="0"/>
          </a:p>
        </p:txBody>
      </p:sp>
      <p:sp>
        <p:nvSpPr>
          <p:cNvPr id="10" name="Triangolo isosce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6" name="Segnaposto piè di pagina 16"/>
          <p:cNvSpPr>
            <a:spLocks noGrp="1"/>
          </p:cNvSpPr>
          <p:nvPr>
            <p:ph type="ftr" sz="quarter" idx="3"/>
          </p:nvPr>
        </p:nvSpPr>
        <p:spPr>
          <a:xfrm>
            <a:off x="2898648" y="6355080"/>
            <a:ext cx="3474720" cy="365760"/>
          </a:xfrm>
          <a:prstGeom prst="rect">
            <a:avLst/>
          </a:prstGeom>
        </p:spPr>
        <p:txBody>
          <a:bodyPr/>
          <a:lstStyle/>
          <a:p>
            <a:r>
              <a:rPr lang="it-IT" smtClean="0"/>
              <a:t>Luca Lista</a:t>
            </a:r>
            <a:endParaRPr lang="it-IT"/>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6" r:id="rId4"/>
    <p:sldLayoutId id="2147483727" r:id="rId5"/>
    <p:sldLayoutId id="2147483728" r:id="rId6"/>
    <p:sldLayoutId id="2147483729" r:id="rId7"/>
    <p:sldLayoutId id="2147483731" r:id="rId8"/>
    <p:sldLayoutId id="2147483732" r:id="rId9"/>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eg"/><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genda.infn.it/event/ern2017" TargetMode="Externa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 Id="rId3" Type="http://schemas.openxmlformats.org/officeDocument/2006/relationships/image" Target="../media/image65.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metto 3 7"/>
          <p:cNvSpPr/>
          <p:nvPr/>
        </p:nvSpPr>
        <p:spPr>
          <a:xfrm>
            <a:off x="1594177" y="2179788"/>
            <a:ext cx="5467036" cy="1675374"/>
          </a:xfrm>
          <a:prstGeom prst="wedgeEllipseCallout">
            <a:avLst>
              <a:gd name="adj1" fmla="val -43897"/>
              <a:gd name="adj2" fmla="val 64113"/>
            </a:avLst>
          </a:prstGeom>
          <a:solidFill>
            <a:schemeClr val="bg1"/>
          </a:solidFill>
          <a:ln w="12700" cmpd="sng">
            <a:solidFill>
              <a:schemeClr val="tx1"/>
            </a:solidFill>
          </a:ln>
          <a:effectLst>
            <a:outerShdw blurRad="50800" dist="43053" dir="5400000" algn="tl" rotWithShape="0">
              <a:srgbClr val="000000">
                <a:alpha val="40000"/>
              </a:srgbClr>
            </a:outerShdw>
          </a:effectLst>
          <a:scene3d>
            <a:camera prst="orthographicFront"/>
            <a:lightRig rig="threePt" dir="t">
              <a:rot lat="0" lon="0" rev="0"/>
            </a:lightRig>
          </a:scene3d>
          <a:sp3d prstMaterial="matte">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2090061" y="2402930"/>
            <a:ext cx="4500004" cy="1200242"/>
          </a:xfrm>
        </p:spPr>
        <p:txBody>
          <a:bodyPr>
            <a:normAutofit/>
          </a:bodyPr>
          <a:lstStyle/>
          <a:p>
            <a:pPr algn="ctr"/>
            <a:r>
              <a:rPr lang="it-IT" b="1" dirty="0" err="1" smtClean="0">
                <a:latin typeface="Comic Sans MS"/>
                <a:cs typeface="Comic Sans MS"/>
              </a:rPr>
              <a:t>Outreach</a:t>
            </a:r>
            <a:r>
              <a:rPr lang="it-IT" b="1" dirty="0"/>
              <a:t> d</a:t>
            </a:r>
            <a:r>
              <a:rPr lang="it-IT" b="1" dirty="0" smtClean="0"/>
              <a:t>ella</a:t>
            </a:r>
            <a:r>
              <a:rPr lang="it-IT" b="1" dirty="0" smtClean="0">
                <a:latin typeface="Comic Sans MS"/>
                <a:cs typeface="Comic Sans MS"/>
              </a:rPr>
              <a:t/>
            </a:r>
            <a:br>
              <a:rPr lang="it-IT" b="1" dirty="0" smtClean="0">
                <a:latin typeface="Comic Sans MS"/>
                <a:cs typeface="Comic Sans MS"/>
              </a:rPr>
            </a:br>
            <a:r>
              <a:rPr lang="it-IT" b="1" dirty="0" smtClean="0">
                <a:latin typeface="Comic Sans MS"/>
                <a:cs typeface="Comic Sans MS"/>
              </a:rPr>
              <a:t>sez. INFN di Napoli</a:t>
            </a:r>
            <a:endParaRPr lang="en-US" b="1" dirty="0">
              <a:latin typeface="Comic Sans MS"/>
              <a:cs typeface="Comic Sans MS"/>
            </a:endParaRPr>
          </a:p>
        </p:txBody>
      </p:sp>
      <p:sp>
        <p:nvSpPr>
          <p:cNvPr id="3" name="Sottotitolo 2"/>
          <p:cNvSpPr>
            <a:spLocks noGrp="1"/>
          </p:cNvSpPr>
          <p:nvPr>
            <p:ph type="subTitle" idx="1"/>
          </p:nvPr>
        </p:nvSpPr>
        <p:spPr>
          <a:xfrm>
            <a:off x="2157988" y="4654193"/>
            <a:ext cx="6718073" cy="957043"/>
          </a:xfrm>
        </p:spPr>
        <p:txBody>
          <a:bodyPr>
            <a:normAutofit fontScale="92500" lnSpcReduction="10000"/>
          </a:bodyPr>
          <a:lstStyle/>
          <a:p>
            <a:r>
              <a:rPr lang="en-US" dirty="0" smtClean="0">
                <a:solidFill>
                  <a:srgbClr val="0070C0"/>
                </a:solidFill>
              </a:rPr>
              <a:t>Carla </a:t>
            </a:r>
            <a:r>
              <a:rPr lang="en-US" dirty="0" err="1" smtClean="0">
                <a:solidFill>
                  <a:srgbClr val="0070C0"/>
                </a:solidFill>
              </a:rPr>
              <a:t>Aramo</a:t>
            </a:r>
            <a:r>
              <a:rPr lang="en-US" dirty="0">
                <a:solidFill>
                  <a:srgbClr val="0070C0"/>
                </a:solidFill>
              </a:rPr>
              <a:t>, </a:t>
            </a:r>
            <a:r>
              <a:rPr lang="en-US" u="sng" dirty="0" smtClean="0">
                <a:solidFill>
                  <a:srgbClr val="0070C0"/>
                </a:solidFill>
              </a:rPr>
              <a:t>Luca </a:t>
            </a:r>
            <a:r>
              <a:rPr lang="en-US" u="sng" dirty="0" err="1" smtClean="0">
                <a:solidFill>
                  <a:srgbClr val="0070C0"/>
                </a:solidFill>
              </a:rPr>
              <a:t>Lista</a:t>
            </a:r>
            <a:r>
              <a:rPr lang="en-US" dirty="0" smtClean="0">
                <a:solidFill>
                  <a:srgbClr val="0070C0"/>
                </a:solidFill>
              </a:rPr>
              <a:t>, Paolo </a:t>
            </a:r>
            <a:r>
              <a:rPr lang="en-US" dirty="0" err="1" smtClean="0">
                <a:solidFill>
                  <a:srgbClr val="0070C0"/>
                </a:solidFill>
              </a:rPr>
              <a:t>Mastroserio</a:t>
            </a:r>
            <a:r>
              <a:rPr lang="en-US" dirty="0" smtClean="0">
                <a:solidFill>
                  <a:srgbClr val="0070C0"/>
                </a:solidFill>
              </a:rPr>
              <a:t>, </a:t>
            </a:r>
            <a:r>
              <a:rPr lang="en-US" dirty="0" err="1" smtClean="0">
                <a:solidFill>
                  <a:srgbClr val="0070C0"/>
                </a:solidFill>
              </a:rPr>
              <a:t>Pierluigi</a:t>
            </a:r>
            <a:r>
              <a:rPr lang="en-US" dirty="0" smtClean="0">
                <a:solidFill>
                  <a:srgbClr val="0070C0"/>
                </a:solidFill>
              </a:rPr>
              <a:t> </a:t>
            </a:r>
            <a:r>
              <a:rPr lang="en-US" dirty="0" err="1" smtClean="0">
                <a:solidFill>
                  <a:srgbClr val="0070C0"/>
                </a:solidFill>
              </a:rPr>
              <a:t>Paolucci</a:t>
            </a:r>
            <a:endParaRPr lang="en-US" dirty="0" smtClean="0">
              <a:solidFill>
                <a:srgbClr val="0070C0"/>
              </a:solidFill>
            </a:endParaRPr>
          </a:p>
          <a:p>
            <a:r>
              <a:rPr lang="en-US" dirty="0" smtClean="0">
                <a:solidFill>
                  <a:schemeClr val="bg1">
                    <a:lumMod val="65000"/>
                  </a:schemeClr>
                </a:solidFill>
              </a:rPr>
              <a:t>INFN Napoli</a:t>
            </a:r>
            <a:endParaRPr lang="en-US" dirty="0">
              <a:solidFill>
                <a:schemeClr val="bg1">
                  <a:lumMod val="65000"/>
                </a:schemeClr>
              </a:solidFill>
            </a:endParaRPr>
          </a:p>
        </p:txBody>
      </p:sp>
      <p:sp>
        <p:nvSpPr>
          <p:cNvPr id="4" name="Segnaposto data 3"/>
          <p:cNvSpPr>
            <a:spLocks noGrp="1"/>
          </p:cNvSpPr>
          <p:nvPr>
            <p:ph type="dt" sz="half" idx="10"/>
          </p:nvPr>
        </p:nvSpPr>
        <p:spPr/>
        <p:txBody>
          <a:bodyPr/>
          <a:lstStyle/>
          <a:p>
            <a:r>
              <a:rPr lang="it-IT" smtClean="0"/>
              <a:t>C3M - 6/9/17</a:t>
            </a:r>
            <a:endParaRPr lang="it-IT"/>
          </a:p>
        </p:txBody>
      </p:sp>
      <p:sp>
        <p:nvSpPr>
          <p:cNvPr id="6" name="Segnaposto piè di pagina 5"/>
          <p:cNvSpPr>
            <a:spLocks noGrp="1"/>
          </p:cNvSpPr>
          <p:nvPr>
            <p:ph type="ftr" sz="quarter" idx="11"/>
          </p:nvPr>
        </p:nvSpPr>
        <p:spPr/>
        <p:txBody>
          <a:bodyPr/>
          <a:lstStyle/>
          <a:p>
            <a:r>
              <a:rPr lang="it-IT" smtClean="0"/>
              <a:t>Luca Lista</a:t>
            </a:r>
            <a:endParaRPr lang="it-IT"/>
          </a:p>
        </p:txBody>
      </p:sp>
      <p:sp>
        <p:nvSpPr>
          <p:cNvPr id="9" name="Slide Number Placeholder 6"/>
          <p:cNvSpPr txBox="1">
            <a:spLocks/>
          </p:cNvSpPr>
          <p:nvPr/>
        </p:nvSpPr>
        <p:spPr>
          <a:xfrm>
            <a:off x="612648" y="6356350"/>
            <a:ext cx="1981200" cy="365760"/>
          </a:xfrm>
          <a:prstGeom prst="rect">
            <a:avLst/>
          </a:prstGeom>
        </p:spPr>
        <p:txBody>
          <a:bodyPr vert="horz"/>
          <a:lstStyle/>
          <a:p>
            <a:pPr marL="0" marR="0" lvl="0" indent="0" algn="l" defTabSz="457200" rtl="0" eaLnBrk="1" fontAlgn="auto" latinLnBrk="0" hangingPunct="1">
              <a:lnSpc>
                <a:spcPct val="100000"/>
              </a:lnSpc>
              <a:spcBef>
                <a:spcPts val="0"/>
              </a:spcBef>
              <a:spcAft>
                <a:spcPts val="0"/>
              </a:spcAft>
              <a:buClrTx/>
              <a:buSzTx/>
              <a:buFontTx/>
              <a:buNone/>
              <a:tabLst/>
              <a:defRPr/>
            </a:pPr>
            <a:fld id="{DB353B48-7797-49B3-AC1E-56109E39A955}" type="slidenum">
              <a:rPr kumimoji="0" lang="en-US" sz="1400" b="0" i="0" u="none" strike="noStrike" kern="1200" cap="none" spc="0" normalizeH="0" baseline="0" noProof="0" smtClean="0">
                <a:ln>
                  <a:noFill/>
                </a:ln>
                <a:solidFill>
                  <a:schemeClr val="tx2"/>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chemeClr val="tx2"/>
              </a:solidFill>
              <a:effectLst/>
              <a:uLnTx/>
              <a:uFillTx/>
              <a:latin typeface="+mn-lt"/>
              <a:ea typeface="+mn-ea"/>
              <a:cs typeface="+mn-cs"/>
            </a:endParaRPr>
          </a:p>
        </p:txBody>
      </p:sp>
      <p:sp>
        <p:nvSpPr>
          <p:cNvPr id="5" name="Segnaposto numero diapositiva 4"/>
          <p:cNvSpPr>
            <a:spLocks noGrp="1"/>
          </p:cNvSpPr>
          <p:nvPr>
            <p:ph type="sldNum" sz="quarter" idx="4"/>
          </p:nvPr>
        </p:nvSpPr>
        <p:spPr/>
        <p:txBody>
          <a:bodyPr/>
          <a:lstStyle/>
          <a:p>
            <a:fld id="{5F19AF7F-7D4A-574B-85AB-0303DC11EFA8}"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10</a:t>
            </a:fld>
            <a:endParaRPr lang="en-US"/>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61849" cy="4745421"/>
          </a:xfrm>
          <a:prstGeom prst="rect">
            <a:avLst/>
          </a:prstGeom>
        </p:spPr>
      </p:pic>
      <p:pic>
        <p:nvPicPr>
          <p:cNvPr id="20486" name="Picture 6" descr="https://lh3.googleusercontent.com/LKY9SI8-Xnqv2YMICQSBCTAs5OCGsMmRSLlaEJFHkz4XWi8-EecTZXKpjG2uxoUyeuLDBEYinkXCe0aenvkOmSrk1I6FWr9z8ICj9EO475raqFBHlw1wNp_y1dvPPEqSrmoAXA=w648-h972-no"/>
          <p:cNvPicPr>
            <a:picLocks noChangeAspect="1" noChangeArrowheads="1"/>
          </p:cNvPicPr>
          <p:nvPr/>
        </p:nvPicPr>
        <p:blipFill rotWithShape="1">
          <a:blip r:embed="rId3">
            <a:extLst>
              <a:ext uri="{28A0092B-C50C-407E-A947-70E740481C1C}">
                <a14:useLocalDpi xmlns:a14="http://schemas.microsoft.com/office/drawing/2010/main" val="0"/>
              </a:ext>
            </a:extLst>
          </a:blip>
          <a:srcRect t="14870"/>
          <a:stretch/>
        </p:blipFill>
        <p:spPr bwMode="auto">
          <a:xfrm>
            <a:off x="3261848" y="2743201"/>
            <a:ext cx="3222360"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contenuto 5"/>
          <p:cNvSpPr txBox="1">
            <a:spLocks/>
          </p:cNvSpPr>
          <p:nvPr/>
        </p:nvSpPr>
        <p:spPr>
          <a:xfrm>
            <a:off x="3332629" y="94593"/>
            <a:ext cx="5611674" cy="2764221"/>
          </a:xfrm>
          <a:prstGeom prst="rect">
            <a:avLst/>
          </a:prstGeom>
        </p:spPr>
        <p:txBody>
          <a:bodyPr>
            <a:normAutofit fontScale="550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it-IT" dirty="0" smtClean="0"/>
              <a:t>Salone internazionale del fumetto,  videogame e </a:t>
            </a:r>
            <a:r>
              <a:rPr lang="it-IT" dirty="0" err="1" smtClean="0"/>
              <a:t>cosplay</a:t>
            </a:r>
            <a:r>
              <a:rPr lang="it-IT" dirty="0" smtClean="0"/>
              <a:t> alla Mostra d’Oltremare</a:t>
            </a:r>
          </a:p>
          <a:p>
            <a:pPr defTabSz="914400"/>
            <a:r>
              <a:rPr lang="it-IT" dirty="0"/>
              <a:t>Tra gli eventi più grandi del settore, con Lucca </a:t>
            </a:r>
            <a:r>
              <a:rPr lang="it-IT" dirty="0" err="1"/>
              <a:t>Comix</a:t>
            </a:r>
            <a:r>
              <a:rPr lang="it-IT" dirty="0"/>
              <a:t> e </a:t>
            </a:r>
            <a:r>
              <a:rPr lang="it-IT" dirty="0" err="1"/>
              <a:t>Romics</a:t>
            </a:r>
            <a:endParaRPr lang="it-IT" dirty="0"/>
          </a:p>
          <a:p>
            <a:pPr lvl="1" defTabSz="914400"/>
            <a:r>
              <a:rPr lang="it-IT" dirty="0" smtClean="0">
                <a:solidFill>
                  <a:srgbClr val="0070C0"/>
                </a:solidFill>
              </a:rPr>
              <a:t>120.000 visitatori paganti</a:t>
            </a:r>
            <a:r>
              <a:rPr lang="it-IT" dirty="0" smtClean="0"/>
              <a:t>, soprattutto giovani</a:t>
            </a:r>
          </a:p>
          <a:p>
            <a:pPr defTabSz="914400"/>
            <a:r>
              <a:rPr lang="it-IT" dirty="0" smtClean="0">
                <a:solidFill>
                  <a:srgbClr val="0070C0"/>
                </a:solidFill>
              </a:rPr>
              <a:t>La fisica a fumetti</a:t>
            </a:r>
            <a:r>
              <a:rPr lang="it-IT" dirty="0" smtClean="0"/>
              <a:t>, evento realizzato in collaborazione con l’associazione PONYS, che ha finanziato gran parte dell’</a:t>
            </a:r>
            <a:r>
              <a:rPr lang="it-IT" dirty="0" err="1" smtClean="0"/>
              <a:t>exhibit</a:t>
            </a:r>
            <a:endParaRPr lang="it-IT" dirty="0" smtClean="0"/>
          </a:p>
          <a:p>
            <a:pPr defTabSz="914400"/>
            <a:r>
              <a:rPr lang="it-IT" dirty="0" smtClean="0"/>
              <a:t>Esperimenti di fisica </a:t>
            </a:r>
            <a:r>
              <a:rPr lang="it-IT" dirty="0"/>
              <a:t>semplici </a:t>
            </a:r>
            <a:r>
              <a:rPr lang="it-IT" dirty="0" smtClean="0"/>
              <a:t>presentati in un contesto ludico</a:t>
            </a:r>
          </a:p>
          <a:p>
            <a:pPr lvl="1" defTabSz="914400"/>
            <a:r>
              <a:rPr lang="it-IT" dirty="0" smtClean="0"/>
              <a:t>Hanno suscitato lo stesso interesse dei personaggi dei fumetti!</a:t>
            </a:r>
          </a:p>
          <a:p>
            <a:pPr defTabSz="914400"/>
            <a:r>
              <a:rPr lang="it-IT" dirty="0" smtClean="0"/>
              <a:t>Fumetto divulgativo sulla fisica dei superpoteri</a:t>
            </a:r>
          </a:p>
          <a:p>
            <a:pPr lvl="1" defTabSz="914400"/>
            <a:r>
              <a:rPr lang="it-IT" dirty="0" smtClean="0"/>
              <a:t>Realizzato in collaborazione con la </a:t>
            </a:r>
            <a:r>
              <a:rPr lang="it-IT" dirty="0" smtClean="0">
                <a:solidFill>
                  <a:srgbClr val="0070C0"/>
                </a:solidFill>
              </a:rPr>
              <a:t>Scuola Italiana di COMIX</a:t>
            </a:r>
          </a:p>
          <a:p>
            <a:pPr lvl="1" defTabSz="914400"/>
            <a:r>
              <a:rPr lang="it-IT" dirty="0" smtClean="0">
                <a:solidFill>
                  <a:srgbClr val="0070C0"/>
                </a:solidFill>
              </a:rPr>
              <a:t>3000 copie </a:t>
            </a:r>
            <a:r>
              <a:rPr lang="it-IT" dirty="0" smtClean="0"/>
              <a:t>distribuite anche alla Notte dei Ricercatori e Futuro Remoto</a:t>
            </a:r>
            <a:endParaRPr lang="it-IT" dirty="0">
              <a:solidFill>
                <a:schemeClr val="tx1">
                  <a:lumMod val="75000"/>
                  <a:lumOff val="25000"/>
                </a:schemeClr>
              </a:solidFill>
            </a:endParaRPr>
          </a:p>
        </p:txBody>
      </p:sp>
      <p:pic>
        <p:nvPicPr>
          <p:cNvPr id="9" name="Picture 2" descr="ttp://www.ilcorrierino.com/foto-articoli/848_al-via-il-comicon-napoli-2016-lo-spot-e-virale-batman-e-s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31265"/>
            <a:ext cx="3261847" cy="217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3.googleusercontent.com/duUrR02cdsb2632fwp7bY6-_tyk5zvIpflKBdrl6oFTka-a4LUdy72V_5Vw4wkB57l2Xsbo1ToKc_qXc58-Kbfj39e8_H-v1do1q9hyPugcr1OpzkTDNBxCY0vegCTyZ1eqcfg=w648-h972-no"/>
          <p:cNvPicPr>
            <a:picLocks noChangeAspect="1" noChangeArrowheads="1"/>
          </p:cNvPicPr>
          <p:nvPr/>
        </p:nvPicPr>
        <p:blipFill rotWithShape="1">
          <a:blip r:embed="rId5">
            <a:extLst>
              <a:ext uri="{28A0092B-C50C-407E-A947-70E740481C1C}">
                <a14:useLocalDpi xmlns:a14="http://schemas.microsoft.com/office/drawing/2010/main" val="0"/>
              </a:ext>
            </a:extLst>
          </a:blip>
          <a:srcRect l="185" r="2921"/>
          <a:stretch/>
        </p:blipFill>
        <p:spPr bwMode="auto">
          <a:xfrm>
            <a:off x="6474628" y="2743200"/>
            <a:ext cx="265801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49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220" y="-23762"/>
            <a:ext cx="3608779" cy="253566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fontScale="90000"/>
          </a:bodyPr>
          <a:lstStyle/>
          <a:p>
            <a:r>
              <a:rPr lang="it-IT" dirty="0" smtClean="0"/>
              <a:t>Parco avventura </a:t>
            </a:r>
            <a:br>
              <a:rPr lang="it-IT" dirty="0" smtClean="0"/>
            </a:br>
            <a:r>
              <a:rPr lang="it-IT" dirty="0" smtClean="0"/>
              <a:t>scientifica</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dirty="0"/>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11</a:t>
            </a:fld>
            <a:endParaRPr lang="en-US"/>
          </a:p>
        </p:txBody>
      </p:sp>
      <p:sp>
        <p:nvSpPr>
          <p:cNvPr id="6" name="Segnaposto contenuto 5"/>
          <p:cNvSpPr>
            <a:spLocks noGrp="1"/>
          </p:cNvSpPr>
          <p:nvPr>
            <p:ph sz="quarter" idx="1"/>
          </p:nvPr>
        </p:nvSpPr>
        <p:spPr>
          <a:xfrm>
            <a:off x="457200" y="1219199"/>
            <a:ext cx="4041648" cy="2689643"/>
          </a:xfrm>
        </p:spPr>
        <p:txBody>
          <a:bodyPr>
            <a:normAutofit fontScale="77500" lnSpcReduction="20000"/>
          </a:bodyPr>
          <a:lstStyle/>
          <a:p>
            <a:r>
              <a:rPr lang="it-IT" dirty="0" smtClean="0"/>
              <a:t>Orientati </a:t>
            </a:r>
            <a:r>
              <a:rPr lang="it-IT" dirty="0"/>
              <a:t>soprattutto </a:t>
            </a:r>
            <a:r>
              <a:rPr lang="it-IT" dirty="0" smtClean="0"/>
              <a:t>ai bambini delle scuole </a:t>
            </a:r>
            <a:r>
              <a:rPr lang="it-IT" dirty="0"/>
              <a:t>elementari</a:t>
            </a:r>
          </a:p>
          <a:p>
            <a:r>
              <a:rPr lang="it-IT" dirty="0"/>
              <a:t>Due tappe </a:t>
            </a:r>
            <a:r>
              <a:rPr lang="it-IT" dirty="0" smtClean="0"/>
              <a:t>previste a </a:t>
            </a:r>
            <a:r>
              <a:rPr lang="it-IT" dirty="0" smtClean="0">
                <a:solidFill>
                  <a:srgbClr val="0070C0"/>
                </a:solidFill>
              </a:rPr>
              <a:t>Scampia</a:t>
            </a:r>
            <a:r>
              <a:rPr lang="it-IT" dirty="0">
                <a:solidFill>
                  <a:srgbClr val="0070C0"/>
                </a:solidFill>
              </a:rPr>
              <a:t> </a:t>
            </a:r>
            <a:r>
              <a:rPr lang="it-IT" dirty="0" smtClean="0">
                <a:solidFill>
                  <a:srgbClr val="0070C0"/>
                </a:solidFill>
              </a:rPr>
              <a:t>e San </a:t>
            </a:r>
            <a:r>
              <a:rPr lang="it-IT" dirty="0">
                <a:solidFill>
                  <a:srgbClr val="0070C0"/>
                </a:solidFill>
              </a:rPr>
              <a:t>Giovanni a </a:t>
            </a:r>
            <a:r>
              <a:rPr lang="it-IT" dirty="0" err="1" smtClean="0">
                <a:solidFill>
                  <a:srgbClr val="0070C0"/>
                </a:solidFill>
              </a:rPr>
              <a:t>Teduccio</a:t>
            </a:r>
            <a:endParaRPr lang="it-IT" dirty="0" smtClean="0">
              <a:solidFill>
                <a:srgbClr val="0070C0"/>
              </a:solidFill>
            </a:endParaRPr>
          </a:p>
          <a:p>
            <a:r>
              <a:rPr lang="it-IT" dirty="0"/>
              <a:t>Contributo INFN</a:t>
            </a:r>
            <a:r>
              <a:rPr lang="it-IT" dirty="0" smtClean="0"/>
              <a:t>: </a:t>
            </a:r>
            <a:r>
              <a:rPr lang="it-IT" dirty="0">
                <a:solidFill>
                  <a:srgbClr val="0070C0"/>
                </a:solidFill>
              </a:rPr>
              <a:t>raggi </a:t>
            </a:r>
            <a:r>
              <a:rPr lang="it-IT" dirty="0" smtClean="0">
                <a:solidFill>
                  <a:srgbClr val="0070C0"/>
                </a:solidFill>
              </a:rPr>
              <a:t>cosmici e radiografia muonica </a:t>
            </a:r>
            <a:r>
              <a:rPr lang="it-IT" dirty="0" smtClean="0"/>
              <a:t>e </a:t>
            </a:r>
            <a:r>
              <a:rPr lang="it-IT" dirty="0" smtClean="0">
                <a:solidFill>
                  <a:srgbClr val="0070C0"/>
                </a:solidFill>
              </a:rPr>
              <a:t>onde </a:t>
            </a:r>
            <a:r>
              <a:rPr lang="it-IT" dirty="0">
                <a:solidFill>
                  <a:srgbClr val="0070C0"/>
                </a:solidFill>
              </a:rPr>
              <a:t>gravitazionali </a:t>
            </a:r>
            <a:endParaRPr lang="it-IT" dirty="0" smtClean="0">
              <a:solidFill>
                <a:srgbClr val="0070C0"/>
              </a:solidFill>
            </a:endParaRPr>
          </a:p>
          <a:p>
            <a:r>
              <a:rPr lang="it-IT" dirty="0" smtClean="0"/>
              <a:t>Evento seguito da un </a:t>
            </a:r>
            <a:r>
              <a:rPr lang="it-IT" dirty="0" smtClean="0">
                <a:solidFill>
                  <a:srgbClr val="0070C0"/>
                </a:solidFill>
              </a:rPr>
              <a:t>protocollo di intesa tra Comune e INFN-Napoli</a:t>
            </a:r>
            <a:endParaRPr lang="it-IT" dirty="0">
              <a:solidFill>
                <a:srgbClr val="0070C0"/>
              </a:solidFill>
            </a:endParaRPr>
          </a:p>
          <a:p>
            <a:endParaRPr lang="it-IT" dirty="0">
              <a:solidFill>
                <a:srgbClr val="0070C0"/>
              </a:solidFill>
            </a:endParaRPr>
          </a:p>
          <a:p>
            <a:endParaRPr lang="it-IT" dirty="0"/>
          </a:p>
        </p:txBody>
      </p:sp>
      <p:pic>
        <p:nvPicPr>
          <p:cNvPr id="9" name="Picture 2" descr="ttp://www.na.infn.it/images/notizie/scampia-infn-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785" y="3962912"/>
            <a:ext cx="3834214" cy="2932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ge may contain: 7 people, people smiling, people sitting, people e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785" y="2511899"/>
            <a:ext cx="3835048" cy="2157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may contain: 5 people, people smiling, people standing and out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08843"/>
            <a:ext cx="5309785" cy="298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9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smtClean="0"/>
              <a:t>Premio comunicazione SIF</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12</a:t>
            </a:fld>
            <a:endParaRPr lang="en-US"/>
          </a:p>
        </p:txBody>
      </p:sp>
      <p:sp>
        <p:nvSpPr>
          <p:cNvPr id="9" name="Segnaposto contenuto 8"/>
          <p:cNvSpPr>
            <a:spLocks noGrp="1"/>
          </p:cNvSpPr>
          <p:nvPr>
            <p:ph sz="quarter" idx="1"/>
          </p:nvPr>
        </p:nvSpPr>
        <p:spPr/>
        <p:txBody>
          <a:bodyPr>
            <a:normAutofit fontScale="92500"/>
          </a:bodyPr>
          <a:lstStyle/>
          <a:p>
            <a:r>
              <a:rPr lang="it-IT" dirty="0" smtClean="0"/>
              <a:t>Per l’evento </a:t>
            </a:r>
            <a:r>
              <a:rPr lang="it-IT" dirty="0"/>
              <a:t>Parco avventura </a:t>
            </a:r>
            <a:r>
              <a:rPr lang="it-IT" dirty="0" smtClean="0"/>
              <a:t>scientifica</a:t>
            </a:r>
            <a:br>
              <a:rPr lang="it-IT" dirty="0" smtClean="0"/>
            </a:br>
            <a:r>
              <a:rPr lang="it-IT" dirty="0" smtClean="0"/>
              <a:t> i PONYS hanno ricevuto il </a:t>
            </a:r>
            <a:r>
              <a:rPr lang="it-IT" dirty="0" smtClean="0">
                <a:solidFill>
                  <a:srgbClr val="0070C0"/>
                </a:solidFill>
              </a:rPr>
              <a:t>Premio </a:t>
            </a:r>
            <a:br>
              <a:rPr lang="it-IT" dirty="0" smtClean="0">
                <a:solidFill>
                  <a:srgbClr val="0070C0"/>
                </a:solidFill>
              </a:rPr>
            </a:br>
            <a:r>
              <a:rPr lang="it-IT" dirty="0" smtClean="0">
                <a:solidFill>
                  <a:srgbClr val="0070C0"/>
                </a:solidFill>
              </a:rPr>
              <a:t>per la Comunicazione Scientifica della </a:t>
            </a:r>
            <a:br>
              <a:rPr lang="it-IT" dirty="0" smtClean="0">
                <a:solidFill>
                  <a:srgbClr val="0070C0"/>
                </a:solidFill>
              </a:rPr>
            </a:br>
            <a:r>
              <a:rPr lang="it-IT" dirty="0" smtClean="0">
                <a:solidFill>
                  <a:srgbClr val="0070C0"/>
                </a:solidFill>
              </a:rPr>
              <a:t>SIF 2017</a:t>
            </a:r>
            <a:r>
              <a:rPr lang="it-IT" dirty="0" smtClean="0"/>
              <a:t>, che sarà consegnato al </a:t>
            </a:r>
            <a:br>
              <a:rPr lang="it-IT" dirty="0" smtClean="0"/>
            </a:br>
            <a:r>
              <a:rPr lang="it-IT" dirty="0" smtClean="0"/>
              <a:t>prossimo congresso nazionale</a:t>
            </a:r>
          </a:p>
          <a:p>
            <a:endParaRPr lang="it-IT" dirty="0"/>
          </a:p>
          <a:p>
            <a:pPr marL="274320" lvl="1" indent="0">
              <a:buNone/>
            </a:pPr>
            <a:r>
              <a:rPr lang="it-IT" dirty="0" smtClean="0"/>
              <a:t>"</a:t>
            </a:r>
            <a:r>
              <a:rPr lang="it-IT" i="1" dirty="0"/>
              <a:t>per aver organizzato, riscuotendo grande successo, l’evento Parco Avventura Scientifico 2017, che ha promosso la diffusione delle conoscenze di fisica nei quartieri di Napoli con disagio sociale, restituendoli così alla cittadinanza in un nuova veste dall’ alto valore sociale ed </a:t>
            </a:r>
            <a:r>
              <a:rPr lang="it-IT" i="1" dirty="0" smtClean="0"/>
              <a:t>educativo</a:t>
            </a:r>
            <a:r>
              <a:rPr lang="it-IT" dirty="0" smtClean="0"/>
              <a:t>”</a:t>
            </a:r>
          </a:p>
          <a:p>
            <a:endParaRPr lang="it-IT" dirty="0" smtClean="0"/>
          </a:p>
          <a:p>
            <a:pPr lvl="1"/>
            <a:r>
              <a:rPr lang="it-IT" dirty="0" smtClean="0">
                <a:solidFill>
                  <a:srgbClr val="0070C0"/>
                </a:solidFill>
              </a:rPr>
              <a:t>L’evento era già stato oggetto di un articolo pubblicato sul Nuovo Saggiatore (vol. 33 (2017), n. 3-4)</a:t>
            </a:r>
            <a:endParaRPr lang="it-IT" dirty="0">
              <a:solidFill>
                <a:srgbClr val="0070C0"/>
              </a:solidFill>
            </a:endParaRPr>
          </a:p>
          <a:p>
            <a:endParaRPr lang="it-IT" dirty="0"/>
          </a:p>
        </p:txBody>
      </p:sp>
      <p:pic>
        <p:nvPicPr>
          <p:cNvPr id="1026" name="Picture 2" descr="ttps://iononfaccioniente.files.wordpress.com/2013/07/sifb.gif?w=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813" y="1342390"/>
            <a:ext cx="2755021" cy="19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64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Futuro Remoto</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13</a:t>
            </a:fld>
            <a:endParaRPr lang="en-US"/>
          </a:p>
        </p:txBody>
      </p:sp>
      <p:sp>
        <p:nvSpPr>
          <p:cNvPr id="6" name="Segnaposto contenuto 5"/>
          <p:cNvSpPr>
            <a:spLocks noGrp="1"/>
          </p:cNvSpPr>
          <p:nvPr>
            <p:ph sz="quarter" idx="1"/>
          </p:nvPr>
        </p:nvSpPr>
        <p:spPr/>
        <p:txBody>
          <a:bodyPr>
            <a:normAutofit fontScale="92500" lnSpcReduction="20000"/>
          </a:bodyPr>
          <a:lstStyle/>
          <a:p>
            <a:r>
              <a:rPr lang="it-IT" dirty="0" smtClean="0"/>
              <a:t>Evento scientifico per il grande </a:t>
            </a:r>
            <a:br>
              <a:rPr lang="it-IT" dirty="0" smtClean="0"/>
            </a:br>
            <a:r>
              <a:rPr lang="it-IT" dirty="0" smtClean="0"/>
              <a:t>pubblico dalla </a:t>
            </a:r>
            <a:r>
              <a:rPr lang="it-IT" dirty="0" smtClean="0">
                <a:solidFill>
                  <a:srgbClr val="0070C0"/>
                </a:solidFill>
              </a:rPr>
              <a:t>lunga tradizione</a:t>
            </a:r>
            <a:r>
              <a:rPr lang="it-IT" dirty="0" smtClean="0"/>
              <a:t/>
            </a:r>
            <a:br>
              <a:rPr lang="it-IT" dirty="0" smtClean="0"/>
            </a:br>
            <a:r>
              <a:rPr lang="it-IT" dirty="0" smtClean="0"/>
              <a:t>a Napoli, preesistente a Città </a:t>
            </a:r>
            <a:br>
              <a:rPr lang="it-IT" dirty="0" smtClean="0"/>
            </a:br>
            <a:r>
              <a:rPr lang="it-IT" dirty="0" smtClean="0"/>
              <a:t>della Scienza</a:t>
            </a:r>
          </a:p>
          <a:p>
            <a:r>
              <a:rPr lang="it-IT" dirty="0" smtClean="0"/>
              <a:t>Realizzato negli </a:t>
            </a:r>
            <a:r>
              <a:rPr lang="it-IT" dirty="0" smtClean="0">
                <a:solidFill>
                  <a:srgbClr val="0070C0"/>
                </a:solidFill>
              </a:rPr>
              <a:t>anni </a:t>
            </a:r>
            <a:r>
              <a:rPr lang="mr-IN" dirty="0" smtClean="0">
                <a:solidFill>
                  <a:srgbClr val="0070C0"/>
                </a:solidFill>
              </a:rPr>
              <a:t>’</a:t>
            </a:r>
            <a:r>
              <a:rPr lang="it-IT" dirty="0" smtClean="0">
                <a:solidFill>
                  <a:srgbClr val="0070C0"/>
                </a:solidFill>
              </a:rPr>
              <a:t>80 </a:t>
            </a:r>
            <a:r>
              <a:rPr lang="it-IT" dirty="0" smtClean="0"/>
              <a:t>alla Mostra </a:t>
            </a:r>
            <a:br>
              <a:rPr lang="it-IT" dirty="0" smtClean="0"/>
            </a:br>
            <a:r>
              <a:rPr lang="it-IT" dirty="0" smtClean="0"/>
              <a:t>d’Oltremare, ha ispirato alla scienza molti giovani</a:t>
            </a:r>
          </a:p>
          <a:p>
            <a:r>
              <a:rPr lang="it-IT" dirty="0" smtClean="0"/>
              <a:t>Spostato a Città della Scienza dalla realizzazione del museo permanente</a:t>
            </a:r>
          </a:p>
          <a:p>
            <a:r>
              <a:rPr lang="it-IT" dirty="0" smtClean="0"/>
              <a:t>Spostato in piazza del Plebiscito, con ingresso gratuito, a partire dal 2015, dopo l’incendio del museo</a:t>
            </a:r>
          </a:p>
          <a:p>
            <a:r>
              <a:rPr lang="it-IT" dirty="0" smtClean="0"/>
              <a:t>Edizione 2017: allestimento realizzato in collaborazione con l’Ufficio Comunicazione INFN (V. </a:t>
            </a:r>
            <a:r>
              <a:rPr lang="it-IT" dirty="0" err="1" smtClean="0"/>
              <a:t>Napolano</a:t>
            </a:r>
            <a:r>
              <a:rPr lang="it-IT" dirty="0" smtClean="0"/>
              <a:t>)</a:t>
            </a:r>
          </a:p>
          <a:p>
            <a:r>
              <a:rPr lang="it-IT" dirty="0" smtClean="0">
                <a:solidFill>
                  <a:srgbClr val="0070C0"/>
                </a:solidFill>
              </a:rPr>
              <a:t>Visitatori: </a:t>
            </a:r>
            <a:r>
              <a:rPr lang="it-IT" b="1" dirty="0" smtClean="0">
                <a:solidFill>
                  <a:srgbClr val="0070C0"/>
                </a:solidFill>
              </a:rPr>
              <a:t>150.000 </a:t>
            </a:r>
            <a:r>
              <a:rPr lang="it-IT" dirty="0" smtClean="0">
                <a:solidFill>
                  <a:srgbClr val="0070C0"/>
                </a:solidFill>
              </a:rPr>
              <a:t>nel 2015, </a:t>
            </a:r>
            <a:r>
              <a:rPr lang="it-IT" b="1" dirty="0" smtClean="0">
                <a:solidFill>
                  <a:srgbClr val="0070C0"/>
                </a:solidFill>
              </a:rPr>
              <a:t>230.000</a:t>
            </a:r>
            <a:r>
              <a:rPr lang="it-IT" dirty="0" smtClean="0">
                <a:solidFill>
                  <a:srgbClr val="0070C0"/>
                </a:solidFill>
              </a:rPr>
              <a:t> nel 2016, </a:t>
            </a:r>
            <a:r>
              <a:rPr lang="it-IT" b="1" dirty="0" smtClean="0">
                <a:solidFill>
                  <a:srgbClr val="0070C0"/>
                </a:solidFill>
              </a:rPr>
              <a:t>250.000</a:t>
            </a:r>
            <a:r>
              <a:rPr lang="it-IT" dirty="0" smtClean="0">
                <a:solidFill>
                  <a:srgbClr val="0070C0"/>
                </a:solidFill>
              </a:rPr>
              <a:t> nel 2017  </a:t>
            </a:r>
            <a:r>
              <a:rPr lang="it-IT" dirty="0" smtClean="0">
                <a:solidFill>
                  <a:schemeClr val="tx1">
                    <a:lumMod val="50000"/>
                    <a:lumOff val="50000"/>
                  </a:schemeClr>
                </a:solidFill>
              </a:rPr>
              <a:t>(Stime di Città della Scienza)</a:t>
            </a:r>
          </a:p>
        </p:txBody>
      </p:sp>
      <p:pic>
        <p:nvPicPr>
          <p:cNvPr id="2050" name="Picture 2" descr="ttp://www.roadtvitalia.it/wp-content/uploads/2016/10/mare-nostrum-futuro-rem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954" y="0"/>
            <a:ext cx="3846045" cy="255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9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457200" y="228600"/>
            <a:ext cx="4492487" cy="914400"/>
          </a:xfrm>
        </p:spPr>
        <p:txBody>
          <a:bodyPr>
            <a:normAutofit fontScale="90000"/>
          </a:bodyPr>
          <a:lstStyle/>
          <a:p>
            <a:r>
              <a:rPr lang="it-IT" dirty="0" err="1" smtClean="0"/>
              <a:t>INFN@Futuro</a:t>
            </a:r>
            <a:r>
              <a:rPr lang="it-IT" dirty="0" smtClean="0"/>
              <a:t> Remoto</a:t>
            </a:r>
            <a:br>
              <a:rPr lang="it-IT" dirty="0" smtClean="0"/>
            </a:br>
            <a:r>
              <a:rPr lang="it-IT" b="1" dirty="0" smtClean="0"/>
              <a:t>1988</a:t>
            </a:r>
            <a:endParaRPr lang="it-IT" b="1"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14</a:t>
            </a:fld>
            <a:endParaRPr lang="en-US"/>
          </a:p>
        </p:txBody>
      </p:sp>
      <p:pic>
        <p:nvPicPr>
          <p:cNvPr id="1030" name="Picture 6" descr="mage may contain: 7 people, night and indoor"/>
          <p:cNvPicPr>
            <a:picLocks noChangeAspect="1" noChangeArrowheads="1"/>
          </p:cNvPicPr>
          <p:nvPr/>
        </p:nvPicPr>
        <p:blipFill rotWithShape="1">
          <a:blip r:embed="rId2">
            <a:extLst>
              <a:ext uri="{28A0092B-C50C-407E-A947-70E740481C1C}">
                <a14:useLocalDpi xmlns:a14="http://schemas.microsoft.com/office/drawing/2010/main" val="0"/>
              </a:ext>
            </a:extLst>
          </a:blip>
          <a:srcRect t="15067"/>
          <a:stretch/>
        </p:blipFill>
        <p:spPr bwMode="auto">
          <a:xfrm>
            <a:off x="0" y="1757583"/>
            <a:ext cx="4641574" cy="5100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may contain: 6 people,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448" y="3383692"/>
            <a:ext cx="4492036" cy="34743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e may contain: 8 people, people standing and in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448" y="0"/>
            <a:ext cx="4492036" cy="347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7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15</a:t>
            </a:fld>
            <a:endParaRPr lang="en-US"/>
          </a:p>
        </p:txBody>
      </p:sp>
      <p:pic>
        <p:nvPicPr>
          <p:cNvPr id="18438" name="Picture 6" descr="ttp://www.ancoradipartenope.com/_old/images/stories/album%20fotografico/FuturoRemot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35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699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16</a:t>
            </a:fld>
            <a:endParaRPr lang="en-US"/>
          </a:p>
        </p:txBody>
      </p:sp>
      <p:pic>
        <p:nvPicPr>
          <p:cNvPr id="7" name="Picture 2" descr="https://lh3.googleusercontent.com/J7-0tSiFHOxaS5mbLpvCjSuepZP5achIORpNjJLVDl_wyCahSW_Pc_E6erc3d28ciDRA0WKM6diOA82MF8y_5AvB9vcinuripq36GRTJwhCwvssdwxOYedNyevn4BLYOe_Y8tg=w1260-h801-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5" y="297949"/>
            <a:ext cx="9163625" cy="582544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887311" y="5360276"/>
            <a:ext cx="2803973" cy="646331"/>
          </a:xfrm>
          <a:prstGeom prst="rect">
            <a:avLst/>
          </a:prstGeom>
          <a:noFill/>
        </p:spPr>
        <p:txBody>
          <a:bodyPr wrap="none" rtlCol="0">
            <a:spAutoFit/>
          </a:bodyPr>
          <a:lstStyle/>
          <a:p>
            <a:r>
              <a:rPr lang="it-IT" sz="3600" dirty="0" smtClean="0">
                <a:solidFill>
                  <a:schemeClr val="bg1"/>
                </a:solidFill>
              </a:rPr>
              <a:t>Edizione 2015</a:t>
            </a:r>
            <a:endParaRPr lang="it-IT" sz="3600" dirty="0">
              <a:solidFill>
                <a:schemeClr val="bg1"/>
              </a:solidFill>
            </a:endParaRPr>
          </a:p>
        </p:txBody>
      </p:sp>
    </p:spTree>
    <p:extLst>
      <p:ext uri="{BB962C8B-B14F-4D97-AF65-F5344CB8AC3E}">
        <p14:creationId xmlns:p14="http://schemas.microsoft.com/office/powerpoint/2010/main" val="704388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17</a:t>
            </a:fld>
            <a:endParaRPr lang="en-US"/>
          </a:p>
        </p:txBody>
      </p:sp>
      <p:pic>
        <p:nvPicPr>
          <p:cNvPr id="5122" name="Picture 2" descr="http://ponys.fisica.unina.it/wp-content/gallery/scienza-potabile-futuro-remoto-2015/ANT_2201.JPG"/>
          <p:cNvPicPr>
            <a:picLocks noChangeAspect="1" noChangeArrowheads="1"/>
          </p:cNvPicPr>
          <p:nvPr/>
        </p:nvPicPr>
        <p:blipFill rotWithShape="1">
          <a:blip r:embed="rId2">
            <a:extLst>
              <a:ext uri="{28A0092B-C50C-407E-A947-70E740481C1C}">
                <a14:useLocalDpi xmlns:a14="http://schemas.microsoft.com/office/drawing/2010/main" val="0"/>
              </a:ext>
            </a:extLst>
          </a:blip>
          <a:srcRect t="4260"/>
          <a:stretch/>
        </p:blipFill>
        <p:spPr bwMode="auto">
          <a:xfrm>
            <a:off x="3496846" y="0"/>
            <a:ext cx="5647152" cy="360440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3496849" cy="4945230"/>
          </a:xfrm>
          <a:prstGeom prst="rect">
            <a:avLst/>
          </a:prstGeom>
        </p:spPr>
      </p:pic>
      <p:pic>
        <p:nvPicPr>
          <p:cNvPr id="5124" name="Picture 4" descr="https://lh3.googleusercontent.com/c6nBoo_MkEMKXg2yDZtgmw940ZY4Pp-jWj1jiYGHSfG49OP5MGqXojzGTQVoQnw6fWplB6Kj8ozdKMQBfvusMK0-6OEnYwPUa7MsPNSiRi3qdATWjbqxjLRzVyramE7aw2otomTF9kFZn2qWnLxmO8WVgaVE2BdRk8cAclB9mvXU1E-pP2Kh0kMBdvQ2pTMMunfN0QPMhW3pW2_yBxpdzpG2-fz1YOXaLzwPUXxsc9xcERl-5LEoQlWiLvuke1vF20tefLhOJcDhoO1yF0gMqscgqFuwLh9mJqYTZcJ8HrSPieBiQ8gGjf9CUECQ2OgwgTE5mTSfye_DHsgQH0taX5aW2d4Kg3NuoJGDkAXZSgnjQvdVVreAYyGr4NPXqeFtypkPaPasElMuNPB9xsuaDTprKXKRbt0T2Xg_Kb-TVraB327h7d4EAQmUom6pUAt9mY_pSA4Amhz2zAYo789l0cycPg4_bgjPp7LlN4VGRLHfpIKVfF7q7nwXA0jVpXpjWesWICdQa4jCcO7Gm_gnelL9NazmE-IMluC82dMudl_Tq6mAZlUd6QWG1m6kR0O_jHiVM-vRiU4TIVaiPp4QYbQDW1Nu3e5i0Ef7vloGloNGnXBYozZBtmim8rylMSMaIm03SJCrWwbaHR4T6h-C49LbFE8M7MDqdbMbrB4d8Q=w1281-h741-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835231"/>
            <a:ext cx="3496850" cy="202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ponys.fisica.unina.it/wp-content/gallery/scienza-potabile-futuro-remoto-2015/ANT_1588.JPG"/>
          <p:cNvPicPr>
            <a:picLocks noChangeAspect="1" noChangeArrowheads="1"/>
          </p:cNvPicPr>
          <p:nvPr/>
        </p:nvPicPr>
        <p:blipFill rotWithShape="1">
          <a:blip r:embed="rId5">
            <a:extLst>
              <a:ext uri="{28A0092B-C50C-407E-A947-70E740481C1C}">
                <a14:useLocalDpi xmlns:a14="http://schemas.microsoft.com/office/drawing/2010/main" val="0"/>
              </a:ext>
            </a:extLst>
          </a:blip>
          <a:srcRect b="11725"/>
          <a:stretch/>
        </p:blipFill>
        <p:spPr bwMode="auto">
          <a:xfrm>
            <a:off x="3496847" y="3531034"/>
            <a:ext cx="5647153" cy="332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16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18</a:t>
            </a:fld>
            <a:endParaRPr lang="en-US"/>
          </a:p>
        </p:txBody>
      </p:sp>
      <p:pic>
        <p:nvPicPr>
          <p:cNvPr id="4098" name="Picture 2" descr="http://ponys.fisica.unina.it/wp-content/gallery/scientific-speed-dating-futuro-remoto-2015/ANT_22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942" y="1"/>
            <a:ext cx="4880058" cy="32569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l="5720" r="5932"/>
          <a:stretch/>
        </p:blipFill>
        <p:spPr>
          <a:xfrm>
            <a:off x="0" y="0"/>
            <a:ext cx="4284324" cy="6858000"/>
          </a:xfrm>
          <a:prstGeom prst="rect">
            <a:avLst/>
          </a:prstGeom>
        </p:spPr>
      </p:pic>
      <p:pic>
        <p:nvPicPr>
          <p:cNvPr id="4106" name="Picture 10" descr="http://ponys.fisica.unina.it/wp-content/gallery/scientific-speed-dating-futuro-remoto-2015/ANT_2225.JPG"/>
          <p:cNvPicPr>
            <a:picLocks noChangeAspect="1" noChangeArrowheads="1"/>
          </p:cNvPicPr>
          <p:nvPr/>
        </p:nvPicPr>
        <p:blipFill rotWithShape="1">
          <a:blip r:embed="rId4">
            <a:extLst>
              <a:ext uri="{28A0092B-C50C-407E-A947-70E740481C1C}">
                <a14:useLocalDpi xmlns:a14="http://schemas.microsoft.com/office/drawing/2010/main" val="0"/>
              </a:ext>
            </a:extLst>
          </a:blip>
          <a:srcRect l="9573"/>
          <a:stretch/>
        </p:blipFill>
        <p:spPr bwMode="auto">
          <a:xfrm>
            <a:off x="4284324" y="3271949"/>
            <a:ext cx="4859676" cy="35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02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19</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85" y="3549558"/>
            <a:ext cx="3306523" cy="33065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385" y="133564"/>
            <a:ext cx="3306523" cy="3306523"/>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247" y="3549558"/>
            <a:ext cx="3306523" cy="3306523"/>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247" y="133564"/>
            <a:ext cx="3306523" cy="3306523"/>
          </a:xfrm>
          <a:prstGeom prst="rect">
            <a:avLst/>
          </a:prstGeom>
        </p:spPr>
      </p:pic>
    </p:spTree>
    <p:extLst>
      <p:ext uri="{BB962C8B-B14F-4D97-AF65-F5344CB8AC3E}">
        <p14:creationId xmlns:p14="http://schemas.microsoft.com/office/powerpoint/2010/main" val="1292332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Organizzazione</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a:t>
            </a:fld>
            <a:endParaRPr lang="en-US"/>
          </a:p>
        </p:txBody>
      </p:sp>
      <p:sp>
        <p:nvSpPr>
          <p:cNvPr id="6" name="Segnaposto contenuto 5"/>
          <p:cNvSpPr>
            <a:spLocks noGrp="1"/>
          </p:cNvSpPr>
          <p:nvPr>
            <p:ph sz="quarter" idx="1"/>
          </p:nvPr>
        </p:nvSpPr>
        <p:spPr/>
        <p:txBody>
          <a:bodyPr/>
          <a:lstStyle/>
          <a:p>
            <a:r>
              <a:rPr lang="it-IT" dirty="0" smtClean="0"/>
              <a:t>La sezione ha una </a:t>
            </a:r>
            <a:r>
              <a:rPr lang="it-IT" dirty="0" smtClean="0">
                <a:solidFill>
                  <a:srgbClr val="0070C0"/>
                </a:solidFill>
              </a:rPr>
              <a:t>commissione dedicata </a:t>
            </a:r>
            <a:r>
              <a:rPr lang="it-IT" dirty="0" smtClean="0"/>
              <a:t>alle attività di </a:t>
            </a:r>
            <a:r>
              <a:rPr lang="it-IT" dirty="0" err="1" smtClean="0"/>
              <a:t>outreach</a:t>
            </a:r>
            <a:r>
              <a:rPr lang="it-IT" dirty="0" smtClean="0"/>
              <a:t> composta da quattro persone</a:t>
            </a:r>
          </a:p>
          <a:p>
            <a:pPr lvl="1"/>
            <a:r>
              <a:rPr lang="it-IT" dirty="0" smtClean="0"/>
              <a:t>C.  Aramo, L. L., P.  </a:t>
            </a:r>
            <a:r>
              <a:rPr lang="it-IT" dirty="0" err="1" smtClean="0"/>
              <a:t>Mastroserio</a:t>
            </a:r>
            <a:r>
              <a:rPr lang="it-IT" dirty="0"/>
              <a:t>, </a:t>
            </a:r>
            <a:r>
              <a:rPr lang="it-IT" dirty="0" smtClean="0"/>
              <a:t>P. Paolucci</a:t>
            </a:r>
          </a:p>
          <a:p>
            <a:r>
              <a:rPr lang="it-IT" dirty="0" smtClean="0">
                <a:solidFill>
                  <a:srgbClr val="0070C0"/>
                </a:solidFill>
              </a:rPr>
              <a:t>Mandato del direttore </a:t>
            </a:r>
            <a:r>
              <a:rPr lang="it-IT" dirty="0" smtClean="0"/>
              <a:t>con definizione delle deleghe:</a:t>
            </a:r>
          </a:p>
          <a:p>
            <a:pPr lvl="1"/>
            <a:r>
              <a:rPr lang="it-IT" dirty="0" smtClean="0"/>
              <a:t>Raccoglie e le informazioni su tutte le attività della Sezione</a:t>
            </a:r>
          </a:p>
          <a:p>
            <a:pPr lvl="1"/>
            <a:r>
              <a:rPr lang="it-IT" dirty="0"/>
              <a:t>Cura le </a:t>
            </a:r>
            <a:r>
              <a:rPr lang="it-IT" dirty="0">
                <a:solidFill>
                  <a:srgbClr val="0070C0"/>
                </a:solidFill>
              </a:rPr>
              <a:t>relazioni con i partner </a:t>
            </a:r>
            <a:r>
              <a:rPr lang="it-IT" dirty="0"/>
              <a:t>esterni e gli </a:t>
            </a:r>
            <a:r>
              <a:rPr lang="it-IT" dirty="0">
                <a:solidFill>
                  <a:srgbClr val="0070C0"/>
                </a:solidFill>
              </a:rPr>
              <a:t>strumenti di comunicazione</a:t>
            </a:r>
          </a:p>
          <a:p>
            <a:pPr lvl="1"/>
            <a:r>
              <a:rPr lang="it-IT" dirty="0" smtClean="0"/>
              <a:t>Fornisce un </a:t>
            </a:r>
            <a:r>
              <a:rPr lang="it-IT" dirty="0" smtClean="0">
                <a:solidFill>
                  <a:srgbClr val="0070C0"/>
                </a:solidFill>
              </a:rPr>
              <a:t>parere sulle le iniziative </a:t>
            </a:r>
            <a:r>
              <a:rPr lang="it-IT" dirty="0" smtClean="0"/>
              <a:t>proposte che comportano impegni economici</a:t>
            </a:r>
          </a:p>
          <a:p>
            <a:pPr lvl="1"/>
            <a:r>
              <a:rPr lang="it-IT" dirty="0" smtClean="0"/>
              <a:t>Prevista </a:t>
            </a:r>
            <a:r>
              <a:rPr lang="it-IT" dirty="0" smtClean="0">
                <a:solidFill>
                  <a:srgbClr val="0070C0"/>
                </a:solidFill>
              </a:rPr>
              <a:t>pianificazione del bilancio</a:t>
            </a:r>
            <a:r>
              <a:rPr lang="it-IT" dirty="0" smtClean="0"/>
              <a:t> preventivo e gestione delle risorse</a:t>
            </a:r>
          </a:p>
        </p:txBody>
      </p:sp>
    </p:spTree>
    <p:extLst>
      <p:ext uri="{BB962C8B-B14F-4D97-AF65-F5344CB8AC3E}">
        <p14:creationId xmlns:p14="http://schemas.microsoft.com/office/powerpoint/2010/main" val="1259932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20</a:t>
            </a:fld>
            <a:endParaRPr lang="en-US"/>
          </a:p>
        </p:txBody>
      </p:sp>
      <p:pic>
        <p:nvPicPr>
          <p:cNvPr id="12290" name="Picture 2" descr="https://lh3.googleusercontent.com/rxLsjAcV78zTIJC4dbLrcKKbzUkJGnsPYdJvvxWd2hB3pRFUIWumG4iLbNr4O9-g-GKj7VgI9gYz0wJ4YDLqNLICq7AHkNgjgbyOoZ1pXvTI1SqnnidOtG2GOR6OAUzjfb5kAQ=w1259-h84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7008" cy="6102849"/>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191861" y="5381297"/>
            <a:ext cx="2803973" cy="646331"/>
          </a:xfrm>
          <a:prstGeom prst="rect">
            <a:avLst/>
          </a:prstGeom>
          <a:noFill/>
        </p:spPr>
        <p:txBody>
          <a:bodyPr wrap="none" rtlCol="0">
            <a:spAutoFit/>
          </a:bodyPr>
          <a:lstStyle/>
          <a:p>
            <a:r>
              <a:rPr lang="it-IT" sz="3600" dirty="0" smtClean="0">
                <a:solidFill>
                  <a:schemeClr val="bg1"/>
                </a:solidFill>
              </a:rPr>
              <a:t>Edizione 2016</a:t>
            </a:r>
            <a:endParaRPr lang="it-IT" sz="3600" dirty="0">
              <a:solidFill>
                <a:schemeClr val="bg1"/>
              </a:solidFill>
            </a:endParaRPr>
          </a:p>
        </p:txBody>
      </p:sp>
    </p:spTree>
    <p:extLst>
      <p:ext uri="{BB962C8B-B14F-4D97-AF65-F5344CB8AC3E}">
        <p14:creationId xmlns:p14="http://schemas.microsoft.com/office/powerpoint/2010/main" val="275930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21</a:t>
            </a:fld>
            <a:endParaRPr lang="en-US"/>
          </a:p>
        </p:txBody>
      </p:sp>
      <p:pic>
        <p:nvPicPr>
          <p:cNvPr id="10242" name="Picture 2" descr="https://lh3.googleusercontent.com/ynr9FzUCLYJIKfTz9Zu4uc6Uj6AQHD9ZpQ_yKS2oSpCDe9TWV07LHYaMXhm6Xa9T54l1SivFfPMUfMqWxSt6JXdSgK7KIbvT-l5Lp9TGXGXu_sUw2ugVvktdR5gB0yA69xnIDQ=w1259-h84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8183" cy="613032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08992" y="5391808"/>
            <a:ext cx="2803973" cy="646331"/>
          </a:xfrm>
          <a:prstGeom prst="rect">
            <a:avLst/>
          </a:prstGeom>
          <a:noFill/>
        </p:spPr>
        <p:txBody>
          <a:bodyPr wrap="none" rtlCol="0">
            <a:spAutoFit/>
          </a:bodyPr>
          <a:lstStyle/>
          <a:p>
            <a:r>
              <a:rPr lang="it-IT" sz="3600" dirty="0" smtClean="0">
                <a:solidFill>
                  <a:schemeClr val="bg1"/>
                </a:solidFill>
              </a:rPr>
              <a:t>Edizione 2016</a:t>
            </a:r>
            <a:endParaRPr lang="it-IT" sz="3600" dirty="0">
              <a:solidFill>
                <a:schemeClr val="bg1"/>
              </a:solidFill>
            </a:endParaRPr>
          </a:p>
        </p:txBody>
      </p:sp>
    </p:spTree>
    <p:extLst>
      <p:ext uri="{BB962C8B-B14F-4D97-AF65-F5344CB8AC3E}">
        <p14:creationId xmlns:p14="http://schemas.microsoft.com/office/powerpoint/2010/main" val="240984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22</a:t>
            </a:fld>
            <a:endParaRPr lang="en-US"/>
          </a:p>
        </p:txBody>
      </p:sp>
      <p:pic>
        <p:nvPicPr>
          <p:cNvPr id="11266" name="Picture 2" descr="https://lh3.googleusercontent.com/IZjW9GkFjGZ_RN-QGx99zOUyPETJhUw7W2dbNejMu0uJQKkyoKTCqlAZcjhTzUhliUgjRN_uMP6anADSOyuHGDy_40g3jWfHNbT1lgdn7jurCdnIZtG9GGLYXYIdv9XBJcFxQA=w1259-h84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0084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627227" y="5259099"/>
            <a:ext cx="2803973" cy="646331"/>
          </a:xfrm>
          <a:prstGeom prst="rect">
            <a:avLst/>
          </a:prstGeom>
          <a:noFill/>
        </p:spPr>
        <p:txBody>
          <a:bodyPr wrap="none" rtlCol="0">
            <a:spAutoFit/>
          </a:bodyPr>
          <a:lstStyle/>
          <a:p>
            <a:r>
              <a:rPr lang="it-IT" sz="3600" dirty="0" smtClean="0">
                <a:solidFill>
                  <a:schemeClr val="bg1"/>
                </a:solidFill>
              </a:rPr>
              <a:t>Edizione 2016</a:t>
            </a:r>
            <a:endParaRPr lang="it-IT" sz="3600" dirty="0">
              <a:solidFill>
                <a:schemeClr val="bg1"/>
              </a:solidFill>
            </a:endParaRPr>
          </a:p>
        </p:txBody>
      </p:sp>
    </p:spTree>
    <p:extLst>
      <p:ext uri="{BB962C8B-B14F-4D97-AF65-F5344CB8AC3E}">
        <p14:creationId xmlns:p14="http://schemas.microsoft.com/office/powerpoint/2010/main" val="68854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23</a:t>
            </a:fld>
            <a:endParaRPr lang="en-US"/>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77" y="-10886"/>
            <a:ext cx="7720988" cy="6858000"/>
          </a:xfrm>
          <a:prstGeom prst="rect">
            <a:avLst/>
          </a:prstGeom>
        </p:spPr>
      </p:pic>
      <p:sp>
        <p:nvSpPr>
          <p:cNvPr id="6" name="CasellaDiTesto 5"/>
          <p:cNvSpPr txBox="1"/>
          <p:nvPr/>
        </p:nvSpPr>
        <p:spPr>
          <a:xfrm>
            <a:off x="201261" y="147145"/>
            <a:ext cx="2803973" cy="646331"/>
          </a:xfrm>
          <a:prstGeom prst="rect">
            <a:avLst/>
          </a:prstGeom>
          <a:noFill/>
        </p:spPr>
        <p:txBody>
          <a:bodyPr wrap="none" rtlCol="0">
            <a:spAutoFit/>
          </a:bodyPr>
          <a:lstStyle/>
          <a:p>
            <a:r>
              <a:rPr lang="it-IT" sz="3600" dirty="0" smtClean="0"/>
              <a:t>Edizione 2016</a:t>
            </a:r>
            <a:endParaRPr lang="it-IT" sz="3600" dirty="0"/>
          </a:p>
        </p:txBody>
      </p:sp>
    </p:spTree>
    <p:extLst>
      <p:ext uri="{BB962C8B-B14F-4D97-AF65-F5344CB8AC3E}">
        <p14:creationId xmlns:p14="http://schemas.microsoft.com/office/powerpoint/2010/main" val="813228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Futuro remoto 2017</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24</a:t>
            </a:fld>
            <a:endParaRPr lang="en-US"/>
          </a:p>
        </p:txBody>
      </p:sp>
      <p:sp>
        <p:nvSpPr>
          <p:cNvPr id="6" name="Segnaposto contenuto 5"/>
          <p:cNvSpPr>
            <a:spLocks noGrp="1"/>
          </p:cNvSpPr>
          <p:nvPr>
            <p:ph sz="quarter" idx="1"/>
          </p:nvPr>
        </p:nvSpPr>
        <p:spPr>
          <a:xfrm>
            <a:off x="457200" y="1219200"/>
            <a:ext cx="8229600" cy="2157725"/>
          </a:xfrm>
        </p:spPr>
        <p:txBody>
          <a:bodyPr>
            <a:normAutofit fontScale="85000" lnSpcReduction="10000"/>
          </a:bodyPr>
          <a:lstStyle/>
          <a:p>
            <a:r>
              <a:rPr lang="it-IT" dirty="0" smtClean="0"/>
              <a:t>Nuovo materiale divulgativo: </a:t>
            </a:r>
            <a:r>
              <a:rPr lang="it-IT" dirty="0" smtClean="0">
                <a:solidFill>
                  <a:srgbClr val="0070C0"/>
                </a:solidFill>
              </a:rPr>
              <a:t>pannelli</a:t>
            </a:r>
            <a:r>
              <a:rPr lang="it-IT" dirty="0" smtClean="0"/>
              <a:t> realizzati da un disegnatore professionista in collaborazione con la </a:t>
            </a:r>
            <a:r>
              <a:rPr lang="it-IT" dirty="0" smtClean="0">
                <a:solidFill>
                  <a:srgbClr val="0070C0"/>
                </a:solidFill>
              </a:rPr>
              <a:t>Scuola Italiana di COMIX</a:t>
            </a:r>
          </a:p>
          <a:p>
            <a:pPr lvl="1"/>
            <a:r>
              <a:rPr lang="it-IT" dirty="0" smtClean="0"/>
              <a:t>Saranno estesi per la </a:t>
            </a:r>
            <a:r>
              <a:rPr lang="it-IT" dirty="0" smtClean="0">
                <a:solidFill>
                  <a:srgbClr val="0070C0"/>
                </a:solidFill>
              </a:rPr>
              <a:t>Notte Europea dei Ricercatori</a:t>
            </a:r>
          </a:p>
          <a:p>
            <a:r>
              <a:rPr lang="it-IT" dirty="0" smtClean="0">
                <a:solidFill>
                  <a:srgbClr val="0070C0"/>
                </a:solidFill>
              </a:rPr>
              <a:t>Realtà virtuale </a:t>
            </a:r>
            <a:r>
              <a:rPr lang="it-IT" dirty="0" smtClean="0"/>
              <a:t>per Km3Net</a:t>
            </a:r>
          </a:p>
          <a:p>
            <a:r>
              <a:rPr lang="it-IT" dirty="0" err="1" smtClean="0"/>
              <a:t>Exhibit</a:t>
            </a:r>
            <a:r>
              <a:rPr lang="it-IT" dirty="0" smtClean="0"/>
              <a:t> forniti dall’Università della Campania (Caserta) su </a:t>
            </a:r>
            <a:r>
              <a:rPr lang="it-IT" dirty="0" smtClean="0">
                <a:solidFill>
                  <a:srgbClr val="0070C0"/>
                </a:solidFill>
              </a:rPr>
              <a:t>applicazioni della fisica nucleare</a:t>
            </a:r>
          </a:p>
        </p:txBody>
      </p:sp>
      <p:pic>
        <p:nvPicPr>
          <p:cNvPr id="1026" name="Picture 2" descr="ttps://scontent-mxp1-1.xx.fbcdn.net/v/t31.0-8/18595307_1958519854423321_3213435652557344983_o.jpg?oh=9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76925"/>
            <a:ext cx="9144000" cy="34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524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25</a:t>
            </a:fld>
            <a:endParaRPr lang="en-US"/>
          </a:p>
        </p:txBody>
      </p:sp>
      <p:pic>
        <p:nvPicPr>
          <p:cNvPr id="3074" name="Picture 2" descr="https://lh3.googleusercontent.com/hxtVFABShrUxR__xwaArAOXD0aa30a465DKqDUZn4w1KVMx4RjN6i84TCz5NFpA7aWrGZz8blm8HJNWNgD5rwsAE_gHaOkES2m1alz-K5X1IWij8NnANr1pfrb_Kcu8FdmyCAAr-xo4t13CvFv6LHbcobNXC_0HWQIfcb9XIx2JgjgxONWRwz30zeuXtvjag16QSaTm7ZV90sQVtl5OZLnu4NIOoW1FeA2JkttZs6igZM5AL5G9ZaB1JJP3XxiYb2d8z_nZ8SegSU9F3ig9HjdrItfPoxcuxNHJ_LG_wj3eWEP-CLB2jg2-nbFp_w_oNwt2yyX1VVjcsZkV-FxsGmPsWI6kVSn_HUHYPq6dPIMrbNbMB5KjWA1wWRIsBJGDfU7bRRPFTJRkLsLs25V6wPtkpphkaan4vdlteV64-ekv-q4TGpM0eVwPV8l_eGrhea_C6SI-y9g1l6qpb-WfEebPxOsasp_J5Ju80mGsfsLr9y6j2wQuV624SvAYI-cmxk831hxNn1oQOOv6J96Y9r9rSTZ_U7tkj_d7CRwrj4-g0YC14Ugj2vHogLq_pDKeAuE5-b1iuBL1QEPSrJxtGUOWK9zecjZ9no7y4c8YOO-CWVkJvZhL4YnzrynULjOas_IxGZHT_TB8OU8pyLYbFV6VNFlSi1X_lh2ioZdldXw=w1296-h865-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0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31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26</a:t>
            </a:fld>
            <a:endParaRPr lang="en-US"/>
          </a:p>
        </p:txBody>
      </p:sp>
      <p:pic>
        <p:nvPicPr>
          <p:cNvPr id="6146" name="Picture 2" descr="https://lh3.googleusercontent.com/Z-7M38DUBoaClOmHILCsiCmgrpLDZ7Mx2SxosyYrT6ZH89cShCmlvvXtTM4UXW80GHIB2Usm1xoWQr4RmA-7bmD1h30xSguo5XeZjNh6QMVejCZDT4ia2vHY72R75g34j2GrTQM-Lgr43c4GqZjqlQS4EAhdY766SXR6TvOcfhLmRtTmdFkjE9VR4v0rFg3-sU4WrD0FOuuAhOyB8lZR24bCPobEReIEHPpPyTFeq1dCSDDjIo6Z1J1sWlNnoqN09RBt6NWgGEiDs8ue5tfYzu-q1j6qIhzDtsC6D-McBYu0QRgJ7FUgrXCG8UMB7ACwLfwKuvr85Bl_Hl2atTzfrCrQMFTFYp-qEqY66W9mn_cm9erKplta23iVYwsvXPZrT3DOhMonhAeWJA3YzDVw8LtHZ7v4utrzlQ_-GRTfzZeZHXglo9Xnt8sRwEPHbFMKc-kMMl3u-6U1emagc9miDpDyUR3UxlgX9sofE89QqAF7gtaLQ_M_KGXdjI-w_vMOw3AWLDevYFNuydnv9izNcbTG2z-lQsSJ1-egHAN79z-_RRMEJhYRQmAbOyhpfBaMtME0A_0JAxe6-XGTfO4QVM3uzxtcG0U6y_6op0qwTbdHaYlU6S6UeUXSEspUOn6LVnbBdghR1eGwiMtuD0n_VES9DByhxEMdNq_NhKWsPg=w924-h973-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325" y="0"/>
            <a:ext cx="6516413" cy="686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8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27</a:t>
            </a:fld>
            <a:endParaRPr lang="en-US"/>
          </a:p>
        </p:txBody>
      </p:sp>
      <p:pic>
        <p:nvPicPr>
          <p:cNvPr id="7170" name="Picture 2" descr="https://lh3.googleusercontent.com/JQtW1VOnRXvLkTN6pI6BwJij7NMFVfHWb0NMXGVRISQhr87kdVGu_Vi2blcTakrYgA-tAIu7UZ5zIhQKiEU7ievUiDvvubGaC31chlIbRqi49MjFRPo2_sL8D20Gitud8leBivCIVyGhtGTfbpKVmDMT_cAMMCH-QRscpBb_RnLC_YGELZD_Vq77kuaS1mST8Q7S_EEOa5lOWYuNPvJujoEfFwZxmu1caZrEF8cTzRONeRNuB10xRQnsN81_yR4G1Md-7tXGfl9GeUNWEzjDCkNypJuO7VC4ZR1Vp0se5SrDAPIdmCYWulZOIsgyljj5De8ZdxEPseqSyFqcnPHTnCHpzfdSJKc1cygzuyu2R-I1s_qr6JcEcy2mnrLXK7VTcX9-PSZF1QvDCkgmcOzeDyzD5uVz6WVjM_PW8VW6gQVWouyr1o_SamddxYqJS4aHQ-hCh2syOscRCPEng-dHwMscCqaPbLrB0OY5zYW3Uxc9_FyqhaA-JpwIby9BEDz0akOpI8uycO_GK-JgBCEW6dnyBAohypG1CdE55z8gCkLkjod-gTphnFi8YIUiV0LlHWa9M18HcxWg1j4YNjIF2WlivbI6qBijHF3HBxvUomcvKDYuFG2R3TGkV34xQpKRQxM2yORuyU8G4GTwv3qNOUDLYf-qdI_2wCPydY2BvQ=w1296-h972-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04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Telescopio per raggi cosmici</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28</a:t>
            </a:fld>
            <a:endParaRPr lang="en-US"/>
          </a:p>
        </p:txBody>
      </p:sp>
      <p:sp>
        <p:nvSpPr>
          <p:cNvPr id="6" name="Segnaposto contenuto 5"/>
          <p:cNvSpPr>
            <a:spLocks noGrp="1"/>
          </p:cNvSpPr>
          <p:nvPr>
            <p:ph sz="quarter" idx="1"/>
          </p:nvPr>
        </p:nvSpPr>
        <p:spPr>
          <a:xfrm>
            <a:off x="457200" y="1219200"/>
            <a:ext cx="8229600" cy="2543175"/>
          </a:xfrm>
        </p:spPr>
        <p:txBody>
          <a:bodyPr>
            <a:normAutofit lnSpcReduction="10000"/>
          </a:bodyPr>
          <a:lstStyle/>
          <a:p>
            <a:r>
              <a:rPr lang="it-IT" dirty="0" smtClean="0"/>
              <a:t>Alla </a:t>
            </a:r>
            <a:r>
              <a:rPr lang="it-IT" dirty="0" smtClean="0">
                <a:solidFill>
                  <a:srgbClr val="0070C0"/>
                </a:solidFill>
              </a:rPr>
              <a:t>stazione Toledo </a:t>
            </a:r>
            <a:r>
              <a:rPr lang="it-IT" dirty="0" smtClean="0"/>
              <a:t>della metropolitana, </a:t>
            </a:r>
            <a:r>
              <a:rPr lang="it-IT" smtClean="0"/>
              <a:t>40m underground</a:t>
            </a:r>
            <a:endParaRPr lang="it-IT" dirty="0" smtClean="0"/>
          </a:p>
          <a:p>
            <a:r>
              <a:rPr lang="it-IT" dirty="0" smtClean="0"/>
              <a:t>Realizzato da </a:t>
            </a:r>
            <a:r>
              <a:rPr lang="it-IT" dirty="0" smtClean="0">
                <a:solidFill>
                  <a:srgbClr val="0070C0"/>
                </a:solidFill>
              </a:rPr>
              <a:t>A. Candela </a:t>
            </a:r>
            <a:r>
              <a:rPr lang="it-IT" dirty="0" smtClean="0"/>
              <a:t>(</a:t>
            </a:r>
            <a:r>
              <a:rPr lang="it-IT" dirty="0" smtClean="0">
                <a:solidFill>
                  <a:srgbClr val="0070C0"/>
                </a:solidFill>
              </a:rPr>
              <a:t>LNGS</a:t>
            </a:r>
            <a:r>
              <a:rPr lang="it-IT" dirty="0" smtClean="0"/>
              <a:t>)</a:t>
            </a:r>
          </a:p>
          <a:p>
            <a:r>
              <a:rPr lang="it-IT" dirty="0" smtClean="0"/>
              <a:t>Inaugurazione VIP (2014)</a:t>
            </a:r>
          </a:p>
          <a:p>
            <a:r>
              <a:rPr lang="it-IT" dirty="0" smtClean="0"/>
              <a:t>Notevole interesse mediatico</a:t>
            </a:r>
          </a:p>
          <a:p>
            <a:r>
              <a:rPr lang="it-IT" dirty="0" smtClean="0"/>
              <a:t>Successivamente corredato di totem multimediale (2016)</a:t>
            </a:r>
            <a:endParaRPr lang="it-IT" dirty="0"/>
          </a:p>
        </p:txBody>
      </p:sp>
      <p:pic>
        <p:nvPicPr>
          <p:cNvPr id="8" name="Picture 4" descr="elescopio per raggi cosmici alla stazione Tole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762375"/>
            <a:ext cx="61912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666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Inaugurazione totem</a:t>
            </a:r>
            <a:br>
              <a:rPr lang="it-IT" dirty="0" smtClean="0"/>
            </a:br>
            <a:r>
              <a:rPr lang="it-IT" dirty="0" smtClean="0"/>
              <a:t>multimediale (2016)</a:t>
            </a:r>
            <a:endParaRPr lang="it-IT" dirty="0"/>
          </a:p>
        </p:txBody>
      </p:sp>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29</a:t>
            </a:fld>
            <a:endParaRPr lang="en-US"/>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6" y="1709056"/>
            <a:ext cx="9153676" cy="5148944"/>
          </a:xfrm>
          <a:prstGeom prst="rect">
            <a:avLst/>
          </a:prstGeom>
        </p:spPr>
      </p:pic>
      <p:pic>
        <p:nvPicPr>
          <p:cNvPr id="8" name="Immagine 7"/>
          <p:cNvPicPr>
            <a:picLocks noChangeAspect="1"/>
          </p:cNvPicPr>
          <p:nvPr/>
        </p:nvPicPr>
        <p:blipFill rotWithShape="1">
          <a:blip r:embed="rId3"/>
          <a:srcRect b="11734"/>
          <a:stretch/>
        </p:blipFill>
        <p:spPr>
          <a:xfrm>
            <a:off x="6390980" y="91441"/>
            <a:ext cx="2753019" cy="3870959"/>
          </a:xfrm>
          <a:prstGeom prst="rect">
            <a:avLst/>
          </a:prstGeom>
        </p:spPr>
      </p:pic>
    </p:spTree>
    <p:extLst>
      <p:ext uri="{BB962C8B-B14F-4D97-AF65-F5344CB8AC3E}">
        <p14:creationId xmlns:p14="http://schemas.microsoft.com/office/powerpoint/2010/main" val="973168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Inizio delle attività</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contenuto 4"/>
          <p:cNvSpPr>
            <a:spLocks noGrp="1"/>
          </p:cNvSpPr>
          <p:nvPr>
            <p:ph sz="quarter" idx="1"/>
          </p:nvPr>
        </p:nvSpPr>
        <p:spPr/>
        <p:txBody>
          <a:bodyPr>
            <a:normAutofit/>
          </a:bodyPr>
          <a:lstStyle/>
          <a:p>
            <a:r>
              <a:rPr lang="it-IT" dirty="0" smtClean="0"/>
              <a:t>Organizzate per la prima volta dalla Sezione all’inizio del 2012 </a:t>
            </a:r>
          </a:p>
          <a:p>
            <a:pPr lvl="1"/>
            <a:r>
              <a:rPr lang="it-IT" dirty="0" smtClean="0">
                <a:solidFill>
                  <a:srgbClr val="0070C0"/>
                </a:solidFill>
              </a:rPr>
              <a:t>Due persone responsabili del coordinamento con mandato del direttore (L. L., P. </a:t>
            </a:r>
            <a:r>
              <a:rPr lang="it-IT" dirty="0" err="1" smtClean="0">
                <a:solidFill>
                  <a:srgbClr val="0070C0"/>
                </a:solidFill>
              </a:rPr>
              <a:t>Migliozzi</a:t>
            </a:r>
            <a:r>
              <a:rPr lang="it-IT" dirty="0" smtClean="0">
                <a:solidFill>
                  <a:srgbClr val="0070C0"/>
                </a:solidFill>
              </a:rPr>
              <a:t>, poi affiancati da L. Coraggio)</a:t>
            </a:r>
          </a:p>
          <a:p>
            <a:r>
              <a:rPr lang="it-IT" dirty="0"/>
              <a:t>Seminari presso le scuole sulle attività di maggior interesse del momento in cui la Sezione era coinvolta:</a:t>
            </a:r>
          </a:p>
          <a:p>
            <a:pPr lvl="1"/>
            <a:r>
              <a:rPr lang="it-IT" dirty="0">
                <a:solidFill>
                  <a:srgbClr val="0070C0"/>
                </a:solidFill>
              </a:rPr>
              <a:t>La ricerca del bosone di </a:t>
            </a:r>
            <a:r>
              <a:rPr lang="it-IT" dirty="0" err="1">
                <a:solidFill>
                  <a:srgbClr val="0070C0"/>
                </a:solidFill>
              </a:rPr>
              <a:t>Higgs</a:t>
            </a:r>
            <a:r>
              <a:rPr lang="it-IT" dirty="0">
                <a:solidFill>
                  <a:srgbClr val="0070C0"/>
                </a:solidFill>
              </a:rPr>
              <a:t> </a:t>
            </a:r>
            <a:r>
              <a:rPr lang="it-IT" dirty="0"/>
              <a:t>(la scoperta sarà comunicata a luglio 2012)</a:t>
            </a:r>
          </a:p>
          <a:p>
            <a:pPr lvl="1"/>
            <a:r>
              <a:rPr lang="it-IT" dirty="0">
                <a:solidFill>
                  <a:srgbClr val="0070C0"/>
                </a:solidFill>
              </a:rPr>
              <a:t>La fisica dei neutrini </a:t>
            </a:r>
            <a:r>
              <a:rPr lang="it-IT" dirty="0"/>
              <a:t>(interesse sollevato dall’anomalia nella misura della velocità dal CERN al Gran Sasso)</a:t>
            </a:r>
          </a:p>
          <a:p>
            <a:pPr lvl="1"/>
            <a:endParaRPr lang="it-IT" dirty="0"/>
          </a:p>
        </p:txBody>
      </p:sp>
      <p:sp>
        <p:nvSpPr>
          <p:cNvPr id="6" name="Segnaposto numero diapositiva 5"/>
          <p:cNvSpPr>
            <a:spLocks noGrp="1"/>
          </p:cNvSpPr>
          <p:nvPr>
            <p:ph type="sldNum" sz="quarter" idx="12"/>
          </p:nvPr>
        </p:nvSpPr>
        <p:spPr/>
        <p:txBody>
          <a:bodyPr/>
          <a:lstStyle/>
          <a:p>
            <a:fld id="{5F19AF7F-7D4A-574B-85AB-0303DC11EFA8}" type="slidenum">
              <a:rPr lang="en-US" smtClean="0"/>
              <a:pPr/>
              <a:t>3</a:t>
            </a:fld>
            <a:endParaRPr lang="en-US"/>
          </a:p>
        </p:txBody>
      </p:sp>
    </p:spTree>
    <p:extLst>
      <p:ext uri="{BB962C8B-B14F-4D97-AF65-F5344CB8AC3E}">
        <p14:creationId xmlns:p14="http://schemas.microsoft.com/office/powerpoint/2010/main" val="1549495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30</a:t>
            </a:fld>
            <a:endParaRPr lang="en-US"/>
          </a:p>
        </p:txBody>
      </p:sp>
      <p:pic>
        <p:nvPicPr>
          <p:cNvPr id="2050" name="Picture 2" descr="mage may contain: one or more people, people standing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6"/>
          <p:cNvSpPr>
            <a:spLocks noGrp="1"/>
          </p:cNvSpPr>
          <p:nvPr>
            <p:ph type="title"/>
          </p:nvPr>
        </p:nvSpPr>
        <p:spPr/>
        <p:txBody>
          <a:bodyPr/>
          <a:lstStyle/>
          <a:p>
            <a:r>
              <a:rPr lang="it-IT" dirty="0" smtClean="0">
                <a:solidFill>
                  <a:schemeClr val="bg1"/>
                </a:solidFill>
              </a:rPr>
              <a:t>A scuola di </a:t>
            </a:r>
            <a:r>
              <a:rPr lang="it-IT" dirty="0" err="1" smtClean="0">
                <a:solidFill>
                  <a:schemeClr val="bg1"/>
                </a:solidFill>
              </a:rPr>
              <a:t>Astroparticelle</a:t>
            </a:r>
            <a:endParaRPr lang="it-IT" dirty="0">
              <a:solidFill>
                <a:schemeClr val="bg1"/>
              </a:solidFill>
            </a:endParaRPr>
          </a:p>
        </p:txBody>
      </p:sp>
      <p:sp>
        <p:nvSpPr>
          <p:cNvPr id="6" name="CasellaDiTesto 5"/>
          <p:cNvSpPr txBox="1"/>
          <p:nvPr/>
        </p:nvSpPr>
        <p:spPr>
          <a:xfrm>
            <a:off x="190288" y="5415185"/>
            <a:ext cx="5173020" cy="1631216"/>
          </a:xfrm>
          <a:prstGeom prst="rect">
            <a:avLst/>
          </a:prstGeom>
          <a:noFill/>
        </p:spPr>
        <p:txBody>
          <a:bodyPr wrap="square" rtlCol="0">
            <a:spAutoFit/>
          </a:bodyPr>
          <a:lstStyle/>
          <a:p>
            <a:r>
              <a:rPr lang="it-IT" sz="2000" b="1" dirty="0"/>
              <a:t>9 progetti </a:t>
            </a:r>
            <a:r>
              <a:rPr lang="it-IT" sz="2000" dirty="0"/>
              <a:t>al giorno in </a:t>
            </a:r>
            <a:r>
              <a:rPr lang="it-IT" sz="2000" b="1" dirty="0"/>
              <a:t>5 gazebo </a:t>
            </a:r>
            <a:r>
              <a:rPr lang="it-IT" sz="2000" dirty="0"/>
              <a:t>per un totale di </a:t>
            </a:r>
            <a:r>
              <a:rPr lang="it-IT" sz="2000" b="1" dirty="0"/>
              <a:t>26 progetti </a:t>
            </a:r>
            <a:r>
              <a:rPr lang="it-IT" sz="2000" dirty="0"/>
              <a:t>su 3 giorni, più la domenica con le scuole in alternanza e la manifestazione di premiazione dal palco</a:t>
            </a:r>
          </a:p>
          <a:p>
            <a:endParaRPr lang="en-GB" sz="2000" dirty="0">
              <a:solidFill>
                <a:schemeClr val="bg1"/>
              </a:solidFill>
            </a:endParaRPr>
          </a:p>
        </p:txBody>
      </p:sp>
      <p:sp>
        <p:nvSpPr>
          <p:cNvPr id="2" name="Rettangolo 1"/>
          <p:cNvSpPr/>
          <p:nvPr/>
        </p:nvSpPr>
        <p:spPr>
          <a:xfrm>
            <a:off x="5149362" y="6216064"/>
            <a:ext cx="3994638" cy="646331"/>
          </a:xfrm>
          <a:prstGeom prst="rect">
            <a:avLst/>
          </a:prstGeom>
        </p:spPr>
        <p:txBody>
          <a:bodyPr wrap="square">
            <a:spAutoFit/>
          </a:bodyPr>
          <a:lstStyle/>
          <a:p>
            <a:r>
              <a:rPr lang="it-IT" dirty="0">
                <a:solidFill>
                  <a:srgbClr val="002060"/>
                </a:solidFill>
              </a:rPr>
              <a:t>Una delle scuole in alternanza porterà in Giappone le attività sul telescopio</a:t>
            </a:r>
            <a:endParaRPr lang="en-GB" dirty="0">
              <a:solidFill>
                <a:srgbClr val="002060"/>
              </a:solidFill>
            </a:endParaRPr>
          </a:p>
        </p:txBody>
      </p:sp>
    </p:spTree>
    <p:extLst>
      <p:ext uri="{BB962C8B-B14F-4D97-AF65-F5344CB8AC3E}">
        <p14:creationId xmlns:p14="http://schemas.microsoft.com/office/powerpoint/2010/main" val="747080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normAutofit/>
          </a:bodyPr>
          <a:lstStyle/>
          <a:p>
            <a:r>
              <a:rPr lang="it-IT" dirty="0"/>
              <a:t>A scuola di </a:t>
            </a:r>
            <a:r>
              <a:rPr lang="it-IT" dirty="0" err="1" smtClean="0"/>
              <a:t>Astroparticelle</a:t>
            </a:r>
            <a:endParaRPr lang="it-IT" dirty="0"/>
          </a:p>
        </p:txBody>
      </p:sp>
      <p:sp>
        <p:nvSpPr>
          <p:cNvPr id="7" name="Segnaposto data 6"/>
          <p:cNvSpPr>
            <a:spLocks noGrp="1"/>
          </p:cNvSpPr>
          <p:nvPr>
            <p:ph type="dt" sz="half" idx="10"/>
          </p:nvPr>
        </p:nvSpPr>
        <p:spPr/>
        <p:txBody>
          <a:bodyPr/>
          <a:lstStyle/>
          <a:p>
            <a:r>
              <a:rPr lang="it-IT" smtClean="0"/>
              <a:t>C3M - 6/9/17</a:t>
            </a:r>
            <a:endParaRPr lang="en-US"/>
          </a:p>
        </p:txBody>
      </p:sp>
      <p:sp>
        <p:nvSpPr>
          <p:cNvPr id="8" name="Segnaposto piè di pagina 7"/>
          <p:cNvSpPr>
            <a:spLocks noGrp="1"/>
          </p:cNvSpPr>
          <p:nvPr>
            <p:ph type="ftr" sz="quarter" idx="11"/>
          </p:nvPr>
        </p:nvSpPr>
        <p:spPr/>
        <p:txBody>
          <a:bodyPr/>
          <a:lstStyle/>
          <a:p>
            <a:r>
              <a:rPr lang="it-IT" dirty="0" smtClean="0"/>
              <a:t>Luca Lista</a:t>
            </a:r>
            <a:endParaRPr lang="en-US" dirty="0"/>
          </a:p>
        </p:txBody>
      </p:sp>
      <p:sp>
        <p:nvSpPr>
          <p:cNvPr id="9" name="Segnaposto numero diapositiva 8"/>
          <p:cNvSpPr>
            <a:spLocks noGrp="1"/>
          </p:cNvSpPr>
          <p:nvPr>
            <p:ph type="sldNum" sz="quarter" idx="12"/>
          </p:nvPr>
        </p:nvSpPr>
        <p:spPr/>
        <p:txBody>
          <a:bodyPr/>
          <a:lstStyle/>
          <a:p>
            <a:fld id="{5F19AF7F-7D4A-574B-85AB-0303DC11EFA8}" type="slidenum">
              <a:rPr lang="en-US" smtClean="0"/>
              <a:pPr/>
              <a:t>31</a:t>
            </a:fld>
            <a:endParaRPr lang="en-US"/>
          </a:p>
        </p:txBody>
      </p:sp>
      <p:sp>
        <p:nvSpPr>
          <p:cNvPr id="2" name="Segnaposto contenuto 1"/>
          <p:cNvSpPr>
            <a:spLocks noGrp="1"/>
          </p:cNvSpPr>
          <p:nvPr>
            <p:ph sz="quarter" idx="1"/>
          </p:nvPr>
        </p:nvSpPr>
        <p:spPr/>
        <p:txBody>
          <a:bodyPr/>
          <a:lstStyle/>
          <a:p>
            <a:endParaRPr lang="it-IT" dirty="0" smtClean="0">
              <a:sym typeface="Wingdings"/>
            </a:endParaRPr>
          </a:p>
          <a:p>
            <a:endParaRPr lang="it-IT" dirty="0">
              <a:sym typeface="Wingdings"/>
            </a:endParaRPr>
          </a:p>
          <a:p>
            <a:pPr marL="0" indent="0">
              <a:buNone/>
            </a:pPr>
            <a:r>
              <a:rPr lang="it-IT" sz="6000" dirty="0" smtClean="0">
                <a:sym typeface="Wingdings"/>
              </a:rPr>
              <a:t> Presentazione di </a:t>
            </a:r>
            <a:br>
              <a:rPr lang="it-IT" sz="6000" dirty="0" smtClean="0">
                <a:sym typeface="Wingdings"/>
              </a:rPr>
            </a:br>
            <a:r>
              <a:rPr lang="it-IT" sz="6000" dirty="0" smtClean="0">
                <a:sym typeface="Wingdings"/>
              </a:rPr>
              <a:t>	</a:t>
            </a:r>
            <a:r>
              <a:rPr lang="it-IT" sz="6000" dirty="0" smtClean="0">
                <a:solidFill>
                  <a:srgbClr val="0070C0"/>
                </a:solidFill>
                <a:sym typeface="Wingdings"/>
              </a:rPr>
              <a:t>Carla Aramo </a:t>
            </a:r>
            <a:r>
              <a:rPr lang="it-IT" sz="6000" dirty="0" smtClean="0">
                <a:sym typeface="Wingdings"/>
              </a:rPr>
              <a:t/>
            </a:r>
            <a:br>
              <a:rPr lang="it-IT" sz="6000" dirty="0" smtClean="0">
                <a:sym typeface="Wingdings"/>
              </a:rPr>
            </a:br>
            <a:r>
              <a:rPr lang="it-IT" sz="6000" dirty="0" smtClean="0">
                <a:sym typeface="Wingdings"/>
              </a:rPr>
              <a:t>	domani</a:t>
            </a:r>
            <a:endParaRPr lang="it-IT" sz="6000" dirty="0"/>
          </a:p>
        </p:txBody>
      </p:sp>
    </p:spTree>
    <p:extLst>
      <p:ext uri="{BB962C8B-B14F-4D97-AF65-F5344CB8AC3E}">
        <p14:creationId xmlns:p14="http://schemas.microsoft.com/office/powerpoint/2010/main" val="145909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Notte Europea dei Ricercatori 2016</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32</a:t>
            </a:fld>
            <a:endParaRPr lang="en-US"/>
          </a:p>
        </p:txBody>
      </p:sp>
      <p:sp>
        <p:nvSpPr>
          <p:cNvPr id="6" name="Segnaposto contenuto 5"/>
          <p:cNvSpPr>
            <a:spLocks noGrp="1"/>
          </p:cNvSpPr>
          <p:nvPr>
            <p:ph sz="quarter" idx="1"/>
          </p:nvPr>
        </p:nvSpPr>
        <p:spPr>
          <a:xfrm>
            <a:off x="457200" y="1219200"/>
            <a:ext cx="4912897" cy="4937760"/>
          </a:xfrm>
        </p:spPr>
        <p:txBody>
          <a:bodyPr>
            <a:normAutofit fontScale="77500" lnSpcReduction="20000"/>
          </a:bodyPr>
          <a:lstStyle/>
          <a:p>
            <a:r>
              <a:rPr lang="it-IT" dirty="0" smtClean="0"/>
              <a:t>A Napoli realizzato nella </a:t>
            </a:r>
            <a:r>
              <a:rPr lang="it-IT" dirty="0" smtClean="0">
                <a:solidFill>
                  <a:srgbClr val="0070C0"/>
                </a:solidFill>
              </a:rPr>
              <a:t>Stazione Toledo</a:t>
            </a:r>
          </a:p>
          <a:p>
            <a:r>
              <a:rPr lang="it-IT" dirty="0" smtClean="0"/>
              <a:t>Alla </a:t>
            </a:r>
            <a:r>
              <a:rPr lang="it-IT" dirty="0" smtClean="0">
                <a:solidFill>
                  <a:srgbClr val="0070C0"/>
                </a:solidFill>
              </a:rPr>
              <a:t>Reggia di Caserta </a:t>
            </a:r>
            <a:r>
              <a:rPr lang="it-IT" dirty="0" smtClean="0"/>
              <a:t>enfasi sulla fisica applicata</a:t>
            </a:r>
          </a:p>
          <a:p>
            <a:r>
              <a:rPr lang="it-IT" dirty="0" smtClean="0"/>
              <a:t>Coordinamento </a:t>
            </a:r>
            <a:r>
              <a:rPr lang="it-IT" dirty="0"/>
              <a:t>dell’associazione Frascati Scienza </a:t>
            </a:r>
            <a:endParaRPr lang="it-IT" dirty="0" smtClean="0"/>
          </a:p>
          <a:p>
            <a:pPr lvl="1"/>
            <a:r>
              <a:rPr lang="it-IT" dirty="0" smtClean="0"/>
              <a:t>8 persone INFN + 12 PONYS a Napoli</a:t>
            </a:r>
          </a:p>
          <a:p>
            <a:pPr lvl="1"/>
            <a:r>
              <a:rPr lang="it-IT" dirty="0" smtClean="0"/>
              <a:t>43 persone coinvolte a Caserta</a:t>
            </a:r>
            <a:endParaRPr lang="it-IT" dirty="0"/>
          </a:p>
          <a:p>
            <a:r>
              <a:rPr lang="it-IT" dirty="0" smtClean="0"/>
              <a:t>Materiale espositivo illustrativo delle principali attività di ricerca INFN</a:t>
            </a:r>
          </a:p>
          <a:p>
            <a:r>
              <a:rPr lang="it-IT" dirty="0" smtClean="0"/>
              <a:t>Ancora, la collaborazione con i PONYS ha coperto gli aspetti più divulgativi della fisica fondamentale</a:t>
            </a:r>
          </a:p>
          <a:p>
            <a:r>
              <a:rPr lang="it-IT" dirty="0" smtClean="0">
                <a:solidFill>
                  <a:srgbClr val="0070C0"/>
                </a:solidFill>
              </a:rPr>
              <a:t>Servizio andato in onda su TGR con una breve intervista</a:t>
            </a:r>
          </a:p>
          <a:p>
            <a:endParaRPr lang="it-IT" dirty="0">
              <a:solidFill>
                <a:srgbClr val="0070C0"/>
              </a:solidFill>
            </a:endParaRPr>
          </a:p>
          <a:p>
            <a:pPr lvl="1"/>
            <a:r>
              <a:rPr lang="it-IT" b="1" dirty="0" smtClean="0">
                <a:solidFill>
                  <a:srgbClr val="0070C0"/>
                </a:solidFill>
              </a:rPr>
              <a:t>Edizione 2017: stazione Municipio</a:t>
            </a:r>
          </a:p>
        </p:txBody>
      </p:sp>
      <p:pic>
        <p:nvPicPr>
          <p:cNvPr id="30722" name="Picture 2" descr="https://scontent.xx.fbcdn.net/v/t31.0-0/p480x480/14425476_1830891347186173_7701025749745308767_o.png?oh=50f873bf6a8e90ad9dd5ee8eabcdbde2&amp;oe=595D65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097" y="1143000"/>
            <a:ext cx="3624550" cy="501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785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33</a:t>
            </a:fld>
            <a:endParaRPr lang="en-US"/>
          </a:p>
        </p:txBody>
      </p:sp>
      <p:pic>
        <p:nvPicPr>
          <p:cNvPr id="27650" name="Picture 2" descr="https://lh3.googleusercontent.com/ijGepnXXyAgbzK0LiBWAQmKPbBBlldHwbKUdTMiI1FzeUB_tIaVT7z_wOVL0QFet325RScuXK9Q-iKtDaDho9fm5ZwerhYyIBYXlLPLw1IBswVzLSGz29XfEf0t3aSoz4-qTTA=w1259-h840-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1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34</a:t>
            </a:fld>
            <a:endParaRPr lang="en-US"/>
          </a:p>
        </p:txBody>
      </p:sp>
      <p:pic>
        <p:nvPicPr>
          <p:cNvPr id="28674" name="Picture 2" descr="https://lh3.googleusercontent.com/Z6H8Vh33YYhtyEwx7NSv9kR_8hcSGfDRt5_e8aB5Z4RvyfSyd2kI9U1ZQeL_uFVjC_KHxFNim6q6kuwtD7FsasqkqDNtSj3YkYPt0CU_WCYdIcARGSBE8gQ2e3ILm8_fOhjShA=w1259-h84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7008" cy="610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031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Caserta, 2016</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35</a:t>
            </a:fld>
            <a:endParaRPr lang="en-US"/>
          </a:p>
        </p:txBody>
      </p:sp>
      <p:sp>
        <p:nvSpPr>
          <p:cNvPr id="6" name="Segnaposto contenuto 5"/>
          <p:cNvSpPr>
            <a:spLocks noGrp="1"/>
          </p:cNvSpPr>
          <p:nvPr>
            <p:ph sz="quarter" idx="1"/>
          </p:nvPr>
        </p:nvSpPr>
        <p:spPr>
          <a:xfrm>
            <a:off x="457200" y="1219200"/>
            <a:ext cx="3549721" cy="4937760"/>
          </a:xfrm>
        </p:spPr>
        <p:txBody>
          <a:bodyPr>
            <a:normAutofit/>
          </a:bodyPr>
          <a:lstStyle/>
          <a:p>
            <a:r>
              <a:rPr lang="it-IT" dirty="0" smtClean="0"/>
              <a:t>In collaborazione con la </a:t>
            </a:r>
            <a:r>
              <a:rPr lang="it-IT" dirty="0"/>
              <a:t>S</a:t>
            </a:r>
            <a:r>
              <a:rPr lang="it-IT" dirty="0" smtClean="0"/>
              <a:t>econda Università di Napoli</a:t>
            </a:r>
          </a:p>
          <a:p>
            <a:r>
              <a:rPr lang="it-IT" dirty="0" smtClean="0"/>
              <a:t>Enfasi su applicazioni della fisica:</a:t>
            </a:r>
          </a:p>
          <a:p>
            <a:pPr lvl="1"/>
            <a:r>
              <a:rPr lang="it-IT" dirty="0" smtClean="0"/>
              <a:t>Spazio</a:t>
            </a:r>
          </a:p>
          <a:p>
            <a:pPr lvl="1"/>
            <a:r>
              <a:rPr lang="it-IT" dirty="0" smtClean="0"/>
              <a:t>Ambiente</a:t>
            </a:r>
          </a:p>
          <a:p>
            <a:pPr lvl="1"/>
            <a:r>
              <a:rPr lang="it-IT" dirty="0" smtClean="0"/>
              <a:t>Beni culturali</a:t>
            </a:r>
          </a:p>
          <a:p>
            <a:pPr lvl="1"/>
            <a:r>
              <a:rPr lang="it-IT" dirty="0" smtClean="0"/>
              <a:t>Società</a:t>
            </a:r>
          </a:p>
          <a:p>
            <a:r>
              <a:rPr lang="it-IT" dirty="0" smtClean="0"/>
              <a:t>Accesso ai vari “tour” su prenotazione</a:t>
            </a:r>
            <a:endParaRPr lang="it-IT" dirty="0"/>
          </a:p>
        </p:txBody>
      </p:sp>
      <p:pic>
        <p:nvPicPr>
          <p:cNvPr id="1026" name="Picture 2" descr="http://www.matfis.unina2.it/images/LaNotteDeiRicercato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095" y="0"/>
            <a:ext cx="49069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10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Notte Europea dei Ricercatori 2017</a:t>
            </a:r>
            <a:endParaRPr lang="it-IT" dirty="0"/>
          </a:p>
        </p:txBody>
      </p:sp>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36</a:t>
            </a:fld>
            <a:endParaRPr lang="en-US"/>
          </a:p>
        </p:txBody>
      </p:sp>
      <p:sp>
        <p:nvSpPr>
          <p:cNvPr id="6" name="Segnaposto contenuto 5"/>
          <p:cNvSpPr>
            <a:spLocks noGrp="1"/>
          </p:cNvSpPr>
          <p:nvPr>
            <p:ph sz="quarter" idx="1"/>
          </p:nvPr>
        </p:nvSpPr>
        <p:spPr>
          <a:xfrm>
            <a:off x="457200" y="1219200"/>
            <a:ext cx="8229600" cy="2833816"/>
          </a:xfrm>
        </p:spPr>
        <p:txBody>
          <a:bodyPr>
            <a:normAutofit lnSpcReduction="10000"/>
          </a:bodyPr>
          <a:lstStyle/>
          <a:p>
            <a:r>
              <a:rPr lang="it-IT" dirty="0" smtClean="0">
                <a:solidFill>
                  <a:srgbClr val="0070C0"/>
                </a:solidFill>
              </a:rPr>
              <a:t>Stazione Municipio </a:t>
            </a:r>
            <a:r>
              <a:rPr lang="it-IT" dirty="0" smtClean="0"/>
              <a:t>della metro che offre maggiore spazio</a:t>
            </a:r>
          </a:p>
          <a:p>
            <a:pPr lvl="1"/>
            <a:r>
              <a:rPr lang="it-IT" dirty="0" smtClean="0"/>
              <a:t>Reperti di epoca aragonese</a:t>
            </a:r>
          </a:p>
          <a:p>
            <a:r>
              <a:rPr lang="it-IT" dirty="0" smtClean="0"/>
              <a:t>Interludio: visita guidata su </a:t>
            </a:r>
            <a:r>
              <a:rPr lang="it-IT" dirty="0" smtClean="0">
                <a:solidFill>
                  <a:srgbClr val="0070C0"/>
                </a:solidFill>
              </a:rPr>
              <a:t>Astronomia </a:t>
            </a:r>
            <a:r>
              <a:rPr lang="it-IT" dirty="0">
                <a:solidFill>
                  <a:srgbClr val="0070C0"/>
                </a:solidFill>
              </a:rPr>
              <a:t>e Astrologia nella Napoli aragonese</a:t>
            </a:r>
            <a:r>
              <a:rPr lang="it-IT" dirty="0"/>
              <a:t> a cura di </a:t>
            </a:r>
            <a:r>
              <a:rPr lang="it-IT" dirty="0" smtClean="0">
                <a:solidFill>
                  <a:srgbClr val="0070C0"/>
                </a:solidFill>
              </a:rPr>
              <a:t>Rossana di </a:t>
            </a:r>
            <a:r>
              <a:rPr lang="it-IT" dirty="0" err="1" smtClean="0">
                <a:solidFill>
                  <a:srgbClr val="0070C0"/>
                </a:solidFill>
              </a:rPr>
              <a:t>Poce</a:t>
            </a:r>
            <a:r>
              <a:rPr lang="it-IT" dirty="0" smtClean="0"/>
              <a:t>, nota blogger esperta di arte e storia di Napoli</a:t>
            </a:r>
          </a:p>
          <a:p>
            <a:r>
              <a:rPr lang="it-IT" dirty="0" smtClean="0"/>
              <a:t>Programma </a:t>
            </a:r>
            <a:r>
              <a:rPr lang="it-IT" dirty="0"/>
              <a:t>preliminare:</a:t>
            </a:r>
            <a:br>
              <a:rPr lang="it-IT" dirty="0"/>
            </a:br>
            <a:r>
              <a:rPr lang="it-IT" dirty="0">
                <a:hlinkClick r:id="rId2"/>
              </a:rPr>
              <a:t>http</a:t>
            </a:r>
            <a:r>
              <a:rPr lang="it-IT" dirty="0" smtClean="0">
                <a:hlinkClick r:id="rId2"/>
              </a:rPr>
              <a:t>://agenda.infn.it/event/ern2017</a:t>
            </a:r>
            <a:r>
              <a:rPr lang="it-IT" dirty="0" smtClean="0"/>
              <a:t> </a:t>
            </a:r>
            <a:endParaRPr lang="it-IT" dirty="0"/>
          </a:p>
          <a:p>
            <a:endParaRPr lang="it-IT" dirty="0"/>
          </a:p>
        </p:txBody>
      </p:sp>
      <p:pic>
        <p:nvPicPr>
          <p:cNvPr id="2050" name="Picture 2" descr="mmagine correlata"/>
          <p:cNvPicPr>
            <a:picLocks noChangeAspect="1" noChangeArrowheads="1"/>
          </p:cNvPicPr>
          <p:nvPr/>
        </p:nvPicPr>
        <p:blipFill rotWithShape="1">
          <a:blip r:embed="rId3">
            <a:extLst>
              <a:ext uri="{28A0092B-C50C-407E-A947-70E740481C1C}">
                <a14:useLocalDpi xmlns:a14="http://schemas.microsoft.com/office/drawing/2010/main" val="0"/>
              </a:ext>
            </a:extLst>
          </a:blip>
          <a:srcRect t="16426" b="28914"/>
          <a:stretch/>
        </p:blipFill>
        <p:spPr bwMode="auto">
          <a:xfrm>
            <a:off x="0" y="4053016"/>
            <a:ext cx="9144000" cy="280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73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Exhibit</a:t>
            </a:r>
            <a:r>
              <a:rPr lang="it-IT" dirty="0" smtClean="0"/>
              <a:t> INFN, </a:t>
            </a:r>
            <a:r>
              <a:rPr lang="it-IT" dirty="0" err="1" smtClean="0"/>
              <a:t>Unina</a:t>
            </a:r>
            <a:r>
              <a:rPr lang="it-IT" dirty="0" smtClean="0"/>
              <a:t>, CNF &amp; PONYS</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37</a:t>
            </a:fld>
            <a:endParaRPr lang="en-US"/>
          </a:p>
        </p:txBody>
      </p:sp>
      <p:pic>
        <p:nvPicPr>
          <p:cNvPr id="7" name="Segnaposto contenuto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3818238"/>
            <a:ext cx="9119286" cy="3039762"/>
          </a:xfrm>
        </p:spPr>
      </p:pic>
      <p:sp>
        <p:nvSpPr>
          <p:cNvPr id="8" name="Segnaposto contenuto 5"/>
          <p:cNvSpPr txBox="1">
            <a:spLocks/>
          </p:cNvSpPr>
          <p:nvPr/>
        </p:nvSpPr>
        <p:spPr>
          <a:xfrm>
            <a:off x="457200" y="1219200"/>
            <a:ext cx="8229600" cy="2833816"/>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it-IT" b="1" dirty="0">
                <a:solidFill>
                  <a:srgbClr val="0070C0"/>
                </a:solidFill>
              </a:rPr>
              <a:t>Onde gravitazionali</a:t>
            </a:r>
            <a:r>
              <a:rPr lang="it-IT" dirty="0"/>
              <a:t>: modello di interferometro dell'esperimento VIRGO</a:t>
            </a:r>
          </a:p>
          <a:p>
            <a:r>
              <a:rPr lang="it-IT" b="1" dirty="0">
                <a:solidFill>
                  <a:srgbClr val="0070C0"/>
                </a:solidFill>
              </a:rPr>
              <a:t>Osservazione dei neutrini</a:t>
            </a:r>
            <a:r>
              <a:rPr lang="it-IT" dirty="0"/>
              <a:t>: postazione di realtà virtuale e moduli del rivelatore sottomarino KM3Net</a:t>
            </a:r>
          </a:p>
          <a:p>
            <a:r>
              <a:rPr lang="it-IT" b="1" dirty="0">
                <a:solidFill>
                  <a:srgbClr val="0070C0"/>
                </a:solidFill>
              </a:rPr>
              <a:t>Raggi cosmici</a:t>
            </a:r>
            <a:r>
              <a:rPr lang="it-IT" dirty="0"/>
              <a:t>: rivelatore in tempo reale dei raggi cosmici e dimostrazione dell'applicazione dei raggi cosmici alla radiografia di strutture </a:t>
            </a:r>
            <a:r>
              <a:rPr lang="it-IT" dirty="0" err="1"/>
              <a:t>sotteranee</a:t>
            </a:r>
            <a:r>
              <a:rPr lang="it-IT" dirty="0"/>
              <a:t> o geologiche con i muoni</a:t>
            </a:r>
          </a:p>
          <a:p>
            <a:r>
              <a:rPr lang="it-IT" b="1" dirty="0">
                <a:solidFill>
                  <a:srgbClr val="0070C0"/>
                </a:solidFill>
              </a:rPr>
              <a:t>Geofisica</a:t>
            </a:r>
            <a:r>
              <a:rPr lang="it-IT" dirty="0"/>
              <a:t>: modello di sismografo per la </a:t>
            </a:r>
            <a:r>
              <a:rPr lang="it-IT" dirty="0" smtClean="0"/>
              <a:t>rivelazione </a:t>
            </a:r>
            <a:r>
              <a:rPr lang="it-IT" dirty="0"/>
              <a:t>dei terremoti</a:t>
            </a:r>
          </a:p>
          <a:p>
            <a:r>
              <a:rPr lang="it-IT" b="1" dirty="0">
                <a:solidFill>
                  <a:srgbClr val="0070C0"/>
                </a:solidFill>
              </a:rPr>
              <a:t>Film sottili per la micro e nano-elettronica</a:t>
            </a:r>
            <a:r>
              <a:rPr lang="it-IT" dirty="0"/>
              <a:t>: una postazione per conoscere da vicino come sono realizzati i moderni </a:t>
            </a:r>
            <a:r>
              <a:rPr lang="it-IT" dirty="0" smtClean="0"/>
              <a:t>dispositivi</a:t>
            </a:r>
            <a:endParaRPr lang="it-IT" dirty="0"/>
          </a:p>
        </p:txBody>
      </p:sp>
    </p:spTree>
    <p:extLst>
      <p:ext uri="{BB962C8B-B14F-4D97-AF65-F5344CB8AC3E}">
        <p14:creationId xmlns:p14="http://schemas.microsoft.com/office/powerpoint/2010/main" val="1692885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Fisica in barca</a:t>
            </a:r>
            <a:endParaRPr lang="it-IT" dirty="0"/>
          </a:p>
        </p:txBody>
      </p:sp>
      <p:sp>
        <p:nvSpPr>
          <p:cNvPr id="5" name="Segnaposto contenuto 4"/>
          <p:cNvSpPr>
            <a:spLocks noGrp="1"/>
          </p:cNvSpPr>
          <p:nvPr>
            <p:ph sz="quarter" idx="1"/>
          </p:nvPr>
        </p:nvSpPr>
        <p:spPr>
          <a:xfrm>
            <a:off x="457199" y="1219200"/>
            <a:ext cx="5179671" cy="4634948"/>
          </a:xfrm>
        </p:spPr>
        <p:txBody>
          <a:bodyPr>
            <a:normAutofit fontScale="62500" lnSpcReduction="20000"/>
          </a:bodyPr>
          <a:lstStyle/>
          <a:p>
            <a:pPr lvl="0"/>
            <a:r>
              <a:rPr lang="it-IT" sz="3200" dirty="0"/>
              <a:t>Iniziativa promossa dall’INFN in occasione dell'Anno Mondiale della Fisica.</a:t>
            </a:r>
          </a:p>
          <a:p>
            <a:r>
              <a:rPr lang="it-IT" sz="2900" dirty="0" smtClean="0"/>
              <a:t>Cinque </a:t>
            </a:r>
            <a:r>
              <a:rPr lang="it-IT" sz="2900" dirty="0"/>
              <a:t>edizioni </a:t>
            </a:r>
            <a:r>
              <a:rPr lang="it-IT" sz="2900" dirty="0" smtClean="0"/>
              <a:t>nazionali, 2005-2011</a:t>
            </a:r>
          </a:p>
          <a:p>
            <a:pPr lvl="1"/>
            <a:r>
              <a:rPr lang="it-IT" sz="2600" dirty="0" smtClean="0">
                <a:solidFill>
                  <a:srgbClr val="0070C0"/>
                </a:solidFill>
              </a:rPr>
              <a:t>Napoli presente sin dalla prima edizione</a:t>
            </a:r>
          </a:p>
          <a:p>
            <a:pPr lvl="0">
              <a:spcBef>
                <a:spcPct val="20000"/>
              </a:spcBef>
            </a:pPr>
            <a:r>
              <a:rPr lang="it-IT" sz="2800" dirty="0" smtClean="0"/>
              <a:t>Giro </a:t>
            </a:r>
            <a:r>
              <a:rPr lang="it-IT" sz="2800" dirty="0"/>
              <a:t>d'Italia didattico - divulgativo da </a:t>
            </a:r>
            <a:r>
              <a:rPr lang="it-IT" sz="2800" dirty="0">
                <a:solidFill>
                  <a:srgbClr val="0070C0"/>
                </a:solidFill>
              </a:rPr>
              <a:t>Trieste</a:t>
            </a:r>
            <a:r>
              <a:rPr lang="it-IT" sz="2800" dirty="0">
                <a:solidFill>
                  <a:schemeClr val="accent1"/>
                </a:solidFill>
              </a:rPr>
              <a:t> </a:t>
            </a:r>
            <a:r>
              <a:rPr lang="it-IT" sz="2800" dirty="0"/>
              <a:t>a </a:t>
            </a:r>
            <a:r>
              <a:rPr lang="it-IT" sz="2800" dirty="0">
                <a:solidFill>
                  <a:srgbClr val="0070C0"/>
                </a:solidFill>
              </a:rPr>
              <a:t>Genova</a:t>
            </a:r>
            <a:r>
              <a:rPr lang="it-IT" sz="2800" dirty="0"/>
              <a:t> a bordo della barca a vela Adriatica di </a:t>
            </a:r>
            <a:r>
              <a:rPr lang="it-IT" sz="2800" dirty="0">
                <a:solidFill>
                  <a:srgbClr val="0070C0"/>
                </a:solidFill>
              </a:rPr>
              <a:t>Patrizio </a:t>
            </a:r>
            <a:r>
              <a:rPr lang="it-IT" sz="2800" dirty="0" smtClean="0">
                <a:solidFill>
                  <a:srgbClr val="0070C0"/>
                </a:solidFill>
              </a:rPr>
              <a:t>Roversi</a:t>
            </a:r>
            <a:endParaRPr lang="it-IT" sz="2800" dirty="0">
              <a:solidFill>
                <a:srgbClr val="0070C0"/>
              </a:solidFill>
            </a:endParaRPr>
          </a:p>
          <a:p>
            <a:pPr lvl="0">
              <a:spcBef>
                <a:spcPct val="20000"/>
              </a:spcBef>
            </a:pPr>
            <a:r>
              <a:rPr lang="it-IT" sz="2800" dirty="0" smtClean="0"/>
              <a:t>Destinatari: ragazzi di scuole </a:t>
            </a:r>
            <a:r>
              <a:rPr lang="it-IT" sz="2800" dirty="0"/>
              <a:t>medie </a:t>
            </a:r>
            <a:r>
              <a:rPr lang="it-IT" sz="2800" dirty="0" smtClean="0"/>
              <a:t>superiori coinvolti </a:t>
            </a:r>
            <a:r>
              <a:rPr lang="it-IT" sz="2800" dirty="0"/>
              <a:t>in un programma di seminari, esperimenti e giri in </a:t>
            </a:r>
            <a:r>
              <a:rPr lang="it-IT" sz="2800" dirty="0" smtClean="0"/>
              <a:t>barca</a:t>
            </a:r>
            <a:endParaRPr lang="it-IT" sz="2800" dirty="0"/>
          </a:p>
          <a:p>
            <a:pPr lvl="0">
              <a:spcBef>
                <a:spcPct val="20000"/>
              </a:spcBef>
            </a:pPr>
            <a:r>
              <a:rPr lang="it-IT" sz="2800" dirty="0" smtClean="0"/>
              <a:t>Partenza: Trieste, 3-10-2005</a:t>
            </a:r>
          </a:p>
          <a:p>
            <a:pPr lvl="1">
              <a:spcBef>
                <a:spcPct val="20000"/>
              </a:spcBef>
            </a:pPr>
            <a:r>
              <a:rPr lang="it-IT" sz="2500" dirty="0" smtClean="0"/>
              <a:t>Adriatica ormeggiata </a:t>
            </a:r>
            <a:r>
              <a:rPr lang="it-IT" sz="2500" dirty="0"/>
              <a:t>allo Yacht Club Adriaco fino al </a:t>
            </a:r>
            <a:r>
              <a:rPr lang="it-IT" sz="2500" dirty="0" smtClean="0"/>
              <a:t>5-10, per salpare verso </a:t>
            </a:r>
            <a:r>
              <a:rPr lang="it-IT" sz="2500" dirty="0"/>
              <a:t>Marina di Ravenna, </a:t>
            </a:r>
            <a:r>
              <a:rPr lang="it-IT" sz="2500" dirty="0" smtClean="0"/>
              <a:t>seconda </a:t>
            </a:r>
            <a:r>
              <a:rPr lang="it-IT" sz="2500" dirty="0"/>
              <a:t>tappa del giro.</a:t>
            </a:r>
          </a:p>
          <a:p>
            <a:pPr lvl="0">
              <a:spcBef>
                <a:spcPct val="20000"/>
              </a:spcBef>
            </a:pPr>
            <a:r>
              <a:rPr lang="it-IT" sz="2800" dirty="0" smtClean="0"/>
              <a:t>Rilasciato </a:t>
            </a:r>
            <a:r>
              <a:rPr lang="it-IT" sz="2800" dirty="0" err="1" smtClean="0"/>
              <a:t>lattestato</a:t>
            </a:r>
            <a:r>
              <a:rPr lang="it-IT" sz="2800" dirty="0" smtClean="0"/>
              <a:t> </a:t>
            </a:r>
            <a:r>
              <a:rPr lang="it-IT" sz="2800" dirty="0"/>
              <a:t>di </a:t>
            </a:r>
            <a:r>
              <a:rPr lang="it-IT" sz="2800" dirty="0" smtClean="0"/>
              <a:t>partecipazione</a:t>
            </a:r>
          </a:p>
          <a:p>
            <a:pPr lvl="0">
              <a:spcBef>
                <a:spcPct val="20000"/>
              </a:spcBef>
            </a:pPr>
            <a:endParaRPr lang="it-IT" sz="2800" dirty="0" smtClean="0"/>
          </a:p>
          <a:p>
            <a:pPr lvl="0">
              <a:spcBef>
                <a:spcPct val="20000"/>
              </a:spcBef>
            </a:pPr>
            <a:r>
              <a:rPr lang="it-IT" sz="2800" dirty="0" smtClean="0">
                <a:solidFill>
                  <a:srgbClr val="0070C0"/>
                </a:solidFill>
              </a:rPr>
              <a:t>http://</a:t>
            </a:r>
            <a:r>
              <a:rPr lang="it-IT" sz="2800" dirty="0" err="1" smtClean="0">
                <a:solidFill>
                  <a:srgbClr val="0070C0"/>
                </a:solidFill>
              </a:rPr>
              <a:t>fisicainbarca.ts.infn.it</a:t>
            </a:r>
            <a:r>
              <a:rPr lang="it-IT" sz="2800" dirty="0" smtClean="0">
                <a:solidFill>
                  <a:srgbClr val="0070C0"/>
                </a:solidFill>
              </a:rPr>
              <a:t>/2005</a:t>
            </a:r>
            <a:endParaRPr lang="it-IT" dirty="0"/>
          </a:p>
        </p:txBody>
      </p:sp>
      <p:pic>
        <p:nvPicPr>
          <p:cNvPr id="6" name="Immagine 5" descr="2005_FisicaInBarca.png"/>
          <p:cNvPicPr>
            <a:picLocks noChangeAspect="1"/>
          </p:cNvPicPr>
          <p:nvPr/>
        </p:nvPicPr>
        <p:blipFill>
          <a:blip r:embed="rId2" cstate="print"/>
          <a:stretch>
            <a:fillRect/>
          </a:stretch>
        </p:blipFill>
        <p:spPr>
          <a:xfrm>
            <a:off x="3876260" y="5234656"/>
            <a:ext cx="5267739" cy="1591296"/>
          </a:xfrm>
          <a:prstGeom prst="rect">
            <a:avLst/>
          </a:prstGeom>
          <a:ln>
            <a:solidFill>
              <a:schemeClr val="tx1"/>
            </a:solidFill>
          </a:ln>
        </p:spPr>
      </p:pic>
      <p:pic>
        <p:nvPicPr>
          <p:cNvPr id="7" name="Immagine 6" descr="2012_FisicaInBarca.png"/>
          <p:cNvPicPr>
            <a:picLocks noChangeAspect="1"/>
          </p:cNvPicPr>
          <p:nvPr/>
        </p:nvPicPr>
        <p:blipFill>
          <a:blip r:embed="rId3" cstate="print"/>
          <a:stretch>
            <a:fillRect/>
          </a:stretch>
        </p:blipFill>
        <p:spPr>
          <a:xfrm>
            <a:off x="5752618" y="152400"/>
            <a:ext cx="3391382" cy="5073928"/>
          </a:xfrm>
          <a:prstGeom prst="rect">
            <a:avLst/>
          </a:prstGeom>
          <a:ln>
            <a:solidFill>
              <a:schemeClr val="tx1"/>
            </a:solidFill>
          </a:ln>
        </p:spPr>
      </p:pic>
    </p:spTree>
    <p:extLst>
      <p:ext uri="{BB962C8B-B14F-4D97-AF65-F5344CB8AC3E}">
        <p14:creationId xmlns:p14="http://schemas.microsoft.com/office/powerpoint/2010/main" val="1322065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F</a:t>
            </a:r>
            <a:r>
              <a:rPr lang="it-IT" dirty="0" smtClean="0"/>
              <a:t>isica della barca a vela a Napoli</a:t>
            </a:r>
            <a:endParaRPr lang="it-IT" dirty="0"/>
          </a:p>
        </p:txBody>
      </p:sp>
      <p:sp>
        <p:nvSpPr>
          <p:cNvPr id="3" name="Sottotitolo 2"/>
          <p:cNvSpPr>
            <a:spLocks noGrp="1"/>
          </p:cNvSpPr>
          <p:nvPr>
            <p:ph sz="quarter" idx="1"/>
          </p:nvPr>
        </p:nvSpPr>
        <p:spPr>
          <a:xfrm>
            <a:off x="198783" y="1219199"/>
            <a:ext cx="5331964" cy="2716697"/>
          </a:xfrm>
        </p:spPr>
        <p:txBody>
          <a:bodyPr>
            <a:noAutofit/>
          </a:bodyPr>
          <a:lstStyle/>
          <a:p>
            <a:pPr algn="l"/>
            <a:r>
              <a:rPr lang="it-IT" sz="1600" dirty="0" smtClean="0">
                <a:solidFill>
                  <a:schemeClr val="tx1"/>
                </a:solidFill>
              </a:rPr>
              <a:t>Ispirate a </a:t>
            </a:r>
            <a:r>
              <a:rPr lang="it-IT" sz="1600" dirty="0" smtClean="0">
                <a:solidFill>
                  <a:srgbClr val="0070C0"/>
                </a:solidFill>
              </a:rPr>
              <a:t>Fisica </a:t>
            </a:r>
            <a:r>
              <a:rPr lang="it-IT" sz="1600" dirty="0">
                <a:solidFill>
                  <a:srgbClr val="0070C0"/>
                </a:solidFill>
              </a:rPr>
              <a:t>in </a:t>
            </a:r>
            <a:r>
              <a:rPr lang="it-IT" sz="1600" dirty="0" smtClean="0">
                <a:solidFill>
                  <a:srgbClr val="0070C0"/>
                </a:solidFill>
              </a:rPr>
              <a:t>barca</a:t>
            </a:r>
            <a:r>
              <a:rPr lang="it-IT" sz="1600" dirty="0" smtClean="0"/>
              <a:t>, </a:t>
            </a:r>
            <a:r>
              <a:rPr lang="it-IT" sz="1600" dirty="0" smtClean="0">
                <a:solidFill>
                  <a:schemeClr val="tx1"/>
                </a:solidFill>
              </a:rPr>
              <a:t>su iniziativa di </a:t>
            </a:r>
            <a:r>
              <a:rPr lang="it-IT" sz="1600" dirty="0" smtClean="0">
                <a:solidFill>
                  <a:srgbClr val="0070C0"/>
                </a:solidFill>
              </a:rPr>
              <a:t>L. Fiore </a:t>
            </a:r>
            <a:r>
              <a:rPr lang="it-IT" sz="1600" dirty="0" smtClean="0">
                <a:solidFill>
                  <a:schemeClr val="tx1"/>
                </a:solidFill>
              </a:rPr>
              <a:t>e </a:t>
            </a:r>
            <a:r>
              <a:rPr lang="it-IT" sz="1600" dirty="0" smtClean="0">
                <a:solidFill>
                  <a:srgbClr val="0070C0"/>
                </a:solidFill>
              </a:rPr>
              <a:t>M. </a:t>
            </a:r>
            <a:r>
              <a:rPr lang="it-IT" sz="1600" dirty="0" err="1" smtClean="0">
                <a:solidFill>
                  <a:srgbClr val="0070C0"/>
                </a:solidFill>
              </a:rPr>
              <a:t>Paolillo</a:t>
            </a:r>
            <a:r>
              <a:rPr lang="it-IT" sz="1600" dirty="0" smtClean="0">
                <a:solidFill>
                  <a:schemeClr val="tx1"/>
                </a:solidFill>
              </a:rPr>
              <a:t>, edizioni a livello locale</a:t>
            </a:r>
          </a:p>
          <a:p>
            <a:pPr algn="l"/>
            <a:r>
              <a:rPr lang="it-IT" sz="1600" dirty="0"/>
              <a:t>I</a:t>
            </a:r>
            <a:r>
              <a:rPr lang="it-IT" sz="1600" dirty="0" smtClean="0">
                <a:solidFill>
                  <a:schemeClr val="tx1"/>
                </a:solidFill>
              </a:rPr>
              <a:t>n collaborazione tra sezione INFN di Napoli, </a:t>
            </a:r>
            <a:r>
              <a:rPr lang="it-IT" sz="1600" dirty="0" smtClean="0">
                <a:solidFill>
                  <a:srgbClr val="0070C0"/>
                </a:solidFill>
              </a:rPr>
              <a:t>Lega Navale Italiana </a:t>
            </a:r>
            <a:r>
              <a:rPr lang="it-IT" sz="1600" dirty="0" smtClean="0">
                <a:solidFill>
                  <a:schemeClr val="tx1"/>
                </a:solidFill>
              </a:rPr>
              <a:t>e </a:t>
            </a:r>
            <a:r>
              <a:rPr lang="it-IT" sz="1600" dirty="0" smtClean="0">
                <a:solidFill>
                  <a:srgbClr val="0070C0"/>
                </a:solidFill>
              </a:rPr>
              <a:t>Dipartimento di Fisica </a:t>
            </a:r>
            <a:r>
              <a:rPr lang="it-IT" sz="1600" dirty="0" smtClean="0">
                <a:solidFill>
                  <a:schemeClr val="tx1"/>
                </a:solidFill>
              </a:rPr>
              <a:t>dell’</a:t>
            </a:r>
            <a:r>
              <a:rPr lang="it-IT" sz="1600" dirty="0" smtClean="0">
                <a:solidFill>
                  <a:srgbClr val="0070C0"/>
                </a:solidFill>
              </a:rPr>
              <a:t>Università di Napoli Federico II</a:t>
            </a:r>
            <a:endParaRPr lang="it-IT" sz="1600" dirty="0" smtClean="0">
              <a:solidFill>
                <a:schemeClr val="tx1"/>
              </a:solidFill>
            </a:endParaRPr>
          </a:p>
          <a:p>
            <a:pPr lvl="1"/>
            <a:r>
              <a:rPr lang="it-IT" sz="1400" dirty="0" smtClean="0">
                <a:solidFill>
                  <a:schemeClr val="tx1"/>
                </a:solidFill>
              </a:rPr>
              <a:t>2014: col nome </a:t>
            </a:r>
            <a:r>
              <a:rPr lang="it-IT" sz="1400" dirty="0">
                <a:solidFill>
                  <a:srgbClr val="0070C0"/>
                </a:solidFill>
              </a:rPr>
              <a:t>Fi</a:t>
            </a:r>
            <a:r>
              <a:rPr lang="it-IT" sz="1400" dirty="0" smtClean="0">
                <a:solidFill>
                  <a:srgbClr val="0070C0"/>
                </a:solidFill>
              </a:rPr>
              <a:t>sica a vela</a:t>
            </a:r>
          </a:p>
          <a:p>
            <a:pPr lvl="1"/>
            <a:r>
              <a:rPr lang="it-IT" sz="1400" dirty="0" smtClean="0">
                <a:solidFill>
                  <a:schemeClr val="tx1"/>
                </a:solidFill>
              </a:rPr>
              <a:t>2016 (e la prossima, a nov. 2017): col nome </a:t>
            </a:r>
            <a:r>
              <a:rPr lang="it-IT" sz="1400" dirty="0">
                <a:solidFill>
                  <a:srgbClr val="0070C0"/>
                </a:solidFill>
              </a:rPr>
              <a:t>Fisica tra le </a:t>
            </a:r>
            <a:r>
              <a:rPr lang="it-IT" sz="1400" dirty="0" smtClean="0">
                <a:solidFill>
                  <a:srgbClr val="0070C0"/>
                </a:solidFill>
              </a:rPr>
              <a:t>onde</a:t>
            </a:r>
            <a:r>
              <a:rPr lang="it-IT" sz="1400" dirty="0" smtClean="0">
                <a:solidFill>
                  <a:schemeClr val="tx1"/>
                </a:solidFill>
              </a:rPr>
              <a:t>, ispirandosi alla scoperta delle Onde Gravitazionali</a:t>
            </a:r>
          </a:p>
          <a:p>
            <a:r>
              <a:rPr lang="it-IT" sz="1600" dirty="0" smtClean="0">
                <a:solidFill>
                  <a:schemeClr val="tx1"/>
                </a:solidFill>
              </a:rPr>
              <a:t>Ogni edizione ha coinvolto </a:t>
            </a:r>
            <a:r>
              <a:rPr lang="it-IT" sz="1600" dirty="0" smtClean="0">
                <a:solidFill>
                  <a:srgbClr val="0070C0"/>
                </a:solidFill>
              </a:rPr>
              <a:t>6 scuole superiori </a:t>
            </a:r>
            <a:r>
              <a:rPr lang="it-IT" sz="1600" dirty="0" smtClean="0">
                <a:solidFill>
                  <a:schemeClr val="tx1"/>
                </a:solidFill>
              </a:rPr>
              <a:t>per un totale di </a:t>
            </a:r>
            <a:r>
              <a:rPr lang="it-IT" sz="1600" dirty="0" smtClean="0">
                <a:solidFill>
                  <a:srgbClr val="0070C0"/>
                </a:solidFill>
              </a:rPr>
              <a:t>120 studenti all’anno</a:t>
            </a:r>
            <a:r>
              <a:rPr lang="it-IT" sz="1600" dirty="0" smtClean="0">
                <a:solidFill>
                  <a:schemeClr val="tx1"/>
                </a:solidFill>
              </a:rPr>
              <a:t>.</a:t>
            </a:r>
            <a:endParaRPr lang="it-IT" sz="1600" dirty="0">
              <a:solidFill>
                <a:schemeClr val="tx1"/>
              </a:solidFill>
            </a:endParaRPr>
          </a:p>
        </p:txBody>
      </p:sp>
      <p:pic>
        <p:nvPicPr>
          <p:cNvPr id="5" name="Immagine 4" descr="Locandina FISICA TRA LE ONDE.jpg"/>
          <p:cNvPicPr>
            <a:picLocks noChangeAspect="1"/>
          </p:cNvPicPr>
          <p:nvPr/>
        </p:nvPicPr>
        <p:blipFill>
          <a:blip r:embed="rId2" cstate="print"/>
          <a:stretch>
            <a:fillRect/>
          </a:stretch>
        </p:blipFill>
        <p:spPr>
          <a:xfrm>
            <a:off x="1680538" y="4012095"/>
            <a:ext cx="3455961" cy="2441240"/>
          </a:xfrm>
          <a:prstGeom prst="rect">
            <a:avLst/>
          </a:prstGeom>
          <a:ln>
            <a:solidFill>
              <a:schemeClr val="tx1"/>
            </a:solidFill>
          </a:ln>
        </p:spPr>
      </p:pic>
      <p:pic>
        <p:nvPicPr>
          <p:cNvPr id="7" name="Immagine 6" descr="Locandina2017.png"/>
          <p:cNvPicPr>
            <a:picLocks noChangeAspect="1"/>
          </p:cNvPicPr>
          <p:nvPr/>
        </p:nvPicPr>
        <p:blipFill>
          <a:blip r:embed="rId3" cstate="print"/>
          <a:stretch>
            <a:fillRect/>
          </a:stretch>
        </p:blipFill>
        <p:spPr>
          <a:xfrm>
            <a:off x="5756178" y="4010014"/>
            <a:ext cx="3387821" cy="2408021"/>
          </a:xfrm>
          <a:prstGeom prst="rect">
            <a:avLst/>
          </a:prstGeom>
          <a:ln>
            <a:solidFill>
              <a:schemeClr val="tx1"/>
            </a:solidFill>
          </a:ln>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3708" y="1350668"/>
            <a:ext cx="3400292" cy="2099134"/>
          </a:xfrm>
          <a:prstGeom prst="rect">
            <a:avLst/>
          </a:prstGeom>
          <a:ln>
            <a:solidFill>
              <a:schemeClr val="tx1"/>
            </a:solidFill>
          </a:ln>
        </p:spPr>
      </p:pic>
    </p:spTree>
    <p:extLst>
      <p:ext uri="{BB962C8B-B14F-4D97-AF65-F5344CB8AC3E}">
        <p14:creationId xmlns:p14="http://schemas.microsoft.com/office/powerpoint/2010/main" val="209022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Seminari a Città della Scienza</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a:t>
            </a:fld>
            <a:endParaRPr lang="en-US"/>
          </a:p>
        </p:txBody>
      </p:sp>
      <p:sp>
        <p:nvSpPr>
          <p:cNvPr id="6" name="Segnaposto contenuto 5"/>
          <p:cNvSpPr>
            <a:spLocks noGrp="1"/>
          </p:cNvSpPr>
          <p:nvPr>
            <p:ph sz="quarter" idx="1"/>
          </p:nvPr>
        </p:nvSpPr>
        <p:spPr/>
        <p:txBody>
          <a:bodyPr>
            <a:normAutofit fontScale="92500" lnSpcReduction="10000"/>
          </a:bodyPr>
          <a:lstStyle/>
          <a:p>
            <a:r>
              <a:rPr lang="it-IT" dirty="0" smtClean="0"/>
              <a:t>Dal 2013 abbiamo iniziato una collaborazione con </a:t>
            </a:r>
            <a:r>
              <a:rPr lang="it-IT" dirty="0" smtClean="0">
                <a:solidFill>
                  <a:srgbClr val="0070C0"/>
                </a:solidFill>
              </a:rPr>
              <a:t>Città della Scienza </a:t>
            </a:r>
            <a:r>
              <a:rPr lang="it-IT" dirty="0" smtClean="0"/>
              <a:t>che ha ospitato una serie di </a:t>
            </a:r>
            <a:r>
              <a:rPr lang="it-IT" dirty="0" smtClean="0">
                <a:solidFill>
                  <a:srgbClr val="0070C0"/>
                </a:solidFill>
              </a:rPr>
              <a:t>seminari didattici</a:t>
            </a:r>
            <a:r>
              <a:rPr lang="it-IT" dirty="0" smtClean="0"/>
              <a:t> organizzati dall’INFN su diverse tematiche</a:t>
            </a:r>
          </a:p>
          <a:p>
            <a:r>
              <a:rPr lang="it-IT" dirty="0" smtClean="0"/>
              <a:t>Più classi da diversi istituti possono essere ospitate contemporaneamente, fino ad una </a:t>
            </a:r>
            <a:r>
              <a:rPr lang="it-IT" dirty="0" smtClean="0">
                <a:solidFill>
                  <a:srgbClr val="0070C0"/>
                </a:solidFill>
              </a:rPr>
              <a:t>capienza di 200 persone circa</a:t>
            </a:r>
          </a:p>
          <a:p>
            <a:r>
              <a:rPr lang="it-IT" dirty="0" smtClean="0">
                <a:solidFill>
                  <a:srgbClr val="0070C0"/>
                </a:solidFill>
              </a:rPr>
              <a:t>Comunicazione con le scuole più capillare </a:t>
            </a:r>
            <a:r>
              <a:rPr lang="it-IT" dirty="0" smtClean="0"/>
              <a:t>grazie alla rete di contatti di Città della Scienza</a:t>
            </a:r>
          </a:p>
          <a:p>
            <a:r>
              <a:rPr lang="it-IT" dirty="0"/>
              <a:t>14 seminari nel 2017 per circa </a:t>
            </a:r>
            <a:br>
              <a:rPr lang="it-IT" dirty="0"/>
            </a:br>
            <a:r>
              <a:rPr lang="it-IT" dirty="0"/>
              <a:t>1500 studenti</a:t>
            </a:r>
          </a:p>
          <a:p>
            <a:pPr lvl="1"/>
            <a:r>
              <a:rPr lang="it-IT" dirty="0"/>
              <a:t>Nuovi temi forniti da docenti </a:t>
            </a:r>
            <a:br>
              <a:rPr lang="it-IT" dirty="0"/>
            </a:br>
            <a:r>
              <a:rPr lang="it-IT" dirty="0"/>
              <a:t>del </a:t>
            </a:r>
            <a:r>
              <a:rPr lang="it-IT" dirty="0" err="1"/>
              <a:t>Dip</a:t>
            </a:r>
            <a:r>
              <a:rPr lang="it-IT" dirty="0"/>
              <a:t>. di Fisica della </a:t>
            </a:r>
            <a:br>
              <a:rPr lang="it-IT" dirty="0"/>
            </a:br>
            <a:r>
              <a:rPr lang="it-IT" dirty="0"/>
              <a:t>Università Federico II</a:t>
            </a:r>
          </a:p>
          <a:p>
            <a:endParaRPr lang="it-IT" dirty="0" smtClean="0"/>
          </a:p>
        </p:txBody>
      </p:sp>
      <p:pic>
        <p:nvPicPr>
          <p:cNvPr id="3074" name="Picture 2" descr="ttp://multimedia.cac.erpx.it/foto/web/bene33_313_c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353" y="3883631"/>
            <a:ext cx="4414648" cy="297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09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40</a:t>
            </a:fld>
            <a:endParaRPr lang="en-US"/>
          </a:p>
        </p:txBody>
      </p:sp>
      <p:pic>
        <p:nvPicPr>
          <p:cNvPr id="7" name="Immagin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83902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Art &amp; Science </a:t>
            </a:r>
            <a:r>
              <a:rPr lang="it-IT" dirty="0" smtClean="0"/>
              <a:t/>
            </a:r>
            <a:br>
              <a:rPr lang="it-IT" dirty="0" smtClean="0"/>
            </a:br>
            <a:r>
              <a:rPr lang="it-IT" dirty="0" err="1" smtClean="0"/>
              <a:t>across</a:t>
            </a:r>
            <a:r>
              <a:rPr lang="it-IT" dirty="0" smtClean="0"/>
              <a:t> </a:t>
            </a:r>
            <a:r>
              <a:rPr lang="it-IT" dirty="0" err="1"/>
              <a:t>Italy</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41</a:t>
            </a:fld>
            <a:endParaRPr lang="en-US"/>
          </a:p>
        </p:txBody>
      </p:sp>
      <p:sp>
        <p:nvSpPr>
          <p:cNvPr id="6" name="Segnaposto contenuto 5"/>
          <p:cNvSpPr>
            <a:spLocks noGrp="1"/>
          </p:cNvSpPr>
          <p:nvPr>
            <p:ph sz="quarter" idx="1"/>
          </p:nvPr>
        </p:nvSpPr>
        <p:spPr>
          <a:xfrm>
            <a:off x="457201" y="1219200"/>
            <a:ext cx="3779362" cy="4937760"/>
          </a:xfrm>
        </p:spPr>
        <p:txBody>
          <a:bodyPr>
            <a:normAutofit fontScale="77500" lnSpcReduction="20000"/>
          </a:bodyPr>
          <a:lstStyle/>
          <a:p>
            <a:r>
              <a:rPr lang="it-IT" dirty="0">
                <a:solidFill>
                  <a:srgbClr val="0070C0"/>
                </a:solidFill>
              </a:rPr>
              <a:t>3000 liceali </a:t>
            </a:r>
            <a:r>
              <a:rPr lang="it-IT" dirty="0"/>
              <a:t>di Firenze, Milano, Napoli, Padova e Venezia </a:t>
            </a:r>
            <a:br>
              <a:rPr lang="it-IT" dirty="0"/>
            </a:br>
            <a:r>
              <a:rPr lang="it-IT" dirty="0"/>
              <a:t>in corsa per un Master al CERN attraverso un percorso di Arte e Scienza</a:t>
            </a:r>
          </a:p>
          <a:p>
            <a:pPr lvl="1"/>
            <a:r>
              <a:rPr lang="it-IT" dirty="0" smtClean="0"/>
              <a:t>Napoli (P. Paolucci), </a:t>
            </a:r>
            <a:r>
              <a:rPr lang="it-IT" dirty="0"/>
              <a:t>Firenze, Milano, Padova, Uff. comunicazione, CERN</a:t>
            </a:r>
          </a:p>
          <a:p>
            <a:pPr lvl="1"/>
            <a:r>
              <a:rPr lang="it-IT" dirty="0"/>
              <a:t>37 scuole, 107 classi e 2975 studenti (915 a Napoli) e tanti docenti</a:t>
            </a:r>
          </a:p>
          <a:p>
            <a:r>
              <a:rPr lang="it-IT" dirty="0">
                <a:solidFill>
                  <a:srgbClr val="0070C0"/>
                </a:solidFill>
              </a:rPr>
              <a:t>Incontri e </a:t>
            </a:r>
            <a:r>
              <a:rPr lang="it-IT" dirty="0" smtClean="0">
                <a:solidFill>
                  <a:srgbClr val="0070C0"/>
                </a:solidFill>
              </a:rPr>
              <a:t>seminari </a:t>
            </a:r>
            <a:r>
              <a:rPr lang="it-IT" dirty="0"/>
              <a:t>presso: le scuole, i laboratori INFN, l’Università, l’Accademia belle arti e la Società Nazionale di Scienza Arti e Lettere</a:t>
            </a:r>
          </a:p>
          <a:p>
            <a:pPr lvl="1"/>
            <a:r>
              <a:rPr lang="it-IT" dirty="0"/>
              <a:t>Visite guidate ai </a:t>
            </a:r>
            <a:r>
              <a:rPr lang="it-IT" dirty="0" smtClean="0"/>
              <a:t>musei </a:t>
            </a:r>
            <a:r>
              <a:rPr lang="it-IT" dirty="0"/>
              <a:t>di </a:t>
            </a:r>
            <a:r>
              <a:rPr lang="it-IT" dirty="0" smtClean="0"/>
              <a:t>scienza </a:t>
            </a:r>
            <a:r>
              <a:rPr lang="it-IT" dirty="0"/>
              <a:t>e </a:t>
            </a:r>
            <a:r>
              <a:rPr lang="it-IT" dirty="0" smtClean="0"/>
              <a:t>arte </a:t>
            </a:r>
            <a:r>
              <a:rPr lang="it-IT" dirty="0"/>
              <a:t>(Corporea e </a:t>
            </a:r>
            <a:r>
              <a:rPr lang="it-IT" dirty="0" smtClean="0"/>
              <a:t>MADRE)</a:t>
            </a:r>
            <a:endParaRPr lang="it-IT" dirty="0"/>
          </a:p>
          <a:p>
            <a:endParaRPr lang="it-IT" dirty="0"/>
          </a:p>
        </p:txBody>
      </p:sp>
      <p:pic>
        <p:nvPicPr>
          <p:cNvPr id="7" name="Immagine 6" descr="A_locandina_mila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562" y="0"/>
            <a:ext cx="4898082" cy="6858000"/>
          </a:xfrm>
          <a:prstGeom prst="rect">
            <a:avLst/>
          </a:prstGeom>
        </p:spPr>
      </p:pic>
    </p:spTree>
    <p:extLst>
      <p:ext uri="{BB962C8B-B14F-4D97-AF65-F5344CB8AC3E}">
        <p14:creationId xmlns:p14="http://schemas.microsoft.com/office/powerpoint/2010/main" val="1154010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&amp; Science </a:t>
            </a:r>
            <a:r>
              <a:rPr lang="it-IT" dirty="0" err="1"/>
              <a:t>across</a:t>
            </a:r>
            <a:r>
              <a:rPr lang="it-IT" dirty="0"/>
              <a:t> </a:t>
            </a:r>
            <a:r>
              <a:rPr lang="it-IT" dirty="0" err="1" smtClean="0"/>
              <a:t>Italy</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42</a:t>
            </a:fld>
            <a:endParaRPr lang="en-US"/>
          </a:p>
        </p:txBody>
      </p:sp>
      <p:sp>
        <p:nvSpPr>
          <p:cNvPr id="6" name="Segnaposto contenuto 5"/>
          <p:cNvSpPr>
            <a:spLocks noGrp="1"/>
          </p:cNvSpPr>
          <p:nvPr>
            <p:ph sz="quarter" idx="1"/>
          </p:nvPr>
        </p:nvSpPr>
        <p:spPr/>
        <p:txBody>
          <a:bodyPr>
            <a:normAutofit lnSpcReduction="10000"/>
          </a:bodyPr>
          <a:lstStyle/>
          <a:p>
            <a:r>
              <a:rPr lang="it-IT" dirty="0" smtClean="0"/>
              <a:t>Gruppi </a:t>
            </a:r>
            <a:r>
              <a:rPr lang="it-IT" dirty="0"/>
              <a:t>di 3 studenti progetteranno e realizzeranno una </a:t>
            </a:r>
            <a:r>
              <a:rPr lang="it-IT" dirty="0">
                <a:solidFill>
                  <a:srgbClr val="0070C0"/>
                </a:solidFill>
              </a:rPr>
              <a:t>composizione artistico-scientifica </a:t>
            </a:r>
            <a:r>
              <a:rPr lang="it-IT" dirty="0"/>
              <a:t>su uno degli argomenti trattati nella prima fase</a:t>
            </a:r>
          </a:p>
          <a:p>
            <a:pPr lvl="1"/>
            <a:r>
              <a:rPr lang="it-IT" dirty="0" smtClean="0"/>
              <a:t>Progettazione </a:t>
            </a:r>
            <a:r>
              <a:rPr lang="it-IT" dirty="0"/>
              <a:t>della mostra/guide “I colori del Bosone di </a:t>
            </a:r>
            <a:r>
              <a:rPr lang="it-IT" dirty="0" err="1"/>
              <a:t>Higgs</a:t>
            </a:r>
            <a:r>
              <a:rPr lang="it-IT" dirty="0" smtClean="0"/>
              <a:t>”</a:t>
            </a:r>
            <a:endParaRPr lang="it-IT" dirty="0"/>
          </a:p>
          <a:p>
            <a:pPr lvl="1"/>
            <a:r>
              <a:rPr lang="it-IT" dirty="0" smtClean="0"/>
              <a:t>Giuria </a:t>
            </a:r>
            <a:r>
              <a:rPr lang="it-IT" dirty="0"/>
              <a:t>internazionale selezionare le migliori </a:t>
            </a:r>
            <a:r>
              <a:rPr lang="it-IT" dirty="0" smtClean="0"/>
              <a:t>composizioni</a:t>
            </a:r>
            <a:endParaRPr lang="it-IT" dirty="0"/>
          </a:p>
          <a:p>
            <a:pPr lvl="1"/>
            <a:r>
              <a:rPr lang="it-IT" dirty="0">
                <a:solidFill>
                  <a:srgbClr val="0070C0"/>
                </a:solidFill>
              </a:rPr>
              <a:t>I primi 24 vinceranno una borsa di studio </a:t>
            </a:r>
            <a:r>
              <a:rPr lang="it-IT" dirty="0"/>
              <a:t>per un Master al </a:t>
            </a:r>
            <a:r>
              <a:rPr lang="it-IT" dirty="0" smtClean="0"/>
              <a:t>CERN</a:t>
            </a:r>
            <a:endParaRPr lang="it-IT" dirty="0"/>
          </a:p>
          <a:p>
            <a:r>
              <a:rPr lang="it-IT" dirty="0"/>
              <a:t>Convention finale a </a:t>
            </a:r>
            <a:r>
              <a:rPr lang="it-IT" dirty="0" smtClean="0"/>
              <a:t/>
            </a:r>
            <a:br>
              <a:rPr lang="it-IT" dirty="0" smtClean="0"/>
            </a:br>
            <a:r>
              <a:rPr lang="it-IT" dirty="0" smtClean="0"/>
              <a:t>Napoli </a:t>
            </a:r>
            <a:r>
              <a:rPr lang="it-IT" dirty="0"/>
              <a:t>(aprile 2018)</a:t>
            </a:r>
          </a:p>
          <a:p>
            <a:r>
              <a:rPr lang="it-IT" dirty="0"/>
              <a:t>Mostra itinerante </a:t>
            </a:r>
            <a:r>
              <a:rPr lang="it-IT" dirty="0" smtClean="0"/>
              <a:t>del</a:t>
            </a:r>
            <a:br>
              <a:rPr lang="it-IT" dirty="0" smtClean="0"/>
            </a:br>
            <a:r>
              <a:rPr lang="it-IT" dirty="0" smtClean="0"/>
              <a:t>CERN </a:t>
            </a:r>
            <a:r>
              <a:rPr lang="it-IT" dirty="0"/>
              <a:t>(3 mesi</a:t>
            </a:r>
            <a:r>
              <a:rPr lang="it-IT" dirty="0" smtClean="0"/>
              <a:t>)</a:t>
            </a:r>
          </a:p>
          <a:p>
            <a:pPr lvl="1"/>
            <a:r>
              <a:rPr lang="it-IT" dirty="0" smtClean="0"/>
              <a:t>I colori del bosone</a:t>
            </a:r>
            <a:br>
              <a:rPr lang="it-IT" dirty="0" smtClean="0"/>
            </a:br>
            <a:r>
              <a:rPr lang="it-IT" dirty="0" smtClean="0"/>
              <a:t>di </a:t>
            </a:r>
            <a:r>
              <a:rPr lang="it-IT" dirty="0" err="1" smtClean="0"/>
              <a:t>Higgs</a:t>
            </a:r>
            <a:endParaRPr lang="it-IT" dirty="0"/>
          </a:p>
          <a:p>
            <a:endParaRPr lang="it-IT" dirty="0"/>
          </a:p>
          <a:p>
            <a:pPr lvl="1"/>
            <a:endParaRPr lang="it-IT" dirty="0" smtClean="0"/>
          </a:p>
          <a:p>
            <a:endParaRPr lang="it-IT" dirty="0"/>
          </a:p>
        </p:txBody>
      </p:sp>
      <p:pic>
        <p:nvPicPr>
          <p:cNvPr id="7" name="Picture 4" descr="isultati immagini per arte e scienza mostra vico equ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053" y="3869473"/>
            <a:ext cx="5379349" cy="298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328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Numeri</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43</a:t>
            </a:fld>
            <a:endParaRPr lang="en-US"/>
          </a:p>
        </p:txBody>
      </p:sp>
      <p:sp>
        <p:nvSpPr>
          <p:cNvPr id="6" name="Segnaposto contenuto 5"/>
          <p:cNvSpPr>
            <a:spLocks noGrp="1"/>
          </p:cNvSpPr>
          <p:nvPr>
            <p:ph sz="quarter" idx="1"/>
          </p:nvPr>
        </p:nvSpPr>
        <p:spPr/>
        <p:txBody>
          <a:bodyPr>
            <a:normAutofit/>
          </a:bodyPr>
          <a:lstStyle/>
          <a:p>
            <a:r>
              <a:rPr lang="it-IT" dirty="0" smtClean="0"/>
              <a:t>12 </a:t>
            </a:r>
            <a:r>
              <a:rPr lang="it-IT" dirty="0"/>
              <a:t>scuole ad oggi tutte di Napoli con 700 studenti </a:t>
            </a:r>
            <a:r>
              <a:rPr lang="it-IT" dirty="0" smtClean="0"/>
              <a:t>afferenti</a:t>
            </a:r>
          </a:p>
          <a:p>
            <a:r>
              <a:rPr lang="it-IT" dirty="0" smtClean="0"/>
              <a:t>Tutte </a:t>
            </a:r>
            <a:r>
              <a:rPr lang="it-IT" dirty="0"/>
              <a:t>le convenzioni sono state firmate dal Direttore </a:t>
            </a:r>
            <a:endParaRPr lang="it-IT" dirty="0" smtClean="0"/>
          </a:p>
          <a:p>
            <a:r>
              <a:rPr lang="it-IT" dirty="0" smtClean="0"/>
              <a:t>P. Paolucci è il loro Referente.</a:t>
            </a:r>
          </a:p>
          <a:p>
            <a:r>
              <a:rPr lang="it-IT" dirty="0" smtClean="0"/>
              <a:t>Fatti 4 </a:t>
            </a:r>
            <a:r>
              <a:rPr lang="it-IT" dirty="0"/>
              <a:t>seminari in ognuna delle scuole + 1 visita al Museo Città della Scienza + Viaggio ai laboratori per un totale di circa 50 ore </a:t>
            </a:r>
            <a:r>
              <a:rPr lang="it-IT" dirty="0" smtClean="0"/>
              <a:t>a </a:t>
            </a:r>
            <a:r>
              <a:rPr lang="it-IT" dirty="0"/>
              <a:t>seconda della scuola</a:t>
            </a:r>
            <a:r>
              <a:rPr lang="it-IT" dirty="0" smtClean="0"/>
              <a:t>.</a:t>
            </a:r>
          </a:p>
          <a:p>
            <a:r>
              <a:rPr lang="it-IT" dirty="0" smtClean="0"/>
              <a:t>In </a:t>
            </a:r>
            <a:r>
              <a:rPr lang="it-IT" dirty="0"/>
              <a:t>due anni che è la durata del progetto il monte ore è di 150 ore come </a:t>
            </a:r>
            <a:r>
              <a:rPr lang="it-IT" dirty="0" smtClean="0"/>
              <a:t>media.</a:t>
            </a:r>
            <a:r>
              <a:rPr lang="it-IT" dirty="0"/>
              <a:t/>
            </a:r>
            <a:br>
              <a:rPr lang="it-IT" dirty="0"/>
            </a:br>
            <a:endParaRPr lang="it-IT" dirty="0"/>
          </a:p>
        </p:txBody>
      </p:sp>
    </p:spTree>
    <p:extLst>
      <p:ext uri="{BB962C8B-B14F-4D97-AF65-F5344CB8AC3E}">
        <p14:creationId xmlns:p14="http://schemas.microsoft.com/office/powerpoint/2010/main" val="836234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Social media</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44</a:t>
            </a:fld>
            <a:endParaRPr lang="en-US"/>
          </a:p>
        </p:txBody>
      </p:sp>
      <p:sp>
        <p:nvSpPr>
          <p:cNvPr id="6" name="Segnaposto contenuto 5"/>
          <p:cNvSpPr>
            <a:spLocks noGrp="1"/>
          </p:cNvSpPr>
          <p:nvPr>
            <p:ph sz="quarter" idx="1"/>
          </p:nvPr>
        </p:nvSpPr>
        <p:spPr>
          <a:xfrm>
            <a:off x="457200" y="1219200"/>
            <a:ext cx="3583459" cy="3365158"/>
          </a:xfrm>
        </p:spPr>
        <p:txBody>
          <a:bodyPr>
            <a:normAutofit/>
          </a:bodyPr>
          <a:lstStyle/>
          <a:p>
            <a:r>
              <a:rPr lang="it-IT" dirty="0" smtClean="0"/>
              <a:t>Pagina </a:t>
            </a:r>
            <a:r>
              <a:rPr lang="it-IT" dirty="0" err="1" smtClean="0"/>
              <a:t>Facebook</a:t>
            </a:r>
            <a:r>
              <a:rPr lang="it-IT" dirty="0" smtClean="0"/>
              <a:t> realizzata prima della Notte dei Ricercatori 2016</a:t>
            </a:r>
          </a:p>
          <a:p>
            <a:r>
              <a:rPr lang="it-IT" dirty="0" smtClean="0">
                <a:solidFill>
                  <a:srgbClr val="0070C0"/>
                </a:solidFill>
              </a:rPr>
              <a:t>581 </a:t>
            </a:r>
            <a:r>
              <a:rPr lang="it-IT" dirty="0" err="1" smtClean="0">
                <a:solidFill>
                  <a:srgbClr val="0070C0"/>
                </a:solidFill>
              </a:rPr>
              <a:t>like</a:t>
            </a:r>
            <a:r>
              <a:rPr lang="it-IT" dirty="0" smtClean="0">
                <a:solidFill>
                  <a:srgbClr val="0070C0"/>
                </a:solidFill>
              </a:rPr>
              <a:t>, 593 </a:t>
            </a:r>
            <a:r>
              <a:rPr lang="it-IT" dirty="0" err="1" smtClean="0">
                <a:solidFill>
                  <a:srgbClr val="0070C0"/>
                </a:solidFill>
              </a:rPr>
              <a:t>followers</a:t>
            </a:r>
            <a:r>
              <a:rPr lang="it-IT" dirty="0" smtClean="0"/>
              <a:t> raggiunti in particolare grazie a inviti diretti e  ai principali eventi</a:t>
            </a:r>
          </a:p>
        </p:txBody>
      </p:sp>
      <p:pic>
        <p:nvPicPr>
          <p:cNvPr id="9" name="Immagine 8"/>
          <p:cNvPicPr>
            <a:picLocks noChangeAspect="1"/>
          </p:cNvPicPr>
          <p:nvPr/>
        </p:nvPicPr>
        <p:blipFill rotWithShape="1">
          <a:blip r:embed="rId2"/>
          <a:srcRect r="31844"/>
          <a:stretch/>
        </p:blipFill>
        <p:spPr>
          <a:xfrm>
            <a:off x="4213192" y="0"/>
            <a:ext cx="4930808" cy="6858000"/>
          </a:xfrm>
          <a:prstGeom prst="rect">
            <a:avLst/>
          </a:prstGeom>
        </p:spPr>
      </p:pic>
      <p:pic>
        <p:nvPicPr>
          <p:cNvPr id="10" name="Immagine 9"/>
          <p:cNvPicPr>
            <a:picLocks noChangeAspect="1"/>
          </p:cNvPicPr>
          <p:nvPr/>
        </p:nvPicPr>
        <p:blipFill>
          <a:blip r:embed="rId3"/>
          <a:stretch>
            <a:fillRect/>
          </a:stretch>
        </p:blipFill>
        <p:spPr>
          <a:xfrm>
            <a:off x="0" y="4569505"/>
            <a:ext cx="5523470" cy="2288496"/>
          </a:xfrm>
          <a:prstGeom prst="rect">
            <a:avLst/>
          </a:prstGeom>
        </p:spPr>
      </p:pic>
    </p:spTree>
    <p:extLst>
      <p:ext uri="{BB962C8B-B14F-4D97-AF65-F5344CB8AC3E}">
        <p14:creationId xmlns:p14="http://schemas.microsoft.com/office/powerpoint/2010/main" val="8430254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45</a:t>
            </a:fld>
            <a:endParaRPr lang="en-US"/>
          </a:p>
        </p:txBody>
      </p:sp>
      <p:sp>
        <p:nvSpPr>
          <p:cNvPr id="6" name="Segnaposto contenuto 5"/>
          <p:cNvSpPr>
            <a:spLocks noGrp="1"/>
          </p:cNvSpPr>
          <p:nvPr>
            <p:ph sz="quarter" idx="1"/>
          </p:nvPr>
        </p:nvSpPr>
        <p:spPr/>
        <p:txBody>
          <a:bodyPr>
            <a:normAutofit lnSpcReduction="10000"/>
          </a:bodyPr>
          <a:lstStyle/>
          <a:p>
            <a:r>
              <a:rPr lang="it-IT" sz="3200" dirty="0" smtClean="0"/>
              <a:t>L’attività della Sezione di Napoli è strutturata da </a:t>
            </a:r>
            <a:r>
              <a:rPr lang="it-IT" sz="3200" dirty="0" smtClean="0">
                <a:solidFill>
                  <a:srgbClr val="0070C0"/>
                </a:solidFill>
              </a:rPr>
              <a:t>5 anni</a:t>
            </a:r>
          </a:p>
          <a:p>
            <a:r>
              <a:rPr lang="it-IT" sz="3200" dirty="0" smtClean="0"/>
              <a:t>Collaborazioni consolidate e durature</a:t>
            </a:r>
          </a:p>
          <a:p>
            <a:pPr lvl="1"/>
            <a:r>
              <a:rPr lang="it-IT" sz="2900" dirty="0" smtClean="0"/>
              <a:t>Città della Scienza, PONYS, UNINA, SUN, Comune di Napoli</a:t>
            </a:r>
          </a:p>
          <a:p>
            <a:r>
              <a:rPr lang="it-IT" sz="3200" dirty="0" smtClean="0"/>
              <a:t>Alcune attività consolidate ben articolate</a:t>
            </a:r>
          </a:p>
          <a:p>
            <a:r>
              <a:rPr lang="it-IT" sz="3200" dirty="0" smtClean="0"/>
              <a:t>Basate finora su iniziativa volontaria, è necessario </a:t>
            </a:r>
            <a:r>
              <a:rPr lang="it-IT" sz="3200" dirty="0" smtClean="0">
                <a:solidFill>
                  <a:srgbClr val="0070C0"/>
                </a:solidFill>
              </a:rPr>
              <a:t>rendere strutturale la partecipazione dei ricercatori facendo sentire tutti coinvolti in questa missione dell’ente</a:t>
            </a:r>
            <a:endParaRPr lang="it-IT" sz="3200" dirty="0">
              <a:solidFill>
                <a:srgbClr val="0070C0"/>
              </a:solidFill>
            </a:endParaRPr>
          </a:p>
        </p:txBody>
      </p:sp>
    </p:spTree>
    <p:extLst>
      <p:ext uri="{BB962C8B-B14F-4D97-AF65-F5344CB8AC3E}">
        <p14:creationId xmlns:p14="http://schemas.microsoft.com/office/powerpoint/2010/main" val="144618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7" name="Segnaposto numero diapositiva 6"/>
          <p:cNvSpPr>
            <a:spLocks noGrp="1"/>
          </p:cNvSpPr>
          <p:nvPr>
            <p:ph type="sldNum" sz="quarter" idx="12"/>
          </p:nvPr>
        </p:nvSpPr>
        <p:spPr/>
        <p:txBody>
          <a:bodyPr/>
          <a:lstStyle/>
          <a:p>
            <a:fld id="{5F19AF7F-7D4A-574B-85AB-0303DC11EFA8}" type="slidenum">
              <a:rPr lang="en-US" smtClean="0"/>
              <a:pPr/>
              <a:t>5</a:t>
            </a:fld>
            <a:endParaRPr lang="en-US"/>
          </a:p>
        </p:txBody>
      </p:sp>
      <p:pic>
        <p:nvPicPr>
          <p:cNvPr id="1026" name="Picture 2" descr="ttps://c1.staticflickr.com/9/8109/8491115211_195388a630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 y="1"/>
            <a:ext cx="9142475" cy="613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771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Outreach</a:t>
            </a:r>
            <a:r>
              <a:rPr lang="it-IT" dirty="0" smtClean="0"/>
              <a:t> e immatricolazioni</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6</a:t>
            </a:fld>
            <a:endParaRPr lang="en-US"/>
          </a:p>
        </p:txBody>
      </p:sp>
      <p:sp>
        <p:nvSpPr>
          <p:cNvPr id="6" name="Segnaposto contenuto 5"/>
          <p:cNvSpPr>
            <a:spLocks noGrp="1"/>
          </p:cNvSpPr>
          <p:nvPr>
            <p:ph sz="quarter" idx="1"/>
          </p:nvPr>
        </p:nvSpPr>
        <p:spPr/>
        <p:txBody>
          <a:bodyPr>
            <a:normAutofit fontScale="85000" lnSpcReduction="20000"/>
          </a:bodyPr>
          <a:lstStyle/>
          <a:p>
            <a:r>
              <a:rPr lang="it-IT" dirty="0" smtClean="0"/>
              <a:t>Incrementato significativamente il numero di studenti iscritti a Fisica</a:t>
            </a:r>
          </a:p>
          <a:p>
            <a:r>
              <a:rPr lang="it-IT" dirty="0"/>
              <a:t>T</a:t>
            </a:r>
            <a:r>
              <a:rPr lang="it-IT" dirty="0" smtClean="0"/>
              <a:t>endenza simile ad altre università italiane</a:t>
            </a:r>
            <a:endParaRPr lang="it-IT" dirty="0"/>
          </a:p>
          <a:p>
            <a:pPr lvl="1"/>
            <a:endParaRPr lang="it-IT" dirty="0">
              <a:solidFill>
                <a:srgbClr val="C00000"/>
              </a:solidFill>
            </a:endParaRPr>
          </a:p>
          <a:p>
            <a:pPr lvl="1"/>
            <a:endParaRPr lang="it-IT" dirty="0" smtClean="0">
              <a:solidFill>
                <a:srgbClr val="C00000"/>
              </a:solidFill>
            </a:endParaRPr>
          </a:p>
          <a:p>
            <a:pPr lvl="1"/>
            <a:endParaRPr lang="it-IT" dirty="0">
              <a:solidFill>
                <a:srgbClr val="C00000"/>
              </a:solidFill>
            </a:endParaRPr>
          </a:p>
          <a:p>
            <a:pPr lvl="1"/>
            <a:endParaRPr lang="it-IT" dirty="0" smtClean="0">
              <a:solidFill>
                <a:srgbClr val="C00000"/>
              </a:solidFill>
            </a:endParaRPr>
          </a:p>
          <a:p>
            <a:pPr lvl="1"/>
            <a:endParaRPr lang="it-IT" dirty="0">
              <a:solidFill>
                <a:srgbClr val="C00000"/>
              </a:solidFill>
            </a:endParaRPr>
          </a:p>
          <a:p>
            <a:pPr lvl="1"/>
            <a:endParaRPr lang="it-IT" dirty="0" smtClean="0"/>
          </a:p>
          <a:p>
            <a:pPr lvl="1"/>
            <a:endParaRPr lang="it-IT" dirty="0" smtClean="0"/>
          </a:p>
          <a:p>
            <a:pPr lvl="1"/>
            <a:endParaRPr lang="it-IT" dirty="0"/>
          </a:p>
          <a:p>
            <a:pPr lvl="1"/>
            <a:endParaRPr lang="it-IT" dirty="0"/>
          </a:p>
          <a:p>
            <a:pPr lvl="1"/>
            <a:endParaRPr lang="it-IT" dirty="0"/>
          </a:p>
          <a:p>
            <a:pPr lvl="1"/>
            <a:endParaRPr lang="it-IT" dirty="0" smtClean="0"/>
          </a:p>
          <a:p>
            <a:pPr lvl="1"/>
            <a:r>
              <a:rPr lang="it-IT" dirty="0" smtClean="0"/>
              <a:t>Il maggiore interesse dei mezzi di informazione, insieme alla più capillare divulgazione molto probabilmente hanno contribuito a questi numeri</a:t>
            </a:r>
            <a:endParaRPr lang="it-IT"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807" y="2022897"/>
            <a:ext cx="4865264" cy="3187772"/>
          </a:xfrm>
          <a:prstGeom prst="rect">
            <a:avLst/>
          </a:prstGeom>
        </p:spPr>
      </p:pic>
    </p:spTree>
    <p:extLst>
      <p:ext uri="{BB962C8B-B14F-4D97-AF65-F5344CB8AC3E}">
        <p14:creationId xmlns:p14="http://schemas.microsoft.com/office/powerpoint/2010/main" val="148952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Lo show dell’Universo</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7</a:t>
            </a:fld>
            <a:endParaRPr lang="en-US"/>
          </a:p>
        </p:txBody>
      </p:sp>
      <p:sp>
        <p:nvSpPr>
          <p:cNvPr id="6" name="Segnaposto contenuto 5"/>
          <p:cNvSpPr>
            <a:spLocks noGrp="1"/>
          </p:cNvSpPr>
          <p:nvPr>
            <p:ph sz="quarter" idx="1"/>
          </p:nvPr>
        </p:nvSpPr>
        <p:spPr/>
        <p:txBody>
          <a:bodyPr>
            <a:normAutofit fontScale="92500"/>
          </a:bodyPr>
          <a:lstStyle/>
          <a:p>
            <a:r>
              <a:rPr lang="it-IT" dirty="0" smtClean="0"/>
              <a:t>Narrazione divulgativa della scoperta </a:t>
            </a:r>
            <a:br>
              <a:rPr lang="it-IT" dirty="0" smtClean="0"/>
            </a:br>
            <a:r>
              <a:rPr lang="it-IT" dirty="0" smtClean="0"/>
              <a:t>del bosone di </a:t>
            </a:r>
            <a:r>
              <a:rPr lang="it-IT" dirty="0" err="1" smtClean="0"/>
              <a:t>Higgs</a:t>
            </a:r>
            <a:r>
              <a:rPr lang="it-IT" dirty="0" smtClean="0"/>
              <a:t> organizzata</a:t>
            </a:r>
            <a:br>
              <a:rPr lang="it-IT" dirty="0" smtClean="0"/>
            </a:br>
            <a:r>
              <a:rPr lang="it-IT" dirty="0" smtClean="0"/>
              <a:t>dall’</a:t>
            </a:r>
            <a:r>
              <a:rPr lang="it-IT" dirty="0" smtClean="0">
                <a:solidFill>
                  <a:srgbClr val="0070C0"/>
                </a:solidFill>
              </a:rPr>
              <a:t>Ufficio Comunicazione INFN</a:t>
            </a:r>
          </a:p>
          <a:p>
            <a:pPr lvl="1"/>
            <a:r>
              <a:rPr lang="it-IT" dirty="0" smtClean="0"/>
              <a:t>Conduzione di </a:t>
            </a:r>
            <a:r>
              <a:rPr lang="it-IT" dirty="0">
                <a:solidFill>
                  <a:srgbClr val="0070C0"/>
                </a:solidFill>
              </a:rPr>
              <a:t>Patrizio Roversi </a:t>
            </a:r>
            <a:r>
              <a:rPr lang="it-IT" dirty="0"/>
              <a:t>e </a:t>
            </a:r>
            <a:r>
              <a:rPr lang="it-IT" dirty="0" err="1" smtClean="0">
                <a:solidFill>
                  <a:srgbClr val="0070C0"/>
                </a:solidFill>
              </a:rPr>
              <a:t>Siusy</a:t>
            </a:r>
            <a:r>
              <a:rPr lang="it-IT" dirty="0" smtClean="0">
                <a:solidFill>
                  <a:srgbClr val="0070C0"/>
                </a:solidFill>
              </a:rPr>
              <a:t> </a:t>
            </a:r>
            <a:r>
              <a:rPr lang="it-IT" dirty="0" err="1" smtClean="0">
                <a:solidFill>
                  <a:srgbClr val="0070C0"/>
                </a:solidFill>
              </a:rPr>
              <a:t>Blady</a:t>
            </a:r>
            <a:endParaRPr lang="it-IT" dirty="0" smtClean="0">
              <a:solidFill>
                <a:srgbClr val="0070C0"/>
              </a:solidFill>
            </a:endParaRPr>
          </a:p>
          <a:p>
            <a:pPr lvl="1"/>
            <a:r>
              <a:rPr lang="it-IT" dirty="0" smtClean="0"/>
              <a:t>Spettacolo di bolle di sapone (</a:t>
            </a:r>
            <a:r>
              <a:rPr lang="it-IT" dirty="0" err="1">
                <a:solidFill>
                  <a:srgbClr val="0070C0"/>
                </a:solidFill>
              </a:rPr>
              <a:t>B</a:t>
            </a:r>
            <a:r>
              <a:rPr lang="it-IT" dirty="0" err="1" smtClean="0">
                <a:solidFill>
                  <a:srgbClr val="0070C0"/>
                </a:solidFill>
              </a:rPr>
              <a:t>ep</a:t>
            </a:r>
            <a:r>
              <a:rPr lang="it-IT" dirty="0" smtClean="0">
                <a:solidFill>
                  <a:srgbClr val="0070C0"/>
                </a:solidFill>
              </a:rPr>
              <a:t> </a:t>
            </a:r>
            <a:r>
              <a:rPr lang="it-IT" dirty="0" err="1" smtClean="0">
                <a:solidFill>
                  <a:srgbClr val="0070C0"/>
                </a:solidFill>
              </a:rPr>
              <a:t>Bou</a:t>
            </a:r>
            <a:r>
              <a:rPr lang="it-IT" dirty="0"/>
              <a:t>)</a:t>
            </a:r>
            <a:endParaRPr lang="it-IT" dirty="0" smtClean="0"/>
          </a:p>
          <a:p>
            <a:r>
              <a:rPr lang="it-IT" dirty="0" smtClean="0"/>
              <a:t>Prima edizione (set. 2012):</a:t>
            </a:r>
          </a:p>
          <a:p>
            <a:pPr lvl="1"/>
            <a:r>
              <a:rPr lang="it-IT" dirty="0" smtClean="0">
                <a:solidFill>
                  <a:srgbClr val="0070C0"/>
                </a:solidFill>
              </a:rPr>
              <a:t>Napoli</a:t>
            </a:r>
            <a:r>
              <a:rPr lang="it-IT" dirty="0" smtClean="0"/>
              <a:t>, promossa da INFN, Città della Scienza, </a:t>
            </a:r>
            <a:r>
              <a:rPr lang="it-IT" dirty="0"/>
              <a:t>i</a:t>
            </a:r>
            <a:r>
              <a:rPr lang="it-IT" dirty="0" smtClean="0"/>
              <a:t>l Mattino, le Nuvole</a:t>
            </a:r>
            <a:br>
              <a:rPr lang="it-IT" dirty="0" smtClean="0"/>
            </a:br>
            <a:r>
              <a:rPr lang="it-IT" dirty="0" err="1" smtClean="0"/>
              <a:t>Ferroni</a:t>
            </a:r>
            <a:r>
              <a:rPr lang="it-IT" dirty="0" smtClean="0"/>
              <a:t> (INFN), </a:t>
            </a:r>
            <a:r>
              <a:rPr lang="it-IT" dirty="0" err="1" smtClean="0"/>
              <a:t>Gianotti</a:t>
            </a:r>
            <a:r>
              <a:rPr lang="it-IT" dirty="0" smtClean="0"/>
              <a:t> (ATLAS), Tonelli (CMS)</a:t>
            </a:r>
          </a:p>
          <a:p>
            <a:r>
              <a:rPr lang="it-IT" dirty="0" smtClean="0"/>
              <a:t>Seconda edizione (dic. 2012):</a:t>
            </a:r>
          </a:p>
          <a:p>
            <a:pPr lvl="1"/>
            <a:r>
              <a:rPr lang="it-IT" dirty="0">
                <a:solidFill>
                  <a:srgbClr val="0070C0"/>
                </a:solidFill>
              </a:rPr>
              <a:t>Sessa Aurunca</a:t>
            </a:r>
            <a:r>
              <a:rPr lang="it-IT" dirty="0"/>
              <a:t>, </a:t>
            </a:r>
            <a:r>
              <a:rPr lang="it-IT" dirty="0" smtClean="0"/>
              <a:t>festival “frammenti </a:t>
            </a:r>
            <a:r>
              <a:rPr lang="it-IT" dirty="0"/>
              <a:t>di </a:t>
            </a:r>
            <a:br>
              <a:rPr lang="it-IT" dirty="0"/>
            </a:br>
            <a:r>
              <a:rPr lang="it-IT" dirty="0" smtClean="0"/>
              <a:t>stelle illuminano”</a:t>
            </a:r>
            <a:br>
              <a:rPr lang="it-IT" dirty="0" smtClean="0"/>
            </a:br>
            <a:r>
              <a:rPr lang="it-IT" dirty="0" smtClean="0"/>
              <a:t>La Rana (INFN),  </a:t>
            </a:r>
            <a:r>
              <a:rPr lang="it-IT" dirty="0" err="1" smtClean="0"/>
              <a:t>Alviggi</a:t>
            </a:r>
            <a:r>
              <a:rPr lang="it-IT" dirty="0" smtClean="0"/>
              <a:t> (ATLAS),</a:t>
            </a:r>
            <a:br>
              <a:rPr lang="it-IT" dirty="0" smtClean="0"/>
            </a:br>
            <a:r>
              <a:rPr lang="it-IT" dirty="0" smtClean="0"/>
              <a:t>Lista(CMS)</a:t>
            </a:r>
            <a:endParaRPr lang="it-IT" dirty="0"/>
          </a:p>
        </p:txBody>
      </p:sp>
      <p:pic>
        <p:nvPicPr>
          <p:cNvPr id="3078" name="Picture 6" descr="isultati immagini per lo show dell'univer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709" y="2669"/>
            <a:ext cx="3049291" cy="2034282"/>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4"/>
          <a:srcRect t="10337"/>
          <a:stretch/>
        </p:blipFill>
        <p:spPr>
          <a:xfrm>
            <a:off x="6094709" y="4808306"/>
            <a:ext cx="3047999" cy="2049694"/>
          </a:xfrm>
          <a:prstGeom prst="rect">
            <a:avLst/>
          </a:prstGeom>
        </p:spPr>
      </p:pic>
    </p:spTree>
    <p:extLst>
      <p:ext uri="{BB962C8B-B14F-4D97-AF65-F5344CB8AC3E}">
        <p14:creationId xmlns:p14="http://schemas.microsoft.com/office/powerpoint/2010/main" val="856449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Collaborazioni con in PONYS</a:t>
            </a:r>
            <a:endParaRPr lang="it-IT" dirty="0"/>
          </a:p>
        </p:txBody>
      </p:sp>
      <p:sp>
        <p:nvSpPr>
          <p:cNvPr id="2" name="Segnaposto data 1"/>
          <p:cNvSpPr>
            <a:spLocks noGrp="1"/>
          </p:cNvSpPr>
          <p:nvPr>
            <p:ph type="dt" sz="half" idx="10"/>
          </p:nvPr>
        </p:nvSpPr>
        <p:spPr/>
        <p:txBody>
          <a:bodyPr/>
          <a:lstStyle/>
          <a:p>
            <a:r>
              <a:rPr lang="it-IT" smtClean="0"/>
              <a:t>C3M - 6/9/17</a:t>
            </a:r>
            <a:endParaRPr lang="en-US"/>
          </a:p>
        </p:txBody>
      </p:sp>
      <p:sp>
        <p:nvSpPr>
          <p:cNvPr id="3" name="Segnaposto piè di pagina 2"/>
          <p:cNvSpPr>
            <a:spLocks noGrp="1"/>
          </p:cNvSpPr>
          <p:nvPr>
            <p:ph type="ftr" sz="quarter" idx="11"/>
          </p:nvPr>
        </p:nvSpPr>
        <p:spPr/>
        <p:txBody>
          <a:bodyPr/>
          <a:lstStyle/>
          <a:p>
            <a:r>
              <a:rPr lang="it-IT" smtClean="0"/>
              <a:t>Luca Lista</a:t>
            </a:r>
            <a:endParaRPr lang="en-US"/>
          </a:p>
        </p:txBody>
      </p:sp>
      <p:sp>
        <p:nvSpPr>
          <p:cNvPr id="4" name="Segnaposto numero diapositiva 3"/>
          <p:cNvSpPr>
            <a:spLocks noGrp="1"/>
          </p:cNvSpPr>
          <p:nvPr>
            <p:ph type="sldNum" sz="quarter" idx="12"/>
          </p:nvPr>
        </p:nvSpPr>
        <p:spPr/>
        <p:txBody>
          <a:bodyPr/>
          <a:lstStyle/>
          <a:p>
            <a:fld id="{5F19AF7F-7D4A-574B-85AB-0303DC11EFA8}" type="slidenum">
              <a:rPr lang="en-US" smtClean="0"/>
              <a:pPr/>
              <a:t>8</a:t>
            </a:fld>
            <a:endParaRPr lang="en-US"/>
          </a:p>
        </p:txBody>
      </p:sp>
      <p:sp>
        <p:nvSpPr>
          <p:cNvPr id="6" name="Segnaposto contenuto 5"/>
          <p:cNvSpPr>
            <a:spLocks noGrp="1"/>
          </p:cNvSpPr>
          <p:nvPr>
            <p:ph sz="quarter" idx="1"/>
          </p:nvPr>
        </p:nvSpPr>
        <p:spPr/>
        <p:txBody>
          <a:bodyPr>
            <a:normAutofit/>
          </a:bodyPr>
          <a:lstStyle/>
          <a:p>
            <a:r>
              <a:rPr lang="it-IT" dirty="0" smtClean="0"/>
              <a:t>Associazione attiva dal 2010, premiati dalla </a:t>
            </a:r>
            <a:br>
              <a:rPr lang="it-IT" dirty="0" smtClean="0"/>
            </a:br>
            <a:r>
              <a:rPr lang="it-IT" dirty="0" smtClean="0"/>
              <a:t>EPS e dal Comune di Napoli</a:t>
            </a:r>
          </a:p>
          <a:p>
            <a:r>
              <a:rPr lang="it-IT" dirty="0" smtClean="0"/>
              <a:t>Scelgono tre </a:t>
            </a:r>
            <a:r>
              <a:rPr lang="it-IT" dirty="0" err="1" smtClean="0">
                <a:solidFill>
                  <a:srgbClr val="0070C0"/>
                </a:solidFill>
              </a:rPr>
              <a:t>faculty</a:t>
            </a:r>
            <a:r>
              <a:rPr lang="it-IT" dirty="0" smtClean="0">
                <a:solidFill>
                  <a:srgbClr val="0070C0"/>
                </a:solidFill>
              </a:rPr>
              <a:t> </a:t>
            </a:r>
            <a:r>
              <a:rPr lang="it-IT" dirty="0" err="1" smtClean="0">
                <a:solidFill>
                  <a:srgbClr val="0070C0"/>
                </a:solidFill>
              </a:rPr>
              <a:t>advisors</a:t>
            </a:r>
            <a:r>
              <a:rPr lang="it-IT" dirty="0" smtClean="0">
                <a:solidFill>
                  <a:srgbClr val="0070C0"/>
                </a:solidFill>
              </a:rPr>
              <a:t> </a:t>
            </a:r>
            <a:r>
              <a:rPr lang="it-IT" dirty="0" smtClean="0"/>
              <a:t>tra membri </a:t>
            </a:r>
            <a:br>
              <a:rPr lang="it-IT" dirty="0" smtClean="0"/>
            </a:br>
            <a:r>
              <a:rPr lang="it-IT" dirty="0" smtClean="0"/>
              <a:t>dell’università e degli enti di ricerca</a:t>
            </a:r>
          </a:p>
          <a:p>
            <a:r>
              <a:rPr lang="it-IT" dirty="0" smtClean="0"/>
              <a:t>L’INFN inizia a collaborare con i PONYS per la </a:t>
            </a:r>
            <a:r>
              <a:rPr lang="it-IT" dirty="0" smtClean="0">
                <a:solidFill>
                  <a:srgbClr val="0070C0"/>
                </a:solidFill>
              </a:rPr>
              <a:t>realizzazione di eventi insieme a Città della Scienza</a:t>
            </a:r>
            <a:endParaRPr lang="it-IT" dirty="0"/>
          </a:p>
          <a:p>
            <a:pPr lvl="1"/>
            <a:r>
              <a:rPr lang="it-IT" dirty="0" smtClean="0"/>
              <a:t>La collaborazione è ora stabile</a:t>
            </a:r>
          </a:p>
          <a:p>
            <a:pPr lvl="1"/>
            <a:r>
              <a:rPr lang="it-IT" dirty="0" smtClean="0"/>
              <a:t>Dal 2015 </a:t>
            </a:r>
            <a:r>
              <a:rPr lang="it-IT" dirty="0" smtClean="0">
                <a:solidFill>
                  <a:srgbClr val="0070C0"/>
                </a:solidFill>
              </a:rPr>
              <a:t>uno dei </a:t>
            </a:r>
            <a:r>
              <a:rPr lang="it-IT" dirty="0" err="1" smtClean="0">
                <a:solidFill>
                  <a:srgbClr val="0070C0"/>
                </a:solidFill>
              </a:rPr>
              <a:t>faculty</a:t>
            </a:r>
            <a:r>
              <a:rPr lang="it-IT" dirty="0" smtClean="0">
                <a:solidFill>
                  <a:srgbClr val="0070C0"/>
                </a:solidFill>
              </a:rPr>
              <a:t> </a:t>
            </a:r>
            <a:r>
              <a:rPr lang="it-IT" dirty="0" err="1" smtClean="0">
                <a:solidFill>
                  <a:srgbClr val="0070C0"/>
                </a:solidFill>
              </a:rPr>
              <a:t>advisor</a:t>
            </a:r>
            <a:r>
              <a:rPr lang="it-IT" dirty="0" smtClean="0">
                <a:solidFill>
                  <a:srgbClr val="0070C0"/>
                </a:solidFill>
              </a:rPr>
              <a:t> </a:t>
            </a:r>
            <a:br>
              <a:rPr lang="it-IT" dirty="0" smtClean="0">
                <a:solidFill>
                  <a:srgbClr val="0070C0"/>
                </a:solidFill>
              </a:rPr>
            </a:br>
            <a:r>
              <a:rPr lang="it-IT" dirty="0" smtClean="0">
                <a:solidFill>
                  <a:srgbClr val="0070C0"/>
                </a:solidFill>
              </a:rPr>
              <a:t>è dell’INFN </a:t>
            </a:r>
            <a:r>
              <a:rPr lang="it-IT" dirty="0" smtClean="0"/>
              <a:t>(L.L.)</a:t>
            </a:r>
          </a:p>
          <a:p>
            <a:pPr lvl="1"/>
            <a:r>
              <a:rPr lang="it-IT" dirty="0" smtClean="0"/>
              <a:t>Gli altri due </a:t>
            </a:r>
            <a:r>
              <a:rPr lang="it-IT" dirty="0" err="1" smtClean="0"/>
              <a:t>advisors</a:t>
            </a:r>
            <a:r>
              <a:rPr lang="it-IT" dirty="0" smtClean="0"/>
              <a:t> sono del</a:t>
            </a:r>
            <a:br>
              <a:rPr lang="it-IT" dirty="0" smtClean="0"/>
            </a:br>
            <a:r>
              <a:rPr lang="it-IT" dirty="0" smtClean="0"/>
              <a:t>CNR/ISASI e UNINA/</a:t>
            </a:r>
            <a:r>
              <a:rPr lang="it-IT" dirty="0" err="1" smtClean="0"/>
              <a:t>Dip</a:t>
            </a:r>
            <a:r>
              <a:rPr lang="it-IT" dirty="0" smtClean="0"/>
              <a:t>. Fisica</a:t>
            </a:r>
            <a:endParaRPr lang="it-IT" dirty="0"/>
          </a:p>
        </p:txBody>
      </p:sp>
      <p:pic>
        <p:nvPicPr>
          <p:cNvPr id="7" name="Immagine 6" descr="Logo_PONYS_Complete_Colored.png"/>
          <p:cNvPicPr>
            <a:picLocks noChangeAspect="1"/>
          </p:cNvPicPr>
          <p:nvPr/>
        </p:nvPicPr>
        <p:blipFill>
          <a:blip r:embed="rId2" cstate="email"/>
          <a:stretch>
            <a:fillRect/>
          </a:stretch>
        </p:blipFill>
        <p:spPr>
          <a:xfrm>
            <a:off x="7088483" y="178829"/>
            <a:ext cx="1845976" cy="1881352"/>
          </a:xfrm>
          <a:prstGeom prst="rect">
            <a:avLst/>
          </a:prstGeom>
        </p:spPr>
      </p:pic>
      <p:pic>
        <p:nvPicPr>
          <p:cNvPr id="8" name="Picture 2" descr="mage may contain: 16 people, people smiling, indoo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7000"/>
                    </a14:imgEffect>
                    <a14:imgEffect>
                      <a14:brightnessContrast bright="-5000" contrast="30000"/>
                    </a14:imgEffect>
                  </a14:imgLayer>
                </a14:imgProps>
              </a:ext>
              <a:ext uri="{28A0092B-C50C-407E-A947-70E740481C1C}">
                <a14:useLocalDpi xmlns:a14="http://schemas.microsoft.com/office/drawing/2010/main" val="0"/>
              </a:ext>
            </a:extLst>
          </a:blip>
          <a:srcRect l="15169" t="6167" r="12951" b="12451"/>
          <a:stretch/>
        </p:blipFill>
        <p:spPr bwMode="auto">
          <a:xfrm rot="637171">
            <a:off x="5302468" y="4137581"/>
            <a:ext cx="3572030" cy="2274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80126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Passione Fisica</a:t>
            </a:r>
            <a:endParaRPr lang="it-IT" dirty="0"/>
          </a:p>
        </p:txBody>
      </p:sp>
      <p:sp>
        <p:nvSpPr>
          <p:cNvPr id="3" name="Segnaposto data 2"/>
          <p:cNvSpPr>
            <a:spLocks noGrp="1"/>
          </p:cNvSpPr>
          <p:nvPr>
            <p:ph type="dt" sz="half" idx="10"/>
          </p:nvPr>
        </p:nvSpPr>
        <p:spPr/>
        <p:txBody>
          <a:bodyPr/>
          <a:lstStyle/>
          <a:p>
            <a:r>
              <a:rPr lang="it-IT" smtClean="0"/>
              <a:t>C3M - 6/9/17</a:t>
            </a:r>
            <a:endParaRPr lang="en-US"/>
          </a:p>
        </p:txBody>
      </p:sp>
      <p:sp>
        <p:nvSpPr>
          <p:cNvPr id="4" name="Segnaposto piè di pagina 3"/>
          <p:cNvSpPr>
            <a:spLocks noGrp="1"/>
          </p:cNvSpPr>
          <p:nvPr>
            <p:ph type="ftr" sz="quarter" idx="11"/>
          </p:nvPr>
        </p:nvSpPr>
        <p:spPr/>
        <p:txBody>
          <a:bodyPr/>
          <a:lstStyle/>
          <a:p>
            <a:r>
              <a:rPr lang="it-IT" smtClean="0"/>
              <a:t>Luca Lista</a:t>
            </a:r>
            <a:endParaRPr lang="en-US"/>
          </a:p>
        </p:txBody>
      </p:sp>
      <p:sp>
        <p:nvSpPr>
          <p:cNvPr id="5" name="Segnaposto numero diapositiva 4"/>
          <p:cNvSpPr>
            <a:spLocks noGrp="1"/>
          </p:cNvSpPr>
          <p:nvPr>
            <p:ph type="sldNum" sz="quarter" idx="12"/>
          </p:nvPr>
        </p:nvSpPr>
        <p:spPr/>
        <p:txBody>
          <a:bodyPr/>
          <a:lstStyle/>
          <a:p>
            <a:fld id="{5F19AF7F-7D4A-574B-85AB-0303DC11EFA8}" type="slidenum">
              <a:rPr lang="en-US" smtClean="0"/>
              <a:pPr/>
              <a:t>9</a:t>
            </a:fld>
            <a:endParaRPr lang="en-US"/>
          </a:p>
        </p:txBody>
      </p:sp>
      <p:sp>
        <p:nvSpPr>
          <p:cNvPr id="6" name="Segnaposto contenuto 5"/>
          <p:cNvSpPr>
            <a:spLocks noGrp="1"/>
          </p:cNvSpPr>
          <p:nvPr>
            <p:ph sz="quarter" idx="1"/>
          </p:nvPr>
        </p:nvSpPr>
        <p:spPr/>
        <p:txBody>
          <a:bodyPr>
            <a:normAutofit lnSpcReduction="10000"/>
          </a:bodyPr>
          <a:lstStyle/>
          <a:p>
            <a:r>
              <a:rPr lang="it-IT" dirty="0" smtClean="0"/>
              <a:t>Evento per il </a:t>
            </a:r>
            <a:r>
              <a:rPr lang="it-IT" dirty="0" smtClean="0">
                <a:solidFill>
                  <a:srgbClr val="0070C0"/>
                </a:solidFill>
              </a:rPr>
              <a:t>grande pubblico </a:t>
            </a:r>
            <a:r>
              <a:rPr lang="it-IT" dirty="0" smtClean="0"/>
              <a:t>a Città della Scienza</a:t>
            </a:r>
          </a:p>
          <a:p>
            <a:r>
              <a:rPr lang="it-IT" dirty="0" smtClean="0">
                <a:solidFill>
                  <a:srgbClr val="0070C0"/>
                </a:solidFill>
              </a:rPr>
              <a:t>Seminari divulgativi </a:t>
            </a:r>
            <a:r>
              <a:rPr lang="it-IT" dirty="0" smtClean="0"/>
              <a:t>di ricercatori di INFN e Università</a:t>
            </a:r>
          </a:p>
          <a:p>
            <a:r>
              <a:rPr lang="it-IT" dirty="0" smtClean="0">
                <a:solidFill>
                  <a:srgbClr val="0070C0"/>
                </a:solidFill>
              </a:rPr>
              <a:t>Esperimenti da tavolo </a:t>
            </a:r>
            <a:r>
              <a:rPr lang="it-IT" dirty="0" smtClean="0"/>
              <a:t>con materiali semplici realizzati dall’associazione PONYS</a:t>
            </a:r>
          </a:p>
          <a:p>
            <a:r>
              <a:rPr lang="it-IT" dirty="0" smtClean="0"/>
              <a:t>Coniugare divulgazione e</a:t>
            </a:r>
            <a:br>
              <a:rPr lang="it-IT" dirty="0" smtClean="0"/>
            </a:br>
            <a:r>
              <a:rPr lang="it-IT" dirty="0" smtClean="0"/>
              <a:t>aspetto</a:t>
            </a:r>
            <a:r>
              <a:rPr lang="it-IT" dirty="0"/>
              <a:t> </a:t>
            </a:r>
            <a:r>
              <a:rPr lang="it-IT" dirty="0" smtClean="0"/>
              <a:t>ludico suscitando</a:t>
            </a:r>
            <a:br>
              <a:rPr lang="it-IT" dirty="0" smtClean="0"/>
            </a:br>
            <a:r>
              <a:rPr lang="it-IT" dirty="0" smtClean="0"/>
              <a:t>nuovi</a:t>
            </a:r>
            <a:r>
              <a:rPr lang="it-IT" dirty="0"/>
              <a:t> </a:t>
            </a:r>
            <a:r>
              <a:rPr lang="it-IT" dirty="0" smtClean="0"/>
              <a:t>interessi</a:t>
            </a:r>
          </a:p>
          <a:p>
            <a:r>
              <a:rPr lang="it-IT" dirty="0" smtClean="0"/>
              <a:t>Quattro edizioni,</a:t>
            </a:r>
            <a:br>
              <a:rPr lang="it-IT" dirty="0" smtClean="0"/>
            </a:br>
            <a:r>
              <a:rPr lang="it-IT" dirty="0" smtClean="0"/>
              <a:t>2013-2016</a:t>
            </a:r>
          </a:p>
          <a:p>
            <a:pPr lvl="1"/>
            <a:r>
              <a:rPr lang="it-IT" dirty="0" smtClean="0"/>
              <a:t>Circa </a:t>
            </a:r>
            <a:r>
              <a:rPr lang="it-IT" dirty="0" smtClean="0">
                <a:solidFill>
                  <a:srgbClr val="0070C0"/>
                </a:solidFill>
              </a:rPr>
              <a:t>1000 partecipanti</a:t>
            </a:r>
            <a:r>
              <a:rPr lang="it-IT" dirty="0"/>
              <a:t/>
            </a:r>
            <a:br>
              <a:rPr lang="it-IT" dirty="0"/>
            </a:br>
            <a:r>
              <a:rPr lang="it-IT" dirty="0" smtClean="0">
                <a:solidFill>
                  <a:srgbClr val="0070C0"/>
                </a:solidFill>
              </a:rPr>
              <a:t>paganti</a:t>
            </a:r>
            <a:r>
              <a:rPr lang="it-IT" dirty="0" smtClean="0"/>
              <a:t> in ciascuna delle</a:t>
            </a:r>
            <a:br>
              <a:rPr lang="it-IT" dirty="0" smtClean="0"/>
            </a:br>
            <a:r>
              <a:rPr lang="it-IT" dirty="0" smtClean="0"/>
              <a:t>ultime manifestazioni</a:t>
            </a:r>
            <a:endParaRPr lang="it-IT" dirty="0"/>
          </a:p>
          <a:p>
            <a:pPr lvl="1"/>
            <a:endParaRPr lang="it-IT"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557" y="2966285"/>
            <a:ext cx="4625567" cy="3071666"/>
          </a:xfrm>
          <a:prstGeom prst="rect">
            <a:avLst/>
          </a:prstGeom>
        </p:spPr>
      </p:pic>
    </p:spTree>
    <p:extLst>
      <p:ext uri="{BB962C8B-B14F-4D97-AF65-F5344CB8AC3E}">
        <p14:creationId xmlns:p14="http://schemas.microsoft.com/office/powerpoint/2010/main" val="14363401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e">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e">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Origine.thmx</Template>
  <TotalTime>2308</TotalTime>
  <Words>1561</Words>
  <Application>Microsoft Macintosh PowerPoint</Application>
  <PresentationFormat>Presentazione su schermo (4:3)</PresentationFormat>
  <Paragraphs>322</Paragraphs>
  <Slides>45</Slides>
  <Notes>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45</vt:i4>
      </vt:variant>
    </vt:vector>
  </HeadingPairs>
  <TitlesOfParts>
    <vt:vector size="53" baseType="lpstr">
      <vt:lpstr>Bookman Old Style</vt:lpstr>
      <vt:lpstr>Calibri</vt:lpstr>
      <vt:lpstr>Comic Sans MS</vt:lpstr>
      <vt:lpstr>Gill Sans MT</vt:lpstr>
      <vt:lpstr>Mangal</vt:lpstr>
      <vt:lpstr>Wingdings</vt:lpstr>
      <vt:lpstr>Wingdings 3</vt:lpstr>
      <vt:lpstr>Origine</vt:lpstr>
      <vt:lpstr>Outreach della sez. INFN di Napoli</vt:lpstr>
      <vt:lpstr>Organizzazione</vt:lpstr>
      <vt:lpstr>Inizio delle attività</vt:lpstr>
      <vt:lpstr>Seminari a Città della Scienza</vt:lpstr>
      <vt:lpstr>Presentazione di PowerPoint</vt:lpstr>
      <vt:lpstr>Outreach e immatricolazioni</vt:lpstr>
      <vt:lpstr>Lo show dell’Universo</vt:lpstr>
      <vt:lpstr>Collaborazioni con in PONYS</vt:lpstr>
      <vt:lpstr>Passione Fisica</vt:lpstr>
      <vt:lpstr>Presentazione di PowerPoint</vt:lpstr>
      <vt:lpstr>Parco avventura  scientifica</vt:lpstr>
      <vt:lpstr>Premio comunicazione SIF</vt:lpstr>
      <vt:lpstr>Futuro Remoto</vt:lpstr>
      <vt:lpstr>INFN@Futuro Remoto 1988</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Futuro remoto 2017</vt:lpstr>
      <vt:lpstr>Presentazione di PowerPoint</vt:lpstr>
      <vt:lpstr>Presentazione di PowerPoint</vt:lpstr>
      <vt:lpstr>Presentazione di PowerPoint</vt:lpstr>
      <vt:lpstr>Telescopio per raggi cosmici</vt:lpstr>
      <vt:lpstr>Inaugurazione totem multimediale (2016)</vt:lpstr>
      <vt:lpstr>A scuola di Astroparticelle</vt:lpstr>
      <vt:lpstr>A scuola di Astroparticelle</vt:lpstr>
      <vt:lpstr>Notte Europea dei Ricercatori 2016</vt:lpstr>
      <vt:lpstr>Presentazione di PowerPoint</vt:lpstr>
      <vt:lpstr>Presentazione di PowerPoint</vt:lpstr>
      <vt:lpstr>Caserta, 2016</vt:lpstr>
      <vt:lpstr>Notte Europea dei Ricercatori 2017</vt:lpstr>
      <vt:lpstr>Exhibit INFN, Unina, CNF &amp; PONYS</vt:lpstr>
      <vt:lpstr>Fisica in barca</vt:lpstr>
      <vt:lpstr>Fisica della barca a vela a Napoli</vt:lpstr>
      <vt:lpstr>Presentazione di PowerPoint</vt:lpstr>
      <vt:lpstr>Art &amp; Science  across Italy</vt:lpstr>
      <vt:lpstr>Art &amp; Science across Italy</vt:lpstr>
      <vt:lpstr>Numeri</vt:lpstr>
      <vt:lpstr>Social media</vt:lpstr>
      <vt:lpstr>Conclusioni</vt:lpstr>
    </vt:vector>
  </TitlesOfParts>
  <Manager/>
  <Company>INFN</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Napoli</dc:title>
  <dc:subject/>
  <dc:creator>Luca Lista</dc:creator>
  <cp:keywords/>
  <dc:description/>
  <cp:lastModifiedBy>Utente di Microsoft Office</cp:lastModifiedBy>
  <cp:revision>507</cp:revision>
  <cp:lastPrinted>2017-09-06T10:52:40Z</cp:lastPrinted>
  <dcterms:created xsi:type="dcterms:W3CDTF">2015-01-07T12:25:07Z</dcterms:created>
  <dcterms:modified xsi:type="dcterms:W3CDTF">2017-09-06T10:53:59Z</dcterms:modified>
  <cp:category/>
</cp:coreProperties>
</file>