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 id="2147483682" r:id="rId2"/>
  </p:sldMasterIdLst>
  <p:notesMasterIdLst>
    <p:notesMasterId r:id="rId40"/>
  </p:notesMasterIdLst>
  <p:handoutMasterIdLst>
    <p:handoutMasterId r:id="rId41"/>
  </p:handoutMasterIdLst>
  <p:sldIdLst>
    <p:sldId id="619" r:id="rId3"/>
    <p:sldId id="365" r:id="rId4"/>
    <p:sldId id="630" r:id="rId5"/>
    <p:sldId id="691" r:id="rId6"/>
    <p:sldId id="690" r:id="rId7"/>
    <p:sldId id="677" r:id="rId8"/>
    <p:sldId id="672" r:id="rId9"/>
    <p:sldId id="671" r:id="rId10"/>
    <p:sldId id="673" r:id="rId11"/>
    <p:sldId id="674" r:id="rId12"/>
    <p:sldId id="680" r:id="rId13"/>
    <p:sldId id="682" r:id="rId14"/>
    <p:sldId id="695" r:id="rId15"/>
    <p:sldId id="675" r:id="rId16"/>
    <p:sldId id="676" r:id="rId17"/>
    <p:sldId id="636" r:id="rId18"/>
    <p:sldId id="643" r:id="rId19"/>
    <p:sldId id="637" r:id="rId20"/>
    <p:sldId id="686" r:id="rId21"/>
    <p:sldId id="602" r:id="rId22"/>
    <p:sldId id="647" r:id="rId23"/>
    <p:sldId id="607" r:id="rId24"/>
    <p:sldId id="693" r:id="rId25"/>
    <p:sldId id="683" r:id="rId26"/>
    <p:sldId id="687" r:id="rId27"/>
    <p:sldId id="634" r:id="rId28"/>
    <p:sldId id="665" r:id="rId29"/>
    <p:sldId id="667" r:id="rId30"/>
    <p:sldId id="668" r:id="rId31"/>
    <p:sldId id="669" r:id="rId32"/>
    <p:sldId id="670" r:id="rId33"/>
    <p:sldId id="477" r:id="rId34"/>
    <p:sldId id="614" r:id="rId35"/>
    <p:sldId id="648" r:id="rId36"/>
    <p:sldId id="666" r:id="rId37"/>
    <p:sldId id="650" r:id="rId38"/>
    <p:sldId id="694" r:id="rId3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ECD62"/>
    <a:srgbClr val="F5D48F"/>
    <a:srgbClr val="F5C76C"/>
    <a:srgbClr val="F9FF91"/>
    <a:srgbClr val="F56F3B"/>
    <a:srgbClr val="F5BE3D"/>
    <a:srgbClr val="1C6B11"/>
    <a:srgbClr val="BD1F24"/>
    <a:srgbClr val="DA592A"/>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201" autoAdjust="0"/>
  </p:normalViewPr>
  <p:slideViewPr>
    <p:cSldViewPr snapToGrid="0" snapToObjects="1">
      <p:cViewPr>
        <p:scale>
          <a:sx n="100" d="100"/>
          <a:sy n="100" d="100"/>
        </p:scale>
        <p:origin x="-2640" y="-11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Helvetica"/>
                <a:ea typeface="+mn-ea"/>
                <a:cs typeface="+mn-cs"/>
              </a:defRPr>
            </a:lvl1pPr>
          </a:lstStyle>
          <a:p>
            <a:pPr>
              <a:defRPr/>
            </a:pPr>
            <a:fld id="{4C190591-D543-7449-A828-559C08D06478}" type="datetimeFigureOut">
              <a:rPr lang="en-US"/>
              <a:pPr>
                <a:defRPr/>
              </a:pPr>
              <a:t>06/09/17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Helvetica"/>
                <a:ea typeface="+mn-ea"/>
                <a:cs typeface="+mn-cs"/>
              </a:defRPr>
            </a:lvl1pPr>
          </a:lstStyle>
          <a:p>
            <a:pPr>
              <a:defRPr/>
            </a:pPr>
            <a:fld id="{83F73473-3CFB-5241-BF82-E3884D4E82D7}" type="slidenum">
              <a:rPr lang="en-US"/>
              <a:pPr>
                <a:defRPr/>
              </a:pPr>
              <a:t>‹#›</a:t>
            </a:fld>
            <a:endParaRPr lang="en-US" dirty="0"/>
          </a:p>
        </p:txBody>
      </p:sp>
    </p:spTree>
    <p:extLst>
      <p:ext uri="{BB962C8B-B14F-4D97-AF65-F5344CB8AC3E}">
        <p14:creationId xmlns:p14="http://schemas.microsoft.com/office/powerpoint/2010/main" val="3982180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Helvetica"/>
                <a:ea typeface="+mn-ea"/>
                <a:cs typeface="+mn-cs"/>
              </a:defRPr>
            </a:lvl1pPr>
          </a:lstStyle>
          <a:p>
            <a:pPr>
              <a:defRPr/>
            </a:pPr>
            <a:fld id="{82702176-6DAC-6B4F-B700-3AD3B8686ACC}" type="datetimeFigureOut">
              <a:rPr lang="en-US"/>
              <a:pPr>
                <a:defRPr/>
              </a:pPr>
              <a:t>06/09/17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Helvetica"/>
                <a:ea typeface="+mn-ea"/>
                <a:cs typeface="+mn-cs"/>
              </a:defRPr>
            </a:lvl1pPr>
          </a:lstStyle>
          <a:p>
            <a:pPr>
              <a:defRPr/>
            </a:pPr>
            <a:fld id="{4649E3D0-3FEA-B642-9F67-967BE3D8E8DB}" type="slidenum">
              <a:rPr lang="en-US"/>
              <a:pPr>
                <a:defRPr/>
              </a:pPr>
              <a:t>‹#›</a:t>
            </a:fld>
            <a:endParaRPr lang="en-US" dirty="0"/>
          </a:p>
        </p:txBody>
      </p:sp>
    </p:spTree>
    <p:extLst>
      <p:ext uri="{BB962C8B-B14F-4D97-AF65-F5344CB8AC3E}">
        <p14:creationId xmlns:p14="http://schemas.microsoft.com/office/powerpoint/2010/main" val="124331482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ln/>
        </p:spPr>
      </p:sp>
      <p:sp>
        <p:nvSpPr>
          <p:cNvPr id="102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ea typeface="MS PGothic" charset="0"/>
              <a:cs typeface="ＭＳ Ｐゴシック" charset="0"/>
            </a:endParaRPr>
          </a:p>
        </p:txBody>
      </p:sp>
      <p:sp>
        <p:nvSpPr>
          <p:cNvPr id="10243" name="Segnaposto numero diapositiva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MS PGothic" charset="0"/>
                <a:cs typeface="MS PGothic" charset="0"/>
              </a:defRPr>
            </a:lvl1pPr>
            <a:lvl2pPr marL="742950" indent="-285750">
              <a:defRPr sz="2400" b="1">
                <a:solidFill>
                  <a:schemeClr val="tx1"/>
                </a:solidFill>
                <a:latin typeface="Times New Roman" charset="0"/>
                <a:ea typeface="MS PGothic" charset="0"/>
                <a:cs typeface="MS PGothic" charset="0"/>
              </a:defRPr>
            </a:lvl2pPr>
            <a:lvl3pPr marL="1143000" indent="-228600">
              <a:defRPr sz="2400" b="1">
                <a:solidFill>
                  <a:schemeClr val="tx1"/>
                </a:solidFill>
                <a:latin typeface="Times New Roman" charset="0"/>
                <a:ea typeface="MS PGothic" charset="0"/>
                <a:cs typeface="MS PGothic" charset="0"/>
              </a:defRPr>
            </a:lvl3pPr>
            <a:lvl4pPr marL="1600200" indent="-228600">
              <a:defRPr sz="2400" b="1">
                <a:solidFill>
                  <a:schemeClr val="tx1"/>
                </a:solidFill>
                <a:latin typeface="Times New Roman" charset="0"/>
                <a:ea typeface="MS PGothic" charset="0"/>
                <a:cs typeface="MS PGothic" charset="0"/>
              </a:defRPr>
            </a:lvl4pPr>
            <a:lvl5pPr marL="2057400" indent="-228600">
              <a:defRPr sz="2400" b="1">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Times New Roman" charset="0"/>
                <a:ea typeface="MS PGothic" charset="0"/>
                <a:cs typeface="MS PGothic" charset="0"/>
              </a:defRPr>
            </a:lvl9pPr>
          </a:lstStyle>
          <a:p>
            <a:fld id="{46B38F66-108D-A64F-B7D5-341FDB77F89A}" type="slidenum">
              <a:rPr lang="en-US" sz="1200"/>
              <a:pPr/>
              <a:t>29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ln/>
        </p:spPr>
      </p:sp>
      <p:sp>
        <p:nvSpPr>
          <p:cNvPr id="102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ea typeface="MS PGothic" charset="0"/>
              <a:cs typeface="ＭＳ Ｐゴシック" charset="0"/>
            </a:endParaRPr>
          </a:p>
        </p:txBody>
      </p:sp>
      <p:sp>
        <p:nvSpPr>
          <p:cNvPr id="10243" name="Segnaposto numero diapositiva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MS PGothic" charset="0"/>
                <a:cs typeface="MS PGothic" charset="0"/>
              </a:defRPr>
            </a:lvl1pPr>
            <a:lvl2pPr marL="742950" indent="-285750">
              <a:defRPr sz="2400" b="1">
                <a:solidFill>
                  <a:schemeClr val="tx1"/>
                </a:solidFill>
                <a:latin typeface="Times New Roman" charset="0"/>
                <a:ea typeface="MS PGothic" charset="0"/>
                <a:cs typeface="MS PGothic" charset="0"/>
              </a:defRPr>
            </a:lvl2pPr>
            <a:lvl3pPr marL="1143000" indent="-228600">
              <a:defRPr sz="2400" b="1">
                <a:solidFill>
                  <a:schemeClr val="tx1"/>
                </a:solidFill>
                <a:latin typeface="Times New Roman" charset="0"/>
                <a:ea typeface="MS PGothic" charset="0"/>
                <a:cs typeface="MS PGothic" charset="0"/>
              </a:defRPr>
            </a:lvl3pPr>
            <a:lvl4pPr marL="1600200" indent="-228600">
              <a:defRPr sz="2400" b="1">
                <a:solidFill>
                  <a:schemeClr val="tx1"/>
                </a:solidFill>
                <a:latin typeface="Times New Roman" charset="0"/>
                <a:ea typeface="MS PGothic" charset="0"/>
                <a:cs typeface="MS PGothic" charset="0"/>
              </a:defRPr>
            </a:lvl4pPr>
            <a:lvl5pPr marL="2057400" indent="-228600">
              <a:defRPr sz="2400" b="1">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Times New Roman" charset="0"/>
                <a:ea typeface="MS PGothic" charset="0"/>
                <a:cs typeface="MS PGothic" charset="0"/>
              </a:defRPr>
            </a:lvl9pPr>
          </a:lstStyle>
          <a:p>
            <a:fld id="{46B38F66-108D-A64F-B7D5-341FDB77F89A}" type="slidenum">
              <a:rPr lang="en-US" sz="1200"/>
              <a:pPr/>
              <a:t>30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84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xfrm>
            <a:off x="6445250" y="6515100"/>
            <a:ext cx="1076325" cy="241300"/>
          </a:xfrm>
        </p:spPr>
        <p:txBody>
          <a:bodyPr/>
          <a:lstStyle>
            <a:lvl1pPr>
              <a:defRPr/>
            </a:lvl1pPr>
          </a:lstStyle>
          <a:p>
            <a:pPr>
              <a:defRPr/>
            </a:pPr>
            <a:r>
              <a:rPr lang="en-US" smtClean="0"/>
              <a:t>6 September 2017</a:t>
            </a:r>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smtClean="0"/>
              <a:t>S.Miscetti - MU2E meeting with CSN1 referees</a:t>
            </a:r>
            <a:endParaRPr lang="en-US" b="1" dirty="0"/>
          </a:p>
        </p:txBody>
      </p:sp>
      <p:sp>
        <p:nvSpPr>
          <p:cNvPr id="6" name="Slide Number Placeholder 5"/>
          <p:cNvSpPr>
            <a:spLocks noGrp="1"/>
          </p:cNvSpPr>
          <p:nvPr>
            <p:ph type="sldNum" sz="quarter" idx="16"/>
          </p:nvPr>
        </p:nvSpPr>
        <p:spPr/>
        <p:txBody>
          <a:bodyPr/>
          <a:lstStyle>
            <a:lvl1pPr>
              <a:defRPr/>
            </a:lvl1pPr>
          </a:lstStyle>
          <a:p>
            <a:pPr>
              <a:defRPr/>
            </a:pPr>
            <a:fld id="{D89B2117-9F9F-7143-9723-4103C8BEA5E0}" type="slidenum">
              <a:rPr lang="en-US"/>
              <a:pPr>
                <a:defRPr/>
              </a:pPr>
              <a:t>‹#›</a:t>
            </a:fld>
            <a:endParaRPr lang="en-US" dirty="0"/>
          </a:p>
        </p:txBody>
      </p:sp>
    </p:spTree>
    <p:extLst>
      <p:ext uri="{BB962C8B-B14F-4D97-AF65-F5344CB8AC3E}">
        <p14:creationId xmlns:p14="http://schemas.microsoft.com/office/powerpoint/2010/main" val="1428063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ithout Line">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445250" y="6515100"/>
            <a:ext cx="1076325" cy="241300"/>
          </a:xfrm>
        </p:spPr>
        <p:txBody>
          <a:bodyPr/>
          <a:lstStyle>
            <a:lvl1pPr>
              <a:defRPr/>
            </a:lvl1pPr>
          </a:lstStyle>
          <a:p>
            <a:pPr>
              <a:defRPr/>
            </a:pPr>
            <a:r>
              <a:rPr lang="en-US" smtClean="0"/>
              <a:t>6 September 2017</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S.Miscetti - MU2E meeting with CSN1 referees</a:t>
            </a:r>
            <a:endParaRPr lang="en-US" b="1" dirty="0"/>
          </a:p>
        </p:txBody>
      </p:sp>
      <p:sp>
        <p:nvSpPr>
          <p:cNvPr id="8" name="Slide Number Placeholder 5"/>
          <p:cNvSpPr>
            <a:spLocks noGrp="1"/>
          </p:cNvSpPr>
          <p:nvPr>
            <p:ph type="sldNum" sz="quarter" idx="12"/>
          </p:nvPr>
        </p:nvSpPr>
        <p:spPr/>
        <p:txBody>
          <a:bodyPr/>
          <a:lstStyle>
            <a:lvl1pPr>
              <a:defRPr/>
            </a:lvl1pPr>
          </a:lstStyle>
          <a:p>
            <a:pPr>
              <a:defRPr/>
            </a:pPr>
            <a:fld id="{B6EB6373-8500-2042-A196-2287B72DC720}" type="slidenum">
              <a:rPr lang="en-US"/>
              <a:pPr>
                <a:defRPr/>
              </a:pPr>
              <a:t>‹#›</a:t>
            </a:fld>
            <a:endParaRPr lang="en-US" dirty="0"/>
          </a:p>
        </p:txBody>
      </p:sp>
    </p:spTree>
    <p:extLst>
      <p:ext uri="{BB962C8B-B14F-4D97-AF65-F5344CB8AC3E}">
        <p14:creationId xmlns:p14="http://schemas.microsoft.com/office/powerpoint/2010/main" val="3983690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641739"/>
          </a:xfrm>
          <a:prstGeom prst="rect">
            <a:avLst/>
          </a:prstGeom>
        </p:spPr>
        <p:txBody>
          <a:bodyPr lIns="0" tIns="0" rIns="0" bIns="0" anchor="b" anchorCtr="0"/>
          <a:lstStyle>
            <a:lvl1pPr>
              <a:defRPr sz="3200">
                <a:solidFill>
                  <a:srgbClr val="154D8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900">
                <a:solidFill>
                  <a:srgbClr val="154D81"/>
                </a:solidFill>
              </a:defRPr>
            </a:lvl1pPr>
          </a:lstStyle>
          <a:p>
            <a:pPr>
              <a:defRPr/>
            </a:pPr>
            <a:r>
              <a:rPr lang="en-US" smtClean="0"/>
              <a:t>6 September 2017</a:t>
            </a:r>
            <a:endParaRPr lang="en-US" dirty="0"/>
          </a:p>
        </p:txBody>
      </p:sp>
      <p:sp>
        <p:nvSpPr>
          <p:cNvPr id="5" name="Footer Placeholder 4"/>
          <p:cNvSpPr>
            <a:spLocks noGrp="1"/>
          </p:cNvSpPr>
          <p:nvPr>
            <p:ph type="ftr" sz="quarter" idx="11"/>
          </p:nvPr>
        </p:nvSpPr>
        <p:spPr/>
        <p:txBody>
          <a:bodyPr/>
          <a:lstStyle>
            <a:lvl1pPr>
              <a:defRPr sz="900">
                <a:solidFill>
                  <a:srgbClr val="154D81"/>
                </a:solidFill>
              </a:defRPr>
            </a:lvl1pPr>
          </a:lstStyle>
          <a:p>
            <a:pPr>
              <a:defRPr/>
            </a:pPr>
            <a:r>
              <a:rPr lang="en-US" smtClean="0"/>
              <a:t>S.Miscetti - MU2E meeting with CSN1 referees</a:t>
            </a:r>
            <a:endParaRPr lang="en-US" b="1" dirty="0"/>
          </a:p>
        </p:txBody>
      </p:sp>
      <p:sp>
        <p:nvSpPr>
          <p:cNvPr id="6" name="Slide Number Placeholder 5"/>
          <p:cNvSpPr>
            <a:spLocks noGrp="1"/>
          </p:cNvSpPr>
          <p:nvPr>
            <p:ph type="sldNum" sz="quarter" idx="12"/>
          </p:nvPr>
        </p:nvSpPr>
        <p:spPr/>
        <p:txBody>
          <a:bodyPr/>
          <a:lstStyle>
            <a:lvl1pPr>
              <a:defRPr sz="900">
                <a:solidFill>
                  <a:srgbClr val="154D81"/>
                </a:solidFill>
              </a:defRPr>
            </a:lvl1pPr>
          </a:lstStyle>
          <a:p>
            <a:pPr>
              <a:defRPr/>
            </a:pPr>
            <a:fld id="{2A0CCE80-3B22-F34E-81B2-E096627812DD}" type="slidenum">
              <a:rPr lang="en-US"/>
              <a:pPr>
                <a:defRPr/>
              </a:pPr>
              <a:t>‹#›</a:t>
            </a:fld>
            <a:endParaRPr lang="en-US" dirty="0"/>
          </a:p>
        </p:txBody>
      </p:sp>
    </p:spTree>
    <p:extLst>
      <p:ext uri="{BB962C8B-B14F-4D97-AF65-F5344CB8AC3E}">
        <p14:creationId xmlns:p14="http://schemas.microsoft.com/office/powerpoint/2010/main" val="117423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with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pPr>
              <a:defRPr/>
            </a:pPr>
            <a:r>
              <a:rPr lang="en-US" smtClean="0"/>
              <a:t>6 September 2017</a:t>
            </a:r>
            <a:endParaRPr lang="en-US" dirty="0"/>
          </a:p>
        </p:txBody>
      </p:sp>
      <p:sp>
        <p:nvSpPr>
          <p:cNvPr id="8" name="Footer Placeholder 4"/>
          <p:cNvSpPr>
            <a:spLocks noGrp="1"/>
          </p:cNvSpPr>
          <p:nvPr>
            <p:ph type="ftr" sz="quarter" idx="20"/>
          </p:nvPr>
        </p:nvSpPr>
        <p:spPr/>
        <p:txBody>
          <a:bodyPr/>
          <a:lstStyle>
            <a:lvl1pPr>
              <a:defRPr/>
            </a:lvl1pPr>
          </a:lstStyle>
          <a:p>
            <a:pPr>
              <a:defRPr/>
            </a:pPr>
            <a:r>
              <a:rPr lang="en-US" smtClean="0"/>
              <a:t>S.Miscetti - MU2E meeting with CSN1 referees</a:t>
            </a:r>
            <a:endParaRPr lang="en-US" b="1" dirty="0"/>
          </a:p>
        </p:txBody>
      </p:sp>
      <p:sp>
        <p:nvSpPr>
          <p:cNvPr id="9" name="Slide Number Placeholder 5"/>
          <p:cNvSpPr>
            <a:spLocks noGrp="1"/>
          </p:cNvSpPr>
          <p:nvPr>
            <p:ph type="sldNum" sz="quarter" idx="21"/>
          </p:nvPr>
        </p:nvSpPr>
        <p:spPr/>
        <p:txBody>
          <a:bodyPr/>
          <a:lstStyle>
            <a:lvl1pPr>
              <a:defRPr/>
            </a:lvl1pPr>
          </a:lstStyle>
          <a:p>
            <a:pPr>
              <a:defRPr/>
            </a:pPr>
            <a:fld id="{5E820688-F7AE-7441-85BB-0E205217A28E}" type="slidenum">
              <a:rPr lang="en-US"/>
              <a:pPr>
                <a:defRPr/>
              </a:pPr>
              <a:t>‹#›</a:t>
            </a:fld>
            <a:endParaRPr lang="en-US" dirty="0"/>
          </a:p>
        </p:txBody>
      </p:sp>
    </p:spTree>
    <p:extLst>
      <p:ext uri="{BB962C8B-B14F-4D97-AF65-F5344CB8AC3E}">
        <p14:creationId xmlns:p14="http://schemas.microsoft.com/office/powerpoint/2010/main" val="3996381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pPr>
              <a:defRPr/>
            </a:pPr>
            <a:r>
              <a:rPr lang="en-US" smtClean="0"/>
              <a:t>6 September 2017</a:t>
            </a:r>
            <a:endParaRPr lang="en-US" dirty="0"/>
          </a:p>
        </p:txBody>
      </p:sp>
      <p:sp>
        <p:nvSpPr>
          <p:cNvPr id="6" name="Footer Placeholder 4"/>
          <p:cNvSpPr>
            <a:spLocks noGrp="1"/>
          </p:cNvSpPr>
          <p:nvPr>
            <p:ph type="ftr" sz="quarter" idx="17"/>
          </p:nvPr>
        </p:nvSpPr>
        <p:spPr/>
        <p:txBody>
          <a:bodyPr/>
          <a:lstStyle>
            <a:lvl1pPr>
              <a:defRPr/>
            </a:lvl1pPr>
          </a:lstStyle>
          <a:p>
            <a:pPr>
              <a:defRPr/>
            </a:pPr>
            <a:r>
              <a:rPr lang="en-US" smtClean="0"/>
              <a:t>S.Miscetti - MU2E meeting with CSN1 referees</a:t>
            </a:r>
            <a:endParaRPr lang="en-US" b="1" dirty="0"/>
          </a:p>
        </p:txBody>
      </p:sp>
      <p:sp>
        <p:nvSpPr>
          <p:cNvPr id="7" name="Slide Number Placeholder 5"/>
          <p:cNvSpPr>
            <a:spLocks noGrp="1"/>
          </p:cNvSpPr>
          <p:nvPr>
            <p:ph type="sldNum" sz="quarter" idx="18"/>
          </p:nvPr>
        </p:nvSpPr>
        <p:spPr/>
        <p:txBody>
          <a:bodyPr/>
          <a:lstStyle>
            <a:lvl1pPr>
              <a:defRPr/>
            </a:lvl1pPr>
          </a:lstStyle>
          <a:p>
            <a:pPr>
              <a:defRPr/>
            </a:pPr>
            <a:fld id="{DE78B61D-3477-4845-9DF6-695E34DA1F91}" type="slidenum">
              <a:rPr lang="en-US"/>
              <a:pPr>
                <a:defRPr/>
              </a:pPr>
              <a:t>‹#›</a:t>
            </a:fld>
            <a:endParaRPr lang="en-US" dirty="0"/>
          </a:p>
        </p:txBody>
      </p:sp>
    </p:spTree>
    <p:extLst>
      <p:ext uri="{BB962C8B-B14F-4D97-AF65-F5344CB8AC3E}">
        <p14:creationId xmlns:p14="http://schemas.microsoft.com/office/powerpoint/2010/main" val="115453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6 September 2017</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S.Miscetti - MU2E meeting with CSN1 referees</a:t>
            </a:r>
            <a:endParaRPr lang="en-US" b="1" dirty="0"/>
          </a:p>
        </p:txBody>
      </p:sp>
      <p:sp>
        <p:nvSpPr>
          <p:cNvPr id="7" name="Slide Number Placeholder 5"/>
          <p:cNvSpPr>
            <a:spLocks noGrp="1"/>
          </p:cNvSpPr>
          <p:nvPr>
            <p:ph type="sldNum" sz="quarter" idx="12"/>
          </p:nvPr>
        </p:nvSpPr>
        <p:spPr/>
        <p:txBody>
          <a:bodyPr/>
          <a:lstStyle>
            <a:lvl1pPr>
              <a:defRPr/>
            </a:lvl1pPr>
          </a:lstStyle>
          <a:p>
            <a:pPr>
              <a:defRPr/>
            </a:pPr>
            <a:fld id="{AB4790FE-81D3-D341-890A-EF9117775F6C}" type="slidenum">
              <a:rPr lang="en-US"/>
              <a:pPr>
                <a:defRPr/>
              </a:pPr>
              <a:t>‹#›</a:t>
            </a:fld>
            <a:endParaRPr lang="en-US" dirty="0"/>
          </a:p>
        </p:txBody>
      </p:sp>
    </p:spTree>
    <p:extLst>
      <p:ext uri="{BB962C8B-B14F-4D97-AF65-F5344CB8AC3E}">
        <p14:creationId xmlns:p14="http://schemas.microsoft.com/office/powerpoint/2010/main" val="2394852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 September 2017</a:t>
            </a:r>
            <a:endParaRPr lang="en-US" dirty="0"/>
          </a:p>
        </p:txBody>
      </p:sp>
      <p:sp>
        <p:nvSpPr>
          <p:cNvPr id="3" name="Footer Placeholder 2"/>
          <p:cNvSpPr>
            <a:spLocks noGrp="1"/>
          </p:cNvSpPr>
          <p:nvPr>
            <p:ph type="ftr" sz="quarter" idx="11"/>
          </p:nvPr>
        </p:nvSpPr>
        <p:spPr/>
        <p:txBody>
          <a:bodyPr/>
          <a:lstStyle/>
          <a:p>
            <a:r>
              <a:rPr lang="en-US" smtClean="0"/>
              <a:t>S.Miscetti - MU2E meeting with CSN1 referees</a:t>
            </a:r>
            <a:endParaRPr lang="en-US" dirty="0"/>
          </a:p>
        </p:txBody>
      </p:sp>
      <p:sp>
        <p:nvSpPr>
          <p:cNvPr id="4" name="Slide Number Placeholder 3"/>
          <p:cNvSpPr>
            <a:spLocks noGrp="1"/>
          </p:cNvSpPr>
          <p:nvPr>
            <p:ph type="sldNum" sz="quarter" idx="12"/>
          </p:nvPr>
        </p:nvSpPr>
        <p:spPr/>
        <p:txBody>
          <a:bodyPr/>
          <a:lstStyle/>
          <a:p>
            <a:fld id="{AB3C1F1C-F708-3F4B-8ECB-6D467F0718B5}" type="slidenum">
              <a:rPr lang="en-US" smtClean="0"/>
              <a:pPr/>
              <a:t>‹#›</a:t>
            </a:fld>
            <a:endParaRPr lang="en-US" dirty="0"/>
          </a:p>
        </p:txBody>
      </p:sp>
    </p:spTree>
    <p:extLst>
      <p:ext uri="{BB962C8B-B14F-4D97-AF65-F5344CB8AC3E}">
        <p14:creationId xmlns:p14="http://schemas.microsoft.com/office/powerpoint/2010/main" val="2162379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
        <p:nvSpPr>
          <p:cNvPr id="11" name="Footer Placeholder 4"/>
          <p:cNvSpPr>
            <a:spLocks noGrp="1"/>
          </p:cNvSpPr>
          <p:nvPr>
            <p:ph type="ftr" sz="quarter" idx="11"/>
          </p:nvPr>
        </p:nvSpPr>
        <p:spPr>
          <a:xfrm>
            <a:off x="973666" y="6504213"/>
            <a:ext cx="6817335" cy="242873"/>
          </a:xfrm>
        </p:spPr>
        <p:txBody>
          <a:bodyPr/>
          <a:lstStyle>
            <a:lvl1pPr>
              <a:defRPr sz="900" b="0">
                <a:solidFill>
                  <a:srgbClr val="154D81"/>
                </a:solidFill>
              </a:defRPr>
            </a:lvl1pPr>
          </a:lstStyle>
          <a:p>
            <a:pPr>
              <a:defRPr/>
            </a:pPr>
            <a:r>
              <a:rPr lang="en-US" smtClean="0"/>
              <a:t>R. Ray | DOE Review</a:t>
            </a:r>
            <a:endParaRPr lang="en-US" dirty="0"/>
          </a:p>
        </p:txBody>
      </p:sp>
      <p:sp>
        <p:nvSpPr>
          <p:cNvPr id="12" name="Slide Number Placeholder 5"/>
          <p:cNvSpPr>
            <a:spLocks noGrp="1"/>
          </p:cNvSpPr>
          <p:nvPr>
            <p:ph type="sldNum" sz="quarter" idx="12"/>
          </p:nvPr>
        </p:nvSpPr>
        <p:spPr>
          <a:xfrm>
            <a:off x="222250" y="6504213"/>
            <a:ext cx="414338" cy="237285"/>
          </a:xfrm>
        </p:spPr>
        <p:txBody>
          <a:bodyPr/>
          <a:lstStyle>
            <a:lvl1pPr>
              <a:defRPr sz="900" b="0">
                <a:solidFill>
                  <a:srgbClr val="154D81"/>
                </a:solidFill>
              </a:defRPr>
            </a:lvl1pPr>
          </a:lstStyle>
          <a:p>
            <a:pPr>
              <a:defRPr/>
            </a:pPr>
            <a:fld id="{2A0CCE80-3B22-F34E-81B2-E096627812DD}" type="slidenum">
              <a:rPr lang="en-US" smtClean="0"/>
              <a:pPr>
                <a:defRPr/>
              </a:pPr>
              <a:t>‹#›</a:t>
            </a:fld>
            <a:endParaRPr lang="en-US" dirty="0"/>
          </a:p>
        </p:txBody>
      </p:sp>
      <p:sp>
        <p:nvSpPr>
          <p:cNvPr id="13" name="Date Placeholder 3"/>
          <p:cNvSpPr>
            <a:spLocks noGrp="1"/>
          </p:cNvSpPr>
          <p:nvPr>
            <p:ph type="dt" sz="half" idx="19"/>
          </p:nvPr>
        </p:nvSpPr>
        <p:spPr>
          <a:xfrm>
            <a:off x="6459538" y="6515100"/>
            <a:ext cx="1331464" cy="241300"/>
          </a:xfrm>
        </p:spPr>
        <p:txBody>
          <a:bodyPr/>
          <a:lstStyle>
            <a:lvl1pPr algn="r">
              <a:defRPr sz="900" b="0"/>
            </a:lvl1pPr>
          </a:lstStyle>
          <a:p>
            <a:pPr>
              <a:defRPr/>
            </a:pPr>
            <a:r>
              <a:rPr lang="en-US" smtClean="0"/>
              <a:t>7/25/17</a:t>
            </a:r>
            <a:endParaRPr lang="en-US" dirty="0"/>
          </a:p>
        </p:txBody>
      </p:sp>
    </p:spTree>
    <p:extLst>
      <p:ext uri="{BB962C8B-B14F-4D97-AF65-F5344CB8AC3E}">
        <p14:creationId xmlns:p14="http://schemas.microsoft.com/office/powerpoint/2010/main" val="1971414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2"/>
          </p:nvPr>
        </p:nvSpPr>
        <p:spPr>
          <a:xfrm>
            <a:off x="229365" y="4765101"/>
            <a:ext cx="4205476"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20"/>
          </p:nvPr>
        </p:nvSpPr>
        <p:spPr>
          <a:xfrm>
            <a:off x="6445250" y="6515100"/>
            <a:ext cx="1076325" cy="241300"/>
          </a:xfrm>
        </p:spPr>
        <p:txBody>
          <a:bodyPr/>
          <a:lstStyle>
            <a:lvl1pPr>
              <a:defRPr/>
            </a:lvl1pPr>
          </a:lstStyle>
          <a:p>
            <a:pPr>
              <a:defRPr/>
            </a:pPr>
            <a:r>
              <a:rPr lang="en-US" smtClean="0"/>
              <a:t>6 September 2017</a:t>
            </a:r>
            <a:endParaRPr lang="en-US" dirty="0"/>
          </a:p>
        </p:txBody>
      </p:sp>
      <p:sp>
        <p:nvSpPr>
          <p:cNvPr id="7" name="Footer Placeholder 4"/>
          <p:cNvSpPr>
            <a:spLocks noGrp="1"/>
          </p:cNvSpPr>
          <p:nvPr>
            <p:ph type="ftr" sz="quarter" idx="21"/>
          </p:nvPr>
        </p:nvSpPr>
        <p:spPr/>
        <p:txBody>
          <a:bodyPr/>
          <a:lstStyle>
            <a:lvl1pPr>
              <a:defRPr/>
            </a:lvl1pPr>
          </a:lstStyle>
          <a:p>
            <a:pPr>
              <a:defRPr/>
            </a:pPr>
            <a:r>
              <a:rPr lang="en-US" smtClean="0"/>
              <a:t>S.Miscetti - MU2E meeting with CSN1 referees</a:t>
            </a:r>
            <a:endParaRPr lang="en-US" b="1" dirty="0"/>
          </a:p>
        </p:txBody>
      </p:sp>
      <p:sp>
        <p:nvSpPr>
          <p:cNvPr id="8" name="Slide Number Placeholder 5"/>
          <p:cNvSpPr>
            <a:spLocks noGrp="1"/>
          </p:cNvSpPr>
          <p:nvPr>
            <p:ph type="sldNum" sz="quarter" idx="22"/>
          </p:nvPr>
        </p:nvSpPr>
        <p:spPr/>
        <p:txBody>
          <a:bodyPr/>
          <a:lstStyle>
            <a:lvl1pPr>
              <a:defRPr/>
            </a:lvl1pPr>
          </a:lstStyle>
          <a:p>
            <a:pPr>
              <a:defRPr/>
            </a:pPr>
            <a:fld id="{D5468A71-83C6-EF40-AD36-EC1683BCD1EF}" type="slidenum">
              <a:rPr lang="en-US"/>
              <a:pPr>
                <a:defRPr/>
              </a:pPr>
              <a:t>‹#›</a:t>
            </a:fld>
            <a:endParaRPr lang="en-US" dirty="0"/>
          </a:p>
        </p:txBody>
      </p:sp>
    </p:spTree>
    <p:extLst>
      <p:ext uri="{BB962C8B-B14F-4D97-AF65-F5344CB8AC3E}">
        <p14:creationId xmlns:p14="http://schemas.microsoft.com/office/powerpoint/2010/main" val="271488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6445250" y="6515100"/>
            <a:ext cx="1076325" cy="241300"/>
          </a:xfrm>
        </p:spPr>
        <p:txBody>
          <a:bodyPr/>
          <a:lstStyle>
            <a:lvl1pPr>
              <a:defRPr/>
            </a:lvl1pPr>
          </a:lstStyle>
          <a:p>
            <a:pPr>
              <a:defRPr/>
            </a:pPr>
            <a:r>
              <a:rPr lang="en-US" smtClean="0"/>
              <a:t>6 September 2017</a:t>
            </a:r>
            <a:endParaRPr lang="en-US" dirty="0"/>
          </a:p>
        </p:txBody>
      </p:sp>
      <p:sp>
        <p:nvSpPr>
          <p:cNvPr id="4" name="Footer Placeholder 4"/>
          <p:cNvSpPr>
            <a:spLocks noGrp="1"/>
          </p:cNvSpPr>
          <p:nvPr>
            <p:ph type="ftr" sz="quarter" idx="15"/>
          </p:nvPr>
        </p:nvSpPr>
        <p:spPr/>
        <p:txBody>
          <a:bodyPr/>
          <a:lstStyle>
            <a:lvl1pPr>
              <a:defRPr/>
            </a:lvl1pPr>
          </a:lstStyle>
          <a:p>
            <a:pPr>
              <a:defRPr/>
            </a:pPr>
            <a:r>
              <a:rPr lang="en-US" smtClean="0"/>
              <a:t>S.Miscetti - MU2E meeting with CSN1 referees</a:t>
            </a:r>
            <a:endParaRPr lang="en-US" b="1" dirty="0"/>
          </a:p>
        </p:txBody>
      </p:sp>
      <p:sp>
        <p:nvSpPr>
          <p:cNvPr id="5" name="Slide Number Placeholder 5"/>
          <p:cNvSpPr>
            <a:spLocks noGrp="1"/>
          </p:cNvSpPr>
          <p:nvPr>
            <p:ph type="sldNum" sz="quarter" idx="16"/>
          </p:nvPr>
        </p:nvSpPr>
        <p:spPr/>
        <p:txBody>
          <a:bodyPr/>
          <a:lstStyle>
            <a:lvl1pPr>
              <a:defRPr/>
            </a:lvl1pPr>
          </a:lstStyle>
          <a:p>
            <a:pPr>
              <a:defRPr/>
            </a:pPr>
            <a:fld id="{5D92DCEB-21D2-CD4C-B55A-F3EADD9B8B6E}" type="slidenum">
              <a:rPr lang="en-US"/>
              <a:pPr>
                <a:defRPr/>
              </a:pPr>
              <a:t>‹#›</a:t>
            </a:fld>
            <a:endParaRPr lang="en-US" dirty="0"/>
          </a:p>
        </p:txBody>
      </p:sp>
    </p:spTree>
    <p:extLst>
      <p:ext uri="{BB962C8B-B14F-4D97-AF65-F5344CB8AC3E}">
        <p14:creationId xmlns:p14="http://schemas.microsoft.com/office/powerpoint/2010/main" val="33785165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theme" Target="../theme/theme2.xml"/><Relationship Id="rId6" Type="http://schemas.openxmlformats.org/officeDocument/2006/relationships/image" Target="../media/image3.emf"/><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lIns="0" tIns="0" rIns="0" bIns="0" anchor="t" anchorCtr="0"/>
          <a:lstStyle>
            <a:lvl1pPr marL="0" algn="r">
              <a:defRPr sz="900">
                <a:solidFill>
                  <a:srgbClr val="154D81"/>
                </a:solidFill>
                <a:latin typeface="Helvetica"/>
              </a:defRPr>
            </a:lvl1pPr>
          </a:lstStyle>
          <a:p>
            <a:pPr>
              <a:defRPr/>
            </a:pPr>
            <a:r>
              <a:rPr lang="en-US" smtClean="0"/>
              <a:t>6 September 2017</a:t>
            </a:r>
            <a:endParaRPr lang="en-US" dirty="0"/>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154D81"/>
                </a:solidFill>
                <a:latin typeface="Helvetica"/>
              </a:defRPr>
            </a:lvl1pPr>
          </a:lstStyle>
          <a:p>
            <a:pPr>
              <a:defRPr/>
            </a:pPr>
            <a:r>
              <a:rPr lang="en-US" smtClean="0"/>
              <a:t>S.Miscetti - MU2E meeting with CSN1 referees</a:t>
            </a:r>
            <a:endParaRPr lang="en-US" b="1" dirty="0"/>
          </a:p>
        </p:txBody>
      </p:sp>
      <p:sp>
        <p:nvSpPr>
          <p:cNvPr id="13" name="Slide Number Placeholder 5"/>
          <p:cNvSpPr>
            <a:spLocks noGrp="1"/>
          </p:cNvSpPr>
          <p:nvPr>
            <p:ph type="sldNum" sz="quarter" idx="4"/>
          </p:nvPr>
        </p:nvSpPr>
        <p:spPr>
          <a:xfrm>
            <a:off x="228600" y="6515100"/>
            <a:ext cx="447675" cy="241300"/>
          </a:xfrm>
          <a:prstGeom prst="rect">
            <a:avLst/>
          </a:prstGeom>
        </p:spPr>
        <p:txBody>
          <a:bodyPr lIns="0" tIns="0" rIns="0" bIns="0" anchor="t" anchorCtr="0"/>
          <a:lstStyle>
            <a:lvl1pPr marL="0" algn="l">
              <a:defRPr sz="900">
                <a:solidFill>
                  <a:srgbClr val="154D81"/>
                </a:solidFill>
                <a:latin typeface="Helvetica"/>
              </a:defRPr>
            </a:lvl1pPr>
          </a:lstStyle>
          <a:p>
            <a:pPr>
              <a:defRPr/>
            </a:pPr>
            <a:fld id="{762C15F7-22DB-1448-B34D-3F8D2909FD0C}" type="slidenum">
              <a:rPr lang="en-US"/>
              <a:pPr>
                <a:defRPr/>
              </a:pPr>
              <a:t>‹#›</a:t>
            </a:fld>
            <a:endParaRPr lang="en-US" dirty="0"/>
          </a:p>
        </p:txBody>
      </p:sp>
      <p:sp>
        <p:nvSpPr>
          <p:cNvPr id="4" name="TextBox 3"/>
          <p:cNvSpPr txBox="1"/>
          <p:nvPr userDrawn="1"/>
        </p:nvSpPr>
        <p:spPr>
          <a:xfrm>
            <a:off x="118529" y="6114990"/>
            <a:ext cx="840269" cy="400110"/>
          </a:xfrm>
          <a:prstGeom prst="rect">
            <a:avLst/>
          </a:prstGeom>
          <a:solidFill>
            <a:schemeClr val="bg1"/>
          </a:solidFill>
        </p:spPr>
        <p:txBody>
          <a:bodyPr wrap="none" rtlCol="0">
            <a:spAutoFit/>
          </a:bodyPr>
          <a:lstStyle/>
          <a:p>
            <a:r>
              <a:rPr lang="en-US" sz="2000" b="1" i="0" dirty="0" smtClean="0">
                <a:solidFill>
                  <a:schemeClr val="tx2"/>
                </a:solidFill>
                <a:latin typeface="Helvetica"/>
                <a:cs typeface="Helvetica"/>
              </a:rPr>
              <a:t>Mu2e</a:t>
            </a:r>
            <a:endParaRPr lang="en-US" sz="2000" b="1" i="0" dirty="0">
              <a:solidFill>
                <a:schemeClr val="tx2"/>
              </a:solidFill>
              <a:latin typeface="Helvetica"/>
              <a:cs typeface="Helvetica"/>
            </a:endParaRPr>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3996" r:id="rId3"/>
    <p:sldLayoutId id="2147483997" r:id="rId4"/>
    <p:sldLayoutId id="2147483998" r:id="rId5"/>
    <p:sldLayoutId id="2147484005" r:id="rId6"/>
    <p:sldLayoutId id="2147484006" r:id="rId7"/>
  </p:sldLayoutIdLst>
  <p:timing>
    <p:tnLst>
      <p:par>
        <p:cTn xmlns:p14="http://schemas.microsoft.com/office/powerpoint/2010/mai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154D81"/>
                </a:solidFill>
                <a:latin typeface="Helvetica" charset="0"/>
                <a:cs typeface="Helvetica" charset="0"/>
              </a:defRPr>
            </a:lvl1pPr>
          </a:lstStyle>
          <a:p>
            <a:pPr>
              <a:defRPr/>
            </a:pPr>
            <a:r>
              <a:rPr lang="en-US" smtClean="0"/>
              <a:t>6 September 2017</a:t>
            </a:r>
            <a:endParaRPr lang="en-US" dirty="0"/>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r>
              <a:rPr lang="en-US" smtClean="0"/>
              <a:t>S.Miscetti - MU2E meeting with CSN1 referees</a:t>
            </a: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fld id="{ABC452BA-E2D2-7F48-9628-85048FBCF9B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Lst>
  <p:timing>
    <p:tnLst>
      <p:par>
        <p:cTn xmlns:p14="http://schemas.microsoft.com/office/powerpoint/2010/mai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ＭＳ Ｐゴシック"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7F7F7F"/>
          </a:solidFill>
          <a:latin typeface="Helvetica"/>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1600" kern="1200">
          <a:solidFill>
            <a:srgbClr val="7F7F7F"/>
          </a:solidFill>
          <a:latin typeface="Helvetica"/>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1400" kern="1200">
          <a:solidFill>
            <a:srgbClr val="7F7F7F"/>
          </a:solidFill>
          <a:latin typeface="Helvetica"/>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 Id="rId3" Type="http://schemas.openxmlformats.org/officeDocument/2006/relationships/image" Target="../media/image1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4.jpeg"/><Relationship Id="rId5"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tiff"/><Relationship Id="rId3"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d0_feedisk.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90834" y="1092200"/>
            <a:ext cx="3934041" cy="3585556"/>
          </a:xfrm>
          <a:prstGeom prst="rect">
            <a:avLst/>
          </a:prstGeom>
        </p:spPr>
      </p:pic>
      <p:sp>
        <p:nvSpPr>
          <p:cNvPr id="2" name="Title 1"/>
          <p:cNvSpPr>
            <a:spLocks noGrp="1"/>
          </p:cNvSpPr>
          <p:nvPr>
            <p:ph type="ctrTitle" idx="4294967295"/>
          </p:nvPr>
        </p:nvSpPr>
        <p:spPr>
          <a:xfrm>
            <a:off x="-101600" y="119592"/>
            <a:ext cx="9105899" cy="769408"/>
          </a:xfrm>
          <a:prstGeom prst="rect">
            <a:avLst/>
          </a:prstGeom>
        </p:spPr>
        <p:txBody>
          <a:bodyPr>
            <a:noAutofit/>
          </a:bodyPr>
          <a:lstStyle/>
          <a:p>
            <a:pPr algn="ctr"/>
            <a:r>
              <a:rPr lang="en-US" sz="4400" b="1" dirty="0" smtClean="0">
                <a:solidFill>
                  <a:srgbClr val="800000"/>
                </a:solidFill>
                <a:effectLst>
                  <a:outerShdw blurRad="50800" dist="38100" dir="2700000" algn="tl" rotWithShape="0">
                    <a:prstClr val="black">
                      <a:alpha val="40000"/>
                    </a:prstClr>
                  </a:outerShdw>
                </a:effectLst>
              </a:rPr>
              <a:t>Mu2e</a:t>
            </a:r>
            <a:r>
              <a:rPr lang="en-US" sz="4400" dirty="0">
                <a:solidFill>
                  <a:srgbClr val="800000"/>
                </a:solidFill>
                <a:effectLst>
                  <a:outerShdw blurRad="50800" dist="38100" dir="2700000" algn="tl" rotWithShape="0">
                    <a:prstClr val="black">
                      <a:alpha val="40000"/>
                    </a:prstClr>
                  </a:outerShdw>
                </a:effectLst>
              </a:rPr>
              <a:t> </a:t>
            </a:r>
            <a:r>
              <a:rPr lang="en-US" sz="4400" dirty="0" smtClean="0">
                <a:solidFill>
                  <a:srgbClr val="800000"/>
                </a:solidFill>
                <a:effectLst>
                  <a:outerShdw blurRad="50800" dist="38100" dir="2700000" algn="tl" rotWithShape="0">
                    <a:prstClr val="black">
                      <a:alpha val="40000"/>
                    </a:prstClr>
                  </a:outerShdw>
                </a:effectLst>
              </a:rPr>
              <a:t>status for </a:t>
            </a:r>
            <a:r>
              <a:rPr lang="en-US" sz="4400" b="1" dirty="0" smtClean="0">
                <a:solidFill>
                  <a:srgbClr val="800000"/>
                </a:solidFill>
                <a:effectLst>
                  <a:outerShdw blurRad="50800" dist="38100" dir="2700000" algn="tl" rotWithShape="0">
                    <a:prstClr val="black">
                      <a:alpha val="40000"/>
                    </a:prstClr>
                  </a:outerShdw>
                </a:effectLst>
              </a:rPr>
              <a:t> CSN1 referees</a:t>
            </a:r>
            <a:endParaRPr lang="en-US" sz="4400" b="1" dirty="0">
              <a:solidFill>
                <a:srgbClr val="800000"/>
              </a:solidFill>
              <a:effectLst>
                <a:outerShdw blurRad="50800" dist="38100" dir="2700000" algn="tl" rotWithShape="0">
                  <a:prstClr val="black">
                    <a:alpha val="40000"/>
                  </a:prstClr>
                </a:outerShdw>
              </a:effectLst>
            </a:endParaRPr>
          </a:p>
        </p:txBody>
      </p:sp>
      <p:pic>
        <p:nvPicPr>
          <p:cNvPr id="6" name="Picture 5" descr="infn_logo.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79500" y="5890178"/>
            <a:ext cx="1384300" cy="878921"/>
          </a:xfrm>
          <a:prstGeom prst="rect">
            <a:avLst/>
          </a:prstGeom>
        </p:spPr>
      </p:pic>
      <p:sp>
        <p:nvSpPr>
          <p:cNvPr id="5" name="TextBox 4"/>
          <p:cNvSpPr txBox="1"/>
          <p:nvPr/>
        </p:nvSpPr>
        <p:spPr>
          <a:xfrm>
            <a:off x="2917031" y="4876748"/>
            <a:ext cx="3697948" cy="1938992"/>
          </a:xfrm>
          <a:prstGeom prst="rect">
            <a:avLst/>
          </a:prstGeom>
          <a:noFill/>
        </p:spPr>
        <p:txBody>
          <a:bodyPr wrap="none" rtlCol="0">
            <a:spAutoFit/>
          </a:bodyPr>
          <a:lstStyle/>
          <a:p>
            <a:pPr algn="ctr"/>
            <a:r>
              <a:rPr lang="en-US" b="1" dirty="0" err="1" smtClean="0">
                <a:solidFill>
                  <a:srgbClr val="000090"/>
                </a:solidFill>
                <a:effectLst>
                  <a:outerShdw blurRad="50800" dist="38100" dir="2700000" algn="tl" rotWithShape="0">
                    <a:prstClr val="black">
                      <a:alpha val="40000"/>
                    </a:prstClr>
                  </a:outerShdw>
                </a:effectLst>
              </a:rPr>
              <a:t>S.Miscetti</a:t>
            </a:r>
            <a:r>
              <a:rPr lang="en-US" b="1" dirty="0" smtClean="0">
                <a:solidFill>
                  <a:srgbClr val="000090"/>
                </a:solidFill>
                <a:effectLst>
                  <a:outerShdw blurRad="50800" dist="38100" dir="2700000" algn="tl" rotWithShape="0">
                    <a:prstClr val="black">
                      <a:alpha val="40000"/>
                    </a:prstClr>
                  </a:outerShdw>
                </a:effectLst>
              </a:rPr>
              <a:t> , LNF/INFN</a:t>
            </a:r>
          </a:p>
          <a:p>
            <a:pPr algn="ctr"/>
            <a:r>
              <a:rPr lang="en-US" dirty="0" smtClean="0">
                <a:solidFill>
                  <a:srgbClr val="000090"/>
                </a:solidFill>
                <a:effectLst>
                  <a:outerShdw blurRad="50800" dist="38100" dir="2700000" algn="tl" rotWithShape="0">
                    <a:prstClr val="black">
                      <a:alpha val="40000"/>
                    </a:prstClr>
                  </a:outerShdw>
                </a:effectLst>
              </a:rPr>
              <a:t>For the Mu2e INFN group</a:t>
            </a:r>
          </a:p>
          <a:p>
            <a:pPr algn="ctr"/>
            <a:r>
              <a:rPr lang="en-US" dirty="0" smtClean="0">
                <a:solidFill>
                  <a:srgbClr val="000090"/>
                </a:solidFill>
                <a:effectLst>
                  <a:outerShdw blurRad="50800" dist="38100" dir="2700000" algn="tl" rotWithShape="0">
                    <a:prstClr val="black">
                      <a:alpha val="40000"/>
                    </a:prstClr>
                  </a:outerShdw>
                </a:effectLst>
              </a:rPr>
              <a:t>Meeting with CSN1 referees</a:t>
            </a:r>
          </a:p>
          <a:p>
            <a:pPr algn="ctr"/>
            <a:r>
              <a:rPr lang="en-US" dirty="0">
                <a:solidFill>
                  <a:srgbClr val="000090"/>
                </a:solidFill>
                <a:effectLst>
                  <a:outerShdw blurRad="50800" dist="38100" dir="2700000" algn="tl" rotWithShape="0">
                    <a:prstClr val="black">
                      <a:alpha val="40000"/>
                    </a:prstClr>
                  </a:outerShdw>
                </a:effectLst>
              </a:rPr>
              <a:t>Sept 6</a:t>
            </a:r>
            <a:r>
              <a:rPr lang="en-US" baseline="30000" dirty="0">
                <a:solidFill>
                  <a:srgbClr val="000090"/>
                </a:solidFill>
                <a:effectLst>
                  <a:outerShdw blurRad="50800" dist="38100" dir="2700000" algn="tl" rotWithShape="0">
                    <a:prstClr val="black">
                      <a:alpha val="40000"/>
                    </a:prstClr>
                  </a:outerShdw>
                </a:effectLst>
              </a:rPr>
              <a:t>th</a:t>
            </a:r>
            <a:r>
              <a:rPr lang="en-US" dirty="0">
                <a:solidFill>
                  <a:srgbClr val="000090"/>
                </a:solidFill>
                <a:effectLst>
                  <a:outerShdw blurRad="50800" dist="38100" dir="2700000" algn="tl" rotWithShape="0">
                    <a:prstClr val="black">
                      <a:alpha val="40000"/>
                    </a:prstClr>
                  </a:outerShdw>
                </a:effectLst>
              </a:rPr>
              <a:t> 2017, Rome</a:t>
            </a:r>
          </a:p>
          <a:p>
            <a:pPr algn="ctr"/>
            <a:endParaRPr lang="en-US" dirty="0">
              <a:solidFill>
                <a:srgbClr val="000090"/>
              </a:solidFill>
              <a:effectLst>
                <a:outerShdw blurRad="50800" dist="38100" dir="2700000" algn="tl" rotWithShape="0">
                  <a:prstClr val="black">
                    <a:alpha val="40000"/>
                  </a:prstClr>
                </a:outerShdw>
              </a:effectLst>
            </a:endParaRPr>
          </a:p>
        </p:txBody>
      </p:sp>
      <p:pic>
        <p:nvPicPr>
          <p:cNvPr id="8" name="Content Placeholder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082" y="1365780"/>
            <a:ext cx="4462943" cy="2977620"/>
          </a:xfrm>
          <a:prstGeom prst="rect">
            <a:avLst/>
          </a:prstGeom>
        </p:spPr>
      </p:pic>
    </p:spTree>
    <p:extLst>
      <p:ext uri="{BB962C8B-B14F-4D97-AF65-F5344CB8AC3E}">
        <p14:creationId xmlns:p14="http://schemas.microsoft.com/office/powerpoint/2010/main" val="561689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6 September 2017</a:t>
            </a:r>
            <a:endParaRPr lang="en-US" dirty="0"/>
          </a:p>
        </p:txBody>
      </p:sp>
      <p:sp>
        <p:nvSpPr>
          <p:cNvPr id="5" name="Footer Placeholder 4"/>
          <p:cNvSpPr>
            <a:spLocks noGrp="1"/>
          </p:cNvSpPr>
          <p:nvPr>
            <p:ph type="ftr" sz="quarter" idx="11"/>
          </p:nvPr>
        </p:nvSpPr>
        <p:spPr/>
        <p:txBody>
          <a:bodyPr/>
          <a:lstStyle/>
          <a:p>
            <a:pPr>
              <a:defRPr/>
            </a:pPr>
            <a:r>
              <a:rPr lang="en-US" smtClean="0"/>
              <a:t>S.Miscetti - MU2E meeting with CSN1 referees</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9</a:t>
            </a:fld>
            <a:endParaRPr lang="en-US" dirty="0"/>
          </a:p>
        </p:txBody>
      </p:sp>
      <p:sp>
        <p:nvSpPr>
          <p:cNvPr id="8" name="Title 1"/>
          <p:cNvSpPr txBox="1">
            <a:spLocks/>
          </p:cNvSpPr>
          <p:nvPr/>
        </p:nvSpPr>
        <p:spPr>
          <a:xfrm>
            <a:off x="228600" y="104968"/>
            <a:ext cx="8686800" cy="641739"/>
          </a:xfrm>
          <a:prstGeom prst="rect">
            <a:avLst/>
          </a:prstGeom>
        </p:spPr>
        <p:txBody>
          <a:bodyPr lIns="0" tIns="0" rIns="0" bIns="0" anchor="b" anchorCtr="0"/>
          <a:lstStyle>
            <a:lvl1pPr algn="l" defTabSz="457200" rtl="0" eaLnBrk="1" fontAlgn="base" hangingPunct="1">
              <a:spcBef>
                <a:spcPct val="0"/>
              </a:spcBef>
              <a:spcAft>
                <a:spcPct val="0"/>
              </a:spcAft>
              <a:defRPr sz="3200" b="1" kern="1200">
                <a:solidFill>
                  <a:srgbClr val="154D81"/>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b="0" dirty="0" smtClean="0">
                <a:solidFill>
                  <a:srgbClr val="800000"/>
                </a:solidFill>
                <a:effectLst>
                  <a:outerShdw blurRad="50800" dist="38100" dir="2700000" algn="tl" rotWithShape="0">
                    <a:prstClr val="black">
                      <a:alpha val="40000"/>
                    </a:prstClr>
                  </a:outerShdw>
                </a:effectLst>
              </a:rPr>
              <a:t>CRR of Calorimeter Crystals and sensors (2)</a:t>
            </a:r>
            <a:endParaRPr lang="en-US" b="0" dirty="0">
              <a:solidFill>
                <a:srgbClr val="800000"/>
              </a:solidFill>
              <a:effectLst>
                <a:outerShdw blurRad="50800" dist="38100" dir="2700000" algn="tl" rotWithShape="0">
                  <a:prstClr val="black">
                    <a:alpha val="40000"/>
                  </a:prstClr>
                </a:outerShdw>
              </a:effectLst>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6350" y="865170"/>
            <a:ext cx="6584950" cy="3478158"/>
          </a:xfrm>
          <a:prstGeom prst="rect">
            <a:avLst/>
          </a:prstGeom>
        </p:spPr>
      </p:pic>
      <p:pic>
        <p:nvPicPr>
          <p:cNvPr id="3" name="Picture 2"/>
          <p:cNvPicPr>
            <a:picLocks noChangeAspect="1"/>
          </p:cNvPicPr>
          <p:nvPr/>
        </p:nvPicPr>
        <p:blipFill>
          <a:blip r:embed="rId3"/>
          <a:stretch>
            <a:fillRect/>
          </a:stretch>
        </p:blipFill>
        <p:spPr>
          <a:xfrm>
            <a:off x="1079500" y="4241728"/>
            <a:ext cx="7061200" cy="2514672"/>
          </a:xfrm>
          <a:prstGeom prst="rect">
            <a:avLst/>
          </a:prstGeom>
        </p:spPr>
      </p:pic>
    </p:spTree>
    <p:extLst>
      <p:ext uri="{BB962C8B-B14F-4D97-AF65-F5344CB8AC3E}">
        <p14:creationId xmlns:p14="http://schemas.microsoft.com/office/powerpoint/2010/main" val="14114399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 y="76200"/>
            <a:ext cx="8958262" cy="641739"/>
          </a:xfrm>
        </p:spPr>
        <p:txBody>
          <a:bodyPr/>
          <a:lstStyle/>
          <a:p>
            <a:r>
              <a:rPr lang="en-US" b="0" dirty="0" err="1" smtClean="0">
                <a:solidFill>
                  <a:srgbClr val="800000"/>
                </a:solidFill>
                <a:effectLst>
                  <a:outerShdw blurRad="50800" dist="38100" dir="2700000" algn="tl" rotWithShape="0">
                    <a:prstClr val="black">
                      <a:alpha val="40000"/>
                    </a:prstClr>
                  </a:outerShdw>
                </a:effectLst>
              </a:rPr>
              <a:t>SiPM</a:t>
            </a:r>
            <a:r>
              <a:rPr lang="en-US" b="0" dirty="0" smtClean="0">
                <a:solidFill>
                  <a:srgbClr val="800000"/>
                </a:solidFill>
                <a:effectLst>
                  <a:outerShdw blurRad="50800" dist="38100" dir="2700000" algn="tl" rotWithShape="0">
                    <a:prstClr val="black">
                      <a:alpha val="40000"/>
                    </a:prstClr>
                  </a:outerShdw>
                </a:effectLst>
              </a:rPr>
              <a:t>/FEE </a:t>
            </a:r>
            <a:r>
              <a:rPr lang="en-US" b="0" dirty="0">
                <a:solidFill>
                  <a:srgbClr val="800000"/>
                </a:solidFill>
                <a:effectLst>
                  <a:outerShdw blurRad="50800" dist="38100" dir="2700000" algn="tl" rotWithShape="0">
                    <a:prstClr val="black">
                      <a:alpha val="40000"/>
                    </a:prstClr>
                  </a:outerShdw>
                </a:effectLst>
              </a:rPr>
              <a:t>+</a:t>
            </a:r>
            <a:r>
              <a:rPr lang="en-US" b="0" dirty="0" smtClean="0">
                <a:solidFill>
                  <a:srgbClr val="800000"/>
                </a:solidFill>
                <a:effectLst>
                  <a:outerShdw blurRad="50800" dist="38100" dir="2700000" algn="tl" rotWithShape="0">
                    <a:prstClr val="black">
                      <a:alpha val="40000"/>
                    </a:prstClr>
                  </a:outerShdw>
                </a:effectLst>
              </a:rPr>
              <a:t>Holder outgassing measurement (1) </a:t>
            </a:r>
            <a:endParaRPr lang="en-US" b="0" dirty="0">
              <a:solidFill>
                <a:srgbClr val="800000"/>
              </a:solidFill>
              <a:effectLst>
                <a:outerShdw blurRad="50800" dist="38100" dir="2700000" algn="tl" rotWithShape="0">
                  <a:prstClr val="black">
                    <a:alpha val="40000"/>
                  </a:prstClr>
                </a:outerShdw>
              </a:effectLst>
            </a:endParaRPr>
          </a:p>
        </p:txBody>
      </p:sp>
      <p:sp>
        <p:nvSpPr>
          <p:cNvPr id="4" name="Date Placeholder 3"/>
          <p:cNvSpPr>
            <a:spLocks noGrp="1"/>
          </p:cNvSpPr>
          <p:nvPr>
            <p:ph type="dt" sz="half" idx="10"/>
          </p:nvPr>
        </p:nvSpPr>
        <p:spPr/>
        <p:txBody>
          <a:bodyPr/>
          <a:lstStyle/>
          <a:p>
            <a:pPr>
              <a:defRPr/>
            </a:pPr>
            <a:r>
              <a:rPr lang="en-US" smtClean="0"/>
              <a:t>29/3/2017</a:t>
            </a:r>
            <a:endParaRPr lang="en-US" dirty="0"/>
          </a:p>
        </p:txBody>
      </p:sp>
      <p:sp>
        <p:nvSpPr>
          <p:cNvPr id="5" name="Footer Placeholder 4"/>
          <p:cNvSpPr>
            <a:spLocks noGrp="1"/>
          </p:cNvSpPr>
          <p:nvPr>
            <p:ph type="ftr" sz="quarter" idx="11"/>
          </p:nvPr>
        </p:nvSpPr>
        <p:spPr/>
        <p:txBody>
          <a:bodyPr/>
          <a:lstStyle/>
          <a:p>
            <a:pPr>
              <a:defRPr/>
            </a:pPr>
            <a:r>
              <a:rPr lang="en-US" smtClean="0"/>
              <a:t>M. Martini | Calorimeter MDR: outgassing </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10</a:t>
            </a:fld>
            <a:endParaRPr lang="en-US" dirty="0"/>
          </a:p>
        </p:txBody>
      </p:sp>
      <p:sp>
        <p:nvSpPr>
          <p:cNvPr id="11" name="CasellaDiTesto 1"/>
          <p:cNvSpPr txBox="1">
            <a:spLocks noChangeArrowheads="1"/>
          </p:cNvSpPr>
          <p:nvPr/>
        </p:nvSpPr>
        <p:spPr bwMode="auto">
          <a:xfrm>
            <a:off x="228600" y="888999"/>
            <a:ext cx="7632700" cy="830997"/>
          </a:xfrm>
          <a:prstGeom prst="rect">
            <a:avLst/>
          </a:prstGeom>
          <a:solidFill>
            <a:srgbClr val="CCFFCC"/>
          </a:solidFill>
          <a:ln>
            <a:noFill/>
          </a:ln>
          <a:extLst/>
        </p:spPr>
        <p:txBody>
          <a:bodyPr wrap="square">
            <a:spAutoFit/>
          </a:bodyPr>
          <a:lstStyle>
            <a:lvl1pPr>
              <a:defRPr sz="2400" b="1">
                <a:solidFill>
                  <a:schemeClr val="tx1"/>
                </a:solidFill>
                <a:latin typeface="Times New Roman" charset="0"/>
                <a:ea typeface="MS PGothic" charset="0"/>
                <a:cs typeface="MS PGothic" charset="0"/>
              </a:defRPr>
            </a:lvl1pPr>
            <a:lvl2pPr marL="742950" indent="-285750">
              <a:defRPr sz="2400" b="1">
                <a:solidFill>
                  <a:schemeClr val="tx1"/>
                </a:solidFill>
                <a:latin typeface="Times New Roman" charset="0"/>
                <a:ea typeface="MS PGothic" charset="0"/>
                <a:cs typeface="MS PGothic" charset="0"/>
              </a:defRPr>
            </a:lvl2pPr>
            <a:lvl3pPr marL="1143000" indent="-228600">
              <a:defRPr sz="2400" b="1">
                <a:solidFill>
                  <a:schemeClr val="tx1"/>
                </a:solidFill>
                <a:latin typeface="Times New Roman" charset="0"/>
                <a:ea typeface="MS PGothic" charset="0"/>
                <a:cs typeface="MS PGothic" charset="0"/>
              </a:defRPr>
            </a:lvl3pPr>
            <a:lvl4pPr marL="1600200" indent="-228600">
              <a:defRPr sz="2400" b="1">
                <a:solidFill>
                  <a:schemeClr val="tx1"/>
                </a:solidFill>
                <a:latin typeface="Times New Roman" charset="0"/>
                <a:ea typeface="MS PGothic" charset="0"/>
                <a:cs typeface="MS PGothic" charset="0"/>
              </a:defRPr>
            </a:lvl4pPr>
            <a:lvl5pPr marL="2057400" indent="-228600">
              <a:defRPr sz="2400" b="1">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Times New Roman" charset="0"/>
                <a:ea typeface="MS PGothic" charset="0"/>
                <a:cs typeface="MS PGothic" charset="0"/>
              </a:defRPr>
            </a:lvl9pPr>
          </a:lstStyle>
          <a:p>
            <a:pPr marL="342900" indent="-342900">
              <a:buFont typeface="Wingdings" charset="2"/>
              <a:buChar char="§"/>
              <a:defRPr/>
            </a:pPr>
            <a:r>
              <a:rPr lang="en-US" sz="1600" b="0" dirty="0" smtClean="0">
                <a:latin typeface="Arial" charset="0"/>
                <a:cs typeface="Arial" charset="0"/>
              </a:rPr>
              <a:t>4 </a:t>
            </a:r>
            <a:r>
              <a:rPr lang="en-US" sz="1600" b="0" dirty="0" err="1" smtClean="0">
                <a:latin typeface="Arial" charset="0"/>
                <a:cs typeface="Arial" charset="0"/>
              </a:rPr>
              <a:t>SiPM</a:t>
            </a:r>
            <a:r>
              <a:rPr lang="en-US" sz="1600" b="0" dirty="0" smtClean="0">
                <a:latin typeface="Arial" charset="0"/>
                <a:cs typeface="Arial" charset="0"/>
              </a:rPr>
              <a:t> holders tested (2 HPK </a:t>
            </a:r>
            <a:r>
              <a:rPr lang="en-US" sz="1600" b="0" dirty="0" err="1" smtClean="0">
                <a:latin typeface="Arial" charset="0"/>
                <a:cs typeface="Arial" charset="0"/>
              </a:rPr>
              <a:t>SiPMs</a:t>
            </a:r>
            <a:r>
              <a:rPr lang="en-US" sz="1600" b="0" dirty="0" smtClean="0">
                <a:latin typeface="Arial" charset="0"/>
                <a:cs typeface="Arial" charset="0"/>
              </a:rPr>
              <a:t>, 2 FEE chips, Faraday cages/holders)</a:t>
            </a:r>
          </a:p>
          <a:p>
            <a:pPr marL="342900" indent="-342900">
              <a:buFont typeface="Wingdings" charset="2"/>
              <a:buChar char="§"/>
              <a:defRPr/>
            </a:pPr>
            <a:r>
              <a:rPr lang="en-US" sz="1600" b="0" dirty="0" smtClean="0">
                <a:latin typeface="Arial" charset="0"/>
                <a:cs typeface="Arial" charset="0"/>
              </a:rPr>
              <a:t>Thermic glue used to join SIPMs to </a:t>
            </a:r>
            <a:r>
              <a:rPr lang="en-US" sz="1600" b="0" dirty="0">
                <a:latin typeface="Arial" charset="0"/>
                <a:cs typeface="Arial" charset="0"/>
              </a:rPr>
              <a:t>h</a:t>
            </a:r>
            <a:r>
              <a:rPr lang="en-US" sz="1600" b="0" dirty="0" smtClean="0">
                <a:latin typeface="Arial" charset="0"/>
                <a:cs typeface="Arial" charset="0"/>
              </a:rPr>
              <a:t>olders.</a:t>
            </a:r>
          </a:p>
          <a:p>
            <a:pPr marL="342900" indent="-342900">
              <a:buFont typeface="Wingdings" charset="2"/>
              <a:buChar char="§"/>
              <a:defRPr/>
            </a:pPr>
            <a:r>
              <a:rPr lang="en-US" sz="1600" b="0" dirty="0" smtClean="0">
                <a:latin typeface="Arial" charset="0"/>
                <a:cs typeface="Arial" charset="0"/>
              </a:rPr>
              <a:t>Measurement were taken for almost 3 week </a:t>
            </a:r>
            <a:r>
              <a:rPr lang="en-US" sz="1600" b="0" dirty="0" smtClean="0">
                <a:latin typeface="Arial" charset="0"/>
                <a:cs typeface="Arial" charset="0"/>
                <a:sym typeface="Wingdings"/>
              </a:rPr>
              <a:t> </a:t>
            </a:r>
            <a:r>
              <a:rPr lang="en-US" sz="1600" b="0" dirty="0" smtClean="0">
                <a:latin typeface="Arial" charset="0"/>
                <a:cs typeface="Arial" charset="0"/>
              </a:rPr>
              <a:t>Heating for 72 hours at 45 °C.</a:t>
            </a:r>
          </a:p>
        </p:txBody>
      </p:sp>
      <p:sp>
        <p:nvSpPr>
          <p:cNvPr id="13" name="CasellaDiTesto 1"/>
          <p:cNvSpPr txBox="1">
            <a:spLocks noChangeArrowheads="1"/>
          </p:cNvSpPr>
          <p:nvPr/>
        </p:nvSpPr>
        <p:spPr bwMode="auto">
          <a:xfrm>
            <a:off x="5273975" y="2363490"/>
            <a:ext cx="37731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charset="0"/>
                <a:ea typeface="MS PGothic" charset="0"/>
                <a:cs typeface="MS PGothic" charset="0"/>
              </a:defRPr>
            </a:lvl1pPr>
            <a:lvl2pPr marL="742950" indent="-285750">
              <a:defRPr sz="2400" b="1">
                <a:solidFill>
                  <a:schemeClr val="tx1"/>
                </a:solidFill>
                <a:latin typeface="Times New Roman" charset="0"/>
                <a:ea typeface="MS PGothic" charset="0"/>
                <a:cs typeface="MS PGothic" charset="0"/>
              </a:defRPr>
            </a:lvl2pPr>
            <a:lvl3pPr marL="1143000" indent="-228600">
              <a:defRPr sz="2400" b="1">
                <a:solidFill>
                  <a:schemeClr val="tx1"/>
                </a:solidFill>
                <a:latin typeface="Times New Roman" charset="0"/>
                <a:ea typeface="MS PGothic" charset="0"/>
                <a:cs typeface="MS PGothic" charset="0"/>
              </a:defRPr>
            </a:lvl3pPr>
            <a:lvl4pPr marL="1600200" indent="-228600">
              <a:defRPr sz="2400" b="1">
                <a:solidFill>
                  <a:schemeClr val="tx1"/>
                </a:solidFill>
                <a:latin typeface="Times New Roman" charset="0"/>
                <a:ea typeface="MS PGothic" charset="0"/>
                <a:cs typeface="MS PGothic" charset="0"/>
              </a:defRPr>
            </a:lvl4pPr>
            <a:lvl5pPr marL="2057400" indent="-228600">
              <a:defRPr sz="2400" b="1">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Times New Roman" charset="0"/>
                <a:ea typeface="MS PGothic" charset="0"/>
                <a:cs typeface="MS PGothic" charset="0"/>
              </a:defRPr>
            </a:lvl9pPr>
          </a:lstStyle>
          <a:p>
            <a:pPr marL="342900" indent="-342900">
              <a:buFont typeface="Wingdings" charset="2"/>
              <a:buChar char="§"/>
              <a:defRPr/>
            </a:pPr>
            <a:r>
              <a:rPr lang="en-US" sz="1800" b="0" dirty="0" smtClean="0">
                <a:latin typeface="Arial" charset="0"/>
                <a:cs typeface="Arial" charset="0"/>
                <a:sym typeface="Wingdings"/>
              </a:rPr>
              <a:t>After 480 hours (20 days) </a:t>
            </a:r>
          </a:p>
          <a:p>
            <a:pPr marL="342900" indent="-342900">
              <a:buFont typeface="Wingdings" charset="2"/>
              <a:buChar char="§"/>
              <a:defRPr/>
            </a:pPr>
            <a:r>
              <a:rPr lang="en-US" sz="1800" b="0" dirty="0" smtClean="0">
                <a:latin typeface="Arial" charset="0"/>
                <a:cs typeface="Arial" charset="0"/>
                <a:sym typeface="Wingdings"/>
              </a:rPr>
              <a:t>We</a:t>
            </a:r>
            <a:r>
              <a:rPr lang="en-US" sz="1800" b="0" dirty="0">
                <a:latin typeface="Arial" charset="0"/>
                <a:cs typeface="Arial" charset="0"/>
                <a:sym typeface="Wingdings"/>
              </a:rPr>
              <a:t> </a:t>
            </a:r>
            <a:r>
              <a:rPr lang="en-US" sz="1800" b="0" dirty="0" smtClean="0">
                <a:latin typeface="Arial" charset="0"/>
                <a:cs typeface="Arial" charset="0"/>
                <a:sym typeface="Wingdings"/>
              </a:rPr>
              <a:t>have reached: </a:t>
            </a:r>
          </a:p>
          <a:p>
            <a:pPr>
              <a:defRPr/>
            </a:pPr>
            <a:r>
              <a:rPr lang="en-US" sz="1800" b="0" dirty="0">
                <a:latin typeface="Arial" charset="0"/>
                <a:cs typeface="Arial" charset="0"/>
                <a:sym typeface="Wingdings"/>
              </a:rPr>
              <a:t> </a:t>
            </a:r>
            <a:r>
              <a:rPr lang="en-US" sz="1800" b="0" dirty="0" smtClean="0">
                <a:latin typeface="Arial" charset="0"/>
                <a:cs typeface="Arial" charset="0"/>
                <a:sym typeface="Wingdings"/>
              </a:rPr>
              <a:t>      </a:t>
            </a:r>
            <a:r>
              <a:rPr lang="en-US" sz="1800" dirty="0">
                <a:latin typeface="Arial" charset="0"/>
                <a:cs typeface="Arial" charset="0"/>
                <a:sym typeface="Wingdings"/>
              </a:rPr>
              <a:t>1</a:t>
            </a:r>
            <a:r>
              <a:rPr lang="en-US" sz="1800" dirty="0" smtClean="0">
                <a:latin typeface="Arial" charset="0"/>
                <a:cs typeface="Arial" charset="0"/>
                <a:sym typeface="Wingdings"/>
              </a:rPr>
              <a:t> x 10</a:t>
            </a:r>
            <a:r>
              <a:rPr lang="en-US" sz="1800" baseline="30000" dirty="0" smtClean="0">
                <a:latin typeface="Arial" charset="0"/>
                <a:cs typeface="Arial" charset="0"/>
                <a:sym typeface="Wingdings"/>
              </a:rPr>
              <a:t>-5 </a:t>
            </a:r>
            <a:r>
              <a:rPr lang="en-US" sz="1800" dirty="0" smtClean="0">
                <a:latin typeface="Arial" charset="0"/>
                <a:cs typeface="Arial" charset="0"/>
                <a:sym typeface="Wingdings"/>
              </a:rPr>
              <a:t>mbar x liters/sec</a:t>
            </a:r>
          </a:p>
        </p:txBody>
      </p:sp>
      <p:pic>
        <p:nvPicPr>
          <p:cNvPr id="7" name="Immagin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8600" y="1749859"/>
            <a:ext cx="5045375" cy="3010013"/>
          </a:xfrm>
          <a:prstGeom prst="rect">
            <a:avLst/>
          </a:prstGeom>
        </p:spPr>
      </p:pic>
      <p:sp>
        <p:nvSpPr>
          <p:cNvPr id="9" name="CasellaDiTesto 1"/>
          <p:cNvSpPr txBox="1">
            <a:spLocks noChangeArrowheads="1"/>
          </p:cNvSpPr>
          <p:nvPr/>
        </p:nvSpPr>
        <p:spPr bwMode="auto">
          <a:xfrm>
            <a:off x="1044575" y="4837192"/>
            <a:ext cx="867568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charset="0"/>
                <a:ea typeface="MS PGothic" charset="0"/>
                <a:cs typeface="MS PGothic" charset="0"/>
              </a:defRPr>
            </a:lvl1pPr>
            <a:lvl2pPr marL="742950" indent="-285750">
              <a:defRPr sz="2400" b="1">
                <a:solidFill>
                  <a:schemeClr val="tx1"/>
                </a:solidFill>
                <a:latin typeface="Times New Roman" charset="0"/>
                <a:ea typeface="MS PGothic" charset="0"/>
                <a:cs typeface="MS PGothic" charset="0"/>
              </a:defRPr>
            </a:lvl2pPr>
            <a:lvl3pPr marL="1143000" indent="-228600">
              <a:defRPr sz="2400" b="1">
                <a:solidFill>
                  <a:schemeClr val="tx1"/>
                </a:solidFill>
                <a:latin typeface="Times New Roman" charset="0"/>
                <a:ea typeface="MS PGothic" charset="0"/>
                <a:cs typeface="MS PGothic" charset="0"/>
              </a:defRPr>
            </a:lvl3pPr>
            <a:lvl4pPr marL="1600200" indent="-228600">
              <a:defRPr sz="2400" b="1">
                <a:solidFill>
                  <a:schemeClr val="tx1"/>
                </a:solidFill>
                <a:latin typeface="Times New Roman" charset="0"/>
                <a:ea typeface="MS PGothic" charset="0"/>
                <a:cs typeface="MS PGothic" charset="0"/>
              </a:defRPr>
            </a:lvl4pPr>
            <a:lvl5pPr marL="2057400" indent="-228600">
              <a:defRPr sz="2400" b="1">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Times New Roman" charset="0"/>
                <a:ea typeface="MS PGothic" charset="0"/>
                <a:cs typeface="MS PGothic" charset="0"/>
              </a:defRPr>
            </a:lvl9pPr>
          </a:lstStyle>
          <a:p>
            <a:pPr>
              <a:defRPr/>
            </a:pPr>
            <a:r>
              <a:rPr lang="en-US" sz="1400" b="0" dirty="0" smtClean="0">
                <a:latin typeface="Arial" charset="0"/>
                <a:cs typeface="Arial" charset="0"/>
                <a:sym typeface="Wingdings"/>
              </a:rPr>
              <a:t>The final calorimeter system has about 1400 full-holders. </a:t>
            </a:r>
            <a:endParaRPr lang="en-US" sz="1400" dirty="0">
              <a:solidFill>
                <a:srgbClr val="000090"/>
              </a:solidFill>
              <a:latin typeface="Arial" charset="0"/>
              <a:cs typeface="Arial" charset="0"/>
              <a:sym typeface="Wingdings"/>
            </a:endParaRPr>
          </a:p>
          <a:p>
            <a:pPr>
              <a:defRPr/>
            </a:pPr>
            <a:r>
              <a:rPr lang="en-US" sz="1400" dirty="0" smtClean="0">
                <a:solidFill>
                  <a:srgbClr val="000090"/>
                </a:solidFill>
                <a:latin typeface="Arial" charset="0"/>
                <a:cs typeface="Arial" charset="0"/>
                <a:sym typeface="Wingdings"/>
              </a:rPr>
              <a:t>Total contribution </a:t>
            </a:r>
            <a:r>
              <a:rPr lang="en-US" sz="1400" dirty="0" err="1" smtClean="0">
                <a:solidFill>
                  <a:srgbClr val="000090"/>
                </a:solidFill>
                <a:latin typeface="Arial" charset="0"/>
                <a:cs typeface="Arial" charset="0"/>
                <a:sym typeface="Wingdings"/>
              </a:rPr>
              <a:t>SiPM</a:t>
            </a:r>
            <a:r>
              <a:rPr lang="en-US" sz="1400" dirty="0" smtClean="0">
                <a:solidFill>
                  <a:srgbClr val="000090"/>
                </a:solidFill>
                <a:latin typeface="Arial" charset="0"/>
                <a:cs typeface="Arial" charset="0"/>
                <a:sym typeface="Wingdings"/>
              </a:rPr>
              <a:t>/FEE contribution for outgassing</a:t>
            </a:r>
            <a:r>
              <a:rPr lang="en-US" sz="1400" dirty="0">
                <a:solidFill>
                  <a:srgbClr val="000090"/>
                </a:solidFill>
                <a:latin typeface="Arial" charset="0"/>
                <a:cs typeface="Arial" charset="0"/>
                <a:sym typeface="Wingdings"/>
              </a:rPr>
              <a:t> </a:t>
            </a:r>
            <a:r>
              <a:rPr lang="en-US" sz="1400" dirty="0" smtClean="0">
                <a:solidFill>
                  <a:srgbClr val="000090"/>
                </a:solidFill>
                <a:latin typeface="Arial" charset="0"/>
                <a:cs typeface="Arial" charset="0"/>
                <a:sym typeface="Wingdings"/>
              </a:rPr>
              <a:t>is obtained as:</a:t>
            </a:r>
          </a:p>
          <a:p>
            <a:pPr>
              <a:defRPr/>
            </a:pPr>
            <a:endParaRPr lang="en-US" sz="1400" dirty="0" smtClean="0">
              <a:solidFill>
                <a:srgbClr val="000090"/>
              </a:solidFill>
              <a:latin typeface="Arial" charset="0"/>
              <a:cs typeface="Arial" charset="0"/>
              <a:sym typeface="Wingdings"/>
            </a:endParaRPr>
          </a:p>
          <a:p>
            <a:pPr>
              <a:defRPr/>
            </a:pPr>
            <a:r>
              <a:rPr lang="en-US" sz="1400" b="0" dirty="0" smtClean="0">
                <a:latin typeface="Arial" charset="0"/>
                <a:cs typeface="Arial" charset="0"/>
                <a:sym typeface="Wingdings"/>
              </a:rPr>
              <a:t>Qtot1 = 1 x 10</a:t>
            </a:r>
            <a:r>
              <a:rPr lang="en-US" sz="1400" b="0" baseline="30000" dirty="0" smtClean="0">
                <a:latin typeface="Arial" charset="0"/>
                <a:cs typeface="Arial" charset="0"/>
                <a:sym typeface="Wingdings"/>
              </a:rPr>
              <a:t>-5 </a:t>
            </a:r>
            <a:r>
              <a:rPr lang="en-US" sz="1400" b="0" dirty="0" smtClean="0">
                <a:latin typeface="Arial" charset="0"/>
                <a:cs typeface="Arial" charset="0"/>
                <a:sym typeface="Wingdings"/>
              </a:rPr>
              <a:t>mbar x liters/s x 1/4 (4 full-holders) x 1400  = 3,5 x 10</a:t>
            </a:r>
            <a:r>
              <a:rPr lang="en-US" sz="1400" b="0" baseline="30000" dirty="0" smtClean="0">
                <a:latin typeface="Arial" charset="0"/>
                <a:cs typeface="Arial" charset="0"/>
                <a:sym typeface="Wingdings"/>
              </a:rPr>
              <a:t>-3 </a:t>
            </a:r>
            <a:r>
              <a:rPr lang="en-US" sz="1400" b="0" dirty="0" smtClean="0">
                <a:latin typeface="Arial" charset="0"/>
                <a:cs typeface="Arial" charset="0"/>
                <a:sym typeface="Wingdings"/>
              </a:rPr>
              <a:t>mbar x liters/sec </a:t>
            </a:r>
          </a:p>
          <a:p>
            <a:pPr>
              <a:defRPr/>
            </a:pPr>
            <a:endParaRPr lang="en-US" sz="1400" b="0" dirty="0" smtClean="0">
              <a:latin typeface="Arial" charset="0"/>
              <a:cs typeface="Arial" charset="0"/>
              <a:sym typeface="Wingdings"/>
            </a:endParaRPr>
          </a:p>
          <a:p>
            <a:pPr>
              <a:defRPr/>
            </a:pPr>
            <a:r>
              <a:rPr lang="en-US" sz="1400" b="0" dirty="0" err="1" smtClean="0">
                <a:latin typeface="Arial" charset="0"/>
                <a:cs typeface="Arial" charset="0"/>
                <a:sym typeface="Wingdings"/>
              </a:rPr>
              <a:t>Qtot</a:t>
            </a:r>
            <a:r>
              <a:rPr lang="en-US" sz="1400" b="0" dirty="0" smtClean="0">
                <a:latin typeface="Arial" charset="0"/>
                <a:cs typeface="Arial" charset="0"/>
                <a:sym typeface="Wingdings"/>
              </a:rPr>
              <a:t> = Qtot1 x 0.75 (</a:t>
            </a:r>
            <a:r>
              <a:rPr lang="en-US" sz="1400" b="0" dirty="0" err="1" smtClean="0">
                <a:latin typeface="Arial" charset="0"/>
                <a:cs typeface="Arial" charset="0"/>
                <a:sym typeface="Wingdings"/>
              </a:rPr>
              <a:t>Torr</a:t>
            </a:r>
            <a:r>
              <a:rPr lang="en-US" sz="1400" b="0" dirty="0" smtClean="0">
                <a:latin typeface="Arial" charset="0"/>
                <a:cs typeface="Arial" charset="0"/>
                <a:sym typeface="Wingdings"/>
              </a:rPr>
              <a:t>/mbar) </a:t>
            </a:r>
            <a:r>
              <a:rPr lang="en-US" sz="1400" dirty="0" smtClean="0">
                <a:latin typeface="Arial" charset="0"/>
                <a:cs typeface="Arial" charset="0"/>
                <a:sym typeface="Wingdings"/>
              </a:rPr>
              <a:t>= 2,6 x 10</a:t>
            </a:r>
            <a:r>
              <a:rPr lang="en-US" sz="1400" baseline="30000" dirty="0" smtClean="0">
                <a:latin typeface="Arial" charset="0"/>
                <a:cs typeface="Arial" charset="0"/>
                <a:sym typeface="Wingdings"/>
              </a:rPr>
              <a:t>-3 </a:t>
            </a:r>
            <a:r>
              <a:rPr lang="en-US" sz="1400" dirty="0" err="1" smtClean="0">
                <a:latin typeface="Arial" charset="0"/>
                <a:cs typeface="Arial" charset="0"/>
                <a:sym typeface="Wingdings"/>
              </a:rPr>
              <a:t>Torr</a:t>
            </a:r>
            <a:r>
              <a:rPr lang="en-US" sz="1400" dirty="0" smtClean="0">
                <a:latin typeface="Arial" charset="0"/>
                <a:cs typeface="Arial" charset="0"/>
                <a:sym typeface="Wingdings"/>
              </a:rPr>
              <a:t> x liters/sec</a:t>
            </a:r>
          </a:p>
          <a:p>
            <a:pPr>
              <a:defRPr/>
            </a:pPr>
            <a:r>
              <a:rPr lang="en-US" sz="2000" b="0" dirty="0" smtClean="0">
                <a:latin typeface="Arial" charset="0"/>
                <a:cs typeface="Arial" charset="0"/>
                <a:sym typeface="Wingdings"/>
              </a:rPr>
              <a:t>  </a:t>
            </a:r>
          </a:p>
        </p:txBody>
      </p:sp>
    </p:spTree>
    <p:extLst>
      <p:ext uri="{BB962C8B-B14F-4D97-AF65-F5344CB8AC3E}">
        <p14:creationId xmlns:p14="http://schemas.microsoft.com/office/powerpoint/2010/main" val="5353809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29/3/2017</a:t>
            </a:r>
            <a:endParaRPr lang="en-US" dirty="0"/>
          </a:p>
        </p:txBody>
      </p:sp>
      <p:sp>
        <p:nvSpPr>
          <p:cNvPr id="5" name="Footer Placeholder 4"/>
          <p:cNvSpPr>
            <a:spLocks noGrp="1"/>
          </p:cNvSpPr>
          <p:nvPr>
            <p:ph type="ftr" sz="quarter" idx="11"/>
          </p:nvPr>
        </p:nvSpPr>
        <p:spPr/>
        <p:txBody>
          <a:bodyPr/>
          <a:lstStyle/>
          <a:p>
            <a:pPr>
              <a:defRPr/>
            </a:pPr>
            <a:r>
              <a:rPr lang="en-US" smtClean="0"/>
              <a:t>M. Martini | Calorimeter MDR: outgassing </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11</a:t>
            </a:fld>
            <a:endParaRPr lang="en-US" dirty="0"/>
          </a:p>
        </p:txBody>
      </p:sp>
      <p:sp>
        <p:nvSpPr>
          <p:cNvPr id="7" name="Rectangle 6"/>
          <p:cNvSpPr/>
          <p:nvPr/>
        </p:nvSpPr>
        <p:spPr>
          <a:xfrm>
            <a:off x="7747000" y="2844800"/>
            <a:ext cx="914400" cy="25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46728368"/>
              </p:ext>
            </p:extLst>
          </p:nvPr>
        </p:nvGraphicFramePr>
        <p:xfrm>
          <a:off x="911037" y="1225176"/>
          <a:ext cx="7391400" cy="2386706"/>
        </p:xfrm>
        <a:graphic>
          <a:graphicData uri="http://schemas.openxmlformats.org/drawingml/2006/table">
            <a:tbl>
              <a:tblPr firstRow="1" bandRow="1">
                <a:tableStyleId>{10A1B5D5-9B99-4C35-A422-299274C87663}</a:tableStyleId>
              </a:tblPr>
              <a:tblGrid>
                <a:gridCol w="3695700">
                  <a:extLst>
                    <a:ext uri="{9D8B030D-6E8A-4147-A177-3AD203B41FA5}">
                      <a16:colId xmlns:a16="http://schemas.microsoft.com/office/drawing/2014/main" xmlns="" val="20000"/>
                    </a:ext>
                  </a:extLst>
                </a:gridCol>
                <a:gridCol w="3695700">
                  <a:extLst>
                    <a:ext uri="{9D8B030D-6E8A-4147-A177-3AD203B41FA5}">
                      <a16:colId xmlns:a16="http://schemas.microsoft.com/office/drawing/2014/main" xmlns="" val="20001"/>
                    </a:ext>
                  </a:extLst>
                </a:gridCol>
              </a:tblGrid>
              <a:tr h="542666">
                <a:tc>
                  <a:txBody>
                    <a:bodyPr/>
                    <a:lstStyle/>
                    <a:p>
                      <a:pPr algn="ctr"/>
                      <a:r>
                        <a:rPr lang="en-US" dirty="0" smtClean="0"/>
                        <a:t>Component</a:t>
                      </a:r>
                      <a:endParaRPr lang="en-US" dirty="0"/>
                    </a:p>
                  </a:txBody>
                  <a:tcPr/>
                </a:tc>
                <a:tc>
                  <a:txBody>
                    <a:bodyPr/>
                    <a:lstStyle/>
                    <a:p>
                      <a:pPr algn="ctr"/>
                      <a:r>
                        <a:rPr lang="en-US" dirty="0" smtClean="0"/>
                        <a:t>Q (</a:t>
                      </a:r>
                      <a:r>
                        <a:rPr lang="en-US" dirty="0" err="1" smtClean="0"/>
                        <a:t>Torr</a:t>
                      </a:r>
                      <a:r>
                        <a:rPr lang="en-US" dirty="0" smtClean="0"/>
                        <a:t>*liters/sec)</a:t>
                      </a:r>
                      <a:endParaRPr lang="en-US" dirty="0"/>
                    </a:p>
                  </a:txBody>
                  <a:tcPr/>
                </a:tc>
                <a:extLst>
                  <a:ext uri="{0D108BD9-81ED-4DB2-BD59-A6C34878D82A}">
                    <a16:rowId xmlns:a16="http://schemas.microsoft.com/office/drawing/2014/main" xmlns="" val="10000"/>
                  </a:ext>
                </a:extLst>
              </a:tr>
              <a:tr h="370840">
                <a:tc>
                  <a:txBody>
                    <a:bodyPr/>
                    <a:lstStyle/>
                    <a:p>
                      <a:pPr algn="ctr"/>
                      <a:r>
                        <a:rPr lang="en-US" dirty="0" smtClean="0"/>
                        <a:t>Crystal-</a:t>
                      </a:r>
                      <a:r>
                        <a:rPr lang="en-US" dirty="0" err="1" smtClean="0"/>
                        <a:t>Tyvek</a:t>
                      </a:r>
                      <a:endParaRPr lang="en-US" dirty="0"/>
                    </a:p>
                  </a:txBody>
                  <a:tcPr/>
                </a:tc>
                <a:tc>
                  <a:txBody>
                    <a:bodyPr/>
                    <a:lstStyle/>
                    <a:p>
                      <a:pPr algn="ctr"/>
                      <a:r>
                        <a:rPr lang="en-US" dirty="0" smtClean="0"/>
                        <a:t>2,4 x 10</a:t>
                      </a:r>
                      <a:r>
                        <a:rPr lang="en-US" baseline="30000" dirty="0" smtClean="0"/>
                        <a:t>-3</a:t>
                      </a:r>
                      <a:endParaRPr lang="en-US" baseline="30000" dirty="0"/>
                    </a:p>
                  </a:txBody>
                  <a:tcPr/>
                </a:tc>
                <a:extLst>
                  <a:ext uri="{0D108BD9-81ED-4DB2-BD59-A6C34878D82A}">
                    <a16:rowId xmlns:a16="http://schemas.microsoft.com/office/drawing/2014/main" xmlns="" val="10001"/>
                  </a:ext>
                </a:extLst>
              </a:tr>
              <a:tr h="370840">
                <a:tc>
                  <a:txBody>
                    <a:bodyPr/>
                    <a:lstStyle/>
                    <a:p>
                      <a:pPr algn="ctr"/>
                      <a:r>
                        <a:rPr lang="en-US" dirty="0" smtClean="0"/>
                        <a:t>Cables</a:t>
                      </a:r>
                      <a:endParaRPr lang="en-US" dirty="0"/>
                    </a:p>
                  </a:txBody>
                  <a:tcPr/>
                </a:tc>
                <a:tc>
                  <a:txBody>
                    <a:bodyPr/>
                    <a:lstStyle/>
                    <a:p>
                      <a:pPr algn="ctr"/>
                      <a:r>
                        <a:rPr lang="en-US" dirty="0" smtClean="0"/>
                        <a:t>1,9 x 10</a:t>
                      </a:r>
                      <a:r>
                        <a:rPr lang="en-US" baseline="30000" dirty="0" smtClean="0"/>
                        <a:t>-3</a:t>
                      </a:r>
                      <a:endParaRPr lang="en-US" baseline="30000" dirty="0"/>
                    </a:p>
                  </a:txBody>
                  <a:tcPr/>
                </a:tc>
                <a:extLst>
                  <a:ext uri="{0D108BD9-81ED-4DB2-BD59-A6C34878D82A}">
                    <a16:rowId xmlns:a16="http://schemas.microsoft.com/office/drawing/2014/main" xmlns="" val="10002"/>
                  </a:ext>
                </a:extLst>
              </a:tr>
              <a:tr h="185420">
                <a:tc>
                  <a:txBody>
                    <a:bodyPr/>
                    <a:lstStyle/>
                    <a:p>
                      <a:pPr algn="ctr"/>
                      <a:r>
                        <a:rPr lang="en-US" dirty="0" smtClean="0"/>
                        <a:t>Diffusive</a:t>
                      </a:r>
                      <a:r>
                        <a:rPr lang="en-US" baseline="0" dirty="0" smtClean="0"/>
                        <a:t> Spheres </a:t>
                      </a:r>
                    </a:p>
                  </a:txBody>
                  <a:tcPr/>
                </a:tc>
                <a:tc>
                  <a:txBody>
                    <a:bodyPr/>
                    <a:lstStyle/>
                    <a:p>
                      <a:pPr algn="ctr"/>
                      <a:r>
                        <a:rPr lang="en-US" dirty="0" smtClean="0"/>
                        <a:t>1,2 x 10</a:t>
                      </a:r>
                      <a:r>
                        <a:rPr lang="en-US" baseline="30000" dirty="0" smtClean="0"/>
                        <a:t>-4</a:t>
                      </a:r>
                    </a:p>
                  </a:txBody>
                  <a:tcPr/>
                </a:tc>
                <a:extLst>
                  <a:ext uri="{0D108BD9-81ED-4DB2-BD59-A6C34878D82A}">
                    <a16:rowId xmlns:a16="http://schemas.microsoft.com/office/drawing/2014/main" xmlns="" val="10003"/>
                  </a:ext>
                </a:extLst>
              </a:tr>
              <a:tr h="185420">
                <a:tc>
                  <a:txBody>
                    <a:bodyPr/>
                    <a:lstStyle/>
                    <a:p>
                      <a:pPr algn="ctr"/>
                      <a:r>
                        <a:rPr lang="en-US" baseline="0" dirty="0" smtClean="0"/>
                        <a:t>Full Holder</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t>2,6 x 10</a:t>
                      </a:r>
                      <a:r>
                        <a:rPr lang="en-US" baseline="30000" dirty="0" smtClean="0"/>
                        <a:t>-3</a:t>
                      </a:r>
                    </a:p>
                  </a:txBody>
                  <a:tcPr/>
                </a:tc>
                <a:extLst>
                  <a:ext uri="{0D108BD9-81ED-4DB2-BD59-A6C34878D82A}">
                    <a16:rowId xmlns:a16="http://schemas.microsoft.com/office/drawing/2014/main" xmlns="" val="819252317"/>
                  </a:ext>
                </a:extLst>
              </a:tr>
              <a:tr h="370840">
                <a:tc>
                  <a:txBody>
                    <a:bodyPr/>
                    <a:lstStyle/>
                    <a:p>
                      <a:pPr algn="ctr"/>
                      <a:r>
                        <a:rPr lang="en-US" b="1" baseline="0" dirty="0" smtClean="0"/>
                        <a:t>Total</a:t>
                      </a:r>
                    </a:p>
                  </a:txBody>
                  <a:tcPr/>
                </a:tc>
                <a:tc>
                  <a:txBody>
                    <a:bodyPr/>
                    <a:lstStyle/>
                    <a:p>
                      <a:pPr algn="ctr"/>
                      <a:r>
                        <a:rPr lang="en-US" b="1" dirty="0" smtClean="0"/>
                        <a:t>7 x 10</a:t>
                      </a:r>
                      <a:r>
                        <a:rPr lang="en-US" b="1" baseline="30000" dirty="0" smtClean="0"/>
                        <a:t>-3</a:t>
                      </a:r>
                    </a:p>
                  </a:txBody>
                  <a:tcPr/>
                </a:tc>
                <a:extLst>
                  <a:ext uri="{0D108BD9-81ED-4DB2-BD59-A6C34878D82A}">
                    <a16:rowId xmlns:a16="http://schemas.microsoft.com/office/drawing/2014/main" xmlns="" val="10004"/>
                  </a:ext>
                </a:extLst>
              </a:tr>
            </a:tbl>
          </a:graphicData>
        </a:graphic>
      </p:graphicFrame>
      <p:sp>
        <p:nvSpPr>
          <p:cNvPr id="11" name="Rectangle 10"/>
          <p:cNvSpPr/>
          <p:nvPr/>
        </p:nvSpPr>
        <p:spPr>
          <a:xfrm>
            <a:off x="206375" y="3676580"/>
            <a:ext cx="8686799" cy="2523768"/>
          </a:xfrm>
          <a:prstGeom prst="rect">
            <a:avLst/>
          </a:prstGeom>
        </p:spPr>
        <p:txBody>
          <a:bodyPr wrap="square">
            <a:spAutoFit/>
          </a:bodyPr>
          <a:lstStyle/>
          <a:p>
            <a:r>
              <a:rPr lang="en-US" b="1" dirty="0" smtClean="0">
                <a:solidFill>
                  <a:srgbClr val="404040"/>
                </a:solidFill>
                <a:latin typeface="Arial" charset="0"/>
                <a:cs typeface="Arial" charset="0"/>
                <a:sym typeface="Wingdings"/>
              </a:rPr>
              <a:t>Requirement: </a:t>
            </a:r>
          </a:p>
          <a:p>
            <a:r>
              <a:rPr lang="en-US" b="1" dirty="0">
                <a:solidFill>
                  <a:srgbClr val="404040"/>
                </a:solidFill>
                <a:latin typeface="Arial" charset="0"/>
                <a:cs typeface="Arial" charset="0"/>
                <a:sym typeface="Wingdings"/>
              </a:rPr>
              <a:t>	</a:t>
            </a:r>
            <a:r>
              <a:rPr lang="en-US" b="1" dirty="0" smtClean="0">
                <a:solidFill>
                  <a:srgbClr val="404040"/>
                </a:solidFill>
                <a:latin typeface="Arial" charset="0"/>
                <a:cs typeface="Arial" charset="0"/>
                <a:sym typeface="Wingdings"/>
              </a:rPr>
              <a:t>	Q &lt; 8x10</a:t>
            </a:r>
            <a:r>
              <a:rPr lang="en-US" b="1" baseline="30000" dirty="0" smtClean="0">
                <a:solidFill>
                  <a:srgbClr val="404040"/>
                </a:solidFill>
                <a:latin typeface="Arial" charset="0"/>
                <a:cs typeface="Arial" charset="0"/>
                <a:sym typeface="Wingdings"/>
              </a:rPr>
              <a:t>-3</a:t>
            </a:r>
            <a:r>
              <a:rPr lang="en-US" b="1" dirty="0" smtClean="0">
                <a:solidFill>
                  <a:srgbClr val="404040"/>
                </a:solidFill>
                <a:latin typeface="Arial" charset="0"/>
                <a:cs typeface="Arial" charset="0"/>
                <a:sym typeface="Wingdings"/>
              </a:rPr>
              <a:t> </a:t>
            </a:r>
            <a:r>
              <a:rPr lang="en-US" b="1" dirty="0" err="1" smtClean="0">
                <a:solidFill>
                  <a:srgbClr val="404040"/>
                </a:solidFill>
                <a:latin typeface="Arial" charset="0"/>
                <a:cs typeface="Arial" charset="0"/>
                <a:sym typeface="Wingdings"/>
              </a:rPr>
              <a:t>Torr</a:t>
            </a:r>
            <a:r>
              <a:rPr lang="en-US" b="1" dirty="0" smtClean="0">
                <a:solidFill>
                  <a:srgbClr val="404040"/>
                </a:solidFill>
                <a:latin typeface="Arial" charset="0"/>
                <a:cs typeface="Arial" charset="0"/>
                <a:sym typeface="Wingdings"/>
              </a:rPr>
              <a:t>*liters/sec</a:t>
            </a:r>
            <a:endParaRPr lang="en-US" sz="2000" b="1" dirty="0">
              <a:solidFill>
                <a:srgbClr val="404040"/>
              </a:solidFill>
              <a:latin typeface="Arial" charset="0"/>
              <a:cs typeface="Arial" charset="0"/>
              <a:sym typeface="Wingdings"/>
            </a:endParaRPr>
          </a:p>
          <a:p>
            <a:r>
              <a:rPr lang="en-US" sz="1800" dirty="0" smtClean="0">
                <a:solidFill>
                  <a:srgbClr val="404040"/>
                </a:solidFill>
                <a:latin typeface="Arial" charset="0"/>
                <a:cs typeface="Arial" charset="0"/>
                <a:sym typeface="Wingdings"/>
              </a:rPr>
              <a:t>These preliminary measurements show that we are still satisfying the experimental requirements with a factor of 10 safety w.r.t tracker.</a:t>
            </a:r>
          </a:p>
          <a:p>
            <a:r>
              <a:rPr lang="en-US" sz="1800" dirty="0" smtClean="0">
                <a:solidFill>
                  <a:srgbClr val="404040"/>
                </a:solidFill>
                <a:latin typeface="Arial" charset="0"/>
                <a:cs typeface="Arial" charset="0"/>
                <a:sym typeface="Wingdings"/>
              </a:rPr>
              <a:t>Some components have still to be tested (fibers, boards,  ..) but some minimization can be still carried out</a:t>
            </a:r>
          </a:p>
          <a:p>
            <a:endParaRPr lang="en-US" sz="1800" dirty="0" smtClean="0">
              <a:solidFill>
                <a:srgbClr val="404040"/>
              </a:solidFill>
              <a:latin typeface="Arial" charset="0"/>
              <a:cs typeface="Arial" charset="0"/>
              <a:sym typeface="Wingdings"/>
            </a:endParaRPr>
          </a:p>
          <a:p>
            <a:r>
              <a:rPr lang="en-US" sz="2000" dirty="0" smtClean="0">
                <a:solidFill>
                  <a:srgbClr val="404040"/>
                </a:solidFill>
                <a:latin typeface="Arial" charset="0"/>
                <a:cs typeface="Arial" charset="0"/>
                <a:sym typeface="Wingdings"/>
              </a:rPr>
              <a:t>	</a:t>
            </a:r>
            <a:r>
              <a:rPr lang="en-US" sz="2000" b="1" dirty="0" smtClean="0">
                <a:solidFill>
                  <a:srgbClr val="404040"/>
                </a:solidFill>
                <a:latin typeface="Arial" charset="0"/>
                <a:cs typeface="Arial" charset="0"/>
                <a:sym typeface="Wingdings"/>
              </a:rPr>
              <a:t> G10 and Laser fibers are next in line for measurement</a:t>
            </a:r>
            <a:endParaRPr lang="en-US" sz="2000" b="1" dirty="0"/>
          </a:p>
        </p:txBody>
      </p:sp>
      <p:sp>
        <p:nvSpPr>
          <p:cNvPr id="10" name="Title 1"/>
          <p:cNvSpPr>
            <a:spLocks noGrp="1"/>
          </p:cNvSpPr>
          <p:nvPr>
            <p:ph type="title"/>
          </p:nvPr>
        </p:nvSpPr>
        <p:spPr>
          <a:xfrm>
            <a:off x="88900" y="76200"/>
            <a:ext cx="8958262" cy="641739"/>
          </a:xfrm>
        </p:spPr>
        <p:txBody>
          <a:bodyPr/>
          <a:lstStyle/>
          <a:p>
            <a:r>
              <a:rPr lang="en-US" b="0" dirty="0" err="1" smtClean="0">
                <a:solidFill>
                  <a:srgbClr val="800000"/>
                </a:solidFill>
                <a:effectLst>
                  <a:outerShdw blurRad="50800" dist="38100" dir="5400000" algn="t" rotWithShape="0">
                    <a:prstClr val="black">
                      <a:alpha val="40000"/>
                    </a:prstClr>
                  </a:outerShdw>
                </a:effectLst>
              </a:rPr>
              <a:t>SiPM</a:t>
            </a:r>
            <a:r>
              <a:rPr lang="en-US" b="0" dirty="0" smtClean="0">
                <a:solidFill>
                  <a:srgbClr val="800000"/>
                </a:solidFill>
                <a:effectLst>
                  <a:outerShdw blurRad="50800" dist="38100" dir="5400000" algn="t" rotWithShape="0">
                    <a:prstClr val="black">
                      <a:alpha val="40000"/>
                    </a:prstClr>
                  </a:outerShdw>
                </a:effectLst>
              </a:rPr>
              <a:t>/FEE </a:t>
            </a:r>
            <a:r>
              <a:rPr lang="en-US" b="0" dirty="0">
                <a:solidFill>
                  <a:srgbClr val="800000"/>
                </a:solidFill>
                <a:effectLst>
                  <a:outerShdw blurRad="50800" dist="38100" dir="5400000" algn="t" rotWithShape="0">
                    <a:prstClr val="black">
                      <a:alpha val="40000"/>
                    </a:prstClr>
                  </a:outerShdw>
                </a:effectLst>
              </a:rPr>
              <a:t>+</a:t>
            </a:r>
            <a:r>
              <a:rPr lang="en-US" b="0" dirty="0" smtClean="0">
                <a:solidFill>
                  <a:srgbClr val="800000"/>
                </a:solidFill>
                <a:effectLst>
                  <a:outerShdw blurRad="50800" dist="38100" dir="5400000" algn="t" rotWithShape="0">
                    <a:prstClr val="black">
                      <a:alpha val="40000"/>
                    </a:prstClr>
                  </a:outerShdw>
                </a:effectLst>
              </a:rPr>
              <a:t>Holder outgassing measurement (2) </a:t>
            </a:r>
            <a:endParaRPr lang="en-US" b="0" dirty="0">
              <a:solidFill>
                <a:srgbClr val="800000"/>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37054671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6 September 2017</a:t>
            </a:r>
            <a:endParaRPr lang="en-US" dirty="0"/>
          </a:p>
        </p:txBody>
      </p:sp>
      <p:sp>
        <p:nvSpPr>
          <p:cNvPr id="5" name="Footer Placeholder 4"/>
          <p:cNvSpPr>
            <a:spLocks noGrp="1"/>
          </p:cNvSpPr>
          <p:nvPr>
            <p:ph type="ftr" sz="quarter" idx="11"/>
          </p:nvPr>
        </p:nvSpPr>
        <p:spPr/>
        <p:txBody>
          <a:bodyPr/>
          <a:lstStyle/>
          <a:p>
            <a:pPr>
              <a:defRPr/>
            </a:pPr>
            <a:r>
              <a:rPr lang="en-US" smtClean="0"/>
              <a:t>S.Miscetti - MU2E meeting with CSN1 referees</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12</a:t>
            </a:fld>
            <a:endParaRPr lang="en-US" dirty="0"/>
          </a:p>
        </p:txBody>
      </p:sp>
      <p:sp>
        <p:nvSpPr>
          <p:cNvPr id="7" name="Title 1"/>
          <p:cNvSpPr>
            <a:spLocks noGrp="1"/>
          </p:cNvSpPr>
          <p:nvPr>
            <p:ph type="title"/>
          </p:nvPr>
        </p:nvSpPr>
        <p:spPr/>
        <p:txBody>
          <a:bodyPr/>
          <a:lstStyle/>
          <a:p>
            <a:r>
              <a:rPr lang="en-US" b="0" dirty="0" err="1" smtClean="0">
                <a:solidFill>
                  <a:srgbClr val="800000"/>
                </a:solidFill>
                <a:effectLst>
                  <a:outerShdw blurRad="50800" dist="38100" dir="5400000" algn="t" rotWithShape="0">
                    <a:prstClr val="black">
                      <a:alpha val="40000"/>
                    </a:prstClr>
                  </a:outerShdw>
                </a:effectLst>
              </a:rPr>
              <a:t>SiPM</a:t>
            </a:r>
            <a:r>
              <a:rPr lang="en-US" b="0" dirty="0">
                <a:solidFill>
                  <a:srgbClr val="800000"/>
                </a:solidFill>
                <a:effectLst>
                  <a:outerShdw blurRad="50800" dist="38100" dir="5400000" algn="t" rotWithShape="0">
                    <a:prstClr val="black">
                      <a:alpha val="40000"/>
                    </a:prstClr>
                  </a:outerShdw>
                </a:effectLst>
              </a:rPr>
              <a:t> </a:t>
            </a:r>
            <a:r>
              <a:rPr lang="en-US" b="0" dirty="0" smtClean="0">
                <a:solidFill>
                  <a:srgbClr val="800000"/>
                </a:solidFill>
                <a:effectLst>
                  <a:outerShdw blurRad="50800" dist="38100" dir="5400000" algn="t" rotWithShape="0">
                    <a:prstClr val="black">
                      <a:alpha val="40000"/>
                    </a:prstClr>
                  </a:outerShdw>
                </a:effectLst>
              </a:rPr>
              <a:t>Thermal Test</a:t>
            </a:r>
            <a:endParaRPr lang="en-US" b="0" dirty="0">
              <a:solidFill>
                <a:srgbClr val="800000"/>
              </a:solidFill>
              <a:effectLst>
                <a:outerShdw blurRad="50800" dist="38100" dir="5400000" algn="t" rotWithShape="0">
                  <a:prstClr val="black">
                    <a:alpha val="40000"/>
                  </a:prstClr>
                </a:outerShdw>
              </a:effectLs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56083"/>
            <a:ext cx="3212690" cy="2409517"/>
          </a:xfrm>
          <a:prstGeom prst="rect">
            <a:avLst/>
          </a:prstGeom>
        </p:spPr>
      </p:pic>
      <p:sp>
        <p:nvSpPr>
          <p:cNvPr id="9" name="Rectangle 8"/>
          <p:cNvSpPr/>
          <p:nvPr/>
        </p:nvSpPr>
        <p:spPr>
          <a:xfrm>
            <a:off x="228600" y="807066"/>
            <a:ext cx="9534525" cy="646331"/>
          </a:xfrm>
          <a:prstGeom prst="rect">
            <a:avLst/>
          </a:prstGeom>
        </p:spPr>
        <p:txBody>
          <a:bodyPr wrap="square">
            <a:spAutoFit/>
          </a:bodyPr>
          <a:lstStyle/>
          <a:p>
            <a:pPr marL="285750" indent="-285750" algn="just">
              <a:buFont typeface="Wingdings" charset="2"/>
              <a:buChar char="§"/>
            </a:pPr>
            <a:r>
              <a:rPr lang="en-US" sz="1800" dirty="0">
                <a:latin typeface="Helvetica" charset="0"/>
                <a:ea typeface="Helvetica" charset="0"/>
                <a:cs typeface="Helvetica" charset="0"/>
              </a:rPr>
              <a:t>We have stressed the MPPC with thermal cycles between 20 and -10 </a:t>
            </a:r>
            <a:r>
              <a:rPr lang="en-US" sz="1800" baseline="30000" dirty="0">
                <a:latin typeface="Helvetica" charset="0"/>
                <a:ea typeface="Helvetica" charset="0"/>
                <a:cs typeface="Helvetica" charset="0"/>
              </a:rPr>
              <a:t>○</a:t>
            </a:r>
            <a:r>
              <a:rPr lang="en-US" sz="1800" dirty="0" smtClean="0">
                <a:latin typeface="Helvetica" charset="0"/>
                <a:ea typeface="Helvetica" charset="0"/>
                <a:cs typeface="Helvetica" charset="0"/>
              </a:rPr>
              <a:t>C</a:t>
            </a:r>
          </a:p>
          <a:p>
            <a:pPr marL="285750" indent="-285750" algn="just">
              <a:buFont typeface="Wingdings" charset="2"/>
              <a:buChar char="§"/>
            </a:pPr>
            <a:r>
              <a:rPr lang="en-US" sz="1800" dirty="0" smtClean="0">
                <a:latin typeface="Helvetica" charset="0"/>
                <a:ea typeface="Helvetica" charset="0"/>
                <a:cs typeface="Helvetica" charset="0"/>
              </a:rPr>
              <a:t>We </a:t>
            </a:r>
            <a:r>
              <a:rPr lang="en-US" sz="1800" dirty="0">
                <a:latin typeface="Helvetica" charset="0"/>
                <a:ea typeface="Helvetica" charset="0"/>
                <a:cs typeface="Helvetica" charset="0"/>
              </a:rPr>
              <a:t>used a Temperature Chamber in </a:t>
            </a:r>
            <a:r>
              <a:rPr lang="en-US" sz="1800" dirty="0" err="1">
                <a:latin typeface="Helvetica" charset="0"/>
                <a:ea typeface="Helvetica" charset="0"/>
                <a:cs typeface="Helvetica" charset="0"/>
              </a:rPr>
              <a:t>SiDet</a:t>
            </a:r>
            <a:r>
              <a:rPr lang="en-US" sz="1800" dirty="0">
                <a:latin typeface="Helvetica" charset="0"/>
                <a:ea typeface="Helvetica" charset="0"/>
                <a:cs typeface="Helvetica" charset="0"/>
              </a:rPr>
              <a:t> </a:t>
            </a:r>
            <a:r>
              <a:rPr lang="en-US" sz="1800" dirty="0" err="1">
                <a:latin typeface="Helvetica" charset="0"/>
                <a:ea typeface="Helvetica" charset="0"/>
                <a:cs typeface="Helvetica" charset="0"/>
              </a:rPr>
              <a:t>LabB</a:t>
            </a:r>
            <a:r>
              <a:rPr lang="en-US" sz="1800" dirty="0">
                <a:latin typeface="Helvetica" charset="0"/>
                <a:ea typeface="Helvetica" charset="0"/>
                <a:cs typeface="Helvetica" charset="0"/>
              </a:rPr>
              <a:t> </a:t>
            </a:r>
            <a:r>
              <a:rPr lang="en-US" sz="1800" dirty="0" smtClean="0">
                <a:latin typeface="Helvetica" charset="0"/>
                <a:ea typeface="Helvetica" charset="0"/>
                <a:cs typeface="Helvetica" charset="0"/>
              </a:rPr>
              <a:t>borrowed for  1 week.</a:t>
            </a:r>
            <a:endParaRPr lang="en-US" sz="1800" dirty="0">
              <a:latin typeface="Helvetica" charset="0"/>
              <a:ea typeface="Helvetica" charset="0"/>
              <a:cs typeface="Helvetica"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32521"/>
          <a:stretch/>
        </p:blipFill>
        <p:spPr>
          <a:xfrm>
            <a:off x="376356" y="4455968"/>
            <a:ext cx="3064934" cy="155113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6103" y="2567818"/>
            <a:ext cx="5547898" cy="3776300"/>
          </a:xfrm>
          <a:prstGeom prst="rect">
            <a:avLst/>
          </a:prstGeom>
        </p:spPr>
      </p:pic>
      <p:sp>
        <p:nvSpPr>
          <p:cNvPr id="12" name="Rectangle 11"/>
          <p:cNvSpPr/>
          <p:nvPr/>
        </p:nvSpPr>
        <p:spPr>
          <a:xfrm>
            <a:off x="4076114" y="1470662"/>
            <a:ext cx="4747798" cy="1292662"/>
          </a:xfrm>
          <a:prstGeom prst="rect">
            <a:avLst/>
          </a:prstGeom>
        </p:spPr>
        <p:txBody>
          <a:bodyPr wrap="square">
            <a:spAutoFit/>
          </a:bodyPr>
          <a:lstStyle/>
          <a:p>
            <a:pPr marL="285750" indent="-285750" algn="just">
              <a:buFont typeface="Wingdings" charset="2"/>
              <a:buChar char="Ø"/>
            </a:pPr>
            <a:r>
              <a:rPr lang="en-US" sz="1800" dirty="0">
                <a:latin typeface="Helvetica" charset="0"/>
                <a:ea typeface="Helvetica" charset="0"/>
                <a:cs typeface="Helvetica" charset="0"/>
              </a:rPr>
              <a:t>3</a:t>
            </a:r>
            <a:r>
              <a:rPr lang="en-US" sz="1800" dirty="0" smtClean="0">
                <a:latin typeface="Helvetica" charset="0"/>
                <a:ea typeface="Helvetica" charset="0"/>
                <a:cs typeface="Helvetica" charset="0"/>
              </a:rPr>
              <a:t>0 min per Thermal Cycle;</a:t>
            </a:r>
          </a:p>
          <a:p>
            <a:pPr marL="285750" indent="-285750" algn="just">
              <a:buFont typeface="Wingdings" charset="2"/>
              <a:buChar char="Ø"/>
            </a:pPr>
            <a:endParaRPr lang="en-US" sz="600" dirty="0" smtClean="0">
              <a:latin typeface="Helvetica" charset="0"/>
              <a:ea typeface="Helvetica" charset="0"/>
              <a:cs typeface="Helvetica" charset="0"/>
            </a:endParaRPr>
          </a:p>
          <a:p>
            <a:pPr marL="285750" indent="-285750" algn="just">
              <a:buFont typeface="Wingdings" charset="2"/>
              <a:buChar char="Ø"/>
            </a:pPr>
            <a:r>
              <a:rPr lang="en-US" sz="1800" dirty="0" smtClean="0">
                <a:latin typeface="Helvetica" charset="0"/>
                <a:ea typeface="Helvetica" charset="0"/>
                <a:cs typeface="Helvetica" charset="0"/>
              </a:rPr>
              <a:t>Not relevant variation observed </a:t>
            </a:r>
            <a:endParaRPr lang="en-US" sz="1800" dirty="0" smtClean="0">
              <a:latin typeface="Helvetica" charset="0"/>
              <a:ea typeface="Helvetica" charset="0"/>
              <a:cs typeface="Helvetica" charset="0"/>
            </a:endParaRPr>
          </a:p>
          <a:p>
            <a:pPr algn="just"/>
            <a:r>
              <a:rPr lang="en-US" sz="1800" dirty="0">
                <a:latin typeface="Helvetica" charset="0"/>
                <a:ea typeface="Helvetica" charset="0"/>
                <a:cs typeface="Helvetica" charset="0"/>
              </a:rPr>
              <a:t> </a:t>
            </a:r>
            <a:r>
              <a:rPr lang="en-US" sz="1800" dirty="0" smtClean="0">
                <a:latin typeface="Helvetica" charset="0"/>
                <a:ea typeface="Helvetica" charset="0"/>
                <a:cs typeface="Helvetica" charset="0"/>
              </a:rPr>
              <a:t>   </a:t>
            </a:r>
            <a:r>
              <a:rPr lang="en-US" sz="1800" dirty="0" smtClean="0">
                <a:latin typeface="Helvetica" charset="0"/>
                <a:ea typeface="Helvetica" charset="0"/>
                <a:cs typeface="Helvetica" charset="0"/>
              </a:rPr>
              <a:t>in </a:t>
            </a:r>
            <a:r>
              <a:rPr lang="en-US" sz="1800" dirty="0" smtClean="0">
                <a:latin typeface="Helvetica" charset="0"/>
                <a:ea typeface="Helvetica" charset="0"/>
                <a:cs typeface="Helvetica" charset="0"/>
              </a:rPr>
              <a:t>the leakage current after 15 cycles</a:t>
            </a:r>
            <a:r>
              <a:rPr lang="en-US" sz="1800" dirty="0" smtClean="0">
                <a:latin typeface="Helvetica" charset="0"/>
                <a:ea typeface="Helvetica" charset="0"/>
                <a:cs typeface="Helvetica" charset="0"/>
              </a:rPr>
              <a:t>.</a:t>
            </a:r>
          </a:p>
          <a:p>
            <a:pPr marL="285750" indent="-285750" algn="just">
              <a:buFont typeface="Wingdings" charset="2"/>
              <a:buChar char="Ø"/>
            </a:pPr>
            <a:r>
              <a:rPr lang="en-US" sz="1800" dirty="0" smtClean="0">
                <a:latin typeface="Helvetica" charset="0"/>
                <a:ea typeface="Helvetica" charset="0"/>
                <a:cs typeface="Helvetica" charset="0"/>
              </a:rPr>
              <a:t>It will be part of our QA</a:t>
            </a:r>
            <a:endParaRPr lang="en-US" sz="1800" dirty="0">
              <a:latin typeface="Helvetica" charset="0"/>
              <a:ea typeface="Helvetica" charset="0"/>
              <a:cs typeface="Helvetica" charset="0"/>
            </a:endParaRPr>
          </a:p>
        </p:txBody>
      </p:sp>
    </p:spTree>
    <p:extLst>
      <p:ext uri="{BB962C8B-B14F-4D97-AF65-F5344CB8AC3E}">
        <p14:creationId xmlns:p14="http://schemas.microsoft.com/office/powerpoint/2010/main" val="332805095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6 September 2017</a:t>
            </a:r>
            <a:endParaRPr lang="en-US" dirty="0"/>
          </a:p>
        </p:txBody>
      </p:sp>
      <p:sp>
        <p:nvSpPr>
          <p:cNvPr id="5" name="Footer Placeholder 4"/>
          <p:cNvSpPr>
            <a:spLocks noGrp="1"/>
          </p:cNvSpPr>
          <p:nvPr>
            <p:ph type="ftr" sz="quarter" idx="11"/>
          </p:nvPr>
        </p:nvSpPr>
        <p:spPr/>
        <p:txBody>
          <a:bodyPr/>
          <a:lstStyle/>
          <a:p>
            <a:pPr>
              <a:defRPr/>
            </a:pPr>
            <a:r>
              <a:rPr lang="en-US" smtClean="0"/>
              <a:t>S.Miscetti - MU2E meeting with CSN1 referees</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13</a:t>
            </a:fld>
            <a:endParaRPr lang="en-US" dirty="0"/>
          </a:p>
        </p:txBody>
      </p:sp>
      <p:sp>
        <p:nvSpPr>
          <p:cNvPr id="7" name="Title 1"/>
          <p:cNvSpPr txBox="1">
            <a:spLocks/>
          </p:cNvSpPr>
          <p:nvPr/>
        </p:nvSpPr>
        <p:spPr>
          <a:xfrm>
            <a:off x="228600" y="104968"/>
            <a:ext cx="8686800" cy="641739"/>
          </a:xfrm>
          <a:prstGeom prst="rect">
            <a:avLst/>
          </a:prstGeom>
        </p:spPr>
        <p:txBody>
          <a:bodyPr lIns="0" tIns="0" rIns="0" bIns="0" anchor="b" anchorCtr="0"/>
          <a:lstStyle>
            <a:lvl1pPr algn="l" defTabSz="457200" rtl="0" eaLnBrk="1" fontAlgn="base" hangingPunct="1">
              <a:spcBef>
                <a:spcPct val="0"/>
              </a:spcBef>
              <a:spcAft>
                <a:spcPct val="0"/>
              </a:spcAft>
              <a:defRPr sz="3200" b="1" kern="1200">
                <a:solidFill>
                  <a:srgbClr val="154D81"/>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b="0" dirty="0" smtClean="0">
                <a:solidFill>
                  <a:srgbClr val="800000"/>
                </a:solidFill>
                <a:effectLst>
                  <a:outerShdw blurRad="50800" dist="38100" dir="2700000" algn="tl" rotWithShape="0">
                    <a:prstClr val="black">
                      <a:alpha val="40000"/>
                    </a:prstClr>
                  </a:outerShdw>
                </a:effectLst>
              </a:rPr>
              <a:t>IPR-2017</a:t>
            </a:r>
            <a:endParaRPr lang="en-US" b="0" dirty="0">
              <a:solidFill>
                <a:srgbClr val="800000"/>
              </a:solidFill>
              <a:effectLst>
                <a:outerShdw blurRad="50800" dist="38100" dir="2700000" algn="tl" rotWithShape="0">
                  <a:prstClr val="black">
                    <a:alpha val="40000"/>
                  </a:prstClr>
                </a:outerShdw>
              </a:effectLst>
            </a:endParaRPr>
          </a:p>
        </p:txBody>
      </p:sp>
      <p:pic>
        <p:nvPicPr>
          <p:cNvPr id="2" name="Picture 1" descr="Screenshot 2017-09-04 08.49.5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832258"/>
            <a:ext cx="8763000" cy="5413229"/>
          </a:xfrm>
          <a:prstGeom prst="rect">
            <a:avLst/>
          </a:prstGeom>
        </p:spPr>
      </p:pic>
    </p:spTree>
    <p:extLst>
      <p:ext uri="{BB962C8B-B14F-4D97-AF65-F5344CB8AC3E}">
        <p14:creationId xmlns:p14="http://schemas.microsoft.com/office/powerpoint/2010/main" val="32034134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800000"/>
                </a:solidFill>
                <a:effectLst>
                  <a:outerShdw blurRad="50800" dist="38100" dir="2700000" algn="tl" rotWithShape="0">
                    <a:prstClr val="black">
                      <a:alpha val="40000"/>
                    </a:prstClr>
                  </a:outerShdw>
                </a:effectLst>
              </a:rPr>
              <a:t>IPR-2017 recommendations for detectors</a:t>
            </a:r>
            <a:endParaRPr lang="en-US" b="0" dirty="0">
              <a:solidFill>
                <a:srgbClr val="800000"/>
              </a:solidFill>
              <a:effectLst>
                <a:outerShdw blurRad="50800" dist="38100" dir="2700000" algn="tl" rotWithShape="0">
                  <a:prstClr val="black">
                    <a:alpha val="40000"/>
                  </a:prstClr>
                </a:outerShdw>
              </a:effectLst>
            </a:endParaRPr>
          </a:p>
        </p:txBody>
      </p:sp>
      <p:sp>
        <p:nvSpPr>
          <p:cNvPr id="4" name="Date Placeholder 3"/>
          <p:cNvSpPr>
            <a:spLocks noGrp="1"/>
          </p:cNvSpPr>
          <p:nvPr>
            <p:ph type="dt" sz="half" idx="10"/>
          </p:nvPr>
        </p:nvSpPr>
        <p:spPr/>
        <p:txBody>
          <a:bodyPr/>
          <a:lstStyle/>
          <a:p>
            <a:pPr>
              <a:defRPr/>
            </a:pPr>
            <a:r>
              <a:rPr lang="en-US" smtClean="0"/>
              <a:t>6 September 2017</a:t>
            </a:r>
            <a:endParaRPr lang="en-US" dirty="0"/>
          </a:p>
        </p:txBody>
      </p:sp>
      <p:sp>
        <p:nvSpPr>
          <p:cNvPr id="5" name="Footer Placeholder 4"/>
          <p:cNvSpPr>
            <a:spLocks noGrp="1"/>
          </p:cNvSpPr>
          <p:nvPr>
            <p:ph type="ftr" sz="quarter" idx="11"/>
          </p:nvPr>
        </p:nvSpPr>
        <p:spPr/>
        <p:txBody>
          <a:bodyPr/>
          <a:lstStyle/>
          <a:p>
            <a:pPr>
              <a:defRPr/>
            </a:pPr>
            <a:r>
              <a:rPr lang="en-US" smtClean="0"/>
              <a:t>S.Miscetti - MU2E meeting with CSN1 referees</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14</a:t>
            </a:fld>
            <a:endParaRPr lang="en-US" dirty="0"/>
          </a:p>
        </p:txBody>
      </p:sp>
      <p:sp>
        <p:nvSpPr>
          <p:cNvPr id="7" name="Rectangle 6"/>
          <p:cNvSpPr/>
          <p:nvPr/>
        </p:nvSpPr>
        <p:spPr>
          <a:xfrm>
            <a:off x="398462" y="946051"/>
            <a:ext cx="8339138" cy="5324535"/>
          </a:xfrm>
          <a:prstGeom prst="rect">
            <a:avLst/>
          </a:prstGeom>
        </p:spPr>
        <p:txBody>
          <a:bodyPr wrap="square">
            <a:spAutoFit/>
          </a:bodyPr>
          <a:lstStyle/>
          <a:p>
            <a:pPr lvl="0" algn="just"/>
            <a:r>
              <a:rPr lang="en-US" sz="2000" dirty="0" smtClean="0"/>
              <a:t>1) Update </a:t>
            </a:r>
            <a:r>
              <a:rPr lang="en-US" sz="2000" dirty="0"/>
              <a:t>the tracker construction, assembly, and installation schedule with information for steps and procedures already developed, and also with new information.  Add additional milestones.  Complete the schedule updates comfortably prior to the tracker assemblies Construction Readiness Review (CRR), currently planned for December 2017.</a:t>
            </a:r>
          </a:p>
          <a:p>
            <a:pPr algn="just"/>
            <a:r>
              <a:rPr lang="en-US" sz="2000" dirty="0"/>
              <a:t> </a:t>
            </a:r>
          </a:p>
          <a:p>
            <a:pPr lvl="0" algn="just"/>
            <a:r>
              <a:rPr lang="en-US" sz="2000" dirty="0" smtClean="0"/>
              <a:t>2) </a:t>
            </a:r>
            <a:r>
              <a:rPr lang="en-US" sz="2000" u="sng" dirty="0" smtClean="0">
                <a:solidFill>
                  <a:srgbClr val="FF0000"/>
                </a:solidFill>
              </a:rPr>
              <a:t>Add </a:t>
            </a:r>
            <a:r>
              <a:rPr lang="en-US" sz="2000" u="sng" dirty="0">
                <a:solidFill>
                  <a:srgbClr val="FF0000"/>
                </a:solidFill>
              </a:rPr>
              <a:t>the risk for </a:t>
            </a:r>
            <a:r>
              <a:rPr lang="en-US" sz="2000" u="sng" dirty="0" err="1">
                <a:solidFill>
                  <a:srgbClr val="FF0000"/>
                </a:solidFill>
              </a:rPr>
              <a:t>CsI</a:t>
            </a:r>
            <a:r>
              <a:rPr lang="en-US" sz="2000" u="sng" dirty="0">
                <a:solidFill>
                  <a:srgbClr val="FF0000"/>
                </a:solidFill>
              </a:rPr>
              <a:t> delivery delay to the Risk registry, at the next Risk Management Board Meeting. </a:t>
            </a:r>
            <a:r>
              <a:rPr lang="en-US" sz="2000" dirty="0"/>
              <a:t> There is a prior history of delays in large crystal procurements. </a:t>
            </a:r>
            <a:r>
              <a:rPr lang="en-US" sz="2000" b="1" dirty="0" smtClean="0">
                <a:solidFill>
                  <a:srgbClr val="000090"/>
                </a:solidFill>
              </a:rPr>
              <a:t>The </a:t>
            </a:r>
            <a:r>
              <a:rPr lang="en-US" sz="2000" b="1" dirty="0">
                <a:solidFill>
                  <a:srgbClr val="000090"/>
                </a:solidFill>
              </a:rPr>
              <a:t>Committee noted that there are already some mitigations in place, with two </a:t>
            </a:r>
            <a:r>
              <a:rPr lang="en-US" sz="2000" b="1" dirty="0" err="1">
                <a:solidFill>
                  <a:srgbClr val="000090"/>
                </a:solidFill>
              </a:rPr>
              <a:t>CsI</a:t>
            </a:r>
            <a:r>
              <a:rPr lang="en-US" sz="2000" b="1" dirty="0">
                <a:solidFill>
                  <a:srgbClr val="000090"/>
                </a:solidFill>
              </a:rPr>
              <a:t> vendors. </a:t>
            </a:r>
          </a:p>
          <a:p>
            <a:pPr algn="just"/>
            <a:r>
              <a:rPr lang="en-US" sz="2000" b="1" dirty="0">
                <a:solidFill>
                  <a:srgbClr val="000090"/>
                </a:solidFill>
              </a:rPr>
              <a:t> </a:t>
            </a:r>
          </a:p>
          <a:p>
            <a:pPr lvl="0" algn="just"/>
            <a:r>
              <a:rPr lang="en-US" sz="2000" dirty="0" smtClean="0"/>
              <a:t>3) Associate </a:t>
            </a:r>
            <a:r>
              <a:rPr lang="en-US" sz="2000" dirty="0"/>
              <a:t>the risk of higher than estimated </a:t>
            </a:r>
            <a:r>
              <a:rPr lang="en-US" sz="2000" dirty="0" err="1"/>
              <a:t>muon</a:t>
            </a:r>
            <a:r>
              <a:rPr lang="en-US" sz="2000" dirty="0"/>
              <a:t>/neutron/gamma backgrounds with the CRV at the next Risk Management Board Meeting.  There is a significant risk for substantially increased CRV-induced </a:t>
            </a:r>
            <a:r>
              <a:rPr lang="en-US" sz="2000" dirty="0" err="1"/>
              <a:t>deadtime</a:t>
            </a:r>
            <a:r>
              <a:rPr lang="en-US" sz="2000" dirty="0"/>
              <a:t>, among other impacts, if these estimates are even modestly higher than currently estimated.</a:t>
            </a:r>
          </a:p>
          <a:p>
            <a:r>
              <a:rPr lang="en-US" sz="2000" dirty="0"/>
              <a:t> </a:t>
            </a:r>
          </a:p>
        </p:txBody>
      </p:sp>
    </p:spTree>
    <p:extLst>
      <p:ext uri="{BB962C8B-B14F-4D97-AF65-F5344CB8AC3E}">
        <p14:creationId xmlns:p14="http://schemas.microsoft.com/office/powerpoint/2010/main" val="13298556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0800"/>
            <a:ext cx="8686800" cy="641739"/>
          </a:xfrm>
        </p:spPr>
        <p:txBody>
          <a:bodyPr/>
          <a:lstStyle/>
          <a:p>
            <a:r>
              <a:rPr lang="en-US" b="0" dirty="0" smtClean="0">
                <a:solidFill>
                  <a:srgbClr val="800000"/>
                </a:solidFill>
                <a:effectLst>
                  <a:outerShdw blurRad="50800" dist="38100" dir="2700000" algn="tl" rotWithShape="0">
                    <a:prstClr val="black">
                      <a:alpha val="40000"/>
                    </a:prstClr>
                  </a:outerShdw>
                </a:effectLst>
              </a:rPr>
              <a:t>Status of Large Bids:</a:t>
            </a:r>
            <a:endParaRPr lang="en-US" b="0" dirty="0">
              <a:solidFill>
                <a:srgbClr val="800000"/>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381000" y="890646"/>
            <a:ext cx="8394700" cy="5370454"/>
          </a:xfrm>
        </p:spPr>
        <p:txBody>
          <a:bodyPr/>
          <a:lstStyle/>
          <a:p>
            <a:pPr marL="0" indent="0">
              <a:buNone/>
            </a:pPr>
            <a:r>
              <a:rPr lang="en-US" sz="2000" b="1" dirty="0" smtClean="0">
                <a:sym typeface="Wingdings"/>
              </a:rPr>
              <a:t>On June I reported Critical items (1)</a:t>
            </a:r>
            <a:r>
              <a:rPr lang="en-US" sz="2000" b="1" dirty="0">
                <a:sym typeface="Wingdings"/>
              </a:rPr>
              <a:t> </a:t>
            </a:r>
            <a:r>
              <a:rPr lang="en-US" sz="2000" b="1" dirty="0" smtClean="0">
                <a:sym typeface="Wingdings"/>
              </a:rPr>
              <a:t>: delays on BIDs   FIXED</a:t>
            </a:r>
            <a:endParaRPr lang="en-US" sz="1800" dirty="0" smtClean="0">
              <a:sym typeface="Wingdings"/>
            </a:endParaRPr>
          </a:p>
          <a:p>
            <a:pPr marL="0" indent="0">
              <a:buNone/>
            </a:pPr>
            <a:r>
              <a:rPr lang="en-US" sz="1800" dirty="0" smtClean="0">
                <a:sym typeface="Wingdings"/>
              </a:rPr>
              <a:t>      </a:t>
            </a:r>
            <a:r>
              <a:rPr lang="en-US" sz="1800" b="1" dirty="0" smtClean="0">
                <a:solidFill>
                  <a:srgbClr val="000090"/>
                </a:solidFill>
                <a:sym typeface="Wingdings"/>
              </a:rPr>
              <a:t> (1) Bid for crystals @ FNAL  Choice done in August </a:t>
            </a:r>
          </a:p>
          <a:p>
            <a:pPr marL="0" indent="0">
              <a:buNone/>
            </a:pPr>
            <a:r>
              <a:rPr lang="en-US" sz="1800" b="1" dirty="0">
                <a:solidFill>
                  <a:schemeClr val="tx1"/>
                </a:solidFill>
                <a:sym typeface="Wingdings"/>
              </a:rPr>
              <a:t> </a:t>
            </a:r>
            <a:r>
              <a:rPr lang="en-US" sz="1800" b="1" dirty="0" smtClean="0">
                <a:solidFill>
                  <a:schemeClr val="tx1"/>
                </a:solidFill>
                <a:sym typeface="Wingdings"/>
              </a:rPr>
              <a:t>       </a:t>
            </a:r>
            <a:r>
              <a:rPr lang="en-US" sz="1800" dirty="0" smtClean="0">
                <a:solidFill>
                  <a:schemeClr val="tx1"/>
                </a:solidFill>
                <a:sym typeface="Wingdings"/>
              </a:rPr>
              <a:t>   </a:t>
            </a:r>
            <a:r>
              <a:rPr lang="en-US" sz="1800" dirty="0" smtClean="0">
                <a:solidFill>
                  <a:srgbClr val="FF0000"/>
                </a:solidFill>
                <a:sym typeface="Wingdings"/>
              </a:rPr>
              <a:t>2 best vendors selected to minimize schedule risks</a:t>
            </a:r>
          </a:p>
          <a:p>
            <a:pPr marL="0" indent="0">
              <a:buNone/>
            </a:pPr>
            <a:r>
              <a:rPr lang="en-US" sz="1800" dirty="0">
                <a:solidFill>
                  <a:schemeClr val="tx1"/>
                </a:solidFill>
                <a:sym typeface="Wingdings"/>
              </a:rPr>
              <a:t> </a:t>
            </a:r>
            <a:r>
              <a:rPr lang="en-US" sz="1800" dirty="0" smtClean="0">
                <a:solidFill>
                  <a:schemeClr val="tx1"/>
                </a:solidFill>
                <a:sym typeface="Wingdings"/>
              </a:rPr>
              <a:t>          725 crystals from </a:t>
            </a:r>
            <a:r>
              <a:rPr lang="en-US" sz="1800" dirty="0" err="1" smtClean="0">
                <a:solidFill>
                  <a:schemeClr val="tx1"/>
                </a:solidFill>
                <a:sym typeface="Wingdings"/>
              </a:rPr>
              <a:t>St.Gobain</a:t>
            </a:r>
            <a:r>
              <a:rPr lang="en-US" sz="1800" dirty="0" smtClean="0">
                <a:solidFill>
                  <a:schemeClr val="tx1"/>
                </a:solidFill>
                <a:sym typeface="Wingdings"/>
              </a:rPr>
              <a:t> + 725 crystals from SICCAS</a:t>
            </a:r>
          </a:p>
          <a:p>
            <a:pPr marL="0" indent="0">
              <a:buNone/>
            </a:pPr>
            <a:r>
              <a:rPr lang="en-US" sz="1800" dirty="0" smtClean="0">
                <a:sym typeface="Wingdings"/>
              </a:rPr>
              <a:t>       </a:t>
            </a:r>
            <a:r>
              <a:rPr lang="en-US" sz="1800" dirty="0" smtClean="0">
                <a:solidFill>
                  <a:srgbClr val="000090"/>
                </a:solidFill>
                <a:sym typeface="Wingdings"/>
              </a:rPr>
              <a:t>    </a:t>
            </a:r>
            <a:r>
              <a:rPr lang="en-US" sz="1800" b="1" dirty="0" smtClean="0">
                <a:solidFill>
                  <a:srgbClr val="000090"/>
                </a:solidFill>
                <a:sym typeface="Wingdings"/>
              </a:rPr>
              <a:t>INFN contribution is of 150 crystals</a:t>
            </a:r>
            <a:r>
              <a:rPr lang="en-US" sz="1800" b="1" dirty="0">
                <a:solidFill>
                  <a:srgbClr val="000090"/>
                </a:solidFill>
                <a:sym typeface="Wingdings"/>
              </a:rPr>
              <a:t> </a:t>
            </a:r>
            <a:r>
              <a:rPr lang="en-US" sz="1800" b="1" dirty="0" smtClean="0">
                <a:solidFill>
                  <a:srgbClr val="000090"/>
                </a:solidFill>
                <a:sym typeface="Wingdings"/>
              </a:rPr>
              <a:t>(222 </a:t>
            </a:r>
            <a:r>
              <a:rPr lang="en-US" sz="1800" b="1" dirty="0" err="1" smtClean="0">
                <a:solidFill>
                  <a:srgbClr val="000090"/>
                </a:solidFill>
                <a:sym typeface="Wingdings"/>
              </a:rPr>
              <a:t>kEuro</a:t>
            </a:r>
            <a:r>
              <a:rPr lang="en-US" sz="1800" b="1" dirty="0" smtClean="0">
                <a:solidFill>
                  <a:srgbClr val="000090"/>
                </a:solidFill>
                <a:sym typeface="Wingdings"/>
              </a:rPr>
              <a:t>)</a:t>
            </a:r>
          </a:p>
          <a:p>
            <a:pPr marL="0" indent="0">
              <a:buNone/>
            </a:pPr>
            <a:r>
              <a:rPr lang="en-US" sz="1800" b="1" dirty="0">
                <a:sym typeface="Wingdings"/>
              </a:rPr>
              <a:t> </a:t>
            </a:r>
            <a:r>
              <a:rPr lang="en-US" sz="1800" b="1" dirty="0" smtClean="0">
                <a:sym typeface="Wingdings"/>
              </a:rPr>
              <a:t>          </a:t>
            </a:r>
            <a:r>
              <a:rPr lang="en-US" sz="1800" dirty="0" smtClean="0">
                <a:sym typeface="Wingdings"/>
              </a:rPr>
              <a:t>Cost consistent with 1250 $/each + overhead and </a:t>
            </a:r>
            <a:r>
              <a:rPr lang="en-US" sz="1800" dirty="0" err="1" smtClean="0">
                <a:sym typeface="Wingdings"/>
              </a:rPr>
              <a:t>ex.rate</a:t>
            </a:r>
            <a:r>
              <a:rPr lang="en-US" sz="1800" dirty="0" smtClean="0">
                <a:sym typeface="Wingdings"/>
              </a:rPr>
              <a:t> 1.09</a:t>
            </a:r>
          </a:p>
          <a:p>
            <a:pPr marL="0" indent="0">
              <a:buNone/>
            </a:pPr>
            <a:r>
              <a:rPr lang="en-US" sz="1800" b="1" dirty="0">
                <a:sym typeface="Wingdings"/>
              </a:rPr>
              <a:t> </a:t>
            </a:r>
            <a:r>
              <a:rPr lang="en-US" sz="1800" b="1" dirty="0" smtClean="0">
                <a:sym typeface="Wingdings"/>
              </a:rPr>
              <a:t>      </a:t>
            </a:r>
          </a:p>
          <a:p>
            <a:pPr marL="0" indent="0">
              <a:buNone/>
            </a:pPr>
            <a:r>
              <a:rPr lang="en-US" sz="1800" b="1" dirty="0" smtClean="0">
                <a:sym typeface="Wingdings"/>
              </a:rPr>
              <a:t>     </a:t>
            </a:r>
            <a:r>
              <a:rPr lang="en-US" sz="1800" b="1" dirty="0" smtClean="0">
                <a:solidFill>
                  <a:srgbClr val="008000"/>
                </a:solidFill>
                <a:sym typeface="Wingdings"/>
              </a:rPr>
              <a:t>  (2) Bid for sensors at INFN. </a:t>
            </a:r>
            <a:r>
              <a:rPr lang="en-US" sz="1800" b="1" dirty="0">
                <a:solidFill>
                  <a:srgbClr val="008000"/>
                </a:solidFill>
                <a:sym typeface="Wingdings"/>
              </a:rPr>
              <a:t> </a:t>
            </a:r>
            <a:r>
              <a:rPr lang="en-US" sz="1800" b="1" dirty="0" smtClean="0">
                <a:solidFill>
                  <a:srgbClr val="008000"/>
                </a:solidFill>
                <a:sym typeface="Wingdings"/>
              </a:rPr>
              <a:t>INFN contribution 100% . Bid Max 950 </a:t>
            </a:r>
            <a:r>
              <a:rPr lang="en-US" sz="1800" b="1" dirty="0" err="1" smtClean="0">
                <a:solidFill>
                  <a:srgbClr val="008000"/>
                </a:solidFill>
                <a:sym typeface="Wingdings"/>
              </a:rPr>
              <a:t>kEuro</a:t>
            </a:r>
            <a:endParaRPr lang="en-US" sz="1800" b="1" dirty="0" smtClean="0">
              <a:solidFill>
                <a:srgbClr val="008000"/>
              </a:solidFill>
              <a:sym typeface="Wingdings"/>
            </a:endParaRPr>
          </a:p>
          <a:p>
            <a:pPr marL="0" indent="0">
              <a:buNone/>
            </a:pPr>
            <a:r>
              <a:rPr lang="en-US" sz="1800" dirty="0">
                <a:sym typeface="Wingdings"/>
              </a:rPr>
              <a:t> </a:t>
            </a:r>
            <a:r>
              <a:rPr lang="en-US" sz="1800" dirty="0" smtClean="0">
                <a:sym typeface="Wingdings"/>
              </a:rPr>
              <a:t>           Opening of proposals done end of June (after CRR)</a:t>
            </a:r>
          </a:p>
          <a:p>
            <a:pPr marL="0" indent="0">
              <a:buNone/>
            </a:pPr>
            <a:r>
              <a:rPr lang="en-US" sz="1800" dirty="0">
                <a:sym typeface="Wingdings"/>
              </a:rPr>
              <a:t> </a:t>
            </a:r>
            <a:r>
              <a:rPr lang="en-US" sz="1800" dirty="0" smtClean="0">
                <a:sym typeface="Wingdings"/>
              </a:rPr>
              <a:t>           Bureaucracy completed and send to INFN GE on July.</a:t>
            </a:r>
          </a:p>
          <a:p>
            <a:pPr marL="0" indent="0">
              <a:buNone/>
            </a:pPr>
            <a:r>
              <a:rPr lang="en-US" sz="1800" dirty="0">
                <a:sym typeface="Wingdings"/>
              </a:rPr>
              <a:t> </a:t>
            </a:r>
            <a:r>
              <a:rPr lang="en-US" sz="1800" dirty="0" smtClean="0">
                <a:sym typeface="Wingdings"/>
              </a:rPr>
              <a:t>           Last week, I received the letter from GE that order is ready to go.</a:t>
            </a:r>
          </a:p>
          <a:p>
            <a:pPr marL="0" indent="0">
              <a:buNone/>
            </a:pPr>
            <a:r>
              <a:rPr lang="en-US" sz="1800" dirty="0">
                <a:sym typeface="Wingdings"/>
              </a:rPr>
              <a:t> </a:t>
            </a:r>
            <a:r>
              <a:rPr lang="en-US" sz="1800" dirty="0" smtClean="0">
                <a:sym typeface="Wingdings"/>
              </a:rPr>
              <a:t>           		 3350 pieces at 509 </a:t>
            </a:r>
            <a:r>
              <a:rPr lang="en-US" sz="1800" dirty="0" err="1" smtClean="0">
                <a:sym typeface="Wingdings"/>
              </a:rPr>
              <a:t>kEuro</a:t>
            </a:r>
            <a:endParaRPr lang="en-US" sz="1800" dirty="0" smtClean="0">
              <a:sym typeface="Wingdings"/>
            </a:endParaRPr>
          </a:p>
          <a:p>
            <a:pPr marL="0" indent="0">
              <a:buNone/>
            </a:pPr>
            <a:r>
              <a:rPr lang="en-US" sz="1800" dirty="0">
                <a:sym typeface="Wingdings"/>
              </a:rPr>
              <a:t> </a:t>
            </a:r>
            <a:r>
              <a:rPr lang="en-US" sz="1800" dirty="0" smtClean="0">
                <a:sym typeface="Wingdings"/>
              </a:rPr>
              <a:t>           		 additional 650 pieces for +100 </a:t>
            </a:r>
            <a:r>
              <a:rPr lang="en-US" sz="1800" dirty="0" err="1" smtClean="0">
                <a:sym typeface="Wingdings"/>
              </a:rPr>
              <a:t>kEuro</a:t>
            </a:r>
            <a:r>
              <a:rPr lang="en-US" sz="1800" dirty="0" smtClean="0">
                <a:sym typeface="Wingdings"/>
              </a:rPr>
              <a:t> in the next months.</a:t>
            </a:r>
          </a:p>
          <a:p>
            <a:pPr marL="0" indent="0">
              <a:buNone/>
            </a:pPr>
            <a:r>
              <a:rPr lang="en-US" sz="1800" dirty="0">
                <a:sym typeface="Wingdings"/>
              </a:rPr>
              <a:t> </a:t>
            </a:r>
            <a:r>
              <a:rPr lang="en-US" sz="1800" dirty="0" smtClean="0">
                <a:sym typeface="Wingdings"/>
              </a:rPr>
              <a:t>          </a:t>
            </a:r>
            <a:r>
              <a:rPr lang="en-US" sz="1800" b="1" dirty="0" smtClean="0">
                <a:sym typeface="Wingdings"/>
              </a:rPr>
              <a:t>We got assigned in 2017, 650 </a:t>
            </a:r>
            <a:r>
              <a:rPr lang="en-US" sz="1800" b="1" dirty="0" err="1" smtClean="0">
                <a:sym typeface="Wingdings"/>
              </a:rPr>
              <a:t>kEuro</a:t>
            </a:r>
            <a:r>
              <a:rPr lang="en-US" sz="1800" b="1" dirty="0" smtClean="0">
                <a:sym typeface="Wingdings"/>
              </a:rPr>
              <a:t> for this bid.</a:t>
            </a:r>
          </a:p>
          <a:p>
            <a:pPr marL="0" indent="0">
              <a:buNone/>
            </a:pPr>
            <a:r>
              <a:rPr lang="en-US" sz="1800" dirty="0">
                <a:sym typeface="Wingdings"/>
              </a:rPr>
              <a:t> </a:t>
            </a:r>
            <a:r>
              <a:rPr lang="en-US" sz="1800" dirty="0" smtClean="0">
                <a:sym typeface="Wingdings"/>
              </a:rPr>
              <a:t>          Good news: no further requests for 2018 ( &gt; 300 </a:t>
            </a:r>
            <a:r>
              <a:rPr lang="en-US" sz="1800" dirty="0" err="1" smtClean="0">
                <a:sym typeface="Wingdings"/>
              </a:rPr>
              <a:t>kEuro</a:t>
            </a:r>
            <a:r>
              <a:rPr lang="en-US" sz="1800" dirty="0" smtClean="0">
                <a:sym typeface="Wingdings"/>
              </a:rPr>
              <a:t> savings)</a:t>
            </a:r>
          </a:p>
          <a:p>
            <a:pPr marL="0" indent="0">
              <a:buNone/>
            </a:pPr>
            <a:r>
              <a:rPr lang="en-US" sz="1800" dirty="0">
                <a:sym typeface="Wingdings"/>
              </a:rPr>
              <a:t> </a:t>
            </a:r>
            <a:r>
              <a:rPr lang="en-US" sz="1800" dirty="0" smtClean="0">
                <a:sym typeface="Wingdings"/>
              </a:rPr>
              <a:t>          				</a:t>
            </a:r>
            <a:r>
              <a:rPr lang="en-US" sz="1800" b="1" dirty="0" smtClean="0">
                <a:solidFill>
                  <a:srgbClr val="FF0000"/>
                </a:solidFill>
                <a:sym typeface="Wingdings"/>
              </a:rPr>
              <a:t>Residual 2017, 40 </a:t>
            </a:r>
            <a:r>
              <a:rPr lang="en-US" sz="1800" b="1" dirty="0" err="1" smtClean="0">
                <a:solidFill>
                  <a:srgbClr val="FF0000"/>
                </a:solidFill>
                <a:sym typeface="Wingdings"/>
              </a:rPr>
              <a:t>kEuro</a:t>
            </a:r>
            <a:r>
              <a:rPr lang="en-US" sz="1800" b="1" dirty="0" smtClean="0">
                <a:solidFill>
                  <a:srgbClr val="FF0000"/>
                </a:solidFill>
                <a:sym typeface="Wingdings"/>
              </a:rPr>
              <a:t>.</a:t>
            </a:r>
          </a:p>
          <a:p>
            <a:pPr marL="0" indent="0">
              <a:buNone/>
            </a:pPr>
            <a:r>
              <a:rPr lang="en-US" sz="1800" dirty="0">
                <a:sym typeface="Wingdings"/>
              </a:rPr>
              <a:t> </a:t>
            </a:r>
            <a:r>
              <a:rPr lang="en-US" sz="1800" dirty="0" smtClean="0">
                <a:sym typeface="Wingdings"/>
              </a:rPr>
              <a:t>           </a:t>
            </a:r>
            <a:endParaRPr lang="en-US" sz="1800" dirty="0"/>
          </a:p>
        </p:txBody>
      </p:sp>
      <p:sp>
        <p:nvSpPr>
          <p:cNvPr id="4" name="Date Placeholder 3"/>
          <p:cNvSpPr>
            <a:spLocks noGrp="1"/>
          </p:cNvSpPr>
          <p:nvPr>
            <p:ph type="dt" sz="half" idx="10"/>
          </p:nvPr>
        </p:nvSpPr>
        <p:spPr/>
        <p:txBody>
          <a:bodyPr/>
          <a:lstStyle/>
          <a:p>
            <a:pPr>
              <a:defRPr/>
            </a:pPr>
            <a:r>
              <a:rPr lang="en-US" smtClean="0"/>
              <a:t>6 September 2017</a:t>
            </a:r>
            <a:endParaRPr lang="en-US" dirty="0"/>
          </a:p>
        </p:txBody>
      </p:sp>
      <p:sp>
        <p:nvSpPr>
          <p:cNvPr id="5" name="Footer Placeholder 4"/>
          <p:cNvSpPr>
            <a:spLocks noGrp="1"/>
          </p:cNvSpPr>
          <p:nvPr>
            <p:ph type="ftr" sz="quarter" idx="11"/>
          </p:nvPr>
        </p:nvSpPr>
        <p:spPr/>
        <p:txBody>
          <a:bodyPr/>
          <a:lstStyle/>
          <a:p>
            <a:pPr>
              <a:defRPr/>
            </a:pPr>
            <a:r>
              <a:rPr lang="en-US" smtClean="0"/>
              <a:t>S.Miscetti - MU2E meeting with CSN1 referees</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15</a:t>
            </a:fld>
            <a:endParaRPr lang="en-US" dirty="0"/>
          </a:p>
        </p:txBody>
      </p:sp>
    </p:spTree>
    <p:extLst>
      <p:ext uri="{BB962C8B-B14F-4D97-AF65-F5344CB8AC3E}">
        <p14:creationId xmlns:p14="http://schemas.microsoft.com/office/powerpoint/2010/main" val="24451962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6 September 2017</a:t>
            </a:r>
            <a:endParaRPr lang="en-US" dirty="0"/>
          </a:p>
        </p:txBody>
      </p:sp>
      <p:sp>
        <p:nvSpPr>
          <p:cNvPr id="5" name="Footer Placeholder 4"/>
          <p:cNvSpPr>
            <a:spLocks noGrp="1"/>
          </p:cNvSpPr>
          <p:nvPr>
            <p:ph type="ftr" sz="quarter" idx="11"/>
          </p:nvPr>
        </p:nvSpPr>
        <p:spPr/>
        <p:txBody>
          <a:bodyPr/>
          <a:lstStyle/>
          <a:p>
            <a:pPr>
              <a:defRPr/>
            </a:pPr>
            <a:r>
              <a:rPr lang="en-US" smtClean="0"/>
              <a:t>S.Miscetti - MU2E meeting with CSN1 referees</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16</a:t>
            </a:fld>
            <a:endParaRPr lang="en-US" dirty="0"/>
          </a:p>
        </p:txBody>
      </p:sp>
      <p:sp>
        <p:nvSpPr>
          <p:cNvPr id="7" name="Title 1"/>
          <p:cNvSpPr>
            <a:spLocks noGrp="1"/>
          </p:cNvSpPr>
          <p:nvPr>
            <p:ph type="title"/>
          </p:nvPr>
        </p:nvSpPr>
        <p:spPr>
          <a:xfrm>
            <a:off x="215900" y="0"/>
            <a:ext cx="8686800" cy="641739"/>
          </a:xfrm>
        </p:spPr>
        <p:txBody>
          <a:bodyPr/>
          <a:lstStyle/>
          <a:p>
            <a:r>
              <a:rPr lang="en-US" b="0" dirty="0" smtClean="0">
                <a:solidFill>
                  <a:srgbClr val="800000"/>
                </a:solidFill>
                <a:effectLst>
                  <a:outerShdw blurRad="50800" dist="38100" dir="2700000" algn="tl" rotWithShape="0">
                    <a:prstClr val="black">
                      <a:alpha val="40000"/>
                    </a:prstClr>
                  </a:outerShdw>
                </a:effectLst>
              </a:rPr>
              <a:t>Sketched Calorimeter Schedule (Set-2016)</a:t>
            </a:r>
            <a:endParaRPr lang="en-US" b="0" dirty="0">
              <a:solidFill>
                <a:srgbClr val="800000"/>
              </a:solidFill>
              <a:effectLst>
                <a:outerShdw blurRad="50800" dist="38100" dir="2700000" algn="tl" rotWithShape="0">
                  <a:prstClr val="black">
                    <a:alpha val="40000"/>
                  </a:prstClr>
                </a:outerShdw>
              </a:effectLst>
            </a:endParaRPr>
          </a:p>
        </p:txBody>
      </p:sp>
      <p:grpSp>
        <p:nvGrpSpPr>
          <p:cNvPr id="20" name="Group 19"/>
          <p:cNvGrpSpPr/>
          <p:nvPr/>
        </p:nvGrpSpPr>
        <p:grpSpPr>
          <a:xfrm>
            <a:off x="0" y="870743"/>
            <a:ext cx="9042400" cy="3998921"/>
            <a:chOff x="101600" y="877879"/>
            <a:chExt cx="9042400" cy="3998921"/>
          </a:xfrm>
        </p:grpSpPr>
        <p:grpSp>
          <p:nvGrpSpPr>
            <p:cNvPr id="19" name="Group 18"/>
            <p:cNvGrpSpPr/>
            <p:nvPr/>
          </p:nvGrpSpPr>
          <p:grpSpPr>
            <a:xfrm>
              <a:off x="101600" y="1216433"/>
              <a:ext cx="9042400" cy="3660367"/>
              <a:chOff x="103594" y="1116145"/>
              <a:chExt cx="9444018" cy="3901809"/>
            </a:xfrm>
          </p:grpSpPr>
          <p:pic>
            <p:nvPicPr>
              <p:cNvPr id="2" name="Picture 1"/>
              <p:cNvPicPr>
                <a:picLocks noChangeAspect="1"/>
              </p:cNvPicPr>
              <p:nvPr/>
            </p:nvPicPr>
            <p:blipFill>
              <a:blip r:embed="rId2"/>
              <a:stretch>
                <a:fillRect/>
              </a:stretch>
            </p:blipFill>
            <p:spPr>
              <a:xfrm rot="5400000">
                <a:off x="2874698" y="-1654959"/>
                <a:ext cx="3901809" cy="9444018"/>
              </a:xfrm>
              <a:prstGeom prst="rect">
                <a:avLst/>
              </a:prstGeom>
            </p:spPr>
          </p:pic>
          <p:cxnSp>
            <p:nvCxnSpPr>
              <p:cNvPr id="9" name="Straight Arrow Connector 8"/>
              <p:cNvCxnSpPr/>
              <p:nvPr/>
            </p:nvCxnSpPr>
            <p:spPr>
              <a:xfrm>
                <a:off x="3454400" y="1235849"/>
                <a:ext cx="0" cy="8049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241800" y="1331885"/>
                <a:ext cx="0" cy="141766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778500" y="1216433"/>
                <a:ext cx="0" cy="218716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15" name="TextBox 14"/>
            <p:cNvSpPr txBox="1"/>
            <p:nvPr/>
          </p:nvSpPr>
          <p:spPr>
            <a:xfrm>
              <a:off x="3015413" y="892770"/>
              <a:ext cx="649374" cy="369332"/>
            </a:xfrm>
            <a:prstGeom prst="rect">
              <a:avLst/>
            </a:prstGeom>
            <a:noFill/>
          </p:spPr>
          <p:txBody>
            <a:bodyPr wrap="none" rtlCol="0">
              <a:spAutoFit/>
            </a:bodyPr>
            <a:lstStyle/>
            <a:p>
              <a:r>
                <a:rPr lang="en-US" sz="1800" dirty="0" smtClean="0"/>
                <a:t>MDR</a:t>
              </a:r>
              <a:endParaRPr lang="en-US" sz="1800" dirty="0"/>
            </a:p>
          </p:txBody>
        </p:sp>
        <p:sp>
          <p:nvSpPr>
            <p:cNvPr id="16" name="TextBox 15"/>
            <p:cNvSpPr txBox="1"/>
            <p:nvPr/>
          </p:nvSpPr>
          <p:spPr>
            <a:xfrm>
              <a:off x="3675812" y="892770"/>
              <a:ext cx="1378787" cy="338554"/>
            </a:xfrm>
            <a:prstGeom prst="rect">
              <a:avLst/>
            </a:prstGeom>
            <a:noFill/>
          </p:spPr>
          <p:txBody>
            <a:bodyPr wrap="square" rtlCol="0">
              <a:spAutoFit/>
            </a:bodyPr>
            <a:lstStyle/>
            <a:p>
              <a:pPr algn="ctr"/>
              <a:r>
                <a:rPr lang="en-US" sz="1600" dirty="0" smtClean="0"/>
                <a:t>CRR </a:t>
              </a:r>
              <a:r>
                <a:rPr lang="en-US" sz="1600" dirty="0" err="1" smtClean="0"/>
                <a:t>CsI+SiPM</a:t>
              </a:r>
              <a:endParaRPr lang="en-US" sz="1600" dirty="0"/>
            </a:p>
          </p:txBody>
        </p:sp>
        <p:sp>
          <p:nvSpPr>
            <p:cNvPr id="17" name="TextBox 16"/>
            <p:cNvSpPr txBox="1"/>
            <p:nvPr/>
          </p:nvSpPr>
          <p:spPr>
            <a:xfrm>
              <a:off x="5329556" y="877879"/>
              <a:ext cx="850582" cy="338554"/>
            </a:xfrm>
            <a:prstGeom prst="rect">
              <a:avLst/>
            </a:prstGeom>
            <a:noFill/>
          </p:spPr>
          <p:txBody>
            <a:bodyPr wrap="square" rtlCol="0">
              <a:spAutoFit/>
            </a:bodyPr>
            <a:lstStyle/>
            <a:p>
              <a:pPr algn="ctr"/>
              <a:r>
                <a:rPr lang="en-US" sz="1600" dirty="0" smtClean="0"/>
                <a:t>CRR All</a:t>
              </a:r>
              <a:endParaRPr lang="en-US" sz="1600" dirty="0"/>
            </a:p>
          </p:txBody>
        </p:sp>
      </p:grpSp>
      <p:sp>
        <p:nvSpPr>
          <p:cNvPr id="3" name="TextBox 2"/>
          <p:cNvSpPr txBox="1"/>
          <p:nvPr/>
        </p:nvSpPr>
        <p:spPr>
          <a:xfrm>
            <a:off x="557904" y="4895065"/>
            <a:ext cx="8344796" cy="1323439"/>
          </a:xfrm>
          <a:prstGeom prst="rect">
            <a:avLst/>
          </a:prstGeom>
          <a:solidFill>
            <a:srgbClr val="CCFFCC"/>
          </a:solidFill>
        </p:spPr>
        <p:txBody>
          <a:bodyPr wrap="square" rtlCol="0">
            <a:spAutoFit/>
          </a:bodyPr>
          <a:lstStyle/>
          <a:p>
            <a:pPr marL="285750" indent="-285750">
              <a:buFont typeface="Wingdings" charset="2"/>
              <a:buChar char="§"/>
            </a:pPr>
            <a:r>
              <a:rPr lang="en-US" sz="1600" dirty="0" smtClean="0"/>
              <a:t>Succeeded to complete MDR and CRR1 (IPR) reviews and started large production bids ..</a:t>
            </a:r>
          </a:p>
          <a:p>
            <a:pPr marL="285750" indent="-285750">
              <a:buFont typeface="Wingdings" charset="2"/>
              <a:buChar char="§"/>
            </a:pPr>
            <a:r>
              <a:rPr lang="en-US" sz="1600" dirty="0" smtClean="0"/>
              <a:t>Expect to receive first pieces end of the year </a:t>
            </a:r>
            <a:r>
              <a:rPr lang="en-US" sz="1600" dirty="0" smtClean="0">
                <a:sym typeface="Wingdings"/>
              </a:rPr>
              <a:t> ORGANIZING QA-LAB @ FNAL</a:t>
            </a:r>
            <a:endParaRPr lang="en-US" sz="1600" dirty="0">
              <a:sym typeface="Wingdings"/>
            </a:endParaRPr>
          </a:p>
          <a:p>
            <a:pPr marL="285750" indent="-285750">
              <a:buFont typeface="Wingdings" charset="2"/>
              <a:buChar char="§"/>
            </a:pPr>
            <a:r>
              <a:rPr lang="en-US" sz="1600" dirty="0" smtClean="0"/>
              <a:t>Aiming to complete slice test before end of the year.</a:t>
            </a:r>
          </a:p>
          <a:p>
            <a:pPr marL="285750" indent="-285750">
              <a:buFont typeface="Wingdings" charset="2"/>
              <a:buChar char="§"/>
            </a:pPr>
            <a:r>
              <a:rPr lang="en-US" sz="1600" dirty="0" smtClean="0"/>
              <a:t>Aiming to complete engineering/integration for beginning 2018 and CRR_ALL for spring 2018.</a:t>
            </a:r>
          </a:p>
          <a:p>
            <a:r>
              <a:rPr lang="en-US" sz="1600" dirty="0" smtClean="0"/>
              <a:t>	</a:t>
            </a:r>
            <a:r>
              <a:rPr lang="en-US" sz="1600" dirty="0" smtClean="0">
                <a:sym typeface="Wingdings"/>
              </a:rPr>
              <a:t> </a:t>
            </a:r>
            <a:r>
              <a:rPr lang="en-US" sz="1600" dirty="0" smtClean="0"/>
              <a:t>Few months shift recovered in the long range schedule</a:t>
            </a:r>
            <a:endParaRPr lang="en-US" sz="1600" dirty="0"/>
          </a:p>
        </p:txBody>
      </p:sp>
    </p:spTree>
    <p:extLst>
      <p:ext uri="{BB962C8B-B14F-4D97-AF65-F5344CB8AC3E}">
        <p14:creationId xmlns:p14="http://schemas.microsoft.com/office/powerpoint/2010/main" val="2630051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
            <a:ext cx="8686800" cy="641739"/>
          </a:xfrm>
        </p:spPr>
        <p:txBody>
          <a:bodyPr/>
          <a:lstStyle/>
          <a:p>
            <a:r>
              <a:rPr lang="en-US" b="0" dirty="0" smtClean="0">
                <a:solidFill>
                  <a:srgbClr val="800000"/>
                </a:solidFill>
                <a:effectLst>
                  <a:outerShdw blurRad="50800" dist="38100" dir="2700000" algn="tl" rotWithShape="0">
                    <a:prstClr val="black">
                      <a:alpha val="40000"/>
                    </a:prstClr>
                  </a:outerShdw>
                </a:effectLst>
              </a:rPr>
              <a:t>Where are we </a:t>
            </a:r>
            <a:r>
              <a:rPr lang="mr-IN" b="0" dirty="0" smtClean="0">
                <a:solidFill>
                  <a:srgbClr val="800000"/>
                </a:solidFill>
                <a:effectLst>
                  <a:outerShdw blurRad="50800" dist="38100" dir="2700000" algn="tl" rotWithShape="0">
                    <a:prstClr val="black">
                      <a:alpha val="40000"/>
                    </a:prstClr>
                  </a:outerShdw>
                </a:effectLst>
              </a:rPr>
              <a:t>…</a:t>
            </a:r>
            <a:r>
              <a:rPr lang="en-US" b="0" dirty="0" smtClean="0">
                <a:solidFill>
                  <a:srgbClr val="800000"/>
                </a:solidFill>
                <a:effectLst>
                  <a:outerShdw blurRad="50800" dist="38100" dir="2700000" algn="tl" rotWithShape="0">
                    <a:prstClr val="black">
                      <a:alpha val="40000"/>
                    </a:prstClr>
                  </a:outerShdw>
                </a:effectLst>
              </a:rPr>
              <a:t> in the Mu2e Calorimeter saga</a:t>
            </a:r>
            <a:endParaRPr lang="en-US" b="0" dirty="0">
              <a:solidFill>
                <a:srgbClr val="800000"/>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342900" y="871985"/>
            <a:ext cx="8801100" cy="5370454"/>
          </a:xfrm>
        </p:spPr>
        <p:txBody>
          <a:bodyPr/>
          <a:lstStyle/>
          <a:p>
            <a:pPr marL="0" indent="0">
              <a:buNone/>
            </a:pPr>
            <a:r>
              <a:rPr lang="en-US" sz="2000" b="1" dirty="0" smtClean="0">
                <a:sym typeface="Wingdings"/>
              </a:rPr>
              <a:t>June critical items (2): </a:t>
            </a:r>
          </a:p>
          <a:p>
            <a:pPr marL="0" indent="0">
              <a:buNone/>
            </a:pPr>
            <a:r>
              <a:rPr lang="en-US" sz="2000" dirty="0" smtClean="0">
                <a:sym typeface="Wingdings"/>
              </a:rPr>
              <a:t>Irradiation and Doses. Much larger than tested due to large safety factors 	 Effects of DOSE mainly on WD, FEE </a:t>
            </a:r>
          </a:p>
          <a:p>
            <a:pPr marL="0" indent="0">
              <a:buNone/>
            </a:pPr>
            <a:r>
              <a:rPr lang="en-US" sz="2000" dirty="0">
                <a:sym typeface="Wingdings"/>
              </a:rPr>
              <a:t> </a:t>
            </a:r>
            <a:r>
              <a:rPr lang="en-US" sz="2000" dirty="0" smtClean="0">
                <a:sym typeface="Wingdings"/>
              </a:rPr>
              <a:t>      Effects of neutrons mainly on </a:t>
            </a:r>
            <a:r>
              <a:rPr lang="en-US" sz="2000" dirty="0" err="1" smtClean="0">
                <a:sym typeface="Wingdings"/>
              </a:rPr>
              <a:t>SiPMs</a:t>
            </a:r>
            <a:endParaRPr lang="en-US" sz="2000" dirty="0" smtClean="0">
              <a:sym typeface="Wingdings"/>
            </a:endParaRPr>
          </a:p>
          <a:p>
            <a:pPr marL="0" indent="0">
              <a:buNone/>
            </a:pPr>
            <a:endParaRPr lang="en-US" sz="2000" dirty="0" smtClean="0">
              <a:sym typeface="Wingdings"/>
            </a:endParaRPr>
          </a:p>
          <a:p>
            <a:pPr marL="0" indent="0">
              <a:buNone/>
            </a:pPr>
            <a:r>
              <a:rPr lang="en-US" sz="2000" dirty="0" smtClean="0"/>
              <a:t>Our job:</a:t>
            </a:r>
          </a:p>
          <a:p>
            <a:pPr marL="0" indent="0">
              <a:buNone/>
            </a:pPr>
            <a:r>
              <a:rPr lang="en-US" sz="1800" b="1" dirty="0" smtClean="0">
                <a:solidFill>
                  <a:srgbClr val="000090"/>
                </a:solidFill>
              </a:rPr>
              <a:t>(1) </a:t>
            </a:r>
            <a:r>
              <a:rPr lang="en-US" sz="1800" b="1" u="sng" dirty="0" smtClean="0">
                <a:solidFill>
                  <a:srgbClr val="000090"/>
                </a:solidFill>
              </a:rPr>
              <a:t>more realistic calorimeter simulation, better estimates </a:t>
            </a:r>
          </a:p>
          <a:p>
            <a:pPr marL="0" indent="0">
              <a:buNone/>
            </a:pPr>
            <a:r>
              <a:rPr lang="en-US" sz="1800" dirty="0" smtClean="0"/>
              <a:t>(</a:t>
            </a:r>
            <a:r>
              <a:rPr lang="en-US" sz="1800" b="1" u="sng" dirty="0" smtClean="0">
                <a:solidFill>
                  <a:srgbClr val="000090"/>
                </a:solidFill>
              </a:rPr>
              <a:t>2) work on local shielding </a:t>
            </a:r>
          </a:p>
          <a:p>
            <a:pPr marL="0" indent="0">
              <a:buNone/>
            </a:pPr>
            <a:r>
              <a:rPr lang="en-US" sz="1800" dirty="0" smtClean="0"/>
              <a:t>(3) prepare tests with DOSE, neutrons</a:t>
            </a:r>
          </a:p>
          <a:p>
            <a:pPr marL="0" indent="0">
              <a:buNone/>
            </a:pPr>
            <a:r>
              <a:rPr lang="en-US" sz="1800" b="1" dirty="0">
                <a:solidFill>
                  <a:srgbClr val="000090"/>
                </a:solidFill>
              </a:rPr>
              <a:t> </a:t>
            </a:r>
            <a:r>
              <a:rPr lang="en-US" sz="1800" b="1" dirty="0" smtClean="0">
                <a:solidFill>
                  <a:srgbClr val="000090"/>
                </a:solidFill>
              </a:rPr>
              <a:t>       </a:t>
            </a:r>
            <a:r>
              <a:rPr lang="en-US" sz="1800" b="1" dirty="0" smtClean="0">
                <a:solidFill>
                  <a:srgbClr val="000090"/>
                </a:solidFill>
                <a:sym typeface="Wingdings"/>
              </a:rPr>
              <a:t> </a:t>
            </a:r>
            <a:r>
              <a:rPr lang="en-US" sz="1800" b="1" u="sng" dirty="0" err="1" smtClean="0">
                <a:solidFill>
                  <a:srgbClr val="000090"/>
                </a:solidFill>
                <a:sym typeface="Wingdings"/>
              </a:rPr>
              <a:t>SiPMs</a:t>
            </a:r>
            <a:r>
              <a:rPr lang="en-US" sz="1800" b="1" u="sng" dirty="0" smtClean="0">
                <a:solidFill>
                  <a:srgbClr val="000090"/>
                </a:solidFill>
                <a:sym typeface="Wingdings"/>
              </a:rPr>
              <a:t>/crystals tested at Dresden with neutrons at EPOS</a:t>
            </a:r>
          </a:p>
          <a:p>
            <a:pPr marL="0" indent="0">
              <a:buNone/>
            </a:pPr>
            <a:r>
              <a:rPr lang="en-US" sz="1800" dirty="0">
                <a:sym typeface="Wingdings"/>
              </a:rPr>
              <a:t> </a:t>
            </a:r>
            <a:r>
              <a:rPr lang="en-US" sz="1800" dirty="0" smtClean="0">
                <a:sym typeface="Wingdings"/>
              </a:rPr>
              <a:t>        WD, FEE and </a:t>
            </a:r>
            <a:r>
              <a:rPr lang="en-US" sz="1800" dirty="0" err="1" smtClean="0">
                <a:sym typeface="Wingdings"/>
              </a:rPr>
              <a:t>SiPM</a:t>
            </a:r>
            <a:r>
              <a:rPr lang="en-US" sz="1800" dirty="0" smtClean="0">
                <a:sym typeface="Wingdings"/>
              </a:rPr>
              <a:t>  will be tested with Dose at </a:t>
            </a:r>
            <a:r>
              <a:rPr lang="en-US" sz="1800" dirty="0" err="1" smtClean="0">
                <a:sym typeface="Wingdings"/>
              </a:rPr>
              <a:t>gElbe</a:t>
            </a:r>
            <a:r>
              <a:rPr lang="en-US" sz="1800" dirty="0" smtClean="0">
                <a:sym typeface="Wingdings"/>
              </a:rPr>
              <a:t>, HZDR</a:t>
            </a:r>
          </a:p>
          <a:p>
            <a:pPr marL="0" indent="0">
              <a:buNone/>
            </a:pPr>
            <a:r>
              <a:rPr lang="en-US" sz="1800" dirty="0">
                <a:sym typeface="Wingdings"/>
              </a:rPr>
              <a:t> </a:t>
            </a:r>
            <a:r>
              <a:rPr lang="en-US" sz="1800" dirty="0" smtClean="0">
                <a:sym typeface="Wingdings"/>
              </a:rPr>
              <a:t>           (request of beam done) and at Calliope (request in progress).  </a:t>
            </a:r>
            <a:endParaRPr lang="en-US" sz="1800" dirty="0">
              <a:sym typeface="Wingdings"/>
            </a:endParaRPr>
          </a:p>
          <a:p>
            <a:pPr marL="0" indent="0">
              <a:buNone/>
            </a:pPr>
            <a:r>
              <a:rPr lang="en-US" sz="1800" b="1" u="sng" dirty="0" smtClean="0">
                <a:solidFill>
                  <a:srgbClr val="000090"/>
                </a:solidFill>
                <a:sym typeface="Wingdings"/>
              </a:rPr>
              <a:t>(</a:t>
            </a:r>
            <a:r>
              <a:rPr lang="en-US" sz="1800" b="1" u="sng" dirty="0" smtClean="0">
                <a:solidFill>
                  <a:srgbClr val="000090"/>
                </a:solidFill>
              </a:rPr>
              <a:t>4) try to reduce DOSE </a:t>
            </a:r>
            <a:r>
              <a:rPr lang="en-US" sz="1800" b="1" u="sng" dirty="0" err="1" smtClean="0">
                <a:solidFill>
                  <a:srgbClr val="000090"/>
                </a:solidFill>
              </a:rPr>
              <a:t>ab</a:t>
            </a:r>
            <a:r>
              <a:rPr lang="en-US" sz="1800" b="1" u="sng" dirty="0" smtClean="0">
                <a:solidFill>
                  <a:srgbClr val="000090"/>
                </a:solidFill>
              </a:rPr>
              <a:t>-initio (this is joined work for all detectors)</a:t>
            </a:r>
            <a:r>
              <a:rPr lang="en-US" sz="1800" b="1" dirty="0" smtClean="0"/>
              <a:t>    </a:t>
            </a:r>
          </a:p>
          <a:p>
            <a:pPr marL="0" indent="0">
              <a:buNone/>
            </a:pPr>
            <a:r>
              <a:rPr lang="en-US" sz="1800" dirty="0" smtClean="0"/>
              <a:t>Neutrons difficult to be reduced since they come from </a:t>
            </a:r>
            <a:r>
              <a:rPr lang="en-US" sz="1800" dirty="0" err="1" smtClean="0"/>
              <a:t>muon</a:t>
            </a:r>
            <a:r>
              <a:rPr lang="en-US" sz="1800" dirty="0" smtClean="0"/>
              <a:t> capture on Al target.</a:t>
            </a:r>
            <a:endParaRPr lang="en-US" sz="1800" dirty="0"/>
          </a:p>
        </p:txBody>
      </p:sp>
      <p:sp>
        <p:nvSpPr>
          <p:cNvPr id="4" name="Date Placeholder 3"/>
          <p:cNvSpPr>
            <a:spLocks noGrp="1"/>
          </p:cNvSpPr>
          <p:nvPr>
            <p:ph type="dt" sz="half" idx="10"/>
          </p:nvPr>
        </p:nvSpPr>
        <p:spPr/>
        <p:txBody>
          <a:bodyPr/>
          <a:lstStyle/>
          <a:p>
            <a:pPr>
              <a:defRPr/>
            </a:pPr>
            <a:r>
              <a:rPr lang="en-US" smtClean="0"/>
              <a:t>6 September 2017</a:t>
            </a:r>
            <a:endParaRPr lang="en-US" dirty="0"/>
          </a:p>
        </p:txBody>
      </p:sp>
      <p:sp>
        <p:nvSpPr>
          <p:cNvPr id="5" name="Footer Placeholder 4"/>
          <p:cNvSpPr>
            <a:spLocks noGrp="1"/>
          </p:cNvSpPr>
          <p:nvPr>
            <p:ph type="ftr" sz="quarter" idx="11"/>
          </p:nvPr>
        </p:nvSpPr>
        <p:spPr/>
        <p:txBody>
          <a:bodyPr/>
          <a:lstStyle/>
          <a:p>
            <a:pPr>
              <a:defRPr/>
            </a:pPr>
            <a:r>
              <a:rPr lang="en-US" smtClean="0"/>
              <a:t>S.Miscetti - MU2E meeting with CSN1 referees</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17</a:t>
            </a:fld>
            <a:endParaRPr lang="en-US" dirty="0"/>
          </a:p>
        </p:txBody>
      </p:sp>
    </p:spTree>
    <p:extLst>
      <p:ext uri="{BB962C8B-B14F-4D97-AF65-F5344CB8AC3E}">
        <p14:creationId xmlns:p14="http://schemas.microsoft.com/office/powerpoint/2010/main" val="37821629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800000"/>
                </a:solidFill>
                <a:effectLst>
                  <a:outerShdw blurRad="50800" dist="38100" dir="2700000" algn="tl" rotWithShape="0">
                    <a:prstClr val="black">
                      <a:alpha val="40000"/>
                    </a:prstClr>
                  </a:outerShdw>
                </a:effectLst>
              </a:rPr>
              <a:t>Dose reduction by simulation</a:t>
            </a:r>
            <a:endParaRPr lang="en-US" b="0" dirty="0">
              <a:solidFill>
                <a:srgbClr val="800000"/>
              </a:solidFill>
              <a:effectLst>
                <a:outerShdw blurRad="50800" dist="38100" dir="2700000" algn="tl" rotWithShape="0">
                  <a:prstClr val="black">
                    <a:alpha val="40000"/>
                  </a:prstClr>
                </a:outerShdw>
              </a:effectLst>
            </a:endParaRPr>
          </a:p>
        </p:txBody>
      </p:sp>
      <p:sp>
        <p:nvSpPr>
          <p:cNvPr id="4" name="Date Placeholder 3"/>
          <p:cNvSpPr>
            <a:spLocks noGrp="1"/>
          </p:cNvSpPr>
          <p:nvPr>
            <p:ph type="dt" sz="half" idx="10"/>
          </p:nvPr>
        </p:nvSpPr>
        <p:spPr/>
        <p:txBody>
          <a:bodyPr/>
          <a:lstStyle/>
          <a:p>
            <a:pPr>
              <a:defRPr/>
            </a:pPr>
            <a:r>
              <a:rPr lang="en-US" smtClean="0"/>
              <a:t>6 September 2017</a:t>
            </a:r>
            <a:endParaRPr lang="en-US" dirty="0"/>
          </a:p>
        </p:txBody>
      </p:sp>
      <p:sp>
        <p:nvSpPr>
          <p:cNvPr id="5" name="Footer Placeholder 4"/>
          <p:cNvSpPr>
            <a:spLocks noGrp="1"/>
          </p:cNvSpPr>
          <p:nvPr>
            <p:ph type="ftr" sz="quarter" idx="11"/>
          </p:nvPr>
        </p:nvSpPr>
        <p:spPr/>
        <p:txBody>
          <a:bodyPr/>
          <a:lstStyle/>
          <a:p>
            <a:pPr>
              <a:defRPr/>
            </a:pPr>
            <a:r>
              <a:rPr lang="en-US" smtClean="0"/>
              <a:t>S.Miscetti - MU2E meeting with CSN1 referees</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18</a:t>
            </a:fld>
            <a:endParaRPr lang="en-US" dirty="0"/>
          </a:p>
        </p:txBody>
      </p:sp>
      <p:sp>
        <p:nvSpPr>
          <p:cNvPr id="7" name="TextBox 6"/>
          <p:cNvSpPr txBox="1"/>
          <p:nvPr/>
        </p:nvSpPr>
        <p:spPr>
          <a:xfrm>
            <a:off x="649288" y="5384800"/>
            <a:ext cx="8162862" cy="707886"/>
          </a:xfrm>
          <a:prstGeom prst="rect">
            <a:avLst/>
          </a:prstGeom>
          <a:solidFill>
            <a:srgbClr val="CCFFCC"/>
          </a:solidFill>
          <a:ln>
            <a:solidFill>
              <a:srgbClr val="154D81"/>
            </a:solidFill>
          </a:ln>
        </p:spPr>
        <p:txBody>
          <a:bodyPr wrap="none" rtlCol="0">
            <a:spAutoFit/>
          </a:bodyPr>
          <a:lstStyle/>
          <a:p>
            <a:r>
              <a:rPr lang="en-US" sz="2000" dirty="0"/>
              <a:t>C</a:t>
            </a:r>
            <a:r>
              <a:rPr lang="en-US" sz="2000" dirty="0" smtClean="0"/>
              <a:t>omments from IPR-2017 suggest to proceed with local  W/Cu shields</a:t>
            </a:r>
          </a:p>
          <a:p>
            <a:r>
              <a:rPr lang="en-US" sz="2000" dirty="0" smtClean="0"/>
              <a:t>and with selection of a more </a:t>
            </a:r>
            <a:r>
              <a:rPr lang="en-US" sz="2000" dirty="0" err="1" smtClean="0"/>
              <a:t>radhard</a:t>
            </a:r>
            <a:r>
              <a:rPr lang="en-US" sz="2000" dirty="0" smtClean="0"/>
              <a:t>/</a:t>
            </a:r>
            <a:r>
              <a:rPr lang="en-US" sz="2000" dirty="0" err="1" smtClean="0"/>
              <a:t>Trk-Calo</a:t>
            </a:r>
            <a:r>
              <a:rPr lang="en-US" sz="2000" dirty="0" smtClean="0"/>
              <a:t> common FPGA </a:t>
            </a:r>
            <a:r>
              <a:rPr lang="en-US" sz="2000" dirty="0" smtClean="0">
                <a:sym typeface="Wingdings"/>
              </a:rPr>
              <a:t> See </a:t>
            </a:r>
            <a:r>
              <a:rPr lang="en-US" sz="2000" dirty="0" err="1" smtClean="0">
                <a:sym typeface="Wingdings"/>
              </a:rPr>
              <a:t>Spinella</a:t>
            </a:r>
            <a:r>
              <a:rPr lang="en-US" sz="2000" dirty="0" smtClean="0"/>
              <a:t> </a:t>
            </a:r>
            <a:endParaRPr lang="en-US" sz="2000"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740" y="1028701"/>
            <a:ext cx="4355871" cy="2755899"/>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48611" y="897467"/>
            <a:ext cx="4366789" cy="2887133"/>
          </a:xfrm>
          <a:prstGeom prst="rect">
            <a:avLst/>
          </a:prstGeom>
        </p:spPr>
      </p:pic>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t="39809" r="1992"/>
          <a:stretch/>
        </p:blipFill>
        <p:spPr>
          <a:xfrm>
            <a:off x="76200" y="3958693"/>
            <a:ext cx="5141260" cy="1183532"/>
          </a:xfrm>
          <a:prstGeom prst="rect">
            <a:avLst/>
          </a:prstGeom>
          <a:ln w="28575" cmpd="sng">
            <a:solidFill>
              <a:schemeClr val="tx1"/>
            </a:solidFill>
          </a:ln>
        </p:spPr>
      </p:pic>
      <p:sp>
        <p:nvSpPr>
          <p:cNvPr id="11" name="TextBox 10"/>
          <p:cNvSpPr txBox="1"/>
          <p:nvPr/>
        </p:nvSpPr>
        <p:spPr>
          <a:xfrm>
            <a:off x="5217460" y="3879049"/>
            <a:ext cx="3823650" cy="1323439"/>
          </a:xfrm>
          <a:prstGeom prst="rect">
            <a:avLst/>
          </a:prstGeom>
          <a:noFill/>
          <a:ln>
            <a:solidFill>
              <a:srgbClr val="000090"/>
            </a:solidFill>
          </a:ln>
        </p:spPr>
        <p:txBody>
          <a:bodyPr wrap="square" rtlCol="0">
            <a:spAutoFit/>
          </a:bodyPr>
          <a:lstStyle/>
          <a:p>
            <a:pPr algn="ctr"/>
            <a:r>
              <a:rPr lang="en-US" sz="2000" dirty="0" smtClean="0"/>
              <a:t>Maximum dose in WD/MB,</a:t>
            </a:r>
          </a:p>
          <a:p>
            <a:pPr algn="ctr"/>
            <a:r>
              <a:rPr lang="en-US" sz="2000" dirty="0" smtClean="0"/>
              <a:t>Assuming tracker shielding:</a:t>
            </a:r>
          </a:p>
          <a:p>
            <a:pPr algn="ctr"/>
            <a:r>
              <a:rPr lang="en-US" sz="2000" dirty="0"/>
              <a:t> </a:t>
            </a:r>
            <a:r>
              <a:rPr lang="en-US" sz="2000" dirty="0" smtClean="0"/>
              <a:t> </a:t>
            </a:r>
            <a:r>
              <a:rPr lang="en-US" sz="2000" b="1" dirty="0" smtClean="0"/>
              <a:t>200 rad x60 = 12 </a:t>
            </a:r>
            <a:r>
              <a:rPr lang="en-US" sz="2000" b="1" dirty="0" err="1" smtClean="0"/>
              <a:t>krad</a:t>
            </a:r>
            <a:r>
              <a:rPr lang="en-US" sz="2000" b="1" dirty="0" smtClean="0"/>
              <a:t> (w shield).</a:t>
            </a:r>
          </a:p>
          <a:p>
            <a:pPr algn="ctr"/>
            <a:r>
              <a:rPr lang="en-US" sz="2000" dirty="0" smtClean="0"/>
              <a:t>	A lot of improvement!</a:t>
            </a:r>
          </a:p>
        </p:txBody>
      </p:sp>
    </p:spTree>
    <p:extLst>
      <p:ext uri="{BB962C8B-B14F-4D97-AF65-F5344CB8AC3E}">
        <p14:creationId xmlns:p14="http://schemas.microsoft.com/office/powerpoint/2010/main" val="13001777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3" y="50799"/>
            <a:ext cx="8686800" cy="641739"/>
          </a:xfrm>
        </p:spPr>
        <p:txBody>
          <a:bodyPr/>
          <a:lstStyle/>
          <a:p>
            <a:r>
              <a:rPr lang="en-US" b="0" dirty="0">
                <a:solidFill>
                  <a:srgbClr val="800000"/>
                </a:solidFill>
                <a:effectLst>
                  <a:outerShdw blurRad="50800" dist="38100" dir="2700000" algn="tl" rotWithShape="0">
                    <a:prstClr val="black">
                      <a:alpha val="40000"/>
                    </a:prstClr>
                  </a:outerShdw>
                </a:effectLst>
              </a:rPr>
              <a:t>A</a:t>
            </a:r>
            <a:r>
              <a:rPr lang="en-US" b="0" dirty="0" smtClean="0">
                <a:solidFill>
                  <a:srgbClr val="800000"/>
                </a:solidFill>
                <a:effectLst>
                  <a:outerShdw blurRad="50800" dist="38100" dir="2700000" algn="tl" rotWithShape="0">
                    <a:prstClr val="black">
                      <a:alpha val="40000"/>
                    </a:prstClr>
                  </a:outerShdw>
                </a:effectLst>
              </a:rPr>
              <a:t>genda</a:t>
            </a:r>
            <a:endParaRPr lang="en-US" b="0" dirty="0">
              <a:solidFill>
                <a:srgbClr val="800000"/>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676275" y="960444"/>
            <a:ext cx="7794624" cy="4758528"/>
          </a:xfrm>
        </p:spPr>
        <p:txBody>
          <a:bodyPr/>
          <a:lstStyle/>
          <a:p>
            <a:pPr marL="0" indent="0">
              <a:buNone/>
            </a:pPr>
            <a:r>
              <a:rPr lang="en-US" sz="1800" b="1" dirty="0" smtClean="0">
                <a:sym typeface="Wingdings"/>
              </a:rPr>
              <a:t>							Part-1</a:t>
            </a:r>
          </a:p>
          <a:p>
            <a:pPr marL="0" indent="0">
              <a:buNone/>
            </a:pPr>
            <a:r>
              <a:rPr lang="en-US" sz="1800" b="1" dirty="0" smtClean="0">
                <a:sym typeface="Wingdings"/>
              </a:rPr>
              <a:t>Today we will make an update of what already discussed in June.</a:t>
            </a:r>
          </a:p>
          <a:p>
            <a:pPr marL="0" indent="0">
              <a:buNone/>
            </a:pPr>
            <a:r>
              <a:rPr lang="en-US" sz="1800" b="1" dirty="0">
                <a:sym typeface="Wingdings"/>
              </a:rPr>
              <a:t>S</a:t>
            </a:r>
            <a:r>
              <a:rPr lang="en-US" sz="1800" b="1" dirty="0" smtClean="0">
                <a:sym typeface="Wingdings"/>
              </a:rPr>
              <a:t>o you will </a:t>
            </a:r>
            <a:r>
              <a:rPr lang="en-US" sz="1800" b="1" dirty="0">
                <a:sym typeface="Wingdings"/>
              </a:rPr>
              <a:t> </a:t>
            </a:r>
            <a:r>
              <a:rPr lang="en-US" sz="1800" b="1" dirty="0" smtClean="0">
                <a:sym typeface="Wingdings"/>
              </a:rPr>
              <a:t>see few presentations on:</a:t>
            </a:r>
          </a:p>
          <a:p>
            <a:pPr marL="0" indent="0">
              <a:buNone/>
            </a:pPr>
            <a:endParaRPr lang="en-US" sz="1800" b="1" dirty="0" smtClean="0">
              <a:sym typeface="Wingdings"/>
            </a:endParaRPr>
          </a:p>
          <a:p>
            <a:pPr>
              <a:buFont typeface="+mj-lt"/>
              <a:buAutoNum type="arabicParenR"/>
            </a:pPr>
            <a:r>
              <a:rPr lang="en-US" sz="1800" dirty="0" smtClean="0">
                <a:sym typeface="Wingdings"/>
              </a:rPr>
              <a:t>Status of the magnetic system</a:t>
            </a:r>
          </a:p>
          <a:p>
            <a:pPr>
              <a:buFont typeface="+mj-lt"/>
              <a:buAutoNum type="arabicParenR"/>
            </a:pPr>
            <a:r>
              <a:rPr lang="en-US" sz="1800" dirty="0" smtClean="0">
                <a:sym typeface="Wingdings"/>
              </a:rPr>
              <a:t>CRR of Crystals and </a:t>
            </a:r>
            <a:r>
              <a:rPr lang="en-US" sz="1800" dirty="0" err="1" smtClean="0">
                <a:sym typeface="Wingdings"/>
              </a:rPr>
              <a:t>SiPMs</a:t>
            </a:r>
            <a:r>
              <a:rPr lang="en-US" sz="1800" dirty="0" smtClean="0">
                <a:sym typeface="Wingdings"/>
              </a:rPr>
              <a:t>, EMC plans and status of BIDs (this talk) </a:t>
            </a:r>
          </a:p>
          <a:p>
            <a:pPr>
              <a:buFont typeface="+mj-lt"/>
              <a:buAutoNum type="arabicParenR"/>
            </a:pPr>
            <a:r>
              <a:rPr lang="en-US" sz="1800" dirty="0" smtClean="0">
                <a:sym typeface="Wingdings"/>
              </a:rPr>
              <a:t>Status of trigger simulation (S. </a:t>
            </a:r>
            <a:r>
              <a:rPr lang="en-US" sz="1800" dirty="0" err="1" smtClean="0">
                <a:sym typeface="Wingdings"/>
              </a:rPr>
              <a:t>DiFalco</a:t>
            </a:r>
            <a:r>
              <a:rPr lang="en-US" sz="1800" dirty="0" smtClean="0">
                <a:sym typeface="Wingdings"/>
              </a:rPr>
              <a:t>)</a:t>
            </a:r>
          </a:p>
          <a:p>
            <a:pPr>
              <a:buFont typeface="+mj-lt"/>
              <a:buAutoNum type="arabicParenR"/>
            </a:pPr>
            <a:r>
              <a:rPr lang="en-US" sz="1800" dirty="0" smtClean="0">
                <a:sym typeface="Wingdings"/>
              </a:rPr>
              <a:t>Status of mechanics (</a:t>
            </a:r>
            <a:r>
              <a:rPr lang="en-US" sz="1800" dirty="0" err="1" smtClean="0">
                <a:sym typeface="Wingdings"/>
              </a:rPr>
              <a:t>F.Happacher</a:t>
            </a:r>
            <a:r>
              <a:rPr lang="en-US" sz="1800" dirty="0" smtClean="0">
                <a:sym typeface="Wingdings"/>
              </a:rPr>
              <a:t>)</a:t>
            </a:r>
          </a:p>
          <a:p>
            <a:pPr>
              <a:buFont typeface="+mj-lt"/>
              <a:buAutoNum type="arabicParenR"/>
            </a:pPr>
            <a:r>
              <a:rPr lang="en-US" sz="1800" dirty="0" smtClean="0">
                <a:sym typeface="Wingdings"/>
              </a:rPr>
              <a:t>Status of cooling (</a:t>
            </a:r>
            <a:r>
              <a:rPr lang="en-US" sz="1800" dirty="0" err="1" smtClean="0">
                <a:sym typeface="Wingdings"/>
              </a:rPr>
              <a:t>F.Raffaelli</a:t>
            </a:r>
            <a:r>
              <a:rPr lang="en-US" sz="1800" dirty="0" smtClean="0">
                <a:sym typeface="Wingdings"/>
              </a:rPr>
              <a:t>)</a:t>
            </a:r>
          </a:p>
          <a:p>
            <a:pPr>
              <a:buFont typeface="+mj-lt"/>
              <a:buAutoNum type="arabicParenR"/>
            </a:pPr>
            <a:r>
              <a:rPr lang="en-US" sz="1800" dirty="0" smtClean="0">
                <a:sym typeface="Wingdings"/>
              </a:rPr>
              <a:t>Status of FEE (</a:t>
            </a:r>
            <a:r>
              <a:rPr lang="en-US" sz="1800" dirty="0" err="1" smtClean="0">
                <a:sym typeface="Wingdings"/>
              </a:rPr>
              <a:t>S.Miscetti</a:t>
            </a:r>
            <a:r>
              <a:rPr lang="en-US" sz="1800" dirty="0" smtClean="0">
                <a:sym typeface="Wingdings"/>
              </a:rPr>
              <a:t>)</a:t>
            </a:r>
          </a:p>
          <a:p>
            <a:pPr>
              <a:buFont typeface="+mj-lt"/>
              <a:buAutoNum type="arabicParenR"/>
            </a:pPr>
            <a:r>
              <a:rPr lang="en-US" sz="1800" dirty="0" smtClean="0">
                <a:sym typeface="Wingdings"/>
              </a:rPr>
              <a:t>Status of WD (</a:t>
            </a:r>
            <a:r>
              <a:rPr lang="en-US" sz="1800" dirty="0" err="1" smtClean="0">
                <a:sym typeface="Wingdings"/>
              </a:rPr>
              <a:t>F.Spinella</a:t>
            </a:r>
            <a:r>
              <a:rPr lang="en-US" sz="1800" dirty="0" smtClean="0">
                <a:sym typeface="Wingdings"/>
              </a:rPr>
              <a:t>)</a:t>
            </a:r>
          </a:p>
          <a:p>
            <a:pPr>
              <a:buAutoNum type="arabicParenR" startAt="5"/>
            </a:pPr>
            <a:endParaRPr lang="en-US" sz="1800" dirty="0" smtClean="0">
              <a:sym typeface="Wingdings"/>
            </a:endParaRPr>
          </a:p>
          <a:p>
            <a:pPr marL="0" indent="0">
              <a:buNone/>
            </a:pPr>
            <a:r>
              <a:rPr lang="en-US" sz="1800" b="1" dirty="0" smtClean="0">
                <a:sym typeface="Wingdings"/>
              </a:rPr>
              <a:t>						Part-2</a:t>
            </a:r>
            <a:endParaRPr lang="en-US" sz="1800" b="1" dirty="0">
              <a:sym typeface="Wingdings"/>
            </a:endParaRPr>
          </a:p>
          <a:p>
            <a:pPr marL="0" indent="0">
              <a:buNone/>
            </a:pPr>
            <a:r>
              <a:rPr lang="en-US" sz="1800" dirty="0" smtClean="0">
                <a:sym typeface="Wingdings"/>
              </a:rPr>
              <a:t>- We will go through the financial requests</a:t>
            </a:r>
          </a:p>
          <a:p>
            <a:pPr marL="0" indent="0">
              <a:buNone/>
            </a:pPr>
            <a:r>
              <a:rPr lang="en-US" sz="1800" dirty="0" smtClean="0">
                <a:sym typeface="Wingdings"/>
              </a:rPr>
              <a:t>- Discussion</a:t>
            </a:r>
          </a:p>
        </p:txBody>
      </p:sp>
      <p:sp>
        <p:nvSpPr>
          <p:cNvPr id="4" name="Date Placeholder 3"/>
          <p:cNvSpPr>
            <a:spLocks noGrp="1"/>
          </p:cNvSpPr>
          <p:nvPr>
            <p:ph type="dt" sz="half" idx="10"/>
          </p:nvPr>
        </p:nvSpPr>
        <p:spPr/>
        <p:txBody>
          <a:bodyPr/>
          <a:lstStyle/>
          <a:p>
            <a:pPr>
              <a:defRPr/>
            </a:pPr>
            <a:r>
              <a:rPr lang="en-US" smtClean="0"/>
              <a:t>6 September 2017</a:t>
            </a:r>
            <a:endParaRPr lang="en-US" dirty="0"/>
          </a:p>
        </p:txBody>
      </p:sp>
      <p:sp>
        <p:nvSpPr>
          <p:cNvPr id="5" name="Footer Placeholder 4"/>
          <p:cNvSpPr>
            <a:spLocks noGrp="1"/>
          </p:cNvSpPr>
          <p:nvPr>
            <p:ph type="ftr" sz="quarter" idx="11"/>
          </p:nvPr>
        </p:nvSpPr>
        <p:spPr/>
        <p:txBody>
          <a:bodyPr/>
          <a:lstStyle/>
          <a:p>
            <a:pPr>
              <a:defRPr/>
            </a:pPr>
            <a:r>
              <a:rPr lang="en-US" smtClean="0"/>
              <a:t>S.Miscetti - MU2E meeting with CSN1 referees</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a:t>
            </a:fld>
            <a:endParaRPr lang="en-US" dirty="0"/>
          </a:p>
        </p:txBody>
      </p:sp>
    </p:spTree>
    <p:extLst>
      <p:ext uri="{BB962C8B-B14F-4D97-AF65-F5344CB8AC3E}">
        <p14:creationId xmlns:p14="http://schemas.microsoft.com/office/powerpoint/2010/main" val="341182894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915400" cy="641739"/>
          </a:xfrm>
        </p:spPr>
        <p:txBody>
          <a:bodyPr/>
          <a:lstStyle/>
          <a:p>
            <a:r>
              <a:rPr lang="en-US" b="0" dirty="0" smtClean="0">
                <a:solidFill>
                  <a:srgbClr val="800000"/>
                </a:solidFill>
                <a:effectLst>
                  <a:outerShdw blurRad="50800" dist="38100" dir="2700000" algn="tl" rotWithShape="0">
                    <a:prstClr val="black">
                      <a:alpha val="40000"/>
                    </a:prstClr>
                  </a:outerShdw>
                </a:effectLst>
              </a:rPr>
              <a:t>Plans and status of  Vertical slice in steps</a:t>
            </a:r>
            <a:endParaRPr lang="en-US" b="0" dirty="0">
              <a:solidFill>
                <a:srgbClr val="800000"/>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358590" y="903337"/>
            <a:ext cx="8497046" cy="5564536"/>
          </a:xfrm>
        </p:spPr>
        <p:txBody>
          <a:bodyPr/>
          <a:lstStyle/>
          <a:p>
            <a:pPr>
              <a:buFont typeface="Wingdings" charset="2"/>
              <a:buChar char="q"/>
            </a:pPr>
            <a:r>
              <a:rPr lang="en-US" sz="2000" dirty="0" smtClean="0">
                <a:solidFill>
                  <a:srgbClr val="0000FF"/>
                </a:solidFill>
              </a:rPr>
              <a:t>Step-0a  (Dec 2016)</a:t>
            </a:r>
          </a:p>
          <a:p>
            <a:pPr marL="0" indent="0">
              <a:buNone/>
            </a:pPr>
            <a:r>
              <a:rPr lang="en-US" sz="2000" dirty="0" smtClean="0">
                <a:solidFill>
                  <a:srgbClr val="0000FF"/>
                </a:solidFill>
              </a:rPr>
              <a:t>  1 Mu2e </a:t>
            </a:r>
            <a:r>
              <a:rPr lang="en-US" sz="2000" dirty="0" err="1" smtClean="0">
                <a:solidFill>
                  <a:srgbClr val="0000FF"/>
                </a:solidFill>
              </a:rPr>
              <a:t>SiPM</a:t>
            </a:r>
            <a:r>
              <a:rPr lang="en-US" sz="2000" dirty="0" smtClean="0">
                <a:solidFill>
                  <a:srgbClr val="0000FF"/>
                </a:solidFill>
              </a:rPr>
              <a:t> + FEE + cable FEE-MD + MD NIM   </a:t>
            </a:r>
          </a:p>
          <a:p>
            <a:pPr>
              <a:buFont typeface="Wingdings" charset="2"/>
              <a:buChar char="q"/>
            </a:pPr>
            <a:r>
              <a:rPr lang="en-US" sz="2000" dirty="0" smtClean="0">
                <a:solidFill>
                  <a:srgbClr val="0000FF"/>
                </a:solidFill>
              </a:rPr>
              <a:t>Step-0b  (Jan 2017)</a:t>
            </a:r>
          </a:p>
          <a:p>
            <a:pPr marL="0" indent="0">
              <a:buNone/>
            </a:pPr>
            <a:r>
              <a:rPr lang="en-US" sz="2000" dirty="0">
                <a:solidFill>
                  <a:srgbClr val="0000FF"/>
                </a:solidFill>
              </a:rPr>
              <a:t> </a:t>
            </a:r>
            <a:r>
              <a:rPr lang="en-US" sz="2000" dirty="0" smtClean="0">
                <a:solidFill>
                  <a:srgbClr val="0000FF"/>
                </a:solidFill>
              </a:rPr>
              <a:t> 1 </a:t>
            </a:r>
            <a:r>
              <a:rPr lang="en-US" sz="2000" dirty="0" err="1" smtClean="0">
                <a:solidFill>
                  <a:srgbClr val="0000FF"/>
                </a:solidFill>
              </a:rPr>
              <a:t>CsI</a:t>
            </a:r>
            <a:r>
              <a:rPr lang="en-US" sz="2000" dirty="0" smtClean="0">
                <a:solidFill>
                  <a:srgbClr val="0000FF"/>
                </a:solidFill>
              </a:rPr>
              <a:t> Crystal + FEE + cable FEE-MD + MD NIM</a:t>
            </a:r>
          </a:p>
          <a:p>
            <a:pPr marL="0" indent="0">
              <a:buNone/>
            </a:pPr>
            <a:endParaRPr lang="en-US" sz="2000" dirty="0" smtClean="0">
              <a:solidFill>
                <a:srgbClr val="0000FF"/>
              </a:solidFill>
            </a:endParaRPr>
          </a:p>
          <a:p>
            <a:pPr>
              <a:buFont typeface="Wingdings" charset="2"/>
              <a:buChar char="q"/>
            </a:pPr>
            <a:r>
              <a:rPr lang="en-US" sz="2000" dirty="0" smtClean="0">
                <a:solidFill>
                  <a:srgbClr val="0000FF"/>
                </a:solidFill>
              </a:rPr>
              <a:t>Step-1a  </a:t>
            </a:r>
            <a:r>
              <a:rPr lang="en-US" sz="2000" b="1" dirty="0" smtClean="0">
                <a:solidFill>
                  <a:srgbClr val="0000FF"/>
                </a:solidFill>
              </a:rPr>
              <a:t>(March 2017) </a:t>
            </a:r>
            <a:r>
              <a:rPr lang="en-US" sz="2000" dirty="0" smtClean="0">
                <a:solidFill>
                  <a:srgbClr val="0000FF"/>
                </a:solidFill>
              </a:rPr>
              <a:t>,   CR data taking</a:t>
            </a:r>
          </a:p>
          <a:p>
            <a:pPr marL="0" indent="0">
              <a:buNone/>
            </a:pPr>
            <a:r>
              <a:rPr lang="en-US" sz="2000" dirty="0" smtClean="0"/>
              <a:t>    Module-0 + cable FEE-</a:t>
            </a:r>
            <a:r>
              <a:rPr lang="en-US" sz="2000" dirty="0" err="1" smtClean="0"/>
              <a:t>MDnim</a:t>
            </a:r>
            <a:r>
              <a:rPr lang="en-US" sz="2000" dirty="0" smtClean="0"/>
              <a:t>+ MD-NIM   </a:t>
            </a:r>
          </a:p>
          <a:p>
            <a:pPr>
              <a:buFont typeface="Wingdings" charset="2"/>
              <a:buChar char="q"/>
            </a:pPr>
            <a:r>
              <a:rPr lang="en-US" sz="2000" dirty="0" smtClean="0">
                <a:solidFill>
                  <a:srgbClr val="0000FF"/>
                </a:solidFill>
              </a:rPr>
              <a:t>Step-1b </a:t>
            </a:r>
            <a:r>
              <a:rPr lang="en-US" sz="2000" b="1" dirty="0" smtClean="0">
                <a:solidFill>
                  <a:srgbClr val="0000FF"/>
                </a:solidFill>
              </a:rPr>
              <a:t>(May 2017)  </a:t>
            </a:r>
            <a:r>
              <a:rPr lang="en-US" sz="2000" dirty="0" smtClean="0">
                <a:solidFill>
                  <a:srgbClr val="0000FF"/>
                </a:solidFill>
              </a:rPr>
              <a:t>, e- test beam at 100 MeV</a:t>
            </a:r>
          </a:p>
          <a:p>
            <a:pPr marL="0" indent="0">
              <a:buNone/>
            </a:pPr>
            <a:r>
              <a:rPr lang="en-US" sz="2000" dirty="0" smtClean="0"/>
              <a:t>  Module-0 + cable FEE-</a:t>
            </a:r>
            <a:r>
              <a:rPr lang="en-US" sz="2000" dirty="0" err="1" smtClean="0"/>
              <a:t>MDnim</a:t>
            </a:r>
            <a:r>
              <a:rPr lang="en-US" sz="2000" dirty="0" smtClean="0"/>
              <a:t> + MD-NIM </a:t>
            </a:r>
            <a:r>
              <a:rPr lang="en-US" sz="2000" dirty="0" smtClean="0">
                <a:sym typeface="Wingdings"/>
              </a:rPr>
              <a:t>MB-fake WD</a:t>
            </a:r>
          </a:p>
          <a:p>
            <a:pPr marL="0" indent="0">
              <a:buNone/>
            </a:pPr>
            <a:endParaRPr lang="en-US" sz="2000" dirty="0" smtClean="0">
              <a:sym typeface="Wingdings"/>
            </a:endParaRPr>
          </a:p>
          <a:p>
            <a:pPr>
              <a:buFont typeface="Wingdings" charset="2"/>
              <a:buChar char="q"/>
            </a:pPr>
            <a:r>
              <a:rPr lang="en-US" sz="2000" dirty="0" smtClean="0">
                <a:solidFill>
                  <a:srgbClr val="FF6600"/>
                </a:solidFill>
                <a:sym typeface="Wingdings"/>
              </a:rPr>
              <a:t>Step-1c  (Summer 2017)  Fall 2017</a:t>
            </a:r>
          </a:p>
          <a:p>
            <a:pPr marL="0" indent="0">
              <a:buNone/>
            </a:pPr>
            <a:r>
              <a:rPr lang="en-US" sz="2000" dirty="0">
                <a:solidFill>
                  <a:srgbClr val="FF6600"/>
                </a:solidFill>
                <a:sym typeface="Wingdings"/>
              </a:rPr>
              <a:t> </a:t>
            </a:r>
            <a:r>
              <a:rPr lang="en-US" sz="2000" dirty="0" smtClean="0">
                <a:solidFill>
                  <a:srgbClr val="FF6600"/>
                </a:solidFill>
                <a:sym typeface="Wingdings"/>
              </a:rPr>
              <a:t>   Module-0 +cable FEE-MD + MD + WD + TDAQ</a:t>
            </a:r>
          </a:p>
          <a:p>
            <a:pPr marL="0" indent="0">
              <a:buNone/>
            </a:pPr>
            <a:endParaRPr lang="en-US" sz="2000" b="1" dirty="0" smtClean="0">
              <a:solidFill>
                <a:srgbClr val="FF6600"/>
              </a:solidFill>
              <a:sym typeface="Wingdings"/>
            </a:endParaRPr>
          </a:p>
          <a:p>
            <a:pPr>
              <a:buFont typeface="Wingdings" charset="2"/>
              <a:buChar char="q"/>
            </a:pPr>
            <a:r>
              <a:rPr lang="en-US" sz="2000" b="1" dirty="0" smtClean="0">
                <a:solidFill>
                  <a:srgbClr val="FF0000"/>
                </a:solidFill>
                <a:sym typeface="Wingdings"/>
              </a:rPr>
              <a:t>Step 2  ( Fall 2017)  Winter 2017</a:t>
            </a:r>
          </a:p>
          <a:p>
            <a:pPr marL="0" indent="0">
              <a:buNone/>
            </a:pPr>
            <a:r>
              <a:rPr lang="en-US" sz="2000" b="1" dirty="0" smtClean="0">
                <a:solidFill>
                  <a:srgbClr val="FF0000"/>
                </a:solidFill>
                <a:sym typeface="Wingdings"/>
              </a:rPr>
              <a:t>    High rate tests, Vacuum Cooling, Irradiation Test</a:t>
            </a:r>
            <a:endParaRPr lang="en-US" sz="2000" b="1" dirty="0" smtClean="0">
              <a:solidFill>
                <a:srgbClr val="FF0000"/>
              </a:solidFill>
            </a:endParaRPr>
          </a:p>
        </p:txBody>
      </p:sp>
      <p:sp>
        <p:nvSpPr>
          <p:cNvPr id="4" name="Date Placeholder 3"/>
          <p:cNvSpPr>
            <a:spLocks noGrp="1"/>
          </p:cNvSpPr>
          <p:nvPr>
            <p:ph type="dt" sz="half" idx="10"/>
          </p:nvPr>
        </p:nvSpPr>
        <p:spPr/>
        <p:txBody>
          <a:bodyPr/>
          <a:lstStyle/>
          <a:p>
            <a:pPr>
              <a:defRPr/>
            </a:pPr>
            <a:r>
              <a:rPr lang="en-US" smtClean="0"/>
              <a:t>6 September 2017</a:t>
            </a:r>
            <a:endParaRPr lang="en-US" dirty="0"/>
          </a:p>
        </p:txBody>
      </p:sp>
      <p:sp>
        <p:nvSpPr>
          <p:cNvPr id="5" name="Footer Placeholder 4"/>
          <p:cNvSpPr>
            <a:spLocks noGrp="1"/>
          </p:cNvSpPr>
          <p:nvPr>
            <p:ph type="ftr" sz="quarter" idx="11"/>
          </p:nvPr>
        </p:nvSpPr>
        <p:spPr/>
        <p:txBody>
          <a:bodyPr/>
          <a:lstStyle/>
          <a:p>
            <a:pPr>
              <a:defRPr/>
            </a:pPr>
            <a:r>
              <a:rPr lang="en-US" smtClean="0"/>
              <a:t>S.Miscetti - MU2E meeting with CSN1 referees</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19</a:t>
            </a:fld>
            <a:endParaRPr lang="en-US" dirty="0"/>
          </a:p>
        </p:txBody>
      </p:sp>
      <p:sp>
        <p:nvSpPr>
          <p:cNvPr id="7" name="TextBox 6"/>
          <p:cNvSpPr txBox="1"/>
          <p:nvPr/>
        </p:nvSpPr>
        <p:spPr>
          <a:xfrm rot="2034146">
            <a:off x="7237974" y="2883646"/>
            <a:ext cx="1617662" cy="830997"/>
          </a:xfrm>
          <a:prstGeom prst="rect">
            <a:avLst/>
          </a:prstGeom>
          <a:solidFill>
            <a:srgbClr val="CCFFCC"/>
          </a:solidFill>
          <a:ln w="57150" cmpd="sng">
            <a:solidFill>
              <a:srgbClr val="4F81BD"/>
            </a:solidFill>
          </a:ln>
        </p:spPr>
        <p:txBody>
          <a:bodyPr wrap="square" rtlCol="0">
            <a:spAutoFit/>
          </a:bodyPr>
          <a:lstStyle/>
          <a:p>
            <a:r>
              <a:rPr lang="en-US" dirty="0" smtClean="0"/>
              <a:t>CRR 1:</a:t>
            </a:r>
          </a:p>
          <a:p>
            <a:r>
              <a:rPr lang="en-US" dirty="0" err="1" smtClean="0"/>
              <a:t>Crys+SiPM</a:t>
            </a:r>
            <a:endParaRPr lang="en-US" dirty="0"/>
          </a:p>
        </p:txBody>
      </p:sp>
      <p:sp>
        <p:nvSpPr>
          <p:cNvPr id="8" name="TextBox 7"/>
          <p:cNvSpPr txBox="1"/>
          <p:nvPr/>
        </p:nvSpPr>
        <p:spPr>
          <a:xfrm rot="2129706">
            <a:off x="7281061" y="4533082"/>
            <a:ext cx="1669598" cy="1200328"/>
          </a:xfrm>
          <a:prstGeom prst="rect">
            <a:avLst/>
          </a:prstGeom>
          <a:solidFill>
            <a:srgbClr val="CCFFCC"/>
          </a:solidFill>
          <a:ln w="57150" cmpd="sng">
            <a:solidFill>
              <a:srgbClr val="4F81BD"/>
            </a:solidFill>
          </a:ln>
        </p:spPr>
        <p:txBody>
          <a:bodyPr wrap="none" rtlCol="0">
            <a:spAutoFit/>
          </a:bodyPr>
          <a:lstStyle/>
          <a:p>
            <a:r>
              <a:rPr lang="en-US" dirty="0" smtClean="0"/>
              <a:t>CRR2: </a:t>
            </a:r>
            <a:r>
              <a:rPr lang="en-US" dirty="0"/>
              <a:t> </a:t>
            </a:r>
            <a:r>
              <a:rPr lang="en-US" dirty="0" smtClean="0"/>
              <a:t>All</a:t>
            </a:r>
          </a:p>
          <a:p>
            <a:r>
              <a:rPr lang="en-US" dirty="0" smtClean="0"/>
              <a:t>Calorimeter</a:t>
            </a:r>
          </a:p>
          <a:p>
            <a:r>
              <a:rPr lang="en-US" dirty="0" smtClean="0"/>
              <a:t>System</a:t>
            </a:r>
            <a:endParaRPr lang="en-US" dirty="0"/>
          </a:p>
        </p:txBody>
      </p:sp>
    </p:spTree>
    <p:extLst>
      <p:ext uri="{BB962C8B-B14F-4D97-AF65-F5344CB8AC3E}">
        <p14:creationId xmlns:p14="http://schemas.microsoft.com/office/powerpoint/2010/main" val="27611385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800000"/>
                </a:solidFill>
                <a:effectLst>
                  <a:outerShdw blurRad="50800" dist="38100" dir="2700000" algn="tl" rotWithShape="0">
                    <a:prstClr val="black">
                      <a:alpha val="40000"/>
                    </a:prstClr>
                  </a:outerShdw>
                </a:effectLst>
              </a:rPr>
              <a:t>The Module-0 : from CAD to reality</a:t>
            </a:r>
            <a:endParaRPr lang="en-US" b="0" dirty="0">
              <a:solidFill>
                <a:srgbClr val="800000"/>
              </a:solidFill>
              <a:effectLst>
                <a:outerShdw blurRad="50800" dist="38100" dir="2700000" algn="tl" rotWithShape="0">
                  <a:prstClr val="black">
                    <a:alpha val="40000"/>
                  </a:prstClr>
                </a:outerShdw>
              </a:effectLst>
            </a:endParaRPr>
          </a:p>
        </p:txBody>
      </p:sp>
      <p:sp>
        <p:nvSpPr>
          <p:cNvPr id="4" name="Date Placeholder 3"/>
          <p:cNvSpPr>
            <a:spLocks noGrp="1"/>
          </p:cNvSpPr>
          <p:nvPr>
            <p:ph type="dt" sz="half" idx="10"/>
          </p:nvPr>
        </p:nvSpPr>
        <p:spPr/>
        <p:txBody>
          <a:bodyPr/>
          <a:lstStyle/>
          <a:p>
            <a:pPr>
              <a:defRPr/>
            </a:pPr>
            <a:r>
              <a:rPr lang="en-US" smtClean="0"/>
              <a:t>6 September 2017</a:t>
            </a:r>
            <a:endParaRPr lang="en-US" dirty="0"/>
          </a:p>
        </p:txBody>
      </p:sp>
      <p:sp>
        <p:nvSpPr>
          <p:cNvPr id="5" name="Footer Placeholder 4"/>
          <p:cNvSpPr>
            <a:spLocks noGrp="1"/>
          </p:cNvSpPr>
          <p:nvPr>
            <p:ph type="ftr" sz="quarter" idx="11"/>
          </p:nvPr>
        </p:nvSpPr>
        <p:spPr/>
        <p:txBody>
          <a:bodyPr/>
          <a:lstStyle/>
          <a:p>
            <a:pPr>
              <a:defRPr/>
            </a:pPr>
            <a:r>
              <a:rPr lang="it-IT" smtClean="0"/>
              <a:t>S.Miscetti - MU2E meeting with CSN1 referees</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20</a:t>
            </a:fld>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6274" y="889274"/>
            <a:ext cx="5216525" cy="2631655"/>
          </a:xfrm>
          <a:prstGeom prst="rect">
            <a:avLst/>
          </a:prstGeom>
        </p:spPr>
      </p:pic>
      <p:pic>
        <p:nvPicPr>
          <p:cNvPr id="8" name="Picture 7" descr="Mod0_ful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27800" y="889274"/>
            <a:ext cx="2616200" cy="2717080"/>
          </a:xfrm>
          <a:prstGeom prst="rect">
            <a:avLst/>
          </a:prstGeom>
        </p:spPr>
      </p:pic>
      <p:pic>
        <p:nvPicPr>
          <p:cNvPr id="9" name="Picture 8" descr="Mod0_feedisk.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02101" y="3862724"/>
            <a:ext cx="2347912" cy="2139930"/>
          </a:xfrm>
          <a:prstGeom prst="rect">
            <a:avLst/>
          </a:prstGeom>
        </p:spPr>
      </p:pic>
      <p:pic>
        <p:nvPicPr>
          <p:cNvPr id="10" name="Picture 9" descr="Mod0_feefull.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50013" y="3885648"/>
            <a:ext cx="2771622" cy="2117006"/>
          </a:xfrm>
          <a:prstGeom prst="rect">
            <a:avLst/>
          </a:prstGeom>
        </p:spPr>
      </p:pic>
      <p:sp>
        <p:nvSpPr>
          <p:cNvPr id="3" name="TextBox 2"/>
          <p:cNvSpPr txBox="1"/>
          <p:nvPr/>
        </p:nvSpPr>
        <p:spPr>
          <a:xfrm>
            <a:off x="4775200" y="508000"/>
            <a:ext cx="184666" cy="461665"/>
          </a:xfrm>
          <a:prstGeom prst="rect">
            <a:avLst/>
          </a:prstGeom>
          <a:noFill/>
        </p:spPr>
        <p:txBody>
          <a:bodyPr wrap="none" rtlCol="0">
            <a:spAutoFit/>
          </a:bodyPr>
          <a:lstStyle/>
          <a:p>
            <a:endParaRPr lang="en-US" dirty="0"/>
          </a:p>
        </p:txBody>
      </p:sp>
      <p:sp>
        <p:nvSpPr>
          <p:cNvPr id="11" name="TextBox 10"/>
          <p:cNvSpPr txBox="1"/>
          <p:nvPr/>
        </p:nvSpPr>
        <p:spPr>
          <a:xfrm>
            <a:off x="191619" y="3722918"/>
            <a:ext cx="3570208" cy="1938992"/>
          </a:xfrm>
          <a:prstGeom prst="rect">
            <a:avLst/>
          </a:prstGeom>
          <a:noFill/>
        </p:spPr>
        <p:txBody>
          <a:bodyPr wrap="none" rtlCol="0">
            <a:spAutoFit/>
          </a:bodyPr>
          <a:lstStyle/>
          <a:p>
            <a:pPr algn="just"/>
            <a:r>
              <a:rPr lang="en-US" sz="2000" dirty="0" smtClean="0"/>
              <a:t>A large size prototype of</a:t>
            </a:r>
          </a:p>
          <a:p>
            <a:pPr algn="just"/>
            <a:r>
              <a:rPr lang="en-US" sz="2000" dirty="0"/>
              <a:t>t</a:t>
            </a:r>
            <a:r>
              <a:rPr lang="en-US" sz="2000" dirty="0" smtClean="0"/>
              <a:t>he disk with final components.</a:t>
            </a:r>
          </a:p>
          <a:p>
            <a:pPr marL="342900" indent="-342900" algn="just">
              <a:buFont typeface="Wingdings" charset="2"/>
              <a:buChar char="§"/>
            </a:pPr>
            <a:r>
              <a:rPr lang="en-US" sz="2000" dirty="0" smtClean="0"/>
              <a:t>51 crystals, 102 sensors,</a:t>
            </a:r>
          </a:p>
          <a:p>
            <a:pPr marL="342900" indent="-342900" algn="just">
              <a:buFont typeface="Wingdings" charset="2"/>
              <a:buChar char="§"/>
            </a:pPr>
            <a:r>
              <a:rPr lang="en-US" sz="2000" dirty="0" smtClean="0"/>
              <a:t>102 FEE chips, cooling</a:t>
            </a:r>
          </a:p>
          <a:p>
            <a:pPr algn="just"/>
            <a:r>
              <a:rPr lang="en-US" sz="2000" dirty="0" smtClean="0"/>
              <a:t>lines and readout.</a:t>
            </a:r>
            <a:endParaRPr lang="en-US" sz="2000" dirty="0"/>
          </a:p>
          <a:p>
            <a:pPr algn="just"/>
            <a:r>
              <a:rPr lang="en-US" sz="2000" dirty="0" smtClean="0">
                <a:solidFill>
                  <a:srgbClr val="800000"/>
                </a:solidFill>
              </a:rPr>
              <a:t>Completed  end of April 2017</a:t>
            </a:r>
          </a:p>
        </p:txBody>
      </p:sp>
      <p:sp>
        <p:nvSpPr>
          <p:cNvPr id="12" name="TextBox 11"/>
          <p:cNvSpPr txBox="1"/>
          <p:nvPr/>
        </p:nvSpPr>
        <p:spPr>
          <a:xfrm>
            <a:off x="676275" y="5771821"/>
            <a:ext cx="2933616" cy="461665"/>
          </a:xfrm>
          <a:prstGeom prst="rect">
            <a:avLst/>
          </a:prstGeom>
          <a:solidFill>
            <a:srgbClr val="CCFFCC"/>
          </a:solidFill>
        </p:spPr>
        <p:txBody>
          <a:bodyPr wrap="none" rtlCol="0">
            <a:spAutoFit/>
          </a:bodyPr>
          <a:lstStyle/>
          <a:p>
            <a:r>
              <a:rPr lang="en-US" b="1" dirty="0" smtClean="0">
                <a:solidFill>
                  <a:srgbClr val="800000"/>
                </a:solidFill>
              </a:rPr>
              <a:t>A great achievement!</a:t>
            </a:r>
            <a:endParaRPr lang="en-US" b="1" dirty="0">
              <a:solidFill>
                <a:srgbClr val="800000"/>
              </a:solidFill>
            </a:endParaRPr>
          </a:p>
        </p:txBody>
      </p:sp>
    </p:spTree>
    <p:extLst>
      <p:ext uri="{BB962C8B-B14F-4D97-AF65-F5344CB8AC3E}">
        <p14:creationId xmlns:p14="http://schemas.microsoft.com/office/powerpoint/2010/main" val="34190978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3" descr="New_crate_card-lok_01.tif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069417" y="3652833"/>
            <a:ext cx="4138825" cy="2602766"/>
          </a:xfrm>
          <a:prstGeom prst="rect">
            <a:avLst/>
          </a:prstGeom>
        </p:spPr>
      </p:pic>
      <p:sp>
        <p:nvSpPr>
          <p:cNvPr id="2" name="Title 1"/>
          <p:cNvSpPr>
            <a:spLocks noGrp="1"/>
          </p:cNvSpPr>
          <p:nvPr>
            <p:ph type="title"/>
          </p:nvPr>
        </p:nvSpPr>
        <p:spPr/>
        <p:txBody>
          <a:bodyPr/>
          <a:lstStyle/>
          <a:p>
            <a:r>
              <a:rPr lang="en-US" b="0" dirty="0" smtClean="0">
                <a:solidFill>
                  <a:srgbClr val="800000"/>
                </a:solidFill>
                <a:effectLst>
                  <a:outerShdw blurRad="50800" dist="38100" dir="2700000" algn="tl" rotWithShape="0">
                    <a:prstClr val="black">
                      <a:alpha val="40000"/>
                    </a:prstClr>
                  </a:outerShdw>
                </a:effectLst>
              </a:rPr>
              <a:t>Readout of module-0 for step-1</a:t>
            </a:r>
            <a:r>
              <a:rPr lang="en-US" b="0" dirty="0" smtClean="0">
                <a:solidFill>
                  <a:srgbClr val="800000"/>
                </a:solidFill>
                <a:effectLst>
                  <a:outerShdw blurRad="50800" dist="38100" dir="2700000" algn="tl" rotWithShape="0">
                    <a:prstClr val="black">
                      <a:alpha val="40000"/>
                    </a:prstClr>
                  </a:outerShdw>
                </a:effectLst>
                <a:sym typeface="Wingdings"/>
              </a:rPr>
              <a:t> step 2</a:t>
            </a:r>
            <a:r>
              <a:rPr lang="en-US" b="0" dirty="0" smtClean="0">
                <a:solidFill>
                  <a:srgbClr val="800000"/>
                </a:solidFill>
                <a:effectLst>
                  <a:outerShdw blurRad="50800" dist="38100" dir="2700000" algn="tl" rotWithShape="0">
                    <a:prstClr val="black">
                      <a:alpha val="40000"/>
                    </a:prstClr>
                  </a:outerShdw>
                </a:effectLst>
              </a:rPr>
              <a:t> </a:t>
            </a:r>
            <a:endParaRPr lang="en-US" b="0" dirty="0">
              <a:solidFill>
                <a:srgbClr val="800000"/>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4938" y="1106885"/>
            <a:ext cx="5036079" cy="2195115"/>
          </a:xfrm>
        </p:spPr>
        <p:txBody>
          <a:bodyPr/>
          <a:lstStyle/>
          <a:p>
            <a:pPr>
              <a:buFont typeface="Wingdings" charset="2"/>
              <a:buChar char="ü"/>
            </a:pPr>
            <a:r>
              <a:rPr lang="en-US" sz="1800" dirty="0" smtClean="0"/>
              <a:t>5 16-channel cables of 1.5 m prepared</a:t>
            </a:r>
          </a:p>
          <a:p>
            <a:pPr marL="0" indent="0">
              <a:buNone/>
            </a:pPr>
            <a:r>
              <a:rPr lang="en-US" sz="1800" dirty="0"/>
              <a:t> </a:t>
            </a:r>
            <a:r>
              <a:rPr lang="en-US" sz="1800" dirty="0" smtClean="0"/>
              <a:t>     </a:t>
            </a:r>
            <a:r>
              <a:rPr lang="en-US" sz="1800" dirty="0" smtClean="0">
                <a:sym typeface="Wingdings"/>
              </a:rPr>
              <a:t> </a:t>
            </a:r>
            <a:r>
              <a:rPr lang="en-US" sz="1800" dirty="0" smtClean="0"/>
              <a:t>Connectors on FEE side as in final design</a:t>
            </a:r>
          </a:p>
          <a:p>
            <a:pPr marL="0" indent="0">
              <a:buNone/>
            </a:pPr>
            <a:r>
              <a:rPr lang="en-US" sz="1800" dirty="0"/>
              <a:t> </a:t>
            </a:r>
            <a:r>
              <a:rPr lang="en-US" sz="1800" dirty="0" smtClean="0"/>
              <a:t>     </a:t>
            </a:r>
            <a:r>
              <a:rPr lang="en-US" sz="1800" dirty="0" smtClean="0">
                <a:sym typeface="Wingdings"/>
              </a:rPr>
              <a:t> </a:t>
            </a:r>
            <a:r>
              <a:rPr lang="en-US" sz="1800" dirty="0" smtClean="0"/>
              <a:t>Connectors to NIM MB board with DB36</a:t>
            </a:r>
            <a:endParaRPr lang="en-US" sz="1800" dirty="0"/>
          </a:p>
          <a:p>
            <a:pPr>
              <a:buFont typeface="Wingdings" charset="2"/>
              <a:buChar char="ü"/>
            </a:pPr>
            <a:r>
              <a:rPr lang="en-US" sz="1800" dirty="0" smtClean="0"/>
              <a:t>Standalone  64 channels DAQ by PADME group (LNF)  with coaxial cables for step-1a</a:t>
            </a:r>
          </a:p>
          <a:p>
            <a:pPr>
              <a:buFont typeface="Wingdings" charset="2"/>
              <a:buChar char="ü"/>
            </a:pPr>
            <a:r>
              <a:rPr lang="en-US" sz="1800" dirty="0"/>
              <a:t> </a:t>
            </a:r>
            <a:r>
              <a:rPr lang="en-US" sz="1800" dirty="0" smtClean="0"/>
              <a:t>Test beam carried out 8-15 May</a:t>
            </a:r>
          </a:p>
        </p:txBody>
      </p:sp>
      <p:sp>
        <p:nvSpPr>
          <p:cNvPr id="4" name="Date Placeholder 3"/>
          <p:cNvSpPr>
            <a:spLocks noGrp="1"/>
          </p:cNvSpPr>
          <p:nvPr>
            <p:ph type="dt" sz="half" idx="10"/>
          </p:nvPr>
        </p:nvSpPr>
        <p:spPr/>
        <p:txBody>
          <a:bodyPr/>
          <a:lstStyle/>
          <a:p>
            <a:pPr>
              <a:defRPr/>
            </a:pPr>
            <a:r>
              <a:rPr lang="en-US" smtClean="0"/>
              <a:t>6 September 2017</a:t>
            </a:r>
            <a:endParaRPr lang="en-US" dirty="0"/>
          </a:p>
        </p:txBody>
      </p:sp>
      <p:sp>
        <p:nvSpPr>
          <p:cNvPr id="5" name="Footer Placeholder 4"/>
          <p:cNvSpPr>
            <a:spLocks noGrp="1"/>
          </p:cNvSpPr>
          <p:nvPr>
            <p:ph type="ftr" sz="quarter" idx="11"/>
          </p:nvPr>
        </p:nvSpPr>
        <p:spPr/>
        <p:txBody>
          <a:bodyPr/>
          <a:lstStyle/>
          <a:p>
            <a:pPr>
              <a:defRPr/>
            </a:pPr>
            <a:r>
              <a:rPr lang="en-US" smtClean="0"/>
              <a:t>S.Miscetti - MU2E meeting with CSN1 referees</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21</a:t>
            </a:fld>
            <a:endParaRPr lang="en-US" dirty="0"/>
          </a:p>
        </p:txBody>
      </p:sp>
      <p:pic>
        <p:nvPicPr>
          <p:cNvPr id="7" name="Picture 6" descr="2017-02-03 09.21.03.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20217" y="897462"/>
            <a:ext cx="3985683" cy="2595295"/>
          </a:xfrm>
          <a:prstGeom prst="rect">
            <a:avLst/>
          </a:prstGeom>
        </p:spPr>
      </p:pic>
      <p:sp>
        <p:nvSpPr>
          <p:cNvPr id="10" name="Content Placeholder 2"/>
          <p:cNvSpPr txBox="1">
            <a:spLocks/>
          </p:cNvSpPr>
          <p:nvPr/>
        </p:nvSpPr>
        <p:spPr>
          <a:xfrm>
            <a:off x="134938" y="3938983"/>
            <a:ext cx="4896379" cy="1598217"/>
          </a:xfrm>
          <a:prstGeom prst="rect">
            <a:avLst/>
          </a:prstGeom>
          <a:ln>
            <a:solidFill>
              <a:srgbClr val="404040"/>
            </a:solidFill>
          </a:ln>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
            </a:pPr>
            <a:r>
              <a:rPr lang="en-US" sz="1800" dirty="0" smtClean="0"/>
              <a:t>Design of MB final board DONE</a:t>
            </a:r>
          </a:p>
          <a:p>
            <a:pPr>
              <a:buFont typeface="Wingdings" charset="2"/>
              <a:buChar char="§"/>
            </a:pPr>
            <a:r>
              <a:rPr lang="en-US" sz="1800" dirty="0" smtClean="0"/>
              <a:t>Cables reorganization with better connectors from FEE to WD</a:t>
            </a:r>
          </a:p>
          <a:p>
            <a:pPr>
              <a:buFont typeface="Wingdings" charset="2"/>
              <a:buChar char="§"/>
            </a:pPr>
            <a:r>
              <a:rPr lang="en-US" sz="1800" dirty="0" smtClean="0"/>
              <a:t>2-5 WD  to match the MB final boards</a:t>
            </a:r>
          </a:p>
          <a:p>
            <a:pPr>
              <a:buFont typeface="Wingdings" charset="2"/>
              <a:buChar char="§"/>
            </a:pPr>
            <a:r>
              <a:rPr lang="en-US" sz="1800" dirty="0" smtClean="0"/>
              <a:t>Readout with TDAQ</a:t>
            </a:r>
          </a:p>
          <a:p>
            <a:pPr marL="0" indent="0">
              <a:buFont typeface="Arial" charset="0"/>
              <a:buNone/>
            </a:pPr>
            <a:endParaRPr lang="en-US" dirty="0" smtClean="0"/>
          </a:p>
        </p:txBody>
      </p:sp>
      <p:sp>
        <p:nvSpPr>
          <p:cNvPr id="21" name="TextBox 20"/>
          <p:cNvSpPr txBox="1"/>
          <p:nvPr/>
        </p:nvSpPr>
        <p:spPr>
          <a:xfrm rot="19897903">
            <a:off x="5602240" y="1012447"/>
            <a:ext cx="654145" cy="461665"/>
          </a:xfrm>
          <a:prstGeom prst="rect">
            <a:avLst/>
          </a:prstGeom>
          <a:solidFill>
            <a:srgbClr val="F5D48F"/>
          </a:solidFill>
        </p:spPr>
        <p:txBody>
          <a:bodyPr wrap="none" rtlCol="0">
            <a:spAutoFit/>
          </a:bodyPr>
          <a:lstStyle/>
          <a:p>
            <a:r>
              <a:rPr lang="en-US" dirty="0" smtClean="0"/>
              <a:t>LNF</a:t>
            </a:r>
            <a:endParaRPr lang="en-US" dirty="0"/>
          </a:p>
        </p:txBody>
      </p:sp>
      <p:sp>
        <p:nvSpPr>
          <p:cNvPr id="22" name="TextBox 21"/>
          <p:cNvSpPr txBox="1"/>
          <p:nvPr/>
        </p:nvSpPr>
        <p:spPr>
          <a:xfrm rot="19897903">
            <a:off x="6584862" y="3801082"/>
            <a:ext cx="740708" cy="461665"/>
          </a:xfrm>
          <a:prstGeom prst="rect">
            <a:avLst/>
          </a:prstGeom>
          <a:solidFill>
            <a:srgbClr val="F5D48F"/>
          </a:solidFill>
        </p:spPr>
        <p:txBody>
          <a:bodyPr wrap="none" rtlCol="0">
            <a:spAutoFit/>
          </a:bodyPr>
          <a:lstStyle/>
          <a:p>
            <a:r>
              <a:rPr lang="en-US" dirty="0" smtClean="0"/>
              <a:t>PISA</a:t>
            </a:r>
            <a:endParaRPr lang="en-US" dirty="0"/>
          </a:p>
        </p:txBody>
      </p:sp>
      <p:sp>
        <p:nvSpPr>
          <p:cNvPr id="8" name="TextBox 7"/>
          <p:cNvSpPr txBox="1"/>
          <p:nvPr/>
        </p:nvSpPr>
        <p:spPr>
          <a:xfrm>
            <a:off x="549275" y="3422000"/>
            <a:ext cx="2545288" cy="461665"/>
          </a:xfrm>
          <a:prstGeom prst="rect">
            <a:avLst/>
          </a:prstGeom>
          <a:solidFill>
            <a:srgbClr val="CCFFCC"/>
          </a:solidFill>
        </p:spPr>
        <p:txBody>
          <a:bodyPr wrap="none" rtlCol="0">
            <a:spAutoFit/>
          </a:bodyPr>
          <a:lstStyle/>
          <a:p>
            <a:r>
              <a:rPr lang="en-US" dirty="0" smtClean="0"/>
              <a:t>Step-2 preparation  </a:t>
            </a:r>
            <a:endParaRPr lang="en-US" dirty="0"/>
          </a:p>
        </p:txBody>
      </p:sp>
    </p:spTree>
    <p:extLst>
      <p:ext uri="{BB962C8B-B14F-4D97-AF65-F5344CB8AC3E}">
        <p14:creationId xmlns:p14="http://schemas.microsoft.com/office/powerpoint/2010/main" val="253756655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800000"/>
                </a:solidFill>
                <a:effectLst>
                  <a:outerShdw blurRad="50800" dist="38100" dir="2700000" algn="tl" rotWithShape="0">
                    <a:prstClr val="black">
                      <a:alpha val="40000"/>
                    </a:prstClr>
                  </a:outerShdw>
                </a:effectLst>
              </a:rPr>
              <a:t>Production and testing scheme: Crystals</a:t>
            </a:r>
            <a:r>
              <a:rPr lang="en-US" b="0" dirty="0">
                <a:solidFill>
                  <a:srgbClr val="800000"/>
                </a:solidFill>
                <a:effectLst>
                  <a:outerShdw blurRad="50800" dist="38100" dir="2700000" algn="tl" rotWithShape="0">
                    <a:prstClr val="black">
                      <a:alpha val="40000"/>
                    </a:prstClr>
                  </a:outerShdw>
                </a:effectLst>
              </a:rPr>
              <a:t> </a:t>
            </a:r>
            <a:r>
              <a:rPr lang="en-US" b="0" dirty="0" smtClean="0">
                <a:solidFill>
                  <a:srgbClr val="800000"/>
                </a:solidFill>
                <a:effectLst>
                  <a:outerShdw blurRad="50800" dist="38100" dir="2700000" algn="tl" rotWithShape="0">
                    <a:prstClr val="black">
                      <a:alpha val="40000"/>
                    </a:prstClr>
                  </a:outerShdw>
                </a:effectLst>
              </a:rPr>
              <a:t>(V0)</a:t>
            </a:r>
            <a:endParaRPr lang="en-US" b="0" dirty="0">
              <a:solidFill>
                <a:srgbClr val="800000"/>
              </a:solidFill>
              <a:effectLst>
                <a:outerShdw blurRad="50800" dist="38100" dir="2700000" algn="tl" rotWithShape="0">
                  <a:prstClr val="black">
                    <a:alpha val="40000"/>
                  </a:prstClr>
                </a:outerShdw>
              </a:effectLst>
            </a:endParaRPr>
          </a:p>
        </p:txBody>
      </p:sp>
      <p:sp>
        <p:nvSpPr>
          <p:cNvPr id="4" name="Date Placeholder 3"/>
          <p:cNvSpPr>
            <a:spLocks noGrp="1"/>
          </p:cNvSpPr>
          <p:nvPr>
            <p:ph type="dt" sz="half" idx="10"/>
          </p:nvPr>
        </p:nvSpPr>
        <p:spPr/>
        <p:txBody>
          <a:bodyPr/>
          <a:lstStyle/>
          <a:p>
            <a:pPr>
              <a:defRPr/>
            </a:pPr>
            <a:r>
              <a:rPr lang="en-US" smtClean="0"/>
              <a:t>23/6/2017</a:t>
            </a:r>
            <a:endParaRPr lang="en-US"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22</a:t>
            </a:fld>
            <a:endParaRPr lang="en-US" dirty="0"/>
          </a:p>
        </p:txBody>
      </p:sp>
      <p:sp>
        <p:nvSpPr>
          <p:cNvPr id="7" name="Rectangle 6"/>
          <p:cNvSpPr/>
          <p:nvPr/>
        </p:nvSpPr>
        <p:spPr>
          <a:xfrm>
            <a:off x="241256" y="1828799"/>
            <a:ext cx="2311400" cy="914400"/>
          </a:xfrm>
          <a:prstGeom prst="rect">
            <a:avLst/>
          </a:prstGeom>
          <a:ln w="1270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800000"/>
                </a:solidFill>
              </a:rPr>
              <a:t>FNAL: </a:t>
            </a:r>
            <a:r>
              <a:rPr lang="en-US" sz="1800" dirty="0" smtClean="0">
                <a:solidFill>
                  <a:srgbClr val="800000"/>
                </a:solidFill>
              </a:rPr>
              <a:t>Receiving</a:t>
            </a:r>
          </a:p>
          <a:p>
            <a:pPr algn="ctr"/>
            <a:r>
              <a:rPr lang="en-US" sz="1800" dirty="0">
                <a:solidFill>
                  <a:srgbClr val="800000"/>
                </a:solidFill>
              </a:rPr>
              <a:t>+</a:t>
            </a:r>
            <a:r>
              <a:rPr lang="en-US" sz="1800" dirty="0" smtClean="0">
                <a:solidFill>
                  <a:srgbClr val="800000"/>
                </a:solidFill>
              </a:rPr>
              <a:t> visual inspection</a:t>
            </a:r>
            <a:endParaRPr lang="en-US" sz="1800" dirty="0">
              <a:solidFill>
                <a:srgbClr val="800000"/>
              </a:solidFill>
            </a:endParaRPr>
          </a:p>
        </p:txBody>
      </p:sp>
      <p:sp>
        <p:nvSpPr>
          <p:cNvPr id="8" name="Rectangle 7"/>
          <p:cNvSpPr/>
          <p:nvPr/>
        </p:nvSpPr>
        <p:spPr>
          <a:xfrm>
            <a:off x="4432300" y="1803400"/>
            <a:ext cx="2577676" cy="1530002"/>
          </a:xfrm>
          <a:prstGeom prst="rect">
            <a:avLst/>
          </a:prstGeom>
          <a:ln w="1270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100"/>
              </a:lnSpc>
            </a:pPr>
            <a:r>
              <a:rPr lang="en-US" sz="2000" dirty="0">
                <a:solidFill>
                  <a:srgbClr val="800000"/>
                </a:solidFill>
              </a:rPr>
              <a:t>Optical </a:t>
            </a:r>
            <a:r>
              <a:rPr lang="en-US" sz="2000" dirty="0" smtClean="0">
                <a:solidFill>
                  <a:srgbClr val="800000"/>
                </a:solidFill>
              </a:rPr>
              <a:t>parameters, </a:t>
            </a:r>
            <a:endParaRPr lang="en-US" sz="2000" dirty="0">
              <a:solidFill>
                <a:srgbClr val="800000"/>
              </a:solidFill>
            </a:endParaRPr>
          </a:p>
          <a:p>
            <a:pPr algn="ctr">
              <a:lnSpc>
                <a:spcPts val="2100"/>
              </a:lnSpc>
            </a:pPr>
            <a:r>
              <a:rPr lang="en-US" sz="2000" dirty="0">
                <a:solidFill>
                  <a:srgbClr val="800000"/>
                </a:solidFill>
              </a:rPr>
              <a:t>+RIN (1 hour/crystal</a:t>
            </a:r>
            <a:r>
              <a:rPr lang="en-US" sz="2000" dirty="0" smtClean="0">
                <a:solidFill>
                  <a:srgbClr val="800000"/>
                </a:solidFill>
              </a:rPr>
              <a:t>)</a:t>
            </a:r>
          </a:p>
          <a:p>
            <a:pPr algn="ctr">
              <a:lnSpc>
                <a:spcPts val="2100"/>
              </a:lnSpc>
            </a:pPr>
            <a:r>
              <a:rPr lang="en-US" sz="2000" dirty="0" smtClean="0">
                <a:solidFill>
                  <a:srgbClr val="800000"/>
                </a:solidFill>
              </a:rPr>
              <a:t>+</a:t>
            </a:r>
          </a:p>
          <a:p>
            <a:pPr algn="ctr">
              <a:lnSpc>
                <a:spcPts val="2100"/>
              </a:lnSpc>
            </a:pPr>
            <a:r>
              <a:rPr lang="en-US" sz="2000" dirty="0" smtClean="0">
                <a:solidFill>
                  <a:srgbClr val="800000"/>
                </a:solidFill>
              </a:rPr>
              <a:t>Irradiation </a:t>
            </a:r>
            <a:r>
              <a:rPr lang="en-US" sz="2000" dirty="0">
                <a:solidFill>
                  <a:srgbClr val="800000"/>
                </a:solidFill>
              </a:rPr>
              <a:t>t</a:t>
            </a:r>
            <a:r>
              <a:rPr lang="en-US" sz="2000" dirty="0" smtClean="0">
                <a:solidFill>
                  <a:srgbClr val="800000"/>
                </a:solidFill>
              </a:rPr>
              <a:t>est on random sample</a:t>
            </a:r>
            <a:endParaRPr lang="en-US" sz="2000" dirty="0">
              <a:solidFill>
                <a:srgbClr val="800000"/>
              </a:solidFill>
            </a:endParaRPr>
          </a:p>
        </p:txBody>
      </p:sp>
      <p:sp>
        <p:nvSpPr>
          <p:cNvPr id="9" name="Rectangle 8"/>
          <p:cNvSpPr/>
          <p:nvPr/>
        </p:nvSpPr>
        <p:spPr>
          <a:xfrm>
            <a:off x="213263" y="3358119"/>
            <a:ext cx="2311400" cy="914400"/>
          </a:xfrm>
          <a:prstGeom prst="rect">
            <a:avLst/>
          </a:prstGeom>
          <a:ln w="1270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100"/>
              </a:lnSpc>
            </a:pPr>
            <a:r>
              <a:rPr lang="en-US" sz="2000" dirty="0" smtClean="0">
                <a:solidFill>
                  <a:srgbClr val="800000"/>
                </a:solidFill>
              </a:rPr>
              <a:t>FNAL: Dimension</a:t>
            </a:r>
            <a:br>
              <a:rPr lang="en-US" sz="2000" dirty="0" smtClean="0">
                <a:solidFill>
                  <a:srgbClr val="800000"/>
                </a:solidFill>
              </a:rPr>
            </a:br>
            <a:r>
              <a:rPr lang="en-US" sz="2000" dirty="0" smtClean="0">
                <a:solidFill>
                  <a:srgbClr val="800000"/>
                </a:solidFill>
              </a:rPr>
              <a:t>measurements</a:t>
            </a:r>
          </a:p>
          <a:p>
            <a:pPr algn="ctr">
              <a:lnSpc>
                <a:spcPts val="2100"/>
              </a:lnSpc>
            </a:pPr>
            <a:r>
              <a:rPr lang="en-US" sz="2000" smtClean="0">
                <a:solidFill>
                  <a:srgbClr val="800000"/>
                </a:solidFill>
              </a:rPr>
              <a:t>10 min/crystal</a:t>
            </a:r>
            <a:endParaRPr lang="en-US" sz="2000" dirty="0">
              <a:solidFill>
                <a:srgbClr val="800000"/>
              </a:solidFill>
            </a:endParaRPr>
          </a:p>
        </p:txBody>
      </p:sp>
      <p:sp>
        <p:nvSpPr>
          <p:cNvPr id="10" name="Rectangle 9"/>
          <p:cNvSpPr/>
          <p:nvPr/>
        </p:nvSpPr>
        <p:spPr>
          <a:xfrm>
            <a:off x="4343400" y="4022256"/>
            <a:ext cx="2722562" cy="914400"/>
          </a:xfrm>
          <a:prstGeom prst="rect">
            <a:avLst/>
          </a:prstGeom>
          <a:ln w="1270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800000"/>
                </a:solidFill>
              </a:rPr>
              <a:t>Optical </a:t>
            </a:r>
            <a:r>
              <a:rPr lang="en-US" sz="2000" dirty="0" smtClean="0">
                <a:solidFill>
                  <a:srgbClr val="800000"/>
                </a:solidFill>
              </a:rPr>
              <a:t>parameters, </a:t>
            </a:r>
            <a:endParaRPr lang="en-US" sz="2000" dirty="0">
              <a:solidFill>
                <a:srgbClr val="800000"/>
              </a:solidFill>
            </a:endParaRPr>
          </a:p>
          <a:p>
            <a:pPr algn="ctr"/>
            <a:r>
              <a:rPr lang="en-US" sz="2000" dirty="0">
                <a:solidFill>
                  <a:srgbClr val="800000"/>
                </a:solidFill>
              </a:rPr>
              <a:t>+RIN (1 hour/crystal)</a:t>
            </a:r>
          </a:p>
        </p:txBody>
      </p:sp>
      <p:cxnSp>
        <p:nvCxnSpPr>
          <p:cNvPr id="12" name="Straight Arrow Connector 11"/>
          <p:cNvCxnSpPr/>
          <p:nvPr/>
        </p:nvCxnSpPr>
        <p:spPr>
          <a:xfrm>
            <a:off x="990600" y="1150898"/>
            <a:ext cx="12700" cy="622300"/>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26" idx="0"/>
          </p:cNvCxnSpPr>
          <p:nvPr/>
        </p:nvCxnSpPr>
        <p:spPr>
          <a:xfrm>
            <a:off x="1445835" y="4272519"/>
            <a:ext cx="12923" cy="889257"/>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639053" y="882301"/>
            <a:ext cx="6061876" cy="461665"/>
          </a:xfrm>
          <a:prstGeom prst="rect">
            <a:avLst/>
          </a:prstGeom>
          <a:noFill/>
        </p:spPr>
        <p:txBody>
          <a:bodyPr wrap="none" rtlCol="0">
            <a:spAutoFit/>
          </a:bodyPr>
          <a:lstStyle/>
          <a:p>
            <a:r>
              <a:rPr lang="en-US" b="1" dirty="0" err="1" smtClean="0"/>
              <a:t>Shippings</a:t>
            </a:r>
            <a:r>
              <a:rPr lang="en-US" b="1" dirty="0" smtClean="0"/>
              <a:t> from 2 vendors, 120 crystals/month  </a:t>
            </a:r>
            <a:endParaRPr lang="en-US" b="1" dirty="0"/>
          </a:p>
        </p:txBody>
      </p:sp>
      <p:sp>
        <p:nvSpPr>
          <p:cNvPr id="15" name="TextBox 14"/>
          <p:cNvSpPr txBox="1"/>
          <p:nvPr/>
        </p:nvSpPr>
        <p:spPr>
          <a:xfrm>
            <a:off x="184922" y="826961"/>
            <a:ext cx="982705" cy="369332"/>
          </a:xfrm>
          <a:prstGeom prst="rect">
            <a:avLst/>
          </a:prstGeom>
          <a:noFill/>
        </p:spPr>
        <p:txBody>
          <a:bodyPr wrap="none" rtlCol="0">
            <a:spAutoFit/>
          </a:bodyPr>
          <a:lstStyle/>
          <a:p>
            <a:r>
              <a:rPr lang="en-US" sz="1800" dirty="0" smtClean="0"/>
              <a:t>Vendor1</a:t>
            </a:r>
            <a:endParaRPr lang="en-US" sz="1800" dirty="0"/>
          </a:p>
        </p:txBody>
      </p:sp>
      <p:sp>
        <p:nvSpPr>
          <p:cNvPr id="16" name="TextBox 15"/>
          <p:cNvSpPr txBox="1"/>
          <p:nvPr/>
        </p:nvSpPr>
        <p:spPr>
          <a:xfrm>
            <a:off x="1221602" y="838500"/>
            <a:ext cx="982705" cy="369332"/>
          </a:xfrm>
          <a:prstGeom prst="rect">
            <a:avLst/>
          </a:prstGeom>
          <a:noFill/>
        </p:spPr>
        <p:txBody>
          <a:bodyPr wrap="none" rtlCol="0">
            <a:spAutoFit/>
          </a:bodyPr>
          <a:lstStyle/>
          <a:p>
            <a:r>
              <a:rPr lang="en-US" sz="1800" dirty="0" smtClean="0"/>
              <a:t>Vendor2</a:t>
            </a:r>
            <a:endParaRPr lang="en-US" sz="1800" dirty="0"/>
          </a:p>
        </p:txBody>
      </p:sp>
      <p:cxnSp>
        <p:nvCxnSpPr>
          <p:cNvPr id="17" name="Straight Arrow Connector 16"/>
          <p:cNvCxnSpPr/>
          <p:nvPr/>
        </p:nvCxnSpPr>
        <p:spPr>
          <a:xfrm>
            <a:off x="806450" y="2768600"/>
            <a:ext cx="12700" cy="622300"/>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905000" y="2785765"/>
            <a:ext cx="12700" cy="622300"/>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2524663" y="2956877"/>
            <a:ext cx="1907637" cy="689571"/>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10" idx="1"/>
          </p:cNvCxnSpPr>
          <p:nvPr/>
        </p:nvCxnSpPr>
        <p:spPr>
          <a:xfrm>
            <a:off x="2549611" y="3900956"/>
            <a:ext cx="1793789" cy="578500"/>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619412" y="1343966"/>
            <a:ext cx="2071901" cy="461665"/>
          </a:xfrm>
          <a:prstGeom prst="rect">
            <a:avLst/>
          </a:prstGeom>
          <a:noFill/>
        </p:spPr>
        <p:txBody>
          <a:bodyPr wrap="none" rtlCol="0">
            <a:spAutoFit/>
          </a:bodyPr>
          <a:lstStyle/>
          <a:p>
            <a:r>
              <a:rPr lang="en-US" dirty="0" smtClean="0"/>
              <a:t>Caltech Statio</a:t>
            </a:r>
            <a:r>
              <a:rPr lang="en-US" dirty="0"/>
              <a:t>n</a:t>
            </a:r>
          </a:p>
        </p:txBody>
      </p:sp>
      <p:sp>
        <p:nvSpPr>
          <p:cNvPr id="25" name="TextBox 24"/>
          <p:cNvSpPr txBox="1"/>
          <p:nvPr/>
        </p:nvSpPr>
        <p:spPr>
          <a:xfrm>
            <a:off x="4266747" y="3518239"/>
            <a:ext cx="2819853" cy="461665"/>
          </a:xfrm>
          <a:prstGeom prst="rect">
            <a:avLst/>
          </a:prstGeom>
          <a:noFill/>
        </p:spPr>
        <p:txBody>
          <a:bodyPr wrap="none" rtlCol="0">
            <a:spAutoFit/>
          </a:bodyPr>
          <a:lstStyle/>
          <a:p>
            <a:r>
              <a:rPr lang="en-US" dirty="0" smtClean="0"/>
              <a:t>INFN Station @ FNAL</a:t>
            </a:r>
            <a:endParaRPr lang="en-US" dirty="0"/>
          </a:p>
        </p:txBody>
      </p:sp>
      <p:sp>
        <p:nvSpPr>
          <p:cNvPr id="26" name="TextBox 25"/>
          <p:cNvSpPr txBox="1"/>
          <p:nvPr/>
        </p:nvSpPr>
        <p:spPr>
          <a:xfrm>
            <a:off x="301357" y="5161776"/>
            <a:ext cx="2314801" cy="759182"/>
          </a:xfrm>
          <a:prstGeom prst="rect">
            <a:avLst/>
          </a:prstGeom>
          <a:solidFill>
            <a:schemeClr val="accent3">
              <a:lumMod val="40000"/>
              <a:lumOff val="60000"/>
            </a:schemeClr>
          </a:solidFill>
          <a:ln w="12700">
            <a:solidFill>
              <a:schemeClr val="tx1"/>
            </a:solidFill>
          </a:ln>
        </p:spPr>
        <p:txBody>
          <a:bodyPr wrap="none" rtlCol="0">
            <a:spAutoFit/>
          </a:bodyPr>
          <a:lstStyle/>
          <a:p>
            <a:pPr algn="ctr">
              <a:lnSpc>
                <a:spcPts val="2600"/>
              </a:lnSpc>
            </a:pPr>
            <a:r>
              <a:rPr lang="en-US" dirty="0" smtClean="0"/>
              <a:t>Out of spec</a:t>
            </a:r>
          </a:p>
          <a:p>
            <a:pPr algn="ctr">
              <a:lnSpc>
                <a:spcPts val="2600"/>
              </a:lnSpc>
            </a:pPr>
            <a:r>
              <a:rPr lang="en-US" dirty="0"/>
              <a:t>R</a:t>
            </a:r>
            <a:r>
              <a:rPr lang="en-US" dirty="0" smtClean="0"/>
              <a:t>eturn to vendor</a:t>
            </a:r>
            <a:endParaRPr lang="en-US" dirty="0"/>
          </a:p>
        </p:txBody>
      </p:sp>
      <p:cxnSp>
        <p:nvCxnSpPr>
          <p:cNvPr id="27" name="Straight Arrow Connector 26"/>
          <p:cNvCxnSpPr/>
          <p:nvPr/>
        </p:nvCxnSpPr>
        <p:spPr>
          <a:xfrm>
            <a:off x="2057400" y="1150898"/>
            <a:ext cx="12700" cy="622300"/>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026275" y="2764407"/>
            <a:ext cx="657649" cy="468598"/>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7683924" y="2768601"/>
            <a:ext cx="1249362" cy="1564928"/>
          </a:xfrm>
          <a:prstGeom prst="rect">
            <a:avLst/>
          </a:prstGeom>
          <a:ln w="1270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800000"/>
                </a:solidFill>
              </a:rPr>
              <a:t>CR test + vacuum- sealed storage</a:t>
            </a:r>
            <a:endParaRPr lang="en-US" sz="2000" dirty="0">
              <a:solidFill>
                <a:srgbClr val="800000"/>
              </a:solidFill>
            </a:endParaRPr>
          </a:p>
        </p:txBody>
      </p:sp>
      <p:sp>
        <p:nvSpPr>
          <p:cNvPr id="31" name="TextBox 30"/>
          <p:cNvSpPr txBox="1"/>
          <p:nvPr/>
        </p:nvSpPr>
        <p:spPr>
          <a:xfrm>
            <a:off x="2758117" y="1827670"/>
            <a:ext cx="1345946" cy="1077218"/>
          </a:xfrm>
          <a:prstGeom prst="rect">
            <a:avLst/>
          </a:prstGeom>
          <a:noFill/>
          <a:ln>
            <a:noFill/>
          </a:ln>
        </p:spPr>
        <p:txBody>
          <a:bodyPr wrap="none" rtlCol="0">
            <a:spAutoFit/>
          </a:bodyPr>
          <a:lstStyle/>
          <a:p>
            <a:pPr algn="ctr"/>
            <a:r>
              <a:rPr lang="en-US" sz="1600" dirty="0" smtClean="0"/>
              <a:t>1/2+ random</a:t>
            </a:r>
          </a:p>
          <a:p>
            <a:pPr algn="ctr"/>
            <a:r>
              <a:rPr lang="en-US" sz="1600" dirty="0"/>
              <a:t>s</a:t>
            </a:r>
            <a:r>
              <a:rPr lang="en-US" sz="1600" dirty="0" smtClean="0"/>
              <a:t>ample for </a:t>
            </a:r>
            <a:br>
              <a:rPr lang="en-US" sz="1600" dirty="0" smtClean="0"/>
            </a:br>
            <a:r>
              <a:rPr lang="en-US" sz="1600" dirty="0" smtClean="0"/>
              <a:t>radiation</a:t>
            </a:r>
          </a:p>
          <a:p>
            <a:pPr algn="ctr"/>
            <a:r>
              <a:rPr lang="en-US" sz="1600" dirty="0" smtClean="0"/>
              <a:t>hardness test </a:t>
            </a:r>
            <a:endParaRPr lang="en-US" sz="1600" dirty="0"/>
          </a:p>
        </p:txBody>
      </p:sp>
      <p:sp>
        <p:nvSpPr>
          <p:cNvPr id="33" name="Oval 32"/>
          <p:cNvSpPr/>
          <p:nvPr/>
        </p:nvSpPr>
        <p:spPr>
          <a:xfrm>
            <a:off x="2647725" y="1615522"/>
            <a:ext cx="1597560" cy="152777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Arrow Connector 36"/>
          <p:cNvCxnSpPr/>
          <p:nvPr/>
        </p:nvCxnSpPr>
        <p:spPr>
          <a:xfrm flipV="1">
            <a:off x="7086600" y="3979904"/>
            <a:ext cx="597324" cy="499552"/>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7726467" y="2281534"/>
            <a:ext cx="1176975" cy="461665"/>
          </a:xfrm>
          <a:prstGeom prst="rect">
            <a:avLst/>
          </a:prstGeom>
          <a:noFill/>
        </p:spPr>
        <p:txBody>
          <a:bodyPr wrap="none" rtlCol="0">
            <a:spAutoFit/>
          </a:bodyPr>
          <a:lstStyle/>
          <a:p>
            <a:r>
              <a:rPr lang="en-US" dirty="0" smtClean="0"/>
              <a:t>@ FNAL</a:t>
            </a:r>
            <a:endParaRPr lang="en-US" dirty="0"/>
          </a:p>
        </p:txBody>
      </p:sp>
      <p:cxnSp>
        <p:nvCxnSpPr>
          <p:cNvPr id="42" name="Straight Arrow Connector 41"/>
          <p:cNvCxnSpPr/>
          <p:nvPr/>
        </p:nvCxnSpPr>
        <p:spPr>
          <a:xfrm>
            <a:off x="5789930" y="4936656"/>
            <a:ext cx="0" cy="422744"/>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8302255" y="4352148"/>
            <a:ext cx="12700" cy="622300"/>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7578983" y="4970976"/>
            <a:ext cx="1430338" cy="830997"/>
          </a:xfrm>
          <a:prstGeom prst="rect">
            <a:avLst/>
          </a:prstGeom>
          <a:solidFill>
            <a:srgbClr val="F0BDAA"/>
          </a:solidFill>
          <a:ln>
            <a:solidFill>
              <a:schemeClr val="tx1"/>
            </a:solidFill>
          </a:ln>
        </p:spPr>
        <p:txBody>
          <a:bodyPr wrap="square" rtlCol="0">
            <a:spAutoFit/>
          </a:bodyPr>
          <a:lstStyle/>
          <a:p>
            <a:pPr algn="ctr"/>
            <a:r>
              <a:rPr lang="en-US" dirty="0" smtClean="0"/>
              <a:t>Ready to </a:t>
            </a:r>
          </a:p>
          <a:p>
            <a:pPr algn="ctr"/>
            <a:r>
              <a:rPr lang="en-US" dirty="0" smtClean="0"/>
              <a:t>install</a:t>
            </a:r>
            <a:endParaRPr lang="en-US" dirty="0"/>
          </a:p>
        </p:txBody>
      </p:sp>
      <p:sp>
        <p:nvSpPr>
          <p:cNvPr id="50" name="Oval 49"/>
          <p:cNvSpPr/>
          <p:nvPr/>
        </p:nvSpPr>
        <p:spPr>
          <a:xfrm>
            <a:off x="2730450" y="4428091"/>
            <a:ext cx="1597560" cy="109271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2836357" y="4613490"/>
            <a:ext cx="1430390" cy="646331"/>
          </a:xfrm>
          <a:prstGeom prst="rect">
            <a:avLst/>
          </a:prstGeom>
          <a:noFill/>
          <a:ln>
            <a:noFill/>
          </a:ln>
        </p:spPr>
        <p:txBody>
          <a:bodyPr wrap="square" rtlCol="0">
            <a:spAutoFit/>
          </a:bodyPr>
          <a:lstStyle/>
          <a:p>
            <a:pPr algn="ctr"/>
            <a:r>
              <a:rPr lang="en-US" sz="1800" dirty="0" smtClean="0"/>
              <a:t>½  of production</a:t>
            </a:r>
          </a:p>
        </p:txBody>
      </p:sp>
      <p:sp>
        <p:nvSpPr>
          <p:cNvPr id="39" name="TextBox 38"/>
          <p:cNvSpPr txBox="1"/>
          <p:nvPr/>
        </p:nvSpPr>
        <p:spPr>
          <a:xfrm>
            <a:off x="4519271" y="5360652"/>
            <a:ext cx="2314801" cy="759182"/>
          </a:xfrm>
          <a:prstGeom prst="rect">
            <a:avLst/>
          </a:prstGeom>
          <a:solidFill>
            <a:schemeClr val="accent3">
              <a:lumMod val="40000"/>
              <a:lumOff val="60000"/>
            </a:schemeClr>
          </a:solidFill>
          <a:ln w="12700">
            <a:solidFill>
              <a:schemeClr val="tx1"/>
            </a:solidFill>
          </a:ln>
        </p:spPr>
        <p:txBody>
          <a:bodyPr wrap="none" rtlCol="0">
            <a:spAutoFit/>
          </a:bodyPr>
          <a:lstStyle/>
          <a:p>
            <a:pPr algn="ctr">
              <a:lnSpc>
                <a:spcPts val="2600"/>
              </a:lnSpc>
            </a:pPr>
            <a:r>
              <a:rPr lang="en-US" dirty="0" smtClean="0"/>
              <a:t>Out of spec</a:t>
            </a:r>
          </a:p>
          <a:p>
            <a:pPr algn="ctr">
              <a:lnSpc>
                <a:spcPts val="2600"/>
              </a:lnSpc>
            </a:pPr>
            <a:r>
              <a:rPr lang="en-US" dirty="0"/>
              <a:t>R</a:t>
            </a:r>
            <a:r>
              <a:rPr lang="en-US" dirty="0" smtClean="0"/>
              <a:t>eturn to vendor</a:t>
            </a:r>
            <a:endParaRPr lang="en-US" dirty="0"/>
          </a:p>
        </p:txBody>
      </p:sp>
      <p:sp>
        <p:nvSpPr>
          <p:cNvPr id="35" name="Footer Placeholder 4"/>
          <p:cNvSpPr>
            <a:spLocks noGrp="1"/>
          </p:cNvSpPr>
          <p:nvPr>
            <p:ph type="ftr" sz="quarter" idx="11"/>
          </p:nvPr>
        </p:nvSpPr>
        <p:spPr>
          <a:xfrm>
            <a:off x="806450" y="6515101"/>
            <a:ext cx="5373688" cy="241300"/>
          </a:xfrm>
        </p:spPr>
        <p:txBody>
          <a:bodyPr/>
          <a:lstStyle/>
          <a:p>
            <a:pPr>
              <a:defRPr/>
            </a:pPr>
            <a:r>
              <a:rPr lang="en-US" smtClean="0"/>
              <a:t>S.Miscetti - MU2E CM, EMC @ plenary session</a:t>
            </a:r>
            <a:endParaRPr lang="en-US" b="1" dirty="0"/>
          </a:p>
        </p:txBody>
      </p:sp>
    </p:spTree>
    <p:extLst>
      <p:ext uri="{BB962C8B-B14F-4D97-AF65-F5344CB8AC3E}">
        <p14:creationId xmlns:p14="http://schemas.microsoft.com/office/powerpoint/2010/main" val="96197145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400"/>
            <a:ext cx="8686800" cy="641739"/>
          </a:xfrm>
        </p:spPr>
        <p:txBody>
          <a:bodyPr/>
          <a:lstStyle/>
          <a:p>
            <a:r>
              <a:rPr lang="en-US" b="0" dirty="0" smtClean="0">
                <a:solidFill>
                  <a:srgbClr val="800000"/>
                </a:solidFill>
                <a:effectLst>
                  <a:outerShdw blurRad="50800" dist="38100" dir="2700000" algn="tl" rotWithShape="0">
                    <a:prstClr val="black">
                      <a:alpha val="40000"/>
                    </a:prstClr>
                  </a:outerShdw>
                </a:effectLst>
              </a:rPr>
              <a:t>QA assembly area at FNAL (1)</a:t>
            </a:r>
            <a:endParaRPr lang="en-US" b="0" dirty="0">
              <a:solidFill>
                <a:srgbClr val="800000"/>
              </a:solidFill>
              <a:effectLst>
                <a:outerShdw blurRad="50800" dist="38100" dir="2700000" algn="tl" rotWithShape="0">
                  <a:prstClr val="black">
                    <a:alpha val="40000"/>
                  </a:prstClr>
                </a:outerShdw>
              </a:effectLst>
            </a:endParaRPr>
          </a:p>
        </p:txBody>
      </p:sp>
      <p:sp>
        <p:nvSpPr>
          <p:cNvPr id="4" name="Date Placeholder 3"/>
          <p:cNvSpPr>
            <a:spLocks noGrp="1"/>
          </p:cNvSpPr>
          <p:nvPr>
            <p:ph type="dt" sz="half" idx="10"/>
          </p:nvPr>
        </p:nvSpPr>
        <p:spPr/>
        <p:txBody>
          <a:bodyPr/>
          <a:lstStyle/>
          <a:p>
            <a:pPr>
              <a:defRPr/>
            </a:pPr>
            <a:r>
              <a:rPr lang="en-US" smtClean="0"/>
              <a:t>6 September 2017</a:t>
            </a:r>
            <a:endParaRPr lang="en-US" dirty="0"/>
          </a:p>
        </p:txBody>
      </p:sp>
      <p:sp>
        <p:nvSpPr>
          <p:cNvPr id="5" name="Footer Placeholder 4"/>
          <p:cNvSpPr>
            <a:spLocks noGrp="1"/>
          </p:cNvSpPr>
          <p:nvPr>
            <p:ph type="ftr" sz="quarter" idx="11"/>
          </p:nvPr>
        </p:nvSpPr>
        <p:spPr/>
        <p:txBody>
          <a:bodyPr/>
          <a:lstStyle/>
          <a:p>
            <a:pPr>
              <a:defRPr/>
            </a:pPr>
            <a:r>
              <a:rPr lang="en-US" smtClean="0"/>
              <a:t>S.Miscetti - MU2E meeting with CSN1 referees</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23</a:t>
            </a:fld>
            <a:endParaRPr lang="en-US" dirty="0"/>
          </a:p>
        </p:txBody>
      </p:sp>
      <p:pic>
        <p:nvPicPr>
          <p:cNvPr id="3" name="Picture 2"/>
          <p:cNvPicPr>
            <a:picLocks noChangeAspect="1"/>
          </p:cNvPicPr>
          <p:nvPr/>
        </p:nvPicPr>
        <p:blipFill>
          <a:blip r:embed="rId2"/>
          <a:stretch>
            <a:fillRect/>
          </a:stretch>
        </p:blipFill>
        <p:spPr>
          <a:xfrm>
            <a:off x="317500" y="1054100"/>
            <a:ext cx="8496300" cy="4737100"/>
          </a:xfrm>
          <a:prstGeom prst="rect">
            <a:avLst/>
          </a:prstGeom>
        </p:spPr>
      </p:pic>
    </p:spTree>
    <p:extLst>
      <p:ext uri="{BB962C8B-B14F-4D97-AF65-F5344CB8AC3E}">
        <p14:creationId xmlns:p14="http://schemas.microsoft.com/office/powerpoint/2010/main" val="271171575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6 September 2017</a:t>
            </a:r>
            <a:endParaRPr lang="en-US" dirty="0"/>
          </a:p>
        </p:txBody>
      </p:sp>
      <p:sp>
        <p:nvSpPr>
          <p:cNvPr id="5" name="Footer Placeholder 4"/>
          <p:cNvSpPr>
            <a:spLocks noGrp="1"/>
          </p:cNvSpPr>
          <p:nvPr>
            <p:ph type="ftr" sz="quarter" idx="11"/>
          </p:nvPr>
        </p:nvSpPr>
        <p:spPr/>
        <p:txBody>
          <a:bodyPr/>
          <a:lstStyle/>
          <a:p>
            <a:pPr>
              <a:defRPr/>
            </a:pPr>
            <a:r>
              <a:rPr lang="en-US" smtClean="0"/>
              <a:t>S.Miscetti - MU2E meeting with CSN1 referees</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24</a:t>
            </a:fld>
            <a:endParaRPr lang="en-US" dirty="0"/>
          </a:p>
        </p:txBody>
      </p:sp>
      <p:sp>
        <p:nvSpPr>
          <p:cNvPr id="9" name="Title 1"/>
          <p:cNvSpPr>
            <a:spLocks noGrp="1"/>
          </p:cNvSpPr>
          <p:nvPr>
            <p:ph type="title"/>
          </p:nvPr>
        </p:nvSpPr>
        <p:spPr>
          <a:xfrm>
            <a:off x="228600" y="25400"/>
            <a:ext cx="8686800" cy="641739"/>
          </a:xfrm>
        </p:spPr>
        <p:txBody>
          <a:bodyPr/>
          <a:lstStyle/>
          <a:p>
            <a:r>
              <a:rPr lang="en-US" b="0" dirty="0" smtClean="0">
                <a:solidFill>
                  <a:srgbClr val="800000"/>
                </a:solidFill>
                <a:effectLst>
                  <a:outerShdw blurRad="50800" dist="38100" dir="2700000" algn="tl" rotWithShape="0">
                    <a:prstClr val="black">
                      <a:alpha val="40000"/>
                    </a:prstClr>
                  </a:outerShdw>
                </a:effectLst>
              </a:rPr>
              <a:t>QA assembly area at FNAL (2)</a:t>
            </a:r>
            <a:endParaRPr lang="en-US" b="0" dirty="0">
              <a:solidFill>
                <a:srgbClr val="800000"/>
              </a:solidFill>
              <a:effectLst>
                <a:outerShdw blurRad="50800" dist="38100" dir="2700000" algn="tl" rotWithShape="0">
                  <a:prstClr val="black">
                    <a:alpha val="40000"/>
                  </a:prstClr>
                </a:outerShdw>
              </a:effectLst>
            </a:endParaRPr>
          </a:p>
        </p:txBody>
      </p:sp>
      <p:pic>
        <p:nvPicPr>
          <p:cNvPr id="10" name="Picture 9"/>
          <p:cNvPicPr>
            <a:picLocks noChangeAspect="1"/>
          </p:cNvPicPr>
          <p:nvPr/>
        </p:nvPicPr>
        <p:blipFill>
          <a:blip r:embed="rId2"/>
          <a:stretch>
            <a:fillRect/>
          </a:stretch>
        </p:blipFill>
        <p:spPr>
          <a:xfrm>
            <a:off x="0" y="1104900"/>
            <a:ext cx="9144000" cy="4631070"/>
          </a:xfrm>
          <a:prstGeom prst="rect">
            <a:avLst/>
          </a:prstGeom>
        </p:spPr>
      </p:pic>
    </p:spTree>
    <p:extLst>
      <p:ext uri="{BB962C8B-B14F-4D97-AF65-F5344CB8AC3E}">
        <p14:creationId xmlns:p14="http://schemas.microsoft.com/office/powerpoint/2010/main" val="77414204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92" y="114300"/>
            <a:ext cx="8686800" cy="641739"/>
          </a:xfrm>
        </p:spPr>
        <p:txBody>
          <a:bodyPr/>
          <a:lstStyle/>
          <a:p>
            <a:r>
              <a:rPr lang="en-US" b="0" dirty="0" smtClean="0">
                <a:solidFill>
                  <a:srgbClr val="800000"/>
                </a:solidFill>
                <a:effectLst>
                  <a:outerShdw blurRad="50800" dist="38100" dir="2700000" algn="tl" rotWithShape="0">
                    <a:prstClr val="black">
                      <a:alpha val="40000"/>
                    </a:prstClr>
                  </a:outerShdw>
                </a:effectLst>
              </a:rPr>
              <a:t>MILESTONES 2017</a:t>
            </a:r>
            <a:endParaRPr lang="en-US" b="0" dirty="0">
              <a:solidFill>
                <a:srgbClr val="800000"/>
              </a:solidFill>
              <a:effectLst>
                <a:outerShdw blurRad="50800" dist="38100" dir="2700000" algn="tl" rotWithShape="0">
                  <a:prstClr val="black">
                    <a:alpha val="40000"/>
                  </a:prstClr>
                </a:outerShdw>
              </a:effectLst>
            </a:endParaRPr>
          </a:p>
        </p:txBody>
      </p:sp>
      <p:sp>
        <p:nvSpPr>
          <p:cNvPr id="4" name="Date Placeholder 3"/>
          <p:cNvSpPr>
            <a:spLocks noGrp="1"/>
          </p:cNvSpPr>
          <p:nvPr>
            <p:ph type="dt" sz="half" idx="10"/>
          </p:nvPr>
        </p:nvSpPr>
        <p:spPr/>
        <p:txBody>
          <a:bodyPr/>
          <a:lstStyle/>
          <a:p>
            <a:pPr>
              <a:defRPr/>
            </a:pPr>
            <a:r>
              <a:rPr lang="en-US" smtClean="0"/>
              <a:t>6 September 2017</a:t>
            </a:r>
            <a:endParaRPr lang="en-US" dirty="0"/>
          </a:p>
        </p:txBody>
      </p:sp>
      <p:sp>
        <p:nvSpPr>
          <p:cNvPr id="5" name="Footer Placeholder 4"/>
          <p:cNvSpPr>
            <a:spLocks noGrp="1"/>
          </p:cNvSpPr>
          <p:nvPr>
            <p:ph type="ftr" sz="quarter" idx="11"/>
          </p:nvPr>
        </p:nvSpPr>
        <p:spPr/>
        <p:txBody>
          <a:bodyPr/>
          <a:lstStyle/>
          <a:p>
            <a:pPr>
              <a:defRPr/>
            </a:pPr>
            <a:r>
              <a:rPr lang="en-US" smtClean="0"/>
              <a:t>S.Miscetti - MU2E meeting with CSN1 referees</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25</a:t>
            </a:fld>
            <a:endParaRPr lang="en-US" dirty="0"/>
          </a:p>
        </p:txBody>
      </p:sp>
      <p:graphicFrame>
        <p:nvGraphicFramePr>
          <p:cNvPr id="14" name="Content Placeholder 6"/>
          <p:cNvGraphicFramePr>
            <a:graphicFrameLocks/>
          </p:cNvGraphicFramePr>
          <p:nvPr>
            <p:extLst>
              <p:ext uri="{D42A27DB-BD31-4B8C-83A1-F6EECF244321}">
                <p14:modId xmlns:p14="http://schemas.microsoft.com/office/powerpoint/2010/main" val="2358599835"/>
              </p:ext>
            </p:extLst>
          </p:nvPr>
        </p:nvGraphicFramePr>
        <p:xfrm>
          <a:off x="321792" y="1165804"/>
          <a:ext cx="8504709" cy="4345997"/>
        </p:xfrm>
        <a:graphic>
          <a:graphicData uri="http://schemas.openxmlformats.org/drawingml/2006/table">
            <a:tbl>
              <a:tblPr firstRow="1" bandRow="1">
                <a:tableStyleId>{5C22544A-7EE6-4342-B048-85BDC9FD1C3A}</a:tableStyleId>
              </a:tblPr>
              <a:tblGrid>
                <a:gridCol w="4832897"/>
                <a:gridCol w="1835906"/>
                <a:gridCol w="1835906"/>
              </a:tblGrid>
              <a:tr h="6898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mn-lt"/>
                          <a:ea typeface="+mn-ea"/>
                          <a:cs typeface="+mn-cs"/>
                        </a:rPr>
                        <a:t>Descrizion</a:t>
                      </a:r>
                      <a:r>
                        <a:rPr kumimoji="0" lang="en-US" sz="1800" b="0" i="0" u="none" strike="noStrike" kern="1200" cap="none" spc="0" normalizeH="0" baseline="0" noProof="0" dirty="0" err="1" smtClean="0">
                          <a:ln>
                            <a:noFill/>
                          </a:ln>
                          <a:solidFill>
                            <a:prstClr val="black"/>
                          </a:solidFill>
                          <a:effectLst/>
                          <a:uLnTx/>
                          <a:uFillTx/>
                          <a:latin typeface="+mn-lt"/>
                          <a:ea typeface="+mn-ea"/>
                          <a:cs typeface="+mn-cs"/>
                        </a:rPr>
                        <a:t>e</a:t>
                      </a:r>
                      <a:r>
                        <a:rPr kumimoji="0" lang="en-US" sz="1800" b="1" i="0" u="none" strike="noStrike" kern="1200" cap="none" spc="0" normalizeH="0" baseline="0" noProof="0" dirty="0" smtClean="0">
                          <a:ln>
                            <a:noFill/>
                          </a:ln>
                          <a:solidFill>
                            <a:prstClr val="black"/>
                          </a:solidFill>
                          <a:effectLst/>
                          <a:uLnTx/>
                          <a:uFillTx/>
                          <a:latin typeface="+mn-lt"/>
                          <a:ea typeface="+mn-ea"/>
                          <a:cs typeface="+mn-cs"/>
                        </a:rPr>
                        <a:t>	</a:t>
                      </a: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r>
                        <a:rPr kumimoji="0" lang="en-US" sz="1800" b="1" i="0" u="none" strike="noStrike" kern="1200" cap="none" spc="0" normalizeH="0" baseline="0" noProof="0" dirty="0" smtClean="0">
                          <a:ln>
                            <a:noFill/>
                          </a:ln>
                          <a:solidFill>
                            <a:prstClr val="black"/>
                          </a:solidFill>
                          <a:effectLst/>
                          <a:uLnTx/>
                          <a:uFillTx/>
                          <a:latin typeface="+mn-lt"/>
                          <a:ea typeface="+mn-ea"/>
                          <a:cs typeface="+mn-cs"/>
                        </a:rPr>
                        <a:t> Data </a:t>
                      </a:r>
                      <a:r>
                        <a:rPr kumimoji="0" lang="en-US" sz="1800" b="1" i="0" u="none" strike="noStrike" kern="1200" cap="none" spc="0" normalizeH="0" baseline="0" noProof="0" dirty="0" err="1" smtClean="0">
                          <a:ln>
                            <a:noFill/>
                          </a:ln>
                          <a:solidFill>
                            <a:prstClr val="black"/>
                          </a:solidFill>
                          <a:effectLst/>
                          <a:uLnTx/>
                          <a:uFillTx/>
                          <a:latin typeface="+mn-lt"/>
                          <a:ea typeface="+mn-ea"/>
                          <a:cs typeface="+mn-cs"/>
                        </a:rPr>
                        <a:t>proposta</a:t>
                      </a:r>
                      <a:endParaRPr lang="en-US" dirty="0"/>
                    </a:p>
                  </a:txBody>
                  <a:tcPr/>
                </a:tc>
                <a:tc>
                  <a:txBody>
                    <a:bodyPr/>
                    <a:lstStyle/>
                    <a:p>
                      <a:endParaRPr lang="en-US" dirty="0"/>
                    </a:p>
                  </a:txBody>
                  <a:tcPr/>
                </a:tc>
              </a:tr>
              <a:tr h="9854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008000"/>
                          </a:solidFill>
                          <a:effectLst/>
                          <a:uLnTx/>
                          <a:uFillTx/>
                          <a:latin typeface="+mn-lt"/>
                          <a:ea typeface="+mn-ea"/>
                          <a:cs typeface="+mn-cs"/>
                        </a:rPr>
                        <a:t>Completamento</a:t>
                      </a:r>
                      <a:r>
                        <a:rPr kumimoji="0" lang="en-US" sz="1800" b="1" i="0" u="none" strike="noStrike" kern="1200" cap="none" spc="0" normalizeH="0" baseline="0" noProof="0" dirty="0" smtClean="0">
                          <a:ln>
                            <a:noFill/>
                          </a:ln>
                          <a:solidFill>
                            <a:srgbClr val="008000"/>
                          </a:solidFill>
                          <a:effectLst/>
                          <a:uLnTx/>
                          <a:uFillTx/>
                          <a:latin typeface="+mn-lt"/>
                          <a:ea typeface="+mn-ea"/>
                          <a:cs typeface="+mn-cs"/>
                        </a:rPr>
                        <a:t> </a:t>
                      </a:r>
                      <a:r>
                        <a:rPr kumimoji="0" lang="en-US" sz="1800" b="1" i="0" u="none" strike="noStrike" kern="1200" cap="none" spc="0" normalizeH="0" baseline="0" noProof="0" dirty="0" err="1" smtClean="0">
                          <a:ln>
                            <a:noFill/>
                          </a:ln>
                          <a:solidFill>
                            <a:srgbClr val="008000"/>
                          </a:solidFill>
                          <a:effectLst/>
                          <a:uLnTx/>
                          <a:uFillTx/>
                          <a:latin typeface="+mn-lt"/>
                          <a:ea typeface="+mn-ea"/>
                          <a:cs typeface="+mn-cs"/>
                        </a:rPr>
                        <a:t>misure</a:t>
                      </a:r>
                      <a:r>
                        <a:rPr kumimoji="0" lang="en-US" sz="1800" b="1" i="0" u="none" strike="noStrike" kern="1200" cap="none" spc="0" normalizeH="0" baseline="0" noProof="0" dirty="0" smtClean="0">
                          <a:ln>
                            <a:noFill/>
                          </a:ln>
                          <a:solidFill>
                            <a:srgbClr val="008000"/>
                          </a:solidFill>
                          <a:effectLst/>
                          <a:uLnTx/>
                          <a:uFillTx/>
                          <a:latin typeface="+mn-lt"/>
                          <a:ea typeface="+mn-ea"/>
                          <a:cs typeface="+mn-cs"/>
                        </a:rPr>
                        <a:t> </a:t>
                      </a:r>
                      <a:r>
                        <a:rPr kumimoji="0" lang="en-US" sz="1800" b="1" i="0" u="none" strike="noStrike" kern="1200" cap="none" spc="0" normalizeH="0" baseline="0" noProof="0" dirty="0" err="1" smtClean="0">
                          <a:ln>
                            <a:noFill/>
                          </a:ln>
                          <a:solidFill>
                            <a:srgbClr val="008000"/>
                          </a:solidFill>
                          <a:effectLst/>
                          <a:uLnTx/>
                          <a:uFillTx/>
                          <a:latin typeface="+mn-lt"/>
                          <a:ea typeface="+mn-ea"/>
                          <a:cs typeface="+mn-cs"/>
                        </a:rPr>
                        <a:t>cavi</a:t>
                      </a:r>
                      <a:r>
                        <a:rPr kumimoji="0" lang="en-US" sz="1800" b="1" i="0" u="none" strike="noStrike" kern="1200" cap="none" spc="0" normalizeH="0" baseline="0" noProof="0" dirty="0" smtClean="0">
                          <a:ln>
                            <a:noFill/>
                          </a:ln>
                          <a:solidFill>
                            <a:srgbClr val="008000"/>
                          </a:solidFill>
                          <a:effectLst/>
                          <a:uLnTx/>
                          <a:uFillTx/>
                          <a:latin typeface="+mn-lt"/>
                          <a:ea typeface="+mn-ea"/>
                          <a:cs typeface="+mn-cs"/>
                        </a:rPr>
                        <a:t> </a:t>
                      </a:r>
                      <a:r>
                        <a:rPr kumimoji="0" lang="en-US" sz="1800" b="1" i="0" u="none" strike="noStrike" kern="1200" cap="none" spc="0" normalizeH="0" baseline="0" noProof="0" dirty="0" err="1" smtClean="0">
                          <a:ln>
                            <a:noFill/>
                          </a:ln>
                          <a:solidFill>
                            <a:srgbClr val="008000"/>
                          </a:solidFill>
                          <a:effectLst/>
                          <a:uLnTx/>
                          <a:uFillTx/>
                          <a:latin typeface="+mn-lt"/>
                          <a:ea typeface="+mn-ea"/>
                          <a:cs typeface="+mn-cs"/>
                        </a:rPr>
                        <a:t>superconduttori</a:t>
                      </a:r>
                      <a:r>
                        <a:rPr kumimoji="0" lang="en-US" sz="1800" b="1" i="0" u="none" strike="noStrike" kern="1200" cap="none" spc="0" normalizeH="0" baseline="0" noProof="0" dirty="0" smtClean="0">
                          <a:ln>
                            <a:noFill/>
                          </a:ln>
                          <a:solidFill>
                            <a:srgbClr val="008000"/>
                          </a:solidFill>
                          <a:effectLst/>
                          <a:uLnTx/>
                          <a:uFillTx/>
                          <a:latin typeface="+mn-lt"/>
                          <a:ea typeface="+mn-ea"/>
                          <a:cs typeface="+mn-cs"/>
                        </a:rPr>
                        <a:t>	</a:t>
                      </a:r>
                    </a:p>
                    <a:p>
                      <a:endParaRPr lang="en-US" b="1" dirty="0">
                        <a:solidFill>
                          <a:srgbClr val="00800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8000"/>
                          </a:solidFill>
                          <a:effectLst/>
                          <a:uLnTx/>
                          <a:uFillTx/>
                          <a:latin typeface="+mn-lt"/>
                          <a:ea typeface="+mn-ea"/>
                          <a:cs typeface="+mn-cs"/>
                        </a:rPr>
                        <a:t>02-11-2017 </a:t>
                      </a:r>
                    </a:p>
                    <a:p>
                      <a:endParaRPr lang="en-US" b="1" dirty="0">
                        <a:solidFill>
                          <a:srgbClr val="008000"/>
                        </a:solidFill>
                      </a:endParaRPr>
                    </a:p>
                  </a:txBody>
                  <a:tcPr/>
                </a:tc>
                <a:tc>
                  <a:txBody>
                    <a:bodyPr/>
                    <a:lstStyle/>
                    <a:p>
                      <a:r>
                        <a:rPr lang="en-US" b="1" dirty="0" smtClean="0">
                          <a:solidFill>
                            <a:srgbClr val="008000"/>
                          </a:solidFill>
                        </a:rPr>
                        <a:t>100%</a:t>
                      </a:r>
                      <a:endParaRPr lang="en-US" b="1" dirty="0">
                        <a:solidFill>
                          <a:srgbClr val="008000"/>
                        </a:solidFill>
                      </a:endParaRPr>
                    </a:p>
                  </a:txBody>
                  <a:tcPr/>
                </a:tc>
              </a:tr>
              <a:tr h="6898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008000"/>
                          </a:solidFill>
                          <a:effectLst/>
                          <a:uLnTx/>
                          <a:uFillTx/>
                          <a:latin typeface="+mn-lt"/>
                          <a:ea typeface="+mn-ea"/>
                          <a:cs typeface="+mn-cs"/>
                        </a:rPr>
                        <a:t>Completamento</a:t>
                      </a:r>
                      <a:r>
                        <a:rPr kumimoji="0" lang="en-US" sz="1800" b="1" i="0" u="none" strike="noStrike" kern="1200" cap="none" spc="0" normalizeH="0" baseline="0" noProof="0" dirty="0" smtClean="0">
                          <a:ln>
                            <a:noFill/>
                          </a:ln>
                          <a:solidFill>
                            <a:srgbClr val="008000"/>
                          </a:solidFill>
                          <a:effectLst/>
                          <a:uLnTx/>
                          <a:uFillTx/>
                          <a:latin typeface="+mn-lt"/>
                          <a:ea typeface="+mn-ea"/>
                          <a:cs typeface="+mn-cs"/>
                        </a:rPr>
                        <a:t> test modulo 0 </a:t>
                      </a:r>
                    </a:p>
                    <a:p>
                      <a:endParaRPr lang="en-US" b="1" dirty="0">
                        <a:solidFill>
                          <a:srgbClr val="00800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8000"/>
                          </a:solidFill>
                          <a:effectLst/>
                          <a:uLnTx/>
                          <a:uFillTx/>
                          <a:latin typeface="+mn-lt"/>
                          <a:ea typeface="+mn-ea"/>
                          <a:cs typeface="+mn-cs"/>
                        </a:rPr>
                        <a:t> 02-10-2017</a:t>
                      </a:r>
                    </a:p>
                    <a:p>
                      <a:endParaRPr lang="en-US" b="1" dirty="0">
                        <a:solidFill>
                          <a:srgbClr val="008000"/>
                        </a:solidFill>
                      </a:endParaRPr>
                    </a:p>
                  </a:txBody>
                  <a:tcPr/>
                </a:tc>
                <a:tc>
                  <a:txBody>
                    <a:bodyPr/>
                    <a:lstStyle/>
                    <a:p>
                      <a:r>
                        <a:rPr lang="en-US" b="1" dirty="0" smtClean="0">
                          <a:solidFill>
                            <a:srgbClr val="008000"/>
                          </a:solidFill>
                        </a:rPr>
                        <a:t>80%</a:t>
                      </a:r>
                      <a:endParaRPr lang="en-US" b="1" dirty="0">
                        <a:solidFill>
                          <a:srgbClr val="008000"/>
                        </a:solidFill>
                      </a:endParaRPr>
                    </a:p>
                  </a:txBody>
                  <a:tcPr/>
                </a:tc>
              </a:tr>
              <a:tr h="689801">
                <a:tc>
                  <a:txBody>
                    <a:bodyPr/>
                    <a:lstStyle/>
                    <a:p>
                      <a:r>
                        <a:rPr kumimoji="0" lang="en-US" sz="1800" b="1" i="0" u="none" strike="noStrike" kern="1200" cap="none" spc="0" normalizeH="0" baseline="0" noProof="0" dirty="0" err="1" smtClean="0">
                          <a:ln>
                            <a:noFill/>
                          </a:ln>
                          <a:solidFill>
                            <a:srgbClr val="0000FF"/>
                          </a:solidFill>
                          <a:effectLst/>
                          <a:uLnTx/>
                          <a:uFillTx/>
                          <a:latin typeface="+mn-lt"/>
                          <a:ea typeface="+mn-ea"/>
                          <a:cs typeface="+mn-cs"/>
                        </a:rPr>
                        <a:t>Versione</a:t>
                      </a:r>
                      <a:r>
                        <a:rPr kumimoji="0" lang="en-US" sz="1800" b="1" i="0" u="none" strike="noStrike" kern="1200" cap="none" spc="0" normalizeH="0" baseline="0" noProof="0" dirty="0" smtClean="0">
                          <a:ln>
                            <a:noFill/>
                          </a:ln>
                          <a:solidFill>
                            <a:srgbClr val="0000FF"/>
                          </a:solidFill>
                          <a:effectLst/>
                          <a:uLnTx/>
                          <a:uFillTx/>
                          <a:latin typeface="+mn-lt"/>
                          <a:ea typeface="+mn-ea"/>
                          <a:cs typeface="+mn-cs"/>
                        </a:rPr>
                        <a:t> finale FEE chips 	 </a:t>
                      </a:r>
                      <a:endParaRPr lang="en-US" b="1" dirty="0">
                        <a:solidFill>
                          <a:srgbClr val="0000FF"/>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FF"/>
                          </a:solidFill>
                          <a:effectLst/>
                          <a:uLnTx/>
                          <a:uFillTx/>
                          <a:latin typeface="+mn-lt"/>
                          <a:ea typeface="+mn-ea"/>
                          <a:cs typeface="+mn-cs"/>
                        </a:rPr>
                        <a:t>30-11-2017 </a:t>
                      </a:r>
                    </a:p>
                    <a:p>
                      <a:endParaRPr lang="en-US" b="1" dirty="0">
                        <a:solidFill>
                          <a:srgbClr val="0000FF"/>
                        </a:solidFill>
                      </a:endParaRPr>
                    </a:p>
                  </a:txBody>
                  <a:tcPr/>
                </a:tc>
                <a:tc>
                  <a:txBody>
                    <a:bodyPr/>
                    <a:lstStyle/>
                    <a:p>
                      <a:r>
                        <a:rPr lang="en-US" b="1" dirty="0" smtClean="0">
                          <a:solidFill>
                            <a:srgbClr val="0000FF"/>
                          </a:solidFill>
                        </a:rPr>
                        <a:t>80%</a:t>
                      </a:r>
                      <a:endParaRPr lang="en-US" b="1" dirty="0">
                        <a:solidFill>
                          <a:srgbClr val="0000FF"/>
                        </a:solidFill>
                      </a:endParaRPr>
                    </a:p>
                  </a:txBody>
                  <a:tcPr/>
                </a:tc>
              </a:tr>
              <a:tr h="430388">
                <a:tc>
                  <a:txBody>
                    <a:bodyPr/>
                    <a:lstStyle/>
                    <a:p>
                      <a:r>
                        <a:rPr lang="en-US" b="1" dirty="0" err="1" smtClean="0">
                          <a:solidFill>
                            <a:srgbClr val="0000FF"/>
                          </a:solidFill>
                        </a:rPr>
                        <a:t>Versione</a:t>
                      </a:r>
                      <a:r>
                        <a:rPr lang="en-US" b="1" baseline="0" dirty="0" smtClean="0">
                          <a:solidFill>
                            <a:srgbClr val="0000FF"/>
                          </a:solidFill>
                        </a:rPr>
                        <a:t> finale digitizer</a:t>
                      </a:r>
                      <a:endParaRPr lang="en-US" b="1" dirty="0">
                        <a:solidFill>
                          <a:srgbClr val="0000FF"/>
                        </a:solidFill>
                      </a:endParaRPr>
                    </a:p>
                  </a:txBody>
                  <a:tcPr/>
                </a:tc>
                <a:tc>
                  <a:txBody>
                    <a:bodyPr/>
                    <a:lstStyle/>
                    <a:p>
                      <a:r>
                        <a:rPr lang="en-US" b="1" dirty="0" smtClean="0">
                          <a:solidFill>
                            <a:srgbClr val="0000FF"/>
                          </a:solidFill>
                        </a:rPr>
                        <a:t>30-11-2017</a:t>
                      </a:r>
                      <a:endParaRPr lang="en-US" b="1" dirty="0">
                        <a:solidFill>
                          <a:srgbClr val="0000FF"/>
                        </a:solidFill>
                      </a:endParaRPr>
                    </a:p>
                  </a:txBody>
                  <a:tcPr/>
                </a:tc>
                <a:tc>
                  <a:txBody>
                    <a:bodyPr/>
                    <a:lstStyle/>
                    <a:p>
                      <a:r>
                        <a:rPr lang="en-US" b="1" dirty="0" smtClean="0">
                          <a:solidFill>
                            <a:srgbClr val="0000FF"/>
                          </a:solidFill>
                        </a:rPr>
                        <a:t>50%</a:t>
                      </a:r>
                      <a:endParaRPr lang="en-US" b="1" dirty="0">
                        <a:solidFill>
                          <a:srgbClr val="0000FF"/>
                        </a:solidFill>
                      </a:endParaRPr>
                    </a:p>
                  </a:txBody>
                  <a:tcPr/>
                </a:tc>
              </a:tr>
              <a:tr h="430388">
                <a:tc>
                  <a:txBody>
                    <a:bodyPr/>
                    <a:lstStyle/>
                    <a:p>
                      <a:r>
                        <a:rPr lang="en-US" b="1" dirty="0" err="1" smtClean="0">
                          <a:solidFill>
                            <a:srgbClr val="FF0000"/>
                          </a:solidFill>
                        </a:rPr>
                        <a:t>Completamento</a:t>
                      </a:r>
                      <a:r>
                        <a:rPr lang="en-US" b="1" baseline="0" dirty="0" smtClean="0">
                          <a:solidFill>
                            <a:srgbClr val="FF0000"/>
                          </a:solidFill>
                        </a:rPr>
                        <a:t> test sotto </a:t>
                      </a:r>
                      <a:r>
                        <a:rPr lang="en-US" b="1" baseline="0" dirty="0" err="1" smtClean="0">
                          <a:solidFill>
                            <a:srgbClr val="FF0000"/>
                          </a:solidFill>
                        </a:rPr>
                        <a:t>vuoto</a:t>
                      </a:r>
                      <a:endParaRPr lang="en-US" b="1" dirty="0">
                        <a:solidFill>
                          <a:srgbClr val="FF000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01-09-2017</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50%</a:t>
                      </a:r>
                    </a:p>
                  </a:txBody>
                  <a:tcPr/>
                </a:tc>
              </a:tr>
              <a:tr h="430388">
                <a:tc>
                  <a:txBody>
                    <a:bodyPr/>
                    <a:lstStyle/>
                    <a:p>
                      <a:r>
                        <a:rPr lang="en-US" b="1" dirty="0" err="1" smtClean="0">
                          <a:solidFill>
                            <a:srgbClr val="FF0000"/>
                          </a:solidFill>
                        </a:rPr>
                        <a:t>Completamento</a:t>
                      </a:r>
                      <a:r>
                        <a:rPr lang="en-US" b="1" baseline="0" dirty="0" smtClean="0">
                          <a:solidFill>
                            <a:srgbClr val="FF0000"/>
                          </a:solidFill>
                        </a:rPr>
                        <a:t> test </a:t>
                      </a:r>
                      <a:r>
                        <a:rPr lang="en-US" b="1" baseline="0" dirty="0" err="1" smtClean="0">
                          <a:solidFill>
                            <a:srgbClr val="FF0000"/>
                          </a:solidFill>
                        </a:rPr>
                        <a:t>irraggiamento</a:t>
                      </a:r>
                      <a:endParaRPr lang="en-US" b="1" dirty="0">
                        <a:solidFill>
                          <a:srgbClr val="FF000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01-09-2017</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50%</a:t>
                      </a:r>
                    </a:p>
                  </a:txBody>
                  <a:tcPr/>
                </a:tc>
              </a:tr>
            </a:tbl>
          </a:graphicData>
        </a:graphic>
      </p:graphicFrame>
    </p:spTree>
    <p:extLst>
      <p:ext uri="{BB962C8B-B14F-4D97-AF65-F5344CB8AC3E}">
        <p14:creationId xmlns:p14="http://schemas.microsoft.com/office/powerpoint/2010/main" val="396737206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92" y="114300"/>
            <a:ext cx="8686800" cy="641739"/>
          </a:xfrm>
        </p:spPr>
        <p:txBody>
          <a:bodyPr/>
          <a:lstStyle/>
          <a:p>
            <a:r>
              <a:rPr lang="en-US" b="0" dirty="0" smtClean="0">
                <a:solidFill>
                  <a:srgbClr val="800000"/>
                </a:solidFill>
                <a:effectLst>
                  <a:outerShdw blurRad="50800" dist="38100" dir="2700000" algn="tl" rotWithShape="0">
                    <a:prstClr val="black">
                      <a:alpha val="40000"/>
                    </a:prstClr>
                  </a:outerShdw>
                </a:effectLst>
              </a:rPr>
              <a:t>MILESTONES 2018</a:t>
            </a:r>
            <a:endParaRPr lang="en-US" b="0" dirty="0">
              <a:solidFill>
                <a:srgbClr val="800000"/>
              </a:solidFill>
              <a:effectLst>
                <a:outerShdw blurRad="50800" dist="38100" dir="2700000" algn="tl" rotWithShape="0">
                  <a:prstClr val="black">
                    <a:alpha val="40000"/>
                  </a:prstClr>
                </a:outerShdw>
              </a:effectLst>
            </a:endParaRPr>
          </a:p>
        </p:txBody>
      </p:sp>
      <p:sp>
        <p:nvSpPr>
          <p:cNvPr id="4" name="Date Placeholder 3"/>
          <p:cNvSpPr>
            <a:spLocks noGrp="1"/>
          </p:cNvSpPr>
          <p:nvPr>
            <p:ph type="dt" sz="half" idx="10"/>
          </p:nvPr>
        </p:nvSpPr>
        <p:spPr/>
        <p:txBody>
          <a:bodyPr/>
          <a:lstStyle/>
          <a:p>
            <a:pPr>
              <a:defRPr/>
            </a:pPr>
            <a:r>
              <a:rPr lang="en-US" smtClean="0"/>
              <a:t>6 September 2017</a:t>
            </a:r>
            <a:endParaRPr lang="en-US" dirty="0"/>
          </a:p>
        </p:txBody>
      </p:sp>
      <p:sp>
        <p:nvSpPr>
          <p:cNvPr id="5" name="Footer Placeholder 4"/>
          <p:cNvSpPr>
            <a:spLocks noGrp="1"/>
          </p:cNvSpPr>
          <p:nvPr>
            <p:ph type="ftr" sz="quarter" idx="11"/>
          </p:nvPr>
        </p:nvSpPr>
        <p:spPr/>
        <p:txBody>
          <a:bodyPr/>
          <a:lstStyle/>
          <a:p>
            <a:pPr>
              <a:defRPr/>
            </a:pPr>
            <a:r>
              <a:rPr lang="en-US" smtClean="0"/>
              <a:t>S.Miscetti - MU2E meeting with CSN1 referees</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26</a:t>
            </a:fld>
            <a:endParaRPr lang="en-US" dirty="0"/>
          </a:p>
        </p:txBody>
      </p:sp>
      <p:graphicFrame>
        <p:nvGraphicFramePr>
          <p:cNvPr id="14" name="Content Placeholder 6"/>
          <p:cNvGraphicFramePr>
            <a:graphicFrameLocks/>
          </p:cNvGraphicFramePr>
          <p:nvPr>
            <p:extLst>
              <p:ext uri="{D42A27DB-BD31-4B8C-83A1-F6EECF244321}">
                <p14:modId xmlns:p14="http://schemas.microsoft.com/office/powerpoint/2010/main" val="2805498910"/>
              </p:ext>
            </p:extLst>
          </p:nvPr>
        </p:nvGraphicFramePr>
        <p:xfrm>
          <a:off x="321792" y="1165804"/>
          <a:ext cx="7590308" cy="3901495"/>
        </p:xfrm>
        <a:graphic>
          <a:graphicData uri="http://schemas.openxmlformats.org/drawingml/2006/table">
            <a:tbl>
              <a:tblPr firstRow="1" bandRow="1">
                <a:tableStyleId>{5C22544A-7EE6-4342-B048-85BDC9FD1C3A}</a:tableStyleId>
              </a:tblPr>
              <a:tblGrid>
                <a:gridCol w="5500714"/>
                <a:gridCol w="2089594"/>
              </a:tblGrid>
              <a:tr h="7400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mn-lt"/>
                          <a:ea typeface="+mn-ea"/>
                          <a:cs typeface="+mn-cs"/>
                        </a:rPr>
                        <a:t>Descrizion</a:t>
                      </a:r>
                      <a:r>
                        <a:rPr kumimoji="0" lang="en-US" sz="1800" b="0" i="0" u="none" strike="noStrike" kern="1200" cap="none" spc="0" normalizeH="0" baseline="0" noProof="0" dirty="0" err="1" smtClean="0">
                          <a:ln>
                            <a:noFill/>
                          </a:ln>
                          <a:solidFill>
                            <a:prstClr val="black"/>
                          </a:solidFill>
                          <a:effectLst/>
                          <a:uLnTx/>
                          <a:uFillTx/>
                          <a:latin typeface="+mn-lt"/>
                          <a:ea typeface="+mn-ea"/>
                          <a:cs typeface="+mn-cs"/>
                        </a:rPr>
                        <a:t>e</a:t>
                      </a:r>
                      <a:r>
                        <a:rPr kumimoji="0" lang="en-US" sz="1800" b="1" i="0" u="none" strike="noStrike" kern="1200" cap="none" spc="0" normalizeH="0" baseline="0" noProof="0" dirty="0" smtClean="0">
                          <a:ln>
                            <a:noFill/>
                          </a:ln>
                          <a:solidFill>
                            <a:prstClr val="black"/>
                          </a:solidFill>
                          <a:effectLst/>
                          <a:uLnTx/>
                          <a:uFillTx/>
                          <a:latin typeface="+mn-lt"/>
                          <a:ea typeface="+mn-ea"/>
                          <a:cs typeface="+mn-cs"/>
                        </a:rPr>
                        <a:t>	</a:t>
                      </a: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r>
                        <a:rPr kumimoji="0" lang="en-US" sz="1800" b="1" i="0" u="none" strike="noStrike" kern="1200" cap="none" spc="0" normalizeH="0" baseline="0" noProof="0" dirty="0" smtClean="0">
                          <a:ln>
                            <a:noFill/>
                          </a:ln>
                          <a:solidFill>
                            <a:prstClr val="black"/>
                          </a:solidFill>
                          <a:effectLst/>
                          <a:uLnTx/>
                          <a:uFillTx/>
                          <a:latin typeface="+mn-lt"/>
                          <a:ea typeface="+mn-ea"/>
                          <a:cs typeface="+mn-cs"/>
                        </a:rPr>
                        <a:t> Data </a:t>
                      </a:r>
                      <a:r>
                        <a:rPr kumimoji="0" lang="en-US" sz="1800" b="1" i="0" u="none" strike="noStrike" kern="1200" cap="none" spc="0" normalizeH="0" baseline="0" noProof="0" dirty="0" err="1" smtClean="0">
                          <a:ln>
                            <a:noFill/>
                          </a:ln>
                          <a:solidFill>
                            <a:prstClr val="black"/>
                          </a:solidFill>
                          <a:effectLst/>
                          <a:uLnTx/>
                          <a:uFillTx/>
                          <a:latin typeface="+mn-lt"/>
                          <a:ea typeface="+mn-ea"/>
                          <a:cs typeface="+mn-cs"/>
                        </a:rPr>
                        <a:t>proposta</a:t>
                      </a:r>
                      <a:endParaRPr lang="en-US" dirty="0"/>
                    </a:p>
                  </a:txBody>
                  <a:tcPr/>
                </a:tc>
              </a:tr>
              <a:tr h="7969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90"/>
                          </a:solidFill>
                          <a:effectLst/>
                          <a:uLnTx/>
                          <a:uFillTx/>
                          <a:latin typeface="+mn-lt"/>
                          <a:ea typeface="+mn-ea"/>
                          <a:cs typeface="+mn-cs"/>
                        </a:rPr>
                        <a:t>QA </a:t>
                      </a:r>
                      <a:r>
                        <a:rPr kumimoji="0" lang="en-US" sz="1800" b="1" i="0" u="none" strike="noStrike" kern="1200" cap="none" spc="0" normalizeH="0" baseline="0" noProof="0" dirty="0" err="1" smtClean="0">
                          <a:ln>
                            <a:noFill/>
                          </a:ln>
                          <a:solidFill>
                            <a:srgbClr val="000090"/>
                          </a:solidFill>
                          <a:effectLst/>
                          <a:uLnTx/>
                          <a:uFillTx/>
                          <a:latin typeface="+mn-lt"/>
                          <a:ea typeface="+mn-ea"/>
                          <a:cs typeface="+mn-cs"/>
                        </a:rPr>
                        <a:t>completato</a:t>
                      </a:r>
                      <a:r>
                        <a:rPr kumimoji="0" lang="en-US" sz="1800" b="1" i="0" u="none" strike="noStrike" kern="1200" cap="none" spc="0" normalizeH="0" baseline="0" noProof="0" dirty="0" smtClean="0">
                          <a:ln>
                            <a:noFill/>
                          </a:ln>
                          <a:solidFill>
                            <a:srgbClr val="000090"/>
                          </a:solidFill>
                          <a:effectLst/>
                          <a:uLnTx/>
                          <a:uFillTx/>
                          <a:latin typeface="+mn-lt"/>
                          <a:ea typeface="+mn-ea"/>
                          <a:cs typeface="+mn-cs"/>
                        </a:rPr>
                        <a:t> </a:t>
                      </a:r>
                      <a:r>
                        <a:rPr kumimoji="0" lang="en-US" sz="1800" b="1" i="0" u="none" strike="noStrike" kern="1200" cap="none" spc="0" normalizeH="0" baseline="0" noProof="0" dirty="0" err="1" smtClean="0">
                          <a:ln>
                            <a:noFill/>
                          </a:ln>
                          <a:solidFill>
                            <a:srgbClr val="000090"/>
                          </a:solidFill>
                          <a:effectLst/>
                          <a:uLnTx/>
                          <a:uFillTx/>
                          <a:latin typeface="+mn-lt"/>
                          <a:ea typeface="+mn-ea"/>
                          <a:cs typeface="+mn-cs"/>
                        </a:rPr>
                        <a:t>su</a:t>
                      </a:r>
                      <a:r>
                        <a:rPr kumimoji="0" lang="en-US" sz="1800" b="1" i="0" u="none" strike="noStrike" kern="1200" cap="none" spc="0" normalizeH="0" baseline="0" noProof="0" dirty="0" smtClean="0">
                          <a:ln>
                            <a:noFill/>
                          </a:ln>
                          <a:solidFill>
                            <a:srgbClr val="000090"/>
                          </a:solidFill>
                          <a:effectLst/>
                          <a:uLnTx/>
                          <a:uFillTx/>
                          <a:latin typeface="+mn-lt"/>
                          <a:ea typeface="+mn-ea"/>
                          <a:cs typeface="+mn-cs"/>
                        </a:rPr>
                        <a:t> 500 </a:t>
                      </a:r>
                      <a:r>
                        <a:rPr kumimoji="0" lang="en-US" sz="1800" b="1" i="0" u="none" strike="noStrike" kern="1200" cap="none" spc="0" normalizeH="0" baseline="0" noProof="0" dirty="0" err="1" smtClean="0">
                          <a:ln>
                            <a:noFill/>
                          </a:ln>
                          <a:solidFill>
                            <a:srgbClr val="000090"/>
                          </a:solidFill>
                          <a:effectLst/>
                          <a:uLnTx/>
                          <a:uFillTx/>
                          <a:latin typeface="+mn-lt"/>
                          <a:ea typeface="+mn-ea"/>
                          <a:cs typeface="+mn-cs"/>
                        </a:rPr>
                        <a:t>cristalli</a:t>
                      </a:r>
                      <a:r>
                        <a:rPr kumimoji="0" lang="en-US" sz="1800" b="1" i="0" u="none" strike="noStrike" kern="1200" cap="none" spc="0" normalizeH="0" baseline="0" noProof="0" dirty="0" smtClean="0">
                          <a:ln>
                            <a:noFill/>
                          </a:ln>
                          <a:solidFill>
                            <a:srgbClr val="000090"/>
                          </a:solidFill>
                          <a:effectLst/>
                          <a:uLnTx/>
                          <a:uFillTx/>
                          <a:latin typeface="+mn-lt"/>
                          <a:ea typeface="+mn-ea"/>
                          <a:cs typeface="+mn-cs"/>
                        </a:rPr>
                        <a:t> </a:t>
                      </a:r>
                      <a:r>
                        <a:rPr kumimoji="0" lang="en-US" sz="1800" b="1" i="0" u="none" strike="noStrike" kern="1200" cap="none" spc="0" normalizeH="0" baseline="0" noProof="0" dirty="0" err="1" smtClean="0">
                          <a:ln>
                            <a:noFill/>
                          </a:ln>
                          <a:solidFill>
                            <a:srgbClr val="000090"/>
                          </a:solidFill>
                          <a:effectLst/>
                          <a:uLnTx/>
                          <a:uFillTx/>
                          <a:latin typeface="+mn-lt"/>
                          <a:ea typeface="+mn-ea"/>
                          <a:cs typeface="+mn-cs"/>
                        </a:rPr>
                        <a:t>finali</a:t>
                      </a:r>
                      <a:r>
                        <a:rPr kumimoji="0" lang="en-US" sz="1800" b="1" i="0" u="none" strike="noStrike" kern="1200" cap="none" spc="0" normalizeH="0" baseline="0" noProof="0" dirty="0" smtClean="0">
                          <a:ln>
                            <a:noFill/>
                          </a:ln>
                          <a:solidFill>
                            <a:srgbClr val="000090"/>
                          </a:solidFill>
                          <a:effectLst/>
                          <a:uLnTx/>
                          <a:uFillTx/>
                          <a:latin typeface="+mn-lt"/>
                          <a:ea typeface="+mn-ea"/>
                          <a:cs typeface="+mn-cs"/>
                        </a:rPr>
                        <a:t>	</a:t>
                      </a:r>
                    </a:p>
                    <a:p>
                      <a:endParaRPr lang="en-US" b="1" dirty="0">
                        <a:solidFill>
                          <a:srgbClr val="000090"/>
                        </a:solidFill>
                      </a:endParaRPr>
                    </a:p>
                  </a:txBody>
                  <a:tcPr/>
                </a:tc>
                <a:tc>
                  <a:txBody>
                    <a:bodyPr/>
                    <a:lstStyle/>
                    <a:p>
                      <a:r>
                        <a:rPr lang="en-US" b="1" dirty="0" smtClean="0">
                          <a:solidFill>
                            <a:srgbClr val="000090"/>
                          </a:solidFill>
                        </a:rPr>
                        <a:t>08-09-2018</a:t>
                      </a:r>
                      <a:endParaRPr lang="en-US" b="1" dirty="0">
                        <a:solidFill>
                          <a:srgbClr val="000090"/>
                        </a:solidFill>
                      </a:endParaRPr>
                    </a:p>
                  </a:txBody>
                  <a:tcPr/>
                </a:tc>
              </a:tr>
              <a:tr h="422858">
                <a:tc>
                  <a:txBody>
                    <a:bodyPr/>
                    <a:lstStyle/>
                    <a:p>
                      <a:r>
                        <a:rPr lang="en-US" b="1" dirty="0" smtClean="0">
                          <a:solidFill>
                            <a:srgbClr val="000090"/>
                          </a:solidFill>
                        </a:rPr>
                        <a:t>QA</a:t>
                      </a:r>
                      <a:r>
                        <a:rPr lang="en-US" b="1" baseline="0" dirty="0" smtClean="0">
                          <a:solidFill>
                            <a:srgbClr val="000090"/>
                          </a:solidFill>
                        </a:rPr>
                        <a:t> </a:t>
                      </a:r>
                      <a:r>
                        <a:rPr lang="en-US" b="1" baseline="0" dirty="0" err="1" smtClean="0">
                          <a:solidFill>
                            <a:srgbClr val="000090"/>
                          </a:solidFill>
                        </a:rPr>
                        <a:t>completato</a:t>
                      </a:r>
                      <a:r>
                        <a:rPr lang="en-US" b="1" baseline="0" dirty="0" smtClean="0">
                          <a:solidFill>
                            <a:srgbClr val="000090"/>
                          </a:solidFill>
                        </a:rPr>
                        <a:t> </a:t>
                      </a:r>
                      <a:r>
                        <a:rPr lang="en-US" b="1" baseline="0" dirty="0" err="1" smtClean="0">
                          <a:solidFill>
                            <a:srgbClr val="000090"/>
                          </a:solidFill>
                        </a:rPr>
                        <a:t>su</a:t>
                      </a:r>
                      <a:r>
                        <a:rPr lang="en-US" b="1" baseline="0" dirty="0" smtClean="0">
                          <a:solidFill>
                            <a:srgbClr val="000090"/>
                          </a:solidFill>
                        </a:rPr>
                        <a:t> 1000 </a:t>
                      </a:r>
                      <a:r>
                        <a:rPr lang="en-US" b="1" baseline="0" dirty="0" err="1" smtClean="0">
                          <a:solidFill>
                            <a:srgbClr val="000090"/>
                          </a:solidFill>
                        </a:rPr>
                        <a:t>SiPMs</a:t>
                      </a:r>
                      <a:r>
                        <a:rPr lang="en-US" b="1" baseline="0" dirty="0" smtClean="0">
                          <a:solidFill>
                            <a:srgbClr val="000090"/>
                          </a:solidFill>
                        </a:rPr>
                        <a:t> </a:t>
                      </a:r>
                      <a:r>
                        <a:rPr lang="en-US" b="1" baseline="0" dirty="0" err="1" smtClean="0">
                          <a:solidFill>
                            <a:srgbClr val="000090"/>
                          </a:solidFill>
                        </a:rPr>
                        <a:t>finali</a:t>
                      </a:r>
                      <a:endParaRPr lang="en-US" b="1" dirty="0">
                        <a:solidFill>
                          <a:srgbClr val="000090"/>
                        </a:solidFill>
                      </a:endParaRPr>
                    </a:p>
                  </a:txBody>
                  <a:tcPr/>
                </a:tc>
                <a:tc>
                  <a:txBody>
                    <a:bodyPr/>
                    <a:lstStyle/>
                    <a:p>
                      <a:r>
                        <a:rPr lang="en-US" b="1" dirty="0" smtClean="0">
                          <a:solidFill>
                            <a:srgbClr val="000090"/>
                          </a:solidFill>
                        </a:rPr>
                        <a:t>08-09-2018</a:t>
                      </a:r>
                      <a:endParaRPr lang="en-US" b="1" dirty="0">
                        <a:solidFill>
                          <a:srgbClr val="000090"/>
                        </a:solidFill>
                      </a:endParaRPr>
                    </a:p>
                  </a:txBody>
                  <a:tcPr/>
                </a:tc>
              </a:tr>
              <a:tr h="740001">
                <a:tc>
                  <a:txBody>
                    <a:bodyPr/>
                    <a:lstStyle/>
                    <a:p>
                      <a:r>
                        <a:rPr kumimoji="0" lang="en-US" sz="1800" b="1" i="0" u="none" strike="noStrike" kern="1200" cap="none" spc="0" normalizeH="0" baseline="0" noProof="0" dirty="0" err="1" smtClean="0">
                          <a:ln>
                            <a:noFill/>
                          </a:ln>
                          <a:solidFill>
                            <a:srgbClr val="000090"/>
                          </a:solidFill>
                          <a:effectLst/>
                          <a:uLnTx/>
                          <a:uFillTx/>
                          <a:latin typeface="+mn-lt"/>
                          <a:ea typeface="+mn-ea"/>
                          <a:cs typeface="+mn-cs"/>
                        </a:rPr>
                        <a:t>Versione</a:t>
                      </a:r>
                      <a:r>
                        <a:rPr kumimoji="0" lang="en-US" sz="1800" b="1" i="0" u="none" strike="noStrike" kern="1200" cap="none" spc="0" normalizeH="0" baseline="0" noProof="0" dirty="0" smtClean="0">
                          <a:ln>
                            <a:noFill/>
                          </a:ln>
                          <a:solidFill>
                            <a:srgbClr val="000090"/>
                          </a:solidFill>
                          <a:effectLst/>
                          <a:uLnTx/>
                          <a:uFillTx/>
                          <a:latin typeface="+mn-lt"/>
                          <a:ea typeface="+mn-ea"/>
                          <a:cs typeface="+mn-cs"/>
                        </a:rPr>
                        <a:t> finale </a:t>
                      </a:r>
                      <a:r>
                        <a:rPr kumimoji="0" lang="en-US" sz="1800" b="1" i="0" u="none" strike="noStrike" kern="1200" cap="none" spc="0" normalizeH="0" baseline="0" noProof="0" dirty="0" err="1" smtClean="0">
                          <a:ln>
                            <a:noFill/>
                          </a:ln>
                          <a:solidFill>
                            <a:srgbClr val="000090"/>
                          </a:solidFill>
                          <a:effectLst/>
                          <a:uLnTx/>
                          <a:uFillTx/>
                          <a:latin typeface="+mn-lt"/>
                          <a:ea typeface="+mn-ea"/>
                          <a:cs typeface="+mn-cs"/>
                        </a:rPr>
                        <a:t>della</a:t>
                      </a:r>
                      <a:r>
                        <a:rPr kumimoji="0" lang="en-US" sz="1800" b="1" i="0" u="none" strike="noStrike" kern="1200" cap="none" spc="0" normalizeH="0" baseline="0" noProof="0" dirty="0" smtClean="0">
                          <a:ln>
                            <a:noFill/>
                          </a:ln>
                          <a:solidFill>
                            <a:srgbClr val="000090"/>
                          </a:solidFill>
                          <a:effectLst/>
                          <a:uLnTx/>
                          <a:uFillTx/>
                          <a:latin typeface="+mn-lt"/>
                          <a:ea typeface="+mn-ea"/>
                          <a:cs typeface="+mn-cs"/>
                        </a:rPr>
                        <a:t> board </a:t>
                      </a:r>
                      <a:r>
                        <a:rPr kumimoji="0" lang="en-US" sz="1800" b="1" i="0" u="none" strike="noStrike" kern="1200" cap="none" spc="0" normalizeH="0" baseline="0" noProof="0" dirty="0" err="1" smtClean="0">
                          <a:ln>
                            <a:noFill/>
                          </a:ln>
                          <a:solidFill>
                            <a:srgbClr val="000090"/>
                          </a:solidFill>
                          <a:effectLst/>
                          <a:uLnTx/>
                          <a:uFillTx/>
                          <a:latin typeface="+mn-lt"/>
                          <a:ea typeface="+mn-ea"/>
                          <a:cs typeface="+mn-cs"/>
                        </a:rPr>
                        <a:t>mezzanina</a:t>
                      </a:r>
                      <a:r>
                        <a:rPr kumimoji="0" lang="en-US" sz="1800" b="1" i="0" u="none" strike="noStrike" kern="1200" cap="none" spc="0" normalizeH="0" baseline="0" noProof="0" dirty="0" smtClean="0">
                          <a:ln>
                            <a:noFill/>
                          </a:ln>
                          <a:solidFill>
                            <a:srgbClr val="000090"/>
                          </a:solidFill>
                          <a:effectLst/>
                          <a:uLnTx/>
                          <a:uFillTx/>
                          <a:latin typeface="+mn-lt"/>
                          <a:ea typeface="+mn-ea"/>
                          <a:cs typeface="+mn-cs"/>
                        </a:rPr>
                        <a:t>	 	 </a:t>
                      </a:r>
                      <a:endParaRPr lang="en-US" b="1" dirty="0">
                        <a:solidFill>
                          <a:srgbClr val="000090"/>
                        </a:solidFill>
                      </a:endParaRPr>
                    </a:p>
                  </a:txBody>
                  <a:tcPr/>
                </a:tc>
                <a:tc>
                  <a:txBody>
                    <a:bodyPr/>
                    <a:lstStyle/>
                    <a:p>
                      <a:r>
                        <a:rPr lang="en-US" b="1" dirty="0" smtClean="0">
                          <a:solidFill>
                            <a:srgbClr val="000090"/>
                          </a:solidFill>
                        </a:rPr>
                        <a:t>01-10-2018</a:t>
                      </a:r>
                      <a:endParaRPr lang="en-US" b="1" dirty="0">
                        <a:solidFill>
                          <a:srgbClr val="000090"/>
                        </a:solidFill>
                      </a:endParaRPr>
                    </a:p>
                  </a:txBody>
                  <a:tcPr/>
                </a:tc>
              </a:tr>
              <a:tr h="461710">
                <a:tc>
                  <a:txBody>
                    <a:bodyPr/>
                    <a:lstStyle/>
                    <a:p>
                      <a:r>
                        <a:rPr lang="en-US" b="1" dirty="0" err="1" smtClean="0">
                          <a:solidFill>
                            <a:srgbClr val="000090"/>
                          </a:solidFill>
                        </a:rPr>
                        <a:t>Versione</a:t>
                      </a:r>
                      <a:r>
                        <a:rPr lang="en-US" b="1" baseline="0" dirty="0" smtClean="0">
                          <a:solidFill>
                            <a:srgbClr val="000090"/>
                          </a:solidFill>
                        </a:rPr>
                        <a:t> finale digitizer con </a:t>
                      </a:r>
                      <a:r>
                        <a:rPr lang="en-US" b="1" baseline="0" dirty="0" err="1" smtClean="0">
                          <a:solidFill>
                            <a:srgbClr val="000090"/>
                          </a:solidFill>
                        </a:rPr>
                        <a:t>Polarfire</a:t>
                      </a:r>
                      <a:endParaRPr lang="en-US" b="1" dirty="0">
                        <a:solidFill>
                          <a:srgbClr val="000090"/>
                        </a:solidFill>
                      </a:endParaRPr>
                    </a:p>
                  </a:txBody>
                  <a:tcPr/>
                </a:tc>
                <a:tc>
                  <a:txBody>
                    <a:bodyPr/>
                    <a:lstStyle/>
                    <a:p>
                      <a:r>
                        <a:rPr lang="en-US" b="1" dirty="0" smtClean="0">
                          <a:solidFill>
                            <a:srgbClr val="000090"/>
                          </a:solidFill>
                        </a:rPr>
                        <a:t>01-10-2018</a:t>
                      </a:r>
                      <a:endParaRPr lang="en-US" b="1" dirty="0">
                        <a:solidFill>
                          <a:srgbClr val="000090"/>
                        </a:solidFill>
                      </a:endParaRPr>
                    </a:p>
                  </a:txBody>
                  <a:tcPr/>
                </a:tc>
              </a:tr>
              <a:tr h="740001">
                <a:tc>
                  <a:txBody>
                    <a:bodyPr/>
                    <a:lstStyle/>
                    <a:p>
                      <a:r>
                        <a:rPr lang="en-US" b="1" dirty="0" err="1" smtClean="0">
                          <a:solidFill>
                            <a:srgbClr val="000090"/>
                          </a:solidFill>
                        </a:rPr>
                        <a:t>Costruzione</a:t>
                      </a:r>
                      <a:r>
                        <a:rPr lang="en-US" b="1" baseline="0" dirty="0" smtClean="0">
                          <a:solidFill>
                            <a:srgbClr val="000090"/>
                          </a:solidFill>
                        </a:rPr>
                        <a:t> </a:t>
                      </a:r>
                      <a:r>
                        <a:rPr lang="en-US" b="1" baseline="0" dirty="0" err="1" smtClean="0">
                          <a:solidFill>
                            <a:srgbClr val="000090"/>
                          </a:solidFill>
                        </a:rPr>
                        <a:t>componenti</a:t>
                      </a:r>
                      <a:r>
                        <a:rPr lang="en-US" b="1" baseline="0" dirty="0" smtClean="0">
                          <a:solidFill>
                            <a:srgbClr val="000090"/>
                          </a:solidFill>
                        </a:rPr>
                        <a:t> </a:t>
                      </a:r>
                      <a:r>
                        <a:rPr lang="en-US" b="1" baseline="0" dirty="0" err="1" smtClean="0">
                          <a:solidFill>
                            <a:srgbClr val="000090"/>
                          </a:solidFill>
                        </a:rPr>
                        <a:t>meccanici</a:t>
                      </a:r>
                      <a:r>
                        <a:rPr lang="en-US" b="1" baseline="0" dirty="0" smtClean="0">
                          <a:solidFill>
                            <a:srgbClr val="000090"/>
                          </a:solidFill>
                        </a:rPr>
                        <a:t> per</a:t>
                      </a:r>
                    </a:p>
                    <a:p>
                      <a:r>
                        <a:rPr lang="en-US" b="1" baseline="0" dirty="0" smtClean="0">
                          <a:solidFill>
                            <a:srgbClr val="000090"/>
                          </a:solidFill>
                        </a:rPr>
                        <a:t>Primo disco: </a:t>
                      </a:r>
                      <a:r>
                        <a:rPr lang="en-US" b="1" baseline="0" dirty="0" err="1" smtClean="0">
                          <a:solidFill>
                            <a:srgbClr val="000090"/>
                          </a:solidFill>
                        </a:rPr>
                        <a:t>Supporto</a:t>
                      </a:r>
                      <a:r>
                        <a:rPr lang="en-US" b="1" baseline="0" dirty="0" smtClean="0">
                          <a:solidFill>
                            <a:srgbClr val="000090"/>
                          </a:solidFill>
                        </a:rPr>
                        <a:t>, CF e Back Plate</a:t>
                      </a:r>
                      <a:endParaRPr lang="en-US" b="1" dirty="0">
                        <a:solidFill>
                          <a:srgbClr val="00009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000090"/>
                          </a:solidFill>
                        </a:rPr>
                        <a:t>01-12-2018</a:t>
                      </a:r>
                    </a:p>
                  </a:txBody>
                  <a:tcPr/>
                </a:tc>
              </a:tr>
            </a:tbl>
          </a:graphicData>
        </a:graphic>
      </p:graphicFrame>
    </p:spTree>
    <p:extLst>
      <p:ext uri="{BB962C8B-B14F-4D97-AF65-F5344CB8AC3E}">
        <p14:creationId xmlns:p14="http://schemas.microsoft.com/office/powerpoint/2010/main" val="193519618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85324"/>
          </a:xfrm>
        </p:spPr>
        <p:txBody>
          <a:bodyPr>
            <a:noAutofit/>
          </a:bodyPr>
          <a:lstStyle/>
          <a:p>
            <a:r>
              <a:rPr lang="en-US" b="0" dirty="0" smtClean="0">
                <a:solidFill>
                  <a:srgbClr val="800000"/>
                </a:solidFill>
                <a:effectLst>
                  <a:outerShdw blurRad="50800" dist="38100" dir="2700000" algn="tl" rotWithShape="0">
                    <a:prstClr val="black">
                      <a:alpha val="40000"/>
                    </a:prstClr>
                  </a:outerShdw>
                </a:effectLst>
              </a:rPr>
              <a:t>FTE 2017</a:t>
            </a:r>
            <a:endParaRPr lang="en-US" b="0" dirty="0">
              <a:solidFill>
                <a:srgbClr val="800000"/>
              </a:solidFill>
              <a:effectLst>
                <a:outerShdw blurRad="50800" dist="38100" dir="2700000" algn="tl" rotWithShape="0">
                  <a:prstClr val="black">
                    <a:alpha val="40000"/>
                  </a:prst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72562880"/>
              </p:ext>
            </p:extLst>
          </p:nvPr>
        </p:nvGraphicFramePr>
        <p:xfrm>
          <a:off x="1020234" y="840164"/>
          <a:ext cx="7018865" cy="2194560"/>
        </p:xfrm>
        <a:graphic>
          <a:graphicData uri="http://schemas.openxmlformats.org/drawingml/2006/table">
            <a:tbl>
              <a:tblPr firstRow="1" bandRow="1">
                <a:tableStyleId>{073A0DAA-6AF3-43AB-8588-CEC1D06C72B9}</a:tableStyleId>
              </a:tblPr>
              <a:tblGrid>
                <a:gridCol w="1531730"/>
                <a:gridCol w="1829045"/>
                <a:gridCol w="1829045"/>
                <a:gridCol w="1829045"/>
              </a:tblGrid>
              <a:tr h="348229">
                <a:tc>
                  <a:txBody>
                    <a:bodyPr/>
                    <a:lstStyle/>
                    <a:p>
                      <a:r>
                        <a:rPr lang="en-US" dirty="0" err="1" smtClean="0"/>
                        <a:t>Sezione</a:t>
                      </a:r>
                      <a:endParaRPr lang="en-US" dirty="0"/>
                    </a:p>
                  </a:txBody>
                  <a:tcPr/>
                </a:tc>
                <a:tc>
                  <a:txBody>
                    <a:bodyPr/>
                    <a:lstStyle/>
                    <a:p>
                      <a:r>
                        <a:rPr lang="en-US" dirty="0" smtClean="0"/>
                        <a:t>NUM</a:t>
                      </a:r>
                      <a:endParaRPr lang="en-US" dirty="0"/>
                    </a:p>
                  </a:txBody>
                  <a:tcPr/>
                </a:tc>
                <a:tc>
                  <a:txBody>
                    <a:bodyPr/>
                    <a:lstStyle/>
                    <a:p>
                      <a:r>
                        <a:rPr lang="en-US" dirty="0" smtClean="0"/>
                        <a:t>FTE</a:t>
                      </a:r>
                      <a:endParaRPr lang="en-US" dirty="0"/>
                    </a:p>
                  </a:txBody>
                  <a:tcPr/>
                </a:tc>
                <a:tc>
                  <a:txBody>
                    <a:bodyPr/>
                    <a:lstStyle/>
                    <a:p>
                      <a:r>
                        <a:rPr lang="en-US" dirty="0" smtClean="0"/>
                        <a:t>FTE/NUM</a:t>
                      </a:r>
                      <a:endParaRPr lang="en-US" dirty="0"/>
                    </a:p>
                  </a:txBody>
                  <a:tcPr/>
                </a:tc>
              </a:tr>
              <a:tr h="348229">
                <a:tc>
                  <a:txBody>
                    <a:bodyPr/>
                    <a:lstStyle/>
                    <a:p>
                      <a:r>
                        <a:rPr lang="en-US" sz="1800" dirty="0" err="1" smtClean="0"/>
                        <a:t>Genova</a:t>
                      </a:r>
                      <a:endParaRPr lang="en-US" sz="1800" dirty="0"/>
                    </a:p>
                  </a:txBody>
                  <a:tcPr/>
                </a:tc>
                <a:tc>
                  <a:txBody>
                    <a:bodyPr/>
                    <a:lstStyle/>
                    <a:p>
                      <a:r>
                        <a:rPr lang="en-US" sz="1800" dirty="0" smtClean="0"/>
                        <a:t>4</a:t>
                      </a:r>
                      <a:endParaRPr lang="en-US" sz="1800" dirty="0"/>
                    </a:p>
                  </a:txBody>
                  <a:tcPr/>
                </a:tc>
                <a:tc>
                  <a:txBody>
                    <a:bodyPr/>
                    <a:lstStyle/>
                    <a:p>
                      <a:r>
                        <a:rPr lang="en-US" sz="1800" dirty="0" smtClean="0"/>
                        <a:t>1,6</a:t>
                      </a:r>
                      <a:endParaRPr lang="en-US" sz="1800" dirty="0"/>
                    </a:p>
                  </a:txBody>
                  <a:tcPr/>
                </a:tc>
                <a:tc>
                  <a:txBody>
                    <a:bodyPr/>
                    <a:lstStyle/>
                    <a:p>
                      <a:r>
                        <a:rPr lang="en-US" sz="1800" dirty="0" smtClean="0"/>
                        <a:t>0,55</a:t>
                      </a:r>
                      <a:endParaRPr lang="en-US" sz="1800" dirty="0"/>
                    </a:p>
                  </a:txBody>
                  <a:tcPr/>
                </a:tc>
              </a:tr>
              <a:tr h="348229">
                <a:tc>
                  <a:txBody>
                    <a:bodyPr/>
                    <a:lstStyle/>
                    <a:p>
                      <a:r>
                        <a:rPr lang="en-US" sz="1800" dirty="0" err="1" smtClean="0"/>
                        <a:t>Frascati</a:t>
                      </a:r>
                      <a:endParaRPr lang="en-US" sz="1800" dirty="0"/>
                    </a:p>
                  </a:txBody>
                  <a:tcPr/>
                </a:tc>
                <a:tc>
                  <a:txBody>
                    <a:bodyPr/>
                    <a:lstStyle/>
                    <a:p>
                      <a:r>
                        <a:rPr lang="en-US" sz="1800" dirty="0" smtClean="0"/>
                        <a:t>12 (13)</a:t>
                      </a:r>
                      <a:endParaRPr lang="en-US" sz="1800" dirty="0"/>
                    </a:p>
                  </a:txBody>
                  <a:tcPr/>
                </a:tc>
                <a:tc>
                  <a:txBody>
                    <a:bodyPr/>
                    <a:lstStyle/>
                    <a:p>
                      <a:r>
                        <a:rPr lang="en-US" sz="1800" dirty="0" smtClean="0"/>
                        <a:t>9,6</a:t>
                      </a:r>
                      <a:r>
                        <a:rPr lang="en-US" sz="1800" baseline="0" dirty="0" smtClean="0"/>
                        <a:t> (10,1)</a:t>
                      </a:r>
                      <a:endParaRPr lang="en-US" sz="1800" dirty="0"/>
                    </a:p>
                  </a:txBody>
                  <a:tcPr/>
                </a:tc>
                <a:tc>
                  <a:txBody>
                    <a:bodyPr/>
                    <a:lstStyle/>
                    <a:p>
                      <a:r>
                        <a:rPr lang="en-US" sz="1800" baseline="0" dirty="0" smtClean="0"/>
                        <a:t>0.80 (0,78)</a:t>
                      </a:r>
                      <a:endParaRPr lang="en-US" sz="1800" dirty="0"/>
                    </a:p>
                  </a:txBody>
                  <a:tcPr/>
                </a:tc>
              </a:tr>
              <a:tr h="348229">
                <a:tc>
                  <a:txBody>
                    <a:bodyPr/>
                    <a:lstStyle/>
                    <a:p>
                      <a:r>
                        <a:rPr lang="en-US" sz="1800" dirty="0" smtClean="0"/>
                        <a:t>Lecce</a:t>
                      </a:r>
                      <a:endParaRPr lang="en-US" sz="1800" dirty="0"/>
                    </a:p>
                  </a:txBody>
                  <a:tcPr/>
                </a:tc>
                <a:tc>
                  <a:txBody>
                    <a:bodyPr/>
                    <a:lstStyle/>
                    <a:p>
                      <a:r>
                        <a:rPr lang="en-US" sz="1800" dirty="0" smtClean="0"/>
                        <a:t>2</a:t>
                      </a:r>
                      <a:endParaRPr lang="en-US" sz="1800" dirty="0"/>
                    </a:p>
                  </a:txBody>
                  <a:tcPr/>
                </a:tc>
                <a:tc>
                  <a:txBody>
                    <a:bodyPr/>
                    <a:lstStyle/>
                    <a:p>
                      <a:r>
                        <a:rPr lang="en-US" sz="1800" dirty="0" smtClean="0"/>
                        <a:t>0,4</a:t>
                      </a:r>
                      <a:endParaRPr lang="en-US" sz="1800" dirty="0"/>
                    </a:p>
                  </a:txBody>
                  <a:tcPr/>
                </a:tc>
                <a:tc>
                  <a:txBody>
                    <a:bodyPr/>
                    <a:lstStyle/>
                    <a:p>
                      <a:r>
                        <a:rPr lang="en-US" sz="1800" dirty="0" smtClean="0"/>
                        <a:t>0.20</a:t>
                      </a:r>
                      <a:endParaRPr lang="en-US" sz="1800" dirty="0"/>
                    </a:p>
                  </a:txBody>
                  <a:tcPr/>
                </a:tc>
              </a:tr>
              <a:tr h="348229">
                <a:tc>
                  <a:txBody>
                    <a:bodyPr/>
                    <a:lstStyle/>
                    <a:p>
                      <a:r>
                        <a:rPr lang="en-US" sz="1800" dirty="0" smtClean="0"/>
                        <a:t>Pisa</a:t>
                      </a:r>
                      <a:endParaRPr lang="en-US" sz="1800" dirty="0"/>
                    </a:p>
                  </a:txBody>
                  <a:tcPr/>
                </a:tc>
                <a:tc>
                  <a:txBody>
                    <a:bodyPr/>
                    <a:lstStyle/>
                    <a:p>
                      <a:r>
                        <a:rPr lang="en-US" sz="1800" dirty="0" smtClean="0"/>
                        <a:t>13</a:t>
                      </a:r>
                      <a:endParaRPr lang="en-US" sz="1800" dirty="0"/>
                    </a:p>
                  </a:txBody>
                  <a:tcPr/>
                </a:tc>
                <a:tc>
                  <a:txBody>
                    <a:bodyPr/>
                    <a:lstStyle/>
                    <a:p>
                      <a:r>
                        <a:rPr lang="en-US" sz="1800" dirty="0" smtClean="0"/>
                        <a:t>8,2</a:t>
                      </a:r>
                      <a:endParaRPr lang="en-US" sz="1800" dirty="0"/>
                    </a:p>
                  </a:txBody>
                  <a:tcPr/>
                </a:tc>
                <a:tc>
                  <a:txBody>
                    <a:bodyPr/>
                    <a:lstStyle/>
                    <a:p>
                      <a:r>
                        <a:rPr lang="en-US" sz="1800" dirty="0" smtClean="0"/>
                        <a:t>0,63</a:t>
                      </a:r>
                      <a:endParaRPr lang="en-US" sz="1800" dirty="0"/>
                    </a:p>
                  </a:txBody>
                  <a:tcPr/>
                </a:tc>
              </a:tr>
              <a:tr h="348229">
                <a:tc>
                  <a:txBody>
                    <a:bodyPr/>
                    <a:lstStyle/>
                    <a:p>
                      <a:r>
                        <a:rPr lang="en-US" sz="1800" b="1" dirty="0" smtClean="0"/>
                        <a:t>TOTALE</a:t>
                      </a:r>
                      <a:endParaRPr lang="en-US" sz="1800" b="1" dirty="0"/>
                    </a:p>
                  </a:txBody>
                  <a:tcPr>
                    <a:solidFill>
                      <a:srgbClr val="CCFFCC"/>
                    </a:solidFill>
                  </a:tcPr>
                </a:tc>
                <a:tc>
                  <a:txBody>
                    <a:bodyPr/>
                    <a:lstStyle/>
                    <a:p>
                      <a:r>
                        <a:rPr lang="en-US" sz="1800" b="1" dirty="0" smtClean="0"/>
                        <a:t>31</a:t>
                      </a:r>
                      <a:r>
                        <a:rPr lang="en-US" sz="1800" b="1" baseline="0" dirty="0" smtClean="0"/>
                        <a:t> (32)</a:t>
                      </a:r>
                      <a:endParaRPr lang="en-US" sz="1800" b="1" dirty="0"/>
                    </a:p>
                  </a:txBody>
                  <a:tcPr>
                    <a:solidFill>
                      <a:srgbClr val="CCFFCC"/>
                    </a:solidFill>
                  </a:tcPr>
                </a:tc>
                <a:tc>
                  <a:txBody>
                    <a:bodyPr/>
                    <a:lstStyle/>
                    <a:p>
                      <a:r>
                        <a:rPr lang="en-US" sz="1800" b="1" dirty="0" smtClean="0"/>
                        <a:t>19,8 (20,3)</a:t>
                      </a:r>
                      <a:endParaRPr lang="en-US" sz="1800" b="1" dirty="0"/>
                    </a:p>
                  </a:txBody>
                  <a:tcPr>
                    <a:solidFill>
                      <a:srgbClr val="CCFFCC"/>
                    </a:solidFill>
                  </a:tcPr>
                </a:tc>
                <a:tc>
                  <a:txBody>
                    <a:bodyPr/>
                    <a:lstStyle/>
                    <a:p>
                      <a:r>
                        <a:rPr lang="en-US" sz="1800" b="1" dirty="0" smtClean="0"/>
                        <a:t>0,64 (0,63)</a:t>
                      </a:r>
                      <a:endParaRPr lang="en-US" sz="1800" b="1" dirty="0"/>
                    </a:p>
                  </a:txBody>
                  <a:tcPr>
                    <a:solidFill>
                      <a:srgbClr val="CCFFCC"/>
                    </a:solidFill>
                  </a:tcPr>
                </a:tc>
              </a:tr>
            </a:tbl>
          </a:graphicData>
        </a:graphic>
      </p:graphicFrame>
      <p:sp>
        <p:nvSpPr>
          <p:cNvPr id="4" name="Slide Number Placeholder 3"/>
          <p:cNvSpPr>
            <a:spLocks noGrp="1"/>
          </p:cNvSpPr>
          <p:nvPr>
            <p:ph type="sldNum" sz="quarter" idx="12"/>
          </p:nvPr>
        </p:nvSpPr>
        <p:spPr/>
        <p:txBody>
          <a:bodyPr/>
          <a:lstStyle/>
          <a:p>
            <a:fld id="{AB3C1F1C-F708-3F4B-8ECB-6D467F0718B5}" type="slidenum">
              <a:rPr lang="en-US" smtClean="0"/>
              <a:pPr/>
              <a:t>27</a:t>
            </a:fld>
            <a:endParaRPr lang="en-US" dirty="0"/>
          </a:p>
        </p:txBody>
      </p:sp>
      <p:sp>
        <p:nvSpPr>
          <p:cNvPr id="6" name="TextBox 5"/>
          <p:cNvSpPr txBox="1"/>
          <p:nvPr/>
        </p:nvSpPr>
        <p:spPr>
          <a:xfrm>
            <a:off x="377778" y="3040722"/>
            <a:ext cx="8856132" cy="1754327"/>
          </a:xfrm>
          <a:prstGeom prst="rect">
            <a:avLst/>
          </a:prstGeom>
          <a:noFill/>
        </p:spPr>
        <p:txBody>
          <a:bodyPr wrap="square" rtlCol="0">
            <a:spAutoFit/>
          </a:bodyPr>
          <a:lstStyle/>
          <a:p>
            <a:pPr marL="285750" indent="-285750">
              <a:buFont typeface="Wingdings" charset="2"/>
              <a:buChar char="q"/>
            </a:pPr>
            <a:r>
              <a:rPr lang="en-US" sz="1800" dirty="0" smtClean="0"/>
              <a:t>It does not account for 1 FTE of technical support </a:t>
            </a:r>
            <a:r>
              <a:rPr lang="en-US" sz="1800" dirty="0"/>
              <a:t>@</a:t>
            </a:r>
            <a:r>
              <a:rPr lang="en-US" sz="1800" dirty="0" smtClean="0"/>
              <a:t> LNF that are of very high quality: </a:t>
            </a:r>
            <a:r>
              <a:rPr lang="en-US" sz="1800" b="1" dirty="0" err="1" smtClean="0"/>
              <a:t>A.Saputi</a:t>
            </a:r>
            <a:r>
              <a:rPr lang="en-US" sz="1800" b="1" dirty="0" smtClean="0"/>
              <a:t> </a:t>
            </a:r>
            <a:r>
              <a:rPr lang="en-US" sz="1800" dirty="0" smtClean="0"/>
              <a:t>is an engineer with a Tech. position. </a:t>
            </a:r>
            <a:r>
              <a:rPr lang="en-US" sz="1800" b="1" dirty="0" err="1" smtClean="0"/>
              <a:t>G.Corradi</a:t>
            </a:r>
            <a:r>
              <a:rPr lang="en-US" sz="1800" dirty="0" smtClean="0"/>
              <a:t> is the FEE designer.</a:t>
            </a:r>
          </a:p>
          <a:p>
            <a:pPr marL="285750" indent="-285750">
              <a:buFont typeface="Wingdings" charset="2"/>
              <a:buChar char="q"/>
            </a:pPr>
            <a:r>
              <a:rPr lang="en-US" sz="1800" dirty="0" smtClean="0">
                <a:solidFill>
                  <a:srgbClr val="FF0000"/>
                </a:solidFill>
              </a:rPr>
              <a:t>We have again not succeeded to associate 0.5 FTE from ENEA  -:( </a:t>
            </a:r>
          </a:p>
          <a:p>
            <a:pPr marL="285750" indent="-285750">
              <a:buFont typeface="Wingdings" charset="2"/>
              <a:buChar char="q"/>
            </a:pPr>
            <a:r>
              <a:rPr lang="en-US" sz="1800" b="1" dirty="0" smtClean="0">
                <a:solidFill>
                  <a:srgbClr val="008000"/>
                </a:solidFill>
              </a:rPr>
              <a:t>We have additional 2 FTE of  technicians at  LNF that do not count </a:t>
            </a:r>
          </a:p>
          <a:p>
            <a:pPr marL="285750" indent="-285750">
              <a:buFont typeface="Wingdings" charset="2"/>
              <a:buChar char="q"/>
            </a:pPr>
            <a:r>
              <a:rPr lang="en-US" sz="1800" b="1" dirty="0" smtClean="0">
                <a:solidFill>
                  <a:srgbClr val="800000"/>
                </a:solidFill>
              </a:rPr>
              <a:t>Pisa increase related to the  joining of a  strong group of neutron experts from </a:t>
            </a:r>
          </a:p>
          <a:p>
            <a:r>
              <a:rPr lang="en-US" sz="1800" b="1" dirty="0">
                <a:solidFill>
                  <a:srgbClr val="800000"/>
                </a:solidFill>
              </a:rPr>
              <a:t> </a:t>
            </a:r>
            <a:r>
              <a:rPr lang="en-US" sz="1800" b="1" dirty="0" smtClean="0">
                <a:solidFill>
                  <a:srgbClr val="800000"/>
                </a:solidFill>
              </a:rPr>
              <a:t>    U. of Pisa (see </a:t>
            </a:r>
            <a:r>
              <a:rPr lang="en-US" sz="1800" b="1" dirty="0" err="1" smtClean="0">
                <a:solidFill>
                  <a:srgbClr val="800000"/>
                </a:solidFill>
              </a:rPr>
              <a:t>Spinella</a:t>
            </a:r>
            <a:r>
              <a:rPr lang="en-US" sz="1800" b="1" dirty="0" smtClean="0">
                <a:solidFill>
                  <a:srgbClr val="800000"/>
                </a:solidFill>
              </a:rPr>
              <a:t>)</a:t>
            </a:r>
            <a:endParaRPr lang="en-US" sz="1800" b="1" dirty="0"/>
          </a:p>
        </p:txBody>
      </p:sp>
      <p:sp>
        <p:nvSpPr>
          <p:cNvPr id="8" name="TextBox 7"/>
          <p:cNvSpPr txBox="1"/>
          <p:nvPr/>
        </p:nvSpPr>
        <p:spPr>
          <a:xfrm>
            <a:off x="1319211" y="4915704"/>
            <a:ext cx="6719888" cy="1200328"/>
          </a:xfrm>
          <a:prstGeom prst="rect">
            <a:avLst/>
          </a:prstGeom>
          <a:noFill/>
          <a:ln w="38100" cmpd="sng">
            <a:solidFill>
              <a:schemeClr val="tx1"/>
            </a:solidFill>
          </a:ln>
        </p:spPr>
        <p:txBody>
          <a:bodyPr wrap="square" rtlCol="0">
            <a:spAutoFit/>
          </a:bodyPr>
          <a:lstStyle/>
          <a:p>
            <a:r>
              <a:rPr lang="en-US" b="1" dirty="0" smtClean="0"/>
              <a:t>Effective FTE increase (+21%) of MU2E group.</a:t>
            </a:r>
          </a:p>
          <a:p>
            <a:pPr marL="285750" indent="-285750">
              <a:buFont typeface="Wingdings" charset="0"/>
              <a:buChar char="à"/>
            </a:pPr>
            <a:r>
              <a:rPr lang="en-US" dirty="0" smtClean="0">
                <a:sym typeface="Wingdings"/>
              </a:rPr>
              <a:t>Effective increase of 15% of FTE/Person</a:t>
            </a:r>
          </a:p>
          <a:p>
            <a:r>
              <a:rPr lang="en-US" b="1" dirty="0" smtClean="0">
                <a:sym typeface="Wingdings"/>
              </a:rPr>
              <a:t> Stable situation for start of construction </a:t>
            </a:r>
            <a:endParaRPr lang="en-US" b="1" dirty="0" smtClean="0"/>
          </a:p>
        </p:txBody>
      </p:sp>
      <p:sp>
        <p:nvSpPr>
          <p:cNvPr id="3" name="Date Placeholder 2"/>
          <p:cNvSpPr>
            <a:spLocks noGrp="1"/>
          </p:cNvSpPr>
          <p:nvPr>
            <p:ph type="dt" sz="half" idx="10"/>
          </p:nvPr>
        </p:nvSpPr>
        <p:spPr/>
        <p:txBody>
          <a:bodyPr/>
          <a:lstStyle/>
          <a:p>
            <a:r>
              <a:rPr lang="en-US" smtClean="0"/>
              <a:t>6 September 2017</a:t>
            </a:r>
            <a:endParaRPr lang="en-US" dirty="0"/>
          </a:p>
        </p:txBody>
      </p:sp>
      <p:sp>
        <p:nvSpPr>
          <p:cNvPr id="10" name="Footer Placeholder 9"/>
          <p:cNvSpPr>
            <a:spLocks noGrp="1"/>
          </p:cNvSpPr>
          <p:nvPr>
            <p:ph type="ftr" sz="quarter" idx="11"/>
          </p:nvPr>
        </p:nvSpPr>
        <p:spPr/>
        <p:txBody>
          <a:bodyPr/>
          <a:lstStyle/>
          <a:p>
            <a:r>
              <a:rPr lang="en-US" smtClean="0"/>
              <a:t>S.Miscetti - MU2E meeting with CSN1 referees</a:t>
            </a:r>
            <a:endParaRPr lang="en-US" dirty="0"/>
          </a:p>
        </p:txBody>
      </p:sp>
    </p:spTree>
    <p:extLst>
      <p:ext uri="{BB962C8B-B14F-4D97-AF65-F5344CB8AC3E}">
        <p14:creationId xmlns:p14="http://schemas.microsoft.com/office/powerpoint/2010/main" val="167450956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solidFill>
                  <a:srgbClr val="800000"/>
                </a:solidFill>
                <a:effectLst>
                  <a:outerShdw blurRad="50800" dist="38100" dir="2700000" algn="tl" rotWithShape="0">
                    <a:prstClr val="black">
                      <a:alpha val="40000"/>
                    </a:prstClr>
                  </a:outerShdw>
                </a:effectLst>
              </a:rPr>
              <a:t>Talks  2017</a:t>
            </a:r>
            <a:endParaRPr lang="en-US" b="0" dirty="0">
              <a:solidFill>
                <a:srgbClr val="800000"/>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215900" y="842036"/>
            <a:ext cx="8568267" cy="5461198"/>
          </a:xfrm>
        </p:spPr>
        <p:txBody>
          <a:bodyPr>
            <a:normAutofit fontScale="92500" lnSpcReduction="10000"/>
          </a:bodyPr>
          <a:lstStyle/>
          <a:p>
            <a:r>
              <a:rPr lang="en-US" sz="1900" dirty="0" smtClean="0">
                <a:solidFill>
                  <a:srgbClr val="800000"/>
                </a:solidFill>
                <a:sym typeface="Wingdings"/>
              </a:rPr>
              <a:t>General talk on MU2E</a:t>
            </a:r>
          </a:p>
          <a:p>
            <a:pPr marL="0" indent="0">
              <a:buNone/>
            </a:pPr>
            <a:r>
              <a:rPr lang="en-US" sz="1900" dirty="0">
                <a:sym typeface="Wingdings"/>
              </a:rPr>
              <a:t> </a:t>
            </a:r>
            <a:r>
              <a:rPr lang="en-US" sz="1900" dirty="0" smtClean="0">
                <a:sym typeface="Wingdings"/>
              </a:rPr>
              <a:t>  Talk at La </a:t>
            </a:r>
            <a:r>
              <a:rPr lang="en-US" sz="1900" dirty="0" err="1" smtClean="0">
                <a:sym typeface="Wingdings"/>
              </a:rPr>
              <a:t>Thuille</a:t>
            </a:r>
            <a:r>
              <a:rPr lang="en-US" sz="1900" dirty="0" smtClean="0">
                <a:sym typeface="Wingdings"/>
              </a:rPr>
              <a:t> (Young Forum)  (Feb 2017),  (</a:t>
            </a:r>
            <a:r>
              <a:rPr lang="en-US" sz="1900" dirty="0" err="1" smtClean="0">
                <a:sym typeface="Wingdings"/>
              </a:rPr>
              <a:t>Donghia</a:t>
            </a:r>
            <a:r>
              <a:rPr lang="en-US" sz="1900" dirty="0" smtClean="0">
                <a:sym typeface="Wingdings"/>
              </a:rPr>
              <a:t>)</a:t>
            </a:r>
          </a:p>
          <a:p>
            <a:pPr marL="0" indent="0">
              <a:buNone/>
            </a:pPr>
            <a:r>
              <a:rPr lang="en-US" sz="1900" dirty="0">
                <a:sym typeface="Wingdings"/>
              </a:rPr>
              <a:t> </a:t>
            </a:r>
            <a:r>
              <a:rPr lang="en-US" sz="1900" dirty="0" smtClean="0">
                <a:sym typeface="Wingdings"/>
              </a:rPr>
              <a:t>  Poster at IFAE-2017 (Mar 2017)  (</a:t>
            </a:r>
            <a:r>
              <a:rPr lang="en-US" sz="1900" dirty="0" err="1" smtClean="0">
                <a:sym typeface="Wingdings"/>
              </a:rPr>
              <a:t>Diociaiuti</a:t>
            </a:r>
            <a:r>
              <a:rPr lang="en-US" sz="1900" dirty="0" smtClean="0">
                <a:sym typeface="Wingdings"/>
              </a:rPr>
              <a:t>)</a:t>
            </a:r>
          </a:p>
          <a:p>
            <a:pPr marL="0" indent="0">
              <a:buNone/>
            </a:pPr>
            <a:r>
              <a:rPr lang="en-US" sz="1900" dirty="0" smtClean="0">
                <a:sym typeface="Wingdings"/>
              </a:rPr>
              <a:t>   Talk at EPS-2017 (Jun 2017)       (</a:t>
            </a:r>
            <a:r>
              <a:rPr lang="en-US" sz="1900" dirty="0" err="1" smtClean="0">
                <a:sym typeface="Wingdings"/>
              </a:rPr>
              <a:t>Miscetti</a:t>
            </a:r>
            <a:r>
              <a:rPr lang="en-US" sz="1900" dirty="0" smtClean="0">
                <a:sym typeface="Wingdings"/>
              </a:rPr>
              <a:t>)</a:t>
            </a:r>
          </a:p>
          <a:p>
            <a:pPr marL="0" indent="0">
              <a:buNone/>
            </a:pPr>
            <a:r>
              <a:rPr lang="en-US" sz="1900" dirty="0">
                <a:sym typeface="Wingdings"/>
              </a:rPr>
              <a:t> </a:t>
            </a:r>
            <a:r>
              <a:rPr lang="en-US" sz="1900" dirty="0" smtClean="0">
                <a:sym typeface="Wingdings"/>
              </a:rPr>
              <a:t>  Invited Talk at SIF-2017 (Set 2017)    (Di Falco)</a:t>
            </a:r>
          </a:p>
          <a:p>
            <a:pPr marL="0" indent="0">
              <a:buNone/>
            </a:pPr>
            <a:r>
              <a:rPr lang="en-US" sz="1900" dirty="0">
                <a:sym typeface="Wingdings"/>
              </a:rPr>
              <a:t> </a:t>
            </a:r>
            <a:r>
              <a:rPr lang="en-US" sz="1900" dirty="0" smtClean="0">
                <a:sym typeface="Wingdings"/>
              </a:rPr>
              <a:t>  Invited Talk at FCCP-2017 (Set 2017) (</a:t>
            </a:r>
            <a:r>
              <a:rPr lang="en-US" sz="1900" dirty="0" err="1" smtClean="0">
                <a:sym typeface="Wingdings"/>
              </a:rPr>
              <a:t>Giovannella</a:t>
            </a:r>
            <a:r>
              <a:rPr lang="en-US" sz="1900" dirty="0" smtClean="0">
                <a:sym typeface="Wingdings"/>
              </a:rPr>
              <a:t>)</a:t>
            </a:r>
          </a:p>
          <a:p>
            <a:r>
              <a:rPr lang="en-US" sz="1900" dirty="0" smtClean="0">
                <a:solidFill>
                  <a:srgbClr val="800000"/>
                </a:solidFill>
              </a:rPr>
              <a:t>Talk on calorimeter system</a:t>
            </a:r>
          </a:p>
          <a:p>
            <a:pPr marL="0" indent="0">
              <a:buNone/>
            </a:pPr>
            <a:r>
              <a:rPr lang="en-US" sz="1900" dirty="0"/>
              <a:t> </a:t>
            </a:r>
            <a:r>
              <a:rPr lang="en-US" sz="1900" dirty="0" smtClean="0"/>
              <a:t>   </a:t>
            </a:r>
            <a:r>
              <a:rPr lang="en-US" sz="1900" dirty="0" smtClean="0">
                <a:sym typeface="Wingdings"/>
              </a:rPr>
              <a:t> Poster at INSTR 2017  (</a:t>
            </a:r>
            <a:r>
              <a:rPr lang="en-US" sz="1900" dirty="0" err="1" smtClean="0">
                <a:sym typeface="Wingdings"/>
              </a:rPr>
              <a:t>Happacher</a:t>
            </a:r>
            <a:r>
              <a:rPr lang="en-US" sz="1900" dirty="0" smtClean="0">
                <a:sym typeface="Wingdings"/>
              </a:rPr>
              <a:t>)</a:t>
            </a:r>
          </a:p>
          <a:p>
            <a:pPr marL="0" indent="0">
              <a:buNone/>
            </a:pPr>
            <a:r>
              <a:rPr lang="en-US" sz="1900" dirty="0" smtClean="0">
                <a:sym typeface="Wingdings"/>
              </a:rPr>
              <a:t>     </a:t>
            </a:r>
            <a:r>
              <a:rPr lang="en-US" sz="1900" dirty="0" err="1" smtClean="0">
                <a:sym typeface="Wingdings"/>
              </a:rPr>
              <a:t>SiPM</a:t>
            </a:r>
            <a:r>
              <a:rPr lang="en-US" sz="1900" dirty="0" smtClean="0">
                <a:sym typeface="Wingdings"/>
              </a:rPr>
              <a:t> Poster </a:t>
            </a:r>
            <a:r>
              <a:rPr lang="en-US" sz="1900" dirty="0">
                <a:sym typeface="Wingdings"/>
              </a:rPr>
              <a:t>at NDP-2017  </a:t>
            </a:r>
            <a:r>
              <a:rPr lang="en-US" sz="1900" dirty="0" smtClean="0">
                <a:sym typeface="Wingdings"/>
              </a:rPr>
              <a:t>      (</a:t>
            </a:r>
            <a:r>
              <a:rPr lang="en-US" sz="1900" dirty="0">
                <a:sym typeface="Wingdings"/>
              </a:rPr>
              <a:t>June 2017)    (</a:t>
            </a:r>
            <a:r>
              <a:rPr lang="en-US" sz="1900" dirty="0" err="1">
                <a:sym typeface="Wingdings"/>
              </a:rPr>
              <a:t>Morescalchi</a:t>
            </a:r>
            <a:r>
              <a:rPr lang="en-US" sz="1900" dirty="0">
                <a:sym typeface="Wingdings"/>
              </a:rPr>
              <a:t>)</a:t>
            </a:r>
          </a:p>
          <a:p>
            <a:pPr marL="0" indent="0">
              <a:buNone/>
            </a:pPr>
            <a:r>
              <a:rPr lang="en-US" sz="1900" dirty="0">
                <a:sym typeface="Wingdings"/>
              </a:rPr>
              <a:t>  </a:t>
            </a:r>
            <a:r>
              <a:rPr lang="en-US" sz="1900" dirty="0" smtClean="0">
                <a:sym typeface="Wingdings"/>
              </a:rPr>
              <a:t>    Calorimeter Talk at TIPP-2017  (</a:t>
            </a:r>
            <a:r>
              <a:rPr lang="en-US" sz="1900" dirty="0">
                <a:sym typeface="Wingdings"/>
              </a:rPr>
              <a:t>May </a:t>
            </a:r>
            <a:r>
              <a:rPr lang="en-US" sz="1900" dirty="0" smtClean="0">
                <a:sym typeface="Wingdings"/>
              </a:rPr>
              <a:t>2017)     </a:t>
            </a:r>
            <a:r>
              <a:rPr lang="en-US" sz="1900" dirty="0">
                <a:sym typeface="Wingdings"/>
              </a:rPr>
              <a:t>(</a:t>
            </a:r>
            <a:r>
              <a:rPr lang="en-US" sz="1900" dirty="0" err="1">
                <a:sym typeface="Wingdings"/>
              </a:rPr>
              <a:t>Pezzullo</a:t>
            </a:r>
            <a:r>
              <a:rPr lang="en-US" sz="1900" dirty="0">
                <a:sym typeface="Wingdings"/>
              </a:rPr>
              <a:t>)</a:t>
            </a:r>
          </a:p>
          <a:p>
            <a:pPr marL="0" indent="0">
              <a:buNone/>
            </a:pPr>
            <a:r>
              <a:rPr lang="en-US" sz="1900" dirty="0" smtClean="0">
                <a:sym typeface="Wingdings"/>
              </a:rPr>
              <a:t>      Talk on </a:t>
            </a:r>
            <a:r>
              <a:rPr lang="en-US" sz="1900" dirty="0" err="1" smtClean="0">
                <a:sym typeface="Wingdings"/>
              </a:rPr>
              <a:t>SiPMs</a:t>
            </a:r>
            <a:r>
              <a:rPr lang="en-US" sz="1900" dirty="0" smtClean="0">
                <a:sym typeface="Wingdings"/>
              </a:rPr>
              <a:t> at TIPP-2017     (May 2017) ( </a:t>
            </a:r>
            <a:r>
              <a:rPr lang="en-US" sz="1900" dirty="0" err="1" smtClean="0">
                <a:sym typeface="Wingdings"/>
              </a:rPr>
              <a:t>Sarra</a:t>
            </a:r>
            <a:r>
              <a:rPr lang="en-US" sz="1900" dirty="0" smtClean="0">
                <a:sym typeface="Wingdings"/>
              </a:rPr>
              <a:t>)</a:t>
            </a:r>
          </a:p>
          <a:p>
            <a:pPr marL="0" indent="0">
              <a:buNone/>
            </a:pPr>
            <a:r>
              <a:rPr lang="en-US" sz="1900" dirty="0" smtClean="0"/>
              <a:t>    </a:t>
            </a:r>
            <a:r>
              <a:rPr lang="en-US" sz="1900" dirty="0" smtClean="0">
                <a:sym typeface="Wingdings"/>
              </a:rPr>
              <a:t> Talk on </a:t>
            </a:r>
            <a:r>
              <a:rPr lang="en-US" sz="1900" dirty="0" err="1" smtClean="0">
                <a:sym typeface="Wingdings"/>
              </a:rPr>
              <a:t>Calo</a:t>
            </a:r>
            <a:r>
              <a:rPr lang="en-US" sz="1900" dirty="0" smtClean="0">
                <a:sym typeface="Wingdings"/>
              </a:rPr>
              <a:t> &amp; Tracker  (EPS-2017) (July 2017) (</a:t>
            </a:r>
            <a:r>
              <a:rPr lang="en-US" sz="1900" dirty="0" err="1" smtClean="0">
                <a:sym typeface="Wingdings"/>
              </a:rPr>
              <a:t>Giovannella</a:t>
            </a:r>
            <a:r>
              <a:rPr lang="en-US" sz="1900" dirty="0" smtClean="0">
                <a:sym typeface="Wingdings"/>
              </a:rPr>
              <a:t>)</a:t>
            </a:r>
          </a:p>
          <a:p>
            <a:pPr marL="0" indent="0">
              <a:buNone/>
            </a:pPr>
            <a:r>
              <a:rPr lang="en-US" sz="1900" dirty="0">
                <a:sym typeface="Wingdings"/>
              </a:rPr>
              <a:t> </a:t>
            </a:r>
            <a:r>
              <a:rPr lang="en-US" sz="1900" dirty="0" smtClean="0">
                <a:sym typeface="Wingdings"/>
              </a:rPr>
              <a:t>    Talk on Calorimeter (APS-2017)      (Aug 2017)  (</a:t>
            </a:r>
            <a:r>
              <a:rPr lang="en-US" sz="1900" dirty="0" err="1" smtClean="0">
                <a:sym typeface="Wingdings"/>
              </a:rPr>
              <a:t>Donghia</a:t>
            </a:r>
            <a:r>
              <a:rPr lang="en-US" sz="1900" dirty="0">
                <a:sym typeface="Wingdings"/>
              </a:rPr>
              <a:t>)</a:t>
            </a:r>
            <a:endParaRPr lang="en-US" sz="1900" dirty="0" smtClean="0">
              <a:sym typeface="Wingdings"/>
            </a:endParaRPr>
          </a:p>
          <a:p>
            <a:pPr marL="0" indent="0">
              <a:buNone/>
            </a:pPr>
            <a:r>
              <a:rPr lang="en-US" sz="1900" dirty="0">
                <a:sym typeface="Wingdings"/>
              </a:rPr>
              <a:t> </a:t>
            </a:r>
            <a:r>
              <a:rPr lang="en-US" sz="1900" dirty="0" smtClean="0">
                <a:sym typeface="Wingdings"/>
              </a:rPr>
              <a:t>    </a:t>
            </a:r>
            <a:r>
              <a:rPr lang="en-US" sz="1900" dirty="0" err="1" smtClean="0">
                <a:sym typeface="Wingdings"/>
              </a:rPr>
              <a:t>SiPM</a:t>
            </a:r>
            <a:r>
              <a:rPr lang="en-US" sz="1900" dirty="0" smtClean="0">
                <a:sym typeface="Wingdings"/>
              </a:rPr>
              <a:t>  Poster  (APS-2017) (Aug 2017) (</a:t>
            </a:r>
            <a:r>
              <a:rPr lang="en-US" sz="1900" dirty="0" err="1" smtClean="0">
                <a:sym typeface="Wingdings"/>
              </a:rPr>
              <a:t>Donghia</a:t>
            </a:r>
            <a:r>
              <a:rPr lang="en-US" sz="1900" dirty="0" smtClean="0">
                <a:sym typeface="Wingdings"/>
              </a:rPr>
              <a:t>)</a:t>
            </a:r>
          </a:p>
          <a:p>
            <a:pPr marL="0" indent="0">
              <a:buNone/>
            </a:pPr>
            <a:r>
              <a:rPr lang="en-US" sz="1900" dirty="0">
                <a:sym typeface="Wingdings"/>
              </a:rPr>
              <a:t> </a:t>
            </a:r>
            <a:r>
              <a:rPr lang="en-US" sz="1900" dirty="0" smtClean="0">
                <a:sym typeface="Wingdings"/>
              </a:rPr>
              <a:t>    Poster + talk at SCINT-2017 *Set 2017)</a:t>
            </a:r>
          </a:p>
          <a:p>
            <a:pPr marL="0" indent="0">
              <a:buNone/>
            </a:pPr>
            <a:r>
              <a:rPr lang="en-US" sz="1900" dirty="0" smtClean="0">
                <a:sym typeface="Wingdings"/>
              </a:rPr>
              <a:t>      Poster + talk at IEEE-2017  (Oct 2017)</a:t>
            </a:r>
          </a:p>
          <a:p>
            <a:pPr marL="0" indent="0">
              <a:buNone/>
            </a:pPr>
            <a:r>
              <a:rPr lang="en-US" sz="2000" dirty="0" smtClean="0">
                <a:sym typeface="Wingdings"/>
              </a:rPr>
              <a:t>			</a:t>
            </a:r>
          </a:p>
          <a:p>
            <a:pPr marL="0" indent="0">
              <a:buNone/>
            </a:pPr>
            <a:r>
              <a:rPr lang="en-US" sz="2000" b="1" dirty="0">
                <a:solidFill>
                  <a:srgbClr val="800000"/>
                </a:solidFill>
                <a:sym typeface="Wingdings"/>
              </a:rPr>
              <a:t>	</a:t>
            </a:r>
            <a:r>
              <a:rPr lang="en-US" sz="2000" b="1" dirty="0" smtClean="0">
                <a:solidFill>
                  <a:srgbClr val="800000"/>
                </a:solidFill>
                <a:sym typeface="Wingdings"/>
              </a:rPr>
              <a:t>			Total on 2017 </a:t>
            </a:r>
            <a:r>
              <a:rPr lang="mr-IN" sz="2000" b="1" dirty="0" smtClean="0">
                <a:solidFill>
                  <a:srgbClr val="800000"/>
                </a:solidFill>
                <a:sym typeface="Wingdings"/>
              </a:rPr>
              <a:t>…</a:t>
            </a:r>
            <a:r>
              <a:rPr lang="en-US" sz="2000" b="1" dirty="0" smtClean="0">
                <a:solidFill>
                  <a:srgbClr val="800000"/>
                </a:solidFill>
                <a:sym typeface="Wingdings"/>
              </a:rPr>
              <a:t>  </a:t>
            </a:r>
            <a:r>
              <a:rPr lang="en-US" sz="2000" b="1" dirty="0">
                <a:solidFill>
                  <a:srgbClr val="800000"/>
                </a:solidFill>
                <a:sym typeface="Wingdings"/>
              </a:rPr>
              <a:t>9</a:t>
            </a:r>
            <a:r>
              <a:rPr lang="en-US" sz="2000" b="1" dirty="0" smtClean="0">
                <a:solidFill>
                  <a:srgbClr val="800000"/>
                </a:solidFill>
                <a:sym typeface="Wingdings"/>
              </a:rPr>
              <a:t> talks + 7 posters </a:t>
            </a:r>
            <a:endParaRPr lang="en-US" sz="2000" dirty="0" smtClean="0">
              <a:sym typeface="Wingdings"/>
            </a:endParaRPr>
          </a:p>
          <a:p>
            <a:pPr marL="0" indent="0">
              <a:buNone/>
            </a:pPr>
            <a:endParaRPr lang="en-US" dirty="0"/>
          </a:p>
        </p:txBody>
      </p:sp>
      <p:sp>
        <p:nvSpPr>
          <p:cNvPr id="4" name="Date Placeholder 3"/>
          <p:cNvSpPr>
            <a:spLocks noGrp="1"/>
          </p:cNvSpPr>
          <p:nvPr>
            <p:ph type="dt" sz="half" idx="10"/>
          </p:nvPr>
        </p:nvSpPr>
        <p:spPr/>
        <p:txBody>
          <a:bodyPr/>
          <a:lstStyle/>
          <a:p>
            <a:r>
              <a:rPr lang="en-US" smtClean="0"/>
              <a:t>6 September 2017</a:t>
            </a:r>
            <a:endParaRPr lang="en-US" dirty="0"/>
          </a:p>
        </p:txBody>
      </p:sp>
      <p:sp>
        <p:nvSpPr>
          <p:cNvPr id="5" name="Footer Placeholder 4"/>
          <p:cNvSpPr>
            <a:spLocks noGrp="1"/>
          </p:cNvSpPr>
          <p:nvPr>
            <p:ph type="ftr" sz="quarter" idx="11"/>
          </p:nvPr>
        </p:nvSpPr>
        <p:spPr/>
        <p:txBody>
          <a:bodyPr/>
          <a:lstStyle/>
          <a:p>
            <a:r>
              <a:rPr lang="en-US" smtClean="0"/>
              <a:t>S.Miscetti - MU2E meeting with CSN1 referees</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28</a:t>
            </a:fld>
            <a:endParaRPr lang="en-US" dirty="0"/>
          </a:p>
        </p:txBody>
      </p:sp>
    </p:spTree>
    <p:extLst>
      <p:ext uri="{BB962C8B-B14F-4D97-AF65-F5344CB8AC3E}">
        <p14:creationId xmlns:p14="http://schemas.microsoft.com/office/powerpoint/2010/main" val="20533173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6 September 2017</a:t>
            </a:r>
            <a:endParaRPr lang="en-US" dirty="0"/>
          </a:p>
        </p:txBody>
      </p:sp>
      <p:sp>
        <p:nvSpPr>
          <p:cNvPr id="5" name="Footer Placeholder 4"/>
          <p:cNvSpPr>
            <a:spLocks noGrp="1"/>
          </p:cNvSpPr>
          <p:nvPr>
            <p:ph type="ftr" sz="quarter" idx="11"/>
          </p:nvPr>
        </p:nvSpPr>
        <p:spPr/>
        <p:txBody>
          <a:bodyPr/>
          <a:lstStyle/>
          <a:p>
            <a:pPr>
              <a:defRPr/>
            </a:pPr>
            <a:r>
              <a:rPr lang="en-US" smtClean="0"/>
              <a:t>S.Miscetti - MU2E meeting with CSN1 referees</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a:t>
            </a:fld>
            <a:endParaRPr lang="en-US" dirty="0"/>
          </a:p>
        </p:txBody>
      </p:sp>
      <p:sp>
        <p:nvSpPr>
          <p:cNvPr id="9" name="Title 1"/>
          <p:cNvSpPr txBox="1">
            <a:spLocks/>
          </p:cNvSpPr>
          <p:nvPr/>
        </p:nvSpPr>
        <p:spPr>
          <a:xfrm>
            <a:off x="228600" y="104968"/>
            <a:ext cx="8686800" cy="641739"/>
          </a:xfrm>
          <a:prstGeom prst="rect">
            <a:avLst/>
          </a:prstGeom>
        </p:spPr>
        <p:txBody>
          <a:bodyPr lIns="0" tIns="0" rIns="0" bIns="0" anchor="b" anchorCtr="0"/>
          <a:lstStyle>
            <a:lvl1pPr algn="l" defTabSz="457200" rtl="0" eaLnBrk="1" fontAlgn="base" hangingPunct="1">
              <a:spcBef>
                <a:spcPct val="0"/>
              </a:spcBef>
              <a:spcAft>
                <a:spcPct val="0"/>
              </a:spcAft>
              <a:defRPr sz="3200" b="1" kern="1200">
                <a:solidFill>
                  <a:srgbClr val="154D81"/>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b="0" dirty="0" smtClean="0">
                <a:solidFill>
                  <a:srgbClr val="800000"/>
                </a:solidFill>
                <a:effectLst>
                  <a:outerShdw blurRad="50800" dist="38100" dir="2700000" algn="tl" rotWithShape="0">
                    <a:prstClr val="black">
                      <a:alpha val="40000"/>
                    </a:prstClr>
                  </a:outerShdw>
                </a:effectLst>
              </a:rPr>
              <a:t>Where are we as an experiment ?</a:t>
            </a:r>
            <a:endParaRPr lang="en-US" b="0" dirty="0">
              <a:solidFill>
                <a:srgbClr val="800000"/>
              </a:solidFill>
              <a:effectLst>
                <a:outerShdw blurRad="50800" dist="38100" dir="2700000" algn="tl" rotWithShape="0">
                  <a:prstClr val="black">
                    <a:alpha val="40000"/>
                  </a:prstClr>
                </a:outerShdw>
              </a:effectLst>
            </a:endParaRPr>
          </a:p>
        </p:txBody>
      </p:sp>
      <p:sp>
        <p:nvSpPr>
          <p:cNvPr id="8" name="Content Placeholder 2"/>
          <p:cNvSpPr>
            <a:spLocks noGrp="1"/>
          </p:cNvSpPr>
          <p:nvPr>
            <p:ph idx="1"/>
          </p:nvPr>
        </p:nvSpPr>
        <p:spPr>
          <a:xfrm>
            <a:off x="228600" y="928746"/>
            <a:ext cx="8686800" cy="1865254"/>
          </a:xfrm>
        </p:spPr>
        <p:txBody>
          <a:bodyPr/>
          <a:lstStyle/>
          <a:p>
            <a:pPr marL="0" indent="0" algn="just">
              <a:buNone/>
            </a:pPr>
            <a:r>
              <a:rPr lang="en-US" sz="2000" dirty="0" smtClean="0"/>
              <a:t>In March meeting @ CSN1 </a:t>
            </a:r>
            <a:r>
              <a:rPr lang="en-US" sz="2000" dirty="0"/>
              <a:t>(</a:t>
            </a:r>
            <a:r>
              <a:rPr lang="en-US" sz="2000" dirty="0" smtClean="0"/>
              <a:t>June referees’ meeting), we have reported that:</a:t>
            </a:r>
          </a:p>
          <a:p>
            <a:pPr algn="just">
              <a:buFont typeface="Wingdings" charset="2"/>
              <a:buChar char="§"/>
            </a:pPr>
            <a:r>
              <a:rPr lang="en-US" sz="2000" dirty="0" smtClean="0"/>
              <a:t> Superconducting cables have been procured</a:t>
            </a:r>
            <a:endParaRPr lang="en-US" sz="2000" dirty="0"/>
          </a:p>
          <a:p>
            <a:pPr algn="just">
              <a:buFont typeface="Wingdings" charset="2"/>
              <a:buChar char="§"/>
            </a:pPr>
            <a:r>
              <a:rPr lang="en-US" sz="2000" dirty="0" smtClean="0"/>
              <a:t>Civil construction is done, TS/DS/PS constructions started. </a:t>
            </a:r>
          </a:p>
          <a:p>
            <a:pPr algn="just">
              <a:buFont typeface="Wingdings" charset="2"/>
              <a:buChar char="§"/>
            </a:pPr>
            <a:r>
              <a:rPr lang="en-US" sz="2000" dirty="0" smtClean="0"/>
              <a:t>Accelerator is progressing well.  </a:t>
            </a:r>
            <a:endParaRPr lang="en-US" sz="2000" dirty="0"/>
          </a:p>
          <a:p>
            <a:pPr algn="just">
              <a:buFont typeface="Wingdings" charset="2"/>
              <a:buChar char="§"/>
            </a:pPr>
            <a:r>
              <a:rPr lang="en-US" sz="2000" dirty="0" smtClean="0"/>
              <a:t>Pasquale will describe the status of TS production.</a:t>
            </a:r>
          </a:p>
        </p:txBody>
      </p:sp>
      <p:sp>
        <p:nvSpPr>
          <p:cNvPr id="7" name="Rectangle 6"/>
          <p:cNvSpPr/>
          <p:nvPr/>
        </p:nvSpPr>
        <p:spPr>
          <a:xfrm>
            <a:off x="806450" y="2958574"/>
            <a:ext cx="7493000" cy="2554545"/>
          </a:xfrm>
          <a:prstGeom prst="rect">
            <a:avLst/>
          </a:prstGeom>
          <a:ln>
            <a:solidFill>
              <a:schemeClr val="tx2"/>
            </a:solidFill>
          </a:ln>
        </p:spPr>
        <p:txBody>
          <a:bodyPr wrap="square">
            <a:spAutoFit/>
          </a:bodyPr>
          <a:lstStyle/>
          <a:p>
            <a:r>
              <a:rPr lang="en-US" sz="2000" b="1" dirty="0">
                <a:solidFill>
                  <a:schemeClr val="accent6">
                    <a:lumMod val="75000"/>
                  </a:schemeClr>
                </a:solidFill>
                <a:latin typeface="Helvetica"/>
                <a:cs typeface="Helvetica"/>
              </a:rPr>
              <a:t>Difficulties in winding PS conductor has delayed the schedule for the PS and DS by 2 months</a:t>
            </a:r>
            <a:r>
              <a:rPr lang="en-US" sz="2000" b="1" dirty="0" smtClean="0">
                <a:solidFill>
                  <a:schemeClr val="accent6">
                    <a:lumMod val="75000"/>
                  </a:schemeClr>
                </a:solidFill>
                <a:latin typeface="Helvetica"/>
                <a:cs typeface="Helvetica"/>
              </a:rPr>
              <a:t>.</a:t>
            </a:r>
          </a:p>
          <a:p>
            <a:r>
              <a:rPr lang="en-US" sz="2000" b="1" dirty="0" smtClean="0">
                <a:solidFill>
                  <a:srgbClr val="FF0000"/>
                </a:solidFill>
                <a:latin typeface="Helvetica"/>
                <a:cs typeface="Helvetica"/>
              </a:rPr>
              <a:t>This </a:t>
            </a:r>
            <a:r>
              <a:rPr lang="en-US" sz="2000" b="1" dirty="0">
                <a:solidFill>
                  <a:srgbClr val="FF0000"/>
                </a:solidFill>
                <a:latin typeface="Helvetica"/>
                <a:cs typeface="Helvetica"/>
              </a:rPr>
              <a:t>delays the Project by about 2 months</a:t>
            </a:r>
            <a:r>
              <a:rPr lang="en-US" sz="2000" b="1" dirty="0" smtClean="0">
                <a:solidFill>
                  <a:srgbClr val="FF0000"/>
                </a:solidFill>
                <a:latin typeface="Helvetica"/>
                <a:cs typeface="Helvetica"/>
              </a:rPr>
              <a:t>.</a:t>
            </a:r>
          </a:p>
          <a:p>
            <a:endParaRPr lang="en-US" sz="2000" b="1" dirty="0">
              <a:solidFill>
                <a:schemeClr val="accent6">
                  <a:lumMod val="75000"/>
                </a:schemeClr>
              </a:solidFill>
              <a:latin typeface="Helvetica"/>
              <a:cs typeface="Helvetica"/>
            </a:endParaRPr>
          </a:p>
          <a:p>
            <a:pPr marL="800100" lvl="1" indent="-342900">
              <a:buFont typeface="Arial" panose="020B0604020202020204" pitchFamily="34" charset="0"/>
              <a:buChar char="•"/>
            </a:pPr>
            <a:r>
              <a:rPr lang="en-US" sz="2000" dirty="0">
                <a:solidFill>
                  <a:schemeClr val="accent6">
                    <a:lumMod val="75000"/>
                  </a:schemeClr>
                </a:solidFill>
                <a:latin typeface="Helvetica"/>
                <a:cs typeface="Helvetica"/>
              </a:rPr>
              <a:t>Have succeeded in winding PS conductor after modifications to the winding machine, but it requires a kluge that will not work for production. PS production requires further modifications.</a:t>
            </a:r>
          </a:p>
        </p:txBody>
      </p:sp>
      <p:sp>
        <p:nvSpPr>
          <p:cNvPr id="10" name="TextBox 9"/>
          <p:cNvSpPr txBox="1"/>
          <p:nvPr/>
        </p:nvSpPr>
        <p:spPr>
          <a:xfrm>
            <a:off x="2109470" y="5525819"/>
            <a:ext cx="5416868" cy="830997"/>
          </a:xfrm>
          <a:prstGeom prst="rect">
            <a:avLst/>
          </a:prstGeom>
          <a:noFill/>
        </p:spPr>
        <p:txBody>
          <a:bodyPr wrap="none" rtlCol="0">
            <a:spAutoFit/>
          </a:bodyPr>
          <a:lstStyle/>
          <a:p>
            <a:r>
              <a:rPr lang="en-US" dirty="0" smtClean="0"/>
              <a:t>This has been reported to the DOE review</a:t>
            </a:r>
          </a:p>
          <a:p>
            <a:r>
              <a:rPr lang="en-US" dirty="0" smtClean="0"/>
              <a:t>In July 2017 IPR-2017</a:t>
            </a:r>
            <a:endParaRPr lang="en-US" dirty="0"/>
          </a:p>
        </p:txBody>
      </p:sp>
    </p:spTree>
    <p:extLst>
      <p:ext uri="{BB962C8B-B14F-4D97-AF65-F5344CB8AC3E}">
        <p14:creationId xmlns:p14="http://schemas.microsoft.com/office/powerpoint/2010/main" val="68306752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745679178"/>
              </p:ext>
            </p:extLst>
          </p:nvPr>
        </p:nvGraphicFramePr>
        <p:xfrm>
          <a:off x="439738" y="2513651"/>
          <a:ext cx="7561262" cy="3174364"/>
        </p:xfrm>
        <a:graphic>
          <a:graphicData uri="http://schemas.openxmlformats.org/drawingml/2006/table">
            <a:tbl>
              <a:tblPr firstRow="1" bandRow="1">
                <a:tableStyleId>{5C22544A-7EE6-4342-B048-85BDC9FD1C3A}</a:tableStyleId>
              </a:tblPr>
              <a:tblGrid>
                <a:gridCol w="1600249"/>
                <a:gridCol w="2346908"/>
                <a:gridCol w="2013856"/>
                <a:gridCol w="1600249"/>
              </a:tblGrid>
              <a:tr h="0">
                <a:tc>
                  <a:txBody>
                    <a:bodyPr/>
                    <a:lstStyle/>
                    <a:p>
                      <a:pPr algn="ctr"/>
                      <a:r>
                        <a:rPr lang="en-GB" sz="1600" dirty="0" smtClean="0"/>
                        <a:t>Institution</a:t>
                      </a:r>
                      <a:endParaRPr lang="en-GB" sz="1600" dirty="0"/>
                    </a:p>
                  </a:txBody>
                  <a:tcPr marL="91443" marR="91443" marT="45710" marB="45710" anchor="ctr"/>
                </a:tc>
                <a:tc>
                  <a:txBody>
                    <a:bodyPr/>
                    <a:lstStyle/>
                    <a:p>
                      <a:pPr algn="ctr"/>
                      <a:r>
                        <a:rPr lang="en-GB" sz="1600" dirty="0" smtClean="0"/>
                        <a:t>Scheduled in GA</a:t>
                      </a:r>
                    </a:p>
                    <a:p>
                      <a:pPr algn="ctr"/>
                      <a:r>
                        <a:rPr lang="en-GB" sz="1600" dirty="0" smtClean="0"/>
                        <a:t>(Jan 2016⎯Aug</a:t>
                      </a:r>
                      <a:r>
                        <a:rPr lang="en-GB" sz="1600" baseline="0" dirty="0" smtClean="0"/>
                        <a:t> 2017</a:t>
                      </a:r>
                      <a:r>
                        <a:rPr lang="en-GB" sz="1600" dirty="0" smtClean="0"/>
                        <a:t>)</a:t>
                      </a:r>
                      <a:endParaRPr lang="en-GB" sz="1600" dirty="0"/>
                    </a:p>
                  </a:txBody>
                  <a:tcPr marL="91443" marR="91443" marT="45710" marB="45710" anchor="ctr"/>
                </a:tc>
                <a:tc>
                  <a:txBody>
                    <a:bodyPr/>
                    <a:lstStyle/>
                    <a:p>
                      <a:pPr algn="ctr"/>
                      <a:r>
                        <a:rPr lang="en-GB" sz="1600" dirty="0" smtClean="0"/>
                        <a:t>Started</a:t>
                      </a:r>
                    </a:p>
                  </a:txBody>
                  <a:tcPr marL="91443" marR="91443" marT="45710" marB="45710" anchor="ctr"/>
                </a:tc>
                <a:tc>
                  <a:txBody>
                    <a:bodyPr/>
                    <a:lstStyle/>
                    <a:p>
                      <a:pPr algn="ctr"/>
                      <a:r>
                        <a:rPr lang="en-GB" sz="1600" dirty="0" smtClean="0"/>
                        <a:t>Fraction</a:t>
                      </a:r>
                      <a:endParaRPr lang="en-GB" sz="1600" dirty="0"/>
                    </a:p>
                  </a:txBody>
                  <a:tcPr marL="91443" marR="91443" marT="45710" marB="45710" anchor="ctr"/>
                </a:tc>
              </a:tr>
              <a:tr h="370752">
                <a:tc>
                  <a:txBody>
                    <a:bodyPr/>
                    <a:lstStyle/>
                    <a:p>
                      <a:pPr algn="ctr"/>
                      <a:r>
                        <a:rPr lang="en-GB" sz="1600" dirty="0" smtClean="0"/>
                        <a:t>ADVANSID</a:t>
                      </a:r>
                      <a:endParaRPr lang="en-GB" sz="1600" dirty="0"/>
                    </a:p>
                  </a:txBody>
                  <a:tcPr marL="91443" marR="91443" marT="45710" marB="45710" anchor="ctr"/>
                </a:tc>
                <a:tc>
                  <a:txBody>
                    <a:bodyPr/>
                    <a:lstStyle/>
                    <a:p>
                      <a:pPr algn="ctr"/>
                      <a:r>
                        <a:rPr lang="en-GB" sz="1600" dirty="0" smtClean="0"/>
                        <a:t>1</a:t>
                      </a:r>
                      <a:endParaRPr lang="en-GB" sz="1600" dirty="0"/>
                    </a:p>
                  </a:txBody>
                  <a:tcPr marL="91443" marR="91443" marT="45710" marB="45710" anchor="ctr"/>
                </a:tc>
                <a:tc>
                  <a:txBody>
                    <a:bodyPr/>
                    <a:lstStyle/>
                    <a:p>
                      <a:pPr algn="ctr"/>
                      <a:r>
                        <a:rPr lang="en-GB" sz="1600" dirty="0" smtClean="0"/>
                        <a:t>0</a:t>
                      </a:r>
                      <a:endParaRPr lang="en-GB" sz="1600" dirty="0"/>
                    </a:p>
                  </a:txBody>
                  <a:tcPr marL="91443" marR="91443" marT="45710" marB="45710" anchor="ctr"/>
                </a:tc>
                <a:tc>
                  <a:txBody>
                    <a:bodyPr/>
                    <a:lstStyle/>
                    <a:p>
                      <a:pPr algn="ctr"/>
                      <a:r>
                        <a:rPr lang="en-GB" sz="1600" dirty="0" smtClean="0"/>
                        <a:t>0%</a:t>
                      </a:r>
                      <a:endParaRPr lang="en-GB" sz="1600" dirty="0"/>
                    </a:p>
                  </a:txBody>
                  <a:tcPr marL="91443" marR="91443" marT="45710" marB="45710" anchor="ctr"/>
                </a:tc>
              </a:tr>
              <a:tr h="370752">
                <a:tc>
                  <a:txBody>
                    <a:bodyPr/>
                    <a:lstStyle/>
                    <a:p>
                      <a:pPr algn="ctr"/>
                      <a:r>
                        <a:rPr lang="en-GB" sz="1600" dirty="0" smtClean="0"/>
                        <a:t>CAEN</a:t>
                      </a:r>
                      <a:endParaRPr lang="en-GB" sz="1600" dirty="0"/>
                    </a:p>
                  </a:txBody>
                  <a:tcPr marL="91443" marR="91443" marT="45710" marB="4571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t>2</a:t>
                      </a:r>
                    </a:p>
                  </a:txBody>
                  <a:tcPr marL="91443" marR="91443" marT="45710" marB="4571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t>2</a:t>
                      </a:r>
                    </a:p>
                  </a:txBody>
                  <a:tcPr marL="91443" marR="91443" marT="45710" marB="45710" anchor="ctr"/>
                </a:tc>
                <a:tc>
                  <a:txBody>
                    <a:bodyPr/>
                    <a:lstStyle/>
                    <a:p>
                      <a:pPr algn="ctr"/>
                      <a:r>
                        <a:rPr lang="en-GB" sz="1600" dirty="0" smtClean="0"/>
                        <a:t>100%</a:t>
                      </a:r>
                      <a:endParaRPr lang="en-GB" sz="1600" dirty="0"/>
                    </a:p>
                  </a:txBody>
                  <a:tcPr marL="91443" marR="91443" marT="45710" marB="45710" anchor="ctr"/>
                </a:tc>
              </a:tr>
              <a:tr h="370752">
                <a:tc>
                  <a:txBody>
                    <a:bodyPr/>
                    <a:lstStyle/>
                    <a:p>
                      <a:pPr algn="ctr"/>
                      <a:r>
                        <a:rPr lang="en-GB" sz="1600" dirty="0" smtClean="0"/>
                        <a:t>HZDR</a:t>
                      </a:r>
                      <a:endParaRPr lang="en-GB" sz="1600" dirty="0"/>
                    </a:p>
                  </a:txBody>
                  <a:tcPr marL="91443" marR="91443" marT="45710" marB="45710" anchor="ctr"/>
                </a:tc>
                <a:tc>
                  <a:txBody>
                    <a:bodyPr/>
                    <a:lstStyle/>
                    <a:p>
                      <a:pPr algn="ctr"/>
                      <a:r>
                        <a:rPr lang="en-GB" sz="1600" dirty="0" smtClean="0"/>
                        <a:t>12</a:t>
                      </a:r>
                      <a:endParaRPr lang="en-GB" sz="1600" dirty="0"/>
                    </a:p>
                  </a:txBody>
                  <a:tcPr marL="91443" marR="91443" marT="45710" marB="45710" anchor="ctr"/>
                </a:tc>
                <a:tc>
                  <a:txBody>
                    <a:bodyPr/>
                    <a:lstStyle/>
                    <a:p>
                      <a:pPr algn="ctr"/>
                      <a:r>
                        <a:rPr lang="en-GB" sz="1600" dirty="0" smtClean="0"/>
                        <a:t>4</a:t>
                      </a:r>
                      <a:endParaRPr lang="en-GB" sz="1600" dirty="0"/>
                    </a:p>
                  </a:txBody>
                  <a:tcPr marL="91443" marR="91443" marT="45710" marB="45710" anchor="ctr"/>
                </a:tc>
                <a:tc>
                  <a:txBody>
                    <a:bodyPr/>
                    <a:lstStyle/>
                    <a:p>
                      <a:pPr algn="ctr"/>
                      <a:r>
                        <a:rPr lang="en-GB" sz="1600" dirty="0" smtClean="0"/>
                        <a:t>33%</a:t>
                      </a:r>
                      <a:endParaRPr lang="en-GB" sz="1600" dirty="0"/>
                    </a:p>
                  </a:txBody>
                  <a:tcPr marL="91443" marR="91443" marT="45710" marB="45710" anchor="ctr"/>
                </a:tc>
              </a:tr>
              <a:tr h="370752">
                <a:tc>
                  <a:txBody>
                    <a:bodyPr/>
                    <a:lstStyle/>
                    <a:p>
                      <a:pPr algn="ctr"/>
                      <a:r>
                        <a:rPr lang="en-GB" sz="1600" dirty="0" smtClean="0"/>
                        <a:t>INFN</a:t>
                      </a:r>
                      <a:endParaRPr lang="en-GB" sz="1600" dirty="0"/>
                    </a:p>
                  </a:txBody>
                  <a:tcPr marL="91443" marR="91443" marT="45710" marB="45710" anchor="ctr"/>
                </a:tc>
                <a:tc>
                  <a:txBody>
                    <a:bodyPr/>
                    <a:lstStyle/>
                    <a:p>
                      <a:pPr algn="ctr"/>
                      <a:r>
                        <a:rPr lang="en-GB" sz="1600" dirty="0" smtClean="0"/>
                        <a:t>122</a:t>
                      </a:r>
                      <a:endParaRPr lang="en-GB" sz="1600" dirty="0"/>
                    </a:p>
                  </a:txBody>
                  <a:tcPr marL="91443" marR="91443" marT="45710" marB="45710" anchor="ctr"/>
                </a:tc>
                <a:tc>
                  <a:txBody>
                    <a:bodyPr/>
                    <a:lstStyle/>
                    <a:p>
                      <a:pPr algn="ctr"/>
                      <a:r>
                        <a:rPr lang="en-GB" sz="1600" dirty="0" smtClean="0"/>
                        <a:t>99</a:t>
                      </a:r>
                    </a:p>
                  </a:txBody>
                  <a:tcPr marL="91443" marR="91443" marT="45710" marB="45710" anchor="ctr"/>
                </a:tc>
                <a:tc>
                  <a:txBody>
                    <a:bodyPr/>
                    <a:lstStyle/>
                    <a:p>
                      <a:pPr algn="ctr"/>
                      <a:r>
                        <a:rPr lang="en-GB" sz="1600" dirty="0" smtClean="0"/>
                        <a:t>81%</a:t>
                      </a:r>
                      <a:endParaRPr lang="en-GB" sz="1600" dirty="0"/>
                    </a:p>
                  </a:txBody>
                  <a:tcPr marL="91443" marR="91443" marT="45710" marB="45710" anchor="ctr"/>
                </a:tc>
              </a:tr>
              <a:tr h="370752">
                <a:tc>
                  <a:txBody>
                    <a:bodyPr/>
                    <a:lstStyle/>
                    <a:p>
                      <a:pPr algn="ctr"/>
                      <a:r>
                        <a:rPr lang="en-GB" sz="1600" dirty="0" smtClean="0"/>
                        <a:t>LIVERPOOL</a:t>
                      </a:r>
                      <a:endParaRPr lang="en-GB" sz="1600" dirty="0"/>
                    </a:p>
                  </a:txBody>
                  <a:tcPr marL="91443" marR="91443" marT="45710" marB="4571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t>41</a:t>
                      </a:r>
                    </a:p>
                  </a:txBody>
                  <a:tcPr marL="91443" marR="91443" marT="45710" marB="4571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t>&gt;</a:t>
                      </a:r>
                      <a:r>
                        <a:rPr lang="en-GB" sz="1600" baseline="0" dirty="0" smtClean="0"/>
                        <a:t> 30</a:t>
                      </a:r>
                      <a:endParaRPr lang="en-GB" sz="1600" dirty="0" smtClean="0"/>
                    </a:p>
                  </a:txBody>
                  <a:tcPr marL="91443" marR="91443" marT="45710" marB="45710" anchor="ctr"/>
                </a:tc>
                <a:tc>
                  <a:txBody>
                    <a:bodyPr/>
                    <a:lstStyle/>
                    <a:p>
                      <a:pPr algn="ctr"/>
                      <a:r>
                        <a:rPr lang="en-GB" sz="1600" dirty="0" smtClean="0"/>
                        <a:t>&gt;</a:t>
                      </a:r>
                      <a:r>
                        <a:rPr lang="en-GB" sz="1600" baseline="0" dirty="0" smtClean="0"/>
                        <a:t> 73</a:t>
                      </a:r>
                      <a:r>
                        <a:rPr lang="en-GB" sz="1600" dirty="0" smtClean="0"/>
                        <a:t>%</a:t>
                      </a:r>
                      <a:endParaRPr lang="en-GB" sz="1600" dirty="0"/>
                    </a:p>
                  </a:txBody>
                  <a:tcPr marL="91443" marR="91443" marT="45710" marB="45710" anchor="ctr"/>
                </a:tc>
              </a:tr>
              <a:tr h="370752">
                <a:tc>
                  <a:txBody>
                    <a:bodyPr/>
                    <a:lstStyle/>
                    <a:p>
                      <a:pPr algn="ctr"/>
                      <a:r>
                        <a:rPr lang="en-GB" sz="1600" dirty="0" smtClean="0"/>
                        <a:t>PRISMA</a:t>
                      </a:r>
                      <a:endParaRPr lang="en-GB" sz="1600" dirty="0"/>
                    </a:p>
                  </a:txBody>
                  <a:tcPr marL="91443" marR="91443" marT="45710" marB="45710" anchor="ctr"/>
                </a:tc>
                <a:tc>
                  <a:txBody>
                    <a:bodyPr/>
                    <a:lstStyle/>
                    <a:p>
                      <a:pPr algn="ctr"/>
                      <a:r>
                        <a:rPr lang="en-GB" sz="1600" dirty="0" smtClean="0"/>
                        <a:t>8</a:t>
                      </a:r>
                      <a:endParaRPr lang="en-GB" sz="1600" dirty="0"/>
                    </a:p>
                  </a:txBody>
                  <a:tcPr marL="91443" marR="91443" marT="45710" marB="45710" anchor="ctr"/>
                </a:tc>
                <a:tc>
                  <a:txBody>
                    <a:bodyPr/>
                    <a:lstStyle/>
                    <a:p>
                      <a:pPr algn="ctr"/>
                      <a:r>
                        <a:rPr lang="en-GB" sz="1600" dirty="0" smtClean="0"/>
                        <a:t>6</a:t>
                      </a:r>
                      <a:endParaRPr lang="en-GB" sz="1600" dirty="0"/>
                    </a:p>
                  </a:txBody>
                  <a:tcPr marL="91443" marR="91443" marT="45710" marB="45710" anchor="ctr"/>
                </a:tc>
                <a:tc>
                  <a:txBody>
                    <a:bodyPr/>
                    <a:lstStyle/>
                    <a:p>
                      <a:pPr algn="ctr"/>
                      <a:r>
                        <a:rPr lang="en-GB" sz="1600" dirty="0" smtClean="0"/>
                        <a:t>75%</a:t>
                      </a:r>
                      <a:endParaRPr lang="en-GB" sz="1600" dirty="0"/>
                    </a:p>
                  </a:txBody>
                  <a:tcPr marL="91443" marR="91443" marT="45710" marB="45710" anchor="ctr"/>
                </a:tc>
              </a:tr>
              <a:tr h="370752">
                <a:tc>
                  <a:txBody>
                    <a:bodyPr/>
                    <a:lstStyle/>
                    <a:p>
                      <a:pPr algn="ctr"/>
                      <a:r>
                        <a:rPr lang="en-GB" sz="1600" dirty="0" smtClean="0"/>
                        <a:t>UCL</a:t>
                      </a:r>
                      <a:endParaRPr lang="en-GB" sz="1600" dirty="0"/>
                    </a:p>
                  </a:txBody>
                  <a:tcPr marL="91443" marR="91443" marT="45710" marB="4571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t>29</a:t>
                      </a:r>
                    </a:p>
                  </a:txBody>
                  <a:tcPr marL="91443" marR="91443" marT="45710" marB="4571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t>15</a:t>
                      </a:r>
                    </a:p>
                  </a:txBody>
                  <a:tcPr marL="91443" marR="91443" marT="45710" marB="4571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t>52%</a:t>
                      </a:r>
                    </a:p>
                  </a:txBody>
                  <a:tcPr marL="91443" marR="91443" marT="45710" marB="45710" anchor="ctr"/>
                </a:tc>
              </a:tr>
            </a:tbl>
          </a:graphicData>
        </a:graphic>
      </p:graphicFrame>
      <p:sp>
        <p:nvSpPr>
          <p:cNvPr id="9266" name="CasellaDiTesto 6"/>
          <p:cNvSpPr txBox="1">
            <a:spLocks noChangeArrowheads="1"/>
          </p:cNvSpPr>
          <p:nvPr/>
        </p:nvSpPr>
        <p:spPr bwMode="auto">
          <a:xfrm>
            <a:off x="1593850" y="5934732"/>
            <a:ext cx="5942013"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MS PGothic" charset="0"/>
                <a:cs typeface="ＭＳ Ｐゴシック" charset="0"/>
              </a:defRPr>
            </a:lvl1pPr>
            <a:lvl2pPr>
              <a:defRPr sz="2800">
                <a:solidFill>
                  <a:schemeClr val="tx1"/>
                </a:solidFill>
                <a:latin typeface="Arial" charset="0"/>
                <a:ea typeface="MS PGothic" charset="0"/>
              </a:defRPr>
            </a:lvl2pPr>
            <a:lvl3pPr>
              <a:defRPr sz="2400">
                <a:solidFill>
                  <a:schemeClr val="tx1"/>
                </a:solidFill>
                <a:latin typeface="Arial" charset="0"/>
                <a:ea typeface="MS PGothic" charset="0"/>
              </a:defRPr>
            </a:lvl3pPr>
            <a:lvl4pPr>
              <a:defRPr sz="2000">
                <a:solidFill>
                  <a:schemeClr val="tx1"/>
                </a:solidFill>
                <a:latin typeface="Arial" charset="0"/>
                <a:ea typeface="MS PGothic" charset="0"/>
              </a:defRPr>
            </a:lvl4pPr>
            <a:lvl5pPr>
              <a:defRPr sz="2000">
                <a:solidFill>
                  <a:schemeClr val="tx1"/>
                </a:solidFill>
                <a:latin typeface="Arial" charset="0"/>
                <a:ea typeface="MS PGothic" charset="0"/>
              </a:defRPr>
            </a:lvl5pPr>
            <a:lvl6pPr>
              <a:defRPr sz="2000">
                <a:solidFill>
                  <a:schemeClr val="tx1"/>
                </a:solidFill>
                <a:latin typeface="Arial" charset="0"/>
                <a:ea typeface="MS PGothic" charset="0"/>
              </a:defRPr>
            </a:lvl6pPr>
            <a:lvl7pPr>
              <a:defRPr sz="2000">
                <a:solidFill>
                  <a:schemeClr val="tx1"/>
                </a:solidFill>
                <a:latin typeface="Arial" charset="0"/>
                <a:ea typeface="MS PGothic" charset="0"/>
              </a:defRPr>
            </a:lvl7pPr>
            <a:lvl8pPr>
              <a:defRPr sz="2000">
                <a:solidFill>
                  <a:schemeClr val="tx1"/>
                </a:solidFill>
                <a:latin typeface="Arial" charset="0"/>
                <a:ea typeface="MS PGothic" charset="0"/>
              </a:defRPr>
            </a:lvl8pPr>
            <a:lvl9pPr>
              <a:defRPr sz="2000">
                <a:solidFill>
                  <a:schemeClr val="tx1"/>
                </a:solidFill>
                <a:latin typeface="Arial" charset="0"/>
                <a:ea typeface="MS PGothic" charset="0"/>
              </a:defRPr>
            </a:lvl9pPr>
          </a:lstStyle>
          <a:p>
            <a:pPr marL="342900" indent="-342900">
              <a:lnSpc>
                <a:spcPct val="80000"/>
              </a:lnSpc>
              <a:spcAft>
                <a:spcPts val="1000"/>
              </a:spcAft>
              <a:buFont typeface="Wingdings" charset="0"/>
              <a:buChar char="ü"/>
            </a:pPr>
            <a:r>
              <a:rPr lang="en-GB" sz="1600" b="0" dirty="0" smtClean="0"/>
              <a:t>In total</a:t>
            </a:r>
            <a:r>
              <a:rPr lang="en-GB" sz="1600" dirty="0" smtClean="0"/>
              <a:t> &gt; 73 </a:t>
            </a:r>
            <a:r>
              <a:rPr lang="en-GB" sz="1600" b="0" dirty="0" smtClean="0"/>
              <a:t>% of the secondments already started</a:t>
            </a:r>
          </a:p>
        </p:txBody>
      </p:sp>
      <p:sp>
        <p:nvSpPr>
          <p:cNvPr id="2" name="TextBox 1"/>
          <p:cNvSpPr txBox="1"/>
          <p:nvPr/>
        </p:nvSpPr>
        <p:spPr>
          <a:xfrm>
            <a:off x="708025" y="876302"/>
            <a:ext cx="6840334" cy="1477328"/>
          </a:xfrm>
          <a:prstGeom prst="rect">
            <a:avLst/>
          </a:prstGeom>
          <a:noFill/>
        </p:spPr>
        <p:txBody>
          <a:bodyPr wrap="none" rtlCol="0">
            <a:spAutoFit/>
          </a:bodyPr>
          <a:lstStyle/>
          <a:p>
            <a:pPr marL="285750" indent="-285750">
              <a:buFont typeface="Wingdings" charset="2"/>
              <a:buChar char="§"/>
            </a:pPr>
            <a:r>
              <a:rPr lang="en-US" sz="1800" dirty="0" smtClean="0"/>
              <a:t>MUSE started as planned on 1/1/2016</a:t>
            </a:r>
          </a:p>
          <a:p>
            <a:pPr marL="285750" indent="-285750">
              <a:buFont typeface="Wingdings" charset="2"/>
              <a:buChar char="§"/>
            </a:pPr>
            <a:r>
              <a:rPr lang="en-US" sz="1800" dirty="0" smtClean="0"/>
              <a:t>WEB site fully implemented and Network activities very active</a:t>
            </a:r>
          </a:p>
          <a:p>
            <a:pPr marL="285750" indent="-285750">
              <a:buFont typeface="Wingdings" charset="2"/>
              <a:buChar char="§"/>
            </a:pPr>
            <a:r>
              <a:rPr lang="en-US" sz="1800" dirty="0" smtClean="0">
                <a:sym typeface="Wingdings"/>
              </a:rPr>
              <a:t>First general meeting held in PISA in Set 2016.</a:t>
            </a:r>
          </a:p>
          <a:p>
            <a:pPr marL="285750" indent="-285750">
              <a:buFont typeface="Wingdings" charset="2"/>
              <a:buChar char="§"/>
            </a:pPr>
            <a:r>
              <a:rPr lang="en-US" sz="1800" dirty="0" smtClean="0">
                <a:sym typeface="Wingdings"/>
              </a:rPr>
              <a:t>2</a:t>
            </a:r>
            <a:r>
              <a:rPr lang="en-US" sz="1800" baseline="30000" dirty="0" smtClean="0">
                <a:sym typeface="Wingdings"/>
              </a:rPr>
              <a:t>nd</a:t>
            </a:r>
            <a:r>
              <a:rPr lang="en-US" sz="1800" dirty="0" smtClean="0">
                <a:sym typeface="Wingdings"/>
              </a:rPr>
              <a:t> general meeting and Mid-Term review done at LNF in May 2017.</a:t>
            </a:r>
          </a:p>
          <a:p>
            <a:r>
              <a:rPr lang="en-US" sz="1800" dirty="0">
                <a:sym typeface="Wingdings"/>
              </a:rPr>
              <a:t> </a:t>
            </a:r>
            <a:r>
              <a:rPr lang="en-US" sz="1800" dirty="0" smtClean="0">
                <a:sym typeface="Wingdings"/>
              </a:rPr>
              <a:t>     great appreciation from EU officers/reviewers</a:t>
            </a:r>
            <a:endParaRPr lang="en-US" sz="1800" dirty="0"/>
          </a:p>
        </p:txBody>
      </p:sp>
      <p:sp>
        <p:nvSpPr>
          <p:cNvPr id="8" name="Rectangle 7"/>
          <p:cNvSpPr/>
          <p:nvPr/>
        </p:nvSpPr>
        <p:spPr>
          <a:xfrm>
            <a:off x="439738" y="139700"/>
            <a:ext cx="6490278" cy="584776"/>
          </a:xfrm>
          <a:prstGeom prst="rect">
            <a:avLst/>
          </a:prstGeom>
        </p:spPr>
        <p:txBody>
          <a:bodyPr wrap="none">
            <a:spAutoFit/>
          </a:bodyPr>
          <a:lstStyle/>
          <a:p>
            <a:r>
              <a:rPr lang="en-US" sz="3200" dirty="0" smtClean="0">
                <a:solidFill>
                  <a:srgbClr val="800000"/>
                </a:solidFill>
                <a:effectLst>
                  <a:outerShdw blurRad="50800" dist="38100" dir="2700000" algn="tl" rotWithShape="0">
                    <a:prstClr val="black">
                      <a:alpha val="40000"/>
                    </a:prstClr>
                  </a:outerShdw>
                </a:effectLst>
              </a:rPr>
              <a:t>Status of European network MUSE (1)</a:t>
            </a:r>
            <a:endParaRPr lang="en-US" sz="3200" dirty="0">
              <a:effectLst>
                <a:outerShdw blurRad="50800" dist="38100" dir="2700000" algn="tl" rotWithShape="0">
                  <a:prstClr val="black">
                    <a:alpha val="40000"/>
                  </a:prstClr>
                </a:outerShdw>
              </a:effectLst>
            </a:endParaRPr>
          </a:p>
        </p:txBody>
      </p:sp>
      <p:sp>
        <p:nvSpPr>
          <p:cNvPr id="4" name="Date Placeholder 3"/>
          <p:cNvSpPr>
            <a:spLocks noGrp="1"/>
          </p:cNvSpPr>
          <p:nvPr>
            <p:ph type="dt" sz="half" idx="10"/>
          </p:nvPr>
        </p:nvSpPr>
        <p:spPr/>
        <p:txBody>
          <a:bodyPr/>
          <a:lstStyle/>
          <a:p>
            <a:r>
              <a:rPr lang="en-US" smtClean="0"/>
              <a:t>6 September 2017</a:t>
            </a:r>
            <a:endParaRPr lang="en-US" dirty="0"/>
          </a:p>
        </p:txBody>
      </p:sp>
      <p:sp>
        <p:nvSpPr>
          <p:cNvPr id="5" name="Footer Placeholder 4"/>
          <p:cNvSpPr>
            <a:spLocks noGrp="1"/>
          </p:cNvSpPr>
          <p:nvPr>
            <p:ph type="ftr" sz="quarter" idx="11"/>
          </p:nvPr>
        </p:nvSpPr>
        <p:spPr/>
        <p:txBody>
          <a:bodyPr/>
          <a:lstStyle/>
          <a:p>
            <a:r>
              <a:rPr lang="en-US" smtClean="0"/>
              <a:t>S.Miscetti - MU2E meeting with CSN1 referees</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29</a:t>
            </a:fld>
            <a:endParaRPr lang="en-US"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66079" y="190500"/>
            <a:ext cx="1669841" cy="371076"/>
          </a:xfrm>
          <a:prstGeom prst="rect">
            <a:avLst/>
          </a:prstGeom>
        </p:spPr>
      </p:pic>
    </p:spTree>
    <p:extLst>
      <p:ext uri="{BB962C8B-B14F-4D97-AF65-F5344CB8AC3E}">
        <p14:creationId xmlns:p14="http://schemas.microsoft.com/office/powerpoint/2010/main" val="1552875777"/>
      </p:ext>
    </p:extLst>
  </p:cSld>
  <p:clrMapOvr>
    <a:masterClrMapping/>
  </p:clrMapOvr>
  <p:transition xmlns:p14="http://schemas.microsoft.com/office/powerpoint/2010/main" spd="slow" advTm="42482"/>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332358403"/>
              </p:ext>
            </p:extLst>
          </p:nvPr>
        </p:nvGraphicFramePr>
        <p:xfrm>
          <a:off x="1644649" y="1741423"/>
          <a:ext cx="5172725" cy="2123068"/>
        </p:xfrm>
        <a:graphic>
          <a:graphicData uri="http://schemas.openxmlformats.org/drawingml/2006/table">
            <a:tbl>
              <a:tblPr firstRow="1" bandRow="1">
                <a:tableStyleId>{5C22544A-7EE6-4342-B048-85BDC9FD1C3A}</a:tableStyleId>
              </a:tblPr>
              <a:tblGrid>
                <a:gridCol w="1181231"/>
                <a:gridCol w="1416627"/>
                <a:gridCol w="1302760"/>
                <a:gridCol w="1272107"/>
              </a:tblGrid>
              <a:tr h="640059">
                <a:tc>
                  <a:txBody>
                    <a:bodyPr/>
                    <a:lstStyle/>
                    <a:p>
                      <a:pPr algn="ctr"/>
                      <a:r>
                        <a:rPr lang="en-GB" sz="1800" dirty="0" smtClean="0"/>
                        <a:t>Group</a:t>
                      </a:r>
                      <a:endParaRPr lang="en-GB" sz="1800" dirty="0"/>
                    </a:p>
                  </a:txBody>
                  <a:tcPr marL="91443" marR="91443" marT="45710" marB="45710" anchor="ctr"/>
                </a:tc>
                <a:tc>
                  <a:txBody>
                    <a:bodyPr/>
                    <a:lstStyle/>
                    <a:p>
                      <a:pPr algn="ctr"/>
                      <a:r>
                        <a:rPr lang="en-GB" sz="1800" dirty="0" smtClean="0"/>
                        <a:t>Scheduled </a:t>
                      </a:r>
                    </a:p>
                  </a:txBody>
                  <a:tcPr marL="91443" marR="91443" marT="45710" marB="45710" anchor="ctr"/>
                </a:tc>
                <a:tc>
                  <a:txBody>
                    <a:bodyPr/>
                    <a:lstStyle/>
                    <a:p>
                      <a:pPr algn="ctr"/>
                      <a:r>
                        <a:rPr lang="en-GB" sz="1800" dirty="0" err="1" smtClean="0"/>
                        <a:t>Started+planned</a:t>
                      </a:r>
                      <a:endParaRPr lang="en-GB" sz="1800" dirty="0" smtClean="0"/>
                    </a:p>
                  </a:txBody>
                  <a:tcPr marL="91443" marR="91443" marT="45710" marB="45710" anchor="ctr"/>
                </a:tc>
                <a:tc>
                  <a:txBody>
                    <a:bodyPr/>
                    <a:lstStyle/>
                    <a:p>
                      <a:pPr algn="ctr"/>
                      <a:r>
                        <a:rPr lang="en-GB" sz="1800" dirty="0" smtClean="0"/>
                        <a:t>Fraction</a:t>
                      </a:r>
                      <a:endParaRPr lang="en-GB" sz="1800" dirty="0"/>
                    </a:p>
                  </a:txBody>
                  <a:tcPr marL="91443" marR="91443" marT="45710" marB="45710" anchor="ctr"/>
                </a:tc>
              </a:tr>
              <a:tr h="370752">
                <a:tc>
                  <a:txBody>
                    <a:bodyPr/>
                    <a:lstStyle/>
                    <a:p>
                      <a:pPr algn="ctr"/>
                      <a:r>
                        <a:rPr lang="en-GB" sz="1800" dirty="0" smtClean="0"/>
                        <a:t>LNF</a:t>
                      </a:r>
                      <a:endParaRPr lang="en-GB" sz="1800" dirty="0"/>
                    </a:p>
                  </a:txBody>
                  <a:tcPr marL="91443" marR="91443" marT="45710" marB="45710" anchor="ctr"/>
                </a:tc>
                <a:tc>
                  <a:txBody>
                    <a:bodyPr/>
                    <a:lstStyle/>
                    <a:p>
                      <a:pPr algn="ctr"/>
                      <a:r>
                        <a:rPr lang="en-GB" sz="1800" dirty="0" smtClean="0"/>
                        <a:t>31</a:t>
                      </a:r>
                      <a:endParaRPr lang="en-GB" sz="1800" dirty="0"/>
                    </a:p>
                  </a:txBody>
                  <a:tcPr marL="91443" marR="91443" marT="45710" marB="45710" anchor="ctr"/>
                </a:tc>
                <a:tc>
                  <a:txBody>
                    <a:bodyPr/>
                    <a:lstStyle/>
                    <a:p>
                      <a:pPr algn="ctr"/>
                      <a:r>
                        <a:rPr lang="en-GB" sz="1800" dirty="0" smtClean="0"/>
                        <a:t>30</a:t>
                      </a:r>
                      <a:endParaRPr lang="en-GB" sz="1800" dirty="0"/>
                    </a:p>
                  </a:txBody>
                  <a:tcPr marL="91443" marR="91443" marT="45710" marB="45710" anchor="ctr"/>
                </a:tc>
                <a:tc>
                  <a:txBody>
                    <a:bodyPr/>
                    <a:lstStyle/>
                    <a:p>
                      <a:pPr algn="ctr"/>
                      <a:r>
                        <a:rPr lang="en-GB" sz="1800" dirty="0" smtClean="0"/>
                        <a:t>97%</a:t>
                      </a:r>
                      <a:endParaRPr lang="en-GB" sz="1800" dirty="0"/>
                    </a:p>
                  </a:txBody>
                  <a:tcPr marL="91443" marR="91443" marT="45710" marB="45710" anchor="ctr"/>
                </a:tc>
              </a:tr>
              <a:tr h="370752">
                <a:tc>
                  <a:txBody>
                    <a:bodyPr/>
                    <a:lstStyle/>
                    <a:p>
                      <a:pPr algn="ctr"/>
                      <a:r>
                        <a:rPr lang="en-GB" sz="1800" dirty="0" smtClean="0"/>
                        <a:t>PISA</a:t>
                      </a:r>
                      <a:endParaRPr lang="en-GB" sz="1800" dirty="0"/>
                    </a:p>
                  </a:txBody>
                  <a:tcPr marL="91443" marR="91443" marT="45710" marB="4571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dirty="0" smtClean="0"/>
                        <a:t>28</a:t>
                      </a:r>
                    </a:p>
                  </a:txBody>
                  <a:tcPr marL="91443" marR="91443" marT="45710" marB="4571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dirty="0" smtClean="0"/>
                        <a:t>19</a:t>
                      </a:r>
                    </a:p>
                  </a:txBody>
                  <a:tcPr marL="91443" marR="91443" marT="45710" marB="45710" anchor="ctr"/>
                </a:tc>
                <a:tc>
                  <a:txBody>
                    <a:bodyPr/>
                    <a:lstStyle/>
                    <a:p>
                      <a:pPr algn="ctr"/>
                      <a:r>
                        <a:rPr lang="en-GB" sz="1800" dirty="0" smtClean="0"/>
                        <a:t>68%</a:t>
                      </a:r>
                      <a:endParaRPr lang="en-GB" sz="1800" dirty="0"/>
                    </a:p>
                  </a:txBody>
                  <a:tcPr marL="91443" marR="91443" marT="45710" marB="45710" anchor="ctr"/>
                </a:tc>
              </a:tr>
              <a:tr h="370752">
                <a:tc>
                  <a:txBody>
                    <a:bodyPr/>
                    <a:lstStyle/>
                    <a:p>
                      <a:pPr algn="ctr"/>
                      <a:r>
                        <a:rPr lang="en-GB" sz="1800" dirty="0" smtClean="0"/>
                        <a:t>LECCE</a:t>
                      </a:r>
                      <a:endParaRPr lang="en-GB" sz="1800" dirty="0"/>
                    </a:p>
                  </a:txBody>
                  <a:tcPr marL="91443" marR="91443" marT="45710" marB="45710" anchor="ctr"/>
                </a:tc>
                <a:tc>
                  <a:txBody>
                    <a:bodyPr/>
                    <a:lstStyle/>
                    <a:p>
                      <a:pPr algn="ctr"/>
                      <a:r>
                        <a:rPr lang="en-GB" sz="1800" dirty="0" smtClean="0"/>
                        <a:t>9</a:t>
                      </a:r>
                      <a:endParaRPr lang="en-GB" sz="1800" dirty="0"/>
                    </a:p>
                  </a:txBody>
                  <a:tcPr marL="91443" marR="91443" marT="45710" marB="45710" anchor="ctr"/>
                </a:tc>
                <a:tc>
                  <a:txBody>
                    <a:bodyPr/>
                    <a:lstStyle/>
                    <a:p>
                      <a:pPr algn="ctr"/>
                      <a:r>
                        <a:rPr lang="en-GB" sz="1800" dirty="0" smtClean="0"/>
                        <a:t>4</a:t>
                      </a:r>
                      <a:endParaRPr lang="en-GB" sz="1800" dirty="0"/>
                    </a:p>
                  </a:txBody>
                  <a:tcPr marL="91443" marR="91443" marT="45710" marB="45710" anchor="ctr"/>
                </a:tc>
                <a:tc>
                  <a:txBody>
                    <a:bodyPr/>
                    <a:lstStyle/>
                    <a:p>
                      <a:pPr algn="ctr"/>
                      <a:r>
                        <a:rPr lang="en-GB" sz="1800" dirty="0" smtClean="0"/>
                        <a:t>44%</a:t>
                      </a:r>
                      <a:endParaRPr lang="en-GB" sz="1800" dirty="0"/>
                    </a:p>
                  </a:txBody>
                  <a:tcPr marL="91443" marR="91443" marT="45710" marB="45710" anchor="ctr"/>
                </a:tc>
              </a:tr>
              <a:tr h="370752">
                <a:tc>
                  <a:txBody>
                    <a:bodyPr/>
                    <a:lstStyle/>
                    <a:p>
                      <a:pPr algn="ctr"/>
                      <a:r>
                        <a:rPr lang="en-GB" sz="1800" dirty="0" smtClean="0"/>
                        <a:t>TOTAL</a:t>
                      </a:r>
                      <a:endParaRPr lang="en-GB" sz="1800" dirty="0"/>
                    </a:p>
                  </a:txBody>
                  <a:tcPr marL="91443" marR="91443" marT="45710" marB="45710" anchor="ctr"/>
                </a:tc>
                <a:tc>
                  <a:txBody>
                    <a:bodyPr/>
                    <a:lstStyle/>
                    <a:p>
                      <a:pPr algn="ctr"/>
                      <a:r>
                        <a:rPr lang="en-GB" sz="1800" dirty="0" smtClean="0"/>
                        <a:t>68</a:t>
                      </a:r>
                      <a:endParaRPr lang="en-GB" sz="1800" dirty="0"/>
                    </a:p>
                  </a:txBody>
                  <a:tcPr marL="91443" marR="91443" marT="45710" marB="45710" anchor="ctr"/>
                </a:tc>
                <a:tc>
                  <a:txBody>
                    <a:bodyPr/>
                    <a:lstStyle/>
                    <a:p>
                      <a:pPr algn="ctr"/>
                      <a:r>
                        <a:rPr lang="en-GB" sz="1800" dirty="0" smtClean="0"/>
                        <a:t>53</a:t>
                      </a:r>
                    </a:p>
                  </a:txBody>
                  <a:tcPr marL="91443" marR="91443" marT="45710" marB="45710" anchor="ctr"/>
                </a:tc>
                <a:tc>
                  <a:txBody>
                    <a:bodyPr/>
                    <a:lstStyle/>
                    <a:p>
                      <a:pPr algn="ctr"/>
                      <a:r>
                        <a:rPr lang="en-GB" sz="1800" baseline="0" dirty="0" smtClean="0"/>
                        <a:t>78 </a:t>
                      </a:r>
                      <a:r>
                        <a:rPr lang="en-GB" sz="1800" dirty="0" smtClean="0"/>
                        <a:t>%</a:t>
                      </a:r>
                      <a:endParaRPr lang="en-GB" sz="1800" dirty="0"/>
                    </a:p>
                  </a:txBody>
                  <a:tcPr marL="91443" marR="91443" marT="45710" marB="45710" anchor="ctr"/>
                </a:tc>
              </a:tr>
            </a:tbl>
          </a:graphicData>
        </a:graphic>
      </p:graphicFrame>
      <p:sp>
        <p:nvSpPr>
          <p:cNvPr id="9266" name="CasellaDiTesto 6"/>
          <p:cNvSpPr txBox="1">
            <a:spLocks noChangeArrowheads="1"/>
          </p:cNvSpPr>
          <p:nvPr/>
        </p:nvSpPr>
        <p:spPr bwMode="auto">
          <a:xfrm>
            <a:off x="1123950" y="4479925"/>
            <a:ext cx="7058343" cy="15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MS PGothic" charset="0"/>
                <a:cs typeface="ＭＳ Ｐゴシック" charset="0"/>
              </a:defRPr>
            </a:lvl1pPr>
            <a:lvl2pPr>
              <a:defRPr sz="2800">
                <a:solidFill>
                  <a:schemeClr val="tx1"/>
                </a:solidFill>
                <a:latin typeface="Arial" charset="0"/>
                <a:ea typeface="MS PGothic" charset="0"/>
              </a:defRPr>
            </a:lvl2pPr>
            <a:lvl3pPr>
              <a:defRPr sz="2400">
                <a:solidFill>
                  <a:schemeClr val="tx1"/>
                </a:solidFill>
                <a:latin typeface="Arial" charset="0"/>
                <a:ea typeface="MS PGothic" charset="0"/>
              </a:defRPr>
            </a:lvl3pPr>
            <a:lvl4pPr>
              <a:defRPr sz="2000">
                <a:solidFill>
                  <a:schemeClr val="tx1"/>
                </a:solidFill>
                <a:latin typeface="Arial" charset="0"/>
                <a:ea typeface="MS PGothic" charset="0"/>
              </a:defRPr>
            </a:lvl4pPr>
            <a:lvl5pPr>
              <a:defRPr sz="2000">
                <a:solidFill>
                  <a:schemeClr val="tx1"/>
                </a:solidFill>
                <a:latin typeface="Arial" charset="0"/>
                <a:ea typeface="MS PGothic" charset="0"/>
              </a:defRPr>
            </a:lvl5pPr>
            <a:lvl6pPr>
              <a:defRPr sz="2000">
                <a:solidFill>
                  <a:schemeClr val="tx1"/>
                </a:solidFill>
                <a:latin typeface="Arial" charset="0"/>
                <a:ea typeface="MS PGothic" charset="0"/>
              </a:defRPr>
            </a:lvl6pPr>
            <a:lvl7pPr>
              <a:defRPr sz="2000">
                <a:solidFill>
                  <a:schemeClr val="tx1"/>
                </a:solidFill>
                <a:latin typeface="Arial" charset="0"/>
                <a:ea typeface="MS PGothic" charset="0"/>
              </a:defRPr>
            </a:lvl7pPr>
            <a:lvl8pPr>
              <a:defRPr sz="2000">
                <a:solidFill>
                  <a:schemeClr val="tx1"/>
                </a:solidFill>
                <a:latin typeface="Arial" charset="0"/>
                <a:ea typeface="MS PGothic" charset="0"/>
              </a:defRPr>
            </a:lvl8pPr>
            <a:lvl9pPr>
              <a:defRPr sz="2000">
                <a:solidFill>
                  <a:schemeClr val="tx1"/>
                </a:solidFill>
                <a:latin typeface="Arial" charset="0"/>
                <a:ea typeface="MS PGothic" charset="0"/>
              </a:defRPr>
            </a:lvl9pPr>
          </a:lstStyle>
          <a:p>
            <a:pPr marL="342900" indent="-342900">
              <a:lnSpc>
                <a:spcPct val="150000"/>
              </a:lnSpc>
              <a:spcAft>
                <a:spcPts val="1000"/>
              </a:spcAft>
              <a:buFont typeface="Wingdings" charset="0"/>
              <a:buChar char="ü"/>
            </a:pPr>
            <a:r>
              <a:rPr lang="en-GB" sz="1800" b="0" dirty="0" smtClean="0"/>
              <a:t>MU2E group is proceeding fairly well with planned secondments</a:t>
            </a:r>
          </a:p>
          <a:p>
            <a:pPr marL="285750" indent="-285750">
              <a:lnSpc>
                <a:spcPct val="150000"/>
              </a:lnSpc>
              <a:spcAft>
                <a:spcPts val="1000"/>
              </a:spcAft>
              <a:buFont typeface="Wingdings" charset="2"/>
              <a:buChar char="ü"/>
            </a:pPr>
            <a:r>
              <a:rPr lang="en-GB" sz="1800" b="0" dirty="0" smtClean="0"/>
              <a:t> </a:t>
            </a:r>
            <a:r>
              <a:rPr lang="en-GB" sz="1800" dirty="0" smtClean="0"/>
              <a:t>Proceeding smoothly and steadily on our plan</a:t>
            </a:r>
            <a:endParaRPr lang="en-GB" sz="1800" dirty="0"/>
          </a:p>
          <a:p>
            <a:pPr marL="285750" indent="-285750">
              <a:lnSpc>
                <a:spcPct val="150000"/>
              </a:lnSpc>
              <a:spcAft>
                <a:spcPts val="1000"/>
              </a:spcAft>
              <a:buFont typeface="Wingdings" charset="2"/>
              <a:buChar char="ü"/>
            </a:pPr>
            <a:r>
              <a:rPr lang="en-GB" sz="1800" dirty="0"/>
              <a:t> </a:t>
            </a:r>
            <a:r>
              <a:rPr lang="en-GB" sz="1800" dirty="0" smtClean="0"/>
              <a:t>Milestones (3/3) and Deliverables (9/10) in good status</a:t>
            </a:r>
          </a:p>
        </p:txBody>
      </p:sp>
      <p:sp>
        <p:nvSpPr>
          <p:cNvPr id="8" name="Rectangle 7"/>
          <p:cNvSpPr/>
          <p:nvPr/>
        </p:nvSpPr>
        <p:spPr>
          <a:xfrm>
            <a:off x="311870" y="139700"/>
            <a:ext cx="6490278" cy="584776"/>
          </a:xfrm>
          <a:prstGeom prst="rect">
            <a:avLst/>
          </a:prstGeom>
        </p:spPr>
        <p:txBody>
          <a:bodyPr wrap="none">
            <a:spAutoFit/>
          </a:bodyPr>
          <a:lstStyle/>
          <a:p>
            <a:r>
              <a:rPr lang="en-US" sz="3200" dirty="0" smtClean="0">
                <a:solidFill>
                  <a:srgbClr val="800000"/>
                </a:solidFill>
                <a:effectLst>
                  <a:outerShdw blurRad="50800" dist="38100" dir="2700000" algn="tl" rotWithShape="0">
                    <a:prstClr val="black">
                      <a:alpha val="40000"/>
                    </a:prstClr>
                  </a:outerShdw>
                </a:effectLst>
              </a:rPr>
              <a:t>Status of European network MUSE (2)</a:t>
            </a:r>
            <a:endParaRPr lang="en-US" sz="3200" dirty="0">
              <a:effectLst>
                <a:outerShdw blurRad="50800" dist="38100" dir="2700000" algn="tl" rotWithShape="0">
                  <a:prstClr val="black">
                    <a:alpha val="40000"/>
                  </a:prstClr>
                </a:outerShdw>
              </a:effectLst>
            </a:endParaRPr>
          </a:p>
        </p:txBody>
      </p:sp>
      <p:sp>
        <p:nvSpPr>
          <p:cNvPr id="3" name="Date Placeholder 2"/>
          <p:cNvSpPr>
            <a:spLocks noGrp="1"/>
          </p:cNvSpPr>
          <p:nvPr>
            <p:ph type="dt" sz="half" idx="10"/>
          </p:nvPr>
        </p:nvSpPr>
        <p:spPr/>
        <p:txBody>
          <a:bodyPr/>
          <a:lstStyle/>
          <a:p>
            <a:r>
              <a:rPr lang="en-US" smtClean="0"/>
              <a:t>6 September 2017</a:t>
            </a:r>
            <a:endParaRPr lang="en-US" dirty="0"/>
          </a:p>
        </p:txBody>
      </p:sp>
      <p:sp>
        <p:nvSpPr>
          <p:cNvPr id="4" name="Footer Placeholder 3"/>
          <p:cNvSpPr>
            <a:spLocks noGrp="1"/>
          </p:cNvSpPr>
          <p:nvPr>
            <p:ph type="ftr" sz="quarter" idx="11"/>
          </p:nvPr>
        </p:nvSpPr>
        <p:spPr/>
        <p:txBody>
          <a:bodyPr/>
          <a:lstStyle/>
          <a:p>
            <a:r>
              <a:rPr lang="en-US" smtClean="0"/>
              <a:t>S.Miscetti - MU2E meeting with CSN1 referees</a:t>
            </a:r>
            <a:endParaRPr lang="en-US" dirty="0"/>
          </a:p>
        </p:txBody>
      </p:sp>
      <p:sp>
        <p:nvSpPr>
          <p:cNvPr id="5" name="Slide Number Placeholder 4"/>
          <p:cNvSpPr>
            <a:spLocks noGrp="1"/>
          </p:cNvSpPr>
          <p:nvPr>
            <p:ph type="sldNum" sz="quarter" idx="12"/>
          </p:nvPr>
        </p:nvSpPr>
        <p:spPr/>
        <p:txBody>
          <a:bodyPr/>
          <a:lstStyle/>
          <a:p>
            <a:fld id="{AB3C1F1C-F708-3F4B-8ECB-6D467F0718B5}" type="slidenum">
              <a:rPr lang="en-US" smtClean="0"/>
              <a:pPr/>
              <a:t>30</a:t>
            </a:fld>
            <a:endParaRPr lang="en-US" dirty="0"/>
          </a:p>
        </p:txBody>
      </p:sp>
      <p:sp>
        <p:nvSpPr>
          <p:cNvPr id="2" name="TextBox 1"/>
          <p:cNvSpPr txBox="1"/>
          <p:nvPr/>
        </p:nvSpPr>
        <p:spPr>
          <a:xfrm>
            <a:off x="1686863" y="1003300"/>
            <a:ext cx="4493275" cy="369332"/>
          </a:xfrm>
          <a:prstGeom prst="rect">
            <a:avLst/>
          </a:prstGeom>
          <a:noFill/>
        </p:spPr>
        <p:txBody>
          <a:bodyPr wrap="none" rtlCol="0">
            <a:spAutoFit/>
          </a:bodyPr>
          <a:lstStyle/>
          <a:p>
            <a:r>
              <a:rPr lang="en-US" dirty="0" smtClean="0"/>
              <a:t>Breakdown for Mu2e component inside Muse</a:t>
            </a:r>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02148" y="291844"/>
            <a:ext cx="1669841" cy="371076"/>
          </a:xfrm>
          <a:prstGeom prst="rect">
            <a:avLst/>
          </a:prstGeom>
        </p:spPr>
      </p:pic>
    </p:spTree>
    <p:extLst>
      <p:ext uri="{BB962C8B-B14F-4D97-AF65-F5344CB8AC3E}">
        <p14:creationId xmlns:p14="http://schemas.microsoft.com/office/powerpoint/2010/main" val="2428502265"/>
      </p:ext>
    </p:extLst>
  </p:cSld>
  <p:clrMapOvr>
    <a:masterClrMapping/>
  </p:clrMapOvr>
  <p:transition xmlns:p14="http://schemas.microsoft.com/office/powerpoint/2010/main" spd="slow" advTm="42482"/>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solidFill>
                  <a:srgbClr val="800000"/>
                </a:solidFill>
                <a:effectLst>
                  <a:outerShdw blurRad="50800" dist="38100" dir="2700000" algn="tl" rotWithShape="0">
                    <a:prstClr val="black">
                      <a:alpha val="40000"/>
                    </a:prstClr>
                  </a:outerShdw>
                </a:effectLst>
              </a:rPr>
              <a:t>Conclusions</a:t>
            </a:r>
            <a:endParaRPr lang="en-US" b="0" dirty="0">
              <a:solidFill>
                <a:srgbClr val="800000"/>
              </a:solidFill>
              <a:effectLst>
                <a:outerShdw blurRad="50800" dist="38100" dir="2700000" algn="tl" rotWithShape="0">
                  <a:prstClr val="black">
                    <a:alpha val="40000"/>
                  </a:prstClr>
                </a:outerShdw>
              </a:effectLst>
            </a:endParaRPr>
          </a:p>
        </p:txBody>
      </p:sp>
      <p:sp>
        <p:nvSpPr>
          <p:cNvPr id="7" name="Footer Placeholder 6"/>
          <p:cNvSpPr>
            <a:spLocks noGrp="1"/>
          </p:cNvSpPr>
          <p:nvPr>
            <p:ph type="ftr" sz="quarter" idx="11"/>
          </p:nvPr>
        </p:nvSpPr>
        <p:spPr/>
        <p:txBody>
          <a:bodyPr/>
          <a:lstStyle/>
          <a:p>
            <a:r>
              <a:rPr lang="en-US" smtClean="0"/>
              <a:t>S.Miscetti - MU2E meeting with CSN1 referees</a:t>
            </a:r>
            <a:endParaRPr lang="en-US" dirty="0"/>
          </a:p>
        </p:txBody>
      </p:sp>
      <p:sp>
        <p:nvSpPr>
          <p:cNvPr id="4" name="Date Placeholder 3"/>
          <p:cNvSpPr>
            <a:spLocks noGrp="1"/>
          </p:cNvSpPr>
          <p:nvPr>
            <p:ph type="dt" sz="half" idx="10"/>
          </p:nvPr>
        </p:nvSpPr>
        <p:spPr/>
        <p:txBody>
          <a:bodyPr/>
          <a:lstStyle/>
          <a:p>
            <a:r>
              <a:rPr lang="en-US" smtClean="0"/>
              <a:t>6 September 2017</a:t>
            </a:r>
            <a:endParaRPr lang="en-US" dirty="0"/>
          </a:p>
        </p:txBody>
      </p:sp>
      <p:sp>
        <p:nvSpPr>
          <p:cNvPr id="5" name="Slide Number Placeholder 4"/>
          <p:cNvSpPr>
            <a:spLocks noGrp="1"/>
          </p:cNvSpPr>
          <p:nvPr>
            <p:ph type="sldNum" sz="quarter" idx="12"/>
          </p:nvPr>
        </p:nvSpPr>
        <p:spPr/>
        <p:txBody>
          <a:bodyPr/>
          <a:lstStyle/>
          <a:p>
            <a:fld id="{AB3C1F1C-F708-3F4B-8ECB-6D467F0718B5}" type="slidenum">
              <a:rPr lang="en-US" smtClean="0"/>
              <a:pPr/>
              <a:t>31</a:t>
            </a:fld>
            <a:endParaRPr lang="en-US" dirty="0"/>
          </a:p>
        </p:txBody>
      </p:sp>
      <p:sp>
        <p:nvSpPr>
          <p:cNvPr id="6" name="Content Placeholder 5"/>
          <p:cNvSpPr>
            <a:spLocks noGrp="1"/>
          </p:cNvSpPr>
          <p:nvPr>
            <p:ph idx="1"/>
          </p:nvPr>
        </p:nvSpPr>
        <p:spPr>
          <a:xfrm>
            <a:off x="522288" y="975150"/>
            <a:ext cx="8291512" cy="5273250"/>
          </a:xfrm>
        </p:spPr>
        <p:txBody>
          <a:bodyPr>
            <a:noAutofit/>
          </a:bodyPr>
          <a:lstStyle/>
          <a:p>
            <a:pPr algn="just">
              <a:buFont typeface="Wingdings" charset="2"/>
              <a:buChar char="q"/>
            </a:pPr>
            <a:r>
              <a:rPr lang="en-US" sz="1800" b="1" dirty="0" smtClean="0">
                <a:solidFill>
                  <a:srgbClr val="008000"/>
                </a:solidFill>
              </a:rPr>
              <a:t>Civil construction, Super Conducting Cables, Accelerators OK</a:t>
            </a:r>
          </a:p>
          <a:p>
            <a:pPr algn="just">
              <a:buFont typeface="Wingdings" charset="2"/>
              <a:buChar char="q"/>
            </a:pPr>
            <a:r>
              <a:rPr lang="en-US" sz="1800" b="1" dirty="0" smtClean="0">
                <a:solidFill>
                  <a:srgbClr val="000090"/>
                </a:solidFill>
              </a:rPr>
              <a:t>Magnetic system construction started </a:t>
            </a:r>
          </a:p>
          <a:p>
            <a:pPr marL="0" indent="0" algn="just">
              <a:buNone/>
            </a:pPr>
            <a:r>
              <a:rPr lang="en-US" sz="1800" b="1" dirty="0">
                <a:solidFill>
                  <a:srgbClr val="FF0000"/>
                </a:solidFill>
                <a:sym typeface="Wingdings"/>
              </a:rPr>
              <a:t>	</a:t>
            </a:r>
            <a:r>
              <a:rPr lang="en-US" sz="1800" b="1" dirty="0" smtClean="0">
                <a:solidFill>
                  <a:srgbClr val="FF0000"/>
                </a:solidFill>
                <a:sym typeface="Wingdings"/>
              </a:rPr>
              <a:t> DELAY OF 3 MONTHS in the overall schedule</a:t>
            </a:r>
            <a:endParaRPr lang="en-US" sz="1800" b="1" dirty="0" smtClean="0">
              <a:solidFill>
                <a:srgbClr val="FF0000"/>
              </a:solidFill>
            </a:endParaRPr>
          </a:p>
          <a:p>
            <a:pPr algn="just">
              <a:buFont typeface="Wingdings" charset="2"/>
              <a:buChar char="q"/>
            </a:pPr>
            <a:r>
              <a:rPr lang="en-US" sz="1800" b="1" dirty="0" smtClean="0">
                <a:solidFill>
                  <a:srgbClr val="0000FF"/>
                </a:solidFill>
              </a:rPr>
              <a:t>Calorimeter is progressing toward construction:</a:t>
            </a:r>
            <a:r>
              <a:rPr lang="en-US" sz="1800" b="1" dirty="0" smtClean="0">
                <a:solidFill>
                  <a:schemeClr val="tx1"/>
                </a:solidFill>
              </a:rPr>
              <a:t>	</a:t>
            </a:r>
            <a:r>
              <a:rPr lang="en-US" sz="1800" b="1" dirty="0">
                <a:solidFill>
                  <a:schemeClr val="tx1"/>
                </a:solidFill>
              </a:rPr>
              <a:t>	</a:t>
            </a:r>
            <a:endParaRPr lang="en-US" sz="1800" b="1" dirty="0" smtClean="0">
              <a:solidFill>
                <a:schemeClr val="tx1"/>
              </a:solidFill>
              <a:sym typeface="Wingdings"/>
            </a:endParaRPr>
          </a:p>
          <a:p>
            <a:pPr marL="0" indent="0" algn="just">
              <a:buNone/>
            </a:pPr>
            <a:r>
              <a:rPr lang="en-US" sz="1800" b="1" dirty="0">
                <a:solidFill>
                  <a:schemeClr val="tx1"/>
                </a:solidFill>
                <a:sym typeface="Wingdings"/>
              </a:rPr>
              <a:t>	</a:t>
            </a:r>
            <a:r>
              <a:rPr lang="en-US" sz="1800" b="1" dirty="0" smtClean="0">
                <a:solidFill>
                  <a:schemeClr val="tx1"/>
                </a:solidFill>
                <a:sym typeface="Wingdings"/>
              </a:rPr>
              <a:t> </a:t>
            </a:r>
            <a:r>
              <a:rPr lang="en-US" sz="1600" b="1" dirty="0" smtClean="0">
                <a:solidFill>
                  <a:schemeClr val="tx1"/>
                </a:solidFill>
                <a:sym typeface="Wingdings"/>
              </a:rPr>
              <a:t></a:t>
            </a:r>
            <a:r>
              <a:rPr lang="en-US" sz="1800" b="1" dirty="0" smtClean="0">
                <a:solidFill>
                  <a:schemeClr val="tx1"/>
                </a:solidFill>
                <a:sym typeface="Wingdings"/>
              </a:rPr>
              <a:t> </a:t>
            </a:r>
            <a:r>
              <a:rPr lang="en-US" sz="1600" dirty="0" smtClean="0">
                <a:solidFill>
                  <a:schemeClr val="tx1"/>
                </a:solidFill>
              </a:rPr>
              <a:t>Simulation has improved </a:t>
            </a:r>
            <a:r>
              <a:rPr lang="en-US" sz="1600" dirty="0" smtClean="0">
                <a:solidFill>
                  <a:schemeClr val="tx1"/>
                </a:solidFill>
                <a:sym typeface="Wingdings"/>
              </a:rPr>
              <a:t> See trigger next talk</a:t>
            </a:r>
            <a:endParaRPr lang="en-US" sz="1600" dirty="0" smtClean="0">
              <a:solidFill>
                <a:schemeClr val="tx1"/>
              </a:solidFill>
            </a:endParaRPr>
          </a:p>
          <a:p>
            <a:pPr marL="0" indent="0" algn="just">
              <a:buNone/>
            </a:pPr>
            <a:r>
              <a:rPr lang="en-US" sz="1600" b="1" dirty="0" smtClean="0">
                <a:solidFill>
                  <a:schemeClr val="tx1"/>
                </a:solidFill>
                <a:sym typeface="Wingdings"/>
              </a:rPr>
              <a:t>	  </a:t>
            </a:r>
            <a:r>
              <a:rPr lang="en-US" sz="1600" dirty="0" smtClean="0">
                <a:solidFill>
                  <a:schemeClr val="tx1"/>
                </a:solidFill>
              </a:rPr>
              <a:t>Pre-production/QA-test for crystals and </a:t>
            </a:r>
            <a:r>
              <a:rPr lang="en-US" sz="1600" dirty="0" err="1" smtClean="0">
                <a:solidFill>
                  <a:schemeClr val="tx1"/>
                </a:solidFill>
              </a:rPr>
              <a:t>SiPMs</a:t>
            </a:r>
            <a:r>
              <a:rPr lang="en-US" sz="1600" dirty="0" smtClean="0">
                <a:solidFill>
                  <a:schemeClr val="tx1"/>
                </a:solidFill>
              </a:rPr>
              <a:t> completed. </a:t>
            </a:r>
            <a:endParaRPr lang="en-US" sz="1600" dirty="0">
              <a:solidFill>
                <a:schemeClr val="tx1"/>
              </a:solidFill>
            </a:endParaRPr>
          </a:p>
          <a:p>
            <a:pPr marL="0" indent="0" algn="just">
              <a:buNone/>
            </a:pPr>
            <a:r>
              <a:rPr lang="en-US" sz="1600" b="1" dirty="0">
                <a:solidFill>
                  <a:schemeClr val="tx1"/>
                </a:solidFill>
              </a:rPr>
              <a:t> </a:t>
            </a:r>
            <a:r>
              <a:rPr lang="en-US" sz="1600" b="1" dirty="0" smtClean="0">
                <a:solidFill>
                  <a:schemeClr val="tx1"/>
                </a:solidFill>
              </a:rPr>
              <a:t>        </a:t>
            </a:r>
            <a:r>
              <a:rPr lang="en-US" sz="1600" b="1" dirty="0" smtClean="0">
                <a:solidFill>
                  <a:schemeClr val="tx1"/>
                </a:solidFill>
                <a:sym typeface="Wingdings"/>
              </a:rPr>
              <a:t> </a:t>
            </a:r>
            <a:r>
              <a:rPr lang="en-US" sz="1600" dirty="0" smtClean="0">
                <a:solidFill>
                  <a:schemeClr val="tx1"/>
                </a:solidFill>
              </a:rPr>
              <a:t>FEE pre-production completed. First WD produced </a:t>
            </a:r>
            <a:r>
              <a:rPr lang="en-US" sz="1600" dirty="0" smtClean="0">
                <a:solidFill>
                  <a:schemeClr val="tx1"/>
                </a:solidFill>
                <a:sym typeface="Wingdings"/>
              </a:rPr>
              <a:t> see next talks</a:t>
            </a:r>
            <a:endParaRPr lang="en-US" sz="1600" dirty="0" smtClean="0">
              <a:solidFill>
                <a:schemeClr val="tx1"/>
              </a:solidFill>
            </a:endParaRPr>
          </a:p>
          <a:p>
            <a:pPr marL="0" indent="0" algn="just">
              <a:buNone/>
            </a:pPr>
            <a:r>
              <a:rPr lang="en-US" sz="1600" dirty="0">
                <a:solidFill>
                  <a:schemeClr val="tx1"/>
                </a:solidFill>
              </a:rPr>
              <a:t>	</a:t>
            </a:r>
            <a:r>
              <a:rPr lang="en-US" sz="1600" dirty="0" smtClean="0">
                <a:solidFill>
                  <a:schemeClr val="tx1"/>
                </a:solidFill>
              </a:rPr>
              <a:t> </a:t>
            </a:r>
            <a:r>
              <a:rPr lang="en-US" sz="1600" dirty="0" smtClean="0">
                <a:solidFill>
                  <a:schemeClr val="tx1"/>
                </a:solidFill>
                <a:sym typeface="Wingdings"/>
              </a:rPr>
              <a:t> Mechanical review </a:t>
            </a:r>
            <a:r>
              <a:rPr lang="en-US" sz="1600" dirty="0">
                <a:solidFill>
                  <a:schemeClr val="tx1"/>
                </a:solidFill>
                <a:sym typeface="Wingdings"/>
              </a:rPr>
              <a:t>(</a:t>
            </a:r>
            <a:r>
              <a:rPr lang="en-US" sz="1600" dirty="0" smtClean="0">
                <a:solidFill>
                  <a:schemeClr val="tx1"/>
                </a:solidFill>
                <a:sym typeface="Wingdings"/>
              </a:rPr>
              <a:t>CRR for </a:t>
            </a:r>
            <a:r>
              <a:rPr lang="en-US" sz="1600" dirty="0" err="1" smtClean="0">
                <a:solidFill>
                  <a:schemeClr val="tx1"/>
                </a:solidFill>
                <a:sym typeface="Wingdings"/>
              </a:rPr>
              <a:t>CsI</a:t>
            </a:r>
            <a:r>
              <a:rPr lang="en-US" sz="1600" dirty="0" smtClean="0">
                <a:solidFill>
                  <a:schemeClr val="tx1"/>
                </a:solidFill>
                <a:sym typeface="Wingdings"/>
              </a:rPr>
              <a:t> and </a:t>
            </a:r>
            <a:r>
              <a:rPr lang="en-US" sz="1600" dirty="0" err="1" smtClean="0">
                <a:solidFill>
                  <a:schemeClr val="tx1"/>
                </a:solidFill>
                <a:sym typeface="Wingdings"/>
              </a:rPr>
              <a:t>SiPMs</a:t>
            </a:r>
            <a:r>
              <a:rPr lang="en-US" sz="1600" dirty="0" smtClean="0">
                <a:solidFill>
                  <a:schemeClr val="tx1"/>
                </a:solidFill>
                <a:sym typeface="Wingdings"/>
              </a:rPr>
              <a:t>)  done in March (June) 2017.</a:t>
            </a:r>
            <a:endParaRPr lang="en-US" sz="1600" dirty="0">
              <a:solidFill>
                <a:schemeClr val="tx1"/>
              </a:solidFill>
            </a:endParaRPr>
          </a:p>
          <a:p>
            <a:pPr marL="0" indent="0" algn="just">
              <a:buNone/>
            </a:pPr>
            <a:r>
              <a:rPr lang="en-US" sz="1600" b="1" dirty="0" smtClean="0">
                <a:solidFill>
                  <a:schemeClr val="tx1"/>
                </a:solidFill>
              </a:rPr>
              <a:t>         </a:t>
            </a:r>
            <a:r>
              <a:rPr lang="en-US" sz="1600" b="1" dirty="0" smtClean="0">
                <a:solidFill>
                  <a:schemeClr val="tx1"/>
                </a:solidFill>
                <a:sym typeface="Wingdings"/>
              </a:rPr>
              <a:t> Module 0 assembled, test beam </a:t>
            </a:r>
            <a:r>
              <a:rPr lang="en-US" sz="1600" b="1" dirty="0">
                <a:solidFill>
                  <a:schemeClr val="tx1"/>
                </a:solidFill>
                <a:sym typeface="Wingdings"/>
              </a:rPr>
              <a:t>@</a:t>
            </a:r>
            <a:r>
              <a:rPr lang="en-US" sz="1600" b="1" dirty="0" smtClean="0">
                <a:solidFill>
                  <a:schemeClr val="tx1"/>
                </a:solidFill>
                <a:sym typeface="Wingdings"/>
              </a:rPr>
              <a:t> BTF done in May 2017</a:t>
            </a:r>
          </a:p>
          <a:p>
            <a:pPr marL="0" indent="0" algn="just">
              <a:buNone/>
            </a:pPr>
            <a:r>
              <a:rPr lang="en-US" sz="1600" b="1" dirty="0">
                <a:solidFill>
                  <a:srgbClr val="3366FF"/>
                </a:solidFill>
                <a:sym typeface="Wingdings"/>
              </a:rPr>
              <a:t>	</a:t>
            </a:r>
            <a:r>
              <a:rPr lang="en-US" sz="1600" b="1" dirty="0" smtClean="0">
                <a:solidFill>
                  <a:schemeClr val="tx1"/>
                </a:solidFill>
                <a:sym typeface="Wingdings"/>
              </a:rPr>
              <a:t> Production of </a:t>
            </a:r>
            <a:r>
              <a:rPr lang="en-US" sz="1600" b="1" dirty="0" err="1" smtClean="0">
                <a:solidFill>
                  <a:schemeClr val="tx1"/>
                </a:solidFill>
                <a:sym typeface="Wingdings"/>
              </a:rPr>
              <a:t>SiPMs</a:t>
            </a:r>
            <a:r>
              <a:rPr lang="en-US" sz="1600" b="1" dirty="0" smtClean="0">
                <a:solidFill>
                  <a:schemeClr val="tx1"/>
                </a:solidFill>
                <a:sym typeface="Wingdings"/>
              </a:rPr>
              <a:t> and Crystals will start before the end of the year.</a:t>
            </a:r>
            <a:endParaRPr lang="en-US" sz="1600" b="1" dirty="0">
              <a:solidFill>
                <a:schemeClr val="tx1"/>
              </a:solidFill>
              <a:sym typeface="Wingdings"/>
            </a:endParaRPr>
          </a:p>
          <a:p>
            <a:pPr marL="0" indent="0" algn="just">
              <a:buNone/>
            </a:pPr>
            <a:r>
              <a:rPr lang="en-US" sz="1600" b="1" dirty="0">
                <a:solidFill>
                  <a:schemeClr val="tx1"/>
                </a:solidFill>
                <a:sym typeface="Wingdings"/>
              </a:rPr>
              <a:t> </a:t>
            </a:r>
            <a:r>
              <a:rPr lang="en-US" sz="1600" b="1" dirty="0" smtClean="0">
                <a:solidFill>
                  <a:schemeClr val="tx1"/>
                </a:solidFill>
                <a:sym typeface="Wingdings"/>
              </a:rPr>
              <a:t>      </a:t>
            </a:r>
            <a:r>
              <a:rPr lang="en-US" sz="1600" b="1" dirty="0" smtClean="0">
                <a:solidFill>
                  <a:srgbClr val="FF6600"/>
                </a:solidFill>
                <a:sym typeface="Wingdings"/>
              </a:rPr>
              <a:t>  Preparation of QA facility at FNAL started.</a:t>
            </a:r>
          </a:p>
          <a:p>
            <a:pPr marL="0" indent="0" algn="just">
              <a:buNone/>
            </a:pPr>
            <a:r>
              <a:rPr lang="en-US" sz="1600" b="1" dirty="0">
                <a:solidFill>
                  <a:srgbClr val="FF6600"/>
                </a:solidFill>
                <a:sym typeface="Wingdings"/>
              </a:rPr>
              <a:t> </a:t>
            </a:r>
            <a:r>
              <a:rPr lang="en-US" sz="1600" b="1" dirty="0" smtClean="0">
                <a:solidFill>
                  <a:srgbClr val="FF6600"/>
                </a:solidFill>
                <a:sym typeface="Wingdings"/>
              </a:rPr>
              <a:t>        Completion of Mockup with integration details in progress  fake crystals,</a:t>
            </a:r>
          </a:p>
          <a:p>
            <a:pPr marL="0" indent="0" algn="just">
              <a:buNone/>
            </a:pPr>
            <a:r>
              <a:rPr lang="en-US" sz="1600" b="1" dirty="0">
                <a:solidFill>
                  <a:srgbClr val="FF6600"/>
                </a:solidFill>
                <a:sym typeface="Wingdings"/>
              </a:rPr>
              <a:t> </a:t>
            </a:r>
            <a:r>
              <a:rPr lang="en-US" sz="1600" b="1" dirty="0" smtClean="0">
                <a:solidFill>
                  <a:srgbClr val="FF6600"/>
                </a:solidFill>
                <a:sym typeface="Wingdings"/>
              </a:rPr>
              <a:t>           back disk and cabling ..</a:t>
            </a:r>
          </a:p>
          <a:p>
            <a:pPr marL="0" indent="0" algn="just">
              <a:buNone/>
            </a:pPr>
            <a:r>
              <a:rPr lang="en-US" sz="1800" dirty="0" smtClean="0">
                <a:solidFill>
                  <a:srgbClr val="3366FF"/>
                </a:solidFill>
                <a:sym typeface="Wingdings"/>
              </a:rPr>
              <a:t>NEXT STEPS:</a:t>
            </a:r>
          </a:p>
          <a:p>
            <a:pPr algn="just">
              <a:buFont typeface="Wingdings" charset="2"/>
              <a:buChar char="q"/>
            </a:pPr>
            <a:r>
              <a:rPr lang="en-US" sz="1800" dirty="0">
                <a:solidFill>
                  <a:srgbClr val="FF0000"/>
                </a:solidFill>
                <a:sym typeface="Wingdings"/>
              </a:rPr>
              <a:t> </a:t>
            </a:r>
            <a:r>
              <a:rPr lang="en-US" sz="1800" dirty="0" smtClean="0">
                <a:solidFill>
                  <a:srgbClr val="FF0000"/>
                </a:solidFill>
                <a:sym typeface="Wingdings"/>
              </a:rPr>
              <a:t>Slice test with full digitizer and TDAQ chain under planning</a:t>
            </a:r>
          </a:p>
          <a:p>
            <a:pPr algn="just">
              <a:buFont typeface="Wingdings" charset="2"/>
              <a:buChar char="q"/>
            </a:pPr>
            <a:r>
              <a:rPr lang="en-US" sz="1800" dirty="0" smtClean="0">
                <a:solidFill>
                  <a:schemeClr val="tx1"/>
                </a:solidFill>
                <a:sym typeface="Wingdings"/>
              </a:rPr>
              <a:t>CRR review for whole calorimeter after Slice test   </a:t>
            </a:r>
            <a:r>
              <a:rPr lang="en-US" sz="1800" b="1" dirty="0" smtClean="0">
                <a:solidFill>
                  <a:srgbClr val="FF0000"/>
                </a:solidFill>
                <a:sym typeface="Wingdings"/>
              </a:rPr>
              <a:t>Feb/March 2018</a:t>
            </a:r>
            <a:endParaRPr lang="en-US" sz="1800" b="1" dirty="0" smtClean="0">
              <a:solidFill>
                <a:srgbClr val="FF0000"/>
              </a:solidFill>
            </a:endParaRPr>
          </a:p>
        </p:txBody>
      </p:sp>
    </p:spTree>
    <p:extLst>
      <p:ext uri="{BB962C8B-B14F-4D97-AF65-F5344CB8AC3E}">
        <p14:creationId xmlns:p14="http://schemas.microsoft.com/office/powerpoint/2010/main" val="87963689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6 September 2017</a:t>
            </a:r>
            <a:endParaRPr lang="en-US" dirty="0"/>
          </a:p>
        </p:txBody>
      </p:sp>
      <p:sp>
        <p:nvSpPr>
          <p:cNvPr id="5" name="Footer Placeholder 4"/>
          <p:cNvSpPr>
            <a:spLocks noGrp="1"/>
          </p:cNvSpPr>
          <p:nvPr>
            <p:ph type="ftr" sz="quarter" idx="11"/>
          </p:nvPr>
        </p:nvSpPr>
        <p:spPr/>
        <p:txBody>
          <a:bodyPr/>
          <a:lstStyle/>
          <a:p>
            <a:pPr>
              <a:defRPr/>
            </a:pPr>
            <a:r>
              <a:rPr lang="en-US" smtClean="0"/>
              <a:t>S.Miscetti - MU2E meeting with CSN1 referees</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32</a:t>
            </a:fld>
            <a:endParaRPr lang="en-US" dirty="0"/>
          </a:p>
        </p:txBody>
      </p:sp>
      <p:sp>
        <p:nvSpPr>
          <p:cNvPr id="7" name="Content Placeholder 6"/>
          <p:cNvSpPr>
            <a:spLocks noGrp="1"/>
          </p:cNvSpPr>
          <p:nvPr>
            <p:ph idx="1"/>
          </p:nvPr>
        </p:nvSpPr>
        <p:spPr/>
        <p:txBody>
          <a:bodyPr/>
          <a:lstStyle/>
          <a:p>
            <a:endParaRPr lang="en-US" dirty="0"/>
          </a:p>
        </p:txBody>
      </p:sp>
      <p:sp>
        <p:nvSpPr>
          <p:cNvPr id="8" name="Content Placeholder 2"/>
          <p:cNvSpPr txBox="1">
            <a:spLocks/>
          </p:cNvSpPr>
          <p:nvPr/>
        </p:nvSpPr>
        <p:spPr>
          <a:xfrm rot="19545252">
            <a:off x="2891267" y="2922723"/>
            <a:ext cx="3759430" cy="794770"/>
          </a:xfrm>
          <a:prstGeom prst="rect">
            <a:avLst/>
          </a:prstGeom>
          <a:solidFill>
            <a:srgbClr val="CCFFCC"/>
          </a:solidFill>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4400" b="1" dirty="0" smtClean="0"/>
              <a:t>Part-2</a:t>
            </a:r>
            <a:endParaRPr lang="en-US" sz="4400" b="1" dirty="0"/>
          </a:p>
        </p:txBody>
      </p:sp>
    </p:spTree>
    <p:extLst>
      <p:ext uri="{BB962C8B-B14F-4D97-AF65-F5344CB8AC3E}">
        <p14:creationId xmlns:p14="http://schemas.microsoft.com/office/powerpoint/2010/main" val="245916285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0800"/>
            <a:ext cx="8686800" cy="641739"/>
          </a:xfrm>
        </p:spPr>
        <p:txBody>
          <a:bodyPr/>
          <a:lstStyle/>
          <a:p>
            <a:r>
              <a:rPr lang="en-US" b="0" dirty="0" smtClean="0">
                <a:solidFill>
                  <a:srgbClr val="800000"/>
                </a:solidFill>
                <a:effectLst>
                  <a:outerShdw blurRad="50800" dist="38100" dir="2700000" algn="tl" rotWithShape="0">
                    <a:prstClr val="black">
                      <a:alpha val="40000"/>
                    </a:prstClr>
                  </a:outerShdw>
                </a:effectLst>
              </a:rPr>
              <a:t>Survey/summary of CA spending in 2016</a:t>
            </a:r>
            <a:endParaRPr lang="en-US" b="0" dirty="0">
              <a:solidFill>
                <a:srgbClr val="800000"/>
              </a:solidFill>
              <a:effectLst>
                <a:outerShdw blurRad="50800" dist="38100" dir="2700000" algn="tl" rotWithShape="0">
                  <a:prstClr val="black">
                    <a:alpha val="40000"/>
                  </a:prstClr>
                </a:outerShdw>
              </a:effectLst>
            </a:endParaRPr>
          </a:p>
        </p:txBody>
      </p:sp>
      <p:sp>
        <p:nvSpPr>
          <p:cNvPr id="4" name="Date Placeholder 3"/>
          <p:cNvSpPr>
            <a:spLocks noGrp="1"/>
          </p:cNvSpPr>
          <p:nvPr>
            <p:ph type="dt" sz="half" idx="10"/>
          </p:nvPr>
        </p:nvSpPr>
        <p:spPr/>
        <p:txBody>
          <a:bodyPr/>
          <a:lstStyle/>
          <a:p>
            <a:pPr>
              <a:defRPr/>
            </a:pPr>
            <a:r>
              <a:rPr lang="en-US" smtClean="0"/>
              <a:t>6 September 2017</a:t>
            </a:r>
            <a:endParaRPr lang="en-US" dirty="0"/>
          </a:p>
        </p:txBody>
      </p:sp>
      <p:sp>
        <p:nvSpPr>
          <p:cNvPr id="5" name="Footer Placeholder 4"/>
          <p:cNvSpPr>
            <a:spLocks noGrp="1"/>
          </p:cNvSpPr>
          <p:nvPr>
            <p:ph type="ftr" sz="quarter" idx="11"/>
          </p:nvPr>
        </p:nvSpPr>
        <p:spPr/>
        <p:txBody>
          <a:bodyPr/>
          <a:lstStyle/>
          <a:p>
            <a:pPr>
              <a:defRPr/>
            </a:pPr>
            <a:r>
              <a:rPr lang="en-US" smtClean="0"/>
              <a:t>S.Miscetti - MU2E meeting with CSN1 referees</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33</a:t>
            </a:fld>
            <a:endParaRPr lang="en-US" dirty="0"/>
          </a:p>
        </p:txBody>
      </p:sp>
      <p:pic>
        <p:nvPicPr>
          <p:cNvPr id="7" name="Picture 6"/>
          <p:cNvPicPr>
            <a:picLocks noChangeAspect="1"/>
          </p:cNvPicPr>
          <p:nvPr/>
        </p:nvPicPr>
        <p:blipFill>
          <a:blip r:embed="rId2"/>
          <a:stretch>
            <a:fillRect/>
          </a:stretch>
        </p:blipFill>
        <p:spPr>
          <a:xfrm>
            <a:off x="584200" y="811018"/>
            <a:ext cx="8331200" cy="5704082"/>
          </a:xfrm>
          <a:prstGeom prst="rect">
            <a:avLst/>
          </a:prstGeom>
        </p:spPr>
      </p:pic>
    </p:spTree>
    <p:extLst>
      <p:ext uri="{BB962C8B-B14F-4D97-AF65-F5344CB8AC3E}">
        <p14:creationId xmlns:p14="http://schemas.microsoft.com/office/powerpoint/2010/main" val="83785913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0800"/>
            <a:ext cx="8686800" cy="641739"/>
          </a:xfrm>
        </p:spPr>
        <p:txBody>
          <a:bodyPr/>
          <a:lstStyle/>
          <a:p>
            <a:r>
              <a:rPr lang="en-US" b="0" dirty="0" smtClean="0">
                <a:solidFill>
                  <a:srgbClr val="800000"/>
                </a:solidFill>
                <a:effectLst>
                  <a:outerShdw blurRad="50800" dist="38100" dir="2700000" algn="tl" rotWithShape="0">
                    <a:prstClr val="black">
                      <a:alpha val="40000"/>
                    </a:prstClr>
                  </a:outerShdw>
                </a:effectLst>
              </a:rPr>
              <a:t>Survey/summary of CA spending in 2017</a:t>
            </a:r>
            <a:endParaRPr lang="en-US" b="0" dirty="0">
              <a:solidFill>
                <a:srgbClr val="800000"/>
              </a:solidFill>
              <a:effectLst>
                <a:outerShdw blurRad="50800" dist="38100" dir="2700000" algn="tl" rotWithShape="0">
                  <a:prstClr val="black">
                    <a:alpha val="40000"/>
                  </a:prstClr>
                </a:outerShdw>
              </a:effectLst>
            </a:endParaRPr>
          </a:p>
        </p:txBody>
      </p:sp>
      <p:sp>
        <p:nvSpPr>
          <p:cNvPr id="4" name="Date Placeholder 3"/>
          <p:cNvSpPr>
            <a:spLocks noGrp="1"/>
          </p:cNvSpPr>
          <p:nvPr>
            <p:ph type="dt" sz="half" idx="10"/>
          </p:nvPr>
        </p:nvSpPr>
        <p:spPr/>
        <p:txBody>
          <a:bodyPr/>
          <a:lstStyle/>
          <a:p>
            <a:pPr>
              <a:defRPr/>
            </a:pPr>
            <a:r>
              <a:rPr lang="en-US" smtClean="0"/>
              <a:t>6 September 2017</a:t>
            </a:r>
            <a:endParaRPr lang="en-US" dirty="0"/>
          </a:p>
        </p:txBody>
      </p:sp>
      <p:sp>
        <p:nvSpPr>
          <p:cNvPr id="5" name="Footer Placeholder 4"/>
          <p:cNvSpPr>
            <a:spLocks noGrp="1"/>
          </p:cNvSpPr>
          <p:nvPr>
            <p:ph type="ftr" sz="quarter" idx="11"/>
          </p:nvPr>
        </p:nvSpPr>
        <p:spPr/>
        <p:txBody>
          <a:bodyPr/>
          <a:lstStyle/>
          <a:p>
            <a:pPr>
              <a:defRPr/>
            </a:pPr>
            <a:r>
              <a:rPr lang="en-US" smtClean="0"/>
              <a:t>S.Miscetti - MU2E meeting with CSN1 referees</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34</a:t>
            </a:fld>
            <a:endParaRPr lang="en-US" dirty="0"/>
          </a:p>
        </p:txBody>
      </p:sp>
      <p:sp>
        <p:nvSpPr>
          <p:cNvPr id="11" name="TextBox 10"/>
          <p:cNvSpPr txBox="1"/>
          <p:nvPr/>
        </p:nvSpPr>
        <p:spPr>
          <a:xfrm>
            <a:off x="6180138" y="4548206"/>
            <a:ext cx="184666" cy="461665"/>
          </a:xfrm>
          <a:prstGeom prst="rect">
            <a:avLst/>
          </a:prstGeom>
          <a:noFill/>
        </p:spPr>
        <p:txBody>
          <a:bodyPr wrap="none" rtlCol="0">
            <a:spAutoFit/>
          </a:bodyPr>
          <a:lstStyle/>
          <a:p>
            <a:endParaRPr lang="en-US" dirty="0"/>
          </a:p>
        </p:txBody>
      </p:sp>
      <p:sp>
        <p:nvSpPr>
          <p:cNvPr id="3" name="TextBox 2"/>
          <p:cNvSpPr txBox="1"/>
          <p:nvPr/>
        </p:nvSpPr>
        <p:spPr>
          <a:xfrm>
            <a:off x="774700" y="1066800"/>
            <a:ext cx="184666" cy="461665"/>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2"/>
          <a:stretch>
            <a:fillRect/>
          </a:stretch>
        </p:blipFill>
        <p:spPr>
          <a:xfrm>
            <a:off x="228600" y="825500"/>
            <a:ext cx="8686800" cy="5930900"/>
          </a:xfrm>
          <a:prstGeom prst="rect">
            <a:avLst/>
          </a:prstGeom>
          <a:solidFill>
            <a:srgbClr val="FFFFFF"/>
          </a:solidFill>
        </p:spPr>
      </p:pic>
    </p:spTree>
    <p:extLst>
      <p:ext uri="{BB962C8B-B14F-4D97-AF65-F5344CB8AC3E}">
        <p14:creationId xmlns:p14="http://schemas.microsoft.com/office/powerpoint/2010/main" val="36636371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76200"/>
            <a:ext cx="8686800" cy="641739"/>
          </a:xfrm>
        </p:spPr>
        <p:txBody>
          <a:bodyPr/>
          <a:lstStyle/>
          <a:p>
            <a:r>
              <a:rPr lang="en-US" b="0" dirty="0" smtClean="0">
                <a:solidFill>
                  <a:srgbClr val="800000"/>
                </a:solidFill>
                <a:effectLst>
                  <a:outerShdw blurRad="50800" dist="38100" dir="2700000" algn="tl" rotWithShape="0">
                    <a:prstClr val="black">
                      <a:alpha val="40000"/>
                    </a:prstClr>
                  </a:outerShdw>
                </a:effectLst>
              </a:rPr>
              <a:t>What we did ask for July meeting</a:t>
            </a:r>
            <a:endParaRPr lang="en-US" b="0" dirty="0">
              <a:solidFill>
                <a:srgbClr val="800000"/>
              </a:solidFill>
              <a:effectLst>
                <a:outerShdw blurRad="50800" dist="38100" dir="2700000" algn="tl" rotWithShape="0">
                  <a:prstClr val="black">
                    <a:alpha val="40000"/>
                  </a:prstClr>
                </a:outerShdw>
              </a:effectLst>
            </a:endParaRPr>
          </a:p>
        </p:txBody>
      </p:sp>
      <p:sp>
        <p:nvSpPr>
          <p:cNvPr id="4" name="Date Placeholder 3"/>
          <p:cNvSpPr>
            <a:spLocks noGrp="1"/>
          </p:cNvSpPr>
          <p:nvPr>
            <p:ph type="dt" sz="half" idx="10"/>
          </p:nvPr>
        </p:nvSpPr>
        <p:spPr/>
        <p:txBody>
          <a:bodyPr/>
          <a:lstStyle/>
          <a:p>
            <a:pPr>
              <a:defRPr/>
            </a:pPr>
            <a:r>
              <a:rPr lang="en-US" smtClean="0"/>
              <a:t>6 September 2017</a:t>
            </a:r>
            <a:endParaRPr lang="en-US" dirty="0"/>
          </a:p>
        </p:txBody>
      </p:sp>
      <p:sp>
        <p:nvSpPr>
          <p:cNvPr id="5" name="Footer Placeholder 4"/>
          <p:cNvSpPr>
            <a:spLocks noGrp="1"/>
          </p:cNvSpPr>
          <p:nvPr>
            <p:ph type="ftr" sz="quarter" idx="11"/>
          </p:nvPr>
        </p:nvSpPr>
        <p:spPr/>
        <p:txBody>
          <a:bodyPr/>
          <a:lstStyle/>
          <a:p>
            <a:pPr>
              <a:defRPr/>
            </a:pPr>
            <a:r>
              <a:rPr lang="en-US" smtClean="0"/>
              <a:t>S.Miscetti - MU2E meeting with CSN1 referees</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35</a:t>
            </a:fld>
            <a:endParaRPr lang="en-US" dirty="0"/>
          </a:p>
        </p:txBody>
      </p:sp>
      <p:sp>
        <p:nvSpPr>
          <p:cNvPr id="3" name="TextBox 2"/>
          <p:cNvSpPr txBox="1"/>
          <p:nvPr/>
        </p:nvSpPr>
        <p:spPr>
          <a:xfrm>
            <a:off x="457200" y="1054100"/>
            <a:ext cx="8166100" cy="1477328"/>
          </a:xfrm>
          <a:prstGeom prst="rect">
            <a:avLst/>
          </a:prstGeom>
          <a:solidFill>
            <a:srgbClr val="CCFFCC"/>
          </a:solidFill>
        </p:spPr>
        <p:txBody>
          <a:bodyPr wrap="square" rtlCol="0">
            <a:spAutoFit/>
          </a:bodyPr>
          <a:lstStyle/>
          <a:p>
            <a:pPr marL="342900" indent="-342900">
              <a:buFont typeface="Wingdings" charset="2"/>
              <a:buChar char="§"/>
            </a:pPr>
            <a:r>
              <a:rPr lang="en-US" sz="1800" dirty="0" smtClean="0"/>
              <a:t>The release of 10 </a:t>
            </a:r>
            <a:r>
              <a:rPr lang="en-US" sz="1800" dirty="0" err="1" smtClean="0"/>
              <a:t>kEuro</a:t>
            </a:r>
            <a:r>
              <a:rPr lang="en-US" sz="1800" dirty="0" smtClean="0"/>
              <a:t> (</a:t>
            </a:r>
            <a:r>
              <a:rPr lang="en-US" sz="1800" dirty="0" err="1" smtClean="0"/>
              <a:t>Sj</a:t>
            </a:r>
            <a:r>
              <a:rPr lang="en-US" sz="1800" dirty="0" smtClean="0"/>
              <a:t>) for MB pre-production (FEE) at LNF</a:t>
            </a:r>
            <a:endParaRPr lang="en-US" sz="1800" dirty="0"/>
          </a:p>
          <a:p>
            <a:pPr marL="342900" indent="-342900">
              <a:buFont typeface="Wingdings" charset="2"/>
              <a:buChar char="§"/>
            </a:pPr>
            <a:r>
              <a:rPr lang="en-US" sz="1800" dirty="0" smtClean="0">
                <a:solidFill>
                  <a:srgbClr val="0000FF"/>
                </a:solidFill>
              </a:rPr>
              <a:t>We did not ask to release the WD (</a:t>
            </a:r>
            <a:r>
              <a:rPr lang="en-US" sz="1800" dirty="0" err="1" smtClean="0">
                <a:solidFill>
                  <a:srgbClr val="0000FF"/>
                </a:solidFill>
              </a:rPr>
              <a:t>Sj</a:t>
            </a:r>
            <a:r>
              <a:rPr lang="en-US" sz="1800" dirty="0" smtClean="0">
                <a:solidFill>
                  <a:srgbClr val="0000FF"/>
                </a:solidFill>
              </a:rPr>
              <a:t>) in Pisa but ask to move this</a:t>
            </a:r>
          </a:p>
          <a:p>
            <a:r>
              <a:rPr lang="en-US" sz="1800" dirty="0">
                <a:solidFill>
                  <a:srgbClr val="0000FF"/>
                </a:solidFill>
              </a:rPr>
              <a:t> </a:t>
            </a:r>
            <a:r>
              <a:rPr lang="en-US" sz="1800" dirty="0" smtClean="0">
                <a:solidFill>
                  <a:srgbClr val="0000FF"/>
                </a:solidFill>
              </a:rPr>
              <a:t>     request to 2018 </a:t>
            </a:r>
            <a:r>
              <a:rPr lang="en-US" sz="1800" b="1" dirty="0" smtClean="0">
                <a:solidFill>
                  <a:srgbClr val="0000FF"/>
                </a:solidFill>
              </a:rPr>
              <a:t>waiting for test of six prototypes and Dose study</a:t>
            </a:r>
          </a:p>
          <a:p>
            <a:pPr marL="342900" indent="-342900">
              <a:buFont typeface="Wingdings" charset="2"/>
              <a:buChar char="§"/>
            </a:pPr>
            <a:r>
              <a:rPr lang="en-US" sz="1800" dirty="0" smtClean="0"/>
              <a:t>The release of “other services” and travelling funds (</a:t>
            </a:r>
            <a:r>
              <a:rPr lang="en-US" sz="1800" dirty="0" err="1" smtClean="0"/>
              <a:t>Sj</a:t>
            </a:r>
            <a:r>
              <a:rPr lang="en-US" sz="1800" dirty="0" smtClean="0"/>
              <a:t>) for irradiation </a:t>
            </a:r>
          </a:p>
          <a:p>
            <a:r>
              <a:rPr lang="en-US" sz="1800" dirty="0"/>
              <a:t> </a:t>
            </a:r>
            <a:r>
              <a:rPr lang="en-US" sz="1800" dirty="0" smtClean="0"/>
              <a:t>     at Calliope/FNG and  @ HZDR </a:t>
            </a:r>
          </a:p>
        </p:txBody>
      </p:sp>
      <p:sp>
        <p:nvSpPr>
          <p:cNvPr id="9" name="TextBox 8"/>
          <p:cNvSpPr txBox="1"/>
          <p:nvPr/>
        </p:nvSpPr>
        <p:spPr>
          <a:xfrm>
            <a:off x="457200" y="3035300"/>
            <a:ext cx="8166100" cy="2308324"/>
          </a:xfrm>
          <a:prstGeom prst="rect">
            <a:avLst/>
          </a:prstGeom>
          <a:solidFill>
            <a:srgbClr val="F5D48F"/>
          </a:solidFill>
        </p:spPr>
        <p:txBody>
          <a:bodyPr wrap="square" rtlCol="0">
            <a:spAutoFit/>
          </a:bodyPr>
          <a:lstStyle/>
          <a:p>
            <a:pPr marL="342900" indent="-342900">
              <a:buFont typeface="Wingdings" charset="2"/>
              <a:buChar char="§"/>
            </a:pPr>
            <a:r>
              <a:rPr lang="en-US" sz="1800" dirty="0" smtClean="0">
                <a:solidFill>
                  <a:srgbClr val="0000FF"/>
                </a:solidFill>
              </a:rPr>
              <a:t>Do not release  32 </a:t>
            </a:r>
            <a:r>
              <a:rPr lang="en-US" sz="1800" dirty="0" err="1" smtClean="0">
                <a:solidFill>
                  <a:srgbClr val="0000FF"/>
                </a:solidFill>
              </a:rPr>
              <a:t>kEuro</a:t>
            </a:r>
            <a:r>
              <a:rPr lang="en-US" sz="1800" dirty="0" smtClean="0">
                <a:solidFill>
                  <a:srgbClr val="0000FF"/>
                </a:solidFill>
              </a:rPr>
              <a:t> (</a:t>
            </a:r>
            <a:r>
              <a:rPr lang="en-US" sz="1800" dirty="0" err="1" smtClean="0">
                <a:solidFill>
                  <a:srgbClr val="0000FF"/>
                </a:solidFill>
              </a:rPr>
              <a:t>Sj</a:t>
            </a:r>
            <a:r>
              <a:rPr lang="en-US" sz="1800" dirty="0" smtClean="0">
                <a:solidFill>
                  <a:srgbClr val="0000FF"/>
                </a:solidFill>
              </a:rPr>
              <a:t>) for FEE disk production @ Pisa </a:t>
            </a:r>
            <a:r>
              <a:rPr lang="en-US" sz="1800" dirty="0" smtClean="0">
                <a:solidFill>
                  <a:srgbClr val="0000FF"/>
                </a:solidFill>
                <a:sym typeface="Wingdings"/>
              </a:rPr>
              <a:t> </a:t>
            </a:r>
          </a:p>
          <a:p>
            <a:r>
              <a:rPr lang="en-US" sz="1800" dirty="0">
                <a:solidFill>
                  <a:srgbClr val="0000FF"/>
                </a:solidFill>
                <a:sym typeface="Wingdings"/>
              </a:rPr>
              <a:t> </a:t>
            </a:r>
            <a:r>
              <a:rPr lang="en-US" sz="1800" dirty="0" smtClean="0">
                <a:solidFill>
                  <a:srgbClr val="0000FF"/>
                </a:solidFill>
                <a:sym typeface="Wingdings"/>
              </a:rPr>
              <a:t>      this is to allow us to make a tender in September  This is moved to 2018</a:t>
            </a:r>
          </a:p>
          <a:p>
            <a:pPr marL="342900" indent="-342900">
              <a:buFont typeface="Wingdings" charset="2"/>
              <a:buChar char="§"/>
            </a:pPr>
            <a:r>
              <a:rPr lang="en-US" sz="1800" dirty="0" smtClean="0">
                <a:sym typeface="Wingdings"/>
              </a:rPr>
              <a:t>The release of 34 </a:t>
            </a:r>
            <a:r>
              <a:rPr lang="en-US" sz="1800" dirty="0" err="1" smtClean="0">
                <a:sym typeface="Wingdings"/>
              </a:rPr>
              <a:t>kEuro</a:t>
            </a:r>
            <a:r>
              <a:rPr lang="en-US" sz="1800" dirty="0" smtClean="0">
                <a:sym typeface="Wingdings"/>
              </a:rPr>
              <a:t> (</a:t>
            </a:r>
            <a:r>
              <a:rPr lang="en-US" sz="1800" dirty="0" err="1" smtClean="0">
                <a:sym typeface="Wingdings"/>
              </a:rPr>
              <a:t>Sj</a:t>
            </a:r>
            <a:r>
              <a:rPr lang="en-US" sz="1800" dirty="0" smtClean="0">
                <a:sym typeface="Wingdings"/>
              </a:rPr>
              <a:t>) for  CF stuff  a Lecce  bid in </a:t>
            </a:r>
            <a:r>
              <a:rPr lang="en-US" sz="1800" dirty="0" err="1" smtClean="0">
                <a:sym typeface="Wingdings"/>
              </a:rPr>
              <a:t>september</a:t>
            </a:r>
            <a:r>
              <a:rPr lang="en-US" sz="1800" dirty="0" smtClean="0">
                <a:sym typeface="Wingdings"/>
              </a:rPr>
              <a:t>, in progress</a:t>
            </a:r>
            <a:endParaRPr lang="en-US" sz="1800" dirty="0" smtClean="0"/>
          </a:p>
          <a:p>
            <a:pPr marL="342900" indent="-342900">
              <a:buFont typeface="Wingdings" charset="2"/>
              <a:buChar char="§"/>
            </a:pPr>
            <a:r>
              <a:rPr lang="en-US" sz="1800" dirty="0" smtClean="0">
                <a:solidFill>
                  <a:srgbClr val="0000FF"/>
                </a:solidFill>
              </a:rPr>
              <a:t>Cost of WD</a:t>
            </a:r>
            <a:r>
              <a:rPr lang="en-US" sz="1800" dirty="0">
                <a:solidFill>
                  <a:srgbClr val="0000FF"/>
                </a:solidFill>
              </a:rPr>
              <a:t> </a:t>
            </a:r>
            <a:r>
              <a:rPr lang="en-US" sz="1800" dirty="0" smtClean="0">
                <a:solidFill>
                  <a:srgbClr val="0000FF"/>
                </a:solidFill>
              </a:rPr>
              <a:t>Crates will be better evaluated for preventivi-2018. They will go</a:t>
            </a:r>
          </a:p>
          <a:p>
            <a:r>
              <a:rPr lang="en-US" sz="1800" dirty="0">
                <a:solidFill>
                  <a:srgbClr val="0000FF"/>
                </a:solidFill>
              </a:rPr>
              <a:t> </a:t>
            </a:r>
            <a:r>
              <a:rPr lang="en-US" sz="1800" dirty="0" smtClean="0">
                <a:solidFill>
                  <a:srgbClr val="0000FF"/>
                </a:solidFill>
              </a:rPr>
              <a:t>      in production @</a:t>
            </a:r>
            <a:r>
              <a:rPr lang="en-US" sz="1800" dirty="0">
                <a:solidFill>
                  <a:srgbClr val="0000FF"/>
                </a:solidFill>
              </a:rPr>
              <a:t> </a:t>
            </a:r>
            <a:r>
              <a:rPr lang="en-US" sz="1800" dirty="0" smtClean="0">
                <a:solidFill>
                  <a:srgbClr val="0000FF"/>
                </a:solidFill>
              </a:rPr>
              <a:t>beginning 2018</a:t>
            </a:r>
          </a:p>
          <a:p>
            <a:pPr marL="285750" indent="-285750">
              <a:buFont typeface="Wingdings" charset="2"/>
              <a:buChar char="§"/>
            </a:pPr>
            <a:r>
              <a:rPr lang="en-US" sz="1800" dirty="0" smtClean="0"/>
              <a:t> Other requests for installation and tooling will go to preventivi</a:t>
            </a:r>
            <a:r>
              <a:rPr lang="en-US" sz="1800" dirty="0"/>
              <a:t>-</a:t>
            </a:r>
            <a:r>
              <a:rPr lang="en-US" sz="1800" dirty="0" smtClean="0"/>
              <a:t>2018.</a:t>
            </a:r>
          </a:p>
          <a:p>
            <a:r>
              <a:rPr lang="en-US" sz="1800" dirty="0"/>
              <a:t> </a:t>
            </a:r>
            <a:r>
              <a:rPr lang="en-US" sz="1800" dirty="0" smtClean="0"/>
              <a:t>      Also the breakdown of cost for the Cooling station and the request will go to                  	preventivi-2018.</a:t>
            </a:r>
          </a:p>
        </p:txBody>
      </p:sp>
      <p:sp>
        <p:nvSpPr>
          <p:cNvPr id="7" name="TextBox 6"/>
          <p:cNvSpPr txBox="1"/>
          <p:nvPr/>
        </p:nvSpPr>
        <p:spPr>
          <a:xfrm rot="2615323">
            <a:off x="6858000" y="1282700"/>
            <a:ext cx="1592654" cy="461665"/>
          </a:xfrm>
          <a:prstGeom prst="rect">
            <a:avLst/>
          </a:prstGeom>
          <a:solidFill>
            <a:srgbClr val="FFFF00"/>
          </a:solidFill>
        </p:spPr>
        <p:txBody>
          <a:bodyPr wrap="none" rtlCol="0">
            <a:spAutoFit/>
          </a:bodyPr>
          <a:lstStyle/>
          <a:p>
            <a:r>
              <a:rPr lang="en-US" dirty="0" smtClean="0"/>
              <a:t>FEE related</a:t>
            </a:r>
            <a:endParaRPr lang="en-US" dirty="0"/>
          </a:p>
        </p:txBody>
      </p:sp>
      <p:sp>
        <p:nvSpPr>
          <p:cNvPr id="10" name="TextBox 9"/>
          <p:cNvSpPr txBox="1"/>
          <p:nvPr/>
        </p:nvSpPr>
        <p:spPr>
          <a:xfrm rot="2615323">
            <a:off x="6934920" y="3016838"/>
            <a:ext cx="2489083" cy="461665"/>
          </a:xfrm>
          <a:prstGeom prst="rect">
            <a:avLst/>
          </a:prstGeom>
          <a:solidFill>
            <a:srgbClr val="FFFF00"/>
          </a:solidFill>
        </p:spPr>
        <p:txBody>
          <a:bodyPr wrap="none" rtlCol="0">
            <a:spAutoFit/>
          </a:bodyPr>
          <a:lstStyle/>
          <a:p>
            <a:r>
              <a:rPr lang="en-US" dirty="0" smtClean="0"/>
              <a:t>Mechanics related</a:t>
            </a:r>
            <a:endParaRPr lang="en-US" dirty="0"/>
          </a:p>
        </p:txBody>
      </p:sp>
    </p:spTree>
    <p:extLst>
      <p:ext uri="{BB962C8B-B14F-4D97-AF65-F5344CB8AC3E}">
        <p14:creationId xmlns:p14="http://schemas.microsoft.com/office/powerpoint/2010/main" val="193061037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439"/>
            <a:ext cx="8686800" cy="641739"/>
          </a:xfrm>
        </p:spPr>
        <p:txBody>
          <a:bodyPr/>
          <a:lstStyle/>
          <a:p>
            <a:r>
              <a:rPr lang="en-US" b="0" dirty="0" smtClean="0">
                <a:solidFill>
                  <a:srgbClr val="800000"/>
                </a:solidFill>
                <a:effectLst>
                  <a:outerShdw blurRad="50800" dist="38100" dir="2700000" algn="tl" rotWithShape="0">
                    <a:prstClr val="black">
                      <a:alpha val="40000"/>
                    </a:prstClr>
                  </a:outerShdw>
                </a:effectLst>
                <a:cs typeface="Helvetica"/>
              </a:rPr>
              <a:t>Situation of Cost Estimate </a:t>
            </a:r>
            <a:r>
              <a:rPr lang="mr-IN" b="0" dirty="0" smtClean="0">
                <a:solidFill>
                  <a:srgbClr val="800000"/>
                </a:solidFill>
                <a:effectLst>
                  <a:outerShdw blurRad="50800" dist="38100" dir="2700000" algn="tl" rotWithShape="0">
                    <a:prstClr val="black">
                      <a:alpha val="40000"/>
                    </a:prstClr>
                  </a:outerShdw>
                </a:effectLst>
                <a:cs typeface="Helvetica"/>
              </a:rPr>
              <a:t>–</a:t>
            </a:r>
            <a:r>
              <a:rPr lang="en-US" b="0" dirty="0" smtClean="0">
                <a:solidFill>
                  <a:srgbClr val="800000"/>
                </a:solidFill>
                <a:effectLst>
                  <a:outerShdw blurRad="50800" dist="38100" dir="2700000" algn="tl" rotWithShape="0">
                    <a:prstClr val="black">
                      <a:alpha val="40000"/>
                    </a:prstClr>
                  </a:outerShdw>
                </a:effectLst>
                <a:cs typeface="Helvetica"/>
              </a:rPr>
              <a:t> Sep 2017</a:t>
            </a:r>
            <a:endParaRPr lang="en-US" b="0" dirty="0">
              <a:solidFill>
                <a:srgbClr val="800000"/>
              </a:solidFill>
              <a:effectLst>
                <a:outerShdw blurRad="50800" dist="38100" dir="2700000" algn="tl" rotWithShape="0">
                  <a:prstClr val="black">
                    <a:alpha val="40000"/>
                  </a:prstClr>
                </a:outerShdw>
              </a:effectLst>
              <a:cs typeface="Helvetica"/>
            </a:endParaRPr>
          </a:p>
        </p:txBody>
      </p:sp>
      <p:sp>
        <p:nvSpPr>
          <p:cNvPr id="4" name="Date Placeholder 3"/>
          <p:cNvSpPr>
            <a:spLocks noGrp="1"/>
          </p:cNvSpPr>
          <p:nvPr>
            <p:ph type="dt" sz="half" idx="10"/>
          </p:nvPr>
        </p:nvSpPr>
        <p:spPr/>
        <p:txBody>
          <a:bodyPr/>
          <a:lstStyle/>
          <a:p>
            <a:pPr>
              <a:defRPr/>
            </a:pPr>
            <a:r>
              <a:rPr lang="en-US" smtClean="0"/>
              <a:t>6 September 2017</a:t>
            </a:r>
            <a:endParaRPr lang="en-US" dirty="0"/>
          </a:p>
        </p:txBody>
      </p:sp>
      <p:sp>
        <p:nvSpPr>
          <p:cNvPr id="5" name="Footer Placeholder 4"/>
          <p:cNvSpPr>
            <a:spLocks noGrp="1"/>
          </p:cNvSpPr>
          <p:nvPr>
            <p:ph type="ftr" sz="quarter" idx="11"/>
          </p:nvPr>
        </p:nvSpPr>
        <p:spPr/>
        <p:txBody>
          <a:bodyPr/>
          <a:lstStyle/>
          <a:p>
            <a:pPr>
              <a:defRPr/>
            </a:pPr>
            <a:r>
              <a:rPr lang="en-US" smtClean="0"/>
              <a:t>S.Miscetti - MU2E meeting with CSN1 referees</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36</a:t>
            </a:fld>
            <a:endParaRPr lang="en-US" dirty="0"/>
          </a:p>
        </p:txBody>
      </p:sp>
      <p:pic>
        <p:nvPicPr>
          <p:cNvPr id="3" name="Picture 2"/>
          <p:cNvPicPr>
            <a:picLocks noChangeAspect="1"/>
          </p:cNvPicPr>
          <p:nvPr/>
        </p:nvPicPr>
        <p:blipFill>
          <a:blip r:embed="rId2"/>
          <a:stretch>
            <a:fillRect/>
          </a:stretch>
        </p:blipFill>
        <p:spPr>
          <a:xfrm>
            <a:off x="139700" y="1092200"/>
            <a:ext cx="9105900" cy="4102100"/>
          </a:xfrm>
          <a:prstGeom prst="rect">
            <a:avLst/>
          </a:prstGeom>
        </p:spPr>
      </p:pic>
    </p:spTree>
    <p:extLst>
      <p:ext uri="{BB962C8B-B14F-4D97-AF65-F5344CB8AC3E}">
        <p14:creationId xmlns:p14="http://schemas.microsoft.com/office/powerpoint/2010/main" val="3729845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800000"/>
                </a:solidFill>
                <a:effectLst>
                  <a:outerShdw blurRad="50800" dist="38100" dir="2700000" algn="tl" rotWithShape="0">
                    <a:prstClr val="black">
                      <a:alpha val="40000"/>
                    </a:prstClr>
                  </a:outerShdw>
                </a:effectLst>
              </a:rPr>
              <a:t>CD-3 Mu2e Schedule</a:t>
            </a:r>
            <a:endParaRPr lang="en-US" b="0" dirty="0">
              <a:solidFill>
                <a:srgbClr val="800000"/>
              </a:solidFill>
              <a:effectLst>
                <a:outerShdw blurRad="50800" dist="38100" dir="2700000" algn="tl" rotWithShape="0">
                  <a:prstClr val="black">
                    <a:alpha val="40000"/>
                  </a:prstClr>
                </a:outerShdw>
              </a:effectLst>
            </a:endParaRPr>
          </a:p>
        </p:txBody>
      </p:sp>
      <p:sp>
        <p:nvSpPr>
          <p:cNvPr id="4" name="Date Placeholder 3"/>
          <p:cNvSpPr>
            <a:spLocks noGrp="1"/>
          </p:cNvSpPr>
          <p:nvPr>
            <p:ph type="dt" sz="half" idx="10"/>
          </p:nvPr>
        </p:nvSpPr>
        <p:spPr/>
        <p:txBody>
          <a:bodyPr/>
          <a:lstStyle/>
          <a:p>
            <a:pPr>
              <a:defRPr/>
            </a:pPr>
            <a:r>
              <a:rPr lang="en-US" smtClean="0"/>
              <a:t>6/14/16</a:t>
            </a:r>
            <a:endParaRPr lang="en-US" dirty="0"/>
          </a:p>
        </p:txBody>
      </p:sp>
      <p:sp>
        <p:nvSpPr>
          <p:cNvPr id="5" name="Footer Placeholder 4"/>
          <p:cNvSpPr>
            <a:spLocks noGrp="1"/>
          </p:cNvSpPr>
          <p:nvPr>
            <p:ph type="ftr" sz="quarter" idx="11"/>
          </p:nvPr>
        </p:nvSpPr>
        <p:spPr/>
        <p:txBody>
          <a:bodyPr/>
          <a:lstStyle/>
          <a:p>
            <a:pPr>
              <a:defRPr/>
            </a:pPr>
            <a:r>
              <a:rPr lang="en-US" smtClean="0"/>
              <a:t>S. Miscetti | DOE CD-3c Review</a:t>
            </a:r>
            <a:endParaRPr lang="en-US" b="1" dirty="0"/>
          </a:p>
        </p:txBody>
      </p:sp>
      <p:sp>
        <p:nvSpPr>
          <p:cNvPr id="7" name="Rectangle 6"/>
          <p:cNvSpPr/>
          <p:nvPr/>
        </p:nvSpPr>
        <p:spPr>
          <a:xfrm>
            <a:off x="5934792" y="3766056"/>
            <a:ext cx="227908" cy="355215"/>
          </a:xfrm>
          <a:prstGeom prst="rect">
            <a:avLst/>
          </a:prstGeom>
          <a:gradFill flip="none" rotWithShape="1">
            <a:gsLst>
              <a:gs pos="77000">
                <a:schemeClr val="accent3">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000000"/>
              </a:solidFill>
              <a:latin typeface="Calibri"/>
              <a:cs typeface="Calibri"/>
            </a:endParaRPr>
          </a:p>
        </p:txBody>
      </p:sp>
      <p:sp>
        <p:nvSpPr>
          <p:cNvPr id="8" name="Rectangle 7"/>
          <p:cNvSpPr/>
          <p:nvPr/>
        </p:nvSpPr>
        <p:spPr>
          <a:xfrm>
            <a:off x="3" y="5016500"/>
            <a:ext cx="8606149"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995965236"/>
              </p:ext>
            </p:extLst>
          </p:nvPr>
        </p:nvGraphicFramePr>
        <p:xfrm>
          <a:off x="4" y="5121751"/>
          <a:ext cx="8686796" cy="581660"/>
        </p:xfrm>
        <a:graphic>
          <a:graphicData uri="http://schemas.openxmlformats.org/drawingml/2006/table">
            <a:tbl>
              <a:tblPr/>
              <a:tblGrid>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tblGrid>
              <a:tr h="190500">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Q4</a:t>
                      </a:r>
                    </a:p>
                  </a:txBody>
                  <a:tcPr marL="12700" marR="12700" marT="12700" marB="0" anchor="b">
                    <a:lnL>
                      <a:noFill/>
                    </a:lnL>
                    <a:lnR>
                      <a:noFill/>
                    </a:lnR>
                    <a:lnT>
                      <a:noFill/>
                    </a:lnT>
                    <a:lnB>
                      <a:noFill/>
                    </a:lnB>
                    <a:solidFill>
                      <a:srgbClr val="FFFFFF"/>
                    </a:solidFill>
                  </a:tcPr>
                </a:tc>
              </a:tr>
              <a:tr h="190500">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l" fontAlgn="b"/>
                      <a:r>
                        <a:rPr lang="en-US" sz="1200" b="0" i="0" u="none" strike="noStrike">
                          <a:solidFill>
                            <a:srgbClr val="000000"/>
                          </a:solidFill>
                          <a:effectLst/>
                          <a:latin typeface="Calibri"/>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bl>
          </a:graphicData>
        </a:graphic>
      </p:graphicFrame>
      <p:sp>
        <p:nvSpPr>
          <p:cNvPr id="10" name="Rectangle 9"/>
          <p:cNvSpPr/>
          <p:nvPr/>
        </p:nvSpPr>
        <p:spPr>
          <a:xfrm>
            <a:off x="3" y="5016500"/>
            <a:ext cx="8606149"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0" y="5334000"/>
            <a:ext cx="9144000" cy="908050"/>
          </a:xfrm>
          <a:prstGeom prst="rightArrow">
            <a:avLst>
              <a:gd name="adj1" fmla="val 50000"/>
              <a:gd name="adj2" fmla="val 38112"/>
            </a:avLst>
          </a:prstGeom>
          <a:gradFill flip="none" rotWithShape="1">
            <a:gsLst>
              <a:gs pos="0">
                <a:schemeClr val="accent5">
                  <a:lumMod val="50000"/>
                </a:schemeClr>
              </a:gs>
              <a:gs pos="92000">
                <a:srgbClr val="FFFFFF"/>
              </a:gs>
            </a:gsLst>
            <a:path path="rect">
              <a:fillToRect l="100000" t="100000"/>
            </a:path>
            <a:tileRect r="-100000" b="-100000"/>
          </a:gradFill>
          <a:ln>
            <a:solidFill>
              <a:schemeClr val="tx1"/>
            </a:solidFill>
          </a:ln>
          <a:effectLst>
            <a:outerShdw blurRad="50800" dist="508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rot="5400000">
            <a:off x="-1835731" y="3631611"/>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819731" y="3637961"/>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208969" y="3633737"/>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1218619" y="3644311"/>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3263319" y="3650660"/>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4285669" y="3650660"/>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5301669" y="3657010"/>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6334857" y="3631610"/>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33120" y="5950744"/>
            <a:ext cx="8087030" cy="307777"/>
          </a:xfrm>
          <a:prstGeom prst="rect">
            <a:avLst/>
          </a:prstGeom>
          <a:noFill/>
        </p:spPr>
        <p:txBody>
          <a:bodyPr wrap="square" rtlCol="0">
            <a:spAutoFit/>
          </a:bodyPr>
          <a:lstStyle/>
          <a:p>
            <a:r>
              <a:rPr lang="en-US" sz="1400" dirty="0" smtClean="0"/>
              <a:t> FY15                FY16                 FY17                 FY18                 FY19                FY20                  FY21                FY22</a:t>
            </a:r>
            <a:endParaRPr lang="en-US" sz="1400" dirty="0"/>
          </a:p>
        </p:txBody>
      </p:sp>
      <p:sp>
        <p:nvSpPr>
          <p:cNvPr id="21" name="Diamond 20"/>
          <p:cNvSpPr>
            <a:spLocks noChangeAspect="1"/>
          </p:cNvSpPr>
          <p:nvPr/>
        </p:nvSpPr>
        <p:spPr>
          <a:xfrm>
            <a:off x="8822858" y="5762243"/>
            <a:ext cx="234315" cy="234315"/>
          </a:xfrm>
          <a:prstGeom prst="diamond">
            <a:avLst/>
          </a:prstGeom>
          <a:solidFill>
            <a:schemeClr val="accent5">
              <a:lumMod val="75000"/>
            </a:schemeClr>
          </a:solidFill>
          <a:ln>
            <a:solidFill>
              <a:schemeClr val="accent5">
                <a:lumMod val="75000"/>
              </a:schemeClr>
            </a:solidFill>
          </a:ln>
          <a:scene3d>
            <a:camera prst="orthographicFront"/>
            <a:lightRig rig="brightRoom" dir="t"/>
          </a:scene3d>
          <a:sp3d prstMaterial="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a:stCxn id="21" idx="0"/>
          </p:cNvCxnSpPr>
          <p:nvPr/>
        </p:nvCxnSpPr>
        <p:spPr>
          <a:xfrm rot="16200000" flipV="1">
            <a:off x="6681413" y="3503639"/>
            <a:ext cx="4507992" cy="9215"/>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3" name="Diamond 22"/>
          <p:cNvSpPr>
            <a:spLocks noChangeAspect="1"/>
          </p:cNvSpPr>
          <p:nvPr/>
        </p:nvSpPr>
        <p:spPr>
          <a:xfrm>
            <a:off x="894324" y="5786753"/>
            <a:ext cx="234315" cy="234315"/>
          </a:xfrm>
          <a:prstGeom prst="diamond">
            <a:avLst/>
          </a:prstGeom>
          <a:solidFill>
            <a:schemeClr val="accent5">
              <a:lumMod val="75000"/>
            </a:schemeClr>
          </a:solidFill>
          <a:ln>
            <a:solidFill>
              <a:schemeClr val="accent5">
                <a:lumMod val="75000"/>
              </a:schemeClr>
            </a:solidFill>
          </a:ln>
          <a:scene3d>
            <a:camera prst="orthographicFront"/>
            <a:lightRig rig="brightRoom" dir="t"/>
          </a:scene3d>
          <a:sp3d prstMaterial="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a:stCxn id="23" idx="0"/>
          </p:cNvCxnSpPr>
          <p:nvPr/>
        </p:nvCxnSpPr>
        <p:spPr>
          <a:xfrm rot="16200000" flipV="1">
            <a:off x="-1247121" y="3528149"/>
            <a:ext cx="4507992" cy="9215"/>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24083" y="896483"/>
            <a:ext cx="1339850" cy="307777"/>
          </a:xfrm>
          <a:prstGeom prst="rect">
            <a:avLst/>
          </a:prstGeom>
          <a:noFill/>
        </p:spPr>
        <p:txBody>
          <a:bodyPr wrap="square" rtlCol="0">
            <a:spAutoFit/>
          </a:bodyPr>
          <a:lstStyle/>
          <a:p>
            <a:pPr algn="ctr"/>
            <a:r>
              <a:rPr lang="en-US" sz="1400" dirty="0" smtClean="0"/>
              <a:t>CD-2/3b</a:t>
            </a:r>
          </a:p>
        </p:txBody>
      </p:sp>
      <p:sp>
        <p:nvSpPr>
          <p:cNvPr id="26" name="TextBox 25"/>
          <p:cNvSpPr txBox="1"/>
          <p:nvPr/>
        </p:nvSpPr>
        <p:spPr>
          <a:xfrm rot="5400000">
            <a:off x="6275510" y="1671056"/>
            <a:ext cx="1871688" cy="307777"/>
          </a:xfrm>
          <a:prstGeom prst="rect">
            <a:avLst/>
          </a:prstGeom>
          <a:noFill/>
        </p:spPr>
        <p:txBody>
          <a:bodyPr wrap="square" rtlCol="0">
            <a:spAutoFit/>
          </a:bodyPr>
          <a:lstStyle/>
          <a:p>
            <a:pPr algn="ctr"/>
            <a:r>
              <a:rPr lang="en-US" sz="1400" dirty="0" smtClean="0"/>
              <a:t>Project Complete</a:t>
            </a:r>
          </a:p>
        </p:txBody>
      </p:sp>
      <p:cxnSp>
        <p:nvCxnSpPr>
          <p:cNvPr id="27" name="Straight Connector 26"/>
          <p:cNvCxnSpPr/>
          <p:nvPr/>
        </p:nvCxnSpPr>
        <p:spPr>
          <a:xfrm rot="5400000">
            <a:off x="2247319" y="3633695"/>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2389201" y="4559905"/>
            <a:ext cx="3964992" cy="349250"/>
          </a:xfrm>
          <a:prstGeom prst="rect">
            <a:avLst/>
          </a:prstGeom>
          <a:gradFill flip="none" rotWithShape="1">
            <a:gsLst>
              <a:gs pos="69000">
                <a:schemeClr val="accent5">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Detector Construction</a:t>
            </a:r>
            <a:endParaRPr lang="en-US" sz="1200" dirty="0">
              <a:solidFill>
                <a:srgbClr val="000000"/>
              </a:solidFill>
              <a:latin typeface="Calibri"/>
              <a:cs typeface="Calibri"/>
            </a:endParaRPr>
          </a:p>
        </p:txBody>
      </p:sp>
      <p:sp>
        <p:nvSpPr>
          <p:cNvPr id="29" name="Diamond 28"/>
          <p:cNvSpPr>
            <a:spLocks noChangeAspect="1"/>
          </p:cNvSpPr>
          <p:nvPr/>
        </p:nvSpPr>
        <p:spPr>
          <a:xfrm>
            <a:off x="6940307" y="5761940"/>
            <a:ext cx="234315" cy="234315"/>
          </a:xfrm>
          <a:prstGeom prst="diamond">
            <a:avLst/>
          </a:prstGeom>
          <a:solidFill>
            <a:schemeClr val="accent5">
              <a:lumMod val="75000"/>
            </a:schemeClr>
          </a:solidFill>
          <a:ln>
            <a:solidFill>
              <a:schemeClr val="accent5">
                <a:lumMod val="75000"/>
              </a:schemeClr>
            </a:solidFill>
          </a:ln>
          <a:scene3d>
            <a:camera prst="orthographicFront"/>
            <a:lightRig rig="brightRoom" dir="t"/>
          </a:scene3d>
          <a:sp3d prstMaterial="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a:stCxn id="29" idx="0"/>
          </p:cNvCxnSpPr>
          <p:nvPr/>
        </p:nvCxnSpPr>
        <p:spPr>
          <a:xfrm rot="16200000" flipV="1">
            <a:off x="4798862" y="3503336"/>
            <a:ext cx="4507992" cy="9215"/>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544467" y="3867453"/>
            <a:ext cx="2967568" cy="336550"/>
          </a:xfrm>
          <a:prstGeom prst="rect">
            <a:avLst/>
          </a:prstGeom>
          <a:gradFill flip="none" rotWithShape="1">
            <a:gsLst>
              <a:gs pos="77000">
                <a:schemeClr val="accent3">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Solenoid Infrastructure</a:t>
            </a:r>
            <a:endParaRPr lang="en-US" sz="1200" dirty="0">
              <a:solidFill>
                <a:srgbClr val="000000"/>
              </a:solidFill>
              <a:latin typeface="Calibri"/>
              <a:cs typeface="Calibri"/>
            </a:endParaRPr>
          </a:p>
        </p:txBody>
      </p:sp>
      <p:sp>
        <p:nvSpPr>
          <p:cNvPr id="32" name="Rectangle 31"/>
          <p:cNvSpPr/>
          <p:nvPr/>
        </p:nvSpPr>
        <p:spPr>
          <a:xfrm>
            <a:off x="2380459" y="1853610"/>
            <a:ext cx="3131576" cy="260940"/>
          </a:xfrm>
          <a:prstGeom prst="rect">
            <a:avLst/>
          </a:prstGeom>
          <a:gradFill flip="none" rotWithShape="1">
            <a:gsLst>
              <a:gs pos="69000">
                <a:schemeClr val="accent5">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PS Fabrication and QA</a:t>
            </a:r>
            <a:endParaRPr lang="en-US" sz="1200" dirty="0">
              <a:solidFill>
                <a:srgbClr val="000000"/>
              </a:solidFill>
              <a:latin typeface="Calibri"/>
              <a:cs typeface="Calibri"/>
            </a:endParaRPr>
          </a:p>
        </p:txBody>
      </p:sp>
      <p:sp>
        <p:nvSpPr>
          <p:cNvPr id="33" name="Rectangle 32"/>
          <p:cNvSpPr/>
          <p:nvPr/>
        </p:nvSpPr>
        <p:spPr>
          <a:xfrm>
            <a:off x="861939" y="1820502"/>
            <a:ext cx="1268424" cy="336137"/>
          </a:xfrm>
          <a:prstGeom prst="rect">
            <a:avLst/>
          </a:prstGeom>
          <a:gradFill flip="none" rotWithShape="1">
            <a:gsLst>
              <a:gs pos="76000">
                <a:schemeClr val="tx2">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latin typeface="Calibri"/>
                <a:cs typeface="Calibri"/>
              </a:rPr>
              <a:t>PS/DS Final Design</a:t>
            </a:r>
            <a:endParaRPr lang="en-US" sz="1100" dirty="0">
              <a:solidFill>
                <a:srgbClr val="000000"/>
              </a:solidFill>
              <a:latin typeface="Calibri"/>
              <a:cs typeface="Calibri"/>
            </a:endParaRPr>
          </a:p>
        </p:txBody>
      </p:sp>
      <p:sp>
        <p:nvSpPr>
          <p:cNvPr id="34" name="Diamond 33"/>
          <p:cNvSpPr>
            <a:spLocks noChangeAspect="1"/>
          </p:cNvSpPr>
          <p:nvPr/>
        </p:nvSpPr>
        <p:spPr>
          <a:xfrm>
            <a:off x="2262208" y="5786754"/>
            <a:ext cx="234315" cy="234315"/>
          </a:xfrm>
          <a:prstGeom prst="diamond">
            <a:avLst/>
          </a:prstGeom>
          <a:solidFill>
            <a:schemeClr val="accent5">
              <a:lumMod val="75000"/>
            </a:schemeClr>
          </a:solidFill>
          <a:ln>
            <a:solidFill>
              <a:schemeClr val="accent5">
                <a:lumMod val="75000"/>
              </a:schemeClr>
            </a:solidFill>
          </a:ln>
          <a:scene3d>
            <a:camera prst="orthographicFront"/>
            <a:lightRig rig="brightRoom" dir="t"/>
          </a:scene3d>
          <a:sp3d prstMaterial="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a:stCxn id="34" idx="0"/>
          </p:cNvCxnSpPr>
          <p:nvPr/>
        </p:nvCxnSpPr>
        <p:spPr>
          <a:xfrm rot="16200000" flipV="1">
            <a:off x="120763" y="3528150"/>
            <a:ext cx="4507992" cy="9215"/>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621062" y="889100"/>
            <a:ext cx="1339850" cy="307777"/>
          </a:xfrm>
          <a:prstGeom prst="rect">
            <a:avLst/>
          </a:prstGeom>
          <a:noFill/>
        </p:spPr>
        <p:txBody>
          <a:bodyPr wrap="square" rtlCol="0">
            <a:spAutoFit/>
          </a:bodyPr>
          <a:lstStyle/>
          <a:p>
            <a:pPr algn="ctr"/>
            <a:r>
              <a:rPr lang="en-US" sz="1400" dirty="0" smtClean="0"/>
              <a:t>CD-3c</a:t>
            </a:r>
          </a:p>
        </p:txBody>
      </p:sp>
      <p:sp>
        <p:nvSpPr>
          <p:cNvPr id="37" name="Rectangle 36"/>
          <p:cNvSpPr/>
          <p:nvPr/>
        </p:nvSpPr>
        <p:spPr>
          <a:xfrm>
            <a:off x="209768" y="1333268"/>
            <a:ext cx="2400082" cy="356165"/>
          </a:xfrm>
          <a:prstGeom prst="rect">
            <a:avLst/>
          </a:prstGeom>
          <a:gradFill flip="none" rotWithShape="1">
            <a:gsLst>
              <a:gs pos="69000">
                <a:schemeClr val="accent5">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0" rtlCol="0" anchor="ctr"/>
          <a:lstStyle/>
          <a:p>
            <a:pPr algn="ctr"/>
            <a:r>
              <a:rPr lang="en-US" sz="1000" dirty="0" smtClean="0">
                <a:solidFill>
                  <a:schemeClr val="tx1"/>
                </a:solidFill>
                <a:latin typeface="Calibri"/>
                <a:cs typeface="Calibri"/>
              </a:rPr>
              <a:t>Fabricate and  QA Superconductor</a:t>
            </a:r>
            <a:endParaRPr lang="en-US" sz="1000" dirty="0">
              <a:solidFill>
                <a:schemeClr val="tx1"/>
              </a:solidFill>
              <a:latin typeface="Calibri"/>
              <a:cs typeface="Calibri"/>
            </a:endParaRPr>
          </a:p>
        </p:txBody>
      </p:sp>
      <p:sp>
        <p:nvSpPr>
          <p:cNvPr id="38" name="Rectangle 37"/>
          <p:cNvSpPr/>
          <p:nvPr/>
        </p:nvSpPr>
        <p:spPr>
          <a:xfrm>
            <a:off x="1111485" y="3809457"/>
            <a:ext cx="1371365" cy="411480"/>
          </a:xfrm>
          <a:prstGeom prst="rect">
            <a:avLst/>
          </a:prstGeom>
          <a:gradFill flip="none" rotWithShape="1">
            <a:gsLst>
              <a:gs pos="69000">
                <a:schemeClr val="accent5">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latin typeface="Calibri"/>
                <a:cs typeface="Calibri"/>
              </a:rPr>
              <a:t>Detector Hall Construction</a:t>
            </a:r>
            <a:endParaRPr lang="en-US" sz="1000" dirty="0">
              <a:solidFill>
                <a:srgbClr val="000000"/>
              </a:solidFill>
              <a:latin typeface="Calibri"/>
              <a:cs typeface="Calibri"/>
            </a:endParaRPr>
          </a:p>
        </p:txBody>
      </p:sp>
      <p:sp>
        <p:nvSpPr>
          <p:cNvPr id="39" name="Rectangle 38"/>
          <p:cNvSpPr/>
          <p:nvPr/>
        </p:nvSpPr>
        <p:spPr>
          <a:xfrm>
            <a:off x="6383546" y="4667553"/>
            <a:ext cx="353519" cy="336550"/>
          </a:xfrm>
          <a:prstGeom prst="rect">
            <a:avLst/>
          </a:prstGeom>
          <a:gradFill flip="none" rotWithShape="1">
            <a:gsLst>
              <a:gs pos="77000">
                <a:schemeClr val="accent3">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0000"/>
              </a:solidFill>
              <a:latin typeface="Calibri"/>
              <a:cs typeface="Calibri"/>
            </a:endParaRPr>
          </a:p>
        </p:txBody>
      </p:sp>
      <p:sp>
        <p:nvSpPr>
          <p:cNvPr id="40" name="TextBox 39"/>
          <p:cNvSpPr txBox="1"/>
          <p:nvPr/>
        </p:nvSpPr>
        <p:spPr>
          <a:xfrm>
            <a:off x="8421687" y="889100"/>
            <a:ext cx="873125" cy="307777"/>
          </a:xfrm>
          <a:prstGeom prst="rect">
            <a:avLst/>
          </a:prstGeom>
          <a:noFill/>
        </p:spPr>
        <p:txBody>
          <a:bodyPr wrap="square" rtlCol="0">
            <a:spAutoFit/>
          </a:bodyPr>
          <a:lstStyle/>
          <a:p>
            <a:pPr algn="ctr"/>
            <a:r>
              <a:rPr lang="en-US" sz="1400" dirty="0" smtClean="0"/>
              <a:t>CD-</a:t>
            </a:r>
            <a:r>
              <a:rPr lang="en-US" sz="1400" dirty="0"/>
              <a:t>4</a:t>
            </a:r>
            <a:endParaRPr lang="en-US" sz="1400" dirty="0" smtClean="0"/>
          </a:p>
        </p:txBody>
      </p:sp>
      <p:sp>
        <p:nvSpPr>
          <p:cNvPr id="41" name="Right Arrow 40"/>
          <p:cNvSpPr/>
          <p:nvPr/>
        </p:nvSpPr>
        <p:spPr>
          <a:xfrm>
            <a:off x="7048250" y="2673996"/>
            <a:ext cx="1882550" cy="484632"/>
          </a:xfrm>
          <a:prstGeom prst="rightArrow">
            <a:avLst/>
          </a:prstGeom>
          <a:solidFill>
            <a:schemeClr val="accent4">
              <a:lumMod val="75000"/>
            </a:schemeClr>
          </a:solidFill>
          <a:ln>
            <a:solidFill>
              <a:schemeClr val="tx1"/>
            </a:solidFill>
          </a:ln>
          <a:effectLst>
            <a:outerShdw blurRad="40000" dist="175387" dir="36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7210280" y="2769110"/>
            <a:ext cx="1438833" cy="261610"/>
          </a:xfrm>
          <a:prstGeom prst="rect">
            <a:avLst/>
          </a:prstGeom>
          <a:noFill/>
        </p:spPr>
        <p:txBody>
          <a:bodyPr wrap="square" rtlCol="0">
            <a:spAutoFit/>
          </a:bodyPr>
          <a:lstStyle/>
          <a:p>
            <a:r>
              <a:rPr lang="en-US" sz="1100" dirty="0" smtClean="0">
                <a:solidFill>
                  <a:schemeClr val="bg1"/>
                </a:solidFill>
              </a:rPr>
              <a:t>22 months of float</a:t>
            </a:r>
            <a:endParaRPr lang="en-US" sz="1100" dirty="0">
              <a:solidFill>
                <a:schemeClr val="bg1"/>
              </a:solidFill>
            </a:endParaRPr>
          </a:p>
        </p:txBody>
      </p:sp>
      <p:sp>
        <p:nvSpPr>
          <p:cNvPr id="43" name="Rectangle 42"/>
          <p:cNvSpPr/>
          <p:nvPr/>
        </p:nvSpPr>
        <p:spPr>
          <a:xfrm>
            <a:off x="1536935" y="2964345"/>
            <a:ext cx="3877738" cy="272381"/>
          </a:xfrm>
          <a:prstGeom prst="rect">
            <a:avLst/>
          </a:prstGeom>
          <a:gradFill flip="none" rotWithShape="1">
            <a:gsLst>
              <a:gs pos="69000">
                <a:schemeClr val="accent5">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Fabricate and QA TS Modules, Assemble TS</a:t>
            </a:r>
            <a:endParaRPr lang="en-US" sz="1200" dirty="0">
              <a:solidFill>
                <a:srgbClr val="000000"/>
              </a:solidFill>
              <a:latin typeface="Calibri"/>
              <a:cs typeface="Calibri"/>
            </a:endParaRPr>
          </a:p>
        </p:txBody>
      </p:sp>
      <p:sp>
        <p:nvSpPr>
          <p:cNvPr id="44" name="Rectangle 43"/>
          <p:cNvSpPr/>
          <p:nvPr/>
        </p:nvSpPr>
        <p:spPr>
          <a:xfrm>
            <a:off x="2384800" y="2499493"/>
            <a:ext cx="3252956" cy="260940"/>
          </a:xfrm>
          <a:prstGeom prst="rect">
            <a:avLst/>
          </a:prstGeom>
          <a:gradFill flip="none" rotWithShape="1">
            <a:gsLst>
              <a:gs pos="69000">
                <a:schemeClr val="accent5">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Calibri"/>
                <a:cs typeface="Calibri"/>
              </a:rPr>
              <a:t>D</a:t>
            </a:r>
            <a:r>
              <a:rPr lang="en-US" sz="1200" dirty="0" smtClean="0">
                <a:solidFill>
                  <a:srgbClr val="000000"/>
                </a:solidFill>
                <a:latin typeface="Calibri"/>
                <a:cs typeface="Calibri"/>
              </a:rPr>
              <a:t>S Fabrication and QA</a:t>
            </a:r>
            <a:endParaRPr lang="en-US" sz="1200" dirty="0">
              <a:solidFill>
                <a:srgbClr val="000000"/>
              </a:solidFill>
              <a:latin typeface="Calibri"/>
              <a:cs typeface="Calibri"/>
            </a:endParaRPr>
          </a:p>
        </p:txBody>
      </p:sp>
      <p:sp>
        <p:nvSpPr>
          <p:cNvPr id="45" name="Oval 44"/>
          <p:cNvSpPr>
            <a:spLocks noChangeAspect="1"/>
          </p:cNvSpPr>
          <p:nvPr/>
        </p:nvSpPr>
        <p:spPr>
          <a:xfrm>
            <a:off x="5270494" y="2524324"/>
            <a:ext cx="93376" cy="93376"/>
          </a:xfrm>
          <a:prstGeom prst="ellipse">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p:cNvCxnSpPr/>
          <p:nvPr/>
        </p:nvCxnSpPr>
        <p:spPr>
          <a:xfrm>
            <a:off x="1738706" y="2038902"/>
            <a:ext cx="0" cy="53211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5502102" y="1809750"/>
            <a:ext cx="223144" cy="350739"/>
          </a:xfrm>
          <a:prstGeom prst="rect">
            <a:avLst/>
          </a:prstGeom>
          <a:gradFill flip="none" rotWithShape="1">
            <a:gsLst>
              <a:gs pos="77000">
                <a:schemeClr val="accent3">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0000"/>
              </a:solidFill>
              <a:latin typeface="Calibri"/>
              <a:cs typeface="Calibri"/>
            </a:endParaRPr>
          </a:p>
        </p:txBody>
      </p:sp>
      <p:sp>
        <p:nvSpPr>
          <p:cNvPr id="48" name="Rectangle 47"/>
          <p:cNvSpPr/>
          <p:nvPr/>
        </p:nvSpPr>
        <p:spPr>
          <a:xfrm>
            <a:off x="4992251" y="3344887"/>
            <a:ext cx="671000" cy="272900"/>
          </a:xfrm>
          <a:prstGeom prst="rect">
            <a:avLst/>
          </a:prstGeom>
          <a:gradFill flip="none" rotWithShape="1">
            <a:gsLst>
              <a:gs pos="77000">
                <a:schemeClr val="accent3">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0000"/>
              </a:solidFill>
              <a:latin typeface="Calibri"/>
              <a:cs typeface="Calibri"/>
            </a:endParaRPr>
          </a:p>
        </p:txBody>
      </p:sp>
      <p:sp>
        <p:nvSpPr>
          <p:cNvPr id="49" name="Oval 48"/>
          <p:cNvSpPr>
            <a:spLocks noChangeAspect="1"/>
          </p:cNvSpPr>
          <p:nvPr/>
        </p:nvSpPr>
        <p:spPr>
          <a:xfrm>
            <a:off x="6002058" y="3849622"/>
            <a:ext cx="93376" cy="93376"/>
          </a:xfrm>
          <a:prstGeom prst="ellipse">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5725246" y="1851740"/>
            <a:ext cx="1066819" cy="276999"/>
          </a:xfrm>
          <a:prstGeom prst="rect">
            <a:avLst/>
          </a:prstGeom>
          <a:noFill/>
        </p:spPr>
        <p:txBody>
          <a:bodyPr wrap="none" rtlCol="0">
            <a:spAutoFit/>
          </a:bodyPr>
          <a:lstStyle/>
          <a:p>
            <a:r>
              <a:rPr lang="en-US" sz="1200" dirty="0" smtClean="0"/>
              <a:t>PS Installation</a:t>
            </a:r>
            <a:endParaRPr lang="en-US" sz="1200" dirty="0"/>
          </a:p>
        </p:txBody>
      </p:sp>
      <p:sp>
        <p:nvSpPr>
          <p:cNvPr id="51" name="Rectangle 50"/>
          <p:cNvSpPr/>
          <p:nvPr/>
        </p:nvSpPr>
        <p:spPr>
          <a:xfrm>
            <a:off x="7594600" y="490573"/>
            <a:ext cx="1320800" cy="395477"/>
          </a:xfrm>
          <a:prstGeom prst="rect">
            <a:avLst/>
          </a:prstGeom>
          <a:solidFill>
            <a:schemeClr val="bg1"/>
          </a:solidFill>
          <a:ln w="19050">
            <a:solidFill>
              <a:schemeClr val="tx1"/>
            </a:solidFill>
          </a:ln>
          <a:effectLst>
            <a:outerShdw blurRad="40000" dist="86487" dir="24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7680031" y="640742"/>
            <a:ext cx="93376" cy="93376"/>
          </a:xfrm>
          <a:prstGeom prst="ellipse">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3" name="Straight Connector 52"/>
          <p:cNvCxnSpPr/>
          <p:nvPr/>
        </p:nvCxnSpPr>
        <p:spPr>
          <a:xfrm>
            <a:off x="7731235" y="685192"/>
            <a:ext cx="288815"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7969250" y="537036"/>
            <a:ext cx="935923" cy="276999"/>
          </a:xfrm>
          <a:prstGeom prst="rect">
            <a:avLst/>
          </a:prstGeom>
          <a:noFill/>
        </p:spPr>
        <p:txBody>
          <a:bodyPr wrap="none" rtlCol="0">
            <a:spAutoFit/>
          </a:bodyPr>
          <a:lstStyle/>
          <a:p>
            <a:r>
              <a:rPr lang="en-US" sz="1200" dirty="0" smtClean="0"/>
              <a:t>Critical Path</a:t>
            </a:r>
            <a:endParaRPr lang="en-US" sz="1200" dirty="0"/>
          </a:p>
        </p:txBody>
      </p:sp>
      <p:sp>
        <p:nvSpPr>
          <p:cNvPr id="55" name="Rectangle 54"/>
          <p:cNvSpPr/>
          <p:nvPr/>
        </p:nvSpPr>
        <p:spPr>
          <a:xfrm>
            <a:off x="6162428" y="4224013"/>
            <a:ext cx="609065" cy="355215"/>
          </a:xfrm>
          <a:prstGeom prst="rect">
            <a:avLst/>
          </a:prstGeom>
          <a:gradFill flip="none" rotWithShape="1">
            <a:gsLst>
              <a:gs pos="77000">
                <a:schemeClr val="accent3">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000000"/>
              </a:solidFill>
              <a:latin typeface="Calibri"/>
              <a:cs typeface="Calibri"/>
            </a:endParaRPr>
          </a:p>
        </p:txBody>
      </p:sp>
      <p:sp>
        <p:nvSpPr>
          <p:cNvPr id="56" name="Oval 55"/>
          <p:cNvSpPr>
            <a:spLocks noChangeAspect="1"/>
          </p:cNvSpPr>
          <p:nvPr/>
        </p:nvSpPr>
        <p:spPr>
          <a:xfrm>
            <a:off x="6425581" y="4314120"/>
            <a:ext cx="93376" cy="93376"/>
          </a:xfrm>
          <a:prstGeom prst="ellipse">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6052612" y="3890947"/>
            <a:ext cx="0" cy="467819"/>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052612" y="4353797"/>
            <a:ext cx="812844"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59" name="Diamond 58"/>
          <p:cNvSpPr>
            <a:spLocks noChangeAspect="1"/>
          </p:cNvSpPr>
          <p:nvPr/>
        </p:nvSpPr>
        <p:spPr>
          <a:xfrm flipH="1">
            <a:off x="1427556" y="2243815"/>
            <a:ext cx="203200" cy="203200"/>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Connector 59"/>
          <p:cNvCxnSpPr>
            <a:endCxn id="49" idx="6"/>
          </p:cNvCxnSpPr>
          <p:nvPr/>
        </p:nvCxnSpPr>
        <p:spPr>
          <a:xfrm flipV="1">
            <a:off x="5777354" y="3896310"/>
            <a:ext cx="318080" cy="2575"/>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61" name="6-Point Star 60"/>
          <p:cNvSpPr>
            <a:spLocks noChangeAspect="1"/>
          </p:cNvSpPr>
          <p:nvPr/>
        </p:nvSpPr>
        <p:spPr>
          <a:xfrm>
            <a:off x="6769838" y="4268411"/>
            <a:ext cx="182880" cy="182880"/>
          </a:xfrm>
          <a:prstGeom prst="star6">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6914900" y="4237478"/>
            <a:ext cx="903951" cy="246221"/>
          </a:xfrm>
          <a:prstGeom prst="rect">
            <a:avLst/>
          </a:prstGeom>
          <a:noFill/>
        </p:spPr>
        <p:txBody>
          <a:bodyPr wrap="none" rtlCol="0">
            <a:spAutoFit/>
          </a:bodyPr>
          <a:lstStyle/>
          <a:p>
            <a:r>
              <a:rPr lang="en-US" sz="1000" dirty="0" smtClean="0"/>
              <a:t>KPPs Satisfied</a:t>
            </a:r>
            <a:endParaRPr lang="en-US" sz="1000" dirty="0"/>
          </a:p>
        </p:txBody>
      </p:sp>
      <p:sp>
        <p:nvSpPr>
          <p:cNvPr id="63" name="TextBox 62"/>
          <p:cNvSpPr txBox="1"/>
          <p:nvPr/>
        </p:nvSpPr>
        <p:spPr>
          <a:xfrm>
            <a:off x="4006141" y="3325837"/>
            <a:ext cx="1062310" cy="276999"/>
          </a:xfrm>
          <a:prstGeom prst="rect">
            <a:avLst/>
          </a:prstGeom>
          <a:noFill/>
        </p:spPr>
        <p:txBody>
          <a:bodyPr wrap="none" rtlCol="0">
            <a:spAutoFit/>
          </a:bodyPr>
          <a:lstStyle/>
          <a:p>
            <a:r>
              <a:rPr lang="en-US" sz="1200" dirty="0"/>
              <a:t>T</a:t>
            </a:r>
            <a:r>
              <a:rPr lang="en-US" sz="1200" dirty="0" smtClean="0"/>
              <a:t>S Installation</a:t>
            </a:r>
            <a:endParaRPr lang="en-US" sz="1200" dirty="0"/>
          </a:p>
        </p:txBody>
      </p:sp>
      <p:sp>
        <p:nvSpPr>
          <p:cNvPr id="64" name="Rectangle 63"/>
          <p:cNvSpPr/>
          <p:nvPr/>
        </p:nvSpPr>
        <p:spPr>
          <a:xfrm>
            <a:off x="4507526" y="4268996"/>
            <a:ext cx="1712052" cy="276999"/>
          </a:xfrm>
          <a:prstGeom prst="rect">
            <a:avLst/>
          </a:prstGeom>
        </p:spPr>
        <p:txBody>
          <a:bodyPr wrap="none">
            <a:spAutoFit/>
          </a:bodyPr>
          <a:lstStyle/>
          <a:p>
            <a:pPr algn="ctr"/>
            <a:r>
              <a:rPr lang="en-US" sz="1200" dirty="0" smtClean="0">
                <a:solidFill>
                  <a:srgbClr val="000000"/>
                </a:solidFill>
                <a:latin typeface="Calibri"/>
                <a:cs typeface="Calibri"/>
              </a:rPr>
              <a:t>Solenoid Commissioning</a:t>
            </a:r>
            <a:endParaRPr lang="en-US" sz="1200" dirty="0">
              <a:solidFill>
                <a:srgbClr val="000000"/>
              </a:solidFill>
              <a:latin typeface="Calibri"/>
              <a:cs typeface="Calibri"/>
            </a:endParaRPr>
          </a:p>
        </p:txBody>
      </p:sp>
      <p:sp>
        <p:nvSpPr>
          <p:cNvPr id="65" name="TextBox 64"/>
          <p:cNvSpPr txBox="1"/>
          <p:nvPr/>
        </p:nvSpPr>
        <p:spPr>
          <a:xfrm>
            <a:off x="5889913" y="2467186"/>
            <a:ext cx="1081997" cy="276999"/>
          </a:xfrm>
          <a:prstGeom prst="rect">
            <a:avLst/>
          </a:prstGeom>
          <a:noFill/>
        </p:spPr>
        <p:txBody>
          <a:bodyPr wrap="none" rtlCol="0">
            <a:spAutoFit/>
          </a:bodyPr>
          <a:lstStyle/>
          <a:p>
            <a:r>
              <a:rPr lang="en-US" sz="1200" dirty="0"/>
              <a:t>D</a:t>
            </a:r>
            <a:r>
              <a:rPr lang="en-US" sz="1200" dirty="0" smtClean="0"/>
              <a:t>S Installation</a:t>
            </a:r>
            <a:endParaRPr lang="en-US" sz="1200" dirty="0"/>
          </a:p>
        </p:txBody>
      </p:sp>
      <p:sp>
        <p:nvSpPr>
          <p:cNvPr id="66" name="TextBox 65"/>
          <p:cNvSpPr txBox="1"/>
          <p:nvPr/>
        </p:nvSpPr>
        <p:spPr>
          <a:xfrm>
            <a:off x="6187829" y="3827862"/>
            <a:ext cx="1436323" cy="246221"/>
          </a:xfrm>
          <a:prstGeom prst="rect">
            <a:avLst/>
          </a:prstGeom>
          <a:noFill/>
        </p:spPr>
        <p:txBody>
          <a:bodyPr wrap="none" rtlCol="0">
            <a:spAutoFit/>
          </a:bodyPr>
          <a:lstStyle/>
          <a:p>
            <a:r>
              <a:rPr lang="en-US" sz="1000" dirty="0" smtClean="0"/>
              <a:t>Cryo and Power hookup</a:t>
            </a:r>
            <a:endParaRPr lang="en-US" sz="1000" dirty="0"/>
          </a:p>
        </p:txBody>
      </p:sp>
      <p:sp>
        <p:nvSpPr>
          <p:cNvPr id="67" name="Rectangle 66"/>
          <p:cNvSpPr/>
          <p:nvPr/>
        </p:nvSpPr>
        <p:spPr>
          <a:xfrm>
            <a:off x="5637756" y="2457960"/>
            <a:ext cx="248789" cy="336550"/>
          </a:xfrm>
          <a:prstGeom prst="rect">
            <a:avLst/>
          </a:prstGeom>
          <a:gradFill flip="none" rotWithShape="1">
            <a:gsLst>
              <a:gs pos="77000">
                <a:schemeClr val="accent3">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0000"/>
              </a:solidFill>
              <a:latin typeface="Calibri"/>
              <a:cs typeface="Calibri"/>
            </a:endParaRPr>
          </a:p>
        </p:txBody>
      </p:sp>
      <p:cxnSp>
        <p:nvCxnSpPr>
          <p:cNvPr id="68" name="Straight Connector 67"/>
          <p:cNvCxnSpPr/>
          <p:nvPr/>
        </p:nvCxnSpPr>
        <p:spPr>
          <a:xfrm>
            <a:off x="1732356" y="2571012"/>
            <a:ext cx="4079916"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69" name="Oval 68"/>
          <p:cNvSpPr>
            <a:spLocks noChangeAspect="1"/>
          </p:cNvSpPr>
          <p:nvPr/>
        </p:nvSpPr>
        <p:spPr>
          <a:xfrm>
            <a:off x="5725246" y="2524324"/>
            <a:ext cx="93376" cy="93376"/>
          </a:xfrm>
          <a:prstGeom prst="ellipse">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0" name="Straight Connector 69"/>
          <p:cNvCxnSpPr/>
          <p:nvPr/>
        </p:nvCxnSpPr>
        <p:spPr>
          <a:xfrm>
            <a:off x="5777354" y="2576399"/>
            <a:ext cx="0" cy="1322486"/>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6671693" y="4750406"/>
            <a:ext cx="1428747" cy="246221"/>
          </a:xfrm>
          <a:prstGeom prst="rect">
            <a:avLst/>
          </a:prstGeom>
          <a:noFill/>
        </p:spPr>
        <p:txBody>
          <a:bodyPr wrap="none" rtlCol="0">
            <a:spAutoFit/>
          </a:bodyPr>
          <a:lstStyle/>
          <a:p>
            <a:r>
              <a:rPr lang="en-US" sz="1000" dirty="0" smtClean="0"/>
              <a:t>Cosmic Ray System Test</a:t>
            </a:r>
            <a:endParaRPr lang="en-US" sz="1000" dirty="0"/>
          </a:p>
        </p:txBody>
      </p:sp>
      <p:sp>
        <p:nvSpPr>
          <p:cNvPr id="72" name="Rectangle 71"/>
          <p:cNvSpPr/>
          <p:nvPr/>
        </p:nvSpPr>
        <p:spPr>
          <a:xfrm>
            <a:off x="2389201" y="5076749"/>
            <a:ext cx="4170271" cy="349250"/>
          </a:xfrm>
          <a:prstGeom prst="rect">
            <a:avLst/>
          </a:prstGeom>
          <a:gradFill flip="none" rotWithShape="1">
            <a:gsLst>
              <a:gs pos="69000">
                <a:schemeClr val="accent5">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Accelerator and Beamline Construction </a:t>
            </a:r>
            <a:endParaRPr lang="en-US" sz="1200" dirty="0">
              <a:solidFill>
                <a:srgbClr val="000000"/>
              </a:solidFill>
              <a:latin typeface="Calibri"/>
              <a:cs typeface="Calibri"/>
            </a:endParaRPr>
          </a:p>
        </p:txBody>
      </p:sp>
      <p:sp>
        <p:nvSpPr>
          <p:cNvPr id="73" name="TextBox 72"/>
          <p:cNvSpPr txBox="1"/>
          <p:nvPr/>
        </p:nvSpPr>
        <p:spPr>
          <a:xfrm>
            <a:off x="1570126" y="2243815"/>
            <a:ext cx="2448507" cy="276999"/>
          </a:xfrm>
          <a:prstGeom prst="rect">
            <a:avLst/>
          </a:prstGeom>
          <a:noFill/>
        </p:spPr>
        <p:txBody>
          <a:bodyPr wrap="none" rtlCol="0">
            <a:spAutoFit/>
          </a:bodyPr>
          <a:lstStyle/>
          <a:p>
            <a:r>
              <a:rPr lang="en-US" sz="1200" dirty="0" smtClean="0">
                <a:solidFill>
                  <a:srgbClr val="000000"/>
                </a:solidFill>
                <a:latin typeface="Calibri"/>
                <a:cs typeface="Calibri"/>
              </a:rPr>
              <a:t>PO issued for TS Module Fabrication</a:t>
            </a:r>
            <a:endParaRPr lang="en-US" sz="1200" dirty="0">
              <a:solidFill>
                <a:srgbClr val="000000"/>
              </a:solidFill>
              <a:latin typeface="Calibri"/>
              <a:cs typeface="Calibri"/>
            </a:endParaRPr>
          </a:p>
        </p:txBody>
      </p:sp>
      <p:sp>
        <p:nvSpPr>
          <p:cNvPr id="74" name="Oval 73"/>
          <p:cNvSpPr>
            <a:spLocks noChangeAspect="1"/>
          </p:cNvSpPr>
          <p:nvPr/>
        </p:nvSpPr>
        <p:spPr>
          <a:xfrm>
            <a:off x="1692018" y="2021174"/>
            <a:ext cx="93376" cy="93376"/>
          </a:xfrm>
          <a:prstGeom prst="ellipse">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2911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R. Ray | DOE Review</a:t>
            </a:r>
            <a:endParaRPr lang="en-US" dirty="0"/>
          </a:p>
        </p:txBody>
      </p:sp>
      <p:sp>
        <p:nvSpPr>
          <p:cNvPr id="5" name="Slide Number Placeholder 4"/>
          <p:cNvSpPr>
            <a:spLocks noGrp="1"/>
          </p:cNvSpPr>
          <p:nvPr>
            <p:ph type="sldNum" sz="quarter" idx="12"/>
          </p:nvPr>
        </p:nvSpPr>
        <p:spPr/>
        <p:txBody>
          <a:bodyPr/>
          <a:lstStyle/>
          <a:p>
            <a:pPr>
              <a:defRPr/>
            </a:pPr>
            <a:fld id="{2A0CCE80-3B22-F34E-81B2-E096627812DD}" type="slidenum">
              <a:rPr lang="en-US" smtClean="0"/>
              <a:pPr>
                <a:defRPr/>
              </a:pPr>
              <a:t>4</a:t>
            </a:fld>
            <a:endParaRPr lang="en-US" dirty="0"/>
          </a:p>
        </p:txBody>
      </p:sp>
      <p:sp>
        <p:nvSpPr>
          <p:cNvPr id="6" name="Date Placeholder 5"/>
          <p:cNvSpPr>
            <a:spLocks noGrp="1"/>
          </p:cNvSpPr>
          <p:nvPr>
            <p:ph type="dt" sz="half" idx="19"/>
          </p:nvPr>
        </p:nvSpPr>
        <p:spPr/>
        <p:txBody>
          <a:bodyPr/>
          <a:lstStyle/>
          <a:p>
            <a:pPr>
              <a:defRPr/>
            </a:pPr>
            <a:r>
              <a:rPr lang="en-US" smtClean="0"/>
              <a:t>7/25/17</a:t>
            </a:r>
            <a:endParaRPr lang="en-US" dirty="0"/>
          </a:p>
        </p:txBody>
      </p:sp>
      <p:graphicFrame>
        <p:nvGraphicFramePr>
          <p:cNvPr id="95" name="Table 94"/>
          <p:cNvGraphicFramePr>
            <a:graphicFrameLocks noGrp="1"/>
          </p:cNvGraphicFramePr>
          <p:nvPr>
            <p:extLst>
              <p:ext uri="{D42A27DB-BD31-4B8C-83A1-F6EECF244321}">
                <p14:modId xmlns:p14="http://schemas.microsoft.com/office/powerpoint/2010/main" val="2737656423"/>
              </p:ext>
            </p:extLst>
          </p:nvPr>
        </p:nvGraphicFramePr>
        <p:xfrm>
          <a:off x="4" y="5121751"/>
          <a:ext cx="8858243" cy="581660"/>
        </p:xfrm>
        <a:graphic>
          <a:graphicData uri="http://schemas.openxmlformats.org/drawingml/2006/table">
            <a:tbl>
              <a:tblPr/>
              <a:tblGrid>
                <a:gridCol w="385141"/>
                <a:gridCol w="385141"/>
                <a:gridCol w="385141"/>
                <a:gridCol w="385141"/>
                <a:gridCol w="385141"/>
                <a:gridCol w="385141"/>
                <a:gridCol w="385141"/>
                <a:gridCol w="385141"/>
                <a:gridCol w="385141"/>
                <a:gridCol w="385141"/>
                <a:gridCol w="385141"/>
                <a:gridCol w="385141"/>
                <a:gridCol w="385141"/>
                <a:gridCol w="385141"/>
                <a:gridCol w="385141"/>
                <a:gridCol w="385141"/>
                <a:gridCol w="385141"/>
                <a:gridCol w="385141"/>
                <a:gridCol w="385141"/>
                <a:gridCol w="385141"/>
                <a:gridCol w="385141"/>
                <a:gridCol w="385141"/>
                <a:gridCol w="385141"/>
              </a:tblGrid>
              <a:tr h="19050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0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0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0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0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0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0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0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0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0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0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0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0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0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0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0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0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0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0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0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0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0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FFFF"/>
                    </a:solidFill>
                  </a:tcPr>
                </a:tc>
              </a:tr>
              <a:tr h="19050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19050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en-US" sz="1200" b="0" i="0" u="none" strike="noStrike">
                          <a:solidFill>
                            <a:srgbClr val="000000"/>
                          </a:solidFill>
                          <a:effectLst/>
                          <a:latin typeface="Calibri"/>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bl>
          </a:graphicData>
        </a:graphic>
      </p:graphicFrame>
      <p:cxnSp>
        <p:nvCxnSpPr>
          <p:cNvPr id="96" name="Straight Connector 95"/>
          <p:cNvCxnSpPr/>
          <p:nvPr/>
        </p:nvCxnSpPr>
        <p:spPr>
          <a:xfrm rot="5400000">
            <a:off x="-1575381" y="3631611"/>
            <a:ext cx="4702298" cy="1588"/>
          </a:xfrm>
          <a:prstGeom prst="line">
            <a:avLst/>
          </a:prstGeom>
          <a:noFill/>
          <a:ln w="12700" cap="flat" cmpd="sng" algn="ctr">
            <a:solidFill>
              <a:srgbClr val="404040"/>
            </a:solidFill>
            <a:prstDash val="dash"/>
          </a:ln>
          <a:effectLst>
            <a:outerShdw blurRad="40000" dist="20000" dir="5400000" rotWithShape="0">
              <a:srgbClr val="000000">
                <a:alpha val="38000"/>
              </a:srgbClr>
            </a:outerShdw>
          </a:effectLst>
        </p:spPr>
      </p:cxnSp>
      <p:cxnSp>
        <p:nvCxnSpPr>
          <p:cNvPr id="97" name="Straight Connector 96"/>
          <p:cNvCxnSpPr/>
          <p:nvPr/>
        </p:nvCxnSpPr>
        <p:spPr>
          <a:xfrm rot="5400000">
            <a:off x="-38681" y="3631611"/>
            <a:ext cx="4702298" cy="1588"/>
          </a:xfrm>
          <a:prstGeom prst="line">
            <a:avLst/>
          </a:prstGeom>
          <a:noFill/>
          <a:ln w="12700" cap="flat" cmpd="sng" algn="ctr">
            <a:solidFill>
              <a:srgbClr val="404040"/>
            </a:solidFill>
            <a:prstDash val="dash"/>
          </a:ln>
          <a:effectLst>
            <a:outerShdw blurRad="40000" dist="20000" dir="5400000" rotWithShape="0">
              <a:srgbClr val="000000">
                <a:alpha val="38000"/>
              </a:srgbClr>
            </a:outerShdw>
          </a:effectLst>
        </p:spPr>
      </p:cxnSp>
      <p:cxnSp>
        <p:nvCxnSpPr>
          <p:cNvPr id="98" name="Straight Connector 97"/>
          <p:cNvCxnSpPr/>
          <p:nvPr/>
        </p:nvCxnSpPr>
        <p:spPr>
          <a:xfrm rot="5400000">
            <a:off x="1504369" y="3631611"/>
            <a:ext cx="4702298" cy="1588"/>
          </a:xfrm>
          <a:prstGeom prst="line">
            <a:avLst/>
          </a:prstGeom>
          <a:noFill/>
          <a:ln w="12700" cap="flat" cmpd="sng" algn="ctr">
            <a:solidFill>
              <a:srgbClr val="404040"/>
            </a:solidFill>
            <a:prstDash val="dash"/>
          </a:ln>
          <a:effectLst>
            <a:outerShdw blurRad="40000" dist="20000" dir="5400000" rotWithShape="0">
              <a:srgbClr val="000000">
                <a:alpha val="38000"/>
              </a:srgbClr>
            </a:outerShdw>
          </a:effectLst>
        </p:spPr>
      </p:cxnSp>
      <p:cxnSp>
        <p:nvCxnSpPr>
          <p:cNvPr id="99" name="Straight Connector 98"/>
          <p:cNvCxnSpPr/>
          <p:nvPr/>
        </p:nvCxnSpPr>
        <p:spPr>
          <a:xfrm rot="5400000">
            <a:off x="3041069" y="3631611"/>
            <a:ext cx="4702298" cy="1588"/>
          </a:xfrm>
          <a:prstGeom prst="line">
            <a:avLst/>
          </a:prstGeom>
          <a:noFill/>
          <a:ln w="12700" cap="flat" cmpd="sng" algn="ctr">
            <a:solidFill>
              <a:srgbClr val="404040"/>
            </a:solidFill>
            <a:prstDash val="dash"/>
          </a:ln>
          <a:effectLst>
            <a:outerShdw blurRad="40000" dist="20000" dir="5400000" rotWithShape="0">
              <a:srgbClr val="000000">
                <a:alpha val="38000"/>
              </a:srgbClr>
            </a:outerShdw>
          </a:effectLst>
        </p:spPr>
      </p:cxnSp>
      <p:cxnSp>
        <p:nvCxnSpPr>
          <p:cNvPr id="100" name="Straight Connector 99"/>
          <p:cNvCxnSpPr/>
          <p:nvPr/>
        </p:nvCxnSpPr>
        <p:spPr>
          <a:xfrm rot="5400000">
            <a:off x="4584119" y="3631611"/>
            <a:ext cx="4702298" cy="1588"/>
          </a:xfrm>
          <a:prstGeom prst="line">
            <a:avLst/>
          </a:prstGeom>
          <a:noFill/>
          <a:ln w="12700" cap="flat" cmpd="sng" algn="ctr">
            <a:solidFill>
              <a:srgbClr val="404040"/>
            </a:solidFill>
            <a:prstDash val="dash"/>
          </a:ln>
          <a:effectLst>
            <a:outerShdw blurRad="40000" dist="20000" dir="5400000" rotWithShape="0">
              <a:srgbClr val="000000">
                <a:alpha val="38000"/>
              </a:srgbClr>
            </a:outerShdw>
          </a:effectLst>
        </p:spPr>
      </p:cxnSp>
      <p:cxnSp>
        <p:nvCxnSpPr>
          <p:cNvPr id="101" name="Straight Connector 100"/>
          <p:cNvCxnSpPr/>
          <p:nvPr/>
        </p:nvCxnSpPr>
        <p:spPr>
          <a:xfrm rot="5400000">
            <a:off x="6127169" y="3677002"/>
            <a:ext cx="4702298" cy="1588"/>
          </a:xfrm>
          <a:prstGeom prst="line">
            <a:avLst/>
          </a:prstGeom>
          <a:noFill/>
          <a:ln w="12700" cap="flat" cmpd="sng" algn="ctr">
            <a:solidFill>
              <a:srgbClr val="404040"/>
            </a:solidFill>
            <a:prstDash val="dash"/>
          </a:ln>
          <a:effectLst>
            <a:outerShdw blurRad="40000" dist="20000" dir="5400000" rotWithShape="0">
              <a:srgbClr val="000000">
                <a:alpha val="38000"/>
              </a:srgbClr>
            </a:outerShdw>
          </a:effectLst>
        </p:spPr>
      </p:cxnSp>
      <p:sp>
        <p:nvSpPr>
          <p:cNvPr id="102" name="TextBox 101"/>
          <p:cNvSpPr txBox="1"/>
          <p:nvPr/>
        </p:nvSpPr>
        <p:spPr>
          <a:xfrm>
            <a:off x="77814" y="5950744"/>
            <a:ext cx="847438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FY17                     FY18                             FY19                              FY20                              FY21                              FY22 </a:t>
            </a:r>
            <a:endParaRPr kumimoji="0" lang="en-US" sz="1400" b="0" i="0" u="none" strike="noStrike" kern="0" cap="none" spc="0" normalizeH="0" baseline="0" noProof="0" dirty="0">
              <a:ln>
                <a:noFill/>
              </a:ln>
              <a:solidFill>
                <a:sysClr val="windowText" lastClr="000000"/>
              </a:solidFill>
              <a:effectLst/>
              <a:uLnTx/>
              <a:uFillTx/>
            </a:endParaRPr>
          </a:p>
        </p:txBody>
      </p:sp>
      <p:sp>
        <p:nvSpPr>
          <p:cNvPr id="103" name="Right Arrow 102"/>
          <p:cNvSpPr/>
          <p:nvPr/>
        </p:nvSpPr>
        <p:spPr>
          <a:xfrm>
            <a:off x="0" y="5334000"/>
            <a:ext cx="9144000" cy="908050"/>
          </a:xfrm>
          <a:prstGeom prst="rightArrow">
            <a:avLst>
              <a:gd name="adj1" fmla="val 50000"/>
              <a:gd name="adj2" fmla="val 38112"/>
            </a:avLst>
          </a:prstGeom>
          <a:gradFill flip="none" rotWithShape="1">
            <a:gsLst>
              <a:gs pos="0">
                <a:srgbClr val="519A24">
                  <a:lumMod val="50000"/>
                </a:srgbClr>
              </a:gs>
              <a:gs pos="92000">
                <a:srgbClr val="FFFFFF"/>
              </a:gs>
            </a:gsLst>
            <a:path path="rect">
              <a:fillToRect l="100000" t="100000"/>
            </a:path>
            <a:tileRect r="-100000" b="-100000"/>
          </a:gradFill>
          <a:ln w="9525" cap="flat" cmpd="sng" algn="ctr">
            <a:solidFill>
              <a:srgbClr val="404040"/>
            </a:solidFill>
            <a:prstDash val="solid"/>
          </a:ln>
          <a:effectLst>
            <a:outerShdw blurRad="50800" dist="50800" dir="2700000" algn="tl" rotWithShape="0">
              <a:srgbClr val="000000">
                <a:alpha val="4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04" name="Rectangle 103"/>
          <p:cNvSpPr/>
          <p:nvPr/>
        </p:nvSpPr>
        <p:spPr>
          <a:xfrm>
            <a:off x="1551263" y="1301160"/>
            <a:ext cx="2703510" cy="260940"/>
          </a:xfrm>
          <a:prstGeom prst="rect">
            <a:avLst/>
          </a:prstGeom>
          <a:gradFill flip="none" rotWithShape="1">
            <a:gsLst>
              <a:gs pos="69000">
                <a:srgbClr val="519A24">
                  <a:lumMod val="40000"/>
                  <a:lumOff val="60000"/>
                </a:srgbClr>
              </a:gs>
              <a:gs pos="100000">
                <a:srgbClr val="FFFFFF"/>
              </a:gs>
            </a:gsLst>
            <a:path path="rect">
              <a:fillToRect l="100000" t="100000"/>
            </a:path>
            <a:tileRect r="-100000" b="-100000"/>
          </a:gradFill>
          <a:ln w="9525" cap="flat" cmpd="sng" algn="ctr">
            <a:solidFill>
              <a:srgbClr val="404040"/>
            </a:solidFill>
            <a:prstDash val="solid"/>
          </a:ln>
          <a:effectLst>
            <a:outerShdw blurRad="50800" dist="76200" dir="2700000" algn="tl" rotWithShape="0">
              <a:srgbClr val="000000">
                <a:alpha val="4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a:ea typeface="+mn-ea"/>
                <a:cs typeface="Calibri"/>
              </a:rPr>
              <a:t>PS Fabrication and QA</a:t>
            </a:r>
            <a:endParaRPr kumimoji="0" lang="en-US" sz="1200" b="0" i="0" u="none" strike="noStrike" kern="0" cap="none" spc="0" normalizeH="0" baseline="0" noProof="0" dirty="0">
              <a:ln>
                <a:noFill/>
              </a:ln>
              <a:solidFill>
                <a:srgbClr val="000000"/>
              </a:solidFill>
              <a:effectLst/>
              <a:uLnTx/>
              <a:uFillTx/>
              <a:latin typeface="Calibri"/>
              <a:ea typeface="+mn-ea"/>
              <a:cs typeface="Calibri"/>
            </a:endParaRPr>
          </a:p>
        </p:txBody>
      </p:sp>
      <p:sp>
        <p:nvSpPr>
          <p:cNvPr id="105" name="Rectangle 104"/>
          <p:cNvSpPr/>
          <p:nvPr/>
        </p:nvSpPr>
        <p:spPr>
          <a:xfrm>
            <a:off x="776563" y="2137543"/>
            <a:ext cx="2916510" cy="260940"/>
          </a:xfrm>
          <a:prstGeom prst="rect">
            <a:avLst/>
          </a:prstGeom>
          <a:gradFill flip="none" rotWithShape="1">
            <a:gsLst>
              <a:gs pos="69000">
                <a:srgbClr val="519A24">
                  <a:lumMod val="40000"/>
                  <a:lumOff val="60000"/>
                </a:srgbClr>
              </a:gs>
              <a:gs pos="100000">
                <a:srgbClr val="FFFFFF"/>
              </a:gs>
            </a:gsLst>
            <a:path path="rect">
              <a:fillToRect l="100000" t="100000"/>
            </a:path>
            <a:tileRect r="-100000" b="-100000"/>
          </a:gradFill>
          <a:ln w="9525" cap="flat" cmpd="sng" algn="ctr">
            <a:solidFill>
              <a:srgbClr val="404040"/>
            </a:solidFill>
            <a:prstDash val="solid"/>
          </a:ln>
          <a:effectLst>
            <a:outerShdw blurRad="50800" dist="76200" dir="2700000" algn="tl" rotWithShape="0">
              <a:srgbClr val="000000">
                <a:alpha val="4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a:ea typeface="+mn-ea"/>
                <a:cs typeface="Calibri"/>
              </a:rPr>
              <a:t>D</a:t>
            </a:r>
            <a:r>
              <a:rPr kumimoji="0" lang="en-US" sz="1200" b="0" i="0" u="none" strike="noStrike" kern="0" cap="none" spc="0" normalizeH="0" baseline="0" noProof="0" dirty="0" smtClean="0">
                <a:ln>
                  <a:noFill/>
                </a:ln>
                <a:solidFill>
                  <a:srgbClr val="000000"/>
                </a:solidFill>
                <a:effectLst/>
                <a:uLnTx/>
                <a:uFillTx/>
                <a:latin typeface="Calibri"/>
                <a:ea typeface="+mn-ea"/>
                <a:cs typeface="Calibri"/>
              </a:rPr>
              <a:t>S Fabrication and QA</a:t>
            </a:r>
            <a:endParaRPr kumimoji="0" lang="en-US" sz="1200" b="0" i="0" u="none" strike="noStrike" kern="0" cap="none" spc="0" normalizeH="0" baseline="0" noProof="0" dirty="0">
              <a:ln>
                <a:noFill/>
              </a:ln>
              <a:solidFill>
                <a:srgbClr val="000000"/>
              </a:solidFill>
              <a:effectLst/>
              <a:uLnTx/>
              <a:uFillTx/>
              <a:latin typeface="Calibri"/>
              <a:ea typeface="+mn-ea"/>
              <a:cs typeface="Calibri"/>
            </a:endParaRPr>
          </a:p>
        </p:txBody>
      </p:sp>
      <p:sp>
        <p:nvSpPr>
          <p:cNvPr id="106" name="Rectangle 105"/>
          <p:cNvSpPr/>
          <p:nvPr/>
        </p:nvSpPr>
        <p:spPr>
          <a:xfrm>
            <a:off x="0" y="1707045"/>
            <a:ext cx="3702323" cy="272381"/>
          </a:xfrm>
          <a:prstGeom prst="rect">
            <a:avLst/>
          </a:prstGeom>
          <a:gradFill flip="none" rotWithShape="1">
            <a:gsLst>
              <a:gs pos="69000">
                <a:srgbClr val="519A24">
                  <a:lumMod val="40000"/>
                  <a:lumOff val="60000"/>
                </a:srgbClr>
              </a:gs>
              <a:gs pos="100000">
                <a:srgbClr val="FFFFFF"/>
              </a:gs>
            </a:gsLst>
            <a:path path="rect">
              <a:fillToRect l="100000" t="100000"/>
            </a:path>
            <a:tileRect r="-100000" b="-100000"/>
          </a:gradFill>
          <a:ln w="9525" cap="flat" cmpd="sng" algn="ctr">
            <a:solidFill>
              <a:srgbClr val="404040"/>
            </a:solidFill>
            <a:prstDash val="solid"/>
          </a:ln>
          <a:effectLst>
            <a:outerShdw blurRad="50800" dist="76200" dir="2700000" algn="tl" rotWithShape="0">
              <a:srgbClr val="000000">
                <a:alpha val="4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a:ea typeface="+mn-ea"/>
                <a:cs typeface="Calibri"/>
              </a:rPr>
              <a:t>Fabricate and QA TS Modules, Assemble TS</a:t>
            </a:r>
            <a:endParaRPr kumimoji="0" lang="en-US" sz="1200" b="0" i="0" u="none" strike="noStrike" kern="0" cap="none" spc="0" normalizeH="0" baseline="0" noProof="0" dirty="0">
              <a:ln>
                <a:noFill/>
              </a:ln>
              <a:solidFill>
                <a:srgbClr val="000000"/>
              </a:solidFill>
              <a:effectLst/>
              <a:uLnTx/>
              <a:uFillTx/>
              <a:latin typeface="Calibri"/>
              <a:ea typeface="+mn-ea"/>
              <a:cs typeface="Calibri"/>
            </a:endParaRPr>
          </a:p>
        </p:txBody>
      </p:sp>
      <p:sp>
        <p:nvSpPr>
          <p:cNvPr id="107" name="Rectangle 106"/>
          <p:cNvSpPr/>
          <p:nvPr/>
        </p:nvSpPr>
        <p:spPr>
          <a:xfrm>
            <a:off x="4613997" y="1726095"/>
            <a:ext cx="694072" cy="272900"/>
          </a:xfrm>
          <a:prstGeom prst="rect">
            <a:avLst/>
          </a:prstGeom>
          <a:gradFill flip="none" rotWithShape="1">
            <a:gsLst>
              <a:gs pos="77000">
                <a:srgbClr val="DA592A">
                  <a:lumMod val="20000"/>
                  <a:lumOff val="80000"/>
                </a:srgbClr>
              </a:gs>
              <a:gs pos="100000">
                <a:srgbClr val="FFFFFF"/>
              </a:gs>
            </a:gsLst>
            <a:path path="rect">
              <a:fillToRect l="100000" t="100000"/>
            </a:path>
            <a:tileRect r="-100000" b="-100000"/>
          </a:gradFill>
          <a:ln w="9525" cap="flat" cmpd="sng" algn="ctr">
            <a:solidFill>
              <a:srgbClr val="404040"/>
            </a:solidFill>
            <a:prstDash val="solid"/>
          </a:ln>
          <a:effectLst>
            <a:outerShdw blurRad="50800" dist="76200" dir="2700000" algn="tl" rotWithShape="0">
              <a:srgbClr val="000000">
                <a:alpha val="4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alibri"/>
              <a:ea typeface="+mn-ea"/>
              <a:cs typeface="Calibri"/>
            </a:endParaRPr>
          </a:p>
        </p:txBody>
      </p:sp>
      <p:sp>
        <p:nvSpPr>
          <p:cNvPr id="108" name="TextBox 107"/>
          <p:cNvSpPr txBox="1"/>
          <p:nvPr/>
        </p:nvSpPr>
        <p:spPr>
          <a:xfrm>
            <a:off x="5310462" y="1726095"/>
            <a:ext cx="121860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T</a:t>
            </a:r>
            <a:r>
              <a:rPr kumimoji="0" lang="en-US" sz="1200" b="0" i="0" u="none" strike="noStrike" kern="0" cap="none" spc="0" normalizeH="0" baseline="0" noProof="0" dirty="0" smtClean="0">
                <a:ln>
                  <a:noFill/>
                </a:ln>
                <a:solidFill>
                  <a:sysClr val="windowText" lastClr="000000"/>
                </a:solidFill>
                <a:effectLst/>
                <a:uLnTx/>
                <a:uFillTx/>
              </a:rPr>
              <a:t>S Installation</a:t>
            </a:r>
            <a:endParaRPr kumimoji="0" lang="en-US" sz="1200" b="0" i="0" u="none" strike="noStrike" kern="0" cap="none" spc="0" normalizeH="0" baseline="0" noProof="0" dirty="0">
              <a:ln>
                <a:noFill/>
              </a:ln>
              <a:solidFill>
                <a:sysClr val="windowText" lastClr="000000"/>
              </a:solidFill>
              <a:effectLst/>
              <a:uLnTx/>
              <a:uFillTx/>
            </a:endParaRPr>
          </a:p>
        </p:txBody>
      </p:sp>
      <p:sp>
        <p:nvSpPr>
          <p:cNvPr id="109" name="Rectangle 108"/>
          <p:cNvSpPr/>
          <p:nvPr/>
        </p:nvSpPr>
        <p:spPr>
          <a:xfrm>
            <a:off x="3703911" y="2096514"/>
            <a:ext cx="1604157" cy="336550"/>
          </a:xfrm>
          <a:prstGeom prst="rect">
            <a:avLst/>
          </a:prstGeom>
          <a:gradFill flip="none" rotWithShape="1">
            <a:gsLst>
              <a:gs pos="77000">
                <a:srgbClr val="DA592A">
                  <a:lumMod val="20000"/>
                  <a:lumOff val="80000"/>
                </a:srgbClr>
              </a:gs>
              <a:gs pos="100000">
                <a:srgbClr val="FFFFFF"/>
              </a:gs>
            </a:gsLst>
            <a:path path="rect">
              <a:fillToRect l="100000" t="100000"/>
            </a:path>
            <a:tileRect r="-100000" b="-100000"/>
          </a:gradFill>
          <a:ln w="9525" cap="flat" cmpd="sng" algn="ctr">
            <a:solidFill>
              <a:srgbClr val="404040"/>
            </a:solidFill>
            <a:prstDash val="solid"/>
          </a:ln>
          <a:effectLst>
            <a:outerShdw blurRad="50800" dist="76200" dir="2700000" algn="tl" rotWithShape="0">
              <a:srgbClr val="000000">
                <a:alpha val="4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alibri"/>
              <a:ea typeface="+mn-ea"/>
              <a:cs typeface="Calibri"/>
            </a:endParaRPr>
          </a:p>
        </p:txBody>
      </p:sp>
      <p:sp>
        <p:nvSpPr>
          <p:cNvPr id="110" name="TextBox 109"/>
          <p:cNvSpPr txBox="1"/>
          <p:nvPr/>
        </p:nvSpPr>
        <p:spPr>
          <a:xfrm>
            <a:off x="4000773" y="2122498"/>
            <a:ext cx="1081997"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D</a:t>
            </a:r>
            <a:r>
              <a:rPr kumimoji="0" lang="en-US" sz="1200" b="0" i="0" u="none" strike="noStrike" kern="0" cap="none" spc="0" normalizeH="0" baseline="0" noProof="0" dirty="0" smtClean="0">
                <a:ln>
                  <a:noFill/>
                </a:ln>
                <a:solidFill>
                  <a:sysClr val="windowText" lastClr="000000"/>
                </a:solidFill>
                <a:effectLst/>
                <a:uLnTx/>
                <a:uFillTx/>
              </a:rPr>
              <a:t>S Installation</a:t>
            </a:r>
            <a:endParaRPr kumimoji="0" lang="en-US" sz="1200" b="0" i="0" u="none" strike="noStrike" kern="0" cap="none" spc="0" normalizeH="0" baseline="0" noProof="0" dirty="0">
              <a:ln>
                <a:noFill/>
              </a:ln>
              <a:solidFill>
                <a:sysClr val="windowText" lastClr="000000"/>
              </a:solidFill>
              <a:effectLst/>
              <a:uLnTx/>
              <a:uFillTx/>
            </a:endParaRPr>
          </a:p>
        </p:txBody>
      </p:sp>
      <p:sp>
        <p:nvSpPr>
          <p:cNvPr id="111" name="Rectangle 110"/>
          <p:cNvSpPr/>
          <p:nvPr/>
        </p:nvSpPr>
        <p:spPr>
          <a:xfrm>
            <a:off x="4256362" y="1255605"/>
            <a:ext cx="1051708" cy="336550"/>
          </a:xfrm>
          <a:prstGeom prst="rect">
            <a:avLst/>
          </a:prstGeom>
          <a:gradFill flip="none" rotWithShape="1">
            <a:gsLst>
              <a:gs pos="77000">
                <a:srgbClr val="DA592A">
                  <a:lumMod val="20000"/>
                  <a:lumOff val="80000"/>
                </a:srgbClr>
              </a:gs>
              <a:gs pos="100000">
                <a:srgbClr val="FFFFFF"/>
              </a:gs>
            </a:gsLst>
            <a:path path="rect">
              <a:fillToRect l="100000" t="100000"/>
            </a:path>
            <a:tileRect r="-100000" b="-100000"/>
          </a:gradFill>
          <a:ln w="9525" cap="flat" cmpd="sng" algn="ctr">
            <a:solidFill>
              <a:srgbClr val="404040"/>
            </a:solidFill>
            <a:prstDash val="solid"/>
          </a:ln>
          <a:effectLst>
            <a:outerShdw blurRad="50800" dist="76200" dir="2700000" algn="tl" rotWithShape="0">
              <a:srgbClr val="000000">
                <a:alpha val="4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alibri"/>
              <a:ea typeface="+mn-ea"/>
              <a:cs typeface="Calibri"/>
            </a:endParaRPr>
          </a:p>
        </p:txBody>
      </p:sp>
      <p:sp>
        <p:nvSpPr>
          <p:cNvPr id="112" name="TextBox 111"/>
          <p:cNvSpPr txBox="1"/>
          <p:nvPr/>
        </p:nvSpPr>
        <p:spPr>
          <a:xfrm>
            <a:off x="4265061" y="1291451"/>
            <a:ext cx="106681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rPr>
              <a:t>PS Installation</a:t>
            </a:r>
            <a:endParaRPr kumimoji="0" lang="en-US" sz="1200" b="0" i="0" u="none" strike="noStrike" kern="0" cap="none" spc="0" normalizeH="0" baseline="0" noProof="0" dirty="0">
              <a:ln>
                <a:noFill/>
              </a:ln>
              <a:solidFill>
                <a:sysClr val="windowText" lastClr="000000"/>
              </a:solidFill>
              <a:effectLst/>
              <a:uLnTx/>
              <a:uFillTx/>
            </a:endParaRPr>
          </a:p>
        </p:txBody>
      </p:sp>
      <p:sp>
        <p:nvSpPr>
          <p:cNvPr id="113" name="Rectangle 112"/>
          <p:cNvSpPr/>
          <p:nvPr/>
        </p:nvSpPr>
        <p:spPr>
          <a:xfrm>
            <a:off x="5217474" y="4787553"/>
            <a:ext cx="454664" cy="336550"/>
          </a:xfrm>
          <a:prstGeom prst="rect">
            <a:avLst/>
          </a:prstGeom>
          <a:gradFill flip="none" rotWithShape="1">
            <a:gsLst>
              <a:gs pos="77000">
                <a:srgbClr val="DA592A">
                  <a:lumMod val="20000"/>
                  <a:lumOff val="80000"/>
                </a:srgbClr>
              </a:gs>
              <a:gs pos="100000">
                <a:srgbClr val="FFFFFF"/>
              </a:gs>
            </a:gsLst>
            <a:path path="rect">
              <a:fillToRect l="100000" t="100000"/>
            </a:path>
            <a:tileRect r="-100000" b="-100000"/>
          </a:gradFill>
          <a:ln w="9525" cap="flat" cmpd="sng" algn="ctr">
            <a:solidFill>
              <a:srgbClr val="404040"/>
            </a:solidFill>
            <a:prstDash val="solid"/>
          </a:ln>
          <a:effectLst>
            <a:outerShdw blurRad="50800" dist="76200" dir="2700000" algn="tl" rotWithShape="0">
              <a:srgbClr val="000000">
                <a:alpha val="4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alibri"/>
              <a:ea typeface="+mn-ea"/>
              <a:cs typeface="Calibri"/>
            </a:endParaRPr>
          </a:p>
        </p:txBody>
      </p:sp>
      <p:sp>
        <p:nvSpPr>
          <p:cNvPr id="114" name="Rectangle 113"/>
          <p:cNvSpPr/>
          <p:nvPr/>
        </p:nvSpPr>
        <p:spPr>
          <a:xfrm>
            <a:off x="5308070" y="2599097"/>
            <a:ext cx="802165" cy="355215"/>
          </a:xfrm>
          <a:prstGeom prst="rect">
            <a:avLst/>
          </a:prstGeom>
          <a:gradFill flip="none" rotWithShape="1">
            <a:gsLst>
              <a:gs pos="77000">
                <a:srgbClr val="DA592A">
                  <a:lumMod val="20000"/>
                  <a:lumOff val="80000"/>
                </a:srgbClr>
              </a:gs>
              <a:gs pos="100000">
                <a:srgbClr val="FFFFFF"/>
              </a:gs>
            </a:gsLst>
            <a:path path="rect">
              <a:fillToRect l="100000" t="100000"/>
            </a:path>
            <a:tileRect r="-100000" b="-100000"/>
          </a:gradFill>
          <a:ln w="9525" cap="flat" cmpd="sng" algn="ctr">
            <a:solidFill>
              <a:srgbClr val="404040"/>
            </a:solidFill>
            <a:prstDash val="solid"/>
          </a:ln>
          <a:effectLst>
            <a:outerShdw blurRad="50800" dist="76200" dir="2700000" algn="tl" rotWithShape="0">
              <a:srgbClr val="000000">
                <a:alpha val="4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Calibri"/>
              <a:ea typeface="+mn-ea"/>
              <a:cs typeface="Calibri"/>
            </a:endParaRPr>
          </a:p>
        </p:txBody>
      </p:sp>
      <p:sp>
        <p:nvSpPr>
          <p:cNvPr id="115" name="Rectangle 114"/>
          <p:cNvSpPr/>
          <p:nvPr/>
        </p:nvSpPr>
        <p:spPr>
          <a:xfrm>
            <a:off x="3082986" y="2653174"/>
            <a:ext cx="2218732" cy="261610"/>
          </a:xfrm>
          <a:prstGeom prst="rect">
            <a:avLst/>
          </a:prstGeom>
        </p:spPr>
        <p:txBody>
          <a:bodyPr wrap="none" lIns="0" rIns="0">
            <a:spAutoFit/>
          </a:bodyPr>
          <a:lstStyle/>
          <a:p>
            <a:pPr algn="ctr"/>
            <a:r>
              <a:rPr lang="en-US" sz="1100" dirty="0" smtClean="0">
                <a:solidFill>
                  <a:srgbClr val="000000"/>
                </a:solidFill>
                <a:latin typeface="Calibri"/>
                <a:cs typeface="Calibri"/>
              </a:rPr>
              <a:t>Solenoid Checkout and Commissioning</a:t>
            </a:r>
            <a:endParaRPr lang="en-US" sz="1100" dirty="0">
              <a:solidFill>
                <a:srgbClr val="000000"/>
              </a:solidFill>
              <a:latin typeface="Calibri"/>
              <a:cs typeface="Calibri"/>
            </a:endParaRPr>
          </a:p>
        </p:txBody>
      </p:sp>
      <p:sp>
        <p:nvSpPr>
          <p:cNvPr id="116" name="TextBox 115"/>
          <p:cNvSpPr txBox="1"/>
          <p:nvPr/>
        </p:nvSpPr>
        <p:spPr>
          <a:xfrm>
            <a:off x="3871277" y="4822805"/>
            <a:ext cx="1428747"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Text" lastClr="000000"/>
                </a:solidFill>
                <a:effectLst/>
                <a:uLnTx/>
                <a:uFillTx/>
              </a:rPr>
              <a:t>Cosmic Ray System Test</a:t>
            </a:r>
            <a:endParaRPr kumimoji="0" lang="en-US" sz="1000" b="0" i="0" u="none" strike="noStrike" kern="0" cap="none" spc="0" normalizeH="0" baseline="0" noProof="0" dirty="0">
              <a:ln>
                <a:noFill/>
              </a:ln>
              <a:solidFill>
                <a:sysClr val="windowText" lastClr="000000"/>
              </a:solidFill>
              <a:effectLst/>
              <a:uLnTx/>
              <a:uFillTx/>
            </a:endParaRPr>
          </a:p>
        </p:txBody>
      </p:sp>
      <p:sp>
        <p:nvSpPr>
          <p:cNvPr id="117" name="Rectangle 116"/>
          <p:cNvSpPr/>
          <p:nvPr/>
        </p:nvSpPr>
        <p:spPr>
          <a:xfrm>
            <a:off x="0" y="3109093"/>
            <a:ext cx="5301718" cy="260940"/>
          </a:xfrm>
          <a:prstGeom prst="rect">
            <a:avLst/>
          </a:prstGeom>
          <a:gradFill flip="none" rotWithShape="1">
            <a:gsLst>
              <a:gs pos="69000">
                <a:srgbClr val="519A24">
                  <a:lumMod val="40000"/>
                  <a:lumOff val="60000"/>
                </a:srgbClr>
              </a:gs>
              <a:gs pos="100000">
                <a:srgbClr val="FFFFFF"/>
              </a:gs>
            </a:gsLst>
            <a:path path="rect">
              <a:fillToRect l="100000" t="100000"/>
            </a:path>
            <a:tileRect r="-100000" b="-100000"/>
          </a:gradFill>
          <a:ln w="9525" cap="flat" cmpd="sng" algn="ctr">
            <a:solidFill>
              <a:srgbClr val="404040"/>
            </a:solidFill>
            <a:prstDash val="solid"/>
          </a:ln>
          <a:effectLst>
            <a:outerShdw blurRad="50800" dist="76200" dir="2700000" algn="tl" rotWithShape="0">
              <a:srgbClr val="000000">
                <a:alpha val="4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a:ea typeface="+mn-ea"/>
                <a:cs typeface="Calibri"/>
              </a:rPr>
              <a:t>Accelerator and Beamline Construction</a:t>
            </a:r>
            <a:endParaRPr kumimoji="0" lang="en-US" sz="1200" b="0" i="0" u="none" strike="noStrike" kern="0" cap="none" spc="0" normalizeH="0" baseline="0" noProof="0" dirty="0">
              <a:ln>
                <a:noFill/>
              </a:ln>
              <a:solidFill>
                <a:srgbClr val="000000"/>
              </a:solidFill>
              <a:effectLst/>
              <a:uLnTx/>
              <a:uFillTx/>
              <a:latin typeface="Calibri"/>
              <a:ea typeface="+mn-ea"/>
              <a:cs typeface="Calibri"/>
            </a:endParaRPr>
          </a:p>
        </p:txBody>
      </p:sp>
      <p:sp>
        <p:nvSpPr>
          <p:cNvPr id="118" name="Rectangle 117"/>
          <p:cNvSpPr/>
          <p:nvPr/>
        </p:nvSpPr>
        <p:spPr>
          <a:xfrm>
            <a:off x="529906" y="3555031"/>
            <a:ext cx="4489449" cy="260940"/>
          </a:xfrm>
          <a:prstGeom prst="rect">
            <a:avLst/>
          </a:prstGeom>
          <a:gradFill flip="none" rotWithShape="1">
            <a:gsLst>
              <a:gs pos="69000">
                <a:srgbClr val="519A24">
                  <a:lumMod val="40000"/>
                  <a:lumOff val="60000"/>
                </a:srgbClr>
              </a:gs>
              <a:gs pos="100000">
                <a:srgbClr val="FFFFFF"/>
              </a:gs>
            </a:gsLst>
            <a:path path="rect">
              <a:fillToRect l="100000" t="100000"/>
            </a:path>
            <a:tileRect r="-100000" b="-100000"/>
          </a:gradFill>
          <a:ln w="9525" cap="flat" cmpd="sng" algn="ctr">
            <a:solidFill>
              <a:srgbClr val="404040"/>
            </a:solidFill>
            <a:prstDash val="solid"/>
          </a:ln>
          <a:effectLst>
            <a:outerShdw blurRad="50800" dist="76200" dir="2700000" algn="tl" rotWithShape="0">
              <a:srgbClr val="000000">
                <a:alpha val="4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a:ea typeface="+mn-ea"/>
                <a:cs typeface="Calibri"/>
              </a:rPr>
              <a:t>Tracker Construction and Installation</a:t>
            </a:r>
            <a:endParaRPr kumimoji="0" lang="en-US" sz="1200" b="0" i="0" u="none" strike="noStrike" kern="0" cap="none" spc="0" normalizeH="0" baseline="0" noProof="0" dirty="0">
              <a:ln>
                <a:noFill/>
              </a:ln>
              <a:solidFill>
                <a:srgbClr val="000000"/>
              </a:solidFill>
              <a:effectLst/>
              <a:uLnTx/>
              <a:uFillTx/>
              <a:latin typeface="Calibri"/>
              <a:ea typeface="+mn-ea"/>
              <a:cs typeface="Calibri"/>
            </a:endParaRPr>
          </a:p>
        </p:txBody>
      </p:sp>
      <p:sp>
        <p:nvSpPr>
          <p:cNvPr id="119" name="Rectangle 118"/>
          <p:cNvSpPr/>
          <p:nvPr/>
        </p:nvSpPr>
        <p:spPr>
          <a:xfrm>
            <a:off x="529907" y="3992708"/>
            <a:ext cx="4687567" cy="260940"/>
          </a:xfrm>
          <a:prstGeom prst="rect">
            <a:avLst/>
          </a:prstGeom>
          <a:gradFill flip="none" rotWithShape="1">
            <a:gsLst>
              <a:gs pos="69000">
                <a:srgbClr val="519A24">
                  <a:lumMod val="40000"/>
                  <a:lumOff val="60000"/>
                </a:srgbClr>
              </a:gs>
              <a:gs pos="100000">
                <a:srgbClr val="FFFFFF"/>
              </a:gs>
            </a:gsLst>
            <a:path path="rect">
              <a:fillToRect l="100000" t="100000"/>
            </a:path>
            <a:tileRect r="-100000" b="-100000"/>
          </a:gradFill>
          <a:ln w="9525" cap="flat" cmpd="sng" algn="ctr">
            <a:solidFill>
              <a:srgbClr val="404040"/>
            </a:solidFill>
            <a:prstDash val="solid"/>
          </a:ln>
          <a:effectLst>
            <a:outerShdw blurRad="50800" dist="76200" dir="2700000" algn="tl" rotWithShape="0">
              <a:srgbClr val="000000">
                <a:alpha val="4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a:ea typeface="+mn-ea"/>
                <a:cs typeface="Calibri"/>
              </a:rPr>
              <a:t>Calorimeter Construction and Installation</a:t>
            </a:r>
            <a:endParaRPr kumimoji="0" lang="en-US" sz="1200" b="0" i="0" u="none" strike="noStrike" kern="0" cap="none" spc="0" normalizeH="0" baseline="0" noProof="0" dirty="0">
              <a:ln>
                <a:noFill/>
              </a:ln>
              <a:solidFill>
                <a:srgbClr val="000000"/>
              </a:solidFill>
              <a:effectLst/>
              <a:uLnTx/>
              <a:uFillTx/>
              <a:latin typeface="Calibri"/>
              <a:ea typeface="+mn-ea"/>
              <a:cs typeface="Calibri"/>
            </a:endParaRPr>
          </a:p>
        </p:txBody>
      </p:sp>
      <p:sp>
        <p:nvSpPr>
          <p:cNvPr id="120" name="Rectangle 119"/>
          <p:cNvSpPr/>
          <p:nvPr/>
        </p:nvSpPr>
        <p:spPr>
          <a:xfrm>
            <a:off x="980757" y="4382883"/>
            <a:ext cx="4031930" cy="260940"/>
          </a:xfrm>
          <a:prstGeom prst="rect">
            <a:avLst/>
          </a:prstGeom>
          <a:gradFill flip="none" rotWithShape="1">
            <a:gsLst>
              <a:gs pos="69000">
                <a:srgbClr val="519A24">
                  <a:lumMod val="40000"/>
                  <a:lumOff val="60000"/>
                </a:srgbClr>
              </a:gs>
              <a:gs pos="100000">
                <a:srgbClr val="FFFFFF"/>
              </a:gs>
            </a:gsLst>
            <a:path path="rect">
              <a:fillToRect l="100000" t="100000"/>
            </a:path>
            <a:tileRect r="-100000" b="-100000"/>
          </a:gradFill>
          <a:ln w="9525" cap="flat" cmpd="sng" algn="ctr">
            <a:solidFill>
              <a:srgbClr val="404040"/>
            </a:solidFill>
            <a:prstDash val="solid"/>
          </a:ln>
          <a:effectLst>
            <a:outerShdw blurRad="50800" dist="76200" dir="2700000" algn="tl" rotWithShape="0">
              <a:srgbClr val="000000">
                <a:alpha val="4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a:ea typeface="+mn-ea"/>
                <a:cs typeface="Calibri"/>
              </a:rPr>
              <a:t>Cosmic Ray Veto Construction</a:t>
            </a:r>
            <a:endParaRPr kumimoji="0" lang="en-US" sz="1200" b="0" i="0" u="none" strike="noStrike" kern="0" cap="none" spc="0" normalizeH="0" baseline="0" noProof="0" dirty="0">
              <a:ln>
                <a:noFill/>
              </a:ln>
              <a:solidFill>
                <a:srgbClr val="000000"/>
              </a:solidFill>
              <a:effectLst/>
              <a:uLnTx/>
              <a:uFillTx/>
              <a:latin typeface="Calibri"/>
              <a:ea typeface="+mn-ea"/>
              <a:cs typeface="Calibri"/>
            </a:endParaRPr>
          </a:p>
        </p:txBody>
      </p:sp>
      <p:sp>
        <p:nvSpPr>
          <p:cNvPr id="121" name="Rectangle 120"/>
          <p:cNvSpPr/>
          <p:nvPr/>
        </p:nvSpPr>
        <p:spPr>
          <a:xfrm>
            <a:off x="980757" y="4833197"/>
            <a:ext cx="2490467" cy="260940"/>
          </a:xfrm>
          <a:prstGeom prst="rect">
            <a:avLst/>
          </a:prstGeom>
          <a:gradFill flip="none" rotWithShape="1">
            <a:gsLst>
              <a:gs pos="69000">
                <a:srgbClr val="519A24">
                  <a:lumMod val="40000"/>
                  <a:lumOff val="60000"/>
                </a:srgbClr>
              </a:gs>
              <a:gs pos="100000">
                <a:srgbClr val="FFFFFF"/>
              </a:gs>
            </a:gsLst>
            <a:path path="rect">
              <a:fillToRect l="100000" t="100000"/>
            </a:path>
            <a:tileRect r="-100000" b="-100000"/>
          </a:gradFill>
          <a:ln w="9525" cap="flat" cmpd="sng" algn="ctr">
            <a:solidFill>
              <a:srgbClr val="404040"/>
            </a:solidFill>
            <a:prstDash val="solid"/>
          </a:ln>
          <a:effectLst>
            <a:outerShdw blurRad="50800" dist="76200" dir="2700000" algn="tl" rotWithShape="0">
              <a:srgbClr val="000000">
                <a:alpha val="4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a:ea typeface="+mn-ea"/>
                <a:cs typeface="Calibri"/>
              </a:rPr>
              <a:t>TDAQ</a:t>
            </a:r>
            <a:endParaRPr kumimoji="0" lang="en-US" sz="1200" b="0" i="0" u="none" strike="noStrike" kern="0" cap="none" spc="0" normalizeH="0" baseline="0" noProof="0" dirty="0">
              <a:ln>
                <a:noFill/>
              </a:ln>
              <a:solidFill>
                <a:srgbClr val="000000"/>
              </a:solidFill>
              <a:effectLst/>
              <a:uLnTx/>
              <a:uFillTx/>
              <a:latin typeface="Calibri"/>
              <a:ea typeface="+mn-ea"/>
              <a:cs typeface="Calibri"/>
            </a:endParaRPr>
          </a:p>
        </p:txBody>
      </p:sp>
      <p:sp>
        <p:nvSpPr>
          <p:cNvPr id="122" name="Diamond 121"/>
          <p:cNvSpPr>
            <a:spLocks noChangeAspect="1"/>
          </p:cNvSpPr>
          <p:nvPr/>
        </p:nvSpPr>
        <p:spPr>
          <a:xfrm>
            <a:off x="6296982" y="5794630"/>
            <a:ext cx="234315" cy="234315"/>
          </a:xfrm>
          <a:prstGeom prst="diamond">
            <a:avLst/>
          </a:prstGeom>
          <a:solidFill>
            <a:srgbClr val="519A24">
              <a:lumMod val="75000"/>
            </a:srgbClr>
          </a:solidFill>
          <a:ln w="9525" cap="flat" cmpd="sng" algn="ctr">
            <a:solidFill>
              <a:srgbClr val="519A24">
                <a:lumMod val="75000"/>
              </a:srgbClr>
            </a:solidFill>
            <a:prstDash val="solid"/>
          </a:ln>
          <a:effectLst>
            <a:outerShdw blurRad="40000" dist="23000" dir="5400000" rotWithShape="0">
              <a:srgbClr val="000000">
                <a:alpha val="35000"/>
              </a:srgbClr>
            </a:outerShdw>
          </a:effectLst>
          <a:scene3d>
            <a:camera prst="orthographicFront"/>
            <a:lightRig rig="brightRoom" dir="t"/>
          </a:scene3d>
          <a:sp3d prstMaterial="powder"/>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cxnSp>
        <p:nvCxnSpPr>
          <p:cNvPr id="123" name="Straight Connector 122"/>
          <p:cNvCxnSpPr/>
          <p:nvPr/>
        </p:nvCxnSpPr>
        <p:spPr>
          <a:xfrm rot="16200000" flipV="1">
            <a:off x="4155216" y="3548726"/>
            <a:ext cx="4507992" cy="9215"/>
          </a:xfrm>
          <a:prstGeom prst="line">
            <a:avLst/>
          </a:prstGeom>
          <a:noFill/>
          <a:ln w="25400" cap="flat" cmpd="sng" algn="ctr">
            <a:solidFill>
              <a:srgbClr val="519A24">
                <a:lumMod val="75000"/>
              </a:srgbClr>
            </a:solidFill>
            <a:prstDash val="solid"/>
          </a:ln>
          <a:effectLst/>
        </p:spPr>
      </p:cxnSp>
      <p:sp>
        <p:nvSpPr>
          <p:cNvPr id="124" name="TextBox 123"/>
          <p:cNvSpPr txBox="1"/>
          <p:nvPr/>
        </p:nvSpPr>
        <p:spPr>
          <a:xfrm>
            <a:off x="6110235" y="928688"/>
            <a:ext cx="588738"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CD-4</a:t>
            </a:r>
          </a:p>
        </p:txBody>
      </p:sp>
      <p:sp>
        <p:nvSpPr>
          <p:cNvPr id="125" name="Diamond 124"/>
          <p:cNvSpPr>
            <a:spLocks noChangeAspect="1"/>
          </p:cNvSpPr>
          <p:nvPr/>
        </p:nvSpPr>
        <p:spPr>
          <a:xfrm>
            <a:off x="8916356" y="5786744"/>
            <a:ext cx="234315" cy="234315"/>
          </a:xfrm>
          <a:prstGeom prst="diamond">
            <a:avLst/>
          </a:prstGeom>
          <a:solidFill>
            <a:srgbClr val="519A24">
              <a:lumMod val="75000"/>
            </a:srgbClr>
          </a:solidFill>
          <a:ln w="9525" cap="flat" cmpd="sng" algn="ctr">
            <a:solidFill>
              <a:srgbClr val="519A24">
                <a:lumMod val="75000"/>
              </a:srgbClr>
            </a:solidFill>
            <a:prstDash val="solid"/>
          </a:ln>
          <a:effectLst>
            <a:outerShdw blurRad="40000" dist="23000" dir="5400000" rotWithShape="0">
              <a:srgbClr val="000000">
                <a:alpha val="35000"/>
              </a:srgbClr>
            </a:outerShdw>
          </a:effectLst>
          <a:scene3d>
            <a:camera prst="orthographicFront"/>
            <a:lightRig rig="brightRoom" dir="t"/>
          </a:scene3d>
          <a:sp3d prstMaterial="powder"/>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cxnSp>
        <p:nvCxnSpPr>
          <p:cNvPr id="126" name="Straight Connector 125"/>
          <p:cNvCxnSpPr/>
          <p:nvPr/>
        </p:nvCxnSpPr>
        <p:spPr>
          <a:xfrm rot="16200000" flipV="1">
            <a:off x="6774590" y="3540840"/>
            <a:ext cx="4507992" cy="9215"/>
          </a:xfrm>
          <a:prstGeom prst="line">
            <a:avLst/>
          </a:prstGeom>
          <a:noFill/>
          <a:ln w="25400" cap="flat" cmpd="sng" algn="ctr">
            <a:solidFill>
              <a:srgbClr val="519A24">
                <a:lumMod val="75000"/>
              </a:srgbClr>
            </a:solidFill>
            <a:prstDash val="solid"/>
          </a:ln>
          <a:effectLst/>
        </p:spPr>
      </p:cxnSp>
      <p:sp>
        <p:nvSpPr>
          <p:cNvPr id="127" name="Right Arrow 126"/>
          <p:cNvSpPr/>
          <p:nvPr/>
        </p:nvSpPr>
        <p:spPr>
          <a:xfrm>
            <a:off x="6413820" y="3016896"/>
            <a:ext cx="2610158" cy="484632"/>
          </a:xfrm>
          <a:prstGeom prst="rightArrow">
            <a:avLst/>
          </a:prstGeom>
          <a:solidFill>
            <a:srgbClr val="BD1F24">
              <a:lumMod val="75000"/>
            </a:srgbClr>
          </a:solidFill>
          <a:ln w="9525" cap="flat" cmpd="sng" algn="ctr">
            <a:solidFill>
              <a:srgbClr val="404040"/>
            </a:solidFill>
            <a:prstDash val="solid"/>
          </a:ln>
          <a:effectLst>
            <a:outerShdw blurRad="40000" dist="175387" dir="36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28" name="TextBox 127"/>
          <p:cNvSpPr txBox="1"/>
          <p:nvPr/>
        </p:nvSpPr>
        <p:spPr>
          <a:xfrm>
            <a:off x="6933396" y="3112010"/>
            <a:ext cx="183636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rPr>
              <a:t>19 months of float</a:t>
            </a:r>
            <a:endParaRPr kumimoji="0" lang="en-US" sz="1100" b="0" i="0" u="none" strike="noStrike" kern="0" cap="none" spc="0" normalizeH="0" baseline="0" noProof="0" dirty="0">
              <a:ln>
                <a:noFill/>
              </a:ln>
              <a:solidFill>
                <a:srgbClr val="FFFFFF"/>
              </a:solidFill>
              <a:effectLst/>
              <a:uLnTx/>
              <a:uFillTx/>
            </a:endParaRPr>
          </a:p>
        </p:txBody>
      </p:sp>
      <p:sp>
        <p:nvSpPr>
          <p:cNvPr id="129" name="TextBox 128"/>
          <p:cNvSpPr txBox="1"/>
          <p:nvPr/>
        </p:nvSpPr>
        <p:spPr>
          <a:xfrm>
            <a:off x="8223250" y="830415"/>
            <a:ext cx="916943" cy="523220"/>
          </a:xfrm>
          <a:prstGeom prst="rect">
            <a:avLst/>
          </a:prstGeom>
          <a:noFill/>
        </p:spPr>
        <p:txBody>
          <a:bodyPr wrap="square" lIns="0" r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CD-4 Milestone</a:t>
            </a:r>
          </a:p>
        </p:txBody>
      </p:sp>
      <p:cxnSp>
        <p:nvCxnSpPr>
          <p:cNvPr id="131" name="Straight Connector 130"/>
          <p:cNvCxnSpPr/>
          <p:nvPr/>
        </p:nvCxnSpPr>
        <p:spPr>
          <a:xfrm>
            <a:off x="1720850" y="1342058"/>
            <a:ext cx="4290279" cy="0"/>
          </a:xfrm>
          <a:prstGeom prst="line">
            <a:avLst/>
          </a:prstGeom>
          <a:noFill/>
          <a:ln w="25400" cap="flat" cmpd="sng" algn="ctr">
            <a:solidFill>
              <a:srgbClr val="BD1F24"/>
            </a:solidFill>
            <a:prstDash val="solid"/>
          </a:ln>
          <a:effectLst/>
        </p:spPr>
      </p:cxnSp>
      <p:sp>
        <p:nvSpPr>
          <p:cNvPr id="132" name="Oval 131"/>
          <p:cNvSpPr>
            <a:spLocks noChangeAspect="1"/>
          </p:cNvSpPr>
          <p:nvPr/>
        </p:nvSpPr>
        <p:spPr>
          <a:xfrm>
            <a:off x="5170786" y="1301604"/>
            <a:ext cx="93376" cy="93376"/>
          </a:xfrm>
          <a:prstGeom prst="ellipse">
            <a:avLst/>
          </a:prstGeom>
          <a:solidFill>
            <a:srgbClr val="BD1F24"/>
          </a:solidFill>
          <a:ln w="9525" cap="flat" cmpd="sng" algn="ctr">
            <a:solidFill>
              <a:srgbClr val="BD1F2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33" name="Oval 132"/>
          <p:cNvSpPr>
            <a:spLocks noChangeAspect="1"/>
          </p:cNvSpPr>
          <p:nvPr/>
        </p:nvSpPr>
        <p:spPr>
          <a:xfrm>
            <a:off x="5961355" y="2717654"/>
            <a:ext cx="93376" cy="93376"/>
          </a:xfrm>
          <a:prstGeom prst="ellipse">
            <a:avLst/>
          </a:prstGeom>
          <a:solidFill>
            <a:srgbClr val="BD1F24"/>
          </a:solidFill>
          <a:ln w="9525" cap="flat" cmpd="sng" algn="ctr">
            <a:solidFill>
              <a:srgbClr val="BD1F2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cxnSp>
        <p:nvCxnSpPr>
          <p:cNvPr id="134" name="Straight Connector 133"/>
          <p:cNvCxnSpPr/>
          <p:nvPr/>
        </p:nvCxnSpPr>
        <p:spPr>
          <a:xfrm flipV="1">
            <a:off x="6011129" y="1336331"/>
            <a:ext cx="0" cy="1420693"/>
          </a:xfrm>
          <a:prstGeom prst="line">
            <a:avLst/>
          </a:prstGeom>
          <a:noFill/>
          <a:ln w="25400" cap="flat" cmpd="sng" algn="ctr">
            <a:solidFill>
              <a:srgbClr val="BD1F24"/>
            </a:solidFill>
            <a:prstDash val="solid"/>
          </a:ln>
          <a:effectLst/>
        </p:spPr>
      </p:cxnSp>
      <p:cxnSp>
        <p:nvCxnSpPr>
          <p:cNvPr id="135" name="Straight Connector 134"/>
          <p:cNvCxnSpPr/>
          <p:nvPr/>
        </p:nvCxnSpPr>
        <p:spPr>
          <a:xfrm>
            <a:off x="6022981" y="2764342"/>
            <a:ext cx="126994" cy="1863"/>
          </a:xfrm>
          <a:prstGeom prst="line">
            <a:avLst/>
          </a:prstGeom>
          <a:noFill/>
          <a:ln w="25400" cap="flat" cmpd="sng" algn="ctr">
            <a:solidFill>
              <a:srgbClr val="BD1F24"/>
            </a:solidFill>
            <a:prstDash val="solid"/>
          </a:ln>
          <a:effectLst/>
        </p:spPr>
      </p:cxnSp>
      <p:cxnSp>
        <p:nvCxnSpPr>
          <p:cNvPr id="136" name="Straight Connector 135"/>
          <p:cNvCxnSpPr/>
          <p:nvPr/>
        </p:nvCxnSpPr>
        <p:spPr>
          <a:xfrm flipV="1">
            <a:off x="6149565" y="2757024"/>
            <a:ext cx="0" cy="2429116"/>
          </a:xfrm>
          <a:prstGeom prst="line">
            <a:avLst/>
          </a:prstGeom>
          <a:noFill/>
          <a:ln w="25400" cap="flat" cmpd="sng" algn="ctr">
            <a:solidFill>
              <a:srgbClr val="BD1F24"/>
            </a:solidFill>
            <a:prstDash val="solid"/>
          </a:ln>
          <a:effectLst/>
        </p:spPr>
      </p:cxnSp>
      <p:sp>
        <p:nvSpPr>
          <p:cNvPr id="137" name="6-Point Star 136"/>
          <p:cNvSpPr>
            <a:spLocks noChangeAspect="1"/>
          </p:cNvSpPr>
          <p:nvPr/>
        </p:nvSpPr>
        <p:spPr>
          <a:xfrm>
            <a:off x="6057906" y="5085186"/>
            <a:ext cx="182880" cy="182880"/>
          </a:xfrm>
          <a:prstGeom prst="star6">
            <a:avLst/>
          </a:prstGeom>
          <a:solidFill>
            <a:srgbClr val="FF0000"/>
          </a:solidFill>
          <a:ln w="9525" cap="flat" cmpd="sng" algn="ctr">
            <a:solidFill>
              <a:srgbClr val="4040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38" name="TextBox 137"/>
          <p:cNvSpPr txBox="1"/>
          <p:nvPr/>
        </p:nvSpPr>
        <p:spPr>
          <a:xfrm>
            <a:off x="6174393" y="5054253"/>
            <a:ext cx="903951"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Text" lastClr="000000"/>
                </a:solidFill>
                <a:effectLst/>
                <a:uLnTx/>
                <a:uFillTx/>
              </a:rPr>
              <a:t>KPPs Satisfied</a:t>
            </a:r>
            <a:endParaRPr kumimoji="0" lang="en-US" sz="1000" b="0" i="0" u="none" strike="noStrike" kern="0" cap="none" spc="0" normalizeH="0" baseline="0" noProof="0" dirty="0">
              <a:ln>
                <a:noFill/>
              </a:ln>
              <a:solidFill>
                <a:sysClr val="windowText" lastClr="000000"/>
              </a:solidFill>
              <a:effectLst/>
              <a:uLnTx/>
              <a:uFillTx/>
            </a:endParaRPr>
          </a:p>
        </p:txBody>
      </p:sp>
      <p:sp>
        <p:nvSpPr>
          <p:cNvPr id="139" name="Title 2"/>
          <p:cNvSpPr>
            <a:spLocks noGrp="1"/>
          </p:cNvSpPr>
          <p:nvPr>
            <p:ph type="title"/>
          </p:nvPr>
        </p:nvSpPr>
        <p:spPr>
          <a:xfrm>
            <a:off x="228600" y="251752"/>
            <a:ext cx="8686800" cy="427877"/>
          </a:xfrm>
        </p:spPr>
        <p:txBody>
          <a:bodyPr/>
          <a:lstStyle/>
          <a:p>
            <a:r>
              <a:rPr lang="en-US" sz="3200" b="0" dirty="0" smtClean="0">
                <a:solidFill>
                  <a:srgbClr val="800000"/>
                </a:solidFill>
                <a:effectLst>
                  <a:outerShdw blurRad="50800" dist="38100" dir="2700000" algn="tl" rotWithShape="0">
                    <a:prstClr val="black">
                      <a:alpha val="40000"/>
                    </a:prstClr>
                  </a:outerShdw>
                </a:effectLst>
              </a:rPr>
              <a:t>IPR-2017 MU2e Schedule</a:t>
            </a:r>
            <a:endParaRPr lang="en-US" sz="3200" b="0" dirty="0">
              <a:solidFill>
                <a:srgbClr val="800000"/>
              </a:solidFill>
              <a:effectLst>
                <a:outerShdw blurRad="50800" dist="38100" dir="2700000" algn="tl" rotWithShape="0">
                  <a:prstClr val="black">
                    <a:alpha val="40000"/>
                  </a:prstClr>
                </a:outerShdw>
              </a:effectLst>
            </a:endParaRPr>
          </a:p>
        </p:txBody>
      </p:sp>
      <p:sp>
        <p:nvSpPr>
          <p:cNvPr id="140" name="Rectangle 139"/>
          <p:cNvSpPr/>
          <p:nvPr/>
        </p:nvSpPr>
        <p:spPr>
          <a:xfrm>
            <a:off x="6703002" y="105380"/>
            <a:ext cx="2352392" cy="523220"/>
          </a:xfrm>
          <a:prstGeom prst="rect">
            <a:avLst/>
          </a:prstGeom>
        </p:spPr>
        <p:txBody>
          <a:bodyPr wrap="square">
            <a:spAutoFit/>
          </a:bodyPr>
          <a:lstStyle/>
          <a:p>
            <a:r>
              <a:rPr lang="en-US" sz="1400" dirty="0">
                <a:solidFill>
                  <a:srgbClr val="505050"/>
                </a:solidFill>
              </a:rPr>
              <a:t>Critical and near critical path Gantt charts in docdb 11471</a:t>
            </a:r>
          </a:p>
        </p:txBody>
      </p:sp>
      <p:sp>
        <p:nvSpPr>
          <p:cNvPr id="141" name="TextBox 140"/>
          <p:cNvSpPr txBox="1"/>
          <p:nvPr/>
        </p:nvSpPr>
        <p:spPr>
          <a:xfrm rot="16200000">
            <a:off x="6095782" y="4362448"/>
            <a:ext cx="814796" cy="276999"/>
          </a:xfrm>
          <a:prstGeom prst="rect">
            <a:avLst/>
          </a:prstGeom>
          <a:noFill/>
        </p:spPr>
        <p:txBody>
          <a:bodyPr wrap="none" rtlCol="0">
            <a:spAutoFit/>
          </a:bodyPr>
          <a:lstStyle/>
          <a:p>
            <a:r>
              <a:rPr lang="en-US" sz="1200" b="1" dirty="0" smtClean="0">
                <a:solidFill>
                  <a:srgbClr val="008000"/>
                </a:solidFill>
              </a:rPr>
              <a:t>May 2021</a:t>
            </a:r>
            <a:endParaRPr lang="en-US" sz="1200" b="1" dirty="0">
              <a:solidFill>
                <a:srgbClr val="008000"/>
              </a:solidFill>
            </a:endParaRPr>
          </a:p>
        </p:txBody>
      </p:sp>
      <p:sp>
        <p:nvSpPr>
          <p:cNvPr id="144" name="Oval 143"/>
          <p:cNvSpPr>
            <a:spLocks noChangeAspect="1"/>
          </p:cNvSpPr>
          <p:nvPr/>
        </p:nvSpPr>
        <p:spPr>
          <a:xfrm>
            <a:off x="1674162" y="1301604"/>
            <a:ext cx="93376" cy="93376"/>
          </a:xfrm>
          <a:prstGeom prst="ellipse">
            <a:avLst/>
          </a:prstGeom>
          <a:solidFill>
            <a:srgbClr val="BD1F24"/>
          </a:solidFill>
          <a:ln w="9525" cap="flat" cmpd="sng" algn="ctr">
            <a:solidFill>
              <a:srgbClr val="BD1F2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6511100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800000"/>
                </a:solidFill>
                <a:effectLst>
                  <a:outerShdw blurRad="50800" dist="38100" dir="2700000" algn="tl" rotWithShape="0">
                    <a:prstClr val="black">
                      <a:alpha val="40000"/>
                    </a:prstClr>
                  </a:outerShdw>
                </a:effectLst>
              </a:rPr>
              <a:t>IPR-2017 recommendation for solenoids</a:t>
            </a:r>
            <a:endParaRPr lang="en-US" b="0" dirty="0">
              <a:solidFill>
                <a:srgbClr val="800000"/>
              </a:solidFill>
              <a:effectLst>
                <a:outerShdw blurRad="50800" dist="38100" dir="2700000" algn="tl" rotWithShape="0">
                  <a:prstClr val="black">
                    <a:alpha val="40000"/>
                  </a:prstClr>
                </a:outerShdw>
              </a:effectLst>
            </a:endParaRPr>
          </a:p>
        </p:txBody>
      </p:sp>
      <p:sp>
        <p:nvSpPr>
          <p:cNvPr id="4" name="Date Placeholder 3"/>
          <p:cNvSpPr>
            <a:spLocks noGrp="1"/>
          </p:cNvSpPr>
          <p:nvPr>
            <p:ph type="dt" sz="half" idx="10"/>
          </p:nvPr>
        </p:nvSpPr>
        <p:spPr/>
        <p:txBody>
          <a:bodyPr/>
          <a:lstStyle/>
          <a:p>
            <a:pPr>
              <a:defRPr/>
            </a:pPr>
            <a:r>
              <a:rPr lang="en-US" smtClean="0"/>
              <a:t>6 September 2017</a:t>
            </a:r>
            <a:endParaRPr lang="en-US" dirty="0"/>
          </a:p>
        </p:txBody>
      </p:sp>
      <p:sp>
        <p:nvSpPr>
          <p:cNvPr id="5" name="Footer Placeholder 4"/>
          <p:cNvSpPr>
            <a:spLocks noGrp="1"/>
          </p:cNvSpPr>
          <p:nvPr>
            <p:ph type="ftr" sz="quarter" idx="11"/>
          </p:nvPr>
        </p:nvSpPr>
        <p:spPr/>
        <p:txBody>
          <a:bodyPr/>
          <a:lstStyle/>
          <a:p>
            <a:pPr>
              <a:defRPr/>
            </a:pPr>
            <a:r>
              <a:rPr lang="en-US" smtClean="0"/>
              <a:t>S.Miscetti - MU2E meeting with CSN1 referees</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5</a:t>
            </a:fld>
            <a:endParaRPr lang="en-US" dirty="0"/>
          </a:p>
        </p:txBody>
      </p:sp>
      <p:sp>
        <p:nvSpPr>
          <p:cNvPr id="7" name="Rectangle 6"/>
          <p:cNvSpPr/>
          <p:nvPr/>
        </p:nvSpPr>
        <p:spPr>
          <a:xfrm>
            <a:off x="393700" y="1042582"/>
            <a:ext cx="8521700" cy="3785652"/>
          </a:xfrm>
          <a:prstGeom prst="rect">
            <a:avLst/>
          </a:prstGeom>
          <a:ln w="28575" cmpd="sng">
            <a:solidFill>
              <a:schemeClr val="tx1"/>
            </a:solidFill>
          </a:ln>
        </p:spPr>
        <p:txBody>
          <a:bodyPr wrap="square">
            <a:spAutoFit/>
          </a:bodyPr>
          <a:lstStyle/>
          <a:p>
            <a:pPr lvl="0"/>
            <a:r>
              <a:rPr lang="en-US" dirty="0" smtClean="0"/>
              <a:t>1) </a:t>
            </a:r>
            <a:r>
              <a:rPr lang="en-US" u="sng" dirty="0" smtClean="0"/>
              <a:t>Ensure </a:t>
            </a:r>
            <a:r>
              <a:rPr lang="en-US" u="sng" dirty="0"/>
              <a:t>that the GA schedule, delivery sequence, and testing methodologies for PS and DS are formalized and reflect a clear documented agreement between the parties. </a:t>
            </a:r>
            <a:r>
              <a:rPr lang="en-US" dirty="0"/>
              <a:t>This agreement should be completed by the end of calendar year 2017.</a:t>
            </a:r>
          </a:p>
          <a:p>
            <a:r>
              <a:rPr lang="en-US" dirty="0"/>
              <a:t> </a:t>
            </a:r>
          </a:p>
          <a:p>
            <a:pPr lvl="0"/>
            <a:r>
              <a:rPr lang="en-US" dirty="0" smtClean="0"/>
              <a:t>2) </a:t>
            </a:r>
            <a:r>
              <a:rPr lang="en-US" u="sng" dirty="0" smtClean="0"/>
              <a:t>Closely </a:t>
            </a:r>
            <a:r>
              <a:rPr lang="en-US" u="sng" dirty="0"/>
              <a:t>monitor </a:t>
            </a:r>
            <a:r>
              <a:rPr lang="en-US" u="sng" dirty="0" err="1" smtClean="0"/>
              <a:t>cryo</a:t>
            </a:r>
            <a:r>
              <a:rPr lang="en-US" u="sng" dirty="0" smtClean="0"/>
              <a:t>-system </a:t>
            </a:r>
            <a:r>
              <a:rPr lang="en-US" u="sng" dirty="0"/>
              <a:t>availability at General Atomics’ Poway, CA facility and ensure forecasted interference with U.S. ITER testing activities is factored into the Mu2e testing schedule</a:t>
            </a:r>
            <a:r>
              <a:rPr lang="en-US" dirty="0"/>
              <a:t>.  Associated risks should be captured in the risk registry</a:t>
            </a:r>
            <a:r>
              <a:rPr lang="en-US" dirty="0" smtClean="0"/>
              <a:t>.</a:t>
            </a:r>
          </a:p>
          <a:p>
            <a:pPr lvl="0"/>
            <a:r>
              <a:rPr lang="en-US" dirty="0" smtClean="0"/>
              <a:t>Report </a:t>
            </a:r>
            <a:r>
              <a:rPr lang="en-US" dirty="0"/>
              <a:t>status at the next OPA review.</a:t>
            </a:r>
          </a:p>
        </p:txBody>
      </p:sp>
    </p:spTree>
    <p:extLst>
      <p:ext uri="{BB962C8B-B14F-4D97-AF65-F5344CB8AC3E}">
        <p14:creationId xmlns:p14="http://schemas.microsoft.com/office/powerpoint/2010/main" val="32466920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22952"/>
            <a:ext cx="8775700" cy="5398447"/>
          </a:xfrm>
        </p:spPr>
        <p:txBody>
          <a:bodyPr/>
          <a:lstStyle/>
          <a:p>
            <a:pPr marL="0" indent="0">
              <a:buNone/>
            </a:pPr>
            <a:endParaRPr lang="en-US" sz="2000" b="1" dirty="0" smtClean="0"/>
          </a:p>
          <a:p>
            <a:pPr lvl="1">
              <a:buFont typeface="Arial"/>
              <a:buChar char="•"/>
            </a:pPr>
            <a:r>
              <a:rPr lang="en-US" sz="2000" dirty="0" smtClean="0"/>
              <a:t>CD3-c done (July 2016) + SOW prepared  and signed (Oct 2016)</a:t>
            </a:r>
          </a:p>
          <a:p>
            <a:pPr lvl="1">
              <a:buFont typeface="Arial"/>
              <a:buChar char="•"/>
            </a:pPr>
            <a:r>
              <a:rPr lang="en-US" sz="2000" dirty="0" smtClean="0"/>
              <a:t>1</a:t>
            </a:r>
            <a:r>
              <a:rPr lang="en-US" sz="2000" baseline="30000" dirty="0" smtClean="0"/>
              <a:t>st</a:t>
            </a:r>
            <a:r>
              <a:rPr lang="en-US" sz="2000" dirty="0" smtClean="0"/>
              <a:t> TOC meeting done </a:t>
            </a:r>
            <a:r>
              <a:rPr lang="en-US" sz="2000" dirty="0"/>
              <a:t>(</a:t>
            </a:r>
            <a:r>
              <a:rPr lang="en-US" sz="2000" dirty="0" smtClean="0"/>
              <a:t>Nov 2016)</a:t>
            </a:r>
            <a:endParaRPr lang="en-US" sz="2000" dirty="0"/>
          </a:p>
          <a:p>
            <a:pPr lvl="1">
              <a:buFont typeface="Arial"/>
              <a:buChar char="•"/>
            </a:pPr>
            <a:r>
              <a:rPr lang="en-US" sz="2000" dirty="0" smtClean="0"/>
              <a:t>BID pre-production </a:t>
            </a:r>
            <a:r>
              <a:rPr lang="en-US" sz="2000" dirty="0" err="1" smtClean="0"/>
              <a:t>SiPMs</a:t>
            </a:r>
            <a:r>
              <a:rPr lang="en-US" sz="2000" dirty="0" smtClean="0"/>
              <a:t> and Crystals done (Aug 2016)</a:t>
            </a:r>
          </a:p>
          <a:p>
            <a:pPr lvl="1">
              <a:buFont typeface="Arial"/>
              <a:buChar char="•"/>
            </a:pPr>
            <a:r>
              <a:rPr lang="en-US" sz="2000" dirty="0" smtClean="0"/>
              <a:t>QA completed (Feb 2017)</a:t>
            </a:r>
          </a:p>
          <a:p>
            <a:pPr lvl="1">
              <a:buFont typeface="Arial"/>
              <a:buChar char="•"/>
            </a:pPr>
            <a:r>
              <a:rPr lang="en-US" sz="2000" dirty="0" smtClean="0"/>
              <a:t>Module-0 </a:t>
            </a:r>
            <a:r>
              <a:rPr lang="en-US" sz="2000" dirty="0" smtClean="0">
                <a:sym typeface="Wingdings"/>
              </a:rPr>
              <a:t>assembly done  TB May 17 (Done)</a:t>
            </a:r>
          </a:p>
          <a:p>
            <a:pPr lvl="1">
              <a:buFont typeface="Arial"/>
              <a:buChar char="•"/>
            </a:pPr>
            <a:r>
              <a:rPr lang="en-US" sz="2000" b="1" dirty="0" smtClean="0">
                <a:solidFill>
                  <a:srgbClr val="000090"/>
                </a:solidFill>
                <a:sym typeface="Wingdings"/>
              </a:rPr>
              <a:t>MDR (Mechanical Design Review) .. March 2017</a:t>
            </a:r>
          </a:p>
          <a:p>
            <a:pPr lvl="1">
              <a:buFont typeface="Arial"/>
              <a:buChar char="•"/>
            </a:pPr>
            <a:r>
              <a:rPr lang="en-US" sz="2000" dirty="0" smtClean="0">
                <a:solidFill>
                  <a:srgbClr val="000090"/>
                </a:solidFill>
                <a:sym typeface="Wingdings"/>
              </a:rPr>
              <a:t>CRR (Construction Readiness Review </a:t>
            </a:r>
            <a:r>
              <a:rPr lang="en-US" sz="2000" dirty="0" err="1" smtClean="0">
                <a:solidFill>
                  <a:srgbClr val="000090"/>
                </a:solidFill>
                <a:sym typeface="Wingdings"/>
              </a:rPr>
              <a:t>SiPMs,Crys</a:t>
            </a:r>
            <a:r>
              <a:rPr lang="en-US" sz="2000" dirty="0" smtClean="0">
                <a:solidFill>
                  <a:srgbClr val="000090"/>
                </a:solidFill>
                <a:sym typeface="Wingdings"/>
              </a:rPr>
              <a:t>)   June 19</a:t>
            </a:r>
          </a:p>
          <a:p>
            <a:pPr lvl="1">
              <a:buFont typeface="Arial"/>
              <a:buChar char="•"/>
            </a:pPr>
            <a:r>
              <a:rPr lang="en-US" sz="2000" dirty="0" smtClean="0">
                <a:solidFill>
                  <a:srgbClr val="000090"/>
                </a:solidFill>
                <a:sym typeface="Wingdings"/>
              </a:rPr>
              <a:t>IPR-2017 (DOE review)  end of July </a:t>
            </a:r>
          </a:p>
          <a:p>
            <a:pPr lvl="1">
              <a:buFont typeface="Arial"/>
              <a:buChar char="•"/>
            </a:pPr>
            <a:r>
              <a:rPr lang="en-US" sz="2000" dirty="0" smtClean="0">
                <a:solidFill>
                  <a:srgbClr val="000090"/>
                </a:solidFill>
                <a:sym typeface="Wingdings"/>
              </a:rPr>
              <a:t>Status of the Large BIDs  (</a:t>
            </a:r>
            <a:r>
              <a:rPr lang="en-US" sz="2000" dirty="0" err="1" smtClean="0">
                <a:solidFill>
                  <a:srgbClr val="000090"/>
                </a:solidFill>
                <a:sym typeface="Wingdings"/>
              </a:rPr>
              <a:t>CsI+SiPMs</a:t>
            </a:r>
            <a:r>
              <a:rPr lang="en-US" sz="2000" dirty="0" smtClean="0">
                <a:solidFill>
                  <a:srgbClr val="000090"/>
                </a:solidFill>
                <a:sym typeface="Wingdings"/>
              </a:rPr>
              <a:t>)</a:t>
            </a:r>
          </a:p>
          <a:p>
            <a:pPr lvl="1">
              <a:buFont typeface="Arial"/>
              <a:buChar char="•"/>
            </a:pPr>
            <a:r>
              <a:rPr lang="en-US" sz="2000" b="1" dirty="0">
                <a:solidFill>
                  <a:srgbClr val="FF0000"/>
                </a:solidFill>
                <a:sym typeface="Wingdings"/>
              </a:rPr>
              <a:t>Mockup </a:t>
            </a:r>
            <a:r>
              <a:rPr lang="en-US" sz="2000" b="1" dirty="0" smtClean="0">
                <a:solidFill>
                  <a:srgbClr val="FF0000"/>
                </a:solidFill>
                <a:sym typeface="Wingdings"/>
              </a:rPr>
              <a:t>largest </a:t>
            </a:r>
            <a:r>
              <a:rPr lang="en-US" sz="2000" b="1" dirty="0">
                <a:solidFill>
                  <a:srgbClr val="FF0000"/>
                </a:solidFill>
                <a:sym typeface="Wingdings"/>
              </a:rPr>
              <a:t>pieces done  still in </a:t>
            </a:r>
            <a:r>
              <a:rPr lang="en-US" sz="2000" b="1" dirty="0" smtClean="0">
                <a:solidFill>
                  <a:srgbClr val="FF0000"/>
                </a:solidFill>
                <a:sym typeface="Wingdings"/>
              </a:rPr>
              <a:t>progress</a:t>
            </a:r>
            <a:endParaRPr lang="en-US" sz="2000" dirty="0">
              <a:solidFill>
                <a:srgbClr val="000090"/>
              </a:solidFill>
              <a:sym typeface="Wingdings"/>
            </a:endParaRPr>
          </a:p>
          <a:p>
            <a:pPr lvl="1">
              <a:buFont typeface="Arial"/>
              <a:buChar char="•"/>
            </a:pPr>
            <a:r>
              <a:rPr lang="en-US" sz="2000" b="1" dirty="0" smtClean="0">
                <a:solidFill>
                  <a:srgbClr val="FF0000"/>
                </a:solidFill>
                <a:sym typeface="Wingdings"/>
              </a:rPr>
              <a:t>CRR ALL  Feb-March 2018.</a:t>
            </a:r>
            <a:endParaRPr lang="en-US" sz="2000" b="1" dirty="0">
              <a:solidFill>
                <a:srgbClr val="FF0000"/>
              </a:solidFill>
            </a:endParaRPr>
          </a:p>
        </p:txBody>
      </p:sp>
      <p:sp>
        <p:nvSpPr>
          <p:cNvPr id="4" name="Date Placeholder 3"/>
          <p:cNvSpPr>
            <a:spLocks noGrp="1"/>
          </p:cNvSpPr>
          <p:nvPr>
            <p:ph type="dt" sz="half" idx="10"/>
          </p:nvPr>
        </p:nvSpPr>
        <p:spPr/>
        <p:txBody>
          <a:bodyPr/>
          <a:lstStyle/>
          <a:p>
            <a:pPr>
              <a:defRPr/>
            </a:pPr>
            <a:r>
              <a:rPr lang="en-US" smtClean="0"/>
              <a:t>6 September 2017</a:t>
            </a:r>
            <a:endParaRPr lang="en-US" dirty="0"/>
          </a:p>
        </p:txBody>
      </p:sp>
      <p:sp>
        <p:nvSpPr>
          <p:cNvPr id="5" name="Footer Placeholder 4"/>
          <p:cNvSpPr>
            <a:spLocks noGrp="1"/>
          </p:cNvSpPr>
          <p:nvPr>
            <p:ph type="ftr" sz="quarter" idx="11"/>
          </p:nvPr>
        </p:nvSpPr>
        <p:spPr/>
        <p:txBody>
          <a:bodyPr/>
          <a:lstStyle/>
          <a:p>
            <a:pPr>
              <a:defRPr/>
            </a:pPr>
            <a:r>
              <a:rPr lang="en-US" smtClean="0"/>
              <a:t>S.Miscetti - MU2E meeting with CSN1 referees</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6</a:t>
            </a:fld>
            <a:endParaRPr lang="en-US" dirty="0"/>
          </a:p>
        </p:txBody>
      </p:sp>
      <p:sp>
        <p:nvSpPr>
          <p:cNvPr id="9" name="Title 1"/>
          <p:cNvSpPr txBox="1">
            <a:spLocks/>
          </p:cNvSpPr>
          <p:nvPr/>
        </p:nvSpPr>
        <p:spPr>
          <a:xfrm>
            <a:off x="228600" y="104968"/>
            <a:ext cx="8686800" cy="641739"/>
          </a:xfrm>
          <a:prstGeom prst="rect">
            <a:avLst/>
          </a:prstGeom>
        </p:spPr>
        <p:txBody>
          <a:bodyPr lIns="0" tIns="0" rIns="0" bIns="0" anchor="b" anchorCtr="0"/>
          <a:lstStyle>
            <a:lvl1pPr algn="l" defTabSz="457200" rtl="0" eaLnBrk="1" fontAlgn="base" hangingPunct="1">
              <a:spcBef>
                <a:spcPct val="0"/>
              </a:spcBef>
              <a:spcAft>
                <a:spcPct val="0"/>
              </a:spcAft>
              <a:defRPr sz="3200" b="1" kern="1200">
                <a:solidFill>
                  <a:srgbClr val="154D81"/>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b="0" dirty="0" smtClean="0">
                <a:solidFill>
                  <a:srgbClr val="800000"/>
                </a:solidFill>
                <a:effectLst>
                  <a:outerShdw blurRad="50800" dist="38100" dir="2700000" algn="tl" rotWithShape="0">
                    <a:prstClr val="black">
                      <a:alpha val="40000"/>
                    </a:prstClr>
                  </a:outerShdw>
                </a:effectLst>
              </a:rPr>
              <a:t>Where are we in the calorimeter saga?</a:t>
            </a:r>
            <a:endParaRPr lang="en-US" b="0" dirty="0">
              <a:solidFill>
                <a:srgbClr val="80000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4452533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6 September 2017</a:t>
            </a:r>
            <a:endParaRPr lang="en-US" dirty="0"/>
          </a:p>
        </p:txBody>
      </p:sp>
      <p:sp>
        <p:nvSpPr>
          <p:cNvPr id="5" name="Footer Placeholder 4"/>
          <p:cNvSpPr>
            <a:spLocks noGrp="1"/>
          </p:cNvSpPr>
          <p:nvPr>
            <p:ph type="ftr" sz="quarter" idx="11"/>
          </p:nvPr>
        </p:nvSpPr>
        <p:spPr/>
        <p:txBody>
          <a:bodyPr/>
          <a:lstStyle/>
          <a:p>
            <a:pPr>
              <a:defRPr/>
            </a:pPr>
            <a:r>
              <a:rPr lang="en-US" smtClean="0"/>
              <a:t>S.Miscetti - MU2E meeting with CSN1 referees</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7</a:t>
            </a:fld>
            <a:endParaRPr lang="en-US" dirty="0"/>
          </a:p>
        </p:txBody>
      </p:sp>
      <p:sp>
        <p:nvSpPr>
          <p:cNvPr id="8" name="Title 1"/>
          <p:cNvSpPr txBox="1">
            <a:spLocks/>
          </p:cNvSpPr>
          <p:nvPr/>
        </p:nvSpPr>
        <p:spPr>
          <a:xfrm>
            <a:off x="228600" y="104968"/>
            <a:ext cx="8686800" cy="641739"/>
          </a:xfrm>
          <a:prstGeom prst="rect">
            <a:avLst/>
          </a:prstGeom>
        </p:spPr>
        <p:txBody>
          <a:bodyPr lIns="0" tIns="0" rIns="0" bIns="0" anchor="b" anchorCtr="0"/>
          <a:lstStyle>
            <a:lvl1pPr algn="l" defTabSz="457200" rtl="0" eaLnBrk="1" fontAlgn="base" hangingPunct="1">
              <a:spcBef>
                <a:spcPct val="0"/>
              </a:spcBef>
              <a:spcAft>
                <a:spcPct val="0"/>
              </a:spcAft>
              <a:defRPr sz="3200" b="1" kern="1200">
                <a:solidFill>
                  <a:srgbClr val="154D81"/>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b="0" dirty="0" smtClean="0">
                <a:solidFill>
                  <a:srgbClr val="800000"/>
                </a:solidFill>
                <a:effectLst>
                  <a:outerShdw blurRad="50800" dist="38100" dir="2700000" algn="tl" rotWithShape="0">
                    <a:prstClr val="black">
                      <a:alpha val="40000"/>
                    </a:prstClr>
                  </a:outerShdw>
                </a:effectLst>
              </a:rPr>
              <a:t>CRR of Calorimeter Crystals and sensors</a:t>
            </a:r>
            <a:endParaRPr lang="en-US" b="0" dirty="0">
              <a:solidFill>
                <a:srgbClr val="800000"/>
              </a:solidFill>
              <a:effectLst>
                <a:outerShdw blurRad="50800" dist="38100" dir="2700000" algn="tl" rotWithShape="0">
                  <a:prstClr val="black">
                    <a:alpha val="40000"/>
                  </a:prstClr>
                </a:outerShdw>
              </a:effectLst>
            </a:endParaRPr>
          </a:p>
        </p:txBody>
      </p:sp>
      <p:pic>
        <p:nvPicPr>
          <p:cNvPr id="9" name="Picture 8" descr="Screen Shot 2017-06-19 at 12.44.58 PM   Jun 19.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39317" y="746517"/>
            <a:ext cx="4704684" cy="5262033"/>
          </a:xfrm>
          <a:prstGeom prst="rect">
            <a:avLst/>
          </a:prstGeom>
        </p:spPr>
      </p:pic>
      <p:pic>
        <p:nvPicPr>
          <p:cNvPr id="10" name="Picture 9" descr="Screen Shot 2017-06-18 at 12.40.15 PM   Jun 18.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889004"/>
            <a:ext cx="2785533" cy="1304718"/>
          </a:xfrm>
          <a:prstGeom prst="rect">
            <a:avLst/>
          </a:prstGeom>
        </p:spPr>
      </p:pic>
      <p:sp>
        <p:nvSpPr>
          <p:cNvPr id="11" name="TextBox 10"/>
          <p:cNvSpPr txBox="1"/>
          <p:nvPr/>
        </p:nvSpPr>
        <p:spPr>
          <a:xfrm>
            <a:off x="0" y="4254223"/>
            <a:ext cx="5016501" cy="1754327"/>
          </a:xfrm>
          <a:prstGeom prst="rect">
            <a:avLst/>
          </a:prstGeom>
          <a:noFill/>
        </p:spPr>
        <p:txBody>
          <a:bodyPr wrap="square" rtlCol="0">
            <a:spAutoFit/>
          </a:bodyPr>
          <a:lstStyle/>
          <a:p>
            <a:r>
              <a:rPr lang="en-US" sz="1800" dirty="0" smtClean="0"/>
              <a:t>It was ½ day review + few hours </a:t>
            </a:r>
          </a:p>
          <a:p>
            <a:r>
              <a:rPr lang="en-US" sz="1800" dirty="0" smtClean="0"/>
              <a:t>discussion.</a:t>
            </a:r>
          </a:p>
          <a:p>
            <a:r>
              <a:rPr lang="en-US" sz="1800" b="1" dirty="0" smtClean="0"/>
              <a:t>Charges: many yes, some not yet.</a:t>
            </a:r>
          </a:p>
          <a:p>
            <a:endParaRPr lang="en-US" sz="1800" dirty="0"/>
          </a:p>
          <a:p>
            <a:r>
              <a:rPr lang="en-US" sz="1800" dirty="0" smtClean="0"/>
              <a:t>We have received 3 recommendations that must </a:t>
            </a:r>
          </a:p>
          <a:p>
            <a:r>
              <a:rPr lang="en-US" sz="1800" dirty="0" smtClean="0"/>
              <a:t>be closed before procurements can proceed.</a:t>
            </a:r>
            <a:endParaRPr lang="en-US" sz="1800" dirty="0"/>
          </a:p>
        </p:txBody>
      </p:sp>
      <p:sp>
        <p:nvSpPr>
          <p:cNvPr id="12" name="TextBox 11"/>
          <p:cNvSpPr txBox="1"/>
          <p:nvPr/>
        </p:nvSpPr>
        <p:spPr>
          <a:xfrm>
            <a:off x="0" y="2311851"/>
            <a:ext cx="4123267" cy="1938992"/>
          </a:xfrm>
          <a:prstGeom prst="rect">
            <a:avLst/>
          </a:prstGeom>
          <a:noFill/>
          <a:ln>
            <a:solidFill>
              <a:srgbClr val="000090"/>
            </a:solidFill>
          </a:ln>
        </p:spPr>
        <p:txBody>
          <a:bodyPr wrap="square" rtlCol="0">
            <a:spAutoFit/>
          </a:bodyPr>
          <a:lstStyle/>
          <a:p>
            <a:pPr marL="342900" indent="-342900">
              <a:buFont typeface="Wingdings" charset="2"/>
              <a:buChar char="§"/>
            </a:pPr>
            <a:r>
              <a:rPr lang="en-US" dirty="0" smtClean="0"/>
              <a:t>Procurement of 1450 </a:t>
            </a:r>
            <a:r>
              <a:rPr lang="en-US" dirty="0" err="1" smtClean="0"/>
              <a:t>CsI</a:t>
            </a:r>
            <a:endParaRPr lang="en-US" dirty="0" smtClean="0"/>
          </a:p>
          <a:p>
            <a:r>
              <a:rPr lang="en-US" dirty="0" smtClean="0"/>
              <a:t>	+ 3500 Mu2e </a:t>
            </a:r>
            <a:r>
              <a:rPr lang="en-US" dirty="0" err="1" smtClean="0"/>
              <a:t>SiPMs</a:t>
            </a:r>
            <a:endParaRPr lang="en-US" dirty="0" smtClean="0"/>
          </a:p>
          <a:p>
            <a:pPr marL="342900" indent="-342900">
              <a:buFont typeface="Wingdings" charset="2"/>
              <a:buChar char="§"/>
            </a:pPr>
            <a:r>
              <a:rPr lang="en-US" dirty="0" smtClean="0"/>
              <a:t>AAP ready</a:t>
            </a:r>
          </a:p>
          <a:p>
            <a:pPr marL="342900" indent="-342900">
              <a:buFont typeface="Wingdings" charset="2"/>
              <a:buChar char="§"/>
            </a:pPr>
            <a:r>
              <a:rPr lang="en-US" dirty="0" smtClean="0"/>
              <a:t>Tender for </a:t>
            </a:r>
            <a:r>
              <a:rPr lang="en-US" dirty="0" err="1" smtClean="0"/>
              <a:t>CsI</a:t>
            </a:r>
            <a:r>
              <a:rPr lang="en-US" dirty="0"/>
              <a:t> </a:t>
            </a:r>
            <a:r>
              <a:rPr lang="en-US" dirty="0" smtClean="0"/>
              <a:t>@ FNAL</a:t>
            </a:r>
          </a:p>
          <a:p>
            <a:pPr marL="342900" indent="-342900">
              <a:buFont typeface="Wingdings" charset="2"/>
              <a:buChar char="§"/>
            </a:pPr>
            <a:r>
              <a:rPr lang="en-US" dirty="0" smtClean="0"/>
              <a:t>Tender for </a:t>
            </a:r>
            <a:r>
              <a:rPr lang="en-US" dirty="0" err="1" smtClean="0"/>
              <a:t>SiPM</a:t>
            </a:r>
            <a:r>
              <a:rPr lang="en-US" dirty="0"/>
              <a:t> </a:t>
            </a:r>
            <a:r>
              <a:rPr lang="en-US" dirty="0" smtClean="0"/>
              <a:t>@ INFN</a:t>
            </a:r>
          </a:p>
        </p:txBody>
      </p:sp>
    </p:spTree>
    <p:extLst>
      <p:ext uri="{BB962C8B-B14F-4D97-AF65-F5344CB8AC3E}">
        <p14:creationId xmlns:p14="http://schemas.microsoft.com/office/powerpoint/2010/main" val="6945528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6 September 2017</a:t>
            </a:r>
            <a:endParaRPr lang="en-US" dirty="0"/>
          </a:p>
        </p:txBody>
      </p:sp>
      <p:sp>
        <p:nvSpPr>
          <p:cNvPr id="5" name="Footer Placeholder 4"/>
          <p:cNvSpPr>
            <a:spLocks noGrp="1"/>
          </p:cNvSpPr>
          <p:nvPr>
            <p:ph type="ftr" sz="quarter" idx="11"/>
          </p:nvPr>
        </p:nvSpPr>
        <p:spPr/>
        <p:txBody>
          <a:bodyPr/>
          <a:lstStyle/>
          <a:p>
            <a:pPr>
              <a:defRPr/>
            </a:pPr>
            <a:r>
              <a:rPr lang="en-US" smtClean="0"/>
              <a:t>S.Miscetti - MU2E meeting with CSN1 referees</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8</a:t>
            </a:fld>
            <a:endParaRPr lang="en-US" dirty="0"/>
          </a:p>
        </p:txBody>
      </p:sp>
      <p:sp>
        <p:nvSpPr>
          <p:cNvPr id="8" name="Title 1"/>
          <p:cNvSpPr txBox="1">
            <a:spLocks/>
          </p:cNvSpPr>
          <p:nvPr/>
        </p:nvSpPr>
        <p:spPr>
          <a:xfrm>
            <a:off x="228600" y="104968"/>
            <a:ext cx="8686800" cy="641739"/>
          </a:xfrm>
          <a:prstGeom prst="rect">
            <a:avLst/>
          </a:prstGeom>
        </p:spPr>
        <p:txBody>
          <a:bodyPr lIns="0" tIns="0" rIns="0" bIns="0" anchor="b" anchorCtr="0"/>
          <a:lstStyle>
            <a:lvl1pPr algn="l" defTabSz="457200" rtl="0" eaLnBrk="1" fontAlgn="base" hangingPunct="1">
              <a:spcBef>
                <a:spcPct val="0"/>
              </a:spcBef>
              <a:spcAft>
                <a:spcPct val="0"/>
              </a:spcAft>
              <a:defRPr sz="3200" b="1" kern="1200">
                <a:solidFill>
                  <a:srgbClr val="154D81"/>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b="0" dirty="0" smtClean="0">
                <a:solidFill>
                  <a:srgbClr val="800000"/>
                </a:solidFill>
                <a:effectLst>
                  <a:outerShdw blurRad="50800" dist="38100" dir="2700000" algn="tl" rotWithShape="0">
                    <a:prstClr val="black">
                      <a:alpha val="40000"/>
                    </a:prstClr>
                  </a:outerShdw>
                </a:effectLst>
              </a:rPr>
              <a:t>CRR of Calorimeter Crystals and sensors (1)</a:t>
            </a:r>
            <a:endParaRPr lang="en-US" b="0" dirty="0">
              <a:solidFill>
                <a:srgbClr val="800000"/>
              </a:solidFill>
              <a:effectLst>
                <a:outerShdw blurRad="50800" dist="38100" dir="2700000" algn="tl" rotWithShape="0">
                  <a:prstClr val="black">
                    <a:alpha val="40000"/>
                  </a:prstClr>
                </a:outerShdw>
              </a:effectLst>
            </a:endParaRPr>
          </a:p>
        </p:txBody>
      </p:sp>
      <p:pic>
        <p:nvPicPr>
          <p:cNvPr id="7" name="Picture 6"/>
          <p:cNvPicPr>
            <a:picLocks noChangeAspect="1"/>
          </p:cNvPicPr>
          <p:nvPr/>
        </p:nvPicPr>
        <p:blipFill>
          <a:blip r:embed="rId2"/>
          <a:stretch>
            <a:fillRect/>
          </a:stretch>
        </p:blipFill>
        <p:spPr>
          <a:xfrm>
            <a:off x="38100" y="952500"/>
            <a:ext cx="9055100" cy="4953000"/>
          </a:xfrm>
          <a:prstGeom prst="rect">
            <a:avLst/>
          </a:prstGeom>
        </p:spPr>
      </p:pic>
    </p:spTree>
    <p:extLst>
      <p:ext uri="{BB962C8B-B14F-4D97-AF65-F5344CB8AC3E}">
        <p14:creationId xmlns:p14="http://schemas.microsoft.com/office/powerpoint/2010/main" val="22605464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ermilabTemplate">
  <a:themeElements>
    <a:clrScheme name="Custom 2">
      <a:dk1>
        <a:srgbClr val="404040"/>
      </a:dk1>
      <a:lt1>
        <a:srgbClr val="FFFFFF"/>
      </a:lt1>
      <a:dk2>
        <a:srgbClr val="154D81"/>
      </a:dk2>
      <a:lt2>
        <a:srgbClr val="FFFFFF"/>
      </a:lt2>
      <a:accent1>
        <a:srgbClr val="82D2E6"/>
      </a:accent1>
      <a:accent2>
        <a:srgbClr val="1997B7"/>
      </a:accent2>
      <a:accent3>
        <a:srgbClr val="DA592A"/>
      </a:accent3>
      <a:accent4>
        <a:srgbClr val="BD1F24"/>
      </a:accent4>
      <a:accent5>
        <a:srgbClr val="519A24"/>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 Footer Only">
  <a:themeElements>
    <a:clrScheme name="Fermilab">
      <a:dk1>
        <a:srgbClr val="074184"/>
      </a:dk1>
      <a:lt1>
        <a:srgbClr val="FFFFFF"/>
      </a:lt1>
      <a:dk2>
        <a:srgbClr val="074184"/>
      </a:dk2>
      <a:lt2>
        <a:srgbClr val="FFFCF3"/>
      </a:lt2>
      <a:accent1>
        <a:srgbClr val="70C3DC"/>
      </a:accent1>
      <a:accent2>
        <a:srgbClr val="E14825"/>
      </a:accent2>
      <a:accent3>
        <a:srgbClr val="399F3C"/>
      </a:accent3>
      <a:accent4>
        <a:srgbClr val="800F1B"/>
      </a:accent4>
      <a:accent5>
        <a:srgbClr val="1997B7"/>
      </a:accent5>
      <a:accent6>
        <a:srgbClr val="40404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FermilabTemplate.potx</Template>
  <TotalTime>12815</TotalTime>
  <Words>2996</Words>
  <Application>Microsoft Macintosh PowerPoint</Application>
  <PresentationFormat>On-screen Show (4:3)</PresentationFormat>
  <Paragraphs>668</Paragraphs>
  <Slides>37</Slides>
  <Notes>2</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FermilabTemplate</vt:lpstr>
      <vt:lpstr>Fermilab: Footer Only</vt:lpstr>
      <vt:lpstr>Mu2e status for  CSN1 referees</vt:lpstr>
      <vt:lpstr>Agenda</vt:lpstr>
      <vt:lpstr>PowerPoint Presentation</vt:lpstr>
      <vt:lpstr>CD-3 Mu2e Schedule</vt:lpstr>
      <vt:lpstr>IPR-2017 MU2e Schedule</vt:lpstr>
      <vt:lpstr>IPR-2017 recommendation for solenoids</vt:lpstr>
      <vt:lpstr>PowerPoint Presentation</vt:lpstr>
      <vt:lpstr>PowerPoint Presentation</vt:lpstr>
      <vt:lpstr>PowerPoint Presentation</vt:lpstr>
      <vt:lpstr>PowerPoint Presentation</vt:lpstr>
      <vt:lpstr>SiPM/FEE +Holder outgassing measurement (1) </vt:lpstr>
      <vt:lpstr>SiPM/FEE +Holder outgassing measurement (2) </vt:lpstr>
      <vt:lpstr>SiPM Thermal Test</vt:lpstr>
      <vt:lpstr>PowerPoint Presentation</vt:lpstr>
      <vt:lpstr>IPR-2017 recommendations for detectors</vt:lpstr>
      <vt:lpstr>Status of Large Bids:</vt:lpstr>
      <vt:lpstr>Sketched Calorimeter Schedule (Set-2016)</vt:lpstr>
      <vt:lpstr>Where are we … in the Mu2e Calorimeter saga</vt:lpstr>
      <vt:lpstr>Dose reduction by simulation</vt:lpstr>
      <vt:lpstr>Plans and status of  Vertical slice in steps</vt:lpstr>
      <vt:lpstr>The Module-0 : from CAD to reality</vt:lpstr>
      <vt:lpstr>Readout of module-0 for step-1 step 2 </vt:lpstr>
      <vt:lpstr>Production and testing scheme: Crystals (V0)</vt:lpstr>
      <vt:lpstr>QA assembly area at FNAL (1)</vt:lpstr>
      <vt:lpstr>QA assembly area at FNAL (2)</vt:lpstr>
      <vt:lpstr>MILESTONES 2017</vt:lpstr>
      <vt:lpstr>MILESTONES 2018</vt:lpstr>
      <vt:lpstr>FTE 2017</vt:lpstr>
      <vt:lpstr>Talks  2017</vt:lpstr>
      <vt:lpstr>PowerPoint Presentation</vt:lpstr>
      <vt:lpstr>PowerPoint Presentation</vt:lpstr>
      <vt:lpstr>Conclusions</vt:lpstr>
      <vt:lpstr>PowerPoint Presentation</vt:lpstr>
      <vt:lpstr>Survey/summary of CA spending in 2016</vt:lpstr>
      <vt:lpstr>Survey/summary of CA spending in 2017</vt:lpstr>
      <vt:lpstr>What we did ask for July meeting</vt:lpstr>
      <vt:lpstr>Situation of Cost Estimate – Sep 2017</vt:lpstr>
    </vt:vector>
  </TitlesOfParts>
  <Company>Sandbox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Microsoft Office User</cp:lastModifiedBy>
  <cp:revision>1157</cp:revision>
  <cp:lastPrinted>2017-09-05T18:12:41Z</cp:lastPrinted>
  <dcterms:created xsi:type="dcterms:W3CDTF">2014-01-03T20:18:13Z</dcterms:created>
  <dcterms:modified xsi:type="dcterms:W3CDTF">2017-09-06T08:00:42Z</dcterms:modified>
</cp:coreProperties>
</file>