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74" r:id="rId3"/>
    <p:sldId id="275" r:id="rId4"/>
    <p:sldId id="262" r:id="rId5"/>
    <p:sldId id="273" r:id="rId6"/>
    <p:sldId id="263" r:id="rId7"/>
    <p:sldId id="264" r:id="rId8"/>
    <p:sldId id="266" r:id="rId9"/>
    <p:sldId id="267" r:id="rId10"/>
    <p:sldId id="261" r:id="rId11"/>
    <p:sldId id="268" r:id="rId12"/>
    <p:sldId id="256" r:id="rId13"/>
    <p:sldId id="257" r:id="rId14"/>
    <p:sldId id="259" r:id="rId15"/>
    <p:sldId id="258" r:id="rId16"/>
    <p:sldId id="260" r:id="rId17"/>
    <p:sldId id="269" r:id="rId18"/>
    <p:sldId id="265" r:id="rId19"/>
    <p:sldId id="272" r:id="rId20"/>
    <p:sldId id="270" r:id="rId2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6F05"/>
    <a:srgbClr val="559E3B"/>
    <a:srgbClr val="0F0705"/>
    <a:srgbClr val="170A07"/>
    <a:srgbClr val="663300"/>
    <a:srgbClr val="137905"/>
    <a:srgbClr val="014C21"/>
    <a:srgbClr val="C34198"/>
    <a:srgbClr val="F9B5F6"/>
    <a:srgbClr val="FCE0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0" autoAdjust="0"/>
    <p:restoredTop sz="95699" autoAdjust="0"/>
  </p:normalViewPr>
  <p:slideViewPr>
    <p:cSldViewPr snapToGrid="0">
      <p:cViewPr varScale="1">
        <p:scale>
          <a:sx n="66" d="100"/>
          <a:sy n="66" d="100"/>
        </p:scale>
        <p:origin x="235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108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B9C66F-2B6F-4913-BBA6-D328609D0899}" type="datetimeFigureOut">
              <a:rPr lang="it-IT" smtClean="0"/>
              <a:pPr/>
              <a:t>12/10/2017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6E5CB8-406F-4BFF-AC3F-50355047C3D1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1295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All’interno dell’Assemblea dei Rappresentanti del Personale Tecnologo Tecnico Amministrativo è nato</a:t>
            </a:r>
            <a:r>
              <a:rPr lang="it-IT" baseline="0" dirty="0" smtClean="0"/>
              <a:t> un gruppo di lavoro che sta portando avanti questa idea che vorrei raccontarvi.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6E5CB8-406F-4BFF-AC3F-50355047C3D1}" type="slidenum">
              <a:rPr lang="it-IT" smtClean="0"/>
              <a:pPr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09775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Perché</a:t>
            </a:r>
            <a:r>
              <a:rPr lang="it-IT" baseline="0" dirty="0" smtClean="0"/>
              <a:t> dall’esterno ci chiedono di «costare poco!», di «non inquinare!!» e sappiamo tutti gli sforzi che si devono fare per sfatare leggende metropolitane o per far capire cosa rappresenta la fisica; sappiamo bene quanto si debba investire in termini economici e organizzativi per essere appunto mediaticamente accattivanti e non attaccabili.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6E5CB8-406F-4BFF-AC3F-50355047C3D1}" type="slidenum">
              <a:rPr lang="it-IT" smtClean="0"/>
              <a:pPr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78846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E noi alcuni punti deboli li abbiamo, dal punto di vista</a:t>
            </a:r>
            <a:r>
              <a:rPr lang="it-IT" baseline="0" dirty="0" smtClean="0"/>
              <a:t> organizzativo: non abbiamo mai pensato ad adeguare le macchine di «supporto» alla ricerca, correndo ai ripari quando i problemi diventavano urgenti. Un po’ come si fa per le grosse infrastrutture che vengono rattoppate al bisogno. Ma le macchine di supporto nella fattispecie, sono persone e noi sappiamo che si può fare di più e meglio.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6E5CB8-406F-4BFF-AC3F-50355047C3D1}" type="slidenum">
              <a:rPr lang="it-IT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83498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Sono</a:t>
            </a:r>
            <a:r>
              <a:rPr lang="it-IT" baseline="0" dirty="0" smtClean="0"/>
              <a:t> per esempio già stati fatti dei passi: i fondi dati per i circoli di ascolto, la riorganizzazione dell’AC, la rete dei Servizi Informatici Centralizzati che porterà, si spera, a quel dialogo tra bit che tutti attendiamo con ansia. </a:t>
            </a:r>
          </a:p>
          <a:p>
            <a:r>
              <a:rPr lang="it-IT" baseline="0" dirty="0" smtClean="0"/>
              <a:t>Ma tutto questo non basta.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6E5CB8-406F-4BFF-AC3F-50355047C3D1}" type="slidenum">
              <a:rPr lang="it-IT" smtClean="0"/>
              <a:pPr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68811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Voi nel 2014 vi siete incontrati</a:t>
            </a:r>
            <a:r>
              <a:rPr lang="it-IT" baseline="0" dirty="0" smtClean="0"/>
              <a:t> per cercare nuovi contenuti della ricerca. Voi avete voluto che da quell’incontro non risultasse solo un semplice «come siamo stati bravi, guardate cosa abbiamo fatto»; avete voluto stilare un documento da cui risultassero nuovi argomenti, nuove sfide, nuove idee. Sono nate nuove idee, parte delle quali sono già sigle di esperimenti nuovi. </a:t>
            </a:r>
          </a:p>
          <a:p>
            <a:r>
              <a:rPr lang="it-IT" baseline="0" dirty="0" smtClean="0"/>
              <a:t>Ma non vi siete chiesti se le strutture e i servizi avrebbero potuto sopportare il cambiamento di rotta o semplicemente supportare il nuovo lavoro; non sapevate se i servizi avrebbero avuto le competenze adeguate alle nuove richieste (v. ad esempio i tanti corsi di lingua chiesti annualmente).</a:t>
            </a:r>
          </a:p>
          <a:p>
            <a:r>
              <a:rPr lang="it-IT" baseline="0" dirty="0" smtClean="0"/>
              <a:t>Noi pensiamo di avere le risposte, perché noi siamo gli attori </a:t>
            </a:r>
            <a:r>
              <a:rPr lang="it-IT" baseline="0" dirty="0" err="1" smtClean="0"/>
              <a:t>co-protagonisti</a:t>
            </a:r>
            <a:r>
              <a:rPr lang="it-IT" baseline="0" dirty="0" smtClean="0"/>
              <a:t> di questa fase.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6E5CB8-406F-4BFF-AC3F-50355047C3D1}" type="slidenum">
              <a:rPr lang="it-IT" smtClean="0"/>
              <a:pPr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7819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E allora abbiamo pensato a questo progetto che altro non è che</a:t>
            </a:r>
            <a:r>
              <a:rPr lang="it-IT" baseline="0" dirty="0" smtClean="0"/>
              <a:t> un evento che potremo chiamare «L’ente che vorrei». Un evento in cui ci si confronta, un evento che abbia un approccio bottom-up e che proponga un documento finale in cui ci sia un modello ideale (ma realizzabile e concreto) di organizzazione; una serie di idee e di spunti oggettivi di cui tener conto per le riorganizzazioni proposte dal management e che portino al benessere di tutti. </a:t>
            </a:r>
          </a:p>
          <a:p>
            <a:r>
              <a:rPr lang="it-IT" baseline="0" dirty="0" smtClean="0"/>
              <a:t>E quindi perché sono qui? Perché siamo consapevoli che raccontarci cose interessanti tra di noi è bello, ma non produce nulla. Ci serve quindi il vostro aiuto, il vostro appoggio per una maggiore concretezza e ufficialità.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6E5CB8-406F-4BFF-AC3F-50355047C3D1}" type="slidenum">
              <a:rPr lang="it-IT" smtClean="0"/>
              <a:pPr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71673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E veniamo alle informazioni importanti, ma non basilari.</a:t>
            </a:r>
          </a:p>
          <a:p>
            <a:r>
              <a:rPr lang="it-IT" dirty="0" smtClean="0"/>
              <a:t>Potrei tediarvi con tutte le informazioni indicate</a:t>
            </a:r>
            <a:r>
              <a:rPr lang="it-IT" baseline="0" dirty="0" smtClean="0"/>
              <a:t> qui sopra, ma preferisco lasciarvi la lettura della relazione di cui parlavo prima: in essa sono contenute tutte le informazioni economiche e logistiche dell’evento.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6E5CB8-406F-4BFF-AC3F-50355047C3D1}" type="slidenum">
              <a:rPr lang="it-IT" smtClean="0"/>
              <a:pPr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83934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</a:t>
            </a:r>
            <a:r>
              <a:rPr lang="it-IT" baseline="0" dirty="0" smtClean="0"/>
              <a:t>l vostro appoggio. Perché ci sembra scontato che raccontarcela tra di noi sia bello, ma improduttivo; perché siamo sicuri che anche a voi piacerebbe raggiungere dei punti fermi per un percorso più tranquillo; perché le fragole sono belle, ma…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A47CEE-3A1B-40CC-B337-C132238E5028}" type="slidenum">
              <a:rPr lang="it-IT" smtClean="0">
                <a:solidFill>
                  <a:prstClr val="black"/>
                </a:solidFill>
              </a:rPr>
              <a:pPr/>
              <a:t>18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9566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Mi avevano detto di mettere grafici e torte che piacciono tanto ai fisici, ma io preferisco</a:t>
            </a:r>
            <a:r>
              <a:rPr lang="it-IT" baseline="0" dirty="0" smtClean="0"/>
              <a:t> il cioccolato. Grazie per l’attenzione!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6E5CB8-406F-4BFF-AC3F-50355047C3D1}" type="slidenum">
              <a:rPr lang="it-IT" smtClean="0"/>
              <a:pPr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280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Prima, però, vorrei</a:t>
            </a:r>
            <a:r>
              <a:rPr lang="it-IT" baseline="0" dirty="0" smtClean="0"/>
              <a:t> essere certa di usare lo stesso codice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6E5CB8-406F-4BFF-AC3F-50355047C3D1}" type="slidenum">
              <a:rPr lang="it-IT" smtClean="0"/>
              <a:pPr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2022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Abbiamo</a:t>
            </a:r>
            <a:r>
              <a:rPr lang="it-IT" baseline="0" dirty="0" smtClean="0"/>
              <a:t> delle competenze che spesso non vengono adeguatamente utilizzate; abbiamo sviluppato negli anni delle buone prassi che rimangono chiuse nelle diverse sezioni; investiamo parte del nostro tempo per cercare la soluzione ad un problema che si crea sempre uguale nelle diverse strutture e si affronta in modo diverso nelle diverse strutture. Questo cosa comporta? Perdita di tempo, spreco di competenze, malessere lavorativo.</a:t>
            </a:r>
          </a:p>
          <a:p>
            <a:r>
              <a:rPr lang="it-IT" baseline="0" dirty="0" smtClean="0"/>
              <a:t>Dovremmo mettere in rete le nostre competenze, vorremmo che le buone prassi venissero condivise, vorremmo uniformità delle procedure, vogliamo fare sistema.</a:t>
            </a:r>
          </a:p>
          <a:p>
            <a:r>
              <a:rPr lang="it-IT" baseline="0" dirty="0" smtClean="0"/>
              <a:t>Abbiamo già alcune buone prassi che potrebbero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6E5CB8-406F-4BFF-AC3F-50355047C3D1}" type="slidenum">
              <a:rPr lang="it-IT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1559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Queste</a:t>
            </a:r>
            <a:r>
              <a:rPr lang="it-IT" baseline="0" dirty="0" smtClean="0"/>
              <a:t> informazioni da dove arrivano? Quando nacque l’idea, l’unico modo per capire se era una strada praticabile ed interessante per tutto il personale era quello di utilizzare lo strumento </a:t>
            </a:r>
            <a:r>
              <a:rPr lang="it-IT" u="sng" baseline="0" dirty="0" smtClean="0"/>
              <a:t>innovativo</a:t>
            </a:r>
            <a:r>
              <a:rPr lang="it-IT" baseline="0" dirty="0" smtClean="0"/>
              <a:t> a nostra disposizione: il sondaggio. Il sondaggio era anche l’unico strumento che ci consentiva di capire quali fossero le mosse da fare nel futuro prossimo. </a:t>
            </a:r>
          </a:p>
          <a:p>
            <a:r>
              <a:rPr lang="it-IT" baseline="0" dirty="0" smtClean="0"/>
              <a:t>Così l’abbiamo preparato: poche domande che ci avrebbero dato una sorta di nulla osta a proseguire con il progetto che avevamo in mente. Le risposte, con le percentuali le potete trovare nella relazione che ho qui di fronte a me e che potrete prendere a fine presentazione.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6E5CB8-406F-4BFF-AC3F-50355047C3D1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9342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Quindi, dal sondaggio sono venute fuori: </a:t>
            </a:r>
          </a:p>
          <a:p>
            <a:pPr marL="171450" indent="-171450">
              <a:buFontTx/>
              <a:buChar char="-"/>
            </a:pPr>
            <a:r>
              <a:rPr lang="it-IT" dirty="0" smtClean="0"/>
              <a:t>Le motivazioni che  spingono</a:t>
            </a:r>
            <a:r>
              <a:rPr lang="it-IT" baseline="0" dirty="0" smtClean="0"/>
              <a:t> a portare a termine il progetto</a:t>
            </a:r>
          </a:p>
          <a:p>
            <a:pPr marL="171450" indent="-171450">
              <a:buFontTx/>
              <a:buChar char="-"/>
            </a:pPr>
            <a:r>
              <a:rPr lang="it-IT" baseline="0" dirty="0" smtClean="0"/>
              <a:t>I suggerimenti per le prossime mosse</a:t>
            </a:r>
          </a:p>
          <a:p>
            <a:pPr marL="171450" indent="-171450">
              <a:buFontTx/>
              <a:buChar char="-"/>
            </a:pPr>
            <a:r>
              <a:rPr lang="it-IT" baseline="0" dirty="0" smtClean="0"/>
              <a:t>L’obiettivo finale: un nuovo modello organizzativo per il benessere generale. </a:t>
            </a:r>
          </a:p>
          <a:p>
            <a:pPr marL="0" indent="0">
              <a:buFontTx/>
              <a:buNone/>
            </a:pPr>
            <a:endParaRPr lang="it-IT" baseline="0" dirty="0" smtClean="0"/>
          </a:p>
          <a:p>
            <a:pPr marL="0" indent="0">
              <a:buFontTx/>
              <a:buNone/>
            </a:pPr>
            <a:r>
              <a:rPr lang="it-IT" baseline="0" dirty="0" smtClean="0"/>
              <a:t>E quando dico generale intendo proprio di tutti, dal Presidente, al Management, ai ricercatori a noi.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6E5CB8-406F-4BFF-AC3F-50355047C3D1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6221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Siamo certi che non vogliamo toccare ambiti</a:t>
            </a:r>
            <a:r>
              <a:rPr lang="it-IT" baseline="0" dirty="0" smtClean="0"/>
              <a:t> propri di altri attori, per esempio le organizzazioni sindacali; siamo certi che non vogliamo imporre nulla a nessuno, ma solo proporre uno scambio di idee e magari arrivare ad un nuovo approccio organizzativo, reale, sostenibile, realizzabile, efficace ed efficiente.</a:t>
            </a:r>
          </a:p>
          <a:p>
            <a:r>
              <a:rPr lang="it-IT" baseline="0" dirty="0" smtClean="0"/>
              <a:t>Siamo certi di avere dei limiti di cui tenere conto derivanti sia dall’esterno che dall’interno, ma ci vogliamo provare così come ci state provando voi.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6E5CB8-406F-4BFF-AC3F-50355047C3D1}" type="slidenum">
              <a:rPr lang="it-IT" smtClean="0"/>
              <a:pPr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2564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Per aggiungere quel tassello al puzzle, fondamentale per</a:t>
            </a:r>
            <a:r>
              <a:rPr lang="it-IT" baseline="0" dirty="0" smtClean="0"/>
              <a:t> completarlo. Per riuscire a raccontare il nostro punto di vista PRIMA che si chiuda il gioco e non DOPO come sempre succede. </a:t>
            </a:r>
          </a:p>
          <a:p>
            <a:r>
              <a:rPr lang="it-IT" baseline="0" dirty="0" smtClean="0"/>
              <a:t>Perché siamo certi che almeno uno schema che arrivi dall’alto è necessario, ma siamo altrettanto certi che se quello schema viene arricchito dal pensiero di tutti sarà sicuramente uno schema migliore.  </a:t>
            </a:r>
          </a:p>
          <a:p>
            <a:r>
              <a:rPr lang="it-IT" baseline="0" dirty="0" smtClean="0"/>
              <a:t>Solo raccontando come vediamo noi il mondo lavorativo è possibile raggiungere un livello più profondo della storia.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6E5CB8-406F-4BFF-AC3F-50355047C3D1}" type="slidenum">
              <a:rPr lang="it-IT" smtClean="0"/>
              <a:pPr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35891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Perché? Perché abbiamo un obiettivo condiviso. Perché abbiamo le nostre competenze, acquisite attraverso studio e lavoro (proprio come voi),</a:t>
            </a:r>
            <a:r>
              <a:rPr lang="it-IT" baseline="0" dirty="0" smtClean="0"/>
              <a:t> che ci fanno sperare di raggiungere quell’eccellenza nella ricerca per realizzarci professionalmente (proprio come voi). Incredibile, vero? L’obiettivo condiviso è la chiave per un modello organizzativo che porti al benessere generale. </a:t>
            </a:r>
          </a:p>
          <a:p>
            <a:r>
              <a:rPr lang="it-IT" baseline="0" dirty="0" smtClean="0"/>
              <a:t>Tutti noi abbiamo questo obiettivo? NO. Questo è il cambiamento culturale su cui dobbiamo lavorare.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6E5CB8-406F-4BFF-AC3F-50355047C3D1}" type="slidenum">
              <a:rPr lang="it-IT" smtClean="0"/>
              <a:pPr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84276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E perché dobbiamo raggiungere un livello</a:t>
            </a:r>
            <a:r>
              <a:rPr lang="it-IT" baseline="0" dirty="0" smtClean="0"/>
              <a:t> più profondo della storia? </a:t>
            </a:r>
          </a:p>
          <a:p>
            <a:r>
              <a:rPr lang="it-IT" baseline="0" dirty="0" smtClean="0"/>
              <a:t>Per permettere quel cambiamento culturale necessario all’adeguamento richiesto dall’esterno. </a:t>
            </a:r>
          </a:p>
          <a:p>
            <a:r>
              <a:rPr lang="it-IT" baseline="0" dirty="0" smtClean="0"/>
              <a:t>Perché senza il cambiamento culturale sarà difficile realizzare un modello organizzativo ottimale e senza quest’ultimo sarà difficile raggiungere quell’efficienza a cui tutti puntiamo.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6E5CB8-406F-4BFF-AC3F-50355047C3D1}" type="slidenum">
              <a:rPr lang="it-IT" smtClean="0"/>
              <a:pPr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6685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613B9-517F-4D38-8FB1-C9A896EF7AE8}" type="datetimeFigureOut">
              <a:rPr lang="it-IT" smtClean="0"/>
              <a:pPr/>
              <a:t>12/10/2017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0C6CC-67E3-43AD-AFAE-4978967000EB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7709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613B9-517F-4D38-8FB1-C9A896EF7AE8}" type="datetimeFigureOut">
              <a:rPr lang="it-IT" smtClean="0"/>
              <a:pPr/>
              <a:t>12/10/2017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0C6CC-67E3-43AD-AFAE-4978967000EB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2317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613B9-517F-4D38-8FB1-C9A896EF7AE8}" type="datetimeFigureOut">
              <a:rPr lang="it-IT" smtClean="0"/>
              <a:pPr/>
              <a:t>12/10/2017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0C6CC-67E3-43AD-AFAE-4978967000EB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91631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613B9-517F-4D38-8FB1-C9A896EF7AE8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0C6CC-67E3-43AD-AFAE-4978967000E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4933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613B9-517F-4D38-8FB1-C9A896EF7AE8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0C6CC-67E3-43AD-AFAE-4978967000E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5119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613B9-517F-4D38-8FB1-C9A896EF7AE8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0C6CC-67E3-43AD-AFAE-4978967000E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7369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613B9-517F-4D38-8FB1-C9A896EF7AE8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0C6CC-67E3-43AD-AFAE-4978967000E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7801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613B9-517F-4D38-8FB1-C9A896EF7AE8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0C6CC-67E3-43AD-AFAE-4978967000E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3269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613B9-517F-4D38-8FB1-C9A896EF7AE8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0C6CC-67E3-43AD-AFAE-4978967000E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8749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613B9-517F-4D38-8FB1-C9A896EF7AE8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0C6CC-67E3-43AD-AFAE-4978967000E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8281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613B9-517F-4D38-8FB1-C9A896EF7AE8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0C6CC-67E3-43AD-AFAE-4978967000E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044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613B9-517F-4D38-8FB1-C9A896EF7AE8}" type="datetimeFigureOut">
              <a:rPr lang="it-IT" smtClean="0"/>
              <a:pPr/>
              <a:t>12/10/2017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0C6CC-67E3-43AD-AFAE-4978967000EB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64083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613B9-517F-4D38-8FB1-C9A896EF7AE8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0C6CC-67E3-43AD-AFAE-4978967000E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6808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613B9-517F-4D38-8FB1-C9A896EF7AE8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0C6CC-67E3-43AD-AFAE-4978967000E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861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613B9-517F-4D38-8FB1-C9A896EF7AE8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0C6CC-67E3-43AD-AFAE-4978967000E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182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613B9-517F-4D38-8FB1-C9A896EF7AE8}" type="datetimeFigureOut">
              <a:rPr lang="it-IT" smtClean="0"/>
              <a:pPr/>
              <a:t>12/10/2017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0C6CC-67E3-43AD-AFAE-4978967000EB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280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613B9-517F-4D38-8FB1-C9A896EF7AE8}" type="datetimeFigureOut">
              <a:rPr lang="it-IT" smtClean="0"/>
              <a:pPr/>
              <a:t>12/10/2017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0C6CC-67E3-43AD-AFAE-4978967000EB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0177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613B9-517F-4D38-8FB1-C9A896EF7AE8}" type="datetimeFigureOut">
              <a:rPr lang="it-IT" smtClean="0"/>
              <a:pPr/>
              <a:t>12/10/2017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0C6CC-67E3-43AD-AFAE-4978967000EB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3596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613B9-517F-4D38-8FB1-C9A896EF7AE8}" type="datetimeFigureOut">
              <a:rPr lang="it-IT" smtClean="0"/>
              <a:pPr/>
              <a:t>12/10/2017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0C6CC-67E3-43AD-AFAE-4978967000EB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1784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613B9-517F-4D38-8FB1-C9A896EF7AE8}" type="datetimeFigureOut">
              <a:rPr lang="it-IT" smtClean="0"/>
              <a:pPr/>
              <a:t>12/10/2017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0C6CC-67E3-43AD-AFAE-4978967000EB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0230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613B9-517F-4D38-8FB1-C9A896EF7AE8}" type="datetimeFigureOut">
              <a:rPr lang="it-IT" smtClean="0"/>
              <a:pPr/>
              <a:t>12/10/2017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0C6CC-67E3-43AD-AFAE-4978967000EB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5658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613B9-517F-4D38-8FB1-C9A896EF7AE8}" type="datetimeFigureOut">
              <a:rPr lang="it-IT" smtClean="0"/>
              <a:pPr/>
              <a:t>12/10/2017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0C6CC-67E3-43AD-AFAE-4978967000EB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8681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613B9-517F-4D38-8FB1-C9A896EF7AE8}" type="datetimeFigureOut">
              <a:rPr lang="it-IT" smtClean="0"/>
              <a:pPr/>
              <a:t>12/10/2017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0C6CC-67E3-43AD-AFAE-4978967000EB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3477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613B9-517F-4D38-8FB1-C9A896EF7AE8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0C6CC-67E3-43AD-AFAE-4978967000E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74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rattlesnake-877339_1280.jpg"/>
          <p:cNvPicPr>
            <a:picLocks/>
          </p:cNvPicPr>
          <p:nvPr/>
        </p:nvPicPr>
        <p:blipFill>
          <a:blip r:embed="rId2" cstate="print">
            <a:lum bright="28000" contrast="-38000"/>
          </a:blip>
          <a:stretch>
            <a:fillRect/>
          </a:stretch>
        </p:blipFill>
        <p:spPr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182030" y="780586"/>
            <a:ext cx="92109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 smtClean="0">
                <a:solidFill>
                  <a:srgbClr val="C00000"/>
                </a:solidFill>
              </a:rPr>
              <a:t>Cosa abbiamo fatto</a:t>
            </a:r>
            <a:endParaRPr lang="it-IT" sz="4400" b="1" dirty="0">
              <a:solidFill>
                <a:srgbClr val="C00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338148" y="1802005"/>
            <a:ext cx="388062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rgbClr val="196F05"/>
                </a:solidFill>
              </a:rPr>
              <a:t>Studiato</a:t>
            </a:r>
          </a:p>
          <a:p>
            <a:endParaRPr lang="it-IT" sz="3200" b="1" dirty="0" smtClean="0">
              <a:solidFill>
                <a:srgbClr val="196F05"/>
              </a:solidFill>
            </a:endParaRPr>
          </a:p>
          <a:p>
            <a:r>
              <a:rPr lang="it-IT" sz="3200" b="1" dirty="0" smtClean="0">
                <a:solidFill>
                  <a:srgbClr val="196F05"/>
                </a:solidFill>
              </a:rPr>
              <a:t>Improvvisato</a:t>
            </a:r>
          </a:p>
          <a:p>
            <a:endParaRPr lang="it-IT" sz="3200" b="1" dirty="0" smtClean="0">
              <a:solidFill>
                <a:srgbClr val="196F05"/>
              </a:solidFill>
            </a:endParaRPr>
          </a:p>
          <a:p>
            <a:r>
              <a:rPr lang="it-IT" sz="3200" b="1" dirty="0" smtClean="0">
                <a:solidFill>
                  <a:srgbClr val="196F05"/>
                </a:solidFill>
              </a:rPr>
              <a:t>Pensato</a:t>
            </a:r>
          </a:p>
          <a:p>
            <a:endParaRPr lang="it-IT" sz="3200" b="1" dirty="0" smtClean="0">
              <a:solidFill>
                <a:srgbClr val="196F05"/>
              </a:solidFill>
            </a:endParaRPr>
          </a:p>
          <a:p>
            <a:r>
              <a:rPr lang="it-IT" sz="3200" b="1" dirty="0" smtClean="0">
                <a:solidFill>
                  <a:srgbClr val="196F05"/>
                </a:solidFill>
              </a:rPr>
              <a:t>Parlato</a:t>
            </a:r>
            <a:endParaRPr lang="it-IT" sz="3200" b="1" dirty="0">
              <a:solidFill>
                <a:srgbClr val="196F05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7069873" y="1761893"/>
            <a:ext cx="3520900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rgbClr val="196F05"/>
                </a:solidFill>
              </a:rPr>
              <a:t>Presentazione</a:t>
            </a:r>
          </a:p>
          <a:p>
            <a:endParaRPr lang="it-IT" sz="3200" b="1" dirty="0" smtClean="0">
              <a:solidFill>
                <a:srgbClr val="196F05"/>
              </a:solidFill>
            </a:endParaRPr>
          </a:p>
          <a:p>
            <a:r>
              <a:rPr lang="it-IT" sz="3200" b="1" dirty="0" smtClean="0">
                <a:solidFill>
                  <a:srgbClr val="196F05"/>
                </a:solidFill>
              </a:rPr>
              <a:t>Brochure</a:t>
            </a:r>
          </a:p>
          <a:p>
            <a:endParaRPr lang="it-IT" sz="3200" b="1" dirty="0" smtClean="0">
              <a:solidFill>
                <a:srgbClr val="196F05"/>
              </a:solidFill>
            </a:endParaRPr>
          </a:p>
          <a:p>
            <a:r>
              <a:rPr lang="it-IT" sz="3200" b="1" dirty="0" smtClean="0">
                <a:solidFill>
                  <a:srgbClr val="196F05"/>
                </a:solidFill>
              </a:rPr>
              <a:t>Neo-rappresentanti</a:t>
            </a:r>
          </a:p>
          <a:p>
            <a:endParaRPr lang="it-IT" sz="3200" b="1" dirty="0" smtClean="0">
              <a:solidFill>
                <a:srgbClr val="196F05"/>
              </a:solidFill>
            </a:endParaRPr>
          </a:p>
          <a:p>
            <a:r>
              <a:rPr lang="it-IT" sz="3200" b="1" dirty="0" smtClean="0">
                <a:solidFill>
                  <a:srgbClr val="196F05"/>
                </a:solidFill>
              </a:rPr>
              <a:t>Revisione</a:t>
            </a:r>
          </a:p>
          <a:p>
            <a:endParaRPr lang="it-IT" sz="3200" b="1" dirty="0" smtClean="0">
              <a:solidFill>
                <a:srgbClr val="C00000"/>
              </a:solidFill>
            </a:endParaRPr>
          </a:p>
          <a:p>
            <a:endParaRPr lang="it-IT" sz="3200" b="1" dirty="0">
              <a:solidFill>
                <a:srgbClr val="C00000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7285464" y="5938245"/>
            <a:ext cx="45125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>
                <a:solidFill>
                  <a:srgbClr val="C00000"/>
                </a:solidFill>
                <a:latin typeface="Clarendon" panose="02040604040505020204" pitchFamily="18" charset="0"/>
              </a:rPr>
              <a:t>Gruppo di Lavoro </a:t>
            </a:r>
            <a:r>
              <a:rPr lang="it-IT" b="1" dirty="0" err="1" smtClean="0">
                <a:solidFill>
                  <a:srgbClr val="C00000"/>
                </a:solidFill>
                <a:latin typeface="Clarendon" panose="02040604040505020204" pitchFamily="18" charset="0"/>
              </a:rPr>
              <a:t>Next</a:t>
            </a:r>
            <a:r>
              <a:rPr lang="it-IT" b="1" dirty="0" smtClean="0">
                <a:solidFill>
                  <a:srgbClr val="C00000"/>
                </a:solidFill>
                <a:latin typeface="Clarendon" panose="02040604040505020204" pitchFamily="18" charset="0"/>
              </a:rPr>
              <a:t> </a:t>
            </a:r>
            <a:r>
              <a:rPr lang="it-IT" b="1" dirty="0" err="1" smtClean="0">
                <a:solidFill>
                  <a:srgbClr val="C00000"/>
                </a:solidFill>
                <a:latin typeface="Clarendon" panose="02040604040505020204" pitchFamily="18" charset="0"/>
              </a:rPr>
              <a:t>to</a:t>
            </a:r>
            <a:r>
              <a:rPr lang="it-IT" b="1" dirty="0" smtClean="0">
                <a:solidFill>
                  <a:srgbClr val="C00000"/>
                </a:solidFill>
                <a:latin typeface="Clarendon" panose="02040604040505020204" pitchFamily="18" charset="0"/>
              </a:rPr>
              <a:t> </a:t>
            </a:r>
            <a:r>
              <a:rPr lang="it-IT" b="1" dirty="0" err="1" smtClean="0">
                <a:solidFill>
                  <a:srgbClr val="C00000"/>
                </a:solidFill>
                <a:latin typeface="Clarendon" panose="02040604040505020204" pitchFamily="18" charset="0"/>
              </a:rPr>
              <a:t>Next</a:t>
            </a:r>
            <a:r>
              <a:rPr lang="it-IT" b="1" dirty="0" smtClean="0">
                <a:solidFill>
                  <a:srgbClr val="C00000"/>
                </a:solidFill>
                <a:latin typeface="Clarendon" panose="02040604040505020204" pitchFamily="18" charset="0"/>
              </a:rPr>
              <a:t> </a:t>
            </a:r>
          </a:p>
          <a:p>
            <a:r>
              <a:rPr lang="it-IT" b="1" dirty="0" smtClean="0">
                <a:solidFill>
                  <a:srgbClr val="C00000"/>
                </a:solidFill>
                <a:latin typeface="Clarendon" panose="02040604040505020204" pitchFamily="18" charset="0"/>
              </a:rPr>
              <a:t>Rappresentanti del Personale TTA</a:t>
            </a:r>
            <a:endParaRPr lang="it-IT" b="1" dirty="0">
              <a:solidFill>
                <a:srgbClr val="C00000"/>
              </a:solidFill>
              <a:latin typeface="Clarendon" panose="02040604040505020204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959005" y="6133171"/>
            <a:ext cx="3121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C00000"/>
                </a:solidFill>
                <a:latin typeface="Clarendon Light"/>
              </a:rPr>
              <a:t>Cagliari 12-13 ottobre 2017</a:t>
            </a:r>
            <a:endParaRPr lang="it-IT" b="1" dirty="0">
              <a:solidFill>
                <a:srgbClr val="C00000"/>
              </a:solidFill>
              <a:latin typeface="Clarendon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" y="0"/>
            <a:ext cx="121932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7182998" y="-110169"/>
            <a:ext cx="68965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0" dirty="0" smtClean="0">
                <a:latin typeface="Clarendon" panose="02040604040505020204" pitchFamily="18" charset="0"/>
              </a:rPr>
              <a:t>supporto</a:t>
            </a:r>
            <a:endParaRPr lang="it-IT" sz="8000" dirty="0">
              <a:latin typeface="Clarendon" panose="02040604040505020204" pitchFamily="18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9654450" y="1136152"/>
            <a:ext cx="23319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smtClean="0">
                <a:solidFill>
                  <a:srgbClr val="C00000"/>
                </a:solidFill>
                <a:latin typeface="Clarendon Light" panose="02040604040505020204" pitchFamily="18" charset="0"/>
              </a:rPr>
              <a:t>(SOLO?)</a:t>
            </a:r>
            <a:endParaRPr lang="it-IT" sz="4000" b="1" dirty="0">
              <a:solidFill>
                <a:srgbClr val="C00000"/>
              </a:solidFill>
              <a:latin typeface="Clarendon Light" panose="0204060404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00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8714945" y="3080603"/>
            <a:ext cx="27387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UNA STRUTTURA AL PASSO COI TEMPI</a:t>
            </a:r>
            <a:endParaRPr lang="it-IT" sz="2800" b="1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8778862" y="1999177"/>
            <a:ext cx="18470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600" b="1" i="1" dirty="0" smtClean="0">
                <a:solidFill>
                  <a:srgbClr val="8E0000"/>
                </a:solidFill>
              </a:rPr>
              <a:t>PER</a:t>
            </a:r>
            <a:endParaRPr lang="it-IT" sz="6600" b="1" i="1" dirty="0">
              <a:solidFill>
                <a:srgbClr val="8E0000"/>
              </a:solidFill>
            </a:endParaRPr>
          </a:p>
        </p:txBody>
      </p:sp>
      <p:pic>
        <p:nvPicPr>
          <p:cNvPr id="4" name="Immagine 3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638979" y="5657671"/>
            <a:ext cx="11369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3600" b="1" dirty="0" smtClean="0">
                <a:solidFill>
                  <a:srgbClr val="C34198"/>
                </a:solidFill>
                <a:latin typeface="Clarendon" panose="02040604040505020204" pitchFamily="18" charset="0"/>
              </a:rPr>
              <a:t>CAMBIAMENTO CULTURALE</a:t>
            </a:r>
            <a:r>
              <a:rPr lang="it-IT" sz="3600" b="1" dirty="0" smtClean="0">
                <a:solidFill>
                  <a:srgbClr val="AF3787"/>
                </a:solidFill>
                <a:latin typeface="Clarendon" panose="02040604040505020204" pitchFamily="18" charset="0"/>
              </a:rPr>
              <a:t>  </a:t>
            </a:r>
          </a:p>
          <a:p>
            <a:pPr algn="r"/>
            <a:r>
              <a:rPr lang="it-IT" sz="3600" b="1" dirty="0" smtClean="0">
                <a:solidFill>
                  <a:schemeClr val="bg1"/>
                </a:solidFill>
                <a:latin typeface="Clarendon" panose="02040604040505020204" pitchFamily="18" charset="0"/>
              </a:rPr>
              <a:t>PER </a:t>
            </a:r>
            <a:r>
              <a:rPr lang="it-IT" sz="3600" b="1" dirty="0" smtClean="0">
                <a:solidFill>
                  <a:srgbClr val="C34198"/>
                </a:solidFill>
                <a:latin typeface="Clarendon" panose="02040604040505020204" pitchFamily="18" charset="0"/>
              </a:rPr>
              <a:t>UNA STRUTTURA AL PASSO COI TEMPI</a:t>
            </a:r>
            <a:endParaRPr lang="it-IT" sz="3600" b="1" dirty="0">
              <a:solidFill>
                <a:srgbClr val="C34198"/>
              </a:solidFill>
              <a:latin typeface="Clarendon" panose="0204060404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57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317196" y="1458379"/>
            <a:ext cx="44470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0" b="1" dirty="0">
                <a:solidFill>
                  <a:srgbClr val="D178DD"/>
                </a:solidFill>
                <a:latin typeface="Clarendon Light" panose="02040604040505020204" pitchFamily="18" charset="0"/>
              </a:rPr>
              <a:t>o</a:t>
            </a:r>
            <a:r>
              <a:rPr lang="it-IT" sz="8000" b="1" dirty="0" smtClean="0">
                <a:solidFill>
                  <a:srgbClr val="D178DD"/>
                </a:solidFill>
                <a:latin typeface="Clarendon Light" panose="02040604040505020204" pitchFamily="18" charset="0"/>
              </a:rPr>
              <a:t>ltre noi</a:t>
            </a:r>
            <a:endParaRPr lang="it-IT" sz="8000" b="1" dirty="0">
              <a:solidFill>
                <a:srgbClr val="D178DD"/>
              </a:solidFill>
              <a:latin typeface="Clarendon Light" panose="02040604040505020204" pitchFamily="18" charset="0"/>
            </a:endParaRPr>
          </a:p>
        </p:txBody>
      </p:sp>
      <p:sp>
        <p:nvSpPr>
          <p:cNvPr id="8" name="Rettangolo 7"/>
          <p:cNvSpPr/>
          <p:nvPr/>
        </p:nvSpPr>
        <p:spPr>
          <a:xfrm rot="1284818">
            <a:off x="306983" y="919771"/>
            <a:ext cx="431720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400" b="1" dirty="0" smtClean="0">
                <a:ln w="0"/>
                <a:solidFill>
                  <a:srgbClr val="D178DD"/>
                </a:solidFill>
                <a:effectLst>
                  <a:reflection blurRad="6350" stA="53000" endA="300" endPos="35500" dir="5400000" sy="-90000" algn="bl" rotWithShape="0"/>
                </a:effectLst>
                <a:latin typeface="Bradley Hand ITC" panose="03070402050302030203" pitchFamily="66" charset="0"/>
              </a:rPr>
              <a:t>Mediaticamente</a:t>
            </a:r>
          </a:p>
          <a:p>
            <a:pPr algn="ctr"/>
            <a:r>
              <a:rPr lang="it-IT" sz="4000" b="0" cap="none" spc="0" dirty="0" smtClean="0">
                <a:ln w="0"/>
                <a:solidFill>
                  <a:srgbClr val="1893BA"/>
                </a:solidFill>
                <a:effectLst>
                  <a:reflection blurRad="6350" stA="53000" endA="300" endPos="35500" dir="5400000" sy="-90000" algn="bl" rotWithShape="0"/>
                </a:effectLst>
                <a:latin typeface="Clarendon Light" panose="02040604040505020204" pitchFamily="18" charset="0"/>
              </a:rPr>
              <a:t>ACCATTIVANTI</a:t>
            </a:r>
            <a:endParaRPr lang="it-IT" sz="4000" b="0" cap="none" spc="0" dirty="0">
              <a:ln w="0"/>
              <a:solidFill>
                <a:srgbClr val="1893BA"/>
              </a:solidFill>
              <a:effectLst>
                <a:reflection blurRad="6350" stA="53000" endA="300" endPos="35500" dir="5400000" sy="-90000" algn="bl" rotWithShape="0"/>
              </a:effectLst>
              <a:latin typeface="Clarendon Light" panose="02040604040505020204" pitchFamily="18" charset="0"/>
            </a:endParaRPr>
          </a:p>
        </p:txBody>
      </p:sp>
      <p:sp>
        <p:nvSpPr>
          <p:cNvPr id="10" name="Rettangolo 9"/>
          <p:cNvSpPr/>
          <p:nvPr/>
        </p:nvSpPr>
        <p:spPr>
          <a:xfrm rot="19075530">
            <a:off x="-224412" y="4189726"/>
            <a:ext cx="5379999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400" b="1" cap="none" spc="0" dirty="0" smtClean="0">
                <a:ln w="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Bradley Hand ITC" panose="03070402050302030203" pitchFamily="66" charset="0"/>
              </a:rPr>
              <a:t>Economicamente             ecologicamente</a:t>
            </a:r>
            <a:r>
              <a:rPr lang="it-IT" sz="2400" b="0" cap="none" spc="0" dirty="0" smtClean="0">
                <a:ln w="0"/>
                <a:solidFill>
                  <a:srgbClr val="1893BA"/>
                </a:solidFill>
                <a:effectLst>
                  <a:reflection blurRad="6350" stA="53000" endA="300" endPos="35500" dir="5400000" sy="-90000" algn="bl" rotWithShape="0"/>
                </a:effectLst>
                <a:latin typeface="Bradley Hand ITC" panose="03070402050302030203" pitchFamily="66" charset="0"/>
              </a:rPr>
              <a:t> </a:t>
            </a:r>
          </a:p>
          <a:p>
            <a:pPr algn="ctr"/>
            <a:r>
              <a:rPr lang="it-IT" sz="4000" b="0" cap="none" spc="0" dirty="0" smtClean="0">
                <a:ln w="0"/>
                <a:solidFill>
                  <a:srgbClr val="1893BA"/>
                </a:solidFill>
                <a:effectLst>
                  <a:reflection blurRad="6350" stA="53000" endA="300" endPos="35500" dir="5400000" sy="-90000" algn="bl" rotWithShape="0"/>
                </a:effectLst>
                <a:latin typeface="Clarendon Light" panose="02040604040505020204" pitchFamily="18" charset="0"/>
              </a:rPr>
              <a:t>SOSTENIBILI</a:t>
            </a:r>
            <a:endParaRPr lang="it-IT" sz="4000" b="0" cap="none" spc="0" dirty="0">
              <a:ln w="0"/>
              <a:solidFill>
                <a:srgbClr val="1893BA"/>
              </a:solidFill>
              <a:effectLst>
                <a:reflection blurRad="6350" stA="53000" endA="300" endPos="35500" dir="5400000" sy="-90000" algn="bl" rotWithShape="0"/>
              </a:effectLst>
              <a:latin typeface="Clarendon Light" panose="0204060404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96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10311" y="201168"/>
            <a:ext cx="65650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0" b="1" dirty="0" smtClean="0">
                <a:solidFill>
                  <a:schemeClr val="bg1">
                    <a:lumMod val="85000"/>
                  </a:schemeClr>
                </a:solidFill>
                <a:latin typeface="Clarendon Light" panose="02040604040505020204" pitchFamily="18" charset="0"/>
              </a:rPr>
              <a:t>PUNTI DEBOLI? </a:t>
            </a:r>
            <a:r>
              <a:rPr lang="it-IT" sz="6000" b="1" dirty="0" smtClean="0">
                <a:solidFill>
                  <a:srgbClr val="EF6803"/>
                </a:solidFill>
              </a:rPr>
              <a:t>			</a:t>
            </a:r>
            <a:endParaRPr lang="it-IT" sz="6000" b="1" dirty="0">
              <a:solidFill>
                <a:srgbClr val="EF6803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6096000" y="1412252"/>
            <a:ext cx="5989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0" dirty="0" smtClean="0">
                <a:solidFill>
                  <a:srgbClr val="C00000"/>
                </a:solidFill>
                <a:latin typeface="Clarendon Light" panose="02040604040505020204" pitchFamily="18" charset="0"/>
              </a:rPr>
              <a:t>NO, GRAZIE!</a:t>
            </a:r>
            <a:endParaRPr lang="it-IT" sz="6000" dirty="0">
              <a:solidFill>
                <a:srgbClr val="C00000"/>
              </a:solidFill>
              <a:latin typeface="Clarendon Light" panose="0204060404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42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3200" cy="6858000"/>
          </a:xfrm>
          <a:prstGeom prst="rect">
            <a:avLst/>
          </a:prstGeom>
        </p:spPr>
      </p:pic>
      <p:sp>
        <p:nvSpPr>
          <p:cNvPr id="7" name="Rettangolo arrotondato 6"/>
          <p:cNvSpPr/>
          <p:nvPr/>
        </p:nvSpPr>
        <p:spPr>
          <a:xfrm rot="1126847">
            <a:off x="-78686" y="707773"/>
            <a:ext cx="5995742" cy="2103181"/>
          </a:xfrm>
          <a:prstGeom prst="roundRect">
            <a:avLst>
              <a:gd name="adj" fmla="val 11450"/>
            </a:avLst>
          </a:prstGeom>
          <a:noFill/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400" b="1" i="1" dirty="0" smtClean="0">
                <a:solidFill>
                  <a:srgbClr val="0DCC6E"/>
                </a:solidFill>
                <a:latin typeface="Clarendon Light" panose="02040604040505020204" pitchFamily="18" charset="0"/>
              </a:rPr>
              <a:t>Rete Servizi Informatici Centralizzati</a:t>
            </a:r>
            <a:endParaRPr lang="it-IT" sz="4400" b="1" i="1" dirty="0">
              <a:solidFill>
                <a:srgbClr val="0DCC6E"/>
              </a:solidFill>
              <a:latin typeface="Clarendon Light" panose="02040604040505020204" pitchFamily="18" charset="0"/>
            </a:endParaRPr>
          </a:p>
        </p:txBody>
      </p:sp>
      <p:sp>
        <p:nvSpPr>
          <p:cNvPr id="8" name="Rettangolo arrotondato 7"/>
          <p:cNvSpPr/>
          <p:nvPr/>
        </p:nvSpPr>
        <p:spPr>
          <a:xfrm rot="781560">
            <a:off x="7383938" y="138294"/>
            <a:ext cx="4866109" cy="2291441"/>
          </a:xfrm>
          <a:prstGeom prst="roundRect">
            <a:avLst/>
          </a:prstGeom>
          <a:noFill/>
          <a:ln w="34925"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400" b="1" i="1" dirty="0" smtClean="0">
                <a:solidFill>
                  <a:srgbClr val="0DCC6E"/>
                </a:solidFill>
                <a:latin typeface="Clarendon Light" panose="02040604040505020204" pitchFamily="18" charset="0"/>
              </a:rPr>
              <a:t>Circoli di Ascolto</a:t>
            </a:r>
            <a:endParaRPr lang="it-IT" sz="4400" b="1" i="1" dirty="0">
              <a:solidFill>
                <a:srgbClr val="0DCC6E"/>
              </a:solidFill>
              <a:latin typeface="Clarendon Light" panose="02040604040505020204" pitchFamily="18" charset="0"/>
            </a:endParaRPr>
          </a:p>
        </p:txBody>
      </p:sp>
      <p:sp>
        <p:nvSpPr>
          <p:cNvPr id="9" name="Rettangolo arrotondato 8"/>
          <p:cNvSpPr/>
          <p:nvPr/>
        </p:nvSpPr>
        <p:spPr>
          <a:xfrm rot="740308">
            <a:off x="3394177" y="4619903"/>
            <a:ext cx="5167429" cy="2103181"/>
          </a:xfrm>
          <a:prstGeom prst="roundRect">
            <a:avLst/>
          </a:prstGeom>
          <a:noFill/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400" b="1" i="1" dirty="0" smtClean="0">
                <a:solidFill>
                  <a:srgbClr val="0DCC6E"/>
                </a:solidFill>
                <a:latin typeface="Clarendon Light" panose="02040604040505020204" pitchFamily="18" charset="0"/>
              </a:rPr>
              <a:t>Amministrazione Centrale</a:t>
            </a:r>
            <a:endParaRPr lang="it-IT" sz="4400" b="1" i="1" dirty="0">
              <a:solidFill>
                <a:srgbClr val="0DCC6E"/>
              </a:solidFill>
              <a:latin typeface="Clarendon Light" panose="0204060404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51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200" cy="6858000"/>
          </a:xfrm>
          <a:prstGeom prst="rect">
            <a:avLst/>
          </a:prstGeom>
          <a:solidFill>
            <a:srgbClr val="EFF2F7"/>
          </a:solidFill>
        </p:spPr>
      </p:pic>
      <p:sp>
        <p:nvSpPr>
          <p:cNvPr id="5" name="CasellaDiTesto 4"/>
          <p:cNvSpPr txBox="1"/>
          <p:nvPr/>
        </p:nvSpPr>
        <p:spPr>
          <a:xfrm>
            <a:off x="0" y="3052414"/>
            <a:ext cx="5277080" cy="523220"/>
          </a:xfrm>
          <a:prstGeom prst="rect">
            <a:avLst/>
          </a:prstGeom>
          <a:solidFill>
            <a:srgbClr val="EAEDF4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EF6803"/>
                </a:solidFill>
              </a:rPr>
              <a:t>NUOVI CONTENUTI DELLA RICERCA</a:t>
            </a:r>
            <a:endParaRPr lang="it-IT" sz="2800" dirty="0">
              <a:solidFill>
                <a:srgbClr val="EF6803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6422834" y="2733748"/>
            <a:ext cx="5770365" cy="1384995"/>
          </a:xfrm>
          <a:prstGeom prst="rect">
            <a:avLst/>
          </a:prstGeom>
          <a:solidFill>
            <a:srgbClr val="EFF0F5"/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EF6803"/>
                </a:solidFill>
              </a:rPr>
              <a:t>STRUTTURA  </a:t>
            </a:r>
          </a:p>
          <a:p>
            <a:r>
              <a:rPr lang="it-IT" sz="2800" dirty="0" smtClean="0">
                <a:solidFill>
                  <a:srgbClr val="EF6803"/>
                </a:solidFill>
              </a:rPr>
              <a:t>COMPETENZE </a:t>
            </a:r>
          </a:p>
          <a:p>
            <a:r>
              <a:rPr lang="it-IT" sz="2800" dirty="0" smtClean="0">
                <a:solidFill>
                  <a:srgbClr val="EF6803"/>
                </a:solidFill>
              </a:rPr>
              <a:t>SERVIZI </a:t>
            </a:r>
            <a:endParaRPr lang="it-IT" sz="2800" dirty="0">
              <a:solidFill>
                <a:srgbClr val="EF68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54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7939066" y="135875"/>
            <a:ext cx="5296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dirty="0" smtClean="0">
                <a:latin typeface="Clarendon Light" panose="02040604040505020204" pitchFamily="18" charset="0"/>
              </a:rPr>
              <a:t>PROGETTO</a:t>
            </a:r>
            <a:endParaRPr lang="it-IT" sz="5400" dirty="0">
              <a:latin typeface="Clarendon Light" panose="02040604040505020204" pitchFamily="18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0" y="5849957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dirty="0" smtClean="0">
                <a:solidFill>
                  <a:srgbClr val="C00000"/>
                </a:solidFill>
                <a:latin typeface="Clarendon Light" panose="02040604040505020204" pitchFamily="18" charset="0"/>
              </a:rPr>
              <a:t>EVENTO: L’ENTE CHE VORREI</a:t>
            </a:r>
            <a:endParaRPr lang="it-IT" sz="5400" dirty="0">
              <a:solidFill>
                <a:srgbClr val="C00000"/>
              </a:solidFill>
              <a:latin typeface="Clarendon Light" panose="0204060404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959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093204" y="0"/>
            <a:ext cx="60152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 smtClean="0">
                <a:latin typeface="Clarendon Light" panose="02040604040505020204" pitchFamily="18" charset="0"/>
              </a:rPr>
              <a:t>SPESA</a:t>
            </a:r>
          </a:p>
          <a:p>
            <a:r>
              <a:rPr lang="it-IT" sz="4400" b="1" dirty="0" smtClean="0">
                <a:latin typeface="Clarendon Light" panose="02040604040505020204" pitchFamily="18" charset="0"/>
              </a:rPr>
              <a:t>DOVE</a:t>
            </a:r>
          </a:p>
          <a:p>
            <a:r>
              <a:rPr lang="it-IT" sz="4400" b="1" dirty="0" smtClean="0">
                <a:latin typeface="Clarendon Light" panose="02040604040505020204" pitchFamily="18" charset="0"/>
              </a:rPr>
              <a:t>QUANDO</a:t>
            </a:r>
          </a:p>
          <a:p>
            <a:r>
              <a:rPr lang="it-IT" sz="4400" b="1" dirty="0" smtClean="0">
                <a:latin typeface="Clarendon Light" panose="02040604040505020204" pitchFamily="18" charset="0"/>
              </a:rPr>
              <a:t>CHI</a:t>
            </a:r>
            <a:endParaRPr lang="it-IT" sz="4400" b="1" dirty="0">
              <a:latin typeface="Clarendon Light" panose="02040604040505020204" pitchFamily="18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74133" y="4459110"/>
            <a:ext cx="47804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0" b="1" dirty="0" smtClean="0">
                <a:solidFill>
                  <a:schemeClr val="bg1"/>
                </a:solidFill>
                <a:latin typeface="Clarendon Light" panose="02040604040505020204" pitchFamily="18" charset="0"/>
              </a:rPr>
              <a:t>La brochure</a:t>
            </a:r>
            <a:endParaRPr lang="it-IT" sz="6000" b="1" dirty="0">
              <a:solidFill>
                <a:schemeClr val="bg1"/>
              </a:solidFill>
              <a:latin typeface="Clarendon Light" panose="0204060404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53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12192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5750004"/>
            <a:ext cx="12192000" cy="1107996"/>
          </a:xfrm>
          <a:prstGeom prst="rect">
            <a:avLst/>
          </a:prstGeom>
          <a:solidFill>
            <a:srgbClr val="C000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6600" dirty="0" smtClean="0">
                <a:solidFill>
                  <a:prstClr val="white"/>
                </a:solidFill>
                <a:latin typeface="Bookman Old Style" panose="02050604050505020204" pitchFamily="18" charset="0"/>
              </a:rPr>
              <a:t>VOSTRO APPOGGIO</a:t>
            </a:r>
            <a:endParaRPr lang="it-IT" sz="6600" dirty="0">
              <a:solidFill>
                <a:prstClr val="white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0" y="3175"/>
            <a:ext cx="12192000" cy="1107996"/>
          </a:xfrm>
          <a:prstGeom prst="rect">
            <a:avLst/>
          </a:prstGeom>
          <a:solidFill>
            <a:srgbClr val="C000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6600" dirty="0" smtClean="0">
                <a:solidFill>
                  <a:prstClr val="white"/>
                </a:solidFill>
                <a:latin typeface="Bookman Old Style" panose="02050604050505020204" pitchFamily="18" charset="0"/>
              </a:rPr>
              <a:t>Abbiamo bisogno del</a:t>
            </a:r>
            <a:endParaRPr lang="it-IT" sz="6600" dirty="0">
              <a:solidFill>
                <a:prstClr val="white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03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200" cy="6858000"/>
          </a:xfrm>
          <a:prstGeom prst="rect">
            <a:avLst/>
          </a:prstGeom>
          <a:solidFill>
            <a:srgbClr val="663300"/>
          </a:solidFill>
        </p:spPr>
      </p:pic>
      <p:sp>
        <p:nvSpPr>
          <p:cNvPr id="3" name="CasellaDiTesto 2"/>
          <p:cNvSpPr txBox="1"/>
          <p:nvPr/>
        </p:nvSpPr>
        <p:spPr>
          <a:xfrm>
            <a:off x="1" y="176269"/>
            <a:ext cx="12192000" cy="1015663"/>
          </a:xfrm>
          <a:prstGeom prst="rect">
            <a:avLst/>
          </a:prstGeom>
          <a:solidFill>
            <a:srgbClr val="663300">
              <a:alpha val="44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6000" dirty="0" smtClean="0">
                <a:solidFill>
                  <a:schemeClr val="bg1"/>
                </a:solidFill>
                <a:latin typeface="Clarendon" panose="02040604040505020204" pitchFamily="18" charset="0"/>
              </a:rPr>
              <a:t>GRAZIE PER L’ATTENZIONE !</a:t>
            </a:r>
            <a:endParaRPr lang="it-IT" sz="6000" dirty="0">
              <a:solidFill>
                <a:schemeClr val="bg1"/>
              </a:solidFill>
              <a:latin typeface="Clarendon" panose="02040604040505020204" pitchFamily="18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7382935" y="6037242"/>
            <a:ext cx="4357510" cy="646331"/>
          </a:xfrm>
          <a:prstGeom prst="rect">
            <a:avLst/>
          </a:prstGeom>
          <a:solidFill>
            <a:srgbClr val="170A07">
              <a:alpha val="78000"/>
            </a:srgbClr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  <a:latin typeface="Clarendon" panose="02040604040505020204" pitchFamily="18" charset="0"/>
              </a:rPr>
              <a:t>Gruppo di Lavoro </a:t>
            </a:r>
            <a:r>
              <a:rPr lang="it-IT" dirty="0" err="1" smtClean="0">
                <a:solidFill>
                  <a:schemeClr val="bg1"/>
                </a:solidFill>
                <a:latin typeface="Clarendon" panose="02040604040505020204" pitchFamily="18" charset="0"/>
              </a:rPr>
              <a:t>Next</a:t>
            </a:r>
            <a:r>
              <a:rPr lang="it-IT" dirty="0" smtClean="0">
                <a:solidFill>
                  <a:schemeClr val="bg1"/>
                </a:solidFill>
                <a:latin typeface="Clarendon" panose="02040604040505020204" pitchFamily="18" charset="0"/>
              </a:rPr>
              <a:t> to </a:t>
            </a:r>
            <a:r>
              <a:rPr lang="it-IT" dirty="0" err="1" smtClean="0">
                <a:solidFill>
                  <a:schemeClr val="bg1"/>
                </a:solidFill>
                <a:latin typeface="Clarendon" panose="02040604040505020204" pitchFamily="18" charset="0"/>
              </a:rPr>
              <a:t>Next</a:t>
            </a:r>
            <a:r>
              <a:rPr lang="it-IT" dirty="0" smtClean="0">
                <a:solidFill>
                  <a:schemeClr val="bg1"/>
                </a:solidFill>
                <a:latin typeface="Clarendon" panose="02040604040505020204" pitchFamily="18" charset="0"/>
              </a:rPr>
              <a:t> </a:t>
            </a:r>
          </a:p>
          <a:p>
            <a:r>
              <a:rPr lang="it-IT" dirty="0" smtClean="0">
                <a:solidFill>
                  <a:schemeClr val="bg1"/>
                </a:solidFill>
                <a:latin typeface="Clarendon" panose="02040604040505020204" pitchFamily="18" charset="0"/>
              </a:rPr>
              <a:t>Rappresentanti del Personale TTA</a:t>
            </a:r>
            <a:endParaRPr lang="it-IT" dirty="0">
              <a:solidFill>
                <a:schemeClr val="bg1"/>
              </a:solidFill>
              <a:latin typeface="Clarendon" panose="02040604040505020204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6175742"/>
            <a:ext cx="4097867" cy="369332"/>
          </a:xfrm>
          <a:prstGeom prst="rect">
            <a:avLst/>
          </a:prstGeom>
          <a:solidFill>
            <a:srgbClr val="0F0705">
              <a:alpha val="78000"/>
            </a:srgbClr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  <a:latin typeface="Clarendon" panose="02040604040505020204" pitchFamily="18" charset="0"/>
              </a:rPr>
              <a:t>Riunione dei Direttori del </a:t>
            </a:r>
            <a:endParaRPr lang="it-IT" dirty="0">
              <a:solidFill>
                <a:schemeClr val="bg1"/>
              </a:solidFill>
              <a:latin typeface="Clarendon" panose="0204060404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64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rattlesnake-877339_1280.jpg"/>
          <p:cNvPicPr>
            <a:picLocks/>
          </p:cNvPicPr>
          <p:nvPr/>
        </p:nvPicPr>
        <p:blipFill>
          <a:blip r:embed="rId2" cstate="print">
            <a:lum bright="28000" contrast="-38000"/>
          </a:blip>
          <a:stretch>
            <a:fillRect/>
          </a:stretch>
        </p:blipFill>
        <p:spPr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12956" y="780586"/>
            <a:ext cx="11195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b="1" dirty="0" smtClean="0">
                <a:solidFill>
                  <a:srgbClr val="C00000"/>
                </a:solidFill>
              </a:rPr>
              <a:t>SIAMO IN DIRITTURA </a:t>
            </a:r>
            <a:r>
              <a:rPr lang="it-IT" sz="5400" b="1" dirty="0" err="1" smtClean="0">
                <a:solidFill>
                  <a:srgbClr val="C00000"/>
                </a:solidFill>
              </a:rPr>
              <a:t>DI</a:t>
            </a:r>
            <a:r>
              <a:rPr lang="it-IT" sz="5400" b="1" dirty="0" smtClean="0">
                <a:solidFill>
                  <a:srgbClr val="C00000"/>
                </a:solidFill>
              </a:rPr>
              <a:t> ARRIVO!!!!</a:t>
            </a:r>
            <a:endParaRPr lang="it-IT" sz="5400" b="1" dirty="0">
              <a:solidFill>
                <a:srgbClr val="C00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817756" y="2493380"/>
            <a:ext cx="1091332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smtClean="0">
                <a:solidFill>
                  <a:srgbClr val="196F05"/>
                </a:solidFill>
              </a:rPr>
              <a:t>PRESENTAZIONE AI DIRETTORI  A FINE OTTOBRE</a:t>
            </a:r>
          </a:p>
          <a:p>
            <a:endParaRPr lang="it-IT" sz="3200" b="1" dirty="0" smtClean="0">
              <a:solidFill>
                <a:srgbClr val="C00000"/>
              </a:solidFill>
            </a:endParaRPr>
          </a:p>
          <a:p>
            <a:endParaRPr lang="it-IT" sz="3200" b="1" dirty="0">
              <a:solidFill>
                <a:srgbClr val="C000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936701" y="4125951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b="1" dirty="0" smtClean="0">
                <a:solidFill>
                  <a:srgbClr val="196F05"/>
                </a:solidFill>
              </a:rPr>
              <a:t>E DOPO?</a:t>
            </a:r>
            <a:endParaRPr lang="it-IT" sz="5400" b="1" dirty="0">
              <a:solidFill>
                <a:srgbClr val="196F05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7419278" y="5915942"/>
            <a:ext cx="43564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>
                <a:solidFill>
                  <a:srgbClr val="C00000"/>
                </a:solidFill>
                <a:latin typeface="Clarendon" panose="02040604040505020204" pitchFamily="18" charset="0"/>
              </a:rPr>
              <a:t>Gruppo di Lavoro </a:t>
            </a:r>
            <a:r>
              <a:rPr lang="it-IT" b="1" dirty="0" err="1" smtClean="0">
                <a:solidFill>
                  <a:srgbClr val="C00000"/>
                </a:solidFill>
                <a:latin typeface="Clarendon" panose="02040604040505020204" pitchFamily="18" charset="0"/>
              </a:rPr>
              <a:t>Next</a:t>
            </a:r>
            <a:r>
              <a:rPr lang="it-IT" b="1" dirty="0" smtClean="0">
                <a:solidFill>
                  <a:srgbClr val="C00000"/>
                </a:solidFill>
                <a:latin typeface="Clarendon" panose="02040604040505020204" pitchFamily="18" charset="0"/>
              </a:rPr>
              <a:t> </a:t>
            </a:r>
            <a:r>
              <a:rPr lang="it-IT" b="1" dirty="0" err="1" smtClean="0">
                <a:solidFill>
                  <a:srgbClr val="C00000"/>
                </a:solidFill>
                <a:latin typeface="Clarendon" panose="02040604040505020204" pitchFamily="18" charset="0"/>
              </a:rPr>
              <a:t>to</a:t>
            </a:r>
            <a:r>
              <a:rPr lang="it-IT" b="1" dirty="0" smtClean="0">
                <a:solidFill>
                  <a:srgbClr val="C00000"/>
                </a:solidFill>
                <a:latin typeface="Clarendon" panose="02040604040505020204" pitchFamily="18" charset="0"/>
              </a:rPr>
              <a:t> </a:t>
            </a:r>
            <a:r>
              <a:rPr lang="it-IT" b="1" dirty="0" err="1" smtClean="0">
                <a:solidFill>
                  <a:srgbClr val="C00000"/>
                </a:solidFill>
                <a:latin typeface="Clarendon" panose="02040604040505020204" pitchFamily="18" charset="0"/>
              </a:rPr>
              <a:t>Next</a:t>
            </a:r>
            <a:r>
              <a:rPr lang="it-IT" b="1" dirty="0" smtClean="0">
                <a:solidFill>
                  <a:srgbClr val="C00000"/>
                </a:solidFill>
                <a:latin typeface="Clarendon" panose="02040604040505020204" pitchFamily="18" charset="0"/>
              </a:rPr>
              <a:t> </a:t>
            </a:r>
          </a:p>
          <a:p>
            <a:r>
              <a:rPr lang="it-IT" b="1" dirty="0" smtClean="0">
                <a:solidFill>
                  <a:srgbClr val="C00000"/>
                </a:solidFill>
                <a:latin typeface="Clarendon" panose="02040604040505020204" pitchFamily="18" charset="0"/>
              </a:rPr>
              <a:t>Rappresentanti del Personale TTA</a:t>
            </a:r>
            <a:endParaRPr lang="it-IT" b="1" dirty="0">
              <a:solidFill>
                <a:srgbClr val="C00000"/>
              </a:solidFill>
              <a:latin typeface="Clarendon" panose="02040604040505020204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182030" y="6177776"/>
            <a:ext cx="3121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C00000"/>
                </a:solidFill>
                <a:latin typeface="Clarendon Light"/>
              </a:rPr>
              <a:t>Cagliari 12-13 ottobre 2017</a:t>
            </a:r>
            <a:endParaRPr lang="it-IT" b="1" dirty="0">
              <a:solidFill>
                <a:srgbClr val="C00000"/>
              </a:solidFill>
              <a:latin typeface="Clarendon Ligh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" y="0"/>
            <a:ext cx="12193200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0" y="102923"/>
            <a:ext cx="6808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b="1" dirty="0">
                <a:solidFill>
                  <a:srgbClr val="FFC000"/>
                </a:solidFill>
                <a:latin typeface="Clarendon Light" panose="02040604040505020204" pitchFamily="18" charset="0"/>
              </a:rPr>
              <a:t>A</a:t>
            </a:r>
            <a:r>
              <a:rPr lang="it-IT" sz="5400" b="1" dirty="0" smtClean="0">
                <a:solidFill>
                  <a:srgbClr val="FFC000"/>
                </a:solidFill>
                <a:latin typeface="Clarendon Light" panose="02040604040505020204" pitchFamily="18" charset="0"/>
              </a:rPr>
              <a:t>bbiamo avuto un’</a:t>
            </a:r>
            <a:endParaRPr lang="it-IT" sz="5400" b="1" dirty="0">
              <a:solidFill>
                <a:srgbClr val="FFC000"/>
              </a:solidFill>
              <a:latin typeface="Clarendon Light" panose="02040604040505020204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6526638" y="-220242"/>
            <a:ext cx="35200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600" b="1" dirty="0" smtClean="0">
                <a:solidFill>
                  <a:srgbClr val="C00000"/>
                </a:solidFill>
                <a:latin typeface="Clarendon" panose="02040604040505020204" pitchFamily="18" charset="0"/>
              </a:rPr>
              <a:t>IDEA</a:t>
            </a:r>
            <a:endParaRPr lang="it-IT" sz="9600" b="1" dirty="0">
              <a:solidFill>
                <a:srgbClr val="C00000"/>
              </a:solidFill>
              <a:latin typeface="Clarendon" panose="02040604040505020204" pitchFamily="18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-589403" y="5575382"/>
            <a:ext cx="79872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4400" b="1" dirty="0" smtClean="0">
                <a:solidFill>
                  <a:srgbClr val="FFC000"/>
                </a:solidFill>
                <a:latin typeface="Clarendon Light" panose="02040604040505020204" pitchFamily="18" charset="0"/>
              </a:rPr>
              <a:t>che dice più o meno così:</a:t>
            </a:r>
            <a:endParaRPr lang="it-IT" sz="4400" b="1" dirty="0">
              <a:solidFill>
                <a:srgbClr val="FFC000"/>
              </a:solidFill>
              <a:latin typeface="Clarendon Light" panose="0204060404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50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" y="0"/>
            <a:ext cx="12193200" cy="6858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66045" y="406400"/>
            <a:ext cx="6987822" cy="1323439"/>
          </a:xfrm>
          <a:prstGeom prst="rect">
            <a:avLst/>
          </a:prstGeom>
          <a:solidFill>
            <a:schemeClr val="tx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4000" b="1" dirty="0" smtClean="0">
                <a:solidFill>
                  <a:schemeClr val="bg1"/>
                </a:solidFill>
                <a:latin typeface="Clarendon Light" panose="02040604040505020204" pitchFamily="18" charset="0"/>
              </a:rPr>
              <a:t>LINGUA = CODICE</a:t>
            </a:r>
          </a:p>
          <a:p>
            <a:r>
              <a:rPr lang="it-IT" sz="4000" b="1" dirty="0" smtClean="0">
                <a:solidFill>
                  <a:schemeClr val="bg1"/>
                </a:solidFill>
                <a:latin typeface="Clarendon Light" panose="02040604040505020204" pitchFamily="18" charset="0"/>
              </a:rPr>
              <a:t>CODICE = CONVENZIONE</a:t>
            </a:r>
          </a:p>
        </p:txBody>
      </p:sp>
      <p:sp>
        <p:nvSpPr>
          <p:cNvPr id="6" name="Rettangolo 5"/>
          <p:cNvSpPr/>
          <p:nvPr/>
        </p:nvSpPr>
        <p:spPr>
          <a:xfrm>
            <a:off x="2706606" y="5283051"/>
            <a:ext cx="8973932" cy="1015663"/>
          </a:xfrm>
          <a:prstGeom prst="rect">
            <a:avLst/>
          </a:prstGeom>
          <a:solidFill>
            <a:schemeClr val="tx1">
              <a:alpha val="73000"/>
            </a:schemeClr>
          </a:solidFill>
        </p:spPr>
        <p:txBody>
          <a:bodyPr wrap="none">
            <a:spAutoFit/>
          </a:bodyPr>
          <a:lstStyle/>
          <a:p>
            <a:r>
              <a:rPr lang="it-IT" sz="6000" b="1" dirty="0">
                <a:solidFill>
                  <a:srgbClr val="196F05"/>
                </a:solidFill>
                <a:latin typeface="Clarendon Light" panose="02040604040505020204" pitchFamily="18" charset="0"/>
              </a:rPr>
              <a:t>Usiamo lo </a:t>
            </a:r>
            <a:r>
              <a:rPr lang="it-IT" sz="6000" b="1" dirty="0">
                <a:solidFill>
                  <a:srgbClr val="559E3B"/>
                </a:solidFill>
                <a:latin typeface="Clarendon Light" panose="02040604040505020204" pitchFamily="18" charset="0"/>
              </a:rPr>
              <a:t>stesso</a:t>
            </a:r>
            <a:r>
              <a:rPr lang="it-IT" sz="6000" b="1" dirty="0">
                <a:solidFill>
                  <a:srgbClr val="196F05"/>
                </a:solidFill>
                <a:latin typeface="Clarendon Light" panose="02040604040505020204" pitchFamily="18" charset="0"/>
              </a:rPr>
              <a:t> </a:t>
            </a:r>
            <a:r>
              <a:rPr lang="it-IT" sz="6000" b="1" dirty="0" smtClean="0">
                <a:solidFill>
                  <a:srgbClr val="559E3B"/>
                </a:solidFill>
                <a:latin typeface="Clarendon Light" panose="02040604040505020204" pitchFamily="18" charset="0"/>
              </a:rPr>
              <a:t>codice</a:t>
            </a:r>
            <a:endParaRPr lang="it-IT" sz="6000" b="1" dirty="0">
              <a:solidFill>
                <a:srgbClr val="559E3B"/>
              </a:solidFill>
              <a:latin typeface="Clarendon Light" panose="0204060404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09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 preferRelativeResize="0">
            <a:picLocks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-25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7014"/>
            <a:ext cx="12192000" cy="7005014"/>
          </a:xfrm>
          <a:prstGeom prst="rect">
            <a:avLst/>
          </a:prstGeom>
          <a:solidFill>
            <a:srgbClr val="F9B5F6"/>
          </a:solidFill>
          <a:effectLst>
            <a:outerShdw dist="50800" dir="5400000" algn="ctr" rotWithShape="0">
              <a:srgbClr val="000000"/>
            </a:outerShdw>
          </a:effectLst>
        </p:spPr>
      </p:pic>
      <p:sp>
        <p:nvSpPr>
          <p:cNvPr id="8" name="CasellaDiTesto 7"/>
          <p:cNvSpPr txBox="1"/>
          <p:nvPr/>
        </p:nvSpPr>
        <p:spPr>
          <a:xfrm>
            <a:off x="13504" y="-147014"/>
            <a:ext cx="12037764" cy="830997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4800" dirty="0" smtClean="0">
                <a:solidFill>
                  <a:srgbClr val="C34198"/>
                </a:solidFill>
                <a:latin typeface="Clarendon Light" panose="02040604040505020204" pitchFamily="18" charset="0"/>
              </a:rPr>
              <a:t>	</a:t>
            </a:r>
            <a:r>
              <a:rPr lang="it-IT" sz="4800" dirty="0" smtClean="0">
                <a:solidFill>
                  <a:srgbClr val="002060"/>
                </a:solidFill>
                <a:latin typeface="Clarendon Light" panose="02040604040505020204" pitchFamily="18" charset="0"/>
              </a:rPr>
              <a:t>competenze da condividere</a:t>
            </a:r>
            <a:endParaRPr lang="it-IT" sz="4800" dirty="0">
              <a:solidFill>
                <a:srgbClr val="002060"/>
              </a:solidFill>
              <a:latin typeface="Clarendon Light" panose="02040604040505020204" pitchFamily="18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3504" y="4541566"/>
            <a:ext cx="12192000" cy="830997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 smtClean="0">
                <a:solidFill>
                  <a:srgbClr val="C00000"/>
                </a:solidFill>
                <a:latin typeface="Clarendon Light" panose="02040604040505020204" pitchFamily="18" charset="0"/>
              </a:rPr>
              <a:t>Uniformiamo le procedure</a:t>
            </a:r>
            <a:endParaRPr lang="it-IT" sz="4800" b="1" dirty="0">
              <a:solidFill>
                <a:srgbClr val="C00000"/>
              </a:solidFill>
              <a:latin typeface="Clarendon Light" panose="02040604040505020204" pitchFamily="18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81023" y="903728"/>
            <a:ext cx="12110977" cy="830997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4800" dirty="0" smtClean="0">
                <a:solidFill>
                  <a:srgbClr val="C00000"/>
                </a:solidFill>
                <a:latin typeface="Clarendon Light" panose="02040604040505020204" pitchFamily="18" charset="0"/>
              </a:rPr>
              <a:t>     buone prassi da condividere</a:t>
            </a:r>
            <a:endParaRPr lang="it-IT" sz="4800" dirty="0">
              <a:solidFill>
                <a:srgbClr val="C00000"/>
              </a:solidFill>
              <a:latin typeface="Clarendon Light" panose="02040604040505020204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81023" y="2105740"/>
            <a:ext cx="12110977" cy="830997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4800" dirty="0" smtClean="0">
                <a:solidFill>
                  <a:srgbClr val="002060"/>
                </a:solidFill>
                <a:latin typeface="Clarendon Light" panose="02040604040505020204" pitchFamily="18" charset="0"/>
              </a:rPr>
              <a:t>problemi simili con soluzioni diverse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0" y="5492034"/>
            <a:ext cx="12192000" cy="830997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 smtClean="0">
                <a:solidFill>
                  <a:schemeClr val="accent5">
                    <a:lumMod val="50000"/>
                  </a:schemeClr>
                </a:solidFill>
                <a:latin typeface="Clarendon Light" panose="02040604040505020204" pitchFamily="18" charset="0"/>
              </a:rPr>
              <a:t>Lavoriamo in rete</a:t>
            </a:r>
            <a:endParaRPr lang="it-IT" sz="4800" b="1" dirty="0">
              <a:solidFill>
                <a:schemeClr val="accent5">
                  <a:lumMod val="50000"/>
                </a:schemeClr>
              </a:solidFill>
              <a:latin typeface="Clarendon Light" panose="0204060404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81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" y="0"/>
            <a:ext cx="12193200" cy="9144900"/>
          </a:xfrm>
          <a:prstGeom prst="rect">
            <a:avLst/>
          </a:prstGeom>
          <a:noFill/>
          <a:effectLst>
            <a:glow rad="127000">
              <a:schemeClr val="bg1">
                <a:lumMod val="65000"/>
              </a:schemeClr>
            </a:glow>
          </a:effectLst>
        </p:spPr>
      </p:pic>
      <p:sp>
        <p:nvSpPr>
          <p:cNvPr id="3" name="CasellaDiTesto 2"/>
          <p:cNvSpPr txBox="1"/>
          <p:nvPr/>
        </p:nvSpPr>
        <p:spPr>
          <a:xfrm>
            <a:off x="516279" y="2323906"/>
            <a:ext cx="48709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0" b="1" dirty="0">
                <a:solidFill>
                  <a:srgbClr val="014C21"/>
                </a:solidFill>
                <a:latin typeface="Clarendon Light" panose="02040604040505020204" pitchFamily="18" charset="0"/>
              </a:rPr>
              <a:t>i</a:t>
            </a:r>
            <a:r>
              <a:rPr lang="it-IT" sz="6000" b="1" dirty="0" smtClean="0">
                <a:solidFill>
                  <a:srgbClr val="014C21"/>
                </a:solidFill>
                <a:latin typeface="Clarendon Light" panose="02040604040505020204" pitchFamily="18" charset="0"/>
              </a:rPr>
              <a:t>l sondaggio</a:t>
            </a:r>
          </a:p>
          <a:p>
            <a:pPr algn="ctr"/>
            <a:r>
              <a:rPr lang="it-IT" sz="2000" b="1" dirty="0" smtClean="0">
                <a:solidFill>
                  <a:srgbClr val="137905"/>
                </a:solidFill>
                <a:latin typeface="Clarendon Light" panose="02040604040505020204" pitchFamily="18" charset="0"/>
              </a:rPr>
              <a:t>(lo strumento innovativo!)</a:t>
            </a:r>
            <a:endParaRPr lang="it-IT" sz="2000" b="1" dirty="0">
              <a:solidFill>
                <a:srgbClr val="137905"/>
              </a:solidFill>
              <a:latin typeface="Clarendon Light" panose="02040604040505020204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007952" y="5309531"/>
            <a:ext cx="7024680" cy="1323439"/>
          </a:xfrm>
          <a:prstGeom prst="rect">
            <a:avLst/>
          </a:prstGeom>
          <a:noFill/>
          <a:effectLst>
            <a:glow rad="127000">
              <a:srgbClr val="D178DD">
                <a:alpha val="0"/>
              </a:srgbClr>
            </a:glow>
          </a:effectLst>
        </p:spPr>
        <p:txBody>
          <a:bodyPr wrap="none" rtlCol="0">
            <a:spAutoFit/>
          </a:bodyPr>
          <a:lstStyle/>
          <a:p>
            <a:r>
              <a:rPr lang="it-IT" sz="6000" b="1" dirty="0">
                <a:solidFill>
                  <a:srgbClr val="C34198"/>
                </a:solidFill>
                <a:latin typeface="Clarendon Light" panose="02040604040505020204" pitchFamily="18" charset="0"/>
              </a:rPr>
              <a:t>l</a:t>
            </a:r>
            <a:r>
              <a:rPr lang="it-IT" sz="6000" b="1" dirty="0" smtClean="0">
                <a:solidFill>
                  <a:srgbClr val="C34198"/>
                </a:solidFill>
                <a:latin typeface="Clarendon Light" panose="02040604040505020204" pitchFamily="18" charset="0"/>
              </a:rPr>
              <a:t>e prossime mosse</a:t>
            </a:r>
          </a:p>
          <a:p>
            <a:pPr algn="ctr"/>
            <a:r>
              <a:rPr lang="it-IT" sz="2000" b="1" dirty="0" smtClean="0">
                <a:solidFill>
                  <a:srgbClr val="C34198"/>
                </a:solidFill>
                <a:latin typeface="Clarendon Light" panose="02040604040505020204" pitchFamily="18" charset="0"/>
              </a:rPr>
              <a:t>(audaci?)</a:t>
            </a:r>
            <a:endParaRPr lang="it-IT" sz="2000" b="1" dirty="0">
              <a:solidFill>
                <a:srgbClr val="C34198"/>
              </a:solidFill>
              <a:latin typeface="Clarendon Light" panose="0204060404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29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200" y="0"/>
            <a:ext cx="12193200" cy="68580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2427112" y="2196745"/>
            <a:ext cx="66604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137905"/>
                </a:solidFill>
                <a:latin typeface="Clarendon Light" panose="02040604040505020204" pitchFamily="18" charset="0"/>
              </a:rPr>
              <a:t>Un nuovo modello organizzativo</a:t>
            </a:r>
            <a:endParaRPr lang="it-IT" sz="4000" b="1" dirty="0">
              <a:solidFill>
                <a:srgbClr val="137905"/>
              </a:solidFill>
              <a:latin typeface="Clarendon Light" panose="02040604040505020204" pitchFamily="18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427112" y="3697496"/>
            <a:ext cx="6660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137905"/>
                </a:solidFill>
                <a:latin typeface="Clarendon Light" panose="02040604040505020204" pitchFamily="18" charset="0"/>
              </a:rPr>
              <a:t>Benessere generale</a:t>
            </a:r>
            <a:endParaRPr lang="it-IT" sz="4000" b="1" dirty="0">
              <a:solidFill>
                <a:srgbClr val="137905"/>
              </a:solidFill>
              <a:latin typeface="Clarendon Light" panose="02040604040505020204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-1200" y="116180"/>
            <a:ext cx="12193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7200" b="1" dirty="0" smtClean="0">
                <a:solidFill>
                  <a:schemeClr val="bg1"/>
                </a:solidFill>
                <a:latin typeface="Clarendon Light" panose="02040604040505020204" pitchFamily="18" charset="0"/>
              </a:rPr>
              <a:t>l’obiettivo FINALE</a:t>
            </a:r>
            <a:endParaRPr lang="it-IT" sz="7200" b="1" dirty="0">
              <a:solidFill>
                <a:schemeClr val="bg1"/>
              </a:solidFill>
              <a:latin typeface="Clarendon Light" panose="0204060404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30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432192" y="2644170"/>
            <a:ext cx="9418688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unset" dir="t">
                <a:rot lat="0" lon="0" rev="5400000"/>
              </a:lightRig>
            </a:scene3d>
            <a:sp3d contourW="12700" prstMaterial="metal">
              <a:contourClr>
                <a:srgbClr val="C00000"/>
              </a:contourClr>
            </a:sp3d>
          </a:bodyPr>
          <a:lstStyle/>
          <a:p>
            <a:r>
              <a:rPr lang="it-IT" sz="9600" dirty="0" smtClean="0">
                <a:ln>
                  <a:solidFill>
                    <a:schemeClr val="bg1"/>
                  </a:solidFill>
                </a:ln>
                <a:effectLst/>
                <a:latin typeface="Clarendon" panose="02040604040505020204" pitchFamily="18" charset="0"/>
              </a:rPr>
              <a:t>consapevolezze</a:t>
            </a:r>
            <a:endParaRPr lang="it-IT" sz="9600" dirty="0">
              <a:ln>
                <a:solidFill>
                  <a:schemeClr val="bg1"/>
                </a:solidFill>
              </a:ln>
              <a:effectLst/>
              <a:latin typeface="Clarendon" panose="0204060404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73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" y="0"/>
            <a:ext cx="12193200" cy="68580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46443">
            <a:off x="7237252" y="1622713"/>
            <a:ext cx="1511613" cy="2266614"/>
          </a:xfrm>
          <a:prstGeom prst="rect">
            <a:avLst/>
          </a:prstGeom>
          <a:ln>
            <a:noFill/>
          </a:ln>
          <a:effectLst>
            <a:softEdge rad="355600"/>
          </a:effectLst>
        </p:spPr>
      </p:pic>
      <p:sp>
        <p:nvSpPr>
          <p:cNvPr id="11" name="CasellaDiTesto 10"/>
          <p:cNvSpPr txBox="1"/>
          <p:nvPr/>
        </p:nvSpPr>
        <p:spPr>
          <a:xfrm>
            <a:off x="121186" y="4745012"/>
            <a:ext cx="119863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600" b="1" dirty="0" smtClean="0">
                <a:solidFill>
                  <a:srgbClr val="AC372E"/>
                </a:solidFill>
                <a:latin typeface="Clarendon Light" panose="02040604040505020204" pitchFamily="18" charset="0"/>
              </a:rPr>
              <a:t>COMUNICHIAMO</a:t>
            </a:r>
            <a:endParaRPr lang="it-IT" sz="9600" b="1" dirty="0">
              <a:solidFill>
                <a:srgbClr val="AC372E"/>
              </a:solidFill>
              <a:latin typeface="Clarendon Light" panose="0204060404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60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1449</TotalTime>
  <Words>1367</Words>
  <Application>Microsoft Office PowerPoint</Application>
  <PresentationFormat>Widescreen</PresentationFormat>
  <Paragraphs>130</Paragraphs>
  <Slides>19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Bookman Old Style</vt:lpstr>
      <vt:lpstr>Bradley Hand ITC</vt:lpstr>
      <vt:lpstr>Calibri</vt:lpstr>
      <vt:lpstr>Calibri Light</vt:lpstr>
      <vt:lpstr>Clarendon</vt:lpstr>
      <vt:lpstr>Clarendon Light</vt:lpstr>
      <vt:lpstr>Tema di Office</vt:lpstr>
      <vt:lpstr>1_Tema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Olidata S.p.A.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Bortot Simona</dc:creator>
  <cp:lastModifiedBy>Roberto Gomezel</cp:lastModifiedBy>
  <cp:revision>113</cp:revision>
  <dcterms:created xsi:type="dcterms:W3CDTF">2017-07-11T10:59:39Z</dcterms:created>
  <dcterms:modified xsi:type="dcterms:W3CDTF">2017-10-12T14:54:45Z</dcterms:modified>
</cp:coreProperties>
</file>