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9" r:id="rId2"/>
    <p:sldMasterId id="2147483831" r:id="rId3"/>
  </p:sldMasterIdLst>
  <p:notesMasterIdLst>
    <p:notesMasterId r:id="rId76"/>
  </p:notesMasterIdLst>
  <p:handoutMasterIdLst>
    <p:handoutMasterId r:id="rId77"/>
  </p:handoutMasterIdLst>
  <p:sldIdLst>
    <p:sldId id="614" r:id="rId4"/>
    <p:sldId id="699" r:id="rId5"/>
    <p:sldId id="714" r:id="rId6"/>
    <p:sldId id="664" r:id="rId7"/>
    <p:sldId id="709" r:id="rId8"/>
    <p:sldId id="624" r:id="rId9"/>
    <p:sldId id="625" r:id="rId10"/>
    <p:sldId id="686" r:id="rId11"/>
    <p:sldId id="626" r:id="rId12"/>
    <p:sldId id="656" r:id="rId13"/>
    <p:sldId id="622" r:id="rId14"/>
    <p:sldId id="592" r:id="rId15"/>
    <p:sldId id="593" r:id="rId16"/>
    <p:sldId id="649" r:id="rId17"/>
    <p:sldId id="645" r:id="rId18"/>
    <p:sldId id="717" r:id="rId19"/>
    <p:sldId id="685" r:id="rId20"/>
    <p:sldId id="646" r:id="rId21"/>
    <p:sldId id="684" r:id="rId22"/>
    <p:sldId id="668" r:id="rId23"/>
    <p:sldId id="670" r:id="rId24"/>
    <p:sldId id="704" r:id="rId25"/>
    <p:sldId id="639" r:id="rId26"/>
    <p:sldId id="703" r:id="rId27"/>
    <p:sldId id="600" r:id="rId28"/>
    <p:sldId id="711" r:id="rId29"/>
    <p:sldId id="715" r:id="rId30"/>
    <p:sldId id="706" r:id="rId31"/>
    <p:sldId id="705" r:id="rId32"/>
    <p:sldId id="707" r:id="rId33"/>
    <p:sldId id="692" r:id="rId34"/>
    <p:sldId id="693" r:id="rId35"/>
    <p:sldId id="606" r:id="rId36"/>
    <p:sldId id="673" r:id="rId37"/>
    <p:sldId id="674" r:id="rId38"/>
    <p:sldId id="700" r:id="rId39"/>
    <p:sldId id="708" r:id="rId40"/>
    <p:sldId id="690" r:id="rId41"/>
    <p:sldId id="716" r:id="rId42"/>
    <p:sldId id="598" r:id="rId43"/>
    <p:sldId id="712" r:id="rId44"/>
    <p:sldId id="713" r:id="rId45"/>
    <p:sldId id="599" r:id="rId46"/>
    <p:sldId id="666" r:id="rId47"/>
    <p:sldId id="590" r:id="rId48"/>
    <p:sldId id="671" r:id="rId49"/>
    <p:sldId id="688" r:id="rId50"/>
    <p:sldId id="669" r:id="rId51"/>
    <p:sldId id="672" r:id="rId52"/>
    <p:sldId id="675" r:id="rId53"/>
    <p:sldId id="650" r:id="rId54"/>
    <p:sldId id="676" r:id="rId55"/>
    <p:sldId id="604" r:id="rId56"/>
    <p:sldId id="667" r:id="rId57"/>
    <p:sldId id="678" r:id="rId58"/>
    <p:sldId id="687" r:id="rId59"/>
    <p:sldId id="637" r:id="rId60"/>
    <p:sldId id="643" r:id="rId61"/>
    <p:sldId id="689" r:id="rId62"/>
    <p:sldId id="657" r:id="rId63"/>
    <p:sldId id="658" r:id="rId64"/>
    <p:sldId id="627" r:id="rId65"/>
    <p:sldId id="611" r:id="rId66"/>
    <p:sldId id="612" r:id="rId67"/>
    <p:sldId id="691" r:id="rId68"/>
    <p:sldId id="556" r:id="rId69"/>
    <p:sldId id="694" r:id="rId70"/>
    <p:sldId id="695" r:id="rId71"/>
    <p:sldId id="696" r:id="rId72"/>
    <p:sldId id="558" r:id="rId73"/>
    <p:sldId id="568" r:id="rId74"/>
    <p:sldId id="710" r:id="rId75"/>
  </p:sldIdLst>
  <p:sldSz cx="10058400" cy="7772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5093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2pPr>
    <a:lvl3pPr marL="10187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3pPr>
    <a:lvl4pPr marL="15280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4pPr>
    <a:lvl5pPr marL="2037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5pPr>
    <a:lvl6pPr marL="2546764" algn="l" defTabSz="509352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6pPr>
    <a:lvl7pPr marL="3056116" algn="l" defTabSz="509352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7pPr>
    <a:lvl8pPr marL="3565469" algn="l" defTabSz="509352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8pPr>
    <a:lvl9pPr marL="4074821" algn="l" defTabSz="509352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99"/>
    <a:srgbClr val="FF0000"/>
    <a:srgbClr val="0000FF"/>
    <a:srgbClr val="996633"/>
    <a:srgbClr val="FF3300"/>
    <a:srgbClr val="33CC33"/>
    <a:srgbClr val="C0C0C0"/>
    <a:srgbClr val="99FF99"/>
    <a:srgbClr val="FFF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1" autoAdjust="0"/>
    <p:restoredTop sz="92096" autoAdjust="0"/>
  </p:normalViewPr>
  <p:slideViewPr>
    <p:cSldViewPr snapToGrid="0">
      <p:cViewPr varScale="1">
        <p:scale>
          <a:sx n="75" d="100"/>
          <a:sy n="75" d="100"/>
        </p:scale>
        <p:origin x="2288" y="16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7008A7-8970-E646-B615-C3E67B630270}" type="datetime1">
              <a:rPr lang="en-US"/>
              <a:pPr>
                <a:defRPr/>
              </a:pPr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BCBAB9-759D-3040-A489-0FEF0C56B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A60DED5-2478-0146-BF30-57697A48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50935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101870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52805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203741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546764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116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469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821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6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2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Dimopoulos-Wilczek</a:t>
            </a:r>
            <a:r>
              <a:rPr lang="en-US" dirty="0" smtClean="0"/>
              <a:t> (DW) mechanism for generating a </a:t>
            </a:r>
            <a:r>
              <a:rPr lang="en-US" dirty="0" err="1" smtClean="0"/>
              <a:t>vev</a:t>
            </a:r>
            <a:r>
              <a:rPr lang="en-US" dirty="0" smtClean="0"/>
              <a:t> that provides</a:t>
            </a:r>
            <a:r>
              <a:rPr lang="en-US" baseline="0" dirty="0" smtClean="0"/>
              <a:t> the double-triplet splitting.  SUSY </a:t>
            </a:r>
            <a:r>
              <a:rPr lang="en-US" baseline="0" dirty="0" err="1" smtClean="0"/>
              <a:t>GxG</a:t>
            </a:r>
            <a:r>
              <a:rPr lang="en-US" baseline="0" dirty="0" smtClean="0"/>
              <a:t> integrate into string theory.  SO(10)</a:t>
            </a:r>
            <a:r>
              <a:rPr lang="en-US" baseline="0" dirty="0" err="1" smtClean="0"/>
              <a:t>xSU</a:t>
            </a:r>
            <a:r>
              <a:rPr lang="en-US" baseline="0" dirty="0" smtClean="0"/>
              <a:t>(5) also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4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8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chemeClr val="accent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870" tIns="50935" rIns="101870" bIns="50935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>
            <a:lvl1pPr>
              <a:defRPr sz="6000" b="1">
                <a:solidFill>
                  <a:srgbClr val="FFFF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C4341-D054-0D4E-9662-9C3BDE6A7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8143E-FBE0-C94B-930B-0313FB47F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1036320"/>
            <a:ext cx="2263140" cy="5354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036320"/>
            <a:ext cx="6621780" cy="5354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61D7-1955-3D4A-AFE4-D87886757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036320"/>
            <a:ext cx="9052560" cy="1036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2920" y="2331720"/>
            <a:ext cx="9052560" cy="405892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E79C7-4314-464A-8B5A-B6B3DD2A6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B666-0005-D843-B37B-9851DF628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352" indent="0">
              <a:buNone/>
              <a:defRPr sz="2000"/>
            </a:lvl2pPr>
            <a:lvl3pPr marL="1018705" indent="0">
              <a:buNone/>
              <a:defRPr sz="1800"/>
            </a:lvl3pPr>
            <a:lvl4pPr marL="1528058" indent="0">
              <a:buNone/>
              <a:defRPr sz="1600"/>
            </a:lvl4pPr>
            <a:lvl5pPr marL="2037411" indent="0">
              <a:buNone/>
              <a:defRPr sz="1600"/>
            </a:lvl5pPr>
            <a:lvl6pPr marL="2546764" indent="0">
              <a:buNone/>
              <a:defRPr sz="1600"/>
            </a:lvl6pPr>
            <a:lvl7pPr marL="3056116" indent="0">
              <a:buNone/>
              <a:defRPr sz="1600"/>
            </a:lvl7pPr>
            <a:lvl8pPr marL="3565469" indent="0">
              <a:buNone/>
              <a:defRPr sz="1600"/>
            </a:lvl8pPr>
            <a:lvl9pPr marL="407482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B66AC-475E-4443-BD66-38B2299B3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331720"/>
            <a:ext cx="4442460" cy="405892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2331720"/>
            <a:ext cx="4442460" cy="405892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F32AB-6032-4B4F-8302-C5BB8DCAB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C32B0-05E4-0248-A56F-140033440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77F0A-A1B2-2948-BC9A-C0FC771D6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5E436-246D-8842-9BC7-0A5A3C4B6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36763-7854-CC42-A2B1-78F1D6E1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352" indent="0">
              <a:buNone/>
              <a:defRPr sz="3100"/>
            </a:lvl2pPr>
            <a:lvl3pPr marL="1018705" indent="0">
              <a:buNone/>
              <a:defRPr sz="2700"/>
            </a:lvl3pPr>
            <a:lvl4pPr marL="1528058" indent="0">
              <a:buNone/>
              <a:defRPr sz="2200"/>
            </a:lvl4pPr>
            <a:lvl5pPr marL="2037411" indent="0">
              <a:buNone/>
              <a:defRPr sz="2200"/>
            </a:lvl5pPr>
            <a:lvl6pPr marL="2546764" indent="0">
              <a:buNone/>
              <a:defRPr sz="2200"/>
            </a:lvl6pPr>
            <a:lvl7pPr marL="3056116" indent="0">
              <a:buNone/>
              <a:defRPr sz="2200"/>
            </a:lvl7pPr>
            <a:lvl8pPr marL="3565469" indent="0">
              <a:buNone/>
              <a:defRPr sz="2200"/>
            </a:lvl8pPr>
            <a:lvl9pPr marL="4074821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CBC81-0F5E-044F-ABC2-10B676328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chemeClr val="accent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870" tIns="50935" rIns="101870" bIns="50935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414147"/>
            <a:ext cx="9052560" cy="497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7077922"/>
            <a:ext cx="23469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77922"/>
            <a:ext cx="31851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77922"/>
            <a:ext cx="23469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322E57-34EA-3A49-8309-D8EAD056A8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505008" y="0"/>
            <a:ext cx="905256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rgbClr val="FFFFFF"/>
          </a:solidFill>
          <a:effectLst>
            <a:outerShdw blurRad="50800" dist="38100" dir="2700000" algn="tl" rotWithShape="0">
              <a:srgbClr val="000000"/>
            </a:outerShdw>
            <a:reflection stA="50000" endPos="75000" dist="12700" dir="5400000" sy="-100000" algn="bl" rotWithShape="0"/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rgbClr val="FFFFFF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rgbClr val="FFFFFF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rgbClr val="FFFFFF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rgbClr val="FFFFFF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509352" algn="ctr" rtl="0" fontAlgn="base">
        <a:spcBef>
          <a:spcPct val="0"/>
        </a:spcBef>
        <a:spcAft>
          <a:spcPct val="0"/>
        </a:spcAft>
        <a:defRPr sz="4900">
          <a:solidFill>
            <a:srgbClr val="CCFFFF"/>
          </a:solidFill>
          <a:latin typeface="Arial" pitchFamily="-107" charset="0"/>
        </a:defRPr>
      </a:lvl6pPr>
      <a:lvl7pPr marL="1018705" algn="ctr" rtl="0" fontAlgn="base">
        <a:spcBef>
          <a:spcPct val="0"/>
        </a:spcBef>
        <a:spcAft>
          <a:spcPct val="0"/>
        </a:spcAft>
        <a:defRPr sz="4900">
          <a:solidFill>
            <a:srgbClr val="CCFFFF"/>
          </a:solidFill>
          <a:latin typeface="Arial" pitchFamily="-107" charset="0"/>
        </a:defRPr>
      </a:lvl7pPr>
      <a:lvl8pPr marL="1528058" algn="ctr" rtl="0" fontAlgn="base">
        <a:spcBef>
          <a:spcPct val="0"/>
        </a:spcBef>
        <a:spcAft>
          <a:spcPct val="0"/>
        </a:spcAft>
        <a:defRPr sz="4900">
          <a:solidFill>
            <a:srgbClr val="CCFFFF"/>
          </a:solidFill>
          <a:latin typeface="Arial" pitchFamily="-107" charset="0"/>
        </a:defRPr>
      </a:lvl8pPr>
      <a:lvl9pPr marL="2037411" algn="ctr" rtl="0" fontAlgn="base">
        <a:spcBef>
          <a:spcPct val="0"/>
        </a:spcBef>
        <a:spcAft>
          <a:spcPct val="0"/>
        </a:spcAft>
        <a:defRPr sz="4900">
          <a:solidFill>
            <a:srgbClr val="CCFFFF"/>
          </a:solidFill>
          <a:latin typeface="Arial" pitchFamily="-107" charset="0"/>
        </a:defRPr>
      </a:lvl9pPr>
    </p:titleStyle>
    <p:bodyStyle>
      <a:lvl1pPr marL="382015" indent="-382015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FFFF99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827698" indent="-318346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rgbClr val="FFFFFF"/>
          </a:solidFill>
          <a:latin typeface="+mn-lt"/>
          <a:ea typeface="ＭＳ Ｐゴシック" pitchFamily="-107" charset="-128"/>
        </a:defRPr>
      </a:lvl2pPr>
      <a:lvl3pPr marL="1273382" indent="-25467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pitchFamily="-107" charset="-128"/>
        </a:defRPr>
      </a:lvl3pPr>
      <a:lvl4pPr marL="1782734" indent="-25467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107" charset="-128"/>
        </a:defRPr>
      </a:lvl4pPr>
      <a:lvl5pPr marL="2292087" indent="-25467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5pPr>
      <a:lvl6pPr marL="2801440" indent="-25467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6pPr>
      <a:lvl7pPr marL="3310793" indent="-25467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820145" indent="-25467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8pPr>
      <a:lvl9pPr marL="4329498" indent="-25467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2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05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58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1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64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16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69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21" algn="l" defTabSz="5093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652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5CE860-3836-0C4F-B56C-DEA375B4DC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85F49B2-2063-9F46-974D-FD1B4FEC9D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378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26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3.png"/><Relationship Id="rId10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hyperlink" Target="https://agenda.infn.it/getFile.py/access?contribId=12&amp;sessionId=3&amp;resId=0&amp;materialId=slides&amp;confId=129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hyperlink" Target="https://doi.org/10.1016/j.physletb.2017.06.05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hyperlink" Target="https://arxiv.org/abs/1706.0248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hyperlink" Target="https://doi.org/10.1016/j.physletb.2017.06.051" TargetMode="External"/><Relationship Id="rId6" Type="http://schemas.openxmlformats.org/officeDocument/2006/relationships/hyperlink" Target="https://arxiv.org/ct?url=http://dx.doi.org/10.1103/PhysRevD.90.073006&amp;v=0f85f360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6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astro-ph/0404585" TargetMode="External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ct?url=http://dx.doi.org/10.1103/PhysRevLett.93.121302&amp;v=cef84e6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88.png"/><Relationship Id="rId6" Type="http://schemas.openxmlformats.org/officeDocument/2006/relationships/image" Target="../media/image9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016/j.physletb.2017.06.051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9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63/1.2060452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hyperlink" Target="https://arxiv.org/abs/1707.0459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016/j.physletb.2017.06.05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540.png"/><Relationship Id="rId6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2.08464" TargetMode="External"/><Relationship Id="rId4" Type="http://schemas.openxmlformats.org/officeDocument/2006/relationships/hyperlink" Target="https://arxiv.org/abs/1612.08472" TargetMode="External"/><Relationship Id="rId5" Type="http://schemas.openxmlformats.org/officeDocument/2006/relationships/hyperlink" Target="https://arxiv.org/abs/1701.07443" TargetMode="External"/><Relationship Id="rId6" Type="http://schemas.openxmlformats.org/officeDocument/2006/relationships/hyperlink" Target="https://arxiv.org/abs/1401.759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3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29.png"/><Relationship Id="rId6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5" y="220310"/>
            <a:ext cx="9888303" cy="3654551"/>
          </a:xfrm>
        </p:spPr>
        <p:txBody>
          <a:bodyPr/>
          <a:lstStyle/>
          <a:p>
            <a:r>
              <a:rPr lang="en-US" sz="3200" dirty="0" smtClean="0"/>
              <a:t>Search </a:t>
            </a:r>
            <a:r>
              <a:rPr lang="en-US" sz="3200" dirty="0"/>
              <a:t>for the Cosmic Neutrino Background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and Novel Directional Detection Methods </a:t>
            </a:r>
            <a:b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for MeV Dark Matter</a:t>
            </a:r>
            <a:endParaRPr lang="en-US" sz="4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61961" y="4107768"/>
            <a:ext cx="7875588" cy="317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Chris Tully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Princeton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400" kern="0" cap="small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INFN-Roma, Department </a:t>
            </a:r>
            <a:r>
              <a:rPr lang="en-US" sz="2400" kern="0" cap="small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of Physics, </a:t>
            </a:r>
            <a:r>
              <a:rPr lang="en-US" sz="2400" kern="0" cap="small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La Sapienza</a:t>
            </a:r>
            <a:endParaRPr lang="en-US" sz="2400" kern="0" cap="small" dirty="0" smtClean="0">
              <a:solidFill>
                <a:schemeClr val="bg1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400" kern="0" cap="small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11 </a:t>
            </a:r>
            <a:r>
              <a:rPr lang="en-US" sz="2400" kern="0" cap="small" dirty="0" smtClean="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October 2017</a:t>
            </a:r>
            <a:endParaRPr kumimoji="0" lang="en-US" sz="2400" b="0" i="0" u="none" strike="noStrike" kern="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1928" y="3151579"/>
            <a:ext cx="6993096" cy="718418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Princeton Tritium Observatory for Light, Early-Universe, Massive-Neutrino Yield (PTOLEMY)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846" y="39363"/>
            <a:ext cx="9427818" cy="1036320"/>
          </a:xfrm>
        </p:spPr>
        <p:txBody>
          <a:bodyPr/>
          <a:lstStyle/>
          <a:p>
            <a:r>
              <a:rPr lang="en-US" dirty="0" smtClean="0"/>
              <a:t>Dirac versus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1440" y="7232650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87141"/>
            <a:ext cx="9500344" cy="379864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Long, </a:t>
            </a:r>
            <a:r>
              <a:rPr lang="en-US" dirty="0" err="1" smtClean="0">
                <a:solidFill>
                  <a:srgbClr val="FFFFFF"/>
                </a:solidFill>
              </a:rPr>
              <a:t>Lunardini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Sabancilar</a:t>
            </a:r>
            <a:r>
              <a:rPr lang="en-US" dirty="0" smtClean="0">
                <a:solidFill>
                  <a:srgbClr val="FFFFFF"/>
                </a:solidFill>
              </a:rPr>
              <a:t>: arXiv:1405.7654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3402" y="6656211"/>
            <a:ext cx="4643019" cy="1116189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FF99"/>
                </a:solidFill>
              </a:rPr>
              <a:t>Factor of 2 difference in capture rate</a:t>
            </a:r>
            <a:endParaRPr lang="en-US" sz="3200" b="1" dirty="0">
              <a:solidFill>
                <a:srgbClr val="99FF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64" y="2241526"/>
            <a:ext cx="4248151" cy="161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31360"/>
            <a:ext cx="9634264" cy="111852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>
              <a:buFontTx/>
              <a:buChar char="-"/>
            </a:pPr>
            <a:r>
              <a:rPr lang="en-US" sz="2200" dirty="0" smtClean="0">
                <a:solidFill>
                  <a:srgbClr val="FFFFFF"/>
                </a:solidFill>
              </a:rPr>
              <a:t> Neutrinos decouple at relativistic energies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- Helicity (not chirality) is conserved as the universe expands and the relic neutrinos become non-relativistic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31" y="6159500"/>
            <a:ext cx="3225800" cy="161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855" y="1170504"/>
            <a:ext cx="855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Relic neutrinos are uniquely the largest source of non-relativistic neutrinos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877" y="4722615"/>
            <a:ext cx="5145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Dirac:  </a:t>
            </a:r>
            <a:r>
              <a:rPr lang="en-US" sz="2400" dirty="0">
                <a:solidFill>
                  <a:srgbClr val="FFFFFF"/>
                </a:solidFill>
              </a:rPr>
              <a:t>after expansion, only </a:t>
            </a:r>
            <a:r>
              <a:rPr lang="en-US" sz="2400" dirty="0">
                <a:solidFill>
                  <a:srgbClr val="FFFFFF"/>
                </a:solidFill>
                <a:sym typeface="Wingdings"/>
              </a:rPr>
              <a:t>~half of left-handed helical Dirac neutrinos are left-handed chiral (active) </a:t>
            </a:r>
          </a:p>
          <a:p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 antineutrinos </a:t>
            </a:r>
            <a:r>
              <a:rPr lang="en-US" sz="2400" dirty="0">
                <a:solidFill>
                  <a:srgbClr val="FFFFFF"/>
                </a:solidFill>
                <a:sym typeface="Wingdings"/>
              </a:rPr>
              <a:t>are not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captured</a:t>
            </a:r>
            <a:endParaRPr lang="en-US" sz="2400" b="1" u="sng" dirty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1944" y="4722615"/>
            <a:ext cx="461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sym typeface="Wingdings"/>
              </a:rPr>
              <a:t>Majorana</a:t>
            </a:r>
            <a:r>
              <a:rPr lang="en-US" sz="2400" b="1" dirty="0">
                <a:solidFill>
                  <a:srgbClr val="FFFFFF"/>
                </a:solidFill>
                <a:sym typeface="Wingdings"/>
              </a:rPr>
              <a:t>:  </a:t>
            </a:r>
            <a:r>
              <a:rPr lang="en-US" sz="2400" dirty="0">
                <a:solidFill>
                  <a:srgbClr val="FFFFFF"/>
                </a:solidFill>
                <a:sym typeface="Wingdings"/>
              </a:rPr>
              <a:t>~half of left-handed helical neutrinos are chiral left-handed and half of right-handed helical neutrinos are chiral left-handed (active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)</a:t>
            </a:r>
            <a:endParaRPr lang="en-US" sz="2400" b="1" u="sng" dirty="0">
              <a:solidFill>
                <a:srgbClr val="FFFFFF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074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PTOLEMY Experimental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352375" y="1421745"/>
            <a:ext cx="9095220" cy="5219718"/>
            <a:chOff x="320341" y="1185827"/>
            <a:chExt cx="8268382" cy="4605634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-668593" y="3392529"/>
              <a:ext cx="1990105" cy="12237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78612" y="1373028"/>
              <a:ext cx="2080688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Tritium Storage Cell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(Surface Deposition)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48911" y="2133940"/>
              <a:ext cx="594980" cy="423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407210" y="3135086"/>
              <a:ext cx="812291" cy="114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10880" y="3676511"/>
              <a:ext cx="812291" cy="114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1447235" y="2728909"/>
              <a:ext cx="411909" cy="17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3158" y="2234829"/>
              <a:ext cx="1987651" cy="32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High Field Solenoid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38725" y="1826575"/>
              <a:ext cx="2127310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Long High Uniformity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Solenoid (~2T)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4946064" y="3203738"/>
              <a:ext cx="1895490" cy="150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938294" y="3527767"/>
              <a:ext cx="1895490" cy="150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5543002" y="2671702"/>
              <a:ext cx="572096" cy="2631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559610" y="3238063"/>
              <a:ext cx="499721" cy="365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563277" y="3596419"/>
              <a:ext cx="499721" cy="365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31781" y="4965794"/>
              <a:ext cx="1498735" cy="158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82953" y="5053197"/>
              <a:ext cx="1334314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Accelerating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Potential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822746" y="4958008"/>
              <a:ext cx="1689557" cy="7785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698816" y="4976758"/>
              <a:ext cx="1707410" cy="814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MAC-E filter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(De-accelerating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Potential)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481653" y="4969449"/>
              <a:ext cx="1498735" cy="158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544265" y="5091178"/>
              <a:ext cx="1334314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Accelerating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Potential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938290" y="3264602"/>
              <a:ext cx="1895490" cy="1509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941957" y="3474212"/>
              <a:ext cx="1895490" cy="1509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194093" y="3363924"/>
              <a:ext cx="1693228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75876" y="3363924"/>
              <a:ext cx="45719" cy="4576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66819" y="3776852"/>
              <a:ext cx="1322347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RF Tracking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(38-46 GHz)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6837454" y="4744264"/>
              <a:ext cx="1498735" cy="158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713520" y="4854552"/>
              <a:ext cx="1707410" cy="814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Time-of-Flight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(De-accelerating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Potential)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 flipH="1">
              <a:off x="7710994" y="3341043"/>
              <a:ext cx="1109867" cy="11442"/>
            </a:xfrm>
            <a:prstGeom prst="line">
              <a:avLst/>
            </a:prstGeom>
            <a:ln w="762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336358" y="1235251"/>
              <a:ext cx="1252365" cy="814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Cryogenic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Calorimeter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(σ~0.15eV)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rot="16200000" flipH="1">
              <a:off x="7668918" y="2280626"/>
              <a:ext cx="579884" cy="3738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2047740" y="3352480"/>
              <a:ext cx="2917691" cy="11444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2989461" y="1185827"/>
              <a:ext cx="1065981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Low Field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Region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381000" y="3372555"/>
              <a:ext cx="7848600" cy="1364545"/>
            </a:xfrm>
            <a:custGeom>
              <a:avLst/>
              <a:gdLst>
                <a:gd name="connsiteX0" fmla="*/ 0 w 7848600"/>
                <a:gd name="connsiteY0" fmla="*/ 716845 h 1364545"/>
                <a:gd name="connsiteX1" fmla="*/ 347133 w 7848600"/>
                <a:gd name="connsiteY1" fmla="*/ 640645 h 1364545"/>
                <a:gd name="connsiteX2" fmla="*/ 872067 w 7848600"/>
                <a:gd name="connsiteY2" fmla="*/ 225778 h 1364545"/>
                <a:gd name="connsiteX3" fmla="*/ 1447800 w 7848600"/>
                <a:gd name="connsiteY3" fmla="*/ 64912 h 1364545"/>
                <a:gd name="connsiteX4" fmla="*/ 2048933 w 7848600"/>
                <a:gd name="connsiteY4" fmla="*/ 251178 h 1364545"/>
                <a:gd name="connsiteX5" fmla="*/ 2650067 w 7848600"/>
                <a:gd name="connsiteY5" fmla="*/ 1114778 h 1364545"/>
                <a:gd name="connsiteX6" fmla="*/ 3124200 w 7848600"/>
                <a:gd name="connsiteY6" fmla="*/ 1360312 h 1364545"/>
                <a:gd name="connsiteX7" fmla="*/ 3716867 w 7848600"/>
                <a:gd name="connsiteY7" fmla="*/ 1140178 h 1364545"/>
                <a:gd name="connsiteX8" fmla="*/ 4224867 w 7848600"/>
                <a:gd name="connsiteY8" fmla="*/ 361245 h 1364545"/>
                <a:gd name="connsiteX9" fmla="*/ 4487333 w 7848600"/>
                <a:gd name="connsiteY9" fmla="*/ 81845 h 1364545"/>
                <a:gd name="connsiteX10" fmla="*/ 5147733 w 7848600"/>
                <a:gd name="connsiteY10" fmla="*/ 22578 h 1364545"/>
                <a:gd name="connsiteX11" fmla="*/ 6002867 w 7848600"/>
                <a:gd name="connsiteY11" fmla="*/ 22578 h 1364545"/>
                <a:gd name="connsiteX12" fmla="*/ 6502400 w 7848600"/>
                <a:gd name="connsiteY12" fmla="*/ 47978 h 1364545"/>
                <a:gd name="connsiteX13" fmla="*/ 7230533 w 7848600"/>
                <a:gd name="connsiteY13" fmla="*/ 310445 h 1364545"/>
                <a:gd name="connsiteX14" fmla="*/ 7848600 w 7848600"/>
                <a:gd name="connsiteY14" fmla="*/ 378178 h 13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48600" h="1364545">
                  <a:moveTo>
                    <a:pt x="0" y="716845"/>
                  </a:moveTo>
                  <a:cubicBezTo>
                    <a:pt x="100894" y="719667"/>
                    <a:pt x="201789" y="722489"/>
                    <a:pt x="347133" y="640645"/>
                  </a:cubicBezTo>
                  <a:cubicBezTo>
                    <a:pt x="492477" y="558801"/>
                    <a:pt x="688622" y="321734"/>
                    <a:pt x="872067" y="225778"/>
                  </a:cubicBezTo>
                  <a:cubicBezTo>
                    <a:pt x="1055512" y="129822"/>
                    <a:pt x="1251656" y="60679"/>
                    <a:pt x="1447800" y="64912"/>
                  </a:cubicBezTo>
                  <a:cubicBezTo>
                    <a:pt x="1643944" y="69145"/>
                    <a:pt x="1848555" y="76200"/>
                    <a:pt x="2048933" y="251178"/>
                  </a:cubicBezTo>
                  <a:cubicBezTo>
                    <a:pt x="2249311" y="426156"/>
                    <a:pt x="2470856" y="929922"/>
                    <a:pt x="2650067" y="1114778"/>
                  </a:cubicBezTo>
                  <a:cubicBezTo>
                    <a:pt x="2829278" y="1299634"/>
                    <a:pt x="2946400" y="1356079"/>
                    <a:pt x="3124200" y="1360312"/>
                  </a:cubicBezTo>
                  <a:cubicBezTo>
                    <a:pt x="3302000" y="1364545"/>
                    <a:pt x="3533422" y="1306689"/>
                    <a:pt x="3716867" y="1140178"/>
                  </a:cubicBezTo>
                  <a:cubicBezTo>
                    <a:pt x="3900312" y="973667"/>
                    <a:pt x="4096456" y="537634"/>
                    <a:pt x="4224867" y="361245"/>
                  </a:cubicBezTo>
                  <a:cubicBezTo>
                    <a:pt x="4353278" y="184856"/>
                    <a:pt x="4333522" y="138289"/>
                    <a:pt x="4487333" y="81845"/>
                  </a:cubicBezTo>
                  <a:cubicBezTo>
                    <a:pt x="4641144" y="25401"/>
                    <a:pt x="4895144" y="32456"/>
                    <a:pt x="5147733" y="22578"/>
                  </a:cubicBezTo>
                  <a:cubicBezTo>
                    <a:pt x="5400322" y="12700"/>
                    <a:pt x="5777089" y="18345"/>
                    <a:pt x="6002867" y="22578"/>
                  </a:cubicBezTo>
                  <a:cubicBezTo>
                    <a:pt x="6228645" y="26811"/>
                    <a:pt x="6297789" y="0"/>
                    <a:pt x="6502400" y="47978"/>
                  </a:cubicBezTo>
                  <a:cubicBezTo>
                    <a:pt x="6707011" y="95956"/>
                    <a:pt x="7006166" y="255412"/>
                    <a:pt x="7230533" y="310445"/>
                  </a:cubicBezTo>
                  <a:cubicBezTo>
                    <a:pt x="7454900" y="365478"/>
                    <a:pt x="7651750" y="371828"/>
                    <a:pt x="7848600" y="378178"/>
                  </a:cubicBezTo>
                </a:path>
              </a:pathLst>
            </a:custGeom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82599" y="4038601"/>
              <a:ext cx="331173" cy="32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FF0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FFFF00"/>
                  </a:solidFill>
                </a:rPr>
                <a:t>-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13667" y="3115733"/>
              <a:ext cx="1228775" cy="32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0</a:t>
              </a:r>
              <a:r>
                <a:rPr lang="en-US" smtClean="0">
                  <a:solidFill>
                    <a:srgbClr val="FFFF00"/>
                  </a:solidFill>
                </a:rPr>
                <a:t>-18.4keV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23128" y="2743195"/>
              <a:ext cx="1036984" cy="57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0-1keV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(~150eV)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5598" y="3606800"/>
              <a:ext cx="385650" cy="32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31937" y="2810933"/>
              <a:ext cx="986503" cy="32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0</a:t>
              </a:r>
              <a:r>
                <a:rPr lang="en-US" dirty="0" smtClean="0">
                  <a:solidFill>
                    <a:srgbClr val="FFFF00"/>
                  </a:solidFill>
                </a:rPr>
                <a:t>+30kV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55600" y="3980039"/>
              <a:ext cx="148167" cy="190500"/>
            </a:xfrm>
            <a:custGeom>
              <a:avLst/>
              <a:gdLst>
                <a:gd name="connsiteX0" fmla="*/ 0 w 148167"/>
                <a:gd name="connsiteY0" fmla="*/ 109361 h 190500"/>
                <a:gd name="connsiteX1" fmla="*/ 55033 w 148167"/>
                <a:gd name="connsiteY1" fmla="*/ 11994 h 190500"/>
                <a:gd name="connsiteX2" fmla="*/ 84667 w 148167"/>
                <a:gd name="connsiteY2" fmla="*/ 181328 h 190500"/>
                <a:gd name="connsiteX3" fmla="*/ 148167 w 148167"/>
                <a:gd name="connsiteY3" fmla="*/ 6702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167" h="190500">
                  <a:moveTo>
                    <a:pt x="0" y="109361"/>
                  </a:moveTo>
                  <a:cubicBezTo>
                    <a:pt x="20461" y="54680"/>
                    <a:pt x="40922" y="0"/>
                    <a:pt x="55033" y="11994"/>
                  </a:cubicBezTo>
                  <a:cubicBezTo>
                    <a:pt x="69144" y="23988"/>
                    <a:pt x="69145" y="172156"/>
                    <a:pt x="84667" y="181328"/>
                  </a:cubicBezTo>
                  <a:cubicBezTo>
                    <a:pt x="100189" y="190500"/>
                    <a:pt x="124178" y="128764"/>
                    <a:pt x="148167" y="67028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13131" y="2201333"/>
              <a:ext cx="1205458" cy="814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~50-150eV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below 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Endpoint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49224" y="1044440"/>
            <a:ext cx="8349241" cy="37986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Princeton Tritium Observatory for Light, Early-universe, </a:t>
            </a:r>
            <a:r>
              <a:rPr lang="en-US" b="1" dirty="0" smtClean="0">
                <a:solidFill>
                  <a:srgbClr val="CCFFCC"/>
                </a:solidFill>
              </a:rPr>
              <a:t>Massive-neutrino</a:t>
            </a:r>
            <a:r>
              <a:rPr lang="en-US" dirty="0" smtClean="0">
                <a:solidFill>
                  <a:srgbClr val="CCFFCC"/>
                </a:solidFill>
              </a:rPr>
              <a:t> Yield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4876800"/>
            <a:ext cx="2475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99FF99"/>
                </a:solidFill>
              </a:rPr>
              <a:t>e</a:t>
            </a:r>
            <a:r>
              <a:rPr lang="en-US" sz="2800" baseline="30000" dirty="0" smtClean="0">
                <a:solidFill>
                  <a:srgbClr val="99FF99"/>
                </a:solidFill>
              </a:rPr>
              <a:t>-</a:t>
            </a:r>
            <a:r>
              <a:rPr lang="en-US" sz="2800" dirty="0" smtClean="0">
                <a:solidFill>
                  <a:srgbClr val="99FF99"/>
                </a:solidFill>
              </a:rPr>
              <a:t> from Tritium start here</a:t>
            </a:r>
            <a:endParaRPr lang="en-US" sz="2800" dirty="0">
              <a:solidFill>
                <a:srgbClr val="99FF9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54300" y="3822700"/>
            <a:ext cx="2475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9FF99"/>
                </a:solidFill>
              </a:rPr>
              <a:t>Filter removes most low energy </a:t>
            </a:r>
            <a:r>
              <a:rPr lang="en-US" sz="2800" dirty="0" err="1" smtClean="0">
                <a:solidFill>
                  <a:srgbClr val="99FF99"/>
                </a:solidFill>
              </a:rPr>
              <a:t>e</a:t>
            </a:r>
            <a:r>
              <a:rPr lang="en-US" sz="2800" baseline="30000" dirty="0" smtClean="0">
                <a:solidFill>
                  <a:srgbClr val="99FF99"/>
                </a:solidFill>
              </a:rPr>
              <a:t>-</a:t>
            </a:r>
            <a:endParaRPr lang="en-US" sz="2800" dirty="0">
              <a:solidFill>
                <a:srgbClr val="99FF99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5100" y="4851400"/>
            <a:ext cx="2475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9FF99"/>
                </a:solidFill>
              </a:rPr>
              <a:t>Tracker identifies </a:t>
            </a:r>
            <a:r>
              <a:rPr lang="en-US" sz="2800" dirty="0" err="1" smtClean="0">
                <a:solidFill>
                  <a:srgbClr val="99FF99"/>
                </a:solidFill>
              </a:rPr>
              <a:t>e</a:t>
            </a:r>
            <a:r>
              <a:rPr lang="en-US" sz="2800" baseline="30000" dirty="0" smtClean="0">
                <a:solidFill>
                  <a:srgbClr val="99FF99"/>
                </a:solidFill>
              </a:rPr>
              <a:t>-</a:t>
            </a:r>
            <a:endParaRPr lang="en-US" sz="2800" dirty="0">
              <a:solidFill>
                <a:srgbClr val="99FF9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82442" y="4419600"/>
            <a:ext cx="2475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9FF99"/>
                </a:solidFill>
              </a:rPr>
              <a:t>Calorimeter measures </a:t>
            </a:r>
            <a:r>
              <a:rPr lang="en-US" sz="2800" dirty="0" err="1" smtClean="0">
                <a:solidFill>
                  <a:srgbClr val="99FF99"/>
                </a:solidFill>
              </a:rPr>
              <a:t>e</a:t>
            </a:r>
            <a:r>
              <a:rPr lang="en-US" sz="2800" baseline="30000" dirty="0" smtClean="0">
                <a:solidFill>
                  <a:srgbClr val="99FF99"/>
                </a:solidFill>
              </a:rPr>
              <a:t>-</a:t>
            </a:r>
            <a:endParaRPr lang="en-US" sz="2800" dirty="0">
              <a:solidFill>
                <a:srgbClr val="99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PTOLEMY_Aug2_2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9"/>
            <a:ext cx="10058400" cy="7543800"/>
          </a:xfrm>
          <a:prstGeom prst="rect">
            <a:avLst/>
          </a:prstGeom>
        </p:spPr>
      </p:pic>
      <p:pic>
        <p:nvPicPr>
          <p:cNvPr id="8" name="Picture 14" descr="220px-Ptolemae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401" y="1048147"/>
            <a:ext cx="1267411" cy="1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94498" y="1048147"/>
            <a:ext cx="246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PTOLEMY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6755" y="5260756"/>
            <a:ext cx="3642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R&amp;D Prototype @ PPPL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(August 2, 2016)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3934" y="6372795"/>
            <a:ext cx="3491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Supported by: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Simons Foundation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John Templeton Foundation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PTOLEMY_Aug2_2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9"/>
            <a:ext cx="10058400" cy="7543800"/>
          </a:xfrm>
          <a:prstGeom prst="rect">
            <a:avLst/>
          </a:prstGeom>
        </p:spPr>
      </p:pic>
      <p:pic>
        <p:nvPicPr>
          <p:cNvPr id="6" name="Picture 5" descr="kelvinox_nov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65" y="1044913"/>
            <a:ext cx="3051279" cy="4068372"/>
          </a:xfrm>
          <a:prstGeom prst="rect">
            <a:avLst/>
          </a:prstGeom>
        </p:spPr>
      </p:pic>
      <p:pic>
        <p:nvPicPr>
          <p:cNvPr id="7" name="Picture 6" descr="Detector Block Assembl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0" y="5157851"/>
            <a:ext cx="3067727" cy="1453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03533" y="997872"/>
            <a:ext cx="156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Dilution Refrigerator</a:t>
            </a:r>
          </a:p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Kelvinox</a:t>
            </a:r>
            <a:r>
              <a:rPr lang="en-US" dirty="0" smtClean="0">
                <a:solidFill>
                  <a:srgbClr val="FFFFFF"/>
                </a:solidFill>
              </a:rPr>
              <a:t> MX400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5980" y="6539021"/>
            <a:ext cx="193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StarCryo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Microcalorimeter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6" descr="PPPLtestfield.pdf"/>
          <p:cNvPicPr>
            <a:picLocks noChangeAspect="1"/>
          </p:cNvPicPr>
          <p:nvPr/>
        </p:nvPicPr>
        <p:blipFill>
          <a:blip r:embed="rId5"/>
          <a:srcRect l="10028" r="4011" b="19329"/>
          <a:stretch>
            <a:fillRect/>
          </a:stretch>
        </p:blipFill>
        <p:spPr bwMode="auto">
          <a:xfrm>
            <a:off x="0" y="0"/>
            <a:ext cx="6637476" cy="26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TritiumGraphene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6455" y="5697216"/>
            <a:ext cx="1778729" cy="2371639"/>
          </a:xfrm>
          <a:prstGeom prst="rect">
            <a:avLst/>
          </a:prstGeom>
        </p:spPr>
      </p:pic>
      <p:pic>
        <p:nvPicPr>
          <p:cNvPr id="13" name="Picture 14" descr="220px-Ptolemaeu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5401" y="1048147"/>
            <a:ext cx="1267411" cy="1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94498" y="1048147"/>
            <a:ext cx="246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PTOLEMY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85158" y="1694568"/>
            <a:ext cx="156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-2 </a:t>
            </a:r>
            <a:r>
              <a:rPr lang="en-US" dirty="0" smtClean="0">
                <a:solidFill>
                  <a:srgbClr val="FFFFFF"/>
                </a:solidFill>
              </a:rPr>
              <a:t>- 10</a:t>
            </a:r>
            <a:r>
              <a:rPr lang="en-US" baseline="30000" dirty="0" smtClean="0">
                <a:solidFill>
                  <a:srgbClr val="FFFFFF"/>
                </a:solidFill>
              </a:rPr>
              <a:t>-3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MAC-E Filter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203453"/>
            <a:ext cx="156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Robot Arm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for </a:t>
            </a:r>
            <a:r>
              <a:rPr lang="en-US" dirty="0" err="1" smtClean="0">
                <a:solidFill>
                  <a:srgbClr val="FFFFFF"/>
                </a:solidFill>
              </a:rPr>
              <a:t>Tritiated-Graphene</a:t>
            </a:r>
            <a:r>
              <a:rPr lang="en-US" dirty="0" smtClean="0">
                <a:solidFill>
                  <a:srgbClr val="FFFFFF"/>
                </a:solidFill>
              </a:rPr>
              <a:t>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26755" y="5260756"/>
            <a:ext cx="3642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R&amp;D Prototype @ PPPL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(August 2, 2016)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934" y="6372795"/>
            <a:ext cx="3491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Supported by: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Simons Foundation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John Templeton Foundation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PTOLEMY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88" y="1248622"/>
            <a:ext cx="7772400" cy="582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909" y="4984030"/>
            <a:ext cx="3272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R&amp;D Prototype @ PU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(June 7, 2017)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5088" y="6096069"/>
            <a:ext cx="3491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Supported by: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Simons Foundation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John Templeton Foundation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Broadening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26421" y="2550694"/>
            <a:ext cx="2574757" cy="2021936"/>
          </a:xfrm>
          <a:custGeom>
            <a:avLst/>
            <a:gdLst>
              <a:gd name="connsiteX0" fmla="*/ 0 w 2574757"/>
              <a:gd name="connsiteY0" fmla="*/ 36095 h 2021936"/>
              <a:gd name="connsiteX1" fmla="*/ 673768 w 2574757"/>
              <a:gd name="connsiteY1" fmla="*/ 204537 h 2021936"/>
              <a:gd name="connsiteX2" fmla="*/ 950494 w 2574757"/>
              <a:gd name="connsiteY2" fmla="*/ 962527 h 2021936"/>
              <a:gd name="connsiteX3" fmla="*/ 1130968 w 2574757"/>
              <a:gd name="connsiteY3" fmla="*/ 1744579 h 2021936"/>
              <a:gd name="connsiteX4" fmla="*/ 1371600 w 2574757"/>
              <a:gd name="connsiteY4" fmla="*/ 2021306 h 2021936"/>
              <a:gd name="connsiteX5" fmla="*/ 1636294 w 2574757"/>
              <a:gd name="connsiteY5" fmla="*/ 1684421 h 2021936"/>
              <a:gd name="connsiteX6" fmla="*/ 1780673 w 2574757"/>
              <a:gd name="connsiteY6" fmla="*/ 938463 h 2021936"/>
              <a:gd name="connsiteX7" fmla="*/ 1949115 w 2574757"/>
              <a:gd name="connsiteY7" fmla="*/ 264695 h 2021936"/>
              <a:gd name="connsiteX8" fmla="*/ 2574757 w 2574757"/>
              <a:gd name="connsiteY8" fmla="*/ 0 h 202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4757" h="2021936">
                <a:moveTo>
                  <a:pt x="0" y="36095"/>
                </a:moveTo>
                <a:cubicBezTo>
                  <a:pt x="257676" y="43113"/>
                  <a:pt x="515352" y="50132"/>
                  <a:pt x="673768" y="204537"/>
                </a:cubicBezTo>
                <a:cubicBezTo>
                  <a:pt x="832184" y="358942"/>
                  <a:pt x="874294" y="705853"/>
                  <a:pt x="950494" y="962527"/>
                </a:cubicBezTo>
                <a:cubicBezTo>
                  <a:pt x="1026694" y="1219201"/>
                  <a:pt x="1060784" y="1568116"/>
                  <a:pt x="1130968" y="1744579"/>
                </a:cubicBezTo>
                <a:cubicBezTo>
                  <a:pt x="1201152" y="1921042"/>
                  <a:pt x="1287379" y="2031332"/>
                  <a:pt x="1371600" y="2021306"/>
                </a:cubicBezTo>
                <a:cubicBezTo>
                  <a:pt x="1455821" y="2011280"/>
                  <a:pt x="1568115" y="1864895"/>
                  <a:pt x="1636294" y="1684421"/>
                </a:cubicBezTo>
                <a:cubicBezTo>
                  <a:pt x="1704473" y="1503947"/>
                  <a:pt x="1728536" y="1175084"/>
                  <a:pt x="1780673" y="938463"/>
                </a:cubicBezTo>
                <a:cubicBezTo>
                  <a:pt x="1832810" y="701842"/>
                  <a:pt x="1816768" y="421106"/>
                  <a:pt x="1949115" y="264695"/>
                </a:cubicBezTo>
                <a:cubicBezTo>
                  <a:pt x="2081462" y="108284"/>
                  <a:pt x="2574757" y="0"/>
                  <a:pt x="2574757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0618" y="2550694"/>
            <a:ext cx="433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0618" y="4604714"/>
            <a:ext cx="433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9536" y="2610851"/>
            <a:ext cx="0" cy="193771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9536" y="3318098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4.7eV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949105" y="3104148"/>
            <a:ext cx="661737" cy="1371610"/>
          </a:xfrm>
          <a:custGeom>
            <a:avLst/>
            <a:gdLst>
              <a:gd name="connsiteX0" fmla="*/ 0 w 661737"/>
              <a:gd name="connsiteY0" fmla="*/ 0 h 1179105"/>
              <a:gd name="connsiteX1" fmla="*/ 336884 w 661737"/>
              <a:gd name="connsiteY1" fmla="*/ 1179095 h 1179105"/>
              <a:gd name="connsiteX2" fmla="*/ 661737 w 661737"/>
              <a:gd name="connsiteY2" fmla="*/ 24063 h 117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737" h="1179105">
                <a:moveTo>
                  <a:pt x="0" y="0"/>
                </a:moveTo>
                <a:cubicBezTo>
                  <a:pt x="113297" y="587542"/>
                  <a:pt x="226595" y="1175085"/>
                  <a:pt x="336884" y="1179095"/>
                </a:cubicBezTo>
                <a:cubicBezTo>
                  <a:pt x="447173" y="1183105"/>
                  <a:pt x="661737" y="24063"/>
                  <a:pt x="661737" y="24063"/>
                </a:cubicBezTo>
              </a:path>
            </a:pathLst>
          </a:custGeom>
          <a:noFill/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27999" y="3104148"/>
            <a:ext cx="144379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7332" y="2794878"/>
            <a:ext cx="274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~3eV He</a:t>
            </a:r>
            <a:r>
              <a:rPr lang="en-US" sz="2800" baseline="30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recoil at endpoint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2801" y="1771922"/>
            <a:ext cx="251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T-T </a:t>
            </a:r>
            <a:r>
              <a:rPr lang="en-US" sz="2800" dirty="0" smtClean="0">
                <a:solidFill>
                  <a:schemeClr val="accent1"/>
                </a:solidFill>
                <a:sym typeface="Wingdings"/>
              </a:rPr>
              <a:t> (T-He</a:t>
            </a:r>
            <a:r>
              <a:rPr lang="en-US" sz="2800" baseline="30000" dirty="0" smtClean="0">
                <a:solidFill>
                  <a:schemeClr val="accent1"/>
                </a:solidFill>
                <a:sym typeface="Wingdings"/>
              </a:rPr>
              <a:t>3</a:t>
            </a:r>
            <a:r>
              <a:rPr lang="en-US" sz="2800" dirty="0" smtClean="0">
                <a:solidFill>
                  <a:schemeClr val="accent1"/>
                </a:solidFill>
                <a:sym typeface="Wingdings"/>
              </a:rPr>
              <a:t>)</a:t>
            </a:r>
            <a:r>
              <a:rPr lang="en-US" sz="2800" baseline="30000" dirty="0" smtClean="0">
                <a:solidFill>
                  <a:schemeClr val="accent1"/>
                </a:solidFill>
                <a:sym typeface="Wingdings"/>
              </a:rPr>
              <a:t>*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04" y="4936110"/>
            <a:ext cx="2394290" cy="17957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72870" y="1475603"/>
            <a:ext cx="4516679" cy="5872194"/>
            <a:chOff x="5772870" y="1475603"/>
            <a:chExt cx="4516679" cy="5872194"/>
          </a:xfrm>
        </p:grpSpPr>
        <p:pic>
          <p:nvPicPr>
            <p:cNvPr id="14" name="Picture 13" descr="Graphene.jpg"/>
            <p:cNvPicPr>
              <a:picLocks noChangeAspect="1"/>
            </p:cNvPicPr>
            <p:nvPr/>
          </p:nvPicPr>
          <p:blipFill>
            <a:blip r:embed="rId3"/>
            <a:srcRect l="5625" t="14766" r="5625"/>
            <a:stretch>
              <a:fillRect/>
            </a:stretch>
          </p:blipFill>
          <p:spPr>
            <a:xfrm>
              <a:off x="5787562" y="4944780"/>
              <a:ext cx="3127840" cy="2403017"/>
            </a:xfrm>
            <a:prstGeom prst="rect">
              <a:avLst/>
            </a:prstGeom>
          </p:spPr>
        </p:pic>
        <p:pic>
          <p:nvPicPr>
            <p:cNvPr id="18" name="Picture 17" descr="SSHGrapheneView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8519" y="1475603"/>
              <a:ext cx="2625291" cy="193358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7208519" y="3561662"/>
              <a:ext cx="648101" cy="9231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772870" y="4475758"/>
              <a:ext cx="274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chemeClr val="bg1"/>
                  </a:solidFill>
                </a:rPr>
                <a:t>Graphene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41254" y="3734125"/>
              <a:ext cx="274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&lt;</a:t>
              </a:r>
              <a:r>
                <a:rPr lang="en-US" sz="2800" smtClean="0">
                  <a:solidFill>
                    <a:schemeClr val="bg1"/>
                  </a:solidFill>
                </a:rPr>
                <a:t>3eV binding energy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8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Broadening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26421" y="2550694"/>
            <a:ext cx="2574757" cy="2021936"/>
          </a:xfrm>
          <a:custGeom>
            <a:avLst/>
            <a:gdLst>
              <a:gd name="connsiteX0" fmla="*/ 0 w 2574757"/>
              <a:gd name="connsiteY0" fmla="*/ 36095 h 2021936"/>
              <a:gd name="connsiteX1" fmla="*/ 673768 w 2574757"/>
              <a:gd name="connsiteY1" fmla="*/ 204537 h 2021936"/>
              <a:gd name="connsiteX2" fmla="*/ 950494 w 2574757"/>
              <a:gd name="connsiteY2" fmla="*/ 962527 h 2021936"/>
              <a:gd name="connsiteX3" fmla="*/ 1130968 w 2574757"/>
              <a:gd name="connsiteY3" fmla="*/ 1744579 h 2021936"/>
              <a:gd name="connsiteX4" fmla="*/ 1371600 w 2574757"/>
              <a:gd name="connsiteY4" fmla="*/ 2021306 h 2021936"/>
              <a:gd name="connsiteX5" fmla="*/ 1636294 w 2574757"/>
              <a:gd name="connsiteY5" fmla="*/ 1684421 h 2021936"/>
              <a:gd name="connsiteX6" fmla="*/ 1780673 w 2574757"/>
              <a:gd name="connsiteY6" fmla="*/ 938463 h 2021936"/>
              <a:gd name="connsiteX7" fmla="*/ 1949115 w 2574757"/>
              <a:gd name="connsiteY7" fmla="*/ 264695 h 2021936"/>
              <a:gd name="connsiteX8" fmla="*/ 2574757 w 2574757"/>
              <a:gd name="connsiteY8" fmla="*/ 0 h 202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4757" h="2021936">
                <a:moveTo>
                  <a:pt x="0" y="36095"/>
                </a:moveTo>
                <a:cubicBezTo>
                  <a:pt x="257676" y="43113"/>
                  <a:pt x="515352" y="50132"/>
                  <a:pt x="673768" y="204537"/>
                </a:cubicBezTo>
                <a:cubicBezTo>
                  <a:pt x="832184" y="358942"/>
                  <a:pt x="874294" y="705853"/>
                  <a:pt x="950494" y="962527"/>
                </a:cubicBezTo>
                <a:cubicBezTo>
                  <a:pt x="1026694" y="1219201"/>
                  <a:pt x="1060784" y="1568116"/>
                  <a:pt x="1130968" y="1744579"/>
                </a:cubicBezTo>
                <a:cubicBezTo>
                  <a:pt x="1201152" y="1921042"/>
                  <a:pt x="1287379" y="2031332"/>
                  <a:pt x="1371600" y="2021306"/>
                </a:cubicBezTo>
                <a:cubicBezTo>
                  <a:pt x="1455821" y="2011280"/>
                  <a:pt x="1568115" y="1864895"/>
                  <a:pt x="1636294" y="1684421"/>
                </a:cubicBezTo>
                <a:cubicBezTo>
                  <a:pt x="1704473" y="1503947"/>
                  <a:pt x="1728536" y="1175084"/>
                  <a:pt x="1780673" y="938463"/>
                </a:cubicBezTo>
                <a:cubicBezTo>
                  <a:pt x="1832810" y="701842"/>
                  <a:pt x="1816768" y="421106"/>
                  <a:pt x="1949115" y="264695"/>
                </a:cubicBezTo>
                <a:cubicBezTo>
                  <a:pt x="2081462" y="108284"/>
                  <a:pt x="2574757" y="0"/>
                  <a:pt x="2574757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0618" y="2550694"/>
            <a:ext cx="433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0618" y="4604714"/>
            <a:ext cx="433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9536" y="2610851"/>
            <a:ext cx="0" cy="193771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9536" y="3318098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4.7eV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949105" y="3104148"/>
            <a:ext cx="661737" cy="1371610"/>
          </a:xfrm>
          <a:custGeom>
            <a:avLst/>
            <a:gdLst>
              <a:gd name="connsiteX0" fmla="*/ 0 w 661737"/>
              <a:gd name="connsiteY0" fmla="*/ 0 h 1179105"/>
              <a:gd name="connsiteX1" fmla="*/ 336884 w 661737"/>
              <a:gd name="connsiteY1" fmla="*/ 1179095 h 1179105"/>
              <a:gd name="connsiteX2" fmla="*/ 661737 w 661737"/>
              <a:gd name="connsiteY2" fmla="*/ 24063 h 117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737" h="1179105">
                <a:moveTo>
                  <a:pt x="0" y="0"/>
                </a:moveTo>
                <a:cubicBezTo>
                  <a:pt x="113297" y="587542"/>
                  <a:pt x="226595" y="1175085"/>
                  <a:pt x="336884" y="1179095"/>
                </a:cubicBezTo>
                <a:cubicBezTo>
                  <a:pt x="447173" y="1183105"/>
                  <a:pt x="661737" y="24063"/>
                  <a:pt x="661737" y="24063"/>
                </a:cubicBezTo>
              </a:path>
            </a:pathLst>
          </a:custGeom>
          <a:noFill/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27999" y="3104148"/>
            <a:ext cx="144379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7332" y="2794878"/>
            <a:ext cx="274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~3eV He</a:t>
            </a:r>
            <a:r>
              <a:rPr lang="en-US" sz="2800" baseline="30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recoil at endpoint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2801" y="1771922"/>
            <a:ext cx="251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T-T </a:t>
            </a:r>
            <a:r>
              <a:rPr lang="en-US" sz="2800" dirty="0" smtClean="0">
                <a:solidFill>
                  <a:schemeClr val="accent1"/>
                </a:solidFill>
                <a:sym typeface="Wingdings"/>
              </a:rPr>
              <a:t> (T-He</a:t>
            </a:r>
            <a:r>
              <a:rPr lang="en-US" sz="2800" baseline="30000" dirty="0" smtClean="0">
                <a:solidFill>
                  <a:schemeClr val="accent1"/>
                </a:solidFill>
                <a:sym typeface="Wingdings"/>
              </a:rPr>
              <a:t>3</a:t>
            </a:r>
            <a:r>
              <a:rPr lang="en-US" sz="2800" dirty="0" smtClean="0">
                <a:solidFill>
                  <a:schemeClr val="accent1"/>
                </a:solidFill>
                <a:sym typeface="Wingdings"/>
              </a:rPr>
              <a:t>)</a:t>
            </a:r>
            <a:r>
              <a:rPr lang="en-US" sz="2800" baseline="30000" dirty="0" smtClean="0">
                <a:solidFill>
                  <a:schemeClr val="accent1"/>
                </a:solidFill>
                <a:sym typeface="Wingdings"/>
              </a:rPr>
              <a:t>*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04" y="4936110"/>
            <a:ext cx="2394290" cy="17957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72870" y="1475603"/>
            <a:ext cx="4516679" cy="5872194"/>
            <a:chOff x="5772870" y="1475603"/>
            <a:chExt cx="4516679" cy="5872194"/>
          </a:xfrm>
        </p:grpSpPr>
        <p:pic>
          <p:nvPicPr>
            <p:cNvPr id="14" name="Picture 13" descr="Graphene.jpg"/>
            <p:cNvPicPr>
              <a:picLocks noChangeAspect="1"/>
            </p:cNvPicPr>
            <p:nvPr/>
          </p:nvPicPr>
          <p:blipFill>
            <a:blip r:embed="rId3"/>
            <a:srcRect l="5625" t="14766" r="5625"/>
            <a:stretch>
              <a:fillRect/>
            </a:stretch>
          </p:blipFill>
          <p:spPr>
            <a:xfrm>
              <a:off x="5787562" y="4944780"/>
              <a:ext cx="3127840" cy="2403017"/>
            </a:xfrm>
            <a:prstGeom prst="rect">
              <a:avLst/>
            </a:prstGeom>
          </p:spPr>
        </p:pic>
        <p:pic>
          <p:nvPicPr>
            <p:cNvPr id="18" name="Picture 17" descr="SSHGrapheneView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8519" y="1475603"/>
              <a:ext cx="2625291" cy="193358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7208519" y="3561662"/>
              <a:ext cx="648101" cy="9231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772870" y="4475758"/>
              <a:ext cx="274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chemeClr val="bg1"/>
                  </a:solidFill>
                </a:rPr>
                <a:t>Graphene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41254" y="3734125"/>
              <a:ext cx="274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&lt;</a:t>
              </a:r>
              <a:r>
                <a:rPr lang="en-US" sz="2800" smtClean="0">
                  <a:solidFill>
                    <a:schemeClr val="bg1"/>
                  </a:solidFill>
                </a:rPr>
                <a:t>3eV binding energy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23" descr="MolecularTritium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0722"/>
            <a:ext cx="5982443" cy="3419888"/>
          </a:xfrm>
          <a:prstGeom prst="rect">
            <a:avLst/>
          </a:prstGeom>
        </p:spPr>
      </p:pic>
      <p:grpSp>
        <p:nvGrpSpPr>
          <p:cNvPr id="25" name="Group 19"/>
          <p:cNvGrpSpPr/>
          <p:nvPr/>
        </p:nvGrpSpPr>
        <p:grpSpPr>
          <a:xfrm>
            <a:off x="-5080" y="4021804"/>
            <a:ext cx="10129356" cy="3750596"/>
            <a:chOff x="-5080" y="4021804"/>
            <a:chExt cx="10129356" cy="3750596"/>
          </a:xfrm>
        </p:grpSpPr>
        <p:grpSp>
          <p:nvGrpSpPr>
            <p:cNvPr id="26" name="Group 32"/>
            <p:cNvGrpSpPr/>
            <p:nvPr/>
          </p:nvGrpSpPr>
          <p:grpSpPr>
            <a:xfrm>
              <a:off x="-5080" y="4021804"/>
              <a:ext cx="10129356" cy="3750596"/>
              <a:chOff x="-5080" y="4021804"/>
              <a:chExt cx="10129356" cy="3750596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-5080" y="4021804"/>
                <a:ext cx="10129356" cy="3749580"/>
                <a:chOff x="-5080" y="4021804"/>
                <a:chExt cx="10129356" cy="3749580"/>
              </a:xfrm>
            </p:grpSpPr>
            <p:grpSp>
              <p:nvGrpSpPr>
                <p:cNvPr id="31" name="Group 15"/>
                <p:cNvGrpSpPr/>
                <p:nvPr/>
              </p:nvGrpSpPr>
              <p:grpSpPr>
                <a:xfrm>
                  <a:off x="-5080" y="4021804"/>
                  <a:ext cx="10129356" cy="3749580"/>
                  <a:chOff x="-5080" y="4021804"/>
                  <a:chExt cx="10129356" cy="3749580"/>
                </a:xfrm>
              </p:grpSpPr>
              <p:pic>
                <p:nvPicPr>
                  <p:cNvPr id="33" name="Picture 32" descr="TritiumGraphene2.jpeg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3" t="4021" r="-33" b="-4021"/>
                  <a:stretch/>
                </p:blipFill>
                <p:spPr>
                  <a:xfrm rot="16200000">
                    <a:off x="502920" y="4215384"/>
                    <a:ext cx="3048000" cy="4064000"/>
                  </a:xfrm>
                  <a:prstGeom prst="rect">
                    <a:avLst/>
                  </a:prstGeom>
                </p:spPr>
              </p:pic>
              <p:cxnSp>
                <p:nvCxnSpPr>
                  <p:cNvPr id="34" name="Straight Arrow Connector 33"/>
                  <p:cNvCxnSpPr/>
                  <p:nvPr/>
                </p:nvCxnSpPr>
                <p:spPr>
                  <a:xfrm rot="10800000" flipV="1">
                    <a:off x="2989580" y="4021804"/>
                    <a:ext cx="3677439" cy="1931522"/>
                  </a:xfrm>
                  <a:prstGeom prst="straightConnector1">
                    <a:avLst/>
                  </a:prstGeom>
                  <a:ln w="5715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3809727" y="5926869"/>
                    <a:ext cx="6314549" cy="584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rgbClr val="FFFF00"/>
                        </a:solidFill>
                      </a:rPr>
                      <a:t>First Samples Produced by SRNL</a:t>
                    </a:r>
                    <a:endParaRPr lang="en-US" sz="32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4051077" y="6712969"/>
                  <a:ext cx="602014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Cryogenic Au(111) also under investigation</a:t>
                  </a:r>
                </a:p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with Free Radical or Cold Plasma Loading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29" name="Picture 14" descr="220px-Ptolemaeus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5894963"/>
                <a:ext cx="1267411" cy="1565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259097" y="5894963"/>
                <a:ext cx="246605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PTOLEMY</a:t>
                </a:r>
                <a:endParaRPr lang="en-US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792" y="7073517"/>
              <a:ext cx="1133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SRNL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rot="5400000">
            <a:off x="1798989" y="3512718"/>
            <a:ext cx="978988" cy="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99037" y="2422068"/>
            <a:ext cx="130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 Binding Energy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696505" y="3504868"/>
            <a:ext cx="978988" cy="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1427" y="2151827"/>
            <a:ext cx="13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GrapheneBinding</a:t>
            </a:r>
            <a:r>
              <a:rPr lang="en-US" dirty="0" smtClean="0"/>
              <a:t> </a:t>
            </a:r>
            <a:r>
              <a:rPr lang="en-US" dirty="0" smtClean="0"/>
              <a:t>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/>
          <a:srcRect l="15346" t="189" r="14678" b="9893"/>
          <a:stretch/>
        </p:blipFill>
        <p:spPr bwMode="auto">
          <a:xfrm>
            <a:off x="5297087" y="1251759"/>
            <a:ext cx="4771397" cy="652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Plasma Loading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7" y="1251759"/>
            <a:ext cx="59769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2469119" y="1281922"/>
            <a:ext cx="1038225" cy="468312"/>
            <a:chOff x="3707904" y="3789040"/>
            <a:chExt cx="1038567" cy="468000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3707904" y="3789040"/>
              <a:ext cx="792424" cy="468000"/>
              <a:chOff x="3707904" y="3789040"/>
              <a:chExt cx="792424" cy="468000"/>
            </a:xfrm>
          </p:grpSpPr>
          <p:cxnSp>
            <p:nvCxnSpPr>
              <p:cNvPr id="9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707904" y="3789040"/>
                <a:ext cx="0" cy="468000"/>
              </a:xfrm>
              <a:prstGeom prst="straightConnector1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10" name="Straight Arrow Connector 9"/>
              <p:cNvCxnSpPr>
                <a:cxnSpLocks noChangeShapeType="1"/>
              </p:cNvCxnSpPr>
              <p:nvPr/>
            </p:nvCxnSpPr>
            <p:spPr bwMode="auto">
              <a:xfrm>
                <a:off x="3995337" y="3789040"/>
                <a:ext cx="0" cy="468000"/>
              </a:xfrm>
              <a:prstGeom prst="straightConnector1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11" name="Straight Arrow Connector 10"/>
              <p:cNvCxnSpPr>
                <a:cxnSpLocks noChangeShapeType="1"/>
              </p:cNvCxnSpPr>
              <p:nvPr/>
            </p:nvCxnSpPr>
            <p:spPr bwMode="auto">
              <a:xfrm>
                <a:off x="4260536" y="3789040"/>
                <a:ext cx="0" cy="468000"/>
              </a:xfrm>
              <a:prstGeom prst="straightConnector1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12" name="Straight Arrow Connector 11"/>
              <p:cNvCxnSpPr>
                <a:cxnSpLocks noChangeShapeType="1"/>
              </p:cNvCxnSpPr>
              <p:nvPr/>
            </p:nvCxnSpPr>
            <p:spPr bwMode="auto">
              <a:xfrm>
                <a:off x="4500328" y="3789040"/>
                <a:ext cx="0" cy="468000"/>
              </a:xfrm>
              <a:prstGeom prst="straightConnector1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</p:cxnSp>
        </p:grp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4746471" y="3789040"/>
              <a:ext cx="0" cy="468000"/>
            </a:xfrm>
            <a:prstGeom prst="straightConnector1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64519" y="1331134"/>
            <a:ext cx="172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/>
              <a:t>H Plasma</a:t>
            </a:r>
          </a:p>
        </p:txBody>
      </p:sp>
      <p:pic>
        <p:nvPicPr>
          <p:cNvPr id="14" name="Picture 13" descr="Adsorp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42" y="3819701"/>
            <a:ext cx="5612820" cy="362952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2335130" y="3819701"/>
            <a:ext cx="0" cy="3089775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389067" y="4587340"/>
            <a:ext cx="946063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8432" y="4729896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Below 1eV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-9475" y="7392524"/>
            <a:ext cx="6018719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Ehemann</a:t>
            </a:r>
            <a:r>
              <a:rPr lang="en-US" dirty="0" smtClean="0">
                <a:solidFill>
                  <a:schemeClr val="bg1"/>
                </a:solidFill>
              </a:rPr>
              <a:t> et al. </a:t>
            </a:r>
            <a:r>
              <a:rPr lang="en-US" dirty="0" err="1" smtClean="0">
                <a:solidFill>
                  <a:schemeClr val="bg1"/>
                </a:solidFill>
              </a:rPr>
              <a:t>Nanoscale</a:t>
            </a:r>
            <a:r>
              <a:rPr lang="en-US" dirty="0" smtClean="0">
                <a:solidFill>
                  <a:schemeClr val="bg1"/>
                </a:solidFill>
              </a:rPr>
              <a:t> Research Letters 2012, 7:198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51500" y="2454442"/>
            <a:ext cx="239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Y. </a:t>
            </a:r>
            <a:r>
              <a:rPr lang="en-US" sz="2400" i="1" dirty="0" err="1" smtClean="0">
                <a:solidFill>
                  <a:schemeClr val="bg1"/>
                </a:solidFill>
              </a:rPr>
              <a:t>Raitses</a:t>
            </a:r>
            <a:r>
              <a:rPr lang="en-US" sz="2400" i="1" dirty="0" smtClean="0">
                <a:solidFill>
                  <a:schemeClr val="bg1"/>
                </a:solidFill>
              </a:rPr>
              <a:t> et al.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76" y="1938101"/>
            <a:ext cx="2498907" cy="5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ject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1" b="-349"/>
          <a:stretch/>
        </p:blipFill>
        <p:spPr bwMode="auto">
          <a:xfrm>
            <a:off x="6087568" y="4936252"/>
            <a:ext cx="2233453" cy="168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 descr="beautifulblu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r="10941" b="7181"/>
          <a:stretch>
            <a:fillRect/>
          </a:stretch>
        </p:blipFill>
        <p:spPr bwMode="auto">
          <a:xfrm>
            <a:off x="7116798" y="3608998"/>
            <a:ext cx="863201" cy="107277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Plasma Loading at PPPL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9" y="3657597"/>
            <a:ext cx="4403555" cy="299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920517"/>
              </p:ext>
            </p:extLst>
          </p:nvPr>
        </p:nvGraphicFramePr>
        <p:xfrm>
          <a:off x="4586893" y="2408661"/>
          <a:ext cx="5402703" cy="1902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298"/>
                <a:gridCol w="3754405"/>
              </a:tblGrid>
              <a:tr h="21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2009 </a:t>
                      </a:r>
                      <a:r>
                        <a:rPr lang="en-GB" sz="1200" dirty="0">
                          <a:effectLst/>
                        </a:rPr>
                        <a:t>Science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DC </a:t>
                      </a:r>
                      <a:r>
                        <a:rPr lang="en-GB" sz="1200" dirty="0" smtClean="0">
                          <a:effectLst/>
                        </a:rPr>
                        <a:t>plasma.</a:t>
                      </a:r>
                      <a:r>
                        <a:rPr lang="en-GB" sz="1200" baseline="0" dirty="0" smtClean="0">
                          <a:effectLst/>
                        </a:rPr>
                        <a:t> H coverage 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18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2009 </a:t>
                      </a:r>
                      <a:r>
                        <a:rPr lang="en-GB" sz="1200" dirty="0">
                          <a:effectLst/>
                        </a:rPr>
                        <a:t>ACS Nano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Capacitive coupled RF </a:t>
                      </a:r>
                      <a:r>
                        <a:rPr lang="en-GB" sz="1200" dirty="0" smtClean="0">
                          <a:effectLst/>
                        </a:rPr>
                        <a:t>plasma</a:t>
                      </a:r>
                      <a:r>
                        <a:rPr lang="en-GB" sz="1200" baseline="0" dirty="0" smtClean="0">
                          <a:effectLst/>
                        </a:rPr>
                        <a:t>. </a:t>
                      </a:r>
                      <a:r>
                        <a:rPr lang="en-GB" sz="1200" dirty="0" smtClean="0">
                          <a:effectLst/>
                        </a:rPr>
                        <a:t>H </a:t>
                      </a:r>
                      <a:r>
                        <a:rPr lang="en-GB" sz="1200" dirty="0">
                          <a:effectLst/>
                        </a:rPr>
                        <a:t>coverage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17%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18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2010 APL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RF hydrogen </a:t>
                      </a:r>
                      <a:r>
                        <a:rPr lang="en-GB" sz="1200" dirty="0" smtClean="0">
                          <a:effectLst/>
                        </a:rPr>
                        <a:t>plasma.</a:t>
                      </a:r>
                      <a:r>
                        <a:rPr lang="en-GB" sz="1200" baseline="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H </a:t>
                      </a:r>
                      <a:r>
                        <a:rPr lang="en-GB" sz="1200" dirty="0">
                          <a:effectLst/>
                        </a:rPr>
                        <a:t>coverage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9%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3751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2011</a:t>
                      </a:r>
                      <a:r>
                        <a:rPr lang="en-GB" sz="1200" dirty="0">
                          <a:effectLst/>
                        </a:rPr>
                        <a:t>, Carbon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Oxford </a:t>
                      </a:r>
                      <a:r>
                        <a:rPr lang="en-GB" sz="1200" dirty="0" err="1">
                          <a:effectLst/>
                        </a:rPr>
                        <a:t>Plasmalab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1000. H </a:t>
                      </a:r>
                      <a:r>
                        <a:rPr lang="en-GB" sz="1200" dirty="0">
                          <a:effectLst/>
                        </a:rPr>
                        <a:t>coverage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less than 10%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3751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2011 </a:t>
                      </a:r>
                      <a:r>
                        <a:rPr lang="en-GB" sz="1200" dirty="0">
                          <a:effectLst/>
                        </a:rPr>
                        <a:t>Advance Material.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STM hydrogen dose, Hydrogen coverage max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25.6%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3751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2014</a:t>
                      </a:r>
                      <a:r>
                        <a:rPr lang="en-GB" sz="1200" dirty="0">
                          <a:effectLst/>
                        </a:rPr>
                        <a:t>, Applied materials &amp;interfaces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RIE </a:t>
                      </a:r>
                      <a:r>
                        <a:rPr lang="en-US" sz="1200" dirty="0" smtClean="0">
                          <a:effectLst/>
                        </a:rPr>
                        <a:t>system.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H </a:t>
                      </a:r>
                      <a:r>
                        <a:rPr lang="en-US" sz="1200" dirty="0">
                          <a:effectLst/>
                        </a:rPr>
                        <a:t>coverage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33%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  <a:tr h="18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2015</a:t>
                      </a:r>
                      <a:r>
                        <a:rPr lang="en-GB" sz="1200" dirty="0">
                          <a:effectLst/>
                        </a:rPr>
                        <a:t>, ACS </a:t>
                      </a:r>
                      <a:r>
                        <a:rPr lang="en-GB" sz="1200" dirty="0" err="1">
                          <a:effectLst/>
                        </a:rPr>
                        <a:t>nano</a:t>
                      </a:r>
                      <a:endParaRPr lang="en-US" sz="1200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HPHT. </a:t>
                      </a:r>
                      <a:r>
                        <a:rPr lang="en-GB" sz="1200" dirty="0">
                          <a:effectLst/>
                        </a:rPr>
                        <a:t>H coverage 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32203" marR="32203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4999" y="1564135"/>
            <a:ext cx="3939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XPS </a:t>
            </a:r>
            <a:r>
              <a:rPr lang="en-US" sz="2000" dirty="0" smtClean="0">
                <a:solidFill>
                  <a:schemeClr val="bg1"/>
                </a:solidFill>
              </a:rPr>
              <a:t>(X-Ray </a:t>
            </a:r>
            <a:r>
              <a:rPr lang="en-US" sz="2000" smtClean="0">
                <a:solidFill>
                  <a:schemeClr val="bg1"/>
                </a:solidFill>
              </a:rPr>
              <a:t>Photoelectron Spectroscopy) Analysis</a:t>
            </a:r>
            <a:r>
              <a:rPr lang="en-US" sz="2000" dirty="0">
                <a:solidFill>
                  <a:schemeClr val="bg1"/>
                </a:solidFill>
              </a:rPr>
              <a:t>: sp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is from </a:t>
            </a:r>
            <a:r>
              <a:rPr lang="en-US" sz="2000" dirty="0" err="1">
                <a:solidFill>
                  <a:schemeClr val="bg1"/>
                </a:solidFill>
              </a:rPr>
              <a:t>unhydrogenated</a:t>
            </a:r>
            <a:r>
              <a:rPr lang="en-US" sz="2000" dirty="0">
                <a:solidFill>
                  <a:schemeClr val="bg1"/>
                </a:solidFill>
              </a:rPr>
              <a:t> C atoms. sp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is hydrogenated C atoms. The area ratio of sp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and sp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is </a:t>
            </a:r>
            <a:r>
              <a:rPr lang="en-US" sz="2000" dirty="0" smtClean="0">
                <a:solidFill>
                  <a:schemeClr val="bg1"/>
                </a:solidFill>
              </a:rPr>
              <a:t>used to </a:t>
            </a:r>
            <a:r>
              <a:rPr lang="en-US" sz="2000" dirty="0">
                <a:solidFill>
                  <a:schemeClr val="bg1"/>
                </a:solidFill>
              </a:rPr>
              <a:t>calculate H coverage</a:t>
            </a:r>
            <a:r>
              <a:rPr lang="en-US" sz="2000" dirty="0"/>
              <a:t>.</a:t>
            </a:r>
            <a:endParaRPr lang="en-US" sz="20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2382256" y="4081120"/>
            <a:ext cx="164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40% H Coverage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564" y="1515961"/>
            <a:ext cx="345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 coverage summary from the literature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628" y="6834532"/>
            <a:ext cx="90878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New Results!  </a:t>
            </a:r>
            <a:r>
              <a:rPr lang="en-US" sz="2000" b="1" dirty="0" smtClean="0">
                <a:solidFill>
                  <a:schemeClr val="accent1"/>
                </a:solidFill>
                <a:sym typeface="Wingdings"/>
              </a:rPr>
              <a:t> BNL Center for Functional Nanomaterials</a:t>
            </a:r>
          </a:p>
          <a:p>
            <a:r>
              <a:rPr lang="en-US" sz="2000" b="1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sym typeface="Wingdings"/>
              </a:rPr>
              <a:t>                                        Cryogenic Hydrogen loading and STM Analysis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86893" y="4496619"/>
            <a:ext cx="1946254" cy="83337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31288" y="5083272"/>
            <a:ext cx="4944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Best results </a:t>
            </a:r>
            <a:r>
              <a:rPr lang="mr-IN" sz="2400" dirty="0" smtClean="0">
                <a:solidFill>
                  <a:schemeClr val="accent1"/>
                </a:solidFill>
              </a:rPr>
              <a:t>–</a:t>
            </a:r>
            <a:r>
              <a:rPr lang="en-US" sz="2400" dirty="0" smtClean="0">
                <a:solidFill>
                  <a:schemeClr val="accent1"/>
                </a:solidFill>
              </a:rPr>
              <a:t> aim to achieve saturation at 100% while preserving quality of Graphene 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3005"/>
            <a:ext cx="10058400" cy="5577576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Electron </a:t>
            </a:r>
            <a:r>
              <a:rPr lang="en-US" sz="3200" dirty="0" err="1" smtClean="0">
                <a:solidFill>
                  <a:schemeClr val="bg1"/>
                </a:solidFill>
              </a:rPr>
              <a:t>calorimetry</a:t>
            </a:r>
            <a:r>
              <a:rPr lang="en-US" sz="3200" dirty="0" smtClean="0">
                <a:solidFill>
                  <a:schemeClr val="bg1"/>
                </a:solidFill>
              </a:rPr>
              <a:t> with an energy resolution sufficient to resolve the neutrino mass</a:t>
            </a:r>
          </a:p>
          <a:p>
            <a:pPr lvl="1"/>
            <a:endParaRPr lang="en-US" sz="230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9978" y="3028203"/>
            <a:ext cx="2628422" cy="111852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10eV electron can be stopped with very small 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7264" y="2446065"/>
            <a:ext cx="7136035" cy="4856822"/>
            <a:chOff x="-36735" y="4001372"/>
            <a:chExt cx="5218824" cy="3344650"/>
          </a:xfrm>
        </p:grpSpPr>
        <p:pic>
          <p:nvPicPr>
            <p:cNvPr id="9" name="Picture 8" descr="microCal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6735" y="4001372"/>
              <a:ext cx="5218824" cy="33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368560" y="4001372"/>
              <a:ext cx="385354" cy="37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e</a:t>
              </a:r>
              <a:r>
                <a:rPr lang="en-US" baseline="30000" dirty="0"/>
                <a:t>-</a:t>
              </a:r>
              <a:endParaRPr lang="en-US" dirty="0"/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3557492" y="4965828"/>
              <a:ext cx="359693" cy="37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560608" y="5266805"/>
              <a:ext cx="372429" cy="37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4626167" y="5076873"/>
              <a:ext cx="385279" cy="37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198697" y="4862396"/>
              <a:ext cx="584993" cy="52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 sz="2700" dirty="0" err="1">
                  <a:latin typeface="Symbol" pitchFamily="-107" charset="2"/>
                  <a:ea typeface="Symbol" pitchFamily="-107" charset="2"/>
                  <a:cs typeface="Symbol" pitchFamily="-107" charset="2"/>
                </a:rPr>
                <a:t>t</a:t>
              </a:r>
              <a:r>
                <a:rPr lang="en-US" dirty="0"/>
                <a:t> =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622899" y="4807686"/>
              <a:ext cx="372429" cy="37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70" tIns="50935" rIns="101870" bIns="50935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53299" y="4594838"/>
            <a:ext cx="2705101" cy="779973"/>
          </a:xfrm>
          <a:prstGeom prst="rect">
            <a:avLst/>
          </a:prstGeom>
          <a:noFill/>
          <a:ln>
            <a:noFill/>
          </a:ln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Time response </a:t>
            </a:r>
            <a:r>
              <a:rPr lang="en-US" sz="2200" b="1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(t)</a:t>
            </a:r>
            <a:r>
              <a:rPr lang="en-US" sz="2200" b="1" dirty="0" smtClean="0">
                <a:solidFill>
                  <a:schemeClr val="bg1"/>
                </a:solidFill>
              </a:rPr>
              <a:t> also small (&lt;</a:t>
            </a:r>
            <a:r>
              <a:rPr lang="en-US" sz="2200" b="1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b="1" dirty="0" err="1" smtClean="0">
                <a:solidFill>
                  <a:schemeClr val="bg1"/>
                </a:solidFill>
              </a:rPr>
              <a:t>sec</a:t>
            </a:r>
            <a:r>
              <a:rPr lang="en-US" sz="2200" b="1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87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116631"/>
            <a:ext cx="9052560" cy="103632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Cosmic Neutrino Background</a:t>
            </a:r>
            <a:endParaRPr 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1440" y="7375979"/>
            <a:ext cx="2346960" cy="396421"/>
          </a:xfrm>
          <a:noFill/>
        </p:spPr>
        <p:txBody>
          <a:bodyPr/>
          <a:lstStyle/>
          <a:p>
            <a:fld id="{B3979995-AADD-1243-9BEA-2899D55DB8A0}" type="slidenum">
              <a:rPr lang="en-US" smtClean="0"/>
              <a:pPr/>
              <a:t>2</a:t>
            </a:fld>
            <a:endParaRPr lang="en-US" dirty="0" smtClean="0"/>
          </a:p>
        </p:txBody>
      </p:sp>
      <p:pic>
        <p:nvPicPr>
          <p:cNvPr id="18437" name="Picture 3" descr="DickePeeblesRollWilkins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6" y="1397638"/>
            <a:ext cx="4283551" cy="525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304007" y="6850913"/>
            <a:ext cx="4118610" cy="37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0" tIns="50935" rIns="101870" bIns="50935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Dicke</a:t>
            </a:r>
            <a:r>
              <a:rPr lang="en-US" dirty="0">
                <a:solidFill>
                  <a:schemeClr val="bg1"/>
                </a:solidFill>
              </a:rPr>
              <a:t>, Peebles, Roll, Wilkinson (1965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1352000" y="2340574"/>
            <a:ext cx="297356" cy="871"/>
          </a:xfrm>
          <a:prstGeom prst="line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22695" y="1815374"/>
            <a:ext cx="783374" cy="37986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1 sec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78850" y="6738888"/>
            <a:ext cx="223545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6"/>
          <p:cNvGrpSpPr/>
          <p:nvPr/>
        </p:nvGrpSpPr>
        <p:grpSpPr>
          <a:xfrm>
            <a:off x="4483100" y="4035266"/>
            <a:ext cx="5448300" cy="1847165"/>
            <a:chOff x="4483100" y="3918635"/>
            <a:chExt cx="5448300" cy="1847165"/>
          </a:xfrm>
        </p:grpSpPr>
        <p:sp>
          <p:nvSpPr>
            <p:cNvPr id="24" name="Rectangle 23"/>
            <p:cNvSpPr/>
            <p:nvPr/>
          </p:nvSpPr>
          <p:spPr>
            <a:xfrm>
              <a:off x="7391400" y="4826000"/>
              <a:ext cx="2540000" cy="9398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7448549" y="4889501"/>
            <a:ext cx="2458881" cy="856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368" name="Equation" r:id="rId4" imgW="1130300" imgH="393700" progId="Equation.3">
                    <p:embed/>
                  </p:oleObj>
                </mc:Choice>
                <mc:Fallback>
                  <p:oleObj name="Equation" r:id="rId4" imgW="1130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8549" y="4889501"/>
                          <a:ext cx="2458881" cy="8564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Arrow Connector 25"/>
            <p:cNvCxnSpPr/>
            <p:nvPr/>
          </p:nvCxnSpPr>
          <p:spPr>
            <a:xfrm rot="10800000">
              <a:off x="6692900" y="4902200"/>
              <a:ext cx="596900" cy="495300"/>
            </a:xfrm>
            <a:prstGeom prst="straightConnector1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483100" y="3918635"/>
              <a:ext cx="53721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en-US" sz="2800" dirty="0" smtClean="0">
                  <a:solidFill>
                    <a:srgbClr val="CCFFCC"/>
                  </a:solidFill>
                </a:rPr>
                <a:t>start of </a:t>
              </a:r>
              <a:r>
                <a:rPr lang="en-US" sz="2800" dirty="0" err="1" smtClean="0">
                  <a:solidFill>
                    <a:srgbClr val="CCFFCC"/>
                  </a:solidFill>
                </a:rPr>
                <a:t>nucleosynthesis</a:t>
              </a:r>
              <a:endParaRPr lang="en-US" sz="2800" dirty="0" smtClean="0">
                <a:solidFill>
                  <a:srgbClr val="CCFFCC"/>
                </a:solidFill>
              </a:endParaRPr>
            </a:p>
            <a:p>
              <a:pPr lvl="2"/>
              <a:r>
                <a:rPr lang="en-US" sz="2800" dirty="0" smtClean="0">
                  <a:solidFill>
                    <a:srgbClr val="CCFFCC"/>
                  </a:solidFill>
                </a:rPr>
                <a:t>n/p~0.15*0.74~0.11</a:t>
              </a:r>
              <a:endParaRPr lang="en-US" sz="2800" dirty="0">
                <a:solidFill>
                  <a:srgbClr val="CCFFCC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4800600" y="3055387"/>
            <a:ext cx="4998272" cy="1052756"/>
            <a:chOff x="4800600" y="2938756"/>
            <a:chExt cx="4998272" cy="1052756"/>
          </a:xfrm>
        </p:grpSpPr>
        <p:sp>
          <p:nvSpPr>
            <p:cNvPr id="31" name="Rectangle 30"/>
            <p:cNvSpPr/>
            <p:nvPr/>
          </p:nvSpPr>
          <p:spPr>
            <a:xfrm>
              <a:off x="4800600" y="2938756"/>
              <a:ext cx="2794000" cy="105275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70" tIns="50935" rIns="101870" bIns="50935"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4876799" y="2946401"/>
            <a:ext cx="2659063" cy="1006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369" name="Equation" r:id="rId6" imgW="1143000" imgH="419100" progId="Equation.3">
                    <p:embed/>
                  </p:oleObj>
                </mc:Choice>
                <mc:Fallback>
                  <p:oleObj name="Equation" r:id="rId6" imgW="11430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799" y="2946401"/>
                          <a:ext cx="2659063" cy="10068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7874723" y="3034126"/>
              <a:ext cx="1924149" cy="595307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3200" dirty="0" smtClean="0">
                  <a:solidFill>
                    <a:srgbClr val="99FF99"/>
                  </a:solidFill>
                </a:rPr>
                <a:t>T</a:t>
              </a:r>
              <a:r>
                <a:rPr lang="en-US" sz="3200" baseline="-25000" dirty="0" smtClean="0">
                  <a:solidFill>
                    <a:srgbClr val="99FF99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3200" dirty="0" smtClean="0">
                  <a:solidFill>
                    <a:srgbClr val="99FF99"/>
                  </a:solidFill>
                </a:rPr>
                <a:t>~1.95K</a:t>
              </a:r>
              <a:endParaRPr lang="en-US" sz="3200" dirty="0">
                <a:solidFill>
                  <a:srgbClr val="99FF99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14190" y="7225907"/>
            <a:ext cx="24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 Sabbatical (2010)</a:t>
            </a:r>
            <a:endParaRPr lang="en-US" dirty="0"/>
          </a:p>
        </p:txBody>
      </p:sp>
      <p:grpSp>
        <p:nvGrpSpPr>
          <p:cNvPr id="6" name="Group 33"/>
          <p:cNvGrpSpPr/>
          <p:nvPr/>
        </p:nvGrpSpPr>
        <p:grpSpPr>
          <a:xfrm>
            <a:off x="3973194" y="5803885"/>
            <a:ext cx="5800086" cy="1971145"/>
            <a:chOff x="4258314" y="5635418"/>
            <a:chExt cx="5800086" cy="1971145"/>
          </a:xfrm>
        </p:grpSpPr>
        <p:grpSp>
          <p:nvGrpSpPr>
            <p:cNvPr id="7" name="Group 37"/>
            <p:cNvGrpSpPr/>
            <p:nvPr/>
          </p:nvGrpSpPr>
          <p:grpSpPr>
            <a:xfrm>
              <a:off x="4960552" y="5635418"/>
              <a:ext cx="5097848" cy="1636602"/>
              <a:chOff x="4960552" y="5635418"/>
              <a:chExt cx="5097848" cy="1636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791701" y="6765074"/>
                <a:ext cx="3544619" cy="50690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63966" y="6125286"/>
                <a:ext cx="4372458" cy="55917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5363561" y="6150660"/>
              <a:ext cx="4337578" cy="467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370" name="Equation" r:id="rId8" imgW="2184400" imgH="228600" progId="Equation.3">
                      <p:embed/>
                    </p:oleObj>
                  </mc:Choice>
                  <mc:Fallback>
                    <p:oleObj name="Equation" r:id="rId8" imgW="21844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3561" y="6150660"/>
                            <a:ext cx="4337578" cy="4676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/>
            </p:nvGraphicFramePr>
            <p:xfrm>
              <a:off x="5844059" y="6784446"/>
              <a:ext cx="3415665" cy="4875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371" name="Equation" r:id="rId10" imgW="1739900" imgH="241300" progId="Equation.3">
                      <p:embed/>
                    </p:oleObj>
                  </mc:Choice>
                  <mc:Fallback>
                    <p:oleObj name="Equation" r:id="rId10" imgW="17399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44059" y="6784446"/>
                            <a:ext cx="3415665" cy="4875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TextBox 22"/>
              <p:cNvSpPr txBox="1"/>
              <p:nvPr/>
            </p:nvSpPr>
            <p:spPr>
              <a:xfrm>
                <a:off x="4960552" y="5635418"/>
                <a:ext cx="5097848" cy="523220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r>
                  <a:rPr lang="en-US" sz="2700" dirty="0" smtClean="0">
                    <a:solidFill>
                      <a:srgbClr val="FFFFFF"/>
                    </a:solidFill>
                  </a:rPr>
                  <a:t>Relic velocity depends on mass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258314" y="7237231"/>
              <a:ext cx="5722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Non-linear distortions </a:t>
              </a:r>
              <a:r>
                <a:rPr lang="en-US" dirty="0" err="1" smtClean="0">
                  <a:solidFill>
                    <a:srgbClr val="FFFFFF"/>
                  </a:solidFill>
                </a:rPr>
                <a:t>Villaescusa</a:t>
              </a:r>
              <a:r>
                <a:rPr lang="en-US" dirty="0" smtClean="0">
                  <a:solidFill>
                    <a:srgbClr val="FFFFFF"/>
                  </a:solidFill>
                </a:rPr>
                <a:t>-Navarro et al (2013)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5409191" y="1315511"/>
            <a:ext cx="3976109" cy="1663941"/>
            <a:chOff x="5409191" y="1198880"/>
            <a:chExt cx="3976109" cy="1663941"/>
          </a:xfrm>
        </p:grpSpPr>
        <p:sp>
          <p:nvSpPr>
            <p:cNvPr id="15" name="Rectangle 14"/>
            <p:cNvSpPr/>
            <p:nvPr/>
          </p:nvSpPr>
          <p:spPr>
            <a:xfrm>
              <a:off x="5409191" y="1234900"/>
              <a:ext cx="3976109" cy="911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70" tIns="50935" rIns="101870" bIns="50935"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5488705" y="1198880"/>
            <a:ext cx="3883896" cy="971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372" name="Equation" r:id="rId12" imgW="1625600" imgH="393700" progId="Equation.3">
                    <p:embed/>
                  </p:oleObj>
                </mc:Choice>
                <mc:Fallback>
                  <p:oleObj name="Equation" r:id="rId12" imgW="16256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8705" y="1198880"/>
                          <a:ext cx="3883896" cy="9711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5851685" y="2041203"/>
              <a:ext cx="3323851" cy="518375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2700" dirty="0" smtClean="0">
                  <a:solidFill>
                    <a:srgbClr val="FFFFFF"/>
                  </a:solidFill>
                </a:rPr>
                <a:t>per neutrino species</a:t>
              </a:r>
              <a:endParaRPr lang="en-US" sz="27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8308" y="2421402"/>
              <a:ext cx="3043821" cy="441419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(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neutrino+antineutrino</a:t>
              </a:r>
              <a:r>
                <a:rPr lang="en-US" sz="2200" dirty="0" smtClean="0">
                  <a:solidFill>
                    <a:srgbClr val="FFFFFF"/>
                  </a:solidFill>
                </a:rPr>
                <a:t>)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9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0"/>
            <a:ext cx="9388292" cy="1036320"/>
          </a:xfrm>
        </p:spPr>
        <p:txBody>
          <a:bodyPr/>
          <a:lstStyle/>
          <a:p>
            <a:r>
              <a:rPr lang="en-US" dirty="0" smtClean="0"/>
              <a:t>TES </a:t>
            </a:r>
            <a:r>
              <a:rPr lang="en-US" smtClean="0"/>
              <a:t>Single Photon IR </a:t>
            </a:r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2" y="2135771"/>
            <a:ext cx="4203700" cy="375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2" y="1244600"/>
            <a:ext cx="5396178" cy="6373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6154592"/>
            <a:ext cx="3854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agenda.infn.it/getFile.py/access?contribId=12&amp;sessionId=3&amp;resId=0&amp;materialId=slides&amp;confId=1299</a:t>
            </a:r>
            <a:endParaRPr lang="en-US" dirty="0" smtClean="0"/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3353" y="1124380"/>
            <a:ext cx="3636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Results from INRIM (Torino) -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Istituto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Nazionale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Ricerca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Metrologica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Microcal</a:t>
            </a:r>
            <a:r>
              <a:rPr lang="en-US" dirty="0" smtClean="0"/>
              <a:t> for IR Photons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299" y="1232460"/>
            <a:ext cx="85500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IR TES  achieve 0.12 </a:t>
            </a:r>
            <a:r>
              <a:rPr lang="en-US" sz="2800" dirty="0">
                <a:solidFill>
                  <a:srgbClr val="FFFFFF"/>
                </a:solidFill>
              </a:rPr>
              <a:t>eV resolution </a:t>
            </a:r>
            <a:r>
              <a:rPr lang="en-US" sz="2800" dirty="0" smtClean="0">
                <a:solidFill>
                  <a:srgbClr val="FFFFFF"/>
                </a:solidFill>
              </a:rPr>
              <a:t>at </a:t>
            </a:r>
            <a:r>
              <a:rPr lang="en-US" sz="2800" dirty="0">
                <a:solidFill>
                  <a:srgbClr val="FFFFFF"/>
                </a:solidFill>
              </a:rPr>
              <a:t>0.8 eV for single IR </a:t>
            </a:r>
            <a:r>
              <a:rPr lang="en-US" sz="2800" dirty="0" smtClean="0">
                <a:solidFill>
                  <a:srgbClr val="FFFFFF"/>
                </a:solidFill>
              </a:rPr>
              <a:t>photons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8" y="2356107"/>
            <a:ext cx="86360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8744" y="2356107"/>
            <a:ext cx="3636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charset="0"/>
              </a:rPr>
              <a:t>Results from INRIM (Torino) -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Istituto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Nazionale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di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Ricerca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Metrologica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0182" y="3279437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800" b="1" baseline="-25000" dirty="0" err="1" smtClean="0">
                <a:solidFill>
                  <a:srgbClr val="0000FF"/>
                </a:solidFill>
                <a:latin typeface="+mn-lt"/>
                <a:ea typeface="Symbol" charset="2"/>
                <a:cs typeface="Symbol" charset="2"/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 = 0.05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ea typeface="Symbol" charset="2"/>
                <a:cs typeface="Symbol" charset="2"/>
              </a:rPr>
              <a:t>eV</a:t>
            </a:r>
            <a:endParaRPr lang="en-US" sz="2800" b="1" dirty="0">
              <a:solidFill>
                <a:srgbClr val="0000FF"/>
              </a:solidFill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730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ATRINovervie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8" y="1073715"/>
            <a:ext cx="9067801" cy="5374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399" cy="103632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solidFill>
                  <a:schemeClr val="tx1"/>
                </a:solidFill>
              </a:rPr>
              <a:t>KArlsruhe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TRItium</a:t>
            </a:r>
            <a:r>
              <a:rPr lang="en-US" sz="4000" dirty="0" smtClean="0">
                <a:solidFill>
                  <a:schemeClr val="tx1"/>
                </a:solidFill>
              </a:rPr>
              <a:t> Neutrino (KATRIN)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7EA43C-0462-B341-ADF0-52861C227CB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6" name="Rectangle 15"/>
          <p:cNvSpPr/>
          <p:nvPr/>
        </p:nvSpPr>
        <p:spPr>
          <a:xfrm>
            <a:off x="515898" y="4145503"/>
            <a:ext cx="2420762" cy="2553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35412" y="5073167"/>
            <a:ext cx="2420762" cy="139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410466"/>
            <a:ext cx="2777137" cy="3361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diabaticInvariance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502" y="5050000"/>
            <a:ext cx="3893574" cy="272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898" y="5150196"/>
            <a:ext cx="349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Filter energy resolution (MAC-E)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~0.93 </a:t>
            </a:r>
            <a:r>
              <a:rPr lang="en-US" dirty="0" err="1" smtClean="0">
                <a:solidFill>
                  <a:srgbClr val="FFFFFF"/>
                </a:solidFill>
              </a:rPr>
              <a:t>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81" y="4508167"/>
            <a:ext cx="2679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Adiabatic Invariance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612675">
            <a:off x="3360190" y="4513494"/>
            <a:ext cx="106591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~70 </a:t>
            </a:r>
            <a:r>
              <a:rPr lang="en-US" sz="2400" b="1" dirty="0" err="1" smtClean="0"/>
              <a:t>m</a:t>
            </a:r>
            <a:endParaRPr lang="en-US" sz="2400" b="1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0" y="5455240"/>
          <a:ext cx="1800255" cy="188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1" name="Equation" r:id="rId5" imgW="1143000" imgH="1104900" progId="Equation.3">
                  <p:embed/>
                </p:oleObj>
              </mc:Choice>
              <mc:Fallback>
                <p:oleObj name="Equation" r:id="rId5" imgW="11430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55240"/>
                        <a:ext cx="1800255" cy="18862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9"/>
          <p:cNvGrpSpPr/>
          <p:nvPr/>
        </p:nvGrpSpPr>
        <p:grpSpPr>
          <a:xfrm>
            <a:off x="913910" y="1409462"/>
            <a:ext cx="8539869" cy="484470"/>
            <a:chOff x="913910" y="1409462"/>
            <a:chExt cx="8539869" cy="484470"/>
          </a:xfrm>
        </p:grpSpPr>
        <p:sp>
          <p:nvSpPr>
            <p:cNvPr id="13" name="TextBox 12"/>
            <p:cNvSpPr txBox="1"/>
            <p:nvPr/>
          </p:nvSpPr>
          <p:spPr>
            <a:xfrm>
              <a:off x="4160074" y="1412573"/>
              <a:ext cx="1422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</a:t>
              </a:r>
              <a:r>
                <a:rPr lang="en-US" sz="2400" b="1" baseline="30000" dirty="0" smtClean="0"/>
                <a:t>10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e</a:t>
              </a:r>
              <a:r>
                <a:rPr lang="en-US" sz="2400" b="1" baseline="30000" dirty="0" err="1" smtClean="0"/>
                <a:t>-</a:t>
              </a:r>
              <a:r>
                <a:rPr lang="en-US" sz="2400" b="1" dirty="0" err="1" smtClean="0"/>
                <a:t>/s</a:t>
              </a:r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3484" y="1409462"/>
              <a:ext cx="1308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</a:t>
              </a:r>
              <a:r>
                <a:rPr lang="en-US" sz="2400" b="1" baseline="30000" dirty="0" smtClean="0"/>
                <a:t>3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e</a:t>
              </a:r>
              <a:r>
                <a:rPr lang="en-US" sz="2400" b="1" baseline="30000" dirty="0" err="1" smtClean="0"/>
                <a:t>-</a:t>
              </a:r>
              <a:r>
                <a:rPr lang="en-US" sz="2400" b="1" dirty="0" err="1" smtClean="0"/>
                <a:t>/s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45458" y="1432267"/>
              <a:ext cx="1308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</a:t>
              </a:r>
              <a:r>
                <a:rPr lang="en-US" sz="2400" b="1" baseline="30000" dirty="0" smtClean="0"/>
                <a:t>0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e</a:t>
              </a:r>
              <a:r>
                <a:rPr lang="en-US" sz="2400" b="1" baseline="30000" dirty="0" err="1" smtClean="0"/>
                <a:t>-</a:t>
              </a:r>
              <a:r>
                <a:rPr lang="en-US" sz="2400" b="1" dirty="0" err="1" smtClean="0"/>
                <a:t>/s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3910" y="1419309"/>
              <a:ext cx="1422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</a:t>
              </a:r>
              <a:r>
                <a:rPr lang="en-US" sz="2400" b="1" baseline="30000" dirty="0" smtClean="0"/>
                <a:t>10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e</a:t>
              </a:r>
              <a:r>
                <a:rPr lang="en-US" sz="2400" b="1" baseline="30000" dirty="0" err="1" smtClean="0"/>
                <a:t>-</a:t>
              </a:r>
              <a:r>
                <a:rPr lang="en-US" sz="2400" b="1" dirty="0" err="1" smtClean="0"/>
                <a:t>/s</a:t>
              </a:r>
              <a:endParaRPr lang="en-US" sz="2400" b="1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475316" y="1671763"/>
              <a:ext cx="1581091" cy="1588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34373" y="1668650"/>
              <a:ext cx="599266" cy="16073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81461" y="1671763"/>
              <a:ext cx="492475" cy="1296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595269" y="3910279"/>
            <a:ext cx="7931519" cy="1560932"/>
          </a:xfrm>
          <a:prstGeom prst="straightConnector1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8253846" y="5003867"/>
            <a:ext cx="1308131" cy="35023"/>
          </a:xfrm>
          <a:prstGeom prst="straightConnector1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855131" y="4565325"/>
            <a:ext cx="80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6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1036320"/>
          </a:xfrm>
        </p:spPr>
        <p:txBody>
          <a:bodyPr/>
          <a:lstStyle/>
          <a:p>
            <a:r>
              <a:rPr lang="en-US" sz="4000" dirty="0" smtClean="0"/>
              <a:t>Refractor </a:t>
            </a:r>
            <a:r>
              <a:rPr lang="en-US" sz="4000" dirty="0" smtClean="0">
                <a:sym typeface="Wingdings"/>
              </a:rPr>
              <a:t> Reflector </a:t>
            </a:r>
            <a:r>
              <a:rPr lang="en-US" sz="4000" dirty="0" smtClean="0"/>
              <a:t>Telescopes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4518243"/>
            <a:ext cx="3917350" cy="197881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1642937"/>
            <a:ext cx="3949010" cy="2707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4284" y="4018545"/>
            <a:ext cx="161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Yerkes (1895)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32944" y="1463040"/>
            <a:ext cx="5005139" cy="6154631"/>
            <a:chOff x="4932944" y="1463040"/>
            <a:chExt cx="5005139" cy="61546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2" b="-9872"/>
            <a:stretch/>
          </p:blipFill>
          <p:spPr>
            <a:xfrm>
              <a:off x="4932944" y="1463040"/>
              <a:ext cx="5005137" cy="3389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946" y="4350202"/>
              <a:ext cx="5005137" cy="32674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105273" y="4018545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Atacoma</a:t>
              </a:r>
              <a:r>
                <a:rPr lang="en-US" dirty="0" smtClean="0">
                  <a:solidFill>
                    <a:schemeClr val="bg1"/>
                  </a:solidFill>
                </a:rPr>
                <a:t> (2010)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406662" y="589232"/>
            <a:ext cx="905256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75000" dist="12700" dir="5400000" sy="-100000" algn="bl" rotWithShape="0"/>
                </a:effectLst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509352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rgbClr val="CCFFFF"/>
                </a:solidFill>
                <a:latin typeface="Arial" pitchFamily="-107" charset="0"/>
              </a:defRPr>
            </a:lvl6pPr>
            <a:lvl7pPr marL="1018705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rgbClr val="CCFFFF"/>
                </a:solidFill>
                <a:latin typeface="Arial" pitchFamily="-107" charset="0"/>
              </a:defRPr>
            </a:lvl7pPr>
            <a:lvl8pPr marL="152805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rgbClr val="CCFFFF"/>
                </a:solidFill>
                <a:latin typeface="Arial" pitchFamily="-107" charset="0"/>
              </a:defRPr>
            </a:lvl8pPr>
            <a:lvl9pPr marL="2037411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rgbClr val="CCFFFF"/>
                </a:solidFill>
                <a:latin typeface="Arial" pitchFamily="-107" charset="0"/>
              </a:defRPr>
            </a:lvl9pPr>
          </a:lstStyle>
          <a:p>
            <a:r>
              <a:rPr lang="en-US" sz="4000" kern="0" smtClean="0"/>
              <a:t>Galilean </a:t>
            </a:r>
            <a:r>
              <a:rPr lang="en-US" sz="4000" kern="0" smtClean="0">
                <a:sym typeface="Wingdings"/>
              </a:rPr>
              <a:t> Newtonian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8320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MAC-E “Telescope”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5" descr=":Neuig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9" y="1197579"/>
            <a:ext cx="3948179" cy="296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794533"/>
            <a:ext cx="3948179" cy="3847203"/>
          </a:xfrm>
          <a:prstGeom prst="rect">
            <a:avLst/>
          </a:prstGeom>
        </p:spPr>
      </p:pic>
      <p:pic>
        <p:nvPicPr>
          <p:cNvPr id="7" name="Picture 6" descr="PT7ICHEP.png"/>
          <p:cNvPicPr>
            <a:picLocks noChangeAspect="1"/>
          </p:cNvPicPr>
          <p:nvPr/>
        </p:nvPicPr>
        <p:blipFill rotWithShape="1">
          <a:blip r:embed="rId4"/>
          <a:srcRect l="44419" t="387" r="41972" b="-387"/>
          <a:stretch/>
        </p:blipFill>
        <p:spPr>
          <a:xfrm rot="10800000">
            <a:off x="4704344" y="4155704"/>
            <a:ext cx="4754881" cy="2456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46311" y="526009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ExB</a:t>
            </a:r>
            <a:r>
              <a:rPr lang="en-US" dirty="0" smtClean="0"/>
              <a:t> Drift</a:t>
            </a:r>
          </a:p>
          <a:p>
            <a:pPr algn="ctr"/>
            <a:r>
              <a:rPr lang="en-US" dirty="0" smtClean="0"/>
              <a:t>~1m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6771732" y="5358152"/>
            <a:ext cx="2164220" cy="12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84841" y="358513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E*B ~1cm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18157" y="4033486"/>
            <a:ext cx="288757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68508" y="568948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E*B ~10m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66800" y="5584946"/>
            <a:ext cx="1416620" cy="1093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9354" y="1365934"/>
            <a:ext cx="4090737" cy="19389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PTOLEMY implements a “reflector” method that is four orders of </a:t>
            </a:r>
            <a:r>
              <a:rPr lang="en-US" sz="2400" smtClean="0">
                <a:solidFill>
                  <a:schemeClr val="bg1"/>
                </a:solidFill>
              </a:rPr>
              <a:t>magnitude more compact along the direction of the B field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7000" y="6885566"/>
            <a:ext cx="4090737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Filtering of the energy is in the vertical direction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T7ICHEP.png"/>
          <p:cNvPicPr>
            <a:picLocks noChangeAspect="1"/>
          </p:cNvPicPr>
          <p:nvPr/>
        </p:nvPicPr>
        <p:blipFill>
          <a:blip r:embed="rId2"/>
          <a:srcRect l="16104" r="16104"/>
          <a:stretch>
            <a:fillRect/>
          </a:stretch>
        </p:blipFill>
        <p:spPr>
          <a:xfrm rot="10800000">
            <a:off x="4365309" y="3598449"/>
            <a:ext cx="5693090" cy="3962267"/>
          </a:xfrm>
          <a:prstGeom prst="rect">
            <a:avLst/>
          </a:prstGeom>
        </p:spPr>
      </p:pic>
      <p:pic>
        <p:nvPicPr>
          <p:cNvPr id="42" name="Picture 41" descr="PT4ICHE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99169" cy="75408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PT2ICHEP.png"/>
          <p:cNvPicPr>
            <a:picLocks noChangeAspect="1"/>
          </p:cNvPicPr>
          <p:nvPr/>
        </p:nvPicPr>
        <p:blipFill>
          <a:blip r:embed="rId3"/>
          <a:srcRect l="28630" t="38236" r="7158" b="42333"/>
          <a:stretch>
            <a:fillRect/>
          </a:stretch>
        </p:blipFill>
        <p:spPr>
          <a:xfrm>
            <a:off x="4354482" y="12687"/>
            <a:ext cx="5703918" cy="3532850"/>
          </a:xfrm>
          <a:prstGeom prst="rect">
            <a:avLst/>
          </a:prstGeom>
        </p:spPr>
      </p:pic>
      <p:pic>
        <p:nvPicPr>
          <p:cNvPr id="9" name="Picture 14" descr="220px-Ptolemaeu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0989" y="0"/>
            <a:ext cx="1267411" cy="1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542487" y="-64795"/>
            <a:ext cx="246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PTOLEMY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81405" y="4276680"/>
            <a:ext cx="190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E*B and B Bottle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4310" y="4820897"/>
            <a:ext cx="3162184" cy="5183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16923" y="5175873"/>
            <a:ext cx="109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ExB</a:t>
            </a:r>
            <a:r>
              <a:rPr lang="en-US" dirty="0" smtClean="0"/>
              <a:t> Drift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242344" y="5273935"/>
            <a:ext cx="2164220" cy="12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7166" y="1617161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Cyclotron Motion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732416" y="2047588"/>
            <a:ext cx="3369537" cy="327872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2413" y="5520704"/>
            <a:ext cx="3382500" cy="161992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6479895" y="1257329"/>
            <a:ext cx="531332" cy="2721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700200" y="829673"/>
            <a:ext cx="414713" cy="311026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8426370" y="6575120"/>
            <a:ext cx="1190538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087428" y="6638004"/>
            <a:ext cx="187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Stretched</a:t>
            </a:r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323994" y="3524963"/>
            <a:ext cx="3719454" cy="252708"/>
          </a:xfrm>
          <a:custGeom>
            <a:avLst/>
            <a:gdLst>
              <a:gd name="connsiteX0" fmla="*/ 0 w 3719454"/>
              <a:gd name="connsiteY0" fmla="*/ 12960 h 654450"/>
              <a:gd name="connsiteX1" fmla="*/ 790546 w 3719454"/>
              <a:gd name="connsiteY1" fmla="*/ 414701 h 654450"/>
              <a:gd name="connsiteX2" fmla="*/ 1814368 w 3719454"/>
              <a:gd name="connsiteY2" fmla="*/ 647970 h 654450"/>
              <a:gd name="connsiteX3" fmla="*/ 2890028 w 3719454"/>
              <a:gd name="connsiteY3" fmla="*/ 453579 h 654450"/>
              <a:gd name="connsiteX4" fmla="*/ 3719454 w 3719454"/>
              <a:gd name="connsiteY4" fmla="*/ 0 h 65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454" h="654450">
                <a:moveTo>
                  <a:pt x="0" y="12960"/>
                </a:moveTo>
                <a:cubicBezTo>
                  <a:pt x="244075" y="160913"/>
                  <a:pt x="488151" y="308866"/>
                  <a:pt x="790546" y="414701"/>
                </a:cubicBezTo>
                <a:cubicBezTo>
                  <a:pt x="1092941" y="520536"/>
                  <a:pt x="1464454" y="641490"/>
                  <a:pt x="1814368" y="647970"/>
                </a:cubicBezTo>
                <a:cubicBezTo>
                  <a:pt x="2164282" y="654450"/>
                  <a:pt x="2572514" y="561574"/>
                  <a:pt x="2890028" y="453579"/>
                </a:cubicBezTo>
                <a:cubicBezTo>
                  <a:pt x="3207542" y="345584"/>
                  <a:pt x="3719454" y="0"/>
                  <a:pt x="3719454" y="0"/>
                </a:cubicBez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0949" y="3667510"/>
            <a:ext cx="458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>
            <a:off x="323994" y="3529967"/>
            <a:ext cx="401753" cy="98665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12097" y="3560722"/>
            <a:ext cx="333837" cy="80869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496020" y="3560722"/>
            <a:ext cx="458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3994" y="3408324"/>
            <a:ext cx="388793" cy="1295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 flipV="1">
            <a:off x="3641695" y="3421282"/>
            <a:ext cx="414712" cy="1295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91280" y="2757239"/>
            <a:ext cx="458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70662" y="2799230"/>
            <a:ext cx="4583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4626" y="3226889"/>
            <a:ext cx="336954" cy="3239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223865" y="3236737"/>
            <a:ext cx="336954" cy="3239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81289" y="3343522"/>
            <a:ext cx="103678" cy="1036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340569" y="3353373"/>
            <a:ext cx="103678" cy="1036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2773390" y="116637"/>
            <a:ext cx="1607012" cy="2591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695632" y="712767"/>
            <a:ext cx="1645890" cy="120522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55260" y="5022021"/>
            <a:ext cx="8463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x10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73149" y="405361"/>
            <a:ext cx="61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x3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4312" y="2663410"/>
            <a:ext cx="9372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ExB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103910"/>
            <a:ext cx="9052560" cy="1036320"/>
          </a:xfrm>
        </p:spPr>
        <p:txBody>
          <a:bodyPr/>
          <a:lstStyle/>
          <a:p>
            <a:r>
              <a:rPr lang="en-US" sz="4000" dirty="0" smtClean="0"/>
              <a:t>Cyclotron Radiation Emission Spectroscopy (Project 8) </a:t>
            </a:r>
            <a:r>
              <a:rPr lang="en-US" sz="4000" dirty="0" smtClean="0">
                <a:sym typeface="Wingdings"/>
              </a:rPr>
              <a:t> RF Trigger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RadiatedPower1.pdf"/>
          <p:cNvPicPr>
            <a:picLocks noChangeAspect="1"/>
          </p:cNvPicPr>
          <p:nvPr/>
        </p:nvPicPr>
        <p:blipFill rotWithShape="1">
          <a:blip r:embed="rId2"/>
          <a:srcRect b="34328"/>
          <a:stretch/>
        </p:blipFill>
        <p:spPr>
          <a:xfrm>
            <a:off x="0" y="1852167"/>
            <a:ext cx="10058400" cy="2989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02" y="5267546"/>
            <a:ext cx="9274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PTOLEMY </a:t>
            </a:r>
            <a:r>
              <a:rPr lang="en-US" sz="2400" dirty="0" err="1" smtClean="0">
                <a:solidFill>
                  <a:schemeClr val="bg1"/>
                </a:solidFill>
              </a:rPr>
              <a:t>ExB</a:t>
            </a:r>
            <a:r>
              <a:rPr lang="en-US" sz="2400" dirty="0" smtClean="0">
                <a:solidFill>
                  <a:schemeClr val="bg1"/>
                </a:solidFill>
              </a:rPr>
              <a:t> Filter is a natural harmonic trap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B field is dropping adiabatically as the electrons drift radially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rift velocity has to be adjusted so that number of bounces is roughly ~20,000 per FFT/Trigger decision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Relativistic Correction to Cyclotron Frequency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 descr="RelativisticFrequency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353"/>
            <a:ext cx="10058401" cy="6445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6828" y="2130014"/>
            <a:ext cx="14847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Project 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Underground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3" y="1532996"/>
            <a:ext cx="7943850" cy="50482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254827" y="5509253"/>
            <a:ext cx="935182" cy="924791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22418" y="5949526"/>
            <a:ext cx="5234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Voltage Multiplexing (Extraction </a:t>
            </a:r>
            <a:r>
              <a:rPr lang="en-US" sz="2400" dirty="0" err="1" smtClean="0">
                <a:solidFill>
                  <a:schemeClr val="accent5"/>
                </a:solidFill>
              </a:rPr>
              <a:t>ExB</a:t>
            </a:r>
            <a:r>
              <a:rPr lang="en-US" sz="2400" dirty="0" smtClean="0">
                <a:solidFill>
                  <a:schemeClr val="accent5"/>
                </a:solidFill>
              </a:rPr>
              <a:t>)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0739" y="3510429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5"/>
                </a:solidFill>
              </a:rPr>
              <a:t>ExB</a:t>
            </a:r>
            <a:r>
              <a:rPr lang="en-US" sz="2400" dirty="0" smtClean="0">
                <a:solidFill>
                  <a:schemeClr val="accent5"/>
                </a:solidFill>
              </a:rPr>
              <a:t> Radial Drift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89908" y="4014388"/>
            <a:ext cx="852055" cy="8416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995054" y="5694218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213263" y="5473411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421081" y="5253999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639290" y="5045472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190009" y="4437003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652712" y="3972094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270663" y="3351968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339833" y="2311674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905990" y="4753925"/>
            <a:ext cx="10391" cy="31692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8988" y="489188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 B 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8804" y="212213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Low </a:t>
            </a:r>
            <a:r>
              <a:rPr lang="en-US" dirty="0" smtClean="0">
                <a:solidFill>
                  <a:srgbClr val="FFFF00"/>
                </a:solidFill>
              </a:rPr>
              <a:t>B 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3553" y="1729690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 Field Normal to Plate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76010" y="2782919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Calorimeter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36484" y="3989662"/>
            <a:ext cx="1722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RF Trigger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6263" y="5253999"/>
            <a:ext cx="2920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Tritiated</a:t>
            </a:r>
            <a:r>
              <a:rPr lang="en-US" sz="2400" b="1" dirty="0" smtClean="0">
                <a:solidFill>
                  <a:schemeClr val="bg1"/>
                </a:solidFill>
              </a:rPr>
              <a:t>-Graphene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-1"/>
            <a:ext cx="9052560" cy="1498409"/>
          </a:xfrm>
        </p:spPr>
        <p:txBody>
          <a:bodyPr/>
          <a:lstStyle/>
          <a:p>
            <a:r>
              <a:rPr lang="en-US" dirty="0" smtClean="0"/>
              <a:t>E*B Reflector and Trigger Gate to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3" y="1532996"/>
            <a:ext cx="7943850" cy="504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5616" y="6100700"/>
            <a:ext cx="4478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E*B Reflector (Top and Bottom)</a:t>
            </a:r>
            <a:endParaRPr lang="en-US" sz="2400" dirty="0">
              <a:solidFill>
                <a:schemeClr val="accent5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19997" y="4925291"/>
            <a:ext cx="1497162" cy="117541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37222" y="1715537"/>
            <a:ext cx="414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E*B Gates (Triggered on RF)</a:t>
            </a:r>
            <a:endParaRPr lang="en-US" sz="2400" dirty="0">
              <a:solidFill>
                <a:schemeClr val="accent5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65813" y="2192003"/>
            <a:ext cx="828305" cy="60714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04835" y="3477941"/>
            <a:ext cx="4367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Trigger Gate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Calorimeter on base plate serves multiple target layers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Barrier between layers selectively dropped (akin to a CCD-like readout)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" y="0"/>
            <a:ext cx="9997282" cy="1036320"/>
          </a:xfrm>
        </p:spPr>
        <p:txBody>
          <a:bodyPr/>
          <a:lstStyle/>
          <a:p>
            <a:r>
              <a:rPr lang="en-US" dirty="0" smtClean="0"/>
              <a:t>Neutrino Masses from Oscillations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neutrinomasshei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20"/>
            <a:ext cx="5867400" cy="5702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1370" y="1068827"/>
            <a:ext cx="4177030" cy="4842623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An incredible phenomenon appeared when neutrinos were measured from different sources:  solar, atmospheric, reactor, accelerator.</a:t>
            </a: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A neutrino created with a definite lepton flavor (in this case, electron or </a:t>
            </a:r>
            <a:r>
              <a:rPr lang="en-US" sz="2200" dirty="0" err="1" smtClean="0">
                <a:solidFill>
                  <a:schemeClr val="bg1"/>
                </a:solidFill>
              </a:rPr>
              <a:t>muon</a:t>
            </a:r>
            <a:r>
              <a:rPr lang="en-US" sz="2200" dirty="0" smtClean="0">
                <a:solidFill>
                  <a:schemeClr val="bg1"/>
                </a:solidFill>
              </a:rPr>
              <a:t>) would arrive with a lower probability to be detected with the same flavor and a non-zero probability to have mixed into another flavor.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1" y="2362707"/>
            <a:ext cx="2095501" cy="1056972"/>
          </a:xfrm>
          <a:prstGeom prst="rect">
            <a:avLst/>
          </a:prstGeom>
          <a:solidFill>
            <a:srgbClr val="FFFFFF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3100" dirty="0" smtClean="0"/>
              <a:t>≈(0.05eV)</a:t>
            </a:r>
            <a:r>
              <a:rPr lang="en-US" sz="3100" baseline="30000" dirty="0" smtClean="0"/>
              <a:t>2</a:t>
            </a:r>
          </a:p>
          <a:p>
            <a:endParaRPr lang="en-US" sz="3100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2324141" y="5243364"/>
            <a:ext cx="1540087" cy="1397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07798" y="6005999"/>
            <a:ext cx="586740" cy="143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8958" y="4897712"/>
            <a:ext cx="642470" cy="592983"/>
          </a:xfrm>
          <a:prstGeom prst="rect">
            <a:avLst/>
          </a:prstGeom>
          <a:solidFill>
            <a:srgbClr val="FFFFFF"/>
          </a:solidFill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3100" dirty="0" smtClean="0"/>
              <a:t>??</a:t>
            </a:r>
            <a:endParaRPr lang="en-US" sz="3100" dirty="0"/>
          </a:p>
        </p:txBody>
      </p:sp>
      <p:sp>
        <p:nvSpPr>
          <p:cNvPr id="15" name="TextBox 14"/>
          <p:cNvSpPr txBox="1"/>
          <p:nvPr/>
        </p:nvSpPr>
        <p:spPr>
          <a:xfrm>
            <a:off x="3352629" y="5674952"/>
            <a:ext cx="422802" cy="592983"/>
          </a:xfrm>
          <a:prstGeom prst="rect">
            <a:avLst/>
          </a:prstGeom>
          <a:solidFill>
            <a:srgbClr val="FFFFFF"/>
          </a:solidFill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3100" dirty="0" smtClean="0"/>
              <a:t>0</a:t>
            </a:r>
            <a:endParaRPr lang="en-US" sz="3100" dirty="0"/>
          </a:p>
        </p:txBody>
      </p:sp>
      <p:pic>
        <p:nvPicPr>
          <p:cNvPr id="12" name="Picture 11" descr="Nn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31" y="5570263"/>
            <a:ext cx="2137369" cy="2202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4818082" y="7053825"/>
            <a:ext cx="3115182" cy="518363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700" dirty="0" err="1" smtClean="0"/>
              <a:t>N</a:t>
            </a:r>
            <a:r>
              <a:rPr lang="en-US" sz="27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2700" dirty="0" smtClean="0"/>
              <a:t> = 2.984 ± 0.008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413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127" y="1378844"/>
            <a:ext cx="99752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Advantages of Design: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Tritium molecularly bound to Graphene wafers installed in disks (1 microgram per 100 cm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wafer)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Disks are individually vacuum-sealed above ground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Each disk transports ~20 micrograms of tritium target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3m diameter disks can be transported underground with an approved transport container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Disks are interleaved with external coils and installed within a cryostat that serves N~100 disks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Cryostats situated one after the other in strings/loops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System scales with number of cryostats (50 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 1g in ~70m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6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Graphene FET Structures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3" y="1419727"/>
            <a:ext cx="8708770" cy="1972803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1" y="4138864"/>
            <a:ext cx="5479353" cy="30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Graphene Nanoribbons (GNR)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8" y="1335949"/>
            <a:ext cx="4787164" cy="3538339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/>
          <a:stretch/>
        </p:blipFill>
        <p:spPr>
          <a:xfrm>
            <a:off x="5114525" y="1335949"/>
            <a:ext cx="4742948" cy="35383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5188319" y="1335949"/>
            <a:ext cx="225892" cy="324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09" y="4979407"/>
            <a:ext cx="5675740" cy="26382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2402352" y="4979407"/>
            <a:ext cx="225892" cy="324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33259" y="4975391"/>
            <a:ext cx="225892" cy="324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23118" y="500267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8530" y="500267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Ribbon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3154" y="50085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Bi-layer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3855" y="4922242"/>
            <a:ext cx="792205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Biased</a:t>
            </a:r>
          </a:p>
          <a:p>
            <a:pPr algn="ctr"/>
            <a:r>
              <a:rPr lang="en-US" sz="1400" dirty="0" smtClean="0"/>
              <a:t>Bi-layer</a:t>
            </a:r>
          </a:p>
        </p:txBody>
      </p:sp>
    </p:spTree>
    <p:extLst>
      <p:ext uri="{BB962C8B-B14F-4D97-AF65-F5344CB8AC3E}">
        <p14:creationId xmlns:p14="http://schemas.microsoft.com/office/powerpoint/2010/main" val="8566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0"/>
            <a:ext cx="3561383" cy="1036320"/>
          </a:xfrm>
        </p:spPr>
        <p:txBody>
          <a:bodyPr/>
          <a:lstStyle/>
          <a:p>
            <a:r>
              <a:rPr lang="en-US" dirty="0" smtClean="0"/>
              <a:t>G-FET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4298552"/>
            <a:ext cx="3954681" cy="3473848"/>
            <a:chOff x="4303842" y="2475247"/>
            <a:chExt cx="3954681" cy="3473848"/>
          </a:xfrm>
        </p:grpSpPr>
        <p:pic>
          <p:nvPicPr>
            <p:cNvPr id="5" name="Picture 4" descr="GFETconductance.png"/>
            <p:cNvPicPr>
              <a:picLocks noChangeAspect="1"/>
            </p:cNvPicPr>
            <p:nvPr/>
          </p:nvPicPr>
          <p:blipFill>
            <a:blip r:embed="rId2"/>
            <a:srcRect t="47143" r="89374" b="5714"/>
            <a:stretch>
              <a:fillRect/>
            </a:stretch>
          </p:blipFill>
          <p:spPr>
            <a:xfrm>
              <a:off x="4303842" y="2482155"/>
              <a:ext cx="749656" cy="3466940"/>
            </a:xfrm>
            <a:prstGeom prst="rect">
              <a:avLst/>
            </a:prstGeom>
          </p:spPr>
        </p:pic>
        <p:pic>
          <p:nvPicPr>
            <p:cNvPr id="6" name="Picture 5" descr="GFETconductance.png"/>
            <p:cNvPicPr>
              <a:picLocks noChangeAspect="1"/>
            </p:cNvPicPr>
            <p:nvPr/>
          </p:nvPicPr>
          <p:blipFill>
            <a:blip r:embed="rId2"/>
            <a:srcRect l="54220" t="47143" b="5714"/>
            <a:stretch>
              <a:fillRect/>
            </a:stretch>
          </p:blipFill>
          <p:spPr>
            <a:xfrm>
              <a:off x="5028700" y="2479041"/>
              <a:ext cx="3229823" cy="34669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52039" y="3926698"/>
              <a:ext cx="1360776" cy="13866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12484" y="2475247"/>
              <a:ext cx="378951" cy="259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96235" y="2488205"/>
              <a:ext cx="378951" cy="1912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1um500nmG80nmT7nm_0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453"/>
            <a:ext cx="3940899" cy="280789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499137" y="3097297"/>
            <a:ext cx="1632931" cy="1088589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96888" y="3413996"/>
            <a:ext cx="4724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Scalability to </a:t>
            </a:r>
            <a:r>
              <a:rPr lang="en-US" sz="2000" b="1" dirty="0" err="1" smtClean="0">
                <a:solidFill>
                  <a:srgbClr val="FFFFFF"/>
                </a:solidFill>
              </a:rPr>
              <a:t>Interdigitated</a:t>
            </a:r>
            <a:r>
              <a:rPr lang="en-US" sz="2000" b="1" dirty="0" smtClean="0">
                <a:solidFill>
                  <a:srgbClr val="FFFFFF"/>
                </a:solidFill>
              </a:rPr>
              <a:t> Capacitor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59536" y="1263935"/>
            <a:ext cx="5788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Principles of Operation: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FF"/>
                </a:solidFill>
              </a:rPr>
              <a:t> Tunable </a:t>
            </a:r>
            <a:r>
              <a:rPr lang="en-US" sz="2000" dirty="0" err="1" smtClean="0">
                <a:solidFill>
                  <a:srgbClr val="FFFFFF"/>
                </a:solidFill>
              </a:rPr>
              <a:t>meV</a:t>
            </a:r>
            <a:r>
              <a:rPr lang="en-US" sz="2000" dirty="0" smtClean="0">
                <a:solidFill>
                  <a:srgbClr val="FFFFFF"/>
                </a:solidFill>
              </a:rPr>
              <a:t> band gap set by </a:t>
            </a:r>
            <a:r>
              <a:rPr lang="en-US" sz="2000" dirty="0" err="1" smtClean="0">
                <a:solidFill>
                  <a:srgbClr val="FFFFFF"/>
                </a:solidFill>
              </a:rPr>
              <a:t>nanoribbon</a:t>
            </a:r>
            <a:r>
              <a:rPr lang="en-US" sz="2000" dirty="0" smtClean="0">
                <a:solidFill>
                  <a:srgbClr val="FFFFFF"/>
                </a:solidFill>
              </a:rPr>
              <a:t> width (</a:t>
            </a:r>
            <a:r>
              <a:rPr lang="en-US" sz="2000" dirty="0" err="1" smtClean="0">
                <a:solidFill>
                  <a:srgbClr val="FFFF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FFFF"/>
                </a:solidFill>
              </a:rPr>
              <a:t>gap</a:t>
            </a:r>
            <a:r>
              <a:rPr lang="en-US" sz="2000" dirty="0" smtClean="0">
                <a:solidFill>
                  <a:srgbClr val="FFFFFF"/>
                </a:solidFill>
              </a:rPr>
              <a:t> ~ 0.8eV/width[nm])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FF"/>
                </a:solidFill>
              </a:rPr>
              <a:t> Large jump in conductivity (~10</a:t>
            </a:r>
            <a:r>
              <a:rPr lang="en-US" sz="2000" baseline="30000" dirty="0" smtClean="0">
                <a:solidFill>
                  <a:srgbClr val="FFFFFF"/>
                </a:solidFill>
              </a:rPr>
              <a:t>10</a:t>
            </a:r>
            <a:r>
              <a:rPr lang="en-US" sz="2000" dirty="0" smtClean="0">
                <a:solidFill>
                  <a:srgbClr val="FFFFFF"/>
                </a:solidFill>
              </a:rPr>
              <a:t> charge carriers) relative to charge neutrality point under the field-effect from a single electron scatter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511180" y="5445001"/>
            <a:ext cx="105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Source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9122612" y="5478334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Drain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9685" y="7372290"/>
            <a:ext cx="1567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Back-gated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6200000" flipH="1">
            <a:off x="1043297" y="6019640"/>
            <a:ext cx="2514123" cy="3887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19971" y="4548750"/>
            <a:ext cx="66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CNP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1234577" y="6016532"/>
            <a:ext cx="2514123" cy="3887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42041" y="5961301"/>
            <a:ext cx="285114" cy="3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49956" y="5763813"/>
            <a:ext cx="99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ΔV~e</a:t>
            </a:r>
            <a:r>
              <a:rPr lang="en-US" dirty="0" smtClean="0">
                <a:solidFill>
                  <a:srgbClr val="0000FF"/>
                </a:solidFill>
              </a:rPr>
              <a:t>/C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19799" y="7305863"/>
            <a:ext cx="758882" cy="427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</a:rPr>
              <a:t>meV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04067" y="6269237"/>
            <a:ext cx="1143576" cy="427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(example behavior: curve rescaled)</a:t>
            </a:r>
            <a:endParaRPr lang="en-US" sz="1600" b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5" descr="GrapheneSensorFil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835" y="4021608"/>
            <a:ext cx="4009560" cy="34874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285027" y="186717"/>
            <a:ext cx="5662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PTOLEMY-G</a:t>
            </a:r>
            <a:r>
              <a:rPr lang="en-US" sz="1600" baseline="30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  Hochberg</a:t>
            </a:r>
            <a:r>
              <a:rPr lang="en-US" sz="1600" dirty="0">
                <a:solidFill>
                  <a:schemeClr val="bg1"/>
                </a:solidFill>
              </a:rPr>
              <a:t>, et. al, 2016. 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“</a:t>
            </a:r>
            <a:r>
              <a:rPr lang="en-US" sz="1600" dirty="0">
                <a:solidFill>
                  <a:schemeClr val="bg1"/>
                </a:solidFill>
              </a:rPr>
              <a:t>Directional Detection of Dark Matter with </a:t>
            </a:r>
            <a:r>
              <a:rPr lang="en-US" sz="1600" dirty="0" smtClean="0">
                <a:solidFill>
                  <a:schemeClr val="bg1"/>
                </a:solidFill>
              </a:rPr>
              <a:t>2D Targets</a:t>
            </a:r>
            <a:r>
              <a:rPr lang="en-US" sz="1600" dirty="0">
                <a:solidFill>
                  <a:schemeClr val="bg1"/>
                </a:solidFill>
              </a:rPr>
              <a:t>", </a:t>
            </a:r>
            <a:r>
              <a:rPr lang="cs-CZ" sz="1600" dirty="0" smtClean="0">
                <a:hlinkClick r:id="rId5" tooltip="Persistent link using digital object identifier"/>
              </a:rPr>
              <a:t>http://doi.org/10.1016/j.physletb.2017.06.051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Photocathode-type e</a:t>
            </a:r>
            <a:r>
              <a:rPr lang="en-US" baseline="30000" dirty="0" smtClean="0"/>
              <a:t>-</a:t>
            </a:r>
            <a:r>
              <a:rPr lang="en-US" dirty="0" smtClean="0"/>
              <a:t> Emission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6" b="6083"/>
          <a:stretch/>
        </p:blipFill>
        <p:spPr>
          <a:xfrm>
            <a:off x="324534" y="1156637"/>
            <a:ext cx="9050472" cy="51324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8046" y="6866813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41687" r="17159" b="32929"/>
          <a:stretch/>
        </p:blipFill>
        <p:spPr bwMode="auto">
          <a:xfrm>
            <a:off x="4291876" y="6289043"/>
            <a:ext cx="5586050" cy="134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903368" y="1156637"/>
            <a:ext cx="974557" cy="5744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4533" y="6189691"/>
            <a:ext cx="3967343" cy="1444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Forward-Backward Asymmetry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18479" r="3584" b="5486"/>
          <a:stretch/>
        </p:blipFill>
        <p:spPr>
          <a:xfrm>
            <a:off x="921656" y="1190675"/>
            <a:ext cx="8219263" cy="5284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956" y="6475392"/>
            <a:ext cx="8708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err="1" smtClean="0">
                <a:solidFill>
                  <a:srgbClr val="FFFF99"/>
                </a:solidFill>
              </a:rPr>
              <a:t>G.Cavoto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  <a:r>
              <a:rPr lang="en-US" sz="2400" dirty="0" err="1" smtClean="0">
                <a:solidFill>
                  <a:srgbClr val="FFFF99"/>
                </a:solidFill>
              </a:rPr>
              <a:t>F.Luchetta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  <a:r>
              <a:rPr lang="en-US" sz="2400" dirty="0" err="1" smtClean="0">
                <a:solidFill>
                  <a:srgbClr val="FFFF99"/>
                </a:solidFill>
              </a:rPr>
              <a:t>A.D.Polosa</a:t>
            </a:r>
            <a:r>
              <a:rPr lang="en-US" sz="2400" dirty="0" smtClean="0">
                <a:solidFill>
                  <a:srgbClr val="FFFF99"/>
                </a:solidFill>
              </a:rPr>
              <a:t>, 2017. </a:t>
            </a:r>
          </a:p>
          <a:p>
            <a:pPr lvl="1"/>
            <a:r>
              <a:rPr lang="en-US" sz="2400" dirty="0" smtClean="0">
                <a:solidFill>
                  <a:srgbClr val="FFFF99"/>
                </a:solidFill>
              </a:rPr>
              <a:t>“</a:t>
            </a:r>
            <a:r>
              <a:rPr lang="en-US" sz="2400" dirty="0">
                <a:solidFill>
                  <a:srgbClr val="FFFF99"/>
                </a:solidFill>
              </a:rPr>
              <a:t>Sub-GeV Dark Matter Detection with Electron Recoils in Carbon </a:t>
            </a:r>
            <a:r>
              <a:rPr lang="en-US" sz="2400" dirty="0" smtClean="0">
                <a:solidFill>
                  <a:srgbClr val="FFFF99"/>
                </a:solidFill>
              </a:rPr>
              <a:t>Nanotubes</a:t>
            </a:r>
            <a:r>
              <a:rPr lang="en-US" sz="2400" dirty="0">
                <a:solidFill>
                  <a:srgbClr val="FFFF99"/>
                </a:solidFill>
              </a:rPr>
              <a:t>” </a:t>
            </a:r>
            <a:r>
              <a:rPr lang="en-US" sz="2400" dirty="0" smtClean="0">
                <a:hlinkClick r:id="rId3"/>
              </a:rPr>
              <a:t>http://arxiv.org/abs/1706.02487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762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31173"/>
            <a:ext cx="9052560" cy="1036320"/>
          </a:xfrm>
        </p:spPr>
        <p:txBody>
          <a:bodyPr/>
          <a:lstStyle/>
          <a:p>
            <a:r>
              <a:rPr lang="en-US" sz="4000" smtClean="0"/>
              <a:t>Anisotropies in the Cosmic </a:t>
            </a:r>
            <a:r>
              <a:rPr lang="en-US" sz="4000" dirty="0" smtClean="0"/>
              <a:t>Microwave Background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10" y="2541199"/>
            <a:ext cx="3682966" cy="3700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510" y="1784453"/>
            <a:ext cx="36829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Adiabatic Density Anisotropies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~10</a:t>
            </a:r>
            <a:r>
              <a:rPr lang="en-US" sz="2000" baseline="30000" dirty="0" smtClean="0">
                <a:solidFill>
                  <a:schemeClr val="bg1"/>
                </a:solidFill>
              </a:rPr>
              <a:t>-5</a:t>
            </a:r>
            <a:r>
              <a:rPr lang="en-US" sz="2000" dirty="0" smtClean="0">
                <a:solidFill>
                  <a:schemeClr val="bg1"/>
                </a:solidFill>
              </a:rPr>
              <a:t> at z~1100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/>
          <a:stretch/>
        </p:blipFill>
        <p:spPr>
          <a:xfrm>
            <a:off x="263236" y="1249934"/>
            <a:ext cx="5605048" cy="27713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8083" y="1249934"/>
            <a:ext cx="9281390" cy="6268065"/>
            <a:chOff x="8083" y="1249934"/>
            <a:chExt cx="9281390" cy="6268065"/>
          </a:xfrm>
        </p:grpSpPr>
        <p:grpSp>
          <p:nvGrpSpPr>
            <p:cNvPr id="13" name="Group 12"/>
            <p:cNvGrpSpPr/>
            <p:nvPr/>
          </p:nvGrpSpPr>
          <p:grpSpPr>
            <a:xfrm>
              <a:off x="8083" y="1249934"/>
              <a:ext cx="5860200" cy="4704057"/>
              <a:chOff x="8083" y="1249934"/>
              <a:chExt cx="5860200" cy="470405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3" y="1249934"/>
                <a:ext cx="4859477" cy="470405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19" t="1112"/>
              <a:stretch/>
            </p:blipFill>
            <p:spPr>
              <a:xfrm>
                <a:off x="3117272" y="1249934"/>
                <a:ext cx="2751011" cy="2771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42164" y="4021283"/>
                <a:ext cx="1026119" cy="19327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06583" y="6317670"/>
              <a:ext cx="85828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Where we think there is an initial </a:t>
              </a:r>
              <a:r>
                <a:rPr lang="en-US" sz="2400" dirty="0" err="1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US" sz="2400" baseline="-25000" dirty="0" err="1" smtClean="0">
                  <a:solidFill>
                    <a:schemeClr val="bg1"/>
                  </a:solidFill>
                  <a:latin typeface="+mj-lt"/>
                  <a:ea typeface="Symbol" charset="2"/>
                  <a:cs typeface="Symbol" charset="2"/>
                </a:rPr>
                <a:t>i</a:t>
              </a:r>
              <a:r>
                <a:rPr lang="en-US" sz="2400" dirty="0" smtClean="0">
                  <a:solidFill>
                    <a:schemeClr val="bg1"/>
                  </a:solidFill>
                  <a:latin typeface="+mn-lt"/>
                </a:rPr>
                <a:t>=0</a:t>
              </a:r>
              <a:r>
                <a:rPr lang="en-US" sz="2400" dirty="0" smtClean="0">
                  <a:solidFill>
                    <a:schemeClr val="bg1"/>
                  </a:solidFill>
                </a:rPr>
                <a:t> Big Bang Singularity is believed to be the “end” of an inflation period that slowly pulled out (&gt;60 e-folds a</a:t>
              </a:r>
              <a:r>
                <a:rPr lang="en-US" sz="2400" dirty="0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(t)~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400" baseline="30000" dirty="0" err="1" smtClean="0">
                  <a:solidFill>
                    <a:schemeClr val="bg1"/>
                  </a:solidFill>
                </a:rPr>
                <a:t>H</a:t>
              </a:r>
              <a:r>
                <a:rPr lang="en-US" sz="2400" baseline="30000" dirty="0" err="1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US" sz="2400" dirty="0" smtClean="0">
                  <a:solidFill>
                    <a:schemeClr val="bg1"/>
                  </a:solidFill>
                </a:rPr>
                <a:t> ) of a “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deSitter</a:t>
              </a:r>
              <a:r>
                <a:rPr lang="en-US" sz="2400" dirty="0" smtClean="0">
                  <a:solidFill>
                    <a:schemeClr val="bg1"/>
                  </a:solidFill>
                </a:rPr>
                <a:t>”-like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spacetime</a:t>
              </a:r>
              <a:r>
                <a:rPr lang="en-US" sz="2400" dirty="0" smtClean="0">
                  <a:solidFill>
                    <a:schemeClr val="bg1"/>
                  </a:solidFill>
                </a:rPr>
                <a:t> 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8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Large Scale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35" y="1039998"/>
            <a:ext cx="7135592" cy="41136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35" y="5138233"/>
            <a:ext cx="7135591" cy="26341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8640826" y="2567623"/>
            <a:ext cx="141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Baumann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(TASI 2012)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11" y="1033630"/>
            <a:ext cx="6062772" cy="3555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9454" y="4380513"/>
            <a:ext cx="798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Hydrogen doping on graphene reveals magnetism</a:t>
            </a:r>
            <a:endParaRPr lang="en-US" sz="2800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6" y="6989374"/>
            <a:ext cx="6978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Gonzalez-Herrero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, H.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Atomic-scale control of graphene magnetism by using hydrogen atoms.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Science (80).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352,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437–441 (2016).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4250" y="202457"/>
            <a:ext cx="664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prstClr val="black"/>
                </a:solidFill>
              </a:rPr>
              <a:t>Polarized Tritium Target</a:t>
            </a:r>
            <a:endParaRPr lang="en-US" sz="480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7240" y="4892355"/>
            <a:ext cx="4787562" cy="2116455"/>
            <a:chOff x="458026" y="4292600"/>
            <a:chExt cx="5803106" cy="2565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2" y="4292600"/>
              <a:ext cx="5638800" cy="25654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58026" y="4292600"/>
              <a:ext cx="3464305" cy="322263"/>
              <a:chOff x="458026" y="4292600"/>
              <a:chExt cx="3464305" cy="32226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58026" y="4292600"/>
                <a:ext cx="328613" cy="257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561208" y="4292600"/>
                <a:ext cx="361123" cy="322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854950" y="5178748"/>
            <a:ext cx="5071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STM topography of a single H atom chemisorbed on neutral graphene.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/>
              </a:rPr>
              <a:t>dI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/>
              </a:rPr>
              <a:t>dV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 spectrum measured on the H atom, showing a fully polarized peak at E</a:t>
            </a:r>
            <a:r>
              <a:rPr lang="en-US" baseline="-25000" dirty="0" smtClean="0">
                <a:solidFill>
                  <a:prstClr val="black"/>
                </a:solidFill>
                <a:latin typeface="Calibri" panose="020F0502020204030204"/>
              </a:rPr>
              <a:t>F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, and measured on bare graphene far from the H atom.</a:t>
            </a:r>
            <a:endParaRPr lang="en-US" baseline="30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Down Arrow 2"/>
          <p:cNvSpPr/>
          <p:nvPr/>
        </p:nvSpPr>
        <p:spPr>
          <a:xfrm rot="10800000">
            <a:off x="3532165" y="2581790"/>
            <a:ext cx="176646" cy="312461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5066556" y="2894252"/>
            <a:ext cx="176646" cy="312461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0800000">
            <a:off x="2424114" y="2283039"/>
            <a:ext cx="176646" cy="312461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6845" y="3905521"/>
            <a:ext cx="317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Tritium Nuclear </a:t>
            </a:r>
            <a:r>
              <a:rPr lang="en-US" sz="2400" b="1" dirty="0" smtClean="0">
                <a:solidFill>
                  <a:srgbClr val="0000FF"/>
                </a:solidFill>
              </a:rPr>
              <a:t>Spin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rot="10800000">
            <a:off x="9373494" y="3967971"/>
            <a:ext cx="176646" cy="312461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 rot="10800000">
            <a:off x="572744" y="1544510"/>
            <a:ext cx="325581" cy="335282"/>
            <a:chOff x="1413164" y="2167015"/>
            <a:chExt cx="325581" cy="335282"/>
          </a:xfrm>
        </p:grpSpPr>
        <p:cxnSp>
          <p:nvCxnSpPr>
            <p:cNvPr id="9" name="Straight Connector 8"/>
            <p:cNvCxnSpPr/>
            <p:nvPr/>
          </p:nvCxnSpPr>
          <p:spPr>
            <a:xfrm flipH="1" flipV="1">
              <a:off x="1413164" y="2286000"/>
              <a:ext cx="249381" cy="1944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483269" y="2199157"/>
              <a:ext cx="249381" cy="1944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461653" y="2462946"/>
              <a:ext cx="277092" cy="39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84159" y="2167015"/>
              <a:ext cx="54585" cy="3156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>
            <a:off x="235938" y="1322180"/>
            <a:ext cx="955963" cy="730559"/>
          </a:xfrm>
          <a:prstGeom prst="straightConnector1">
            <a:avLst/>
          </a:prstGeom>
          <a:ln w="57150">
            <a:solidFill>
              <a:srgbClr val="FF0000">
                <a:alpha val="5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1676" y="1544510"/>
            <a:ext cx="56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32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lang="en-US" sz="32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54516" y="3036893"/>
            <a:ext cx="2454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~100%(v*s)</a:t>
            </a:r>
          </a:p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(for relativistic neutrinos)</a:t>
            </a:r>
            <a:endParaRPr lang="en-US" sz="16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62165" y="1000552"/>
            <a:ext cx="35892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err="1" smtClean="0"/>
              <a:t>Lisanti</a:t>
            </a:r>
            <a:r>
              <a:rPr lang="en-US" sz="1600" dirty="0" smtClean="0"/>
              <a:t>, </a:t>
            </a:r>
            <a:r>
              <a:rPr lang="en-US" sz="1600" dirty="0" err="1" smtClean="0"/>
              <a:t>Safdi</a:t>
            </a:r>
            <a:r>
              <a:rPr lang="en-US" sz="1600" dirty="0" smtClean="0"/>
              <a:t>, CGT, 2014. </a:t>
            </a:r>
          </a:p>
          <a:p>
            <a:pPr lvl="1"/>
            <a:r>
              <a:rPr lang="en-US" sz="1600" dirty="0" smtClean="0"/>
              <a:t>“</a:t>
            </a:r>
            <a:r>
              <a:rPr lang="en-US" sz="1600" dirty="0"/>
              <a:t>Measuring Anisotropies in the Cosmic Neutrino </a:t>
            </a:r>
            <a:r>
              <a:rPr lang="en-US" sz="1600" dirty="0" smtClean="0"/>
              <a:t>Background”</a:t>
            </a:r>
          </a:p>
          <a:p>
            <a:pPr lvl="1"/>
            <a:r>
              <a:rPr lang="cs-CZ" sz="1600" dirty="0" smtClean="0">
                <a:hlinkClick r:id="rId5" tooltip="Persistent link using digital object identifier"/>
              </a:rPr>
              <a:t>http://doi.org/</a:t>
            </a:r>
            <a:r>
              <a:rPr lang="is-IS" sz="1600" dirty="0">
                <a:hlinkClick r:id="rId6"/>
              </a:rPr>
              <a:t> 10.1103/PhysRevD.90.073006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117474" y="2337318"/>
            <a:ext cx="2728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Helvetica" charset="0"/>
              </a:rPr>
              <a:t>L.E. Marcucci et al., </a:t>
            </a:r>
            <a:r>
              <a:rPr lang="it-IT" sz="1600" dirty="0" err="1">
                <a:solidFill>
                  <a:srgbClr val="000000"/>
                </a:solidFill>
                <a:latin typeface="Helvetica" charset="0"/>
              </a:rPr>
              <a:t>Phys.Rev.Lett</a:t>
            </a:r>
            <a:r>
              <a:rPr lang="it-IT" sz="1600" dirty="0">
                <a:solidFill>
                  <a:srgbClr val="000000"/>
                </a:solidFill>
                <a:latin typeface="Helvetica" charset="0"/>
              </a:rPr>
              <a:t>. 108 (2012) 052502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34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49382"/>
            <a:ext cx="9052560" cy="1036320"/>
          </a:xfrm>
        </p:spPr>
        <p:txBody>
          <a:bodyPr/>
          <a:lstStyle/>
          <a:p>
            <a:r>
              <a:rPr lang="en-US" dirty="0" smtClean="0"/>
              <a:t>Anisotropies in the CNB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1" y="1841548"/>
            <a:ext cx="7758814" cy="4431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4778" y="6706743"/>
            <a:ext cx="7268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Simultaneously </a:t>
            </a:r>
            <a:r>
              <a:rPr lang="en-US" sz="2400" dirty="0" smtClean="0">
                <a:solidFill>
                  <a:schemeClr val="bg1"/>
                </a:solidFill>
              </a:rPr>
              <a:t>Probe </a:t>
            </a:r>
            <a:r>
              <a:rPr lang="en-US" sz="2400" dirty="0">
                <a:solidFill>
                  <a:schemeClr val="bg1"/>
                </a:solidFill>
              </a:rPr>
              <a:t>Linear Perturbations </a:t>
            </a:r>
            <a:r>
              <a:rPr lang="en-US" sz="2400" dirty="0" smtClean="0">
                <a:solidFill>
                  <a:schemeClr val="bg1"/>
                </a:solidFill>
              </a:rPr>
              <a:t>from Inflation and Different </a:t>
            </a:r>
            <a:r>
              <a:rPr lang="en-US" sz="2400" dirty="0">
                <a:solidFill>
                  <a:schemeClr val="bg1"/>
                </a:solidFill>
              </a:rPr>
              <a:t>Scales of Non-Linear Growth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" y="1462734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 ~10</a:t>
            </a:r>
            <a:r>
              <a:rPr lang="en-US" sz="2400" baseline="30000" dirty="0" smtClean="0">
                <a:solidFill>
                  <a:schemeClr val="bg1"/>
                </a:solidFill>
              </a:rPr>
              <a:t>-5 </a:t>
            </a:r>
            <a:r>
              <a:rPr lang="en-US" sz="2400" dirty="0" smtClean="0">
                <a:solidFill>
                  <a:schemeClr val="bg1"/>
                </a:solidFill>
              </a:rPr>
              <a:t>eV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4074" y="1457484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 ~10</a:t>
            </a:r>
            <a:r>
              <a:rPr lang="en-US" sz="2400" baseline="30000" dirty="0" smtClean="0">
                <a:solidFill>
                  <a:schemeClr val="bg1"/>
                </a:solidFill>
              </a:rPr>
              <a:t>-3 </a:t>
            </a:r>
            <a:r>
              <a:rPr lang="en-US" sz="2400" dirty="0" smtClean="0">
                <a:solidFill>
                  <a:schemeClr val="bg1"/>
                </a:solidFill>
              </a:rPr>
              <a:t>eV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38" y="6182207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 ~10</a:t>
            </a:r>
            <a:r>
              <a:rPr lang="en-US" sz="2400" baseline="30000" dirty="0" smtClean="0">
                <a:solidFill>
                  <a:schemeClr val="bg1"/>
                </a:solidFill>
              </a:rPr>
              <a:t>-2 </a:t>
            </a:r>
            <a:r>
              <a:rPr lang="en-US" sz="2400" dirty="0" smtClean="0">
                <a:solidFill>
                  <a:schemeClr val="bg1"/>
                </a:solidFill>
              </a:rPr>
              <a:t>eV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3396" y="6182207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 ~10</a:t>
            </a:r>
            <a:r>
              <a:rPr lang="en-US" sz="2400" baseline="30000" dirty="0" smtClean="0">
                <a:solidFill>
                  <a:schemeClr val="bg1"/>
                </a:solidFill>
              </a:rPr>
              <a:t>-1 </a:t>
            </a:r>
            <a:r>
              <a:rPr lang="en-US" sz="2400" dirty="0" smtClean="0">
                <a:solidFill>
                  <a:schemeClr val="bg1"/>
                </a:solidFill>
              </a:rPr>
              <a:t>eV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7756" y="1457483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(Requires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 ~</a:t>
            </a:r>
            <a:r>
              <a:rPr lang="en-US" sz="2400" smtClean="0">
                <a:solidFill>
                  <a:schemeClr val="bg1"/>
                </a:solidFill>
              </a:rPr>
              <a:t>10</a:t>
            </a:r>
            <a:r>
              <a:rPr lang="en-US" sz="2400" baseline="30000" smtClean="0">
                <a:solidFill>
                  <a:schemeClr val="bg1"/>
                </a:solidFill>
              </a:rPr>
              <a:t>-3 </a:t>
            </a:r>
            <a:r>
              <a:rPr lang="en-US" sz="2400" smtClean="0">
                <a:solidFill>
                  <a:schemeClr val="bg1"/>
                </a:solidFill>
              </a:rPr>
              <a:t>eV)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5768" y="387245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Hannestad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Brandbyge</a:t>
            </a:r>
            <a:r>
              <a:rPr lang="en-US" dirty="0" smtClean="0">
                <a:solidFill>
                  <a:schemeClr val="bg1"/>
                </a:solidFill>
              </a:rPr>
              <a:t> (2009)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Coincidence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kne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1" y="992032"/>
            <a:ext cx="6549657" cy="66535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657695" y="2401919"/>
            <a:ext cx="3400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Individual neutrino contributions assuming Normal Hierarchy and m</a:t>
            </a:r>
            <a:r>
              <a:rPr lang="en-US" sz="2400" baseline="-25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= 0.05 </a:t>
            </a:r>
            <a:r>
              <a:rPr lang="en-US" sz="2400" dirty="0" err="1" smtClean="0">
                <a:solidFill>
                  <a:schemeClr val="bg1"/>
                </a:solidFill>
              </a:rPr>
              <a:t>eV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= 0.009 </a:t>
            </a:r>
            <a:r>
              <a:rPr lang="en-US" sz="2400" dirty="0" err="1" smtClean="0">
                <a:solidFill>
                  <a:schemeClr val="bg1"/>
                </a:solidFill>
              </a:rPr>
              <a:t>eV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en-US" sz="2400" baseline="-25000" dirty="0" smtClean="0">
                <a:solidFill>
                  <a:schemeClr val="bg1"/>
                </a:solidFill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 = 0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482409" y="5104506"/>
            <a:ext cx="1712828" cy="96485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588061" y="4585771"/>
            <a:ext cx="1468145" cy="86731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5800244" y="4105898"/>
            <a:ext cx="1116515" cy="663648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04209" y="1470331"/>
            <a:ext cx="17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</a:t>
            </a:r>
            <a:r>
              <a:rPr lang="en-US" dirty="0" err="1" smtClean="0">
                <a:solidFill>
                  <a:schemeClr val="bg1"/>
                </a:solidFill>
              </a:rPr>
              <a:t>Lesgourgues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9087" y="5241151"/>
            <a:ext cx="2949111" cy="1631216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Coincidence?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Rise of </a:t>
            </a:r>
            <a:r>
              <a:rPr lang="en-US" sz="2000" dirty="0" err="1" smtClean="0">
                <a:solidFill>
                  <a:schemeClr val="bg1"/>
                </a:solidFill>
              </a:rPr>
              <a:t>Λ</a:t>
            </a:r>
            <a:r>
              <a:rPr lang="en-US" sz="2000" dirty="0" smtClean="0">
                <a:solidFill>
                  <a:schemeClr val="bg1"/>
                </a:solidFill>
              </a:rPr>
              <a:t> as fraction of </a:t>
            </a:r>
            <a:r>
              <a:rPr lang="en-US" sz="2000" dirty="0" err="1" smtClean="0">
                <a:solidFill>
                  <a:schemeClr val="bg1"/>
                </a:solidFill>
              </a:rPr>
              <a:t>Ω</a:t>
            </a:r>
            <a:r>
              <a:rPr lang="en-US" sz="2000" dirty="0" smtClean="0">
                <a:solidFill>
                  <a:schemeClr val="bg1"/>
                </a:solidFill>
              </a:rPr>
              <a:t> occurs roughly at the onset of non-relativistic era of relic neutrinos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3304913" y="3291474"/>
            <a:ext cx="2212737" cy="26185"/>
          </a:xfrm>
          <a:prstGeom prst="line">
            <a:avLst/>
          </a:prstGeom>
          <a:ln w="57150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632547" y="5237409"/>
            <a:ext cx="1222842" cy="1424648"/>
            <a:chOff x="1632547" y="5237409"/>
            <a:chExt cx="1222842" cy="142464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675770" y="5906125"/>
              <a:ext cx="0" cy="755932"/>
            </a:xfrm>
            <a:prstGeom prst="straightConnector1">
              <a:avLst/>
            </a:prstGeom>
            <a:ln w="76200">
              <a:solidFill>
                <a:srgbClr val="0000FF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32547" y="5237409"/>
              <a:ext cx="1222842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Neutrinos </a:t>
              </a:r>
              <a:r>
                <a:rPr lang="en-US" dirty="0" smtClean="0"/>
                <a:t>decouple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10987" y="5244276"/>
            <a:ext cx="1222842" cy="1417781"/>
            <a:chOff x="4310987" y="5244276"/>
            <a:chExt cx="1222842" cy="141778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675569" y="5906125"/>
              <a:ext cx="0" cy="755932"/>
            </a:xfrm>
            <a:prstGeom prst="straightConnector1">
              <a:avLst/>
            </a:prstGeom>
            <a:ln w="76200">
              <a:solidFill>
                <a:srgbClr val="0000FF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10987" y="5244276"/>
              <a:ext cx="1222842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Photons</a:t>
              </a:r>
            </a:p>
            <a:p>
              <a:r>
                <a:rPr lang="en-US" dirty="0" smtClean="0"/>
                <a:t>decouple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448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Backup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C4341-D054-0D4E-9662-9C3BDE6A7F9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Kassiopeia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29" y="1401153"/>
            <a:ext cx="7434118" cy="5792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7937" y="87883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A. </a:t>
            </a:r>
            <a:r>
              <a:rPr lang="en-US" dirty="0" err="1" smtClean="0">
                <a:solidFill>
                  <a:schemeClr val="bg1"/>
                </a:solidFill>
              </a:rPr>
              <a:t>Cocco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10058400" cy="48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4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ExCoilICHEP_m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081" y="5106632"/>
            <a:ext cx="5706319" cy="2665767"/>
          </a:xfrm>
          <a:prstGeom prst="rect">
            <a:avLst/>
          </a:prstGeom>
        </p:spPr>
      </p:pic>
      <p:pic>
        <p:nvPicPr>
          <p:cNvPr id="24" name="Picture 23" descr="EzCoilICHEP_m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8928"/>
            <a:ext cx="4338853" cy="2533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 descr="BfieldICHEP.png"/>
          <p:cNvPicPr>
            <a:picLocks noChangeAspect="1"/>
          </p:cNvPicPr>
          <p:nvPr/>
        </p:nvPicPr>
        <p:blipFill>
          <a:blip r:embed="rId4"/>
          <a:srcRect l="4473" r="19683"/>
          <a:stretch>
            <a:fillRect/>
          </a:stretch>
        </p:blipFill>
        <p:spPr>
          <a:xfrm rot="10800000">
            <a:off x="4132733" y="0"/>
            <a:ext cx="5925667" cy="5119862"/>
          </a:xfrm>
          <a:prstGeom prst="rect">
            <a:avLst/>
          </a:prstGeom>
        </p:spPr>
      </p:pic>
      <p:pic>
        <p:nvPicPr>
          <p:cNvPr id="7" name="Picture 6" descr="BxGapICHE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78813"/>
            <a:ext cx="4343813" cy="2533657"/>
          </a:xfrm>
          <a:prstGeom prst="rect">
            <a:avLst/>
          </a:prstGeom>
        </p:spPr>
      </p:pic>
      <p:pic>
        <p:nvPicPr>
          <p:cNvPr id="8" name="Picture 7" descr="BxCoilICHE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330988" cy="264592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978888" y="3519078"/>
            <a:ext cx="6084976" cy="351907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38822" y="3519078"/>
            <a:ext cx="3670552" cy="361856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4583397" y="4597378"/>
            <a:ext cx="3373554" cy="161384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7096825" y="3830077"/>
            <a:ext cx="2116743" cy="191809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92116" y="1389110"/>
            <a:ext cx="6058520" cy="18124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12366" y="1462132"/>
            <a:ext cx="3670552" cy="173943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290" y="3016353"/>
            <a:ext cx="6098205" cy="251362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06539" y="4743077"/>
            <a:ext cx="3617640" cy="125422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0704" y="291051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427652" y="46372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0.05T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713328" y="5682380"/>
            <a:ext cx="109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ExB</a:t>
            </a:r>
            <a:r>
              <a:rPr lang="en-US" dirty="0" smtClean="0"/>
              <a:t> Drift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918904" y="5689254"/>
            <a:ext cx="123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E*B Bottle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753564" y="933466"/>
            <a:ext cx="99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Bottle</a:t>
            </a:r>
            <a:endParaRPr lang="en-US" dirty="0"/>
          </a:p>
        </p:txBody>
      </p:sp>
      <p:pic>
        <p:nvPicPr>
          <p:cNvPr id="44" name="Picture 14" descr="220px-Ptolemaeu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0989" y="0"/>
            <a:ext cx="1267411" cy="1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8542487" y="-64795"/>
            <a:ext cx="246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PTOLEMY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93" y="1036506"/>
            <a:ext cx="9893508" cy="608382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Energy Resolution: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Molecular tritium source that exhibits minimal energy smearing on the outgoing electron</a:t>
            </a:r>
          </a:p>
          <a:p>
            <a:pPr lvl="1"/>
            <a:r>
              <a:rPr lang="en-US" dirty="0" smtClean="0"/>
              <a:t>Measurement techniques that achieve ~0.05eV energy resolution at the tritium endpoint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 Background, High Radio-Purity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arget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Scalable Kinematic Energy Filtering with Triggering on endpoint electrons: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smtClean="0"/>
              <a:t>Remove the bulk of the β-decay electrons while preserving high acceptance for electrons from neutrino capture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100" y="0"/>
            <a:ext cx="8307211" cy="1036320"/>
          </a:xfrm>
        </p:spPr>
        <p:txBody>
          <a:bodyPr/>
          <a:lstStyle/>
          <a:p>
            <a:r>
              <a:rPr lang="en-US" sz="3600" dirty="0" smtClean="0"/>
              <a:t>Overcoming T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 Molecular Broadening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414856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 descr="SSHGraphen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752" y="2919315"/>
            <a:ext cx="3863508" cy="2845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2081" y="1045104"/>
            <a:ext cx="4332694" cy="1918746"/>
          </a:xfrm>
          <a:prstGeom prst="rect">
            <a:avLst/>
          </a:prstGeom>
          <a:noFill/>
          <a:ln>
            <a:noFill/>
          </a:ln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Tritiated-Graphene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 &lt;3eV Binding Energy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 Single-sided (loaded on substrate)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 Planar (uniform bond length)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 Semiconductor (Voltage Reference)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- Polarized tritium(directionality?)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4731" y="5723209"/>
            <a:ext cx="4383669" cy="37986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~3x10</a:t>
            </a:r>
            <a:r>
              <a:rPr lang="en-US" baseline="30000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 T/mm</a:t>
            </a:r>
            <a:r>
              <a:rPr lang="en-US" baseline="30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 (~80kHz of decays/mm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MolecularTritiu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723"/>
            <a:ext cx="5982443" cy="341988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rot="5400000">
            <a:off x="1798989" y="3360321"/>
            <a:ext cx="978988" cy="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99037" y="2235805"/>
            <a:ext cx="130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 Binding Energy</a:t>
            </a:r>
            <a:endParaRPr lang="en-US" dirty="0"/>
          </a:p>
        </p:txBody>
      </p:sp>
      <p:grpSp>
        <p:nvGrpSpPr>
          <p:cNvPr id="3" name="Group 19"/>
          <p:cNvGrpSpPr/>
          <p:nvPr/>
        </p:nvGrpSpPr>
        <p:grpSpPr>
          <a:xfrm>
            <a:off x="-5080" y="4021804"/>
            <a:ext cx="10129356" cy="3750596"/>
            <a:chOff x="-5080" y="4021804"/>
            <a:chExt cx="10129356" cy="3750596"/>
          </a:xfrm>
        </p:grpSpPr>
        <p:grpSp>
          <p:nvGrpSpPr>
            <p:cNvPr id="5" name="Group 32"/>
            <p:cNvGrpSpPr/>
            <p:nvPr/>
          </p:nvGrpSpPr>
          <p:grpSpPr>
            <a:xfrm>
              <a:off x="-5080" y="4021804"/>
              <a:ext cx="10129356" cy="3750596"/>
              <a:chOff x="-5080" y="4021804"/>
              <a:chExt cx="10129356" cy="3750596"/>
            </a:xfrm>
          </p:grpSpPr>
          <p:grpSp>
            <p:nvGrpSpPr>
              <p:cNvPr id="11" name="Group 28"/>
              <p:cNvGrpSpPr/>
              <p:nvPr/>
            </p:nvGrpSpPr>
            <p:grpSpPr>
              <a:xfrm>
                <a:off x="-5080" y="4021804"/>
                <a:ext cx="10129356" cy="3749580"/>
                <a:chOff x="-5080" y="4021804"/>
                <a:chExt cx="10129356" cy="3749580"/>
              </a:xfrm>
            </p:grpSpPr>
            <p:grpSp>
              <p:nvGrpSpPr>
                <p:cNvPr id="13" name="Group 15"/>
                <p:cNvGrpSpPr/>
                <p:nvPr/>
              </p:nvGrpSpPr>
              <p:grpSpPr>
                <a:xfrm>
                  <a:off x="-5080" y="4021804"/>
                  <a:ext cx="10129356" cy="3749580"/>
                  <a:chOff x="-5080" y="4021804"/>
                  <a:chExt cx="10129356" cy="3749580"/>
                </a:xfrm>
              </p:grpSpPr>
              <p:pic>
                <p:nvPicPr>
                  <p:cNvPr id="6" name="Picture 5" descr="TritiumGraphene2.jpeg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3" t="4021" r="-33" b="-4021"/>
                  <a:stretch/>
                </p:blipFill>
                <p:spPr>
                  <a:xfrm rot="16200000">
                    <a:off x="502920" y="4215384"/>
                    <a:ext cx="3048000" cy="4064000"/>
                  </a:xfrm>
                  <a:prstGeom prst="rect">
                    <a:avLst/>
                  </a:prstGeom>
                </p:spPr>
              </p:pic>
              <p:cxnSp>
                <p:nvCxnSpPr>
                  <p:cNvPr id="12" name="Straight Arrow Connector 11"/>
                  <p:cNvCxnSpPr/>
                  <p:nvPr/>
                </p:nvCxnSpPr>
                <p:spPr>
                  <a:xfrm rot="10800000" flipV="1">
                    <a:off x="2989580" y="4021804"/>
                    <a:ext cx="3677439" cy="1931522"/>
                  </a:xfrm>
                  <a:prstGeom prst="straightConnector1">
                    <a:avLst/>
                  </a:prstGeom>
                  <a:ln w="5715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809727" y="5926869"/>
                    <a:ext cx="6314549" cy="584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rgbClr val="FFFF00"/>
                        </a:solidFill>
                      </a:rPr>
                      <a:t>First Samples Produced by SRNL</a:t>
                    </a:r>
                    <a:endParaRPr lang="en-US" sz="32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4051077" y="6712969"/>
                  <a:ext cx="602014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Cryogenic Au(111) also under investigation</a:t>
                  </a:r>
                </a:p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with Free Radical or Cold Plasma Loading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31" name="Picture 14" descr="220px-Ptolemaeus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5894963"/>
                <a:ext cx="1267411" cy="1565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259097" y="5894963"/>
                <a:ext cx="246605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PTOLEMY</a:t>
                </a:r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384792" y="7073517"/>
              <a:ext cx="1133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SRNL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6" y="135082"/>
            <a:ext cx="9971173" cy="1059874"/>
          </a:xfrm>
        </p:spPr>
        <p:txBody>
          <a:bodyPr/>
          <a:lstStyle/>
          <a:p>
            <a:r>
              <a:rPr lang="en-US" dirty="0" smtClean="0"/>
              <a:t>Synergy with </a:t>
            </a:r>
            <a:r>
              <a:rPr lang="en-US" dirty="0" err="1" smtClean="0"/>
              <a:t>ECHo</a:t>
            </a:r>
            <a:r>
              <a:rPr lang="en-US" dirty="0"/>
              <a:t> </a:t>
            </a:r>
            <a:r>
              <a:rPr lang="en-US" dirty="0" smtClean="0"/>
              <a:t>and CMB-S4</a:t>
            </a:r>
            <a:br>
              <a:rPr lang="en-US" dirty="0" smtClean="0"/>
            </a:br>
            <a:r>
              <a:rPr lang="en-US" sz="4000" dirty="0" smtClean="0"/>
              <a:t>Common Need for Microwave Multiplexing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" y="3473775"/>
            <a:ext cx="9971174" cy="25042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3" y="6331220"/>
            <a:ext cx="793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~100 MHz Lumped Element Resonators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 ~1 GHz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Integrated onto wafer (compact, eliminates wire bonding)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3" y="1632126"/>
            <a:ext cx="8630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Microcalorimeter</a:t>
            </a:r>
            <a:r>
              <a:rPr lang="en-US" sz="2400" dirty="0" smtClean="0">
                <a:solidFill>
                  <a:schemeClr val="bg1"/>
                </a:solidFill>
              </a:rPr>
              <a:t> development work for PTOLEMY builds off of S4 TES designs from Clarence Chang (ANL)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Microwave multiplexing developments for CMB-S4 are directly relevant for PTOLEMY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Universe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968" y="1141735"/>
            <a:ext cx="8779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But isn’t the </a:t>
            </a:r>
            <a:r>
              <a:rPr lang="en-US" sz="2800" dirty="0" smtClean="0">
                <a:solidFill>
                  <a:schemeClr val="bg1"/>
                </a:solidFill>
              </a:rPr>
              <a:t>neutrino is stable because it’s the lowest mass state with spin-1/2 angular momentum?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9968" y="2095842"/>
            <a:ext cx="8334532" cy="1941599"/>
            <a:chOff x="139968" y="2095842"/>
            <a:chExt cx="8334532" cy="1941599"/>
          </a:xfrm>
        </p:grpSpPr>
        <p:sp>
          <p:nvSpPr>
            <p:cNvPr id="7" name="TextBox 6"/>
            <p:cNvSpPr txBox="1"/>
            <p:nvPr/>
          </p:nvSpPr>
          <p:spPr>
            <a:xfrm>
              <a:off x="139968" y="2344670"/>
              <a:ext cx="833453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Self-annihilation to scalar field?</a:t>
              </a:r>
            </a:p>
            <a:p>
              <a:r>
                <a:rPr lang="en-US" sz="2800" dirty="0" err="1" smtClean="0">
                  <a:solidFill>
                    <a:schemeClr val="bg1"/>
                  </a:solidFill>
                </a:rPr>
                <a:t>Beacom</a:t>
              </a:r>
              <a:r>
                <a:rPr lang="en-US" sz="2800" dirty="0" smtClean="0">
                  <a:solidFill>
                    <a:schemeClr val="bg1"/>
                  </a:solidFill>
                </a:rPr>
                <a:t>, et. al, </a:t>
              </a:r>
            </a:p>
            <a:p>
              <a:r>
                <a:rPr lang="cs-CZ" sz="2400" dirty="0" smtClean="0">
                  <a:hlinkClick r:id="rId2"/>
                </a:rPr>
                <a:t>10.1103/PhysRevLett.93.121302</a:t>
              </a:r>
              <a:endParaRPr lang="cs-CZ" sz="2400" dirty="0" smtClean="0"/>
            </a:p>
            <a:p>
              <a:r>
                <a:rPr lang="cs-CZ" sz="2400" dirty="0" smtClean="0">
                  <a:solidFill>
                    <a:schemeClr val="bg1"/>
                  </a:solidFill>
                  <a:hlinkClick r:id="rId3"/>
                </a:rPr>
                <a:t>http://arxiv.org/abs/astro-ph/0404585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9968" y="2095842"/>
              <a:ext cx="35393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24B13E"/>
                  </a:solidFill>
                  <a:latin typeface="Gill Sans" charset="0"/>
                </a:rPr>
                <a:t>Bahcall</a:t>
              </a:r>
              <a:r>
                <a:rPr lang="en-US" b="1" dirty="0">
                  <a:solidFill>
                    <a:srgbClr val="24B13E"/>
                  </a:solidFill>
                  <a:latin typeface="Gill Sans" charset="0"/>
                </a:rPr>
                <a:t>, </a:t>
              </a:r>
              <a:r>
                <a:rPr lang="en-US" b="1" dirty="0" err="1">
                  <a:solidFill>
                    <a:srgbClr val="24B13E"/>
                  </a:solidFill>
                  <a:latin typeface="Gill Sans" charset="0"/>
                </a:rPr>
                <a:t>Cabibbo</a:t>
              </a:r>
              <a:r>
                <a:rPr lang="en-US" b="1" dirty="0">
                  <a:solidFill>
                    <a:srgbClr val="24B13E"/>
                  </a:solidFill>
                  <a:latin typeface="Gill Sans" charset="0"/>
                </a:rPr>
                <a:t>, </a:t>
              </a:r>
              <a:r>
                <a:rPr lang="en-US" b="1" dirty="0" err="1">
                  <a:solidFill>
                    <a:srgbClr val="24B13E"/>
                  </a:solidFill>
                  <a:latin typeface="Gill Sans" charset="0"/>
                </a:rPr>
                <a:t>Yahil</a:t>
              </a:r>
              <a:r>
                <a:rPr lang="en-US" b="1" dirty="0">
                  <a:solidFill>
                    <a:srgbClr val="24B13E"/>
                  </a:solidFill>
                  <a:latin typeface="Gill Sans" charset="0"/>
                </a:rPr>
                <a:t>, 1972</a:t>
              </a:r>
              <a:endParaRPr lang="en-US" dirty="0">
                <a:solidFill>
                  <a:srgbClr val="24B13E"/>
                </a:solidFill>
                <a:effectLst/>
                <a:latin typeface="Gill Sans SemiBold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9968" y="2073644"/>
            <a:ext cx="9963402" cy="5738209"/>
            <a:chOff x="139968" y="2073644"/>
            <a:chExt cx="9963402" cy="57382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99" y="5314950"/>
              <a:ext cx="5138133" cy="24369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643" y="2472956"/>
              <a:ext cx="4728727" cy="2656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389" y="5144853"/>
              <a:ext cx="4586991" cy="2667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14748" y="2073644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</a:t>
              </a:r>
              <a:r>
                <a:rPr lang="en-US" dirty="0" err="1" smtClean="0">
                  <a:solidFill>
                    <a:schemeClr val="bg1"/>
                  </a:solidFill>
                </a:rPr>
                <a:t>ravitino</a:t>
              </a:r>
              <a:r>
                <a:rPr lang="en-US" dirty="0" smtClean="0">
                  <a:solidFill>
                    <a:schemeClr val="bg1"/>
                  </a:solidFill>
                </a:rPr>
                <a:t> spin-3/2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9968" y="4361278"/>
              <a:ext cx="83345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(Possible variant? Super-Higgs)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R-Parity violating decay into GR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0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Microcal</a:t>
            </a:r>
            <a:r>
              <a:rPr lang="en-US" dirty="0" smtClean="0"/>
              <a:t> Energy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036320"/>
            <a:ext cx="9052560" cy="4976495"/>
          </a:xfrm>
        </p:spPr>
        <p:txBody>
          <a:bodyPr/>
          <a:lstStyle/>
          <a:p>
            <a:r>
              <a:rPr lang="en-US" sz="3200" dirty="0" smtClean="0"/>
              <a:t>Pushing down </a:t>
            </a:r>
            <a:r>
              <a:rPr lang="en-US" sz="3200" dirty="0" err="1" smtClean="0"/>
              <a:t>microcal</a:t>
            </a:r>
            <a:r>
              <a:rPr lang="en-US" sz="3200" dirty="0" smtClean="0"/>
              <a:t> resolution </a:t>
            </a:r>
          </a:p>
          <a:p>
            <a:pPr lvl="1"/>
            <a:r>
              <a:rPr lang="en-US" dirty="0" smtClean="0"/>
              <a:t>Most TES work is headed toward optical with extremely low heat capacitance</a:t>
            </a:r>
          </a:p>
          <a:p>
            <a:pPr lvl="1"/>
            <a:r>
              <a:rPr lang="en-US" dirty="0" smtClean="0"/>
              <a:t>0.05eV@10eV (and further linear improvements from pushing down to 50mK)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 descr="CalResFormula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776970"/>
            <a:ext cx="8335543" cy="77196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235483" y="5565622"/>
            <a:ext cx="4794952" cy="1333971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Electron energy      Thickness of Gold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at calorimeter:               Absorber: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          100 </a:t>
            </a:r>
            <a:r>
              <a:rPr lang="en-US" sz="2000" b="1" dirty="0" err="1" smtClean="0">
                <a:solidFill>
                  <a:srgbClr val="FFFFFF"/>
                </a:solidFill>
              </a:rPr>
              <a:t>eV</a:t>
            </a:r>
            <a:r>
              <a:rPr lang="en-US" sz="2000" b="1" dirty="0" smtClean="0">
                <a:solidFill>
                  <a:srgbClr val="FFFFFF"/>
                </a:solidFill>
              </a:rPr>
              <a:t>                 2.39 nm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            10 </a:t>
            </a:r>
            <a:r>
              <a:rPr lang="en-US" sz="2000" b="1" dirty="0" err="1" smtClean="0">
                <a:solidFill>
                  <a:srgbClr val="FFFFFF"/>
                </a:solidFill>
              </a:rPr>
              <a:t>eV</a:t>
            </a:r>
            <a:r>
              <a:rPr lang="en-US" sz="2000" b="1" dirty="0" smtClean="0">
                <a:solidFill>
                  <a:srgbClr val="FFFFFF"/>
                </a:solidFill>
              </a:rPr>
              <a:t>                 0.68 nm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83" y="4689178"/>
            <a:ext cx="5813184" cy="74919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400" b="1" dirty="0" smtClean="0">
                <a:solidFill>
                  <a:srgbClr val="99FF99"/>
                </a:solidFill>
              </a:rPr>
              <a:t>(C/</a:t>
            </a:r>
            <a:r>
              <a:rPr lang="en-US" sz="2400" b="1" dirty="0" smtClean="0">
                <a:solidFill>
                  <a:srgbClr val="99FF99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dirty="0" smtClean="0">
                <a:solidFill>
                  <a:srgbClr val="99FF99"/>
                </a:solidFill>
              </a:rPr>
              <a:t>) scaled down by a factor of ~1000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Keep 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 </a:t>
            </a:r>
            <a:r>
              <a:rPr lang="en-US" b="1" dirty="0" smtClean="0">
                <a:solidFill>
                  <a:srgbClr val="FFFFFF"/>
                </a:solidFill>
              </a:rPr>
              <a:t>large, keep M small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60359" y="5164764"/>
            <a:ext cx="1873855" cy="37986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Clarence Chang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95" y="6941581"/>
            <a:ext cx="5440937" cy="472197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400" b="1" dirty="0" smtClean="0">
                <a:solidFill>
                  <a:srgbClr val="99FF99"/>
                </a:solidFill>
              </a:rPr>
              <a:t>X-Ray </a:t>
            </a:r>
            <a:r>
              <a:rPr lang="en-US" sz="2400" b="1" dirty="0" err="1" smtClean="0">
                <a:solidFill>
                  <a:srgbClr val="99FF99"/>
                </a:solidFill>
              </a:rPr>
              <a:t>microcals</a:t>
            </a:r>
            <a:r>
              <a:rPr lang="en-US" sz="2400" b="1" dirty="0" smtClean="0">
                <a:solidFill>
                  <a:srgbClr val="99FF99"/>
                </a:solidFill>
              </a:rPr>
              <a:t> are typically 15 </a:t>
            </a:r>
            <a:r>
              <a:rPr lang="en-US" sz="2400" b="1" dirty="0" err="1" smtClean="0">
                <a:solidFill>
                  <a:srgbClr val="99FF99"/>
                </a:solidFill>
              </a:rPr>
              <a:t>μm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112141" y="6556488"/>
            <a:ext cx="981946" cy="445166"/>
          </a:xfrm>
          <a:prstGeom prst="straightConnector1">
            <a:avLst/>
          </a:prstGeom>
          <a:ln w="57150" cap="flat" cmpd="sng" algn="ctr">
            <a:solidFill>
              <a:srgbClr val="99FF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9882" y="4612456"/>
            <a:ext cx="3968892" cy="656863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Applied Physics Letters </a:t>
            </a:r>
            <a:r>
              <a:rPr lang="en-US" b="1" dirty="0" smtClean="0">
                <a:solidFill>
                  <a:schemeClr val="bg1"/>
                </a:solidFill>
              </a:rPr>
              <a:t>87, 194103 (2005); </a:t>
            </a:r>
            <a:r>
              <a:rPr lang="en-US" b="1" dirty="0" err="1" smtClean="0">
                <a:solidFill>
                  <a:schemeClr val="bg1"/>
                </a:solidFill>
              </a:rPr>
              <a:t>doi</a:t>
            </a:r>
            <a:r>
              <a:rPr lang="en-US" b="1" dirty="0" smtClean="0">
                <a:solidFill>
                  <a:schemeClr val="bg1"/>
                </a:solidFill>
              </a:rPr>
              <a:t>: 10.1063/1.2061865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9899" y="5356784"/>
            <a:ext cx="1409497" cy="816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8406462" y="5432820"/>
          <a:ext cx="1224034" cy="6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5" name="Equation" r:id="rId4" imgW="723900" imgH="393700" progId="Equation.3">
                  <p:embed/>
                </p:oleObj>
              </mc:Choice>
              <mc:Fallback>
                <p:oleObj name="Equation" r:id="rId4" imgW="723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6462" y="5432820"/>
                        <a:ext cx="1224034" cy="68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92" y="6427535"/>
            <a:ext cx="3409417" cy="7030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10893" y="60535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Also: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TES:  IR Photon Counting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" y="1409700"/>
            <a:ext cx="9205955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27" y="0"/>
            <a:ext cx="9349582" cy="1036320"/>
          </a:xfrm>
        </p:spPr>
        <p:txBody>
          <a:bodyPr/>
          <a:lstStyle/>
          <a:p>
            <a:r>
              <a:rPr lang="en-US" dirty="0" smtClean="0"/>
              <a:t>Precision Cosmology Projections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08100"/>
            <a:ext cx="4876800" cy="528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5677" y="5740400"/>
            <a:ext cx="489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Dark Energy Spectroscopic Instrument (DESI)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Baryon Acoustic Oscillations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neutrinomassprecis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763"/>
            <a:ext cx="5207000" cy="5473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3663" y="1505707"/>
            <a:ext cx="17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Lesgourgues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Modulation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18095" r="6666" b="5127"/>
          <a:stretch/>
        </p:blipFill>
        <p:spPr>
          <a:xfrm>
            <a:off x="950493" y="1347537"/>
            <a:ext cx="8037096" cy="54077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~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 to ~cm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0" y="1744579"/>
            <a:ext cx="9663869" cy="4451684"/>
          </a:xfrm>
        </p:spPr>
      </p:pic>
    </p:spTree>
    <p:extLst>
      <p:ext uri="{BB962C8B-B14F-4D97-AF65-F5344CB8AC3E}">
        <p14:creationId xmlns:p14="http://schemas.microsoft.com/office/powerpoint/2010/main" val="10413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PTOLEMY-G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16" y="1414147"/>
            <a:ext cx="9838084" cy="5687604"/>
          </a:xfrm>
        </p:spPr>
        <p:txBody>
          <a:bodyPr/>
          <a:lstStyle/>
          <a:p>
            <a:r>
              <a:rPr lang="en-US" sz="2400" dirty="0" smtClean="0"/>
              <a:t>2D Targets for Direct Directional Detection of </a:t>
            </a:r>
            <a:r>
              <a:rPr lang="en-US" sz="2400" dirty="0" err="1" smtClean="0"/>
              <a:t>MeV</a:t>
            </a:r>
            <a:r>
              <a:rPr lang="en-US" sz="2400" dirty="0" smtClean="0"/>
              <a:t> Dark Matter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Hochberg, et. al, 2016. “Directional Detection of Dark Matter with 2D Targets", </a:t>
            </a:r>
            <a:r>
              <a:rPr lang="cs-CZ" sz="2400" dirty="0">
                <a:hlinkClick r:id="rId2" tooltip="Persistent link using digital object identifier"/>
              </a:rPr>
              <a:t>http://doi.org/10.1016/j.physletb.2017.06.051</a:t>
            </a:r>
            <a:endParaRPr lang="en-US" sz="2800" dirty="0"/>
          </a:p>
          <a:p>
            <a:pPr lvl="1"/>
            <a:r>
              <a:rPr lang="en-US" sz="2000" dirty="0" smtClean="0"/>
              <a:t>Graphene field-effect transistors (G-FETs) arranged into a </a:t>
            </a:r>
            <a:r>
              <a:rPr lang="en-US" sz="2000" dirty="0" err="1" smtClean="0"/>
              <a:t>fiducialized</a:t>
            </a:r>
            <a:r>
              <a:rPr lang="en-US" sz="2000" dirty="0" smtClean="0"/>
              <a:t> volume of stacked planar arrays – Graphene cube (G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</a:t>
            </a:r>
          </a:p>
          <a:p>
            <a:pPr lvl="1"/>
            <a:r>
              <a:rPr lang="en-US" sz="1900" dirty="0" smtClean="0"/>
              <a:t>Unprecedented sensitivity to electron recoil, at the level of single charge detection</a:t>
            </a:r>
          </a:p>
          <a:p>
            <a:r>
              <a:rPr lang="en-US" sz="2400" dirty="0" smtClean="0"/>
              <a:t>G-</a:t>
            </a:r>
            <a:r>
              <a:rPr lang="en-US" sz="2400" dirty="0" err="1" smtClean="0"/>
              <a:t>FETs</a:t>
            </a:r>
            <a:r>
              <a:rPr lang="en-US" sz="2400" dirty="0" smtClean="0"/>
              <a:t> provide tunable </a:t>
            </a:r>
            <a:r>
              <a:rPr lang="en-US" sz="2400" dirty="0" err="1" smtClean="0"/>
              <a:t>meV</a:t>
            </a:r>
            <a:r>
              <a:rPr lang="en-US" sz="2400" dirty="0" smtClean="0"/>
              <a:t> band gaps and provide high-granularity particle tracking when configured into arrays</a:t>
            </a:r>
          </a:p>
          <a:p>
            <a:pPr lvl="1"/>
            <a:r>
              <a:rPr lang="en-US" sz="1900" dirty="0" smtClean="0"/>
              <a:t>A narrow, vacuum-separated front-gate of the G-FET imposes a kinematic discrimination on the maximum electron recoil energy, and the FET-to-FET hopping trajectory of an ejected electron indicates the scattering direction, shown to be correlated to the dark matter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239000"/>
            <a:ext cx="2346960" cy="531072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408" y="5790052"/>
            <a:ext cx="885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Importance for Relic Neutrinos: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Provides an opportunity to “null” experiment with a large “bare” Graphene target (no tritium) to qualify the </a:t>
            </a:r>
            <a:r>
              <a:rPr lang="en-US" sz="2400" dirty="0" err="1" smtClean="0">
                <a:solidFill>
                  <a:schemeClr val="bg1"/>
                </a:solidFill>
              </a:rPr>
              <a:t>radiopurity</a:t>
            </a:r>
            <a:r>
              <a:rPr lang="en-US" sz="2400" dirty="0" smtClean="0">
                <a:solidFill>
                  <a:schemeClr val="bg1"/>
                </a:solidFill>
              </a:rPr>
              <a:t> and backgrounds are at the level for relic neutrino detection.</a:t>
            </a:r>
          </a:p>
        </p:txBody>
      </p:sp>
    </p:spTree>
    <p:extLst>
      <p:ext uri="{BB962C8B-B14F-4D97-AF65-F5344CB8AC3E}">
        <p14:creationId xmlns:p14="http://schemas.microsoft.com/office/powerpoint/2010/main" val="3291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Fiducialized</a:t>
            </a:r>
            <a:r>
              <a:rPr lang="en-US" dirty="0" smtClean="0"/>
              <a:t> Volume (G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1um500nmG80nmT7nm_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0" y="1418490"/>
            <a:ext cx="5129026" cy="3654430"/>
          </a:xfrm>
          <a:prstGeom prst="rect">
            <a:avLst/>
          </a:prstGeom>
        </p:spPr>
      </p:pic>
      <p:pic>
        <p:nvPicPr>
          <p:cNvPr id="7" name="Picture 6" descr="Cutawa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686" y="1425579"/>
            <a:ext cx="4820029" cy="3635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518" y="5190648"/>
            <a:ext cx="4626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20 </a:t>
            </a:r>
            <a:r>
              <a:rPr lang="en-US" sz="2000" b="1" dirty="0" err="1" smtClean="0">
                <a:solidFill>
                  <a:srgbClr val="FFFFFF"/>
                </a:solidFill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Nanoribbon</a:t>
            </a:r>
            <a:r>
              <a:rPr lang="en-US" sz="2000" b="1" dirty="0" smtClean="0">
                <a:solidFill>
                  <a:srgbClr val="FFFFFF"/>
                </a:solidFill>
              </a:rPr>
              <a:t> Array </a:t>
            </a:r>
            <a:r>
              <a:rPr lang="en-US" sz="2000" dirty="0" smtClean="0">
                <a:solidFill>
                  <a:srgbClr val="FFFFFF"/>
                </a:solidFill>
              </a:rPr>
              <a:t>(produced at Princeton University)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Resistance-Temperature (RT) and Current-Voltage (IV) curves in progress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Scalability to </a:t>
            </a:r>
            <a:r>
              <a:rPr lang="en-US" sz="2000" dirty="0" err="1" smtClean="0">
                <a:solidFill>
                  <a:srgbClr val="FFFFFF"/>
                </a:solidFill>
              </a:rPr>
              <a:t>interdigitated</a:t>
            </a:r>
            <a:r>
              <a:rPr lang="en-US" sz="2000" dirty="0" smtClean="0">
                <a:solidFill>
                  <a:srgbClr val="FFFFFF"/>
                </a:solidFill>
              </a:rPr>
              <a:t> capacitor with pixel areas of 1mm</a:t>
            </a:r>
            <a:r>
              <a:rPr lang="en-US" sz="2000" baseline="30000" dirty="0" smtClean="0">
                <a:solidFill>
                  <a:srgbClr val="FFFFFF"/>
                </a:solidFill>
              </a:rPr>
              <a:t>2</a:t>
            </a:r>
            <a:r>
              <a:rPr lang="en-US" sz="2000" dirty="0" smtClean="0">
                <a:solidFill>
                  <a:srgbClr val="FFFFFF"/>
                </a:solidFill>
              </a:rPr>
              <a:t> or larger 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6710" y="5030193"/>
            <a:ext cx="4851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Stacked planar arrays of G-</a:t>
            </a:r>
            <a:r>
              <a:rPr lang="en-US" sz="2000" b="1" dirty="0" err="1" smtClean="0">
                <a:solidFill>
                  <a:srgbClr val="FFFFFF"/>
                </a:solidFill>
              </a:rPr>
              <a:t>FETs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1kg ~ 10</a:t>
            </a:r>
            <a:r>
              <a:rPr lang="en-US" sz="2000" baseline="30000" dirty="0" smtClean="0">
                <a:solidFill>
                  <a:srgbClr val="FFFFFF"/>
                </a:solidFill>
              </a:rPr>
              <a:t>10</a:t>
            </a:r>
            <a:r>
              <a:rPr lang="en-US" sz="2000" dirty="0" smtClean="0">
                <a:solidFill>
                  <a:srgbClr val="FFFFFF"/>
                </a:solidFill>
              </a:rPr>
              <a:t>cm</a:t>
            </a:r>
            <a:r>
              <a:rPr lang="en-US" sz="2000" baseline="30000" dirty="0" smtClean="0">
                <a:solidFill>
                  <a:srgbClr val="FFFFFF"/>
                </a:solidFill>
              </a:rPr>
              <a:t>2</a:t>
            </a:r>
            <a:r>
              <a:rPr lang="en-US" sz="2000" dirty="0" smtClean="0">
                <a:solidFill>
                  <a:srgbClr val="FFFFFF"/>
                </a:solidFill>
              </a:rPr>
              <a:t> ~ 10</a:t>
            </a:r>
            <a:r>
              <a:rPr lang="en-US" sz="2000" baseline="30000" dirty="0" smtClean="0">
                <a:solidFill>
                  <a:srgbClr val="FFFFFF"/>
                </a:solidFill>
              </a:rPr>
              <a:t>9</a:t>
            </a:r>
            <a:r>
              <a:rPr lang="en-US" sz="2000" dirty="0" smtClean="0">
                <a:solidFill>
                  <a:srgbClr val="FFFFFF"/>
                </a:solidFill>
              </a:rPr>
              <a:t>cm</a:t>
            </a:r>
            <a:r>
              <a:rPr lang="en-US" sz="2000" baseline="30000" dirty="0" smtClean="0">
                <a:solidFill>
                  <a:srgbClr val="FFFFFF"/>
                </a:solidFill>
              </a:rPr>
              <a:t>3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Individually vacuum-sealed wafers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Cryogenically cooled (4.2K)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Cryopumping</a:t>
            </a:r>
            <a:r>
              <a:rPr lang="en-US" sz="2000" dirty="0" smtClean="0">
                <a:solidFill>
                  <a:srgbClr val="FFFFFF"/>
                </a:solidFill>
              </a:rPr>
              <a:t> of gas contaminants on G</a:t>
            </a:r>
            <a:r>
              <a:rPr lang="en-US" sz="2000" baseline="30000" dirty="0" smtClean="0">
                <a:solidFill>
                  <a:srgbClr val="FFFFFF"/>
                </a:solidFill>
              </a:rPr>
              <a:t>3</a:t>
            </a:r>
            <a:r>
              <a:rPr lang="en-US" sz="2000" dirty="0" smtClean="0">
                <a:solidFill>
                  <a:srgbClr val="FFFFFF"/>
                </a:solidFill>
              </a:rPr>
              <a:t> surface - no line-of-sight trajectories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Low mass substrates with ALD dielectric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4207" y="7246370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0543" y="1516249"/>
            <a:ext cx="268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FET-to-FET hopping trajectory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48361" y="1892072"/>
            <a:ext cx="1257098" cy="1127468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2155" y="1477373"/>
            <a:ext cx="25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G-FET sensor element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008" y="7113569"/>
            <a:ext cx="8822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accent1"/>
                </a:solidFill>
              </a:rPr>
              <a:t>Graphene Target: </a:t>
            </a:r>
            <a:r>
              <a:rPr lang="en-US" sz="3200" dirty="0" smtClean="0">
                <a:solidFill>
                  <a:schemeClr val="accent1"/>
                </a:solidFill>
              </a:rPr>
              <a:t>Important Step for PTOLEMY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Low Backgrounds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0316" y="1210946"/>
            <a:ext cx="9838084" cy="6193153"/>
          </a:xfrm>
        </p:spPr>
        <p:txBody>
          <a:bodyPr/>
          <a:lstStyle/>
          <a:p>
            <a:r>
              <a:rPr lang="en-US" sz="2400" dirty="0" smtClean="0"/>
              <a:t>High radio-purity wafer-level fabrication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Low background contamination lithography has been demonstrated, see for example ``Cryogenic Dark Matter Search detector fabrication process and recent improvements" by </a:t>
            </a:r>
            <a:r>
              <a:rPr lang="en-US" sz="2000" dirty="0" err="1" smtClean="0">
                <a:solidFill>
                  <a:schemeClr val="bg1"/>
                </a:solidFill>
              </a:rPr>
              <a:t>Jastram</a:t>
            </a:r>
            <a:r>
              <a:rPr lang="en-US" sz="2000" dirty="0" smtClean="0">
                <a:solidFill>
                  <a:schemeClr val="bg1"/>
                </a:solidFill>
              </a:rPr>
              <a:t> et. al, 2015. NIM A: 772:14-25.</a:t>
            </a:r>
          </a:p>
          <a:p>
            <a:r>
              <a:rPr lang="en-US" sz="2400" dirty="0" smtClean="0"/>
              <a:t>Ultra-low ratio 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C/C graphene growth </a:t>
            </a:r>
            <a:r>
              <a:rPr lang="en-US" sz="2400" dirty="0" smtClean="0">
                <a:sym typeface="Wingdings"/>
              </a:rPr>
              <a:t> Push forward on the landmark work done for </a:t>
            </a:r>
            <a:r>
              <a:rPr lang="en-US" sz="2400" dirty="0" err="1" smtClean="0">
                <a:sym typeface="Wingdings"/>
              </a:rPr>
              <a:t>Borexino</a:t>
            </a:r>
            <a:r>
              <a:rPr lang="en-US" sz="2400" dirty="0" smtClean="0">
                <a:sym typeface="Wingdings"/>
              </a:rPr>
              <a:t> (source identified)</a:t>
            </a:r>
            <a:endParaRPr lang="en-US" sz="1900" dirty="0" smtClean="0"/>
          </a:p>
          <a:p>
            <a:pPr lvl="1"/>
            <a:r>
              <a:rPr lang="en-US" sz="1900" dirty="0" err="1" smtClean="0"/>
              <a:t>Litherland</a:t>
            </a:r>
            <a:r>
              <a:rPr lang="en-US" sz="1900" dirty="0" smtClean="0"/>
              <a:t> et. al, 2005. ``Low-level 14C measurements and Accelerator Mass Spectrometry" in AIP Conference Proceedings, vol. 785, </a:t>
            </a:r>
            <a:r>
              <a:rPr lang="en-US" sz="1900" dirty="0" err="1" smtClean="0"/>
              <a:t>p</a:t>
            </a:r>
            <a:r>
              <a:rPr lang="en-US" sz="1900" dirty="0" smtClean="0"/>
              <a:t>. 48. </a:t>
            </a:r>
            <a:r>
              <a:rPr lang="en-US" sz="1900" dirty="0" smtClean="0">
                <a:hlinkClick r:id="rId2"/>
              </a:rPr>
              <a:t>http://dx.doi.org/10.1063/1.2060452</a:t>
            </a:r>
            <a:endParaRPr lang="en-US" sz="1900" dirty="0" smtClean="0"/>
          </a:p>
          <a:p>
            <a:pPr lvl="1"/>
            <a:r>
              <a:rPr lang="en-US" sz="1900" dirty="0" smtClean="0"/>
              <a:t>A</a:t>
            </a:r>
            <a:r>
              <a:rPr lang="en-US" sz="1900" dirty="0"/>
              <a:t>. E. Lalonde AMS Laboratory in Ottawa </a:t>
            </a:r>
            <a:r>
              <a:rPr lang="en-US" sz="1900" dirty="0" smtClean="0"/>
              <a:t>interested in restarting program to measure </a:t>
            </a:r>
            <a:r>
              <a:rPr lang="en-US" sz="1900" baseline="30000" dirty="0" smtClean="0"/>
              <a:t>14</a:t>
            </a:r>
            <a:r>
              <a:rPr lang="en-US" sz="1900" dirty="0" smtClean="0"/>
              <a:t>C/C </a:t>
            </a:r>
            <a:r>
              <a:rPr lang="en-US" sz="1900" dirty="0"/>
              <a:t>at level of </a:t>
            </a:r>
            <a:r>
              <a:rPr lang="en-US" sz="1900" dirty="0" smtClean="0"/>
              <a:t>10</a:t>
            </a:r>
            <a:r>
              <a:rPr lang="en-US" sz="1900" baseline="30000" dirty="0" smtClean="0"/>
              <a:t>-21</a:t>
            </a:r>
          </a:p>
          <a:p>
            <a:r>
              <a:rPr lang="en-US" sz="2400" dirty="0" smtClean="0"/>
              <a:t>Cosmic Ray Overburden</a:t>
            </a:r>
          </a:p>
          <a:p>
            <a:pPr lvl="1"/>
            <a:r>
              <a:rPr lang="en-US" sz="2000" dirty="0" smtClean="0"/>
              <a:t>Pursing possibility of relocating PTOLEMY prototype in an underground laboratory</a:t>
            </a:r>
          </a:p>
          <a:p>
            <a:pPr lvl="1"/>
            <a:r>
              <a:rPr lang="en-US" sz="2000" dirty="0" smtClean="0"/>
              <a:t>An overburden of 3km </a:t>
            </a:r>
            <a:r>
              <a:rPr lang="en-US" sz="2000" dirty="0" err="1" smtClean="0"/>
              <a:t>w.e</a:t>
            </a:r>
            <a:r>
              <a:rPr lang="en-US" sz="2000" dirty="0" smtClean="0"/>
              <a:t>. would reduce dead-time from self-veto to a reasonable level (estimated to be sub-percent)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4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68" y="192507"/>
            <a:ext cx="9396981" cy="1036320"/>
          </a:xfrm>
        </p:spPr>
        <p:txBody>
          <a:bodyPr/>
          <a:lstStyle/>
          <a:p>
            <a:r>
              <a:rPr lang="en-US" dirty="0" smtClean="0"/>
              <a:t>Comparing MeV Direct Detection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68537" y="1458741"/>
            <a:ext cx="42990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b="1" dirty="0" smtClean="0">
                <a:solidFill>
                  <a:schemeClr val="bg1"/>
                </a:solidFill>
              </a:rPr>
              <a:t>New Proposal</a:t>
            </a:r>
            <a:r>
              <a:rPr lang="en-US" sz="2000" dirty="0" smtClean="0">
                <a:solidFill>
                  <a:schemeClr val="bg1"/>
                </a:solidFill>
              </a:rPr>
              <a:t>: PTOLEMY-G</a:t>
            </a:r>
            <a:r>
              <a:rPr lang="en-US" sz="2000" baseline="30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  Hochberg</a:t>
            </a:r>
            <a:r>
              <a:rPr lang="en-US" sz="2000" dirty="0">
                <a:solidFill>
                  <a:schemeClr val="bg1"/>
                </a:solidFill>
              </a:rPr>
              <a:t>, et. al, 2016. “Directional Detection of Dark Matter with </a:t>
            </a:r>
            <a:r>
              <a:rPr lang="en-US" sz="2000" dirty="0" smtClean="0">
                <a:solidFill>
                  <a:schemeClr val="bg1"/>
                </a:solidFill>
              </a:rPr>
              <a:t>2D Targets</a:t>
            </a:r>
            <a:r>
              <a:rPr lang="en-US" sz="2000" dirty="0">
                <a:solidFill>
                  <a:schemeClr val="bg1"/>
                </a:solidFill>
              </a:rPr>
              <a:t>", </a:t>
            </a:r>
            <a:r>
              <a:rPr lang="cs-CZ" sz="2000" dirty="0" smtClean="0">
                <a:hlinkClick r:id="rId2" tooltip="Persistent link using digital object identifier"/>
              </a:rPr>
              <a:t>http://doi.org/10.1016/j.physletb.2017.06.051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23464" y="3786575"/>
            <a:ext cx="3414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Near-term results for MeV Dark Matter expected with 2e</a:t>
            </a:r>
            <a:r>
              <a:rPr lang="en-US" b="1" baseline="30000" dirty="0">
                <a:solidFill>
                  <a:srgbClr val="FFFF99"/>
                </a:solidFill>
              </a:rPr>
              <a:t>⎼</a:t>
            </a:r>
            <a:r>
              <a:rPr lang="en-US" b="1" dirty="0" smtClean="0">
                <a:solidFill>
                  <a:srgbClr val="FFFF99"/>
                </a:solidFill>
              </a:rPr>
              <a:t> thresholds in Si (DAMIC/SENSEI/</a:t>
            </a:r>
            <a:r>
              <a:rPr lang="en-US" b="1" dirty="0" err="1" smtClean="0">
                <a:solidFill>
                  <a:srgbClr val="FFFF99"/>
                </a:solidFill>
              </a:rPr>
              <a:t>SuperCDMS</a:t>
            </a:r>
            <a:r>
              <a:rPr lang="en-US" b="1" dirty="0" smtClean="0">
                <a:solidFill>
                  <a:srgbClr val="FFFF99"/>
                </a:solidFill>
              </a:rPr>
              <a:t>)</a:t>
            </a:r>
          </a:p>
          <a:p>
            <a:endParaRPr lang="en-US" b="1" dirty="0" smtClean="0">
              <a:solidFill>
                <a:srgbClr val="FFFF99"/>
              </a:solidFill>
            </a:endParaRPr>
          </a:p>
          <a:p>
            <a:pPr marL="285750" indent="-285750">
              <a:buFont typeface="Wingdings" charset="2"/>
              <a:buChar char="à"/>
            </a:pPr>
            <a:r>
              <a:rPr lang="en-US" dirty="0" smtClean="0">
                <a:solidFill>
                  <a:srgbClr val="FFFF99"/>
                </a:solidFill>
                <a:sym typeface="Wingdings"/>
              </a:rPr>
              <a:t>Significant overlap in sensitivity to follow up with </a:t>
            </a:r>
            <a:r>
              <a:rPr lang="en-US" b="1" dirty="0" smtClean="0">
                <a:solidFill>
                  <a:srgbClr val="FFFF99"/>
                </a:solidFill>
                <a:sym typeface="Wingdings"/>
              </a:rPr>
              <a:t>Directional Detection</a:t>
            </a:r>
          </a:p>
          <a:p>
            <a:r>
              <a:rPr lang="en-US" b="1" dirty="0" smtClean="0">
                <a:solidFill>
                  <a:srgbClr val="FFFF99"/>
                </a:solidFill>
                <a:sym typeface="Wingdings"/>
              </a:rPr>
              <a:t>    (PTOLEMY-G</a:t>
            </a:r>
            <a:r>
              <a:rPr lang="en-US" b="1" baseline="30000" dirty="0" smtClean="0">
                <a:solidFill>
                  <a:srgbClr val="FFFF99"/>
                </a:solidFill>
                <a:sym typeface="Wingdings"/>
              </a:rPr>
              <a:t>3</a:t>
            </a:r>
            <a:r>
              <a:rPr lang="en-US" b="1" dirty="0" smtClean="0">
                <a:solidFill>
                  <a:srgbClr val="FFFF99"/>
                </a:solidFill>
                <a:sym typeface="Wingdings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" y="1431445"/>
            <a:ext cx="6361700" cy="61962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6432695" y="7252958"/>
            <a:ext cx="3463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 smtClean="0">
                <a:latin typeface="Helvetica" charset="0"/>
                <a:hlinkClick r:id="rId4"/>
              </a:rPr>
              <a:t>http://</a:t>
            </a:r>
            <a:r>
              <a:rPr lang="mr-IN" dirty="0">
                <a:latin typeface="Helvetica" charset="0"/>
                <a:hlinkClick r:id="rId4"/>
              </a:rPr>
              <a:t>arxiv.org/abs/1707.04591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59535" y="6687894"/>
            <a:ext cx="333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U.S. Cosmic Vision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New </a:t>
            </a:r>
            <a:r>
              <a:rPr lang="en-US" dirty="0">
                <a:solidFill>
                  <a:schemeClr val="bg1"/>
                </a:solidFill>
              </a:rPr>
              <a:t>Ideas in Dark </a:t>
            </a:r>
            <a:r>
              <a:rPr lang="en-US" dirty="0" smtClean="0">
                <a:solidFill>
                  <a:schemeClr val="bg1"/>
                </a:solidFill>
              </a:rPr>
              <a:t>Matter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Capture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*</a:t>
            </a:r>
            <a:r>
              <a:rPr lang="en-US" sz="5400" dirty="0" smtClean="0"/>
              <a:t>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4" descr="solarnucrosssectioncomp.png"/>
          <p:cNvPicPr>
            <a:picLocks noChangeAspect="1"/>
          </p:cNvPicPr>
          <p:nvPr/>
        </p:nvPicPr>
        <p:blipFill rotWithShape="1">
          <a:blip r:embed="rId2"/>
          <a:srcRect l="2522" t="13404" r="2987"/>
          <a:stretch/>
        </p:blipFill>
        <p:spPr bwMode="auto">
          <a:xfrm>
            <a:off x="5077193" y="1287797"/>
            <a:ext cx="5011767" cy="424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09682" y="4086792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Chlorine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6627063" y="346678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Gallium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523274" y="2856241"/>
            <a:ext cx="111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Tritium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251486" y="3090213"/>
            <a:ext cx="21130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dirty="0" smtClean="0"/>
              <a:t>(10</a:t>
            </a:r>
            <a:r>
              <a:rPr lang="en-US" sz="2400" baseline="30000" dirty="0" smtClean="0"/>
              <a:t>-46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)*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32608" y="1423400"/>
            <a:ext cx="4328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Tritium compares well with Gallium and Chlorine (and has no threshold)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3072984"/>
            <a:ext cx="9749505" cy="4669436"/>
            <a:chOff x="0" y="3072984"/>
            <a:chExt cx="9749505" cy="4669436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3072984"/>
              <a:ext cx="9749505" cy="4669436"/>
              <a:chOff x="0" y="3072984"/>
              <a:chExt cx="9749505" cy="466943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0" y="3072984"/>
                <a:ext cx="5966085" cy="4669436"/>
                <a:chOff x="0" y="3072984"/>
                <a:chExt cx="5966085" cy="4669436"/>
              </a:xfrm>
            </p:grpSpPr>
            <p:pic>
              <p:nvPicPr>
                <p:cNvPr id="6" name="Picture 4" descr="nucrosssection.png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878" t="8591" r="11151" b="14812"/>
                <a:stretch/>
              </p:blipFill>
              <p:spPr bwMode="auto">
                <a:xfrm>
                  <a:off x="0" y="3321046"/>
                  <a:ext cx="5080732" cy="4421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Box 7"/>
                <p:cNvSpPr txBox="1"/>
                <p:nvPr/>
              </p:nvSpPr>
              <p:spPr>
                <a:xfrm rot="16200000">
                  <a:off x="-802100" y="5056423"/>
                  <a:ext cx="211307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latin typeface="Symbol" charset="2"/>
                      <a:ea typeface="Symbol" charset="2"/>
                      <a:cs typeface="Symbol" charset="2"/>
                    </a:rPr>
                    <a:t>s</a:t>
                  </a:r>
                  <a:r>
                    <a:rPr lang="en-US" sz="2400" dirty="0" smtClean="0"/>
                    <a:t>(10</a:t>
                  </a:r>
                  <a:r>
                    <a:rPr lang="en-US" sz="2400" baseline="30000" dirty="0" smtClean="0"/>
                    <a:t>-46</a:t>
                  </a:r>
                  <a:r>
                    <a:rPr lang="en-US" sz="2400" dirty="0" smtClean="0"/>
                    <a:t> cm</a:t>
                  </a:r>
                  <a:r>
                    <a:rPr lang="en-US" sz="2400" baseline="30000" dirty="0" smtClean="0"/>
                    <a:t>2</a:t>
                  </a:r>
                  <a:r>
                    <a:rPr lang="en-US" sz="2400" dirty="0" smtClean="0"/>
                    <a:t>)*</a:t>
                  </a:r>
                  <a:r>
                    <a:rPr lang="en-US" sz="2400" dirty="0" smtClean="0">
                      <a:latin typeface="Symbol" charset="2"/>
                      <a:ea typeface="Symbol" charset="2"/>
                      <a:cs typeface="Symbol" charset="2"/>
                    </a:rPr>
                    <a:t>b</a:t>
                  </a:r>
                  <a:endParaRPr lang="en-US" sz="2400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5831174" y="3072984"/>
                  <a:ext cx="134911" cy="13491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4049848" y="5503882"/>
                  <a:ext cx="134911" cy="13491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4186589" y="4377585"/>
                  <a:ext cx="775016" cy="1105782"/>
                </a:xfrm>
                <a:prstGeom prst="straightConnector1">
                  <a:avLst/>
                </a:prstGeom>
                <a:ln w="5715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Picture 5" descr="CNBeventrate.png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3021" t="9775" r="4468" b="22488"/>
                <a:stretch/>
              </p:blipFill>
              <p:spPr bwMode="auto">
                <a:xfrm>
                  <a:off x="1212888" y="4815473"/>
                  <a:ext cx="1185537" cy="16466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1337673" y="5974463"/>
                  <a:ext cx="11031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2x10</a:t>
                  </a:r>
                  <a:r>
                    <a:rPr lang="en-US" baseline="30000" smtClean="0"/>
                    <a:t>-4</a:t>
                  </a:r>
                  <a:r>
                    <a:rPr lang="en-US" smtClean="0"/>
                    <a:t>eV</a:t>
                  </a:r>
                  <a:endParaRPr lang="en-US"/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H="1">
                  <a:off x="901316" y="5571337"/>
                  <a:ext cx="775016" cy="110578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5308025" y="6603727"/>
                <a:ext cx="4232473" cy="533752"/>
              </a:xfrm>
              <a:prstGeom prst="rect">
                <a:avLst/>
              </a:prstGeom>
              <a:noFill/>
            </p:spPr>
            <p:txBody>
              <a:bodyPr wrap="none" lIns="101870" tIns="50935" rIns="101870" bIns="50935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Symbol" charset="2"/>
                    <a:ea typeface="Symbol" charset="2"/>
                    <a:cs typeface="Symbol" charset="2"/>
                  </a:rPr>
                  <a:t>s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*β=(</a:t>
                </a:r>
                <a:r>
                  <a:rPr lang="en-US" sz="2700" dirty="0" smtClean="0">
                    <a:solidFill>
                      <a:srgbClr val="FFFFFF"/>
                    </a:solidFill>
                  </a:rPr>
                  <a:t>7.84±0.03)x10</a:t>
                </a:r>
                <a:r>
                  <a:rPr lang="en-US" sz="2700" baseline="30000" dirty="0" smtClean="0">
                    <a:solidFill>
                      <a:srgbClr val="FFFFFF"/>
                    </a:solidFill>
                  </a:rPr>
                  <a:t>-45</a:t>
                </a:r>
                <a:r>
                  <a:rPr lang="en-US" sz="2700" dirty="0" smtClean="0">
                    <a:solidFill>
                      <a:srgbClr val="FFFFFF"/>
                    </a:solidFill>
                  </a:rPr>
                  <a:t>cm</a:t>
                </a:r>
                <a:r>
                  <a:rPr lang="en-US" sz="2700" baseline="30000" dirty="0" smtClean="0">
                    <a:solidFill>
                      <a:srgbClr val="FFFFFF"/>
                    </a:solidFill>
                  </a:rPr>
                  <a:t>2</a:t>
                </a:r>
                <a:endParaRPr lang="en-US" sz="27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347338" y="6113675"/>
                <a:ext cx="4402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Flattens out at low energy: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0168" y="4422321"/>
              <a:ext cx="1754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Cosmological 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5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Love Affair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96" y="1077212"/>
            <a:ext cx="9702260" cy="6529955"/>
          </a:xfrm>
        </p:spPr>
        <p:txBody>
          <a:bodyPr/>
          <a:lstStyle/>
          <a:p>
            <a:r>
              <a:rPr lang="en-US" sz="3200" dirty="0" smtClean="0"/>
              <a:t>Neutrino Portal</a:t>
            </a:r>
            <a:endParaRPr lang="en-US" sz="2700" dirty="0" smtClean="0"/>
          </a:p>
          <a:p>
            <a:pPr lvl="1"/>
            <a:r>
              <a:rPr lang="en-US" sz="2700" dirty="0" smtClean="0"/>
              <a:t>Mirror Universe </a:t>
            </a:r>
            <a:r>
              <a:rPr lang="en-US" sz="2700" dirty="0" smtClean="0">
                <a:sym typeface="Wingdings"/>
              </a:rPr>
              <a:t> Restore exact </a:t>
            </a:r>
            <a:r>
              <a:rPr lang="en-US" sz="2700" dirty="0" smtClean="0"/>
              <a:t>L-R symmetry under Mirror Parity by introducing a Dark Sector mirror copy of the visible sector Gauge Group with SU(5)</a:t>
            </a:r>
            <a:r>
              <a:rPr lang="en-US" sz="2700" baseline="30000" dirty="0" smtClean="0"/>
              <a:t>VS</a:t>
            </a:r>
            <a:r>
              <a:rPr lang="en-US" sz="2700" dirty="0" smtClean="0"/>
              <a:t> x SU(5)</a:t>
            </a:r>
            <a:r>
              <a:rPr lang="en-US" sz="2700" baseline="30000" dirty="0" smtClean="0"/>
              <a:t>DS</a:t>
            </a:r>
            <a:endParaRPr lang="en-US" sz="2700" dirty="0" smtClean="0"/>
          </a:p>
          <a:p>
            <a:pPr lvl="1"/>
            <a:endParaRPr lang="en-US" sz="2700" dirty="0" smtClean="0"/>
          </a:p>
          <a:p>
            <a:pPr lvl="1"/>
            <a:endParaRPr lang="en-US" sz="2700" dirty="0" smtClean="0"/>
          </a:p>
          <a:p>
            <a:r>
              <a:rPr lang="en-US" sz="3200" dirty="0" smtClean="0"/>
              <a:t>Neutrino mass terms (half dark?)</a:t>
            </a:r>
          </a:p>
          <a:p>
            <a:pPr lvl="1"/>
            <a:r>
              <a:rPr lang="en-US" sz="2700" dirty="0" smtClean="0"/>
              <a:t>LH </a:t>
            </a:r>
            <a:r>
              <a:rPr lang="en-US" sz="2700" dirty="0" err="1" smtClean="0"/>
              <a:t>ν</a:t>
            </a:r>
            <a:r>
              <a:rPr lang="en-US" sz="2700" dirty="0" smtClean="0"/>
              <a:t> coupled to any SM singlet and scalar </a:t>
            </a:r>
            <a:r>
              <a:rPr lang="en-US" sz="2700" dirty="0" err="1" smtClean="0"/>
              <a:t>vev</a:t>
            </a:r>
            <a:r>
              <a:rPr lang="en-US" sz="2700" dirty="0" smtClean="0"/>
              <a:t> – why not a Mirror RH </a:t>
            </a:r>
            <a:r>
              <a:rPr lang="en-US" sz="2700" dirty="0" err="1" smtClean="0"/>
              <a:t>ν</a:t>
            </a:r>
            <a:r>
              <a:rPr lang="en-US" sz="2700" dirty="0" smtClean="0"/>
              <a:t> charged under a Dark R and coupled with a Higgs bi-doublet with </a:t>
            </a:r>
            <a:r>
              <a:rPr lang="en-US" sz="2700" dirty="0" err="1" smtClean="0"/>
              <a:t>vev</a:t>
            </a:r>
            <a:r>
              <a:rPr lang="en-US" sz="2700" dirty="0" smtClean="0"/>
              <a:t>?</a:t>
            </a:r>
          </a:p>
          <a:p>
            <a:pPr lvl="1"/>
            <a:r>
              <a:rPr lang="en-US" sz="2700" dirty="0" smtClean="0"/>
              <a:t>Weinberg 5</a:t>
            </a:r>
            <a:r>
              <a:rPr lang="en-US" sz="2700" baseline="30000" dirty="0" smtClean="0"/>
              <a:t>th</a:t>
            </a:r>
            <a:r>
              <a:rPr lang="en-US" sz="2700" dirty="0"/>
              <a:t> </a:t>
            </a:r>
            <a:r>
              <a:rPr lang="en-US" sz="2700" dirty="0" smtClean="0"/>
              <a:t>Operator</a:t>
            </a:r>
          </a:p>
          <a:p>
            <a:r>
              <a:rPr lang="en-US" sz="3200" dirty="0" smtClean="0"/>
              <a:t>Small mass from Seesaw mechanism (heavy </a:t>
            </a:r>
            <a:r>
              <a:rPr lang="en-US" sz="3200" dirty="0" err="1" smtClean="0"/>
              <a:t>Majorana</a:t>
            </a:r>
            <a:r>
              <a:rPr lang="en-US" sz="3200" dirty="0" smtClean="0"/>
              <a:t> neutrino or slow roll scalar potential?)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" name="Picture 4" descr="MirrorFermi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22" y="3056042"/>
            <a:ext cx="4557518" cy="9529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VisibleFermion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32" y="3083697"/>
            <a:ext cx="4389526" cy="915351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49953" y="5285947"/>
                <a:ext cx="29180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𝑦</m:t>
                      </m:r>
                      <m:sSub>
                        <m:sSub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𝐺𝑈𝑇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𝐿𝑅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953" y="5285947"/>
                <a:ext cx="2918042" cy="6155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58748" y="5874158"/>
                <a:ext cx="489576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sSup>
                        <m:sSupPr>
                          <m:ctrlPr>
                            <a:rPr lang="el-GR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𝑉𝑆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𝐿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)(</m:t>
                      </m:r>
                      <m:sSub>
                        <m:sSub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0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𝐷𝑆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748" y="5874158"/>
                <a:ext cx="4895764" cy="6155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116631"/>
            <a:ext cx="9052560" cy="103632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Mirror thermal relics</a:t>
            </a:r>
            <a:endParaRPr 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1440" y="7375979"/>
            <a:ext cx="2346960" cy="396421"/>
          </a:xfrm>
          <a:noFill/>
        </p:spPr>
        <p:txBody>
          <a:bodyPr/>
          <a:lstStyle/>
          <a:p>
            <a:fld id="{B3979995-AADD-1243-9BEA-2899D55DB8A0}" type="slidenum">
              <a:rPr lang="en-US" smtClean="0"/>
              <a:pPr/>
              <a:t>58</a:t>
            </a:fld>
            <a:endParaRPr lang="en-US" dirty="0" smtClean="0"/>
          </a:p>
        </p:txBody>
      </p:sp>
      <p:pic>
        <p:nvPicPr>
          <p:cNvPr id="18437" name="Picture 3" descr="DickePeeblesRollWilkin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1" y="1397638"/>
            <a:ext cx="3342481" cy="41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cxnSp>
        <p:nvCxnSpPr>
          <p:cNvPr id="8" name="Straight Connector 7"/>
          <p:cNvCxnSpPr/>
          <p:nvPr/>
        </p:nvCxnSpPr>
        <p:spPr>
          <a:xfrm rot="5400000">
            <a:off x="906823" y="2268382"/>
            <a:ext cx="297356" cy="871"/>
          </a:xfrm>
          <a:prstGeom prst="line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7518" y="1743182"/>
            <a:ext cx="783374" cy="37986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1 sec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4190" y="7225907"/>
            <a:ext cx="24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 Sabbatical (2010)</a:t>
            </a:r>
            <a:endParaRPr lang="en-US" dirty="0"/>
          </a:p>
        </p:txBody>
      </p:sp>
      <p:pic>
        <p:nvPicPr>
          <p:cNvPr id="34" name="Picture 3" descr="DickePeeblesRollWilkinson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92441" y="1397638"/>
            <a:ext cx="3165959" cy="38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2935705" y="1648326"/>
            <a:ext cx="1624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Visible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Relativistic v’s through recombination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66054" y="1648326"/>
            <a:ext cx="1624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Mirror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Non-relativistic v’s at the point of (visible) recombination?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7514" y="4150895"/>
            <a:ext cx="4171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Would a weak (scalar L-R) interaction between relic v’s and mirror relic v’s alter the local number density of CNB?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250" y="5945168"/>
            <a:ext cx="9750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Similar Ideas: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(Solar) “Dark MSW” </a:t>
            </a:r>
            <a:r>
              <a:rPr lang="mr-IN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mr-IN" dirty="0">
                <a:solidFill>
                  <a:schemeClr val="bg1"/>
                </a:solidFill>
                <a:hlinkClick r:id="rId3"/>
              </a:rPr>
              <a:t>://</a:t>
            </a:r>
            <a:r>
              <a:rPr lang="mr-IN" dirty="0" smtClean="0">
                <a:solidFill>
                  <a:schemeClr val="bg1"/>
                </a:solidFill>
                <a:hlinkClick r:id="rId3"/>
              </a:rPr>
              <a:t>arxiv.org/abs/1702.08464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(Cosmic Rays) “High-Energy DM Neutrino” </a:t>
            </a:r>
            <a:r>
              <a:rPr lang="mr-IN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mr-IN" dirty="0" smtClean="0">
                <a:solidFill>
                  <a:schemeClr val="bg1"/>
                </a:solidFill>
                <a:hlinkClick r:id="rId4"/>
              </a:rPr>
              <a:t>arxiv.org/abs/1612.08472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(DM Direct Detection) “Exotic Neutrino Interactions” </a:t>
            </a:r>
            <a:r>
              <a:rPr lang="mr-IN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mr-IN" dirty="0" smtClean="0">
                <a:solidFill>
                  <a:schemeClr val="bg1"/>
                </a:solidFill>
                <a:hlinkClick r:id="rId5"/>
              </a:rPr>
              <a:t>arxiv.org/abs/1701.07443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CMB and LSS) ”Constraining DM-Neutrino Interactions”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6"/>
              </a:rPr>
              <a:t>arxiv.org/abs/1401.7597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Limit 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s</a:t>
            </a:r>
            <a:r>
              <a:rPr lang="en-US" baseline="-25000" dirty="0" err="1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DM</a:t>
            </a:r>
            <a:r>
              <a:rPr lang="en-US" baseline="-25000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-v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 &lt; 10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-33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 (</a:t>
            </a:r>
            <a:r>
              <a:rPr lang="en-US" dirty="0" err="1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DM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/GeV) cm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     (for constant cross section, Early Univers</a:t>
            </a:r>
            <a:r>
              <a:rPr lang="en-US" dirty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Symbol" charset="2"/>
                <a:cs typeface="Symbol" charset="2"/>
                <a:sym typeface="Wingdings"/>
              </a:rPr>
              <a:t> MSW)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/>
              <a:t>CDM Fits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1704" y="1063212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Carlos Peña </a:t>
            </a:r>
            <a:r>
              <a:rPr lang="en-US" sz="2800" dirty="0" err="1" smtClean="0">
                <a:solidFill>
                  <a:schemeClr val="bg1"/>
                </a:solidFill>
              </a:rPr>
              <a:t>Garay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02" y="1577363"/>
            <a:ext cx="6413500" cy="5753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612" y="7330463"/>
            <a:ext cx="499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B13E"/>
                </a:solidFill>
                <a:latin typeface="Gill Sans" charset="0"/>
              </a:rPr>
              <a:t>Jimenez, </a:t>
            </a:r>
            <a:r>
              <a:rPr lang="en-US" b="1" dirty="0" smtClean="0">
                <a:solidFill>
                  <a:srgbClr val="24B13E"/>
                </a:solidFill>
                <a:latin typeface="Gill Sans" charset="0"/>
              </a:rPr>
              <a:t>Peña </a:t>
            </a:r>
            <a:r>
              <a:rPr lang="en-US" b="1" dirty="0" err="1" smtClean="0">
                <a:solidFill>
                  <a:srgbClr val="24B13E"/>
                </a:solidFill>
                <a:latin typeface="Gill Sans" charset="0"/>
              </a:rPr>
              <a:t>Garay</a:t>
            </a:r>
            <a:r>
              <a:rPr lang="en-US" b="1" dirty="0" smtClean="0">
                <a:solidFill>
                  <a:srgbClr val="24B13E"/>
                </a:solidFill>
                <a:latin typeface="Gill Sans" charset="0"/>
              </a:rPr>
              <a:t> </a:t>
            </a:r>
            <a:r>
              <a:rPr lang="en-US" b="1" dirty="0">
                <a:solidFill>
                  <a:srgbClr val="24B13E"/>
                </a:solidFill>
                <a:latin typeface="Gill Sans" charset="0"/>
              </a:rPr>
              <a:t>&amp; Verde, 2010, 2016</a:t>
            </a:r>
            <a:endParaRPr lang="en-US" dirty="0">
              <a:solidFill>
                <a:srgbClr val="24B13E"/>
              </a:solidFill>
              <a:effectLst/>
              <a:latin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538" y="1193504"/>
            <a:ext cx="3573379" cy="3596557"/>
            <a:chOff x="38538" y="1193504"/>
            <a:chExt cx="3573379" cy="3596557"/>
          </a:xfrm>
        </p:grpSpPr>
        <p:pic>
          <p:nvPicPr>
            <p:cNvPr id="6" name="Picture 5" descr="Decay_proces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38" y="1193504"/>
              <a:ext cx="3573379" cy="2642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1306" y="3835954"/>
              <a:ext cx="27788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Tritium </a:t>
              </a:r>
              <a:r>
                <a:rPr lang="en-US" sz="2800" dirty="0" err="1" smtClean="0">
                  <a:solidFill>
                    <a:srgbClr val="FFFFFF"/>
                  </a:solidFill>
                </a:rPr>
                <a:t>β</a:t>
              </a:r>
              <a:r>
                <a:rPr lang="en-US" sz="2800" dirty="0" smtClean="0">
                  <a:solidFill>
                    <a:srgbClr val="FFFFFF"/>
                  </a:solidFill>
                </a:rPr>
                <a:t>-decay</a:t>
              </a:r>
            </a:p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(12.3 yr half-life)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35" y="3983921"/>
            <a:ext cx="4801486" cy="37884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58231" y="991925"/>
            <a:ext cx="4900169" cy="3307492"/>
            <a:chOff x="5158231" y="991925"/>
            <a:chExt cx="4900169" cy="3307492"/>
          </a:xfrm>
        </p:grpSpPr>
        <p:grpSp>
          <p:nvGrpSpPr>
            <p:cNvPr id="19" name="Group 18"/>
            <p:cNvGrpSpPr/>
            <p:nvPr/>
          </p:nvGrpSpPr>
          <p:grpSpPr>
            <a:xfrm>
              <a:off x="5570613" y="991925"/>
              <a:ext cx="4487787" cy="3195052"/>
              <a:chOff x="5570613" y="991925"/>
              <a:chExt cx="4487787" cy="3195052"/>
            </a:xfrm>
          </p:grpSpPr>
          <p:pic>
            <p:nvPicPr>
              <p:cNvPr id="8" name="Picture 7" descr="Capture_proces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8870" y="1471427"/>
                <a:ext cx="3689652" cy="271555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570613" y="991925"/>
                <a:ext cx="44877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</a:rPr>
                  <a:t>Neutrino capture on Tritium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5158231" y="3244237"/>
              <a:ext cx="1464290" cy="105518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08" y="0"/>
            <a:ext cx="9052560" cy="725726"/>
          </a:xfrm>
        </p:spPr>
        <p:txBody>
          <a:bodyPr/>
          <a:lstStyle/>
          <a:p>
            <a:r>
              <a:rPr lang="en-US" dirty="0" smtClean="0"/>
              <a:t>Projected Sensitivity</a:t>
            </a:r>
            <a:endParaRPr lang="en-US" dirty="0"/>
          </a:p>
        </p:txBody>
      </p:sp>
      <p:pic>
        <p:nvPicPr>
          <p:cNvPr id="5" name="Picture 4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0" y="4138633"/>
            <a:ext cx="9893300" cy="3581400"/>
          </a:xfrm>
          <a:prstGeom prst="rect">
            <a:avLst/>
          </a:prstGeom>
        </p:spPr>
      </p:pic>
      <p:pic>
        <p:nvPicPr>
          <p:cNvPr id="6" name="Picture 5" descr="caption1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3" y="3086493"/>
            <a:ext cx="9859977" cy="10015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712770"/>
            <a:ext cx="9862384" cy="2578920"/>
          </a:xfrm>
        </p:spPr>
        <p:txBody>
          <a:bodyPr/>
          <a:lstStyle/>
          <a:p>
            <a:pPr lvl="1"/>
            <a:r>
              <a:rPr lang="en-US" sz="2400" dirty="0" smtClean="0"/>
              <a:t>Projected detection sensitivity exceeds an equivalent mass target of low noise (5 </a:t>
            </a:r>
            <a:r>
              <a:rPr lang="en-US" sz="2400" dirty="0" err="1" smtClean="0"/>
              <a:t>e</a:t>
            </a:r>
            <a:r>
              <a:rPr lang="en-US" sz="2400" dirty="0" smtClean="0"/>
              <a:t>- threshold) germanium cryogenic detectors</a:t>
            </a:r>
          </a:p>
          <a:p>
            <a:pPr lvl="1"/>
            <a:r>
              <a:rPr lang="en-US" sz="2400" dirty="0" smtClean="0"/>
              <a:t>With a modest, small-scale deployment of PTOLEMY-G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a </a:t>
            </a:r>
            <a:r>
              <a:rPr lang="en-US" sz="2400" dirty="0" err="1" smtClean="0"/>
              <a:t>fiducialized</a:t>
            </a:r>
            <a:r>
              <a:rPr lang="en-US" sz="2400" dirty="0" smtClean="0"/>
              <a:t> volume of 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will search down to σ~10</a:t>
            </a:r>
            <a:r>
              <a:rPr lang="en-US" sz="2400" baseline="30000" dirty="0" smtClean="0"/>
              <a:t>-33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at 4 </a:t>
            </a:r>
            <a:r>
              <a:rPr lang="en-US" sz="2400" dirty="0" err="1" smtClean="0"/>
              <a:t>MeV</a:t>
            </a:r>
            <a:r>
              <a:rPr lang="en-US" sz="2400" dirty="0" smtClean="0"/>
              <a:t> in one year, uncovering a </a:t>
            </a:r>
            <a:r>
              <a:rPr lang="en-US" sz="2400" dirty="0" err="1" smtClean="0"/>
              <a:t>diffcult</a:t>
            </a:r>
            <a:r>
              <a:rPr lang="en-US" sz="2400" dirty="0" smtClean="0"/>
              <a:t> blind spot inaccessible to current experiments</a:t>
            </a:r>
          </a:p>
        </p:txBody>
      </p:sp>
      <p:pic>
        <p:nvPicPr>
          <p:cNvPr id="9" name="Picture 8" descr="F1_prototype_reach_t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531" y="4286396"/>
            <a:ext cx="5014450" cy="3419854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322061"/>
            <a:ext cx="2346960" cy="43816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5989" y="44757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Xenon10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Detection Sensitivity</a:t>
            </a:r>
            <a:endParaRPr lang="en-US" dirty="0"/>
          </a:p>
        </p:txBody>
      </p:sp>
      <p:pic>
        <p:nvPicPr>
          <p:cNvPr id="7" name="Picture 6" descr="Fig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" y="3351973"/>
            <a:ext cx="9963317" cy="3850231"/>
          </a:xfrm>
          <a:prstGeom prst="rect">
            <a:avLst/>
          </a:prstGeom>
        </p:spPr>
      </p:pic>
      <p:pic>
        <p:nvPicPr>
          <p:cNvPr id="9" name="Picture 8" descr="caption1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2" y="2050674"/>
            <a:ext cx="9930768" cy="1218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03680" y="1049726"/>
            <a:ext cx="9862384" cy="2578920"/>
          </a:xfrm>
        </p:spPr>
        <p:txBody>
          <a:bodyPr/>
          <a:lstStyle/>
          <a:p>
            <a:pPr lvl="1"/>
            <a:r>
              <a:rPr lang="en-US" sz="2400" dirty="0" smtClean="0"/>
              <a:t>The new approach of 2D targets opens up for the first time direct directional detection of </a:t>
            </a:r>
            <a:r>
              <a:rPr lang="en-US" sz="2400" dirty="0" err="1" smtClean="0"/>
              <a:t>MeV</a:t>
            </a:r>
            <a:r>
              <a:rPr lang="en-US" sz="2400" dirty="0" smtClean="0"/>
              <a:t> dark matter</a:t>
            </a:r>
          </a:p>
          <a:p>
            <a:pPr lvl="1"/>
            <a:endParaRPr lang="en-US" sz="190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220471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850" y="0"/>
            <a:ext cx="9287581" cy="1036320"/>
          </a:xfrm>
        </p:spPr>
        <p:txBody>
          <a:bodyPr/>
          <a:lstStyle/>
          <a:p>
            <a:r>
              <a:rPr lang="en-US" sz="3600" dirty="0" smtClean="0"/>
              <a:t>Annual Modulation of Cosmic Relic Neutrinos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69688" y="991996"/>
            <a:ext cx="3822104" cy="6568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B. </a:t>
            </a:r>
            <a:r>
              <a:rPr lang="en-US" b="1" dirty="0" err="1" smtClean="0">
                <a:solidFill>
                  <a:srgbClr val="FFFFFF"/>
                </a:solidFill>
              </a:rPr>
              <a:t>Safdi</a:t>
            </a:r>
            <a:r>
              <a:rPr lang="en-US" b="1" dirty="0" smtClean="0">
                <a:solidFill>
                  <a:srgbClr val="FFFFFF"/>
                </a:solidFill>
              </a:rPr>
              <a:t>, M. </a:t>
            </a:r>
            <a:r>
              <a:rPr lang="en-US" b="1" dirty="0" err="1" smtClean="0">
                <a:solidFill>
                  <a:srgbClr val="FFFFFF"/>
                </a:solidFill>
              </a:rPr>
              <a:t>Lisanti</a:t>
            </a:r>
            <a:r>
              <a:rPr lang="en-US" b="1" dirty="0" smtClean="0">
                <a:solidFill>
                  <a:srgbClr val="FFFFFF"/>
                </a:solidFill>
              </a:rPr>
              <a:t>, et al.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http://arxiv.org/pdf/1404.0680.pdf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243" y="1267622"/>
            <a:ext cx="4693057" cy="194952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Sensitivity to relic neutrino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velocity and direction through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annual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modulation</a:t>
            </a:r>
            <a:r>
              <a:rPr lang="en-US" sz="2400" dirty="0" smtClean="0">
                <a:solidFill>
                  <a:schemeClr val="bg1"/>
                </a:solidFill>
              </a:rPr>
              <a:t> amplitude (0.1-1%) and phase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-- Not anytime soon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" name="Picture 16" descr="AnnualModulation.pdf"/>
          <p:cNvPicPr>
            <a:picLocks noChangeAspect="1"/>
          </p:cNvPicPr>
          <p:nvPr/>
        </p:nvPicPr>
        <p:blipFill>
          <a:blip r:embed="rId3"/>
          <a:srcRect l="50923"/>
          <a:stretch>
            <a:fillRect/>
          </a:stretch>
        </p:blipFill>
        <p:spPr>
          <a:xfrm>
            <a:off x="5081591" y="1825185"/>
            <a:ext cx="5132746" cy="35353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7647" y="5279097"/>
            <a:ext cx="9036729" cy="1457082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200" dirty="0" smtClean="0">
                <a:solidFill>
                  <a:srgbClr val="FFFF99"/>
                </a:solidFill>
              </a:rPr>
              <a:t>Velocity sensitivity provides possibility to measure: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Relic Neutrino </a:t>
            </a:r>
            <a:r>
              <a:rPr lang="en-US" sz="2200" b="1" dirty="0" smtClean="0">
                <a:solidFill>
                  <a:schemeClr val="bg1"/>
                </a:solidFill>
              </a:rPr>
              <a:t>Rest Frame</a:t>
            </a:r>
            <a:r>
              <a:rPr lang="en-US" sz="2200" dirty="0" smtClean="0">
                <a:solidFill>
                  <a:schemeClr val="bg1"/>
                </a:solidFill>
              </a:rPr>
              <a:t>, and potentially,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Relic Neutrino </a:t>
            </a:r>
            <a:r>
              <a:rPr lang="en-US" sz="2200" b="1" dirty="0" smtClean="0">
                <a:solidFill>
                  <a:schemeClr val="bg1"/>
                </a:solidFill>
              </a:rPr>
              <a:t>Temperature</a:t>
            </a:r>
            <a:r>
              <a:rPr lang="en-US" sz="2200" dirty="0" smtClean="0">
                <a:solidFill>
                  <a:schemeClr val="bg1"/>
                </a:solidFill>
              </a:rPr>
              <a:t> (from velocity and mass)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</a:t>
            </a:r>
            <a:r>
              <a:rPr lang="en-US" sz="2200" dirty="0" err="1" smtClean="0">
                <a:solidFill>
                  <a:schemeClr val="bg1"/>
                </a:solidFill>
              </a:rPr>
              <a:t>m</a:t>
            </a:r>
            <a:r>
              <a:rPr lang="en-US" sz="2200" baseline="-25000" dirty="0" err="1" smtClean="0">
                <a:solidFill>
                  <a:schemeClr val="bg1"/>
                </a:solidFill>
              </a:rPr>
              <a:t>ν</a:t>
            </a:r>
            <a:r>
              <a:rPr lang="en-US" sz="2200" dirty="0" smtClean="0">
                <a:solidFill>
                  <a:schemeClr val="bg1"/>
                </a:solidFill>
              </a:rPr>
              <a:t> (lightest) = 0? contribution to Unbound fraction?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986372"/>
            <a:ext cx="3221645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http://arxiv.org/abs/1407.0393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3292" y="3985979"/>
            <a:ext cx="2236663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Safdi</a:t>
            </a:r>
            <a:r>
              <a:rPr lang="en-US" b="1" dirty="0" smtClean="0">
                <a:solidFill>
                  <a:srgbClr val="FFFFFF"/>
                </a:solidFill>
              </a:rPr>
              <a:t>, </a:t>
            </a:r>
            <a:r>
              <a:rPr lang="en-US" b="1" dirty="0" err="1" smtClean="0">
                <a:solidFill>
                  <a:srgbClr val="FFFFFF"/>
                </a:solidFill>
              </a:rPr>
              <a:t>Lisanti</a:t>
            </a:r>
            <a:r>
              <a:rPr lang="en-US" b="1" dirty="0" smtClean="0">
                <a:solidFill>
                  <a:srgbClr val="FFFFFF"/>
                </a:solidFill>
              </a:rPr>
              <a:t>, CGT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2409" y="4284767"/>
            <a:ext cx="4643019" cy="964639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FF99"/>
                </a:solidFill>
              </a:rPr>
              <a:t>CMB rest frame = Relic Neutrino Rest Frame?</a:t>
            </a:r>
            <a:endParaRPr lang="en-US" sz="2800" b="1" dirty="0">
              <a:solidFill>
                <a:srgbClr val="99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289" y="3371452"/>
            <a:ext cx="4432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Possible Sensitivity Enhancement: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	Polarized Tritium Nucleus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00977" y="2396274"/>
            <a:ext cx="3544619" cy="5069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73242" y="1756486"/>
            <a:ext cx="4372458" cy="5591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672837" y="1781860"/>
          <a:ext cx="4337578" cy="46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8" name="Equation" r:id="rId4" imgW="2184400" imgH="228600" progId="Equation.3">
                  <p:embed/>
                </p:oleObj>
              </mc:Choice>
              <mc:Fallback>
                <p:oleObj name="Equation" r:id="rId4" imgW="21844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2837" y="1781860"/>
                        <a:ext cx="4337578" cy="46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153335" y="2415646"/>
          <a:ext cx="3415665" cy="48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9" name="Equation" r:id="rId6" imgW="1739900" imgH="241300" progId="Equation.3">
                  <p:embed/>
                </p:oleObj>
              </mc:Choice>
              <mc:Fallback>
                <p:oleObj name="Equation" r:id="rId6" imgW="1739900" imgH="241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335" y="2415646"/>
                        <a:ext cx="3415665" cy="487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940" y="3877374"/>
            <a:ext cx="4710948" cy="364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4221" y="173174"/>
            <a:ext cx="9651283" cy="1036320"/>
          </a:xfrm>
        </p:spPr>
        <p:txBody>
          <a:bodyPr/>
          <a:lstStyle/>
          <a:p>
            <a:r>
              <a:rPr lang="en-US" sz="4400" dirty="0" smtClean="0"/>
              <a:t>HV biasing and monitoring system </a:t>
            </a:r>
            <a:br>
              <a:rPr lang="en-US" sz="4400" dirty="0" smtClean="0"/>
            </a:br>
            <a:r>
              <a:rPr lang="en-US" sz="4400" dirty="0" smtClean="0"/>
              <a:t>of the PTOLEMY detector electrodes</a:t>
            </a:r>
            <a:endParaRPr lang="en-US" sz="4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221" y="1852863"/>
            <a:ext cx="9864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Voltage provided on a locking capacitor</a:t>
            </a:r>
          </a:p>
          <a:p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	 </a:t>
            </a:r>
            <a:r>
              <a:rPr lang="en-US" sz="2800" dirty="0" smtClean="0">
                <a:solidFill>
                  <a:schemeClr val="bg1"/>
                </a:solidFill>
              </a:rPr>
              <a:t>not a resistive divider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Field Mill voltage monitoring</a:t>
            </a:r>
          </a:p>
          <a:p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	 On path to supersede all precision voltage systems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1" y="4618671"/>
            <a:ext cx="350288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LNGS (recent photo)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INFN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Cocco</a:t>
            </a:r>
            <a:r>
              <a:rPr lang="en-US" sz="2400" dirty="0" smtClean="0">
                <a:solidFill>
                  <a:schemeClr val="bg1"/>
                </a:solidFill>
              </a:rPr>
              <a:t>, Messina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77" y="261696"/>
            <a:ext cx="4895597" cy="3782962"/>
          </a:xfrm>
          <a:prstGeom prst="rect">
            <a:avLst/>
          </a:prstGeom>
        </p:spPr>
      </p:pic>
      <p:pic>
        <p:nvPicPr>
          <p:cNvPr id="5" name="Picture 4" descr="IMG_13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63" y="3886200"/>
            <a:ext cx="4868811" cy="3762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541" y="1399100"/>
            <a:ext cx="3246137" cy="2041869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Locking capacitor 200 </a:t>
            </a:r>
            <a:r>
              <a:rPr lang="en-US" dirty="0" err="1" smtClean="0">
                <a:solidFill>
                  <a:srgbClr val="FFFFFF"/>
                </a:solidFill>
              </a:rPr>
              <a:t>nF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Connection to the Field Mill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Detector/electrode side. The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HV connection is still missing.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0211"/>
            <a:ext cx="2984500" cy="148787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HV switch to charge up the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capacitor (top position), to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discharge (bottom). Normal position (middle)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while measuring.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67263" y="1708484"/>
            <a:ext cx="1768642" cy="2887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51484" y="5031379"/>
            <a:ext cx="2093495" cy="9122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84500" y="2298032"/>
            <a:ext cx="2567940" cy="92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370221" y="5859379"/>
            <a:ext cx="3657600" cy="7940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15597" y="2951452"/>
            <a:ext cx="2436843" cy="188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396020" y="2818967"/>
            <a:ext cx="312840" cy="32139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86950" y="4668886"/>
            <a:ext cx="1488632" cy="93387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Connection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 DC power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supply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7255040" y="5031379"/>
            <a:ext cx="1231912" cy="683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68916" y="1491912"/>
            <a:ext cx="1886390" cy="2041869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N pipe.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future also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SF6 to prevent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discharge in air.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 err="1" smtClean="0">
                <a:solidFill>
                  <a:srgbClr val="FFFFFF"/>
                </a:solidFill>
              </a:rPr>
              <a:t>plexi</a:t>
            </a:r>
            <a:r>
              <a:rPr lang="en-US" dirty="0" smtClean="0">
                <a:solidFill>
                  <a:srgbClr val="FFFFFF"/>
                </a:solidFill>
              </a:rPr>
              <a:t>-box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is also important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for safety.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6239039" y="2392563"/>
            <a:ext cx="2247912" cy="100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39057" y="4822090"/>
            <a:ext cx="2810058" cy="379876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Side view of the Field Mill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-channel MOSFET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38" y="1114362"/>
            <a:ext cx="4988711" cy="3869197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4" y="1650656"/>
            <a:ext cx="4515184" cy="27185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27921" y="4586462"/>
            <a:ext cx="4223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Operates in “enhancement” mode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 conduction opens up in channel region for V</a:t>
            </a:r>
            <a:r>
              <a:rPr lang="en-US" baseline="-25000" dirty="0" smtClean="0">
                <a:solidFill>
                  <a:schemeClr val="bg1"/>
                </a:solidFill>
              </a:rPr>
              <a:t>GS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en-US" dirty="0" err="1" smtClean="0">
                <a:solidFill>
                  <a:schemeClr val="bg1"/>
                </a:solidFill>
              </a:rPr>
              <a:t>V</a:t>
            </a:r>
            <a:r>
              <a:rPr lang="en-US" baseline="-25000" dirty="0" err="1" smtClean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051" y="6154592"/>
            <a:ext cx="422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SEU from neutron interactions in the depletion region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also contribute charge carriers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basis for SRAM neutron detectors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026" y="5604838"/>
            <a:ext cx="3453742" cy="20226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5682569" y="5785260"/>
            <a:ext cx="11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6T-SRAM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FET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02" y="1154959"/>
            <a:ext cx="9052560" cy="4976495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</a:rPr>
              <a:t>One of the most interesting properties of </a:t>
            </a:r>
            <a:r>
              <a:rPr lang="en-US" sz="2800" dirty="0" err="1" smtClean="0">
                <a:solidFill>
                  <a:srgbClr val="FFFFFF"/>
                </a:solidFill>
              </a:rPr>
              <a:t>Graphene</a:t>
            </a:r>
            <a:r>
              <a:rPr lang="en-US" sz="2800" dirty="0" smtClean="0">
                <a:solidFill>
                  <a:srgbClr val="FFFFFF"/>
                </a:solidFill>
              </a:rPr>
              <a:t> (noted by </a:t>
            </a:r>
            <a:r>
              <a:rPr lang="en-US" sz="2800" dirty="0" err="1" smtClean="0">
                <a:solidFill>
                  <a:srgbClr val="FFFFFF"/>
                </a:solidFill>
              </a:rPr>
              <a:t>Geim</a:t>
            </a:r>
            <a:r>
              <a:rPr lang="en-US" sz="2800" dirty="0" smtClean="0">
                <a:solidFill>
                  <a:srgbClr val="FFFFFF"/>
                </a:solidFill>
              </a:rPr>
              <a:t> et al.) is the sensitivity to a single electric charge (added or removed) in a Field-Effect Transistor configuration – shown here at room temperature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What are the limitations to this</a:t>
            </a:r>
          </a:p>
          <a:p>
            <a:pPr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   sensitivity and will it create new</a:t>
            </a:r>
          </a:p>
          <a:p>
            <a:pPr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   opportunities for light DM </a:t>
            </a:r>
            <a:r>
              <a:rPr lang="en-US" sz="2800" dirty="0" err="1" smtClean="0">
                <a:solidFill>
                  <a:srgbClr val="FFFFFF"/>
                </a:solidFill>
              </a:rPr>
              <a:t>exps</a:t>
            </a:r>
            <a:r>
              <a:rPr lang="en-US" sz="2800" dirty="0" smtClean="0">
                <a:solidFill>
                  <a:srgbClr val="FFFFFF"/>
                </a:solidFill>
              </a:rPr>
              <a:t>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5" name="Picture 4" descr="Geim-GFETabsorpdesor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109" y="3044813"/>
            <a:ext cx="3904472" cy="3616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" y="0"/>
            <a:ext cx="9997281" cy="1036320"/>
          </a:xfrm>
        </p:spPr>
        <p:txBody>
          <a:bodyPr/>
          <a:lstStyle/>
          <a:p>
            <a:r>
              <a:rPr lang="en-US" dirty="0" smtClean="0"/>
              <a:t>Commercial Monolayer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17" y="1012408"/>
            <a:ext cx="5818936" cy="497649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High quality 1 cm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samples readily available (free samples)</a:t>
            </a:r>
          </a:p>
          <a:p>
            <a:pPr lvl="1"/>
            <a:r>
              <a:rPr lang="en-US" dirty="0" smtClean="0"/>
              <a:t>Common substrates for transport: Copper, Si/SiO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Single crystals are less common (discussed later)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GrapheneaCopper.JPG"/>
          <p:cNvPicPr>
            <a:picLocks noChangeAspect="1"/>
          </p:cNvPicPr>
          <p:nvPr/>
        </p:nvPicPr>
        <p:blipFill>
          <a:blip r:embed="rId2"/>
          <a:srcRect l="20250" t="24750" r="21375" b="23250"/>
          <a:stretch>
            <a:fillRect/>
          </a:stretch>
        </p:blipFill>
        <p:spPr>
          <a:xfrm>
            <a:off x="1199502" y="5080085"/>
            <a:ext cx="4030837" cy="2692315"/>
          </a:xfrm>
          <a:prstGeom prst="rect">
            <a:avLst/>
          </a:prstGeom>
        </p:spPr>
      </p:pic>
      <p:pic>
        <p:nvPicPr>
          <p:cNvPr id="7" name="Picture 6" descr="GrapheneaSiSiO2.JPG"/>
          <p:cNvPicPr>
            <a:picLocks noChangeAspect="1"/>
          </p:cNvPicPr>
          <p:nvPr/>
        </p:nvPicPr>
        <p:blipFill>
          <a:blip r:embed="rId3"/>
          <a:srcRect l="12938" r="12375" b="4500"/>
          <a:stretch>
            <a:fillRect/>
          </a:stretch>
        </p:blipFill>
        <p:spPr>
          <a:xfrm>
            <a:off x="5913828" y="992221"/>
            <a:ext cx="4144572" cy="3974112"/>
          </a:xfrm>
          <a:prstGeom prst="rect">
            <a:avLst/>
          </a:prstGeom>
        </p:spPr>
      </p:pic>
      <p:pic>
        <p:nvPicPr>
          <p:cNvPr id="8" name="Picture 7" descr="G-SiO2-Si from graphenea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14" y="4579318"/>
            <a:ext cx="4135786" cy="29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15" y="213057"/>
            <a:ext cx="9460631" cy="509165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Graphene</a:t>
            </a:r>
            <a:r>
              <a:rPr lang="en-US" sz="4000" dirty="0" smtClean="0"/>
              <a:t> </a:t>
            </a:r>
            <a:r>
              <a:rPr lang="en-US" sz="4000" dirty="0" err="1" smtClean="0"/>
              <a:t>Nanoribbon</a:t>
            </a:r>
            <a:r>
              <a:rPr lang="en-US" sz="4000" dirty="0" smtClean="0"/>
              <a:t> Array FET via FIB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3052"/>
            <a:ext cx="3804744" cy="654458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GNs array: 20 GNs with 40nm width on SiO</a:t>
            </a:r>
            <a:r>
              <a:rPr lang="en-US" baseline="-25000" dirty="0" smtClean="0"/>
              <a:t>2</a:t>
            </a:r>
            <a:r>
              <a:rPr lang="en-US" dirty="0" smtClean="0"/>
              <a:t>/Si substrate</a:t>
            </a:r>
          </a:p>
          <a:p>
            <a:r>
              <a:rPr lang="en-US" dirty="0" smtClean="0"/>
              <a:t>Bottom gate FET: Pt contacts and channels are deposited with 100nm thick by FIB direct deposition</a:t>
            </a:r>
          </a:p>
          <a:p>
            <a:r>
              <a:rPr lang="en-US" dirty="0" smtClean="0"/>
              <a:t>Before metal deposition, mill the graphene around GNS and on the area for contacts and channels</a:t>
            </a:r>
          </a:p>
          <a:p>
            <a:r>
              <a:rPr lang="en-US" dirty="0" smtClean="0"/>
              <a:t>Raman results for GNs: only G and 2D peaks for pristine graphene. D and D’ peaks appear on GNs  </a:t>
            </a:r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76" y="-1"/>
            <a:ext cx="2663946" cy="5088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5035" r="25526" b="20140"/>
          <a:stretch>
            <a:fillRect/>
          </a:stretch>
        </p:blipFill>
        <p:spPr>
          <a:xfrm>
            <a:off x="3757775" y="4261598"/>
            <a:ext cx="3097130" cy="3455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13" y="4264540"/>
            <a:ext cx="2804325" cy="2863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13" y="970673"/>
            <a:ext cx="2804325" cy="305837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</p:spPr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" y="1057275"/>
            <a:ext cx="9563338" cy="688896"/>
          </a:xfrm>
        </p:spPr>
        <p:txBody>
          <a:bodyPr>
            <a:normAutofit/>
          </a:bodyPr>
          <a:lstStyle/>
          <a:p>
            <a:r>
              <a:rPr lang="en-US" dirty="0" smtClean="0"/>
              <a:t>Graphene nanoribbon growth on </a:t>
            </a:r>
            <a:r>
              <a:rPr lang="en-US" dirty="0" err="1" smtClean="0"/>
              <a:t>SiC</a:t>
            </a:r>
            <a:r>
              <a:rPr lang="en-US" dirty="0" smtClean="0"/>
              <a:t> (</a:t>
            </a:r>
            <a:r>
              <a:rPr lang="en-US" smtClean="0"/>
              <a:t>in process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" y="1746171"/>
            <a:ext cx="4829672" cy="4407099"/>
          </a:xfrm>
        </p:spPr>
        <p:txBody>
          <a:bodyPr>
            <a:noAutofit/>
          </a:bodyPr>
          <a:lstStyle/>
          <a:p>
            <a:r>
              <a:rPr lang="en-US" sz="2063" dirty="0"/>
              <a:t>GNs are grown from lithographically patterned trenches in </a:t>
            </a:r>
            <a:r>
              <a:rPr lang="en-US" sz="2063" dirty="0" err="1"/>
              <a:t>SiC.</a:t>
            </a:r>
            <a:endParaRPr lang="en-US" sz="2063" dirty="0"/>
          </a:p>
          <a:p>
            <a:r>
              <a:rPr lang="en-US" sz="2063" dirty="0"/>
              <a:t> When a trench in </a:t>
            </a:r>
            <a:r>
              <a:rPr lang="en-US" sz="2063" dirty="0" err="1"/>
              <a:t>SiC</a:t>
            </a:r>
            <a:r>
              <a:rPr lang="en-US" sz="2063" dirty="0"/>
              <a:t> is oriented perpendicular to the ⟨1̅100⟩ direction, the graphene that grows has its AC edge parallel with the step edge [Figure1 </a:t>
            </a:r>
            <a:r>
              <a:rPr lang="en-US" sz="2063" dirty="0" err="1"/>
              <a:t>c,e</a:t>
            </a:r>
            <a:r>
              <a:rPr lang="en-US" sz="2063" dirty="0"/>
              <a:t>].</a:t>
            </a:r>
          </a:p>
          <a:p>
            <a:r>
              <a:rPr lang="en-US" sz="2063" dirty="0"/>
              <a:t>When a </a:t>
            </a:r>
            <a:r>
              <a:rPr lang="en-US" sz="2063" dirty="0" err="1"/>
              <a:t>SiC</a:t>
            </a:r>
            <a:r>
              <a:rPr lang="en-US" sz="2063" dirty="0"/>
              <a:t> trench is oriented parallel to the ⟨11̅00⟩ direction, the graphene that grows has its ZZ edge parallel with the step edge(Figure1 </a:t>
            </a:r>
            <a:r>
              <a:rPr lang="en-US" sz="2063" dirty="0" err="1"/>
              <a:t>d,f</a:t>
            </a:r>
            <a:r>
              <a:rPr lang="en-US" sz="2063" dirty="0"/>
              <a:t>)</a:t>
            </a:r>
          </a:p>
          <a:p>
            <a:r>
              <a:rPr lang="en-US" sz="2063" dirty="0"/>
              <a:t>We use two type of </a:t>
            </a:r>
            <a:r>
              <a:rPr lang="en-US" sz="2063" dirty="0" err="1"/>
              <a:t>SiC</a:t>
            </a:r>
            <a:r>
              <a:rPr lang="en-US" sz="2063" dirty="0"/>
              <a:t>: semi-insulating and n-type semiconducting.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02" y="1993702"/>
            <a:ext cx="5102998" cy="3303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0800"/>
            <a:ext cx="9040774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1. Conrad, E. H. The Bottom-up Growth of Edge Specific Graphene Nanoribbons. </a:t>
            </a:r>
            <a:r>
              <a:rPr lang="en-US" sz="1155" i="1" dirty="0">
                <a:solidFill>
                  <a:prstClr val="black"/>
                </a:solidFill>
                <a:latin typeface="Calibri" panose="020F0502020204030204"/>
              </a:rPr>
              <a:t>Nano </a:t>
            </a:r>
            <a:r>
              <a:rPr lang="en-US" sz="1155" i="1" dirty="0" err="1">
                <a:solidFill>
                  <a:prstClr val="black"/>
                </a:solidFill>
                <a:latin typeface="Calibri" panose="020F0502020204030204"/>
              </a:rPr>
              <a:t>lett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.(2014).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8150" y="5297176"/>
            <a:ext cx="4860250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Figure 1. Orientation of the </a:t>
            </a:r>
            <a:r>
              <a:rPr lang="en-US" sz="1155" dirty="0" err="1">
                <a:solidFill>
                  <a:prstClr val="black"/>
                </a:solidFill>
                <a:latin typeface="Calibri" panose="020F0502020204030204"/>
              </a:rPr>
              <a:t>SiC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 trenches relative to the graphene. (a) The graphene lattice relative to the </a:t>
            </a:r>
            <a:r>
              <a:rPr lang="en-US" sz="1155" dirty="0" smtClean="0">
                <a:solidFill>
                  <a:prstClr val="black"/>
                </a:solidFill>
                <a:latin typeface="Calibri" panose="020F0502020204030204"/>
              </a:rPr>
              <a:t>Brillouin 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zone in (b). (</a:t>
            </a:r>
            <a:r>
              <a:rPr lang="en-US" sz="1155" dirty="0" err="1">
                <a:solidFill>
                  <a:prstClr val="black"/>
                </a:solidFill>
                <a:latin typeface="Calibri" panose="020F0502020204030204"/>
              </a:rPr>
              <a:t>c,d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) Schematic of a </a:t>
            </a:r>
            <a:r>
              <a:rPr lang="en-US" sz="1155" dirty="0" err="1">
                <a:solidFill>
                  <a:prstClr val="black"/>
                </a:solidFill>
                <a:latin typeface="Calibri" panose="020F0502020204030204"/>
              </a:rPr>
              <a:t>pregraphene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 growth trenches with (c) AC and (d) ZZ sidewalls. AFM images of graphitized </a:t>
            </a:r>
            <a:r>
              <a:rPr lang="en-US" sz="1155" dirty="0" err="1">
                <a:solidFill>
                  <a:prstClr val="black"/>
                </a:solidFill>
                <a:latin typeface="Calibri" panose="020F0502020204030204"/>
              </a:rPr>
              <a:t>SiC</a:t>
            </a:r>
            <a:r>
              <a:rPr lang="en-US" sz="1155" dirty="0">
                <a:solidFill>
                  <a:prstClr val="black"/>
                </a:solidFill>
                <a:latin typeface="Calibri" panose="020F0502020204030204"/>
              </a:rPr>
              <a:t> trenches with (e) AC edge graphene and (f) ZZ edge graphene. Dark areas are the trench bottoms. </a:t>
            </a:r>
            <a:r>
              <a:rPr lang="en-US" sz="1155" baseline="300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56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Relic Neutrino Detection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55519" y="1074105"/>
            <a:ext cx="9497753" cy="4976495"/>
          </a:xfrm>
        </p:spPr>
        <p:txBody>
          <a:bodyPr/>
          <a:lstStyle/>
          <a:p>
            <a:r>
              <a:rPr lang="en-US" sz="2700" dirty="0" smtClean="0"/>
              <a:t>Basic concepts for relic neutrino detection were laid out in a paper by Steven Weinberg in 1962 [</a:t>
            </a:r>
            <a:r>
              <a:rPr lang="en-US" sz="2200" i="1" dirty="0" smtClean="0"/>
              <a:t>Phys. Rev</a:t>
            </a:r>
            <a:r>
              <a:rPr lang="en-US" sz="2200" dirty="0" smtClean="0"/>
              <a:t>. 128:3, 1457</a:t>
            </a:r>
            <a:r>
              <a:rPr lang="en-US" sz="2700" dirty="0" smtClean="0"/>
              <a:t>]</a:t>
            </a:r>
          </a:p>
          <a:p>
            <a:pPr lvl="1"/>
            <a:r>
              <a:rPr lang="en-US" sz="2200" dirty="0" smtClean="0"/>
              <a:t>Look for relic neutrino capture on tritium by measuring electrons at or above the endpoint spectrum of tritium beta-decay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EB6B00-FA77-5846-ACE1-4099F61CCF9E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19461" name="Picture 5" descr="endpoin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491" y="2864273"/>
            <a:ext cx="9306286" cy="38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nucaptureeq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768" y="3001010"/>
            <a:ext cx="3291681" cy="6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elecenerg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4050" y="3470594"/>
            <a:ext cx="2933700" cy="54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95690" y="3246559"/>
            <a:ext cx="5903982" cy="2533009"/>
            <a:chOff x="495690" y="3246559"/>
            <a:chExt cx="5903982" cy="25330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448302" y="5555828"/>
              <a:ext cx="947332" cy="7473"/>
            </a:xfrm>
            <a:prstGeom prst="straightConnector1">
              <a:avLst/>
            </a:prstGeom>
            <a:ln>
              <a:solidFill>
                <a:srgbClr val="66006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95690" y="3611077"/>
              <a:ext cx="2717411" cy="933862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66"/>
                  </a:solidFill>
                </a:rPr>
                <a:t>Gap (2m) constrained to &lt; ~0.6eV</a:t>
              </a:r>
            </a:p>
            <a:p>
              <a:pPr algn="ctr"/>
              <a:r>
                <a:rPr lang="en-US" dirty="0" smtClean="0">
                  <a:solidFill>
                    <a:srgbClr val="660066"/>
                  </a:solidFill>
                </a:rPr>
                <a:t>from Cosmology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570480" y="4145280"/>
              <a:ext cx="2668270" cy="1352973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5322216" y="5573042"/>
              <a:ext cx="259353" cy="1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269995" y="5578610"/>
              <a:ext cx="259353" cy="1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33307" y="4845706"/>
              <a:ext cx="3517995" cy="933862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(some electron flavor expected with 2m&gt;0.1eV</a:t>
              </a:r>
            </a:p>
            <a:p>
              <a:r>
                <a:rPr lang="en-US" dirty="0" smtClean="0">
                  <a:solidFill>
                    <a:srgbClr val="660066"/>
                  </a:solidFill>
                </a:rPr>
                <a:t>from neutrino oscillations)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1435" y="3246559"/>
              <a:ext cx="2283109" cy="379864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b="1" dirty="0" smtClean="0">
                  <a:solidFill>
                    <a:srgbClr val="660066"/>
                  </a:solidFill>
                </a:rPr>
                <a:t>What do we know?</a:t>
              </a:r>
              <a:endParaRPr lang="en-US" b="1" dirty="0">
                <a:solidFill>
                  <a:srgbClr val="660066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7791" y="7038342"/>
            <a:ext cx="7613331" cy="6568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Tritium and other isotopes studied for relic neutrino capture in this paper: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JCAP 0706 (2007)015, hep-ph/0703075 by </a:t>
            </a:r>
            <a:r>
              <a:rPr lang="en-US" dirty="0" err="1" smtClean="0">
                <a:solidFill>
                  <a:schemeClr val="bg1"/>
                </a:solidFill>
              </a:rPr>
              <a:t>Cocco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Mangano</a:t>
            </a:r>
            <a:r>
              <a:rPr lang="en-US" dirty="0" smtClean="0">
                <a:solidFill>
                  <a:schemeClr val="bg1"/>
                </a:solidFill>
              </a:rPr>
              <a:t>, Messina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6616700" y="3837670"/>
            <a:ext cx="3479800" cy="645430"/>
            <a:chOff x="6616700" y="3837670"/>
            <a:chExt cx="3479800" cy="645430"/>
          </a:xfrm>
        </p:grpSpPr>
        <p:sp>
          <p:nvSpPr>
            <p:cNvPr id="16" name="TextBox 15"/>
            <p:cNvSpPr txBox="1"/>
            <p:nvPr/>
          </p:nvSpPr>
          <p:spPr>
            <a:xfrm>
              <a:off x="6959744" y="3837670"/>
              <a:ext cx="3136756" cy="595307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90"/>
                  </a:solidFill>
                </a:rPr>
                <a:t>How many?</a:t>
              </a:r>
              <a:endParaRPr lang="en-US" sz="32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 flipV="1">
              <a:off x="6616700" y="4356100"/>
              <a:ext cx="685800" cy="127000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873621" y="5250340"/>
            <a:ext cx="1801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39085" y="4346916"/>
            <a:ext cx="2841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(Signal shape and location predicted from mass measurement)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6963" y="2822851"/>
            <a:ext cx="2300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Tritium </a:t>
            </a:r>
            <a:r>
              <a:rPr lang="en-US" sz="2400" dirty="0" err="1" smtClean="0">
                <a:solidFill>
                  <a:srgbClr val="0000FF"/>
                </a:solidFill>
              </a:rPr>
              <a:t>β</a:t>
            </a:r>
            <a:r>
              <a:rPr lang="en-US" sz="2400" dirty="0" smtClean="0">
                <a:solidFill>
                  <a:srgbClr val="0000FF"/>
                </a:solidFill>
              </a:rPr>
              <a:t>-decay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Endpoint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37848" y="3678916"/>
            <a:ext cx="427" cy="11087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00218" y="2760712"/>
            <a:ext cx="2531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Neutrino Capture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400052" y="3861734"/>
            <a:ext cx="0" cy="385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Semimetals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60" y="1129040"/>
            <a:ext cx="5989924" cy="5596887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Properties of semimetals:</a:t>
            </a:r>
          </a:p>
          <a:p>
            <a:pPr lvl="1"/>
            <a:r>
              <a:rPr lang="en-US" sz="2800" dirty="0" smtClean="0"/>
              <a:t>Dirac point provides a </a:t>
            </a:r>
            <a:r>
              <a:rPr lang="en-US" sz="2800" dirty="0" smtClean="0">
                <a:solidFill>
                  <a:srgbClr val="FFFFFF"/>
                </a:solidFill>
              </a:rPr>
              <a:t>resistivity spike at </a:t>
            </a:r>
            <a:r>
              <a:rPr lang="en-US" sz="2800" dirty="0" smtClean="0"/>
              <a:t>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/>
              <a:t>single gate voltage and the height is set by the inverse of the mobility</a:t>
            </a:r>
          </a:p>
          <a:p>
            <a:pPr lvl="1"/>
            <a:r>
              <a:rPr lang="en-US" sz="2800" dirty="0" smtClean="0">
                <a:sym typeface="Wingdings"/>
              </a:rPr>
              <a:t>Mobility </a:t>
            </a:r>
            <a:r>
              <a:rPr lang="en-US" sz="2800" dirty="0" smtClean="0"/>
              <a:t>increases by an order of magnitude at cryogenic temperatures</a:t>
            </a:r>
          </a:p>
          <a:p>
            <a:pPr lvl="1"/>
            <a:r>
              <a:rPr lang="en-US" sz="2800" dirty="0" smtClean="0"/>
              <a:t>Small band gap (~</a:t>
            </a:r>
            <a:r>
              <a:rPr lang="en-US" sz="2800" dirty="0" err="1" smtClean="0"/>
              <a:t>meV</a:t>
            </a:r>
            <a:r>
              <a:rPr lang="en-US" sz="2800" dirty="0" smtClean="0"/>
              <a:t>) induced in </a:t>
            </a:r>
            <a:r>
              <a:rPr lang="en-US" sz="2800" dirty="0" err="1" smtClean="0"/>
              <a:t>Graphene</a:t>
            </a:r>
            <a:r>
              <a:rPr lang="en-US" sz="2800" dirty="0" smtClean="0"/>
              <a:t> could provide clean on/off transitions</a:t>
            </a:r>
          </a:p>
          <a:p>
            <a:pPr lvl="1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37" y="1036753"/>
            <a:ext cx="3848966" cy="19050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GrapheneMobilit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797" y="3071378"/>
            <a:ext cx="3853603" cy="470102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eneVacuumWindow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95" y="3834255"/>
            <a:ext cx="5038673" cy="247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" y="0"/>
            <a:ext cx="9308793" cy="1036320"/>
          </a:xfrm>
        </p:spPr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UHV Vacuum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5" name="Picture 4" descr="GrapheneVacuumWind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6" y="1630433"/>
            <a:ext cx="4767820" cy="4693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2064" y="1627243"/>
            <a:ext cx="36809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Free-standing </a:t>
            </a:r>
            <a:r>
              <a:rPr lang="en-US" sz="2400" dirty="0" err="1" smtClean="0">
                <a:solidFill>
                  <a:srgbClr val="FFFFFF"/>
                </a:solidFill>
              </a:rPr>
              <a:t>Graphene</a:t>
            </a:r>
            <a:r>
              <a:rPr lang="en-US" sz="2400" dirty="0" smtClean="0">
                <a:solidFill>
                  <a:srgbClr val="FFFFFF"/>
                </a:solidFill>
              </a:rPr>
              <a:t> covalently bonded to Si (Si etched away) 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7090321" y="3704293"/>
            <a:ext cx="1097941" cy="82023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53790" y="2943850"/>
            <a:ext cx="340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~ few thousand layers (for optical opacity)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753" y="0"/>
            <a:ext cx="9418310" cy="1036320"/>
          </a:xfrm>
        </p:spPr>
        <p:txBody>
          <a:bodyPr/>
          <a:lstStyle/>
          <a:p>
            <a:r>
              <a:rPr lang="en-US" sz="4400" dirty="0" smtClean="0"/>
              <a:t>Project 8 Prototype (Harmonic Trap)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5" name="Picture 4" descr="WaveguideCell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320"/>
            <a:ext cx="6397289" cy="5671823"/>
          </a:xfrm>
          <a:prstGeom prst="rect">
            <a:avLst/>
          </a:prstGeom>
        </p:spPr>
      </p:pic>
      <p:pic>
        <p:nvPicPr>
          <p:cNvPr id="7" name="Picture 6" descr="HarmonicTrap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918" y="1231698"/>
            <a:ext cx="3803482" cy="5722153"/>
          </a:xfrm>
          <a:prstGeom prst="rect">
            <a:avLst/>
          </a:prstGeom>
        </p:spPr>
      </p:pic>
      <p:pic>
        <p:nvPicPr>
          <p:cNvPr id="8" name="Picture 7" descr="Project8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43" y="5686586"/>
            <a:ext cx="959025" cy="421640"/>
          </a:xfrm>
          <a:prstGeom prst="rect">
            <a:avLst/>
          </a:prstGeom>
        </p:spPr>
      </p:pic>
      <p:pic>
        <p:nvPicPr>
          <p:cNvPr id="9" name="Picture 8" descr="MagnetronMotion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120" y="2543081"/>
            <a:ext cx="4485361" cy="33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Experimental Perspective </a:t>
            </a:r>
            <a:endParaRPr 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EB6B00-FA77-5846-ACE1-4099F61CCF9E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19461" name="Picture 5" descr="endpoin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491" y="2864273"/>
            <a:ext cx="9306286" cy="38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873621" y="5250340"/>
            <a:ext cx="1801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 energy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81862" y="1918741"/>
            <a:ext cx="14990" cy="3331599"/>
          </a:xfrm>
          <a:prstGeom prst="line">
            <a:avLst/>
          </a:prstGeom>
          <a:ln w="47625">
            <a:solidFill>
              <a:srgbClr val="33CC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32746" y="3306879"/>
            <a:ext cx="1364106" cy="0"/>
          </a:xfrm>
          <a:prstGeom prst="line">
            <a:avLst/>
          </a:prstGeom>
          <a:ln w="47625">
            <a:solidFill>
              <a:srgbClr val="33CC33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8166" y="1784302"/>
            <a:ext cx="2464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CC33"/>
                </a:solidFill>
              </a:rPr>
              <a:t>Too much rate</a:t>
            </a:r>
          </a:p>
          <a:p>
            <a:pPr algn="ctr"/>
            <a:r>
              <a:rPr lang="en-US" sz="2800" dirty="0" smtClean="0">
                <a:solidFill>
                  <a:srgbClr val="33CC33"/>
                </a:solidFill>
              </a:rPr>
              <a:t>(need to filter)</a:t>
            </a:r>
            <a:endParaRPr lang="en-US" sz="2800" dirty="0">
              <a:solidFill>
                <a:srgbClr val="33CC3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5957" y="1815310"/>
            <a:ext cx="4870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CC33"/>
                </a:solidFill>
              </a:rPr>
              <a:t>Need very high energy resolution (</a:t>
            </a:r>
            <a:r>
              <a:rPr lang="en-US" sz="2800" dirty="0" smtClean="0">
                <a:solidFill>
                  <a:srgbClr val="33CC33"/>
                </a:solidFill>
                <a:latin typeface="Symbol" charset="2"/>
                <a:ea typeface="Symbol" charset="2"/>
                <a:cs typeface="Symbol" charset="2"/>
              </a:rPr>
              <a:t>s ~ </a:t>
            </a:r>
            <a:r>
              <a:rPr lang="en-US" sz="2800" dirty="0" err="1" smtClean="0">
                <a:solidFill>
                  <a:srgbClr val="33CC33"/>
                </a:solidFill>
                <a:latin typeface="+mn-lt"/>
                <a:ea typeface="Symbol" charset="2"/>
                <a:cs typeface="Symbol" charset="2"/>
              </a:rPr>
              <a:t>m</a:t>
            </a:r>
            <a:r>
              <a:rPr lang="en-US" sz="2800" baseline="-25000" dirty="0" err="1" smtClean="0">
                <a:solidFill>
                  <a:srgbClr val="33CC33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800" dirty="0">
                <a:solidFill>
                  <a:srgbClr val="33CC33"/>
                </a:solidFill>
                <a:latin typeface="+mn-lt"/>
                <a:ea typeface="Symbol" charset="2"/>
                <a:cs typeface="Symbol" charset="2"/>
              </a:rPr>
              <a:t>)</a:t>
            </a:r>
            <a:endParaRPr lang="en-US" sz="2800" dirty="0">
              <a:solidFill>
                <a:srgbClr val="33CC33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796852" y="4787666"/>
            <a:ext cx="1648918" cy="5771"/>
          </a:xfrm>
          <a:prstGeom prst="line">
            <a:avLst/>
          </a:prstGeom>
          <a:ln w="47625">
            <a:solidFill>
              <a:srgbClr val="33CC33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199" y="3929371"/>
            <a:ext cx="2564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CC33"/>
                </a:solidFill>
              </a:rPr>
              <a:t>Small fraction</a:t>
            </a:r>
          </a:p>
          <a:p>
            <a:pPr algn="ctr"/>
            <a:r>
              <a:rPr lang="en-US" sz="2800" dirty="0" smtClean="0">
                <a:solidFill>
                  <a:srgbClr val="33CC33"/>
                </a:solidFill>
              </a:rPr>
              <a:t>(triggering)</a:t>
            </a:r>
            <a:endParaRPr lang="en-US" sz="28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Relic Neutrino Capture Rates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1111887"/>
            <a:ext cx="10058400" cy="4976495"/>
          </a:xfrm>
        </p:spPr>
        <p:txBody>
          <a:bodyPr/>
          <a:lstStyle/>
          <a:p>
            <a:r>
              <a:rPr lang="en-US" sz="2700" dirty="0" smtClean="0"/>
              <a:t>Target mass:  </a:t>
            </a:r>
            <a:r>
              <a:rPr lang="en-US" sz="2700" b="1" dirty="0" smtClean="0"/>
              <a:t>100 grams of tritium </a:t>
            </a:r>
            <a:r>
              <a:rPr lang="en-US" sz="2700" dirty="0" smtClean="0"/>
              <a:t>(2 </a:t>
            </a:r>
            <a:r>
              <a:rPr lang="en-US" sz="2700" dirty="0" err="1" smtClean="0"/>
              <a:t>x</a:t>
            </a:r>
            <a:r>
              <a:rPr lang="en-US" sz="2700" dirty="0" smtClean="0"/>
              <a:t> 10</a:t>
            </a:r>
            <a:r>
              <a:rPr lang="en-US" sz="2700" baseline="30000" dirty="0" smtClean="0"/>
              <a:t>25</a:t>
            </a:r>
            <a:r>
              <a:rPr lang="en-US" sz="2700" dirty="0" smtClean="0"/>
              <a:t> nuclei)</a:t>
            </a:r>
          </a:p>
          <a:p>
            <a:r>
              <a:rPr lang="en-US" sz="2700" dirty="0" smtClean="0"/>
              <a:t>Capture cross section * (</a:t>
            </a:r>
            <a:r>
              <a:rPr lang="en-US" sz="2700" dirty="0" err="1" smtClean="0"/>
              <a:t>v/c</a:t>
            </a:r>
            <a:r>
              <a:rPr lang="en-US" sz="2700" dirty="0" smtClean="0"/>
              <a:t>) ~ 10</a:t>
            </a:r>
            <a:r>
              <a:rPr lang="en-US" sz="2700" baseline="30000" dirty="0" smtClean="0"/>
              <a:t>-44</a:t>
            </a:r>
            <a:r>
              <a:rPr lang="en-US" sz="2700" dirty="0" smtClean="0"/>
              <a:t> cm</a:t>
            </a:r>
            <a:r>
              <a:rPr lang="en-US" sz="2700" baseline="30000" dirty="0" smtClean="0"/>
              <a:t>2</a:t>
            </a:r>
            <a:r>
              <a:rPr lang="en-US" sz="2700" dirty="0" smtClean="0"/>
              <a:t> (flat up to 10 </a:t>
            </a:r>
            <a:r>
              <a:rPr lang="en-US" sz="2700" dirty="0" err="1" smtClean="0"/>
              <a:t>keV</a:t>
            </a:r>
            <a:r>
              <a:rPr lang="en-US" sz="2700" dirty="0" smtClean="0"/>
              <a:t>)</a:t>
            </a:r>
          </a:p>
          <a:p>
            <a:r>
              <a:rPr lang="en-US" sz="2700" dirty="0" smtClean="0"/>
              <a:t>(Very Rough) Estimate of Relic Neutrino Capture Rate:</a:t>
            </a:r>
          </a:p>
          <a:p>
            <a:pPr>
              <a:buNone/>
            </a:pPr>
            <a:r>
              <a:rPr lang="en-US" sz="2200" dirty="0" smtClean="0">
                <a:solidFill>
                  <a:srgbClr val="CCFFCC"/>
                </a:solidFill>
              </a:rPr>
              <a:t>(56 </a:t>
            </a:r>
            <a:r>
              <a:rPr lang="en-US" sz="22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>
                <a:solidFill>
                  <a:srgbClr val="CCFFCC"/>
                </a:solidFill>
                <a:cs typeface="Symbol" charset="2"/>
              </a:rPr>
              <a:t>e</a:t>
            </a:r>
            <a:r>
              <a:rPr lang="en-US" sz="2200" dirty="0" smtClean="0">
                <a:solidFill>
                  <a:srgbClr val="CCFFCC"/>
                </a:solidFill>
              </a:rPr>
              <a:t>/cm</a:t>
            </a:r>
            <a:r>
              <a:rPr lang="en-US" sz="2200" baseline="30000" dirty="0" smtClean="0">
                <a:solidFill>
                  <a:srgbClr val="CCFFCC"/>
                </a:solidFill>
              </a:rPr>
              <a:t>3</a:t>
            </a:r>
            <a:r>
              <a:rPr lang="en-US" sz="2200" dirty="0" smtClean="0">
                <a:solidFill>
                  <a:srgbClr val="CCFFCC"/>
                </a:solidFill>
              </a:rPr>
              <a:t>) (2 </a:t>
            </a:r>
            <a:r>
              <a:rPr lang="en-US" sz="2200" dirty="0" err="1" smtClean="0">
                <a:solidFill>
                  <a:srgbClr val="CCFFCC"/>
                </a:solidFill>
              </a:rPr>
              <a:t>x</a:t>
            </a:r>
            <a:r>
              <a:rPr lang="en-US" sz="2200" dirty="0" smtClean="0">
                <a:solidFill>
                  <a:srgbClr val="CCFFCC"/>
                </a:solidFill>
              </a:rPr>
              <a:t> 10</a:t>
            </a:r>
            <a:r>
              <a:rPr lang="en-US" sz="2200" baseline="30000" dirty="0" smtClean="0">
                <a:solidFill>
                  <a:srgbClr val="CCFFCC"/>
                </a:solidFill>
              </a:rPr>
              <a:t>25</a:t>
            </a:r>
            <a:r>
              <a:rPr lang="en-US" sz="2200" dirty="0" smtClean="0">
                <a:solidFill>
                  <a:srgbClr val="CCFFCC"/>
                </a:solidFill>
              </a:rPr>
              <a:t> nuclei) (10</a:t>
            </a:r>
            <a:r>
              <a:rPr lang="en-US" sz="2200" baseline="30000" dirty="0" smtClean="0">
                <a:solidFill>
                  <a:srgbClr val="CCFFCC"/>
                </a:solidFill>
              </a:rPr>
              <a:t>-44</a:t>
            </a:r>
            <a:r>
              <a:rPr lang="en-US" sz="2200" dirty="0" smtClean="0">
                <a:solidFill>
                  <a:srgbClr val="CCFFCC"/>
                </a:solidFill>
              </a:rPr>
              <a:t> cm</a:t>
            </a:r>
            <a:r>
              <a:rPr lang="en-US" sz="2200" baseline="30000" dirty="0" smtClean="0">
                <a:solidFill>
                  <a:srgbClr val="CCFFCC"/>
                </a:solidFill>
              </a:rPr>
              <a:t>2</a:t>
            </a:r>
            <a:r>
              <a:rPr lang="en-US" sz="2200" dirty="0" smtClean="0">
                <a:solidFill>
                  <a:srgbClr val="CCFFCC"/>
                </a:solidFill>
              </a:rPr>
              <a:t>) (3 </a:t>
            </a:r>
            <a:r>
              <a:rPr lang="en-US" sz="2200" dirty="0" err="1" smtClean="0">
                <a:solidFill>
                  <a:srgbClr val="CCFFCC"/>
                </a:solidFill>
              </a:rPr>
              <a:t>x</a:t>
            </a:r>
            <a:r>
              <a:rPr lang="en-US" sz="2200" dirty="0" smtClean="0">
                <a:solidFill>
                  <a:srgbClr val="CCFFCC"/>
                </a:solidFill>
              </a:rPr>
              <a:t> 10</a:t>
            </a:r>
            <a:r>
              <a:rPr lang="en-US" sz="2200" baseline="30000" dirty="0" smtClean="0">
                <a:solidFill>
                  <a:srgbClr val="CCFFCC"/>
                </a:solidFill>
              </a:rPr>
              <a:t>10</a:t>
            </a:r>
            <a:r>
              <a:rPr lang="en-US" sz="2200" dirty="0" smtClean="0">
                <a:solidFill>
                  <a:srgbClr val="CCFFCC"/>
                </a:solidFill>
              </a:rPr>
              <a:t> cm/</a:t>
            </a:r>
            <a:r>
              <a:rPr lang="en-US" sz="2200" dirty="0" err="1" smtClean="0">
                <a:solidFill>
                  <a:srgbClr val="CCFFCC"/>
                </a:solidFill>
              </a:rPr>
              <a:t>s</a:t>
            </a:r>
            <a:r>
              <a:rPr lang="en-US" sz="2200" dirty="0" smtClean="0">
                <a:solidFill>
                  <a:srgbClr val="CCFFCC"/>
                </a:solidFill>
              </a:rPr>
              <a:t>) (3 x10</a:t>
            </a:r>
            <a:r>
              <a:rPr lang="en-US" sz="2200" baseline="30000" dirty="0" smtClean="0">
                <a:solidFill>
                  <a:srgbClr val="CCFFCC"/>
                </a:solidFill>
              </a:rPr>
              <a:t>7</a:t>
            </a:r>
            <a:r>
              <a:rPr lang="en-US" sz="2200" dirty="0" smtClean="0">
                <a:solidFill>
                  <a:srgbClr val="CCFFCC"/>
                </a:solidFill>
              </a:rPr>
              <a:t>s) </a:t>
            </a:r>
          </a:p>
          <a:p>
            <a:pPr>
              <a:buNone/>
            </a:pPr>
            <a:r>
              <a:rPr lang="en-US" sz="2200" dirty="0" smtClean="0">
                <a:solidFill>
                  <a:srgbClr val="CCFFCC"/>
                </a:solidFill>
              </a:rPr>
              <a:t>							</a:t>
            </a:r>
            <a:r>
              <a:rPr lang="en-US" sz="2200" dirty="0">
                <a:solidFill>
                  <a:srgbClr val="CCFFCC"/>
                </a:solidFill>
              </a:rPr>
              <a:t>	</a:t>
            </a:r>
            <a:r>
              <a:rPr lang="en-US" sz="3200" dirty="0" smtClean="0">
                <a:solidFill>
                  <a:srgbClr val="CCFFCC"/>
                </a:solidFill>
              </a:rPr>
              <a:t>~ </a:t>
            </a:r>
            <a:r>
              <a:rPr lang="en-US" sz="3200" b="1" dirty="0" smtClean="0">
                <a:solidFill>
                  <a:srgbClr val="CCFFCC"/>
                </a:solidFill>
              </a:rPr>
              <a:t>10 events/yr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257F86-499B-B34D-9423-67F709D3155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" name="Rectangle 8"/>
          <p:cNvSpPr/>
          <p:nvPr/>
        </p:nvSpPr>
        <p:spPr>
          <a:xfrm>
            <a:off x="39188" y="2974529"/>
            <a:ext cx="5916127" cy="379864"/>
          </a:xfrm>
          <a:prstGeom prst="rect">
            <a:avLst/>
          </a:prstGeom>
        </p:spPr>
        <p:txBody>
          <a:bodyPr wrap="none" lIns="101870" tIns="50935" rIns="101870" bIns="50935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Lazauskas</a:t>
            </a:r>
            <a:r>
              <a:rPr lang="en-US" dirty="0" smtClean="0">
                <a:solidFill>
                  <a:srgbClr val="FFFFFF"/>
                </a:solidFill>
              </a:rPr>
              <a:t>, Vogel, Volpe: </a:t>
            </a:r>
            <a:r>
              <a:rPr lang="en-US" dirty="0" err="1" smtClean="0">
                <a:solidFill>
                  <a:srgbClr val="FFFFFF"/>
                </a:solidFill>
              </a:rPr>
              <a:t>J.Phys.G</a:t>
            </a:r>
            <a:r>
              <a:rPr lang="en-US" dirty="0" smtClean="0">
                <a:solidFill>
                  <a:srgbClr val="FFFFFF"/>
                </a:solidFill>
              </a:rPr>
              <a:t> G35 (2008) 025001</a:t>
            </a:r>
            <a:r>
              <a:rPr lang="en-US" dirty="0" smtClean="0"/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05" y="3300524"/>
            <a:ext cx="6102447" cy="379864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Cocco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Mangano</a:t>
            </a:r>
            <a:r>
              <a:rPr lang="en-US" dirty="0" smtClean="0">
                <a:solidFill>
                  <a:srgbClr val="FFFFFF"/>
                </a:solidFill>
              </a:rPr>
              <a:t>, Messina: JCAP 0706 (2007) 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962" y="3803763"/>
            <a:ext cx="4525773" cy="5183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7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sz="2700" dirty="0" err="1" smtClean="0">
                <a:solidFill>
                  <a:srgbClr val="FFFFFF"/>
                </a:solidFill>
                <a:cs typeface="Symbol" charset="2"/>
              </a:rPr>
              <a:t>(v/c</a:t>
            </a:r>
            <a:r>
              <a:rPr lang="en-US" sz="2700" dirty="0" smtClean="0">
                <a:solidFill>
                  <a:srgbClr val="FFFFFF"/>
                </a:solidFill>
                <a:cs typeface="Symbol" charset="2"/>
              </a:rPr>
              <a:t>)=(</a:t>
            </a:r>
            <a:r>
              <a:rPr lang="en-US" sz="2700" dirty="0" smtClean="0">
                <a:solidFill>
                  <a:srgbClr val="FFFFFF"/>
                </a:solidFill>
              </a:rPr>
              <a:t>7.84±0.03)x10</a:t>
            </a:r>
            <a:r>
              <a:rPr lang="en-US" sz="2700" baseline="30000" dirty="0" smtClean="0">
                <a:solidFill>
                  <a:srgbClr val="FFFFFF"/>
                </a:solidFill>
              </a:rPr>
              <a:t>-45</a:t>
            </a:r>
            <a:r>
              <a:rPr lang="en-US" sz="2700" dirty="0" smtClean="0">
                <a:solidFill>
                  <a:srgbClr val="FFFFFF"/>
                </a:solidFill>
              </a:rPr>
              <a:t>cm</a:t>
            </a:r>
            <a:r>
              <a:rPr lang="en-US" sz="2700" baseline="30000" dirty="0" smtClean="0">
                <a:solidFill>
                  <a:srgbClr val="FFFFFF"/>
                </a:solidFill>
              </a:rPr>
              <a:t>2</a:t>
            </a:r>
            <a:endParaRPr lang="en-US" sz="2700" dirty="0"/>
          </a:p>
        </p:txBody>
      </p:sp>
      <p:sp>
        <p:nvSpPr>
          <p:cNvPr id="12" name="TextBox 11"/>
          <p:cNvSpPr txBox="1"/>
          <p:nvPr/>
        </p:nvSpPr>
        <p:spPr>
          <a:xfrm>
            <a:off x="5406566" y="3536440"/>
            <a:ext cx="4766802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5(10) events/yr for Dirac(</a:t>
            </a:r>
            <a:r>
              <a:rPr lang="en-US" sz="2000" b="1" dirty="0" err="1" smtClean="0">
                <a:solidFill>
                  <a:srgbClr val="FFFFFF"/>
                </a:solidFill>
              </a:rPr>
              <a:t>Majorana</a:t>
            </a:r>
            <a:r>
              <a:rPr lang="en-US" sz="2000" b="1" dirty="0" smtClean="0">
                <a:solidFill>
                  <a:srgbClr val="FFFFFF"/>
                </a:solidFill>
              </a:rPr>
              <a:t>) </a:t>
            </a:r>
            <a:r>
              <a:rPr lang="en-US" sz="2000" b="1" dirty="0" smtClean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b="1" dirty="0" smtClean="0">
                <a:solidFill>
                  <a:srgbClr val="FFFFFF"/>
                </a:solidFill>
              </a:rPr>
              <a:t>’s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4261487"/>
            <a:ext cx="5486400" cy="8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marL="382015" marR="0" lvl="0" indent="-38201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Known to better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 than 0.5%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48194" y="4045864"/>
            <a:ext cx="9623566" cy="3726537"/>
            <a:chOff x="448194" y="4045864"/>
            <a:chExt cx="9623566" cy="3726537"/>
          </a:xfrm>
        </p:grpSpPr>
        <p:grpSp>
          <p:nvGrpSpPr>
            <p:cNvPr id="4" name="Group 16"/>
            <p:cNvGrpSpPr/>
            <p:nvPr/>
          </p:nvGrpSpPr>
          <p:grpSpPr>
            <a:xfrm>
              <a:off x="448194" y="4045864"/>
              <a:ext cx="9623566" cy="3726537"/>
              <a:chOff x="448194" y="4045864"/>
              <a:chExt cx="9623566" cy="3726537"/>
            </a:xfrm>
          </p:grpSpPr>
          <p:grpSp>
            <p:nvGrpSpPr>
              <p:cNvPr id="5" name="Group 14"/>
              <p:cNvGrpSpPr/>
              <p:nvPr/>
            </p:nvGrpSpPr>
            <p:grpSpPr>
              <a:xfrm>
                <a:off x="448194" y="4045864"/>
                <a:ext cx="9623566" cy="3726537"/>
                <a:chOff x="194194" y="4045864"/>
                <a:chExt cx="9623566" cy="3726537"/>
              </a:xfrm>
            </p:grpSpPr>
            <p:pic>
              <p:nvPicPr>
                <p:cNvPr id="19" name="Picture 18" descr="RingwaldandWong.pd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18760" y="4045864"/>
                  <a:ext cx="4699000" cy="3726537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1549792" y="7042603"/>
                  <a:ext cx="2998824" cy="379864"/>
                </a:xfrm>
                <a:prstGeom prst="rect">
                  <a:avLst/>
                </a:prstGeom>
                <a:noFill/>
              </p:spPr>
              <p:txBody>
                <a:bodyPr wrap="none" lIns="101870" tIns="50935" rIns="101870" bIns="50935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/>
                      </a:solidFill>
                    </a:rPr>
                    <a:t>Ringwald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 and Wong (2004)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94194" y="4944369"/>
                  <a:ext cx="5001260" cy="1795636"/>
                </a:xfrm>
                <a:prstGeom prst="rect">
                  <a:avLst/>
                </a:prstGeom>
                <a:noFill/>
              </p:spPr>
              <p:txBody>
                <a:bodyPr wrap="square" lIns="101870" tIns="50935" rIns="101870" bIns="50935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chemeClr val="bg1"/>
                      </a:solidFill>
                    </a:rPr>
                    <a:t>Gravitational clumping could potentially increase the local number of relic neutrinos.</a:t>
                  </a:r>
                </a:p>
                <a:p>
                  <a:r>
                    <a:rPr lang="en-US" sz="2200" dirty="0" smtClean="0">
                      <a:solidFill>
                        <a:schemeClr val="bg1"/>
                      </a:solidFill>
                    </a:rPr>
                    <a:t>For low masses ~0.15eV, the local enhancement is ~&lt;10%</a:t>
                  </a: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6829291" y="5824846"/>
                <a:ext cx="662585" cy="379864"/>
              </a:xfrm>
              <a:prstGeom prst="rect">
                <a:avLst/>
              </a:prstGeom>
              <a:noFill/>
            </p:spPr>
            <p:txBody>
              <a:bodyPr wrap="none" lIns="101870" tIns="50935" rIns="101870" bIns="50935" rtlCol="0">
                <a:spAutoFit/>
              </a:bodyPr>
              <a:lstStyle/>
              <a:p>
                <a:r>
                  <a:rPr lang="en-US" dirty="0" err="1" smtClean="0"/>
                  <a:t>m</a:t>
                </a:r>
                <a:r>
                  <a:rPr lang="en-US" baseline="-25000" dirty="0" err="1" smtClean="0">
                    <a:latin typeface="Symbol" charset="2"/>
                    <a:cs typeface="Symbol" charset="2"/>
                  </a:rPr>
                  <a:t>n</a:t>
                </a:r>
                <a:r>
                  <a:rPr lang="en-US" dirty="0" smtClean="0">
                    <a:latin typeface="Symbol" charset="2"/>
                    <a:cs typeface="Symbol" charset="2"/>
                  </a:rPr>
                  <a:t> = 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02491" y="5812146"/>
                <a:ext cx="662585" cy="379864"/>
              </a:xfrm>
              <a:prstGeom prst="rect">
                <a:avLst/>
              </a:prstGeom>
              <a:noFill/>
            </p:spPr>
            <p:txBody>
              <a:bodyPr wrap="none" lIns="101870" tIns="50935" rIns="101870" bIns="50935" rtlCol="0">
                <a:spAutoFit/>
              </a:bodyPr>
              <a:lstStyle/>
              <a:p>
                <a:r>
                  <a:rPr lang="en-US" dirty="0" err="1" smtClean="0"/>
                  <a:t>m</a:t>
                </a:r>
                <a:r>
                  <a:rPr lang="en-US" baseline="-25000" dirty="0" err="1" smtClean="0">
                    <a:latin typeface="Symbol" charset="2"/>
                    <a:cs typeface="Symbol" charset="2"/>
                  </a:rPr>
                  <a:t>n</a:t>
                </a:r>
                <a:r>
                  <a:rPr lang="en-US" dirty="0" smtClean="0">
                    <a:latin typeface="Symbol" charset="2"/>
                    <a:cs typeface="Symbol" charset="2"/>
                  </a:rPr>
                  <a:t> = </a:t>
                </a:r>
                <a:endParaRPr lang="en-US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594967" y="7403068"/>
              <a:ext cx="3490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Villaescusa</a:t>
              </a:r>
              <a:r>
                <a:rPr lang="en-US" dirty="0" smtClean="0">
                  <a:solidFill>
                    <a:schemeClr val="bg1"/>
                  </a:solidFill>
                </a:rPr>
                <a:t>-Navarro et al (2011)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52336</TotalTime>
  <Words>3713</Words>
  <Application>Microsoft Macintosh PowerPoint</Application>
  <PresentationFormat>Custom</PresentationFormat>
  <Paragraphs>633</Paragraphs>
  <Slides>72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Calibri</vt:lpstr>
      <vt:lpstr>Calibri Light</vt:lpstr>
      <vt:lpstr>Cambria Math</vt:lpstr>
      <vt:lpstr>DengXian</vt:lpstr>
      <vt:lpstr>Gill Sans</vt:lpstr>
      <vt:lpstr>Gill Sans SemiBold</vt:lpstr>
      <vt:lpstr>Helvetica</vt:lpstr>
      <vt:lpstr>ＭＳ Ｐゴシック</vt:lpstr>
      <vt:lpstr>Symbol</vt:lpstr>
      <vt:lpstr>Times New Roman</vt:lpstr>
      <vt:lpstr>Wingdings</vt:lpstr>
      <vt:lpstr>Arial</vt:lpstr>
      <vt:lpstr>Arial</vt:lpstr>
      <vt:lpstr>Default Design</vt:lpstr>
      <vt:lpstr>2_Office Theme</vt:lpstr>
      <vt:lpstr>4_Office Theme</vt:lpstr>
      <vt:lpstr>Equation</vt:lpstr>
      <vt:lpstr>Search for the Cosmic Neutrino Background  and Novel Directional Detection Methods  for MeV Dark Matter</vt:lpstr>
      <vt:lpstr>Cosmic Neutrino Background</vt:lpstr>
      <vt:lpstr>Neutrino Masses from Oscillations</vt:lpstr>
      <vt:lpstr>Cosmic Coincidence</vt:lpstr>
      <vt:lpstr>Precision Cosmology Projections</vt:lpstr>
      <vt:lpstr>PowerPoint Presentation</vt:lpstr>
      <vt:lpstr>Relic Neutrino Detection</vt:lpstr>
      <vt:lpstr>Experimental Perspective </vt:lpstr>
      <vt:lpstr>Relic Neutrino Capture Rates</vt:lpstr>
      <vt:lpstr>Dirac versus Majorana Neutrinos</vt:lpstr>
      <vt:lpstr>PTOLEMY Experimental Layout</vt:lpstr>
      <vt:lpstr>PowerPoint Presentation</vt:lpstr>
      <vt:lpstr>PowerPoint Presentation</vt:lpstr>
      <vt:lpstr>PTOLEMY Prototype</vt:lpstr>
      <vt:lpstr>Molecular Broadening</vt:lpstr>
      <vt:lpstr>Molecular Broadening</vt:lpstr>
      <vt:lpstr>Cold Plasma Loading</vt:lpstr>
      <vt:lpstr>Cold Plasma Loading at PPPL</vt:lpstr>
      <vt:lpstr>Microcalorimetry</vt:lpstr>
      <vt:lpstr>TES Single Photon IR Detectors</vt:lpstr>
      <vt:lpstr>Microcal for IR Photons</vt:lpstr>
      <vt:lpstr>KArlsruhe TRItium Neutrino (KATRIN)</vt:lpstr>
      <vt:lpstr>Refractor  Reflector Telescopes</vt:lpstr>
      <vt:lpstr>MAC-E “Telescope”</vt:lpstr>
      <vt:lpstr>PowerPoint Presentation</vt:lpstr>
      <vt:lpstr>Cyclotron Radiation Emission Spectroscopy (Project 8)  RF Trigger</vt:lpstr>
      <vt:lpstr>Relativistic Correction to Cyclotron Frequency</vt:lpstr>
      <vt:lpstr>Scalable Underground Design</vt:lpstr>
      <vt:lpstr>E*B Reflector and Trigger Gate to Calorimeter</vt:lpstr>
      <vt:lpstr>Underground Environment</vt:lpstr>
      <vt:lpstr>Graphene FET Structures</vt:lpstr>
      <vt:lpstr>Graphene Nanoribbons (GNR)</vt:lpstr>
      <vt:lpstr>G-FET</vt:lpstr>
      <vt:lpstr>Photocathode-type e- Emission</vt:lpstr>
      <vt:lpstr>Forward-Backward Asymmetry</vt:lpstr>
      <vt:lpstr>Anisotropies in the Cosmic Microwave Background</vt:lpstr>
      <vt:lpstr>Origin of Large Scale Structure</vt:lpstr>
      <vt:lpstr>PowerPoint Presentation</vt:lpstr>
      <vt:lpstr>Anisotropies in the CNB</vt:lpstr>
      <vt:lpstr>Backup</vt:lpstr>
      <vt:lpstr>Kassiopeia</vt:lpstr>
      <vt:lpstr>GEANT4</vt:lpstr>
      <vt:lpstr>Simulations</vt:lpstr>
      <vt:lpstr>Experimental Challenges</vt:lpstr>
      <vt:lpstr>Overcoming T2 Molecular Broadening</vt:lpstr>
      <vt:lpstr>Synergy with ECHo and CMB-S4 Common Need for Microwave Multiplexing</vt:lpstr>
      <vt:lpstr>Neutrinoless Universe</vt:lpstr>
      <vt:lpstr>Microcal Energy Resolution</vt:lpstr>
      <vt:lpstr>TES:  IR Photon Counting</vt:lpstr>
      <vt:lpstr>Daily Modulation</vt:lpstr>
      <vt:lpstr>Scaling up ~mm to ~cm</vt:lpstr>
      <vt:lpstr>PTOLEMY-G3</vt:lpstr>
      <vt:lpstr>Fiducialized Volume (G3)</vt:lpstr>
      <vt:lpstr>Projected Low Backgrounds</vt:lpstr>
      <vt:lpstr>Comparing MeV Direct Detection</vt:lpstr>
      <vt:lpstr>Neutrino Capture s*β</vt:lpstr>
      <vt:lpstr>Neutrino Love Affair</vt:lpstr>
      <vt:lpstr>Mirror thermal relics</vt:lpstr>
      <vt:lpstr>LCDM Fits for S and D</vt:lpstr>
      <vt:lpstr>Projected Sensitivity</vt:lpstr>
      <vt:lpstr>Directional Detection Sensitivity</vt:lpstr>
      <vt:lpstr>Annual Modulation of Cosmic Relic Neutrinos</vt:lpstr>
      <vt:lpstr>HV biasing and monitoring system  of the PTOLEMY detector electrodes</vt:lpstr>
      <vt:lpstr>PowerPoint Presentation</vt:lpstr>
      <vt:lpstr>n-channel MOSFET</vt:lpstr>
      <vt:lpstr>Graphene FET</vt:lpstr>
      <vt:lpstr>Commercial Monolayer Graphene</vt:lpstr>
      <vt:lpstr>Graphene Nanoribbon Array FET via FIB</vt:lpstr>
      <vt:lpstr>Graphene nanoribbon growth on SiC (in process)</vt:lpstr>
      <vt:lpstr>Semimetals</vt:lpstr>
      <vt:lpstr>Graphene UHV Vacuum Window</vt:lpstr>
      <vt:lpstr>Project 8 Prototype (Harmonic Trap)</vt:lpstr>
    </vt:vector>
  </TitlesOfParts>
  <Manager/>
  <Company>Princeton University</Company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PTOLEMY</dc:title>
  <dc:subject/>
  <dc:creator>tully</dc:creator>
  <cp:keywords/>
  <dc:description/>
  <cp:lastModifiedBy>Christopher G. Tully</cp:lastModifiedBy>
  <cp:revision>1143</cp:revision>
  <cp:lastPrinted>2014-06-05T07:30:48Z</cp:lastPrinted>
  <dcterms:created xsi:type="dcterms:W3CDTF">2017-03-29T20:20:21Z</dcterms:created>
  <dcterms:modified xsi:type="dcterms:W3CDTF">2017-10-11T05:39:34Z</dcterms:modified>
  <cp:category/>
</cp:coreProperties>
</file>