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74" r:id="rId5"/>
    <p:sldId id="272" r:id="rId6"/>
    <p:sldId id="290" r:id="rId7"/>
    <p:sldId id="259" r:id="rId8"/>
    <p:sldId id="260" r:id="rId9"/>
    <p:sldId id="261" r:id="rId10"/>
    <p:sldId id="262" r:id="rId11"/>
    <p:sldId id="291" r:id="rId12"/>
    <p:sldId id="294" r:id="rId13"/>
    <p:sldId id="269" r:id="rId14"/>
    <p:sldId id="270" r:id="rId15"/>
    <p:sldId id="29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DFD"/>
    <a:srgbClr val="E0E3EB"/>
    <a:srgbClr val="FEF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2" autoAdjust="0"/>
  </p:normalViewPr>
  <p:slideViewPr>
    <p:cSldViewPr snapToGrid="0" showGuides="1">
      <p:cViewPr varScale="1">
        <p:scale>
          <a:sx n="105" d="100"/>
          <a:sy n="105" d="100"/>
        </p:scale>
        <p:origin x="16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3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it-IT"/>
              <a:t>12/09/2017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it-IT"/>
              <a:t>12/09/2017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38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7572375" cy="2219691"/>
          </a:xfrm>
        </p:spPr>
        <p:txBody>
          <a:bodyPr anchor="ctr">
            <a:normAutofit/>
          </a:bodyPr>
          <a:lstStyle>
            <a:lvl1pPr algn="l">
              <a:defRPr sz="3300" cap="all" baseline="0"/>
            </a:lvl1pPr>
          </a:lstStyle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4" y="4511785"/>
            <a:ext cx="7572376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1003" y="1600200"/>
            <a:ext cx="4823184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2547747" cy="45720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rot="10800000">
            <a:off x="0" y="5708635"/>
            <a:ext cx="914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5778124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anchor="ctr">
            <a:normAutofit/>
          </a:bodyPr>
          <a:lstStyle>
            <a:lvl1pPr algn="l">
              <a:defRPr sz="3300" cap="all" baseline="0"/>
            </a:lvl1pPr>
          </a:lstStyle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9258300" y="0"/>
            <a:ext cx="97155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685800">
              <a:buNone/>
            </a:pPr>
            <a:r>
              <a:rPr sz="900" b="1" i="1">
                <a:latin typeface="Arial"/>
                <a:ea typeface="+mn-ea"/>
                <a:cs typeface="Arial"/>
              </a:rPr>
              <a:t>NOTA:</a:t>
            </a:r>
          </a:p>
          <a:p>
            <a:pPr algn="l" defTabSz="685800">
              <a:buNone/>
            </a:pPr>
            <a:r>
              <a:rPr sz="900" b="0" i="1">
                <a:latin typeface="Arial"/>
                <a:ea typeface="+mn-ea"/>
                <a:cs typeface="Arial"/>
              </a:rPr>
              <a:t>Per modificare l'immagine su questa diapositiva, selezionarla ed eliminarla. Fare quindi clic sull'icona delle Immagini nel segnaposto per inserire l'immagine personale.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1"/>
            <a:ext cx="9144000" cy="3194035"/>
            <a:chOff x="647402" y="2514600"/>
            <a:chExt cx="10838688" cy="319403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47402" y="2514600"/>
              <a:ext cx="10838688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sz="135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647402" y="5708635"/>
              <a:ext cx="10838688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2971806"/>
            <a:ext cx="7553324" cy="1684150"/>
          </a:xfrm>
        </p:spPr>
        <p:txBody>
          <a:bodyPr anchor="ctr">
            <a:normAutofit/>
          </a:bodyPr>
          <a:lstStyle>
            <a:lvl1pPr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4655956"/>
            <a:ext cx="7553324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8675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3686175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675" y="2424112"/>
            <a:ext cx="3689604" cy="37480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583" y="1600200"/>
            <a:ext cx="3689604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583" y="2424112"/>
            <a:ext cx="3689604" cy="37480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1386" y="1600200"/>
            <a:ext cx="4083939" cy="4572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675" y="1600200"/>
            <a:ext cx="3288411" cy="45720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it-IT"/>
              <a:t>12/09/2017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600200"/>
            <a:ext cx="748665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8675" y="6356352"/>
            <a:ext cx="137216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it-IT"/>
              <a:pPr/>
              <a:t>12/09/2017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844" y="6356350"/>
            <a:ext cx="474231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2587" y="6356352"/>
            <a:ext cx="1371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/>
              <a:pPr/>
              <a:t>‹N›</a:t>
            </a:fld>
            <a:endParaRPr dirty="0"/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825251" y="1233674"/>
            <a:ext cx="748893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22" userDrawn="1">
          <p15:clr>
            <a:srgbClr val="F26B43"/>
          </p15:clr>
        </p15:guide>
        <p15:guide id="2" pos="5238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FED7B17-F8C6-4B13-8A62-211959E5F9FD}"/>
              </a:ext>
            </a:extLst>
          </p:cNvPr>
          <p:cNvSpPr/>
          <p:nvPr/>
        </p:nvSpPr>
        <p:spPr>
          <a:xfrm>
            <a:off x="4700016" y="822960"/>
            <a:ext cx="5084064" cy="5221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548093" y="1884899"/>
            <a:ext cx="4300538" cy="1664768"/>
          </a:xfrm>
        </p:spPr>
        <p:txBody>
          <a:bodyPr anchor="ctr">
            <a:normAutofit/>
          </a:bodyPr>
          <a:lstStyle/>
          <a:p>
            <a:r>
              <a:rPr lang="it-IT" dirty="0"/>
              <a:t>Mitigazione rumore sismico e Newtoniano</a:t>
            </a:r>
            <a:endParaRPr lang="it-IT" noProof="1"/>
          </a:p>
        </p:txBody>
      </p:sp>
      <p:sp>
        <p:nvSpPr>
          <p:cNvPr id="7" name="Sottotitolo 6"/>
          <p:cNvSpPr>
            <a:spLocks noGrp="1"/>
          </p:cNvSpPr>
          <p:nvPr>
            <p:ph idx="1"/>
          </p:nvPr>
        </p:nvSpPr>
        <p:spPr>
          <a:xfrm>
            <a:off x="1173992" y="4220718"/>
            <a:ext cx="4300538" cy="1152415"/>
          </a:xfrm>
        </p:spPr>
        <p:txBody>
          <a:bodyPr>
            <a:normAutofit/>
          </a:bodyPr>
          <a:lstStyle/>
          <a:p>
            <a:r>
              <a:rPr lang="en-GB" i="1" dirty="0">
                <a:latin typeface="Myriad Pro" panose="020B0503030403020204" pitchFamily="34" charset="0"/>
              </a:rPr>
              <a:t>G. Cella – INFN Pisa</a:t>
            </a:r>
          </a:p>
          <a:p>
            <a:br>
              <a:rPr lang="en-GB" b="1" i="1" dirty="0">
                <a:latin typeface="Myriad Pro" panose="020B0503030403020204" pitchFamily="34" charset="0"/>
              </a:rPr>
            </a:br>
            <a:r>
              <a:rPr lang="en-GB" b="1" i="1" dirty="0" err="1">
                <a:latin typeface="Myriad Pro" panose="020B0503030403020204" pitchFamily="34" charset="0"/>
              </a:rPr>
              <a:t>Riunione</a:t>
            </a:r>
            <a:r>
              <a:rPr lang="en-GB" b="1" i="1" dirty="0">
                <a:latin typeface="Myriad Pro" panose="020B0503030403020204" pitchFamily="34" charset="0"/>
              </a:rPr>
              <a:t> referee  </a:t>
            </a:r>
            <a:r>
              <a:rPr lang="en-GB" i="1" dirty="0">
                <a:latin typeface="Myriad Pro" panose="020B0503030403020204" pitchFamily="34" charset="0"/>
              </a:rPr>
              <a:t>Cascina 12 </a:t>
            </a:r>
            <a:r>
              <a:rPr lang="en-GB" i="1" dirty="0" err="1">
                <a:latin typeface="Myriad Pro" panose="020B0503030403020204" pitchFamily="34" charset="0"/>
              </a:rPr>
              <a:t>Settembre</a:t>
            </a:r>
            <a:r>
              <a:rPr lang="en-GB" i="1" dirty="0">
                <a:latin typeface="Myriad Pro" panose="020B0503030403020204" pitchFamily="34" charset="0"/>
              </a:rPr>
              <a:t> 2017</a:t>
            </a:r>
            <a:endParaRPr lang="en-GB" dirty="0">
              <a:latin typeface="Myriad Pro" panose="020B0503030403020204" pitchFamily="34" charset="0"/>
            </a:endParaRPr>
          </a:p>
          <a:p>
            <a:br>
              <a:rPr lang="it-IT" noProof="1"/>
            </a:br>
            <a:endParaRPr lang="it-IT" noProof="1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2" y="274941"/>
            <a:ext cx="2396910" cy="438291"/>
          </a:xfrm>
          <a:prstGeom prst="rect">
            <a:avLst/>
          </a:prstGeom>
        </p:spPr>
      </p:pic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F6EA24C4-43CF-4F1A-8726-34CB4A5127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3424"/>
          <a:stretch>
            <a:fillRect/>
          </a:stretch>
        </p:blipFill>
        <p:spPr>
          <a:xfrm>
            <a:off x="5474530" y="1279685"/>
            <a:ext cx="3908203" cy="40934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23A4D06-1B29-4D2F-A88A-F7EEAF744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0"/>
            <a:ext cx="1673352" cy="108036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CF4334F-2258-4BB8-ADD9-DA56F8154B59}"/>
              </a:ext>
            </a:extLst>
          </p:cNvPr>
          <p:cNvSpPr/>
          <p:nvPr/>
        </p:nvSpPr>
        <p:spPr>
          <a:xfrm>
            <a:off x="5474530" y="1279685"/>
            <a:ext cx="350198" cy="4093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DC99B7D-E3F7-4C83-A56E-6B104DB01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222" y="1274760"/>
            <a:ext cx="1649768" cy="2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dirty="0"/>
              <a:t>Robustezza delle lame: strategie di protezione alternative e nuovi materiali</a:t>
            </a:r>
            <a:endParaRPr lang="en-US" sz="3600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342370" y="1328351"/>
            <a:ext cx="4259792" cy="2603570"/>
          </a:xfrm>
        </p:spPr>
        <p:txBody>
          <a:bodyPr>
            <a:noAutofit/>
          </a:bodyPr>
          <a:lstStyle/>
          <a:p>
            <a:r>
              <a:rPr lang="it-IT" sz="1600" dirty="0"/>
              <a:t>L’attenuazione verticale è realizzata nei filtri meccanici di un </a:t>
            </a:r>
            <a:r>
              <a:rPr lang="it-IT" sz="1600" dirty="0" err="1"/>
              <a:t>superattenuatore</a:t>
            </a:r>
            <a:r>
              <a:rPr lang="it-IT" sz="1600" dirty="0"/>
              <a:t> utilizzando lame metalliche triangolari montate orizzontalmente;</a:t>
            </a:r>
          </a:p>
          <a:p>
            <a:r>
              <a:rPr lang="it-IT" sz="1600" dirty="0"/>
              <a:t>Ogni lama ha, a riposo, un raggio di curvatura costante e una larghezza di base appropriata per il carico che deve essere sostenuto. Nella posizione di lavoro, con il carico sospeso alla punto, la lama assume una posizione piatta;</a:t>
            </a:r>
            <a:endParaRPr lang="en-US" sz="1600" dirty="0"/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5056018" y="3033929"/>
            <a:ext cx="3871341" cy="565469"/>
          </a:xfrm>
        </p:spPr>
        <p:txBody>
          <a:bodyPr>
            <a:normAutofit/>
          </a:bodyPr>
          <a:lstStyle/>
          <a:p>
            <a:r>
              <a:rPr lang="it-IT" sz="1100" dirty="0"/>
              <a:t>Le lame sono realizzate in acciaio </a:t>
            </a:r>
            <a:r>
              <a:rPr lang="it-IT" sz="1100" b="1" dirty="0" err="1">
                <a:solidFill>
                  <a:srgbClr val="00B0F0"/>
                </a:solidFill>
              </a:rPr>
              <a:t>Maraging</a:t>
            </a:r>
            <a:r>
              <a:rPr lang="it-IT" sz="1100" b="1" dirty="0">
                <a:solidFill>
                  <a:srgbClr val="00B0F0"/>
                </a:solidFill>
              </a:rPr>
              <a:t>:</a:t>
            </a:r>
            <a:r>
              <a:rPr lang="it-IT" sz="1100" dirty="0"/>
              <a:t> un </a:t>
            </a:r>
            <a:r>
              <a:rPr lang="it-IT" sz="1100" b="1" dirty="0">
                <a:solidFill>
                  <a:srgbClr val="00B0F0"/>
                </a:solidFill>
              </a:rPr>
              <a:t>acciaio ad alta resistenza</a:t>
            </a:r>
            <a:r>
              <a:rPr lang="it-IT" sz="1100" dirty="0"/>
              <a:t> che dopo un appropriato trattamento riduce drasticamente il </a:t>
            </a:r>
            <a:r>
              <a:rPr lang="it-IT" sz="1100" dirty="0" err="1"/>
              <a:t>creep</a:t>
            </a:r>
            <a:r>
              <a:rPr lang="it-IT" sz="1100" dirty="0"/>
              <a:t> </a:t>
            </a:r>
            <a:r>
              <a:rPr lang="it-IT" sz="1100" dirty="0" err="1"/>
              <a:t>noise</a:t>
            </a:r>
            <a:r>
              <a:rPr lang="it-IT" sz="1100" dirty="0"/>
              <a:t>.</a:t>
            </a:r>
            <a:endParaRPr lang="en-US" sz="11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4790" y="716121"/>
            <a:ext cx="3641603" cy="2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684" y="3843254"/>
            <a:ext cx="3419505" cy="271576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355359" y="3754587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b="1" dirty="0"/>
              <a:t>Ciclo di produzione: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/>
              <a:t>Taglio laser delle lame;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/>
              <a:t>Piegatura al raggio di curvatura appropriato;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/>
              <a:t>Solubilizzazione </a:t>
            </a:r>
            <a:r>
              <a:rPr lang="it-IT" sz="1200" b="1" dirty="0">
                <a:solidFill>
                  <a:srgbClr val="0070C0"/>
                </a:solidFill>
              </a:rPr>
              <a:t>@ 840 °C/1 h </a:t>
            </a:r>
            <a:r>
              <a:rPr lang="it-IT" sz="1200" dirty="0"/>
              <a:t>(in atmosfera di azoto);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 err="1"/>
              <a:t>Aging</a:t>
            </a:r>
            <a:r>
              <a:rPr lang="it-IT" sz="1200" dirty="0"/>
              <a:t> </a:t>
            </a:r>
            <a:r>
              <a:rPr lang="it-IT" sz="1200" b="1" dirty="0">
                <a:solidFill>
                  <a:srgbClr val="0070C0"/>
                </a:solidFill>
              </a:rPr>
              <a:t>@ 435 °C/100 h </a:t>
            </a:r>
            <a:r>
              <a:rPr lang="it-IT" sz="1200" dirty="0"/>
              <a:t>(in atmosfera di azoto);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/>
              <a:t>Rivestimento in nickel per </a:t>
            </a:r>
            <a:r>
              <a:rPr lang="it-IT" sz="1200" b="1" dirty="0">
                <a:solidFill>
                  <a:srgbClr val="0070C0"/>
                </a:solidFill>
              </a:rPr>
              <a:t>40-50 </a:t>
            </a:r>
            <a:r>
              <a:rPr lang="it-IT" sz="1200" b="1" dirty="0" err="1">
                <a:solidFill>
                  <a:srgbClr val="0070C0"/>
                </a:solidFill>
              </a:rPr>
              <a:t>min</a:t>
            </a:r>
            <a:r>
              <a:rPr lang="it-IT" sz="1200" b="1" dirty="0">
                <a:solidFill>
                  <a:srgbClr val="0070C0"/>
                </a:solidFill>
              </a:rPr>
              <a:t> </a:t>
            </a:r>
            <a:r>
              <a:rPr lang="it-IT" sz="1200" dirty="0"/>
              <a:t>con una procedura </a:t>
            </a:r>
            <a:r>
              <a:rPr lang="it-IT" sz="1200" b="1" dirty="0">
                <a:solidFill>
                  <a:srgbClr val="0070C0"/>
                </a:solidFill>
              </a:rPr>
              <a:t>«</a:t>
            </a:r>
            <a:r>
              <a:rPr lang="it-IT" sz="1200" b="1" dirty="0" err="1">
                <a:solidFill>
                  <a:srgbClr val="0070C0"/>
                </a:solidFill>
              </a:rPr>
              <a:t>electroless</a:t>
            </a:r>
            <a:r>
              <a:rPr lang="it-IT" sz="1200" b="1" dirty="0">
                <a:solidFill>
                  <a:srgbClr val="0070C0"/>
                </a:solidFill>
              </a:rPr>
              <a:t>» </a:t>
            </a:r>
            <a:r>
              <a:rPr lang="it-IT" sz="1200" dirty="0"/>
              <a:t>(velocità di deposizione dl Ni è circa </a:t>
            </a:r>
            <a:r>
              <a:rPr lang="it-IT" sz="1200" b="1" dirty="0">
                <a:solidFill>
                  <a:srgbClr val="0070C0"/>
                </a:solidFill>
              </a:rPr>
              <a:t>2.5 µm/h</a:t>
            </a:r>
            <a:r>
              <a:rPr lang="it-IT" sz="1200" dirty="0"/>
              <a:t>);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/>
              <a:t>Rimozione dell’idrogeno (entro 4h dalla fine della procedura di rivestimento con Ni) </a:t>
            </a:r>
            <a:r>
              <a:rPr lang="it-IT" sz="1200" b="1" dirty="0">
                <a:solidFill>
                  <a:srgbClr val="0070C0"/>
                </a:solidFill>
              </a:rPr>
              <a:t>@ 130 °C &gt;15h</a:t>
            </a:r>
            <a:r>
              <a:rPr lang="it-IT" sz="1200" dirty="0"/>
              <a:t>;</a:t>
            </a:r>
          </a:p>
          <a:p>
            <a:pPr marL="685800" lvl="1" indent="-342900">
              <a:buFont typeface="+mj-lt"/>
              <a:buAutoNum type="arabicPeriod"/>
            </a:pPr>
            <a:r>
              <a:rPr lang="it-IT" sz="1200" dirty="0"/>
              <a:t>Caratterizzazione e test di ciascuna lama</a:t>
            </a:r>
          </a:p>
          <a:p>
            <a:pPr indent="-114300"/>
            <a:r>
              <a:rPr lang="it-IT" sz="1200" b="1" dirty="0"/>
              <a:t>Risultato:</a:t>
            </a:r>
          </a:p>
          <a:p>
            <a:pPr lvl="1"/>
            <a:r>
              <a:rPr lang="it-IT" sz="1200" dirty="0"/>
              <a:t>Carico di snervamento a trazione = </a:t>
            </a:r>
            <a:r>
              <a:rPr lang="it-IT" sz="1200" b="1" dirty="0">
                <a:solidFill>
                  <a:srgbClr val="0070C0"/>
                </a:solidFill>
              </a:rPr>
              <a:t>1940 </a:t>
            </a:r>
            <a:r>
              <a:rPr lang="it-IT" sz="1200" b="1" dirty="0" err="1">
                <a:solidFill>
                  <a:srgbClr val="0070C0"/>
                </a:solidFill>
              </a:rPr>
              <a:t>Mpa</a:t>
            </a:r>
            <a:endParaRPr lang="it-IT" sz="1200" b="1" dirty="0">
              <a:solidFill>
                <a:srgbClr val="0070C0"/>
              </a:solidFill>
            </a:endParaRPr>
          </a:p>
          <a:p>
            <a:pPr lvl="1"/>
            <a:r>
              <a:rPr lang="it-IT" sz="1200" dirty="0"/>
              <a:t>Carico di rottura = </a:t>
            </a:r>
            <a:r>
              <a:rPr lang="it-IT" sz="1200" b="1" dirty="0">
                <a:solidFill>
                  <a:srgbClr val="0070C0"/>
                </a:solidFill>
              </a:rPr>
              <a:t>1965 </a:t>
            </a:r>
            <a:r>
              <a:rPr lang="it-IT" sz="1200" b="1" dirty="0" err="1">
                <a:solidFill>
                  <a:srgbClr val="0070C0"/>
                </a:solidFill>
              </a:rPr>
              <a:t>Mpa</a:t>
            </a:r>
            <a:endParaRPr lang="it-IT" sz="1200" b="1" dirty="0">
              <a:solidFill>
                <a:srgbClr val="0070C0"/>
              </a:solidFill>
            </a:endParaRPr>
          </a:p>
          <a:p>
            <a:pPr marL="342900" lvl="1"/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3225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La comprensione del problema: </a:t>
            </a:r>
            <a:br>
              <a:rPr lang="it-IT" sz="2800" dirty="0"/>
            </a:br>
            <a:r>
              <a:rPr lang="it-IT" sz="2800" dirty="0" err="1"/>
              <a:t>Maraging</a:t>
            </a:r>
            <a:r>
              <a:rPr lang="it-IT" sz="2800" dirty="0"/>
              <a:t> </a:t>
            </a:r>
            <a:r>
              <a:rPr lang="it-IT" sz="2800" dirty="0" err="1"/>
              <a:t>Hydrogen</a:t>
            </a:r>
            <a:r>
              <a:rPr lang="it-IT" sz="2800" dirty="0"/>
              <a:t> </a:t>
            </a:r>
            <a:r>
              <a:rPr lang="it-IT" sz="2800" dirty="0" err="1"/>
              <a:t>Embrittlement</a:t>
            </a:r>
            <a:endParaRPr lang="it-IT" sz="2800" dirty="0"/>
          </a:p>
        </p:txBody>
      </p:sp>
      <p:sp>
        <p:nvSpPr>
          <p:cNvPr id="14" name="Segnaposto contenuto  13"/>
          <p:cNvSpPr>
            <a:spLocks noGrp="1"/>
          </p:cNvSpPr>
          <p:nvPr>
            <p:ph sz="half" idx="2"/>
          </p:nvPr>
        </p:nvSpPr>
        <p:spPr>
          <a:xfrm>
            <a:off x="4206240" y="1335024"/>
            <a:ext cx="4837176" cy="5522976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514843"/>
              </a:buClr>
              <a:buNone/>
            </a:pPr>
            <a:r>
              <a:rPr lang="it-IT" sz="1600" b="1" noProof="1"/>
              <a:t>Le rotture sembrano provocate dal cosiddetto «Hydrogen Embrittlement»</a:t>
            </a:r>
          </a:p>
          <a:p>
            <a:pPr lvl="1">
              <a:buClr>
                <a:srgbClr val="514843"/>
              </a:buClr>
            </a:pPr>
            <a:r>
              <a:rPr lang="it-IT" noProof="1"/>
              <a:t>Immagini al SEM images mostrano tipiche fratture intergranulari</a:t>
            </a:r>
          </a:p>
          <a:p>
            <a:pPr lvl="1">
              <a:buClr>
                <a:srgbClr val="514843"/>
              </a:buClr>
            </a:pPr>
            <a:r>
              <a:rPr lang="it-IT" noProof="1"/>
              <a:t>Misure dirette danno elevate concentrazioni di idrogeno </a:t>
            </a:r>
            <a:br>
              <a:rPr lang="it-IT" noProof="1"/>
            </a:br>
            <a:r>
              <a:rPr lang="it-IT" noProof="1"/>
              <a:t>(da 1ppm a 5.6ppm)</a:t>
            </a:r>
          </a:p>
          <a:p>
            <a:pPr marL="0" indent="0">
              <a:buNone/>
            </a:pPr>
            <a:r>
              <a:rPr lang="it-IT" sz="1600" b="1" dirty="0"/>
              <a:t>Attività in corso e pianificate:</a:t>
            </a:r>
          </a:p>
          <a:p>
            <a:pPr lvl="1"/>
            <a:r>
              <a:rPr lang="it-IT" sz="2100" dirty="0"/>
              <a:t>Analisi su lame «vecchie»</a:t>
            </a:r>
          </a:p>
          <a:p>
            <a:pPr lvl="1"/>
            <a:r>
              <a:rPr lang="it-IT" sz="2100" dirty="0"/>
              <a:t>Certificazione del processo di preparazione sulle lame «nuove» (provini)</a:t>
            </a:r>
          </a:p>
          <a:p>
            <a:pPr lvl="1"/>
            <a:r>
              <a:rPr lang="it-IT" sz="2100" dirty="0"/>
              <a:t>Test meccanici</a:t>
            </a:r>
          </a:p>
          <a:p>
            <a:pPr lvl="1"/>
            <a:r>
              <a:rPr lang="it-IT" sz="2100" dirty="0"/>
              <a:t>Analisi microscopiche</a:t>
            </a:r>
          </a:p>
          <a:p>
            <a:pPr lvl="1"/>
            <a:r>
              <a:rPr lang="it-IT" sz="2100" dirty="0"/>
              <a:t>Modellizzazione del processo di deidrogenazione</a:t>
            </a:r>
          </a:p>
          <a:p>
            <a:pPr lvl="1"/>
            <a:r>
              <a:rPr lang="it-IT" sz="2100" dirty="0"/>
              <a:t>Studio di strategie di protezione alternative</a:t>
            </a:r>
          </a:p>
          <a:p>
            <a:pPr lvl="1"/>
            <a:r>
              <a:rPr lang="it-IT" sz="2100" dirty="0"/>
              <a:t>Ruolo di stress e fatica</a:t>
            </a:r>
          </a:p>
          <a:p>
            <a:pPr marL="342900" lvl="1" indent="0">
              <a:buNone/>
            </a:pPr>
            <a:r>
              <a:rPr lang="it-IT" sz="2100" b="1" dirty="0">
                <a:solidFill>
                  <a:srgbClr val="FF0000"/>
                </a:solidFill>
              </a:rPr>
              <a:t>Studio di interesse per tutta la comunità delle onde gravitazionali</a:t>
            </a:r>
          </a:p>
          <a:p>
            <a:pPr lvl="1"/>
            <a:endParaRPr lang="it-IT" sz="2100" dirty="0"/>
          </a:p>
        </p:txBody>
      </p:sp>
      <p:pic>
        <p:nvPicPr>
          <p:cNvPr id="7" name="Segnaposto contenuto 6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332" y="1335024"/>
            <a:ext cx="2927198" cy="17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lo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86" y="3031108"/>
            <a:ext cx="4314242" cy="38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FCAB3-B371-4A12-BD8C-582F8A04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Prototipo filtro di attenuazione migliorato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C8F6BC-46BE-43FA-83CC-1D98E8A76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Attività immediate: modifiche contenute allo schema attuale per ottenere:</a:t>
            </a:r>
          </a:p>
          <a:p>
            <a:r>
              <a:rPr lang="it-IT" dirty="0"/>
              <a:t>Riduzione dei modi interni di bassa frequenza;</a:t>
            </a:r>
          </a:p>
          <a:p>
            <a:r>
              <a:rPr lang="it-IT" dirty="0"/>
              <a:t>Semplificazione;</a:t>
            </a:r>
          </a:p>
          <a:p>
            <a:pPr marL="0" indent="0">
              <a:buNone/>
            </a:pPr>
            <a:r>
              <a:rPr lang="it-IT" b="1" dirty="0"/>
              <a:t>Su tempi scala più lunghi: riprogettazione più radicale:</a:t>
            </a:r>
          </a:p>
          <a:p>
            <a:r>
              <a:rPr lang="it-IT" dirty="0"/>
              <a:t>Strategie innovative di attenuazione verticale;</a:t>
            </a:r>
          </a:p>
          <a:p>
            <a:r>
              <a:rPr lang="it-IT" dirty="0"/>
              <a:t>Adeguamento alle richieste 3G;</a:t>
            </a:r>
          </a:p>
          <a:p>
            <a:r>
              <a:rPr lang="it-IT" dirty="0"/>
              <a:t>Riduzione rumori non lineari e up </a:t>
            </a:r>
            <a:r>
              <a:rPr lang="it-IT" dirty="0" err="1"/>
              <a:t>conversion</a:t>
            </a:r>
            <a:r>
              <a:rPr lang="it-IT" dirty="0"/>
              <a:t>;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D86983-0EE3-4F21-8835-F063F03CC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81" y="4245502"/>
            <a:ext cx="2696211" cy="202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48D77D3-54A4-47A4-AF9E-03B79AF0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8551" y="2825497"/>
            <a:ext cx="4137111" cy="28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FEC8EFC7-DD15-4244-96DE-F4DBE14EF8D3}"/>
              </a:ext>
            </a:extLst>
          </p:cNvPr>
          <p:cNvSpPr/>
          <p:nvPr/>
        </p:nvSpPr>
        <p:spPr>
          <a:xfrm rot="2072858">
            <a:off x="3374768" y="5562292"/>
            <a:ext cx="1115568" cy="66751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B9ADBEAB-7BF4-4752-919F-39DF6845BB29}"/>
              </a:ext>
            </a:extLst>
          </p:cNvPr>
          <p:cNvSpPr/>
          <p:nvPr/>
        </p:nvSpPr>
        <p:spPr>
          <a:xfrm rot="8381589">
            <a:off x="5067465" y="5538165"/>
            <a:ext cx="1115568" cy="66751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C11E630-5518-4D70-882C-26FF3C5B7DED}"/>
              </a:ext>
            </a:extLst>
          </p:cNvPr>
          <p:cNvSpPr/>
          <p:nvPr/>
        </p:nvSpPr>
        <p:spPr>
          <a:xfrm>
            <a:off x="4207331" y="5570250"/>
            <a:ext cx="11606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44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914B32F-B5FC-4887-8F24-D1EE84253CF2}"/>
              </a:ext>
            </a:extLst>
          </p:cNvPr>
          <p:cNvSpPr/>
          <p:nvPr/>
        </p:nvSpPr>
        <p:spPr>
          <a:xfrm>
            <a:off x="5779008" y="1719072"/>
            <a:ext cx="3255264" cy="4544568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DF64F6-DBFD-4EF6-8599-C5C35D995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D1583E-527B-47C5-8F2C-30671A227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19" y="1600200"/>
            <a:ext cx="5398389" cy="5093208"/>
          </a:xfrm>
        </p:spPr>
        <p:txBody>
          <a:bodyPr/>
          <a:lstStyle/>
          <a:p>
            <a:r>
              <a:rPr lang="it-IT" dirty="0"/>
              <a:t>Il sistema di attenuazione sismica ha già attualmente ottime performance;</a:t>
            </a:r>
          </a:p>
          <a:p>
            <a:r>
              <a:rPr lang="it-IT" dirty="0"/>
              <a:t>Miglioramenti contenuti permettono di ottenere incrementi di prestazioni del rivelatore, soprattutto grazie alla soluzione di alcune problematiche legate al controllo;</a:t>
            </a:r>
          </a:p>
          <a:p>
            <a:r>
              <a:rPr lang="it-IT" dirty="0"/>
              <a:t>Lo spostamento del «</a:t>
            </a:r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» richiede invece una modifica dei parametri della catena di attenuazione, e sarà di attualità per 3G;</a:t>
            </a:r>
          </a:p>
          <a:p>
            <a:r>
              <a:rPr lang="it-IT" dirty="0"/>
              <a:t>Lo studio della mitigazione del rumore Newtoniano è un buon investimento, anche per il futuro;</a:t>
            </a:r>
          </a:p>
          <a:p>
            <a:r>
              <a:rPr lang="it-IT" dirty="0"/>
              <a:t>Lame: necessario formulare soluzioni che permettano margini di sicurezza migliori sui tempi lunghi;  </a:t>
            </a:r>
          </a:p>
          <a:p>
            <a:r>
              <a:rPr lang="it-IT" dirty="0"/>
              <a:t>Uno sguardo alla terza generazione:</a:t>
            </a:r>
          </a:p>
          <a:p>
            <a:pPr lvl="1"/>
            <a:r>
              <a:rPr lang="it-IT" dirty="0"/>
              <a:t>Specchi più grandi</a:t>
            </a:r>
          </a:p>
          <a:p>
            <a:pPr lvl="1"/>
            <a:r>
              <a:rPr lang="it-IT" dirty="0"/>
              <a:t>Sospensioni più lunghe</a:t>
            </a:r>
          </a:p>
          <a:p>
            <a:pPr lvl="1"/>
            <a:r>
              <a:rPr lang="it-IT" dirty="0"/>
              <a:t>Necessità di buone attenuazioni per vibrazioni verticali e tilt</a:t>
            </a:r>
            <a:br>
              <a:rPr lang="it-IT" dirty="0"/>
            </a:br>
            <a:endParaRPr lang="it-IT" dirty="0"/>
          </a:p>
          <a:p>
            <a:pPr marL="342900" lvl="1" indent="0">
              <a:buNone/>
            </a:pPr>
            <a:r>
              <a:rPr lang="it-IT" b="1" dirty="0"/>
              <a:t>Cruciale che l’INFN abbia un ruolo di leadership nelle tecnologie di bassa frequenza, confermando e rilanciando la tradizione passata.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A8826E-CE65-407A-B862-07C523208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8464" y="1957768"/>
            <a:ext cx="2968752" cy="385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A05B6589-0F53-4E79-9728-D3BE3A21D21A}"/>
              </a:ext>
            </a:extLst>
          </p:cNvPr>
          <p:cNvSpPr txBox="1"/>
          <p:nvPr/>
        </p:nvSpPr>
        <p:spPr>
          <a:xfrm rot="16200000">
            <a:off x="5140452" y="3563296"/>
            <a:ext cx="17160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/>
              <a:t>Attenuazione a 1 Hz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EA4FA401-A5F9-48EF-A7F5-893101918274}"/>
              </a:ext>
            </a:extLst>
          </p:cNvPr>
          <p:cNvSpPr txBox="1"/>
          <p:nvPr/>
        </p:nvSpPr>
        <p:spPr>
          <a:xfrm>
            <a:off x="6998208" y="5611368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1" dirty="0"/>
              <a:t>Lunghezza catena</a:t>
            </a:r>
          </a:p>
        </p:txBody>
      </p:sp>
    </p:spTree>
    <p:extLst>
      <p:ext uri="{BB962C8B-B14F-4D97-AF65-F5344CB8AC3E}">
        <p14:creationId xmlns:p14="http://schemas.microsoft.com/office/powerpoint/2010/main" val="17358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49915-256B-470E-8BC7-A5B5AACD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Richieste contributi CSN2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5FEC3E40-8C23-45F2-9A75-34AFDDE5D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396610"/>
              </p:ext>
            </p:extLst>
          </p:nvPr>
        </p:nvGraphicFramePr>
        <p:xfrm>
          <a:off x="384048" y="1371600"/>
          <a:ext cx="8247888" cy="537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9296">
                  <a:extLst>
                    <a:ext uri="{9D8B030D-6E8A-4147-A177-3AD203B41FA5}">
                      <a16:colId xmlns:a16="http://schemas.microsoft.com/office/drawing/2014/main" val="1860853586"/>
                    </a:ext>
                  </a:extLst>
                </a:gridCol>
                <a:gridCol w="2749296">
                  <a:extLst>
                    <a:ext uri="{9D8B030D-6E8A-4147-A177-3AD203B41FA5}">
                      <a16:colId xmlns:a16="http://schemas.microsoft.com/office/drawing/2014/main" val="2117732220"/>
                    </a:ext>
                  </a:extLst>
                </a:gridCol>
                <a:gridCol w="2749296">
                  <a:extLst>
                    <a:ext uri="{9D8B030D-6E8A-4147-A177-3AD203B41FA5}">
                      <a16:colId xmlns:a16="http://schemas.microsoft.com/office/drawing/2014/main" val="328542972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it-IT" dirty="0"/>
                        <a:t>Pisa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Napoli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Genova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409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0" dirty="0"/>
                        <a:t>Materiale elettronico per prototipo di schede di acquisizione con banda in frequenza estesa e nuovo DAQ  </a:t>
                      </a:r>
                      <a:r>
                        <a:rPr lang="it-IT" sz="1200" b="1" dirty="0"/>
                        <a:t>(12k€)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 err="1"/>
                        <a:t>Blades</a:t>
                      </a:r>
                      <a:r>
                        <a:rPr lang="it-IT" sz="1400" b="0" dirty="0"/>
                        <a:t> - analisi metallografiche </a:t>
                      </a:r>
                      <a:r>
                        <a:rPr lang="it-IT" sz="1400" b="1" dirty="0"/>
                        <a:t>(5k€)</a:t>
                      </a:r>
                      <a:endParaRPr lang="it-IT" sz="1400" dirty="0"/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Elettronica per l'inclinometro del sistema per il rumore Newtoniano </a:t>
                      </a:r>
                      <a:r>
                        <a:rPr lang="it-IT" sz="1200" b="1" dirty="0"/>
                        <a:t>(4 </a:t>
                      </a:r>
                      <a:r>
                        <a:rPr lang="it-IT" sz="1200" b="1" dirty="0" err="1"/>
                        <a:t>kE</a:t>
                      </a:r>
                      <a:r>
                        <a:rPr lang="it-IT" sz="1200" b="1" dirty="0"/>
                        <a:t>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79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0" dirty="0"/>
                        <a:t>Provini e materiale per test </a:t>
                      </a:r>
                      <a:r>
                        <a:rPr lang="it-IT" sz="1200" b="0" dirty="0" err="1"/>
                        <a:t>Hydrogen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Embrittlement</a:t>
                      </a:r>
                      <a:r>
                        <a:rPr lang="it-IT" sz="1200" b="0" dirty="0"/>
                        <a:t> su lame </a:t>
                      </a:r>
                      <a:r>
                        <a:rPr lang="it-IT" sz="1200" b="1" dirty="0"/>
                        <a:t>(8k€)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Elettronica per accelerometri monolitici per la facility di studio per le sospensioni  </a:t>
                      </a:r>
                      <a:r>
                        <a:rPr lang="it-IT" sz="1200" b="1" dirty="0"/>
                        <a:t>(17 k€)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496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Nuova elettronica per sensore di tilt </a:t>
                      </a:r>
                      <a:r>
                        <a:rPr lang="it-IT" sz="1200" b="1" dirty="0"/>
                        <a:t>(6k€)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Elettronica per accelerometri monolitici per la facility di studio per le sospensioni  </a:t>
                      </a:r>
                      <a:r>
                        <a:rPr lang="it-IT" sz="1200" b="1" dirty="0"/>
                        <a:t>(4k€)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63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Risonatore meccanico di precisione per sensore di tilt </a:t>
                      </a:r>
                      <a:r>
                        <a:rPr lang="it-IT" sz="1200" b="1" dirty="0"/>
                        <a:t>(5k€)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Fotodiodi per l'inclinometro per il sistema di monitoraggio del rumore Newtoniano </a:t>
                      </a:r>
                      <a:r>
                        <a:rPr lang="it-IT" sz="1200" b="1" dirty="0"/>
                        <a:t>(16k€)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364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Scheda di acquisizione per test nuovo sistema di controllo </a:t>
                      </a:r>
                      <a:r>
                        <a:rPr lang="it-IT" sz="1200" b="1" dirty="0"/>
                        <a:t>(4k€)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Acquisto degli accelerometri monolitici per la facility per lo studio delle sospensioni </a:t>
                      </a:r>
                      <a:r>
                        <a:rPr lang="it-IT" sz="1200" b="1" dirty="0"/>
                        <a:t>(12k€)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019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Cestello e alimentatore nuovo sistema di controllo  </a:t>
                      </a:r>
                      <a:r>
                        <a:rPr lang="it-IT" sz="1200" b="1" dirty="0"/>
                        <a:t>(7k€)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71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Hardware per sviluppo sistema di controllo pendolo invertito  </a:t>
                      </a:r>
                      <a:r>
                        <a:rPr lang="it-IT" sz="1200" b="1" dirty="0"/>
                        <a:t>(7k€)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821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Materiale meccanica prototipo tavolo inerziale </a:t>
                      </a:r>
                      <a:r>
                        <a:rPr lang="it-IT" sz="1200" b="1" dirty="0"/>
                        <a:t>(15k€)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4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200" b="0" dirty="0"/>
                        <a:t>Hardware per sviluppo </a:t>
                      </a:r>
                      <a:r>
                        <a:rPr lang="it-IT" sz="1200" b="0" dirty="0" err="1"/>
                        <a:t>propotipo</a:t>
                      </a:r>
                      <a:r>
                        <a:rPr lang="it-IT" sz="1200" b="0" dirty="0"/>
                        <a:t> migliorato di filtro di attenuazione  </a:t>
                      </a:r>
                      <a:r>
                        <a:rPr lang="it-IT" sz="1200" b="1" dirty="0"/>
                        <a:t>(15k€)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94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5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40AFB67-68B7-4559-A748-986A6003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Sommario </a:t>
            </a:r>
            <a:endParaRPr lang="it-IT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07D539C-5D17-4598-87CD-2C3108E8C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6562" y="1709927"/>
            <a:ext cx="4410822" cy="404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3749485-81BC-4C01-BD15-C59FD6C4D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it-IT" sz="1600" dirty="0"/>
              <a:t>Motivazioni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300" dirty="0"/>
              <a:t>Sensibilità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300" dirty="0"/>
              <a:t>Duty </a:t>
            </a:r>
            <a:r>
              <a:rPr lang="it-IT" sz="1300" dirty="0" err="1"/>
              <a:t>cycle</a:t>
            </a:r>
            <a:endParaRPr lang="it-IT" sz="13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300" dirty="0"/>
              <a:t>Rivelatori di terza generazione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Mitigare il rumore Newtoniano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300" dirty="0"/>
              <a:t>Sottrazione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300" dirty="0"/>
              <a:t>Modellizzazione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Migliorare le strategie di controllo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200" dirty="0"/>
              <a:t>Tilt control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200" dirty="0"/>
              <a:t>Piattaforme inerziali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Problematiche legate alle lame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200" dirty="0" err="1"/>
              <a:t>Hydrogen</a:t>
            </a:r>
            <a:r>
              <a:rPr lang="it-IT" sz="1200" dirty="0"/>
              <a:t> </a:t>
            </a:r>
            <a:r>
              <a:rPr lang="it-IT" sz="1200" dirty="0" err="1"/>
              <a:t>Embrittlement</a:t>
            </a:r>
            <a:endParaRPr lang="it-IT" sz="1200" dirty="0"/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200" dirty="0"/>
              <a:t>Nuovi materiali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it-IT" sz="1200" dirty="0"/>
              <a:t>Strategie alternative di protezioni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Miglioramenti alla meccanica dei filtri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Conclusioni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DB0EE8-5E3A-48FA-9A38-C2FDE6F7C976}"/>
              </a:ext>
            </a:extLst>
          </p:cNvPr>
          <p:cNvSpPr txBox="1"/>
          <p:nvPr/>
        </p:nvSpPr>
        <p:spPr>
          <a:xfrm>
            <a:off x="4376562" y="5895201"/>
            <a:ext cx="4206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70C0"/>
                </a:solidFill>
              </a:rPr>
              <a:t>Credits</a:t>
            </a:r>
            <a:r>
              <a:rPr lang="it-IT" sz="1200" dirty="0">
                <a:solidFill>
                  <a:srgbClr val="0070C0"/>
                </a:solidFill>
              </a:rPr>
              <a:t>: </a:t>
            </a:r>
            <a:r>
              <a:rPr lang="it-IT" sz="1200" dirty="0" err="1">
                <a:solidFill>
                  <a:srgbClr val="0070C0"/>
                </a:solidFill>
              </a:rPr>
              <a:t>Beker</a:t>
            </a:r>
            <a:r>
              <a:rPr lang="it-IT" sz="1200" dirty="0">
                <a:solidFill>
                  <a:srgbClr val="0070C0"/>
                </a:solidFill>
              </a:rPr>
              <a:t> &amp; al, </a:t>
            </a:r>
            <a:r>
              <a:rPr lang="en-US" sz="1200" dirty="0">
                <a:solidFill>
                  <a:srgbClr val="0070C0"/>
                </a:solidFill>
              </a:rPr>
              <a:t>The Leading Edge 35(7):590-593 · July 2016</a:t>
            </a:r>
            <a:endParaRPr lang="it-IT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Motivazioni: coalescenze binarie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A50801-CCC8-4702-8C79-9496E2ED395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80" y="2391079"/>
            <a:ext cx="2233922" cy="311395"/>
          </a:xfrm>
          <a:prstGeom prst="rect">
            <a:avLst/>
          </a:prstGeom>
          <a:noFill/>
          <a:ln/>
          <a:effectLst/>
        </p:spPr>
      </p:pic>
      <p:sp>
        <p:nvSpPr>
          <p:cNvPr id="19" name="TextBox 18"/>
          <p:cNvSpPr txBox="1"/>
          <p:nvPr/>
        </p:nvSpPr>
        <p:spPr>
          <a:xfrm>
            <a:off x="1681691" y="6604084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M (masse solari)</a:t>
            </a:r>
          </a:p>
        </p:txBody>
      </p:sp>
      <p:pic>
        <p:nvPicPr>
          <p:cNvPr id="28" name="Picture 27" descr="Freq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891" y="1600200"/>
            <a:ext cx="3499909" cy="5029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8860172">
            <a:off x="2517619" y="2256383"/>
            <a:ext cx="673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1 anno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 rot="18871717">
            <a:off x="2669138" y="2411574"/>
            <a:ext cx="682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1 mese</a:t>
            </a:r>
            <a:endParaRPr lang="it-IT" dirty="0"/>
          </a:p>
        </p:txBody>
      </p:sp>
      <p:sp>
        <p:nvSpPr>
          <p:cNvPr id="29" name="TextBox 28"/>
          <p:cNvSpPr txBox="1"/>
          <p:nvPr/>
        </p:nvSpPr>
        <p:spPr>
          <a:xfrm rot="18871717">
            <a:off x="2821538" y="2563975"/>
            <a:ext cx="682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60 s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3962400"/>
            <a:ext cx="323165" cy="4286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it-IT" sz="900" b="1" dirty="0"/>
              <a:t>R (m)</a:t>
            </a:r>
            <a:endParaRPr lang="it-IT" sz="2400" b="1" dirty="0"/>
          </a:p>
        </p:txBody>
      </p:sp>
      <p:sp>
        <p:nvSpPr>
          <p:cNvPr id="30" name="Freeform 29"/>
          <p:cNvSpPr/>
          <p:nvPr/>
        </p:nvSpPr>
        <p:spPr>
          <a:xfrm>
            <a:off x="495300" y="2125980"/>
            <a:ext cx="3185160" cy="4320540"/>
          </a:xfrm>
          <a:custGeom>
            <a:avLst/>
            <a:gdLst>
              <a:gd name="connsiteX0" fmla="*/ 0 w 3185160"/>
              <a:gd name="connsiteY0" fmla="*/ 4320540 h 4320540"/>
              <a:gd name="connsiteX1" fmla="*/ 3185160 w 3185160"/>
              <a:gd name="connsiteY1" fmla="*/ 0 h 4320540"/>
              <a:gd name="connsiteX2" fmla="*/ 3185160 w 3185160"/>
              <a:gd name="connsiteY2" fmla="*/ 4320540 h 4320540"/>
              <a:gd name="connsiteX3" fmla="*/ 0 w 3185160"/>
              <a:gd name="connsiteY3" fmla="*/ 4320540 h 432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5160" h="4320540">
                <a:moveTo>
                  <a:pt x="0" y="4320540"/>
                </a:moveTo>
                <a:lnTo>
                  <a:pt x="3185160" y="0"/>
                </a:lnTo>
                <a:lnTo>
                  <a:pt x="3185160" y="4320540"/>
                </a:lnTo>
                <a:lnTo>
                  <a:pt x="0" y="432054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eform 30"/>
          <p:cNvSpPr/>
          <p:nvPr/>
        </p:nvSpPr>
        <p:spPr>
          <a:xfrm>
            <a:off x="502920" y="2049780"/>
            <a:ext cx="3177540" cy="2705100"/>
          </a:xfrm>
          <a:custGeom>
            <a:avLst/>
            <a:gdLst>
              <a:gd name="connsiteX0" fmla="*/ 0 w 3177540"/>
              <a:gd name="connsiteY0" fmla="*/ 1424940 h 2705100"/>
              <a:gd name="connsiteX1" fmla="*/ 0 w 3177540"/>
              <a:gd name="connsiteY1" fmla="*/ 2705100 h 2705100"/>
              <a:gd name="connsiteX2" fmla="*/ 3177540 w 3177540"/>
              <a:gd name="connsiteY2" fmla="*/ 1272540 h 2705100"/>
              <a:gd name="connsiteX3" fmla="*/ 3169920 w 3177540"/>
              <a:gd name="connsiteY3" fmla="*/ 0 h 2705100"/>
              <a:gd name="connsiteX4" fmla="*/ 0 w 3177540"/>
              <a:gd name="connsiteY4" fmla="*/ 1424940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540" h="2705100">
                <a:moveTo>
                  <a:pt x="0" y="1424940"/>
                </a:moveTo>
                <a:lnTo>
                  <a:pt x="0" y="2705100"/>
                </a:lnTo>
                <a:lnTo>
                  <a:pt x="3177540" y="1272540"/>
                </a:lnTo>
                <a:lnTo>
                  <a:pt x="3169920" y="0"/>
                </a:lnTo>
                <a:lnTo>
                  <a:pt x="0" y="14249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/>
          <p:cNvSpPr txBox="1"/>
          <p:nvPr/>
        </p:nvSpPr>
        <p:spPr>
          <a:xfrm rot="20136590">
            <a:off x="2846561" y="3403203"/>
            <a:ext cx="673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f=1 Hz</a:t>
            </a:r>
            <a:endParaRPr lang="it-IT" dirty="0"/>
          </a:p>
        </p:txBody>
      </p:sp>
      <p:sp>
        <p:nvSpPr>
          <p:cNvPr id="33" name="TextBox 32"/>
          <p:cNvSpPr txBox="1"/>
          <p:nvPr/>
        </p:nvSpPr>
        <p:spPr>
          <a:xfrm rot="20136590">
            <a:off x="2739592" y="4721719"/>
            <a:ext cx="784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orbel"/>
              </a:rPr>
              <a:t>f=10</a:t>
            </a:r>
            <a:r>
              <a:rPr lang="it-IT" sz="1200" baseline="30000" dirty="0">
                <a:latin typeface="Corbel"/>
              </a:rPr>
              <a:t>4</a:t>
            </a:r>
            <a:r>
              <a:rPr lang="it-IT" sz="1200" dirty="0"/>
              <a:t> Hz</a:t>
            </a:r>
            <a:endParaRPr lang="it-IT" dirty="0"/>
          </a:p>
        </p:txBody>
      </p:sp>
      <p:cxnSp>
        <p:nvCxnSpPr>
          <p:cNvPr id="38" name="Straight Arrow Connector 37"/>
          <p:cNvCxnSpPr/>
          <p:nvPr/>
        </p:nvCxnSpPr>
        <p:spPr>
          <a:xfrm rot="16200000" flipH="1">
            <a:off x="-518954" y="4252754"/>
            <a:ext cx="3032760" cy="13652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0" y="3886200"/>
            <a:ext cx="2743200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381794" y="3352006"/>
            <a:ext cx="2743200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21077" y="1342418"/>
            <a:ext cx="1325535" cy="452092"/>
          </a:xfrm>
          <a:prstGeom prst="rect">
            <a:avLst/>
          </a:prstGeom>
          <a:noFill/>
          <a:ln/>
          <a:effectLst/>
        </p:spPr>
      </p:pic>
      <p:pic>
        <p:nvPicPr>
          <p:cNvPr id="51" name="Picture 5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48263" y="4191000"/>
            <a:ext cx="1268268" cy="482641"/>
          </a:xfrm>
          <a:prstGeom prst="rect">
            <a:avLst/>
          </a:prstGeom>
          <a:noFill/>
          <a:ln/>
          <a:effectLst/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1684E93E-B8FA-4CC6-B2DF-9A81A1BE0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2829" y="1460228"/>
            <a:ext cx="2068776" cy="132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(1) Al crescere delle masse, la regione a bassa frequenza diviene più importante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7668E47C-2D81-4C59-8C61-381B255D4B0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0195" y="3177414"/>
            <a:ext cx="5460507" cy="2725807"/>
          </a:xfrm>
          <a:prstGeom prst="rect">
            <a:avLst/>
          </a:prstGeom>
        </p:spPr>
      </p:pic>
      <p:sp>
        <p:nvSpPr>
          <p:cNvPr id="42" name="Rettangolo 41">
            <a:extLst>
              <a:ext uri="{FF2B5EF4-FFF2-40B4-BE49-F238E27FC236}">
                <a16:creationId xmlns:a16="http://schemas.microsoft.com/office/drawing/2014/main" id="{40E7E81E-B0A3-4F75-B371-BABC168524C2}"/>
              </a:ext>
            </a:extLst>
          </p:cNvPr>
          <p:cNvSpPr/>
          <p:nvPr/>
        </p:nvSpPr>
        <p:spPr>
          <a:xfrm>
            <a:off x="4418628" y="2890348"/>
            <a:ext cx="2312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srgbClr val="0070C0"/>
                </a:solidFill>
                <a:latin typeface="CMR12"/>
              </a:rPr>
              <a:t>Phys</a:t>
            </a:r>
            <a:r>
              <a:rPr lang="it-IT" sz="1400" dirty="0">
                <a:solidFill>
                  <a:srgbClr val="0070C0"/>
                </a:solidFill>
                <a:latin typeface="CMR12"/>
              </a:rPr>
              <a:t>. Rev. X </a:t>
            </a:r>
            <a:r>
              <a:rPr lang="it-IT" sz="1400" dirty="0">
                <a:solidFill>
                  <a:srgbClr val="0070C0"/>
                </a:solidFill>
                <a:latin typeface="CMB10"/>
              </a:rPr>
              <a:t>6</a:t>
            </a:r>
            <a:r>
              <a:rPr lang="it-IT" sz="1400" dirty="0">
                <a:solidFill>
                  <a:srgbClr val="0070C0"/>
                </a:solidFill>
                <a:latin typeface="CMR12"/>
              </a:rPr>
              <a:t>, 041015 (2016)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353F6DB-C9CC-4F1C-AB44-3335762E1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7144" y="1436045"/>
            <a:ext cx="2522224" cy="171013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F83189-B880-41D3-84A1-96CD5DED56B7}"/>
              </a:ext>
            </a:extLst>
          </p:cNvPr>
          <p:cNvSpPr txBox="1"/>
          <p:nvPr/>
        </p:nvSpPr>
        <p:spPr>
          <a:xfrm>
            <a:off x="3867912" y="5916496"/>
            <a:ext cx="5276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(2) Un alto duty </a:t>
            </a:r>
            <a:r>
              <a:rPr lang="it-IT" dirty="0" err="1"/>
              <a:t>cycle</a:t>
            </a:r>
            <a:r>
              <a:rPr lang="it-IT" dirty="0"/>
              <a:t> massimizza il tempo di tripla coincidenza =&gt; migliore determinazione parametri</a:t>
            </a:r>
          </a:p>
        </p:txBody>
      </p:sp>
    </p:spTree>
    <p:extLst>
      <p:ext uri="{BB962C8B-B14F-4D97-AF65-F5344CB8AC3E}">
        <p14:creationId xmlns:p14="http://schemas.microsoft.com/office/powerpoint/2010/main" val="18420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3165" y="1380043"/>
            <a:ext cx="7276531" cy="509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Motivazioni: sorgenti continue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6477000"/>
            <a:ext cx="4876800" cy="381000"/>
          </a:xfrm>
          <a:prstGeom prst="rect">
            <a:avLst/>
          </a:prstGeom>
        </p:spPr>
        <p:txBody>
          <a:bodyPr vert="horz" lIns="91440" tIns="91440" rtlCol="0">
            <a:normAutofit fontScale="775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N. Andersson et al., Gen. Relativ. Grav.  DOI 10.1007/510714-010-10594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E729E7A8-419D-43B8-8FA3-DECC48F82F38}"/>
              </a:ext>
            </a:extLst>
          </p:cNvPr>
          <p:cNvSpPr/>
          <p:nvPr/>
        </p:nvSpPr>
        <p:spPr>
          <a:xfrm>
            <a:off x="3941064" y="1590876"/>
            <a:ext cx="4023360" cy="2333286"/>
          </a:xfrm>
          <a:custGeom>
            <a:avLst/>
            <a:gdLst>
              <a:gd name="connsiteX0" fmla="*/ 0 w 4197096"/>
              <a:gd name="connsiteY0" fmla="*/ 0 h 2689722"/>
              <a:gd name="connsiteX1" fmla="*/ 100584 w 4197096"/>
              <a:gd name="connsiteY1" fmla="*/ 228600 h 2689722"/>
              <a:gd name="connsiteX2" fmla="*/ 118872 w 4197096"/>
              <a:gd name="connsiteY2" fmla="*/ 246888 h 2689722"/>
              <a:gd name="connsiteX3" fmla="*/ 128016 w 4197096"/>
              <a:gd name="connsiteY3" fmla="*/ 210312 h 2689722"/>
              <a:gd name="connsiteX4" fmla="*/ 146304 w 4197096"/>
              <a:gd name="connsiteY4" fmla="*/ 36576 h 2689722"/>
              <a:gd name="connsiteX5" fmla="*/ 173736 w 4197096"/>
              <a:gd name="connsiteY5" fmla="*/ 356616 h 2689722"/>
              <a:gd name="connsiteX6" fmla="*/ 228600 w 4197096"/>
              <a:gd name="connsiteY6" fmla="*/ 548640 h 2689722"/>
              <a:gd name="connsiteX7" fmla="*/ 411480 w 4197096"/>
              <a:gd name="connsiteY7" fmla="*/ 987552 h 2689722"/>
              <a:gd name="connsiteX8" fmla="*/ 548640 w 4197096"/>
              <a:gd name="connsiteY8" fmla="*/ 1298448 h 2689722"/>
              <a:gd name="connsiteX9" fmla="*/ 576072 w 4197096"/>
              <a:gd name="connsiteY9" fmla="*/ 1325880 h 2689722"/>
              <a:gd name="connsiteX10" fmla="*/ 585216 w 4197096"/>
              <a:gd name="connsiteY10" fmla="*/ 1280160 h 2689722"/>
              <a:gd name="connsiteX11" fmla="*/ 612648 w 4197096"/>
              <a:gd name="connsiteY11" fmla="*/ 356616 h 2689722"/>
              <a:gd name="connsiteX12" fmla="*/ 603504 w 4197096"/>
              <a:gd name="connsiteY12" fmla="*/ 1362456 h 2689722"/>
              <a:gd name="connsiteX13" fmla="*/ 841248 w 4197096"/>
              <a:gd name="connsiteY13" fmla="*/ 1920240 h 2689722"/>
              <a:gd name="connsiteX14" fmla="*/ 1124712 w 4197096"/>
              <a:gd name="connsiteY14" fmla="*/ 2377440 h 2689722"/>
              <a:gd name="connsiteX15" fmla="*/ 1243584 w 4197096"/>
              <a:gd name="connsiteY15" fmla="*/ 2478024 h 2689722"/>
              <a:gd name="connsiteX16" fmla="*/ 1463040 w 4197096"/>
              <a:gd name="connsiteY16" fmla="*/ 2560320 h 2689722"/>
              <a:gd name="connsiteX17" fmla="*/ 1746504 w 4197096"/>
              <a:gd name="connsiteY17" fmla="*/ 2578608 h 2689722"/>
              <a:gd name="connsiteX18" fmla="*/ 1819656 w 4197096"/>
              <a:gd name="connsiteY18" fmla="*/ 2596896 h 2689722"/>
              <a:gd name="connsiteX19" fmla="*/ 1901952 w 4197096"/>
              <a:gd name="connsiteY19" fmla="*/ 2624328 h 2689722"/>
              <a:gd name="connsiteX20" fmla="*/ 2130552 w 4197096"/>
              <a:gd name="connsiteY20" fmla="*/ 2660904 h 2689722"/>
              <a:gd name="connsiteX21" fmla="*/ 2249424 w 4197096"/>
              <a:gd name="connsiteY21" fmla="*/ 2688336 h 2689722"/>
              <a:gd name="connsiteX22" fmla="*/ 2295144 w 4197096"/>
              <a:gd name="connsiteY22" fmla="*/ 2679192 h 2689722"/>
              <a:gd name="connsiteX23" fmla="*/ 2404872 w 4197096"/>
              <a:gd name="connsiteY23" fmla="*/ 2624328 h 2689722"/>
              <a:gd name="connsiteX24" fmla="*/ 2642616 w 4197096"/>
              <a:gd name="connsiteY24" fmla="*/ 2395728 h 2689722"/>
              <a:gd name="connsiteX25" fmla="*/ 2843784 w 4197096"/>
              <a:gd name="connsiteY25" fmla="*/ 2148840 h 2689722"/>
              <a:gd name="connsiteX26" fmla="*/ 3063240 w 4197096"/>
              <a:gd name="connsiteY26" fmla="*/ 1956816 h 2689722"/>
              <a:gd name="connsiteX27" fmla="*/ 3337560 w 4197096"/>
              <a:gd name="connsiteY27" fmla="*/ 1755648 h 2689722"/>
              <a:gd name="connsiteX28" fmla="*/ 3639312 w 4197096"/>
              <a:gd name="connsiteY28" fmla="*/ 1527048 h 2689722"/>
              <a:gd name="connsiteX29" fmla="*/ 4197096 w 4197096"/>
              <a:gd name="connsiteY29" fmla="*/ 1225296 h 2689722"/>
              <a:gd name="connsiteX0" fmla="*/ 0 w 4096512"/>
              <a:gd name="connsiteY0" fmla="*/ 194498 h 2655620"/>
              <a:gd name="connsiteX1" fmla="*/ 18288 w 4096512"/>
              <a:gd name="connsiteY1" fmla="*/ 212786 h 2655620"/>
              <a:gd name="connsiteX2" fmla="*/ 27432 w 4096512"/>
              <a:gd name="connsiteY2" fmla="*/ 176210 h 2655620"/>
              <a:gd name="connsiteX3" fmla="*/ 45720 w 4096512"/>
              <a:gd name="connsiteY3" fmla="*/ 2474 h 2655620"/>
              <a:gd name="connsiteX4" fmla="*/ 73152 w 4096512"/>
              <a:gd name="connsiteY4" fmla="*/ 322514 h 2655620"/>
              <a:gd name="connsiteX5" fmla="*/ 128016 w 4096512"/>
              <a:gd name="connsiteY5" fmla="*/ 514538 h 2655620"/>
              <a:gd name="connsiteX6" fmla="*/ 310896 w 4096512"/>
              <a:gd name="connsiteY6" fmla="*/ 953450 h 2655620"/>
              <a:gd name="connsiteX7" fmla="*/ 448056 w 4096512"/>
              <a:gd name="connsiteY7" fmla="*/ 1264346 h 2655620"/>
              <a:gd name="connsiteX8" fmla="*/ 475488 w 4096512"/>
              <a:gd name="connsiteY8" fmla="*/ 1291778 h 2655620"/>
              <a:gd name="connsiteX9" fmla="*/ 484632 w 4096512"/>
              <a:gd name="connsiteY9" fmla="*/ 1246058 h 2655620"/>
              <a:gd name="connsiteX10" fmla="*/ 512064 w 4096512"/>
              <a:gd name="connsiteY10" fmla="*/ 322514 h 2655620"/>
              <a:gd name="connsiteX11" fmla="*/ 502920 w 4096512"/>
              <a:gd name="connsiteY11" fmla="*/ 1328354 h 2655620"/>
              <a:gd name="connsiteX12" fmla="*/ 740664 w 4096512"/>
              <a:gd name="connsiteY12" fmla="*/ 1886138 h 2655620"/>
              <a:gd name="connsiteX13" fmla="*/ 1024128 w 4096512"/>
              <a:gd name="connsiteY13" fmla="*/ 2343338 h 2655620"/>
              <a:gd name="connsiteX14" fmla="*/ 1143000 w 4096512"/>
              <a:gd name="connsiteY14" fmla="*/ 2443922 h 2655620"/>
              <a:gd name="connsiteX15" fmla="*/ 1362456 w 4096512"/>
              <a:gd name="connsiteY15" fmla="*/ 2526218 h 2655620"/>
              <a:gd name="connsiteX16" fmla="*/ 1645920 w 4096512"/>
              <a:gd name="connsiteY16" fmla="*/ 2544506 h 2655620"/>
              <a:gd name="connsiteX17" fmla="*/ 1719072 w 4096512"/>
              <a:gd name="connsiteY17" fmla="*/ 2562794 h 2655620"/>
              <a:gd name="connsiteX18" fmla="*/ 1801368 w 4096512"/>
              <a:gd name="connsiteY18" fmla="*/ 2590226 h 2655620"/>
              <a:gd name="connsiteX19" fmla="*/ 2029968 w 4096512"/>
              <a:gd name="connsiteY19" fmla="*/ 2626802 h 2655620"/>
              <a:gd name="connsiteX20" fmla="*/ 2148840 w 4096512"/>
              <a:gd name="connsiteY20" fmla="*/ 2654234 h 2655620"/>
              <a:gd name="connsiteX21" fmla="*/ 2194560 w 4096512"/>
              <a:gd name="connsiteY21" fmla="*/ 2645090 h 2655620"/>
              <a:gd name="connsiteX22" fmla="*/ 2304288 w 4096512"/>
              <a:gd name="connsiteY22" fmla="*/ 2590226 h 2655620"/>
              <a:gd name="connsiteX23" fmla="*/ 2542032 w 4096512"/>
              <a:gd name="connsiteY23" fmla="*/ 2361626 h 2655620"/>
              <a:gd name="connsiteX24" fmla="*/ 2743200 w 4096512"/>
              <a:gd name="connsiteY24" fmla="*/ 2114738 h 2655620"/>
              <a:gd name="connsiteX25" fmla="*/ 2962656 w 4096512"/>
              <a:gd name="connsiteY25" fmla="*/ 1922714 h 2655620"/>
              <a:gd name="connsiteX26" fmla="*/ 3236976 w 4096512"/>
              <a:gd name="connsiteY26" fmla="*/ 1721546 h 2655620"/>
              <a:gd name="connsiteX27" fmla="*/ 3538728 w 4096512"/>
              <a:gd name="connsiteY27" fmla="*/ 1492946 h 2655620"/>
              <a:gd name="connsiteX28" fmla="*/ 4096512 w 4096512"/>
              <a:gd name="connsiteY28" fmla="*/ 1191194 h 2655620"/>
              <a:gd name="connsiteX0" fmla="*/ 0 w 4096512"/>
              <a:gd name="connsiteY0" fmla="*/ 194458 h 2655580"/>
              <a:gd name="connsiteX1" fmla="*/ 27432 w 4096512"/>
              <a:gd name="connsiteY1" fmla="*/ 176170 h 2655580"/>
              <a:gd name="connsiteX2" fmla="*/ 45720 w 4096512"/>
              <a:gd name="connsiteY2" fmla="*/ 2434 h 2655580"/>
              <a:gd name="connsiteX3" fmla="*/ 73152 w 4096512"/>
              <a:gd name="connsiteY3" fmla="*/ 322474 h 2655580"/>
              <a:gd name="connsiteX4" fmla="*/ 128016 w 4096512"/>
              <a:gd name="connsiteY4" fmla="*/ 514498 h 2655580"/>
              <a:gd name="connsiteX5" fmla="*/ 310896 w 4096512"/>
              <a:gd name="connsiteY5" fmla="*/ 953410 h 2655580"/>
              <a:gd name="connsiteX6" fmla="*/ 448056 w 4096512"/>
              <a:gd name="connsiteY6" fmla="*/ 1264306 h 2655580"/>
              <a:gd name="connsiteX7" fmla="*/ 475488 w 4096512"/>
              <a:gd name="connsiteY7" fmla="*/ 1291738 h 2655580"/>
              <a:gd name="connsiteX8" fmla="*/ 484632 w 4096512"/>
              <a:gd name="connsiteY8" fmla="*/ 1246018 h 2655580"/>
              <a:gd name="connsiteX9" fmla="*/ 512064 w 4096512"/>
              <a:gd name="connsiteY9" fmla="*/ 322474 h 2655580"/>
              <a:gd name="connsiteX10" fmla="*/ 502920 w 4096512"/>
              <a:gd name="connsiteY10" fmla="*/ 1328314 h 2655580"/>
              <a:gd name="connsiteX11" fmla="*/ 740664 w 4096512"/>
              <a:gd name="connsiteY11" fmla="*/ 1886098 h 2655580"/>
              <a:gd name="connsiteX12" fmla="*/ 1024128 w 4096512"/>
              <a:gd name="connsiteY12" fmla="*/ 2343298 h 2655580"/>
              <a:gd name="connsiteX13" fmla="*/ 1143000 w 4096512"/>
              <a:gd name="connsiteY13" fmla="*/ 2443882 h 2655580"/>
              <a:gd name="connsiteX14" fmla="*/ 1362456 w 4096512"/>
              <a:gd name="connsiteY14" fmla="*/ 2526178 h 2655580"/>
              <a:gd name="connsiteX15" fmla="*/ 1645920 w 4096512"/>
              <a:gd name="connsiteY15" fmla="*/ 2544466 h 2655580"/>
              <a:gd name="connsiteX16" fmla="*/ 1719072 w 4096512"/>
              <a:gd name="connsiteY16" fmla="*/ 2562754 h 2655580"/>
              <a:gd name="connsiteX17" fmla="*/ 1801368 w 4096512"/>
              <a:gd name="connsiteY17" fmla="*/ 2590186 h 2655580"/>
              <a:gd name="connsiteX18" fmla="*/ 2029968 w 4096512"/>
              <a:gd name="connsiteY18" fmla="*/ 2626762 h 2655580"/>
              <a:gd name="connsiteX19" fmla="*/ 2148840 w 4096512"/>
              <a:gd name="connsiteY19" fmla="*/ 2654194 h 2655580"/>
              <a:gd name="connsiteX20" fmla="*/ 2194560 w 4096512"/>
              <a:gd name="connsiteY20" fmla="*/ 2645050 h 2655580"/>
              <a:gd name="connsiteX21" fmla="*/ 2304288 w 4096512"/>
              <a:gd name="connsiteY21" fmla="*/ 2590186 h 2655580"/>
              <a:gd name="connsiteX22" fmla="*/ 2542032 w 4096512"/>
              <a:gd name="connsiteY22" fmla="*/ 2361586 h 2655580"/>
              <a:gd name="connsiteX23" fmla="*/ 2743200 w 4096512"/>
              <a:gd name="connsiteY23" fmla="*/ 2114698 h 2655580"/>
              <a:gd name="connsiteX24" fmla="*/ 2962656 w 4096512"/>
              <a:gd name="connsiteY24" fmla="*/ 1922674 h 2655580"/>
              <a:gd name="connsiteX25" fmla="*/ 3236976 w 4096512"/>
              <a:gd name="connsiteY25" fmla="*/ 1721506 h 2655580"/>
              <a:gd name="connsiteX26" fmla="*/ 3538728 w 4096512"/>
              <a:gd name="connsiteY26" fmla="*/ 1492906 h 2655580"/>
              <a:gd name="connsiteX27" fmla="*/ 4096512 w 4096512"/>
              <a:gd name="connsiteY27" fmla="*/ 1191154 h 2655580"/>
              <a:gd name="connsiteX0" fmla="*/ 0 w 4096512"/>
              <a:gd name="connsiteY0" fmla="*/ 193836 h 2654958"/>
              <a:gd name="connsiteX1" fmla="*/ 45720 w 4096512"/>
              <a:gd name="connsiteY1" fmla="*/ 1812 h 2654958"/>
              <a:gd name="connsiteX2" fmla="*/ 73152 w 4096512"/>
              <a:gd name="connsiteY2" fmla="*/ 321852 h 2654958"/>
              <a:gd name="connsiteX3" fmla="*/ 128016 w 4096512"/>
              <a:gd name="connsiteY3" fmla="*/ 513876 h 2654958"/>
              <a:gd name="connsiteX4" fmla="*/ 310896 w 4096512"/>
              <a:gd name="connsiteY4" fmla="*/ 952788 h 2654958"/>
              <a:gd name="connsiteX5" fmla="*/ 448056 w 4096512"/>
              <a:gd name="connsiteY5" fmla="*/ 1263684 h 2654958"/>
              <a:gd name="connsiteX6" fmla="*/ 475488 w 4096512"/>
              <a:gd name="connsiteY6" fmla="*/ 1291116 h 2654958"/>
              <a:gd name="connsiteX7" fmla="*/ 484632 w 4096512"/>
              <a:gd name="connsiteY7" fmla="*/ 1245396 h 2654958"/>
              <a:gd name="connsiteX8" fmla="*/ 512064 w 4096512"/>
              <a:gd name="connsiteY8" fmla="*/ 321852 h 2654958"/>
              <a:gd name="connsiteX9" fmla="*/ 502920 w 4096512"/>
              <a:gd name="connsiteY9" fmla="*/ 1327692 h 2654958"/>
              <a:gd name="connsiteX10" fmla="*/ 740664 w 4096512"/>
              <a:gd name="connsiteY10" fmla="*/ 1885476 h 2654958"/>
              <a:gd name="connsiteX11" fmla="*/ 1024128 w 4096512"/>
              <a:gd name="connsiteY11" fmla="*/ 2342676 h 2654958"/>
              <a:gd name="connsiteX12" fmla="*/ 1143000 w 4096512"/>
              <a:gd name="connsiteY12" fmla="*/ 2443260 h 2654958"/>
              <a:gd name="connsiteX13" fmla="*/ 1362456 w 4096512"/>
              <a:gd name="connsiteY13" fmla="*/ 2525556 h 2654958"/>
              <a:gd name="connsiteX14" fmla="*/ 1645920 w 4096512"/>
              <a:gd name="connsiteY14" fmla="*/ 2543844 h 2654958"/>
              <a:gd name="connsiteX15" fmla="*/ 1719072 w 4096512"/>
              <a:gd name="connsiteY15" fmla="*/ 2562132 h 2654958"/>
              <a:gd name="connsiteX16" fmla="*/ 1801368 w 4096512"/>
              <a:gd name="connsiteY16" fmla="*/ 2589564 h 2654958"/>
              <a:gd name="connsiteX17" fmla="*/ 2029968 w 4096512"/>
              <a:gd name="connsiteY17" fmla="*/ 2626140 h 2654958"/>
              <a:gd name="connsiteX18" fmla="*/ 2148840 w 4096512"/>
              <a:gd name="connsiteY18" fmla="*/ 2653572 h 2654958"/>
              <a:gd name="connsiteX19" fmla="*/ 2194560 w 4096512"/>
              <a:gd name="connsiteY19" fmla="*/ 2644428 h 2654958"/>
              <a:gd name="connsiteX20" fmla="*/ 2304288 w 4096512"/>
              <a:gd name="connsiteY20" fmla="*/ 2589564 h 2654958"/>
              <a:gd name="connsiteX21" fmla="*/ 2542032 w 4096512"/>
              <a:gd name="connsiteY21" fmla="*/ 2360964 h 2654958"/>
              <a:gd name="connsiteX22" fmla="*/ 2743200 w 4096512"/>
              <a:gd name="connsiteY22" fmla="*/ 2114076 h 2654958"/>
              <a:gd name="connsiteX23" fmla="*/ 2962656 w 4096512"/>
              <a:gd name="connsiteY23" fmla="*/ 1922052 h 2654958"/>
              <a:gd name="connsiteX24" fmla="*/ 3236976 w 4096512"/>
              <a:gd name="connsiteY24" fmla="*/ 1720884 h 2654958"/>
              <a:gd name="connsiteX25" fmla="*/ 3538728 w 4096512"/>
              <a:gd name="connsiteY25" fmla="*/ 1492284 h 2654958"/>
              <a:gd name="connsiteX26" fmla="*/ 4096512 w 4096512"/>
              <a:gd name="connsiteY26" fmla="*/ 1190532 h 2654958"/>
              <a:gd name="connsiteX0" fmla="*/ 0 w 4050792"/>
              <a:gd name="connsiteY0" fmla="*/ 0 h 2653146"/>
              <a:gd name="connsiteX1" fmla="*/ 27432 w 4050792"/>
              <a:gd name="connsiteY1" fmla="*/ 320040 h 2653146"/>
              <a:gd name="connsiteX2" fmla="*/ 82296 w 4050792"/>
              <a:gd name="connsiteY2" fmla="*/ 512064 h 2653146"/>
              <a:gd name="connsiteX3" fmla="*/ 265176 w 4050792"/>
              <a:gd name="connsiteY3" fmla="*/ 950976 h 2653146"/>
              <a:gd name="connsiteX4" fmla="*/ 402336 w 4050792"/>
              <a:gd name="connsiteY4" fmla="*/ 1261872 h 2653146"/>
              <a:gd name="connsiteX5" fmla="*/ 429768 w 4050792"/>
              <a:gd name="connsiteY5" fmla="*/ 1289304 h 2653146"/>
              <a:gd name="connsiteX6" fmla="*/ 438912 w 4050792"/>
              <a:gd name="connsiteY6" fmla="*/ 1243584 h 2653146"/>
              <a:gd name="connsiteX7" fmla="*/ 466344 w 4050792"/>
              <a:gd name="connsiteY7" fmla="*/ 320040 h 2653146"/>
              <a:gd name="connsiteX8" fmla="*/ 457200 w 4050792"/>
              <a:gd name="connsiteY8" fmla="*/ 1325880 h 2653146"/>
              <a:gd name="connsiteX9" fmla="*/ 694944 w 4050792"/>
              <a:gd name="connsiteY9" fmla="*/ 1883664 h 2653146"/>
              <a:gd name="connsiteX10" fmla="*/ 978408 w 4050792"/>
              <a:gd name="connsiteY10" fmla="*/ 2340864 h 2653146"/>
              <a:gd name="connsiteX11" fmla="*/ 1097280 w 4050792"/>
              <a:gd name="connsiteY11" fmla="*/ 2441448 h 2653146"/>
              <a:gd name="connsiteX12" fmla="*/ 1316736 w 4050792"/>
              <a:gd name="connsiteY12" fmla="*/ 2523744 h 2653146"/>
              <a:gd name="connsiteX13" fmla="*/ 1600200 w 4050792"/>
              <a:gd name="connsiteY13" fmla="*/ 2542032 h 2653146"/>
              <a:gd name="connsiteX14" fmla="*/ 1673352 w 4050792"/>
              <a:gd name="connsiteY14" fmla="*/ 2560320 h 2653146"/>
              <a:gd name="connsiteX15" fmla="*/ 1755648 w 4050792"/>
              <a:gd name="connsiteY15" fmla="*/ 2587752 h 2653146"/>
              <a:gd name="connsiteX16" fmla="*/ 1984248 w 4050792"/>
              <a:gd name="connsiteY16" fmla="*/ 2624328 h 2653146"/>
              <a:gd name="connsiteX17" fmla="*/ 2103120 w 4050792"/>
              <a:gd name="connsiteY17" fmla="*/ 2651760 h 2653146"/>
              <a:gd name="connsiteX18" fmla="*/ 2148840 w 4050792"/>
              <a:gd name="connsiteY18" fmla="*/ 2642616 h 2653146"/>
              <a:gd name="connsiteX19" fmla="*/ 2258568 w 4050792"/>
              <a:gd name="connsiteY19" fmla="*/ 2587752 h 2653146"/>
              <a:gd name="connsiteX20" fmla="*/ 2496312 w 4050792"/>
              <a:gd name="connsiteY20" fmla="*/ 2359152 h 2653146"/>
              <a:gd name="connsiteX21" fmla="*/ 2697480 w 4050792"/>
              <a:gd name="connsiteY21" fmla="*/ 2112264 h 2653146"/>
              <a:gd name="connsiteX22" fmla="*/ 2916936 w 4050792"/>
              <a:gd name="connsiteY22" fmla="*/ 1920240 h 2653146"/>
              <a:gd name="connsiteX23" fmla="*/ 3191256 w 4050792"/>
              <a:gd name="connsiteY23" fmla="*/ 1719072 h 2653146"/>
              <a:gd name="connsiteX24" fmla="*/ 3493008 w 4050792"/>
              <a:gd name="connsiteY24" fmla="*/ 1490472 h 2653146"/>
              <a:gd name="connsiteX25" fmla="*/ 4050792 w 4050792"/>
              <a:gd name="connsiteY25" fmla="*/ 1188720 h 2653146"/>
              <a:gd name="connsiteX0" fmla="*/ 0 w 4023360"/>
              <a:gd name="connsiteY0" fmla="*/ 180 h 2333286"/>
              <a:gd name="connsiteX1" fmla="*/ 54864 w 4023360"/>
              <a:gd name="connsiteY1" fmla="*/ 192204 h 2333286"/>
              <a:gd name="connsiteX2" fmla="*/ 237744 w 4023360"/>
              <a:gd name="connsiteY2" fmla="*/ 631116 h 2333286"/>
              <a:gd name="connsiteX3" fmla="*/ 374904 w 4023360"/>
              <a:gd name="connsiteY3" fmla="*/ 942012 h 2333286"/>
              <a:gd name="connsiteX4" fmla="*/ 402336 w 4023360"/>
              <a:gd name="connsiteY4" fmla="*/ 969444 h 2333286"/>
              <a:gd name="connsiteX5" fmla="*/ 411480 w 4023360"/>
              <a:gd name="connsiteY5" fmla="*/ 923724 h 2333286"/>
              <a:gd name="connsiteX6" fmla="*/ 438912 w 4023360"/>
              <a:gd name="connsiteY6" fmla="*/ 180 h 2333286"/>
              <a:gd name="connsiteX7" fmla="*/ 429768 w 4023360"/>
              <a:gd name="connsiteY7" fmla="*/ 1006020 h 2333286"/>
              <a:gd name="connsiteX8" fmla="*/ 667512 w 4023360"/>
              <a:gd name="connsiteY8" fmla="*/ 1563804 h 2333286"/>
              <a:gd name="connsiteX9" fmla="*/ 950976 w 4023360"/>
              <a:gd name="connsiteY9" fmla="*/ 2021004 h 2333286"/>
              <a:gd name="connsiteX10" fmla="*/ 1069848 w 4023360"/>
              <a:gd name="connsiteY10" fmla="*/ 2121588 h 2333286"/>
              <a:gd name="connsiteX11" fmla="*/ 1289304 w 4023360"/>
              <a:gd name="connsiteY11" fmla="*/ 2203884 h 2333286"/>
              <a:gd name="connsiteX12" fmla="*/ 1572768 w 4023360"/>
              <a:gd name="connsiteY12" fmla="*/ 2222172 h 2333286"/>
              <a:gd name="connsiteX13" fmla="*/ 1645920 w 4023360"/>
              <a:gd name="connsiteY13" fmla="*/ 2240460 h 2333286"/>
              <a:gd name="connsiteX14" fmla="*/ 1728216 w 4023360"/>
              <a:gd name="connsiteY14" fmla="*/ 2267892 h 2333286"/>
              <a:gd name="connsiteX15" fmla="*/ 1956816 w 4023360"/>
              <a:gd name="connsiteY15" fmla="*/ 2304468 h 2333286"/>
              <a:gd name="connsiteX16" fmla="*/ 2075688 w 4023360"/>
              <a:gd name="connsiteY16" fmla="*/ 2331900 h 2333286"/>
              <a:gd name="connsiteX17" fmla="*/ 2121408 w 4023360"/>
              <a:gd name="connsiteY17" fmla="*/ 2322756 h 2333286"/>
              <a:gd name="connsiteX18" fmla="*/ 2231136 w 4023360"/>
              <a:gd name="connsiteY18" fmla="*/ 2267892 h 2333286"/>
              <a:gd name="connsiteX19" fmla="*/ 2468880 w 4023360"/>
              <a:gd name="connsiteY19" fmla="*/ 2039292 h 2333286"/>
              <a:gd name="connsiteX20" fmla="*/ 2670048 w 4023360"/>
              <a:gd name="connsiteY20" fmla="*/ 1792404 h 2333286"/>
              <a:gd name="connsiteX21" fmla="*/ 2889504 w 4023360"/>
              <a:gd name="connsiteY21" fmla="*/ 1600380 h 2333286"/>
              <a:gd name="connsiteX22" fmla="*/ 3163824 w 4023360"/>
              <a:gd name="connsiteY22" fmla="*/ 1399212 h 2333286"/>
              <a:gd name="connsiteX23" fmla="*/ 3465576 w 4023360"/>
              <a:gd name="connsiteY23" fmla="*/ 1170612 h 2333286"/>
              <a:gd name="connsiteX24" fmla="*/ 4023360 w 4023360"/>
              <a:gd name="connsiteY24" fmla="*/ 868860 h 233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23360" h="2333286">
                <a:moveTo>
                  <a:pt x="0" y="180"/>
                </a:moveTo>
                <a:cubicBezTo>
                  <a:pt x="13716" y="85524"/>
                  <a:pt x="15240" y="87048"/>
                  <a:pt x="54864" y="192204"/>
                </a:cubicBezTo>
                <a:cubicBezTo>
                  <a:pt x="94488" y="297360"/>
                  <a:pt x="184404" y="506148"/>
                  <a:pt x="237744" y="631116"/>
                </a:cubicBezTo>
                <a:cubicBezTo>
                  <a:pt x="291084" y="756084"/>
                  <a:pt x="374904" y="942012"/>
                  <a:pt x="374904" y="942012"/>
                </a:cubicBezTo>
                <a:cubicBezTo>
                  <a:pt x="402336" y="998400"/>
                  <a:pt x="396240" y="972492"/>
                  <a:pt x="402336" y="969444"/>
                </a:cubicBezTo>
                <a:cubicBezTo>
                  <a:pt x="408432" y="966396"/>
                  <a:pt x="405384" y="1085268"/>
                  <a:pt x="411480" y="923724"/>
                </a:cubicBezTo>
                <a:cubicBezTo>
                  <a:pt x="417576" y="762180"/>
                  <a:pt x="435864" y="-13536"/>
                  <a:pt x="438912" y="180"/>
                </a:cubicBezTo>
                <a:cubicBezTo>
                  <a:pt x="441960" y="13896"/>
                  <a:pt x="391668" y="745416"/>
                  <a:pt x="429768" y="1006020"/>
                </a:cubicBezTo>
                <a:cubicBezTo>
                  <a:pt x="467868" y="1266624"/>
                  <a:pt x="580644" y="1394640"/>
                  <a:pt x="667512" y="1563804"/>
                </a:cubicBezTo>
                <a:cubicBezTo>
                  <a:pt x="754380" y="1732968"/>
                  <a:pt x="883920" y="1928040"/>
                  <a:pt x="950976" y="2021004"/>
                </a:cubicBezTo>
                <a:cubicBezTo>
                  <a:pt x="1018032" y="2113968"/>
                  <a:pt x="1013460" y="2091108"/>
                  <a:pt x="1069848" y="2121588"/>
                </a:cubicBezTo>
                <a:cubicBezTo>
                  <a:pt x="1126236" y="2152068"/>
                  <a:pt x="1205484" y="2187120"/>
                  <a:pt x="1289304" y="2203884"/>
                </a:cubicBezTo>
                <a:cubicBezTo>
                  <a:pt x="1373124" y="2220648"/>
                  <a:pt x="1513332" y="2216076"/>
                  <a:pt x="1572768" y="2222172"/>
                </a:cubicBezTo>
                <a:cubicBezTo>
                  <a:pt x="1632204" y="2228268"/>
                  <a:pt x="1620012" y="2232840"/>
                  <a:pt x="1645920" y="2240460"/>
                </a:cubicBezTo>
                <a:cubicBezTo>
                  <a:pt x="1671828" y="2248080"/>
                  <a:pt x="1676400" y="2257224"/>
                  <a:pt x="1728216" y="2267892"/>
                </a:cubicBezTo>
                <a:cubicBezTo>
                  <a:pt x="1780032" y="2278560"/>
                  <a:pt x="1898904" y="2293800"/>
                  <a:pt x="1956816" y="2304468"/>
                </a:cubicBezTo>
                <a:cubicBezTo>
                  <a:pt x="2014728" y="2315136"/>
                  <a:pt x="2048256" y="2328852"/>
                  <a:pt x="2075688" y="2331900"/>
                </a:cubicBezTo>
                <a:cubicBezTo>
                  <a:pt x="2103120" y="2334948"/>
                  <a:pt x="2095500" y="2333424"/>
                  <a:pt x="2121408" y="2322756"/>
                </a:cubicBezTo>
                <a:cubicBezTo>
                  <a:pt x="2147316" y="2312088"/>
                  <a:pt x="2173224" y="2315136"/>
                  <a:pt x="2231136" y="2267892"/>
                </a:cubicBezTo>
                <a:cubicBezTo>
                  <a:pt x="2289048" y="2220648"/>
                  <a:pt x="2395728" y="2118540"/>
                  <a:pt x="2468880" y="2039292"/>
                </a:cubicBezTo>
                <a:cubicBezTo>
                  <a:pt x="2542032" y="1960044"/>
                  <a:pt x="2599944" y="1865556"/>
                  <a:pt x="2670048" y="1792404"/>
                </a:cubicBezTo>
                <a:cubicBezTo>
                  <a:pt x="2740152" y="1719252"/>
                  <a:pt x="2807208" y="1665912"/>
                  <a:pt x="2889504" y="1600380"/>
                </a:cubicBezTo>
                <a:cubicBezTo>
                  <a:pt x="2971800" y="1534848"/>
                  <a:pt x="3067812" y="1470840"/>
                  <a:pt x="3163824" y="1399212"/>
                </a:cubicBezTo>
                <a:cubicBezTo>
                  <a:pt x="3259836" y="1327584"/>
                  <a:pt x="3322320" y="1259004"/>
                  <a:pt x="3465576" y="1170612"/>
                </a:cubicBezTo>
                <a:cubicBezTo>
                  <a:pt x="3608832" y="1082220"/>
                  <a:pt x="3816096" y="975540"/>
                  <a:pt x="4023360" y="86886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168DE6C-520C-4EF2-8697-929E12BED1D6}"/>
              </a:ext>
            </a:extLst>
          </p:cNvPr>
          <p:cNvSpPr/>
          <p:nvPr/>
        </p:nvSpPr>
        <p:spPr>
          <a:xfrm>
            <a:off x="5394960" y="1764792"/>
            <a:ext cx="2139696" cy="1161288"/>
          </a:xfrm>
          <a:prstGeom prst="rect">
            <a:avLst/>
          </a:prstGeom>
          <a:solidFill>
            <a:srgbClr val="FEFAC9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DBCD04D-5748-400C-B93D-B2E9B950A239}"/>
              </a:ext>
            </a:extLst>
          </p:cNvPr>
          <p:cNvCxnSpPr/>
          <p:nvPr/>
        </p:nvCxnSpPr>
        <p:spPr>
          <a:xfrm>
            <a:off x="5513832" y="1892808"/>
            <a:ext cx="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0399BCD-D22F-4F3D-B66F-162B96DF0F0A}"/>
              </a:ext>
            </a:extLst>
          </p:cNvPr>
          <p:cNvCxnSpPr/>
          <p:nvPr/>
        </p:nvCxnSpPr>
        <p:spPr>
          <a:xfrm>
            <a:off x="5504688" y="1938528"/>
            <a:ext cx="4480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C928FF75-CB4B-4D31-B7A2-0ABDCC0473B3}"/>
              </a:ext>
            </a:extLst>
          </p:cNvPr>
          <p:cNvCxnSpPr/>
          <p:nvPr/>
        </p:nvCxnSpPr>
        <p:spPr>
          <a:xfrm>
            <a:off x="5504688" y="2164080"/>
            <a:ext cx="448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FEC5CE2-FF6D-4AED-90E6-D8C3B628821E}"/>
              </a:ext>
            </a:extLst>
          </p:cNvPr>
          <p:cNvCxnSpPr/>
          <p:nvPr/>
        </p:nvCxnSpPr>
        <p:spPr>
          <a:xfrm>
            <a:off x="5504688" y="2438400"/>
            <a:ext cx="448056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C3F43D02-3500-48B5-8592-F34CF943CAB8}"/>
              </a:ext>
            </a:extLst>
          </p:cNvPr>
          <p:cNvCxnSpPr/>
          <p:nvPr/>
        </p:nvCxnSpPr>
        <p:spPr>
          <a:xfrm>
            <a:off x="5504688" y="2667000"/>
            <a:ext cx="4480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E26BBDD-D901-4910-A05F-23973ADEE932}"/>
              </a:ext>
            </a:extLst>
          </p:cNvPr>
          <p:cNvSpPr txBox="1"/>
          <p:nvPr/>
        </p:nvSpPr>
        <p:spPr>
          <a:xfrm>
            <a:off x="6062472" y="1830806"/>
            <a:ext cx="1307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VIRGO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F8452C-1CCE-4809-8490-BDE7299B4C9C}"/>
              </a:ext>
            </a:extLst>
          </p:cNvPr>
          <p:cNvSpPr txBox="1"/>
          <p:nvPr/>
        </p:nvSpPr>
        <p:spPr>
          <a:xfrm>
            <a:off x="6062472" y="2062712"/>
            <a:ext cx="1307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VIRGO Advanced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3411749-9DDF-41DD-90EA-81F546869A86}"/>
              </a:ext>
            </a:extLst>
          </p:cNvPr>
          <p:cNvSpPr txBox="1"/>
          <p:nvPr/>
        </p:nvSpPr>
        <p:spPr>
          <a:xfrm>
            <a:off x="6062472" y="2334195"/>
            <a:ext cx="1307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LIGO Advanced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76D314B-C326-4421-89E7-BDAFB6E247CC}"/>
              </a:ext>
            </a:extLst>
          </p:cNvPr>
          <p:cNvSpPr txBox="1"/>
          <p:nvPr/>
        </p:nvSpPr>
        <p:spPr>
          <a:xfrm>
            <a:off x="6062472" y="2562677"/>
            <a:ext cx="1307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27062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Rumore Newtoniano: accoppiamento gravitazionale diretto tra fluttuazioni ambientali della densità e masse di riferimento</a:t>
            </a:r>
          </a:p>
        </p:txBody>
      </p:sp>
      <p:pic>
        <p:nvPicPr>
          <p:cNvPr id="7" name="Picture 6" descr="trans2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377" y="2720099"/>
            <a:ext cx="1414272" cy="707136"/>
          </a:xfrm>
          <a:prstGeom prst="rect">
            <a:avLst/>
          </a:prstGeom>
        </p:spPr>
      </p:pic>
      <p:sp>
        <p:nvSpPr>
          <p:cNvPr id="23" name="Rectangle 54"/>
          <p:cNvSpPr>
            <a:spLocks noChangeArrowheads="1"/>
          </p:cNvSpPr>
          <p:nvPr/>
        </p:nvSpPr>
        <p:spPr bwMode="auto">
          <a:xfrm>
            <a:off x="7236638" y="4810415"/>
            <a:ext cx="98027" cy="955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5" name="Picture 47" descr="Z:\braccini\Amaldi 2001\Stefano1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305" y="1447800"/>
            <a:ext cx="1039021" cy="145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2F70AF-45ED-4CC1-B874-B0C352F2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584" y="1581912"/>
            <a:ext cx="6010499" cy="4572000"/>
          </a:xfrm>
        </p:spPr>
        <p:txBody>
          <a:bodyPr/>
          <a:lstStyle/>
          <a:p>
            <a:r>
              <a:rPr lang="it-IT" dirty="0"/>
              <a:t>Le stime dicono che può già essere un fattore di riduzione della sensibilità per Advanced Virgo, in epoche di particolare attività microsismica</a:t>
            </a:r>
          </a:p>
          <a:p>
            <a:r>
              <a:rPr lang="it-IT" dirty="0"/>
              <a:t>Sono previste campagne dettagliate di misura, con reti di sensori sismici</a:t>
            </a:r>
          </a:p>
          <a:p>
            <a:r>
              <a:rPr lang="it-IT" dirty="0"/>
              <a:t>Necessaria una intensa attività di simulazione numerica (elementi finiti)</a:t>
            </a:r>
          </a:p>
          <a:p>
            <a:pPr marL="0" indent="0" algn="ctr">
              <a:buNone/>
            </a:pPr>
            <a:r>
              <a:rPr lang="it-IT" b="1" dirty="0"/>
              <a:t>Mitigazione: sottrazione basata su misura di segnali statisticamente correlati</a:t>
            </a:r>
          </a:p>
        </p:txBody>
      </p:sp>
      <p:pic>
        <p:nvPicPr>
          <p:cNvPr id="13" name="Picture 8" descr="long2.gif">
            <a:extLst>
              <a:ext uri="{FF2B5EF4-FFF2-40B4-BE49-F238E27FC236}">
                <a16:creationId xmlns:a16="http://schemas.microsoft.com/office/drawing/2014/main" id="{EA709057-CD78-4F95-97A1-1A7FDE683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247" y="5327352"/>
            <a:ext cx="1406970" cy="703485"/>
          </a:xfrm>
          <a:prstGeom prst="rect">
            <a:avLst/>
          </a:prstGeom>
        </p:spPr>
      </p:pic>
      <p:pic>
        <p:nvPicPr>
          <p:cNvPr id="15" name="Picture 47" descr="Z:\braccini\Amaldi 2001\Stefano1.gif">
            <a:extLst>
              <a:ext uri="{FF2B5EF4-FFF2-40B4-BE49-F238E27FC236}">
                <a16:creationId xmlns:a16="http://schemas.microsoft.com/office/drawing/2014/main" id="{392E444F-5909-4DC4-902B-40DEBBE5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485" y="4057559"/>
            <a:ext cx="1039021" cy="145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EA32182-6F82-4815-AA90-C1E70630EF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226" y="5512725"/>
            <a:ext cx="5425213" cy="1206642"/>
          </a:xfrm>
          <a:prstGeom prst="rect">
            <a:avLst/>
          </a:prstGeom>
        </p:spPr>
      </p:pic>
      <p:pic>
        <p:nvPicPr>
          <p:cNvPr id="19" name="Segnaposto contenuto 4">
            <a:extLst>
              <a:ext uri="{FF2B5EF4-FFF2-40B4-BE49-F238E27FC236}">
                <a16:creationId xmlns:a16="http://schemas.microsoft.com/office/drawing/2014/main" id="{A21207C1-91CD-470B-A0D2-A0B13FE0F7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9763" y="3548767"/>
            <a:ext cx="5256551" cy="194445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EDE5F56-AFA9-4CC6-8B01-6C36E502486E}"/>
              </a:ext>
            </a:extLst>
          </p:cNvPr>
          <p:cNvSpPr/>
          <p:nvPr/>
        </p:nvSpPr>
        <p:spPr>
          <a:xfrm>
            <a:off x="5069442" y="3427235"/>
            <a:ext cx="2740051" cy="2081171"/>
          </a:xfrm>
          <a:prstGeom prst="rect">
            <a:avLst/>
          </a:prstGeom>
          <a:solidFill>
            <a:srgbClr val="FEF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C4B3E9E-5632-4FA2-9ABC-37A2D95A2795}"/>
              </a:ext>
            </a:extLst>
          </p:cNvPr>
          <p:cNvSpPr/>
          <p:nvPr/>
        </p:nvSpPr>
        <p:spPr>
          <a:xfrm>
            <a:off x="6037897" y="6515920"/>
            <a:ext cx="31378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srgbClr val="0070C0"/>
                </a:solidFill>
              </a:rPr>
              <a:t>Harms</a:t>
            </a:r>
            <a:r>
              <a:rPr lang="it-IT" sz="1400" dirty="0">
                <a:solidFill>
                  <a:srgbClr val="0070C0"/>
                </a:solidFill>
              </a:rPr>
              <a:t>, Living </a:t>
            </a:r>
            <a:r>
              <a:rPr lang="it-IT" sz="1400" dirty="0" err="1">
                <a:solidFill>
                  <a:srgbClr val="0070C0"/>
                </a:solidFill>
              </a:rPr>
              <a:t>Rev</a:t>
            </a:r>
            <a:r>
              <a:rPr lang="it-IT" sz="1400" dirty="0">
                <a:solidFill>
                  <a:srgbClr val="0070C0"/>
                </a:solidFill>
              </a:rPr>
              <a:t> </a:t>
            </a:r>
            <a:r>
              <a:rPr lang="it-IT" sz="1400" dirty="0" err="1">
                <a:solidFill>
                  <a:srgbClr val="0070C0"/>
                </a:solidFill>
              </a:rPr>
              <a:t>Relativ</a:t>
            </a:r>
            <a:r>
              <a:rPr lang="it-IT" sz="1400" dirty="0">
                <a:solidFill>
                  <a:srgbClr val="0070C0"/>
                </a:solidFill>
              </a:rPr>
              <a:t>. 2015; 18(1): 3.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A07FB7-E597-4ADA-9CDF-BAA1D4951001}"/>
              </a:ext>
            </a:extLst>
          </p:cNvPr>
          <p:cNvSpPr txBox="1"/>
          <p:nvPr/>
        </p:nvSpPr>
        <p:spPr>
          <a:xfrm>
            <a:off x="5623864" y="3773225"/>
            <a:ext cx="30670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Sensoristica</a:t>
            </a:r>
            <a:r>
              <a:rPr lang="it-IT" dirty="0"/>
              <a:t> (misure di tilt,….)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Algoritmi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Sistemi di acquisizione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Diventerà cruciale per 3G</a:t>
            </a:r>
          </a:p>
        </p:txBody>
      </p:sp>
    </p:spTree>
    <p:extLst>
      <p:ext uri="{BB962C8B-B14F-4D97-AF65-F5344CB8AC3E}">
        <p14:creationId xmlns:p14="http://schemas.microsoft.com/office/powerpoint/2010/main" val="217203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E14CA-2E93-4B43-9EC8-107F0151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76200"/>
            <a:ext cx="7485512" cy="1103376"/>
          </a:xfrm>
        </p:spPr>
        <p:txBody>
          <a:bodyPr/>
          <a:lstStyle/>
          <a:p>
            <a:r>
              <a:rPr lang="it-IT" dirty="0"/>
              <a:t>Controlli (Introduzione)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5D5DD7-F39C-42CC-8600-B25C13D7A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335024"/>
            <a:ext cx="3794759" cy="4983480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La strategia base per la riduzione del rumore sismico è passiva nella banda di rivelazione.</a:t>
            </a:r>
          </a:p>
          <a:p>
            <a:r>
              <a:rPr lang="it-IT" dirty="0"/>
              <a:t>A basse frequenze è necessaria una </a:t>
            </a:r>
            <a:r>
              <a:rPr lang="it-IT" b="1" dirty="0"/>
              <a:t>robusta</a:t>
            </a:r>
            <a:r>
              <a:rPr lang="it-IT" dirty="0"/>
              <a:t> strategia di controllo attivo per permettere la stabilizzazione del detector nella sua zona lineare.</a:t>
            </a:r>
          </a:p>
          <a:p>
            <a:r>
              <a:rPr lang="it-IT" dirty="0"/>
              <a:t>Per ridurre il rumore reintrodotto dal sistema di controllo, è necessario poter:</a:t>
            </a:r>
          </a:p>
          <a:p>
            <a:pPr lvl="1"/>
            <a:r>
              <a:rPr lang="it-IT" dirty="0"/>
              <a:t>Controllare tutti i gradi di libertà coinvolti (in pratica, aumentano se si desiderano performance migliori) </a:t>
            </a: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=&gt; problema del Tilt;</a:t>
            </a:r>
          </a:p>
          <a:p>
            <a:pPr lvl="1"/>
            <a:r>
              <a:rPr lang="it-IT" dirty="0"/>
              <a:t>Realizzare strategie di controllo robuste, in grado di adattarsi a eventuali disallineamenti e imperfezioni della meccanica e scalabili col numero di gradi di libertà </a:t>
            </a: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=&gt; strategie innovative, basate sul filtro di </a:t>
            </a:r>
            <a:r>
              <a:rPr lang="it-IT" b="1" dirty="0" err="1">
                <a:solidFill>
                  <a:srgbClr val="FF0000"/>
                </a:solidFill>
              </a:rPr>
              <a:t>Kalman</a:t>
            </a:r>
            <a:r>
              <a:rPr lang="it-IT" b="1" dirty="0">
                <a:solidFill>
                  <a:srgbClr val="FF0000"/>
                </a:solidFill>
              </a:rPr>
              <a:t>;</a:t>
            </a:r>
          </a:p>
          <a:p>
            <a:pPr lvl="1"/>
            <a:r>
              <a:rPr lang="it-IT" dirty="0"/>
              <a:t>Disporre di un sistema di acquisizione digitale che permetta basse latenze e larghe bande</a:t>
            </a:r>
            <a:br>
              <a:rPr lang="it-IT" dirty="0"/>
            </a:br>
            <a:r>
              <a:rPr lang="it-IT" b="1" dirty="0">
                <a:solidFill>
                  <a:srgbClr val="FF0000"/>
                </a:solidFill>
              </a:rPr>
              <a:t>=&gt; studio e prototipazione di un sistema di controllo migliorato;</a:t>
            </a:r>
          </a:p>
          <a:p>
            <a:r>
              <a:rPr lang="it-IT" dirty="0"/>
              <a:t>A questo scopo vengono chiesti contributi per:</a:t>
            </a:r>
          </a:p>
          <a:p>
            <a:pPr lvl="1"/>
            <a:r>
              <a:rPr lang="it-IT" dirty="0"/>
              <a:t>Realizzazione di un prototipo di scheda di acquisizione migliorata;</a:t>
            </a:r>
          </a:p>
          <a:p>
            <a:pPr lvl="1"/>
            <a:r>
              <a:rPr lang="it-IT" dirty="0"/>
              <a:t>Rack per realizzazione di un sistema di test;</a:t>
            </a:r>
          </a:p>
          <a:p>
            <a:pPr lvl="1"/>
            <a:r>
              <a:rPr lang="it-IT" dirty="0"/>
              <a:t>Hardware per attuatori necessari al controllo di un pendolo invertito;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636216-94B2-4EB4-A8C5-DED27BC8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44" y="1467612"/>
            <a:ext cx="4827463" cy="430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1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C6875-A00C-4828-982E-803776A2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problema del tilt </a:t>
            </a:r>
            <a:r>
              <a:rPr lang="it-IT" dirty="0" err="1"/>
              <a:t>noise</a:t>
            </a:r>
            <a:endParaRPr lang="it-IT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E9BC0F24-9F92-4269-B26A-F1098953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369" y="1371600"/>
            <a:ext cx="4844668" cy="5355478"/>
          </a:xfrm>
        </p:spPr>
        <p:txBody>
          <a:bodyPr/>
          <a:lstStyle/>
          <a:p>
            <a:r>
              <a:rPr lang="it-IT" dirty="0"/>
              <a:t>In caso di eventi sismici o di cattive condizioni atmosferiche si osserva un notevole aumento del rumore sismico a bassa frequenza.</a:t>
            </a:r>
          </a:p>
          <a:p>
            <a:r>
              <a:rPr lang="it-IT" dirty="0"/>
              <a:t>Parte di questo rumore  corrisponde a una </a:t>
            </a:r>
            <a:br>
              <a:rPr lang="it-IT" dirty="0"/>
            </a:br>
            <a:r>
              <a:rPr lang="it-IT" dirty="0"/>
              <a:t>rotazione attorno ad un asse orizzontale </a:t>
            </a:r>
            <a:br>
              <a:rPr lang="it-IT" dirty="0"/>
            </a:br>
            <a:r>
              <a:rPr lang="it-IT" dirty="0"/>
              <a:t>(tilt) e viene trasmesso integralmente</a:t>
            </a:r>
            <a:br>
              <a:rPr lang="it-IT" dirty="0"/>
            </a:br>
            <a:r>
              <a:rPr lang="it-IT" dirty="0"/>
              <a:t>al top stage.</a:t>
            </a:r>
          </a:p>
          <a:p>
            <a:r>
              <a:rPr lang="it-IT" dirty="0"/>
              <a:t>Gli accelerometri del top stage sono sensibili </a:t>
            </a:r>
            <a:br>
              <a:rPr lang="it-IT" dirty="0"/>
            </a:br>
            <a:r>
              <a:rPr lang="it-IT" dirty="0"/>
              <a:t>alle accelerazioni e ai tilt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  <a:p>
            <a:r>
              <a:rPr lang="it-IT" dirty="0"/>
              <a:t>Possiamo compensare </a:t>
            </a:r>
            <a:r>
              <a:rPr lang="it-IT" b="1" dirty="0">
                <a:solidFill>
                  <a:srgbClr val="0070C0"/>
                </a:solidFill>
              </a:rPr>
              <a:t>attuando sulla base (con attuatori piezoelettrici) </a:t>
            </a:r>
            <a:r>
              <a:rPr lang="it-IT" dirty="0"/>
              <a:t>ma dobbiamo poter distinguere i due gradi di libertà:</a:t>
            </a:r>
            <a:br>
              <a:rPr lang="it-IT" dirty="0"/>
            </a:br>
            <a:br>
              <a:rPr lang="it-IT" dirty="0"/>
            </a:br>
            <a:r>
              <a:rPr lang="it-IT" dirty="0"/>
              <a:t>		</a:t>
            </a:r>
            <a:r>
              <a:rPr lang="it-IT" b="1" dirty="0">
                <a:solidFill>
                  <a:srgbClr val="FF0000"/>
                </a:solidFill>
              </a:rPr>
              <a:t>Necessario un sensore di tilt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64CFD7-CF1B-4C4A-8729-C1D143EF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29" y="3768919"/>
            <a:ext cx="3327395" cy="1432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C:\Users\valerio\Documents\My Dropbox\Docs\Virgo\SAT\SAT_RAPP_TECN\Figures\MicroSeism.png">
            <a:extLst>
              <a:ext uri="{FF2B5EF4-FFF2-40B4-BE49-F238E27FC236}">
                <a16:creationId xmlns:a16="http://schemas.microsoft.com/office/drawing/2014/main" id="{AEFA2048-A6BE-44AB-A77E-C4729B42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4" y="1371600"/>
            <a:ext cx="3475990" cy="263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valerio\Documents\My Dropbox\Docs\Virgo\SAT\SAT_RAPP_TECN\Figures\MicroSeism2.png">
            <a:extLst>
              <a:ext uri="{FF2B5EF4-FFF2-40B4-BE49-F238E27FC236}">
                <a16:creationId xmlns:a16="http://schemas.microsoft.com/office/drawing/2014/main" id="{4235F207-5F60-48B0-90AA-A2F311111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9" y="4052140"/>
            <a:ext cx="3470275" cy="267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8A59C5-1BA1-407E-AB1B-9D91656951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64" y="1371600"/>
            <a:ext cx="1435608" cy="2026741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18913772-1105-4984-B109-5D51CD9E2DB8}"/>
              </a:ext>
            </a:extLst>
          </p:cNvPr>
          <p:cNvGrpSpPr/>
          <p:nvPr/>
        </p:nvGrpSpPr>
        <p:grpSpPr>
          <a:xfrm>
            <a:off x="7991855" y="3266212"/>
            <a:ext cx="1080137" cy="2137892"/>
            <a:chOff x="7991351" y="3266212"/>
            <a:chExt cx="1080642" cy="1840486"/>
          </a:xfrm>
        </p:grpSpPr>
        <p:sp>
          <p:nvSpPr>
            <p:cNvPr id="20" name="Stella a 5 punte 19">
              <a:extLst>
                <a:ext uri="{FF2B5EF4-FFF2-40B4-BE49-F238E27FC236}">
                  <a16:creationId xmlns:a16="http://schemas.microsoft.com/office/drawing/2014/main" id="{A8F5A691-256D-4513-901F-0207D465A241}"/>
                </a:ext>
              </a:extLst>
            </p:cNvPr>
            <p:cNvSpPr/>
            <p:nvPr/>
          </p:nvSpPr>
          <p:spPr>
            <a:xfrm>
              <a:off x="7991351" y="3266212"/>
              <a:ext cx="322836" cy="276094"/>
            </a:xfrm>
            <a:prstGeom prst="star5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Stella a 5 punte 20">
              <a:extLst>
                <a:ext uri="{FF2B5EF4-FFF2-40B4-BE49-F238E27FC236}">
                  <a16:creationId xmlns:a16="http://schemas.microsoft.com/office/drawing/2014/main" id="{587841F2-2660-434B-A725-A6D8BD1113E2}"/>
                </a:ext>
              </a:extLst>
            </p:cNvPr>
            <p:cNvSpPr/>
            <p:nvPr/>
          </p:nvSpPr>
          <p:spPr>
            <a:xfrm>
              <a:off x="8749157" y="3266212"/>
              <a:ext cx="322836" cy="276094"/>
            </a:xfrm>
            <a:prstGeom prst="star5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a gomito 11">
              <a:extLst>
                <a:ext uri="{FF2B5EF4-FFF2-40B4-BE49-F238E27FC236}">
                  <a16:creationId xmlns:a16="http://schemas.microsoft.com/office/drawing/2014/main" id="{53BF1F4A-130E-477E-A6A7-52CA9E0A693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621486" y="3796147"/>
              <a:ext cx="1708357" cy="912746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460277F0-100E-41A0-AB26-5BD2F2EAF0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5592" y="3398342"/>
              <a:ext cx="0" cy="8541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13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87BE4E-0CCF-404F-9911-96072B8E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Tilt: attività in corso e in programmazione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02D40D-B50E-44FD-B8E3-0DA29223F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4388" y="1600200"/>
            <a:ext cx="6156556" cy="2962656"/>
          </a:xfrm>
        </p:spPr>
        <p:txBody>
          <a:bodyPr/>
          <a:lstStyle/>
          <a:p>
            <a:r>
              <a:rPr lang="it-IT" dirty="0"/>
              <a:t>Sensori di tilt basati sull’effetto Bryan (CVG: </a:t>
            </a:r>
            <a:r>
              <a:rPr lang="it-IT" dirty="0" err="1"/>
              <a:t>Coriolis</a:t>
            </a:r>
            <a:r>
              <a:rPr lang="it-IT" dirty="0"/>
              <a:t> </a:t>
            </a:r>
            <a:r>
              <a:rPr lang="it-IT" dirty="0" err="1"/>
              <a:t>Vibratory</a:t>
            </a:r>
            <a:r>
              <a:rPr lang="it-IT" dirty="0"/>
              <a:t> </a:t>
            </a:r>
            <a:r>
              <a:rPr lang="it-IT" dirty="0" err="1"/>
              <a:t>Gyro</a:t>
            </a:r>
            <a:r>
              <a:rPr lang="it-IT" dirty="0"/>
              <a:t>)</a:t>
            </a:r>
            <a:br>
              <a:rPr lang="it-IT" dirty="0"/>
            </a:br>
            <a:r>
              <a:rPr lang="it-IT" b="1" dirty="0"/>
              <a:t>Principio di funzionamento: </a:t>
            </a:r>
            <a:r>
              <a:rPr lang="it-IT" dirty="0"/>
              <a:t>le onde stazionarie generate dai modi interni di un opportuno risonatore meccanico vengono fatti precedere dalla forza di </a:t>
            </a:r>
            <a:r>
              <a:rPr lang="it-IT" dirty="0" err="1"/>
              <a:t>Coriolis</a:t>
            </a:r>
            <a:r>
              <a:rPr lang="it-IT" dirty="0"/>
              <a:t> in caso di rotazione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  <a:p>
            <a:pPr lvl="1"/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2120CD-EB88-4F0A-AA5C-94156D2C9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88" y="2676160"/>
            <a:ext cx="3942639" cy="155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B241693-B5F0-4B21-952F-3F8E6918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3608" y="2687931"/>
            <a:ext cx="2177400" cy="1526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955167-D452-4156-B6FC-9D1D64A01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076" y="4562856"/>
            <a:ext cx="3089263" cy="209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https://patentimages.storage.googleapis.com/EP1722193B1/imgf0001.png">
            <a:extLst>
              <a:ext uri="{FF2B5EF4-FFF2-40B4-BE49-F238E27FC236}">
                <a16:creationId xmlns:a16="http://schemas.microsoft.com/office/drawing/2014/main" id="{29E4CDBF-A6DA-4140-9B7E-4C595AD45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2"/>
          <a:stretch>
            <a:fillRect/>
          </a:stretch>
        </p:blipFill>
        <p:spPr bwMode="auto">
          <a:xfrm>
            <a:off x="-110276" y="1555320"/>
            <a:ext cx="25146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CA0361-3BA5-44E4-8024-ED75D0DECDB7}"/>
              </a:ext>
            </a:extLst>
          </p:cNvPr>
          <p:cNvSpPr txBox="1"/>
          <p:nvPr/>
        </p:nvSpPr>
        <p:spPr>
          <a:xfrm>
            <a:off x="1861388" y="4807502"/>
            <a:ext cx="384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Alcuni prototipi già sottoposti a test: </a:t>
            </a:r>
            <a:br>
              <a:rPr lang="it-IT" sz="1600" dirty="0"/>
            </a:br>
            <a:r>
              <a:rPr lang="it-IT" sz="1600" dirty="0"/>
              <a:t>buoni risultati, si pensa di partire da </a:t>
            </a:r>
            <a:br>
              <a:rPr lang="it-IT" sz="1600" dirty="0"/>
            </a:br>
            <a:r>
              <a:rPr lang="it-IT" sz="1600" dirty="0"/>
              <a:t>questi per realizzare un prototipo con</a:t>
            </a:r>
          </a:p>
          <a:p>
            <a:pPr lvl="1"/>
            <a:r>
              <a:rPr lang="it-IT" sz="1600" dirty="0"/>
              <a:t>Compatibilità con il vuoto</a:t>
            </a:r>
          </a:p>
          <a:p>
            <a:pPr lvl="1"/>
            <a:r>
              <a:rPr lang="it-IT" sz="1600" dirty="0"/>
              <a:t>Migliore (e documentata) elettronica</a:t>
            </a:r>
          </a:p>
          <a:p>
            <a:pPr lvl="1"/>
            <a:r>
              <a:rPr lang="it-IT" sz="1600" dirty="0"/>
              <a:t>Risonatore di precisione</a:t>
            </a:r>
          </a:p>
        </p:txBody>
      </p:sp>
    </p:spTree>
    <p:extLst>
      <p:ext uri="{BB962C8B-B14F-4D97-AF65-F5344CB8AC3E}">
        <p14:creationId xmlns:p14="http://schemas.microsoft.com/office/powerpoint/2010/main" val="34721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8283A76-104C-497C-949D-AEAE1D518237}"/>
              </a:ext>
            </a:extLst>
          </p:cNvPr>
          <p:cNvSpPr/>
          <p:nvPr/>
        </p:nvSpPr>
        <p:spPr>
          <a:xfrm>
            <a:off x="5150836" y="1399032"/>
            <a:ext cx="3905207" cy="2298345"/>
          </a:xfrm>
          <a:prstGeom prst="rect">
            <a:avLst/>
          </a:prstGeom>
          <a:solidFill>
            <a:srgbClr val="FDFDFD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Segnaposto contenuto 4">
            <a:extLst>
              <a:ext uri="{FF2B5EF4-FFF2-40B4-BE49-F238E27FC236}">
                <a16:creationId xmlns:a16="http://schemas.microsoft.com/office/drawing/2014/main" id="{8260245C-219C-4F6A-A8AE-68D36588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80" y="4459753"/>
            <a:ext cx="4822463" cy="228195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0118606-E51D-4188-8FBF-E44D9C42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Progetto «Piattaforma inerziale» (Pisa, Napoli)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969DA2-29A8-4A70-80AE-0538F4C34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743" y="1399032"/>
            <a:ext cx="4290346" cy="2834851"/>
          </a:xfrm>
        </p:spPr>
        <p:txBody>
          <a:bodyPr/>
          <a:lstStyle/>
          <a:p>
            <a:r>
              <a:rPr lang="it-IT" dirty="0"/>
              <a:t>Studio delle soluzioni per il miglioramento della sensibilità dell’interferometro a basse frequenze.</a:t>
            </a:r>
          </a:p>
          <a:p>
            <a:r>
              <a:rPr lang="it-IT" dirty="0"/>
              <a:t>Sistema di controllo:</a:t>
            </a:r>
          </a:p>
          <a:p>
            <a:pPr lvl="1"/>
            <a:r>
              <a:rPr lang="it-IT" dirty="0"/>
              <a:t>Sensori di accelerazione angolare</a:t>
            </a:r>
          </a:p>
          <a:p>
            <a:pPr lvl="1"/>
            <a:r>
              <a:rPr lang="it-IT" dirty="0"/>
              <a:t>Sensori di accelerazione lineare</a:t>
            </a:r>
          </a:p>
          <a:p>
            <a:pPr lvl="1"/>
            <a:r>
              <a:rPr lang="it-IT" dirty="0"/>
              <a:t>LVDT</a:t>
            </a:r>
          </a:p>
          <a:p>
            <a:r>
              <a:rPr lang="it-IT" dirty="0"/>
              <a:t>Nessuna modifica della struttura necessaria: ulteriore stadio di attuazione.</a:t>
            </a:r>
          </a:p>
          <a:p>
            <a:pPr lvl="1"/>
            <a:r>
              <a:rPr lang="it-IT" dirty="0"/>
              <a:t>Messa a punto e adeguamento del </a:t>
            </a:r>
            <a:r>
              <a:rPr lang="it-IT" dirty="0" err="1"/>
              <a:t>readout</a:t>
            </a:r>
            <a:r>
              <a:rPr lang="it-IT" dirty="0"/>
              <a:t> dei sensori al sistema di acquisizione di virgo</a:t>
            </a:r>
          </a:p>
          <a:p>
            <a:pPr lvl="1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FAFB4C-8084-456E-9C8E-43E5E5F13B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50" y="4119937"/>
            <a:ext cx="4103206" cy="20979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DFB3D74-C098-40FE-A5E5-768DCFF0A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132" y="1524035"/>
            <a:ext cx="2419943" cy="21305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EBEBB0-B2BB-45BE-A2DE-26742CD887BC}"/>
              </a:ext>
            </a:extLst>
          </p:cNvPr>
          <p:cNvSpPr txBox="1"/>
          <p:nvPr/>
        </p:nvSpPr>
        <p:spPr>
          <a:xfrm>
            <a:off x="7656316" y="3299093"/>
            <a:ext cx="1326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Sensori lineari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37FF1B4-6F67-4E5D-996E-801881646270}"/>
              </a:ext>
            </a:extLst>
          </p:cNvPr>
          <p:cNvCxnSpPr>
            <a:cxnSpLocks/>
          </p:cNvCxnSpPr>
          <p:nvPr/>
        </p:nvCxnSpPr>
        <p:spPr>
          <a:xfrm flipH="1">
            <a:off x="7404206" y="3511002"/>
            <a:ext cx="965690" cy="1664502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8617FC-45E3-4F35-B1F2-9EF3DEBD812C}"/>
              </a:ext>
            </a:extLst>
          </p:cNvPr>
          <p:cNvSpPr txBox="1"/>
          <p:nvPr/>
        </p:nvSpPr>
        <p:spPr>
          <a:xfrm>
            <a:off x="5134169" y="3061199"/>
            <a:ext cx="16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Sensore angolare </a:t>
            </a: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biassiale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CED5095-2923-43F6-A3E9-37156E05BFD5}"/>
              </a:ext>
            </a:extLst>
          </p:cNvPr>
          <p:cNvCxnSpPr>
            <a:cxnSpLocks/>
          </p:cNvCxnSpPr>
          <p:nvPr/>
        </p:nvCxnSpPr>
        <p:spPr>
          <a:xfrm>
            <a:off x="6210666" y="3385278"/>
            <a:ext cx="199278" cy="172621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7269967-1662-44CA-B2BD-112824BC42BC}"/>
              </a:ext>
            </a:extLst>
          </p:cNvPr>
          <p:cNvSpPr txBox="1"/>
          <p:nvPr/>
        </p:nvSpPr>
        <p:spPr>
          <a:xfrm>
            <a:off x="7434137" y="2861095"/>
            <a:ext cx="40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BF1DD8-C82F-4EB1-A336-F3816627B6D3}"/>
              </a:ext>
            </a:extLst>
          </p:cNvPr>
          <p:cNvSpPr txBox="1"/>
          <p:nvPr/>
        </p:nvSpPr>
        <p:spPr>
          <a:xfrm>
            <a:off x="8174349" y="2437324"/>
            <a:ext cx="378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V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1FF53B6-EFE9-49B9-ABAA-2F6D7D3D35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2659" y="1872064"/>
            <a:ext cx="1748045" cy="122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5"/>
  <p:tag name="ORIGINALWIDTH" val="1608,75"/>
  <p:tag name="LATEXADDIN" val="\documentclass[amsmath,amssymb]{article}&#10;\usepackage[usenames]{color}&#10;\usepackage{marvosym}&#10;\usepackage{units}&#10;\pagestyle{empty}&#10;\begin{document}&#10;\pagecolor[rgb]{1,1,1}%&#10;\color[rgb]{0,0,0}&#10;&#10;\setcounter{equation}{2}&#10;\addtocounter{equation}{-1}&#10;&#10;$f_{ISCO} \simeq 4\times 10^3 \left( \frac{M_{\odot}}{m_1+m_2} \right)\unit{Hz}$&#10;&#10;\end{document}"/>
  <p:tag name="IGUANATEXSIZE" val="32"/>
  <p:tag name="IGUANATEXCURSOR" val="340"/>
  <p:tag name="TRANSPARENCY" val="Vero"/>
  <p:tag name="FILENAME" val=""/>
  <p:tag name="LATEXENGINEID" val="0"/>
  <p:tag name="TEMPFOLDER" val="E:\temp\"/>
  <p:tag name="LATEXFORMHEIGHT" val="503,25"/>
  <p:tag name="LATEXFORMWIDTH" val="573,75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\color[rgb]{1,0,0.501960}&#10;&#10;\setcounter{equation}{1}&#10;\addtocounter{equation}{-1}&#10;&#10;$\tau \propto \frac{R^4 c^5}{G^3 M^3}$&#10;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44"/>
  <p:tag name="PICTUREFILESIZE" val="47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amsmath,amssymb]{article}&#10;\usepackage[usenames]{color}&#10;&#10;\pagestyle{empty}&#10;\begin{document}&#10;\pagecolor[rgb]{1,1,1}%&#10;&#10;\setcounter{equation}{1}&#10;\addtocounter{equation}{-1}&#10;&#10;$f \propto \sqrt{G \frac{M}{R^3}}$&#10;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0"/>
  <p:tag name="PICTUREFILESIZE" val="5423"/>
</p:tagLst>
</file>

<file path=ppt/theme/theme1.xml><?xml version="1.0" encoding="utf-8"?>
<a:theme xmlns:a="http://schemas.openxmlformats.org/drawingml/2006/main" name="Academic Literature 16x9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ersonalizzato standard">
      <a:majorFont>
        <a:latin typeface="CabinSketch"/>
        <a:ea typeface=""/>
        <a:cs typeface=""/>
      </a:majorFont>
      <a:minorFont>
        <a:latin typeface="Myriad Pro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ersonal1" id="{A7C49991-D263-4D3A-8A6B-64D530DB07B2}" vid="{CC3FD45B-C1AF-4884-ADF1-42ED048B08B9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Personal1</Template>
  <TotalTime>0</TotalTime>
  <Words>1079</Words>
  <Application>Microsoft Office PowerPoint</Application>
  <PresentationFormat>Presentazione su schermo (4:3)</PresentationFormat>
  <Paragraphs>154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Arial</vt:lpstr>
      <vt:lpstr>CabinSketch</vt:lpstr>
      <vt:lpstr>CMB10</vt:lpstr>
      <vt:lpstr>CMR12</vt:lpstr>
      <vt:lpstr>Corbel</vt:lpstr>
      <vt:lpstr>Euphemia</vt:lpstr>
      <vt:lpstr>Myriad Pro</vt:lpstr>
      <vt:lpstr>Wingdings</vt:lpstr>
      <vt:lpstr>Wingdings 2</vt:lpstr>
      <vt:lpstr>Academic Literature 16x9</vt:lpstr>
      <vt:lpstr>Mitigazione rumore sismico e Newtoniano</vt:lpstr>
      <vt:lpstr>Sommario </vt:lpstr>
      <vt:lpstr>Motivazioni: coalescenze binarie</vt:lpstr>
      <vt:lpstr>Motivazioni: sorgenti continue</vt:lpstr>
      <vt:lpstr>Rumore Newtoniano: accoppiamento gravitazionale diretto tra fluttuazioni ambientali della densità e masse di riferimento</vt:lpstr>
      <vt:lpstr>Controlli (Introduzione)</vt:lpstr>
      <vt:lpstr>Il problema del tilt noise</vt:lpstr>
      <vt:lpstr>Tilt: attività in corso e in programmazione</vt:lpstr>
      <vt:lpstr>Progetto «Piattaforma inerziale» (Pisa, Napoli)</vt:lpstr>
      <vt:lpstr>Robustezza delle lame: strategie di protezione alternative e nuovi materiali</vt:lpstr>
      <vt:lpstr>La comprensione del problema:  Maraging Hydrogen Embrittlement</vt:lpstr>
      <vt:lpstr>Prototipo filtro di attenuazione migliorato</vt:lpstr>
      <vt:lpstr>Conclusioni</vt:lpstr>
      <vt:lpstr>Richieste contributi CSN2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2015-09-09T21:02:31Z</dcterms:created>
  <dcterms:modified xsi:type="dcterms:W3CDTF">2017-09-12T10:08:28Z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