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09" r:id="rId3"/>
    <p:sldId id="506" r:id="rId4"/>
    <p:sldId id="507" r:id="rId5"/>
    <p:sldId id="508" r:id="rId6"/>
    <p:sldId id="489" r:id="rId7"/>
    <p:sldId id="488" r:id="rId8"/>
    <p:sldId id="490" r:id="rId9"/>
    <p:sldId id="494" r:id="rId10"/>
    <p:sldId id="405" r:id="rId11"/>
    <p:sldId id="499" r:id="rId12"/>
    <p:sldId id="500" r:id="rId13"/>
    <p:sldId id="503" r:id="rId14"/>
    <p:sldId id="504" r:id="rId15"/>
    <p:sldId id="466" r:id="rId16"/>
    <p:sldId id="519" r:id="rId17"/>
    <p:sldId id="512" r:id="rId18"/>
    <p:sldId id="513" r:id="rId19"/>
    <p:sldId id="514" r:id="rId20"/>
    <p:sldId id="515" r:id="rId21"/>
    <p:sldId id="446" r:id="rId22"/>
    <p:sldId id="516" r:id="rId23"/>
    <p:sldId id="505" r:id="rId24"/>
    <p:sldId id="501" r:id="rId25"/>
    <p:sldId id="502" r:id="rId26"/>
    <p:sldId id="419" r:id="rId27"/>
    <p:sldId id="432" r:id="rId28"/>
    <p:sldId id="510" r:id="rId29"/>
    <p:sldId id="511" r:id="rId30"/>
    <p:sldId id="517" r:id="rId31"/>
    <p:sldId id="518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ente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DBEEF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9" autoAdjust="0"/>
    <p:restoredTop sz="94660"/>
  </p:normalViewPr>
  <p:slideViewPr>
    <p:cSldViewPr>
      <p:cViewPr>
        <p:scale>
          <a:sx n="100" d="100"/>
          <a:sy n="100" d="100"/>
        </p:scale>
        <p:origin x="-133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02T20:47:04.567" idx="1">
    <p:pos x="10" y="10"/>
    <p:text>4 W era relativo al consumo per l'alta tensione di 1 W per un totale di 5W??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3D0BA-C05C-7A48-A5B1-B516384E96C5}" type="datetime1">
              <a:rPr lang="en-US" smtClean="0"/>
              <a:t>06/10/17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0B0A-AC1D-1049-A574-C183FFE9F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F7D7-970A-214F-BE28-64FA02CD2FF1}" type="datetime1">
              <a:rPr lang="en-US" smtClean="0"/>
              <a:t>06/10/17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4CD8D-4A67-43BF-95D4-D0BBD3C0D60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87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4CD8D-4A67-43BF-95D4-D0BBD3C0D60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3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9EA82C-E1A0-4ECD-B854-A70FAA93B7B1}" type="slidenum">
              <a:rPr lang="en-US"/>
              <a:pPr/>
              <a:t>26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97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1998AA-A807-461F-963C-E492A2C20835}" type="slidenum">
              <a:rPr lang="en-US"/>
              <a:pPr/>
              <a:t>27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E11D6E-A6E5-4F71-B3E7-743AFECFBB70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341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6081772-ECD2-419E-B9E0-5D1477A1F3CA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31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15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6D6C-1C70-4241-A5F1-857EADDBABE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7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Sostituire</a:t>
            </a:r>
            <a:r>
              <a:rPr lang="en-US" dirty="0" smtClean="0"/>
              <a:t> </a:t>
            </a:r>
            <a:r>
              <a:rPr lang="en-US" dirty="0" err="1" smtClean="0"/>
              <a:t>grafici</a:t>
            </a:r>
            <a:r>
              <a:rPr lang="en-US" dirty="0" smtClean="0"/>
              <a:t> con </a:t>
            </a:r>
            <a:r>
              <a:rPr lang="en-US" dirty="0" err="1" smtClean="0"/>
              <a:t>quelli</a:t>
            </a:r>
            <a:r>
              <a:rPr lang="en-US" dirty="0" smtClean="0"/>
              <a:t> </a:t>
            </a:r>
            <a:r>
              <a:rPr lang="en-US" dirty="0" err="1" smtClean="0"/>
              <a:t>generali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4CD8D-4A67-43BF-95D4-D0BBD3C0D60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54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E11D6E-A6E5-4F71-B3E7-743AFECFBB70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341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circuit realized to provide the high voltage to the PMTs is based Cockcroft-Walton voltage multiplier, it’s similar to the circuit developed from the km3net collaboration.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circuit make possible to distribute the 10 different voltages required by cathode and dynodes of the PMTs starting from a 5 volt supply with a very low power consumption.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4CD8D-4A67-43BF-95D4-D0BBD3C0D60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the tests done on the circuit we observed a power consumption</a:t>
            </a:r>
            <a:r>
              <a:rPr lang="en-US" baseline="0" dirty="0" smtClean="0"/>
              <a:t> of about 13.5 mw.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we can say that the total power consumption, from high voltage distribution, in a multi PMT module with 26 </a:t>
            </a:r>
            <a:r>
              <a:rPr lang="en-US" baseline="0" dirty="0" smtClean="0"/>
              <a:t> PMTs </a:t>
            </a:r>
            <a:r>
              <a:rPr lang="en-US" dirty="0" smtClean="0"/>
              <a:t>is at about 350 </a:t>
            </a:r>
            <a:r>
              <a:rPr lang="en-US" dirty="0" err="1" smtClean="0"/>
              <a:t>mW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value can be optimized but match with the request.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hole in the middle of the board let us to put the electronic circuit very close to the PMT saving space.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4CD8D-4A67-43BF-95D4-D0BBD3C0D602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About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redout</a:t>
            </a:r>
            <a:r>
              <a:rPr lang="it-IT" baseline="0" dirty="0" smtClean="0"/>
              <a:t> of the PMT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requirement</a:t>
            </a:r>
            <a:r>
              <a:rPr lang="it-IT" baseline="0" dirty="0" smtClean="0"/>
              <a:t> of a </a:t>
            </a:r>
            <a:r>
              <a:rPr lang="it-IT" baseline="0" dirty="0" err="1" smtClean="0"/>
              <a:t>total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consumption</a:t>
            </a:r>
            <a:r>
              <a:rPr lang="it-IT" baseline="0" dirty="0" smtClean="0"/>
              <a:t> of 4 W.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evaluating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way.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The first </a:t>
            </a:r>
            <a:r>
              <a:rPr lang="it-IT" baseline="0" dirty="0" err="1" smtClean="0"/>
              <a:t>based</a:t>
            </a:r>
            <a:r>
              <a:rPr lang="it-IT" baseline="0" dirty="0" smtClean="0"/>
              <a:t> on </a:t>
            </a:r>
            <a:r>
              <a:rPr lang="en-US" sz="1300" dirty="0" smtClean="0"/>
              <a:t>ASIC and the second based on </a:t>
            </a:r>
            <a:r>
              <a:rPr lang="it-IT" sz="1300" dirty="0" err="1" smtClean="0"/>
              <a:t>Sample&amp;Hold,ADC</a:t>
            </a:r>
            <a:r>
              <a:rPr lang="it-IT" sz="1300" dirty="0" smtClean="0"/>
              <a:t> and TDC.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" i="1" dirty="0" err="1" smtClean="0"/>
              <a:t>Both</a:t>
            </a:r>
            <a:r>
              <a:rPr lang="it-IT" sz="1300" i="1" dirty="0" smtClean="0"/>
              <a:t> </a:t>
            </a:r>
            <a:r>
              <a:rPr lang="it-IT" sz="1300" i="1" dirty="0" err="1" smtClean="0"/>
              <a:t>have</a:t>
            </a:r>
            <a:r>
              <a:rPr lang="it-IT" sz="1300" i="1" dirty="0" smtClean="0"/>
              <a:t> to </a:t>
            </a:r>
            <a:r>
              <a:rPr lang="it-IT" sz="1300" i="1" dirty="0" err="1" smtClean="0"/>
              <a:t>satisfy</a:t>
            </a:r>
            <a:r>
              <a:rPr lang="it-IT" sz="1300" i="1" dirty="0" smtClean="0"/>
              <a:t> the </a:t>
            </a:r>
            <a:r>
              <a:rPr lang="it-IT" sz="1300" i="1" dirty="0" err="1" smtClean="0"/>
              <a:t>request</a:t>
            </a:r>
            <a:r>
              <a:rPr lang="it-IT" sz="1300" i="1" dirty="0" smtClean="0"/>
              <a:t> of low </a:t>
            </a:r>
            <a:r>
              <a:rPr lang="it-IT" sz="1300" i="1" dirty="0" err="1" smtClean="0"/>
              <a:t>power</a:t>
            </a:r>
            <a:r>
              <a:rPr lang="it-IT" sz="1300" i="1" dirty="0" smtClean="0"/>
              <a:t> </a:t>
            </a:r>
            <a:r>
              <a:rPr lang="it-IT" sz="1300" i="1" dirty="0" err="1" smtClean="0"/>
              <a:t>consumption</a:t>
            </a:r>
            <a:r>
              <a:rPr lang="it-IT" sz="1300" i="1" dirty="0" smtClean="0"/>
              <a:t>, at </a:t>
            </a:r>
            <a:r>
              <a:rPr lang="it-IT" sz="1300" i="1" dirty="0" err="1" smtClean="0"/>
              <a:t>least</a:t>
            </a:r>
            <a:r>
              <a:rPr lang="it-IT" sz="1300" i="1" dirty="0" smtClean="0"/>
              <a:t> 10 bit of </a:t>
            </a:r>
            <a:r>
              <a:rPr lang="it-IT" sz="1300" i="1" dirty="0" err="1" smtClean="0"/>
              <a:t>energy</a:t>
            </a:r>
            <a:r>
              <a:rPr lang="it-IT" sz="1300" i="1" dirty="0" smtClean="0"/>
              <a:t> </a:t>
            </a:r>
            <a:r>
              <a:rPr lang="it-IT" i="1" dirty="0" err="1" smtClean="0"/>
              <a:t>dynamic</a:t>
            </a:r>
            <a:r>
              <a:rPr lang="it-IT" i="1" dirty="0" smtClean="0"/>
              <a:t> </a:t>
            </a:r>
            <a:r>
              <a:rPr lang="it-IT" i="1" dirty="0" err="1" smtClean="0"/>
              <a:t>range</a:t>
            </a:r>
            <a:r>
              <a:rPr lang="it-IT" i="1" dirty="0" smtClean="0"/>
              <a:t> </a:t>
            </a:r>
            <a:r>
              <a:rPr lang="it-IT" sz="1300" i="1" dirty="0" smtClean="0"/>
              <a:t>and 300-500 ps of time </a:t>
            </a:r>
            <a:r>
              <a:rPr lang="it-IT" sz="1300" i="1" dirty="0" err="1" smtClean="0"/>
              <a:t>resolution</a:t>
            </a:r>
            <a:r>
              <a:rPr lang="it-IT" sz="1300" i="1" dirty="0" smtClean="0"/>
              <a:t>.</a:t>
            </a:r>
            <a:endParaRPr lang="it-IT" i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4CD8D-4A67-43BF-95D4-D0BBD3C0D602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examinated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the ASIC</a:t>
            </a:r>
            <a:r>
              <a:rPr lang="it-IT" baseline="0" dirty="0" smtClean="0"/>
              <a:t> </a:t>
            </a:r>
            <a:r>
              <a:rPr lang="it-IT" dirty="0" smtClean="0"/>
              <a:t>PETIROC in </a:t>
            </a:r>
            <a:r>
              <a:rPr lang="it-IT" dirty="0" err="1" smtClean="0"/>
              <a:t>collaboration</a:t>
            </a:r>
            <a:r>
              <a:rPr lang="it-IT" dirty="0" smtClean="0"/>
              <a:t> with CAEN.</a:t>
            </a:r>
            <a:br>
              <a:rPr lang="it-IT" dirty="0" smtClean="0"/>
            </a:br>
            <a:r>
              <a:rPr lang="it-IT" dirty="0" smtClean="0"/>
              <a:t>T</a:t>
            </a:r>
            <a:r>
              <a:rPr lang="it-IT" baseline="0" dirty="0" smtClean="0"/>
              <a:t>he first </a:t>
            </a:r>
            <a:r>
              <a:rPr lang="it-IT" baseline="0" dirty="0" err="1" smtClean="0"/>
              <a:t>great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advantage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case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che ASIC </a:t>
            </a:r>
            <a:r>
              <a:rPr lang="it-IT" baseline="0" dirty="0" err="1" smtClean="0"/>
              <a:t>accept</a:t>
            </a:r>
            <a:r>
              <a:rPr lang="it-IT" baseline="0" dirty="0" smtClean="0"/>
              <a:t> negative </a:t>
            </a:r>
            <a:r>
              <a:rPr lang="it-IT" baseline="0" dirty="0" err="1" smtClean="0"/>
              <a:t>signal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stil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request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attenuation</a:t>
            </a:r>
            <a:r>
              <a:rPr lang="it-IT" baseline="0" dirty="0" smtClean="0"/>
              <a:t>.</a:t>
            </a:r>
            <a:br>
              <a:rPr lang="it-IT" baseline="0" dirty="0" smtClean="0"/>
            </a:br>
            <a:r>
              <a:rPr lang="it-IT" baseline="0" dirty="0" smtClean="0"/>
              <a:t>The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 and the test on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board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going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CAEN.</a:t>
            </a:r>
            <a:br>
              <a:rPr lang="it-IT" baseline="0" dirty="0" smtClean="0"/>
            </a:b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4CD8D-4A67-43BF-95D4-D0BBD3C0D602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conclusion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board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provide</a:t>
            </a:r>
            <a:r>
              <a:rPr lang="it-IT" baseline="0" dirty="0" smtClean="0"/>
              <a:t> the high </a:t>
            </a:r>
            <a:r>
              <a:rPr lang="it-IT" baseline="0" dirty="0" err="1" smtClean="0"/>
              <a:t>voltage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satisfy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request</a:t>
            </a:r>
            <a:r>
              <a:rPr lang="it-IT" baseline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4CD8D-4A67-43BF-95D4-D0BBD3C0D602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64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5DD-7D51-0649-8D99-05F1B7269C0E}" type="datetime1">
              <a:rPr lang="en-US" smtClean="0"/>
              <a:t>06/10/17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70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A94-005E-754B-AEAB-9E4A26BFB170}" type="datetime1">
              <a:rPr lang="en-US" smtClean="0"/>
              <a:t>06/10/17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65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3E42-D475-5147-A043-5924365D4CB7}" type="datetime1">
              <a:rPr lang="en-US" smtClean="0"/>
              <a:t>06/10/17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7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D7A-A315-7842-8F85-D7CEB242592E}" type="datetime1">
              <a:rPr lang="en-US" smtClean="0"/>
              <a:t>06/10/17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75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7476-040C-9F46-A190-5801A6B02D44}" type="datetime1">
              <a:rPr lang="en-US" smtClean="0"/>
              <a:t>06/10/17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73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3A33-BC6B-074F-9966-D1808EF00779}" type="datetime1">
              <a:rPr lang="en-US" smtClean="0"/>
              <a:t>06/10/17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94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60AA-9D05-E540-AB4D-DA6FDBAC766E}" type="datetime1">
              <a:rPr lang="en-US" smtClean="0"/>
              <a:t>06/10/17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77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C77B-EFB3-6D44-A8F9-648DEE1736F2}" type="datetime1">
              <a:rPr lang="en-US" smtClean="0"/>
              <a:t>06/10/17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86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4A36-9CE8-9442-AEA8-50DB0832D00F}" type="datetime1">
              <a:rPr lang="en-US" smtClean="0"/>
              <a:t>06/10/17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9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1C65-0787-CC48-B106-0C4194635F8D}" type="datetime1">
              <a:rPr lang="en-US" smtClean="0"/>
              <a:t>06/10/17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0A7F-3BAD-FF49-94AE-4391F101F067}" type="datetime1">
              <a:rPr lang="en-US" smtClean="0"/>
              <a:t>06/10/17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61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8F8B6-4495-2244-9E6C-89E64BD13150}" type="datetime1">
              <a:rPr lang="en-US" smtClean="0"/>
              <a:t>06/10/17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Vincenzo Berardi, INFN - Bari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B9CB-DDD5-4413-A357-BB3046413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2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en-US" dirty="0" smtClean="0"/>
              <a:t>Photosensors studies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for HK and IWCD)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Vincenzo Berardi</a:t>
            </a:r>
          </a:p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INFN - Bari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Jennifer </a:t>
            </a:r>
            <a:r>
              <a:rPr lang="it-IT" dirty="0" err="1" smtClean="0"/>
              <a:t>Consortium</a:t>
            </a:r>
            <a:r>
              <a:rPr lang="it-IT" dirty="0" smtClean="0"/>
              <a:t> General Meeting – </a:t>
            </a:r>
            <a:r>
              <a:rPr lang="en-US" dirty="0" smtClean="0"/>
              <a:t>06 October 2017 KEK, Tsukuba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899320" cy="12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67162"/>
            <a:ext cx="4211960" cy="225818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3" y="1960166"/>
            <a:ext cx="4217071" cy="226092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Optics </a:t>
            </a:r>
            <a:r>
              <a:rPr lang="en-US" dirty="0" smtClean="0"/>
              <a:t>tests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55498" y="1196752"/>
            <a:ext cx="8636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000" dirty="0" smtClean="0"/>
              <a:t>EVONIK </a:t>
            </a:r>
            <a:r>
              <a:rPr lang="en-US" sz="2000" dirty="0"/>
              <a:t>UV transmitting PLEXIGLAS® </a:t>
            </a:r>
            <a:r>
              <a:rPr lang="en-US" sz="2000" dirty="0" smtClean="0"/>
              <a:t>GS</a:t>
            </a:r>
            <a:r>
              <a:rPr lang="it-IT" sz="2000" dirty="0" smtClean="0"/>
              <a:t> </a:t>
            </a:r>
            <a:r>
              <a:rPr lang="it-IT" sz="2000" dirty="0" err="1" smtClean="0">
                <a:latin typeface="Garamond" pitchFamily="18" charset="0"/>
              </a:rPr>
              <a:t>choosen</a:t>
            </a:r>
            <a:r>
              <a:rPr lang="it-IT" sz="2000" dirty="0" smtClean="0">
                <a:latin typeface="Garamond" pitchFamily="18" charset="0"/>
              </a:rPr>
              <a:t> </a:t>
            </a:r>
            <a:r>
              <a:rPr lang="it-IT" sz="2000" dirty="0">
                <a:latin typeface="Garamond" pitchFamily="18" charset="0"/>
              </a:rPr>
              <a:t>for the </a:t>
            </a:r>
            <a:r>
              <a:rPr lang="it-IT" sz="2000" dirty="0" err="1">
                <a:latin typeface="Garamond" pitchFamily="18" charset="0"/>
              </a:rPr>
              <a:t>construction</a:t>
            </a:r>
            <a:r>
              <a:rPr lang="it-IT" sz="2000" dirty="0">
                <a:latin typeface="Garamond" pitchFamily="18" charset="0"/>
              </a:rPr>
              <a:t> of the </a:t>
            </a:r>
            <a:r>
              <a:rPr lang="it-IT" sz="2000" dirty="0" err="1">
                <a:latin typeface="Garamond" pitchFamily="18" charset="0"/>
              </a:rPr>
              <a:t>prototype</a:t>
            </a:r>
            <a:r>
              <a:rPr lang="it-IT" sz="2000" dirty="0">
                <a:latin typeface="Garamond" pitchFamily="18" charset="0"/>
              </a:rPr>
              <a:t>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1521" y="4255928"/>
            <a:ext cx="2304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Checked</a:t>
            </a:r>
            <a:r>
              <a:rPr lang="it-IT" dirty="0" smtClean="0"/>
              <a:t> </a:t>
            </a:r>
            <a:r>
              <a:rPr lang="it-IT" dirty="0" err="1" smtClean="0"/>
              <a:t>compatibility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optical</a:t>
            </a:r>
            <a:r>
              <a:rPr lang="it-IT" dirty="0" smtClean="0"/>
              <a:t> gel and </a:t>
            </a:r>
            <a:r>
              <a:rPr lang="it-IT" dirty="0" err="1" smtClean="0"/>
              <a:t>acrylic</a:t>
            </a:r>
            <a:r>
              <a:rPr lang="it-IT" dirty="0" smtClean="0"/>
              <a:t> and </a:t>
            </a:r>
            <a:r>
              <a:rPr lang="it-IT" dirty="0" err="1" smtClean="0"/>
              <a:t>measuread</a:t>
            </a:r>
            <a:r>
              <a:rPr lang="it-IT" dirty="0" smtClean="0"/>
              <a:t> the </a:t>
            </a:r>
            <a:r>
              <a:rPr lang="it-IT" dirty="0" err="1" smtClean="0"/>
              <a:t>transparency</a:t>
            </a:r>
            <a:r>
              <a:rPr lang="it-IT" dirty="0" smtClean="0"/>
              <a:t> of </a:t>
            </a:r>
            <a:r>
              <a:rPr lang="it-IT" dirty="0" err="1" smtClean="0"/>
              <a:t>acrylic+optical</a:t>
            </a:r>
            <a:r>
              <a:rPr lang="it-IT" dirty="0" smtClean="0"/>
              <a:t> gel: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3018"/>
            <a:ext cx="1413308" cy="188441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06474" y="5746030"/>
            <a:ext cx="239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Canada and in Japan,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optical</a:t>
            </a:r>
            <a:r>
              <a:rPr lang="it-IT" dirty="0" smtClean="0"/>
              <a:t> gel </a:t>
            </a:r>
            <a:r>
              <a:rPr lang="it-IT" dirty="0" err="1" smtClean="0"/>
              <a:t>options</a:t>
            </a:r>
            <a:r>
              <a:rPr lang="it-IT" dirty="0" smtClean="0"/>
              <a:t> under </a:t>
            </a:r>
            <a:r>
              <a:rPr lang="it-IT" dirty="0" err="1" smtClean="0"/>
              <a:t>study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48" y="1974597"/>
            <a:ext cx="4190156" cy="22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7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185333"/>
            <a:ext cx="8388424" cy="6195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4787860"/>
            <a:ext cx="467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Elastic compression</a:t>
            </a:r>
            <a:r>
              <a:rPr lang="en-US" dirty="0">
                <a:solidFill>
                  <a:srgbClr val="008000"/>
                </a:solidFill>
              </a:rPr>
              <a:t>, roughly </a:t>
            </a:r>
            <a:r>
              <a:rPr lang="en-US" dirty="0" smtClean="0">
                <a:solidFill>
                  <a:srgbClr val="008000"/>
                </a:solidFill>
              </a:rPr>
              <a:t>linear (Hooke’s Law)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242088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horizontal landslide of the different layers of materials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3968" y="1916832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Layers have found a new equilibrium and the compression is now </a:t>
            </a:r>
            <a:r>
              <a:rPr lang="en-US" dirty="0" err="1">
                <a:solidFill>
                  <a:srgbClr val="FF0000"/>
                </a:solidFill>
              </a:rPr>
              <a:t>superlinear</a:t>
            </a:r>
            <a:r>
              <a:rPr lang="en-US" dirty="0">
                <a:solidFill>
                  <a:srgbClr val="FF0000"/>
                </a:solidFill>
              </a:rPr>
              <a:t> till breakdown</a:t>
            </a:r>
          </a:p>
        </p:txBody>
      </p:sp>
    </p:spTree>
    <p:extLst>
      <p:ext uri="{BB962C8B-B14F-4D97-AF65-F5344CB8AC3E}">
        <p14:creationId xmlns:p14="http://schemas.microsoft.com/office/powerpoint/2010/main" val="60259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0" y="50803"/>
            <a:ext cx="8528050" cy="62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2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tests: simulation </a:t>
            </a:r>
            <a:r>
              <a:rPr lang="en-US" dirty="0" smtClean="0"/>
              <a:t>(stress)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639318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tests: simulation </a:t>
            </a:r>
            <a:r>
              <a:rPr lang="en-US" dirty="0" smtClean="0"/>
              <a:t>(</a:t>
            </a:r>
            <a:r>
              <a:rPr lang="en-US" dirty="0" err="1" smtClean="0"/>
              <a:t>displ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9396"/>
            <a:ext cx="714756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PressureVessel</a:t>
            </a:r>
            <a:r>
              <a:rPr lang="it-IT" dirty="0" smtClean="0"/>
              <a:t> </a:t>
            </a:r>
            <a:r>
              <a:rPr lang="it-IT" dirty="0" err="1" smtClean="0"/>
              <a:t>Prototipes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7504" y="1124744"/>
            <a:ext cx="8818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200" dirty="0" smtClean="0">
                <a:latin typeface="Garamond" pitchFamily="18" charset="0"/>
              </a:rPr>
              <a:t>The </a:t>
            </a:r>
            <a:r>
              <a:rPr lang="it-IT" sz="2200" dirty="0" err="1">
                <a:latin typeface="Garamond" pitchFamily="18" charset="0"/>
              </a:rPr>
              <a:t>acrylic</a:t>
            </a:r>
            <a:r>
              <a:rPr lang="it-IT" sz="2200" dirty="0">
                <a:latin typeface="Garamond" pitchFamily="18" charset="0"/>
              </a:rPr>
              <a:t> vessel </a:t>
            </a:r>
            <a:r>
              <a:rPr lang="it-IT" sz="2200" dirty="0" err="1" smtClean="0">
                <a:latin typeface="Garamond" pitchFamily="18" charset="0"/>
              </a:rPr>
              <a:t>prototypes</a:t>
            </a:r>
            <a:r>
              <a:rPr lang="it-IT" sz="2200" dirty="0" smtClean="0">
                <a:latin typeface="Garamond" pitchFamily="18" charset="0"/>
              </a:rPr>
              <a:t> </a:t>
            </a:r>
            <a:r>
              <a:rPr lang="it-IT" sz="2200" dirty="0" err="1" smtClean="0">
                <a:latin typeface="Garamond" pitchFamily="18" charset="0"/>
              </a:rPr>
              <a:t>have</a:t>
            </a:r>
            <a:r>
              <a:rPr lang="it-IT" sz="2200" dirty="0" smtClean="0">
                <a:latin typeface="Garamond" pitchFamily="18" charset="0"/>
              </a:rPr>
              <a:t> </a:t>
            </a:r>
            <a:r>
              <a:rPr lang="it-IT" sz="2200" dirty="0" err="1" smtClean="0">
                <a:latin typeface="Garamond" pitchFamily="18" charset="0"/>
              </a:rPr>
              <a:t>been</a:t>
            </a:r>
            <a:r>
              <a:rPr lang="it-IT" sz="2200" dirty="0" smtClean="0">
                <a:latin typeface="Garamond" pitchFamily="18" charset="0"/>
              </a:rPr>
              <a:t> </a:t>
            </a:r>
            <a:r>
              <a:rPr lang="it-IT" sz="2200" dirty="0" err="1" smtClean="0">
                <a:latin typeface="Garamond" pitchFamily="18" charset="0"/>
              </a:rPr>
              <a:t>produced</a:t>
            </a:r>
            <a:r>
              <a:rPr lang="it-IT" sz="2200" dirty="0" smtClean="0">
                <a:latin typeface="Garamond" pitchFamily="18" charset="0"/>
              </a:rPr>
              <a:t> in 3 </a:t>
            </a:r>
            <a:r>
              <a:rPr lang="it-IT" sz="2200" dirty="0" err="1">
                <a:latin typeface="Garamond" pitchFamily="18" charset="0"/>
              </a:rPr>
              <a:t>different</a:t>
            </a:r>
            <a:r>
              <a:rPr lang="it-IT" sz="2200" dirty="0">
                <a:latin typeface="Garamond" pitchFamily="18" charset="0"/>
              </a:rPr>
              <a:t> </a:t>
            </a:r>
            <a:r>
              <a:rPr lang="it-IT" sz="2200" dirty="0" err="1">
                <a:latin typeface="Garamond" pitchFamily="18" charset="0"/>
              </a:rPr>
              <a:t>thickness</a:t>
            </a:r>
            <a:r>
              <a:rPr lang="it-IT" sz="2200" dirty="0">
                <a:latin typeface="Garamond" pitchFamily="18" charset="0"/>
              </a:rPr>
              <a:t>, </a:t>
            </a:r>
            <a:r>
              <a:rPr lang="it-IT" sz="2200" dirty="0" err="1"/>
              <a:t>starting</a:t>
            </a:r>
            <a:r>
              <a:rPr lang="it-IT" sz="2200" dirty="0"/>
              <a:t> from 15, 18 and 20 mm</a:t>
            </a:r>
            <a:r>
              <a:rPr lang="it-IT" sz="2200" dirty="0" smtClean="0">
                <a:latin typeface="Garamond" pitchFamily="18" charset="0"/>
              </a:rPr>
              <a:t>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94666" y="1903953"/>
            <a:ext cx="3441230" cy="30931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950" u="sng" dirty="0" smtClean="0"/>
              <a:t>Vessel Production</a:t>
            </a:r>
            <a:r>
              <a:rPr lang="it-IT" sz="1950" dirty="0" smtClean="0"/>
              <a:t>: </a:t>
            </a:r>
          </a:p>
          <a:p>
            <a:r>
              <a:rPr lang="it-IT" sz="1950" dirty="0" err="1" smtClean="0"/>
              <a:t>Pre</a:t>
            </a:r>
            <a:r>
              <a:rPr lang="it-IT" sz="1950" dirty="0" smtClean="0"/>
              <a:t>-production test </a:t>
            </a:r>
            <a:r>
              <a:rPr lang="it-IT" sz="1950" dirty="0" err="1" smtClean="0"/>
              <a:t>is</a:t>
            </a:r>
            <a:r>
              <a:rPr lang="it-IT" sz="1950" dirty="0" smtClean="0"/>
              <a:t> </a:t>
            </a:r>
            <a:r>
              <a:rPr lang="it-IT" sz="1950" dirty="0" err="1" smtClean="0"/>
              <a:t>passed</a:t>
            </a:r>
            <a:r>
              <a:rPr lang="it-IT" sz="1950" dirty="0" smtClean="0"/>
              <a:t>. </a:t>
            </a:r>
          </a:p>
          <a:p>
            <a:endParaRPr lang="it-IT" sz="1950" dirty="0"/>
          </a:p>
          <a:p>
            <a:r>
              <a:rPr lang="it-IT" sz="1950" dirty="0" err="1" smtClean="0"/>
              <a:t>Our</a:t>
            </a:r>
            <a:r>
              <a:rPr lang="it-IT" sz="1950" dirty="0" smtClean="0"/>
              <a:t> </a:t>
            </a:r>
            <a:r>
              <a:rPr lang="it-IT" sz="1950" dirty="0" err="1"/>
              <a:t>three</a:t>
            </a:r>
            <a:r>
              <a:rPr lang="it-IT" sz="1950" dirty="0"/>
              <a:t> </a:t>
            </a:r>
            <a:r>
              <a:rPr lang="it-IT" sz="1950" dirty="0" err="1"/>
              <a:t>vessels</a:t>
            </a:r>
            <a:r>
              <a:rPr lang="it-IT" sz="1950" dirty="0"/>
              <a:t> </a:t>
            </a:r>
            <a:r>
              <a:rPr lang="it-IT" sz="1950" dirty="0" smtClean="0"/>
              <a:t>in production </a:t>
            </a:r>
            <a:r>
              <a:rPr lang="it-IT" sz="1950" dirty="0" err="1" smtClean="0"/>
              <a:t>phase</a:t>
            </a:r>
            <a:r>
              <a:rPr lang="it-IT" sz="1950" dirty="0" smtClean="0"/>
              <a:t>.</a:t>
            </a:r>
          </a:p>
          <a:p>
            <a:endParaRPr lang="it-IT" sz="1950" dirty="0" smtClean="0"/>
          </a:p>
          <a:p>
            <a:r>
              <a:rPr lang="it-IT" sz="1950" dirty="0" err="1" smtClean="0"/>
              <a:t>These</a:t>
            </a:r>
            <a:r>
              <a:rPr lang="it-IT" sz="1950" dirty="0" smtClean="0"/>
              <a:t> vessel </a:t>
            </a:r>
            <a:r>
              <a:rPr lang="it-IT" sz="1950" dirty="0" err="1" smtClean="0"/>
              <a:t>will</a:t>
            </a:r>
            <a:r>
              <a:rPr lang="it-IT" sz="1950" dirty="0" smtClean="0"/>
              <a:t> </a:t>
            </a:r>
            <a:r>
              <a:rPr lang="it-IT" sz="1950" dirty="0" err="1" smtClean="0"/>
              <a:t>undergo</a:t>
            </a:r>
            <a:r>
              <a:rPr lang="it-IT" sz="1950" dirty="0" smtClean="0"/>
              <a:t> to pressure test (</a:t>
            </a:r>
            <a:r>
              <a:rPr lang="it-IT" sz="1950" dirty="0" err="1" smtClean="0"/>
              <a:t>at</a:t>
            </a:r>
            <a:r>
              <a:rPr lang="it-IT" sz="1950" dirty="0" smtClean="0"/>
              <a:t> </a:t>
            </a:r>
            <a:r>
              <a:rPr lang="it-IT" sz="1950" dirty="0" err="1"/>
              <a:t>Italian</a:t>
            </a:r>
            <a:r>
              <a:rPr lang="it-IT" sz="1950" dirty="0"/>
              <a:t> </a:t>
            </a:r>
            <a:r>
              <a:rPr lang="it-IT" sz="1950" dirty="0" err="1"/>
              <a:t>Navy</a:t>
            </a:r>
            <a:r>
              <a:rPr lang="it-IT" sz="1950" dirty="0"/>
              <a:t>, in La </a:t>
            </a:r>
            <a:r>
              <a:rPr lang="it-IT" sz="1950" dirty="0" smtClean="0"/>
              <a:t>Spezia</a:t>
            </a:r>
            <a:r>
              <a:rPr lang="it-IT" sz="1950" dirty="0"/>
              <a:t> </a:t>
            </a:r>
            <a:r>
              <a:rPr lang="it-IT" sz="1950" dirty="0" smtClean="0"/>
              <a:t>or </a:t>
            </a:r>
            <a:r>
              <a:rPr lang="it-IT" sz="1950" dirty="0" err="1" smtClean="0"/>
              <a:t>at</a:t>
            </a:r>
            <a:r>
              <a:rPr lang="it-IT" sz="1950" dirty="0" smtClean="0"/>
              <a:t> INFN-LNS pressure test </a:t>
            </a:r>
            <a:r>
              <a:rPr lang="it-IT" sz="1950" dirty="0" err="1" smtClean="0"/>
              <a:t>facility</a:t>
            </a:r>
            <a:r>
              <a:rPr lang="it-IT" sz="1950" dirty="0" smtClean="0"/>
              <a:t>)</a:t>
            </a:r>
            <a:endParaRPr lang="it-IT" sz="195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3" y="1937409"/>
            <a:ext cx="3516081" cy="23556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61452"/>
            <a:ext cx="3275856" cy="21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9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3" y="2706319"/>
            <a:ext cx="3722379" cy="35520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9280" y="669327"/>
            <a:ext cx="8738932" cy="108925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Testing 3’’, 5’</a:t>
            </a:r>
            <a:r>
              <a:rPr lang="en-GB" sz="2800" dirty="0" smtClean="0"/>
              <a:t>’, </a:t>
            </a:r>
            <a:r>
              <a:rPr lang="en-GB" sz="2800" dirty="0"/>
              <a:t>8’’ </a:t>
            </a:r>
            <a:r>
              <a:rPr lang="en-GB" sz="2800" dirty="0" err="1"/>
              <a:t>PMTs.</a:t>
            </a:r>
            <a:r>
              <a:rPr lang="en-GB" sz="2800" dirty="0"/>
              <a:t> Useful for both IWCD and HK.</a:t>
            </a:r>
          </a:p>
          <a:p>
            <a:r>
              <a:rPr lang="en-GB" sz="2800" dirty="0"/>
              <a:t>New type 3’’ arrived (D793KFL) with much improved 1 PE TTS </a:t>
            </a:r>
            <a:r>
              <a:rPr lang="en-GB" sz="2800" dirty="0">
                <a:latin typeface="Symbol" panose="05050102010706020507" pitchFamily="18" charset="2"/>
              </a:rPr>
              <a:t>s</a:t>
            </a:r>
            <a:r>
              <a:rPr lang="en-GB" sz="2800" dirty="0"/>
              <a:t>(1.6ns)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465531" y="21111"/>
            <a:ext cx="7886430" cy="7696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PMT testing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175446" y="1800148"/>
            <a:ext cx="4942277" cy="52108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Possible tests:</a:t>
            </a:r>
          </a:p>
          <a:p>
            <a:r>
              <a:rPr lang="en-GB" sz="2000" dirty="0"/>
              <a:t>Linearity</a:t>
            </a:r>
          </a:p>
          <a:p>
            <a:r>
              <a:rPr lang="en-GB" sz="2000" dirty="0"/>
              <a:t>Rise time/fall time/Timing resolution</a:t>
            </a:r>
          </a:p>
          <a:p>
            <a:r>
              <a:rPr lang="en-GB" sz="2000" dirty="0"/>
              <a:t>Response time / jitter</a:t>
            </a:r>
          </a:p>
          <a:p>
            <a:r>
              <a:rPr lang="en-GB" sz="2000" dirty="0"/>
              <a:t>Dark rate vs gain</a:t>
            </a:r>
          </a:p>
          <a:p>
            <a:r>
              <a:rPr lang="en-GB" sz="2000" dirty="0"/>
              <a:t>Single PE performance</a:t>
            </a:r>
          </a:p>
          <a:p>
            <a:r>
              <a:rPr lang="en-GB" sz="2000" dirty="0"/>
              <a:t>Surface uniformity (time/charge)</a:t>
            </a:r>
          </a:p>
          <a:p>
            <a:pPr marL="0" indent="0">
              <a:buNone/>
            </a:pPr>
            <a:r>
              <a:rPr lang="en-GB" sz="2000" dirty="0"/>
              <a:t>Expanding to:</a:t>
            </a:r>
          </a:p>
          <a:p>
            <a:r>
              <a:rPr lang="en-GB" sz="2000" dirty="0"/>
              <a:t>Long term stability / ageing</a:t>
            </a:r>
          </a:p>
          <a:p>
            <a:r>
              <a:rPr lang="en-GB" sz="2000" dirty="0"/>
              <a:t>QE Frequency response</a:t>
            </a:r>
          </a:p>
          <a:p>
            <a:r>
              <a:rPr lang="en-GB" sz="2000" dirty="0"/>
              <a:t>Effect of magnetic fields</a:t>
            </a:r>
          </a:p>
          <a:p>
            <a:r>
              <a:rPr lang="en-GB" sz="2000" dirty="0"/>
              <a:t>Mechanical, coupling with water</a:t>
            </a: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74860" y="2852233"/>
            <a:ext cx="2602517" cy="260873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Setup at QM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327" y="6443127"/>
            <a:ext cx="94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XY stage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58521" y="5510715"/>
            <a:ext cx="8896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9354KB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00398" y="5291485"/>
            <a:ext cx="10760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9302B flat</a:t>
            </a:r>
            <a:endParaRPr lang="en-US" b="1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465531" y="5174625"/>
            <a:ext cx="440728" cy="1268501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956132" y="2471012"/>
            <a:ext cx="440728" cy="95568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27784" y="1772816"/>
            <a:ext cx="11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Optical fibre</a:t>
            </a:r>
            <a:endParaRPr lang="en-US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187910" y="2957384"/>
            <a:ext cx="4498890" cy="3049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3" name="Picture 3"/>
          <p:cNvPicPr/>
          <p:nvPr/>
        </p:nvPicPr>
        <p:blipFill>
          <a:blip r:embed="rId4"/>
          <a:stretch/>
        </p:blipFill>
        <p:spPr>
          <a:xfrm>
            <a:off x="7411408" y="2606971"/>
            <a:ext cx="1627560" cy="2330280"/>
          </a:xfrm>
          <a:prstGeom prst="rect">
            <a:avLst/>
          </a:prstGeom>
          <a:ln>
            <a:noFill/>
          </a:ln>
        </p:spPr>
      </p:pic>
      <p:sp>
        <p:nvSpPr>
          <p:cNvPr id="24" name="CustomShape 9"/>
          <p:cNvSpPr/>
          <p:nvPr/>
        </p:nvSpPr>
        <p:spPr>
          <a:xfrm>
            <a:off x="7452320" y="1700808"/>
            <a:ext cx="121149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D783KFL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Test prototype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7484" y="1484784"/>
            <a:ext cx="270189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Black box with automated control on the LED position w.r.t the photocathode</a:t>
            </a:r>
          </a:p>
        </p:txBody>
      </p:sp>
    </p:spTree>
    <p:extLst>
      <p:ext uri="{BB962C8B-B14F-4D97-AF65-F5344CB8AC3E}">
        <p14:creationId xmlns:p14="http://schemas.microsoft.com/office/powerpoint/2010/main" val="188440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Voltage </a:t>
            </a:r>
            <a:r>
              <a:rPr lang="it-IT" dirty="0" err="1"/>
              <a:t>Multiplier</a:t>
            </a:r>
            <a:r>
              <a:rPr lang="it-IT" dirty="0"/>
              <a:t> </a:t>
            </a:r>
            <a:r>
              <a:rPr lang="it-IT" dirty="0" smtClean="0"/>
              <a:t>Circuit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437470"/>
            <a:ext cx="4744879" cy="415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779374" y="2132856"/>
            <a:ext cx="4257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 basic Cockcroft-Walton (CW) voltage multiplier circuit design developed by Km3Net Collaboration (See P. </a:t>
            </a:r>
            <a:r>
              <a:rPr lang="en-US" dirty="0" err="1">
                <a:solidFill>
                  <a:prstClr val="black"/>
                </a:solidFill>
              </a:rPr>
              <a:t>Timmer</a:t>
            </a:r>
            <a:r>
              <a:rPr lang="en-US" dirty="0">
                <a:solidFill>
                  <a:prstClr val="black"/>
                </a:solidFill>
              </a:rPr>
              <a:t>, E. Heine, H. Peek, </a:t>
            </a:r>
            <a:r>
              <a:rPr lang="en-US" b="1" dirty="0">
                <a:solidFill>
                  <a:prstClr val="black"/>
                </a:solidFill>
              </a:rPr>
              <a:t>JINST 5 (2010) C12049</a:t>
            </a:r>
            <a:r>
              <a:rPr lang="en-US" dirty="0">
                <a:solidFill>
                  <a:prstClr val="black"/>
                </a:solidFill>
              </a:rPr>
              <a:t>) used to generate multiple voltages to drive the dynodes of the photomultiplier tube.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47664" y="5877272"/>
            <a:ext cx="60661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Similar</a:t>
            </a:r>
            <a:r>
              <a:rPr lang="it-IT" sz="2400" dirty="0" smtClean="0"/>
              <a:t> HV </a:t>
            </a:r>
            <a:r>
              <a:rPr lang="it-IT" sz="2400" dirty="0" err="1" smtClean="0"/>
              <a:t>circuit</a:t>
            </a:r>
            <a:r>
              <a:rPr lang="it-IT" sz="2400" dirty="0" smtClean="0"/>
              <a:t> </a:t>
            </a:r>
            <a:r>
              <a:rPr lang="it-IT" sz="2400" dirty="0" err="1" smtClean="0"/>
              <a:t>developed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INFN-Na</a:t>
            </a:r>
            <a:endParaRPr lang="it-IT" sz="240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Evangelisti, INFN - Naples</a:t>
            </a: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076056" y="4509120"/>
            <a:ext cx="377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 different </a:t>
            </a:r>
            <a:r>
              <a:rPr lang="en-US" dirty="0" smtClean="0"/>
              <a:t>voltages from 5 </a:t>
            </a:r>
            <a:r>
              <a:rPr lang="en-US" dirty="0"/>
              <a:t>volt supply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03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drea\Documents\Senzanome.png"/>
          <p:cNvPicPr>
            <a:picLocks noChangeAspect="1" noChangeArrowheads="1"/>
          </p:cNvPicPr>
          <p:nvPr/>
        </p:nvPicPr>
        <p:blipFill>
          <a:blip r:embed="rId3"/>
          <a:srcRect l="3115" t="718"/>
          <a:stretch>
            <a:fillRect/>
          </a:stretch>
        </p:blipFill>
        <p:spPr bwMode="auto">
          <a:xfrm>
            <a:off x="103974" y="1484784"/>
            <a:ext cx="3243890" cy="320651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Voltage </a:t>
            </a:r>
            <a:r>
              <a:rPr lang="it-IT" dirty="0" err="1"/>
              <a:t>Multiplier</a:t>
            </a:r>
            <a:r>
              <a:rPr lang="it-IT" dirty="0"/>
              <a:t> </a:t>
            </a:r>
            <a:r>
              <a:rPr lang="it-IT" dirty="0" smtClean="0"/>
              <a:t>Circuit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3075" name="Picture 3" descr="C:\Users\Gianfranca\Desktop\NuOscillation\HyperK\MultiPMT\PMT Read-Out\SER\Immagini\IMG-20170718-WA0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16401" r="28524" b="14663"/>
          <a:stretch/>
        </p:blipFill>
        <p:spPr bwMode="auto">
          <a:xfrm>
            <a:off x="5722365" y="3643314"/>
            <a:ext cx="3243469" cy="30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699792" y="1268760"/>
            <a:ext cx="505806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HV </a:t>
            </a:r>
            <a:r>
              <a:rPr lang="it-IT" sz="2400" dirty="0" err="1" smtClean="0"/>
              <a:t>circuit</a:t>
            </a:r>
            <a:r>
              <a:rPr lang="it-IT" sz="2400" dirty="0" smtClean="0"/>
              <a:t> ready and </a:t>
            </a:r>
            <a:r>
              <a:rPr lang="it-IT" sz="2400" dirty="0" err="1" smtClean="0"/>
              <a:t>preliminarly</a:t>
            </a:r>
            <a:r>
              <a:rPr lang="it-IT" sz="2400" dirty="0" smtClean="0"/>
              <a:t> </a:t>
            </a:r>
            <a:r>
              <a:rPr lang="it-IT" sz="2400" dirty="0" err="1" smtClean="0"/>
              <a:t>tested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35896" y="185004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Preliminary </a:t>
            </a:r>
            <a:r>
              <a:rPr lang="it-IT" sz="2400" dirty="0" err="1" smtClean="0"/>
              <a:t>result</a:t>
            </a:r>
            <a:r>
              <a:rPr lang="it-IT" sz="2400" dirty="0" smtClean="0"/>
              <a:t>: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Cockcroft-Walton </a:t>
            </a:r>
            <a:r>
              <a:rPr lang="en-US" sz="2400" dirty="0">
                <a:solidFill>
                  <a:prstClr val="black"/>
                </a:solidFill>
              </a:rPr>
              <a:t>(CW) voltage </a:t>
            </a:r>
            <a:r>
              <a:rPr lang="en-US" sz="2400" dirty="0" smtClean="0">
                <a:solidFill>
                  <a:prstClr val="black"/>
                </a:solidFill>
              </a:rPr>
              <a:t>multiplier CW power  </a:t>
            </a:r>
            <a:r>
              <a:rPr lang="en-US" sz="2400" dirty="0" err="1" smtClean="0">
                <a:solidFill>
                  <a:prstClr val="black"/>
                </a:solidFill>
              </a:rPr>
              <a:t>consuption</a:t>
            </a:r>
            <a:r>
              <a:rPr lang="en-US" sz="2400" dirty="0" smtClean="0">
                <a:solidFill>
                  <a:prstClr val="black"/>
                </a:solidFill>
              </a:rPr>
              <a:t>: 2-3 </a:t>
            </a:r>
            <a:r>
              <a:rPr lang="en-US" sz="2400" dirty="0" err="1" smtClean="0">
                <a:solidFill>
                  <a:prstClr val="black"/>
                </a:solidFill>
              </a:rPr>
              <a:t>mW</a:t>
            </a:r>
            <a:endParaRPr lang="it-IT" sz="2400" dirty="0" smtClean="0"/>
          </a:p>
          <a:p>
            <a:r>
              <a:rPr lang="it-IT" sz="2400" dirty="0" smtClean="0"/>
              <a:t>Global </a:t>
            </a:r>
            <a:r>
              <a:rPr lang="it-IT" sz="2400" dirty="0" err="1" smtClean="0"/>
              <a:t>power</a:t>
            </a:r>
            <a:r>
              <a:rPr lang="it-IT" sz="2400" dirty="0" smtClean="0"/>
              <a:t> </a:t>
            </a:r>
            <a:r>
              <a:rPr lang="it-IT" sz="2400" dirty="0" err="1" smtClean="0"/>
              <a:t>consumption</a:t>
            </a:r>
            <a:r>
              <a:rPr lang="it-IT" sz="2400" dirty="0" smtClean="0"/>
              <a:t>  </a:t>
            </a:r>
            <a:r>
              <a:rPr lang="it-IT" sz="2400" dirty="0" smtClean="0">
                <a:sym typeface="Symbol"/>
              </a:rPr>
              <a:t>13.5 </a:t>
            </a:r>
            <a:r>
              <a:rPr lang="it-IT" sz="2400" dirty="0" err="1" smtClean="0">
                <a:sym typeface="Symbol"/>
              </a:rPr>
              <a:t>mW</a:t>
            </a:r>
            <a:r>
              <a:rPr lang="it-IT" sz="2400" dirty="0" smtClean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01206" y="5129319"/>
            <a:ext cx="479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otal </a:t>
            </a:r>
            <a:r>
              <a:rPr lang="en-US" sz="2400" dirty="0"/>
              <a:t>power dissipated for HV generation in an </a:t>
            </a:r>
            <a:r>
              <a:rPr lang="en-US" sz="2400" dirty="0" err="1" smtClean="0"/>
              <a:t>mPMT</a:t>
            </a:r>
            <a:r>
              <a:rPr lang="en-US" sz="2400" dirty="0"/>
              <a:t> </a:t>
            </a:r>
            <a:r>
              <a:rPr lang="en-US" sz="2400" dirty="0" smtClean="0"/>
              <a:t>module </a:t>
            </a:r>
            <a:r>
              <a:rPr lang="en-US" sz="2400" dirty="0"/>
              <a:t>is about </a:t>
            </a:r>
            <a:r>
              <a:rPr lang="en-US" sz="2400" dirty="0" smtClean="0"/>
              <a:t>26 </a:t>
            </a:r>
            <a:r>
              <a:rPr lang="en-US" sz="2400" dirty="0" smtClean="0">
                <a:sym typeface="Symbol"/>
              </a:rPr>
              <a:t> 13.5 </a:t>
            </a:r>
            <a:r>
              <a:rPr lang="en-US" sz="2400" dirty="0" err="1" smtClean="0"/>
              <a:t>mW</a:t>
            </a:r>
            <a:r>
              <a:rPr lang="en-US" sz="2400" dirty="0" smtClean="0"/>
              <a:t> = 350 </a:t>
            </a:r>
            <a:r>
              <a:rPr lang="en-US" sz="2400" dirty="0" err="1" smtClean="0"/>
              <a:t>mW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Evangelisti, INFN - Naples</a:t>
            </a:r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1835696" y="3140968"/>
            <a:ext cx="1512168" cy="100811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347864" y="3799503"/>
            <a:ext cx="180020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Hole</a:t>
            </a:r>
            <a:r>
              <a:rPr lang="it-IT" dirty="0" smtClean="0"/>
              <a:t> to reduce </a:t>
            </a:r>
            <a:r>
              <a:rPr lang="it-IT" dirty="0" err="1" smtClean="0"/>
              <a:t>mounting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endParaRPr lang="it-IT" dirty="0" smtClean="0"/>
          </a:p>
          <a:p>
            <a:r>
              <a:rPr lang="it-IT" dirty="0" err="1" smtClean="0"/>
              <a:t>betwen</a:t>
            </a:r>
            <a:r>
              <a:rPr lang="it-IT" dirty="0" smtClean="0"/>
              <a:t> </a:t>
            </a:r>
            <a:r>
              <a:rPr lang="it-IT" dirty="0" err="1" smtClean="0"/>
              <a:t>electronic</a:t>
            </a:r>
            <a:r>
              <a:rPr lang="it-IT" dirty="0" smtClean="0"/>
              <a:t> to PMT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285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PMT Read-Out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15551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Requirements</a:t>
            </a:r>
            <a:r>
              <a:rPr lang="it-IT" sz="2400" dirty="0" smtClean="0"/>
              <a:t>:</a:t>
            </a:r>
          </a:p>
          <a:p>
            <a:r>
              <a:rPr lang="it-IT" sz="2400" dirty="0" err="1" smtClean="0"/>
              <a:t>Low</a:t>
            </a:r>
            <a:r>
              <a:rPr lang="it-IT" sz="2400" dirty="0" smtClean="0"/>
              <a:t> </a:t>
            </a:r>
            <a:r>
              <a:rPr lang="it-IT" sz="2400" dirty="0" err="1" smtClean="0"/>
              <a:t>consumption</a:t>
            </a:r>
            <a:r>
              <a:rPr lang="it-IT" sz="2400" dirty="0" smtClean="0"/>
              <a:t>: &lt; 4W</a:t>
            </a:r>
          </a:p>
          <a:p>
            <a:endParaRPr lang="it-IT" sz="2400" dirty="0" smtClean="0"/>
          </a:p>
          <a:p>
            <a:r>
              <a:rPr lang="it-IT" sz="2400" dirty="0" err="1" smtClean="0"/>
              <a:t>Proposed</a:t>
            </a:r>
            <a:r>
              <a:rPr lang="it-IT" sz="2400" dirty="0" smtClean="0"/>
              <a:t> </a:t>
            </a:r>
            <a:r>
              <a:rPr lang="it-IT" sz="2400" dirty="0" err="1" smtClean="0"/>
              <a:t>solution</a:t>
            </a:r>
            <a:r>
              <a:rPr lang="it-IT" sz="2400" dirty="0" smtClean="0"/>
              <a:t>:</a:t>
            </a:r>
          </a:p>
          <a:p>
            <a:r>
              <a:rPr lang="it-IT" sz="2400" dirty="0" err="1" smtClean="0"/>
              <a:t>Sample&amp;Hold+ADC</a:t>
            </a:r>
            <a:endParaRPr lang="it-IT" sz="2400" dirty="0" smtClean="0"/>
          </a:p>
          <a:p>
            <a:r>
              <a:rPr lang="it-IT" sz="2400" dirty="0" smtClean="0"/>
              <a:t>	</a:t>
            </a:r>
            <a:endParaRPr lang="en-US" sz="2400" dirty="0" smtClean="0"/>
          </a:p>
          <a:p>
            <a:pPr marL="1257300" lvl="2" indent="-342900">
              <a:buFontTx/>
              <a:buChar char="-"/>
            </a:pPr>
            <a:r>
              <a:rPr lang="en-US" sz="2400" i="1" dirty="0" smtClean="0"/>
              <a:t>Integrated </a:t>
            </a:r>
            <a:r>
              <a:rPr lang="en-US" sz="2400" i="1" dirty="0"/>
              <a:t>Read Out </a:t>
            </a:r>
            <a:r>
              <a:rPr lang="en-US" sz="2400" i="1" dirty="0" smtClean="0"/>
              <a:t>Chip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b="1" dirty="0"/>
              <a:t>32-channel</a:t>
            </a:r>
            <a:r>
              <a:rPr lang="en-US" sz="2400" dirty="0"/>
              <a:t> fully-analogue front end </a:t>
            </a:r>
            <a:r>
              <a:rPr lang="en-US" sz="2400" b="1" dirty="0"/>
              <a:t>ASIC</a:t>
            </a:r>
            <a:r>
              <a:rPr lang="en-US" sz="2400" dirty="0"/>
              <a:t> dedicated to the gain trimming and read-out of </a:t>
            </a:r>
            <a:r>
              <a:rPr lang="en-US" sz="2400" dirty="0" err="1"/>
              <a:t>SiPM</a:t>
            </a:r>
            <a:r>
              <a:rPr lang="en-US" sz="2400" dirty="0"/>
              <a:t> </a:t>
            </a:r>
            <a:r>
              <a:rPr lang="en-US" sz="2400" dirty="0" smtClean="0"/>
              <a:t>detectors;</a:t>
            </a:r>
          </a:p>
          <a:p>
            <a:pPr marL="1257300" lvl="2" indent="-342900">
              <a:buFontTx/>
              <a:buChar char="-"/>
            </a:pPr>
            <a:r>
              <a:rPr lang="it-IT" sz="2400" b="1" dirty="0" err="1" smtClean="0"/>
              <a:t>Sample&amp;Hold+ADC</a:t>
            </a:r>
            <a:r>
              <a:rPr lang="en-US" sz="2400" dirty="0"/>
              <a:t> </a:t>
            </a:r>
            <a:r>
              <a:rPr lang="en-US" sz="2400" dirty="0" smtClean="0"/>
              <a:t>based on discrete components 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93-932C-4A0B-AF8C-0ED70668A733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Evangelisti, INFN - Naples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03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efforts</a:t>
            </a:r>
            <a:r>
              <a:rPr lang="it-IT" dirty="0"/>
              <a:t>, progress, </a:t>
            </a:r>
            <a:r>
              <a:rPr lang="it-IT" dirty="0" err="1" smtClean="0"/>
              <a:t>plans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(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outside</a:t>
            </a:r>
            <a:r>
              <a:rPr lang="it-IT" dirty="0" smtClean="0"/>
              <a:t> Jennifer)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6840" y="112474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mPMT </a:t>
            </a:r>
            <a:r>
              <a:rPr lang="en-US" sz="2000" dirty="0"/>
              <a:t>R&amp;D in </a:t>
            </a:r>
            <a:r>
              <a:rPr lang="en-US" sz="2000" dirty="0" smtClean="0"/>
              <a:t>Italy (and Canada)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Acrylic R</a:t>
            </a:r>
            <a:r>
              <a:rPr lang="en-US" sz="2000" dirty="0"/>
              <a:t>&amp;D in Italy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Test of New </a:t>
            </a:r>
            <a:r>
              <a:rPr lang="en-US" sz="2000" dirty="0"/>
              <a:t>3 inch PMTs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mPMT </a:t>
            </a:r>
            <a:r>
              <a:rPr lang="en-US" sz="2000" dirty="0"/>
              <a:t>electronics in </a:t>
            </a:r>
            <a:r>
              <a:rPr lang="en-US" sz="2000" dirty="0" smtClean="0"/>
              <a:t>Italy and Poland </a:t>
            </a:r>
          </a:p>
          <a:p>
            <a:pPr marL="285750" indent="-285750">
              <a:buFontTx/>
              <a:buChar char="-"/>
            </a:pPr>
            <a:r>
              <a:rPr lang="it-IT" sz="2000" dirty="0" err="1" smtClean="0"/>
              <a:t>Simulation</a:t>
            </a:r>
            <a:r>
              <a:rPr lang="it-IT" sz="2000" dirty="0" smtClean="0"/>
              <a:t> (OD), </a:t>
            </a:r>
            <a:r>
              <a:rPr lang="it-IT" sz="2000" dirty="0" err="1" smtClean="0"/>
              <a:t>reconstruction</a:t>
            </a:r>
            <a:r>
              <a:rPr lang="it-IT" sz="2000" dirty="0" smtClean="0"/>
              <a:t> and PMT </a:t>
            </a:r>
            <a:r>
              <a:rPr lang="it-IT" sz="2000" dirty="0" err="1" smtClean="0"/>
              <a:t>testing</a:t>
            </a:r>
            <a:r>
              <a:rPr lang="it-IT" sz="2000" dirty="0" smtClean="0"/>
              <a:t> in </a:t>
            </a:r>
            <a:r>
              <a:rPr lang="it-IT" sz="2000" dirty="0" smtClean="0"/>
              <a:t>UK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1008112" y="4725144"/>
            <a:ext cx="6084168" cy="83099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Remarkable progress </a:t>
            </a:r>
            <a:r>
              <a:rPr lang="en-US" sz="2400" dirty="0" smtClean="0"/>
              <a:t>in understanding the mPMT</a:t>
            </a:r>
            <a:r>
              <a:rPr lang="en-US" sz="2400" dirty="0"/>
              <a:t> </a:t>
            </a:r>
            <a:r>
              <a:rPr lang="en-US" sz="2400" dirty="0" smtClean="0"/>
              <a:t>concept and in advancing potential designs!</a:t>
            </a:r>
            <a:endParaRPr lang="it-IT" sz="2400" dirty="0"/>
          </a:p>
        </p:txBody>
      </p:sp>
      <p:sp>
        <p:nvSpPr>
          <p:cNvPr id="5" name="CustomShape 2"/>
          <p:cNvSpPr/>
          <p:nvPr/>
        </p:nvSpPr>
        <p:spPr>
          <a:xfrm>
            <a:off x="1414522" y="3073023"/>
            <a:ext cx="63258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Initial design based on Super-K Outer-detector:</a:t>
            </a:r>
          </a:p>
          <a:p>
            <a:pPr lvl="1"/>
            <a:r>
              <a:rPr lang="en-GB" dirty="0"/>
              <a:t>~ 6700 20 </a:t>
            </a:r>
            <a:r>
              <a:rPr lang="en-GB" dirty="0" err="1"/>
              <a:t>cms</a:t>
            </a:r>
            <a:r>
              <a:rPr lang="en-GB" dirty="0"/>
              <a:t> (8”) PMTs facing outward</a:t>
            </a:r>
          </a:p>
          <a:p>
            <a:pPr lvl="1"/>
            <a:r>
              <a:rPr lang="en-GB" dirty="0"/>
              <a:t>1% coverage</a:t>
            </a:r>
          </a:p>
          <a:p>
            <a:pPr lvl="1"/>
            <a:r>
              <a:rPr lang="en-GB" dirty="0"/>
              <a:t>OD Water thickness : 1m barrel / 2m top and bottom</a:t>
            </a:r>
          </a:p>
          <a:p>
            <a:pPr lvl="1"/>
            <a:r>
              <a:rPr lang="en-GB" dirty="0"/>
              <a:t>Basic geometry and digitization implemented.</a:t>
            </a:r>
          </a:p>
        </p:txBody>
      </p:sp>
    </p:spTree>
    <p:extLst>
      <p:ext uri="{BB962C8B-B14F-4D97-AF65-F5344CB8AC3E}">
        <p14:creationId xmlns:p14="http://schemas.microsoft.com/office/powerpoint/2010/main" val="15117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PETIROC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026" name="Picture 2" descr="C:\Users\Gianfranca\Desktop\NuOscillation\HyperK\MultiPMT\PMT Read-Out\SER\Immagini\IMG-20170718-WA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/>
          <a:stretch/>
        </p:blipFill>
        <p:spPr bwMode="auto">
          <a:xfrm rot="5400000">
            <a:off x="1273478" y="1404266"/>
            <a:ext cx="3321369" cy="52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134076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PETIROC </a:t>
            </a:r>
            <a:r>
              <a:rPr lang="en-US" sz="2400" dirty="0">
                <a:solidFill>
                  <a:prstClr val="black"/>
                </a:solidFill>
              </a:rPr>
              <a:t>Integrated Read Out Chip by OMEGA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u="sng" dirty="0">
                <a:solidFill>
                  <a:prstClr val="black"/>
                </a:solidFill>
              </a:rPr>
              <a:t>in </a:t>
            </a:r>
            <a:r>
              <a:rPr lang="it-IT" sz="2400" u="sng" dirty="0" err="1">
                <a:solidFill>
                  <a:prstClr val="black"/>
                </a:solidFill>
              </a:rPr>
              <a:t>collaboration</a:t>
            </a:r>
            <a:r>
              <a:rPr lang="it-IT" sz="2400" u="sng" dirty="0">
                <a:solidFill>
                  <a:prstClr val="black"/>
                </a:solidFill>
              </a:rPr>
              <a:t> with CAEN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96137" y="2276872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 first </a:t>
            </a:r>
            <a:r>
              <a:rPr lang="it-IT" sz="2000" dirty="0" err="1" smtClean="0"/>
              <a:t>version</a:t>
            </a:r>
            <a:r>
              <a:rPr lang="it-IT" sz="2000" dirty="0" smtClean="0"/>
              <a:t> of the PETIROC </a:t>
            </a:r>
            <a:r>
              <a:rPr lang="it-IT" sz="2000" dirty="0" err="1" smtClean="0"/>
              <a:t>evaluation</a:t>
            </a:r>
            <a:r>
              <a:rPr lang="it-IT" sz="2000" dirty="0" smtClean="0"/>
              <a:t> </a:t>
            </a:r>
            <a:r>
              <a:rPr lang="it-IT" sz="2000" dirty="0" err="1" smtClean="0"/>
              <a:t>board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 </a:t>
            </a:r>
            <a:r>
              <a:rPr lang="it-IT" sz="2000" dirty="0" err="1" smtClean="0"/>
              <a:t>realized</a:t>
            </a:r>
            <a:r>
              <a:rPr lang="it-IT" sz="2000" dirty="0" smtClean="0"/>
              <a:t> by CAEN </a:t>
            </a:r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board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testd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INFN-Napoli last week by </a:t>
            </a:r>
            <a:r>
              <a:rPr lang="it-IT" sz="2000" dirty="0" err="1" smtClean="0"/>
              <a:t>our</a:t>
            </a:r>
            <a:r>
              <a:rPr lang="it-IT" sz="2000" dirty="0" smtClean="0"/>
              <a:t> </a:t>
            </a:r>
            <a:r>
              <a:rPr lang="it-IT" sz="2000" dirty="0" err="1" smtClean="0"/>
              <a:t>group</a:t>
            </a:r>
            <a:r>
              <a:rPr lang="it-IT" sz="2000" dirty="0" smtClean="0"/>
              <a:t> and CAEN </a:t>
            </a:r>
            <a:r>
              <a:rPr lang="it-IT" sz="2000" dirty="0" err="1" smtClean="0"/>
              <a:t>technicians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Improvements</a:t>
            </a:r>
            <a:r>
              <a:rPr lang="it-IT" sz="2000" dirty="0" smtClean="0"/>
              <a:t> of the PETIROC chip </a:t>
            </a:r>
            <a:r>
              <a:rPr lang="it-IT" sz="2000" dirty="0" err="1" smtClean="0"/>
              <a:t>required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Optimization</a:t>
            </a:r>
            <a:r>
              <a:rPr lang="it-IT" sz="2000" dirty="0" smtClean="0"/>
              <a:t> and test </a:t>
            </a:r>
            <a:r>
              <a:rPr lang="it-IT" sz="2000" dirty="0" err="1"/>
              <a:t>ongoing</a:t>
            </a:r>
            <a:r>
              <a:rPr lang="it-IT" sz="2000" dirty="0"/>
              <a:t> </a:t>
            </a:r>
            <a:r>
              <a:rPr lang="it-IT" sz="2000" dirty="0" err="1"/>
              <a:t>now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smtClean="0"/>
              <a:t>CAEN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5949950"/>
            <a:ext cx="447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CAEN </a:t>
            </a:r>
            <a:r>
              <a:rPr lang="it-IT" dirty="0" err="1" smtClean="0"/>
              <a:t>products</a:t>
            </a:r>
            <a:r>
              <a:rPr lang="it-IT" dirty="0" smtClean="0"/>
              <a:t>:  DT5550W and </a:t>
            </a:r>
            <a:r>
              <a:rPr lang="it-IT" dirty="0"/>
              <a:t>A1PETIROC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Evangelisti, INFN - Naples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5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r>
              <a:rPr lang="it-IT" dirty="0" smtClean="0"/>
              <a:t> 1/2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 smtClean="0"/>
              <a:t>mPMT</a:t>
            </a:r>
            <a:r>
              <a:rPr lang="it-IT" sz="2400" dirty="0" smtClean="0"/>
              <a:t> </a:t>
            </a:r>
            <a:r>
              <a:rPr lang="it-IT" sz="2400" dirty="0" err="1" smtClean="0"/>
              <a:t>Prototype</a:t>
            </a:r>
            <a:r>
              <a:rPr lang="it-IT" sz="2400" dirty="0" smtClean="0"/>
              <a:t>:</a:t>
            </a:r>
          </a:p>
          <a:p>
            <a:pPr marL="0" indent="0">
              <a:buNone/>
            </a:pP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it-IT" sz="2400" dirty="0" smtClean="0"/>
              <a:t>3’’ PMT </a:t>
            </a:r>
            <a:r>
              <a:rPr lang="it-IT" sz="2400" dirty="0" err="1" smtClean="0"/>
              <a:t>tubes</a:t>
            </a:r>
            <a:r>
              <a:rPr lang="it-IT" sz="2400" dirty="0" smtClean="0"/>
              <a:t> </a:t>
            </a:r>
            <a:r>
              <a:rPr lang="it-IT" sz="2400" dirty="0" smtClean="0"/>
              <a:t>under test (</a:t>
            </a:r>
            <a:r>
              <a:rPr lang="it-IT" sz="2400" dirty="0" err="1" smtClean="0"/>
              <a:t>Italy</a:t>
            </a:r>
            <a:r>
              <a:rPr lang="it-IT" sz="2400" dirty="0" smtClean="0"/>
              <a:t> and UK); </a:t>
            </a: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it-IT" sz="2400" dirty="0" smtClean="0"/>
              <a:t>Read-out </a:t>
            </a:r>
            <a:r>
              <a:rPr lang="it-IT" sz="2400" dirty="0" err="1" smtClean="0"/>
              <a:t>electronics</a:t>
            </a:r>
            <a:r>
              <a:rPr lang="it-IT" sz="2400" dirty="0" smtClean="0"/>
              <a:t>: </a:t>
            </a:r>
            <a:r>
              <a:rPr lang="it-IT" sz="2400" dirty="0" err="1" smtClean="0"/>
              <a:t>undergoing</a:t>
            </a:r>
            <a:r>
              <a:rPr lang="it-IT" sz="2400" dirty="0" smtClean="0"/>
              <a:t> </a:t>
            </a:r>
            <a:r>
              <a:rPr lang="it-IT" sz="2400" dirty="0" smtClean="0"/>
              <a:t>test (</a:t>
            </a:r>
            <a:r>
              <a:rPr lang="it-IT" sz="2400" dirty="0" err="1" smtClean="0"/>
              <a:t>Italy</a:t>
            </a:r>
            <a:r>
              <a:rPr lang="it-IT" sz="2400" dirty="0" smtClean="0"/>
              <a:t> and </a:t>
            </a:r>
            <a:r>
              <a:rPr lang="it-IT" sz="2400" dirty="0" err="1" smtClean="0"/>
              <a:t>forthcoming</a:t>
            </a:r>
            <a:r>
              <a:rPr lang="it-IT" sz="2400" dirty="0" smtClean="0"/>
              <a:t> </a:t>
            </a:r>
            <a:r>
              <a:rPr lang="it-IT" sz="2400" dirty="0" smtClean="0"/>
              <a:t>in Poland)</a:t>
            </a:r>
            <a:r>
              <a:rPr lang="it-IT" sz="2400" dirty="0" smtClean="0"/>
              <a:t>;</a:t>
            </a:r>
            <a:endParaRPr lang="it-IT" sz="2400" dirty="0" smtClean="0"/>
          </a:p>
          <a:p>
            <a:pPr>
              <a:buFont typeface="Wingdings" pitchFamily="2" charset="2"/>
              <a:buChar char="§"/>
            </a:pPr>
            <a:r>
              <a:rPr lang="it-IT" sz="2400" dirty="0" err="1" smtClean="0"/>
              <a:t>Acrylic</a:t>
            </a:r>
            <a:r>
              <a:rPr lang="it-IT" sz="2400" dirty="0" smtClean="0"/>
              <a:t> </a:t>
            </a:r>
            <a:r>
              <a:rPr lang="it-IT" sz="2400" dirty="0" smtClean="0"/>
              <a:t>Vessel:</a:t>
            </a:r>
          </a:p>
          <a:p>
            <a:pPr lvl="1">
              <a:buFont typeface="Wingdings" pitchFamily="2" charset="2"/>
              <a:buChar char="§"/>
            </a:pPr>
            <a:r>
              <a:rPr lang="it-IT" sz="2000" dirty="0" err="1" smtClean="0"/>
              <a:t>Mechanical</a:t>
            </a:r>
            <a:r>
              <a:rPr lang="it-IT" sz="2000" dirty="0" smtClean="0"/>
              <a:t> and </a:t>
            </a:r>
            <a:r>
              <a:rPr lang="it-IT" sz="2000" dirty="0" err="1" smtClean="0"/>
              <a:t>optical</a:t>
            </a:r>
            <a:r>
              <a:rPr lang="it-IT" sz="2000" dirty="0" smtClean="0"/>
              <a:t> </a:t>
            </a:r>
            <a:r>
              <a:rPr lang="it-IT" sz="2000" dirty="0" err="1" smtClean="0"/>
              <a:t>tests</a:t>
            </a:r>
            <a:r>
              <a:rPr lang="it-IT" sz="2000" dirty="0" smtClean="0"/>
              <a:t> OK </a:t>
            </a:r>
          </a:p>
          <a:p>
            <a:pPr lvl="1">
              <a:buFont typeface="Wingdings" pitchFamily="2" charset="2"/>
              <a:buChar char="§"/>
            </a:pPr>
            <a:r>
              <a:rPr lang="it-IT" sz="2000" dirty="0" smtClean="0"/>
              <a:t>Vessel design and </a:t>
            </a:r>
            <a:r>
              <a:rPr lang="it-IT" sz="2000" dirty="0" err="1" smtClean="0"/>
              <a:t>simulation</a:t>
            </a:r>
            <a:r>
              <a:rPr lang="it-IT" sz="2000" dirty="0" smtClean="0"/>
              <a:t>: </a:t>
            </a:r>
            <a:r>
              <a:rPr lang="it-IT" sz="2000" dirty="0" err="1" smtClean="0"/>
              <a:t>ongoing</a:t>
            </a:r>
            <a:endParaRPr lang="it-IT" sz="2000" dirty="0" smtClean="0"/>
          </a:p>
          <a:p>
            <a:pPr lvl="1">
              <a:buFont typeface="Wingdings" pitchFamily="2" charset="2"/>
              <a:buChar char="§"/>
            </a:pPr>
            <a:r>
              <a:rPr lang="it-IT" sz="2000" dirty="0" err="1" smtClean="0"/>
              <a:t>Acrylic</a:t>
            </a:r>
            <a:r>
              <a:rPr lang="it-IT" sz="2000" dirty="0" smtClean="0"/>
              <a:t> </a:t>
            </a:r>
            <a:r>
              <a:rPr lang="it-IT" sz="2000" dirty="0" err="1"/>
              <a:t>s</a:t>
            </a:r>
            <a:r>
              <a:rPr lang="it-IT" sz="2000" dirty="0" err="1" smtClean="0"/>
              <a:t>amples</a:t>
            </a:r>
            <a:r>
              <a:rPr lang="it-IT" sz="2000" dirty="0" smtClean="0"/>
              <a:t> </a:t>
            </a:r>
            <a:r>
              <a:rPr lang="it-IT" sz="2000" dirty="0" err="1" smtClean="0"/>
              <a:t>pre</a:t>
            </a:r>
            <a:r>
              <a:rPr lang="it-IT" sz="2000" dirty="0" smtClean="0"/>
              <a:t>-production:  OK</a:t>
            </a:r>
          </a:p>
          <a:p>
            <a:pPr lvl="1">
              <a:buFont typeface="Wingdings" pitchFamily="2" charset="2"/>
              <a:buChar char="§"/>
            </a:pPr>
            <a:r>
              <a:rPr lang="it-IT" sz="2000" dirty="0" err="1" smtClean="0"/>
              <a:t>Acrylic</a:t>
            </a:r>
            <a:r>
              <a:rPr lang="it-IT" sz="2000" dirty="0" smtClean="0"/>
              <a:t> </a:t>
            </a:r>
            <a:r>
              <a:rPr lang="it-IT" sz="2000" dirty="0" err="1"/>
              <a:t>s</a:t>
            </a:r>
            <a:r>
              <a:rPr lang="it-IT" sz="2000" dirty="0" err="1" smtClean="0"/>
              <a:t>amples</a:t>
            </a:r>
            <a:r>
              <a:rPr lang="it-IT" sz="2000" dirty="0" smtClean="0"/>
              <a:t> production for pressure </a:t>
            </a:r>
            <a:r>
              <a:rPr lang="it-IT" sz="2000" dirty="0" err="1" smtClean="0"/>
              <a:t>tests</a:t>
            </a:r>
            <a:r>
              <a:rPr lang="it-IT" sz="2000" dirty="0" smtClean="0"/>
              <a:t>: </a:t>
            </a:r>
            <a:r>
              <a:rPr lang="it-IT" sz="2000" dirty="0" err="1" smtClean="0"/>
              <a:t>ongoing</a:t>
            </a:r>
            <a:endParaRPr lang="it-IT" sz="2000" dirty="0"/>
          </a:p>
          <a:p>
            <a:pPr marL="0" indent="0">
              <a:buNone/>
            </a:pPr>
            <a:endParaRPr lang="it-IT" sz="2400" dirty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37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r>
              <a:rPr lang="it-IT" dirty="0" smtClean="0"/>
              <a:t> 2/2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800" dirty="0" smtClean="0"/>
              <a:t>A first </a:t>
            </a:r>
            <a:r>
              <a:rPr lang="it-IT" sz="2800" dirty="0" err="1" smtClean="0"/>
              <a:t>prototype</a:t>
            </a:r>
            <a:r>
              <a:rPr lang="it-IT" sz="2800" dirty="0" smtClean="0"/>
              <a:t> for </a:t>
            </a:r>
            <a:r>
              <a:rPr lang="it-IT" sz="2800" dirty="0"/>
              <a:t>Voltage </a:t>
            </a:r>
            <a:r>
              <a:rPr lang="it-IT" sz="2800" dirty="0" err="1"/>
              <a:t>Multiplier</a:t>
            </a:r>
            <a:r>
              <a:rPr lang="it-IT" sz="2800" dirty="0"/>
              <a:t> </a:t>
            </a:r>
            <a:r>
              <a:rPr lang="it-IT" sz="2800" dirty="0" smtClean="0"/>
              <a:t>Circuit </a:t>
            </a:r>
            <a:r>
              <a:rPr lang="it-IT" sz="2800" dirty="0" err="1" smtClean="0"/>
              <a:t>developed</a:t>
            </a:r>
            <a:r>
              <a:rPr lang="it-IT" sz="2800" dirty="0" smtClean="0"/>
              <a:t> </a:t>
            </a:r>
            <a:r>
              <a:rPr lang="it-IT" sz="2800" dirty="0" smtClean="0"/>
              <a:t>and </a:t>
            </a:r>
            <a:r>
              <a:rPr lang="it-IT" sz="2800" dirty="0" err="1" smtClean="0"/>
              <a:t>tested</a:t>
            </a:r>
            <a:endParaRPr lang="it-IT" sz="2800" dirty="0" smtClean="0"/>
          </a:p>
          <a:p>
            <a:pPr>
              <a:buFont typeface="Wingdings" pitchFamily="2" charset="2"/>
              <a:buChar char="§"/>
            </a:pPr>
            <a:r>
              <a:rPr lang="it-IT" dirty="0" err="1" smtClean="0"/>
              <a:t>Optimization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</a:t>
            </a:r>
            <a:r>
              <a:rPr lang="it-IT" dirty="0" err="1" smtClean="0"/>
              <a:t>ongoing</a:t>
            </a:r>
            <a:endParaRPr lang="it-IT" dirty="0" smtClean="0"/>
          </a:p>
          <a:p>
            <a:pPr>
              <a:buFont typeface="Wingdings" pitchFamily="2" charset="2"/>
              <a:buChar char="§"/>
            </a:pPr>
            <a:r>
              <a:rPr lang="it-IT" sz="2800" dirty="0" smtClean="0"/>
              <a:t>Under </a:t>
            </a:r>
            <a:r>
              <a:rPr lang="it-IT" sz="2800" dirty="0" err="1" smtClean="0"/>
              <a:t>study</a:t>
            </a:r>
            <a:r>
              <a:rPr lang="it-IT" sz="2800" dirty="0" smtClean="0"/>
              <a:t> 2 </a:t>
            </a:r>
            <a:r>
              <a:rPr lang="it-IT" sz="2800" dirty="0" err="1" smtClean="0"/>
              <a:t>possible</a:t>
            </a:r>
            <a:r>
              <a:rPr lang="it-IT" sz="2800" dirty="0" smtClean="0"/>
              <a:t> </a:t>
            </a:r>
            <a:r>
              <a:rPr lang="it-IT" sz="2800" dirty="0" err="1" smtClean="0"/>
              <a:t>solution</a:t>
            </a:r>
            <a:r>
              <a:rPr lang="it-IT" sz="2800" dirty="0" smtClean="0"/>
              <a:t> for PMT Read-Out </a:t>
            </a:r>
            <a:r>
              <a:rPr lang="it-IT" sz="2800" dirty="0" err="1" smtClean="0"/>
              <a:t>based</a:t>
            </a:r>
            <a:r>
              <a:rPr lang="it-IT" sz="2800" dirty="0" smtClean="0"/>
              <a:t> on </a:t>
            </a:r>
            <a:r>
              <a:rPr lang="it-IT" sz="2800" dirty="0" err="1" smtClean="0"/>
              <a:t>Sample&amp;Hold+ADC</a:t>
            </a:r>
            <a:r>
              <a:rPr lang="it-IT" sz="2800" dirty="0" smtClean="0"/>
              <a:t>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PETIROC Integrated </a:t>
            </a:r>
            <a:r>
              <a:rPr lang="en-US" dirty="0">
                <a:solidFill>
                  <a:prstClr val="black"/>
                </a:solidFill>
              </a:rPr>
              <a:t>Read Out Chip by OMEGA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u="sng" dirty="0">
                <a:solidFill>
                  <a:prstClr val="black"/>
                </a:solidFill>
              </a:rPr>
              <a:t>in </a:t>
            </a:r>
            <a:r>
              <a:rPr lang="it-IT" u="sng" dirty="0" err="1">
                <a:solidFill>
                  <a:prstClr val="black"/>
                </a:solidFill>
              </a:rPr>
              <a:t>collaboration</a:t>
            </a:r>
            <a:r>
              <a:rPr lang="it-IT" u="sng" dirty="0">
                <a:solidFill>
                  <a:prstClr val="black"/>
                </a:solidFill>
              </a:rPr>
              <a:t> with </a:t>
            </a:r>
            <a:r>
              <a:rPr lang="it-IT" u="sng" dirty="0" smtClean="0">
                <a:solidFill>
                  <a:prstClr val="black"/>
                </a:solidFill>
              </a:rPr>
              <a:t>CAEN</a:t>
            </a:r>
          </a:p>
          <a:p>
            <a:pPr lvl="1"/>
            <a:r>
              <a:rPr lang="it-IT" dirty="0" err="1">
                <a:solidFill>
                  <a:prstClr val="black"/>
                </a:solidFill>
              </a:rPr>
              <a:t>Dedicated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board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based</a:t>
            </a:r>
            <a:r>
              <a:rPr lang="it-IT" dirty="0">
                <a:solidFill>
                  <a:prstClr val="black"/>
                </a:solidFill>
              </a:rPr>
              <a:t> on discrete </a:t>
            </a:r>
            <a:r>
              <a:rPr lang="it-IT" dirty="0" err="1">
                <a:solidFill>
                  <a:prstClr val="black"/>
                </a:solidFill>
              </a:rPr>
              <a:t>components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developed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at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INFN (</a:t>
            </a:r>
            <a:r>
              <a:rPr lang="it-IT" dirty="0" err="1" smtClean="0">
                <a:solidFill>
                  <a:prstClr val="black"/>
                </a:solidFill>
              </a:rPr>
              <a:t>collaboration</a:t>
            </a:r>
            <a:r>
              <a:rPr lang="it-IT" dirty="0" smtClean="0">
                <a:solidFill>
                  <a:prstClr val="black"/>
                </a:solidFill>
              </a:rPr>
              <a:t> with Poland)</a:t>
            </a:r>
            <a:endParaRPr lang="it-IT" u="sng" dirty="0">
              <a:solidFill>
                <a:prstClr val="black"/>
              </a:solidFill>
            </a:endParaRP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B9CB-DDD5-4413-A357-BB3046413DDE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Andrea Evangelisti, INFN - Naples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13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tests: simulation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251520" y="1435997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/>
              <a:t>Wall </a:t>
            </a:r>
            <a:r>
              <a:rPr lang="en-US" sz="2000" b="1" dirty="0" err="1" smtClean="0"/>
              <a:t>Thickness</a:t>
            </a:r>
            <a:r>
              <a:rPr lang="en-US" sz="2000" dirty="0" err="1" smtClean="0"/>
              <a:t>.The</a:t>
            </a:r>
            <a:r>
              <a:rPr lang="en-US" sz="2000" dirty="0" smtClean="0"/>
              <a:t> </a:t>
            </a:r>
            <a:r>
              <a:rPr lang="en-US" sz="2000" dirty="0"/>
              <a:t>wall is assumed to be very thin compared to the other dimensions of the </a:t>
            </a:r>
            <a:r>
              <a:rPr lang="en-US" sz="2000" dirty="0" smtClean="0"/>
              <a:t>vessel. As </a:t>
            </a:r>
            <a:r>
              <a:rPr lang="en-US" sz="2000" dirty="0"/>
              <a:t>a result, we may assume that </a:t>
            </a:r>
            <a:r>
              <a:rPr lang="en-US" sz="2000" dirty="0" smtClean="0">
                <a:solidFill>
                  <a:srgbClr val="FF0000"/>
                </a:solidFill>
              </a:rPr>
              <a:t>stresses </a:t>
            </a:r>
            <a:r>
              <a:rPr lang="en-US" sz="2000" dirty="0">
                <a:solidFill>
                  <a:srgbClr val="FF0000"/>
                </a:solidFill>
              </a:rPr>
              <a:t>are uniform across the wall</a:t>
            </a:r>
            <a:r>
              <a:rPr lang="en-US" sz="2000" dirty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Symmetries</a:t>
            </a:r>
            <a:r>
              <a:rPr lang="en-US" sz="2000" dirty="0"/>
              <a:t>. In spherical vessels, the geometry and the loading are spherically symmetric. Therefore the stresses may be assumed to be independent </a:t>
            </a:r>
            <a:r>
              <a:rPr lang="en-US" sz="2000" dirty="0" smtClean="0"/>
              <a:t>from the </a:t>
            </a:r>
            <a:r>
              <a:rPr lang="en-US" sz="2000" dirty="0"/>
              <a:t>two angular coordinates of the spherical coordinate </a:t>
            </a:r>
            <a:r>
              <a:rPr lang="en-US" sz="2000" dirty="0" smtClean="0"/>
              <a:t>system.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Uniform Internal </a:t>
            </a:r>
            <a:r>
              <a:rPr lang="en-US" sz="2000" b="1" dirty="0" smtClean="0"/>
              <a:t>Pressure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Ignoring End </a:t>
            </a:r>
            <a:r>
              <a:rPr lang="en-US" sz="2000" b="1" dirty="0" smtClean="0"/>
              <a:t>Effects</a:t>
            </a:r>
            <a:r>
              <a:rPr lang="en-US" sz="2000" dirty="0" smtClean="0"/>
              <a:t>. </a:t>
            </a:r>
            <a:r>
              <a:rPr lang="en-US" sz="2000" dirty="0"/>
              <a:t>This includes supports and cylinder end caps. The assumption is that disturbances of the basic stress state are confined to local regions and may be </a:t>
            </a:r>
            <a:r>
              <a:rPr lang="en-US" sz="2000" dirty="0" smtClean="0"/>
              <a:t>ignored.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975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tests: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2160"/>
          <a:stretch/>
        </p:blipFill>
        <p:spPr>
          <a:xfrm>
            <a:off x="0" y="1113525"/>
            <a:ext cx="4374444" cy="42596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984" y="2098591"/>
            <a:ext cx="4572000" cy="2800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/>
              <a:t>All shear stresses are zero </a:t>
            </a:r>
            <a:r>
              <a:rPr lang="en-US" sz="2200" dirty="0" err="1"/>
              <a:t>τ</a:t>
            </a:r>
            <a:r>
              <a:rPr lang="en-US" sz="2200" baseline="-25000" dirty="0" err="1"/>
              <a:t>r</a:t>
            </a:r>
            <a:r>
              <a:rPr lang="en-US" sz="2200" baseline="-25000" dirty="0"/>
              <a:t>𝜙</a:t>
            </a:r>
            <a:r>
              <a:rPr lang="en-US" sz="2200" dirty="0"/>
              <a:t> = </a:t>
            </a:r>
            <a:r>
              <a:rPr lang="en-US" sz="2200" dirty="0" err="1"/>
              <a:t>τ</a:t>
            </a:r>
            <a:r>
              <a:rPr lang="en-US" sz="2200" baseline="-25000" dirty="0"/>
              <a:t>𝜙r</a:t>
            </a:r>
            <a:r>
              <a:rPr lang="en-US" sz="2200" dirty="0"/>
              <a:t> = 0 and </a:t>
            </a:r>
            <a:r>
              <a:rPr lang="en-US" sz="2200" dirty="0" err="1"/>
              <a:t>τ</a:t>
            </a:r>
            <a:r>
              <a:rPr lang="en-US" sz="2200" baseline="-25000" dirty="0" err="1"/>
              <a:t>θ</a:t>
            </a:r>
            <a:r>
              <a:rPr lang="en-US" sz="2200" baseline="-25000" dirty="0"/>
              <a:t>𝜙</a:t>
            </a:r>
            <a:r>
              <a:rPr lang="en-US" sz="2200" dirty="0"/>
              <a:t> = </a:t>
            </a:r>
            <a:r>
              <a:rPr lang="en-US" sz="2200" dirty="0" err="1"/>
              <a:t>τ</a:t>
            </a:r>
            <a:r>
              <a:rPr lang="en-US" sz="2200" baseline="-25000" dirty="0"/>
              <a:t>𝜙</a:t>
            </a:r>
            <a:r>
              <a:rPr lang="en-US" sz="2200" baseline="-25000" dirty="0" err="1"/>
              <a:t>θ</a:t>
            </a:r>
            <a:r>
              <a:rPr lang="en-US" sz="2200" dirty="0"/>
              <a:t> = 0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The normal stress </a:t>
            </a:r>
            <a:r>
              <a:rPr lang="en-US" sz="2200" dirty="0" err="1"/>
              <a:t>σ</a:t>
            </a:r>
            <a:r>
              <a:rPr lang="en-US" sz="2200" baseline="-25000" dirty="0" err="1"/>
              <a:t>rr</a:t>
            </a:r>
            <a:r>
              <a:rPr lang="en-US" sz="2200" dirty="0"/>
              <a:t> varies from zero on the inner free surface to the the pressure </a:t>
            </a:r>
            <a:r>
              <a:rPr lang="en-US" sz="2200" i="1" dirty="0"/>
              <a:t>p</a:t>
            </a:r>
            <a:r>
              <a:rPr lang="en-US" sz="22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 The normal stresses </a:t>
            </a:r>
            <a:r>
              <a:rPr lang="en-US" sz="2200" dirty="0" err="1"/>
              <a:t>σ</a:t>
            </a:r>
            <a:r>
              <a:rPr lang="en-US" sz="2200" baseline="-25000" dirty="0" err="1"/>
              <a:t>θθ</a:t>
            </a:r>
            <a:r>
              <a:rPr lang="en-US" sz="2200" dirty="0"/>
              <a:t> and </a:t>
            </a:r>
            <a:r>
              <a:rPr lang="en-US" sz="2200" dirty="0" err="1"/>
              <a:t>σ</a:t>
            </a:r>
            <a:r>
              <a:rPr lang="en-US" sz="2200" baseline="-25000" dirty="0"/>
              <a:t>𝜙𝜙</a:t>
            </a:r>
            <a:r>
              <a:rPr lang="en-US" sz="2200" dirty="0"/>
              <a:t> are equal and constant over the entire vessel, equal to </a:t>
            </a:r>
            <a:r>
              <a:rPr lang="en-US" sz="2200" dirty="0" err="1"/>
              <a:t>σ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27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51520" y="1371024"/>
            <a:ext cx="8621280" cy="329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/>
            <a:r>
              <a:rPr lang="en-US" sz="2200" dirty="0" smtClean="0">
                <a:latin typeface="+mn-lt"/>
              </a:rPr>
              <a:t>In the </a:t>
            </a:r>
            <a:r>
              <a:rPr lang="en-US" sz="2200" dirty="0" err="1" smtClean="0">
                <a:latin typeface="+mn-lt"/>
              </a:rPr>
              <a:t>multiPMT</a:t>
            </a:r>
            <a:r>
              <a:rPr lang="en-US" sz="2200" dirty="0" smtClean="0">
                <a:latin typeface="+mn-lt"/>
              </a:rPr>
              <a:t> option, the two acrylic hemispheres can be glued by using a specific glue for acrylics</a:t>
            </a:r>
          </a:p>
          <a:p>
            <a:pPr algn="just"/>
            <a:endParaRPr lang="en-US" sz="2200" dirty="0" smtClean="0">
              <a:latin typeface="+mn-lt"/>
            </a:endParaRPr>
          </a:p>
          <a:p>
            <a:pPr algn="just"/>
            <a:r>
              <a:rPr lang="en-US" sz="2200" dirty="0" smtClean="0">
                <a:latin typeface="+mn-lt"/>
                <a:cs typeface="Times New Roman" pitchFamily="16" charset="0"/>
              </a:rPr>
              <a:t>EVONIK proposed the glue </a:t>
            </a:r>
            <a:r>
              <a:rPr lang="en-US" sz="2200" dirty="0" err="1" smtClean="0">
                <a:latin typeface="+mn-lt"/>
                <a:cs typeface="Times New Roman" pitchFamily="16" charset="0"/>
              </a:rPr>
              <a:t>Acryfix</a:t>
            </a:r>
            <a:r>
              <a:rPr lang="en-US" sz="2200" dirty="0" smtClean="0">
                <a:latin typeface="+mn-lt"/>
                <a:cs typeface="Times New Roman" pitchFamily="16" charset="0"/>
              </a:rPr>
              <a:t> (shipping just got): </a:t>
            </a:r>
          </a:p>
          <a:p>
            <a:pPr algn="just"/>
            <a:r>
              <a:rPr lang="en-US" sz="2200" dirty="0" smtClean="0">
                <a:latin typeface="+mn-lt"/>
              </a:rPr>
              <a:t>- ACRIFIX® CA 0120 + ACRIFIX® 2R 0190 </a:t>
            </a:r>
          </a:p>
          <a:p>
            <a:pPr algn="just"/>
            <a:endParaRPr lang="en-US" sz="2200" dirty="0" smtClean="0">
              <a:latin typeface="+mn-lt"/>
            </a:endParaRPr>
          </a:p>
          <a:p>
            <a:pPr algn="just"/>
            <a:r>
              <a:rPr lang="en-US" sz="2200" dirty="0" smtClean="0">
                <a:latin typeface="+mn-lt"/>
              </a:rPr>
              <a:t>Note that none of </a:t>
            </a:r>
            <a:r>
              <a:rPr lang="en-US" sz="2200" dirty="0" err="1" smtClean="0">
                <a:latin typeface="+mn-lt"/>
              </a:rPr>
              <a:t>Evonik</a:t>
            </a:r>
            <a:r>
              <a:rPr lang="en-US" sz="2200" dirty="0" smtClean="0">
                <a:latin typeface="+mn-lt"/>
              </a:rPr>
              <a:t> glues are UV transparent</a:t>
            </a:r>
          </a:p>
          <a:p>
            <a:pPr algn="just"/>
            <a:r>
              <a:rPr lang="en-US" sz="2200" dirty="0" smtClean="0">
                <a:latin typeface="+mn-lt"/>
              </a:rPr>
              <a:t> </a:t>
            </a:r>
          </a:p>
          <a:p>
            <a:pPr algn="just"/>
            <a:r>
              <a:rPr lang="en-US" sz="2200" b="1" dirty="0">
                <a:latin typeface="+mn-lt"/>
              </a:rPr>
              <a:t>O</a:t>
            </a:r>
            <a:r>
              <a:rPr lang="en-US" sz="2200" b="1" dirty="0" smtClean="0">
                <a:latin typeface="+mn-lt"/>
              </a:rPr>
              <a:t>ptical fluorescence tests </a:t>
            </a:r>
            <a:r>
              <a:rPr lang="en-US" sz="2200" dirty="0" smtClean="0">
                <a:latin typeface="+mn-lt"/>
              </a:rPr>
              <a:t>have been planned on the glue</a:t>
            </a:r>
          </a:p>
          <a:p>
            <a:pPr algn="just"/>
            <a:endParaRPr lang="en-US" sz="2200" dirty="0" smtClean="0">
              <a:latin typeface="+mn-lt"/>
            </a:endParaRPr>
          </a:p>
          <a:p>
            <a:pPr algn="just"/>
            <a:endParaRPr lang="en-US" sz="2200" dirty="0" smtClean="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PressureVessel</a:t>
            </a:r>
            <a:r>
              <a:rPr lang="it-IT" dirty="0"/>
              <a:t> </a:t>
            </a:r>
            <a:r>
              <a:rPr lang="it-IT" dirty="0" err="1"/>
              <a:t>closure</a:t>
            </a:r>
            <a:r>
              <a:rPr lang="it-IT" dirty="0"/>
              <a:t> </a:t>
            </a:r>
            <a:r>
              <a:rPr lang="it-IT" dirty="0" err="1" smtClean="0"/>
              <a:t>system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05" y="1916831"/>
            <a:ext cx="2058983" cy="2745311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3527" y="5229200"/>
            <a:ext cx="8280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cs typeface="Times New Roman" pitchFamily="16" charset="0"/>
              </a:rPr>
              <a:t>Based on our simulation a mechanical sealing is to be preferred (under study)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458370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60640" y="1196752"/>
            <a:ext cx="86860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/>
            <a:r>
              <a:rPr lang="en-US" sz="2000" dirty="0">
                <a:latin typeface="+mn-lt"/>
                <a:cs typeface="Times New Roman" pitchFamily="16" charset="0"/>
              </a:rPr>
              <a:t>In principle there are two ways of making a spherical object and a combination of them.</a:t>
            </a:r>
          </a:p>
          <a:p>
            <a:pPr algn="just"/>
            <a:r>
              <a:rPr lang="en-US" sz="2000" dirty="0">
                <a:latin typeface="+mn-lt"/>
                <a:cs typeface="Times New Roman" pitchFamily="16" charset="0"/>
              </a:rPr>
              <a:t>Both processes need the sheet to be heated either by recirculating air or infrared heating before processing.</a:t>
            </a:r>
          </a:p>
          <a:p>
            <a:pPr algn="just"/>
            <a:endParaRPr lang="en-US" sz="2000" dirty="0">
              <a:latin typeface="+mn-lt"/>
              <a:cs typeface="Times New Roman" pitchFamily="16" charset="0"/>
            </a:endParaRPr>
          </a:p>
          <a:p>
            <a:pPr algn="just"/>
            <a:r>
              <a:rPr lang="en-US" sz="2000" dirty="0">
                <a:latin typeface="+mn-lt"/>
                <a:cs typeface="Times New Roman" pitchFamily="16" charset="0"/>
              </a:rPr>
              <a:t>1) a mold made from a positive and negative part. Material of the mold depends on the necessary optical quality and the number of items made. Mostly its either Medium-Density </a:t>
            </a:r>
            <a:r>
              <a:rPr lang="en-US" sz="2000" dirty="0" err="1">
                <a:latin typeface="+mn-lt"/>
                <a:cs typeface="Times New Roman" pitchFamily="16" charset="0"/>
              </a:rPr>
              <a:t>Fibreboard</a:t>
            </a:r>
            <a:r>
              <a:rPr lang="en-US" sz="2000" dirty="0">
                <a:latin typeface="+mn-lt"/>
                <a:cs typeface="Times New Roman" pitchFamily="16" charset="0"/>
              </a:rPr>
              <a:t> (MDF) with a very smooth surface or Aluminum. The good quality of the mold is the best tool to have a final product close to zero defects.  </a:t>
            </a:r>
          </a:p>
          <a:p>
            <a:pPr algn="just"/>
            <a:endParaRPr lang="en-US" sz="2000" dirty="0">
              <a:latin typeface="+mn-lt"/>
              <a:cs typeface="Times New Roman" pitchFamily="16" charset="0"/>
            </a:endParaRPr>
          </a:p>
          <a:p>
            <a:pPr algn="just"/>
            <a:r>
              <a:rPr lang="en-US" sz="2000" dirty="0">
                <a:latin typeface="+mn-lt"/>
                <a:cs typeface="Times New Roman" pitchFamily="16" charset="0"/>
              </a:rPr>
              <a:t>2) Blowing the flat sheet is another method mainly used for dome light manufacturing (big quantities, less stable process)</a:t>
            </a:r>
          </a:p>
          <a:p>
            <a:pPr algn="just"/>
            <a:endParaRPr lang="en-US" sz="2000" dirty="0">
              <a:latin typeface="+mn-lt"/>
              <a:cs typeface="Times New Roman" pitchFamily="16" charset="0"/>
            </a:endParaRPr>
          </a:p>
          <a:p>
            <a:pPr algn="just"/>
            <a:r>
              <a:rPr lang="en-US" sz="2000" dirty="0">
                <a:latin typeface="+mn-lt"/>
                <a:cs typeface="Times New Roman" pitchFamily="16" charset="0"/>
              </a:rPr>
              <a:t>3) combination of these two methods by blowing into a positive mold.</a:t>
            </a:r>
          </a:p>
          <a:p>
            <a:pPr algn="just"/>
            <a:endParaRPr lang="en-US" sz="2000" dirty="0">
              <a:latin typeface="+mn-lt"/>
              <a:cs typeface="Times New Roman" pitchFamily="16" charset="0"/>
            </a:endParaRPr>
          </a:p>
          <a:p>
            <a:pPr algn="just"/>
            <a:r>
              <a:rPr lang="en-US" sz="2000" dirty="0" smtClean="0">
                <a:latin typeface="+mn-lt"/>
                <a:cs typeface="Times New Roman" pitchFamily="16" charset="0"/>
              </a:rPr>
              <a:t>The last </a:t>
            </a:r>
            <a:r>
              <a:rPr lang="en-US" sz="2000" dirty="0">
                <a:latin typeface="+mn-lt"/>
                <a:cs typeface="Times New Roman" pitchFamily="16" charset="0"/>
              </a:rPr>
              <a:t>method has been suggested by </a:t>
            </a:r>
            <a:r>
              <a:rPr lang="en-US" sz="2000" dirty="0" err="1">
                <a:latin typeface="+mn-lt"/>
                <a:cs typeface="Times New Roman" pitchFamily="16" charset="0"/>
              </a:rPr>
              <a:t>Evonik</a:t>
            </a:r>
            <a:r>
              <a:rPr lang="en-US" sz="2000" dirty="0">
                <a:latin typeface="+mn-lt"/>
                <a:cs typeface="Times New Roman" pitchFamily="16" charset="0"/>
              </a:rPr>
              <a:t>. That way the outside contour is controlled and tolerance for fitting the two hemispheres is minimized.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PressureVessel</a:t>
            </a:r>
            <a:r>
              <a:rPr lang="it-IT" dirty="0"/>
              <a:t> </a:t>
            </a:r>
            <a:r>
              <a:rPr lang="it-IT" dirty="0" err="1"/>
              <a:t>fabrication</a:t>
            </a:r>
            <a:r>
              <a:rPr lang="it-IT" dirty="0"/>
              <a:t> </a:t>
            </a:r>
            <a:r>
              <a:rPr lang="it-IT" dirty="0" err="1" smtClean="0"/>
              <a:t>system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2898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Open </a:t>
            </a:r>
            <a:r>
              <a:rPr lang="it-IT" dirty="0" err="1" smtClean="0"/>
              <a:t>issues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23528" y="119675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This detector will allow us to profit from increased </a:t>
            </a:r>
            <a:r>
              <a:rPr lang="en-US" sz="2000" dirty="0"/>
              <a:t>granularity in imaging Cherenkov </a:t>
            </a:r>
            <a:r>
              <a:rPr lang="en-US" sz="2000" dirty="0" smtClean="0"/>
              <a:t>rings, better </a:t>
            </a:r>
            <a:r>
              <a:rPr lang="en-US" sz="2000" dirty="0"/>
              <a:t>timing </a:t>
            </a:r>
            <a:r>
              <a:rPr lang="en-US" sz="2000" dirty="0" smtClean="0"/>
              <a:t>resolution, </a:t>
            </a:r>
            <a:r>
              <a:rPr lang="it-IT" sz="2000" dirty="0" err="1" smtClean="0"/>
              <a:t>directional</a:t>
            </a:r>
            <a:r>
              <a:rPr lang="it-IT" sz="2000" dirty="0" smtClean="0"/>
              <a:t> </a:t>
            </a:r>
            <a:r>
              <a:rPr lang="it-IT" sz="2000" dirty="0"/>
              <a:t>information</a:t>
            </a:r>
          </a:p>
          <a:p>
            <a:endParaRPr lang="en-US" sz="2000" dirty="0"/>
          </a:p>
          <a:p>
            <a:r>
              <a:rPr lang="en-US" sz="2400" b="1" dirty="0" smtClean="0"/>
              <a:t>BUT, physics </a:t>
            </a:r>
            <a:r>
              <a:rPr lang="en-US" sz="2400" b="1" dirty="0"/>
              <a:t>requirement for </a:t>
            </a:r>
            <a:r>
              <a:rPr lang="en-US" sz="2400" b="1" dirty="0" err="1"/>
              <a:t>mPMT</a:t>
            </a:r>
            <a:r>
              <a:rPr lang="en-US" sz="2400" b="1" dirty="0"/>
              <a:t> need to be </a:t>
            </a:r>
            <a:r>
              <a:rPr lang="en-US" sz="2400" b="1" dirty="0" smtClean="0"/>
              <a:t>clarified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t is still to be demonstrated</a:t>
            </a:r>
          </a:p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en-US" sz="2400" dirty="0" err="1" smtClean="0"/>
              <a:t>mPMT</a:t>
            </a:r>
            <a:r>
              <a:rPr lang="en-US" sz="2400" dirty="0" smtClean="0"/>
              <a:t>  advantageous relative to 20” PMTs</a:t>
            </a:r>
          </a:p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it-IT" sz="2400" dirty="0" err="1" smtClean="0"/>
              <a:t>complementary</a:t>
            </a:r>
            <a:r>
              <a:rPr lang="it-IT" sz="2400" dirty="0" smtClean="0"/>
              <a:t> </a:t>
            </a:r>
            <a:r>
              <a:rPr lang="it-IT" sz="2400" dirty="0" err="1" smtClean="0"/>
              <a:t>capabilities</a:t>
            </a:r>
            <a:r>
              <a:rPr lang="it-IT" sz="2400" dirty="0" smtClean="0"/>
              <a:t>/</a:t>
            </a:r>
            <a:r>
              <a:rPr lang="it-IT" sz="2400" dirty="0" err="1" smtClean="0"/>
              <a:t>features</a:t>
            </a:r>
            <a:endParaRPr lang="it-IT" sz="2400" dirty="0" smtClean="0"/>
          </a:p>
          <a:p>
            <a:pPr>
              <a:buSzPct val="80000"/>
            </a:pPr>
            <a:endParaRPr lang="it-IT" sz="2400" dirty="0"/>
          </a:p>
          <a:p>
            <a:pPr>
              <a:buSzPct val="80000"/>
            </a:pPr>
            <a:r>
              <a:rPr lang="it-IT" sz="2400" dirty="0" err="1" smtClean="0"/>
              <a:t>Physics</a:t>
            </a:r>
            <a:r>
              <a:rPr lang="it-IT" sz="2400" dirty="0" smtClean="0"/>
              <a:t> </a:t>
            </a:r>
            <a:r>
              <a:rPr lang="it-IT" sz="2400" dirty="0" err="1" smtClean="0"/>
              <a:t>studies</a:t>
            </a:r>
            <a:r>
              <a:rPr lang="it-IT" sz="2400" dirty="0" smtClean="0"/>
              <a:t> are a must</a:t>
            </a:r>
          </a:p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en-US" sz="2400" dirty="0" smtClean="0"/>
              <a:t>vertex resolution for low E?</a:t>
            </a:r>
          </a:p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it-IT" sz="2400" dirty="0" smtClean="0"/>
              <a:t>solar, </a:t>
            </a:r>
            <a:r>
              <a:rPr lang="it-IT" sz="2400" dirty="0" err="1" smtClean="0"/>
              <a:t>relic</a:t>
            </a:r>
            <a:r>
              <a:rPr lang="it-IT" sz="2400" dirty="0" smtClean="0"/>
              <a:t> neutrino</a:t>
            </a:r>
          </a:p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it-IT" sz="2400" dirty="0" err="1" smtClean="0"/>
              <a:t>p→K</a:t>
            </a:r>
            <a:r>
              <a:rPr lang="it-IT" sz="2400" dirty="0" smtClean="0"/>
              <a:t>+</a:t>
            </a:r>
            <a:r>
              <a:rPr lang="el-GR" sz="2400" dirty="0" smtClean="0"/>
              <a:t>ν?</a:t>
            </a:r>
          </a:p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it-IT" sz="2400" dirty="0" err="1" smtClean="0"/>
              <a:t>applications</a:t>
            </a:r>
            <a:r>
              <a:rPr lang="it-IT" sz="2400" dirty="0" smtClean="0"/>
              <a:t> </a:t>
            </a:r>
            <a:r>
              <a:rPr lang="it-IT" sz="2400" dirty="0" err="1" smtClean="0"/>
              <a:t>where</a:t>
            </a:r>
            <a:r>
              <a:rPr lang="it-IT" sz="2400" dirty="0" smtClean="0"/>
              <a:t> </a:t>
            </a:r>
            <a:r>
              <a:rPr lang="it-IT" sz="2400" dirty="0" err="1" smtClean="0"/>
              <a:t>darknoise</a:t>
            </a:r>
            <a:r>
              <a:rPr lang="it-IT" sz="2400" dirty="0" smtClean="0"/>
              <a:t>, etc. are </a:t>
            </a:r>
            <a:r>
              <a:rPr lang="it-IT" sz="2400" dirty="0" err="1" smtClean="0"/>
              <a:t>critical</a:t>
            </a:r>
            <a:r>
              <a:rPr lang="it-IT" sz="2400" dirty="0" smtClean="0"/>
              <a:t>, e.g. n-</a:t>
            </a:r>
            <a:r>
              <a:rPr lang="it-IT" sz="2400" dirty="0" err="1" smtClean="0"/>
              <a:t>tagging</a:t>
            </a:r>
            <a:endParaRPr lang="it-IT" sz="2400" dirty="0" smtClean="0"/>
          </a:p>
          <a:p>
            <a:pPr marL="285750" indent="-285750">
              <a:buSzPct val="80000"/>
              <a:buFont typeface="Wingdings" pitchFamily="2" charset="2"/>
              <a:buChar char="§"/>
            </a:pPr>
            <a:r>
              <a:rPr lang="it-IT" sz="2400" dirty="0" smtClean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244699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67544" y="1196752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sz="2000" u="sng" dirty="0" smtClean="0"/>
              <a:t>What’s the best design for our projects?</a:t>
            </a:r>
          </a:p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en-US" sz="2000" dirty="0"/>
              <a:t>w</a:t>
            </a:r>
            <a:r>
              <a:rPr lang="en-US" sz="2000" dirty="0" smtClean="0"/>
              <a:t>hat’s the best granularity? </a:t>
            </a:r>
            <a:r>
              <a:rPr lang="en-US" sz="2000" dirty="0"/>
              <a:t>(3” is okay? or can we use larger PMTs?)</a:t>
            </a:r>
          </a:p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en-US" sz="2000" dirty="0"/>
              <a:t>what timing resolution is needed? </a:t>
            </a:r>
            <a:r>
              <a:rPr lang="en-US" sz="2000" dirty="0" smtClean="0"/>
              <a:t>(PMTs and </a:t>
            </a:r>
            <a:r>
              <a:rPr lang="it-IT" sz="2000" dirty="0" err="1"/>
              <a:t>electronics</a:t>
            </a:r>
            <a:r>
              <a:rPr lang="it-IT" sz="2000" dirty="0"/>
              <a:t> </a:t>
            </a:r>
            <a:r>
              <a:rPr lang="it-IT" sz="2000" dirty="0" err="1"/>
              <a:t>requirements</a:t>
            </a:r>
            <a:r>
              <a:rPr lang="it-IT" sz="2000" dirty="0"/>
              <a:t>)</a:t>
            </a:r>
          </a:p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en-US" sz="2000" dirty="0"/>
              <a:t>how much directional information is needed </a:t>
            </a:r>
            <a:r>
              <a:rPr lang="en-US" sz="2000" dirty="0" smtClean="0"/>
              <a:t>(light collector, </a:t>
            </a:r>
            <a:r>
              <a:rPr lang="en-US" sz="2000" dirty="0"/>
              <a:t>PMT </a:t>
            </a:r>
            <a:r>
              <a:rPr lang="it-IT" sz="2000" dirty="0" err="1"/>
              <a:t>direction</a:t>
            </a:r>
            <a:r>
              <a:rPr lang="it-IT" sz="2000" dirty="0"/>
              <a:t>)</a:t>
            </a:r>
          </a:p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en-US" sz="2000" dirty="0" smtClean="0"/>
              <a:t>what about calibration devices? </a:t>
            </a:r>
          </a:p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en-US" sz="2000" dirty="0" smtClean="0"/>
              <a:t>what </a:t>
            </a:r>
            <a:r>
              <a:rPr lang="en-US" sz="2000" dirty="0"/>
              <a:t>level of </a:t>
            </a:r>
            <a:r>
              <a:rPr lang="en-US" sz="2000" dirty="0" err="1"/>
              <a:t>Rn</a:t>
            </a:r>
            <a:r>
              <a:rPr lang="en-US" sz="2000" dirty="0"/>
              <a:t> containment </a:t>
            </a:r>
            <a:r>
              <a:rPr lang="en-US" sz="2000" dirty="0" smtClean="0"/>
              <a:t>is? </a:t>
            </a:r>
            <a:r>
              <a:rPr lang="it-IT" sz="2000" dirty="0" err="1"/>
              <a:t>needs</a:t>
            </a:r>
            <a:r>
              <a:rPr lang="it-IT" sz="2000" dirty="0"/>
              <a:t> </a:t>
            </a:r>
            <a:r>
              <a:rPr lang="it-IT" sz="2000" dirty="0" err="1"/>
              <a:t>testing</a:t>
            </a:r>
            <a:r>
              <a:rPr lang="it-IT" sz="2000" dirty="0"/>
              <a:t>/</a:t>
            </a:r>
            <a:r>
              <a:rPr lang="it-IT" sz="2000" dirty="0" err="1"/>
              <a:t>measurements</a:t>
            </a:r>
            <a:r>
              <a:rPr lang="it-IT" sz="2000" dirty="0" smtClean="0"/>
              <a:t>!</a:t>
            </a:r>
            <a:endParaRPr lang="en-US" sz="2000" u="sng" dirty="0">
              <a:solidFill>
                <a:prstClr val="black"/>
              </a:solidFill>
            </a:endParaRPr>
          </a:p>
          <a:p>
            <a:pPr lvl="0">
              <a:buSzPct val="80000"/>
            </a:pPr>
            <a:endParaRPr lang="en-US" sz="2000" u="sng" dirty="0" smtClean="0">
              <a:solidFill>
                <a:prstClr val="black"/>
              </a:solidFill>
            </a:endParaRPr>
          </a:p>
          <a:p>
            <a:pPr lvl="0">
              <a:buSzPct val="80000"/>
            </a:pPr>
            <a:r>
              <a:rPr lang="en-US" sz="2000" u="sng" dirty="0" smtClean="0">
                <a:solidFill>
                  <a:prstClr val="black"/>
                </a:solidFill>
              </a:rPr>
              <a:t>How </a:t>
            </a:r>
            <a:r>
              <a:rPr lang="en-US" sz="2000" u="sng" dirty="0">
                <a:solidFill>
                  <a:prstClr val="black"/>
                </a:solidFill>
              </a:rPr>
              <a:t>PMTs and </a:t>
            </a:r>
            <a:r>
              <a:rPr lang="en-US" sz="2000" u="sng" dirty="0" err="1">
                <a:solidFill>
                  <a:prstClr val="black"/>
                </a:solidFill>
              </a:rPr>
              <a:t>mPMTs</a:t>
            </a:r>
            <a:r>
              <a:rPr lang="en-US" sz="2000" u="sng" dirty="0">
                <a:solidFill>
                  <a:prstClr val="black"/>
                </a:solidFill>
              </a:rPr>
              <a:t> coexist in </a:t>
            </a:r>
            <a:r>
              <a:rPr lang="it-IT" sz="2000" u="sng" dirty="0">
                <a:solidFill>
                  <a:prstClr val="black"/>
                </a:solidFill>
              </a:rPr>
              <a:t>the </a:t>
            </a:r>
            <a:r>
              <a:rPr lang="it-IT" sz="2000" u="sng" dirty="0" err="1">
                <a:solidFill>
                  <a:prstClr val="black"/>
                </a:solidFill>
              </a:rPr>
              <a:t>same</a:t>
            </a:r>
            <a:r>
              <a:rPr lang="it-IT" sz="2000" u="sng" dirty="0">
                <a:solidFill>
                  <a:prstClr val="black"/>
                </a:solidFill>
              </a:rPr>
              <a:t> detector?</a:t>
            </a:r>
          </a:p>
          <a:p>
            <a:pPr marL="285750" lvl="0" indent="-285750"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Can we consider a “universal” interface </a:t>
            </a:r>
            <a:r>
              <a:rPr lang="en-US" sz="2000" dirty="0" smtClean="0">
                <a:solidFill>
                  <a:prstClr val="black"/>
                </a:solidFill>
              </a:rPr>
              <a:t>for </a:t>
            </a:r>
            <a:r>
              <a:rPr lang="en-US" sz="2000" dirty="0" err="1" smtClean="0">
                <a:solidFill>
                  <a:prstClr val="black"/>
                </a:solidFill>
              </a:rPr>
              <a:t>mPMT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and </a:t>
            </a:r>
            <a:r>
              <a:rPr lang="en-US" sz="2000" dirty="0" smtClean="0">
                <a:solidFill>
                  <a:prstClr val="black"/>
                </a:solidFill>
              </a:rPr>
              <a:t>PMT</a:t>
            </a:r>
            <a:r>
              <a:rPr lang="it-IT" sz="2000" dirty="0" smtClean="0">
                <a:solidFill>
                  <a:prstClr val="black"/>
                </a:solidFill>
              </a:rPr>
              <a:t>?</a:t>
            </a:r>
            <a:endParaRPr lang="it-IT" sz="2000" dirty="0">
              <a:solidFill>
                <a:prstClr val="black"/>
              </a:solidFill>
            </a:endParaRPr>
          </a:p>
          <a:p>
            <a:pPr lvl="0">
              <a:buSzPct val="80000"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buSzPct val="80000"/>
            </a:pPr>
            <a:r>
              <a:rPr lang="en-US" sz="2000" u="sng" dirty="0">
                <a:solidFill>
                  <a:prstClr val="black"/>
                </a:solidFill>
              </a:rPr>
              <a:t>How to manage the </a:t>
            </a:r>
            <a:r>
              <a:rPr lang="en-US" sz="2000" u="sng" dirty="0" err="1">
                <a:solidFill>
                  <a:prstClr val="black"/>
                </a:solidFill>
              </a:rPr>
              <a:t>mPMT</a:t>
            </a:r>
            <a:r>
              <a:rPr lang="en-US" sz="2000" u="sng" dirty="0">
                <a:solidFill>
                  <a:prstClr val="black"/>
                </a:solidFill>
              </a:rPr>
              <a:t> </a:t>
            </a:r>
            <a:r>
              <a:rPr lang="en-US" sz="2000" u="sng" dirty="0" err="1">
                <a:solidFill>
                  <a:prstClr val="black"/>
                </a:solidFill>
              </a:rPr>
              <a:t>assemblig</a:t>
            </a:r>
            <a:r>
              <a:rPr lang="en-US" sz="2000" u="sng" dirty="0">
                <a:solidFill>
                  <a:prstClr val="black"/>
                </a:solidFill>
              </a:rPr>
              <a:t>, QA</a:t>
            </a:r>
            <a:r>
              <a:rPr lang="en-US" sz="2000" u="sng" dirty="0" smtClean="0">
                <a:solidFill>
                  <a:prstClr val="black"/>
                </a:solidFill>
              </a:rPr>
              <a:t>, testing…..?</a:t>
            </a:r>
          </a:p>
          <a:p>
            <a:pPr marL="342900" lvl="0" indent="-342900">
              <a:buSzPct val="80000"/>
              <a:buFont typeface="Wingdings" pitchFamily="2" charset="2"/>
              <a:buChar char="§"/>
            </a:pPr>
            <a:r>
              <a:rPr lang="en-US" sz="2000" dirty="0"/>
              <a:t>Mass production is more challenging </a:t>
            </a:r>
            <a:r>
              <a:rPr lang="en-US" sz="2000" dirty="0" smtClean="0"/>
              <a:t>due </a:t>
            </a:r>
            <a:r>
              <a:rPr lang="en-US" sz="2000" dirty="0"/>
              <a:t>to complex assembly works</a:t>
            </a:r>
            <a:endParaRPr lang="en-US" sz="2000" u="sng" dirty="0" smtClean="0">
              <a:solidFill>
                <a:prstClr val="black"/>
              </a:solidFill>
            </a:endParaRPr>
          </a:p>
          <a:p>
            <a:pPr marL="342900" indent="-342900">
              <a:buSzPct val="80000"/>
              <a:buFont typeface="Wingdings" pitchFamily="2" charset="2"/>
              <a:buChar char="§"/>
            </a:pPr>
            <a:r>
              <a:rPr lang="it-IT" sz="2000" dirty="0" err="1" smtClean="0"/>
              <a:t>sourcing</a:t>
            </a:r>
            <a:r>
              <a:rPr lang="it-IT" sz="2000" dirty="0" smtClean="0"/>
              <a:t>/</a:t>
            </a:r>
            <a:r>
              <a:rPr lang="it-IT" sz="2000" dirty="0" err="1" smtClean="0"/>
              <a:t>testing</a:t>
            </a:r>
            <a:r>
              <a:rPr lang="it-IT" sz="2000" dirty="0" smtClean="0"/>
              <a:t> of </a:t>
            </a:r>
            <a:r>
              <a:rPr lang="it-IT" sz="2000" dirty="0" err="1" smtClean="0"/>
              <a:t>components</a:t>
            </a:r>
            <a:r>
              <a:rPr lang="en-US" sz="2000" u="sng" dirty="0" smtClean="0">
                <a:solidFill>
                  <a:prstClr val="black"/>
                </a:solidFill>
              </a:rPr>
              <a:t> </a:t>
            </a:r>
            <a:endParaRPr lang="en-US" sz="2000" u="sng" dirty="0">
              <a:solidFill>
                <a:prstClr val="black"/>
              </a:solidFill>
            </a:endParaRPr>
          </a:p>
          <a:p>
            <a:pPr marL="342900" lvl="0" indent="-342900"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“global” participation in the production needed</a:t>
            </a:r>
          </a:p>
          <a:p>
            <a:pPr marL="342900" lvl="0" indent="-342900"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can we manage this in a reasonable time and with high reliability?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792" y="594928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Can we share </a:t>
            </a:r>
            <a:r>
              <a:rPr lang="en-US" sz="2400" dirty="0" err="1"/>
              <a:t>informations</a:t>
            </a:r>
            <a:r>
              <a:rPr lang="en-US" sz="2400" dirty="0"/>
              <a:t> and experiences and profit as much as possible from E61 and Hyper-K studies?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8500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4912155"/>
            <a:ext cx="1856375" cy="193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mPMT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48472" y="1247269"/>
            <a:ext cx="4860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KM3NeT experience</a:t>
            </a:r>
            <a:endParaRPr lang="it-IT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000" dirty="0" smtClean="0"/>
              <a:t>Lower </a:t>
            </a:r>
            <a:r>
              <a:rPr lang="it-IT" sz="2000" dirty="0" err="1" smtClean="0"/>
              <a:t>price</a:t>
            </a:r>
            <a:r>
              <a:rPr lang="it-IT" sz="2000" dirty="0" smtClean="0"/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000" dirty="0" err="1" smtClean="0"/>
              <a:t>Several</a:t>
            </a:r>
            <a:r>
              <a:rPr lang="it-IT" sz="2000" dirty="0" smtClean="0"/>
              <a:t> </a:t>
            </a:r>
            <a:r>
              <a:rPr lang="it-IT" sz="2000" dirty="0" err="1" smtClean="0"/>
              <a:t>manifacturer</a:t>
            </a:r>
            <a:r>
              <a:rPr lang="it-IT" sz="2000" dirty="0" smtClean="0"/>
              <a:t> of small </a:t>
            </a:r>
            <a:r>
              <a:rPr lang="it-IT" sz="2000" dirty="0" err="1" smtClean="0"/>
              <a:t>PMTs</a:t>
            </a:r>
            <a:endParaRPr lang="it-IT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000" dirty="0" err="1" smtClean="0"/>
              <a:t>Smaller</a:t>
            </a:r>
            <a:r>
              <a:rPr lang="it-IT" sz="2000" dirty="0" smtClean="0"/>
              <a:t> </a:t>
            </a:r>
            <a:r>
              <a:rPr lang="it-IT" sz="2000" dirty="0" err="1" smtClean="0"/>
              <a:t>transit</a:t>
            </a:r>
            <a:r>
              <a:rPr lang="it-IT" sz="2000" dirty="0" smtClean="0"/>
              <a:t> time spread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000" dirty="0" err="1" smtClean="0"/>
              <a:t>Negligible</a:t>
            </a:r>
            <a:r>
              <a:rPr lang="it-IT" sz="2000" dirty="0" smtClean="0"/>
              <a:t>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 due to </a:t>
            </a:r>
            <a:r>
              <a:rPr lang="it-IT" sz="2000" dirty="0" err="1" smtClean="0"/>
              <a:t>magnetic</a:t>
            </a:r>
            <a:r>
              <a:rPr lang="it-IT" sz="2000" dirty="0" smtClean="0"/>
              <a:t> </a:t>
            </a:r>
            <a:r>
              <a:rPr lang="it-IT" sz="2000" dirty="0" err="1" smtClean="0"/>
              <a:t>fields</a:t>
            </a:r>
            <a:endParaRPr lang="it-IT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Almost uniform coverage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Photon </a:t>
            </a:r>
            <a:r>
              <a:rPr lang="en-US" sz="2000" dirty="0" smtClean="0"/>
              <a:t>counting</a:t>
            </a:r>
            <a:endParaRPr lang="it-IT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000" dirty="0" smtClean="0"/>
              <a:t>High </a:t>
            </a:r>
            <a:r>
              <a:rPr lang="it-IT" sz="2000" dirty="0" err="1" smtClean="0"/>
              <a:t>granularity</a:t>
            </a:r>
            <a:r>
              <a:rPr lang="it-IT" sz="2000" dirty="0" smtClean="0"/>
              <a:t> for background </a:t>
            </a:r>
            <a:r>
              <a:rPr lang="it-IT" sz="2000" dirty="0" err="1" smtClean="0"/>
              <a:t>rejection</a:t>
            </a:r>
            <a:endParaRPr lang="it-IT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000" dirty="0" err="1" smtClean="0"/>
              <a:t>Directional</a:t>
            </a:r>
            <a:r>
              <a:rPr lang="it-IT" sz="2000" dirty="0" smtClean="0"/>
              <a:t> </a:t>
            </a:r>
            <a:r>
              <a:rPr lang="it-IT" sz="2000" dirty="0" err="1" smtClean="0"/>
              <a:t>sensitivity</a:t>
            </a:r>
            <a:endParaRPr lang="it-IT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L</a:t>
            </a:r>
            <a:r>
              <a:rPr lang="en-US" sz="2000" dirty="0" smtClean="0"/>
              <a:t>ocal time coincidences between PMTs inside the same </a:t>
            </a:r>
            <a:r>
              <a:rPr lang="en-US" sz="2000" dirty="0" err="1" smtClean="0"/>
              <a:t>mPMT</a:t>
            </a:r>
            <a:endParaRPr lang="en-US" sz="2000" dirty="0"/>
          </a:p>
        </p:txBody>
      </p:sp>
      <p:sp>
        <p:nvSpPr>
          <p:cNvPr id="4" name="Rettangolo 3"/>
          <p:cNvSpPr/>
          <p:nvPr/>
        </p:nvSpPr>
        <p:spPr>
          <a:xfrm>
            <a:off x="3707904" y="4737338"/>
            <a:ext cx="525658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2000" dirty="0" err="1"/>
              <a:t>Reconstruction</a:t>
            </a:r>
            <a:r>
              <a:rPr lang="it-IT" sz="2000" dirty="0"/>
              <a:t> </a:t>
            </a:r>
            <a:r>
              <a:rPr lang="it-IT" sz="2000" dirty="0" err="1"/>
              <a:t>capability</a:t>
            </a:r>
            <a:r>
              <a:rPr lang="it-IT" sz="2000" dirty="0"/>
              <a:t> </a:t>
            </a:r>
            <a:r>
              <a:rPr lang="it-IT" sz="2000" dirty="0" err="1"/>
              <a:t>improved</a:t>
            </a:r>
            <a:r>
              <a:rPr lang="it-IT" sz="2000" dirty="0"/>
              <a:t> by </a:t>
            </a:r>
            <a:r>
              <a:rPr lang="it-IT" sz="2000" dirty="0" err="1"/>
              <a:t>exploiting</a:t>
            </a:r>
            <a:r>
              <a:rPr lang="it-IT" sz="2000" dirty="0"/>
              <a:t> </a:t>
            </a:r>
            <a:r>
              <a:rPr lang="it-IT" sz="2000" dirty="0" err="1"/>
              <a:t>directionality</a:t>
            </a:r>
            <a:r>
              <a:rPr lang="it-IT" sz="2000" dirty="0"/>
              <a:t> of </a:t>
            </a:r>
            <a:r>
              <a:rPr lang="it-IT" sz="2000" dirty="0" err="1"/>
              <a:t>photodetectors</a:t>
            </a:r>
            <a:endParaRPr lang="it-I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444966" cy="25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player.slideplayer.com/35/10515276/data/images/img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35" y="1412776"/>
            <a:ext cx="14573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763688" y="5517232"/>
            <a:ext cx="2185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IceCube</a:t>
            </a:r>
            <a:r>
              <a:rPr lang="it-IT" dirty="0" smtClean="0"/>
              <a:t> </a:t>
            </a:r>
            <a:r>
              <a:rPr lang="it-IT" dirty="0" err="1" smtClean="0"/>
              <a:t>mDOM</a:t>
            </a:r>
            <a:r>
              <a:rPr lang="it-IT" dirty="0" smtClean="0"/>
              <a:t> </a:t>
            </a:r>
            <a:r>
              <a:rPr lang="en-US" dirty="0" err="1" smtClean="0"/>
              <a:t>mDOM</a:t>
            </a:r>
            <a:r>
              <a:rPr lang="en-US" dirty="0" smtClean="0"/>
              <a:t> prototype </a:t>
            </a:r>
            <a:r>
              <a:rPr lang="en-US" dirty="0"/>
              <a:t>to be tested in </a:t>
            </a:r>
            <a:r>
              <a:rPr lang="en-US" dirty="0" smtClean="0"/>
              <a:t>PINGU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30787" y="1261209"/>
            <a:ext cx="3245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new design for optical sensors developed </a:t>
            </a:r>
            <a:r>
              <a:rPr lang="en-US" sz="2000" dirty="0" smtClean="0"/>
              <a:t> by the Km3NeT </a:t>
            </a:r>
            <a:r>
              <a:rPr lang="en-US" sz="2000" dirty="0"/>
              <a:t>collaboration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572000" y="5589240"/>
            <a:ext cx="4104456" cy="9541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err="1" smtClean="0"/>
              <a:t>Possible</a:t>
            </a:r>
            <a:r>
              <a:rPr lang="it-IT" sz="2800" dirty="0" smtClean="0"/>
              <a:t> </a:t>
            </a:r>
            <a:r>
              <a:rPr lang="it-IT" sz="2800" dirty="0" err="1" smtClean="0"/>
              <a:t>application</a:t>
            </a:r>
            <a:r>
              <a:rPr lang="it-IT" sz="2800" dirty="0" smtClean="0"/>
              <a:t> of </a:t>
            </a:r>
            <a:r>
              <a:rPr lang="it-IT" sz="2800" dirty="0" err="1" smtClean="0"/>
              <a:t>mPMT</a:t>
            </a:r>
            <a:r>
              <a:rPr lang="it-IT" sz="2800" dirty="0" smtClean="0"/>
              <a:t> in </a:t>
            </a:r>
            <a:r>
              <a:rPr lang="it-IT" sz="2800" dirty="0" err="1" smtClean="0"/>
              <a:t>Hyper</a:t>
            </a:r>
            <a:r>
              <a:rPr lang="it-IT" sz="2800" dirty="0" smtClean="0"/>
              <a:t>-K and E61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3219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3" y="2706319"/>
            <a:ext cx="3722379" cy="35520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9280" y="669327"/>
            <a:ext cx="8738932" cy="1089253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/>
              <a:t>Testing 3’’, 5’’ (just ordered), 8’’ </a:t>
            </a:r>
            <a:r>
              <a:rPr lang="en-GB" sz="2800" dirty="0" err="1"/>
              <a:t>PMTs.</a:t>
            </a:r>
            <a:r>
              <a:rPr lang="en-GB" sz="2800" dirty="0"/>
              <a:t> Useful for both IWCD and HK.</a:t>
            </a:r>
          </a:p>
          <a:p>
            <a:r>
              <a:rPr lang="en-GB" sz="2800" dirty="0"/>
              <a:t>New type 3’’ arrived (D793KFL) with much improved 1 PE TTS </a:t>
            </a:r>
            <a:r>
              <a:rPr lang="en-GB" sz="2800" dirty="0">
                <a:latin typeface="Symbol" panose="05050102010706020507" pitchFamily="18" charset="2"/>
              </a:rPr>
              <a:t>s</a:t>
            </a:r>
            <a:r>
              <a:rPr lang="en-GB" sz="2800" dirty="0"/>
              <a:t>(1.6ns)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465531" y="21111"/>
            <a:ext cx="7886430" cy="7696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Photosensors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175446" y="1800148"/>
            <a:ext cx="4942277" cy="52108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Possible tests:</a:t>
            </a:r>
          </a:p>
          <a:p>
            <a:r>
              <a:rPr lang="en-GB" sz="2000" dirty="0"/>
              <a:t>Linearity</a:t>
            </a:r>
          </a:p>
          <a:p>
            <a:r>
              <a:rPr lang="en-GB" sz="2000" dirty="0"/>
              <a:t>Rise time/fall time/Timing resolution</a:t>
            </a:r>
          </a:p>
          <a:p>
            <a:r>
              <a:rPr lang="en-GB" sz="2000" dirty="0"/>
              <a:t>Response time / jitter</a:t>
            </a:r>
          </a:p>
          <a:p>
            <a:r>
              <a:rPr lang="en-GB" sz="2000" dirty="0"/>
              <a:t>Dark rate vs gain</a:t>
            </a:r>
          </a:p>
          <a:p>
            <a:r>
              <a:rPr lang="en-GB" sz="2000" dirty="0"/>
              <a:t>Single PE performance</a:t>
            </a:r>
          </a:p>
          <a:p>
            <a:r>
              <a:rPr lang="en-GB" sz="2000" dirty="0"/>
              <a:t>Surface uniformity (time/charge)</a:t>
            </a:r>
          </a:p>
          <a:p>
            <a:pPr marL="0" indent="0">
              <a:buNone/>
            </a:pPr>
            <a:r>
              <a:rPr lang="en-GB" sz="2000" dirty="0"/>
              <a:t>Expanding to:</a:t>
            </a:r>
          </a:p>
          <a:p>
            <a:r>
              <a:rPr lang="en-GB" sz="2000" dirty="0"/>
              <a:t>Long term stability / ageing</a:t>
            </a:r>
          </a:p>
          <a:p>
            <a:r>
              <a:rPr lang="en-GB" sz="2000" dirty="0"/>
              <a:t>QE Frequency response</a:t>
            </a:r>
          </a:p>
          <a:p>
            <a:r>
              <a:rPr lang="en-GB" sz="2000" dirty="0"/>
              <a:t>Effect of magnetic fields</a:t>
            </a:r>
          </a:p>
          <a:p>
            <a:r>
              <a:rPr lang="en-GB" sz="2000" dirty="0"/>
              <a:t>Mechanical, coupling with water</a:t>
            </a: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74860" y="2852233"/>
            <a:ext cx="2602517" cy="260873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Setup at QM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327" y="6443127"/>
            <a:ext cx="94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XY stage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58521" y="5510715"/>
            <a:ext cx="8896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9354KB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00398" y="5291485"/>
            <a:ext cx="10760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9302B flat</a:t>
            </a:r>
            <a:endParaRPr lang="en-US" b="1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465531" y="5174625"/>
            <a:ext cx="440728" cy="1268501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956132" y="2471012"/>
            <a:ext cx="440728" cy="95568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27784" y="1772816"/>
            <a:ext cx="11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Optical fibre</a:t>
            </a:r>
            <a:endParaRPr lang="en-US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187910" y="2957384"/>
            <a:ext cx="4498890" cy="3049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3" name="Picture 3"/>
          <p:cNvPicPr/>
          <p:nvPr/>
        </p:nvPicPr>
        <p:blipFill>
          <a:blip r:embed="rId4"/>
          <a:stretch/>
        </p:blipFill>
        <p:spPr>
          <a:xfrm>
            <a:off x="7411408" y="2606971"/>
            <a:ext cx="1627560" cy="2330280"/>
          </a:xfrm>
          <a:prstGeom prst="rect">
            <a:avLst/>
          </a:prstGeom>
          <a:ln>
            <a:noFill/>
          </a:ln>
        </p:spPr>
      </p:pic>
      <p:sp>
        <p:nvSpPr>
          <p:cNvPr id="24" name="CustomShape 9"/>
          <p:cNvSpPr/>
          <p:nvPr/>
        </p:nvSpPr>
        <p:spPr>
          <a:xfrm>
            <a:off x="7452320" y="1700808"/>
            <a:ext cx="121149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D783KFL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Test prototype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7484" y="1484784"/>
            <a:ext cx="270189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Black box with automated control on the LED position w.r.t the photocathode</a:t>
            </a:r>
          </a:p>
        </p:txBody>
      </p:sp>
    </p:spTree>
    <p:extLst>
      <p:ext uri="{BB962C8B-B14F-4D97-AF65-F5344CB8AC3E}">
        <p14:creationId xmlns:p14="http://schemas.microsoft.com/office/powerpoint/2010/main" val="2999382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550260" y="-9360"/>
            <a:ext cx="788643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Outer Detector Simulation 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CustomShape 2"/>
          <p:cNvSpPr/>
          <p:nvPr/>
        </p:nvSpPr>
        <p:spPr>
          <a:xfrm>
            <a:off x="2123728" y="1190840"/>
            <a:ext cx="6325830" cy="187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Initial design based on Super-K Outer-detector: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GB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~ 6700 20 </a:t>
            </a:r>
            <a:r>
              <a:rPr lang="en-GB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cms</a:t>
            </a:r>
            <a:r>
              <a:rPr lang="en-GB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(8”) PMTs facing outward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GB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1% coverage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GB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 Water thickness : 1m barrel / 2m top and bottom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GB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Basic geometry and digitization implemented.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8" name="Picture 6"/>
          <p:cNvPicPr/>
          <p:nvPr/>
        </p:nvPicPr>
        <p:blipFill>
          <a:blip r:embed="rId3"/>
          <a:stretch/>
        </p:blipFill>
        <p:spPr>
          <a:xfrm>
            <a:off x="200610" y="1426680"/>
            <a:ext cx="2009610" cy="2585880"/>
          </a:xfrm>
          <a:prstGeom prst="rect">
            <a:avLst/>
          </a:prstGeom>
          <a:ln>
            <a:noFill/>
          </a:ln>
        </p:spPr>
      </p:pic>
      <p:pic>
        <p:nvPicPr>
          <p:cNvPr id="540" name="Picture 8"/>
          <p:cNvPicPr/>
          <p:nvPr/>
        </p:nvPicPr>
        <p:blipFill>
          <a:blip r:embed="rId4"/>
          <a:stretch/>
        </p:blipFill>
        <p:spPr>
          <a:xfrm>
            <a:off x="2843808" y="3429000"/>
            <a:ext cx="2184132" cy="2829600"/>
          </a:xfrm>
          <a:prstGeom prst="rect">
            <a:avLst/>
          </a:prstGeom>
          <a:ln>
            <a:noFill/>
          </a:ln>
        </p:spPr>
      </p:pic>
      <p:sp>
        <p:nvSpPr>
          <p:cNvPr id="541" name="CustomShape 3"/>
          <p:cNvSpPr/>
          <p:nvPr/>
        </p:nvSpPr>
        <p:spPr>
          <a:xfrm>
            <a:off x="2552040" y="6259320"/>
            <a:ext cx="2655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Orange : Tyvek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Purple : OD PMTs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CustomShape 4"/>
          <p:cNvSpPr/>
          <p:nvPr/>
        </p:nvSpPr>
        <p:spPr>
          <a:xfrm>
            <a:off x="2794770" y="3110760"/>
            <a:ext cx="223317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 + OD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3" name="Picture 3"/>
          <p:cNvPicPr/>
          <p:nvPr/>
        </p:nvPicPr>
        <p:blipFill>
          <a:blip r:embed="rId5"/>
          <a:stretch/>
        </p:blipFill>
        <p:spPr>
          <a:xfrm>
            <a:off x="5916780" y="3110760"/>
            <a:ext cx="2476170" cy="3291840"/>
          </a:xfrm>
          <a:prstGeom prst="rect">
            <a:avLst/>
          </a:prstGeom>
          <a:ln>
            <a:noFill/>
          </a:ln>
        </p:spPr>
      </p:pic>
      <p:pic>
        <p:nvPicPr>
          <p:cNvPr id="544" name="Picture 2"/>
          <p:cNvPicPr/>
          <p:nvPr/>
        </p:nvPicPr>
        <p:blipFill>
          <a:blip r:embed="rId6"/>
          <a:stretch/>
        </p:blipFill>
        <p:spPr>
          <a:xfrm>
            <a:off x="92880" y="4159440"/>
            <a:ext cx="2516400" cy="2243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1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mPMT</a:t>
            </a:r>
            <a:r>
              <a:rPr lang="it-IT" dirty="0" smtClean="0"/>
              <a:t> in </a:t>
            </a:r>
            <a:r>
              <a:rPr lang="it-IT" dirty="0" err="1" smtClean="0"/>
              <a:t>Hyper</a:t>
            </a:r>
            <a:r>
              <a:rPr lang="it-IT" dirty="0" smtClean="0"/>
              <a:t>-K and E61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10744" y="1576818"/>
            <a:ext cx="4184808" cy="486287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/>
              <a:t>Technical benefits: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Pressure </a:t>
            </a:r>
            <a:r>
              <a:rPr lang="en-US" sz="2400" dirty="0" err="1" smtClean="0"/>
              <a:t>resistent</a:t>
            </a:r>
            <a:r>
              <a:rPr lang="en-US" sz="2400" dirty="0" smtClean="0"/>
              <a:t> vessel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Waterproofing vessel  </a:t>
            </a:r>
            <a:r>
              <a:rPr lang="en-US" sz="2400" dirty="0" smtClean="0">
                <a:sym typeface="Symbol"/>
              </a:rPr>
              <a:t> protective for </a:t>
            </a:r>
            <a:r>
              <a:rPr lang="en-US" sz="2400" dirty="0" err="1" smtClean="0"/>
              <a:t>photosensors</a:t>
            </a:r>
            <a:r>
              <a:rPr lang="en-US" sz="2400" dirty="0" smtClean="0"/>
              <a:t>, readout electronics, monitoring, calibration devices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Compact system </a:t>
            </a:r>
            <a:r>
              <a:rPr lang="it-IT" sz="2400" dirty="0" smtClean="0">
                <a:sym typeface="Symbol"/>
              </a:rPr>
              <a:t> </a:t>
            </a:r>
            <a:r>
              <a:rPr lang="it-IT" sz="2400" dirty="0" err="1" smtClean="0">
                <a:sym typeface="Symbol"/>
              </a:rPr>
              <a:t>simplified</a:t>
            </a:r>
            <a:r>
              <a:rPr lang="it-IT" sz="2400" dirty="0" smtClean="0">
                <a:sym typeface="Symbol"/>
              </a:rPr>
              <a:t> </a:t>
            </a:r>
            <a:r>
              <a:rPr lang="it-IT" sz="2400" dirty="0" err="1" smtClean="0">
                <a:sym typeface="Symbol"/>
              </a:rPr>
              <a:t>sharing</a:t>
            </a:r>
            <a:r>
              <a:rPr lang="it-IT" sz="2400" dirty="0" smtClean="0">
                <a:sym typeface="Symbol"/>
              </a:rPr>
              <a:t> of </a:t>
            </a:r>
            <a:r>
              <a:rPr lang="it-IT" sz="2400" dirty="0" err="1" smtClean="0"/>
              <a:t>integration</a:t>
            </a:r>
            <a:r>
              <a:rPr lang="it-IT" sz="2400" dirty="0" smtClean="0"/>
              <a:t>, </a:t>
            </a:r>
            <a:r>
              <a:rPr lang="it-IT" sz="2400" dirty="0" err="1" smtClean="0"/>
              <a:t>testing</a:t>
            </a:r>
            <a:r>
              <a:rPr lang="it-IT" sz="2400" dirty="0" smtClean="0"/>
              <a:t>, </a:t>
            </a:r>
            <a:r>
              <a:rPr lang="it-IT" sz="2400" dirty="0" err="1" smtClean="0"/>
              <a:t>delivering</a:t>
            </a:r>
            <a:r>
              <a:rPr lang="it-IT" sz="2400" dirty="0" smtClean="0"/>
              <a:t>, </a:t>
            </a:r>
            <a:r>
              <a:rPr lang="it-IT" sz="2400" dirty="0" err="1" smtClean="0"/>
              <a:t>installation</a:t>
            </a:r>
            <a:r>
              <a:rPr lang="it-IT" sz="2400" dirty="0" smtClean="0"/>
              <a:t>. </a:t>
            </a:r>
            <a:r>
              <a:rPr lang="en-US" sz="2400" dirty="0"/>
              <a:t>I</a:t>
            </a:r>
            <a:r>
              <a:rPr lang="en-US" sz="2400" dirty="0" smtClean="0"/>
              <a:t>mportant advantage for mass production and installation, as in our case.</a:t>
            </a:r>
            <a:endParaRPr lang="it-IT" sz="24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143508" y="1556206"/>
            <a:ext cx="4212468" cy="489364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u="sng" dirty="0" err="1" smtClean="0"/>
              <a:t>Potentiality</a:t>
            </a:r>
            <a:r>
              <a:rPr lang="it-IT" sz="2800" u="sng" dirty="0" smtClean="0"/>
              <a:t> for </a:t>
            </a:r>
            <a:r>
              <a:rPr lang="it-IT" sz="2800" u="sng" dirty="0" err="1" smtClean="0"/>
              <a:t>physics</a:t>
            </a:r>
            <a:r>
              <a:rPr lang="it-IT" sz="2800" u="sng" dirty="0" smtClean="0"/>
              <a:t>:</a:t>
            </a:r>
          </a:p>
          <a:p>
            <a:endParaRPr lang="it-IT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 err="1"/>
              <a:t>Increased</a:t>
            </a:r>
            <a:r>
              <a:rPr lang="it-IT" sz="2400" dirty="0"/>
              <a:t> </a:t>
            </a:r>
            <a:r>
              <a:rPr lang="it-IT" sz="2400" dirty="0" err="1" smtClean="0"/>
              <a:t>granularity</a:t>
            </a:r>
            <a:r>
              <a:rPr lang="it-IT" sz="2400" dirty="0" smtClean="0"/>
              <a:t> </a:t>
            </a:r>
            <a:r>
              <a:rPr lang="en-US" sz="2400" dirty="0" smtClean="0"/>
              <a:t>enhanced </a:t>
            </a:r>
            <a:r>
              <a:rPr lang="en-US" sz="2400" dirty="0"/>
              <a:t>event </a:t>
            </a:r>
            <a:r>
              <a:rPr lang="en-US" sz="2400" dirty="0" smtClean="0"/>
              <a:t>reconstruction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smtClean="0"/>
              <a:t>multi-ring events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Different PMTs orientations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/>
              <a:t>directional information </a:t>
            </a:r>
            <a:r>
              <a:rPr lang="en-US" sz="2400" dirty="0" smtClean="0">
                <a:sym typeface="Symbol"/>
              </a:rPr>
              <a:t>  </a:t>
            </a:r>
            <a:r>
              <a:rPr lang="en-US" sz="2400" dirty="0" smtClean="0"/>
              <a:t>reduced effective dark </a:t>
            </a:r>
            <a:r>
              <a:rPr lang="en-US" sz="2400" dirty="0"/>
              <a:t>hit rate 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I</a:t>
            </a:r>
            <a:r>
              <a:rPr lang="en-US" sz="2400" dirty="0" smtClean="0"/>
              <a:t>mproved </a:t>
            </a:r>
            <a:r>
              <a:rPr lang="en-US" sz="2400" dirty="0"/>
              <a:t>signal-to-noise separation for low energy events </a:t>
            </a:r>
            <a:r>
              <a:rPr lang="en-US" sz="2400" dirty="0" smtClean="0"/>
              <a:t>such as solar/supernova </a:t>
            </a:r>
            <a:r>
              <a:rPr lang="en-US" sz="2400" dirty="0"/>
              <a:t>neutrinos and the neutron tagging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4530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mPMT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endParaRPr lang="it-IT" dirty="0"/>
          </a:p>
        </p:txBody>
      </p:sp>
      <p:pic>
        <p:nvPicPr>
          <p:cNvPr id="1028" name="Picture 4" descr="DOM_exploded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744416" cy="55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084513" y="4293096"/>
            <a:ext cx="50239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Great opportunity </a:t>
            </a:r>
            <a:r>
              <a:rPr lang="en-US" sz="2400" dirty="0"/>
              <a:t>for international </a:t>
            </a:r>
            <a:r>
              <a:rPr lang="en-US" sz="2400" dirty="0" smtClean="0"/>
              <a:t>contributions: </a:t>
            </a:r>
          </a:p>
          <a:p>
            <a:pPr marL="342900" indent="-342900">
              <a:buSzPct val="90000"/>
              <a:buFont typeface="Wingdings" pitchFamily="2" charset="2"/>
              <a:buChar char="§"/>
            </a:pPr>
            <a:r>
              <a:rPr lang="en-US" sz="2400" dirty="0" smtClean="0"/>
              <a:t>in R&amp;D activities</a:t>
            </a:r>
          </a:p>
          <a:p>
            <a:pPr marL="342900" indent="-342900">
              <a:buSzPct val="90000"/>
              <a:buFont typeface="Wingdings" pitchFamily="2" charset="2"/>
              <a:buChar char="§"/>
            </a:pPr>
            <a:r>
              <a:rPr lang="en-US" sz="2400" dirty="0"/>
              <a:t>i</a:t>
            </a:r>
            <a:r>
              <a:rPr lang="en-US" sz="2400" dirty="0" smtClean="0"/>
              <a:t>n construction/assembling/testing </a:t>
            </a:r>
          </a:p>
          <a:p>
            <a:pPr>
              <a:buSzPct val="90000"/>
            </a:pPr>
            <a:r>
              <a:rPr lang="en-US" sz="2000" dirty="0" smtClean="0"/>
              <a:t>as </a:t>
            </a:r>
            <a:r>
              <a:rPr lang="en-US" sz="2000" dirty="0"/>
              <a:t>is successfully done for the KM3NeT </a:t>
            </a:r>
            <a:r>
              <a:rPr lang="en-US" sz="2000" dirty="0" smtClean="0"/>
              <a:t>and </a:t>
            </a:r>
            <a:r>
              <a:rPr lang="en-US" sz="2000" dirty="0" err="1" smtClean="0"/>
              <a:t>IceCube</a:t>
            </a:r>
            <a:endParaRPr lang="it-IT" sz="20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4067944" y="1383159"/>
            <a:ext cx="4968552" cy="2549897"/>
            <a:chOff x="4067944" y="1383159"/>
            <a:chExt cx="4968552" cy="2549897"/>
          </a:xfrm>
        </p:grpSpPr>
        <p:sp>
          <p:nvSpPr>
            <p:cNvPr id="6" name="Rettangolo 5"/>
            <p:cNvSpPr/>
            <p:nvPr/>
          </p:nvSpPr>
          <p:spPr>
            <a:xfrm>
              <a:off x="4067944" y="1901731"/>
              <a:ext cx="259228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Acrylic vessel</a:t>
              </a: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Cooling system</a:t>
              </a: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Penetrator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PMTs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PMT bases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Optical-gel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pressure gauge 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6372200" y="1896104"/>
              <a:ext cx="266429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it-IT" dirty="0" smtClean="0"/>
                <a:t>PMT </a:t>
              </a:r>
              <a:r>
                <a:rPr lang="it-IT" dirty="0" err="1" smtClean="0"/>
                <a:t>reflector</a:t>
              </a:r>
              <a:r>
                <a:rPr lang="it-IT" dirty="0" smtClean="0"/>
                <a:t> </a:t>
              </a:r>
              <a:r>
                <a:rPr lang="it-IT" dirty="0" err="1" smtClean="0"/>
                <a:t>rings</a:t>
              </a:r>
              <a:r>
                <a:rPr lang="it-IT" dirty="0" smtClean="0"/>
                <a:t> </a:t>
              </a:r>
              <a:endParaRPr lang="en-US" dirty="0" smtClean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PMT support structure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PMT Read-out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Main Logic Board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/>
                <a:t>Calibration system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dirty="0" smtClean="0"/>
                <a:t>Temperature/</a:t>
              </a:r>
              <a:r>
                <a:rPr lang="it-IT" dirty="0" err="1" smtClean="0"/>
                <a:t>Humidity</a:t>
              </a:r>
              <a:r>
                <a:rPr lang="it-IT" dirty="0" smtClean="0"/>
                <a:t> </a:t>
              </a:r>
              <a:r>
                <a:rPr lang="it-IT" dirty="0" err="1" smtClean="0"/>
                <a:t>sensors</a:t>
              </a:r>
              <a:endParaRPr lang="it-IT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084513" y="1383159"/>
              <a:ext cx="49519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Complex structure</a:t>
              </a:r>
              <a:endParaRPr lang="it-IT" sz="2400" dirty="0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4067944" y="1268760"/>
            <a:ext cx="4968552" cy="27532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92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mPMT </a:t>
            </a:r>
            <a:r>
              <a:rPr lang="it-IT" dirty="0" err="1"/>
              <a:t>Prototype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96752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r>
              <a:rPr lang="it-IT" sz="2000" dirty="0"/>
              <a:t>	</a:t>
            </a:r>
            <a:r>
              <a:rPr lang="it-IT" sz="2000" dirty="0" smtClean="0"/>
              <a:t>- 17’’ </a:t>
            </a:r>
            <a:r>
              <a:rPr lang="it-IT" sz="2000" dirty="0" err="1" smtClean="0"/>
              <a:t>diameter</a:t>
            </a:r>
            <a:r>
              <a:rPr lang="it-IT" sz="2000" dirty="0" smtClean="0"/>
              <a:t> of the vessel (the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in Km3Net)</a:t>
            </a:r>
          </a:p>
          <a:p>
            <a:r>
              <a:rPr lang="it-IT" sz="2000" dirty="0"/>
              <a:t>	</a:t>
            </a:r>
            <a:r>
              <a:rPr lang="it-IT" sz="2000" dirty="0" smtClean="0"/>
              <a:t>- 2 </a:t>
            </a:r>
            <a:r>
              <a:rPr lang="it-IT" sz="2000" dirty="0" err="1" smtClean="0"/>
              <a:t>hemisphere</a:t>
            </a:r>
            <a:r>
              <a:rPr lang="it-IT" sz="2000" dirty="0" smtClean="0"/>
              <a:t>: </a:t>
            </a:r>
          </a:p>
          <a:p>
            <a:r>
              <a:rPr lang="it-IT" sz="2000" dirty="0"/>
              <a:t>	</a:t>
            </a:r>
            <a:r>
              <a:rPr lang="it-IT" sz="2000" dirty="0" smtClean="0"/>
              <a:t>	- ID </a:t>
            </a:r>
            <a:r>
              <a:rPr lang="it-IT" sz="2000" dirty="0" err="1" smtClean="0"/>
              <a:t>hemisphere</a:t>
            </a:r>
            <a:r>
              <a:rPr lang="it-IT" sz="2000" dirty="0" smtClean="0"/>
              <a:t>: 19 </a:t>
            </a:r>
            <a:r>
              <a:rPr lang="it-IT" sz="2000" dirty="0" err="1" smtClean="0"/>
              <a:t>PMTs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smtClean="0"/>
              <a:t>	- OD </a:t>
            </a:r>
            <a:r>
              <a:rPr lang="it-IT" sz="2000" dirty="0" err="1" smtClean="0"/>
              <a:t>hemisphere</a:t>
            </a:r>
            <a:r>
              <a:rPr lang="it-IT" sz="2000" dirty="0" smtClean="0"/>
              <a:t>: 4/7 </a:t>
            </a:r>
            <a:r>
              <a:rPr lang="it-IT" sz="2000" dirty="0" err="1" smtClean="0"/>
              <a:t>PMTs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/>
              <a:t>Acrylic</a:t>
            </a:r>
            <a:r>
              <a:rPr lang="it-IT" sz="2000" dirty="0"/>
              <a:t>: EVONIK </a:t>
            </a:r>
            <a:r>
              <a:rPr lang="en-US" sz="2000" dirty="0"/>
              <a:t>UV transmitting PLEXIGLAS® GS</a:t>
            </a:r>
            <a:endParaRPr lang="it-IT" sz="2000" dirty="0"/>
          </a:p>
          <a:p>
            <a:endParaRPr lang="it-IT" sz="2000" dirty="0" smtClean="0"/>
          </a:p>
          <a:p>
            <a:r>
              <a:rPr lang="it-IT" sz="2000" dirty="0">
                <a:latin typeface="Garamond" pitchFamily="18" charset="0"/>
              </a:rPr>
              <a:t>3’’ </a:t>
            </a:r>
            <a:r>
              <a:rPr lang="it-IT" sz="2000" dirty="0" err="1">
                <a:latin typeface="Garamond" pitchFamily="18" charset="0"/>
              </a:rPr>
              <a:t>PMTs</a:t>
            </a:r>
            <a:r>
              <a:rPr lang="it-IT" sz="2000" dirty="0">
                <a:latin typeface="Garamond" pitchFamily="18" charset="0"/>
              </a:rPr>
              <a:t>: </a:t>
            </a:r>
          </a:p>
          <a:p>
            <a:r>
              <a:rPr lang="it-IT" sz="2000" dirty="0">
                <a:latin typeface="Garamond" pitchFamily="18" charset="0"/>
              </a:rPr>
              <a:t>Hamamatsu R12199-02 (</a:t>
            </a:r>
            <a:r>
              <a:rPr lang="it-IT" sz="2000" dirty="0" err="1">
                <a:latin typeface="Garamond" pitchFamily="18" charset="0"/>
              </a:rPr>
              <a:t>as</a:t>
            </a:r>
            <a:r>
              <a:rPr lang="it-IT" sz="2000" dirty="0">
                <a:latin typeface="Garamond" pitchFamily="18" charset="0"/>
              </a:rPr>
              <a:t> in </a:t>
            </a:r>
            <a:r>
              <a:rPr lang="it-IT" sz="2000" dirty="0" smtClean="0">
                <a:latin typeface="Garamond" pitchFamily="18" charset="0"/>
              </a:rPr>
              <a:t>Km3Net)</a:t>
            </a:r>
          </a:p>
          <a:p>
            <a:r>
              <a:rPr lang="it-IT" sz="2000" dirty="0" smtClean="0">
                <a:latin typeface="Garamond" pitchFamily="18" charset="0"/>
              </a:rPr>
              <a:t>(for the moment)</a:t>
            </a:r>
            <a:endParaRPr lang="it-IT" sz="2000" dirty="0">
              <a:latin typeface="Garamond" pitchFamily="18" charset="0"/>
            </a:endParaRPr>
          </a:p>
          <a:p>
            <a:endParaRPr lang="it-IT" sz="2000" dirty="0" smtClean="0">
              <a:latin typeface="Garamond" pitchFamily="18" charset="0"/>
            </a:endParaRPr>
          </a:p>
          <a:p>
            <a:r>
              <a:rPr lang="it-IT" sz="2000" dirty="0" err="1"/>
              <a:t>Cooling</a:t>
            </a:r>
            <a:r>
              <a:rPr lang="it-IT" sz="2000" dirty="0"/>
              <a:t> </a:t>
            </a:r>
            <a:r>
              <a:rPr lang="it-IT" sz="2000" dirty="0" err="1"/>
              <a:t>system</a:t>
            </a:r>
            <a:r>
              <a:rPr lang="it-IT" sz="2000" dirty="0"/>
              <a:t>: design </a:t>
            </a:r>
            <a:r>
              <a:rPr lang="it-IT" sz="2000" dirty="0" err="1"/>
              <a:t>studied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INFN Bari</a:t>
            </a:r>
            <a:endParaRPr lang="it-IT" sz="2000" dirty="0">
              <a:latin typeface="Garamond" pitchFamily="18" charset="0"/>
            </a:endParaRPr>
          </a:p>
          <a:p>
            <a:endParaRPr lang="it-IT" sz="2000" dirty="0" smtClean="0">
              <a:latin typeface="Garamond" pitchFamily="18" charset="0"/>
            </a:endParaRPr>
          </a:p>
          <a:p>
            <a:r>
              <a:rPr lang="it-IT" sz="2000" dirty="0" smtClean="0">
                <a:latin typeface="Garamond" pitchFamily="18" charset="0"/>
              </a:rPr>
              <a:t>PMT </a:t>
            </a:r>
            <a:r>
              <a:rPr lang="it-IT" sz="2000" dirty="0">
                <a:latin typeface="Garamond" pitchFamily="18" charset="0"/>
              </a:rPr>
              <a:t>Read-out:</a:t>
            </a:r>
          </a:p>
          <a:p>
            <a:r>
              <a:rPr lang="it-IT" sz="2000" dirty="0" err="1" smtClean="0"/>
              <a:t>Sample&amp;Hold+ADC</a:t>
            </a:r>
            <a:endParaRPr lang="it-IT" sz="20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1" t="50000" r="1" b="7835"/>
          <a:stretch/>
        </p:blipFill>
        <p:spPr>
          <a:xfrm>
            <a:off x="6732240" y="4415621"/>
            <a:ext cx="1541876" cy="154017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t="50000" r="30159" b="7835"/>
          <a:stretch/>
        </p:blipFill>
        <p:spPr>
          <a:xfrm>
            <a:off x="5307674" y="4005064"/>
            <a:ext cx="1541876" cy="15401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97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32" y="1844824"/>
            <a:ext cx="8647348" cy="4254899"/>
          </a:xfrm>
          <a:prstGeom prst="rect">
            <a:avLst/>
          </a:prstGeom>
        </p:spPr>
      </p:pic>
      <p:sp>
        <p:nvSpPr>
          <p:cNvPr id="5" name="Titolo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Book Antiqua" panose="02040602050305030304" pitchFamily="18" charset="0"/>
              </a:rPr>
              <a:t>mPMT design</a:t>
            </a:r>
            <a:endParaRPr lang="it-IT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6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0" y="1372626"/>
            <a:ext cx="5076000" cy="3627136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0" y="87536"/>
            <a:ext cx="9144000" cy="965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</a:rPr>
              <a:t>PressureVessel</a:t>
            </a:r>
            <a:endParaRPr lang="it-IT" dirty="0">
              <a:solidFill>
                <a:srgbClr val="000000">
                  <a:lumMod val="75000"/>
                  <a:lumOff val="25000"/>
                </a:srgbClr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58869" y="1664741"/>
            <a:ext cx="2598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dirty="0">
                <a:solidFill>
                  <a:srgbClr val="000000"/>
                </a:solidFill>
              </a:rPr>
              <a:t>A </a:t>
            </a:r>
            <a:r>
              <a:rPr lang="en-US" b="1" dirty="0" smtClean="0">
                <a:solidFill>
                  <a:srgbClr val="000000"/>
                </a:solidFill>
              </a:rPr>
              <a:t>preliminary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sketch for </a:t>
            </a:r>
            <a:r>
              <a:rPr lang="it-IT" dirty="0" err="1">
                <a:solidFill>
                  <a:srgbClr val="000000"/>
                </a:solidFill>
              </a:rPr>
              <a:t>acrylic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spherical</a:t>
            </a:r>
            <a:r>
              <a:rPr lang="it-IT" dirty="0">
                <a:solidFill>
                  <a:srgbClr val="000000"/>
                </a:solidFill>
              </a:rPr>
              <a:t> vessel + </a:t>
            </a:r>
            <a:r>
              <a:rPr lang="it-IT" dirty="0" err="1">
                <a:solidFill>
                  <a:srgbClr val="000000"/>
                </a:solidFill>
              </a:rPr>
              <a:t>cooling</a:t>
            </a:r>
            <a:r>
              <a:rPr lang="it-IT" dirty="0">
                <a:solidFill>
                  <a:srgbClr val="000000"/>
                </a:solidFill>
              </a:rPr>
              <a:t> (</a:t>
            </a:r>
            <a:r>
              <a:rPr lang="it-IT" dirty="0" err="1">
                <a:solidFill>
                  <a:srgbClr val="000000"/>
                </a:solidFill>
              </a:rPr>
              <a:t>seal</a:t>
            </a:r>
            <a:r>
              <a:rPr lang="it-IT" dirty="0">
                <a:solidFill>
                  <a:srgbClr val="000000"/>
                </a:solidFill>
              </a:rPr>
              <a:t>) </a:t>
            </a:r>
            <a:r>
              <a:rPr lang="it-IT" dirty="0" err="1">
                <a:solidFill>
                  <a:srgbClr val="000000"/>
                </a:solidFill>
              </a:rPr>
              <a:t>system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58869" y="3017346"/>
            <a:ext cx="2598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A seal will be used between the acrylic hemispheres and metal support.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159523" y="4364779"/>
            <a:ext cx="3220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srgbClr val="000000"/>
                </a:solidFill>
              </a:rPr>
              <a:t>Inside: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Read-out system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PMT support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3’’ PMTs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 r="13031"/>
          <a:stretch/>
        </p:blipFill>
        <p:spPr>
          <a:xfrm>
            <a:off x="7290668" y="4834697"/>
            <a:ext cx="1690679" cy="137067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r="18922"/>
          <a:stretch/>
        </p:blipFill>
        <p:spPr>
          <a:xfrm rot="15741206">
            <a:off x="6559413" y="5618503"/>
            <a:ext cx="421135" cy="702088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 flipV="1">
            <a:off x="7218450" y="5744481"/>
            <a:ext cx="773748" cy="135791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4667534" y="3899647"/>
            <a:ext cx="573206" cy="8907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8334736" y="5742637"/>
            <a:ext cx="89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00B050"/>
                </a:solidFill>
              </a:rPr>
              <a:t>x4 = 1 sphere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5185650" y="4384324"/>
            <a:ext cx="3914808" cy="1974934"/>
          </a:xfrm>
          <a:prstGeom prst="roundRect">
            <a:avLst>
              <a:gd name="adj" fmla="val 65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6801853" y="5128152"/>
            <a:ext cx="416597" cy="1176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6051501" y="5595885"/>
            <a:ext cx="197792" cy="1467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0" y="66482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defRPr/>
            </a:pPr>
            <a:r>
              <a:rPr lang="en-US" sz="2200" dirty="0" smtClean="0">
                <a:solidFill>
                  <a:srgbClr val="000000"/>
                </a:solidFill>
                <a:latin typeface="Garamond" pitchFamily="18" charset="0"/>
              </a:rPr>
              <a:t>The acrylic vessel of the first prototype will be a sphere with a </a:t>
            </a:r>
            <a:r>
              <a:rPr lang="en-US" sz="2200" b="1" dirty="0" smtClean="0">
                <a:solidFill>
                  <a:srgbClr val="000000"/>
                </a:solidFill>
                <a:latin typeface="Garamond" pitchFamily="18" charset="0"/>
              </a:rPr>
              <a:t>diameter of about 17’’</a:t>
            </a:r>
            <a:r>
              <a:rPr lang="en-US" sz="2200" dirty="0" smtClean="0">
                <a:solidFill>
                  <a:srgbClr val="000000"/>
                </a:solidFill>
                <a:latin typeface="Garamond" pitchFamily="18" charset="0"/>
              </a:rPr>
              <a:t> (432 mm, like in Km3NeT) and a thickness to define after last numerical simulations. </a:t>
            </a:r>
            <a:endParaRPr lang="en-US" sz="22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0389" y="4725144"/>
            <a:ext cx="4307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Timeline: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week for the production of the hemispheres, since </a:t>
            </a:r>
            <a:r>
              <a:rPr lang="en-US" dirty="0"/>
              <a:t>the design </a:t>
            </a:r>
            <a:r>
              <a:rPr lang="en-US" dirty="0" smtClean="0"/>
              <a:t>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1-2 weeks for the cooling system, since the design 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dirty="0" smtClean="0"/>
              <a:t>3 days for 1/4 of spherical support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Vincenzo Berardi, INFN -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62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PressureVessel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2431" y="126876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>Test </a:t>
            </a:r>
            <a:r>
              <a:rPr lang="it-IT" sz="2400" dirty="0">
                <a:solidFill>
                  <a:prstClr val="black"/>
                </a:solidFill>
              </a:rPr>
              <a:t>schedule: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prstClr val="black"/>
                </a:solidFill>
              </a:rPr>
              <a:t>Optical test </a:t>
            </a:r>
            <a:r>
              <a:rPr lang="it-IT" sz="2400" dirty="0">
                <a:solidFill>
                  <a:prstClr val="black"/>
                </a:solidFill>
              </a:rPr>
              <a:t>@ </a:t>
            </a:r>
            <a:r>
              <a:rPr lang="it-IT" sz="2400" dirty="0" err="1" smtClean="0">
                <a:solidFill>
                  <a:prstClr val="black"/>
                </a:solidFill>
              </a:rPr>
              <a:t>completed</a:t>
            </a:r>
            <a:endParaRPr lang="it-IT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400" dirty="0" err="1">
                <a:solidFill>
                  <a:prstClr val="black"/>
                </a:solidFill>
              </a:rPr>
              <a:t>Mechanical</a:t>
            </a:r>
            <a:r>
              <a:rPr lang="it-IT" sz="2400" dirty="0">
                <a:solidFill>
                  <a:prstClr val="black"/>
                </a:solidFill>
              </a:rPr>
              <a:t> test @ </a:t>
            </a:r>
            <a:r>
              <a:rPr lang="it-IT" sz="2400" dirty="0" err="1" smtClean="0">
                <a:solidFill>
                  <a:prstClr val="black"/>
                </a:solidFill>
              </a:rPr>
              <a:t>completed</a:t>
            </a:r>
            <a:r>
              <a:rPr lang="it-IT" sz="2400" dirty="0" smtClean="0">
                <a:solidFill>
                  <a:prstClr val="black"/>
                </a:solidFill>
              </a:rPr>
              <a:t> (processing);</a:t>
            </a:r>
            <a:endParaRPr lang="it-IT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400" dirty="0" err="1">
                <a:solidFill>
                  <a:prstClr val="black"/>
                </a:solidFill>
              </a:rPr>
              <a:t>Absorption</a:t>
            </a:r>
            <a:r>
              <a:rPr lang="it-IT" sz="2400" dirty="0">
                <a:solidFill>
                  <a:prstClr val="black"/>
                </a:solidFill>
              </a:rPr>
              <a:t> test </a:t>
            </a:r>
            <a:r>
              <a:rPr lang="it-IT" sz="2400" dirty="0" smtClean="0">
                <a:solidFill>
                  <a:prstClr val="black"/>
                </a:solidFill>
              </a:rPr>
              <a:t>@ </a:t>
            </a:r>
            <a:r>
              <a:rPr lang="it-IT" sz="2400" dirty="0" err="1" smtClean="0">
                <a:solidFill>
                  <a:prstClr val="black"/>
                </a:solidFill>
              </a:rPr>
              <a:t>delayed</a:t>
            </a:r>
            <a:r>
              <a:rPr lang="it-IT" sz="2400" dirty="0" smtClean="0">
                <a:solidFill>
                  <a:prstClr val="black"/>
                </a:solidFill>
              </a:rPr>
              <a:t> (</a:t>
            </a:r>
            <a:r>
              <a:rPr lang="it-IT" sz="2400" dirty="0" err="1" smtClean="0">
                <a:solidFill>
                  <a:prstClr val="black"/>
                </a:solidFill>
              </a:rPr>
              <a:t>ongoing</a:t>
            </a:r>
            <a:r>
              <a:rPr lang="it-IT" sz="2400" dirty="0" smtClean="0">
                <a:solidFill>
                  <a:prstClr val="black"/>
                </a:solidFill>
              </a:rPr>
              <a:t>);</a:t>
            </a:r>
            <a:endParaRPr lang="it-IT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400" dirty="0" err="1">
                <a:solidFill>
                  <a:prstClr val="black"/>
                </a:solidFill>
              </a:rPr>
              <a:t>Radioactivity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measurements</a:t>
            </a:r>
            <a:r>
              <a:rPr lang="it-IT" sz="2400" dirty="0" smtClean="0">
                <a:solidFill>
                  <a:prstClr val="black"/>
                </a:solidFill>
              </a:rPr>
              <a:t>: </a:t>
            </a:r>
            <a:r>
              <a:rPr lang="it-IT" sz="2400" dirty="0" err="1" smtClean="0">
                <a:solidFill>
                  <a:prstClr val="black"/>
                </a:solidFill>
              </a:rPr>
              <a:t>planned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after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smtClean="0">
                <a:solidFill>
                  <a:prstClr val="black"/>
                </a:solidFill>
              </a:rPr>
              <a:t>PMT </a:t>
            </a:r>
            <a:r>
              <a:rPr lang="it-IT" sz="2400" dirty="0" err="1" smtClean="0">
                <a:solidFill>
                  <a:prstClr val="black"/>
                </a:solidFill>
              </a:rPr>
              <a:t>tests</a:t>
            </a: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prstClr val="black"/>
                </a:solidFill>
              </a:rPr>
              <a:t>Pressure test: @ </a:t>
            </a:r>
            <a:r>
              <a:rPr lang="it-IT" sz="2400" dirty="0" err="1" smtClean="0">
                <a:solidFill>
                  <a:prstClr val="black"/>
                </a:solidFill>
              </a:rPr>
              <a:t>Navy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labs</a:t>
            </a:r>
            <a:r>
              <a:rPr lang="it-IT" sz="2400" dirty="0" smtClean="0">
                <a:solidFill>
                  <a:prstClr val="black"/>
                </a:solidFill>
              </a:rPr>
              <a:t> (</a:t>
            </a:r>
            <a:r>
              <a:rPr lang="it-IT" sz="2400" dirty="0" err="1" smtClean="0">
                <a:solidFill>
                  <a:prstClr val="black"/>
                </a:solidFill>
              </a:rPr>
              <a:t>scheduled</a:t>
            </a:r>
            <a:r>
              <a:rPr lang="it-IT" sz="2400" dirty="0" smtClean="0">
                <a:solidFill>
                  <a:prstClr val="black"/>
                </a:solidFill>
              </a:rPr>
              <a:t> in </a:t>
            </a:r>
            <a:r>
              <a:rPr lang="it-IT" sz="2400" dirty="0" err="1" smtClean="0">
                <a:solidFill>
                  <a:prstClr val="black"/>
                </a:solidFill>
              </a:rPr>
              <a:t>october</a:t>
            </a:r>
            <a:r>
              <a:rPr lang="it-IT" sz="2400" dirty="0" smtClean="0">
                <a:solidFill>
                  <a:prstClr val="black"/>
                </a:solidFill>
              </a:rPr>
              <a:t>)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Vincenzo Berardi, INFN - Bari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2304</Words>
  <Application>Microsoft Macintosh PowerPoint</Application>
  <PresentationFormat>On-screen Show (4:3)</PresentationFormat>
  <Paragraphs>333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Tema di Office</vt:lpstr>
      <vt:lpstr>Photosensors studies (for HK and IWCD)</vt:lpstr>
      <vt:lpstr>Current efforts, progress, plans (even outside Jennifer)</vt:lpstr>
      <vt:lpstr>The mPMT concept </vt:lpstr>
      <vt:lpstr>mPMT in Hyper-K and E61</vt:lpstr>
      <vt:lpstr>mPMT components</vt:lpstr>
      <vt:lpstr>mPMT Prototype</vt:lpstr>
      <vt:lpstr>PowerPoint Presentation</vt:lpstr>
      <vt:lpstr>PowerPoint Presentation</vt:lpstr>
      <vt:lpstr>PressureVessel activity</vt:lpstr>
      <vt:lpstr>Optics tests</vt:lpstr>
      <vt:lpstr>PowerPoint Presentation</vt:lpstr>
      <vt:lpstr>PowerPoint Presentation</vt:lpstr>
      <vt:lpstr>Mechanical tests: simulation (stress)</vt:lpstr>
      <vt:lpstr>Mechanical tests: simulation (displ.)</vt:lpstr>
      <vt:lpstr>PressureVessel Prototipes</vt:lpstr>
      <vt:lpstr>Setup at QM</vt:lpstr>
      <vt:lpstr>Voltage Multiplier Circuit</vt:lpstr>
      <vt:lpstr>Voltage Multiplier Circuit</vt:lpstr>
      <vt:lpstr>PMT Read-Out</vt:lpstr>
      <vt:lpstr>PETIROC</vt:lpstr>
      <vt:lpstr>Conclusion 1/2</vt:lpstr>
      <vt:lpstr>Conclusion 2/2</vt:lpstr>
      <vt:lpstr>backup</vt:lpstr>
      <vt:lpstr>Mechanical tests: simulation</vt:lpstr>
      <vt:lpstr>Mechanical tests: simulation</vt:lpstr>
      <vt:lpstr>PressureVessel closure system</vt:lpstr>
      <vt:lpstr>PressureVessel fabrication system</vt:lpstr>
      <vt:lpstr>Open issues</vt:lpstr>
      <vt:lpstr>Open issues</vt:lpstr>
      <vt:lpstr>Setup at QM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Gianfranca</dc:creator>
  <cp:lastModifiedBy>Vincenzo Berardi</cp:lastModifiedBy>
  <cp:revision>239</cp:revision>
  <dcterms:created xsi:type="dcterms:W3CDTF">2016-01-19T10:16:15Z</dcterms:created>
  <dcterms:modified xsi:type="dcterms:W3CDTF">2017-10-06T01:39:15Z</dcterms:modified>
</cp:coreProperties>
</file>