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8000"/>
    <a:srgbClr val="0000CC"/>
    <a:srgbClr val="FF6600"/>
    <a:srgbClr val="CC3300"/>
    <a:srgbClr val="FFCC00"/>
    <a:srgbClr val="FFFF00"/>
    <a:srgbClr val="FF9900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391" autoAdjust="0"/>
    <p:restoredTop sz="94660" autoAdjust="0"/>
  </p:normalViewPr>
  <p:slideViewPr>
    <p:cSldViewPr>
      <p:cViewPr>
        <p:scale>
          <a:sx n="70" d="100"/>
          <a:sy n="70" d="100"/>
        </p:scale>
        <p:origin x="-10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4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D1A16-9704-42F5-A6C2-6748BEFF79D4}" type="datetimeFigureOut">
              <a:rPr lang="fr-FR" smtClean="0"/>
              <a:t>06/10/2017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CB9D5-CC3B-4765-9478-F244979A3F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85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702C95A-C5A0-4D21-8205-B53FE2374D81}" type="slidenum">
              <a:rPr lang="fr-FR" altLang="fr-FR" smtClean="0"/>
              <a:pPr eaLnBrk="1" hangingPunct="1"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fr-FR" altLang="fr-FR" sz="5600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fr-FR" alt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F1E41-0FA0-4364-A543-00DF2925C4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21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06/10/2017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mag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39040" y="1484784"/>
            <a:ext cx="8642350" cy="108012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normAutofit/>
          </a:bodyPr>
          <a:lstStyle/>
          <a:p>
            <a:pPr marL="0" indent="0" algn="ctr" defTabSz="457200" eaLnBrk="1" hangingPunct="1">
              <a:lnSpc>
                <a:spcPct val="80000"/>
              </a:lnSpc>
              <a:spcBef>
                <a:spcPts val="700"/>
              </a:spcBef>
              <a:buClr>
                <a:srgbClr val="006600"/>
              </a:buClr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fr-FR" sz="3600" dirty="0" smtClean="0">
                <a:solidFill>
                  <a:srgbClr val="0000FF"/>
                </a:solidFill>
              </a:rPr>
              <a:t>Philip </a:t>
            </a:r>
            <a:r>
              <a:rPr lang="en-US" altLang="fr-FR" sz="3600" dirty="0" err="1" smtClean="0">
                <a:solidFill>
                  <a:srgbClr val="0000FF"/>
                </a:solidFill>
              </a:rPr>
              <a:t>Bambade</a:t>
            </a:r>
            <a:r>
              <a:rPr lang="en-US" altLang="fr-FR" sz="3600" dirty="0">
                <a:solidFill>
                  <a:srgbClr val="0000FF"/>
                </a:solidFill>
              </a:rPr>
              <a:t> </a:t>
            </a:r>
          </a:p>
          <a:p>
            <a:pPr marL="0" indent="0" algn="ctr" defTabSz="457200" eaLnBrk="1" hangingPunct="1">
              <a:lnSpc>
                <a:spcPct val="80000"/>
              </a:lnSpc>
              <a:spcBef>
                <a:spcPts val="700"/>
              </a:spcBef>
              <a:buClr>
                <a:srgbClr val="006600"/>
              </a:buClr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fr-FR" sz="3600" dirty="0" smtClean="0">
                <a:solidFill>
                  <a:srgbClr val="0000FF"/>
                </a:solidFill>
              </a:rPr>
              <a:t>LAL-</a:t>
            </a:r>
            <a:r>
              <a:rPr lang="en-US" altLang="fr-FR" sz="3600" dirty="0" err="1" smtClean="0">
                <a:solidFill>
                  <a:srgbClr val="0000FF"/>
                </a:solidFill>
              </a:rPr>
              <a:t>Orsay</a:t>
            </a:r>
            <a:endParaRPr lang="en-US" altLang="fr-FR" sz="3600" dirty="0">
              <a:solidFill>
                <a:srgbClr val="0000FF"/>
              </a:solidFill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07950" y="6093296"/>
            <a:ext cx="8926513" cy="576064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defTabSz="457200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500"/>
              </a:spcBef>
              <a:buClr>
                <a:srgbClr val="000000"/>
              </a:buClr>
              <a:buNone/>
            </a:pPr>
            <a:r>
              <a:rPr lang="en-US" sz="2400" dirty="0" smtClean="0"/>
              <a:t>JENNIFER general meeting    </a:t>
            </a:r>
            <a:r>
              <a:rPr lang="en-US" sz="2400" dirty="0" smtClean="0"/>
              <a:t>        </a:t>
            </a:r>
            <a:r>
              <a:rPr lang="en-US" sz="2400" dirty="0" smtClean="0"/>
              <a:t>KEK       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altLang="fr-FR" sz="2400" dirty="0" smtClean="0">
                <a:solidFill>
                  <a:srgbClr val="000000"/>
                </a:solidFill>
              </a:rPr>
              <a:t>  </a:t>
            </a:r>
            <a:r>
              <a:rPr lang="en-US" altLang="fr-FR" sz="2400" dirty="0" smtClean="0">
                <a:solidFill>
                  <a:srgbClr val="000000"/>
                </a:solidFill>
              </a:rPr>
              <a:t>6 October 2017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856538" cy="1008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Ideas for French contributions to JENNIFER-2</a:t>
            </a:r>
            <a:endParaRPr lang="fr-FR" sz="1800" i="1" dirty="0">
              <a:solidFill>
                <a:srgbClr val="FF0066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1041" y="3371508"/>
            <a:ext cx="87634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/>
              <a:t>Belle II  (+ interface to </a:t>
            </a:r>
            <a:r>
              <a:rPr lang="en-US" sz="2400" dirty="0" err="1" smtClean="0"/>
              <a:t>SuperKEKB</a:t>
            </a:r>
            <a:r>
              <a:rPr lang="en-US" sz="2400" dirty="0" smtClean="0"/>
              <a:t>)</a:t>
            </a:r>
          </a:p>
          <a:p>
            <a:endParaRPr lang="en-US" sz="1200" dirty="0" smtClean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Joint PhD training between Europe and Japan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000" dirty="0" smtClean="0"/>
              <a:t> </a:t>
            </a:r>
            <a:r>
              <a:rPr lang="en-US" sz="2000" i="1" dirty="0" smtClean="0"/>
              <a:t>“</a:t>
            </a:r>
            <a:r>
              <a:rPr lang="en-US" sz="2000" i="1" dirty="0" err="1" smtClean="0"/>
              <a:t>cotutelle</a:t>
            </a:r>
            <a:r>
              <a:rPr lang="en-US" sz="2000" i="1" dirty="0" smtClean="0"/>
              <a:t>” theses</a:t>
            </a:r>
            <a:endParaRPr lang="en-US" sz="2400" dirty="0" smtClean="0"/>
          </a:p>
          <a:p>
            <a:endParaRPr lang="en-US" sz="1200" dirty="0" smtClean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Training events in technical topics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 </a:t>
            </a:r>
            <a:r>
              <a:rPr lang="en-US" sz="2000" i="1" dirty="0" smtClean="0"/>
              <a:t>develop human resources, enhance employability in academia and private sector</a:t>
            </a: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41023949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856538" cy="792088"/>
          </a:xfrm>
        </p:spPr>
        <p:txBody>
          <a:bodyPr>
            <a:noAutofit/>
          </a:bodyPr>
          <a:lstStyle/>
          <a:p>
            <a:r>
              <a:rPr lang="en-US" sz="3600" dirty="0" smtClean="0"/>
              <a:t>CNRS participation in </a:t>
            </a:r>
            <a:r>
              <a:rPr lang="en-US" sz="3600" dirty="0" smtClean="0"/>
              <a:t>JENNIFER</a:t>
            </a:r>
            <a:endParaRPr lang="fr-FR" sz="1800" i="1" dirty="0">
              <a:solidFill>
                <a:srgbClr val="FF0066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01041" y="836712"/>
            <a:ext cx="87634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CNRS/LAL  WP1 task 1.3 Belle </a:t>
            </a:r>
            <a:r>
              <a:rPr lang="en-US" sz="2000" dirty="0" smtClean="0"/>
              <a:t>II – theory </a:t>
            </a:r>
            <a:r>
              <a:rPr lang="en-US" sz="2000" dirty="0"/>
              <a:t>interface platform                           </a:t>
            </a:r>
          </a:p>
          <a:p>
            <a:r>
              <a:rPr lang="en-US" i="1" dirty="0"/>
              <a:t>             2 </a:t>
            </a:r>
            <a:r>
              <a:rPr lang="en-US" i="1" dirty="0" smtClean="0"/>
              <a:t>person-months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CNRS/LAL  WP2 task 2.4 Luminosity Monitoring                                              </a:t>
            </a:r>
          </a:p>
          <a:p>
            <a:r>
              <a:rPr lang="en-US" i="1" dirty="0" smtClean="0"/>
              <a:t>           15 person-months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07504" y="2060848"/>
            <a:ext cx="885653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CNRS + </a:t>
            </a:r>
            <a:r>
              <a:rPr lang="en-US" sz="3600" dirty="0" smtClean="0">
                <a:solidFill>
                  <a:srgbClr val="008000"/>
                </a:solidFill>
              </a:rPr>
              <a:t>associated universities </a:t>
            </a:r>
            <a:r>
              <a:rPr lang="en-US" sz="3600" dirty="0" smtClean="0">
                <a:sym typeface="Wingdings" panose="05000000000000000000" pitchFamily="2" charset="2"/>
              </a:rPr>
              <a:t></a:t>
            </a:r>
            <a:r>
              <a:rPr lang="en-US" sz="3600" dirty="0" smtClean="0"/>
              <a:t> JENNIFER-2</a:t>
            </a:r>
          </a:p>
          <a:p>
            <a:pPr algn="l"/>
            <a:r>
              <a:rPr lang="en-US" sz="1800" i="1" dirty="0" smtClean="0">
                <a:solidFill>
                  <a:srgbClr val="008000"/>
                </a:solidFill>
              </a:rPr>
              <a:t>                      Universities Paris </a:t>
            </a:r>
            <a:r>
              <a:rPr lang="en-US" sz="1800" i="1" dirty="0" err="1" smtClean="0">
                <a:solidFill>
                  <a:srgbClr val="008000"/>
                </a:solidFill>
              </a:rPr>
              <a:t>Sud</a:t>
            </a:r>
            <a:r>
              <a:rPr lang="en-US" sz="1800" i="1" dirty="0">
                <a:solidFill>
                  <a:srgbClr val="008000"/>
                </a:solidFill>
              </a:rPr>
              <a:t>,</a:t>
            </a:r>
            <a:r>
              <a:rPr lang="en-US" sz="1800" i="1" dirty="0" smtClean="0">
                <a:solidFill>
                  <a:srgbClr val="008000"/>
                </a:solidFill>
              </a:rPr>
              <a:t> Paris Diderot and Strasbourg</a:t>
            </a:r>
            <a:endParaRPr lang="fr-FR" sz="1800" i="1" dirty="0">
              <a:solidFill>
                <a:srgbClr val="008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9512" y="3140968"/>
            <a:ext cx="876344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</a:t>
            </a:r>
            <a:r>
              <a:rPr lang="en-US" sz="1600" i="1" dirty="0" smtClean="0">
                <a:solidFill>
                  <a:srgbClr val="C00000"/>
                </a:solidFill>
              </a:rPr>
              <a:t>extend existing activities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CNRS/LAL               </a:t>
            </a:r>
            <a:r>
              <a:rPr lang="en-US" sz="2000" dirty="0" smtClean="0">
                <a:sym typeface="Wingdings" panose="05000000000000000000" pitchFamily="2" charset="2"/>
              </a:rPr>
              <a:t>  continue Belle II </a:t>
            </a:r>
            <a:r>
              <a:rPr lang="en-US" sz="2000" dirty="0"/>
              <a:t>– theory interface </a:t>
            </a:r>
            <a:r>
              <a:rPr lang="en-US" sz="2000" dirty="0" smtClean="0"/>
              <a:t>platform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CNRS/LAL               </a:t>
            </a:r>
            <a:r>
              <a:rPr lang="en-US" sz="2000" dirty="0" smtClean="0">
                <a:sym typeface="Wingdings" panose="05000000000000000000" pitchFamily="2" charset="2"/>
              </a:rPr>
              <a:t>  operate &amp; optimize luminosity monitor + feedback</a:t>
            </a:r>
          </a:p>
          <a:p>
            <a:r>
              <a:rPr lang="en-US" sz="1600" i="1" dirty="0" smtClean="0"/>
              <a:t>     </a:t>
            </a:r>
            <a:r>
              <a:rPr lang="en-US" sz="1600" i="1" dirty="0" smtClean="0">
                <a:solidFill>
                  <a:srgbClr val="C00000"/>
                </a:solidFill>
              </a:rPr>
              <a:t>new </a:t>
            </a:r>
            <a:r>
              <a:rPr lang="en-US" sz="1600" i="1" dirty="0">
                <a:solidFill>
                  <a:srgbClr val="C00000"/>
                </a:solidFill>
              </a:rPr>
              <a:t>activities</a:t>
            </a:r>
            <a:endParaRPr lang="en-US" sz="16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CNRS/LAL/IPHC       measure photon polarization in </a:t>
            </a:r>
            <a:r>
              <a:rPr lang="en-US" sz="2000" dirty="0" err="1" smtClean="0">
                <a:sym typeface="Wingdings" panose="05000000000000000000" pitchFamily="2" charset="2"/>
              </a:rPr>
              <a:t>b</a:t>
            </a:r>
            <a:r>
              <a:rPr lang="en-US" sz="2000" dirty="0" err="1" smtClean="0">
                <a:sym typeface="Symbol"/>
              </a:rPr>
              <a:t></a:t>
            </a:r>
            <a:r>
              <a:rPr lang="en-US" sz="2000" dirty="0" err="1" smtClean="0">
                <a:sym typeface="Wingdings" panose="05000000000000000000" pitchFamily="2" charset="2"/>
              </a:rPr>
              <a:t>s</a:t>
            </a:r>
            <a:r>
              <a:rPr lang="en-US" sz="2000" dirty="0" smtClean="0">
                <a:sym typeface="Symbol"/>
              </a:rPr>
              <a:t> process</a:t>
            </a:r>
          </a:p>
          <a:p>
            <a:r>
              <a:rPr lang="en-US" sz="2000" dirty="0">
                <a:sym typeface="Symbol"/>
              </a:rPr>
              <a:t> </a:t>
            </a:r>
            <a:r>
              <a:rPr lang="en-US" sz="2000" dirty="0" smtClean="0">
                <a:sym typeface="Symbol"/>
              </a:rPr>
              <a:t>                                             </a:t>
            </a:r>
            <a:r>
              <a:rPr lang="en-US" sz="1600" dirty="0" smtClean="0">
                <a:sym typeface="Symbol"/>
              </a:rPr>
              <a:t>B</a:t>
            </a:r>
            <a:r>
              <a:rPr lang="en-US" sz="1600" baseline="30000" dirty="0" smtClean="0">
                <a:sym typeface="Symbol"/>
              </a:rPr>
              <a:t>+</a:t>
            </a:r>
            <a:r>
              <a:rPr lang="en-US" sz="1600" baseline="-25000" dirty="0" smtClean="0">
                <a:sym typeface="Symbol"/>
              </a:rPr>
              <a:t> </a:t>
            </a:r>
            <a:r>
              <a:rPr lang="en-US" sz="1600" dirty="0">
                <a:sym typeface="Symbol"/>
              </a:rPr>
              <a:t> </a:t>
            </a:r>
            <a:r>
              <a:rPr lang="en-US" sz="1600" dirty="0" smtClean="0">
                <a:sym typeface="Symbol"/>
              </a:rPr>
              <a:t>K</a:t>
            </a:r>
            <a:r>
              <a:rPr lang="en-US" sz="1600" baseline="30000" dirty="0" smtClean="0">
                <a:sym typeface="Symbol"/>
              </a:rPr>
              <a:t>+</a:t>
            </a:r>
            <a:r>
              <a:rPr lang="en-US" sz="1600" dirty="0" smtClean="0">
                <a:sym typeface="Symbol"/>
              </a:rPr>
              <a:t></a:t>
            </a:r>
            <a:r>
              <a:rPr lang="en-US" sz="1600" baseline="30000" dirty="0" smtClean="0">
                <a:sym typeface="Symbol"/>
              </a:rPr>
              <a:t></a:t>
            </a:r>
            <a:r>
              <a:rPr lang="en-US" sz="1600" dirty="0" smtClean="0">
                <a:sym typeface="Symbol"/>
              </a:rPr>
              <a:t></a:t>
            </a:r>
            <a:r>
              <a:rPr lang="en-US" sz="1600" baseline="30000" dirty="0" smtClean="0">
                <a:sym typeface="Symbol"/>
              </a:rPr>
              <a:t></a:t>
            </a:r>
            <a:r>
              <a:rPr lang="en-US" sz="1600" dirty="0" smtClean="0">
                <a:sym typeface="Symbol"/>
              </a:rPr>
              <a:t></a:t>
            </a:r>
            <a:r>
              <a:rPr lang="en-US" sz="1600" baseline="-25000" dirty="0">
                <a:sym typeface="Symbol"/>
              </a:rPr>
              <a:t>R </a:t>
            </a:r>
            <a:r>
              <a:rPr lang="en-US" sz="1600" baseline="-25000" dirty="0" smtClean="0">
                <a:sym typeface="Symbol"/>
              </a:rPr>
              <a:t>   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dirty="0" err="1" smtClean="0">
                <a:sym typeface="Symbol"/>
              </a:rPr>
              <a:t>Dalitz</a:t>
            </a:r>
            <a:r>
              <a:rPr lang="en-US" sz="1600" dirty="0" smtClean="0">
                <a:sym typeface="Symbol"/>
              </a:rPr>
              <a:t>)    B</a:t>
            </a:r>
            <a:r>
              <a:rPr lang="en-US" sz="1600" baseline="30000" dirty="0" smtClean="0">
                <a:sym typeface="Symbol"/>
              </a:rPr>
              <a:t>0</a:t>
            </a:r>
            <a:r>
              <a:rPr lang="en-US" sz="1600" baseline="-25000" dirty="0" smtClean="0">
                <a:sym typeface="Symbol"/>
              </a:rPr>
              <a:t> </a:t>
            </a:r>
            <a:r>
              <a:rPr lang="en-US" sz="1600" dirty="0" smtClean="0">
                <a:sym typeface="Symbol"/>
              </a:rPr>
              <a:t> K</a:t>
            </a:r>
            <a:r>
              <a:rPr lang="en-US" sz="1600" baseline="30000" dirty="0" smtClean="0">
                <a:sym typeface="Symbol"/>
              </a:rPr>
              <a:t>0</a:t>
            </a:r>
            <a:r>
              <a:rPr lang="en-US" sz="1600" dirty="0" smtClean="0">
                <a:sym typeface="Symbol"/>
              </a:rPr>
              <a:t></a:t>
            </a:r>
            <a:r>
              <a:rPr lang="en-US" sz="1600" baseline="30000" dirty="0" smtClean="0">
                <a:sym typeface="Symbol"/>
              </a:rPr>
              <a:t></a:t>
            </a:r>
            <a:r>
              <a:rPr lang="en-US" sz="1600" dirty="0" smtClean="0">
                <a:sym typeface="Symbol"/>
              </a:rPr>
              <a:t></a:t>
            </a:r>
            <a:r>
              <a:rPr lang="en-US" sz="1600" baseline="30000" dirty="0" smtClean="0">
                <a:sym typeface="Symbol"/>
              </a:rPr>
              <a:t></a:t>
            </a:r>
            <a:r>
              <a:rPr lang="en-US" sz="1600" dirty="0" smtClean="0">
                <a:sym typeface="Symbol"/>
              </a:rPr>
              <a:t></a:t>
            </a:r>
            <a:r>
              <a:rPr lang="en-US" sz="1600" baseline="-25000" dirty="0" smtClean="0">
                <a:sym typeface="Symbol"/>
              </a:rPr>
              <a:t>R   </a:t>
            </a:r>
            <a:r>
              <a:rPr lang="en-US" sz="1600" dirty="0" smtClean="0">
                <a:sym typeface="Symbol"/>
              </a:rPr>
              <a:t>(time-dependent) </a:t>
            </a:r>
            <a:endParaRPr lang="en-US" sz="2000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CNRS/LAL                 ARICH operation and optimization + PID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CNRS/IPHC/LAL       post-Phase2 BEAST beam background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CNRS/LAL                 IN2P3/LAL &amp; KEK computing for Belle II</a:t>
            </a:r>
          </a:p>
          <a:p>
            <a:r>
              <a:rPr lang="en-US" sz="1600" i="1" dirty="0" smtClean="0"/>
              <a:t>      </a:t>
            </a:r>
            <a:r>
              <a:rPr lang="en-US" sz="1600" i="1" dirty="0" smtClean="0">
                <a:solidFill>
                  <a:srgbClr val="C00000"/>
                </a:solidFill>
              </a:rPr>
              <a:t>potentially in future</a:t>
            </a:r>
            <a:endParaRPr lang="en-US" sz="1600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CNRS/IPHC               interest and skills in VTX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CNRS/LAL                 interest and skills in DAQ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446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856538" cy="792088"/>
          </a:xfrm>
        </p:spPr>
        <p:txBody>
          <a:bodyPr>
            <a:noAutofit/>
          </a:bodyPr>
          <a:lstStyle/>
          <a:p>
            <a:r>
              <a:rPr lang="en-US" sz="2700" dirty="0" smtClean="0"/>
              <a:t>Joint European-Japanese t</a:t>
            </a:r>
            <a:r>
              <a:rPr lang="en-US" sz="2700" dirty="0" smtClean="0"/>
              <a:t>raining of ESR + junior ER/TECH staff</a:t>
            </a:r>
            <a:endParaRPr lang="fr-FR" sz="2700" i="1" dirty="0">
              <a:solidFill>
                <a:srgbClr val="FF0066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7950" y="4077072"/>
            <a:ext cx="885653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dirty="0" smtClean="0"/>
              <a:t>Training events in technical topics</a:t>
            </a:r>
            <a:endParaRPr lang="fr-FR" sz="2700" i="1" dirty="0">
              <a:solidFill>
                <a:srgbClr val="FF0066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1041" y="1084674"/>
            <a:ext cx="87634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PhD students seconded for 6-12 months to KEK with local co-supervision, ideally during second year of PhD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Joint supervision,  double degrees, “</a:t>
            </a:r>
            <a:r>
              <a:rPr lang="en-US" sz="2000" dirty="0" err="1" smtClean="0"/>
              <a:t>cotutelle</a:t>
            </a:r>
            <a:r>
              <a:rPr lang="en-US" sz="2000" dirty="0" smtClean="0"/>
              <a:t>”                                                                       </a:t>
            </a:r>
            <a:r>
              <a:rPr lang="en-US" sz="2000" dirty="0" smtClean="0">
                <a:sym typeface="Symbol"/>
              </a:rPr>
              <a:t> </a:t>
            </a:r>
            <a:r>
              <a:rPr lang="en-US" sz="2000" dirty="0">
                <a:sym typeface="Symbol"/>
              </a:rPr>
              <a:t>s</a:t>
            </a:r>
            <a:r>
              <a:rPr lang="en-US" sz="2000" dirty="0" smtClean="0"/>
              <a:t>hould </a:t>
            </a:r>
            <a:r>
              <a:rPr lang="en-US" sz="2000" dirty="0"/>
              <a:t>Japanese universities become partner </a:t>
            </a:r>
            <a:r>
              <a:rPr lang="en-US" sz="2000" dirty="0" smtClean="0"/>
              <a:t>organizations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Reciprocity                                                                                                                                          </a:t>
            </a:r>
            <a:r>
              <a:rPr lang="en-US" sz="2000" dirty="0" smtClean="0">
                <a:sym typeface="Symbol"/>
              </a:rPr>
              <a:t> possibility for Japanese students to be co-supervised / hosted in Europe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Symbol"/>
              </a:rPr>
              <a:t>Strongly interested in long stays for postdocs, junior staff and engineers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Symbol"/>
              </a:rPr>
              <a:t>CNRS + associated universities aim to base 1-2 experienced staff (ER or TECH) at KEK continuously to support detector operation/optimization + supervision</a:t>
            </a:r>
            <a:endParaRPr lang="en-US" sz="2000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179512" y="4869160"/>
            <a:ext cx="87634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Statistical methods, incl. data mining &amp; big data techniques (LAL &amp; Strasbourg)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Micro-electronics (Strasbourg)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Machine/detector interface and introduction to accelerators (LAL &amp; KEK)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1329428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8058</TotalTime>
  <Words>322</Words>
  <Application>Microsoft Office PowerPoint</Application>
  <PresentationFormat>Affichage à l'écran (4:3)</PresentationFormat>
  <Paragraphs>40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Ideas for French contributions to JENNIFER-2</vt:lpstr>
      <vt:lpstr>CNRS participation in JENNIFER</vt:lpstr>
      <vt:lpstr>Joint European-Japanese training of ESR + junior ER/TECH staff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Toshiko Yuasa France-Japan Particle Physics Laboratory</dc:title>
  <dc:creator>Philipe Bambade</dc:creator>
  <cp:lastModifiedBy>Philipe Bambade</cp:lastModifiedBy>
  <cp:revision>662</cp:revision>
  <dcterms:created xsi:type="dcterms:W3CDTF">2014-05-14T12:34:51Z</dcterms:created>
  <dcterms:modified xsi:type="dcterms:W3CDTF">2017-10-06T09:54:58Z</dcterms:modified>
</cp:coreProperties>
</file>