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</p:sldIdLst>
  <p:sldSz cy="6858000" cx="9144000"/>
  <p:notesSz cx="6858000" cy="9144000"/>
  <p:embeddedFontLst>
    <p:embeddedFont>
      <p:font typeface="Roboto"/>
      <p:regular r:id="rId30"/>
      <p:bold r:id="rId31"/>
      <p:italic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Roboto-bold.fntdata"/><Relationship Id="rId30" Type="http://schemas.openxmlformats.org/officeDocument/2006/relationships/font" Target="fonts/Roboto-regular.fntdata"/><Relationship Id="rId11" Type="http://schemas.openxmlformats.org/officeDocument/2006/relationships/slide" Target="slides/slide7.xml"/><Relationship Id="rId33" Type="http://schemas.openxmlformats.org/officeDocument/2006/relationships/font" Target="fonts/Roboto-boldItalic.fntdata"/><Relationship Id="rId10" Type="http://schemas.openxmlformats.org/officeDocument/2006/relationships/slide" Target="slides/slide6.xml"/><Relationship Id="rId32" Type="http://schemas.openxmlformats.org/officeDocument/2006/relationships/font" Target="fonts/Roboto-italic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4f92fa1965_3_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4f92fa1965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4f92fa1965_0_2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4f92fa1965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4f92fa1965_0_2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4f92fa1965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4f92fa1965_0_3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4f92fa1965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4ef819007f_0_7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4ef819007f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4f92fa1965_0_3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4f92fa1965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4f92fa1965_0_5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4f92fa1965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4f92fa1965_4_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4f92fa1965_4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4f92fa1965_4_1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4f92fa1965_4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4f2aa33c28_0_1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4f2aa33c28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4f89eb6740_0_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4f89eb674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4cd5f05af6_0_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4cd5f05af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4f92fa1965_0_4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4f92fa1965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4fa37b28a6_0_2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4fa37b28a6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4fa37b28a6_0_4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4fa37b28a6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4fa37b28a6_0_4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4fa37b28a6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50389fa2cb_0_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50389fa2cb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4f93422b7a_0_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4f93422b7a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4f93422b7a_0_1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4f93422b7a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4f89eb6740_0_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4f89eb674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4f89eb6740_0_1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4f89eb6740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4f93422b7a_0_2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4f93422b7a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4f92fa1965_0_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4f92fa196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4f92fa1965_0_1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4f92fa1965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5661233"/>
            <a:ext cx="897600" cy="11967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5661167"/>
            <a:ext cx="897600" cy="1196700"/>
          </a:xfrm>
          <a:prstGeom prst="round1Rect">
            <a:avLst>
              <a:gd fmla="val 16667" name="adj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90525" y="2425700"/>
            <a:ext cx="8222100" cy="1244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90525" y="3718840"/>
            <a:ext cx="8222100" cy="577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523541" y="6260831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chemeClr val="accent4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/>
          <p:nvPr>
            <p:ph hasCustomPrompt="1" type="title"/>
          </p:nvPr>
        </p:nvSpPr>
        <p:spPr>
          <a:xfrm>
            <a:off x="475500" y="1678033"/>
            <a:ext cx="8222100" cy="26181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/>
          <p:nvPr>
            <p:ph idx="1" type="body"/>
          </p:nvPr>
        </p:nvSpPr>
        <p:spPr>
          <a:xfrm>
            <a:off x="475500" y="4406167"/>
            <a:ext cx="8222100" cy="1734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0" name="Google Shape;60;p11"/>
          <p:cNvSpPr txBox="1"/>
          <p:nvPr>
            <p:ph idx="12" type="sldNum"/>
          </p:nvPr>
        </p:nvSpPr>
        <p:spPr>
          <a:xfrm>
            <a:off x="8523541" y="6260831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bg>
      <p:bgPr>
        <a:solidFill>
          <a:schemeClr val="accent4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/>
          <p:nvPr>
            <p:ph idx="12" type="sldNum"/>
          </p:nvPr>
        </p:nvSpPr>
        <p:spPr>
          <a:xfrm>
            <a:off x="8523541" y="6260831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460950" y="2753800"/>
            <a:ext cx="8222100" cy="135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523541" y="6260831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flipH="1" rot="10800000">
            <a:off x="0" y="2247900"/>
            <a:ext cx="9144000" cy="4610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495700"/>
            <a:ext cx="9144000" cy="752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460950" y="295967"/>
            <a:ext cx="8222100" cy="1023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471900" y="1683127"/>
            <a:ext cx="8222100" cy="4489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523541" y="6260831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flipH="1" rot="10800000">
            <a:off x="0" y="2247900"/>
            <a:ext cx="9144000" cy="4610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2248000"/>
            <a:ext cx="9144000" cy="1449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5"/>
          <p:cNvSpPr txBox="1"/>
          <p:nvPr>
            <p:ph type="title"/>
          </p:nvPr>
        </p:nvSpPr>
        <p:spPr>
          <a:xfrm>
            <a:off x="471900" y="984967"/>
            <a:ext cx="8222100" cy="1023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471900" y="2558767"/>
            <a:ext cx="3999900" cy="3613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694250" y="2558767"/>
            <a:ext cx="3999900" cy="3613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523541" y="6260831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flipH="1" rot="10800000">
            <a:off x="0" y="875100"/>
            <a:ext cx="9144000" cy="598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875133"/>
            <a:ext cx="9144000" cy="1449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98250" y="21800"/>
            <a:ext cx="8826600" cy="8037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523541" y="6260831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flipH="1" rot="10800000">
            <a:off x="3276600" y="33"/>
            <a:ext cx="58674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-98100" y="3374700"/>
            <a:ext cx="6858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7"/>
          <p:cNvSpPr txBox="1"/>
          <p:nvPr>
            <p:ph type="title"/>
          </p:nvPr>
        </p:nvSpPr>
        <p:spPr>
          <a:xfrm>
            <a:off x="226078" y="477067"/>
            <a:ext cx="2808000" cy="12711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226075" y="1954400"/>
            <a:ext cx="2808000" cy="4218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523541" y="6260831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651000"/>
            <a:ext cx="6227100" cy="54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523541" y="6260831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089325" y="3375050"/>
            <a:ext cx="68571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3705956"/>
            <a:ext cx="4045200" cy="1646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965600"/>
            <a:ext cx="3837000" cy="4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523541" y="6260831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flipH="1" rot="10800000">
            <a:off x="0" y="-100"/>
            <a:ext cx="9144000" cy="6261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0"/>
          <p:cNvSpPr/>
          <p:nvPr/>
        </p:nvSpPr>
        <p:spPr>
          <a:xfrm flipH="1" rot="10800000">
            <a:off x="0" y="6163733"/>
            <a:ext cx="9144000" cy="987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0"/>
          <p:cNvSpPr txBox="1"/>
          <p:nvPr>
            <p:ph idx="1" type="body"/>
          </p:nvPr>
        </p:nvSpPr>
        <p:spPr>
          <a:xfrm>
            <a:off x="57150" y="6262433"/>
            <a:ext cx="8382000" cy="59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56" name="Google Shape;56;p10"/>
          <p:cNvSpPr txBox="1"/>
          <p:nvPr>
            <p:ph idx="12" type="sldNum"/>
          </p:nvPr>
        </p:nvSpPr>
        <p:spPr>
          <a:xfrm>
            <a:off x="8523541" y="6260831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terial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71900" y="984967"/>
            <a:ext cx="8222100" cy="1023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71900" y="2558767"/>
            <a:ext cx="8222100" cy="36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23541" y="6260831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Relationship Id="rId4" Type="http://schemas.openxmlformats.org/officeDocument/2006/relationships/image" Target="../media/image28.png"/><Relationship Id="rId5" Type="http://schemas.openxmlformats.org/officeDocument/2006/relationships/image" Target="../media/image17.png"/><Relationship Id="rId6" Type="http://schemas.openxmlformats.org/officeDocument/2006/relationships/image" Target="../media/image3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4.png"/><Relationship Id="rId4" Type="http://schemas.openxmlformats.org/officeDocument/2006/relationships/image" Target="../media/image26.png"/><Relationship Id="rId9" Type="http://schemas.openxmlformats.org/officeDocument/2006/relationships/image" Target="../media/image27.png"/><Relationship Id="rId5" Type="http://schemas.openxmlformats.org/officeDocument/2006/relationships/image" Target="../media/image35.png"/><Relationship Id="rId6" Type="http://schemas.openxmlformats.org/officeDocument/2006/relationships/image" Target="../media/image30.png"/><Relationship Id="rId7" Type="http://schemas.openxmlformats.org/officeDocument/2006/relationships/image" Target="../media/image25.png"/><Relationship Id="rId8" Type="http://schemas.openxmlformats.org/officeDocument/2006/relationships/image" Target="../media/image3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2.png"/><Relationship Id="rId4" Type="http://schemas.openxmlformats.org/officeDocument/2006/relationships/image" Target="../media/image37.png"/><Relationship Id="rId5" Type="http://schemas.openxmlformats.org/officeDocument/2006/relationships/image" Target="../media/image36.png"/><Relationship Id="rId6" Type="http://schemas.openxmlformats.org/officeDocument/2006/relationships/image" Target="../media/image45.png"/><Relationship Id="rId7" Type="http://schemas.openxmlformats.org/officeDocument/2006/relationships/image" Target="../media/image38.png"/><Relationship Id="rId8" Type="http://schemas.openxmlformats.org/officeDocument/2006/relationships/image" Target="../media/image4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4.png"/><Relationship Id="rId4" Type="http://schemas.openxmlformats.org/officeDocument/2006/relationships/image" Target="../media/image41.png"/><Relationship Id="rId5" Type="http://schemas.openxmlformats.org/officeDocument/2006/relationships/image" Target="../media/image4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8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5.png"/><Relationship Id="rId4" Type="http://schemas.openxmlformats.org/officeDocument/2006/relationships/image" Target="../media/image52.png"/><Relationship Id="rId5" Type="http://schemas.openxmlformats.org/officeDocument/2006/relationships/image" Target="../media/image51.png"/><Relationship Id="rId6" Type="http://schemas.openxmlformats.org/officeDocument/2006/relationships/image" Target="../media/image60.png"/><Relationship Id="rId7" Type="http://schemas.openxmlformats.org/officeDocument/2006/relationships/image" Target="../media/image50.png"/><Relationship Id="rId8" Type="http://schemas.openxmlformats.org/officeDocument/2006/relationships/image" Target="../media/image4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3.png"/><Relationship Id="rId4" Type="http://schemas.openxmlformats.org/officeDocument/2006/relationships/image" Target="../media/image58.png"/><Relationship Id="rId5" Type="http://schemas.openxmlformats.org/officeDocument/2006/relationships/image" Target="../media/image6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2.png"/><Relationship Id="rId4" Type="http://schemas.openxmlformats.org/officeDocument/2006/relationships/image" Target="../media/image7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9.png"/><Relationship Id="rId4" Type="http://schemas.openxmlformats.org/officeDocument/2006/relationships/image" Target="../media/image5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0.png"/><Relationship Id="rId4" Type="http://schemas.openxmlformats.org/officeDocument/2006/relationships/image" Target="../media/image56.png"/><Relationship Id="rId11" Type="http://schemas.openxmlformats.org/officeDocument/2006/relationships/image" Target="../media/image66.png"/><Relationship Id="rId10" Type="http://schemas.openxmlformats.org/officeDocument/2006/relationships/image" Target="../media/image64.png"/><Relationship Id="rId9" Type="http://schemas.openxmlformats.org/officeDocument/2006/relationships/image" Target="../media/image61.png"/><Relationship Id="rId5" Type="http://schemas.openxmlformats.org/officeDocument/2006/relationships/image" Target="../media/image69.png"/><Relationship Id="rId6" Type="http://schemas.openxmlformats.org/officeDocument/2006/relationships/image" Target="../media/image75.png"/><Relationship Id="rId7" Type="http://schemas.openxmlformats.org/officeDocument/2006/relationships/image" Target="../media/image63.png"/><Relationship Id="rId8" Type="http://schemas.openxmlformats.org/officeDocument/2006/relationships/image" Target="../media/image5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openxmlformats.org/officeDocument/2006/relationships/image" Target="../media/image74.png"/><Relationship Id="rId8" Type="http://schemas.openxmlformats.org/officeDocument/2006/relationships/image" Target="../media/image7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32.png"/><Relationship Id="rId6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16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Relationship Id="rId4" Type="http://schemas.openxmlformats.org/officeDocument/2006/relationships/image" Target="../media/image15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/>
          <p:nvPr>
            <p:ph type="ctrTitle"/>
          </p:nvPr>
        </p:nvSpPr>
        <p:spPr>
          <a:xfrm>
            <a:off x="390525" y="2425700"/>
            <a:ext cx="8222100" cy="12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Computing strategies for HL-LHC and beyond</a:t>
            </a:r>
            <a:endParaRPr/>
          </a:p>
        </p:txBody>
      </p:sp>
      <p:sp>
        <p:nvSpPr>
          <p:cNvPr id="68" name="Google Shape;68;p13"/>
          <p:cNvSpPr txBox="1"/>
          <p:nvPr>
            <p:ph idx="1" type="subTitle"/>
          </p:nvPr>
        </p:nvSpPr>
        <p:spPr>
          <a:xfrm>
            <a:off x="390525" y="4112738"/>
            <a:ext cx="8222100" cy="168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Tommaso Boccali 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INFN Pisa / CERN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I2FEST - Torino, Feb 18th 2019</a:t>
            </a:r>
            <a:endParaRPr/>
          </a:p>
        </p:txBody>
      </p:sp>
      <p:sp>
        <p:nvSpPr>
          <p:cNvPr id="69" name="Google Shape;69;p13"/>
          <p:cNvSpPr txBox="1"/>
          <p:nvPr>
            <p:ph idx="12" type="sldNum"/>
          </p:nvPr>
        </p:nvSpPr>
        <p:spPr>
          <a:xfrm>
            <a:off x="8523541" y="6260831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2"/>
          <p:cNvSpPr txBox="1"/>
          <p:nvPr>
            <p:ph type="title"/>
          </p:nvPr>
        </p:nvSpPr>
        <p:spPr>
          <a:xfrm>
            <a:off x="460950" y="295967"/>
            <a:ext cx="8222100" cy="102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 in the meantime ….</a:t>
            </a:r>
            <a:endParaRPr/>
          </a:p>
        </p:txBody>
      </p:sp>
      <p:pic>
        <p:nvPicPr>
          <p:cNvPr id="188" name="Google Shape;18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6875" y="4454050"/>
            <a:ext cx="3640100" cy="240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4725" y="2595674"/>
            <a:ext cx="3722248" cy="1972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74725" y="0"/>
            <a:ext cx="3722251" cy="2595678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2"/>
          <p:cNvSpPr txBox="1"/>
          <p:nvPr/>
        </p:nvSpPr>
        <p:spPr>
          <a:xfrm>
            <a:off x="248075" y="1532250"/>
            <a:ext cx="4850400" cy="37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The days of a +50% value per year from Moore’s (Kryder’s, Butter’s, Nielsen’s, …) law are gone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600"/>
              <a:buFont typeface="Roboto"/>
              <a:buChar char="●"/>
            </a:pPr>
            <a:r>
              <a:rPr lang="en" sz="1600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A +20%/y seems already optimistic, and there is even some indication of inversion of trend</a:t>
            </a:r>
            <a:endParaRPr sz="1600">
              <a:solidFill>
                <a:srgbClr val="0000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Even if we stick to +20%/y, 1.2^7 = 3.6: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→ natural technology evolution (also known as the “sit-and-wait” approach) is not going to help us.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Roboto"/>
              <a:buChar char="●"/>
            </a:pPr>
            <a:r>
              <a:rPr b="1" lang="en" sz="16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50-100x → 14-30x taking into account technology</a:t>
            </a:r>
            <a:endParaRPr b="1" sz="160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600"/>
              <a:buFont typeface="Roboto"/>
              <a:buChar char="●"/>
            </a:pPr>
            <a:r>
              <a:rPr b="1" lang="en" sz="1600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We need real and furious R&amp;D</a:t>
            </a:r>
            <a:endParaRPr b="1" sz="1600">
              <a:solidFill>
                <a:srgbClr val="0000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</a:pPr>
            <a:r>
              <a:rPr b="1" lang="en" sz="1600">
                <a:latin typeface="Roboto"/>
                <a:ea typeface="Roboto"/>
                <a:cs typeface="Roboto"/>
                <a:sym typeface="Roboto"/>
              </a:rPr>
              <a:t>7 years are not that much!</a:t>
            </a:r>
            <a:endParaRPr b="1" sz="1600"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92" name="Google Shape;192;p22"/>
          <p:cNvCxnSpPr/>
          <p:nvPr/>
        </p:nvCxnSpPr>
        <p:spPr>
          <a:xfrm flipH="1" rot="10800000">
            <a:off x="4974325" y="1727125"/>
            <a:ext cx="2593800" cy="9612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93" name="Google Shape;193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8200" y="5148425"/>
            <a:ext cx="1804577" cy="163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2"/>
          <p:cNvSpPr txBox="1"/>
          <p:nvPr>
            <p:ph idx="12" type="sldNum"/>
          </p:nvPr>
        </p:nvSpPr>
        <p:spPr>
          <a:xfrm>
            <a:off x="8523541" y="6260831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5" name="Google Shape;195;p22"/>
          <p:cNvSpPr txBox="1"/>
          <p:nvPr/>
        </p:nvSpPr>
        <p:spPr>
          <a:xfrm>
            <a:off x="6626300" y="715175"/>
            <a:ext cx="4203600" cy="4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CPU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6" name="Google Shape;196;p22"/>
          <p:cNvSpPr txBox="1"/>
          <p:nvPr/>
        </p:nvSpPr>
        <p:spPr>
          <a:xfrm>
            <a:off x="6019725" y="3544950"/>
            <a:ext cx="4203600" cy="4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Disk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7" name="Google Shape;197;p22"/>
          <p:cNvSpPr txBox="1"/>
          <p:nvPr/>
        </p:nvSpPr>
        <p:spPr>
          <a:xfrm>
            <a:off x="6626300" y="4945250"/>
            <a:ext cx="2379000" cy="4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Tape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8" name="Google Shape;198;p22"/>
          <p:cNvSpPr txBox="1"/>
          <p:nvPr/>
        </p:nvSpPr>
        <p:spPr>
          <a:xfrm>
            <a:off x="2652625" y="5538425"/>
            <a:ext cx="2564400" cy="130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The once trusted “sit-and-wait” approach: do nothing, Intel will solve your problems</a:t>
            </a:r>
            <a:endParaRPr>
              <a:solidFill>
                <a:srgbClr val="38761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9" name="Google Shape;199;p22"/>
          <p:cNvSpPr txBox="1"/>
          <p:nvPr/>
        </p:nvSpPr>
        <p:spPr>
          <a:xfrm>
            <a:off x="3502150" y="6544050"/>
            <a:ext cx="7344600" cy="8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Source: B.Panzer/CERN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3"/>
          <p:cNvSpPr txBox="1"/>
          <p:nvPr>
            <p:ph type="title"/>
          </p:nvPr>
        </p:nvSpPr>
        <p:spPr>
          <a:xfrm>
            <a:off x="460950" y="295967"/>
            <a:ext cx="8222100" cy="102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are the possible directions for a viable HEP Computing?</a:t>
            </a:r>
            <a:endParaRPr/>
          </a:p>
        </p:txBody>
      </p:sp>
      <p:sp>
        <p:nvSpPr>
          <p:cNvPr id="205" name="Google Shape;205;p23"/>
          <p:cNvSpPr txBox="1"/>
          <p:nvPr>
            <p:ph idx="1" type="body"/>
          </p:nvPr>
        </p:nvSpPr>
        <p:spPr>
          <a:xfrm>
            <a:off x="460950" y="2151200"/>
            <a:ext cx="8222100" cy="355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b="1" lang="en" sz="2400"/>
              <a:t>Infrastructure</a:t>
            </a:r>
            <a:r>
              <a:rPr lang="en" sz="2400"/>
              <a:t> changes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b="1" lang="en" sz="2400"/>
              <a:t>Technological</a:t>
            </a:r>
            <a:r>
              <a:rPr lang="en" sz="2400"/>
              <a:t> changes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b="1" lang="en" sz="2400"/>
              <a:t>Physics</a:t>
            </a:r>
            <a:r>
              <a:rPr lang="en" sz="2400"/>
              <a:t> #1: change analysis model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b="1" lang="en" sz="2400"/>
              <a:t>Physics</a:t>
            </a:r>
            <a:r>
              <a:rPr lang="en" sz="2400"/>
              <a:t> #2: reduce the physics reach (for example increasing trigger thresholds)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Char char="○"/>
            </a:pPr>
            <a:r>
              <a:rPr lang="en" sz="2400">
                <a:solidFill>
                  <a:srgbClr val="0000FF"/>
                </a:solidFill>
              </a:rPr>
              <a:t>Not even considered here … it is the “desperation move” if we fail with everything else</a:t>
            </a:r>
            <a:endParaRPr sz="2400">
              <a:solidFill>
                <a:srgbClr val="0000FF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Something </a:t>
            </a:r>
            <a:r>
              <a:rPr b="1" lang="en" sz="2400"/>
              <a:t>unexpected</a:t>
            </a:r>
            <a:r>
              <a:rPr lang="en" sz="2400"/>
              <a:t>...</a:t>
            </a:r>
            <a:endParaRPr sz="2400"/>
          </a:p>
        </p:txBody>
      </p:sp>
      <p:sp>
        <p:nvSpPr>
          <p:cNvPr id="206" name="Google Shape;206;p23"/>
          <p:cNvSpPr txBox="1"/>
          <p:nvPr>
            <p:ph idx="12" type="sldNum"/>
          </p:nvPr>
        </p:nvSpPr>
        <p:spPr>
          <a:xfrm>
            <a:off x="8523541" y="6260831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4"/>
          <p:cNvSpPr txBox="1"/>
          <p:nvPr>
            <p:ph type="title"/>
          </p:nvPr>
        </p:nvSpPr>
        <p:spPr>
          <a:xfrm>
            <a:off x="460950" y="295967"/>
            <a:ext cx="8222100" cy="102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Infrastructure changes</a:t>
            </a:r>
            <a:endParaRPr/>
          </a:p>
        </p:txBody>
      </p:sp>
      <p:sp>
        <p:nvSpPr>
          <p:cNvPr id="212" name="Google Shape;212;p24"/>
          <p:cNvSpPr txBox="1"/>
          <p:nvPr>
            <p:ph idx="1" type="body"/>
          </p:nvPr>
        </p:nvSpPr>
        <p:spPr>
          <a:xfrm>
            <a:off x="471900" y="1683125"/>
            <a:ext cx="5146800" cy="517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Today’s HEP computing</a:t>
            </a:r>
            <a:endParaRPr sz="20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○"/>
            </a:pPr>
            <a:r>
              <a:rPr lang="en" sz="1800">
                <a:solidFill>
                  <a:srgbClr val="0000FF"/>
                </a:solidFill>
              </a:rPr>
              <a:t>Owned centers, long lifetime (10+ y)</a:t>
            </a:r>
            <a:endParaRPr sz="1800">
              <a:solidFill>
                <a:srgbClr val="0000FF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○"/>
            </a:pPr>
            <a:r>
              <a:rPr lang="en" sz="1800">
                <a:solidFill>
                  <a:srgbClr val="0000FF"/>
                </a:solidFill>
              </a:rPr>
              <a:t>Well balanced in storage vs CPU</a:t>
            </a:r>
            <a:endParaRPr sz="1800">
              <a:solidFill>
                <a:srgbClr val="0000FF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○"/>
            </a:pPr>
            <a:r>
              <a:rPr lang="en" sz="1800">
                <a:solidFill>
                  <a:srgbClr val="0000FF"/>
                </a:solidFill>
              </a:rPr>
              <a:t>FAs pay for resources + infrastructure + personnel</a:t>
            </a:r>
            <a:endParaRPr sz="18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/>
              <a:t>Is it the most economic computing you can buy today?</a:t>
            </a:r>
            <a:endParaRPr sz="2000"/>
          </a:p>
          <a:p>
            <a:pPr indent="-355600" lvl="0" marL="457200" rtl="0" algn="l">
              <a:spcBef>
                <a:spcPts val="1600"/>
              </a:spcBef>
              <a:spcAft>
                <a:spcPts val="0"/>
              </a:spcAft>
              <a:buClr>
                <a:srgbClr val="FF0000"/>
              </a:buClr>
              <a:buSzPts val="2000"/>
              <a:buChar char="●"/>
            </a:pPr>
            <a:r>
              <a:rPr b="1" lang="en" sz="2000">
                <a:solidFill>
                  <a:srgbClr val="FF0000"/>
                </a:solidFill>
              </a:rPr>
              <a:t>YES</a:t>
            </a:r>
            <a:r>
              <a:rPr lang="en" sz="2000">
                <a:solidFill>
                  <a:srgbClr val="FF0000"/>
                </a:solidFill>
              </a:rPr>
              <a:t>, if you care about your data safety (and your capability to access it)</a:t>
            </a:r>
            <a:endParaRPr sz="2000">
              <a:solidFill>
                <a:srgbClr val="FF0000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Char char="●"/>
            </a:pPr>
            <a:r>
              <a:rPr b="1" lang="en" sz="2000">
                <a:solidFill>
                  <a:srgbClr val="FF0000"/>
                </a:solidFill>
              </a:rPr>
              <a:t>NO</a:t>
            </a:r>
            <a:r>
              <a:rPr lang="en" sz="2000">
                <a:solidFill>
                  <a:srgbClr val="FF0000"/>
                </a:solidFill>
              </a:rPr>
              <a:t>, if you can use stateless resources</a:t>
            </a:r>
            <a:endParaRPr sz="2000">
              <a:solidFill>
                <a:srgbClr val="FF0000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○"/>
            </a:pPr>
            <a:r>
              <a:rPr lang="en" sz="1800">
                <a:solidFill>
                  <a:srgbClr val="0000FF"/>
                </a:solidFill>
              </a:rPr>
              <a:t>They come and go fast </a:t>
            </a:r>
            <a:endParaRPr sz="1800">
              <a:solidFill>
                <a:srgbClr val="0000FF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○"/>
            </a:pPr>
            <a:r>
              <a:rPr lang="en" sz="1800">
                <a:solidFill>
                  <a:srgbClr val="0000FF"/>
                </a:solidFill>
              </a:rPr>
              <a:t>You can hire them (from a commercial provider, ...)</a:t>
            </a:r>
            <a:endParaRPr sz="1800">
              <a:solidFill>
                <a:srgbClr val="0000FF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○"/>
            </a:pPr>
            <a:r>
              <a:rPr lang="en" sz="1800">
                <a:solidFill>
                  <a:srgbClr val="0000FF"/>
                </a:solidFill>
              </a:rPr>
              <a:t>You can use “someone else” resources</a:t>
            </a:r>
            <a:endParaRPr sz="1800">
              <a:solidFill>
                <a:srgbClr val="0000FF"/>
              </a:solidFill>
            </a:endParaRPr>
          </a:p>
        </p:txBody>
      </p:sp>
      <p:pic>
        <p:nvPicPr>
          <p:cNvPr id="213" name="Google Shape;21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9901" y="1683125"/>
            <a:ext cx="3420150" cy="4069275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4"/>
          <p:cNvSpPr txBox="1"/>
          <p:nvPr>
            <p:ph idx="12" type="sldNum"/>
          </p:nvPr>
        </p:nvSpPr>
        <p:spPr>
          <a:xfrm>
            <a:off x="8523541" y="6260831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8322" y="1271800"/>
            <a:ext cx="5265675" cy="2720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5"/>
          <p:cNvSpPr txBox="1"/>
          <p:nvPr>
            <p:ph type="title"/>
          </p:nvPr>
        </p:nvSpPr>
        <p:spPr>
          <a:xfrm>
            <a:off x="460950" y="295967"/>
            <a:ext cx="8222100" cy="102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data lake model</a:t>
            </a:r>
            <a:endParaRPr/>
          </a:p>
        </p:txBody>
      </p:sp>
      <p:sp>
        <p:nvSpPr>
          <p:cNvPr id="221" name="Google Shape;221;p25"/>
          <p:cNvSpPr txBox="1"/>
          <p:nvPr>
            <p:ph idx="1" type="body"/>
          </p:nvPr>
        </p:nvSpPr>
        <p:spPr>
          <a:xfrm>
            <a:off x="25" y="1430175"/>
            <a:ext cx="4036500" cy="44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Keep the real value from the experiments safe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Char char="○"/>
            </a:pPr>
            <a:r>
              <a:rPr lang="en">
                <a:solidFill>
                  <a:srgbClr val="0000FF"/>
                </a:solidFill>
              </a:rPr>
              <a:t>(RAW) </a:t>
            </a:r>
            <a:r>
              <a:rPr b="1" lang="en">
                <a:solidFill>
                  <a:srgbClr val="0000FF"/>
                </a:solidFill>
              </a:rPr>
              <a:t>data</a:t>
            </a:r>
            <a:r>
              <a:rPr lang="en">
                <a:solidFill>
                  <a:srgbClr val="0000FF"/>
                </a:solidFill>
              </a:rPr>
              <a:t> and a solid baseline of </a:t>
            </a:r>
            <a:r>
              <a:rPr b="1" lang="en">
                <a:solidFill>
                  <a:srgbClr val="0000FF"/>
                </a:solidFill>
              </a:rPr>
              <a:t>CPU</a:t>
            </a:r>
            <a:r>
              <a:rPr lang="en">
                <a:solidFill>
                  <a:srgbClr val="0000FF"/>
                </a:solidFill>
              </a:rPr>
              <a:t>  in owned and stable sites </a:t>
            </a:r>
            <a:endParaRPr>
              <a:solidFill>
                <a:srgbClr val="0000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Char char="○"/>
            </a:pPr>
            <a:r>
              <a:rPr lang="en">
                <a:solidFill>
                  <a:srgbClr val="0000FF"/>
                </a:solidFill>
              </a:rPr>
              <a:t>Allow for multiple CPU resources to join, even temporarily</a:t>
            </a:r>
            <a:endParaRPr>
              <a:solidFill>
                <a:srgbClr val="0000FF"/>
              </a:solidFill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400"/>
              <a:buChar char="■"/>
            </a:pPr>
            <a:r>
              <a:rPr lang="en">
                <a:solidFill>
                  <a:srgbClr val="9900FF"/>
                </a:solidFill>
              </a:rPr>
              <a:t>Eventually choosing the cheapest at any moment</a:t>
            </a:r>
            <a:endParaRPr>
              <a:solidFill>
                <a:srgbClr val="9900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Char char="○"/>
            </a:pPr>
            <a:r>
              <a:rPr lang="en">
                <a:solidFill>
                  <a:srgbClr val="0000FF"/>
                </a:solidFill>
              </a:rPr>
              <a:t>Solid networking: use caches / streaming to access data</a:t>
            </a:r>
            <a:endParaRPr>
              <a:solidFill>
                <a:srgbClr val="0000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Reduce requirements for Computing resources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Char char="○"/>
            </a:pPr>
            <a:r>
              <a:rPr lang="en">
                <a:solidFill>
                  <a:srgbClr val="0000FF"/>
                </a:solidFill>
              </a:rPr>
              <a:t>Commercial Clouds</a:t>
            </a:r>
            <a:endParaRPr>
              <a:solidFill>
                <a:srgbClr val="0000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Char char="○"/>
            </a:pPr>
            <a:r>
              <a:rPr lang="en">
                <a:solidFill>
                  <a:srgbClr val="0000FF"/>
                </a:solidFill>
              </a:rPr>
              <a:t>Other sciences’ resources</a:t>
            </a:r>
            <a:endParaRPr>
              <a:solidFill>
                <a:srgbClr val="0000FF"/>
              </a:solidFill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400"/>
              <a:buChar char="■"/>
            </a:pPr>
            <a:r>
              <a:rPr lang="en">
                <a:solidFill>
                  <a:srgbClr val="9900FF"/>
                </a:solidFill>
              </a:rPr>
              <a:t>SKA, CTA, Dune, Genomics, ... </a:t>
            </a:r>
            <a:endParaRPr>
              <a:solidFill>
                <a:srgbClr val="9900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Char char="○"/>
            </a:pPr>
            <a:r>
              <a:rPr lang="en">
                <a:solidFill>
                  <a:srgbClr val="0000FF"/>
                </a:solidFill>
              </a:rPr>
              <a:t>HPC systems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222" name="Google Shape;222;p25"/>
          <p:cNvSpPr txBox="1"/>
          <p:nvPr/>
        </p:nvSpPr>
        <p:spPr>
          <a:xfrm>
            <a:off x="1288125" y="5720325"/>
            <a:ext cx="1245900" cy="11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ProtoDune 2-3 GB/s (like CMS); Real Dune 80x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3" name="Google Shape;22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175" y="5824805"/>
            <a:ext cx="1245950" cy="82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85525" y="5727893"/>
            <a:ext cx="1023599" cy="1023599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5"/>
          <p:cNvSpPr txBox="1"/>
          <p:nvPr/>
        </p:nvSpPr>
        <p:spPr>
          <a:xfrm>
            <a:off x="3448975" y="5720325"/>
            <a:ext cx="932400" cy="11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SKA up to 2 PB/day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6" name="Google Shape;226;p25"/>
          <p:cNvSpPr txBox="1"/>
          <p:nvPr/>
        </p:nvSpPr>
        <p:spPr>
          <a:xfrm>
            <a:off x="5642175" y="5670900"/>
            <a:ext cx="1023600" cy="11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 single genome ~ 100 GB. a 1M survey = 100 PB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7" name="Google Shape;227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63238" y="5699775"/>
            <a:ext cx="1478925" cy="107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5"/>
          <p:cNvPicPr preferRelativeResize="0"/>
          <p:nvPr/>
        </p:nvPicPr>
        <p:blipFill rotWithShape="1">
          <a:blip r:embed="rId7">
            <a:alphaModFix/>
          </a:blip>
          <a:srcRect b="0" l="0" r="36952" t="0"/>
          <a:stretch/>
        </p:blipFill>
        <p:spPr>
          <a:xfrm>
            <a:off x="6665775" y="5915204"/>
            <a:ext cx="1202300" cy="74785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5"/>
          <p:cNvSpPr txBox="1"/>
          <p:nvPr/>
        </p:nvSpPr>
        <p:spPr>
          <a:xfrm>
            <a:off x="8006425" y="5720325"/>
            <a:ext cx="1023600" cy="11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CTA projects to 10 PB/y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0" name="Google Shape;230;p25"/>
          <p:cNvSpPr/>
          <p:nvPr/>
        </p:nvSpPr>
        <p:spPr>
          <a:xfrm>
            <a:off x="4686950" y="1564225"/>
            <a:ext cx="838950" cy="550825"/>
          </a:xfrm>
          <a:prstGeom prst="flowChartMagneticDisk">
            <a:avLst/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Lake Node 1</a:t>
            </a:r>
            <a:endParaRPr/>
          </a:p>
        </p:txBody>
      </p:sp>
      <p:sp>
        <p:nvSpPr>
          <p:cNvPr id="231" name="Google Shape;231;p25"/>
          <p:cNvSpPr/>
          <p:nvPr/>
        </p:nvSpPr>
        <p:spPr>
          <a:xfrm>
            <a:off x="4686950" y="2801900"/>
            <a:ext cx="838950" cy="550825"/>
          </a:xfrm>
          <a:prstGeom prst="flowChartMagneticDisk">
            <a:avLst/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Lake Node 2</a:t>
            </a:r>
            <a:endParaRPr/>
          </a:p>
        </p:txBody>
      </p:sp>
      <p:sp>
        <p:nvSpPr>
          <p:cNvPr id="232" name="Google Shape;232;p25"/>
          <p:cNvSpPr/>
          <p:nvPr/>
        </p:nvSpPr>
        <p:spPr>
          <a:xfrm>
            <a:off x="7118200" y="1513625"/>
            <a:ext cx="838950" cy="550825"/>
          </a:xfrm>
          <a:prstGeom prst="flowChartMagneticDisk">
            <a:avLst/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Lake Node 3</a:t>
            </a:r>
            <a:endParaRPr/>
          </a:p>
        </p:txBody>
      </p:sp>
      <p:sp>
        <p:nvSpPr>
          <p:cNvPr id="233" name="Google Shape;233;p25"/>
          <p:cNvSpPr/>
          <p:nvPr/>
        </p:nvSpPr>
        <p:spPr>
          <a:xfrm>
            <a:off x="5642175" y="1818475"/>
            <a:ext cx="1245900" cy="1272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25"/>
          <p:cNvSpPr/>
          <p:nvPr/>
        </p:nvSpPr>
        <p:spPr>
          <a:xfrm>
            <a:off x="5735250" y="3013713"/>
            <a:ext cx="1245900" cy="1272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25"/>
          <p:cNvSpPr/>
          <p:nvPr/>
        </p:nvSpPr>
        <p:spPr>
          <a:xfrm rot="-2467007">
            <a:off x="5620415" y="2416130"/>
            <a:ext cx="1403293" cy="127138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25"/>
          <p:cNvSpPr/>
          <p:nvPr/>
        </p:nvSpPr>
        <p:spPr>
          <a:xfrm rot="2159427">
            <a:off x="5620357" y="2416111"/>
            <a:ext cx="1403385" cy="127155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25"/>
          <p:cNvSpPr txBox="1"/>
          <p:nvPr/>
        </p:nvSpPr>
        <p:spPr>
          <a:xfrm>
            <a:off x="5642175" y="2195000"/>
            <a:ext cx="48813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&gt; 1 Tb/s</a:t>
            </a:r>
            <a:endParaRPr b="1" sz="180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8" name="Google Shape;238;p25"/>
          <p:cNvSpPr/>
          <p:nvPr/>
        </p:nvSpPr>
        <p:spPr>
          <a:xfrm>
            <a:off x="7398275" y="3352725"/>
            <a:ext cx="864300" cy="644100"/>
          </a:xfrm>
          <a:prstGeom prst="cube">
            <a:avLst>
              <a:gd fmla="val 25000" name="adj"/>
            </a:avLst>
          </a:prstGeom>
          <a:solidFill>
            <a:srgbClr val="EAD1D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CPU center</a:t>
            </a:r>
            <a:endParaRPr/>
          </a:p>
        </p:txBody>
      </p:sp>
      <p:sp>
        <p:nvSpPr>
          <p:cNvPr id="239" name="Google Shape;239;p25"/>
          <p:cNvSpPr/>
          <p:nvPr/>
        </p:nvSpPr>
        <p:spPr>
          <a:xfrm>
            <a:off x="3919550" y="2195000"/>
            <a:ext cx="864300" cy="644100"/>
          </a:xfrm>
          <a:prstGeom prst="cube">
            <a:avLst>
              <a:gd fmla="val 25000" name="adj"/>
            </a:avLst>
          </a:prstGeom>
          <a:solidFill>
            <a:srgbClr val="EAD1D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CPU center</a:t>
            </a:r>
            <a:endParaRPr/>
          </a:p>
        </p:txBody>
      </p:sp>
      <p:sp>
        <p:nvSpPr>
          <p:cNvPr id="240" name="Google Shape;240;p25"/>
          <p:cNvSpPr/>
          <p:nvPr/>
        </p:nvSpPr>
        <p:spPr>
          <a:xfrm>
            <a:off x="4139850" y="3436175"/>
            <a:ext cx="864300" cy="644100"/>
          </a:xfrm>
          <a:prstGeom prst="cube">
            <a:avLst>
              <a:gd fmla="val 25000" name="adj"/>
            </a:avLst>
          </a:prstGeom>
          <a:solidFill>
            <a:srgbClr val="EAD1D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CPU center</a:t>
            </a:r>
            <a:endParaRPr/>
          </a:p>
        </p:txBody>
      </p:sp>
      <p:sp>
        <p:nvSpPr>
          <p:cNvPr id="241" name="Google Shape;241;p25"/>
          <p:cNvSpPr/>
          <p:nvPr/>
        </p:nvSpPr>
        <p:spPr>
          <a:xfrm>
            <a:off x="8086075" y="1371800"/>
            <a:ext cx="864300" cy="644100"/>
          </a:xfrm>
          <a:prstGeom prst="cube">
            <a:avLst>
              <a:gd fmla="val 25000" name="adj"/>
            </a:avLst>
          </a:prstGeom>
          <a:solidFill>
            <a:srgbClr val="EAD1D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CPU center</a:t>
            </a:r>
            <a:endParaRPr/>
          </a:p>
        </p:txBody>
      </p:sp>
      <p:sp>
        <p:nvSpPr>
          <p:cNvPr id="242" name="Google Shape;242;p25"/>
          <p:cNvSpPr/>
          <p:nvPr/>
        </p:nvSpPr>
        <p:spPr>
          <a:xfrm rot="-1214998">
            <a:off x="4376795" y="2195146"/>
            <a:ext cx="473251" cy="57901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25"/>
          <p:cNvSpPr/>
          <p:nvPr/>
        </p:nvSpPr>
        <p:spPr>
          <a:xfrm rot="-2075785">
            <a:off x="4567437" y="3355702"/>
            <a:ext cx="473413" cy="58002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25"/>
          <p:cNvSpPr/>
          <p:nvPr/>
        </p:nvSpPr>
        <p:spPr>
          <a:xfrm rot="5400000">
            <a:off x="4767425" y="2402500"/>
            <a:ext cx="678000" cy="1272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25"/>
          <p:cNvSpPr/>
          <p:nvPr/>
        </p:nvSpPr>
        <p:spPr>
          <a:xfrm rot="5400000">
            <a:off x="7198675" y="2339850"/>
            <a:ext cx="678000" cy="1272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25"/>
          <p:cNvSpPr/>
          <p:nvPr/>
        </p:nvSpPr>
        <p:spPr>
          <a:xfrm rot="2099343">
            <a:off x="7447945" y="3313213"/>
            <a:ext cx="473475" cy="58174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25"/>
          <p:cNvSpPr/>
          <p:nvPr/>
        </p:nvSpPr>
        <p:spPr>
          <a:xfrm rot="-294504">
            <a:off x="7787569" y="1728227"/>
            <a:ext cx="473336" cy="58124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25"/>
          <p:cNvSpPr/>
          <p:nvPr/>
        </p:nvSpPr>
        <p:spPr>
          <a:xfrm>
            <a:off x="5379450" y="3570913"/>
            <a:ext cx="864300" cy="644100"/>
          </a:xfrm>
          <a:prstGeom prst="cube">
            <a:avLst>
              <a:gd fmla="val 25000" name="adj"/>
            </a:avLst>
          </a:prstGeom>
          <a:solidFill>
            <a:srgbClr val="BF9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HPC</a:t>
            </a:r>
            <a:r>
              <a:rPr lang="en"/>
              <a:t> center</a:t>
            </a:r>
            <a:endParaRPr/>
          </a:p>
        </p:txBody>
      </p:sp>
      <p:sp>
        <p:nvSpPr>
          <p:cNvPr id="249" name="Google Shape;249;p25"/>
          <p:cNvSpPr/>
          <p:nvPr/>
        </p:nvSpPr>
        <p:spPr>
          <a:xfrm>
            <a:off x="5832975" y="869525"/>
            <a:ext cx="864300" cy="644100"/>
          </a:xfrm>
          <a:prstGeom prst="cube">
            <a:avLst>
              <a:gd fmla="val 25000" name="adj"/>
            </a:avLst>
          </a:prstGeom>
          <a:solidFill>
            <a:srgbClr val="BF9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HPC center</a:t>
            </a:r>
            <a:endParaRPr/>
          </a:p>
        </p:txBody>
      </p:sp>
      <p:sp>
        <p:nvSpPr>
          <p:cNvPr id="250" name="Google Shape;250;p25"/>
          <p:cNvSpPr/>
          <p:nvPr/>
        </p:nvSpPr>
        <p:spPr>
          <a:xfrm rot="7006567">
            <a:off x="5690834" y="3326882"/>
            <a:ext cx="473468" cy="58093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25"/>
          <p:cNvSpPr/>
          <p:nvPr/>
        </p:nvSpPr>
        <p:spPr>
          <a:xfrm rot="6314543">
            <a:off x="5824523" y="1615952"/>
            <a:ext cx="473559" cy="58149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25"/>
          <p:cNvSpPr/>
          <p:nvPr/>
        </p:nvSpPr>
        <p:spPr>
          <a:xfrm>
            <a:off x="6345400" y="3545613"/>
            <a:ext cx="864300" cy="644100"/>
          </a:xfrm>
          <a:prstGeom prst="cube">
            <a:avLst>
              <a:gd fmla="val 25000" name="adj"/>
            </a:avLst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3" name="Google Shape;253;p25"/>
          <p:cNvPicPr preferRelativeResize="0"/>
          <p:nvPr/>
        </p:nvPicPr>
        <p:blipFill rotWithShape="1">
          <a:blip r:embed="rId8">
            <a:alphaModFix/>
          </a:blip>
          <a:srcRect b="7633" l="29843" r="28216" t="8105"/>
          <a:stretch/>
        </p:blipFill>
        <p:spPr>
          <a:xfrm>
            <a:off x="6505950" y="3718864"/>
            <a:ext cx="421198" cy="423135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5"/>
          <p:cNvSpPr/>
          <p:nvPr/>
        </p:nvSpPr>
        <p:spPr>
          <a:xfrm>
            <a:off x="8262575" y="2369613"/>
            <a:ext cx="864300" cy="644100"/>
          </a:xfrm>
          <a:prstGeom prst="cube">
            <a:avLst>
              <a:gd fmla="val 25000" name="adj"/>
            </a:avLst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5" name="Google Shape;255;p25"/>
          <p:cNvPicPr preferRelativeResize="0"/>
          <p:nvPr/>
        </p:nvPicPr>
        <p:blipFill rotWithShape="1">
          <a:blip r:embed="rId9">
            <a:alphaModFix/>
          </a:blip>
          <a:srcRect b="37655" l="8689" r="9181" t="35776"/>
          <a:stretch/>
        </p:blipFill>
        <p:spPr>
          <a:xfrm>
            <a:off x="8262575" y="2617120"/>
            <a:ext cx="864300" cy="279605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5"/>
          <p:cNvSpPr/>
          <p:nvPr/>
        </p:nvSpPr>
        <p:spPr>
          <a:xfrm rot="4385527">
            <a:off x="6584352" y="3400920"/>
            <a:ext cx="473466" cy="58075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25"/>
          <p:cNvSpPr/>
          <p:nvPr/>
        </p:nvSpPr>
        <p:spPr>
          <a:xfrm rot="8493681">
            <a:off x="7846135" y="2865663"/>
            <a:ext cx="473397" cy="58284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25"/>
          <p:cNvSpPr/>
          <p:nvPr/>
        </p:nvSpPr>
        <p:spPr>
          <a:xfrm>
            <a:off x="7552073" y="1458500"/>
            <a:ext cx="265200" cy="218100"/>
          </a:xfrm>
          <a:prstGeom prst="cube">
            <a:avLst>
              <a:gd fmla="val 25000" name="adj"/>
            </a:avLst>
          </a:prstGeom>
          <a:solidFill>
            <a:srgbClr val="EAD1D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259" name="Google Shape;259;p25"/>
          <p:cNvSpPr/>
          <p:nvPr/>
        </p:nvSpPr>
        <p:spPr>
          <a:xfrm>
            <a:off x="5247350" y="2839100"/>
            <a:ext cx="227100" cy="218100"/>
          </a:xfrm>
          <a:prstGeom prst="cube">
            <a:avLst>
              <a:gd fmla="val 25000" name="adj"/>
            </a:avLst>
          </a:prstGeom>
          <a:solidFill>
            <a:srgbClr val="EAD1D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25"/>
          <p:cNvSpPr/>
          <p:nvPr/>
        </p:nvSpPr>
        <p:spPr>
          <a:xfrm>
            <a:off x="7083250" y="2730613"/>
            <a:ext cx="838950" cy="550825"/>
          </a:xfrm>
          <a:prstGeom prst="flowChartMagneticDisk">
            <a:avLst/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Lake Node 4</a:t>
            </a:r>
            <a:endParaRPr/>
          </a:p>
        </p:txBody>
      </p:sp>
      <p:sp>
        <p:nvSpPr>
          <p:cNvPr id="261" name="Google Shape;261;p25"/>
          <p:cNvSpPr/>
          <p:nvPr/>
        </p:nvSpPr>
        <p:spPr>
          <a:xfrm>
            <a:off x="7604698" y="2785663"/>
            <a:ext cx="265200" cy="218100"/>
          </a:xfrm>
          <a:prstGeom prst="cube">
            <a:avLst>
              <a:gd fmla="val 25000" name="adj"/>
            </a:avLst>
          </a:prstGeom>
          <a:solidFill>
            <a:srgbClr val="EAD1D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grpSp>
        <p:nvGrpSpPr>
          <p:cNvPr id="262" name="Google Shape;262;p25"/>
          <p:cNvGrpSpPr/>
          <p:nvPr/>
        </p:nvGrpSpPr>
        <p:grpSpPr>
          <a:xfrm>
            <a:off x="4592800" y="4466999"/>
            <a:ext cx="3417066" cy="1018548"/>
            <a:chOff x="4592800" y="4466999"/>
            <a:chExt cx="3417066" cy="1018548"/>
          </a:xfrm>
        </p:grpSpPr>
        <p:sp>
          <p:nvSpPr>
            <p:cNvPr id="263" name="Google Shape;263;p25"/>
            <p:cNvSpPr/>
            <p:nvPr/>
          </p:nvSpPr>
          <p:spPr>
            <a:xfrm>
              <a:off x="6251950" y="4466999"/>
              <a:ext cx="1757916" cy="1018548"/>
            </a:xfrm>
            <a:prstGeom prst="cloud">
              <a:avLst/>
            </a:prstGeom>
            <a:solidFill>
              <a:srgbClr val="D9EAD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25"/>
            <p:cNvSpPr/>
            <p:nvPr/>
          </p:nvSpPr>
          <p:spPr>
            <a:xfrm>
              <a:off x="4592800" y="4681988"/>
              <a:ext cx="838950" cy="550825"/>
            </a:xfrm>
            <a:prstGeom prst="flowChartMagneticDisk">
              <a:avLst/>
            </a:prstGeom>
            <a:solidFill>
              <a:srgbClr val="FFFF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25"/>
            <p:cNvSpPr/>
            <p:nvPr/>
          </p:nvSpPr>
          <p:spPr>
            <a:xfrm>
              <a:off x="7083250" y="4692493"/>
              <a:ext cx="265200" cy="218100"/>
            </a:xfrm>
            <a:prstGeom prst="flowChartMagneticDisk">
              <a:avLst/>
            </a:prstGeom>
            <a:solidFill>
              <a:srgbClr val="FFFF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25"/>
            <p:cNvSpPr/>
            <p:nvPr/>
          </p:nvSpPr>
          <p:spPr>
            <a:xfrm>
              <a:off x="6752025" y="5020443"/>
              <a:ext cx="265200" cy="218100"/>
            </a:xfrm>
            <a:prstGeom prst="flowChartMagneticDisk">
              <a:avLst/>
            </a:prstGeom>
            <a:solidFill>
              <a:srgbClr val="FFFF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25"/>
            <p:cNvSpPr/>
            <p:nvPr/>
          </p:nvSpPr>
          <p:spPr>
            <a:xfrm>
              <a:off x="7286875" y="5075555"/>
              <a:ext cx="265200" cy="218100"/>
            </a:xfrm>
            <a:prstGeom prst="flowChartMagneticDisk">
              <a:avLst/>
            </a:prstGeom>
            <a:solidFill>
              <a:srgbClr val="FFFF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25"/>
            <p:cNvSpPr/>
            <p:nvPr/>
          </p:nvSpPr>
          <p:spPr>
            <a:xfrm>
              <a:off x="6888075" y="5133200"/>
              <a:ext cx="512700" cy="98400"/>
            </a:xfrm>
            <a:prstGeom prst="leftRightArrow">
              <a:avLst>
                <a:gd fmla="val 50000" name="adj1"/>
                <a:gd fmla="val 50000" name="adj2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25"/>
            <p:cNvSpPr/>
            <p:nvPr/>
          </p:nvSpPr>
          <p:spPr>
            <a:xfrm rot="2529358">
              <a:off x="7124671" y="4922986"/>
              <a:ext cx="363406" cy="98338"/>
            </a:xfrm>
            <a:prstGeom prst="leftRightArrow">
              <a:avLst>
                <a:gd fmla="val 50000" name="adj1"/>
                <a:gd fmla="val 50000" name="adj2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25"/>
            <p:cNvSpPr/>
            <p:nvPr/>
          </p:nvSpPr>
          <p:spPr>
            <a:xfrm rot="8100000">
              <a:off x="6793528" y="4937150"/>
              <a:ext cx="363594" cy="98429"/>
            </a:xfrm>
            <a:prstGeom prst="leftRightArrow">
              <a:avLst>
                <a:gd fmla="val 50000" name="adj1"/>
                <a:gd fmla="val 50000" name="adj2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25"/>
            <p:cNvSpPr/>
            <p:nvPr/>
          </p:nvSpPr>
          <p:spPr>
            <a:xfrm>
              <a:off x="5114248" y="4737038"/>
              <a:ext cx="265200" cy="218100"/>
            </a:xfrm>
            <a:prstGeom prst="cube">
              <a:avLst>
                <a:gd fmla="val 25000" name="adj"/>
              </a:avLst>
            </a:prstGeom>
            <a:solidFill>
              <a:srgbClr val="EAD1D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</p:txBody>
        </p:sp>
        <p:sp>
          <p:nvSpPr>
            <p:cNvPr id="272" name="Google Shape;272;p25"/>
            <p:cNvSpPr/>
            <p:nvPr/>
          </p:nvSpPr>
          <p:spPr>
            <a:xfrm>
              <a:off x="7370123" y="4775263"/>
              <a:ext cx="265200" cy="218100"/>
            </a:xfrm>
            <a:prstGeom prst="cube">
              <a:avLst>
                <a:gd fmla="val 25000" name="adj"/>
              </a:avLst>
            </a:prstGeom>
            <a:solidFill>
              <a:srgbClr val="EAD1D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</p:txBody>
        </p:sp>
        <p:sp>
          <p:nvSpPr>
            <p:cNvPr id="273" name="Google Shape;273;p25"/>
            <p:cNvSpPr/>
            <p:nvPr/>
          </p:nvSpPr>
          <p:spPr>
            <a:xfrm>
              <a:off x="7011823" y="5149713"/>
              <a:ext cx="265200" cy="218100"/>
            </a:xfrm>
            <a:prstGeom prst="cube">
              <a:avLst>
                <a:gd fmla="val 25000" name="adj"/>
              </a:avLst>
            </a:prstGeom>
            <a:solidFill>
              <a:srgbClr val="EAD1D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</p:txBody>
        </p:sp>
        <p:sp>
          <p:nvSpPr>
            <p:cNvPr id="274" name="Google Shape;274;p25"/>
            <p:cNvSpPr/>
            <p:nvPr/>
          </p:nvSpPr>
          <p:spPr>
            <a:xfrm>
              <a:off x="6724473" y="4681038"/>
              <a:ext cx="265200" cy="218100"/>
            </a:xfrm>
            <a:prstGeom prst="cube">
              <a:avLst>
                <a:gd fmla="val 25000" name="adj"/>
              </a:avLst>
            </a:prstGeom>
            <a:solidFill>
              <a:srgbClr val="EAD1D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</p:txBody>
        </p:sp>
        <p:cxnSp>
          <p:nvCxnSpPr>
            <p:cNvPr id="275" name="Google Shape;275;p25"/>
            <p:cNvCxnSpPr/>
            <p:nvPr/>
          </p:nvCxnSpPr>
          <p:spPr>
            <a:xfrm>
              <a:off x="5554803" y="4990673"/>
              <a:ext cx="5376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276" name="Google Shape;276;p25"/>
          <p:cNvSpPr txBox="1"/>
          <p:nvPr>
            <p:ph idx="12" type="sldNum"/>
          </p:nvPr>
        </p:nvSpPr>
        <p:spPr>
          <a:xfrm>
            <a:off x="8523541" y="6260831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6"/>
          <p:cNvSpPr txBox="1"/>
          <p:nvPr/>
        </p:nvSpPr>
        <p:spPr>
          <a:xfrm>
            <a:off x="2284175" y="277325"/>
            <a:ext cx="38691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EU INFRAEOSC CALL</a:t>
            </a:r>
            <a:endParaRPr b="1"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15MEur funded</a:t>
            </a:r>
            <a:endParaRPr b="1"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(INFN 885kEur, PI-INFN tb)</a:t>
            </a:r>
            <a:endParaRPr b="1"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/>
              <a:t>					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/>
              <a:t>				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/>
              <a:t>			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/>
              <a:t>		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82" name="Google Shape;28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1363" y="1447500"/>
            <a:ext cx="5314725" cy="5172675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26"/>
          <p:cNvSpPr txBox="1"/>
          <p:nvPr>
            <p:ph idx="12" type="sldNum"/>
          </p:nvPr>
        </p:nvSpPr>
        <p:spPr>
          <a:xfrm>
            <a:off x="8523541" y="6260831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2525" y="5111600"/>
            <a:ext cx="3220324" cy="1708425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27"/>
          <p:cNvSpPr txBox="1"/>
          <p:nvPr>
            <p:ph type="title"/>
          </p:nvPr>
        </p:nvSpPr>
        <p:spPr>
          <a:xfrm>
            <a:off x="460950" y="295967"/>
            <a:ext cx="8222100" cy="102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Technology changes</a:t>
            </a:r>
            <a:endParaRPr/>
          </a:p>
        </p:txBody>
      </p:sp>
      <p:sp>
        <p:nvSpPr>
          <p:cNvPr id="290" name="Google Shape;290;p27"/>
          <p:cNvSpPr txBox="1"/>
          <p:nvPr>
            <p:ph idx="1" type="body"/>
          </p:nvPr>
        </p:nvSpPr>
        <p:spPr>
          <a:xfrm>
            <a:off x="35300" y="1501350"/>
            <a:ext cx="5217000" cy="44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Use the </a:t>
            </a:r>
            <a:r>
              <a:rPr b="1" lang="en"/>
              <a:t>cheapest technology per $.</a:t>
            </a:r>
            <a:r>
              <a:rPr lang="en"/>
              <a:t> It used to be Linux PCs, now it is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400"/>
              <a:buChar char="○"/>
            </a:pPr>
            <a:r>
              <a:rPr lang="en">
                <a:solidFill>
                  <a:srgbClr val="9900FF"/>
                </a:solidFill>
              </a:rPr>
              <a:t>Mobile (low power) processors </a:t>
            </a:r>
            <a:endParaRPr>
              <a:solidFill>
                <a:srgbClr val="9900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400"/>
              <a:buChar char="○"/>
            </a:pPr>
            <a:r>
              <a:rPr lang="en">
                <a:solidFill>
                  <a:srgbClr val="9900FF"/>
                </a:solidFill>
              </a:rPr>
              <a:t>Vector processors (“GPGPUs”)</a:t>
            </a:r>
            <a:endParaRPr>
              <a:solidFill>
                <a:srgbClr val="9900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400"/>
              <a:buChar char="○"/>
            </a:pPr>
            <a:r>
              <a:rPr lang="en">
                <a:solidFill>
                  <a:srgbClr val="9900FF"/>
                </a:solidFill>
              </a:rPr>
              <a:t>Code-in-hardware (“FPGA”, “ASIC”, …)</a:t>
            </a:r>
            <a:endParaRPr>
              <a:solidFill>
                <a:srgbClr val="9900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800"/>
              <a:buChar char="●"/>
            </a:pPr>
            <a:r>
              <a:rPr lang="en"/>
              <a:t>Can we use them?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400"/>
              <a:buChar char="○"/>
            </a:pPr>
            <a:r>
              <a:rPr lang="en">
                <a:solidFill>
                  <a:srgbClr val="9900FF"/>
                </a:solidFill>
              </a:rPr>
              <a:t>Not easily - limited to mission critical algorithms</a:t>
            </a:r>
            <a:endParaRPr>
              <a:solidFill>
                <a:srgbClr val="9900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400"/>
              <a:buChar char="○"/>
            </a:pPr>
            <a:r>
              <a:rPr lang="en">
                <a:solidFill>
                  <a:srgbClr val="9900FF"/>
                </a:solidFill>
              </a:rPr>
              <a:t>We need a way not to write the code once per platform </a:t>
            </a:r>
            <a:endParaRPr>
              <a:solidFill>
                <a:srgbClr val="9900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400"/>
              <a:buChar char="○"/>
            </a:pPr>
            <a:r>
              <a:rPr lang="en">
                <a:solidFill>
                  <a:srgbClr val="9900FF"/>
                </a:solidFill>
              </a:rPr>
              <a:t>We need frameworks to embrace Heterogeneous Computing</a:t>
            </a:r>
            <a:endParaRPr>
              <a:solidFill>
                <a:srgbClr val="9900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400"/>
              <a:buChar char="○"/>
            </a:pPr>
            <a:r>
              <a:rPr lang="en">
                <a:solidFill>
                  <a:srgbClr val="9900FF"/>
                </a:solidFill>
              </a:rPr>
              <a:t>Common effort needed in exps -- see later</a:t>
            </a:r>
            <a:endParaRPr>
              <a:solidFill>
                <a:srgbClr val="9900FF"/>
              </a:solidFill>
            </a:endParaRPr>
          </a:p>
        </p:txBody>
      </p:sp>
      <p:pic>
        <p:nvPicPr>
          <p:cNvPr id="291" name="Google Shape;29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21171" y="5956863"/>
            <a:ext cx="1285075" cy="88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95300" y="5135955"/>
            <a:ext cx="1054500" cy="1546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3750" y="5209700"/>
            <a:ext cx="1223375" cy="10606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27"/>
          <p:cNvSpPr txBox="1"/>
          <p:nvPr/>
        </p:nvSpPr>
        <p:spPr>
          <a:xfrm>
            <a:off x="798425" y="6351475"/>
            <a:ext cx="16659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Low power (running cost /4)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5" name="Google Shape;295;p27"/>
          <p:cNvSpPr txBox="1"/>
          <p:nvPr/>
        </p:nvSpPr>
        <p:spPr>
          <a:xfrm>
            <a:off x="7567700" y="5397750"/>
            <a:ext cx="1318800" cy="12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High performance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6" name="Google Shape;296;p27"/>
          <p:cNvSpPr txBox="1"/>
          <p:nvPr>
            <p:ph idx="12" type="sldNum"/>
          </p:nvPr>
        </p:nvSpPr>
        <p:spPr>
          <a:xfrm>
            <a:off x="8523541" y="6260831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97" name="Google Shape;297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04700" y="107317"/>
            <a:ext cx="3586900" cy="2519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06838" y="2760713"/>
            <a:ext cx="3982624" cy="2216708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27"/>
          <p:cNvSpPr txBox="1"/>
          <p:nvPr/>
        </p:nvSpPr>
        <p:spPr>
          <a:xfrm>
            <a:off x="5749550" y="3622775"/>
            <a:ext cx="769500" cy="6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CPU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0" name="Google Shape;300;p27"/>
          <p:cNvSpPr txBox="1"/>
          <p:nvPr/>
        </p:nvSpPr>
        <p:spPr>
          <a:xfrm>
            <a:off x="6622900" y="3566213"/>
            <a:ext cx="844200" cy="6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“Oldish” GPU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1" name="Google Shape;301;p27"/>
          <p:cNvSpPr txBox="1"/>
          <p:nvPr/>
        </p:nvSpPr>
        <p:spPr>
          <a:xfrm>
            <a:off x="7467100" y="3380025"/>
            <a:ext cx="892200" cy="6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“Newish” GPU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8"/>
          <p:cNvSpPr txBox="1"/>
          <p:nvPr>
            <p:ph type="title"/>
          </p:nvPr>
        </p:nvSpPr>
        <p:spPr>
          <a:xfrm>
            <a:off x="460950" y="295967"/>
            <a:ext cx="8222100" cy="102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Supercomputing (HPC) </a:t>
            </a:r>
            <a:endParaRPr/>
          </a:p>
        </p:txBody>
      </p:sp>
      <p:sp>
        <p:nvSpPr>
          <p:cNvPr id="307" name="Google Shape;307;p28"/>
          <p:cNvSpPr txBox="1"/>
          <p:nvPr>
            <p:ph idx="1" type="body"/>
          </p:nvPr>
        </p:nvSpPr>
        <p:spPr>
          <a:xfrm>
            <a:off x="0" y="1683125"/>
            <a:ext cx="4480200" cy="44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</a:t>
            </a:r>
            <a:r>
              <a:rPr lang="en"/>
              <a:t>world</a:t>
            </a:r>
            <a:r>
              <a:rPr lang="en"/>
              <a:t> is literally full of Supercomputers. Why ?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Char char="○"/>
            </a:pPr>
            <a:r>
              <a:rPr lang="en">
                <a:solidFill>
                  <a:srgbClr val="0000FF"/>
                </a:solidFill>
              </a:rPr>
              <a:t>Real scientific use cases</a:t>
            </a:r>
            <a:endParaRPr>
              <a:solidFill>
                <a:srgbClr val="0000FF"/>
              </a:solidFill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400"/>
              <a:buChar char="■"/>
            </a:pPr>
            <a:r>
              <a:rPr lang="en">
                <a:solidFill>
                  <a:srgbClr val="9900FF"/>
                </a:solidFill>
              </a:rPr>
              <a:t>Lattice QCD, Meteo, ...</a:t>
            </a:r>
            <a:endParaRPr>
              <a:solidFill>
                <a:srgbClr val="9900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Char char="○"/>
            </a:pPr>
            <a:r>
              <a:rPr lang="en">
                <a:solidFill>
                  <a:srgbClr val="0000FF"/>
                </a:solidFill>
              </a:rPr>
              <a:t>Industrial showcase</a:t>
            </a:r>
            <a:endParaRPr>
              <a:solidFill>
                <a:srgbClr val="0000FF"/>
              </a:solidFill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400"/>
              <a:buChar char="■"/>
            </a:pPr>
            <a:r>
              <a:rPr lang="en">
                <a:solidFill>
                  <a:srgbClr val="9900FF"/>
                </a:solidFill>
              </a:rPr>
              <a:t>And hence not 100% utilized, opportunities for smart users. Can we be one of them?</a:t>
            </a:r>
            <a:endParaRPr>
              <a:solidFill>
                <a:srgbClr val="9900FF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</a:pPr>
            <a:r>
              <a:rPr lang="en">
                <a:solidFill>
                  <a:srgbClr val="666666"/>
                </a:solidFill>
              </a:rPr>
              <a:t>Many not trivial problems to solve:</a:t>
            </a:r>
            <a:endParaRPr>
              <a:solidFill>
                <a:srgbClr val="666666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Char char="○"/>
            </a:pPr>
            <a:r>
              <a:rPr b="1" lang="en">
                <a:solidFill>
                  <a:srgbClr val="0000FF"/>
                </a:solidFill>
              </a:rPr>
              <a:t>Data access</a:t>
            </a:r>
            <a:r>
              <a:rPr lang="en">
                <a:solidFill>
                  <a:srgbClr val="0000FF"/>
                </a:solidFill>
              </a:rPr>
              <a:t> (access, bandwidth, ...)</a:t>
            </a:r>
            <a:endParaRPr>
              <a:solidFill>
                <a:srgbClr val="0000FF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Char char="○"/>
            </a:pPr>
            <a:r>
              <a:rPr b="1" lang="en">
                <a:solidFill>
                  <a:srgbClr val="0000FF"/>
                </a:solidFill>
              </a:rPr>
              <a:t>Accelerator</a:t>
            </a:r>
            <a:r>
              <a:rPr lang="en">
                <a:solidFill>
                  <a:srgbClr val="0000FF"/>
                </a:solidFill>
              </a:rPr>
              <a:t> Technology (KNL, GPU, FPGA, TPU, ???, …)</a:t>
            </a:r>
            <a:endParaRPr>
              <a:solidFill>
                <a:srgbClr val="0000FF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Char char="○"/>
            </a:pPr>
            <a:r>
              <a:rPr b="1" lang="en">
                <a:solidFill>
                  <a:srgbClr val="0000FF"/>
                </a:solidFill>
              </a:rPr>
              <a:t>Submission of tasks</a:t>
            </a:r>
            <a:r>
              <a:rPr lang="en">
                <a:solidFill>
                  <a:srgbClr val="0000FF"/>
                </a:solidFill>
              </a:rPr>
              <a:t> (MPI vs Batch systems vs proprietary systems)</a:t>
            </a:r>
            <a:endParaRPr>
              <a:solidFill>
                <a:srgbClr val="0000FF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Char char="○"/>
            </a:pPr>
            <a:r>
              <a:rPr b="1" lang="en">
                <a:solidFill>
                  <a:srgbClr val="0000FF"/>
                </a:solidFill>
              </a:rPr>
              <a:t>Node configuration</a:t>
            </a:r>
            <a:r>
              <a:rPr lang="en">
                <a:solidFill>
                  <a:srgbClr val="0000FF"/>
                </a:solidFill>
              </a:rPr>
              <a:t> (low RAM/Disk, …)</a:t>
            </a:r>
            <a:endParaRPr>
              <a:solidFill>
                <a:srgbClr val="0000FF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Char char="○"/>
            </a:pPr>
            <a:r>
              <a:rPr b="1" lang="en">
                <a:solidFill>
                  <a:srgbClr val="0000FF"/>
                </a:solidFill>
              </a:rPr>
              <a:t>Not-too-open environment</a:t>
            </a:r>
            <a:r>
              <a:rPr lang="en">
                <a:solidFill>
                  <a:srgbClr val="0000FF"/>
                </a:solidFill>
              </a:rPr>
              <a:t> (OS, …)</a:t>
            </a:r>
            <a:endParaRPr>
              <a:solidFill>
                <a:srgbClr val="0000FF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</a:pPr>
            <a:r>
              <a:rPr lang="en">
                <a:solidFill>
                  <a:srgbClr val="666666"/>
                </a:solidFill>
              </a:rPr>
              <a:t>Some hint of global slowing down, but not for top systems where the “war” is on</a:t>
            </a:r>
            <a:endParaRPr>
              <a:solidFill>
                <a:srgbClr val="666666"/>
              </a:solidFill>
            </a:endParaRPr>
          </a:p>
        </p:txBody>
      </p:sp>
      <p:pic>
        <p:nvPicPr>
          <p:cNvPr id="308" name="Google Shape;30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6150" y="44725"/>
            <a:ext cx="4279475" cy="276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28"/>
          <p:cNvPicPr preferRelativeResize="0"/>
          <p:nvPr/>
        </p:nvPicPr>
        <p:blipFill rotWithShape="1">
          <a:blip r:embed="rId4">
            <a:alphaModFix/>
          </a:blip>
          <a:srcRect b="0" l="0" r="50480" t="0"/>
          <a:stretch/>
        </p:blipFill>
        <p:spPr>
          <a:xfrm>
            <a:off x="5138375" y="5633825"/>
            <a:ext cx="1954650" cy="111670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28"/>
          <p:cNvSpPr txBox="1"/>
          <p:nvPr/>
        </p:nvSpPr>
        <p:spPr>
          <a:xfrm>
            <a:off x="7093025" y="5593525"/>
            <a:ext cx="19926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00FF"/>
                </a:solidFill>
                <a:latin typeface="Roboto"/>
                <a:ea typeface="Roboto"/>
                <a:cs typeface="Roboto"/>
                <a:sym typeface="Roboto"/>
              </a:rPr>
              <a:t>ITALY/LHC has applied for a large grant on PRACE/CINECA. Expect positive outcome within days</a:t>
            </a:r>
            <a:endParaRPr>
              <a:solidFill>
                <a:srgbClr val="99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11" name="Google Shape;311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26625" y="3117600"/>
            <a:ext cx="4359000" cy="2326616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28"/>
          <p:cNvSpPr txBox="1"/>
          <p:nvPr>
            <p:ph idx="12" type="sldNum"/>
          </p:nvPr>
        </p:nvSpPr>
        <p:spPr>
          <a:xfrm>
            <a:off x="8523541" y="6260831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3" name="Google Shape;313;p28"/>
          <p:cNvSpPr txBox="1"/>
          <p:nvPr/>
        </p:nvSpPr>
        <p:spPr>
          <a:xfrm>
            <a:off x="7474025" y="-31475"/>
            <a:ext cx="7344600" cy="8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Source: top500 list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9"/>
          <p:cNvSpPr txBox="1"/>
          <p:nvPr>
            <p:ph type="title"/>
          </p:nvPr>
        </p:nvSpPr>
        <p:spPr>
          <a:xfrm>
            <a:off x="460950" y="295967"/>
            <a:ext cx="8222100" cy="102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Supercomputing - the expected future</a:t>
            </a:r>
            <a:endParaRPr/>
          </a:p>
        </p:txBody>
      </p:sp>
      <p:sp>
        <p:nvSpPr>
          <p:cNvPr id="319" name="Google Shape;319;p29"/>
          <p:cNvSpPr txBox="1"/>
          <p:nvPr>
            <p:ph idx="1" type="body"/>
          </p:nvPr>
        </p:nvSpPr>
        <p:spPr>
          <a:xfrm>
            <a:off x="0" y="1481625"/>
            <a:ext cx="5695500" cy="43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The race will go on, at least between major players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EU wants to enter the game - never a the top in the last 25y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Next big thing is </a:t>
            </a:r>
            <a:r>
              <a:rPr b="1" lang="en" sz="1400"/>
              <a:t>ExaScale</a:t>
            </a:r>
            <a:r>
              <a:rPr lang="en" sz="1400"/>
              <a:t> (10</a:t>
            </a:r>
            <a:r>
              <a:rPr baseline="30000" lang="en" sz="1400"/>
              <a:t>18</a:t>
            </a:r>
            <a:r>
              <a:rPr lang="en" sz="1400"/>
              <a:t> Flops - operations per second)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Char char="○"/>
            </a:pPr>
            <a:r>
              <a:rPr lang="en">
                <a:solidFill>
                  <a:srgbClr val="4A86E8"/>
                </a:solidFill>
              </a:rPr>
              <a:t>S</a:t>
            </a:r>
            <a:r>
              <a:rPr lang="en" sz="1400">
                <a:solidFill>
                  <a:srgbClr val="4A86E8"/>
                </a:solidFill>
              </a:rPr>
              <a:t>hould be well available by HL-LHC</a:t>
            </a:r>
            <a:endParaRPr sz="1400">
              <a:solidFill>
                <a:srgbClr val="4A86E8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Somehow difficult to compare, technologies / benchmarks, but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Char char="○"/>
            </a:pPr>
            <a:r>
              <a:rPr lang="en">
                <a:solidFill>
                  <a:srgbClr val="0000FF"/>
                </a:solidFill>
              </a:rPr>
              <a:t>LHC needs today the equivalent of ~30 PFlops</a:t>
            </a:r>
            <a:endParaRPr>
              <a:solidFill>
                <a:srgbClr val="0000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Char char="○"/>
            </a:pPr>
            <a:r>
              <a:rPr lang="en">
                <a:solidFill>
                  <a:srgbClr val="0000FF"/>
                </a:solidFill>
              </a:rPr>
              <a:t>A single Exascale system is ok to process 30 “today” LHC</a:t>
            </a:r>
            <a:endParaRPr>
              <a:solidFill>
                <a:srgbClr val="0000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Char char="○"/>
            </a:pPr>
            <a:r>
              <a:rPr b="1" lang="en">
                <a:solidFill>
                  <a:srgbClr val="0000FF"/>
                </a:solidFill>
              </a:rPr>
              <a:t>Scaling: a single Exascale system could process the whole HL-LHC with no R&amp;D or model change</a:t>
            </a:r>
            <a:endParaRPr b="1">
              <a:solidFill>
                <a:srgbClr val="0000FF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Some FAs/countries are explicitly requesting HEP to use the HPC infrastructure as ~ only  funding; </a:t>
            </a:r>
            <a:r>
              <a:rPr b="1" lang="en" sz="1400"/>
              <a:t>it is generally ok IF we are allowed to be part in the planning (to make sure they are usable for us)</a:t>
            </a:r>
            <a:endParaRPr b="1" sz="14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600"/>
          </a:p>
        </p:txBody>
      </p:sp>
      <p:pic>
        <p:nvPicPr>
          <p:cNvPr id="320" name="Google Shape;32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5775" y="5104875"/>
            <a:ext cx="2982700" cy="179340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29"/>
          <p:cNvSpPr txBox="1"/>
          <p:nvPr/>
        </p:nvSpPr>
        <p:spPr>
          <a:xfrm>
            <a:off x="7905675" y="2567700"/>
            <a:ext cx="38691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22" name="Google Shape;32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01900" y="1410125"/>
            <a:ext cx="3542099" cy="3512774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29"/>
          <p:cNvSpPr txBox="1"/>
          <p:nvPr/>
        </p:nvSpPr>
        <p:spPr>
          <a:xfrm>
            <a:off x="6905025" y="1901250"/>
            <a:ext cx="38691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AMERICAs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4" name="Google Shape;324;p29"/>
          <p:cNvSpPr txBox="1"/>
          <p:nvPr/>
        </p:nvSpPr>
        <p:spPr>
          <a:xfrm>
            <a:off x="7850025" y="3364325"/>
            <a:ext cx="12246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ASIA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5" name="Google Shape;325;p29"/>
          <p:cNvSpPr txBox="1"/>
          <p:nvPr/>
        </p:nvSpPr>
        <p:spPr>
          <a:xfrm>
            <a:off x="7169550" y="4234825"/>
            <a:ext cx="16833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EU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26" name="Google Shape;326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45750" y="5034425"/>
            <a:ext cx="1811704" cy="179340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29"/>
          <p:cNvSpPr txBox="1"/>
          <p:nvPr/>
        </p:nvSpPr>
        <p:spPr>
          <a:xfrm>
            <a:off x="6434825" y="5158625"/>
            <a:ext cx="2613000" cy="15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oboto"/>
                <a:ea typeface="Roboto"/>
                <a:cs typeface="Roboto"/>
                <a:sym typeface="Roboto"/>
              </a:rPr>
              <a:t>US: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apparently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 no way to have a say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oboto"/>
                <a:ea typeface="Roboto"/>
                <a:cs typeface="Roboto"/>
                <a:sym typeface="Roboto"/>
              </a:rPr>
              <a:t>EU: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 ETP4HPC has at least “asked for HEP position”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oboto"/>
                <a:ea typeface="Roboto"/>
                <a:cs typeface="Roboto"/>
                <a:sym typeface="Roboto"/>
              </a:rPr>
              <a:t>China: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 ???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8" name="Google Shape;328;p29"/>
          <p:cNvSpPr txBox="1"/>
          <p:nvPr>
            <p:ph idx="12" type="sldNum"/>
          </p:nvPr>
        </p:nvSpPr>
        <p:spPr>
          <a:xfrm>
            <a:off x="8523541" y="6260831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0"/>
          <p:cNvSpPr txBox="1"/>
          <p:nvPr>
            <p:ph type="title"/>
          </p:nvPr>
        </p:nvSpPr>
        <p:spPr>
          <a:xfrm>
            <a:off x="460950" y="295967"/>
            <a:ext cx="8222100" cy="102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Physics challenges </a:t>
            </a:r>
            <a:endParaRPr/>
          </a:p>
        </p:txBody>
      </p:sp>
      <p:sp>
        <p:nvSpPr>
          <p:cNvPr id="334" name="Google Shape;334;p30"/>
          <p:cNvSpPr txBox="1"/>
          <p:nvPr>
            <p:ph idx="1" type="body"/>
          </p:nvPr>
        </p:nvSpPr>
        <p:spPr>
          <a:xfrm>
            <a:off x="0" y="1629375"/>
            <a:ext cx="4572000" cy="44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Can’t we think of new (less resource hungry) ways of processing data? Ideas on the table: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400"/>
              <a:buChar char="○"/>
            </a:pPr>
            <a:r>
              <a:rPr lang="en">
                <a:solidFill>
                  <a:srgbClr val="9900FF"/>
                </a:solidFill>
              </a:rPr>
              <a:t>Moving from standard algorithms to </a:t>
            </a:r>
            <a:r>
              <a:rPr b="1" lang="en">
                <a:solidFill>
                  <a:srgbClr val="9900FF"/>
                </a:solidFill>
              </a:rPr>
              <a:t>Machine Learning/Deep Learning</a:t>
            </a:r>
            <a:endParaRPr b="1">
              <a:solidFill>
                <a:srgbClr val="9900FF"/>
              </a:solidFill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400"/>
              <a:buChar char="■"/>
            </a:pPr>
            <a:r>
              <a:rPr lang="en">
                <a:solidFill>
                  <a:srgbClr val="9900FF"/>
                </a:solidFill>
              </a:rPr>
              <a:t> (seems reasonable, but gain in resources mostly unproven by now) - ALL exps</a:t>
            </a:r>
            <a:endParaRPr>
              <a:solidFill>
                <a:srgbClr val="9900FF"/>
              </a:solidFill>
            </a:endParaRPr>
          </a:p>
          <a:p>
            <a:pPr indent="0" lvl="0" marL="13716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00FF"/>
              </a:solidFill>
            </a:endParaRPr>
          </a:p>
          <a:p>
            <a:pPr indent="-317500" lvl="1" marL="914400" rtl="0" algn="l">
              <a:spcBef>
                <a:spcPts val="1600"/>
              </a:spcBef>
              <a:spcAft>
                <a:spcPts val="0"/>
              </a:spcAft>
              <a:buClr>
                <a:srgbClr val="9900FF"/>
              </a:buClr>
              <a:buSzPts val="1400"/>
              <a:buChar char="○"/>
            </a:pPr>
            <a:r>
              <a:rPr b="1" lang="en">
                <a:solidFill>
                  <a:srgbClr val="9900FF"/>
                </a:solidFill>
              </a:rPr>
              <a:t>Merge Trigger and Offline</a:t>
            </a:r>
            <a:r>
              <a:rPr lang="en">
                <a:solidFill>
                  <a:srgbClr val="9900FF"/>
                </a:solidFill>
              </a:rPr>
              <a:t> - eventually w/o even saving the raw data - ALICE and LHCb</a:t>
            </a:r>
            <a:endParaRPr>
              <a:solidFill>
                <a:srgbClr val="9900FF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00FF"/>
              </a:solidFill>
            </a:endParaRPr>
          </a:p>
          <a:p>
            <a:pPr indent="-317500" lvl="1" marL="914400" rtl="0" algn="l">
              <a:spcBef>
                <a:spcPts val="1600"/>
              </a:spcBef>
              <a:spcAft>
                <a:spcPts val="0"/>
              </a:spcAft>
              <a:buClr>
                <a:srgbClr val="9900FF"/>
              </a:buClr>
              <a:buSzPts val="1400"/>
              <a:buChar char="○"/>
            </a:pPr>
            <a:r>
              <a:rPr lang="en">
                <a:solidFill>
                  <a:srgbClr val="9900FF"/>
                </a:solidFill>
              </a:rPr>
              <a:t>Standardize (down) to </a:t>
            </a:r>
            <a:r>
              <a:rPr b="1" lang="en">
                <a:solidFill>
                  <a:srgbClr val="9900FF"/>
                </a:solidFill>
              </a:rPr>
              <a:t>common event formats</a:t>
            </a:r>
            <a:r>
              <a:rPr lang="en">
                <a:solidFill>
                  <a:srgbClr val="9900FF"/>
                </a:solidFill>
              </a:rPr>
              <a:t> - CMS Mini/Nano AOD</a:t>
            </a:r>
            <a:endParaRPr>
              <a:solidFill>
                <a:srgbClr val="9900FF"/>
              </a:solidFill>
            </a:endParaRPr>
          </a:p>
          <a:p>
            <a:pPr indent="0" lvl="0" marL="9144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35" name="Google Shape;33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1550" y="2589025"/>
            <a:ext cx="4532449" cy="102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74050" y="4999546"/>
            <a:ext cx="2991275" cy="188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72750" y="3802725"/>
            <a:ext cx="2170750" cy="115845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30"/>
          <p:cNvSpPr txBox="1"/>
          <p:nvPr>
            <p:ph idx="12" type="sldNum"/>
          </p:nvPr>
        </p:nvSpPr>
        <p:spPr>
          <a:xfrm>
            <a:off x="8523541" y="6260831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39" name="Google Shape;339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43500" y="3764351"/>
            <a:ext cx="2300499" cy="123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72738" y="787113"/>
            <a:ext cx="1571625" cy="164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55125" y="699550"/>
            <a:ext cx="2300500" cy="18035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1"/>
          <p:cNvSpPr txBox="1"/>
          <p:nvPr>
            <p:ph type="title"/>
          </p:nvPr>
        </p:nvSpPr>
        <p:spPr>
          <a:xfrm>
            <a:off x="460950" y="295967"/>
            <a:ext cx="8222100" cy="102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little more on triggering vs offline</a:t>
            </a:r>
            <a:endParaRPr/>
          </a:p>
        </p:txBody>
      </p:sp>
      <p:sp>
        <p:nvSpPr>
          <p:cNvPr id="347" name="Google Shape;347;p31"/>
          <p:cNvSpPr txBox="1"/>
          <p:nvPr>
            <p:ph idx="1" type="body"/>
          </p:nvPr>
        </p:nvSpPr>
        <p:spPr>
          <a:xfrm>
            <a:off x="0" y="1427100"/>
            <a:ext cx="4572000" cy="44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LHCb</a:t>
            </a:r>
            <a:r>
              <a:rPr lang="en"/>
              <a:t>: already proven that an “online   reconstruction” can be good enough for physics → </a:t>
            </a:r>
            <a:r>
              <a:rPr b="1" lang="en"/>
              <a:t>Turbo Stream</a:t>
            </a:r>
            <a:r>
              <a:rPr lang="en"/>
              <a:t>!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Char char="○"/>
            </a:pPr>
            <a:r>
              <a:rPr lang="en">
                <a:solidFill>
                  <a:srgbClr val="0000FF"/>
                </a:solidFill>
              </a:rPr>
              <a:t>Perform reconstruction “online” (with  delay dictated by the disk buffer size)</a:t>
            </a:r>
            <a:endParaRPr>
              <a:solidFill>
                <a:srgbClr val="0000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Char char="○"/>
            </a:pPr>
            <a:r>
              <a:rPr lang="en">
                <a:solidFill>
                  <a:srgbClr val="0000FF"/>
                </a:solidFill>
              </a:rPr>
              <a:t>Never reprocess → why save RAW data at all?</a:t>
            </a:r>
            <a:endParaRPr>
              <a:solidFill>
                <a:srgbClr val="0000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Char char="○"/>
            </a:pPr>
            <a:r>
              <a:rPr lang="en">
                <a:solidFill>
                  <a:srgbClr val="0000FF"/>
                </a:solidFill>
              </a:rPr>
              <a:t>Operate @ 30 MHz (interaction rate); 5 GB/s to offline in case of full turbo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348" name="Google Shape;348;p31"/>
          <p:cNvSpPr txBox="1"/>
          <p:nvPr>
            <p:ph idx="12" type="sldNum"/>
          </p:nvPr>
        </p:nvSpPr>
        <p:spPr>
          <a:xfrm>
            <a:off x="8523541" y="6260831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49" name="Google Shape;34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5300" y="4202325"/>
            <a:ext cx="1711550" cy="256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5600" y="4202323"/>
            <a:ext cx="3646741" cy="1851671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31"/>
          <p:cNvSpPr txBox="1"/>
          <p:nvPr>
            <p:ph idx="1" type="body"/>
          </p:nvPr>
        </p:nvSpPr>
        <p:spPr>
          <a:xfrm>
            <a:off x="4882913" y="1545600"/>
            <a:ext cx="3938100" cy="44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</a:pPr>
            <a:r>
              <a:rPr b="1" lang="en"/>
              <a:t>ALICE O2</a:t>
            </a:r>
            <a:r>
              <a:rPr lang="en"/>
              <a:t>: full merge of offline and online</a:t>
            </a:r>
            <a:endParaRPr/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Continuous</a:t>
            </a:r>
            <a:r>
              <a:rPr lang="en"/>
              <a:t> readout at the PbPb interaction rate (~50 kHz) - 1 TB/s from the detector</a:t>
            </a:r>
            <a:endParaRPr/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CPU+ GPU driven reconstruction</a:t>
            </a:r>
            <a:endParaRPr/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Still, 80 GB/s to offline!</a:t>
            </a:r>
            <a:endParaRPr/>
          </a:p>
        </p:txBody>
      </p:sp>
      <p:pic>
        <p:nvPicPr>
          <p:cNvPr id="352" name="Google Shape;352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57913" y="4005075"/>
            <a:ext cx="3788075" cy="2780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/>
          <p:nvPr>
            <p:ph type="title"/>
          </p:nvPr>
        </p:nvSpPr>
        <p:spPr>
          <a:xfrm>
            <a:off x="460950" y="295967"/>
            <a:ext cx="8222100" cy="102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(Computing @) LHC today: it works!</a:t>
            </a:r>
            <a:endParaRPr/>
          </a:p>
        </p:txBody>
      </p:sp>
      <p:sp>
        <p:nvSpPr>
          <p:cNvPr id="75" name="Google Shape;75;p14"/>
          <p:cNvSpPr txBox="1"/>
          <p:nvPr>
            <p:ph idx="1" type="body"/>
          </p:nvPr>
        </p:nvSpPr>
        <p:spPr>
          <a:xfrm>
            <a:off x="35300" y="1542075"/>
            <a:ext cx="5754600" cy="44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It might seem a trivial statement, but it works well: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Char char="○"/>
            </a:pPr>
            <a:r>
              <a:rPr lang="en">
                <a:solidFill>
                  <a:srgbClr val="0000FF"/>
                </a:solidFill>
              </a:rPr>
              <a:t>When needed (not very often!) turnaround of data-taking to presentation &lt; 1 week</a:t>
            </a:r>
            <a:endParaRPr>
              <a:solidFill>
                <a:srgbClr val="0000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Char char="○"/>
            </a:pPr>
            <a:r>
              <a:rPr lang="en">
                <a:solidFill>
                  <a:srgbClr val="0000FF"/>
                </a:solidFill>
              </a:rPr>
              <a:t>Flexibility to allow for fast reprocessings on a daily basis</a:t>
            </a:r>
            <a:endParaRPr>
              <a:solidFill>
                <a:srgbClr val="0000FF"/>
              </a:solidFill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400"/>
              <a:buChar char="■"/>
            </a:pPr>
            <a:r>
              <a:rPr lang="en">
                <a:solidFill>
                  <a:srgbClr val="9900FF"/>
                </a:solidFill>
              </a:rPr>
              <a:t>2011-2012 Higgs discovery phase</a:t>
            </a:r>
            <a:endParaRPr>
              <a:solidFill>
                <a:srgbClr val="9900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Char char="○"/>
            </a:pPr>
            <a:r>
              <a:rPr lang="en">
                <a:solidFill>
                  <a:srgbClr val="0000FF"/>
                </a:solidFill>
              </a:rPr>
              <a:t>Capability to steer all the resources instantaneously to a high priority analysis / production</a:t>
            </a:r>
            <a:endParaRPr>
              <a:solidFill>
                <a:srgbClr val="0000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Char char="○"/>
            </a:pPr>
            <a:r>
              <a:rPr lang="en">
                <a:solidFill>
                  <a:srgbClr val="0000FF"/>
                </a:solidFill>
              </a:rPr>
              <a:t>Sustains the production of  1 paper/day </a:t>
            </a:r>
            <a:endParaRPr>
              <a:solidFill>
                <a:srgbClr val="0000FF"/>
              </a:solidFill>
            </a:endParaRPr>
          </a:p>
        </p:txBody>
      </p:sp>
      <p:pic>
        <p:nvPicPr>
          <p:cNvPr id="76" name="Google Shape;7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5800" y="1609842"/>
            <a:ext cx="3181350" cy="3133725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4"/>
          <p:cNvSpPr txBox="1"/>
          <p:nvPr/>
        </p:nvSpPr>
        <p:spPr>
          <a:xfrm>
            <a:off x="5983625" y="5033850"/>
            <a:ext cx="2878200" cy="5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ttbar “rediscovery” @ ICHEP2010: data taken the week before in a sudden LHC improvement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8" name="Google Shape;78;p14"/>
          <p:cNvSpPr txBox="1"/>
          <p:nvPr>
            <p:ph idx="12" type="sldNum"/>
          </p:nvPr>
        </p:nvSpPr>
        <p:spPr>
          <a:xfrm>
            <a:off x="8523541" y="6260831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9" name="Google Shape;7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675" y="3801100"/>
            <a:ext cx="3060075" cy="2922926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4"/>
          <p:cNvSpPr txBox="1"/>
          <p:nvPr/>
        </p:nvSpPr>
        <p:spPr>
          <a:xfrm>
            <a:off x="362700" y="4967700"/>
            <a:ext cx="38691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CMS papers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" name="Google Shape;81;p14"/>
          <p:cNvSpPr txBox="1"/>
          <p:nvPr/>
        </p:nvSpPr>
        <p:spPr>
          <a:xfrm>
            <a:off x="3048925" y="4743575"/>
            <a:ext cx="22128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Papers/y (</a:t>
            </a:r>
            <a:r>
              <a:rPr lang="en" sz="1100">
                <a:latin typeface="Roboto"/>
                <a:ea typeface="Roboto"/>
                <a:cs typeface="Roboto"/>
                <a:sym typeface="Roboto"/>
              </a:rPr>
              <a:t>4 collaborations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):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2016: 302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2017: 328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2018: 326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2"/>
          <p:cNvSpPr txBox="1"/>
          <p:nvPr>
            <p:ph type="title"/>
          </p:nvPr>
        </p:nvSpPr>
        <p:spPr>
          <a:xfrm>
            <a:off x="460950" y="295975"/>
            <a:ext cx="4732800" cy="102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Triggering … what is different?</a:t>
            </a:r>
            <a:endParaRPr/>
          </a:p>
        </p:txBody>
      </p:sp>
      <p:sp>
        <p:nvSpPr>
          <p:cNvPr id="358" name="Google Shape;358;p32"/>
          <p:cNvSpPr txBox="1"/>
          <p:nvPr>
            <p:ph idx="1" type="body"/>
          </p:nvPr>
        </p:nvSpPr>
        <p:spPr>
          <a:xfrm>
            <a:off x="0" y="1683125"/>
            <a:ext cx="5204700" cy="44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General Purpose Detectors (ATLAS, CMS) @ HL-LHC: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Char char="○"/>
            </a:pPr>
            <a:r>
              <a:rPr lang="en">
                <a:solidFill>
                  <a:srgbClr val="0000FF"/>
                </a:solidFill>
              </a:rPr>
              <a:t>focus on Higgs, σ ~ 50 pb (at 7.5e34 means ½ Hz)</a:t>
            </a:r>
            <a:endParaRPr>
              <a:solidFill>
                <a:srgbClr val="0000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Char char="○"/>
            </a:pPr>
            <a:r>
              <a:rPr lang="en">
                <a:solidFill>
                  <a:srgbClr val="0000FF"/>
                </a:solidFill>
              </a:rPr>
              <a:t>Even W and Z ~ O(10 kHz); tt ~ O(1kHz)</a:t>
            </a:r>
            <a:endParaRPr>
              <a:solidFill>
                <a:srgbClr val="0000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Char char="○"/>
            </a:pPr>
            <a:r>
              <a:rPr lang="en">
                <a:solidFill>
                  <a:srgbClr val="0000FF"/>
                </a:solidFill>
              </a:rPr>
              <a:t>No need to readout / analyze @ 40 MHz !</a:t>
            </a:r>
            <a:endParaRPr>
              <a:solidFill>
                <a:srgbClr val="0000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LHCb @ LHC: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Char char="○"/>
            </a:pPr>
            <a:r>
              <a:rPr lang="en">
                <a:solidFill>
                  <a:srgbClr val="0000FF"/>
                </a:solidFill>
              </a:rPr>
              <a:t>σ</a:t>
            </a:r>
            <a:r>
              <a:rPr baseline="-25000" lang="en">
                <a:solidFill>
                  <a:srgbClr val="0000FF"/>
                </a:solidFill>
              </a:rPr>
              <a:t>bb ~</a:t>
            </a:r>
            <a:r>
              <a:rPr lang="en">
                <a:solidFill>
                  <a:srgbClr val="0000FF"/>
                </a:solidFill>
              </a:rPr>
              <a:t> ~ 100 μb, which is  10</a:t>
            </a:r>
            <a:r>
              <a:rPr baseline="30000" lang="en">
                <a:solidFill>
                  <a:srgbClr val="0000FF"/>
                </a:solidFill>
              </a:rPr>
              <a:t>5</a:t>
            </a:r>
            <a:r>
              <a:rPr lang="en">
                <a:solidFill>
                  <a:srgbClr val="0000FF"/>
                </a:solidFill>
              </a:rPr>
              <a:t> bb per second</a:t>
            </a:r>
            <a:endParaRPr>
              <a:solidFill>
                <a:srgbClr val="0000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Char char="○"/>
            </a:pPr>
            <a:r>
              <a:rPr lang="en">
                <a:solidFill>
                  <a:srgbClr val="0000FF"/>
                </a:solidFill>
              </a:rPr>
              <a:t>Most of the collisions are signal; any standard trigger is cutting into the physics reach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359" name="Google Shape;359;p32"/>
          <p:cNvSpPr txBox="1"/>
          <p:nvPr>
            <p:ph idx="12" type="sldNum"/>
          </p:nvPr>
        </p:nvSpPr>
        <p:spPr>
          <a:xfrm>
            <a:off x="8523541" y="6260831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60" name="Google Shape;36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7925" y="100367"/>
            <a:ext cx="3646742" cy="516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044775"/>
            <a:ext cx="7735825" cy="1813225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32"/>
          <p:cNvSpPr txBox="1"/>
          <p:nvPr/>
        </p:nvSpPr>
        <p:spPr>
          <a:xfrm>
            <a:off x="0" y="4315825"/>
            <a:ext cx="5204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FF0000"/>
                </a:solidFill>
              </a:rPr>
              <a:t>As LHCb loves to say, from “Find a </a:t>
            </a:r>
            <a:r>
              <a:rPr b="1" lang="en" sz="1500">
                <a:solidFill>
                  <a:srgbClr val="FF0000"/>
                </a:solidFill>
                <a:highlight>
                  <a:srgbClr val="FFFFFF"/>
                </a:highlight>
              </a:rPr>
              <a:t>needle in a haystack” to “study needles in a needle stack” </a:t>
            </a:r>
            <a:endParaRPr b="1" sz="1500">
              <a:solidFill>
                <a:srgbClr val="FF0000"/>
              </a:solidFill>
            </a:endParaRPr>
          </a:p>
        </p:txBody>
      </p:sp>
      <p:sp>
        <p:nvSpPr>
          <p:cNvPr id="363" name="Google Shape;363;p32"/>
          <p:cNvSpPr/>
          <p:nvPr/>
        </p:nvSpPr>
        <p:spPr>
          <a:xfrm>
            <a:off x="2395725" y="5826150"/>
            <a:ext cx="1335000" cy="612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3"/>
          <p:cNvSpPr txBox="1"/>
          <p:nvPr>
            <p:ph type="title"/>
          </p:nvPr>
        </p:nvSpPr>
        <p:spPr>
          <a:xfrm>
            <a:off x="460950" y="295967"/>
            <a:ext cx="8222100" cy="102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are we?</a:t>
            </a:r>
            <a:endParaRPr/>
          </a:p>
        </p:txBody>
      </p:sp>
      <p:sp>
        <p:nvSpPr>
          <p:cNvPr id="369" name="Google Shape;369;p33"/>
          <p:cNvSpPr txBox="1"/>
          <p:nvPr>
            <p:ph idx="1" type="body"/>
          </p:nvPr>
        </p:nvSpPr>
        <p:spPr>
          <a:xfrm>
            <a:off x="460950" y="1598402"/>
            <a:ext cx="8222100" cy="44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factor 50-100x being the starting point, the exps have started long ago an intensive program to cover at least the areas discussed up to now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Latest estimates (2018) are largely better</a:t>
            </a:r>
            <a:r>
              <a:rPr lang="en"/>
              <a:t>. When taking into account a reasonable +20%/y from scaling laws:</a:t>
            </a:r>
            <a:endParaRPr/>
          </a:p>
        </p:txBody>
      </p:sp>
      <p:sp>
        <p:nvSpPr>
          <p:cNvPr id="370" name="Google Shape;370;p33"/>
          <p:cNvSpPr txBox="1"/>
          <p:nvPr>
            <p:ph idx="12" type="sldNum"/>
          </p:nvPr>
        </p:nvSpPr>
        <p:spPr>
          <a:xfrm>
            <a:off x="8523541" y="6260831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71" name="Google Shape;37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097" y="3107075"/>
            <a:ext cx="3897024" cy="315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1225" y="3107074"/>
            <a:ext cx="4095800" cy="3153750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3"/>
          <p:cNvSpPr txBox="1"/>
          <p:nvPr/>
        </p:nvSpPr>
        <p:spPr>
          <a:xfrm>
            <a:off x="6378175" y="3597750"/>
            <a:ext cx="4203600" cy="4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CMS - 2018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4" name="Google Shape;374;p33"/>
          <p:cNvSpPr txBox="1"/>
          <p:nvPr/>
        </p:nvSpPr>
        <p:spPr>
          <a:xfrm>
            <a:off x="1045350" y="6277925"/>
            <a:ext cx="7155300" cy="4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9900FF"/>
                </a:solidFill>
                <a:latin typeface="Roboto"/>
                <a:ea typeface="Roboto"/>
                <a:cs typeface="Roboto"/>
                <a:sym typeface="Roboto"/>
              </a:rPr>
              <a:t>2018 projections to 2027: a factor 2-4x still missing wrt to +20%/y </a:t>
            </a:r>
            <a:endParaRPr b="1" sz="1800">
              <a:solidFill>
                <a:srgbClr val="99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4"/>
          <p:cNvSpPr txBox="1"/>
          <p:nvPr>
            <p:ph type="title"/>
          </p:nvPr>
        </p:nvSpPr>
        <p:spPr>
          <a:xfrm>
            <a:off x="460950" y="295967"/>
            <a:ext cx="8222100" cy="102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Roads ahead</a:t>
            </a:r>
            <a:endParaRPr/>
          </a:p>
        </p:txBody>
      </p:sp>
      <p:sp>
        <p:nvSpPr>
          <p:cNvPr id="380" name="Google Shape;380;p34"/>
          <p:cNvSpPr txBox="1"/>
          <p:nvPr>
            <p:ph idx="1" type="body"/>
          </p:nvPr>
        </p:nvSpPr>
        <p:spPr>
          <a:xfrm>
            <a:off x="12175" y="1509327"/>
            <a:ext cx="8222100" cy="44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Support more SW R&amp;D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Char char="○"/>
            </a:pPr>
            <a:r>
              <a:rPr lang="en">
                <a:solidFill>
                  <a:srgbClr val="0000FF"/>
                </a:solidFill>
              </a:rPr>
              <a:t>Careers, positions, infrastructure</a:t>
            </a:r>
            <a:endParaRPr>
              <a:solidFill>
                <a:srgbClr val="0000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Char char="○"/>
            </a:pPr>
            <a:r>
              <a:rPr lang="en">
                <a:solidFill>
                  <a:srgbClr val="0000FF"/>
                </a:solidFill>
              </a:rPr>
              <a:t>Link institutes, share training and </a:t>
            </a:r>
            <a:br>
              <a:rPr lang="en">
                <a:solidFill>
                  <a:srgbClr val="0000FF"/>
                </a:solidFill>
              </a:rPr>
            </a:br>
            <a:r>
              <a:rPr lang="en">
                <a:solidFill>
                  <a:srgbClr val="0000FF"/>
                </a:solidFill>
              </a:rPr>
              <a:t>effort 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381" name="Google Shape;381;p34"/>
          <p:cNvSpPr txBox="1"/>
          <p:nvPr>
            <p:ph idx="12" type="sldNum"/>
          </p:nvPr>
        </p:nvSpPr>
        <p:spPr>
          <a:xfrm>
            <a:off x="8523541" y="6260831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82" name="Google Shape;38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4950" y="1661225"/>
            <a:ext cx="4889449" cy="134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1675" y="2816049"/>
            <a:ext cx="2378700" cy="14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34"/>
          <p:cNvSpPr txBox="1"/>
          <p:nvPr/>
        </p:nvSpPr>
        <p:spPr>
          <a:xfrm>
            <a:off x="2632075" y="3106400"/>
            <a:ext cx="4203600" cy="4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oboto"/>
                <a:ea typeface="Roboto"/>
                <a:cs typeface="Roboto"/>
                <a:sym typeface="Roboto"/>
              </a:rPr>
              <a:t>US funded (25M$)</a:t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oboto"/>
                <a:ea typeface="Roboto"/>
                <a:cs typeface="Roboto"/>
                <a:sym typeface="Roboto"/>
              </a:rPr>
              <a:t>EU response (Pending grant)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85" name="Google Shape;385;p34"/>
          <p:cNvCxnSpPr/>
          <p:nvPr/>
        </p:nvCxnSpPr>
        <p:spPr>
          <a:xfrm flipH="1" rot="10800000">
            <a:off x="3408025" y="2597900"/>
            <a:ext cx="1430400" cy="554700"/>
          </a:xfrm>
          <a:prstGeom prst="straightConnector1">
            <a:avLst/>
          </a:prstGeom>
          <a:noFill/>
          <a:ln cap="flat" cmpd="sng" w="28575">
            <a:solidFill>
              <a:srgbClr val="99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86" name="Google Shape;386;p34"/>
          <p:cNvCxnSpPr/>
          <p:nvPr/>
        </p:nvCxnSpPr>
        <p:spPr>
          <a:xfrm flipH="1">
            <a:off x="1601275" y="3529575"/>
            <a:ext cx="1030800" cy="93600"/>
          </a:xfrm>
          <a:prstGeom prst="straightConnector1">
            <a:avLst/>
          </a:prstGeom>
          <a:noFill/>
          <a:ln cap="flat" cmpd="sng" w="28575">
            <a:solidFill>
              <a:srgbClr val="99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87" name="Google Shape;387;p34"/>
          <p:cNvSpPr txBox="1"/>
          <p:nvPr/>
        </p:nvSpPr>
        <p:spPr>
          <a:xfrm>
            <a:off x="5115675" y="4101300"/>
            <a:ext cx="3495600" cy="21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R&amp;D inside the experiments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CMS hackatons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88" name="Google Shape;388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87168" y="4698868"/>
            <a:ext cx="2992511" cy="153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800" y="4730000"/>
            <a:ext cx="2135748" cy="134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4" y="6333299"/>
            <a:ext cx="3852930" cy="52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40170" y="4588475"/>
            <a:ext cx="1903525" cy="106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3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078645" y="5741125"/>
            <a:ext cx="2993231" cy="4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34"/>
          <p:cNvSpPr txBox="1"/>
          <p:nvPr/>
        </p:nvSpPr>
        <p:spPr>
          <a:xfrm>
            <a:off x="99800" y="4302475"/>
            <a:ext cx="3495600" cy="21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FA organized schools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94" name="Google Shape;394;p3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346800" y="6260822"/>
            <a:ext cx="725080" cy="55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3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063100" y="4244650"/>
            <a:ext cx="1341548" cy="1341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5"/>
          <p:cNvSpPr txBox="1"/>
          <p:nvPr>
            <p:ph type="title"/>
          </p:nvPr>
        </p:nvSpPr>
        <p:spPr>
          <a:xfrm>
            <a:off x="460950" y="295967"/>
            <a:ext cx="8222100" cy="102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unexpected ...</a:t>
            </a:r>
            <a:endParaRPr/>
          </a:p>
        </p:txBody>
      </p:sp>
      <p:sp>
        <p:nvSpPr>
          <p:cNvPr id="401" name="Google Shape;401;p35"/>
          <p:cNvSpPr txBox="1"/>
          <p:nvPr>
            <p:ph idx="1" type="body"/>
          </p:nvPr>
        </p:nvSpPr>
        <p:spPr>
          <a:xfrm>
            <a:off x="471900" y="1683127"/>
            <a:ext cx="8222100" cy="44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 cannot count on a complete change of computing paradigm to solve our problems…. But we can keep our </a:t>
            </a:r>
            <a:r>
              <a:rPr b="1" lang="en"/>
              <a:t>eyes open for opportunities</a:t>
            </a:r>
            <a:r>
              <a:rPr lang="en"/>
              <a:t>!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Quantum Computing </a:t>
            </a:r>
            <a:r>
              <a:rPr b="1" lang="en"/>
              <a:t>could</a:t>
            </a:r>
            <a:r>
              <a:rPr lang="en"/>
              <a:t> become relevant for the next experiment after HL-LHC; we are the perfect users (we have a use case not easily solvable with standard means)</a:t>
            </a:r>
            <a:endParaRPr/>
          </a:p>
        </p:txBody>
      </p:sp>
      <p:sp>
        <p:nvSpPr>
          <p:cNvPr id="402" name="Google Shape;402;p35"/>
          <p:cNvSpPr txBox="1"/>
          <p:nvPr>
            <p:ph idx="12" type="sldNum"/>
          </p:nvPr>
        </p:nvSpPr>
        <p:spPr>
          <a:xfrm>
            <a:off x="8523541" y="6260831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03" name="Google Shape;40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444" y="3581394"/>
            <a:ext cx="3681074" cy="67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200" y="4604843"/>
            <a:ext cx="3471874" cy="187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75775" y="3297575"/>
            <a:ext cx="2592176" cy="226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65150" y="5851094"/>
            <a:ext cx="3851450" cy="93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56641" y="3217807"/>
            <a:ext cx="2487349" cy="1608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35925" y="4377319"/>
            <a:ext cx="1336325" cy="240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36"/>
          <p:cNvSpPr txBox="1"/>
          <p:nvPr>
            <p:ph type="title"/>
          </p:nvPr>
        </p:nvSpPr>
        <p:spPr>
          <a:xfrm>
            <a:off x="460950" y="295967"/>
            <a:ext cx="8222100" cy="102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Conclusions</a:t>
            </a:r>
            <a:endParaRPr/>
          </a:p>
        </p:txBody>
      </p:sp>
      <p:sp>
        <p:nvSpPr>
          <p:cNvPr id="414" name="Google Shape;414;p36"/>
          <p:cNvSpPr txBox="1"/>
          <p:nvPr>
            <p:ph idx="1" type="body"/>
          </p:nvPr>
        </p:nvSpPr>
        <p:spPr>
          <a:xfrm>
            <a:off x="471900" y="1683125"/>
            <a:ext cx="8600400" cy="44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Future (hh) experiments computing and analysis model </a:t>
            </a:r>
            <a:r>
              <a:rPr b="1" lang="en" sz="2000"/>
              <a:t>still an unsolved problem</a:t>
            </a:r>
            <a:endParaRPr b="1"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Char char="○"/>
            </a:pPr>
            <a:r>
              <a:rPr lang="en" sz="2000">
                <a:solidFill>
                  <a:srgbClr val="0000FF"/>
                </a:solidFill>
              </a:rPr>
              <a:t>With a naive estimate,</a:t>
            </a:r>
            <a:r>
              <a:rPr lang="en" sz="2000">
                <a:solidFill>
                  <a:srgbClr val="0000FF"/>
                </a:solidFill>
              </a:rPr>
              <a:t> computing could even cost more than the experiments!</a:t>
            </a:r>
            <a:endParaRPr sz="2000">
              <a:solidFill>
                <a:srgbClr val="0000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But: we have directions of work, ideas, plans. Still not there, but </a:t>
            </a:r>
            <a:r>
              <a:rPr b="1" lang="en" sz="2000"/>
              <a:t>getting closer </a:t>
            </a:r>
            <a:endParaRPr b="1"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We will need to change many concepts: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Char char="○"/>
            </a:pPr>
            <a:r>
              <a:rPr lang="en" sz="2000">
                <a:solidFill>
                  <a:srgbClr val="0000FF"/>
                </a:solidFill>
              </a:rPr>
              <a:t>Triggering vs offline</a:t>
            </a:r>
            <a:endParaRPr sz="2000">
              <a:solidFill>
                <a:srgbClr val="0000FF"/>
              </a:solidFill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Char char="○"/>
            </a:pPr>
            <a:r>
              <a:rPr lang="en" sz="2000">
                <a:solidFill>
                  <a:srgbClr val="0000FF"/>
                </a:solidFill>
              </a:rPr>
              <a:t>Various computing architectures at the same time</a:t>
            </a:r>
            <a:endParaRPr sz="2000">
              <a:solidFill>
                <a:srgbClr val="0000FF"/>
              </a:solidFill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Char char="○"/>
            </a:pPr>
            <a:r>
              <a:rPr lang="en" sz="2000">
                <a:solidFill>
                  <a:srgbClr val="0000FF"/>
                </a:solidFill>
              </a:rPr>
              <a:t>Non-static resources; centers joining and leaving</a:t>
            </a:r>
            <a:endParaRPr sz="2000">
              <a:solidFill>
                <a:srgbClr val="0000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We need to form researchers with new computing skill,  which can be as extreme as the need for learning (back) quantum mechanics</a:t>
            </a:r>
            <a:endParaRPr sz="2000"/>
          </a:p>
        </p:txBody>
      </p:sp>
      <p:sp>
        <p:nvSpPr>
          <p:cNvPr id="415" name="Google Shape;415;p36"/>
          <p:cNvSpPr txBox="1"/>
          <p:nvPr>
            <p:ph idx="12" type="sldNum"/>
          </p:nvPr>
        </p:nvSpPr>
        <p:spPr>
          <a:xfrm>
            <a:off x="8523541" y="6260831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37"/>
          <p:cNvSpPr txBox="1"/>
          <p:nvPr>
            <p:ph type="title"/>
          </p:nvPr>
        </p:nvSpPr>
        <p:spPr>
          <a:xfrm>
            <a:off x="460950" y="295967"/>
            <a:ext cx="8222100" cy="102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/>
          </a:p>
        </p:txBody>
      </p:sp>
      <p:sp>
        <p:nvSpPr>
          <p:cNvPr id="421" name="Google Shape;421;p37"/>
          <p:cNvSpPr txBox="1"/>
          <p:nvPr>
            <p:ph idx="12" type="sldNum"/>
          </p:nvPr>
        </p:nvSpPr>
        <p:spPr>
          <a:xfrm>
            <a:off x="8523541" y="6260831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22" name="Google Shape;422;p37"/>
          <p:cNvSpPr txBox="1"/>
          <p:nvPr/>
        </p:nvSpPr>
        <p:spPr>
          <a:xfrm>
            <a:off x="1391025" y="2960075"/>
            <a:ext cx="6000600" cy="18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400">
                <a:latin typeface="Roboto"/>
                <a:ea typeface="Roboto"/>
                <a:cs typeface="Roboto"/>
                <a:sym typeface="Roboto"/>
              </a:rPr>
              <a:t>Thanks for </a:t>
            </a:r>
            <a:br>
              <a:rPr b="1" lang="en" sz="5400">
                <a:latin typeface="Roboto"/>
                <a:ea typeface="Roboto"/>
                <a:cs typeface="Roboto"/>
                <a:sym typeface="Roboto"/>
              </a:rPr>
            </a:br>
            <a:r>
              <a:rPr b="1" lang="en" sz="5400">
                <a:latin typeface="Roboto"/>
                <a:ea typeface="Roboto"/>
                <a:cs typeface="Roboto"/>
                <a:sym typeface="Roboto"/>
              </a:rPr>
              <a:t>your attention!</a:t>
            </a:r>
            <a:endParaRPr b="1" sz="5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3" name="Google Shape;423;p37"/>
          <p:cNvSpPr txBox="1"/>
          <p:nvPr/>
        </p:nvSpPr>
        <p:spPr>
          <a:xfrm>
            <a:off x="1019000" y="4771475"/>
            <a:ext cx="7336800" cy="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/>
          <p:nvPr>
            <p:ph type="title"/>
          </p:nvPr>
        </p:nvSpPr>
        <p:spPr>
          <a:xfrm>
            <a:off x="460950" y="295967"/>
            <a:ext cx="8222100" cy="102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WLCG resource utilization &amp; cost estimate</a:t>
            </a:r>
            <a:endParaRPr/>
          </a:p>
        </p:txBody>
      </p:sp>
      <p:sp>
        <p:nvSpPr>
          <p:cNvPr id="87" name="Google Shape;87;p15"/>
          <p:cNvSpPr txBox="1"/>
          <p:nvPr>
            <p:ph idx="1" type="body"/>
          </p:nvPr>
        </p:nvSpPr>
        <p:spPr>
          <a:xfrm>
            <a:off x="67550" y="1699302"/>
            <a:ext cx="8222100" cy="44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From 2019 pledges 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Char char="○"/>
            </a:pPr>
            <a:r>
              <a:rPr lang="en">
                <a:solidFill>
                  <a:srgbClr val="0000FF"/>
                </a:solidFill>
              </a:rPr>
              <a:t>~700.000 Computing cores (~70 MEur?)</a:t>
            </a:r>
            <a:endParaRPr>
              <a:solidFill>
                <a:srgbClr val="0000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Char char="○"/>
            </a:pPr>
            <a:r>
              <a:rPr lang="en">
                <a:solidFill>
                  <a:srgbClr val="0000FF"/>
                </a:solidFill>
              </a:rPr>
              <a:t>~520 PB disk (~75 MEur?)</a:t>
            </a:r>
            <a:endParaRPr>
              <a:solidFill>
                <a:srgbClr val="0000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Char char="○"/>
            </a:pPr>
            <a:r>
              <a:rPr lang="en">
                <a:solidFill>
                  <a:srgbClr val="0000FF"/>
                </a:solidFill>
              </a:rPr>
              <a:t>~800 PB tape (~ 30 MEur?)</a:t>
            </a:r>
            <a:endParaRPr>
              <a:solidFill>
                <a:srgbClr val="0000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Plus 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Char char="○"/>
            </a:pPr>
            <a:r>
              <a:rPr lang="en">
                <a:solidFill>
                  <a:srgbClr val="0000FF"/>
                </a:solidFill>
              </a:rPr>
              <a:t>Electricity</a:t>
            </a:r>
            <a:endParaRPr>
              <a:solidFill>
                <a:srgbClr val="0000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Char char="○"/>
            </a:pPr>
            <a:r>
              <a:rPr lang="en">
                <a:solidFill>
                  <a:srgbClr val="0000FF"/>
                </a:solidFill>
              </a:rPr>
              <a:t>Personnel</a:t>
            </a:r>
            <a:endParaRPr>
              <a:solidFill>
                <a:srgbClr val="0000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Char char="○"/>
            </a:pPr>
            <a:r>
              <a:rPr lang="en">
                <a:solidFill>
                  <a:srgbClr val="0000FF"/>
                </a:solidFill>
              </a:rPr>
              <a:t>Infrastructure</a:t>
            </a:r>
            <a:endParaRPr>
              <a:solidFill>
                <a:srgbClr val="0000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Char char="○"/>
            </a:pPr>
            <a:r>
              <a:rPr lang="en">
                <a:solidFill>
                  <a:srgbClr val="0000FF"/>
                </a:solidFill>
              </a:rPr>
              <a:t>…</a:t>
            </a:r>
            <a:endParaRPr>
              <a:solidFill>
                <a:srgbClr val="0000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Resource utilization patterns from the start of LHC (~2010) are increasing year by year ~ exponentially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Comparing 2019/2010: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Char char="○"/>
            </a:pPr>
            <a:r>
              <a:rPr lang="en">
                <a:solidFill>
                  <a:srgbClr val="0000FF"/>
                </a:solidFill>
              </a:rPr>
              <a:t>CPU 6x</a:t>
            </a:r>
            <a:endParaRPr>
              <a:solidFill>
                <a:srgbClr val="0000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Char char="○"/>
            </a:pPr>
            <a:r>
              <a:rPr lang="en">
                <a:solidFill>
                  <a:srgbClr val="0000FF"/>
                </a:solidFill>
              </a:rPr>
              <a:t>Disk 5x</a:t>
            </a:r>
            <a:endParaRPr>
              <a:solidFill>
                <a:srgbClr val="0000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Char char="○"/>
            </a:pPr>
            <a:r>
              <a:rPr lang="en">
                <a:solidFill>
                  <a:srgbClr val="0000FF"/>
                </a:solidFill>
              </a:rPr>
              <a:t>Tape 10x</a:t>
            </a:r>
            <a:endParaRPr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8" name="Google Shape;8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6263" y="2008563"/>
            <a:ext cx="4657725" cy="210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0" y="5423701"/>
            <a:ext cx="6858000" cy="14343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5"/>
          <p:cNvSpPr txBox="1"/>
          <p:nvPr>
            <p:ph idx="12" type="sldNum"/>
          </p:nvPr>
        </p:nvSpPr>
        <p:spPr>
          <a:xfrm>
            <a:off x="8523541" y="6260831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1" name="Google Shape;91;p15"/>
          <p:cNvSpPr txBox="1"/>
          <p:nvPr/>
        </p:nvSpPr>
        <p:spPr>
          <a:xfrm>
            <a:off x="-91450" y="6568225"/>
            <a:ext cx="7344600" cy="8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Source: WLCG monitoring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6"/>
          <p:cNvSpPr txBox="1"/>
          <p:nvPr>
            <p:ph type="title"/>
          </p:nvPr>
        </p:nvSpPr>
        <p:spPr>
          <a:xfrm>
            <a:off x="460950" y="295967"/>
            <a:ext cx="8222100" cy="102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are we using Computing resources?</a:t>
            </a:r>
            <a:endParaRPr/>
          </a:p>
        </p:txBody>
      </p:sp>
      <p:sp>
        <p:nvSpPr>
          <p:cNvPr id="97" name="Google Shape;97;p16"/>
          <p:cNvSpPr txBox="1"/>
          <p:nvPr>
            <p:ph idx="1" type="body"/>
          </p:nvPr>
        </p:nvSpPr>
        <p:spPr>
          <a:xfrm>
            <a:off x="166350" y="2451175"/>
            <a:ext cx="3984600" cy="44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Trigger level (not included in the previous estimates)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Prompt Data Reconstruction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MC Simulation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Re-processings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Analysis</a:t>
            </a:r>
            <a:endParaRPr/>
          </a:p>
        </p:txBody>
      </p:sp>
      <p:pic>
        <p:nvPicPr>
          <p:cNvPr id="98" name="Google Shape;98;p16"/>
          <p:cNvPicPr preferRelativeResize="0"/>
          <p:nvPr/>
        </p:nvPicPr>
        <p:blipFill rotWithShape="1">
          <a:blip r:embed="rId3">
            <a:alphaModFix/>
          </a:blip>
          <a:srcRect b="65190" l="60895" r="9171" t="0"/>
          <a:stretch/>
        </p:blipFill>
        <p:spPr>
          <a:xfrm>
            <a:off x="6685600" y="1858675"/>
            <a:ext cx="2420901" cy="1990325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6"/>
          <p:cNvSpPr/>
          <p:nvPr/>
        </p:nvSpPr>
        <p:spPr>
          <a:xfrm>
            <a:off x="7049125" y="4456700"/>
            <a:ext cx="1911300" cy="1071900"/>
          </a:xfrm>
          <a:prstGeom prst="roundRect">
            <a:avLst>
              <a:gd fmla="val 16667" name="adj"/>
            </a:avLst>
          </a:prstGeom>
          <a:solidFill>
            <a:srgbClr val="FFD966"/>
          </a:solidFill>
          <a:ln cap="flat" cmpd="sng" w="9525">
            <a:solidFill>
              <a:srgbClr val="4242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Trigger Farm </a:t>
            </a:r>
            <a:endParaRPr/>
          </a:p>
        </p:txBody>
      </p:sp>
      <p:sp>
        <p:nvSpPr>
          <p:cNvPr id="100" name="Google Shape;100;p16"/>
          <p:cNvSpPr/>
          <p:nvPr/>
        </p:nvSpPr>
        <p:spPr>
          <a:xfrm>
            <a:off x="7712425" y="3969250"/>
            <a:ext cx="584700" cy="3672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D966"/>
          </a:solidFill>
          <a:ln cap="flat" cmpd="sng" w="9525">
            <a:solidFill>
              <a:srgbClr val="4242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6"/>
          <p:cNvSpPr txBox="1"/>
          <p:nvPr/>
        </p:nvSpPr>
        <p:spPr>
          <a:xfrm>
            <a:off x="6729025" y="6204900"/>
            <a:ext cx="4317300" cy="5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1-2 GB/s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10B events /y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2" name="Google Shape;102;p16"/>
          <p:cNvSpPr/>
          <p:nvPr/>
        </p:nvSpPr>
        <p:spPr>
          <a:xfrm>
            <a:off x="4261650" y="5376038"/>
            <a:ext cx="1911300" cy="1071900"/>
          </a:xfrm>
          <a:prstGeom prst="roundRect">
            <a:avLst>
              <a:gd fmla="val 16667" name="adj"/>
            </a:avLst>
          </a:prstGeom>
          <a:solidFill>
            <a:srgbClr val="FFD966"/>
          </a:solidFill>
          <a:ln cap="flat" cmpd="sng" w="9525">
            <a:solidFill>
              <a:srgbClr val="4242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Reconstruction (Prompt / reprocessing)</a:t>
            </a:r>
            <a:endParaRPr/>
          </a:p>
        </p:txBody>
      </p:sp>
      <p:sp>
        <p:nvSpPr>
          <p:cNvPr id="103" name="Google Shape;103;p16"/>
          <p:cNvSpPr/>
          <p:nvPr/>
        </p:nvSpPr>
        <p:spPr>
          <a:xfrm>
            <a:off x="2094425" y="5400500"/>
            <a:ext cx="1411800" cy="1071900"/>
          </a:xfrm>
          <a:prstGeom prst="roundRect">
            <a:avLst>
              <a:gd fmla="val 16667" name="adj"/>
            </a:avLst>
          </a:prstGeom>
          <a:solidFill>
            <a:srgbClr val="FFD966"/>
          </a:solidFill>
          <a:ln cap="flat" cmpd="sng" w="9525">
            <a:solidFill>
              <a:srgbClr val="4242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Analysis</a:t>
            </a:r>
            <a:endParaRPr/>
          </a:p>
        </p:txBody>
      </p:sp>
      <p:pic>
        <p:nvPicPr>
          <p:cNvPr id="104" name="Google Shape;10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9013" y="1966642"/>
            <a:ext cx="942975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20650" y="3020517"/>
            <a:ext cx="2008074" cy="918075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6"/>
          <p:cNvSpPr txBox="1"/>
          <p:nvPr/>
        </p:nvSpPr>
        <p:spPr>
          <a:xfrm>
            <a:off x="6482425" y="3784075"/>
            <a:ext cx="19113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100 GB/s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100 kHz event</a:t>
            </a:r>
            <a:br>
              <a:rPr lang="en">
                <a:latin typeface="Roboto"/>
                <a:ea typeface="Roboto"/>
                <a:cs typeface="Roboto"/>
                <a:sym typeface="Roboto"/>
              </a:rPr>
            </a:br>
            <a:r>
              <a:rPr lang="en">
                <a:latin typeface="Roboto"/>
                <a:ea typeface="Roboto"/>
                <a:cs typeface="Roboto"/>
                <a:sym typeface="Roboto"/>
              </a:rPr>
              <a:t> rate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7" name="Google Shape;107;p16"/>
          <p:cNvSpPr txBox="1"/>
          <p:nvPr>
            <p:ph idx="12" type="sldNum"/>
          </p:nvPr>
        </p:nvSpPr>
        <p:spPr>
          <a:xfrm>
            <a:off x="8523541" y="6260831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" name="Google Shape;108;p16"/>
          <p:cNvSpPr/>
          <p:nvPr/>
        </p:nvSpPr>
        <p:spPr>
          <a:xfrm>
            <a:off x="4688175" y="4039975"/>
            <a:ext cx="584700" cy="13116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D966"/>
          </a:solidFill>
          <a:ln cap="flat" cmpd="sng" w="9525">
            <a:solidFill>
              <a:srgbClr val="4242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16"/>
          <p:cNvSpPr/>
          <p:nvPr/>
        </p:nvSpPr>
        <p:spPr>
          <a:xfrm rot="10800000">
            <a:off x="6172950" y="5696525"/>
            <a:ext cx="1999500" cy="564300"/>
          </a:xfrm>
          <a:prstGeom prst="bentArrow">
            <a:avLst>
              <a:gd fmla="val 45298" name="adj1"/>
              <a:gd fmla="val 29387" name="adj2"/>
              <a:gd fmla="val 22876" name="adj3"/>
              <a:gd fmla="val 40400" name="adj4"/>
            </a:avLst>
          </a:prstGeom>
          <a:solidFill>
            <a:srgbClr val="FFD9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6"/>
          <p:cNvSpPr/>
          <p:nvPr/>
        </p:nvSpPr>
        <p:spPr>
          <a:xfrm rot="5400000">
            <a:off x="3558900" y="5597125"/>
            <a:ext cx="584700" cy="5994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D966"/>
          </a:solidFill>
          <a:ln cap="flat" cmpd="sng" w="9525">
            <a:solidFill>
              <a:srgbClr val="4242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6"/>
          <p:cNvSpPr txBox="1"/>
          <p:nvPr/>
        </p:nvSpPr>
        <p:spPr>
          <a:xfrm>
            <a:off x="641675" y="6354300"/>
            <a:ext cx="4317300" cy="5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Many times</a:t>
            </a:r>
            <a:br>
              <a:rPr lang="en">
                <a:latin typeface="Roboto"/>
                <a:ea typeface="Roboto"/>
                <a:cs typeface="Roboto"/>
                <a:sym typeface="Roboto"/>
              </a:rPr>
            </a:br>
            <a:r>
              <a:rPr lang="en">
                <a:latin typeface="Roboto"/>
                <a:ea typeface="Roboto"/>
                <a:cs typeface="Roboto"/>
                <a:sym typeface="Roboto"/>
              </a:rPr>
              <a:t> a year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2" name="Google Shape;112;p16"/>
          <p:cNvSpPr txBox="1"/>
          <p:nvPr/>
        </p:nvSpPr>
        <p:spPr>
          <a:xfrm>
            <a:off x="4206250" y="4313850"/>
            <a:ext cx="4317300" cy="5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10-20 B events /y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3" name="Google Shape;113;p16"/>
          <p:cNvSpPr txBox="1"/>
          <p:nvPr/>
        </p:nvSpPr>
        <p:spPr>
          <a:xfrm>
            <a:off x="2866038" y="6472400"/>
            <a:ext cx="4317300" cy="5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 couple times a year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4" name="Google Shape;114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9175" y="5370250"/>
            <a:ext cx="1660650" cy="121337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6"/>
          <p:cNvSpPr/>
          <p:nvPr/>
        </p:nvSpPr>
        <p:spPr>
          <a:xfrm rot="5400000">
            <a:off x="1549600" y="5771525"/>
            <a:ext cx="584700" cy="4143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D966"/>
          </a:solidFill>
          <a:ln cap="flat" cmpd="sng" w="9525">
            <a:solidFill>
              <a:srgbClr val="4242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7"/>
          <p:cNvSpPr txBox="1"/>
          <p:nvPr>
            <p:ph type="title"/>
          </p:nvPr>
        </p:nvSpPr>
        <p:spPr>
          <a:xfrm>
            <a:off x="460950" y="295967"/>
            <a:ext cx="8222100" cy="102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are computing resources linked to machine / experiments parameters?</a:t>
            </a:r>
            <a:endParaRPr/>
          </a:p>
        </p:txBody>
      </p:sp>
      <p:sp>
        <p:nvSpPr>
          <p:cNvPr id="121" name="Google Shape;121;p17"/>
          <p:cNvSpPr txBox="1"/>
          <p:nvPr>
            <p:ph idx="1" type="body"/>
          </p:nvPr>
        </p:nvSpPr>
        <p:spPr>
          <a:xfrm>
            <a:off x="77175" y="1975425"/>
            <a:ext cx="5327400" cy="44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800"/>
              <a:buChar char="●"/>
            </a:pPr>
            <a:r>
              <a:rPr lang="en">
                <a:solidFill>
                  <a:srgbClr val="9900FF"/>
                </a:solidFill>
              </a:rPr>
              <a:t># events collected = Experiment live time * Experiment rate to offline</a:t>
            </a:r>
            <a:endParaRPr>
              <a:solidFill>
                <a:srgbClr val="9900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Char char="○"/>
            </a:pPr>
            <a:r>
              <a:rPr lang="en">
                <a:solidFill>
                  <a:srgbClr val="0000FF"/>
                </a:solidFill>
              </a:rPr>
              <a:t>LHC RunII: 7Msec * 1000 Hz = ~ 10 B events</a:t>
            </a:r>
            <a:endParaRPr>
              <a:solidFill>
                <a:srgbClr val="0000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800"/>
              <a:buChar char="●"/>
            </a:pPr>
            <a:r>
              <a:rPr lang="en">
                <a:solidFill>
                  <a:srgbClr val="9900FF"/>
                </a:solidFill>
              </a:rPr>
              <a:t>Bandwidth, total storage = # events collected * (1+ f</a:t>
            </a:r>
            <a:r>
              <a:rPr baseline="-25000" lang="en">
                <a:solidFill>
                  <a:srgbClr val="9900FF"/>
                </a:solidFill>
              </a:rPr>
              <a:t>MC</a:t>
            </a:r>
            <a:r>
              <a:rPr lang="en">
                <a:solidFill>
                  <a:srgbClr val="9900FF"/>
                </a:solidFill>
              </a:rPr>
              <a:t>) * F</a:t>
            </a:r>
            <a:r>
              <a:rPr baseline="-25000" lang="en">
                <a:solidFill>
                  <a:srgbClr val="9900FF"/>
                </a:solidFill>
              </a:rPr>
              <a:t>STORAGE</a:t>
            </a:r>
            <a:r>
              <a:rPr lang="en">
                <a:solidFill>
                  <a:srgbClr val="9900FF"/>
                </a:solidFill>
              </a:rPr>
              <a:t>(&lt;PU&gt;)</a:t>
            </a:r>
            <a:endParaRPr>
              <a:solidFill>
                <a:srgbClr val="9900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Char char="○"/>
            </a:pPr>
            <a:r>
              <a:rPr lang="en" sz="1800">
                <a:solidFill>
                  <a:srgbClr val="0000FF"/>
                </a:solidFill>
              </a:rPr>
              <a:t>F</a:t>
            </a:r>
            <a:r>
              <a:rPr baseline="-25000" lang="en" sz="1800">
                <a:solidFill>
                  <a:srgbClr val="0000FF"/>
                </a:solidFill>
              </a:rPr>
              <a:t>STORAGE</a:t>
            </a:r>
            <a:r>
              <a:rPr lang="en" sz="1800">
                <a:solidFill>
                  <a:srgbClr val="0000FF"/>
                </a:solidFill>
              </a:rPr>
              <a:t>(&lt;PU&gt;) ~ linear in &lt;PU&gt;</a:t>
            </a:r>
            <a:endParaRPr>
              <a:solidFill>
                <a:srgbClr val="0000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800"/>
              <a:buChar char="●"/>
            </a:pPr>
            <a:r>
              <a:rPr lang="en">
                <a:solidFill>
                  <a:srgbClr val="9900FF"/>
                </a:solidFill>
              </a:rPr>
              <a:t>Computing power = # events collected * (1 + f</a:t>
            </a:r>
            <a:r>
              <a:rPr baseline="-25000" lang="en">
                <a:solidFill>
                  <a:srgbClr val="9900FF"/>
                </a:solidFill>
              </a:rPr>
              <a:t>MC</a:t>
            </a:r>
            <a:r>
              <a:rPr lang="en">
                <a:solidFill>
                  <a:srgbClr val="9900FF"/>
                </a:solidFill>
              </a:rPr>
              <a:t>) * F</a:t>
            </a:r>
            <a:r>
              <a:rPr baseline="-25000" lang="en">
                <a:solidFill>
                  <a:srgbClr val="9900FF"/>
                </a:solidFill>
              </a:rPr>
              <a:t>CPU</a:t>
            </a:r>
            <a:r>
              <a:rPr lang="en">
                <a:solidFill>
                  <a:srgbClr val="9900FF"/>
                </a:solidFill>
              </a:rPr>
              <a:t>(&lt;PU&gt;) </a:t>
            </a:r>
            <a:endParaRPr>
              <a:solidFill>
                <a:srgbClr val="9900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Char char="○"/>
            </a:pPr>
            <a:r>
              <a:rPr lang="en" sz="1800">
                <a:solidFill>
                  <a:srgbClr val="0000FF"/>
                </a:solidFill>
              </a:rPr>
              <a:t>F</a:t>
            </a:r>
            <a:r>
              <a:rPr baseline="-25000" lang="en" sz="1800">
                <a:solidFill>
                  <a:srgbClr val="0000FF"/>
                </a:solidFill>
              </a:rPr>
              <a:t>CPU</a:t>
            </a:r>
            <a:r>
              <a:rPr lang="en" sz="1800">
                <a:solidFill>
                  <a:srgbClr val="0000FF"/>
                </a:solidFill>
              </a:rPr>
              <a:t>(&lt;PU&gt;) superlinear in &lt;PU&gt;</a:t>
            </a:r>
            <a:endParaRPr>
              <a:solidFill>
                <a:srgbClr val="0000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Storage is also ~ integral with time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Storage</a:t>
            </a:r>
            <a:r>
              <a:rPr baseline="-25000" lang="en"/>
              <a:t>YearN+1</a:t>
            </a:r>
            <a:r>
              <a:rPr lang="en"/>
              <a:t> = Storage</a:t>
            </a:r>
            <a:r>
              <a:rPr baseline="-25000" lang="en"/>
              <a:t>YearN</a:t>
            </a:r>
            <a:r>
              <a:rPr lang="en"/>
              <a:t> + Delta</a:t>
            </a:r>
            <a:r>
              <a:rPr baseline="-25000" lang="en"/>
              <a:t>NEW EVENTS</a:t>
            </a:r>
            <a:endParaRPr baseline="-250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7"/>
          <p:cNvSpPr txBox="1"/>
          <p:nvPr>
            <p:ph idx="12" type="sldNum"/>
          </p:nvPr>
        </p:nvSpPr>
        <p:spPr>
          <a:xfrm>
            <a:off x="8523541" y="6260831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3" name="Google Shape;123;p17"/>
          <p:cNvSpPr txBox="1"/>
          <p:nvPr/>
        </p:nvSpPr>
        <p:spPr>
          <a:xfrm>
            <a:off x="5458675" y="2762750"/>
            <a:ext cx="3568500" cy="21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4" name="Google Shape;124;p17"/>
          <p:cNvSpPr/>
          <p:nvPr/>
        </p:nvSpPr>
        <p:spPr>
          <a:xfrm>
            <a:off x="6062275" y="2250150"/>
            <a:ext cx="2964900" cy="3080100"/>
          </a:xfrm>
          <a:prstGeom prst="roundRect">
            <a:avLst>
              <a:gd fmla="val 16667" name="adj"/>
            </a:avLst>
          </a:prstGeom>
          <a:solidFill>
            <a:srgbClr val="CC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In the end, main parameters are</a:t>
            </a:r>
            <a:endParaRPr sz="1800">
              <a:solidFill>
                <a:srgbClr val="0000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Trigger rate</a:t>
            </a:r>
            <a:endParaRPr sz="1800">
              <a:solidFill>
                <a:srgbClr val="0000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Live time of the Accelerator</a:t>
            </a:r>
            <a:endParaRPr sz="1800">
              <a:solidFill>
                <a:srgbClr val="0000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&lt;PU&gt;</a:t>
            </a:r>
            <a:endParaRPr sz="1800">
              <a:solidFill>
                <a:srgbClr val="0000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f</a:t>
            </a:r>
            <a:r>
              <a:rPr baseline="-25000" lang="en" sz="1800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MC</a:t>
            </a:r>
            <a:r>
              <a:rPr lang="en" sz="1800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 (MC production needs)</a:t>
            </a:r>
            <a:endParaRPr/>
          </a:p>
        </p:txBody>
      </p:sp>
      <p:sp>
        <p:nvSpPr>
          <p:cNvPr id="125" name="Google Shape;125;p17"/>
          <p:cNvSpPr/>
          <p:nvPr/>
        </p:nvSpPr>
        <p:spPr>
          <a:xfrm>
            <a:off x="5507525" y="3144350"/>
            <a:ext cx="374100" cy="1353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9375" y="5559175"/>
            <a:ext cx="6368674" cy="122635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7"/>
          <p:cNvSpPr txBox="1"/>
          <p:nvPr/>
        </p:nvSpPr>
        <p:spPr>
          <a:xfrm>
            <a:off x="569100" y="5869500"/>
            <a:ext cx="2126700" cy="6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PU: the # of pp interactions per single bunch cossing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183772"/>
            <a:ext cx="4867425" cy="2674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8"/>
          <p:cNvSpPr txBox="1"/>
          <p:nvPr>
            <p:ph idx="1" type="body"/>
          </p:nvPr>
        </p:nvSpPr>
        <p:spPr>
          <a:xfrm>
            <a:off x="1018800" y="-2298773"/>
            <a:ext cx="8222100" cy="44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18"/>
          <p:cNvSpPr txBox="1"/>
          <p:nvPr>
            <p:ph idx="12" type="sldNum"/>
          </p:nvPr>
        </p:nvSpPr>
        <p:spPr>
          <a:xfrm>
            <a:off x="8523541" y="6260831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5" name="Google Shape;135;p18"/>
          <p:cNvSpPr txBox="1"/>
          <p:nvPr/>
        </p:nvSpPr>
        <p:spPr>
          <a:xfrm>
            <a:off x="5267650" y="3892538"/>
            <a:ext cx="3367800" cy="25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S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ome true but amazing statements: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“We collected 5% 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of LHC foreseen integrated luminosity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”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“We are at 1/5th of the LHC machine capabilities”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oboto"/>
                <a:ea typeface="Roboto"/>
                <a:cs typeface="Roboto"/>
                <a:sym typeface="Roboto"/>
              </a:rPr>
              <a:t>(to be clear: I am not even considering RunIII, it is just a “simple” extension of RunII for ATLAS and CMS - no tension)</a:t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6" name="Google Shape;13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2" cy="3468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8"/>
          <p:cNvSpPr txBox="1"/>
          <p:nvPr/>
        </p:nvSpPr>
        <p:spPr>
          <a:xfrm>
            <a:off x="135775" y="526350"/>
            <a:ext cx="1093500" cy="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FF"/>
                </a:solidFill>
                <a:latin typeface="Roboto"/>
                <a:ea typeface="Roboto"/>
                <a:cs typeface="Roboto"/>
                <a:sym typeface="Roboto"/>
              </a:rPr>
              <a:t>RunI</a:t>
            </a:r>
            <a:endParaRPr b="1" sz="1800">
              <a:solidFill>
                <a:srgbClr val="FF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8" name="Google Shape;138;p18"/>
          <p:cNvSpPr txBox="1"/>
          <p:nvPr/>
        </p:nvSpPr>
        <p:spPr>
          <a:xfrm>
            <a:off x="4971225" y="531600"/>
            <a:ext cx="1093500" cy="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FF"/>
                </a:solidFill>
                <a:latin typeface="Roboto"/>
                <a:ea typeface="Roboto"/>
                <a:cs typeface="Roboto"/>
                <a:sym typeface="Roboto"/>
              </a:rPr>
              <a:t>RunIII</a:t>
            </a:r>
            <a:endParaRPr b="1" sz="1800">
              <a:solidFill>
                <a:srgbClr val="FF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9" name="Google Shape;139;p18"/>
          <p:cNvSpPr txBox="1"/>
          <p:nvPr/>
        </p:nvSpPr>
        <p:spPr>
          <a:xfrm>
            <a:off x="2682450" y="684000"/>
            <a:ext cx="1093500" cy="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FF"/>
                </a:solidFill>
                <a:latin typeface="Roboto"/>
                <a:ea typeface="Roboto"/>
                <a:cs typeface="Roboto"/>
                <a:sym typeface="Roboto"/>
              </a:rPr>
              <a:t>RunII</a:t>
            </a:r>
            <a:endParaRPr b="1" sz="1800">
              <a:solidFill>
                <a:srgbClr val="FF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0" name="Google Shape;140;p18"/>
          <p:cNvSpPr txBox="1"/>
          <p:nvPr/>
        </p:nvSpPr>
        <p:spPr>
          <a:xfrm>
            <a:off x="7634375" y="315575"/>
            <a:ext cx="1437900" cy="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FF"/>
                </a:solidFill>
                <a:latin typeface="Roboto"/>
                <a:ea typeface="Roboto"/>
                <a:cs typeface="Roboto"/>
                <a:sym typeface="Roboto"/>
              </a:rPr>
              <a:t>RunIV &amp; V...</a:t>
            </a:r>
            <a:endParaRPr b="1" sz="1800">
              <a:solidFill>
                <a:srgbClr val="FF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1" name="Google Shape;141;p18"/>
          <p:cNvSpPr txBox="1"/>
          <p:nvPr/>
        </p:nvSpPr>
        <p:spPr>
          <a:xfrm>
            <a:off x="537625" y="4512125"/>
            <a:ext cx="1093500" cy="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FF"/>
                </a:solidFill>
                <a:latin typeface="Roboto"/>
                <a:ea typeface="Roboto"/>
                <a:cs typeface="Roboto"/>
                <a:sym typeface="Roboto"/>
              </a:rPr>
              <a:t>RunI</a:t>
            </a:r>
            <a:endParaRPr b="1" sz="1800">
              <a:solidFill>
                <a:srgbClr val="FF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2" name="Google Shape;142;p18"/>
          <p:cNvSpPr txBox="1"/>
          <p:nvPr/>
        </p:nvSpPr>
        <p:spPr>
          <a:xfrm>
            <a:off x="1229275" y="4481925"/>
            <a:ext cx="1093500" cy="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FF"/>
                </a:solidFill>
                <a:latin typeface="Roboto"/>
                <a:ea typeface="Roboto"/>
                <a:cs typeface="Roboto"/>
                <a:sym typeface="Roboto"/>
              </a:rPr>
              <a:t>RunII</a:t>
            </a:r>
            <a:endParaRPr b="1" sz="1800">
              <a:solidFill>
                <a:srgbClr val="FF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3" name="Google Shape;143;p18"/>
          <p:cNvSpPr txBox="1"/>
          <p:nvPr/>
        </p:nvSpPr>
        <p:spPr>
          <a:xfrm>
            <a:off x="1963975" y="4509600"/>
            <a:ext cx="1093500" cy="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FF"/>
                </a:solidFill>
                <a:latin typeface="Roboto"/>
                <a:ea typeface="Roboto"/>
                <a:cs typeface="Roboto"/>
                <a:sym typeface="Roboto"/>
              </a:rPr>
              <a:t>RunIII</a:t>
            </a:r>
            <a:endParaRPr b="1" sz="1800">
              <a:solidFill>
                <a:srgbClr val="FF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4" name="Google Shape;144;p18"/>
          <p:cNvSpPr txBox="1"/>
          <p:nvPr/>
        </p:nvSpPr>
        <p:spPr>
          <a:xfrm>
            <a:off x="2758650" y="4509600"/>
            <a:ext cx="1093500" cy="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FF"/>
                </a:solidFill>
                <a:latin typeface="Roboto"/>
                <a:ea typeface="Roboto"/>
                <a:cs typeface="Roboto"/>
                <a:sym typeface="Roboto"/>
              </a:rPr>
              <a:t>RunIV</a:t>
            </a:r>
            <a:endParaRPr b="1" sz="1800">
              <a:solidFill>
                <a:srgbClr val="FF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5" name="Google Shape;145;p18"/>
          <p:cNvSpPr txBox="1"/>
          <p:nvPr/>
        </p:nvSpPr>
        <p:spPr>
          <a:xfrm>
            <a:off x="3180225" y="4745025"/>
            <a:ext cx="1093500" cy="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FF"/>
                </a:solidFill>
                <a:latin typeface="Roboto"/>
                <a:ea typeface="Roboto"/>
                <a:cs typeface="Roboto"/>
                <a:sym typeface="Roboto"/>
              </a:rPr>
              <a:t>RunV</a:t>
            </a:r>
            <a:endParaRPr b="1" sz="1800">
              <a:solidFill>
                <a:srgbClr val="FF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6" name="Google Shape;146;p18"/>
          <p:cNvSpPr txBox="1"/>
          <p:nvPr/>
        </p:nvSpPr>
        <p:spPr>
          <a:xfrm>
            <a:off x="3852150" y="5092938"/>
            <a:ext cx="1093500" cy="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FF"/>
                </a:solidFill>
                <a:latin typeface="Roboto"/>
                <a:ea typeface="Roboto"/>
                <a:cs typeface="Roboto"/>
                <a:sym typeface="Roboto"/>
              </a:rPr>
              <a:t>RunVI</a:t>
            </a:r>
            <a:endParaRPr b="1" sz="1800">
              <a:solidFill>
                <a:srgbClr val="FF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7" name="Google Shape;14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62075" y="978290"/>
            <a:ext cx="873368" cy="855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8"/>
          <p:cNvPicPr preferRelativeResize="0"/>
          <p:nvPr/>
        </p:nvPicPr>
        <p:blipFill rotWithShape="1">
          <a:blip r:embed="rId6">
            <a:alphaModFix/>
          </a:blip>
          <a:srcRect b="14864" l="31948" r="32174" t="19246"/>
          <a:stretch/>
        </p:blipFill>
        <p:spPr>
          <a:xfrm>
            <a:off x="335888" y="1148390"/>
            <a:ext cx="693275" cy="716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09338" y="997872"/>
            <a:ext cx="1017275" cy="101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8"/>
          <p:cNvPicPr preferRelativeResize="0"/>
          <p:nvPr/>
        </p:nvPicPr>
        <p:blipFill rotWithShape="1">
          <a:blip r:embed="rId8">
            <a:alphaModFix/>
          </a:blip>
          <a:srcRect b="10771" l="25836" r="24885" t="10716"/>
          <a:stretch/>
        </p:blipFill>
        <p:spPr>
          <a:xfrm>
            <a:off x="2563513" y="1119971"/>
            <a:ext cx="873376" cy="773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9"/>
          <p:cNvSpPr txBox="1"/>
          <p:nvPr>
            <p:ph type="title"/>
          </p:nvPr>
        </p:nvSpPr>
        <p:spPr>
          <a:xfrm>
            <a:off x="460950" y="295967"/>
            <a:ext cx="8222100" cy="102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Beyond #1?</a:t>
            </a:r>
            <a:endParaRPr/>
          </a:p>
        </p:txBody>
      </p:sp>
      <p:sp>
        <p:nvSpPr>
          <p:cNvPr id="156" name="Google Shape;156;p19"/>
          <p:cNvSpPr txBox="1"/>
          <p:nvPr>
            <p:ph idx="1" type="body"/>
          </p:nvPr>
        </p:nvSpPr>
        <p:spPr>
          <a:xfrm>
            <a:off x="471900" y="1615950"/>
            <a:ext cx="3853800" cy="44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ee machines (CLIC, ILC, FCC-ee,CepC ….)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Char char="○"/>
            </a:pPr>
            <a:r>
              <a:rPr b="1" lang="en">
                <a:solidFill>
                  <a:srgbClr val="0000FF"/>
                </a:solidFill>
              </a:rPr>
              <a:t>No major computing problem expected</a:t>
            </a:r>
            <a:endParaRPr b="1">
              <a:solidFill>
                <a:srgbClr val="0000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Char char="○"/>
            </a:pPr>
            <a:r>
              <a:rPr lang="en">
                <a:solidFill>
                  <a:srgbClr val="0000FF"/>
                </a:solidFill>
              </a:rPr>
              <a:t>FCC-ee initial event size estimates are 0.01 - 0.1 the current LHC-pp, and 20 years later</a:t>
            </a:r>
            <a:endParaRPr>
              <a:solidFill>
                <a:srgbClr val="0000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Char char="○"/>
            </a:pPr>
            <a:r>
              <a:rPr lang="en">
                <a:solidFill>
                  <a:srgbClr val="0000FF"/>
                </a:solidFill>
              </a:rPr>
              <a:t>Even a huge increase in DAQ channels / interaction rate can hardly be a problem</a:t>
            </a:r>
            <a:endParaRPr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9"/>
          <p:cNvSpPr txBox="1"/>
          <p:nvPr/>
        </p:nvSpPr>
        <p:spPr>
          <a:xfrm>
            <a:off x="1424075" y="3043000"/>
            <a:ext cx="4317300" cy="5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8" name="Google Shape;15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8037" y="264025"/>
            <a:ext cx="4509810" cy="200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1999" y="2272600"/>
            <a:ext cx="4121874" cy="221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57675" y="4482953"/>
            <a:ext cx="3586800" cy="237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1899" y="4376550"/>
            <a:ext cx="3273891" cy="241765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19"/>
          <p:cNvSpPr txBox="1"/>
          <p:nvPr>
            <p:ph idx="12" type="sldNum"/>
          </p:nvPr>
        </p:nvSpPr>
        <p:spPr>
          <a:xfrm>
            <a:off x="8523541" y="6260831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0"/>
          <p:cNvSpPr txBox="1"/>
          <p:nvPr>
            <p:ph type="title"/>
          </p:nvPr>
        </p:nvSpPr>
        <p:spPr>
          <a:xfrm>
            <a:off x="460950" y="295967"/>
            <a:ext cx="8222100" cy="102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Beyond #2?</a:t>
            </a:r>
            <a:endParaRPr/>
          </a:p>
        </p:txBody>
      </p:sp>
      <p:sp>
        <p:nvSpPr>
          <p:cNvPr id="168" name="Google Shape;168;p20"/>
          <p:cNvSpPr txBox="1"/>
          <p:nvPr>
            <p:ph idx="1" type="body"/>
          </p:nvPr>
        </p:nvSpPr>
        <p:spPr>
          <a:xfrm>
            <a:off x="471900" y="1683125"/>
            <a:ext cx="4519500" cy="44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hh machines (FCC-hh, HE-LHC, …)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Char char="○"/>
            </a:pPr>
            <a:r>
              <a:rPr lang="en">
                <a:solidFill>
                  <a:srgbClr val="0000FF"/>
                </a:solidFill>
              </a:rPr>
              <a:t>...go as high as you want: FCC-hh has (wrt to current LHC)</a:t>
            </a:r>
            <a:endParaRPr>
              <a:solidFill>
                <a:srgbClr val="0000FF"/>
              </a:solidFill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400"/>
              <a:buChar char="■"/>
            </a:pPr>
            <a:r>
              <a:rPr lang="en">
                <a:solidFill>
                  <a:srgbClr val="9900FF"/>
                </a:solidFill>
              </a:rPr>
              <a:t>&lt;PU&gt; ~30x (and 5x HL-LHC)</a:t>
            </a:r>
            <a:endParaRPr>
              <a:solidFill>
                <a:srgbClr val="9900FF"/>
              </a:solidFill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400"/>
              <a:buChar char="■"/>
            </a:pPr>
            <a:r>
              <a:rPr lang="en">
                <a:solidFill>
                  <a:srgbClr val="9900FF"/>
                </a:solidFill>
              </a:rPr>
              <a:t>Similar collision rate</a:t>
            </a:r>
            <a:endParaRPr>
              <a:solidFill>
                <a:srgbClr val="9900FF"/>
              </a:solidFill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400"/>
              <a:buChar char="■"/>
            </a:pPr>
            <a:r>
              <a:rPr lang="en">
                <a:solidFill>
                  <a:srgbClr val="9900FF"/>
                </a:solidFill>
              </a:rPr>
              <a:t>Event sizes  not yet known atm</a:t>
            </a:r>
            <a:endParaRPr>
              <a:solidFill>
                <a:srgbClr val="9900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Char char="○"/>
            </a:pPr>
            <a:r>
              <a:rPr lang="en">
                <a:solidFill>
                  <a:srgbClr val="0000FF"/>
                </a:solidFill>
              </a:rPr>
              <a:t>But: there is at least a +20y between them, which reduces the problem</a:t>
            </a:r>
            <a:endParaRPr>
              <a:solidFill>
                <a:srgbClr val="0000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Char char="○"/>
            </a:pPr>
            <a:r>
              <a:rPr b="1" lang="en">
                <a:solidFill>
                  <a:srgbClr val="0000FF"/>
                </a:solidFill>
              </a:rPr>
              <a:t>HE-LHC</a:t>
            </a:r>
            <a:r>
              <a:rPr lang="en">
                <a:solidFill>
                  <a:srgbClr val="0000FF"/>
                </a:solidFill>
              </a:rPr>
              <a:t> parameters are intermediate between HL-LHC and FCC-hh, but time scale is still at least 2035</a:t>
            </a:r>
            <a:endParaRPr>
              <a:solidFill>
                <a:srgbClr val="0000FF"/>
              </a:solidFill>
            </a:endParaRPr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FF0000"/>
              </a:buClr>
              <a:buSzPts val="1800"/>
              <a:buChar char="●"/>
            </a:pPr>
            <a:r>
              <a:rPr b="1" lang="en">
                <a:solidFill>
                  <a:srgbClr val="FF0000"/>
                </a:solidFill>
              </a:rPr>
              <a:t>My thoughts: the step LHC→ HL-LHC in 2026 is the biggest; if we can make HL-LHC computing work, we have a clear path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69" name="Google Shape;16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1950" y="849300"/>
            <a:ext cx="3467550" cy="274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1751" y="4019975"/>
            <a:ext cx="3547950" cy="2620025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0"/>
          <p:cNvSpPr txBox="1"/>
          <p:nvPr>
            <p:ph idx="12" type="sldNum"/>
          </p:nvPr>
        </p:nvSpPr>
        <p:spPr>
          <a:xfrm>
            <a:off x="8523541" y="6260831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1"/>
          <p:cNvSpPr txBox="1"/>
          <p:nvPr>
            <p:ph type="title"/>
          </p:nvPr>
        </p:nvSpPr>
        <p:spPr>
          <a:xfrm>
            <a:off x="0" y="209617"/>
            <a:ext cx="8222100" cy="102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Scaling LHC → HL-LHC</a:t>
            </a:r>
            <a:endParaRPr/>
          </a:p>
        </p:txBody>
      </p:sp>
      <p:sp>
        <p:nvSpPr>
          <p:cNvPr id="177" name="Google Shape;177;p21"/>
          <p:cNvSpPr txBox="1"/>
          <p:nvPr>
            <p:ph idx="1" type="body"/>
          </p:nvPr>
        </p:nvSpPr>
        <p:spPr>
          <a:xfrm>
            <a:off x="-16475" y="1810050"/>
            <a:ext cx="4650300" cy="494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This scaling is the most studied, “thanks” for the </a:t>
            </a:r>
            <a:r>
              <a:rPr lang="en" sz="1600"/>
              <a:t>continuous</a:t>
            </a:r>
            <a:r>
              <a:rPr lang="en" sz="1600"/>
              <a:t> push from review committees, worried by the evident increase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Main Evolution of important computing parameters</a:t>
            </a:r>
            <a:endParaRPr sz="16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Char char="○"/>
            </a:pPr>
            <a:r>
              <a:rPr lang="en">
                <a:solidFill>
                  <a:srgbClr val="0000FF"/>
                </a:solidFill>
              </a:rPr>
              <a:t>Live time cannot change much; if anything can go much below </a:t>
            </a:r>
            <a:endParaRPr>
              <a:solidFill>
                <a:srgbClr val="0000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Char char="○"/>
            </a:pPr>
            <a:r>
              <a:rPr lang="en">
                <a:solidFill>
                  <a:srgbClr val="0000FF"/>
                </a:solidFill>
              </a:rPr>
              <a:t>&lt;PU&gt; goes from 35 to 200</a:t>
            </a:r>
            <a:endParaRPr>
              <a:solidFill>
                <a:srgbClr val="0000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Char char="○"/>
            </a:pPr>
            <a:r>
              <a:rPr lang="en">
                <a:solidFill>
                  <a:srgbClr val="0000FF"/>
                </a:solidFill>
              </a:rPr>
              <a:t>Trigger rate 1 kHz → 7.5 kHz</a:t>
            </a:r>
            <a:endParaRPr>
              <a:solidFill>
                <a:srgbClr val="0000FF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Char char="●"/>
            </a:pPr>
            <a:r>
              <a:rPr b="1" lang="en" sz="1600">
                <a:solidFill>
                  <a:srgbClr val="FF0000"/>
                </a:solidFill>
              </a:rPr>
              <a:t>HL-LHC / LHC = (7.5/1) * (200/35) = 42</a:t>
            </a:r>
            <a:endParaRPr b="1" sz="1600">
              <a:solidFill>
                <a:srgbClr val="FF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This is optimistic!</a:t>
            </a:r>
            <a:endParaRPr sz="16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400"/>
              <a:buChar char="○"/>
            </a:pPr>
            <a:r>
              <a:rPr lang="en">
                <a:solidFill>
                  <a:srgbClr val="9900FF"/>
                </a:solidFill>
              </a:rPr>
              <a:t>Triggers have to remain clean</a:t>
            </a:r>
            <a:endParaRPr>
              <a:solidFill>
                <a:srgbClr val="9900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400"/>
              <a:buChar char="○"/>
            </a:pPr>
            <a:r>
              <a:rPr lang="en">
                <a:solidFill>
                  <a:srgbClr val="9900FF"/>
                </a:solidFill>
              </a:rPr>
              <a:t>Assumes all is linear with &lt;PU&gt;, while reconstruction has at least a superlinear component</a:t>
            </a:r>
            <a:endParaRPr>
              <a:solidFill>
                <a:srgbClr val="9900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400"/>
              <a:buChar char="○"/>
            </a:pPr>
            <a:r>
              <a:rPr lang="en">
                <a:solidFill>
                  <a:srgbClr val="9900FF"/>
                </a:solidFill>
              </a:rPr>
              <a:t>Upgraded detectors, more DAQ channels</a:t>
            </a:r>
            <a:endParaRPr>
              <a:solidFill>
                <a:srgbClr val="9900FF"/>
              </a:solidFill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Roboto"/>
              <a:buChar char="●"/>
            </a:pPr>
            <a:r>
              <a:rPr lang="en">
                <a:solidFill>
                  <a:srgbClr val="FF0000"/>
                </a:solidFill>
              </a:rPr>
              <a:t>A more realistic educated guess is 50-100x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78" name="Google Shape;17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15633" y="4735526"/>
            <a:ext cx="1964574" cy="2015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2925" y="681225"/>
            <a:ext cx="4588500" cy="1960575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1"/>
          <p:cNvSpPr txBox="1"/>
          <p:nvPr/>
        </p:nvSpPr>
        <p:spPr>
          <a:xfrm>
            <a:off x="4633775" y="4861900"/>
            <a:ext cx="1981800" cy="18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Trigger rate scales at best with ℒ for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Same physics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Clean triggers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Difficult to do better than this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1" name="Google Shape;181;p21"/>
          <p:cNvSpPr txBox="1"/>
          <p:nvPr>
            <p:ph idx="12" type="sldNum"/>
          </p:nvPr>
        </p:nvSpPr>
        <p:spPr>
          <a:xfrm>
            <a:off x="8523541" y="6260831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2" name="Google Shape;18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1525" y="2749125"/>
            <a:ext cx="3960364" cy="1788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