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263" r:id="rId5"/>
    <p:sldId id="262" r:id="rId6"/>
    <p:sldId id="269" r:id="rId7"/>
    <p:sldId id="270" r:id="rId8"/>
    <p:sldId id="315" r:id="rId9"/>
    <p:sldId id="272" r:id="rId10"/>
    <p:sldId id="273" r:id="rId11"/>
    <p:sldId id="323" r:id="rId12"/>
    <p:sldId id="280" r:id="rId13"/>
    <p:sldId id="282" r:id="rId14"/>
    <p:sldId id="283" r:id="rId15"/>
    <p:sldId id="284" r:id="rId16"/>
    <p:sldId id="285" r:id="rId17"/>
    <p:sldId id="317" r:id="rId18"/>
    <p:sldId id="286" r:id="rId19"/>
    <p:sldId id="289" r:id="rId20"/>
    <p:sldId id="290" r:id="rId21"/>
    <p:sldId id="292" r:id="rId22"/>
    <p:sldId id="293" r:id="rId23"/>
    <p:sldId id="295" r:id="rId24"/>
    <p:sldId id="296" r:id="rId25"/>
    <p:sldId id="297" r:id="rId26"/>
    <p:sldId id="302" r:id="rId27"/>
    <p:sldId id="306" r:id="rId28"/>
    <p:sldId id="318" r:id="rId29"/>
    <p:sldId id="310" r:id="rId30"/>
    <p:sldId id="311" r:id="rId31"/>
    <p:sldId id="321" r:id="rId32"/>
    <p:sldId id="322" r:id="rId33"/>
    <p:sldId id="312" r:id="rId34"/>
    <p:sldId id="320" r:id="rId35"/>
    <p:sldId id="319" r:id="rId36"/>
    <p:sldId id="313" r:id="rId37"/>
    <p:sldId id="266" r:id="rId38"/>
    <p:sldId id="307" r:id="rId39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79" autoAdjust="0"/>
  </p:normalViewPr>
  <p:slideViewPr>
    <p:cSldViewPr snapToObjects="1" showGuides="1">
      <p:cViewPr varScale="1">
        <p:scale>
          <a:sx n="86" d="100"/>
          <a:sy n="86" d="100"/>
        </p:scale>
        <p:origin x="720" y="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18/02/2019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05382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18/02/2019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05962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253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EBDC04-82DE-414C-8AF1-057005818799}" type="slidenum">
              <a:rPr lang="en-US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243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EBDC04-82DE-414C-8AF1-0570058187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179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5261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EBDC04-82DE-414C-8AF1-0570058187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206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New slide from Davide.</a:t>
            </a:r>
          </a:p>
          <a:p>
            <a:r>
              <a:rPr lang="de-AT" dirty="0" smtClean="0"/>
              <a:t>Showing that conductor</a:t>
            </a:r>
            <a:r>
              <a:rPr lang="de-AT" baseline="0" dirty="0" smtClean="0"/>
              <a:t> development is launched at international level, Russia, Japan, (Korea and Europe in preparation)</a:t>
            </a:r>
            <a:endParaRPr lang="de-AT" dirty="0" smtClean="0"/>
          </a:p>
          <a:p>
            <a:r>
              <a:rPr lang="de-AT" dirty="0" smtClean="0"/>
              <a:t>Underline importance of that development as main</a:t>
            </a:r>
            <a:r>
              <a:rPr lang="de-AT" baseline="0" dirty="0" smtClean="0"/>
              <a:t> cost driver for the hadron collider machine.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05604DCD-C511-4B12-9DBB-AC80DD19A492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24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81678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917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EBDC04-82DE-414C-8AF1-0570058187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844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1755150"/>
            <a:ext cx="7200000" cy="135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 dirty="0" smtClean="0"/>
              <a:t>Presentation title - line 1 - Arial 30pt - bold </a:t>
            </a:r>
            <a:r>
              <a:rPr lang="en-GB" noProof="0" dirty="0" err="1" smtClean="0"/>
              <a:t>HiLumi</a:t>
            </a:r>
            <a:r>
              <a:rPr lang="en-GB" noProof="0" dirty="0" smtClean="0"/>
              <a:t> dark grey - line 2</a:t>
            </a:r>
            <a:br>
              <a:rPr lang="en-GB" noProof="0" dirty="0" smtClean="0"/>
            </a:br>
            <a:r>
              <a:rPr lang="en-GB" noProof="0" dirty="0" smtClean="0"/>
              <a:t>line 3</a:t>
            </a:r>
            <a:br>
              <a:rPr lang="en-GB" noProof="0" dirty="0" smtClean="0"/>
            </a:br>
            <a:r>
              <a:rPr lang="en-GB" noProof="0" dirty="0" smtClean="0"/>
              <a:t>line 4   </a:t>
            </a:r>
            <a:endParaRPr lang="en-GB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600450"/>
            <a:ext cx="6480000" cy="74295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 smtClean="0"/>
              <a:t>Author(s</a:t>
            </a:r>
            <a:r>
              <a:rPr lang="en-GB" noProof="0" dirty="0" smtClean="0"/>
              <a:t>)  - Arial 20 pt – </a:t>
            </a:r>
            <a:r>
              <a:rPr lang="en-GB" noProof="0" dirty="0" err="1" smtClean="0"/>
              <a:t>HiLumi</a:t>
            </a:r>
            <a:r>
              <a:rPr lang="en-GB" noProof="0" dirty="0" smtClean="0"/>
              <a:t> dark grey</a:t>
            </a:r>
            <a:endParaRPr lang="en-GB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990600" y="4767263"/>
            <a:ext cx="6690000" cy="27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it-IT" noProof="0" smtClean="0"/>
              <a:t>L. Rossi at I2FEST2019 (INFN&amp;IHEP@Torino18Feb2019)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4767263"/>
            <a:ext cx="360000" cy="27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2" y="285750"/>
            <a:ext cx="3134659" cy="1270627"/>
          </a:xfrm>
          <a:prstGeom prst="rect">
            <a:avLst/>
          </a:prstGeom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4424362"/>
            <a:ext cx="6480000" cy="261938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400" b="1" i="1">
                <a:solidFill>
                  <a:srgbClr val="700A00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914401"/>
            <a:ext cx="7920000" cy="3680222"/>
          </a:xfrm>
        </p:spPr>
        <p:txBody>
          <a:bodyPr lIns="0" tIns="0" rIns="0" bIns="0"/>
          <a:lstStyle/>
          <a:p>
            <a:pPr lvl="0"/>
            <a:r>
              <a:rPr lang="en-GB" noProof="0" dirty="0" smtClean="0"/>
              <a:t>Click to modify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905000" y="4767263"/>
            <a:ext cx="6627000" cy="270000"/>
          </a:xfrm>
        </p:spPr>
        <p:txBody>
          <a:bodyPr/>
          <a:lstStyle/>
          <a:p>
            <a:r>
              <a:rPr lang="it-IT" noProof="0" smtClean="0"/>
              <a:t>L. Rossi at I2FEST2019 (INFN&amp;IHEP@Torino18Feb2019)</a:t>
            </a:r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911424"/>
            <a:ext cx="4040188" cy="47982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1543050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Master texts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911424"/>
            <a:ext cx="4041775" cy="47982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6" y="1543050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Master texts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905000" y="4767263"/>
            <a:ext cx="6627000" cy="270000"/>
          </a:xfrm>
        </p:spPr>
        <p:txBody>
          <a:bodyPr/>
          <a:lstStyle/>
          <a:p>
            <a:r>
              <a:rPr lang="it-IT" noProof="0" smtClean="0"/>
              <a:t>L. Rossi at I2FEST2019 (INFN&amp;IHEP@Torino18Feb2019)</a:t>
            </a:r>
            <a:endParaRPr lang="en-GB" noProof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905000" y="4767263"/>
            <a:ext cx="6627000" cy="270000"/>
          </a:xfrm>
        </p:spPr>
        <p:txBody>
          <a:bodyPr/>
          <a:lstStyle/>
          <a:p>
            <a:r>
              <a:rPr lang="it-IT" noProof="0" smtClean="0"/>
              <a:t>L. Rossi at I2FEST2019 (INFN&amp;IHEP@Torino18Feb2019)</a:t>
            </a:r>
            <a:endParaRPr lang="en-GB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81200" y="4767263"/>
            <a:ext cx="6553200" cy="270000"/>
          </a:xfrm>
        </p:spPr>
        <p:txBody>
          <a:bodyPr/>
          <a:lstStyle/>
          <a:p>
            <a:r>
              <a:rPr lang="it-IT" noProof="0" smtClean="0"/>
              <a:t>L. Rossi at I2FEST2019 (INFN&amp;IHEP@Torino18Feb2019)</a:t>
            </a:r>
            <a:endParaRPr lang="en-GB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342900"/>
            <a:ext cx="79200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3829050"/>
            <a:ext cx="7920000" cy="7429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 smtClean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981200" y="4767263"/>
            <a:ext cx="6550800" cy="270000"/>
          </a:xfrm>
        </p:spPr>
        <p:txBody>
          <a:bodyPr/>
          <a:lstStyle/>
          <a:p>
            <a:r>
              <a:rPr lang="it-IT" noProof="0" smtClean="0"/>
              <a:t>L. Rossi at I2FEST2019 (INFN&amp;IHEP@Torino18Feb2019)</a:t>
            </a:r>
            <a:endParaRPr lang="en-GB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3486150"/>
            <a:ext cx="7918450" cy="28575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 smtClean="0"/>
              <a:t>Image 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51800" y="2031750"/>
            <a:ext cx="6440400" cy="12258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GB" noProof="0" smtClean="0"/>
              <a:t>Thank you message....</a:t>
            </a:r>
            <a:endParaRPr lang="en-GB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219200" y="4767263"/>
            <a:ext cx="6573000" cy="270000"/>
          </a:xfrm>
        </p:spPr>
        <p:txBody>
          <a:bodyPr/>
          <a:lstStyle/>
          <a:p>
            <a:r>
              <a:rPr lang="it-IT" noProof="0" smtClean="0"/>
              <a:t>L. Rossi at I2FEST2019 (INFN&amp;IHEP@Torino18Feb2019)</a:t>
            </a:r>
            <a:endParaRPr lang="en-GB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351800" y="3714750"/>
            <a:ext cx="6440400" cy="914400"/>
          </a:xfrm>
        </p:spPr>
        <p:txBody>
          <a:bodyPr anchor="b">
            <a:noAutofit/>
          </a:bodyPr>
          <a:lstStyle>
            <a:lvl1pPr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GB" noProof="0" smtClean="0"/>
              <a:t>Credits if needed: reference 1, reference 2 ...</a:t>
            </a:r>
            <a:endParaRPr lang="en-GB" noProof="0"/>
          </a:p>
        </p:txBody>
      </p:sp>
      <p:pic>
        <p:nvPicPr>
          <p:cNvPr id="7" name="Image 6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2" y="285750"/>
            <a:ext cx="3134659" cy="12706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/>
          <p:cNvSpPr txBox="1">
            <a:spLocks/>
          </p:cNvSpPr>
          <p:nvPr userDrawn="1"/>
        </p:nvSpPr>
        <p:spPr>
          <a:xfrm>
            <a:off x="6998513" y="4760383"/>
            <a:ext cx="388264" cy="25884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z="600" smtClean="0"/>
              <a:pPr/>
              <a:t>‹#›</a:t>
            </a:fld>
            <a:endParaRPr lang="en-US" sz="600" dirty="0"/>
          </a:p>
        </p:txBody>
      </p:sp>
      <p:sp>
        <p:nvSpPr>
          <p:cNvPr id="13" name="Footer Placeholder 2"/>
          <p:cNvSpPr txBox="1">
            <a:spLocks/>
          </p:cNvSpPr>
          <p:nvPr userDrawn="1"/>
        </p:nvSpPr>
        <p:spPr>
          <a:xfrm>
            <a:off x="4471673" y="4760383"/>
            <a:ext cx="2369508" cy="25884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i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600" dirty="0" smtClean="0"/>
              <a:t>FCC Week 2018</a:t>
            </a:r>
            <a:br>
              <a:rPr lang="en-GB" sz="600" dirty="0" smtClean="0"/>
            </a:br>
            <a:r>
              <a:rPr lang="en-GB" sz="600" dirty="0" smtClean="0"/>
              <a:t>Amsterdam (NL)</a:t>
            </a:r>
            <a:endParaRPr lang="en-US" sz="525" dirty="0"/>
          </a:p>
        </p:txBody>
      </p:sp>
    </p:spTree>
    <p:extLst>
      <p:ext uri="{BB962C8B-B14F-4D97-AF65-F5344CB8AC3E}">
        <p14:creationId xmlns:p14="http://schemas.microsoft.com/office/powerpoint/2010/main" val="4027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7920000" cy="54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028701"/>
            <a:ext cx="7920000" cy="35659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smtClean="0"/>
              <a:t>Click to edit Master texts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4767263"/>
            <a:ext cx="6550800" cy="27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r>
              <a:rPr lang="it-IT" smtClean="0"/>
              <a:t>L. Rossi at I2FEST2019 (INFN&amp;IHEP@Torino18Feb2019)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4767263"/>
            <a:ext cx="360000" cy="27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  <p:sldLayoutId id="2147483658" r:id="rId7"/>
    <p:sldLayoutId id="2147483659" r:id="rId8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conarchive.com/show/flag-icons-by-gosquared/Italy-icon.html" TargetMode="External"/><Relationship Id="rId3" Type="http://schemas.openxmlformats.org/officeDocument/2006/relationships/hyperlink" Target="http://www.iconarchive.com/show/flag-icons-by-gosquared/United-States-icon.html" TargetMode="External"/><Relationship Id="rId7" Type="http://schemas.openxmlformats.org/officeDocument/2006/relationships/image" Target="../media/image43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iconarchive.com/show/flag-icons-by-gosquared/Spain-icon.html" TargetMode="External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openxmlformats.org/officeDocument/2006/relationships/hyperlink" Target="http://www.iconarchive.com/show/flag-icons-by-gosquared/Japan-icon.html" TargetMode="External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conarchive.com/show/flag-icons-by-gosquared/United-States-icon.html" TargetMode="External"/><Relationship Id="rId3" Type="http://schemas.openxmlformats.org/officeDocument/2006/relationships/hyperlink" Target="http://www.iconarchive.com/show/flag-icons-by-gosquared/Italy-icon.html" TargetMode="External"/><Relationship Id="rId7" Type="http://schemas.openxmlformats.org/officeDocument/2006/relationships/image" Target="../media/image47.png"/><Relationship Id="rId12" Type="http://schemas.openxmlformats.org/officeDocument/2006/relationships/image" Target="../media/image49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iconarchive.com/show/flag-icons-by-gosquared/United-Kingdom-icon.html" TargetMode="External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hyperlink" Target="http://www.iconarchive.com/show/flag-icons-by-gosquared/France-icon.html" TargetMode="External"/><Relationship Id="rId4" Type="http://schemas.openxmlformats.org/officeDocument/2006/relationships/image" Target="../media/image44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eg"/><Relationship Id="rId4" Type="http://schemas.openxmlformats.org/officeDocument/2006/relationships/image" Target="../media/image55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5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png"/><Relationship Id="rId11" Type="http://schemas.openxmlformats.org/officeDocument/2006/relationships/image" Target="../media/image85.emf"/><Relationship Id="rId5" Type="http://schemas.openxmlformats.org/officeDocument/2006/relationships/image" Target="../media/image79.png"/><Relationship Id="rId10" Type="http://schemas.openxmlformats.org/officeDocument/2006/relationships/image" Target="../media/image84.JPG"/><Relationship Id="rId4" Type="http://schemas.openxmlformats.org/officeDocument/2006/relationships/image" Target="../media/image78.png"/><Relationship Id="rId9" Type="http://schemas.openxmlformats.org/officeDocument/2006/relationships/image" Target="../media/image8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13" Type="http://schemas.openxmlformats.org/officeDocument/2006/relationships/image" Target="../media/image116.png"/><Relationship Id="rId3" Type="http://schemas.openxmlformats.org/officeDocument/2006/relationships/image" Target="../media/image106.png"/><Relationship Id="rId7" Type="http://schemas.openxmlformats.org/officeDocument/2006/relationships/image" Target="../media/image110.jpeg"/><Relationship Id="rId12" Type="http://schemas.openxmlformats.org/officeDocument/2006/relationships/image" Target="../media/image1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9.jpeg"/><Relationship Id="rId11" Type="http://schemas.openxmlformats.org/officeDocument/2006/relationships/image" Target="../media/image114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107.png"/><Relationship Id="rId9" Type="http://schemas.openxmlformats.org/officeDocument/2006/relationships/image" Target="../media/image112.jpeg"/><Relationship Id="rId14" Type="http://schemas.openxmlformats.org/officeDocument/2006/relationships/image" Target="../media/image1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1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pp accelerator challenges and new technologies (magnets et al.)</a:t>
            </a:r>
          </a:p>
        </p:txBody>
      </p:sp>
      <p:sp>
        <p:nvSpPr>
          <p:cNvPr id="19" name="Sous-titre 1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H" dirty="0" smtClean="0"/>
              <a:t>Lucio Rossi</a:t>
            </a:r>
          </a:p>
          <a:p>
            <a:r>
              <a:rPr lang="fr-CH" dirty="0" smtClean="0"/>
              <a:t>High </a:t>
            </a:r>
            <a:r>
              <a:rPr lang="fr-CH" dirty="0" err="1" smtClean="0"/>
              <a:t>Luminosity</a:t>
            </a:r>
            <a:r>
              <a:rPr lang="fr-CH" dirty="0" smtClean="0"/>
              <a:t> LHC Project Leader</a:t>
            </a:r>
            <a:endParaRPr lang="en-GB" dirty="0"/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b="0" i="0" dirty="0">
                <a:solidFill>
                  <a:schemeClr val="bg2"/>
                </a:solidFill>
              </a:rPr>
              <a:t>I2FEST2019 </a:t>
            </a:r>
            <a:r>
              <a:rPr lang="en-GB" b="0" i="0" dirty="0" smtClean="0">
                <a:solidFill>
                  <a:schemeClr val="bg2"/>
                </a:solidFill>
              </a:rPr>
              <a:t>- INFN&amp;IHEP@Torino18Feb2019 - </a:t>
            </a:r>
            <a:r>
              <a:rPr lang="en-GB" b="0" i="0" dirty="0" err="1" smtClean="0">
                <a:solidFill>
                  <a:schemeClr val="bg2"/>
                </a:solidFill>
              </a:rPr>
              <a:t>Cavallerizza</a:t>
            </a:r>
            <a:r>
              <a:rPr lang="en-GB" b="0" i="0" dirty="0" smtClean="0">
                <a:solidFill>
                  <a:schemeClr val="bg2"/>
                </a:solidFill>
              </a:rPr>
              <a:t> Reale</a:t>
            </a:r>
            <a:endParaRPr lang="en-GB" b="0" i="0" dirty="0">
              <a:solidFill>
                <a:schemeClr val="bg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933" y="2787774"/>
            <a:ext cx="3485067" cy="1633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The 25 y LHC construction time line 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smtClean="0"/>
              <a:t>L. Rossi at I2FEST2019 (INFN&amp;IHEP@Torino18Feb2019)</a:t>
            </a:r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5" name="Picture 2" descr="C:\MzDocuments\Lep_Buch\LEPFigures\FigChap14\LHC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620" y="3242601"/>
            <a:ext cx="1240899" cy="1434619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482" y="2536991"/>
            <a:ext cx="3303581" cy="2304222"/>
          </a:xfrm>
          <a:prstGeom prst="rect">
            <a:avLst/>
          </a:prstGeom>
        </p:spPr>
      </p:pic>
      <p:pic>
        <p:nvPicPr>
          <p:cNvPr id="7" name="Picture 6" descr="First beam with a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9531" y="3474526"/>
            <a:ext cx="1893244" cy="1260208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82827"/>
            <a:ext cx="7875137" cy="2891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 descr="4-vtx.png"/>
          <p:cNvPicPr preferRelativeResize="0"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84172" y="1103736"/>
            <a:ext cx="1225080" cy="720507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8189" y="2019119"/>
            <a:ext cx="1337046" cy="900278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899592" y="2208733"/>
            <a:ext cx="1356301" cy="97487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000" b="1" dirty="0" err="1" smtClean="0"/>
              <a:t>Striking</a:t>
            </a:r>
            <a:r>
              <a:rPr lang="fr-CH" sz="1000" b="1" dirty="0" smtClean="0"/>
              <a:t>: </a:t>
            </a:r>
            <a:r>
              <a:rPr lang="fr-CH" sz="1000" b="1" dirty="0" err="1" smtClean="0"/>
              <a:t>only</a:t>
            </a:r>
            <a:r>
              <a:rPr lang="fr-CH" sz="1000" b="1" dirty="0" smtClean="0"/>
              <a:t> 2 y to </a:t>
            </a:r>
            <a:r>
              <a:rPr lang="fr-CH" sz="1000" b="1" dirty="0" err="1" smtClean="0"/>
              <a:t>make</a:t>
            </a:r>
            <a:r>
              <a:rPr lang="fr-CH" sz="1000" b="1" dirty="0" smtClean="0"/>
              <a:t> a design «</a:t>
            </a:r>
            <a:r>
              <a:rPr lang="fr-CH" sz="1000" b="1" dirty="0" err="1" smtClean="0"/>
              <a:t>near</a:t>
            </a:r>
            <a:r>
              <a:rPr lang="fr-CH" sz="1000" b="1" dirty="0" smtClean="0"/>
              <a:t> to final». The </a:t>
            </a:r>
            <a:r>
              <a:rPr lang="fr-CH" sz="1000" b="1" dirty="0" err="1" smtClean="0"/>
              <a:t>conductor</a:t>
            </a:r>
            <a:r>
              <a:rPr lang="fr-CH" sz="1000" b="1" dirty="0" smtClean="0"/>
              <a:t> </a:t>
            </a:r>
            <a:r>
              <a:rPr lang="fr-CH" sz="1000" b="1" dirty="0" err="1" smtClean="0"/>
              <a:t>was</a:t>
            </a:r>
            <a:r>
              <a:rPr lang="fr-CH" sz="1000" b="1" dirty="0" smtClean="0"/>
              <a:t> </a:t>
            </a:r>
            <a:r>
              <a:rPr lang="fr-CH" sz="1000" b="1" dirty="0" err="1" smtClean="0"/>
              <a:t>almost</a:t>
            </a:r>
            <a:r>
              <a:rPr lang="fr-CH" sz="1000" b="1" dirty="0" smtClean="0"/>
              <a:t> </a:t>
            </a:r>
            <a:r>
              <a:rPr lang="fr-CH" sz="1000" b="1" dirty="0" err="1" smtClean="0"/>
              <a:t>there</a:t>
            </a:r>
            <a:r>
              <a:rPr lang="fr-CH" sz="1000" b="1" dirty="0" smtClean="0"/>
              <a:t>! (</a:t>
            </a:r>
            <a:r>
              <a:rPr lang="fr-CH" sz="1000" b="1" dirty="0" err="1" smtClean="0"/>
              <a:t>thanks</a:t>
            </a:r>
            <a:r>
              <a:rPr lang="fr-CH" sz="1000" b="1" dirty="0" smtClean="0"/>
              <a:t> to SSC) </a:t>
            </a:r>
            <a:endParaRPr lang="en-GB" sz="1000" b="1" dirty="0"/>
          </a:p>
        </p:txBody>
      </p:sp>
    </p:spTree>
    <p:extLst>
      <p:ext uri="{BB962C8B-B14F-4D97-AF65-F5344CB8AC3E}">
        <p14:creationId xmlns:p14="http://schemas.microsoft.com/office/powerpoint/2010/main" val="47710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The key factor: </a:t>
            </a:r>
            <a:r>
              <a:rPr lang="fr-CH" dirty="0" err="1" smtClean="0"/>
              <a:t>superconductor</a:t>
            </a:r>
            <a:r>
              <a:rPr lang="fr-CH" dirty="0" smtClean="0"/>
              <a:t/>
            </a:r>
            <a:br>
              <a:rPr lang="fr-CH" dirty="0" smtClean="0"/>
            </a:br>
            <a:r>
              <a:rPr lang="fr-CH" dirty="0" smtClean="0"/>
              <a:t>(but not the </a:t>
            </a:r>
            <a:r>
              <a:rPr lang="fr-CH" dirty="0" err="1" smtClean="0"/>
              <a:t>only</a:t>
            </a:r>
            <a:r>
              <a:rPr lang="fr-CH" dirty="0" smtClean="0"/>
              <a:t> factor!)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smtClean="0"/>
              <a:t>L. Rossi at I2FEST2019 (INFN&amp;IHEP@Torino18Feb2019)</a:t>
            </a:r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2" t="5453" r="8113" b="5074"/>
          <a:stretch/>
        </p:blipFill>
        <p:spPr bwMode="auto">
          <a:xfrm>
            <a:off x="467544" y="911472"/>
            <a:ext cx="4392488" cy="3555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09" y="1021042"/>
            <a:ext cx="2618862" cy="191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V="1">
            <a:off x="3798241" y="1131590"/>
            <a:ext cx="1406855" cy="1083087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819576" y="2236771"/>
            <a:ext cx="1400496" cy="629552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076056" y="2982818"/>
            <a:ext cx="3744416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1600" b="1" dirty="0" err="1" smtClean="0"/>
              <a:t>Developing</a:t>
            </a:r>
            <a:r>
              <a:rPr lang="fr-CH" sz="1600" b="1" dirty="0" smtClean="0"/>
              <a:t> SC </a:t>
            </a:r>
            <a:r>
              <a:rPr lang="fr-CH" sz="1600" b="1" dirty="0" err="1" smtClean="0"/>
              <a:t>is</a:t>
            </a:r>
            <a:r>
              <a:rPr lang="fr-CH" sz="1600" b="1" dirty="0" smtClean="0"/>
              <a:t> the key in  SC </a:t>
            </a:r>
            <a:r>
              <a:rPr lang="fr-CH" sz="1600" b="1" dirty="0" err="1" smtClean="0"/>
              <a:t>accelerators</a:t>
            </a:r>
            <a:r>
              <a:rPr lang="fr-CH" sz="1600" b="1" dirty="0" smtClean="0"/>
              <a:t>.</a:t>
            </a:r>
          </a:p>
          <a:p>
            <a:r>
              <a:rPr lang="fr-CH" sz="1600" b="1" dirty="0" smtClean="0"/>
              <a:t>The perfection of LHC </a:t>
            </a:r>
            <a:r>
              <a:rPr lang="fr-CH" sz="1600" b="1" dirty="0" err="1" smtClean="0"/>
              <a:t>superconductor</a:t>
            </a:r>
            <a:r>
              <a:rPr lang="fr-CH" sz="1600" b="1" dirty="0" smtClean="0"/>
              <a:t> </a:t>
            </a:r>
            <a:r>
              <a:rPr lang="fr-CH" sz="1600" b="1" dirty="0" err="1" smtClean="0"/>
              <a:t>is</a:t>
            </a:r>
            <a:r>
              <a:rPr lang="fr-CH" sz="1600" b="1" dirty="0" smtClean="0"/>
              <a:t> </a:t>
            </a:r>
            <a:r>
              <a:rPr lang="fr-CH" sz="1600" b="1" dirty="0" err="1" smtClean="0"/>
              <a:t>such</a:t>
            </a:r>
            <a:r>
              <a:rPr lang="fr-CH" sz="1600" b="1" dirty="0" smtClean="0"/>
              <a:t> </a:t>
            </a:r>
            <a:r>
              <a:rPr lang="fr-CH" sz="1600" b="1" dirty="0" err="1" smtClean="0"/>
              <a:t>that</a:t>
            </a:r>
            <a:r>
              <a:rPr lang="fr-CH" sz="1600" b="1" dirty="0" smtClean="0"/>
              <a:t> </a:t>
            </a:r>
            <a:r>
              <a:rPr lang="fr-CH" sz="1600" b="1" dirty="0" err="1" smtClean="0"/>
              <a:t>we</a:t>
            </a:r>
            <a:r>
              <a:rPr lang="fr-CH" sz="1600" b="1" dirty="0" smtClean="0"/>
              <a:t> </a:t>
            </a:r>
            <a:r>
              <a:rPr lang="fr-CH" sz="1600" b="1" dirty="0" err="1" smtClean="0"/>
              <a:t>basically</a:t>
            </a:r>
            <a:r>
              <a:rPr lang="fr-CH" sz="1600" b="1" dirty="0" smtClean="0"/>
              <a:t> «</a:t>
            </a:r>
            <a:r>
              <a:rPr lang="fr-CH" sz="1600" b="1" dirty="0" err="1" smtClean="0"/>
              <a:t>forget</a:t>
            </a:r>
            <a:r>
              <a:rPr lang="fr-CH" sz="1600" b="1" dirty="0" smtClean="0"/>
              <a:t>» the SC </a:t>
            </a:r>
            <a:r>
              <a:rPr lang="fr-CH" sz="1600" b="1" dirty="0" err="1" smtClean="0"/>
              <a:t>effects</a:t>
            </a:r>
            <a:r>
              <a:rPr lang="fr-CH" sz="1600" b="1" dirty="0" smtClean="0"/>
              <a:t> and </a:t>
            </a:r>
            <a:r>
              <a:rPr lang="fr-CH" sz="1600" b="1" dirty="0" err="1" smtClean="0"/>
              <a:t>is</a:t>
            </a:r>
            <a:r>
              <a:rPr lang="fr-CH" sz="1600" b="1" dirty="0" smtClean="0"/>
              <a:t> the base of the </a:t>
            </a:r>
            <a:r>
              <a:rPr lang="fr-CH" sz="1600" b="1" dirty="0" err="1" smtClean="0"/>
              <a:t>repeatibility</a:t>
            </a:r>
            <a:r>
              <a:rPr lang="fr-CH" sz="1600" b="1" dirty="0" smtClean="0"/>
              <a:t> and optimal performance of the </a:t>
            </a:r>
            <a:r>
              <a:rPr lang="fr-CH" sz="1600" b="1" dirty="0" err="1" smtClean="0"/>
              <a:t>collider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219585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8208472" cy="540000"/>
          </a:xfrm>
        </p:spPr>
        <p:txBody>
          <a:bodyPr/>
          <a:lstStyle/>
          <a:p>
            <a:r>
              <a:rPr lang="fr-CH" dirty="0" smtClean="0"/>
              <a:t>High </a:t>
            </a:r>
            <a:r>
              <a:rPr lang="fr-CH" dirty="0" err="1" smtClean="0"/>
              <a:t>Luminosity</a:t>
            </a:r>
            <a:r>
              <a:rPr lang="fr-CH" dirty="0" smtClean="0"/>
              <a:t> LHC -1 New Triplets IT </a:t>
            </a:r>
            <a:r>
              <a:rPr lang="fr-CH" dirty="0" err="1" smtClean="0"/>
              <a:t>QUADs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smtClean="0"/>
              <a:t>L. Rossi at I2FEST2019 (INFN&amp;IHEP@Torino18Feb2019)</a:t>
            </a:r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30" y="771550"/>
            <a:ext cx="8542784" cy="43139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6022" y="2942823"/>
            <a:ext cx="909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b="1" dirty="0" smtClean="0">
                <a:solidFill>
                  <a:srgbClr val="FFFF00"/>
                </a:solidFill>
              </a:rPr>
              <a:t>SC Links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1602006" y="2634093"/>
            <a:ext cx="476280" cy="28803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6" idx="2"/>
          </p:cNvCxnSpPr>
          <p:nvPr/>
        </p:nvCxnSpPr>
        <p:spPr>
          <a:xfrm flipH="1">
            <a:off x="1917206" y="3219822"/>
            <a:ext cx="283654" cy="64807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900838" y="3939902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b="1" dirty="0" smtClean="0">
                <a:solidFill>
                  <a:srgbClr val="FFFF00"/>
                </a:solidFill>
              </a:rPr>
              <a:t>D1</a:t>
            </a:r>
            <a:endParaRPr lang="en-GB" sz="12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63255" y="4011910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b="1" dirty="0" smtClean="0">
                <a:solidFill>
                  <a:srgbClr val="FFFF00"/>
                </a:solidFill>
              </a:rPr>
              <a:t>DFX</a:t>
            </a:r>
            <a:endParaRPr lang="en-GB" sz="12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06691" y="3797969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b="1" dirty="0" smtClean="0">
                <a:solidFill>
                  <a:srgbClr val="FFFF00"/>
                </a:solidFill>
              </a:rPr>
              <a:t>CP</a:t>
            </a:r>
            <a:endParaRPr lang="en-GB" sz="1200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20222" y="3667539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b="1" dirty="0" smtClean="0">
                <a:solidFill>
                  <a:srgbClr val="FFFF00"/>
                </a:solidFill>
              </a:rPr>
              <a:t>Q3</a:t>
            </a:r>
            <a:endParaRPr lang="en-GB" sz="1200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10518" y="3511874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b="1" dirty="0" smtClean="0">
                <a:solidFill>
                  <a:srgbClr val="FFFF00"/>
                </a:solidFill>
              </a:rPr>
              <a:t>Q2b</a:t>
            </a:r>
            <a:endParaRPr lang="en-GB" sz="1200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31342" y="3390540"/>
            <a:ext cx="474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b="1" dirty="0" smtClean="0">
                <a:solidFill>
                  <a:srgbClr val="FFFF00"/>
                </a:solidFill>
              </a:rPr>
              <a:t>Q2a</a:t>
            </a:r>
            <a:endParaRPr lang="en-GB" sz="120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52166" y="3291830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b="1" dirty="0" smtClean="0">
                <a:solidFill>
                  <a:srgbClr val="FFFF00"/>
                </a:solidFill>
              </a:rPr>
              <a:t>Q1</a:t>
            </a:r>
            <a:endParaRPr lang="en-GB" sz="1200" b="1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70158" y="1635646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b="1" dirty="0" smtClean="0">
                <a:solidFill>
                  <a:srgbClr val="FFFF00"/>
                </a:solidFill>
              </a:rPr>
              <a:t>Service </a:t>
            </a:r>
            <a:r>
              <a:rPr lang="fr-CH" sz="1200" b="1" dirty="0" err="1" smtClean="0">
                <a:solidFill>
                  <a:srgbClr val="FFFF00"/>
                </a:solidFill>
              </a:rPr>
              <a:t>gallery</a:t>
            </a:r>
            <a:r>
              <a:rPr lang="fr-CH" sz="1200" b="1" dirty="0" smtClean="0">
                <a:solidFill>
                  <a:srgbClr val="FFFF00"/>
                </a:solidFill>
              </a:rPr>
              <a:t> (UR)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1886" y="1491630"/>
            <a:ext cx="2022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b="1" dirty="0" smtClean="0">
                <a:solidFill>
                  <a:srgbClr val="FFFF00"/>
                </a:solidFill>
              </a:rPr>
              <a:t>Connection to LHC (UL)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45535" y="3291830"/>
            <a:ext cx="583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b="1" dirty="0" smtClean="0">
                <a:solidFill>
                  <a:srgbClr val="FFFF00"/>
                </a:solidFill>
              </a:rPr>
              <a:t>TAXS</a:t>
            </a:r>
            <a:endParaRPr lang="en-GB" sz="1200" b="1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6163" y="4302809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b="1" dirty="0" smtClean="0">
                <a:solidFill>
                  <a:srgbClr val="FFFF00"/>
                </a:solidFill>
              </a:rPr>
              <a:t>DFM</a:t>
            </a:r>
            <a:endParaRPr lang="en-GB" sz="1200" b="1" dirty="0">
              <a:solidFill>
                <a:srgbClr val="FFFF00"/>
              </a:solidFill>
            </a:endParaRPr>
          </a:p>
        </p:txBody>
      </p:sp>
      <p:pic>
        <p:nvPicPr>
          <p:cNvPr id="20" name="Picture 54" descr="United States ico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166" y="2844686"/>
            <a:ext cx="348738" cy="34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318" y="2922517"/>
            <a:ext cx="321414" cy="321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2" descr="Spain icon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119" y="2977123"/>
            <a:ext cx="386328" cy="38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393" y="2720510"/>
            <a:ext cx="314932" cy="314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662" y="3035442"/>
            <a:ext cx="321414" cy="321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4" descr="United States ico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088" y="3171800"/>
            <a:ext cx="348738" cy="34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2" descr="Spain icon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901" y="3210799"/>
            <a:ext cx="386328" cy="38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4" descr="Italy icon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592" y="3283277"/>
            <a:ext cx="384262" cy="38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6" descr="Japan icon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830" y="3407016"/>
            <a:ext cx="380222" cy="38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02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8208472" cy="540000"/>
          </a:xfrm>
        </p:spPr>
        <p:txBody>
          <a:bodyPr/>
          <a:lstStyle/>
          <a:p>
            <a:r>
              <a:rPr lang="fr-CH" dirty="0" smtClean="0"/>
              <a:t>High </a:t>
            </a:r>
            <a:r>
              <a:rPr lang="fr-CH" dirty="0" err="1" smtClean="0"/>
              <a:t>Luminosity</a:t>
            </a:r>
            <a:r>
              <a:rPr lang="fr-CH" dirty="0" smtClean="0"/>
              <a:t> LHC – 2 New </a:t>
            </a:r>
            <a:r>
              <a:rPr lang="fr-CH" dirty="0" err="1" smtClean="0"/>
              <a:t>Matching</a:t>
            </a:r>
            <a:r>
              <a:rPr lang="fr-CH" dirty="0" smtClean="0"/>
              <a:t> section 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smtClean="0"/>
              <a:t>L. Rossi at I2FEST2019 (INFN&amp;IHEP@Torino18Feb2019)</a:t>
            </a:r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2267"/>
          <a:stretch/>
        </p:blipFill>
        <p:spPr>
          <a:xfrm>
            <a:off x="200143" y="787817"/>
            <a:ext cx="8556851" cy="3728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72351" y="2936616"/>
            <a:ext cx="11400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b="1" dirty="0" err="1" smtClean="0">
                <a:solidFill>
                  <a:srgbClr val="FFFF00"/>
                </a:solidFill>
              </a:rPr>
              <a:t>Crab</a:t>
            </a:r>
            <a:r>
              <a:rPr lang="fr-CH" sz="1200" b="1" dirty="0" smtClean="0">
                <a:solidFill>
                  <a:srgbClr val="FFFF00"/>
                </a:solidFill>
              </a:rPr>
              <a:t> </a:t>
            </a:r>
            <a:r>
              <a:rPr lang="fr-CH" sz="1200" b="1" dirty="0" err="1" smtClean="0">
                <a:solidFill>
                  <a:srgbClr val="FFFF00"/>
                </a:solidFill>
              </a:rPr>
              <a:t>cavities</a:t>
            </a:r>
            <a:endParaRPr lang="en-GB" sz="12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12399" y="3089016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b="1" dirty="0" smtClean="0">
                <a:solidFill>
                  <a:srgbClr val="FFFF00"/>
                </a:solidFill>
              </a:rPr>
              <a:t>D2</a:t>
            </a:r>
            <a:endParaRPr lang="en-GB" sz="12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92831" y="3452112"/>
            <a:ext cx="1031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b="1" dirty="0" err="1" smtClean="0">
                <a:solidFill>
                  <a:srgbClr val="FFFF00"/>
                </a:solidFill>
              </a:rPr>
              <a:t>Collimators</a:t>
            </a:r>
            <a:endParaRPr lang="en-GB" sz="12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65341" y="3881511"/>
            <a:ext cx="5916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b="1" dirty="0" smtClean="0">
                <a:solidFill>
                  <a:srgbClr val="FFFF00"/>
                </a:solidFill>
              </a:rPr>
              <a:t>TAXN</a:t>
            </a:r>
            <a:endParaRPr lang="en-GB" sz="12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04799" y="1842965"/>
            <a:ext cx="12666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b="1" dirty="0" smtClean="0">
                <a:solidFill>
                  <a:srgbClr val="FFFF00"/>
                </a:solidFill>
              </a:rPr>
              <a:t>Service </a:t>
            </a:r>
            <a:r>
              <a:rPr lang="fr-CH" sz="1200" b="1" dirty="0" err="1" smtClean="0">
                <a:solidFill>
                  <a:srgbClr val="FFFF00"/>
                </a:solidFill>
              </a:rPr>
              <a:t>cavern</a:t>
            </a:r>
            <a:endParaRPr lang="en-GB" sz="1200" b="1" dirty="0">
              <a:solidFill>
                <a:srgbClr val="FFFF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6565549" y="1095484"/>
            <a:ext cx="0" cy="72316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258748" y="1096444"/>
            <a:ext cx="9387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b="1" dirty="0" smtClean="0">
                <a:solidFill>
                  <a:srgbClr val="FFFF00"/>
                </a:solidFill>
              </a:rPr>
              <a:t>UA </a:t>
            </a:r>
            <a:r>
              <a:rPr lang="fr-CH" sz="1200" b="1" dirty="0" err="1" smtClean="0">
                <a:solidFill>
                  <a:srgbClr val="FFFF00"/>
                </a:solidFill>
              </a:rPr>
              <a:t>gallery</a:t>
            </a:r>
            <a:endParaRPr lang="en-GB" sz="1200" b="1" dirty="0">
              <a:solidFill>
                <a:srgbClr val="FFFF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700311" y="873360"/>
            <a:ext cx="0" cy="22212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78516" y="2588016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b="1" dirty="0" smtClean="0">
                <a:solidFill>
                  <a:srgbClr val="FFFF00"/>
                </a:solidFill>
              </a:rPr>
              <a:t>Q4</a:t>
            </a:r>
            <a:endParaRPr lang="en-GB" sz="120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8135" y="2447428"/>
            <a:ext cx="5822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900" b="1" dirty="0" smtClean="0">
                <a:solidFill>
                  <a:srgbClr val="FFFF00"/>
                </a:solidFill>
              </a:rPr>
              <a:t>(BBLR)</a:t>
            </a:r>
            <a:endParaRPr lang="en-GB" sz="900" b="1" dirty="0">
              <a:solidFill>
                <a:srgbClr val="FFFF00"/>
              </a:solidFill>
            </a:endParaRPr>
          </a:p>
        </p:txBody>
      </p:sp>
      <p:pic>
        <p:nvPicPr>
          <p:cNvPr id="16" name="Picture 44" descr="Italy ico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121" y="2375596"/>
            <a:ext cx="384262" cy="38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763" y="2473353"/>
            <a:ext cx="321414" cy="321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2" descr="United Kingdom icon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447" y="2191249"/>
            <a:ext cx="360027" cy="36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4" descr="United States icon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132" y="2196893"/>
            <a:ext cx="348738" cy="34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0" descr="France icon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01" y="1965650"/>
            <a:ext cx="363549" cy="36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84" y="2204046"/>
            <a:ext cx="321414" cy="321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20072" y="2572245"/>
            <a:ext cx="397621" cy="26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4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16 </a:t>
            </a:r>
            <a:r>
              <a:rPr lang="fr-CH" smtClean="0"/>
              <a:t>Sept </a:t>
            </a:r>
            <a:r>
              <a:rPr lang="fr-CH" smtClean="0"/>
              <a:t>2018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smtClean="0"/>
              <a:t>L. Rossi at I2FEST2019 (INFN&amp;IHEP@Torino18Feb2019)</a:t>
            </a:r>
            <a:endParaRPr lang="en-GB" noProof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10" y="640635"/>
            <a:ext cx="8797290" cy="30665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1716" y="3867894"/>
            <a:ext cx="63524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CN" sz="1400" dirty="0">
                <a:solidFill>
                  <a:srgbClr val="000000"/>
                </a:solidFill>
                <a:latin typeface="Book Antiqua" panose="02040602050305030304" pitchFamily="18" charset="0"/>
                <a:cs typeface="Book Antiqua"/>
              </a:rPr>
              <a:t>China will provide 12 units of CCT magnets for HL-LHC before 2022</a:t>
            </a:r>
          </a:p>
          <a:p>
            <a:pPr lvl="1"/>
            <a:r>
              <a:rPr lang="en-US" altLang="zh-CN" sz="1400" dirty="0">
                <a:solidFill>
                  <a:srgbClr val="000000"/>
                </a:solidFill>
                <a:latin typeface="Book Antiqua" panose="02040602050305030304" pitchFamily="18" charset="0"/>
                <a:cs typeface="Book Antiqua"/>
              </a:rPr>
              <a:t>A 0.5m model is under construction, and 2.2m prototype to be fabricated and tested by June 2019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535" y="26762"/>
            <a:ext cx="3403249" cy="1296476"/>
          </a:xfrm>
          <a:prstGeom prst="rect">
            <a:avLst/>
          </a:prstGeom>
        </p:spPr>
      </p:pic>
      <p:pic>
        <p:nvPicPr>
          <p:cNvPr id="10" name="Picture 3" descr="E:\Project\CCT_magnet\CCT_magnet_picture\IMG_007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79771" y="2055990"/>
            <a:ext cx="2968434" cy="2550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675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\\cern.ch\dfs\Users\d\dduarter\Desktop\layout with bellows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36017" y="3915517"/>
            <a:ext cx="7263000" cy="91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77263" y="273165"/>
            <a:ext cx="4653326" cy="1086527"/>
            <a:chOff x="229781" y="247767"/>
            <a:chExt cx="6204434" cy="1448702"/>
          </a:xfrm>
          <a:solidFill>
            <a:schemeClr val="bg1"/>
          </a:solidFill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72" t="8094" r="11880" b="61230"/>
            <a:stretch/>
          </p:blipFill>
          <p:spPr>
            <a:xfrm>
              <a:off x="229781" y="247767"/>
              <a:ext cx="6204434" cy="1448702"/>
            </a:xfrm>
            <a:prstGeom prst="snip2SameRect">
              <a:avLst>
                <a:gd name="adj1" fmla="val 0"/>
                <a:gd name="adj2" fmla="val 0"/>
              </a:avLst>
            </a:prstGeom>
            <a:grpFill/>
          </p:spPr>
        </p:pic>
        <p:sp>
          <p:nvSpPr>
            <p:cNvPr id="7" name="Rectangle 6"/>
            <p:cNvSpPr/>
            <p:nvPr/>
          </p:nvSpPr>
          <p:spPr>
            <a:xfrm>
              <a:off x="355638" y="247767"/>
              <a:ext cx="1584176" cy="204521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26648" y="2314367"/>
            <a:ext cx="4754556" cy="1619345"/>
            <a:chOff x="1414272" y="103344"/>
            <a:chExt cx="6339408" cy="2159127"/>
          </a:xfrm>
        </p:grpSpPr>
        <p:grpSp>
          <p:nvGrpSpPr>
            <p:cNvPr id="9" name="Group 8"/>
            <p:cNvGrpSpPr/>
            <p:nvPr/>
          </p:nvGrpSpPr>
          <p:grpSpPr>
            <a:xfrm>
              <a:off x="1414272" y="103344"/>
              <a:ext cx="6339408" cy="2159127"/>
              <a:chOff x="1414272" y="103344"/>
              <a:chExt cx="6339408" cy="2159127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897" t="47266" r="10024" b="2224"/>
              <a:stretch/>
            </p:blipFill>
            <p:spPr>
              <a:xfrm>
                <a:off x="1414272" y="103344"/>
                <a:ext cx="6339408" cy="2159127"/>
              </a:xfrm>
              <a:prstGeom prst="roundRect">
                <a:avLst>
                  <a:gd name="adj" fmla="val 0"/>
                </a:avLst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1547664" y="123478"/>
                <a:ext cx="4032448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9611" t="65790" r="53660" b="28243"/>
            <a:stretch/>
          </p:blipFill>
          <p:spPr>
            <a:xfrm rot="21443599">
              <a:off x="3538800" y="972000"/>
              <a:ext cx="504000" cy="259438"/>
            </a:xfrm>
            <a:prstGeom prst="roundRect">
              <a:avLst>
                <a:gd name="adj" fmla="val 0"/>
              </a:avLst>
            </a:prstGeom>
          </p:spPr>
        </p:pic>
        <p:sp>
          <p:nvSpPr>
            <p:cNvPr id="11" name="Parallelogram 10"/>
            <p:cNvSpPr/>
            <p:nvPr/>
          </p:nvSpPr>
          <p:spPr>
            <a:xfrm>
              <a:off x="3533161" y="411510"/>
              <a:ext cx="894823" cy="540060"/>
            </a:xfrm>
            <a:prstGeom prst="parallelogram">
              <a:avLst>
                <a:gd name="adj" fmla="val 78822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" name="Parallelogram 11"/>
            <p:cNvSpPr/>
            <p:nvPr/>
          </p:nvSpPr>
          <p:spPr>
            <a:xfrm rot="21134417">
              <a:off x="3677948" y="1181641"/>
              <a:ext cx="560079" cy="402777"/>
            </a:xfrm>
            <a:prstGeom prst="parallelogram">
              <a:avLst>
                <a:gd name="adj" fmla="val 11314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53321" y="465323"/>
              <a:ext cx="450000" cy="478844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13" b="38547"/>
          <a:stretch/>
        </p:blipFill>
        <p:spPr>
          <a:xfrm>
            <a:off x="1904336" y="1247669"/>
            <a:ext cx="6885000" cy="80965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88133" y="-26398"/>
            <a:ext cx="2337383" cy="470026"/>
          </a:xfrm>
          <a:prstGeom prst="rect">
            <a:avLst/>
          </a:prstGeom>
          <a:noFill/>
        </p:spPr>
        <p:txBody>
          <a:bodyPr wrap="square" lIns="27000" tIns="27000" rIns="27000" bIns="27000" rtlCol="0" anchor="ctr" anchorCtr="0">
            <a:spAutoFit/>
          </a:bodyPr>
          <a:lstStyle/>
          <a:p>
            <a:r>
              <a:rPr lang="en-US" sz="1350" dirty="0"/>
              <a:t>Present layout of the DS region:</a:t>
            </a:r>
          </a:p>
        </p:txBody>
      </p:sp>
      <p:sp>
        <p:nvSpPr>
          <p:cNvPr id="34" name="Left Brace 33"/>
          <p:cNvSpPr/>
          <p:nvPr/>
        </p:nvSpPr>
        <p:spPr>
          <a:xfrm rot="5400000">
            <a:off x="5149645" y="-2300373"/>
            <a:ext cx="431240" cy="6664844"/>
          </a:xfrm>
          <a:prstGeom prst="leftBrace">
            <a:avLst>
              <a:gd name="adj1" fmla="val 48796"/>
              <a:gd name="adj2" fmla="val 69810"/>
            </a:avLst>
          </a:prstGeom>
          <a:ln w="19050">
            <a:solidFill>
              <a:schemeClr val="accent5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TextBox 34"/>
          <p:cNvSpPr txBox="1"/>
          <p:nvPr/>
        </p:nvSpPr>
        <p:spPr>
          <a:xfrm>
            <a:off x="301065" y="2153522"/>
            <a:ext cx="4031450" cy="262277"/>
          </a:xfrm>
          <a:prstGeom prst="rect">
            <a:avLst/>
          </a:prstGeom>
          <a:noFill/>
        </p:spPr>
        <p:txBody>
          <a:bodyPr wrap="square" lIns="27000" tIns="27000" rIns="27000" bIns="27000" rtlCol="0" anchor="ctr" anchorCtr="0">
            <a:spAutoFit/>
          </a:bodyPr>
          <a:lstStyle/>
          <a:p>
            <a:r>
              <a:rPr lang="en-US" sz="1350" dirty="0"/>
              <a:t>New layout with one collimator and two 11T dipoles:</a:t>
            </a:r>
          </a:p>
        </p:txBody>
      </p:sp>
      <p:sp>
        <p:nvSpPr>
          <p:cNvPr id="36" name="Left Brace 35"/>
          <p:cNvSpPr/>
          <p:nvPr/>
        </p:nvSpPr>
        <p:spPr>
          <a:xfrm rot="5400000">
            <a:off x="5001592" y="237616"/>
            <a:ext cx="727346" cy="6664844"/>
          </a:xfrm>
          <a:prstGeom prst="leftBrace">
            <a:avLst>
              <a:gd name="adj1" fmla="val 35326"/>
              <a:gd name="adj2" fmla="val 69810"/>
            </a:avLst>
          </a:prstGeom>
          <a:ln w="19050">
            <a:solidFill>
              <a:schemeClr val="accent5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2032843" y="3953345"/>
            <a:ext cx="6669000" cy="0"/>
          </a:xfrm>
          <a:prstGeom prst="straightConnector1">
            <a:avLst/>
          </a:prstGeom>
          <a:ln w="9525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032843" y="3685331"/>
            <a:ext cx="6664844" cy="262277"/>
          </a:xfrm>
          <a:prstGeom prst="rect">
            <a:avLst/>
          </a:prstGeom>
          <a:noFill/>
        </p:spPr>
        <p:txBody>
          <a:bodyPr wrap="square" lIns="27000" tIns="27000" rIns="27000" bIns="27000" rtlCol="0" anchor="ctr" anchorCtr="0">
            <a:spAutoFit/>
          </a:bodyPr>
          <a:lstStyle/>
          <a:p>
            <a:pPr algn="ctr"/>
            <a:r>
              <a:rPr lang="en-US" sz="1350" dirty="0"/>
              <a:t>15.660 m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2032843" y="1279105"/>
            <a:ext cx="6669000" cy="0"/>
          </a:xfrm>
          <a:prstGeom prst="straightConnector1">
            <a:avLst/>
          </a:prstGeom>
          <a:ln w="9525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032843" y="1054633"/>
            <a:ext cx="6664844" cy="262277"/>
          </a:xfrm>
          <a:prstGeom prst="rect">
            <a:avLst/>
          </a:prstGeom>
          <a:noFill/>
        </p:spPr>
        <p:txBody>
          <a:bodyPr wrap="square" lIns="27000" tIns="27000" rIns="27000" bIns="27000" rtlCol="0" anchor="ctr" anchorCtr="0">
            <a:spAutoFit/>
          </a:bodyPr>
          <a:lstStyle/>
          <a:p>
            <a:pPr algn="ctr"/>
            <a:r>
              <a:rPr lang="en-US" sz="1350" dirty="0"/>
              <a:t>15.660 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26228" y="4576422"/>
            <a:ext cx="914400" cy="470026"/>
          </a:xfrm>
          <a:prstGeom prst="rect">
            <a:avLst/>
          </a:prstGeom>
          <a:noFill/>
        </p:spPr>
        <p:txBody>
          <a:bodyPr wrap="square" lIns="27000" tIns="27000" rIns="27000" bIns="27000" rtlCol="0" anchor="ctr" anchorCtr="0">
            <a:spAutoFit/>
          </a:bodyPr>
          <a:lstStyle/>
          <a:p>
            <a:r>
              <a:rPr lang="en-US" sz="1350" dirty="0"/>
              <a:t> 11 T dipole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819899" y="4573779"/>
            <a:ext cx="914400" cy="470026"/>
          </a:xfrm>
          <a:prstGeom prst="rect">
            <a:avLst/>
          </a:prstGeom>
          <a:noFill/>
        </p:spPr>
        <p:txBody>
          <a:bodyPr wrap="square" lIns="27000" tIns="27000" rIns="27000" bIns="27000" rtlCol="0" anchor="ctr" anchorCtr="0">
            <a:spAutoFit/>
          </a:bodyPr>
          <a:lstStyle/>
          <a:p>
            <a:r>
              <a:rPr lang="en-US" sz="1350" dirty="0"/>
              <a:t> 11 T dipole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28457" y="4675312"/>
            <a:ext cx="1915751" cy="262277"/>
          </a:xfrm>
          <a:prstGeom prst="rect">
            <a:avLst/>
          </a:prstGeom>
          <a:noFill/>
        </p:spPr>
        <p:txBody>
          <a:bodyPr wrap="square" lIns="27000" tIns="27000" rIns="27000" bIns="27000" rtlCol="0" anchor="ctr" anchorCtr="0">
            <a:spAutoFit/>
          </a:bodyPr>
          <a:lstStyle/>
          <a:p>
            <a:r>
              <a:rPr lang="en-US" sz="1350" dirty="0"/>
              <a:t> By-pass with collimator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4626" y="134999"/>
            <a:ext cx="3811276" cy="823437"/>
          </a:xfrm>
        </p:spPr>
        <p:txBody>
          <a:bodyPr/>
          <a:lstStyle/>
          <a:p>
            <a:r>
              <a:rPr lang="fr-CH" dirty="0" smtClean="0"/>
              <a:t>High </a:t>
            </a:r>
            <a:r>
              <a:rPr lang="fr-CH" dirty="0" err="1" smtClean="0"/>
              <a:t>Luminosity</a:t>
            </a:r>
            <a:r>
              <a:rPr lang="fr-CH" dirty="0" smtClean="0"/>
              <a:t> LHC 11 T </a:t>
            </a:r>
            <a:r>
              <a:rPr lang="fr-CH" dirty="0" err="1" smtClean="0"/>
              <a:t>dipole</a:t>
            </a:r>
            <a:r>
              <a:rPr lang="fr-CH" dirty="0" smtClean="0"/>
              <a:t> in the  DS7 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510013" y="1405212"/>
            <a:ext cx="1326004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rgbClr val="FFFF00"/>
                </a:solidFill>
              </a:rPr>
              <a:t>LHC </a:t>
            </a:r>
            <a:r>
              <a:rPr lang="fr-CH" dirty="0" err="1" smtClean="0">
                <a:solidFill>
                  <a:srgbClr val="FFFF00"/>
                </a:solidFill>
              </a:rPr>
              <a:t>layout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1344" y="4089324"/>
            <a:ext cx="1697901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rgbClr val="FFFF00"/>
                </a:solidFill>
              </a:rPr>
              <a:t>HL-LHC </a:t>
            </a:r>
            <a:r>
              <a:rPr lang="fr-CH" dirty="0" err="1" smtClean="0">
                <a:solidFill>
                  <a:srgbClr val="FFFF00"/>
                </a:solidFill>
              </a:rPr>
              <a:t>layout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smtClean="0"/>
              <a:t>L. Rossi at I2FEST2019 (INFN&amp;IHEP@Torino18Feb2019)</a:t>
            </a:r>
            <a:endParaRPr lang="en-GB" noProof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089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First 11 T prototype (full size) on test @ CERN 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smtClean="0"/>
              <a:t>L. Rossi at I2FEST2019 (INFN&amp;IHEP@Torino18Feb2019)</a:t>
            </a:r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917" y="832957"/>
            <a:ext cx="5539672" cy="37873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3" t="3292" r="19429" b="5349"/>
          <a:stretch/>
        </p:blipFill>
        <p:spPr>
          <a:xfrm>
            <a:off x="251520" y="821979"/>
            <a:ext cx="2664296" cy="24810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055" y="3302992"/>
            <a:ext cx="2942225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dirty="0" err="1" smtClean="0"/>
              <a:t>Result</a:t>
            </a:r>
            <a:r>
              <a:rPr lang="fr-CH" dirty="0" smtClean="0"/>
              <a:t> not positive (&lt;10 T)</a:t>
            </a:r>
          </a:p>
          <a:p>
            <a:r>
              <a:rPr lang="fr-CH" dirty="0" err="1" smtClean="0"/>
              <a:t>Magnet</a:t>
            </a:r>
            <a:r>
              <a:rPr lang="fr-CH" dirty="0" smtClean="0"/>
              <a:t> </a:t>
            </a:r>
            <a:r>
              <a:rPr lang="fr-CH" dirty="0" err="1" smtClean="0"/>
              <a:t>under</a:t>
            </a:r>
            <a:r>
              <a:rPr lang="fr-CH" dirty="0" smtClean="0"/>
              <a:t> </a:t>
            </a:r>
            <a:r>
              <a:rPr lang="fr-CH" dirty="0" err="1" smtClean="0"/>
              <a:t>rework</a:t>
            </a:r>
            <a:r>
              <a:rPr lang="fr-CH" dirty="0" smtClean="0"/>
              <a:t> to test second aperture </a:t>
            </a:r>
            <a:r>
              <a:rPr lang="fr-CH" dirty="0" err="1" smtClean="0"/>
              <a:t>alone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954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Review</a:t>
            </a:r>
            <a:r>
              <a:rPr lang="fr-CH" dirty="0" smtClean="0"/>
              <a:t> of 11 T </a:t>
            </a:r>
            <a:r>
              <a:rPr lang="fr-CH" dirty="0" err="1" smtClean="0"/>
              <a:t>results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CH" dirty="0" err="1" smtClean="0"/>
              <a:t>Results</a:t>
            </a:r>
            <a:r>
              <a:rPr lang="fr-CH" dirty="0" smtClean="0"/>
              <a:t> on short </a:t>
            </a:r>
            <a:r>
              <a:rPr lang="fr-CH" dirty="0" err="1" smtClean="0"/>
              <a:t>models</a:t>
            </a:r>
            <a:r>
              <a:rPr lang="fr-CH" dirty="0" smtClean="0"/>
              <a:t> </a:t>
            </a:r>
            <a:r>
              <a:rPr lang="fr-CH" dirty="0" err="1" smtClean="0"/>
              <a:t>before</a:t>
            </a:r>
            <a:r>
              <a:rPr lang="fr-CH" dirty="0" smtClean="0"/>
              <a:t> test of long proto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CH" dirty="0" err="1" smtClean="0"/>
              <a:t>Result</a:t>
            </a:r>
            <a:r>
              <a:rPr lang="fr-CH" dirty="0" smtClean="0"/>
              <a:t> of the first «new design» to cure «</a:t>
            </a:r>
            <a:r>
              <a:rPr lang="fr-CH" dirty="0" err="1" smtClean="0"/>
              <a:t>erratic</a:t>
            </a:r>
            <a:r>
              <a:rPr lang="fr-CH" dirty="0" smtClean="0"/>
              <a:t>» </a:t>
            </a:r>
            <a:r>
              <a:rPr lang="fr-CH" dirty="0" err="1" smtClean="0"/>
              <a:t>behaviour</a:t>
            </a:r>
            <a:r>
              <a:rPr lang="fr-CH" dirty="0" smtClean="0"/>
              <a:t> (July 2018)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smtClean="0"/>
              <a:t>L. Rossi at I2FEST2019 (INFN&amp;IHEP@Torino18Feb2019)</a:t>
            </a:r>
            <a:endParaRPr lang="en-GB" noProof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17</a:t>
            </a:fld>
            <a:endParaRPr lang="fr-FR"/>
          </a:p>
        </p:txBody>
      </p:sp>
      <p:pic>
        <p:nvPicPr>
          <p:cNvPr id="10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4444" y="1391246"/>
            <a:ext cx="4323211" cy="292204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04" y="1391245"/>
            <a:ext cx="4841128" cy="3193939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4261617" y="1391246"/>
            <a:ext cx="580515" cy="36729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5559" y="1871068"/>
            <a:ext cx="3599268" cy="295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1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Now</a:t>
            </a:r>
            <a:r>
              <a:rPr lang="fr-CH" dirty="0" smtClean="0"/>
              <a:t> 11 T in full swing for production</a:t>
            </a:r>
            <a:br>
              <a:rPr lang="fr-CH" dirty="0" smtClean="0"/>
            </a:br>
            <a:r>
              <a:rPr lang="fr-CH" dirty="0" err="1" smtClean="0"/>
              <a:t>great</a:t>
            </a:r>
            <a:r>
              <a:rPr lang="fr-CH" dirty="0" smtClean="0"/>
              <a:t> care in QA </a:t>
            </a:r>
            <a:r>
              <a:rPr lang="fr-CH" dirty="0" err="1" smtClean="0"/>
              <a:t>given</a:t>
            </a:r>
            <a:r>
              <a:rPr lang="fr-CH" dirty="0" smtClean="0"/>
              <a:t> the </a:t>
            </a:r>
            <a:r>
              <a:rPr lang="fr-CH" dirty="0" err="1" smtClean="0"/>
              <a:t>sensitivity</a:t>
            </a:r>
            <a:r>
              <a:rPr lang="fr-CH" dirty="0" smtClean="0"/>
              <a:t> of Nb3Sn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smtClean="0"/>
              <a:t>L. Rossi at I2FEST2019 (INFN&amp;IHEP@Torino18Feb2019)</a:t>
            </a:r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18</a:t>
            </a:fld>
            <a:endParaRPr lang="fr-FR"/>
          </a:p>
        </p:txBody>
      </p:sp>
      <p:pic>
        <p:nvPicPr>
          <p:cNvPr id="5" name="Picture 4" descr="IMG_082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6451" y="1368758"/>
            <a:ext cx="3665194" cy="2748895"/>
          </a:xfrm>
          <a:prstGeom prst="rect">
            <a:avLst/>
          </a:prstGeom>
        </p:spPr>
      </p:pic>
      <p:pic>
        <p:nvPicPr>
          <p:cNvPr id="6" name="Picture 5" descr="IMG_119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876864"/>
            <a:ext cx="2650123" cy="1987592"/>
          </a:xfrm>
          <a:prstGeom prst="rect">
            <a:avLst/>
          </a:prstGeom>
        </p:spPr>
      </p:pic>
      <p:pic>
        <p:nvPicPr>
          <p:cNvPr id="7" name="Picture 6" descr="IMG_119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693" y="2878187"/>
            <a:ext cx="2660285" cy="1995214"/>
          </a:xfrm>
          <a:prstGeom prst="rect">
            <a:avLst/>
          </a:prstGeom>
        </p:spPr>
      </p:pic>
      <p:pic>
        <p:nvPicPr>
          <p:cNvPr id="8" name="Picture 7" descr="IMG_1193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910609"/>
            <a:ext cx="2619397" cy="1964548"/>
          </a:xfrm>
          <a:prstGeom prst="rect">
            <a:avLst/>
          </a:prstGeom>
        </p:spPr>
      </p:pic>
      <p:pic>
        <p:nvPicPr>
          <p:cNvPr id="9" name="Picture 8" descr="IMG_1198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060" y="2905027"/>
            <a:ext cx="2601839" cy="195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34999"/>
            <a:ext cx="8496944" cy="780945"/>
          </a:xfrm>
        </p:spPr>
        <p:txBody>
          <a:bodyPr/>
          <a:lstStyle/>
          <a:p>
            <a:r>
              <a:rPr lang="fr-CH" dirty="0" smtClean="0"/>
              <a:t>IT </a:t>
            </a:r>
            <a:r>
              <a:rPr lang="fr-CH" dirty="0" err="1" smtClean="0"/>
              <a:t>quadrupole</a:t>
            </a:r>
            <a:r>
              <a:rPr lang="fr-CH" dirty="0" smtClean="0"/>
              <a:t>. </a:t>
            </a:r>
            <a:r>
              <a:rPr lang="fr-CH" dirty="0" err="1" smtClean="0"/>
              <a:t>Increase</a:t>
            </a:r>
            <a:r>
              <a:rPr lang="fr-CH" dirty="0" smtClean="0"/>
              <a:t> in </a:t>
            </a:r>
            <a:r>
              <a:rPr lang="fr-CH" dirty="0" err="1" smtClean="0"/>
              <a:t>field</a:t>
            </a:r>
            <a:r>
              <a:rPr lang="fr-CH" dirty="0" smtClean="0"/>
              <a:t> btu </a:t>
            </a:r>
            <a:r>
              <a:rPr lang="fr-CH" dirty="0" err="1" smtClean="0"/>
              <a:t>also</a:t>
            </a:r>
            <a:r>
              <a:rPr lang="fr-CH" dirty="0" smtClean="0"/>
              <a:t> in size </a:t>
            </a:r>
            <a:r>
              <a:rPr lang="fr-CH" dirty="0" err="1" smtClean="0"/>
              <a:t>wrt</a:t>
            </a:r>
            <a:r>
              <a:rPr lang="fr-CH" dirty="0" smtClean="0"/>
              <a:t> LHC. </a:t>
            </a:r>
            <a:r>
              <a:rPr lang="fr-CH" dirty="0" err="1" smtClean="0"/>
              <a:t>Very</a:t>
            </a:r>
            <a:r>
              <a:rPr lang="fr-CH" dirty="0" smtClean="0"/>
              <a:t> relevant </a:t>
            </a:r>
            <a:r>
              <a:rPr lang="fr-CH" dirty="0" err="1" smtClean="0"/>
              <a:t>also</a:t>
            </a:r>
            <a:r>
              <a:rPr lang="fr-CH" dirty="0" smtClean="0"/>
              <a:t> for FCC </a:t>
            </a:r>
            <a:r>
              <a:rPr lang="fr-CH" dirty="0" err="1" smtClean="0"/>
              <a:t>magnets</a:t>
            </a:r>
            <a:r>
              <a:rPr lang="fr-CH" dirty="0" smtClean="0"/>
              <a:t> 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smtClean="0"/>
              <a:t>L. Rossi at I2FEST2019 (INFN&amp;IHEP@Torino18Feb2019)</a:t>
            </a:r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19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915945"/>
            <a:ext cx="6494239" cy="372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3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Content</a:t>
            </a:r>
            <a:endParaRPr lang="en-GB" dirty="0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612000" y="914401"/>
            <a:ext cx="7920000" cy="3680222"/>
          </a:xfrm>
        </p:spPr>
        <p:txBody>
          <a:bodyPr>
            <a:normAutofit fontScale="92500" lnSpcReduction="10000"/>
          </a:bodyPr>
          <a:lstStyle/>
          <a:p>
            <a:r>
              <a:rPr lang="fr-CH" dirty="0" smtClean="0"/>
              <a:t>FCC nominal </a:t>
            </a:r>
            <a:r>
              <a:rPr lang="fr-CH" dirty="0" err="1" smtClean="0"/>
              <a:t>parameter</a:t>
            </a:r>
            <a:r>
              <a:rPr lang="fr-CH" dirty="0" smtClean="0"/>
              <a:t> for hadrons</a:t>
            </a:r>
            <a:endParaRPr lang="en-GB" dirty="0"/>
          </a:p>
          <a:p>
            <a:r>
              <a:rPr lang="fr-CH" dirty="0" smtClean="0"/>
              <a:t>Critical Technologies (</a:t>
            </a:r>
            <a:r>
              <a:rPr lang="fr-CH" dirty="0" err="1" smtClean="0"/>
              <a:t>other</a:t>
            </a:r>
            <a:r>
              <a:rPr lang="fr-CH" dirty="0" smtClean="0"/>
              <a:t> </a:t>
            </a:r>
            <a:r>
              <a:rPr lang="fr-CH" dirty="0" err="1" smtClean="0"/>
              <a:t>than</a:t>
            </a:r>
            <a:r>
              <a:rPr lang="fr-CH" dirty="0" smtClean="0"/>
              <a:t> </a:t>
            </a:r>
            <a:r>
              <a:rPr lang="fr-CH" dirty="0" err="1" smtClean="0"/>
              <a:t>Magnets</a:t>
            </a:r>
            <a:r>
              <a:rPr lang="fr-CH" dirty="0" smtClean="0"/>
              <a:t>)</a:t>
            </a:r>
          </a:p>
          <a:p>
            <a:pPr lvl="1"/>
            <a:r>
              <a:rPr lang="fr-CH" dirty="0" smtClean="0"/>
              <a:t>Vacuum &amp; Synchrotron radiation handling</a:t>
            </a:r>
          </a:p>
          <a:p>
            <a:pPr lvl="1"/>
            <a:r>
              <a:rPr lang="fr-CH" dirty="0" err="1" smtClean="0"/>
              <a:t>Cryogenics</a:t>
            </a:r>
            <a:endParaRPr lang="fr-CH" dirty="0" smtClean="0"/>
          </a:p>
          <a:p>
            <a:pPr lvl="1"/>
            <a:r>
              <a:rPr lang="fr-CH" dirty="0" err="1" smtClean="0"/>
              <a:t>Beam</a:t>
            </a:r>
            <a:r>
              <a:rPr lang="fr-CH" dirty="0" smtClean="0"/>
              <a:t> handling (absorber, dump)</a:t>
            </a:r>
          </a:p>
          <a:p>
            <a:r>
              <a:rPr lang="fr-CH" dirty="0" err="1" smtClean="0"/>
              <a:t>Magnets</a:t>
            </a:r>
            <a:endParaRPr lang="fr-CH" dirty="0" smtClean="0"/>
          </a:p>
          <a:p>
            <a:pPr lvl="1"/>
            <a:r>
              <a:rPr lang="fr-CH" dirty="0" smtClean="0"/>
              <a:t>LHC and HL-LHC</a:t>
            </a:r>
          </a:p>
          <a:p>
            <a:pPr lvl="1"/>
            <a:r>
              <a:rPr lang="fr-CH" dirty="0" smtClean="0"/>
              <a:t>Roadmap for </a:t>
            </a:r>
            <a:r>
              <a:rPr lang="fr-CH" dirty="0" err="1" smtClean="0"/>
              <a:t>higher</a:t>
            </a:r>
            <a:r>
              <a:rPr lang="fr-CH" dirty="0" smtClean="0"/>
              <a:t> </a:t>
            </a:r>
            <a:r>
              <a:rPr lang="fr-CH" dirty="0" err="1" smtClean="0"/>
              <a:t>field</a:t>
            </a:r>
            <a:r>
              <a:rPr lang="fr-CH" dirty="0" smtClean="0"/>
              <a:t> in Europe: Nb</a:t>
            </a:r>
            <a:r>
              <a:rPr lang="fr-CH" baseline="-25000" dirty="0" smtClean="0"/>
              <a:t>3</a:t>
            </a:r>
            <a:r>
              <a:rPr lang="fr-CH" dirty="0" smtClean="0"/>
              <a:t>Sn</a:t>
            </a:r>
          </a:p>
          <a:p>
            <a:pPr lvl="1"/>
            <a:r>
              <a:rPr lang="fr-CH" dirty="0" smtClean="0"/>
              <a:t>HTS? </a:t>
            </a:r>
          </a:p>
          <a:p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smtClean="0"/>
              <a:t>L. Rossi at I2FEST2019 (INFN&amp;IHEP@Torino18Feb2019)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Chart 1" descr="image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021" y="761788"/>
            <a:ext cx="6130828" cy="40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Result</a:t>
            </a:r>
            <a:r>
              <a:rPr lang="fr-CH" dirty="0" smtClean="0"/>
              <a:t> of IT </a:t>
            </a:r>
            <a:r>
              <a:rPr lang="fr-CH" dirty="0" err="1" smtClean="0"/>
              <a:t>quadrupoels</a:t>
            </a:r>
            <a:r>
              <a:rPr lang="fr-CH" dirty="0" smtClean="0"/>
              <a:t> 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smtClean="0"/>
              <a:t>L. Rossi at I2FEST2019 (INFN&amp;IHEP@Torino18Feb2019)</a:t>
            </a:r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6" name="Oval 5"/>
          <p:cNvSpPr/>
          <p:nvPr/>
        </p:nvSpPr>
        <p:spPr>
          <a:xfrm rot="19073394">
            <a:off x="2872664" y="2223780"/>
            <a:ext cx="1070471" cy="260219"/>
          </a:xfrm>
          <a:prstGeom prst="ellipse">
            <a:avLst/>
          </a:prstGeom>
          <a:noFill/>
          <a:ln w="317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30984" y="2070655"/>
            <a:ext cx="24064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b="1" dirty="0" smtClean="0">
                <a:solidFill>
                  <a:srgbClr val="C00000"/>
                </a:solidFill>
              </a:rPr>
              <a:t>Best HF </a:t>
            </a:r>
            <a:r>
              <a:rPr lang="fr-CH" sz="1400" b="1" dirty="0" err="1" smtClean="0">
                <a:solidFill>
                  <a:srgbClr val="C00000"/>
                </a:solidFill>
              </a:rPr>
              <a:t>magnet</a:t>
            </a:r>
            <a:r>
              <a:rPr lang="fr-CH" sz="1400" b="1" dirty="0" smtClean="0">
                <a:solidFill>
                  <a:srgbClr val="C00000"/>
                </a:solidFill>
              </a:rPr>
              <a:t> </a:t>
            </a:r>
            <a:r>
              <a:rPr lang="fr-CH" sz="1400" b="1" dirty="0" err="1" smtClean="0">
                <a:solidFill>
                  <a:srgbClr val="C00000"/>
                </a:solidFill>
              </a:rPr>
              <a:t>ever</a:t>
            </a:r>
            <a:r>
              <a:rPr lang="fr-CH" sz="1400" b="1" dirty="0" smtClean="0">
                <a:solidFill>
                  <a:srgbClr val="C00000"/>
                </a:solidFill>
              </a:rPr>
              <a:t> </a:t>
            </a:r>
            <a:r>
              <a:rPr lang="fr-CH" sz="1400" b="1" dirty="0" err="1" smtClean="0">
                <a:solidFill>
                  <a:srgbClr val="C00000"/>
                </a:solidFill>
              </a:rPr>
              <a:t>tested</a:t>
            </a:r>
            <a:r>
              <a:rPr lang="fr-CH" sz="1400" b="1" dirty="0" smtClean="0">
                <a:solidFill>
                  <a:srgbClr val="C00000"/>
                </a:solidFill>
              </a:rPr>
              <a:t> in </a:t>
            </a:r>
            <a:r>
              <a:rPr lang="fr-CH" sz="1400" b="1" dirty="0" err="1" smtClean="0">
                <a:solidFill>
                  <a:srgbClr val="C00000"/>
                </a:solidFill>
              </a:rPr>
              <a:t>terms</a:t>
            </a:r>
            <a:r>
              <a:rPr lang="fr-CH" sz="1400" b="1" dirty="0" smtClean="0">
                <a:solidFill>
                  <a:srgbClr val="C00000"/>
                </a:solidFill>
              </a:rPr>
              <a:t> of </a:t>
            </a:r>
            <a:r>
              <a:rPr lang="fr-CH" sz="1400" b="1" dirty="0" err="1" smtClean="0">
                <a:solidFill>
                  <a:srgbClr val="C00000"/>
                </a:solidFill>
              </a:rPr>
              <a:t>behaviour</a:t>
            </a:r>
            <a:r>
              <a:rPr lang="fr-CH" sz="1400" b="1" dirty="0" smtClean="0">
                <a:solidFill>
                  <a:srgbClr val="C00000"/>
                </a:solidFill>
              </a:rPr>
              <a:t> (not max </a:t>
            </a:r>
            <a:r>
              <a:rPr lang="fr-CH" sz="1400" b="1" dirty="0" err="1" smtClean="0">
                <a:solidFill>
                  <a:srgbClr val="C00000"/>
                </a:solidFill>
              </a:rPr>
              <a:t>field</a:t>
            </a:r>
            <a:r>
              <a:rPr lang="fr-CH" sz="1400" b="1" dirty="0" smtClean="0">
                <a:solidFill>
                  <a:srgbClr val="C00000"/>
                </a:solidFill>
              </a:rPr>
              <a:t>)</a:t>
            </a:r>
          </a:p>
          <a:p>
            <a:r>
              <a:rPr lang="fr-CH" sz="1400" b="1" dirty="0" smtClean="0">
                <a:solidFill>
                  <a:srgbClr val="C00000"/>
                </a:solidFill>
              </a:rPr>
              <a:t>Final </a:t>
            </a:r>
            <a:r>
              <a:rPr lang="fr-CH" sz="1400" b="1" dirty="0" err="1" smtClean="0">
                <a:solidFill>
                  <a:srgbClr val="C00000"/>
                </a:solidFill>
              </a:rPr>
              <a:t>conductor</a:t>
            </a:r>
            <a:r>
              <a:rPr lang="fr-CH" sz="1400" b="1" dirty="0" smtClean="0">
                <a:solidFill>
                  <a:srgbClr val="C00000"/>
                </a:solidFill>
              </a:rPr>
              <a:t>, final </a:t>
            </a:r>
            <a:r>
              <a:rPr lang="fr-CH" sz="1400" b="1" dirty="0" err="1" smtClean="0">
                <a:solidFill>
                  <a:srgbClr val="C00000"/>
                </a:solidFill>
              </a:rPr>
              <a:t>prestress</a:t>
            </a:r>
            <a:r>
              <a:rPr lang="fr-CH" sz="1400" b="1" dirty="0" smtClean="0">
                <a:solidFill>
                  <a:srgbClr val="C00000"/>
                </a:solidFill>
              </a:rPr>
              <a:t> </a:t>
            </a:r>
            <a:r>
              <a:rPr lang="fr-CH" sz="1400" b="1" dirty="0" err="1" smtClean="0">
                <a:solidFill>
                  <a:srgbClr val="C00000"/>
                </a:solidFill>
              </a:rPr>
              <a:t>procedure</a:t>
            </a:r>
            <a:endParaRPr lang="en-GB" sz="14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46166" y="2078946"/>
            <a:ext cx="1907704" cy="553998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1000" b="1" dirty="0" smtClean="0">
                <a:solidFill>
                  <a:schemeClr val="bg1"/>
                </a:solidFill>
              </a:rPr>
              <a:t>This </a:t>
            </a:r>
            <a:r>
              <a:rPr lang="fr-CH" sz="1000" b="1" dirty="0" err="1" smtClean="0">
                <a:solidFill>
                  <a:schemeClr val="bg1"/>
                </a:solidFill>
              </a:rPr>
              <a:t>magnet</a:t>
            </a:r>
            <a:r>
              <a:rPr lang="fr-CH" sz="1000" b="1" dirty="0" smtClean="0">
                <a:solidFill>
                  <a:schemeClr val="bg1"/>
                </a:solidFill>
              </a:rPr>
              <a:t> </a:t>
            </a:r>
            <a:r>
              <a:rPr lang="fr-CH" sz="1000" b="1" dirty="0" err="1" smtClean="0">
                <a:solidFill>
                  <a:schemeClr val="bg1"/>
                </a:solidFill>
              </a:rPr>
              <a:t>had</a:t>
            </a:r>
            <a:r>
              <a:rPr lang="fr-CH" sz="1000" b="1" dirty="0" smtClean="0">
                <a:solidFill>
                  <a:schemeClr val="bg1"/>
                </a:solidFill>
              </a:rPr>
              <a:t> a </a:t>
            </a:r>
            <a:r>
              <a:rPr lang="fr-CH" sz="1000" b="1" dirty="0" err="1" smtClean="0">
                <a:solidFill>
                  <a:schemeClr val="bg1"/>
                </a:solidFill>
              </a:rPr>
              <a:t>too</a:t>
            </a:r>
            <a:r>
              <a:rPr lang="fr-CH" sz="1000" b="1" dirty="0" smtClean="0">
                <a:solidFill>
                  <a:schemeClr val="bg1"/>
                </a:solidFill>
              </a:rPr>
              <a:t> high </a:t>
            </a:r>
            <a:r>
              <a:rPr lang="fr-CH" sz="1000" b="1" dirty="0" err="1" smtClean="0">
                <a:solidFill>
                  <a:schemeClr val="bg1"/>
                </a:solidFill>
              </a:rPr>
              <a:t>prestress</a:t>
            </a:r>
            <a:r>
              <a:rPr lang="fr-CH" sz="1000" b="1" dirty="0" smtClean="0">
                <a:solidFill>
                  <a:schemeClr val="bg1"/>
                </a:solidFill>
              </a:rPr>
              <a:t> The last </a:t>
            </a:r>
            <a:r>
              <a:rPr lang="fr-CH" sz="1000" b="1" dirty="0" err="1" smtClean="0">
                <a:solidFill>
                  <a:schemeClr val="bg1"/>
                </a:solidFill>
              </a:rPr>
              <a:t>higher</a:t>
            </a:r>
            <a:r>
              <a:rPr lang="fr-CH" sz="1000" b="1" dirty="0" smtClean="0">
                <a:solidFill>
                  <a:schemeClr val="bg1"/>
                </a:solidFill>
              </a:rPr>
              <a:t> </a:t>
            </a:r>
            <a:r>
              <a:rPr lang="fr-CH" sz="1000" b="1" dirty="0" err="1" smtClean="0">
                <a:solidFill>
                  <a:schemeClr val="bg1"/>
                </a:solidFill>
              </a:rPr>
              <a:t>quench</a:t>
            </a:r>
            <a:r>
              <a:rPr lang="fr-CH" sz="1000" b="1" dirty="0" smtClean="0">
                <a:solidFill>
                  <a:schemeClr val="bg1"/>
                </a:solidFill>
              </a:rPr>
              <a:t> have </a:t>
            </a:r>
            <a:r>
              <a:rPr lang="fr-CH" sz="1000" b="1" dirty="0" err="1" smtClean="0">
                <a:solidFill>
                  <a:schemeClr val="bg1"/>
                </a:solidFill>
              </a:rPr>
              <a:t>fast</a:t>
            </a:r>
            <a:r>
              <a:rPr lang="fr-CH" sz="1000" b="1" dirty="0" smtClean="0">
                <a:solidFill>
                  <a:schemeClr val="bg1"/>
                </a:solidFill>
              </a:rPr>
              <a:t> </a:t>
            </a:r>
            <a:r>
              <a:rPr lang="fr-CH" sz="1000" b="1" dirty="0" err="1" smtClean="0">
                <a:solidFill>
                  <a:schemeClr val="bg1"/>
                </a:solidFill>
              </a:rPr>
              <a:t>ramp</a:t>
            </a:r>
            <a:r>
              <a:rPr lang="fr-CH" sz="1000" b="1" dirty="0" smtClean="0">
                <a:solidFill>
                  <a:schemeClr val="bg1"/>
                </a:solidFill>
              </a:rPr>
              <a:t> rate</a:t>
            </a:r>
            <a:endParaRPr lang="en-GB" sz="1000" b="1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181096" y="2338499"/>
            <a:ext cx="93177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427984" y="1375240"/>
            <a:ext cx="374441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1400" b="1" dirty="0" smtClean="0"/>
              <a:t>All </a:t>
            </a:r>
            <a:r>
              <a:rPr lang="fr-CH" sz="1400" b="1" dirty="0" err="1" smtClean="0"/>
              <a:t>magnets</a:t>
            </a:r>
            <a:r>
              <a:rPr lang="fr-CH" sz="1400" b="1" dirty="0" smtClean="0"/>
              <a:t> have </a:t>
            </a:r>
            <a:r>
              <a:rPr lang="fr-CH" sz="1400" b="1" dirty="0" err="1" smtClean="0"/>
              <a:t>exceptional</a:t>
            </a:r>
            <a:r>
              <a:rPr lang="fr-CH" sz="1400" b="1" dirty="0" smtClean="0"/>
              <a:t> memory (no </a:t>
            </a:r>
            <a:r>
              <a:rPr lang="fr-CH" sz="1400" b="1" dirty="0" err="1" smtClean="0"/>
              <a:t>low</a:t>
            </a:r>
            <a:r>
              <a:rPr lang="fr-CH" sz="1400" b="1" dirty="0" smtClean="0"/>
              <a:t> </a:t>
            </a:r>
            <a:r>
              <a:rPr lang="fr-CH" sz="1400" b="1" dirty="0" err="1" smtClean="0"/>
              <a:t>current</a:t>
            </a:r>
            <a:r>
              <a:rPr lang="fr-CH" sz="1400" b="1" dirty="0" smtClean="0"/>
              <a:t> </a:t>
            </a:r>
            <a:r>
              <a:rPr lang="fr-CH" sz="1400" b="1" dirty="0" err="1" smtClean="0"/>
              <a:t>quench</a:t>
            </a:r>
            <a:r>
              <a:rPr lang="fr-CH" sz="1400" b="1" dirty="0" smtClean="0"/>
              <a:t> </a:t>
            </a:r>
            <a:r>
              <a:rPr lang="fr-CH" sz="1400" b="1" dirty="0" err="1" smtClean="0"/>
              <a:t>after</a:t>
            </a:r>
            <a:r>
              <a:rPr lang="fr-CH" sz="1400" b="1" dirty="0" smtClean="0"/>
              <a:t> thermal cycle)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113660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35000"/>
            <a:ext cx="8003232" cy="540000"/>
          </a:xfrm>
        </p:spPr>
        <p:txBody>
          <a:bodyPr/>
          <a:lstStyle/>
          <a:p>
            <a:r>
              <a:rPr lang="fr-CH" dirty="0" smtClean="0"/>
              <a:t>Construction of the 1</a:t>
            </a:r>
            <a:r>
              <a:rPr lang="fr-CH" baseline="30000" dirty="0" smtClean="0"/>
              <a:t>st</a:t>
            </a:r>
            <a:r>
              <a:rPr lang="fr-CH" dirty="0" smtClean="0"/>
              <a:t> and 2</a:t>
            </a:r>
            <a:r>
              <a:rPr lang="fr-CH" baseline="30000" dirty="0" smtClean="0"/>
              <a:t>nd</a:t>
            </a:r>
            <a:r>
              <a:rPr lang="fr-CH" dirty="0" smtClean="0"/>
              <a:t> long (7.5 m!) IT Quad in full swing (</a:t>
            </a:r>
            <a:r>
              <a:rPr lang="fr-CH" dirty="0" err="1" smtClean="0"/>
              <a:t>also</a:t>
            </a:r>
            <a:r>
              <a:rPr lang="fr-CH" dirty="0" smtClean="0"/>
              <a:t> in USA)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smtClean="0"/>
              <a:t>L. Rossi at I2FEST2019 (INFN&amp;IHEP@Torino18Feb2019)</a:t>
            </a:r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21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092944" y="2144551"/>
            <a:ext cx="4219032" cy="1566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3005148"/>
            <a:ext cx="2772295" cy="20792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1263" y="2959805"/>
            <a:ext cx="2764737" cy="20774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218" y="843558"/>
            <a:ext cx="2736379" cy="2157787"/>
          </a:xfrm>
          <a:prstGeom prst="rect">
            <a:avLst/>
          </a:prstGeom>
        </p:spPr>
      </p:pic>
      <p:pic>
        <p:nvPicPr>
          <p:cNvPr id="9" name="Content Placeholder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2358" y="843558"/>
            <a:ext cx="2882119" cy="2161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9512" y="2408786"/>
            <a:ext cx="835248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2400" b="1" dirty="0" err="1" smtClean="0"/>
              <a:t>Making</a:t>
            </a:r>
            <a:r>
              <a:rPr lang="fr-CH" sz="2400" b="1" dirty="0" smtClean="0"/>
              <a:t> long </a:t>
            </a:r>
            <a:r>
              <a:rPr lang="fr-CH" sz="2400" b="1" dirty="0" err="1" smtClean="0"/>
              <a:t>magnets</a:t>
            </a:r>
            <a:r>
              <a:rPr lang="fr-CH" sz="2400" b="1" dirty="0" smtClean="0"/>
              <a:t> in Nb</a:t>
            </a:r>
            <a:r>
              <a:rPr lang="fr-CH" sz="2400" b="1" baseline="-25000" dirty="0" smtClean="0"/>
              <a:t>3</a:t>
            </a:r>
            <a:r>
              <a:rPr lang="fr-CH" sz="2400" b="1" dirty="0" smtClean="0"/>
              <a:t>Sn </a:t>
            </a:r>
            <a:r>
              <a:rPr lang="fr-CH" sz="2400" b="1" dirty="0" err="1" smtClean="0"/>
              <a:t>is</a:t>
            </a:r>
            <a:r>
              <a:rPr lang="fr-CH" sz="2400" b="1" dirty="0" smtClean="0"/>
              <a:t> not </a:t>
            </a:r>
            <a:r>
              <a:rPr lang="fr-CH" sz="2400" b="1" dirty="0" err="1" smtClean="0"/>
              <a:t>granted</a:t>
            </a:r>
            <a:r>
              <a:rPr lang="fr-CH" sz="2400" b="1" dirty="0" smtClean="0"/>
              <a:t> but </a:t>
            </a:r>
            <a:r>
              <a:rPr lang="fr-CH" sz="2400" b="1" dirty="0" err="1" smtClean="0"/>
              <a:t>we</a:t>
            </a:r>
            <a:r>
              <a:rPr lang="fr-CH" sz="2400" b="1" dirty="0" smtClean="0"/>
              <a:t> are confident for </a:t>
            </a:r>
            <a:r>
              <a:rPr lang="fr-CH" sz="2400" b="1" dirty="0" err="1" smtClean="0"/>
              <a:t>Hilumi</a:t>
            </a:r>
            <a:r>
              <a:rPr lang="fr-CH" sz="2400" b="1" dirty="0" smtClean="0"/>
              <a:t>: the </a:t>
            </a:r>
            <a:r>
              <a:rPr lang="fr-CH" sz="2400" b="1" dirty="0" err="1" smtClean="0"/>
              <a:t>project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is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big</a:t>
            </a:r>
            <a:r>
              <a:rPr lang="fr-CH" sz="2400" b="1" dirty="0" smtClean="0"/>
              <a:t> but not </a:t>
            </a:r>
            <a:r>
              <a:rPr lang="fr-CH" sz="2400" b="1" dirty="0" err="1" smtClean="0"/>
              <a:t>enormous</a:t>
            </a:r>
            <a:r>
              <a:rPr lang="fr-CH" sz="2400" b="1" dirty="0" smtClean="0"/>
              <a:t> (about 30 </a:t>
            </a:r>
            <a:r>
              <a:rPr lang="fr-CH" sz="2400" b="1" dirty="0" err="1" smtClean="0"/>
              <a:t>magnets</a:t>
            </a:r>
            <a:r>
              <a:rPr lang="fr-CH" sz="2400" b="1" dirty="0" smtClean="0"/>
              <a:t> of 4.2, 5.5 and 7.2 m </a:t>
            </a:r>
            <a:r>
              <a:rPr lang="fr-CH" sz="2400" b="1" dirty="0" err="1" smtClean="0"/>
              <a:t>length</a:t>
            </a:r>
            <a:r>
              <a:rPr lang="fr-CH" sz="2400" b="1" dirty="0" smtClean="0"/>
              <a:t>) 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56613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A</a:t>
            </a:r>
            <a:r>
              <a:rPr lang="fr-CH" dirty="0" smtClean="0"/>
              <a:t> </a:t>
            </a:r>
            <a:r>
              <a:rPr lang="fr-CH" dirty="0" err="1" smtClean="0"/>
              <a:t>step</a:t>
            </a:r>
            <a:r>
              <a:rPr lang="fr-CH" dirty="0" smtClean="0"/>
              <a:t> </a:t>
            </a:r>
            <a:r>
              <a:rPr lang="fr-CH" dirty="0" err="1" smtClean="0"/>
              <a:t>between</a:t>
            </a:r>
            <a:r>
              <a:rPr lang="fr-CH" dirty="0" smtClean="0"/>
              <a:t> HL-LHC and a post-LHC?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l"/>
            <a:r>
              <a:rPr lang="fr-CH" dirty="0" smtClean="0"/>
              <a:t>Report </a:t>
            </a:r>
            <a:r>
              <a:rPr lang="fr-CH" dirty="0" err="1" smtClean="0"/>
              <a:t>under</a:t>
            </a:r>
            <a:r>
              <a:rPr lang="fr-CH" dirty="0" smtClean="0"/>
              <a:t> </a:t>
            </a:r>
            <a:r>
              <a:rPr lang="fr-CH" dirty="0" err="1" smtClean="0"/>
              <a:t>editing</a:t>
            </a:r>
            <a:r>
              <a:rPr lang="fr-CH" dirty="0" smtClean="0"/>
              <a:t> (by O. Bruning) in 2018 (not </a:t>
            </a:r>
            <a:r>
              <a:rPr lang="fr-CH" dirty="0" err="1" smtClean="0"/>
              <a:t>yet</a:t>
            </a:r>
            <a:r>
              <a:rPr lang="fr-CH" dirty="0" smtClean="0"/>
              <a:t> </a:t>
            </a:r>
            <a:r>
              <a:rPr lang="fr-CH" dirty="0" err="1" smtClean="0"/>
              <a:t>published</a:t>
            </a:r>
            <a:r>
              <a:rPr lang="fr-CH" dirty="0" smtClean="0"/>
              <a:t>).</a:t>
            </a:r>
          </a:p>
          <a:p>
            <a:pPr algn="l"/>
            <a:r>
              <a:rPr lang="fr-CH" dirty="0" err="1" smtClean="0"/>
              <a:t>Pushing</a:t>
            </a:r>
            <a:r>
              <a:rPr lang="fr-CH" dirty="0" smtClean="0"/>
              <a:t> to 15 </a:t>
            </a:r>
            <a:r>
              <a:rPr lang="fr-CH" dirty="0" err="1" smtClean="0"/>
              <a:t>TeV</a:t>
            </a:r>
            <a:r>
              <a:rPr lang="fr-CH" dirty="0" smtClean="0"/>
              <a:t> (</a:t>
            </a:r>
            <a:r>
              <a:rPr lang="fr-CH" dirty="0" err="1" smtClean="0"/>
              <a:t>ultimate</a:t>
            </a:r>
            <a:r>
              <a:rPr lang="fr-CH" dirty="0" smtClean="0"/>
              <a:t> </a:t>
            </a:r>
            <a:r>
              <a:rPr lang="fr-CH" dirty="0" err="1" smtClean="0"/>
              <a:t>dipole</a:t>
            </a:r>
            <a:r>
              <a:rPr lang="fr-CH" dirty="0" smtClean="0"/>
              <a:t> </a:t>
            </a:r>
            <a:r>
              <a:rPr lang="fr-CH" dirty="0" err="1" smtClean="0"/>
              <a:t>field</a:t>
            </a:r>
            <a:r>
              <a:rPr lang="fr-CH" dirty="0" smtClean="0"/>
              <a:t> of 9 T): not impossible, in the HiLumi time, sensible </a:t>
            </a:r>
            <a:r>
              <a:rPr lang="fr-CH" dirty="0" err="1" smtClean="0"/>
              <a:t>less</a:t>
            </a:r>
            <a:r>
              <a:rPr lang="fr-CH" dirty="0" smtClean="0"/>
              <a:t> </a:t>
            </a:r>
            <a:r>
              <a:rPr lang="fr-CH" dirty="0" err="1" smtClean="0"/>
              <a:t>availability</a:t>
            </a:r>
            <a:r>
              <a:rPr lang="fr-CH" dirty="0" smtClean="0"/>
              <a:t>, </a:t>
            </a:r>
            <a:r>
              <a:rPr lang="fr-CH" dirty="0" err="1" smtClean="0"/>
              <a:t>trade</a:t>
            </a:r>
            <a:r>
              <a:rPr lang="fr-CH" dirty="0" smtClean="0"/>
              <a:t> off </a:t>
            </a:r>
            <a:r>
              <a:rPr lang="fr-CH" dirty="0" err="1" smtClean="0"/>
              <a:t>with</a:t>
            </a:r>
            <a:r>
              <a:rPr lang="fr-CH" dirty="0" smtClean="0"/>
              <a:t> </a:t>
            </a:r>
            <a:r>
              <a:rPr lang="fr-CH" dirty="0" err="1" smtClean="0"/>
              <a:t>less</a:t>
            </a:r>
            <a:r>
              <a:rPr lang="fr-CH" dirty="0" smtClean="0"/>
              <a:t> </a:t>
            </a:r>
            <a:r>
              <a:rPr lang="fr-CH" dirty="0" err="1" smtClean="0"/>
              <a:t>lumi</a:t>
            </a:r>
            <a:r>
              <a:rPr lang="fr-CH" dirty="0" smtClean="0"/>
              <a:t> </a:t>
            </a:r>
            <a:r>
              <a:rPr lang="fr-CH" dirty="0" err="1" smtClean="0"/>
              <a:t>maybe</a:t>
            </a:r>
            <a:r>
              <a:rPr lang="fr-CH" dirty="0" smtClean="0"/>
              <a:t> not </a:t>
            </a:r>
            <a:r>
              <a:rPr lang="fr-CH" dirty="0" err="1" smtClean="0"/>
              <a:t>convenient</a:t>
            </a:r>
            <a:r>
              <a:rPr lang="fr-CH" dirty="0" smtClean="0"/>
              <a:t>, TBD</a:t>
            </a:r>
          </a:p>
          <a:p>
            <a:pPr algn="l"/>
            <a:r>
              <a:rPr lang="fr-CH" dirty="0" err="1" smtClean="0"/>
              <a:t>Pushing</a:t>
            </a:r>
            <a:r>
              <a:rPr lang="fr-CH" dirty="0" smtClean="0"/>
              <a:t> the </a:t>
            </a:r>
            <a:r>
              <a:rPr lang="fr-CH" dirty="0" err="1" smtClean="0"/>
              <a:t>energy</a:t>
            </a:r>
            <a:r>
              <a:rPr lang="fr-CH" dirty="0" smtClean="0"/>
              <a:t> </a:t>
            </a:r>
            <a:r>
              <a:rPr lang="fr-CH" dirty="0" err="1" smtClean="0"/>
              <a:t>using</a:t>
            </a:r>
            <a:r>
              <a:rPr lang="fr-CH" dirty="0" smtClean="0"/>
              <a:t> 11 T as middle </a:t>
            </a:r>
            <a:r>
              <a:rPr lang="fr-CH" dirty="0" err="1" smtClean="0"/>
              <a:t>cell</a:t>
            </a:r>
            <a:r>
              <a:rPr lang="fr-CH" dirty="0" smtClean="0"/>
              <a:t> </a:t>
            </a:r>
            <a:r>
              <a:rPr lang="fr-CH" dirty="0" err="1" smtClean="0"/>
              <a:t>dipole</a:t>
            </a:r>
            <a:r>
              <a:rPr lang="fr-CH" dirty="0" smtClean="0"/>
              <a:t> (1/3) </a:t>
            </a:r>
            <a:r>
              <a:rPr lang="fr-CH" dirty="0" err="1" smtClean="0"/>
              <a:t>gaining</a:t>
            </a:r>
            <a:r>
              <a:rPr lang="fr-CH" dirty="0" smtClean="0"/>
              <a:t> 11% </a:t>
            </a:r>
            <a:r>
              <a:rPr lang="fr-CH" dirty="0" err="1" smtClean="0"/>
              <a:t>energy</a:t>
            </a:r>
            <a:r>
              <a:rPr lang="fr-CH" dirty="0"/>
              <a:t>:</a:t>
            </a:r>
            <a:r>
              <a:rPr lang="fr-CH" dirty="0" smtClean="0"/>
              <a:t> 15.5-16.6  </a:t>
            </a:r>
            <a:r>
              <a:rPr lang="fr-CH" dirty="0" err="1" smtClean="0"/>
              <a:t>TeV</a:t>
            </a:r>
            <a:r>
              <a:rPr lang="fr-CH" dirty="0" smtClean="0"/>
              <a:t> (nominal-</a:t>
            </a:r>
            <a:r>
              <a:rPr lang="fr-CH" dirty="0" err="1" smtClean="0"/>
              <a:t>ultimate</a:t>
            </a:r>
            <a:r>
              <a:rPr lang="fr-CH" dirty="0" smtClean="0"/>
              <a:t> </a:t>
            </a:r>
            <a:r>
              <a:rPr lang="fr-CH" dirty="0" err="1" smtClean="0"/>
              <a:t>field</a:t>
            </a:r>
            <a:r>
              <a:rPr lang="fr-CH" dirty="0" smtClean="0"/>
              <a:t>). </a:t>
            </a:r>
          </a:p>
          <a:p>
            <a:pPr lvl="1" algn="l"/>
            <a:r>
              <a:rPr lang="fr-CH" dirty="0" smtClean="0"/>
              <a:t>Most </a:t>
            </a:r>
            <a:r>
              <a:rPr lang="fr-CH" dirty="0" err="1" smtClean="0"/>
              <a:t>probably</a:t>
            </a:r>
            <a:r>
              <a:rPr lang="fr-CH" dirty="0" smtClean="0"/>
              <a:t> not </a:t>
            </a:r>
            <a:r>
              <a:rPr lang="fr-CH" dirty="0" err="1" smtClean="0"/>
              <a:t>convenient</a:t>
            </a:r>
            <a:r>
              <a:rPr lang="fr-CH" dirty="0" smtClean="0"/>
              <a:t> in </a:t>
            </a:r>
            <a:r>
              <a:rPr lang="fr-CH" dirty="0" err="1" smtClean="0"/>
              <a:t>terms</a:t>
            </a:r>
            <a:r>
              <a:rPr lang="fr-CH" dirty="0" smtClean="0"/>
              <a:t> of </a:t>
            </a:r>
            <a:r>
              <a:rPr lang="fr-CH" dirty="0" err="1" smtClean="0"/>
              <a:t>cost</a:t>
            </a:r>
            <a:r>
              <a:rPr lang="fr-CH" dirty="0" smtClean="0"/>
              <a:t>, personnel </a:t>
            </a:r>
            <a:r>
              <a:rPr lang="fr-CH" dirty="0" err="1" smtClean="0"/>
              <a:t>resources,time</a:t>
            </a:r>
            <a:r>
              <a:rPr lang="fr-CH" dirty="0" smtClean="0"/>
              <a:t> (</a:t>
            </a:r>
            <a:r>
              <a:rPr lang="fr-CH" dirty="0" err="1" smtClean="0"/>
              <a:t>big</a:t>
            </a:r>
            <a:r>
              <a:rPr lang="fr-CH" dirty="0"/>
              <a:t> </a:t>
            </a:r>
            <a:r>
              <a:rPr lang="fr-CH" dirty="0" smtClean="0"/>
              <a:t>installation) and </a:t>
            </a:r>
            <a:r>
              <a:rPr lang="fr-CH" dirty="0" err="1" smtClean="0"/>
              <a:t>very</a:t>
            </a:r>
            <a:r>
              <a:rPr lang="fr-CH" dirty="0" smtClean="0"/>
              <a:t> </a:t>
            </a:r>
            <a:r>
              <a:rPr lang="fr-CH" dirty="0" err="1" smtClean="0"/>
              <a:t>difficult</a:t>
            </a:r>
            <a:r>
              <a:rPr lang="fr-CH" dirty="0" smtClean="0"/>
              <a:t> for </a:t>
            </a:r>
            <a:r>
              <a:rPr lang="fr-CH" dirty="0" err="1" smtClean="0"/>
              <a:t>optics</a:t>
            </a:r>
            <a:r>
              <a:rPr lang="fr-CH" dirty="0" smtClean="0"/>
              <a:t>. I </a:t>
            </a:r>
            <a:r>
              <a:rPr lang="fr-CH" dirty="0" err="1" smtClean="0"/>
              <a:t>think</a:t>
            </a:r>
            <a:r>
              <a:rPr lang="fr-CH" dirty="0" smtClean="0"/>
              <a:t> </a:t>
            </a:r>
            <a:r>
              <a:rPr lang="fr-CH" dirty="0" err="1" smtClean="0"/>
              <a:t>is</a:t>
            </a:r>
            <a:r>
              <a:rPr lang="fr-CH" dirty="0" smtClean="0"/>
              <a:t> impossible to «</a:t>
            </a:r>
            <a:r>
              <a:rPr lang="fr-CH" dirty="0" err="1" smtClean="0"/>
              <a:t>touch</a:t>
            </a:r>
            <a:r>
              <a:rPr lang="fr-CH" dirty="0" smtClean="0"/>
              <a:t>» </a:t>
            </a:r>
            <a:r>
              <a:rPr lang="fr-CH" dirty="0" err="1" smtClean="0"/>
              <a:t>only</a:t>
            </a:r>
            <a:r>
              <a:rPr lang="fr-CH" dirty="0" smtClean="0"/>
              <a:t> the </a:t>
            </a:r>
            <a:r>
              <a:rPr lang="fr-CH" dirty="0" err="1" smtClean="0"/>
              <a:t>magnets</a:t>
            </a:r>
            <a:r>
              <a:rPr lang="fr-CH" dirty="0" smtClean="0"/>
              <a:t>. And </a:t>
            </a:r>
            <a:r>
              <a:rPr lang="fr-CH" dirty="0" err="1" smtClean="0"/>
              <a:t>needs</a:t>
            </a:r>
            <a:r>
              <a:rPr lang="fr-CH" dirty="0" smtClean="0"/>
              <a:t> at least a design </a:t>
            </a:r>
            <a:r>
              <a:rPr lang="fr-CH" dirty="0" err="1" smtClean="0"/>
              <a:t>revision</a:t>
            </a:r>
            <a:r>
              <a:rPr lang="fr-CH" dirty="0" smtClean="0"/>
              <a:t> of the HiLumi 11 T.</a:t>
            </a:r>
          </a:p>
          <a:p>
            <a:pPr lvl="1" algn="l"/>
            <a:r>
              <a:rPr lang="fr-CH" dirty="0" smtClean="0">
                <a:solidFill>
                  <a:srgbClr val="C00000"/>
                </a:solidFill>
              </a:rPr>
              <a:t>Not for </a:t>
            </a:r>
            <a:r>
              <a:rPr lang="fr-CH" dirty="0" err="1" smtClean="0">
                <a:solidFill>
                  <a:srgbClr val="C00000"/>
                </a:solidFill>
              </a:rPr>
              <a:t>tomorrow</a:t>
            </a:r>
            <a:r>
              <a:rPr lang="fr-CH" dirty="0" smtClean="0">
                <a:solidFill>
                  <a:srgbClr val="C00000"/>
                </a:solidFill>
              </a:rPr>
              <a:t>, not </a:t>
            </a:r>
            <a:r>
              <a:rPr lang="fr-CH" dirty="0" err="1" smtClean="0">
                <a:solidFill>
                  <a:srgbClr val="C00000"/>
                </a:solidFill>
              </a:rPr>
              <a:t>easy</a:t>
            </a:r>
            <a:r>
              <a:rPr lang="fr-CH" dirty="0" smtClean="0">
                <a:solidFill>
                  <a:srgbClr val="C00000"/>
                </a:solidFill>
              </a:rPr>
              <a:t>, </a:t>
            </a:r>
            <a:r>
              <a:rPr lang="fr-CH" dirty="0">
                <a:solidFill>
                  <a:srgbClr val="C00000"/>
                </a:solidFill>
              </a:rPr>
              <a:t>not cheap, </a:t>
            </a:r>
            <a:r>
              <a:rPr lang="fr-CH" dirty="0" smtClean="0">
                <a:solidFill>
                  <a:srgbClr val="C00000"/>
                </a:solidFill>
              </a:rPr>
              <a:t>not «transparent» for </a:t>
            </a:r>
            <a:r>
              <a:rPr lang="fr-CH" dirty="0" err="1" smtClean="0">
                <a:solidFill>
                  <a:srgbClr val="C00000"/>
                </a:solidFill>
              </a:rPr>
              <a:t>other</a:t>
            </a:r>
            <a:r>
              <a:rPr lang="fr-CH" dirty="0" smtClean="0">
                <a:solidFill>
                  <a:srgbClr val="C00000"/>
                </a:solidFill>
              </a:rPr>
              <a:t> CERN </a:t>
            </a:r>
            <a:r>
              <a:rPr lang="fr-CH" dirty="0" err="1" smtClean="0">
                <a:solidFill>
                  <a:srgbClr val="C00000"/>
                </a:solidFill>
              </a:rPr>
              <a:t>development</a:t>
            </a:r>
            <a:r>
              <a:rPr lang="fr-CH" dirty="0" smtClean="0">
                <a:solidFill>
                  <a:srgbClr val="C00000"/>
                </a:solidFill>
              </a:rPr>
              <a:t>, not a </a:t>
            </a:r>
            <a:r>
              <a:rPr lang="fr-CH" dirty="0" err="1" smtClean="0">
                <a:solidFill>
                  <a:srgbClr val="C00000"/>
                </a:solidFill>
              </a:rPr>
              <a:t>terrific</a:t>
            </a:r>
            <a:r>
              <a:rPr lang="fr-CH" dirty="0" smtClean="0">
                <a:solidFill>
                  <a:srgbClr val="C00000"/>
                </a:solidFill>
              </a:rPr>
              <a:t> gain…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smtClean="0"/>
              <a:t>L. Rossi at I2FEST2019 (INFN&amp;IHEP@Torino18Feb2019)</a:t>
            </a:r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6" name="TextBox 5"/>
          <p:cNvSpPr txBox="1"/>
          <p:nvPr/>
        </p:nvSpPr>
        <p:spPr>
          <a:xfrm>
            <a:off x="5660319" y="4225291"/>
            <a:ext cx="305724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CH" b="1" dirty="0" err="1" smtClean="0"/>
              <a:t>Personal</a:t>
            </a:r>
            <a:r>
              <a:rPr lang="fr-CH" b="1" dirty="0" smtClean="0"/>
              <a:t> opinion: </a:t>
            </a:r>
            <a:r>
              <a:rPr lang="fr-CH" b="1" dirty="0" err="1" smtClean="0"/>
              <a:t>forget</a:t>
            </a:r>
            <a:r>
              <a:rPr lang="fr-CH" b="1" dirty="0" smtClean="0"/>
              <a:t> </a:t>
            </a:r>
            <a:r>
              <a:rPr lang="fr-CH" b="1" dirty="0" err="1" smtClean="0"/>
              <a:t>it</a:t>
            </a:r>
            <a:endParaRPr lang="en-GB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658211" y="2020155"/>
            <a:ext cx="2409634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CH" sz="1400" b="1" dirty="0" err="1" smtClean="0"/>
              <a:t>Personal</a:t>
            </a:r>
            <a:r>
              <a:rPr lang="fr-CH" sz="1400" b="1" dirty="0" smtClean="0"/>
              <a:t> opinion: </a:t>
            </a:r>
            <a:r>
              <a:rPr lang="fr-CH" sz="1400" b="1" dirty="0" err="1" smtClean="0"/>
              <a:t>unlikely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225389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1"/>
          <p:cNvSpPr txBox="1">
            <a:spLocks/>
          </p:cNvSpPr>
          <p:nvPr/>
        </p:nvSpPr>
        <p:spPr>
          <a:xfrm>
            <a:off x="24436" y="6711"/>
            <a:ext cx="9119564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sz="2700" kern="0" dirty="0">
                <a:latin typeface="Arial"/>
              </a:rPr>
              <a:t>                FCC-</a:t>
            </a:r>
            <a:r>
              <a:rPr lang="en-US" sz="2700" kern="0" dirty="0" err="1">
                <a:latin typeface="Arial"/>
              </a:rPr>
              <a:t>hh</a:t>
            </a:r>
            <a:r>
              <a:rPr lang="en-US" sz="2700" kern="0" dirty="0">
                <a:latin typeface="Arial"/>
              </a:rPr>
              <a:t> injector </a:t>
            </a:r>
            <a:r>
              <a:rPr lang="en-US" sz="2700" kern="0" dirty="0" smtClean="0">
                <a:latin typeface="Arial"/>
              </a:rPr>
              <a:t>options: a 1.3 </a:t>
            </a:r>
            <a:r>
              <a:rPr lang="en-US" sz="2700" kern="0" dirty="0" err="1" smtClean="0">
                <a:latin typeface="Arial"/>
              </a:rPr>
              <a:t>TeV</a:t>
            </a:r>
            <a:r>
              <a:rPr lang="en-US" sz="2700" kern="0" dirty="0" smtClean="0">
                <a:latin typeface="Arial"/>
              </a:rPr>
              <a:t> injection may allow smaller cheaper HE magnets</a:t>
            </a:r>
            <a:endParaRPr lang="en-US" sz="2700" kern="0" dirty="0">
              <a:latin typeface="Arial"/>
            </a:endParaRPr>
          </a:p>
        </p:txBody>
      </p:sp>
      <p:pic>
        <p:nvPicPr>
          <p:cNvPr id="10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4" y="70374"/>
            <a:ext cx="1525351" cy="63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" t="4659" r="3128" b="2235"/>
          <a:stretch/>
        </p:blipFill>
        <p:spPr>
          <a:xfrm>
            <a:off x="24436" y="800614"/>
            <a:ext cx="6276848" cy="377721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8865" y="905866"/>
            <a:ext cx="1740240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Baseline:</a:t>
            </a:r>
          </a:p>
          <a:p>
            <a:r>
              <a:rPr lang="en-US" dirty="0"/>
              <a:t>LHC @ 3.3 </a:t>
            </a:r>
            <a:r>
              <a:rPr lang="en-US" dirty="0" err="1"/>
              <a:t>TeV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272359" y="908626"/>
            <a:ext cx="1998222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Alternative:</a:t>
            </a:r>
          </a:p>
          <a:p>
            <a:r>
              <a:rPr lang="en-US" dirty="0" err="1"/>
              <a:t>scSPS</a:t>
            </a:r>
            <a:r>
              <a:rPr lang="en-US" dirty="0"/>
              <a:t> @ 1.3 </a:t>
            </a:r>
            <a:r>
              <a:rPr lang="en-US" dirty="0" err="1"/>
              <a:t>TeV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486829" y="3364495"/>
            <a:ext cx="15888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Total of O(5.5 km) superconducting bends in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</a:rPr>
              <a:t>transferlines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 from LHC, at 7.2 T</a:t>
            </a:r>
          </a:p>
        </p:txBody>
      </p:sp>
      <p:sp>
        <p:nvSpPr>
          <p:cNvPr id="6" name="Rectangle 5"/>
          <p:cNvSpPr/>
          <p:nvPr/>
        </p:nvSpPr>
        <p:spPr>
          <a:xfrm>
            <a:off x="4821208" y="3349957"/>
            <a:ext cx="14041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O(6.5 km) normal-conducting bends from SPS, at 1.8 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300192" y="897565"/>
            <a:ext cx="2916324" cy="3624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Current baseline: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srgbClr val="FF0000"/>
                </a:solidFill>
              </a:rPr>
              <a:t>Injection energy 3.3 </a:t>
            </a:r>
            <a:r>
              <a:rPr lang="en-US" sz="1350" b="1" dirty="0" err="1">
                <a:solidFill>
                  <a:srgbClr val="FF0000"/>
                </a:solidFill>
              </a:rPr>
              <a:t>TeV</a:t>
            </a:r>
            <a:r>
              <a:rPr lang="en-US" sz="1350" b="1" dirty="0">
                <a:solidFill>
                  <a:srgbClr val="FF0000"/>
                </a:solidFill>
              </a:rPr>
              <a:t> LHC</a:t>
            </a:r>
          </a:p>
          <a:p>
            <a:r>
              <a:rPr lang="en-US" sz="1350" b="1" dirty="0">
                <a:sym typeface="Wingdings" panose="05000000000000000000" pitchFamily="2" charset="2"/>
              </a:rPr>
              <a:t> </a:t>
            </a:r>
            <a:r>
              <a:rPr lang="en-US" sz="1350" b="1" dirty="0"/>
              <a:t>Field-swing FCC-</a:t>
            </a:r>
            <a:r>
              <a:rPr lang="en-US" sz="1350" b="1" dirty="0" err="1"/>
              <a:t>hh</a:t>
            </a:r>
            <a:r>
              <a:rPr lang="en-US" sz="1350" b="1" dirty="0"/>
              <a:t> like LHC</a:t>
            </a:r>
          </a:p>
          <a:p>
            <a:endParaRPr lang="en-US" sz="1350" dirty="0"/>
          </a:p>
          <a:p>
            <a:endParaRPr lang="en-US" sz="1350" dirty="0"/>
          </a:p>
          <a:p>
            <a:r>
              <a:rPr lang="en-US" sz="1350" b="1" dirty="0"/>
              <a:t>Alternative options: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srgbClr val="FF0000"/>
                </a:solidFill>
              </a:rPr>
              <a:t>Injection from </a:t>
            </a:r>
            <a:r>
              <a:rPr lang="en-US" sz="1350" b="1" dirty="0" err="1">
                <a:solidFill>
                  <a:srgbClr val="FF0000"/>
                </a:solidFill>
              </a:rPr>
              <a:t>SPS</a:t>
            </a:r>
            <a:r>
              <a:rPr lang="en-US" sz="1350" b="1" baseline="-25000" dirty="0" err="1">
                <a:solidFill>
                  <a:srgbClr val="FF0000"/>
                </a:solidFill>
              </a:rPr>
              <a:t>upgrade</a:t>
            </a:r>
            <a:r>
              <a:rPr lang="en-US" sz="1350" b="1" dirty="0">
                <a:solidFill>
                  <a:srgbClr val="FF0000"/>
                </a:solidFill>
              </a:rPr>
              <a:t> around 1.3 </a:t>
            </a:r>
            <a:r>
              <a:rPr lang="en-US" sz="1350" b="1" dirty="0" err="1">
                <a:solidFill>
                  <a:srgbClr val="FF0000"/>
                </a:solidFill>
              </a:rPr>
              <a:t>TeV</a:t>
            </a:r>
            <a:endParaRPr lang="en-US" sz="1350" b="1" dirty="0">
              <a:solidFill>
                <a:srgbClr val="FF000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b="1" dirty="0" err="1"/>
              <a:t>SPS</a:t>
            </a:r>
            <a:r>
              <a:rPr lang="en-US" sz="1350" b="1" baseline="-25000" dirty="0" err="1"/>
              <a:t>upgrade</a:t>
            </a:r>
            <a:r>
              <a:rPr lang="en-US" sz="1350" b="1" dirty="0"/>
              <a:t> could be based on fast-cycling SC magnets, 6-7T, ~ 1T/s ramp, cf. SIS 300 design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b="1" dirty="0">
              <a:solidFill>
                <a:srgbClr val="FF000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b="1" dirty="0" err="1">
                <a:solidFill>
                  <a:srgbClr val="FF0000"/>
                </a:solidFill>
              </a:rPr>
              <a:t>SPS</a:t>
            </a:r>
            <a:r>
              <a:rPr lang="en-US" sz="1350" b="1" baseline="-25000" dirty="0" err="1">
                <a:solidFill>
                  <a:srgbClr val="FF0000"/>
                </a:solidFill>
              </a:rPr>
              <a:t>upgrade</a:t>
            </a:r>
            <a:r>
              <a:rPr lang="en-US" sz="1350" b="1" baseline="-25000" dirty="0">
                <a:solidFill>
                  <a:srgbClr val="FF0000"/>
                </a:solidFill>
              </a:rPr>
              <a:t> </a:t>
            </a:r>
            <a:r>
              <a:rPr lang="en-US" sz="1350" b="1" dirty="0">
                <a:solidFill>
                  <a:srgbClr val="FF0000"/>
                </a:solidFill>
              </a:rPr>
              <a:t>would also be an ideal injector for HE LHC </a:t>
            </a:r>
            <a:r>
              <a:rPr lang="en-US" sz="1350" b="1" dirty="0">
                <a:solidFill>
                  <a:srgbClr val="0C377B"/>
                </a:solidFill>
              </a:rPr>
              <a:t>(as alternative to the 450 GeV SPS)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smtClean="0"/>
              <a:t>L. Rossi at I2FEST2019 (INFN&amp;IHEP@Torino18Feb2019)</a:t>
            </a:r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5" name="Oval 4"/>
          <p:cNvSpPr/>
          <p:nvPr/>
        </p:nvSpPr>
        <p:spPr>
          <a:xfrm>
            <a:off x="3075659" y="3579862"/>
            <a:ext cx="1568349" cy="941772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err="1" smtClean="0"/>
              <a:t>Better</a:t>
            </a:r>
            <a:r>
              <a:rPr lang="fr-CH" sz="1400" dirty="0" smtClean="0"/>
              <a:t> option </a:t>
            </a:r>
            <a:r>
              <a:rPr lang="fr-CH" sz="1400" dirty="0" err="1" smtClean="0"/>
              <a:t>than</a:t>
            </a:r>
            <a:r>
              <a:rPr lang="fr-CH" sz="1400" dirty="0" smtClean="0"/>
              <a:t> </a:t>
            </a:r>
            <a:r>
              <a:rPr lang="fr-CH" sz="1400" dirty="0" err="1" smtClean="0"/>
              <a:t>keeping</a:t>
            </a:r>
            <a:r>
              <a:rPr lang="fr-CH" sz="1400" dirty="0" smtClean="0"/>
              <a:t> alive LHC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51514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7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7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critcal</a:t>
            </a:r>
            <a:r>
              <a:rPr lang="en-US" sz="27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point to reach 16 T: superconductor!</a:t>
            </a:r>
          </a:p>
          <a:p>
            <a:pPr>
              <a:defRPr/>
            </a:pPr>
            <a:r>
              <a:rPr lang="en-US" sz="27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Worldwide </a:t>
            </a:r>
            <a:r>
              <a:rPr lang="en-US" sz="2700" kern="0" dirty="0">
                <a:latin typeface="Arial" panose="020B0604020202020204" pitchFamily="34" charset="0"/>
                <a:cs typeface="Arial" panose="020B0604020202020204" pitchFamily="34" charset="0"/>
              </a:rPr>
              <a:t>FCC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en-US" sz="27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Sn program</a:t>
            </a:r>
            <a:endParaRPr lang="en-US" sz="27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4" y="63663"/>
            <a:ext cx="1525351" cy="63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4222" y="842032"/>
            <a:ext cx="5852058" cy="11028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fr-CH" sz="1650" b="1" dirty="0">
                <a:solidFill>
                  <a:srgbClr val="000000"/>
                </a:solidFill>
              </a:rPr>
              <a:t>Main </a:t>
            </a:r>
            <a:r>
              <a:rPr lang="fr-CH" sz="1650" b="1" dirty="0" err="1">
                <a:solidFill>
                  <a:srgbClr val="000000"/>
                </a:solidFill>
              </a:rPr>
              <a:t>development</a:t>
            </a:r>
            <a:r>
              <a:rPr lang="fr-CH" sz="1650" b="1" dirty="0">
                <a:solidFill>
                  <a:srgbClr val="000000"/>
                </a:solidFill>
              </a:rPr>
              <a:t> goal </a:t>
            </a:r>
            <a:r>
              <a:rPr lang="fr-CH" sz="1650" b="1" dirty="0" err="1">
                <a:solidFill>
                  <a:srgbClr val="000000"/>
                </a:solidFill>
              </a:rPr>
              <a:t>is</a:t>
            </a:r>
            <a:r>
              <a:rPr lang="fr-CH" sz="1650" b="1" dirty="0">
                <a:solidFill>
                  <a:srgbClr val="000000"/>
                </a:solidFill>
              </a:rPr>
              <a:t> </a:t>
            </a:r>
            <a:r>
              <a:rPr lang="fr-CH" sz="1650" b="1" dirty="0" err="1">
                <a:solidFill>
                  <a:srgbClr val="000000"/>
                </a:solidFill>
              </a:rPr>
              <a:t>wire</a:t>
            </a:r>
            <a:r>
              <a:rPr lang="fr-CH" sz="1650" b="1" dirty="0">
                <a:solidFill>
                  <a:srgbClr val="000000"/>
                </a:solidFill>
              </a:rPr>
              <a:t> performance </a:t>
            </a:r>
            <a:r>
              <a:rPr lang="fr-CH" sz="1650" b="1" dirty="0" err="1">
                <a:solidFill>
                  <a:srgbClr val="000000"/>
                </a:solidFill>
              </a:rPr>
              <a:t>increase</a:t>
            </a:r>
            <a:r>
              <a:rPr lang="fr-CH" sz="1650" b="1" dirty="0">
                <a:solidFill>
                  <a:srgbClr val="000000"/>
                </a:solidFill>
              </a:rPr>
              <a:t>: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fr-CH" sz="1500" b="1" dirty="0" err="1">
                <a:solidFill>
                  <a:srgbClr val="000000"/>
                </a:solidFill>
              </a:rPr>
              <a:t>J</a:t>
            </a:r>
            <a:r>
              <a:rPr lang="fr-CH" sz="1500" b="1" baseline="-25000" dirty="0" err="1">
                <a:solidFill>
                  <a:srgbClr val="000000"/>
                </a:solidFill>
              </a:rPr>
              <a:t>c</a:t>
            </a:r>
            <a:r>
              <a:rPr lang="fr-CH" sz="1500" b="1" dirty="0">
                <a:solidFill>
                  <a:srgbClr val="000000"/>
                </a:solidFill>
              </a:rPr>
              <a:t> (16T, 4.2K) &gt; 1500 A/mm</a:t>
            </a:r>
            <a:r>
              <a:rPr lang="fr-CH" sz="1500" b="1" baseline="30000" dirty="0">
                <a:solidFill>
                  <a:srgbClr val="000000"/>
                </a:solidFill>
              </a:rPr>
              <a:t>2 </a:t>
            </a:r>
            <a:r>
              <a:rPr lang="fr-CH" sz="1500" b="1" dirty="0">
                <a:solidFill>
                  <a:srgbClr val="000000"/>
                </a:solidFill>
              </a:rPr>
              <a:t> </a:t>
            </a:r>
            <a:r>
              <a:rPr lang="fr-CH" sz="1500" b="1" dirty="0">
                <a:solidFill>
                  <a:srgbClr val="000000"/>
                </a:solidFill>
                <a:sym typeface="Wingdings" panose="05000000000000000000" pitchFamily="2" charset="2"/>
              </a:rPr>
              <a:t></a:t>
            </a:r>
            <a:r>
              <a:rPr lang="fr-CH" sz="1500" b="1" dirty="0">
                <a:solidFill>
                  <a:srgbClr val="000000"/>
                </a:solidFill>
              </a:rPr>
              <a:t>50% </a:t>
            </a:r>
            <a:r>
              <a:rPr lang="fr-CH" sz="1500" b="1" dirty="0" err="1">
                <a:solidFill>
                  <a:srgbClr val="000000"/>
                </a:solidFill>
              </a:rPr>
              <a:t>increase</a:t>
            </a:r>
            <a:r>
              <a:rPr lang="fr-CH" sz="1500" b="1" dirty="0">
                <a:solidFill>
                  <a:srgbClr val="000000"/>
                </a:solidFill>
              </a:rPr>
              <a:t> </a:t>
            </a:r>
            <a:r>
              <a:rPr lang="fr-CH" sz="1500" b="1" dirty="0" err="1">
                <a:solidFill>
                  <a:srgbClr val="000000"/>
                </a:solidFill>
              </a:rPr>
              <a:t>wrt</a:t>
            </a:r>
            <a:r>
              <a:rPr lang="fr-CH" sz="1500" b="1" dirty="0">
                <a:solidFill>
                  <a:srgbClr val="000000"/>
                </a:solidFill>
              </a:rPr>
              <a:t> HL-LHC </a:t>
            </a:r>
            <a:r>
              <a:rPr lang="fr-CH" sz="1500" b="1" dirty="0" err="1">
                <a:solidFill>
                  <a:srgbClr val="000000"/>
                </a:solidFill>
              </a:rPr>
              <a:t>wire</a:t>
            </a:r>
            <a:r>
              <a:rPr lang="fr-CH" sz="1500" b="1" dirty="0">
                <a:solidFill>
                  <a:srgbClr val="000000"/>
                </a:solidFill>
              </a:rPr>
              <a:t> 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Reduction of coil &amp; magnet cross-section </a:t>
            </a:r>
            <a:endParaRPr lang="fr-CH" sz="1500" b="1" dirty="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7192" y="829363"/>
            <a:ext cx="1143176" cy="9399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01787" y="741913"/>
            <a:ext cx="797013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50" dirty="0"/>
              <a:t>3150 mm</a:t>
            </a:r>
            <a:r>
              <a:rPr lang="en-GB" sz="1050" baseline="30000" dirty="0"/>
              <a:t>2</a:t>
            </a:r>
          </a:p>
          <a:p>
            <a:pPr algn="ctr"/>
            <a:endParaRPr lang="en-GB" sz="1050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7091898" y="1070222"/>
            <a:ext cx="93648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b="1" dirty="0"/>
              <a:t>~1.7 times less SC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213215" y="1451438"/>
            <a:ext cx="545139" cy="3952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15466" y="1585269"/>
            <a:ext cx="98456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50" dirty="0"/>
              <a:t>~10% margin</a:t>
            </a:r>
          </a:p>
          <a:p>
            <a:pPr algn="ctr"/>
            <a:r>
              <a:rPr lang="en-GB" sz="1050" dirty="0"/>
              <a:t>HL-LHC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0163" y="837187"/>
            <a:ext cx="1143176" cy="93990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994622" y="1552297"/>
            <a:ext cx="10198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50" b="1" dirty="0"/>
              <a:t>~10% margin</a:t>
            </a:r>
          </a:p>
          <a:p>
            <a:pPr algn="ctr"/>
            <a:r>
              <a:rPr lang="en-GB" sz="1050" b="1" dirty="0"/>
              <a:t>FCC ultimate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75707" y="728806"/>
            <a:ext cx="79701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50" dirty="0"/>
              <a:t>5400 mm</a:t>
            </a:r>
            <a:r>
              <a:rPr lang="en-GB" sz="1050" baseline="30000" dirty="0"/>
              <a:t>2</a:t>
            </a:r>
          </a:p>
        </p:txBody>
      </p:sp>
      <p:sp>
        <p:nvSpPr>
          <p:cNvPr id="42" name="Rectangle 41"/>
          <p:cNvSpPr/>
          <p:nvPr/>
        </p:nvSpPr>
        <p:spPr>
          <a:xfrm>
            <a:off x="5112060" y="2016442"/>
            <a:ext cx="3726414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GB" sz="1500" b="1" dirty="0">
                <a:solidFill>
                  <a:srgbClr val="0C377B"/>
                </a:solidFill>
                <a:latin typeface="Calibri"/>
              </a:rPr>
              <a:t>Conductor activities for FCC  started in 2017: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GB" sz="1350" b="1" dirty="0" err="1">
                <a:solidFill>
                  <a:prstClr val="black"/>
                </a:solidFill>
                <a:latin typeface="Calibri"/>
              </a:rPr>
              <a:t>Bochvar</a:t>
            </a:r>
            <a:r>
              <a:rPr lang="en-GB" sz="1350" b="1" dirty="0">
                <a:solidFill>
                  <a:prstClr val="black"/>
                </a:solidFill>
                <a:latin typeface="Calibri"/>
              </a:rPr>
              <a:t> Institute </a:t>
            </a:r>
            <a:r>
              <a:rPr lang="en-GB" sz="1350" dirty="0">
                <a:solidFill>
                  <a:prstClr val="black"/>
                </a:solidFill>
                <a:latin typeface="Calibri"/>
              </a:rPr>
              <a:t>(production at </a:t>
            </a:r>
            <a:r>
              <a:rPr lang="en-GB" sz="1350" b="1" dirty="0">
                <a:solidFill>
                  <a:prstClr val="black"/>
                </a:solidFill>
                <a:latin typeface="Calibri"/>
              </a:rPr>
              <a:t>TVEL</a:t>
            </a:r>
            <a:r>
              <a:rPr lang="en-GB" sz="1350" dirty="0">
                <a:solidFill>
                  <a:prstClr val="black"/>
                </a:solidFill>
                <a:latin typeface="Calibri"/>
              </a:rPr>
              <a:t>), </a:t>
            </a:r>
            <a:r>
              <a:rPr lang="en-GB" sz="1350" b="1" dirty="0">
                <a:solidFill>
                  <a:srgbClr val="FF0000"/>
                </a:solidFill>
                <a:latin typeface="Calibri"/>
              </a:rPr>
              <a:t>Russia</a:t>
            </a:r>
            <a:r>
              <a:rPr lang="en-GB" sz="1350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GB" sz="1350" b="1" dirty="0">
                <a:solidFill>
                  <a:prstClr val="black"/>
                </a:solidFill>
                <a:latin typeface="Calibri"/>
              </a:rPr>
              <a:t>KEK </a:t>
            </a:r>
            <a:r>
              <a:rPr lang="en-GB" sz="1350" dirty="0">
                <a:solidFill>
                  <a:prstClr val="black"/>
                </a:solidFill>
                <a:latin typeface="Calibri"/>
              </a:rPr>
              <a:t>(</a:t>
            </a:r>
            <a:r>
              <a:rPr lang="en-GB" sz="1350" b="1" dirty="0" err="1">
                <a:solidFill>
                  <a:prstClr val="black"/>
                </a:solidFill>
                <a:latin typeface="Calibri"/>
              </a:rPr>
              <a:t>Jastec</a:t>
            </a:r>
            <a:r>
              <a:rPr lang="en-GB" sz="1350" dirty="0">
                <a:solidFill>
                  <a:prstClr val="black"/>
                </a:solidFill>
                <a:latin typeface="Calibri"/>
              </a:rPr>
              <a:t> and </a:t>
            </a:r>
            <a:r>
              <a:rPr lang="en-GB" sz="1350" b="1" dirty="0">
                <a:solidFill>
                  <a:prstClr val="black"/>
                </a:solidFill>
                <a:latin typeface="Calibri"/>
              </a:rPr>
              <a:t>Furukawa</a:t>
            </a:r>
            <a:r>
              <a:rPr lang="en-GB" sz="1350" dirty="0">
                <a:solidFill>
                  <a:prstClr val="black"/>
                </a:solidFill>
                <a:latin typeface="Calibri"/>
              </a:rPr>
              <a:t>), </a:t>
            </a:r>
            <a:r>
              <a:rPr lang="en-GB" sz="1350" b="1" dirty="0">
                <a:solidFill>
                  <a:srgbClr val="FF0000"/>
                </a:solidFill>
                <a:latin typeface="Calibri"/>
              </a:rPr>
              <a:t>Japan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GB" sz="1350" b="1" dirty="0">
                <a:solidFill>
                  <a:prstClr val="black"/>
                </a:solidFill>
                <a:latin typeface="Calibri"/>
              </a:rPr>
              <a:t>KAT</a:t>
            </a:r>
            <a:r>
              <a:rPr lang="en-GB" sz="135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GB" sz="1350" b="1" dirty="0">
                <a:solidFill>
                  <a:srgbClr val="FF0000"/>
                </a:solidFill>
                <a:latin typeface="Calibri"/>
              </a:rPr>
              <a:t>Korea 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GB" sz="1350" b="1" dirty="0">
                <a:solidFill>
                  <a:prstClr val="black"/>
                </a:solidFill>
                <a:latin typeface="Calibri"/>
              </a:rPr>
              <a:t>Columbus,</a:t>
            </a:r>
            <a:r>
              <a:rPr lang="en-GB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1350" b="1" dirty="0">
                <a:solidFill>
                  <a:srgbClr val="FF0000"/>
                </a:solidFill>
                <a:latin typeface="Calibri"/>
              </a:rPr>
              <a:t>Italy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GB" sz="1350" b="1" dirty="0">
                <a:solidFill>
                  <a:prstClr val="black"/>
                </a:solidFill>
                <a:latin typeface="Calibri"/>
              </a:rPr>
              <a:t>University of Geneva</a:t>
            </a:r>
            <a:r>
              <a:rPr lang="en-GB" sz="135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GB" sz="1350" b="1" dirty="0">
                <a:solidFill>
                  <a:srgbClr val="FF0000"/>
                </a:solidFill>
                <a:latin typeface="Calibri"/>
              </a:rPr>
              <a:t>Switzerland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GB" sz="1350" b="1" dirty="0">
                <a:solidFill>
                  <a:prstClr val="black"/>
                </a:solidFill>
                <a:latin typeface="Calibri"/>
              </a:rPr>
              <a:t>Technical University of Vienna</a:t>
            </a:r>
            <a:r>
              <a:rPr lang="en-GB" sz="135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GB" sz="1350" b="1" dirty="0">
                <a:solidFill>
                  <a:srgbClr val="FF0000"/>
                </a:solidFill>
                <a:latin typeface="Calibri"/>
              </a:rPr>
              <a:t>Austria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GB" sz="1350" b="1" dirty="0">
                <a:solidFill>
                  <a:prstClr val="black"/>
                </a:solidFill>
                <a:latin typeface="Calibri"/>
              </a:rPr>
              <a:t>SPIN</a:t>
            </a:r>
            <a:r>
              <a:rPr lang="en-GB" sz="135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GB" sz="1350" b="1" dirty="0">
                <a:solidFill>
                  <a:srgbClr val="FF0000"/>
                </a:solidFill>
                <a:latin typeface="Calibri"/>
              </a:rPr>
              <a:t>Italy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GB" sz="1350" b="1" dirty="0">
                <a:solidFill>
                  <a:prstClr val="black"/>
                </a:solidFill>
                <a:latin typeface="Calibri"/>
              </a:rPr>
              <a:t>University of Freiberg, </a:t>
            </a:r>
            <a:r>
              <a:rPr lang="en-GB" sz="1350" b="1" dirty="0">
                <a:solidFill>
                  <a:srgbClr val="FF0000"/>
                </a:solidFill>
                <a:latin typeface="Calibri"/>
              </a:rPr>
              <a:t>Germany</a:t>
            </a:r>
          </a:p>
          <a:p>
            <a:pPr marL="0" lvl="1" defTabSz="685800">
              <a:defRPr/>
            </a:pPr>
            <a:r>
              <a:rPr lang="en-GB" sz="1500" b="1" dirty="0">
                <a:solidFill>
                  <a:srgbClr val="0C377B"/>
                </a:solidFill>
                <a:latin typeface="Calibri"/>
              </a:rPr>
              <a:t>In addition, agreements under preparation: </a:t>
            </a:r>
          </a:p>
          <a:p>
            <a:pPr marL="257175" lvl="1" indent="-257175" defTabSz="685800">
              <a:buFont typeface="Arial" panose="020B0604020202020204" pitchFamily="34" charset="0"/>
              <a:buChar char="•"/>
              <a:defRPr/>
            </a:pPr>
            <a:r>
              <a:rPr lang="en-GB" sz="1350" b="1" dirty="0">
                <a:solidFill>
                  <a:prstClr val="black"/>
                </a:solidFill>
                <a:latin typeface="Calibri"/>
              </a:rPr>
              <a:t>Bruker,</a:t>
            </a:r>
            <a:r>
              <a:rPr lang="en-GB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1350" b="1" dirty="0">
                <a:solidFill>
                  <a:srgbClr val="FF0000"/>
                </a:solidFill>
                <a:latin typeface="Calibri"/>
              </a:rPr>
              <a:t>Germany</a:t>
            </a:r>
          </a:p>
          <a:p>
            <a:pPr marL="257175" lvl="1" indent="-257175" defTabSz="685800">
              <a:buFont typeface="Arial" panose="020B0604020202020204" pitchFamily="34" charset="0"/>
              <a:buChar char="•"/>
              <a:defRPr/>
            </a:pPr>
            <a:r>
              <a:rPr lang="en-GB" sz="1350" b="1" dirty="0" err="1">
                <a:solidFill>
                  <a:prstClr val="black"/>
                </a:solidFill>
                <a:latin typeface="Calibri"/>
              </a:rPr>
              <a:t>Luvata</a:t>
            </a:r>
            <a:r>
              <a:rPr lang="en-GB" sz="1350" b="1" dirty="0">
                <a:solidFill>
                  <a:prstClr val="black"/>
                </a:solidFill>
                <a:latin typeface="Calibri"/>
              </a:rPr>
              <a:t> Pori, </a:t>
            </a:r>
            <a:r>
              <a:rPr lang="en-GB" sz="1350" b="1" dirty="0">
                <a:solidFill>
                  <a:srgbClr val="FF0000"/>
                </a:solidFill>
                <a:latin typeface="Calibri"/>
              </a:rPr>
              <a:t>Finland</a:t>
            </a:r>
          </a:p>
        </p:txBody>
      </p:sp>
      <p:pic>
        <p:nvPicPr>
          <p:cNvPr id="17" name="Picture 1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00767"/>
            <a:ext cx="4464496" cy="2413112"/>
          </a:xfrm>
          <a:prstGeom prst="rect">
            <a:avLst/>
          </a:prstGeom>
          <a:noFill/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smtClean="0"/>
              <a:t>L. Rossi at I2FEST2019 (INFN&amp;IHEP@Torino18Feb2019)</a:t>
            </a:r>
            <a:endParaRPr lang="en-GB" noProof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4" name="Left Arrow Callout 3"/>
          <p:cNvSpPr>
            <a:spLocks/>
          </p:cNvSpPr>
          <p:nvPr/>
        </p:nvSpPr>
        <p:spPr>
          <a:xfrm>
            <a:off x="3923928" y="2308925"/>
            <a:ext cx="1512168" cy="1080170"/>
          </a:xfrm>
          <a:prstGeom prst="leftArrowCallout">
            <a:avLst>
              <a:gd name="adj1" fmla="val 10207"/>
              <a:gd name="adj2" fmla="val 11850"/>
              <a:gd name="adj3" fmla="val 48834"/>
              <a:gd name="adj4" fmla="val 74999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This </a:t>
            </a:r>
            <a:r>
              <a:rPr lang="fr-CH" dirty="0" err="1" smtClean="0"/>
              <a:t>is</a:t>
            </a:r>
            <a:r>
              <a:rPr lang="fr-CH" dirty="0" smtClean="0"/>
              <a:t> </a:t>
            </a:r>
            <a:r>
              <a:rPr lang="fr-CH" dirty="0" err="1" smtClean="0"/>
              <a:t>difficult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936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-22302"/>
            <a:ext cx="9144000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defRPr/>
            </a:pPr>
            <a:r>
              <a:rPr lang="en-US" sz="2700" kern="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16 T dipole design activities and options</a:t>
            </a:r>
            <a:endParaRPr lang="en-US" sz="27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4" y="63663"/>
            <a:ext cx="1525351" cy="63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35496" y="1169831"/>
            <a:ext cx="1870155" cy="2126724"/>
            <a:chOff x="52541" y="2329412"/>
            <a:chExt cx="3050072" cy="3468516"/>
          </a:xfrm>
        </p:grpSpPr>
        <p:sp>
          <p:nvSpPr>
            <p:cNvPr id="23" name="TextBox 22"/>
            <p:cNvSpPr txBox="1"/>
            <p:nvPr/>
          </p:nvSpPr>
          <p:spPr>
            <a:xfrm>
              <a:off x="52541" y="2329412"/>
              <a:ext cx="2466875" cy="602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>
                <a:defRPr/>
              </a:pPr>
              <a:r>
                <a:rPr lang="en-US" dirty="0">
                  <a:solidFill>
                    <a:srgbClr val="0C377B"/>
                  </a:solidFill>
                  <a:latin typeface="Arial"/>
                </a:rPr>
                <a:t>Cos-theta</a:t>
              </a:r>
            </a:p>
          </p:txBody>
        </p:sp>
        <p:pic>
          <p:nvPicPr>
            <p:cNvPr id="24" name="Picture 23" descr="Screen Shot 2016-06-21 at 21.36.31.png"/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85" y="2791077"/>
              <a:ext cx="2997928" cy="3006851"/>
            </a:xfrm>
            <a:prstGeom prst="rect">
              <a:avLst/>
            </a:prstGeom>
          </p:spPr>
        </p:pic>
      </p:grp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1583481" y="2315055"/>
            <a:ext cx="1908400" cy="2145766"/>
            <a:chOff x="2880606" y="549566"/>
            <a:chExt cx="3105587" cy="3491859"/>
          </a:xfrm>
        </p:grpSpPr>
        <p:sp>
          <p:nvSpPr>
            <p:cNvPr id="26" name="TextBox 25"/>
            <p:cNvSpPr txBox="1"/>
            <p:nvPr/>
          </p:nvSpPr>
          <p:spPr>
            <a:xfrm>
              <a:off x="3694527" y="549566"/>
              <a:ext cx="1935111" cy="60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>
                <a:defRPr/>
              </a:pPr>
              <a:r>
                <a:rPr lang="en-US" dirty="0">
                  <a:solidFill>
                    <a:srgbClr val="0C377B"/>
                  </a:solidFill>
                  <a:latin typeface="Arial"/>
                </a:rPr>
                <a:t>Blocks </a:t>
              </a:r>
            </a:p>
          </p:txBody>
        </p:sp>
        <p:pic>
          <p:nvPicPr>
            <p:cNvPr id="27" name="Picture 26" descr="Screen Shot 2016-06-21 at 21.39.33.png"/>
            <p:cNvPicPr>
              <a:picLocks noChangeAspect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0606" y="1039131"/>
              <a:ext cx="3105587" cy="3002294"/>
            </a:xfrm>
            <a:prstGeom prst="rect">
              <a:avLst/>
            </a:prstGeom>
          </p:spPr>
        </p:pic>
      </p:grpSp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3122869" y="1138313"/>
            <a:ext cx="1935185" cy="2137752"/>
            <a:chOff x="5994568" y="2309809"/>
            <a:chExt cx="3078821" cy="3401099"/>
          </a:xfrm>
        </p:grpSpPr>
        <p:sp>
          <p:nvSpPr>
            <p:cNvPr id="29" name="TextBox 28"/>
            <p:cNvSpPr txBox="1"/>
            <p:nvPr/>
          </p:nvSpPr>
          <p:spPr>
            <a:xfrm>
              <a:off x="6274956" y="2309809"/>
              <a:ext cx="2619699" cy="5875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342900">
                <a:defRPr/>
              </a:pPr>
              <a:r>
                <a:rPr lang="en-US" dirty="0">
                  <a:solidFill>
                    <a:srgbClr val="0C377B"/>
                  </a:solidFill>
                  <a:latin typeface="Arial"/>
                </a:rPr>
                <a:t>Common coils</a:t>
              </a:r>
            </a:p>
          </p:txBody>
        </p:sp>
        <p:pic>
          <p:nvPicPr>
            <p:cNvPr id="30" name="Picture 29" descr="Screen Shot 2016-06-21 at 21.43.00.png"/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568" y="2721329"/>
              <a:ext cx="3078821" cy="2989579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6418" y="854005"/>
            <a:ext cx="1548520" cy="742361"/>
          </a:xfrm>
          <a:prstGeom prst="rect">
            <a:avLst/>
          </a:prstGeom>
          <a:solidFill>
            <a:schemeClr val="bg1">
              <a:alpha val="78000"/>
            </a:schemeClr>
          </a:solidFill>
        </p:spPr>
      </p:pic>
      <p:sp>
        <p:nvSpPr>
          <p:cNvPr id="32" name="Rectangle 31"/>
          <p:cNvSpPr/>
          <p:nvPr/>
        </p:nvSpPr>
        <p:spPr>
          <a:xfrm>
            <a:off x="130284" y="4440977"/>
            <a:ext cx="6881078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defRPr/>
            </a:pPr>
            <a:r>
              <a:rPr lang="en-GB" sz="1650" b="1" dirty="0">
                <a:solidFill>
                  <a:srgbClr val="FF0000"/>
                </a:solidFill>
                <a:latin typeface="Arial"/>
              </a:rPr>
              <a:t>Short model magnets (1.5 m lengths) will be built from 2018 – 2022</a:t>
            </a:r>
          </a:p>
          <a:p>
            <a:pPr defTabSz="342900">
              <a:defRPr/>
            </a:pPr>
            <a:r>
              <a:rPr lang="en-US" sz="1650" b="1" dirty="0">
                <a:solidFill>
                  <a:srgbClr val="002060"/>
                </a:solidFill>
                <a:latin typeface="Arial"/>
              </a:rPr>
              <a:t>Russian 16 T magnet program launched by BINP recently.</a:t>
            </a:r>
            <a:endParaRPr lang="en-GB" sz="1650" b="1" dirty="0">
              <a:solidFill>
                <a:srgbClr val="002060"/>
              </a:solidFill>
              <a:latin typeface="Arial"/>
            </a:endParaRPr>
          </a:p>
          <a:p>
            <a:pPr defTabSz="342900">
              <a:defRPr/>
            </a:pPr>
            <a:r>
              <a:rPr lang="en-GB" sz="450" b="1" dirty="0">
                <a:solidFill>
                  <a:srgbClr val="FF0000"/>
                </a:solidFill>
                <a:latin typeface="Arial"/>
              </a:rPr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949171" y="833906"/>
            <a:ext cx="188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GB" b="1" dirty="0">
                <a:solidFill>
                  <a:srgbClr val="0C377B"/>
                </a:solidFill>
                <a:latin typeface="Calibri" panose="020F0502020204030204" pitchFamily="34" charset="0"/>
              </a:rPr>
              <a:t>Swiss contribution 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714" y="2536816"/>
            <a:ext cx="1813047" cy="180281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5194624" y="1940901"/>
            <a:ext cx="1512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dirty="0">
                <a:solidFill>
                  <a:srgbClr val="0C377B"/>
                </a:solidFill>
                <a:latin typeface="Arial"/>
              </a:rPr>
              <a:t>Canted</a:t>
            </a:r>
          </a:p>
          <a:p>
            <a:pPr algn="ctr" defTabSz="342900">
              <a:defRPr/>
            </a:pPr>
            <a:r>
              <a:rPr lang="en-US" dirty="0">
                <a:solidFill>
                  <a:srgbClr val="0C377B"/>
                </a:solidFill>
                <a:latin typeface="Arial"/>
              </a:rPr>
              <a:t>Cos-theta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11348" y="1484434"/>
            <a:ext cx="479119" cy="47911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356750" y="780916"/>
            <a:ext cx="1189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H2020 </a:t>
            </a:r>
            <a:r>
              <a:rPr lang="en-US" dirty="0">
                <a:solidFill>
                  <a:srgbClr val="0C377B"/>
                </a:solidFill>
                <a:latin typeface="Arial"/>
              </a:rPr>
              <a:t> 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029" y="764873"/>
            <a:ext cx="2143972" cy="278744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55423" y="4129669"/>
            <a:ext cx="1286888" cy="86562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65143" y="3006010"/>
            <a:ext cx="1277168" cy="1056721"/>
          </a:xfrm>
          <a:prstGeom prst="rect">
            <a:avLst/>
          </a:prstGeom>
          <a:solidFill>
            <a:srgbClr val="F7F7F7"/>
          </a:solidFill>
        </p:spPr>
      </p:pic>
      <p:sp>
        <p:nvSpPr>
          <p:cNvPr id="44" name="TextBox 43"/>
          <p:cNvSpPr txBox="1"/>
          <p:nvPr/>
        </p:nvSpPr>
        <p:spPr>
          <a:xfrm>
            <a:off x="142504" y="3190541"/>
            <a:ext cx="1189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INFN </a:t>
            </a:r>
            <a:r>
              <a:rPr lang="en-US" dirty="0">
                <a:solidFill>
                  <a:srgbClr val="0C377B"/>
                </a:solidFill>
                <a:latin typeface="Arial"/>
              </a:rPr>
              <a:t>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579015" y="4221404"/>
            <a:ext cx="1189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CEA </a:t>
            </a:r>
            <a:r>
              <a:rPr lang="en-US" dirty="0">
                <a:solidFill>
                  <a:srgbClr val="0C377B"/>
                </a:solidFill>
                <a:latin typeface="Arial"/>
              </a:rPr>
              <a:t>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653899" y="3190541"/>
            <a:ext cx="1189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CIEMAT </a:t>
            </a:r>
            <a:r>
              <a:rPr lang="en-US" dirty="0">
                <a:solidFill>
                  <a:srgbClr val="0C377B"/>
                </a:solidFill>
                <a:latin typeface="Arial"/>
              </a:rPr>
              <a:t>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112061" y="4155397"/>
            <a:ext cx="1189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PSI </a:t>
            </a:r>
            <a:r>
              <a:rPr lang="en-US" dirty="0">
                <a:solidFill>
                  <a:srgbClr val="0C377B"/>
                </a:solidFill>
                <a:latin typeface="Arial"/>
              </a:rPr>
              <a:t>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110283" y="3860405"/>
            <a:ext cx="1189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LBNL </a:t>
            </a:r>
            <a:r>
              <a:rPr lang="en-US" dirty="0">
                <a:solidFill>
                  <a:srgbClr val="0C377B"/>
                </a:solidFill>
                <a:latin typeface="Arial"/>
              </a:rPr>
              <a:t>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110283" y="4432258"/>
            <a:ext cx="1189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FNAL </a:t>
            </a:r>
            <a:r>
              <a:rPr lang="en-US" dirty="0">
                <a:solidFill>
                  <a:srgbClr val="0C377B"/>
                </a:solidFill>
                <a:latin typeface="Arial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 flipH="1">
            <a:off x="67468" y="3511702"/>
            <a:ext cx="9097529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1600" dirty="0" err="1" smtClean="0"/>
              <a:t>Very</a:t>
            </a:r>
            <a:r>
              <a:rPr lang="fr-CH" sz="1600" dirty="0" smtClean="0"/>
              <a:t> good: </a:t>
            </a:r>
            <a:r>
              <a:rPr lang="fr-CH" sz="1600" dirty="0" err="1" smtClean="0"/>
              <a:t>gaining</a:t>
            </a:r>
            <a:r>
              <a:rPr lang="fr-CH" sz="1600" dirty="0" smtClean="0"/>
              <a:t> </a:t>
            </a:r>
            <a:r>
              <a:rPr lang="fr-CH" sz="1600" dirty="0" err="1" smtClean="0"/>
              <a:t>resources</a:t>
            </a:r>
            <a:r>
              <a:rPr lang="fr-CH" sz="1600" dirty="0" smtClean="0"/>
              <a:t> and supports by </a:t>
            </a:r>
            <a:r>
              <a:rPr lang="fr-CH" sz="1600" dirty="0" err="1" smtClean="0"/>
              <a:t>various</a:t>
            </a:r>
            <a:r>
              <a:rPr lang="fr-CH" sz="1600" dirty="0" smtClean="0"/>
              <a:t> </a:t>
            </a:r>
            <a:r>
              <a:rPr lang="fr-CH" sz="1600" dirty="0" err="1" smtClean="0"/>
              <a:t>labs</a:t>
            </a:r>
            <a:r>
              <a:rPr lang="fr-CH" sz="1600" dirty="0" smtClean="0"/>
              <a:t>…</a:t>
            </a:r>
          </a:p>
          <a:p>
            <a:r>
              <a:rPr lang="fr-CH" sz="1600" dirty="0" smtClean="0"/>
              <a:t>But </a:t>
            </a:r>
            <a:r>
              <a:rPr lang="fr-CH" sz="1600" dirty="0" err="1" smtClean="0"/>
              <a:t>it</a:t>
            </a:r>
            <a:r>
              <a:rPr lang="fr-CH" sz="1600" dirty="0" smtClean="0"/>
              <a:t> </a:t>
            </a:r>
            <a:r>
              <a:rPr lang="fr-CH" sz="1600" dirty="0" err="1" smtClean="0"/>
              <a:t>is</a:t>
            </a:r>
            <a:r>
              <a:rPr lang="fr-CH" sz="1600" dirty="0" smtClean="0"/>
              <a:t> </a:t>
            </a:r>
            <a:r>
              <a:rPr lang="fr-CH" sz="1600" dirty="0" err="1" smtClean="0"/>
              <a:t>wise</a:t>
            </a:r>
            <a:r>
              <a:rPr lang="fr-CH" sz="1600" dirty="0" smtClean="0"/>
              <a:t>? </a:t>
            </a:r>
            <a:r>
              <a:rPr lang="fr-CH" sz="1600" dirty="0" err="1" smtClean="0"/>
              <a:t>Choose</a:t>
            </a:r>
            <a:r>
              <a:rPr lang="fr-CH" sz="1600" dirty="0" smtClean="0"/>
              <a:t> a design and </a:t>
            </a:r>
            <a:r>
              <a:rPr lang="fr-CH" sz="1600" dirty="0" err="1" smtClean="0"/>
              <a:t>concentrate</a:t>
            </a:r>
            <a:r>
              <a:rPr lang="fr-CH" sz="1600" dirty="0" smtClean="0"/>
              <a:t> on </a:t>
            </a:r>
            <a:r>
              <a:rPr lang="fr-CH" sz="1600" dirty="0" err="1" smtClean="0"/>
              <a:t>it</a:t>
            </a:r>
            <a:r>
              <a:rPr lang="fr-CH" sz="1600" dirty="0" smtClean="0"/>
              <a:t>? … </a:t>
            </a:r>
          </a:p>
          <a:p>
            <a:r>
              <a:rPr lang="fr-CH" sz="1600" dirty="0" smtClean="0">
                <a:solidFill>
                  <a:srgbClr val="FFFF00"/>
                </a:solidFill>
              </a:rPr>
              <a:t>This </a:t>
            </a:r>
            <a:r>
              <a:rPr lang="fr-CH" sz="1600" dirty="0" err="1" smtClean="0">
                <a:solidFill>
                  <a:srgbClr val="FFFF00"/>
                </a:solidFill>
              </a:rPr>
              <a:t>is</a:t>
            </a:r>
            <a:r>
              <a:rPr lang="fr-CH" sz="1600" dirty="0" smtClean="0">
                <a:solidFill>
                  <a:srgbClr val="FFFF00"/>
                </a:solidFill>
              </a:rPr>
              <a:t> a </a:t>
            </a:r>
            <a:r>
              <a:rPr lang="fr-CH" sz="1600" dirty="0" err="1" smtClean="0">
                <a:solidFill>
                  <a:srgbClr val="FFFF00"/>
                </a:solidFill>
              </a:rPr>
              <a:t>personal</a:t>
            </a:r>
            <a:r>
              <a:rPr lang="fr-CH" sz="1600" dirty="0" smtClean="0">
                <a:solidFill>
                  <a:srgbClr val="FFFF00"/>
                </a:solidFill>
              </a:rPr>
              <a:t> opinion but </a:t>
            </a:r>
            <a:r>
              <a:rPr lang="fr-CH" sz="1600" dirty="0" err="1" smtClean="0">
                <a:solidFill>
                  <a:srgbClr val="FFFF00"/>
                </a:solidFill>
              </a:rPr>
              <a:t>seems</a:t>
            </a:r>
            <a:r>
              <a:rPr lang="fr-CH" sz="1600" dirty="0" smtClean="0">
                <a:solidFill>
                  <a:srgbClr val="FFFF00"/>
                </a:solidFill>
              </a:rPr>
              <a:t> to me </a:t>
            </a:r>
            <a:r>
              <a:rPr lang="fr-CH" sz="1600" dirty="0" err="1" smtClean="0">
                <a:solidFill>
                  <a:srgbClr val="FFFF00"/>
                </a:solidFill>
              </a:rPr>
              <a:t>evident</a:t>
            </a:r>
            <a:r>
              <a:rPr lang="fr-CH" sz="1600" dirty="0" smtClean="0">
                <a:solidFill>
                  <a:srgbClr val="FFFF00"/>
                </a:solidFill>
              </a:rPr>
              <a:t>... And 16 T </a:t>
            </a:r>
            <a:r>
              <a:rPr lang="fr-CH" sz="1600" dirty="0" err="1" smtClean="0">
                <a:solidFill>
                  <a:srgbClr val="FFFF00"/>
                </a:solidFill>
              </a:rPr>
              <a:t>will</a:t>
            </a:r>
            <a:r>
              <a:rPr lang="fr-CH" sz="1600" dirty="0" smtClean="0">
                <a:solidFill>
                  <a:srgbClr val="FFFF00"/>
                </a:solidFill>
              </a:rPr>
              <a:t> </a:t>
            </a:r>
            <a:r>
              <a:rPr lang="fr-CH" sz="1600" dirty="0" err="1" smtClean="0">
                <a:solidFill>
                  <a:srgbClr val="FFFF00"/>
                </a:solidFill>
              </a:rPr>
              <a:t>prove</a:t>
            </a:r>
            <a:r>
              <a:rPr lang="fr-CH" sz="1600" dirty="0" smtClean="0">
                <a:solidFill>
                  <a:srgbClr val="FFFF00"/>
                </a:solidFill>
              </a:rPr>
              <a:t> to </a:t>
            </a:r>
            <a:r>
              <a:rPr lang="fr-CH" sz="1600" dirty="0" err="1" smtClean="0">
                <a:solidFill>
                  <a:srgbClr val="FFFF00"/>
                </a:solidFill>
              </a:rPr>
              <a:t>take</a:t>
            </a:r>
            <a:r>
              <a:rPr lang="fr-CH" sz="1600" dirty="0" smtClean="0">
                <a:solidFill>
                  <a:srgbClr val="FFFF00"/>
                </a:solidFill>
              </a:rPr>
              <a:t> longer </a:t>
            </a:r>
            <a:r>
              <a:rPr lang="fr-CH" sz="1600" dirty="0" err="1" smtClean="0">
                <a:solidFill>
                  <a:srgbClr val="FFFF00"/>
                </a:solidFill>
              </a:rPr>
              <a:t>than</a:t>
            </a:r>
            <a:r>
              <a:rPr lang="fr-CH" sz="1600" dirty="0" smtClean="0">
                <a:solidFill>
                  <a:srgbClr val="FFFF00"/>
                </a:solidFill>
              </a:rPr>
              <a:t> </a:t>
            </a:r>
            <a:r>
              <a:rPr lang="fr-CH" sz="1600" dirty="0" err="1" smtClean="0">
                <a:solidFill>
                  <a:srgbClr val="FFFF00"/>
                </a:solidFill>
              </a:rPr>
              <a:t>previous</a:t>
            </a:r>
            <a:r>
              <a:rPr lang="fr-CH" sz="1600" dirty="0" smtClean="0">
                <a:solidFill>
                  <a:srgbClr val="FFFF00"/>
                </a:solidFill>
              </a:rPr>
              <a:t> projection </a:t>
            </a:r>
            <a:r>
              <a:rPr lang="fr-CH" sz="1600" dirty="0" smtClean="0">
                <a:solidFill>
                  <a:srgbClr val="FFFF00"/>
                </a:solidFill>
                <a:sym typeface="Symbol" panose="05050102010706020507" pitchFamily="18" charset="2"/>
              </a:rPr>
              <a:t> </a:t>
            </a:r>
            <a:r>
              <a:rPr lang="fr-CH" sz="1600" dirty="0" err="1" smtClean="0">
                <a:solidFill>
                  <a:srgbClr val="FFFF00"/>
                </a:solidFill>
                <a:sym typeface="Symbol" panose="05050102010706020507" pitchFamily="18" charset="2"/>
              </a:rPr>
              <a:t>evident</a:t>
            </a:r>
            <a:r>
              <a:rPr lang="fr-CH" sz="1600" dirty="0" smtClean="0">
                <a:solidFill>
                  <a:srgbClr val="FFFF00"/>
                </a:solidFill>
                <a:sym typeface="Symbol" panose="05050102010706020507" pitchFamily="18" charset="2"/>
              </a:rPr>
              <a:t> by the new </a:t>
            </a:r>
            <a:r>
              <a:rPr lang="fr-CH" sz="1600" dirty="0" err="1" smtClean="0">
                <a:solidFill>
                  <a:srgbClr val="FFFF00"/>
                </a:solidFill>
                <a:sym typeface="Symbol" panose="05050102010706020507" pitchFamily="18" charset="2"/>
              </a:rPr>
              <a:t>strategy</a:t>
            </a:r>
            <a:r>
              <a:rPr lang="fr-CH" sz="1600" dirty="0" smtClean="0">
                <a:solidFill>
                  <a:srgbClr val="FFFF00"/>
                </a:solidFill>
                <a:sym typeface="Symbol" panose="05050102010706020507" pitchFamily="18" charset="2"/>
              </a:rPr>
              <a:t> by CERN</a:t>
            </a:r>
          </a:p>
          <a:p>
            <a:r>
              <a:rPr lang="fr-CH" sz="1600" dirty="0">
                <a:solidFill>
                  <a:srgbClr val="FFFF00"/>
                </a:solidFill>
                <a:sym typeface="Symbol" panose="05050102010706020507" pitchFamily="18" charset="2"/>
              </a:rPr>
              <a:t>C</a:t>
            </a:r>
            <a:r>
              <a:rPr lang="fr-CH" sz="1600" dirty="0" smtClean="0">
                <a:solidFill>
                  <a:srgbClr val="FFFF00"/>
                </a:solidFill>
                <a:sym typeface="Symbol" panose="05050102010706020507" pitchFamily="18" charset="2"/>
              </a:rPr>
              <a:t>onstruction of </a:t>
            </a:r>
            <a:r>
              <a:rPr lang="fr-CH" sz="1600" dirty="0" err="1" smtClean="0">
                <a:solidFill>
                  <a:srgbClr val="FFFF00"/>
                </a:solidFill>
                <a:sym typeface="Symbol" panose="05050102010706020507" pitchFamily="18" charset="2"/>
              </a:rPr>
              <a:t>hh</a:t>
            </a:r>
            <a:r>
              <a:rPr lang="fr-CH" sz="1600" dirty="0" smtClean="0">
                <a:solidFill>
                  <a:srgbClr val="FFFF00"/>
                </a:solidFill>
                <a:sym typeface="Symbol" panose="05050102010706020507" pitchFamily="18" charset="2"/>
              </a:rPr>
              <a:t> </a:t>
            </a:r>
            <a:r>
              <a:rPr lang="fr-CH" sz="1600" dirty="0" err="1" smtClean="0">
                <a:solidFill>
                  <a:srgbClr val="FFFF00"/>
                </a:solidFill>
                <a:sym typeface="Symbol" panose="05050102010706020507" pitchFamily="18" charset="2"/>
              </a:rPr>
              <a:t>launched</a:t>
            </a:r>
            <a:r>
              <a:rPr lang="fr-CH" sz="1600" dirty="0" smtClean="0">
                <a:solidFill>
                  <a:srgbClr val="FFFF00"/>
                </a:solidFill>
                <a:sym typeface="Symbol" panose="05050102010706020507" pitchFamily="18" charset="2"/>
              </a:rPr>
              <a:t> in the 2020s the </a:t>
            </a:r>
            <a:r>
              <a:rPr lang="fr-CH" sz="1600" dirty="0" err="1" smtClean="0">
                <a:solidFill>
                  <a:srgbClr val="FFFF00"/>
                </a:solidFill>
                <a:sym typeface="Symbol" panose="05050102010706020507" pitchFamily="18" charset="2"/>
              </a:rPr>
              <a:t>only</a:t>
            </a:r>
            <a:r>
              <a:rPr lang="fr-CH" sz="1600" dirty="0" smtClean="0">
                <a:solidFill>
                  <a:srgbClr val="FFFF00"/>
                </a:solidFill>
                <a:sym typeface="Symbol" panose="05050102010706020507" pitchFamily="18" charset="2"/>
              </a:rPr>
              <a:t> </a:t>
            </a:r>
            <a:r>
              <a:rPr lang="fr-CH" sz="1600" dirty="0" err="1" smtClean="0">
                <a:solidFill>
                  <a:srgbClr val="FFFF00"/>
                </a:solidFill>
                <a:sym typeface="Symbol" panose="05050102010706020507" pitchFamily="18" charset="2"/>
              </a:rPr>
              <a:t>way</a:t>
            </a:r>
            <a:r>
              <a:rPr lang="fr-CH" sz="1600" dirty="0" smtClean="0">
                <a:solidFill>
                  <a:srgbClr val="FFFF00"/>
                </a:solidFill>
                <a:sym typeface="Symbol" panose="05050102010706020507" pitchFamily="18" charset="2"/>
              </a:rPr>
              <a:t> </a:t>
            </a:r>
            <a:r>
              <a:rPr lang="fr-CH" sz="1600" dirty="0" err="1" smtClean="0">
                <a:solidFill>
                  <a:srgbClr val="FFFF00"/>
                </a:solidFill>
                <a:sym typeface="Symbol" panose="05050102010706020507" pitchFamily="18" charset="2"/>
              </a:rPr>
              <a:t>is</a:t>
            </a:r>
            <a:r>
              <a:rPr lang="fr-CH" sz="1600" dirty="0" smtClean="0">
                <a:solidFill>
                  <a:srgbClr val="FFFF00"/>
                </a:solidFill>
                <a:sym typeface="Symbol" panose="05050102010706020507" pitchFamily="18" charset="2"/>
              </a:rPr>
              <a:t> to </a:t>
            </a:r>
            <a:r>
              <a:rPr lang="fr-CH" sz="1600" dirty="0" err="1" smtClean="0">
                <a:solidFill>
                  <a:srgbClr val="FFFF00"/>
                </a:solidFill>
                <a:sym typeface="Symbol" panose="05050102010706020507" pitchFamily="18" charset="2"/>
              </a:rPr>
              <a:t>aim</a:t>
            </a:r>
            <a:r>
              <a:rPr lang="fr-CH" sz="1600" dirty="0" smtClean="0">
                <a:solidFill>
                  <a:srgbClr val="FFFF00"/>
                </a:solidFill>
                <a:sym typeface="Symbol" panose="05050102010706020507" pitchFamily="18" charset="2"/>
              </a:rPr>
              <a:t> </a:t>
            </a:r>
            <a:r>
              <a:rPr lang="fr-CH" sz="1600" b="1" dirty="0" smtClean="0">
                <a:solidFill>
                  <a:srgbClr val="FFFF00"/>
                </a:solidFill>
                <a:sym typeface="Symbol" panose="05050102010706020507" pitchFamily="18" charset="2"/>
              </a:rPr>
              <a:t>at 14 T range, 20% </a:t>
            </a:r>
            <a:r>
              <a:rPr lang="fr-CH" sz="1600" b="1" dirty="0" err="1" smtClean="0">
                <a:solidFill>
                  <a:srgbClr val="FFFF00"/>
                </a:solidFill>
                <a:sym typeface="Symbol" panose="05050102010706020507" pitchFamily="18" charset="2"/>
              </a:rPr>
              <a:t>above</a:t>
            </a:r>
            <a:r>
              <a:rPr lang="fr-CH" sz="1600" b="1" dirty="0" smtClean="0">
                <a:solidFill>
                  <a:srgbClr val="FFFF00"/>
                </a:solidFill>
                <a:sym typeface="Symbol" panose="05050102010706020507" pitchFamily="18" charset="2"/>
              </a:rPr>
              <a:t> HiLumi</a:t>
            </a:r>
            <a:endParaRPr lang="en-GB" sz="1600" b="1" dirty="0">
              <a:solidFill>
                <a:srgbClr val="FFFF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smtClean="0"/>
              <a:t>L. Rossi at I2FEST2019 (INFN&amp;IHEP@Torino18Feb2019)</a:t>
            </a:r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038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4" grpId="0"/>
      <p:bldP spid="45" grpId="0"/>
      <p:bldP spid="46" grpId="0"/>
      <p:bldP spid="47" grpId="0"/>
      <p:bldP spid="48" grpId="0"/>
      <p:bldP spid="49" grpId="0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-729"/>
            <a:ext cx="7056344" cy="404768"/>
          </a:xfrm>
        </p:spPr>
        <p:txBody>
          <a:bodyPr/>
          <a:lstStyle/>
          <a:p>
            <a:r>
              <a:rPr lang="fr-CH" dirty="0" smtClean="0"/>
              <a:t>Progress in </a:t>
            </a:r>
            <a:r>
              <a:rPr lang="fr-CH" dirty="0" err="1" smtClean="0"/>
              <a:t>magnets</a:t>
            </a:r>
            <a:r>
              <a:rPr lang="fr-CH" dirty="0" smtClean="0"/>
              <a:t> R&amp;D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smtClean="0"/>
              <a:t>L. Rossi at I2FEST2019 (INFN&amp;IHEP@Torino18Feb2019)</a:t>
            </a:r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26</a:t>
            </a:fld>
            <a:endParaRPr lang="fr-FR"/>
          </a:p>
        </p:txBody>
      </p:sp>
      <p:pic>
        <p:nvPicPr>
          <p:cNvPr id="5" name="Picture 4" descr="Screen Shot 2018-05-11 at 08.06.48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24" y="823243"/>
            <a:ext cx="5816600" cy="4116872"/>
          </a:xfrm>
          <a:prstGeom prst="rect">
            <a:avLst/>
          </a:prstGeom>
        </p:spPr>
      </p:pic>
      <p:pic>
        <p:nvPicPr>
          <p:cNvPr id="18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620" y="3325836"/>
            <a:ext cx="2535180" cy="1425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146" y="1338677"/>
            <a:ext cx="2535180" cy="1950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444208" y="711731"/>
            <a:ext cx="251949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2018: FRESCA2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(14.6 T at 1.9 K, 100 mm)</a:t>
            </a:r>
          </a:p>
        </p:txBody>
      </p:sp>
      <p:sp>
        <p:nvSpPr>
          <p:cNvPr id="21" name="Oval 20"/>
          <p:cNvSpPr/>
          <p:nvPr/>
        </p:nvSpPr>
        <p:spPr>
          <a:xfrm>
            <a:off x="4935075" y="1601682"/>
            <a:ext cx="1115625" cy="381929"/>
          </a:xfrm>
          <a:prstGeom prst="ellipse">
            <a:avLst/>
          </a:prstGeom>
          <a:noFill/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Callout 6"/>
          <p:cNvSpPr/>
          <p:nvPr/>
        </p:nvSpPr>
        <p:spPr>
          <a:xfrm>
            <a:off x="3433936" y="1309181"/>
            <a:ext cx="1223693" cy="944951"/>
          </a:xfrm>
          <a:prstGeom prst="wedgeEllipseCallout">
            <a:avLst>
              <a:gd name="adj1" fmla="val 62417"/>
              <a:gd name="adj2" fmla="val 51495"/>
            </a:avLst>
          </a:prstGeom>
          <a:solidFill>
            <a:schemeClr val="dk1">
              <a:alpha val="2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srgbClr val="0070C0"/>
              </a:solidFill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4238682" y="432859"/>
            <a:ext cx="1223693" cy="944951"/>
          </a:xfrm>
          <a:prstGeom prst="wedgeEllipseCallout">
            <a:avLst>
              <a:gd name="adj1" fmla="val 62417"/>
              <a:gd name="adj2" fmla="val 51495"/>
            </a:avLst>
          </a:prstGeom>
          <a:solidFill>
            <a:schemeClr val="dk1">
              <a:alpha val="2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err="1" smtClean="0">
                <a:solidFill>
                  <a:srgbClr val="C00000"/>
                </a:solidFill>
              </a:rPr>
              <a:t>We</a:t>
            </a:r>
            <a:r>
              <a:rPr lang="fr-CH" sz="1200" dirty="0" smtClean="0">
                <a:solidFill>
                  <a:srgbClr val="C00000"/>
                </a:solidFill>
              </a:rPr>
              <a:t> </a:t>
            </a:r>
            <a:r>
              <a:rPr lang="fr-CH" sz="1200" dirty="0" err="1" smtClean="0">
                <a:solidFill>
                  <a:srgbClr val="C00000"/>
                </a:solidFill>
              </a:rPr>
              <a:t>need</a:t>
            </a:r>
            <a:r>
              <a:rPr lang="fr-CH" sz="1200" dirty="0" smtClean="0">
                <a:solidFill>
                  <a:srgbClr val="C00000"/>
                </a:solidFill>
              </a:rPr>
              <a:t> to </a:t>
            </a:r>
            <a:r>
              <a:rPr lang="fr-CH" sz="1200" dirty="0" err="1" smtClean="0">
                <a:solidFill>
                  <a:srgbClr val="C00000"/>
                </a:solidFill>
              </a:rPr>
              <a:t>fill</a:t>
            </a:r>
            <a:r>
              <a:rPr lang="fr-CH" sz="1200" dirty="0" smtClean="0">
                <a:solidFill>
                  <a:srgbClr val="C00000"/>
                </a:solidFill>
              </a:rPr>
              <a:t> </a:t>
            </a:r>
            <a:r>
              <a:rPr lang="fr-CH" sz="1200" dirty="0" err="1" smtClean="0">
                <a:solidFill>
                  <a:srgbClr val="C00000"/>
                </a:solidFill>
              </a:rPr>
              <a:t>here</a:t>
            </a:r>
            <a:r>
              <a:rPr lang="fr-CH" sz="1200" dirty="0" smtClean="0">
                <a:solidFill>
                  <a:srgbClr val="C00000"/>
                </a:solidFill>
              </a:rPr>
              <a:t> for FCC/HE</a:t>
            </a:r>
            <a:endParaRPr lang="en-GB" sz="1200" dirty="0">
              <a:solidFill>
                <a:srgbClr val="C0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657629" y="2207483"/>
            <a:ext cx="706459" cy="363648"/>
          </a:xfrm>
          <a:prstGeom prst="ellipse">
            <a:avLst/>
          </a:prstGeom>
          <a:solidFill>
            <a:schemeClr val="accent4">
              <a:lumMod val="40000"/>
              <a:lumOff val="60000"/>
              <a:alpha val="49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fr-CH" sz="1100" b="1" dirty="0" smtClean="0"/>
              <a:t>HiLumi</a:t>
            </a:r>
            <a:endParaRPr lang="en-GB" sz="1100" b="1" dirty="0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5029162" y="1047307"/>
            <a:ext cx="123506" cy="123506"/>
          </a:xfrm>
          <a:prstGeom prst="ellips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157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575" y="195486"/>
            <a:ext cx="6158945" cy="46805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And the HTS ? </a:t>
            </a:r>
            <a:r>
              <a:rPr lang="fr-CH" dirty="0" err="1" smtClean="0"/>
              <a:t>Only</a:t>
            </a:r>
            <a:r>
              <a:rPr lang="fr-CH" dirty="0" smtClean="0"/>
              <a:t> </a:t>
            </a:r>
            <a:r>
              <a:rPr lang="fr-CH" dirty="0" err="1" smtClean="0"/>
              <a:t>way</a:t>
            </a:r>
            <a:r>
              <a:rPr lang="fr-CH" dirty="0" smtClean="0"/>
              <a:t> to </a:t>
            </a:r>
            <a:r>
              <a:rPr lang="fr-CH" dirty="0" err="1" smtClean="0"/>
              <a:t>reach</a:t>
            </a:r>
            <a:r>
              <a:rPr lang="fr-CH" dirty="0" smtClean="0"/>
              <a:t> 16-25 T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smtClean="0"/>
              <a:t>L. Rossi at I2FEST2019 (INFN&amp;IHEP@Torino18Feb2019)</a:t>
            </a:r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6" name="Oval Callout 5"/>
          <p:cNvSpPr/>
          <p:nvPr/>
        </p:nvSpPr>
        <p:spPr>
          <a:xfrm>
            <a:off x="4860032" y="2248656"/>
            <a:ext cx="1800199" cy="944951"/>
          </a:xfrm>
          <a:prstGeom prst="wedgeEllipseCallout">
            <a:avLst>
              <a:gd name="adj1" fmla="val -230"/>
              <a:gd name="adj2" fmla="val -89428"/>
            </a:avLst>
          </a:prstGeom>
          <a:solidFill>
            <a:schemeClr val="dk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 smtClean="0">
                <a:solidFill>
                  <a:srgbClr val="FFFF00"/>
                </a:solidFill>
              </a:rPr>
              <a:t>15 T </a:t>
            </a:r>
            <a:r>
              <a:rPr lang="fr-CH" sz="1400" dirty="0" err="1" smtClean="0">
                <a:solidFill>
                  <a:srgbClr val="FFFF00"/>
                </a:solidFill>
              </a:rPr>
              <a:t>is</a:t>
            </a:r>
            <a:r>
              <a:rPr lang="fr-CH" sz="1400" dirty="0" smtClean="0">
                <a:solidFill>
                  <a:srgbClr val="FFFF00"/>
                </a:solidFill>
              </a:rPr>
              <a:t> the HTS </a:t>
            </a:r>
            <a:r>
              <a:rPr lang="fr-CH" sz="1400" dirty="0" err="1" smtClean="0">
                <a:solidFill>
                  <a:srgbClr val="FFFF00"/>
                </a:solidFill>
              </a:rPr>
              <a:t>crossing</a:t>
            </a:r>
            <a:r>
              <a:rPr lang="fr-CH" sz="1400" dirty="0" smtClean="0">
                <a:solidFill>
                  <a:srgbClr val="FFFF00"/>
                </a:solidFill>
              </a:rPr>
              <a:t> point</a:t>
            </a:r>
            <a:endParaRPr lang="en-GB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29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35000"/>
            <a:ext cx="7128792" cy="540000"/>
          </a:xfrm>
        </p:spPr>
        <p:txBody>
          <a:bodyPr/>
          <a:lstStyle/>
          <a:p>
            <a:r>
              <a:rPr lang="en-US" sz="2400" dirty="0" smtClean="0"/>
              <a:t>20 T or more: Super proton-proton Collider</a:t>
            </a:r>
            <a:br>
              <a:rPr lang="en-US" sz="2400" dirty="0" smtClean="0"/>
            </a:br>
            <a:r>
              <a:rPr lang="en-US" sz="2400" dirty="0" smtClean="0"/>
              <a:t>in China (after CEPC)</a:t>
            </a:r>
            <a:endParaRPr lang="en-US" sz="24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208179" y="3387542"/>
          <a:ext cx="4696554" cy="1127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99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0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82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82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LHC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FCC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SppC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Circumference (km)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26.7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97.5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Dipole field (T)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8.33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16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12…24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C.o.M</a:t>
                      </a:r>
                      <a:r>
                        <a:rPr lang="en-US" sz="1400" dirty="0" smtClean="0"/>
                        <a:t>. energy (</a:t>
                      </a:r>
                      <a:r>
                        <a:rPr lang="en-US" sz="1400" dirty="0" err="1" smtClean="0"/>
                        <a:t>TeV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14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70…125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5" descr="Screen Shot 2017-07-30 at 13.39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532" y="816475"/>
            <a:ext cx="6592306" cy="25239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62425" y="238670"/>
            <a:ext cx="844963" cy="577805"/>
          </a:xfrm>
          <a:prstGeom prst="rect">
            <a:avLst/>
          </a:prstGeom>
        </p:spPr>
      </p:pic>
      <p:pic>
        <p:nvPicPr>
          <p:cNvPr id="8" name="图片 26"/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4"/>
          <a:stretch/>
        </p:blipFill>
        <p:spPr>
          <a:xfrm>
            <a:off x="1143001" y="2904048"/>
            <a:ext cx="1988831" cy="16714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85419" y="4603790"/>
            <a:ext cx="1911101" cy="2539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r"/>
            <a:r>
              <a:rPr lang="en-US" sz="1050" dirty="0"/>
              <a:t>Courtesy of Q. Xu, IHEP, CN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L. Rossi at I2FEST2019 (INFN&amp;IHEP@Torino18Feb2019)</a:t>
            </a:r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98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94757"/>
            <a:ext cx="5940000" cy="540000"/>
          </a:xfrm>
        </p:spPr>
        <p:txBody>
          <a:bodyPr/>
          <a:lstStyle/>
          <a:p>
            <a:r>
              <a:rPr lang="en-US" dirty="0" smtClean="0"/>
              <a:t>CN high-field magnet R&amp;D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373553" y="721688"/>
            <a:ext cx="3627447" cy="3305742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Baseline design</a:t>
            </a:r>
          </a:p>
          <a:p>
            <a:pPr lvl="1"/>
            <a:r>
              <a:rPr lang="en-US" dirty="0"/>
              <a:t>Tunnel circumference: 100 km</a:t>
            </a:r>
          </a:p>
          <a:p>
            <a:pPr lvl="1"/>
            <a:r>
              <a:rPr lang="en-US" b="1" dirty="0"/>
              <a:t>Dipole magnet field: 12 T, iron-based HTS technology (IBS)</a:t>
            </a:r>
          </a:p>
          <a:p>
            <a:pPr lvl="1"/>
            <a:r>
              <a:rPr lang="en-US" dirty="0"/>
              <a:t>Center of Mass energy: &gt;70 </a:t>
            </a:r>
            <a:r>
              <a:rPr lang="en-US" dirty="0" err="1"/>
              <a:t>TeV</a:t>
            </a:r>
            <a:endParaRPr lang="en-US" dirty="0"/>
          </a:p>
          <a:p>
            <a:r>
              <a:rPr lang="en-US" dirty="0" smtClean="0"/>
              <a:t>Upgrade </a:t>
            </a:r>
            <a:r>
              <a:rPr lang="en-US" dirty="0"/>
              <a:t>phase</a:t>
            </a:r>
          </a:p>
          <a:p>
            <a:pPr lvl="1"/>
            <a:r>
              <a:rPr lang="en-US" dirty="0"/>
              <a:t>Dipole magnet field: </a:t>
            </a:r>
            <a:r>
              <a:rPr lang="en-US" dirty="0" smtClean="0"/>
              <a:t>20…24T</a:t>
            </a:r>
            <a:r>
              <a:rPr lang="en-US" dirty="0"/>
              <a:t>, IBS technology</a:t>
            </a:r>
          </a:p>
          <a:p>
            <a:pPr lvl="1"/>
            <a:r>
              <a:rPr lang="en-US" dirty="0"/>
              <a:t>Center of Mass energy: &gt;125 </a:t>
            </a:r>
            <a:r>
              <a:rPr lang="en-US" dirty="0" err="1"/>
              <a:t>TeV</a:t>
            </a:r>
            <a:endParaRPr lang="en-US" dirty="0"/>
          </a:p>
          <a:p>
            <a:r>
              <a:rPr lang="en-US" dirty="0" smtClean="0"/>
              <a:t>Development </a:t>
            </a:r>
            <a:r>
              <a:rPr lang="en-US" dirty="0"/>
              <a:t>of high-field superconducting magnet technology</a:t>
            </a:r>
          </a:p>
          <a:p>
            <a:pPr lvl="1"/>
            <a:r>
              <a:rPr lang="en-US" dirty="0"/>
              <a:t>Starting to develop required HTS magnet technology before applicable iron-based wire is available</a:t>
            </a:r>
          </a:p>
          <a:p>
            <a:pPr lvl="1"/>
            <a:r>
              <a:rPr lang="en-US" dirty="0" err="1"/>
              <a:t>ReBCO</a:t>
            </a:r>
            <a:r>
              <a:rPr lang="en-US" dirty="0"/>
              <a:t> &amp; Bi-2212 and LTS wires be used for model magnet studies and as an option for </a:t>
            </a:r>
            <a:r>
              <a:rPr lang="en-US" dirty="0" err="1" smtClean="0"/>
              <a:t>SppC</a:t>
            </a:r>
            <a:r>
              <a:rPr lang="en-US" dirty="0"/>
              <a:t>: stress management, quench protection, field quality control and fabrication </a:t>
            </a:r>
            <a:r>
              <a:rPr lang="en-US" dirty="0" smtClean="0"/>
              <a:t>methods</a:t>
            </a:r>
            <a:endParaRPr lang="en-US" dirty="0"/>
          </a:p>
        </p:txBody>
      </p:sp>
      <p:pic>
        <p:nvPicPr>
          <p:cNvPr id="3" name="图片 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63"/>
          <a:stretch/>
        </p:blipFill>
        <p:spPr>
          <a:xfrm>
            <a:off x="2757596" y="604171"/>
            <a:ext cx="1897006" cy="18530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4532" y="2302902"/>
            <a:ext cx="3329729" cy="276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Conceptual design of common coil 12T dipole</a:t>
            </a:r>
          </a:p>
        </p:txBody>
      </p:sp>
      <p:sp>
        <p:nvSpPr>
          <p:cNvPr id="6" name="矩形 2"/>
          <p:cNvSpPr/>
          <p:nvPr/>
        </p:nvSpPr>
        <p:spPr>
          <a:xfrm>
            <a:off x="4626312" y="3817386"/>
            <a:ext cx="3215209" cy="577081"/>
          </a:xfrm>
          <a:prstGeom prst="rect">
            <a:avLst/>
          </a:prstGeom>
          <a:ln w="190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b="1" i="1" dirty="0">
                <a:solidFill>
                  <a:srgbClr val="C00000"/>
                </a:solidFill>
              </a:rPr>
              <a:t>Top priority: reduce cost!</a:t>
            </a:r>
          </a:p>
          <a:p>
            <a:r>
              <a:rPr lang="en-US" altLang="zh-CN" sz="1350" b="1" i="1" dirty="0">
                <a:solidFill>
                  <a:srgbClr val="C00000"/>
                </a:solidFill>
              </a:rPr>
              <a:t>Instead of increasing field</a:t>
            </a:r>
            <a:endParaRPr lang="zh-CN" altLang="en-US" sz="1350" b="1" i="1" dirty="0">
              <a:solidFill>
                <a:srgbClr val="C00000"/>
              </a:solidFill>
            </a:endParaRPr>
          </a:p>
        </p:txBody>
      </p:sp>
      <p:pic>
        <p:nvPicPr>
          <p:cNvPr id="9" name="图片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14" y="721689"/>
            <a:ext cx="1638541" cy="3641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5779" y="35219"/>
            <a:ext cx="844963" cy="5778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40456" y="1046231"/>
            <a:ext cx="3186920" cy="30662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/>
          <p:cNvSpPr txBox="1"/>
          <p:nvPr/>
        </p:nvSpPr>
        <p:spPr>
          <a:xfrm>
            <a:off x="5903532" y="4813924"/>
            <a:ext cx="20601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350" dirty="0">
                <a:solidFill>
                  <a:schemeClr val="bg1"/>
                </a:solidFill>
              </a:rPr>
              <a:t>Courtesy of Q. </a:t>
            </a:r>
            <a:r>
              <a:rPr lang="en-US" sz="1350" dirty="0" err="1">
                <a:solidFill>
                  <a:schemeClr val="bg1"/>
                </a:solidFill>
              </a:rPr>
              <a:t>Xu</a:t>
            </a:r>
            <a:r>
              <a:rPr lang="en-US" sz="1350" dirty="0">
                <a:solidFill>
                  <a:schemeClr val="bg1"/>
                </a:solidFill>
              </a:rPr>
              <a:t>, IHEP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28562" y="4504151"/>
            <a:ext cx="1911101" cy="2539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r"/>
            <a:r>
              <a:rPr lang="en-US" sz="1050" dirty="0"/>
              <a:t>Courtesy of Q. Xu, IHEP, CN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4508" y="2841781"/>
            <a:ext cx="1549716" cy="161428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36712" y="4473500"/>
            <a:ext cx="1184940" cy="3000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CH" sz="1350" dirty="0"/>
              <a:t>IBS structure</a:t>
            </a:r>
            <a:endParaRPr lang="en-GB" sz="1350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L. Rossi at I2FEST2019 (INFN&amp;IHEP@Torino18Feb2019)</a:t>
            </a:r>
            <a:endParaRPr lang="en-GB" noProof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4677098" y="1706138"/>
            <a:ext cx="3351285" cy="36155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0681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940522"/>
              </p:ext>
            </p:extLst>
          </p:nvPr>
        </p:nvGraphicFramePr>
        <p:xfrm>
          <a:off x="1" y="735546"/>
          <a:ext cx="9144000" cy="4410216"/>
        </p:xfrm>
        <a:graphic>
          <a:graphicData uri="http://schemas.openxmlformats.org/drawingml/2006/table">
            <a:tbl>
              <a:tblPr firstRow="1" bandRow="1"/>
              <a:tblGrid>
                <a:gridCol w="2790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4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3">
                  <a:extLst>
                    <a:ext uri="{9D8B030D-6E8A-4147-A177-3AD203B41FA5}">
                      <a16:colId xmlns:a16="http://schemas.microsoft.com/office/drawing/2014/main" val="1072247410"/>
                    </a:ext>
                  </a:extLst>
                </a:gridCol>
                <a:gridCol w="9137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42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849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84915">
                  <a:extLst>
                    <a:ext uri="{9D8B030D-6E8A-4147-A177-3AD203B41FA5}">
                      <a16:colId xmlns:a16="http://schemas.microsoft.com/office/drawing/2014/main" val="2362098517"/>
                    </a:ext>
                  </a:extLst>
                </a:gridCol>
              </a:tblGrid>
              <a:tr h="394422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500" b="1" dirty="0" smtClean="0">
                          <a:solidFill>
                            <a:schemeClr val="bg1"/>
                          </a:solidFill>
                        </a:rPr>
                        <a:t>parameter</a:t>
                      </a:r>
                      <a:endParaRPr lang="en-GB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rgbClr val="A26B2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 gridSpan="3"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500" b="1" dirty="0" smtClean="0">
                          <a:solidFill>
                            <a:schemeClr val="bg1"/>
                          </a:solidFill>
                        </a:rPr>
                        <a:t>FCC-</a:t>
                      </a:r>
                      <a:r>
                        <a:rPr lang="en-GB" sz="1500" b="1" dirty="0" err="1" smtClean="0">
                          <a:solidFill>
                            <a:schemeClr val="bg1"/>
                          </a:solidFill>
                        </a:rPr>
                        <a:t>hh</a:t>
                      </a:r>
                      <a:endParaRPr lang="en-GB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 smtClean="0">
                          <a:solidFill>
                            <a:schemeClr val="bg1"/>
                          </a:solidFill>
                        </a:rPr>
                        <a:t>HE-LHC</a:t>
                      </a:r>
                      <a:endParaRPr lang="en-GB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500" b="1" dirty="0" smtClean="0">
                          <a:solidFill>
                            <a:schemeClr val="bg1"/>
                          </a:solidFill>
                        </a:rPr>
                        <a:t>HL-LHC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500" b="1" dirty="0" smtClean="0">
                          <a:solidFill>
                            <a:schemeClr val="bg1"/>
                          </a:solidFill>
                        </a:rPr>
                        <a:t>LHC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4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collision energy </a:t>
                      </a:r>
                      <a:r>
                        <a:rPr kumimoji="0" lang="en-GB" sz="1400" b="1" kern="1200" dirty="0" err="1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cms</a:t>
                      </a:r>
                      <a:r>
                        <a:rPr kumimoji="0" lang="en-GB" sz="14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[</a:t>
                      </a:r>
                      <a:r>
                        <a:rPr kumimoji="0" lang="en-GB" sz="1400" b="1" kern="1200" dirty="0" err="1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TeV</a:t>
                      </a:r>
                      <a:r>
                        <a:rPr kumimoji="0" lang="en-GB" sz="14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4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GB" sz="14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100</a:t>
                      </a:r>
                      <a:endParaRPr kumimoji="0" lang="en-GB" sz="14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  <a:endParaRPr kumimoji="0" lang="en-GB" sz="14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14</a:t>
                      </a:r>
                      <a:endParaRPr kumimoji="0" lang="de-AT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14</a:t>
                      </a:r>
                      <a:endParaRPr kumimoji="0" lang="de-AT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4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dipole field [T]</a:t>
                      </a:r>
                      <a:endParaRPr kumimoji="0" lang="en-GB" sz="14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  <a:endParaRPr kumimoji="0" lang="en-GB" sz="14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  <a:endParaRPr kumimoji="0" lang="en-GB" sz="14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8.33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8.33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6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4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circumference</a:t>
                      </a:r>
                      <a:r>
                        <a:rPr kumimoji="0" lang="de-AT" sz="14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[km]</a:t>
                      </a:r>
                      <a:endParaRPr kumimoji="0" lang="en-GB" sz="1400" b="1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0" lang="de-AT" sz="14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97.75</a:t>
                      </a:r>
                      <a:endParaRPr kumimoji="0" lang="en-GB" sz="14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26.7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26.7</a:t>
                      </a:r>
                      <a:endParaRPr kumimoji="0" lang="de-AT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26.7</a:t>
                      </a:r>
                      <a:endParaRPr kumimoji="0" lang="de-AT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646">
                <a:tc>
                  <a:txBody>
                    <a:bodyPr/>
                    <a:lstStyle/>
                    <a:p>
                      <a:r>
                        <a:rPr kumimoji="0" lang="en-GB" sz="14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beam current [A]</a:t>
                      </a:r>
                      <a:endParaRPr kumimoji="0" lang="en-GB" sz="14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0" lang="en-GB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1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4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bunch intensity  [10</a:t>
                      </a:r>
                      <a:r>
                        <a:rPr kumimoji="0" lang="en-GB" sz="14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en-GB" sz="14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4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4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14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 </a:t>
                      </a:r>
                      <a:endParaRPr kumimoji="0" lang="en-GB" sz="14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2.2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2.2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1.15</a:t>
                      </a:r>
                      <a:endParaRPr kumimoji="0" lang="en-GB" sz="14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1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4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bunch spacing  [ns]</a:t>
                      </a:r>
                      <a:endParaRPr kumimoji="0" lang="en-GB" sz="14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 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  <a:endParaRPr kumimoji="0" lang="en-GB" sz="14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1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400" b="1" kern="1200" dirty="0" err="1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synchr</a:t>
                      </a:r>
                      <a:r>
                        <a:rPr kumimoji="0" lang="en-GB" sz="14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. rad. power / ring [kW]</a:t>
                      </a:r>
                      <a:endParaRPr kumimoji="0" lang="en-GB" sz="14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4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2400</a:t>
                      </a:r>
                      <a:endParaRPr kumimoji="0" lang="en-GB" sz="14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0" lang="en-GB" sz="1800" b="1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7.3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3.6</a:t>
                      </a:r>
                      <a:endParaRPr kumimoji="0" lang="en-GB" sz="14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924253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kumimoji="0" lang="en-GB" sz="14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SR</a:t>
                      </a:r>
                      <a:r>
                        <a:rPr kumimoji="0" lang="en-GB" sz="14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power / length [W/m/ap.]</a:t>
                      </a:r>
                      <a:endParaRPr kumimoji="0" lang="en-GB" sz="14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28.4</a:t>
                      </a:r>
                      <a:endParaRPr kumimoji="0" lang="en-GB" sz="14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0" lang="en-GB" sz="1800" b="1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4.6</a:t>
                      </a:r>
                      <a:endParaRPr kumimoji="0" lang="en-GB" sz="14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0.33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0.17</a:t>
                      </a:r>
                      <a:endParaRPr kumimoji="0" lang="en-GB" sz="14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2006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kumimoji="0" lang="en-GB" sz="1400" b="1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long. emit. damping time [h]</a:t>
                      </a:r>
                      <a:endParaRPr kumimoji="0" lang="en-GB" sz="140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0.54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0" lang="en-GB" sz="1800" b="1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1.8</a:t>
                      </a:r>
                      <a:endParaRPr kumimoji="0" lang="en-GB" sz="14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12.9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12.9</a:t>
                      </a:r>
                      <a:endParaRPr kumimoji="0" lang="en-GB" sz="14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99448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4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beta*</a:t>
                      </a:r>
                      <a:r>
                        <a:rPr kumimoji="0" lang="de-AT" sz="14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[m]</a:t>
                      </a:r>
                      <a:endParaRPr kumimoji="0" lang="en-GB" sz="1400" b="1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0.3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0.25</a:t>
                      </a:r>
                      <a:endParaRPr kumimoji="0" lang="de-AT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0.15</a:t>
                      </a:r>
                      <a:r>
                        <a:rPr kumimoji="0" lang="de-AT" sz="1400" b="1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(min.)</a:t>
                      </a:r>
                      <a:endParaRPr kumimoji="0" lang="en-GB" sz="14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0.55</a:t>
                      </a:r>
                      <a:endParaRPr kumimoji="0" lang="en-GB" sz="14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530520"/>
                  </a:ext>
                </a:extLst>
              </a:tr>
              <a:tr h="2911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normalized emittance</a:t>
                      </a:r>
                      <a:r>
                        <a:rPr kumimoji="0" lang="en-US" sz="14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[</a:t>
                      </a:r>
                      <a:r>
                        <a:rPr kumimoji="0" lang="en-US" sz="1400" b="1" kern="1200" baseline="0" dirty="0" smtClean="0">
                          <a:solidFill>
                            <a:schemeClr val="dk1"/>
                          </a:solidFill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US" sz="14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m]</a:t>
                      </a:r>
                      <a:endParaRPr kumimoji="0" lang="en-GB" sz="1400" b="1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2.2 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2.5</a:t>
                      </a:r>
                      <a:r>
                        <a:rPr kumimoji="0" lang="de-AT" sz="1400" b="1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endParaRPr kumimoji="0" lang="de-AT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2.5</a:t>
                      </a:r>
                      <a:endParaRPr kumimoji="0" lang="en-GB" sz="14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3.75</a:t>
                      </a:r>
                      <a:endParaRPr kumimoji="0" lang="en-GB" sz="14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92026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kumimoji="0" lang="en-US" sz="14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peak luminosity [10</a:t>
                      </a:r>
                      <a:r>
                        <a:rPr kumimoji="0" lang="en-US" sz="14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en-US" sz="14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cm</a:t>
                      </a:r>
                      <a:r>
                        <a:rPr kumimoji="0" lang="en-US" sz="14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-2</a:t>
                      </a:r>
                      <a:r>
                        <a:rPr kumimoji="0" lang="en-US" sz="14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en-US" sz="14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-1</a:t>
                      </a:r>
                      <a:r>
                        <a:rPr kumimoji="0" lang="en-US" sz="14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4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en-GB" sz="14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30</a:t>
                      </a:r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28</a:t>
                      </a:r>
                      <a:endParaRPr kumimoji="0" lang="en-GB" sz="14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5 (lev.)</a:t>
                      </a:r>
                      <a:endParaRPr kumimoji="0" lang="en-GB" sz="14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14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56012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kumimoji="0" lang="en-GB" sz="14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events/bunch crossing</a:t>
                      </a:r>
                      <a:endParaRPr kumimoji="0" lang="en-GB" sz="14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170</a:t>
                      </a:r>
                      <a:endParaRPr kumimoji="0" lang="en-GB" sz="14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1000</a:t>
                      </a:r>
                      <a:endParaRPr kumimoji="0" lang="en-GB" sz="14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4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800</a:t>
                      </a:r>
                      <a:r>
                        <a:rPr kumimoji="0" lang="de-AT" sz="1400" b="1" kern="1200" baseline="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endParaRPr kumimoji="0" lang="en-GB" sz="14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132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  <a:endParaRPr kumimoji="0" lang="en-GB" sz="14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kumimoji="0" lang="en-GB" sz="14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stored energy/beam [GJ]</a:t>
                      </a:r>
                      <a:endParaRPr kumimoji="0" lang="en-GB" sz="14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8.4</a:t>
                      </a:r>
                      <a:endParaRPr kumimoji="0" lang="en-GB" sz="14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4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1.3</a:t>
                      </a:r>
                      <a:endParaRPr kumimoji="0" lang="en-GB" sz="14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0.7</a:t>
                      </a:r>
                      <a:endParaRPr kumimoji="0" lang="en-GB" sz="14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0.36</a:t>
                      </a:r>
                      <a:endParaRPr kumimoji="0" lang="en-GB" sz="14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0" y="-20538"/>
            <a:ext cx="9200585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700" dirty="0">
                <a:latin typeface="Arial"/>
              </a:rPr>
              <a:t>FCC-pp collider parameters </a:t>
            </a:r>
            <a:endParaRPr lang="en-US" sz="2700" kern="0" dirty="0">
              <a:latin typeface="Arial"/>
            </a:endParaRPr>
          </a:p>
        </p:txBody>
      </p:sp>
      <p:pic>
        <p:nvPicPr>
          <p:cNvPr id="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44"/>
            <a:ext cx="1525351" cy="63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116" y="141481"/>
            <a:ext cx="994382" cy="477806"/>
          </a:xfrm>
          <a:prstGeom prst="rect">
            <a:avLst/>
          </a:prstGeom>
          <a:solidFill>
            <a:srgbClr val="0C377B"/>
          </a:solidFill>
        </p:spPr>
      </p:pic>
      <p:sp>
        <p:nvSpPr>
          <p:cNvPr id="2" name="Rounded Rectangle 1"/>
          <p:cNvSpPr/>
          <p:nvPr/>
        </p:nvSpPr>
        <p:spPr>
          <a:xfrm>
            <a:off x="3491880" y="1419622"/>
            <a:ext cx="648072" cy="576064"/>
          </a:xfrm>
          <a:prstGeom prst="roundRect">
            <a:avLst/>
          </a:prstGeom>
          <a:noFill/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9"/>
          <p:cNvSpPr/>
          <p:nvPr/>
        </p:nvSpPr>
        <p:spPr>
          <a:xfrm>
            <a:off x="3491880" y="2859782"/>
            <a:ext cx="648072" cy="576064"/>
          </a:xfrm>
          <a:prstGeom prst="roundRect">
            <a:avLst/>
          </a:prstGeom>
          <a:noFill/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3563888" y="4853704"/>
            <a:ext cx="648072" cy="267494"/>
          </a:xfrm>
          <a:prstGeom prst="roundRect">
            <a:avLst/>
          </a:prstGeom>
          <a:noFill/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11"/>
          <p:cNvSpPr/>
          <p:nvPr/>
        </p:nvSpPr>
        <p:spPr>
          <a:xfrm>
            <a:off x="5292080" y="1393220"/>
            <a:ext cx="648072" cy="314434"/>
          </a:xfrm>
          <a:prstGeom prst="roundRect">
            <a:avLst/>
          </a:prstGeom>
          <a:noFill/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smtClean="0"/>
              <a:t>L. Rossi at I2FEST2019 (INFN&amp;IHEP@Torino18Feb2019)</a:t>
            </a:r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153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Comments</a:t>
            </a:r>
            <a:r>
              <a:rPr lang="fr-CH" dirty="0" smtClean="0"/>
              <a:t> on HTS (YBCO/REBCO)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CH" dirty="0" err="1"/>
              <a:t>W</a:t>
            </a:r>
            <a:r>
              <a:rPr lang="fr-CH" dirty="0" err="1" smtClean="0"/>
              <a:t>orking</a:t>
            </a:r>
            <a:r>
              <a:rPr lang="fr-CH" dirty="0" smtClean="0"/>
              <a:t> on new type of </a:t>
            </a:r>
            <a:r>
              <a:rPr lang="fr-CH" dirty="0" err="1" smtClean="0"/>
              <a:t>cables</a:t>
            </a:r>
            <a:r>
              <a:rPr lang="fr-CH" dirty="0" smtClean="0"/>
              <a:t> and </a:t>
            </a:r>
            <a:r>
              <a:rPr lang="fr-CH" dirty="0" err="1" smtClean="0"/>
              <a:t>magnets</a:t>
            </a:r>
            <a:r>
              <a:rPr lang="fr-CH" dirty="0" smtClean="0"/>
              <a:t>: </a:t>
            </a:r>
            <a:r>
              <a:rPr lang="fr-CH" dirty="0" err="1" smtClean="0"/>
              <a:t>reached</a:t>
            </a:r>
            <a:r>
              <a:rPr lang="fr-CH" dirty="0" smtClean="0"/>
              <a:t> 3.5 T, </a:t>
            </a:r>
            <a:r>
              <a:rPr lang="fr-CH" dirty="0" err="1" smtClean="0"/>
              <a:t>expected</a:t>
            </a:r>
            <a:r>
              <a:rPr lang="fr-CH" dirty="0" smtClean="0"/>
              <a:t> 7 T in March 2019</a:t>
            </a:r>
            <a:endParaRPr lang="en-GB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25074" y="1467148"/>
            <a:ext cx="2504440" cy="1654052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CH" dirty="0" smtClean="0"/>
              <a:t>HTS situation and perspective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497388" y="1543049"/>
            <a:ext cx="4549412" cy="3224213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fr-CH" dirty="0" err="1" smtClean="0"/>
              <a:t>Very</a:t>
            </a:r>
            <a:r>
              <a:rPr lang="fr-CH" dirty="0" smtClean="0"/>
              <a:t> </a:t>
            </a:r>
            <a:r>
              <a:rPr lang="fr-CH" dirty="0" err="1" smtClean="0"/>
              <a:t>expensive</a:t>
            </a:r>
            <a:r>
              <a:rPr lang="fr-CH" dirty="0" smtClean="0"/>
              <a:t> (5 times </a:t>
            </a:r>
            <a:r>
              <a:rPr lang="fr-CH" dirty="0" err="1" smtClean="0"/>
              <a:t>than</a:t>
            </a:r>
            <a:r>
              <a:rPr lang="fr-CH" dirty="0" smtClean="0"/>
              <a:t> Nb3Sn)</a:t>
            </a:r>
          </a:p>
          <a:p>
            <a:pPr algn="l"/>
            <a:r>
              <a:rPr lang="fr-CH" dirty="0" err="1" smtClean="0"/>
              <a:t>Magnets</a:t>
            </a:r>
            <a:r>
              <a:rPr lang="fr-CH" dirty="0" smtClean="0"/>
              <a:t> are </a:t>
            </a:r>
            <a:r>
              <a:rPr lang="fr-CH" dirty="0" err="1" smtClean="0"/>
              <a:t>easier</a:t>
            </a:r>
            <a:r>
              <a:rPr lang="fr-CH" dirty="0" smtClean="0"/>
              <a:t>: </a:t>
            </a:r>
            <a:r>
              <a:rPr lang="fr-CH" dirty="0" err="1" smtClean="0"/>
              <a:t>great</a:t>
            </a:r>
            <a:r>
              <a:rPr lang="fr-CH" dirty="0" smtClean="0"/>
              <a:t> </a:t>
            </a:r>
            <a:r>
              <a:rPr lang="fr-CH" dirty="0" err="1" smtClean="0"/>
              <a:t>stability</a:t>
            </a:r>
            <a:r>
              <a:rPr lang="fr-CH" dirty="0" smtClean="0"/>
              <a:t>, no training!</a:t>
            </a:r>
          </a:p>
          <a:p>
            <a:pPr algn="l"/>
            <a:r>
              <a:rPr lang="fr-CH" b="1" dirty="0" smtClean="0">
                <a:solidFill>
                  <a:schemeClr val="accent3"/>
                </a:solidFill>
              </a:rPr>
              <a:t>May </a:t>
            </a:r>
            <a:r>
              <a:rPr lang="fr-CH" b="1" dirty="0" err="1" smtClean="0">
                <a:solidFill>
                  <a:schemeClr val="accent3"/>
                </a:solidFill>
              </a:rPr>
              <a:t>work</a:t>
            </a:r>
            <a:r>
              <a:rPr lang="fr-CH" b="1" dirty="0" smtClean="0">
                <a:solidFill>
                  <a:schemeClr val="accent3"/>
                </a:solidFill>
              </a:rPr>
              <a:t> in He </a:t>
            </a:r>
            <a:r>
              <a:rPr lang="fr-CH" b="1" dirty="0" err="1" smtClean="0">
                <a:solidFill>
                  <a:schemeClr val="accent3"/>
                </a:solidFill>
              </a:rPr>
              <a:t>gas</a:t>
            </a:r>
            <a:r>
              <a:rPr lang="fr-CH" b="1" dirty="0" smtClean="0">
                <a:solidFill>
                  <a:schemeClr val="accent3"/>
                </a:solidFill>
              </a:rPr>
              <a:t> at 20 K: </a:t>
            </a:r>
            <a:r>
              <a:rPr lang="fr-CH" b="1" dirty="0" err="1" smtClean="0">
                <a:solidFill>
                  <a:schemeClr val="accent3"/>
                </a:solidFill>
              </a:rPr>
              <a:t>big</a:t>
            </a:r>
            <a:r>
              <a:rPr lang="fr-CH" b="1" dirty="0" smtClean="0">
                <a:solidFill>
                  <a:schemeClr val="accent3"/>
                </a:solidFill>
              </a:rPr>
              <a:t> </a:t>
            </a:r>
            <a:r>
              <a:rPr lang="fr-CH" b="1" dirty="0" err="1" smtClean="0">
                <a:solidFill>
                  <a:schemeClr val="accent3"/>
                </a:solidFill>
              </a:rPr>
              <a:t>advantage</a:t>
            </a:r>
            <a:r>
              <a:rPr lang="fr-CH" b="1" dirty="0" smtClean="0">
                <a:solidFill>
                  <a:schemeClr val="accent3"/>
                </a:solidFill>
              </a:rPr>
              <a:t> for power </a:t>
            </a:r>
            <a:r>
              <a:rPr lang="fr-CH" b="1" dirty="0" err="1" smtClean="0">
                <a:solidFill>
                  <a:schemeClr val="accent3"/>
                </a:solidFill>
              </a:rPr>
              <a:t>consumption</a:t>
            </a:r>
            <a:r>
              <a:rPr lang="fr-CH" b="1" dirty="0" smtClean="0">
                <a:solidFill>
                  <a:schemeClr val="accent3"/>
                </a:solidFill>
              </a:rPr>
              <a:t> and </a:t>
            </a:r>
            <a:r>
              <a:rPr lang="fr-CH" b="1" dirty="0" err="1" smtClean="0">
                <a:solidFill>
                  <a:schemeClr val="accent3"/>
                </a:solidFill>
              </a:rPr>
              <a:t>easier</a:t>
            </a:r>
            <a:r>
              <a:rPr lang="fr-CH" b="1" dirty="0" smtClean="0">
                <a:solidFill>
                  <a:schemeClr val="accent3"/>
                </a:solidFill>
              </a:rPr>
              <a:t> system…</a:t>
            </a:r>
          </a:p>
          <a:p>
            <a:pPr algn="l"/>
            <a:r>
              <a:rPr lang="fr-CH" dirty="0" smtClean="0"/>
              <a:t>Basic R&amp;D for 5-10 </a:t>
            </a:r>
            <a:r>
              <a:rPr lang="fr-CH" dirty="0" err="1" smtClean="0"/>
              <a:t>years</a:t>
            </a:r>
            <a:r>
              <a:rPr lang="fr-CH" dirty="0" smtClean="0"/>
              <a:t> to </a:t>
            </a:r>
            <a:r>
              <a:rPr lang="fr-CH" dirty="0" err="1" smtClean="0"/>
              <a:t>reach</a:t>
            </a:r>
            <a:r>
              <a:rPr lang="fr-CH" dirty="0" smtClean="0"/>
              <a:t>  </a:t>
            </a:r>
            <a:r>
              <a:rPr lang="fr-CH" dirty="0" err="1" smtClean="0"/>
              <a:t>maturity</a:t>
            </a:r>
            <a:r>
              <a:rPr lang="fr-CH" dirty="0" smtClean="0"/>
              <a:t> </a:t>
            </a:r>
            <a:r>
              <a:rPr lang="fr-CH" dirty="0" err="1" smtClean="0"/>
              <a:t>is</a:t>
            </a:r>
            <a:r>
              <a:rPr lang="fr-CH" dirty="0" smtClean="0"/>
              <a:t> </a:t>
            </a:r>
            <a:r>
              <a:rPr lang="fr-CH" dirty="0" err="1" smtClean="0"/>
              <a:t>needed</a:t>
            </a:r>
            <a:r>
              <a:rPr lang="fr-CH" dirty="0" smtClean="0"/>
              <a:t>. Last 3 y has </a:t>
            </a:r>
            <a:r>
              <a:rPr lang="fr-CH" dirty="0" err="1" smtClean="0"/>
              <a:t>doubled</a:t>
            </a:r>
            <a:r>
              <a:rPr lang="fr-CH" dirty="0" smtClean="0"/>
              <a:t> performance! A </a:t>
            </a:r>
            <a:r>
              <a:rPr lang="fr-CH" dirty="0" err="1" smtClean="0"/>
              <a:t>solenoid</a:t>
            </a:r>
            <a:r>
              <a:rPr lang="fr-CH" dirty="0" smtClean="0"/>
              <a:t> of 32 T has been </a:t>
            </a:r>
            <a:r>
              <a:rPr lang="fr-CH" dirty="0" err="1" smtClean="0"/>
              <a:t>tested</a:t>
            </a:r>
            <a:r>
              <a:rPr lang="fr-CH" dirty="0" smtClean="0"/>
              <a:t> </a:t>
            </a:r>
            <a:r>
              <a:rPr lang="fr-CH" dirty="0" err="1" smtClean="0"/>
              <a:t>successfully</a:t>
            </a:r>
            <a:r>
              <a:rPr lang="fr-CH" dirty="0" smtClean="0"/>
              <a:t>.</a:t>
            </a:r>
          </a:p>
          <a:p>
            <a:pPr algn="l"/>
            <a:r>
              <a:rPr lang="fr-CH" b="1" dirty="0" err="1" smtClean="0"/>
              <a:t>We</a:t>
            </a:r>
            <a:r>
              <a:rPr lang="fr-CH" b="1" dirty="0" smtClean="0"/>
              <a:t> </a:t>
            </a:r>
            <a:r>
              <a:rPr lang="fr-CH" b="1" dirty="0" err="1" smtClean="0"/>
              <a:t>would</a:t>
            </a:r>
            <a:r>
              <a:rPr lang="fr-CH" b="1" dirty="0" smtClean="0"/>
              <a:t> not </a:t>
            </a:r>
            <a:r>
              <a:rPr lang="fr-CH" b="1" dirty="0" err="1" smtClean="0"/>
              <a:t>be</a:t>
            </a:r>
            <a:r>
              <a:rPr lang="fr-CH" b="1" dirty="0" smtClean="0"/>
              <a:t> </a:t>
            </a:r>
            <a:r>
              <a:rPr lang="fr-CH" b="1" dirty="0" err="1" smtClean="0"/>
              <a:t>alone</a:t>
            </a:r>
            <a:r>
              <a:rPr lang="fr-CH" b="1" dirty="0" smtClean="0"/>
              <a:t>… </a:t>
            </a:r>
            <a:r>
              <a:rPr lang="fr-CH" b="1" dirty="0" err="1" smtClean="0"/>
              <a:t>plenty</a:t>
            </a:r>
            <a:r>
              <a:rPr lang="fr-CH" b="1" dirty="0" smtClean="0"/>
              <a:t> of Institute (and </a:t>
            </a:r>
            <a:r>
              <a:rPr lang="fr-CH" b="1" dirty="0" err="1" smtClean="0"/>
              <a:t>companies</a:t>
            </a:r>
            <a:r>
              <a:rPr lang="fr-CH" b="1" dirty="0" smtClean="0"/>
              <a:t>) </a:t>
            </a:r>
            <a:r>
              <a:rPr lang="fr-CH" b="1" dirty="0" err="1" smtClean="0"/>
              <a:t>work</a:t>
            </a:r>
            <a:r>
              <a:rPr lang="fr-CH" b="1" dirty="0" smtClean="0"/>
              <a:t> on HTS</a:t>
            </a:r>
          </a:p>
          <a:p>
            <a:pPr algn="l"/>
            <a:r>
              <a:rPr lang="fr-CH" b="1" dirty="0" smtClean="0"/>
              <a:t>This </a:t>
            </a:r>
            <a:r>
              <a:rPr lang="fr-CH" b="1" dirty="0" err="1" smtClean="0"/>
              <a:t>is</a:t>
            </a:r>
            <a:r>
              <a:rPr lang="fr-CH" b="1" dirty="0" smtClean="0"/>
              <a:t> the </a:t>
            </a:r>
            <a:r>
              <a:rPr lang="fr-CH" b="1" dirty="0" err="1" smtClean="0"/>
              <a:t>ground</a:t>
            </a:r>
            <a:r>
              <a:rPr lang="fr-CH" b="1" dirty="0" smtClean="0"/>
              <a:t> for basic focus R&amp;D.</a:t>
            </a:r>
            <a:endParaRPr lang="en-GB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smtClean="0"/>
              <a:t>L. Rossi at I2FEST2019 (INFN&amp;IHEP@Torino18Feb2019)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30</a:t>
            </a:fld>
            <a:endParaRPr lang="fr-FR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20" y="3098858"/>
            <a:ext cx="4322439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8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/>
          </p:cNvSpPr>
          <p:nvPr>
            <p:ph type="sldNum" sz="quarter" idx="4294967295"/>
          </p:nvPr>
        </p:nvSpPr>
        <p:spPr>
          <a:xfrm>
            <a:off x="9613157" y="5498488"/>
            <a:ext cx="216770" cy="2304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  <p:sp>
        <p:nvSpPr>
          <p:cNvPr id="5" name="Shape 100"/>
          <p:cNvSpPr/>
          <p:nvPr/>
        </p:nvSpPr>
        <p:spPr>
          <a:xfrm>
            <a:off x="1166382" y="190245"/>
            <a:ext cx="6858000" cy="36528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177800" dist="1270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0092" tIns="20092" rIns="20092" bIns="20092" anchor="ctr">
            <a:spAutoFit/>
          </a:bodyPr>
          <a:lstStyle/>
          <a:p>
            <a:pPr defTabSz="219068">
              <a:defRPr sz="2400">
                <a:solidFill>
                  <a:srgbClr val="FFFFFF"/>
                </a:solidFill>
              </a:defRPr>
            </a:pPr>
            <a:r>
              <a:rPr lang="fr-CH" sz="2110" dirty="0" err="1"/>
              <a:t>Trying</a:t>
            </a:r>
            <a:r>
              <a:rPr lang="fr-CH" sz="2110" dirty="0"/>
              <a:t> the </a:t>
            </a:r>
            <a:r>
              <a:rPr lang="fr-CH" sz="2110" dirty="0" err="1"/>
              <a:t>magnets</a:t>
            </a:r>
            <a:r>
              <a:rPr lang="fr-CH" sz="2110" dirty="0"/>
              <a:t> of the future… 20 tesla or more...</a:t>
            </a:r>
            <a:endParaRPr lang="en-GB" sz="211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3" b="6364"/>
          <a:stretch/>
        </p:blipFill>
        <p:spPr>
          <a:xfrm>
            <a:off x="1163380" y="555526"/>
            <a:ext cx="5910773" cy="34246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3442775"/>
            <a:ext cx="4104831" cy="15781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0325" y="685553"/>
            <a:ext cx="2310087" cy="152319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smtClean="0"/>
              <a:t>L. Rossi at I2FEST2019 (INFN&amp;IHEP@Torino18Feb2019)</a:t>
            </a:r>
            <a:endParaRPr lang="en-GB" noProof="0"/>
          </a:p>
        </p:txBody>
      </p:sp>
      <p:sp>
        <p:nvSpPr>
          <p:cNvPr id="6" name="TextBox 5"/>
          <p:cNvSpPr txBox="1"/>
          <p:nvPr/>
        </p:nvSpPr>
        <p:spPr>
          <a:xfrm>
            <a:off x="7142538" y="3308521"/>
            <a:ext cx="1763688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dirty="0" err="1" smtClean="0"/>
              <a:t>Working</a:t>
            </a:r>
            <a:r>
              <a:rPr lang="fr-CH" dirty="0" smtClean="0"/>
              <a:t> on Non-</a:t>
            </a:r>
            <a:r>
              <a:rPr lang="fr-CH" dirty="0" err="1" smtClean="0"/>
              <a:t>Insulated</a:t>
            </a:r>
            <a:r>
              <a:rPr lang="fr-CH" dirty="0" smtClean="0"/>
              <a:t> </a:t>
            </a:r>
            <a:r>
              <a:rPr lang="fr-CH" dirty="0" err="1" smtClean="0"/>
              <a:t>coils</a:t>
            </a:r>
            <a:r>
              <a:rPr lang="fr-CH" dirty="0" smtClean="0"/>
              <a:t>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smtClean="0"/>
              <a:t>L. Rossi at I2FEST2019 (INFN&amp;IHEP@Torino18Feb2019)</a:t>
            </a:r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32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2" y="457415"/>
            <a:ext cx="7128792" cy="442532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7021989" y="1352208"/>
            <a:ext cx="1237510" cy="5244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7538512" y="1111195"/>
            <a:ext cx="974285" cy="452443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b="1" dirty="0" smtClean="0"/>
              <a:t>FCC-</a:t>
            </a:r>
            <a:r>
              <a:rPr lang="fr-CH" sz="1400" b="1" dirty="0" err="1" smtClean="0"/>
              <a:t>hh</a:t>
            </a:r>
            <a:r>
              <a:rPr lang="fr-CH" sz="1400" b="1" dirty="0" smtClean="0"/>
              <a:t> </a:t>
            </a:r>
            <a:endParaRPr lang="en-GB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353604" y="2356337"/>
            <a:ext cx="1782776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2000" b="1" dirty="0" smtClean="0"/>
              <a:t>20+ T </a:t>
            </a:r>
            <a:r>
              <a:rPr lang="fr-CH" sz="2000" b="1" dirty="0" err="1" smtClean="0"/>
              <a:t>is</a:t>
            </a:r>
            <a:r>
              <a:rPr lang="fr-CH" sz="2000" b="1" dirty="0" smtClean="0"/>
              <a:t> not out of </a:t>
            </a:r>
            <a:r>
              <a:rPr lang="fr-CH" sz="2000" b="1" dirty="0" err="1" smtClean="0"/>
              <a:t>reach</a:t>
            </a:r>
            <a:endParaRPr lang="en-GB" sz="20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513" y="405000"/>
            <a:ext cx="1839906" cy="85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5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Conclusion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165" y="665506"/>
            <a:ext cx="8439323" cy="4033613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fr-CH" dirty="0" smtClean="0"/>
              <a:t>The program for FCC/He </a:t>
            </a:r>
            <a:r>
              <a:rPr lang="fr-CH" dirty="0" err="1" smtClean="0"/>
              <a:t>is</a:t>
            </a:r>
            <a:r>
              <a:rPr lang="fr-CH" dirty="0" smtClean="0"/>
              <a:t> </a:t>
            </a:r>
            <a:r>
              <a:rPr lang="fr-CH" dirty="0" err="1" smtClean="0"/>
              <a:t>under</a:t>
            </a:r>
            <a:r>
              <a:rPr lang="fr-CH" dirty="0" smtClean="0"/>
              <a:t> </a:t>
            </a:r>
            <a:r>
              <a:rPr lang="fr-CH" dirty="0" err="1" smtClean="0"/>
              <a:t>scrutiniy</a:t>
            </a:r>
            <a:r>
              <a:rPr lang="fr-CH" dirty="0" smtClean="0"/>
              <a:t> by the EU </a:t>
            </a:r>
            <a:r>
              <a:rPr lang="fr-CH" dirty="0" err="1" smtClean="0"/>
              <a:t>strategy</a:t>
            </a:r>
            <a:r>
              <a:rPr lang="fr-CH" dirty="0" smtClean="0"/>
              <a:t> </a:t>
            </a:r>
          </a:p>
          <a:p>
            <a:pPr algn="l"/>
            <a:r>
              <a:rPr lang="fr-CH" dirty="0" err="1" smtClean="0"/>
              <a:t>Maybe</a:t>
            </a:r>
            <a:r>
              <a:rPr lang="fr-CH" dirty="0" smtClean="0"/>
              <a:t>  a </a:t>
            </a:r>
            <a:r>
              <a:rPr lang="fr-CH" dirty="0" err="1" smtClean="0"/>
              <a:t>better</a:t>
            </a:r>
            <a:r>
              <a:rPr lang="fr-CH" dirty="0" smtClean="0"/>
              <a:t> focus on </a:t>
            </a:r>
            <a:r>
              <a:rPr lang="fr-CH" dirty="0" err="1" smtClean="0"/>
              <a:t>some</a:t>
            </a:r>
            <a:r>
              <a:rPr lang="fr-CH" dirty="0" smtClean="0"/>
              <a:t> objectives and a </a:t>
            </a:r>
            <a:r>
              <a:rPr lang="fr-CH" dirty="0" err="1" smtClean="0"/>
              <a:t>reduction</a:t>
            </a:r>
            <a:r>
              <a:rPr lang="fr-CH" dirty="0" smtClean="0"/>
              <a:t> of </a:t>
            </a:r>
            <a:r>
              <a:rPr lang="fr-CH" dirty="0" err="1" smtClean="0"/>
              <a:t>those</a:t>
            </a:r>
            <a:r>
              <a:rPr lang="fr-CH" dirty="0" smtClean="0"/>
              <a:t> objectives </a:t>
            </a:r>
            <a:r>
              <a:rPr lang="fr-CH" dirty="0" err="1" smtClean="0"/>
              <a:t>may</a:t>
            </a:r>
            <a:r>
              <a:rPr lang="fr-CH" dirty="0" smtClean="0"/>
              <a:t> </a:t>
            </a:r>
            <a:r>
              <a:rPr lang="fr-CH" dirty="0" err="1" smtClean="0"/>
              <a:t>make</a:t>
            </a:r>
            <a:r>
              <a:rPr lang="fr-CH" dirty="0" smtClean="0"/>
              <a:t> the program more </a:t>
            </a:r>
            <a:r>
              <a:rPr lang="fr-CH" dirty="0" err="1" smtClean="0"/>
              <a:t>feasible</a:t>
            </a:r>
            <a:r>
              <a:rPr lang="fr-CH" dirty="0" smtClean="0"/>
              <a:t>. </a:t>
            </a:r>
          </a:p>
          <a:p>
            <a:pPr algn="l"/>
            <a:r>
              <a:rPr lang="fr-CH" dirty="0"/>
              <a:t>A</a:t>
            </a:r>
            <a:r>
              <a:rPr lang="fr-CH" dirty="0" smtClean="0"/>
              <a:t> 14 T </a:t>
            </a:r>
            <a:r>
              <a:rPr lang="fr-CH" dirty="0" err="1" smtClean="0"/>
              <a:t>dipole</a:t>
            </a:r>
            <a:r>
              <a:rPr lang="fr-CH" dirty="0" smtClean="0"/>
              <a:t> (</a:t>
            </a:r>
            <a:r>
              <a:rPr lang="fr-CH" b="1" dirty="0" smtClean="0">
                <a:solidFill>
                  <a:srgbClr val="C00000"/>
                </a:solidFill>
              </a:rPr>
              <a:t>an HE-LHC of 24 </a:t>
            </a:r>
            <a:r>
              <a:rPr lang="fr-CH" b="1" dirty="0" err="1" smtClean="0">
                <a:solidFill>
                  <a:srgbClr val="C00000"/>
                </a:solidFill>
              </a:rPr>
              <a:t>TeV</a:t>
            </a:r>
            <a:r>
              <a:rPr lang="fr-CH" b="1" dirty="0" smtClean="0">
                <a:solidFill>
                  <a:srgbClr val="C00000"/>
                </a:solidFill>
              </a:rPr>
              <a:t> </a:t>
            </a:r>
            <a:r>
              <a:rPr lang="fr-CH" b="1" dirty="0" err="1" smtClean="0">
                <a:solidFill>
                  <a:srgbClr val="C00000"/>
                </a:solidFill>
              </a:rPr>
              <a:t>c.o.m</a:t>
            </a:r>
            <a:r>
              <a:rPr lang="fr-CH" dirty="0" smtClean="0"/>
              <a:t>., </a:t>
            </a:r>
            <a:r>
              <a:rPr lang="fr-CH" b="1" dirty="0" smtClean="0">
                <a:solidFill>
                  <a:srgbClr val="C00000"/>
                </a:solidFill>
              </a:rPr>
              <a:t>FCC-</a:t>
            </a:r>
            <a:r>
              <a:rPr lang="fr-CH" b="1" dirty="0" err="1" smtClean="0">
                <a:solidFill>
                  <a:srgbClr val="C00000"/>
                </a:solidFill>
              </a:rPr>
              <a:t>hh</a:t>
            </a:r>
            <a:r>
              <a:rPr lang="fr-CH" b="1" dirty="0" smtClean="0">
                <a:solidFill>
                  <a:srgbClr val="C00000"/>
                </a:solidFill>
              </a:rPr>
              <a:t> at 85 </a:t>
            </a:r>
            <a:r>
              <a:rPr lang="fr-CH" b="1" dirty="0" err="1" smtClean="0">
                <a:solidFill>
                  <a:srgbClr val="C00000"/>
                </a:solidFill>
              </a:rPr>
              <a:t>TeV</a:t>
            </a:r>
            <a:r>
              <a:rPr lang="fr-CH" dirty="0" smtClean="0"/>
              <a:t>) </a:t>
            </a:r>
            <a:r>
              <a:rPr lang="fr-CH" dirty="0" err="1" smtClean="0"/>
              <a:t>based</a:t>
            </a:r>
            <a:r>
              <a:rPr lang="fr-CH" dirty="0" smtClean="0"/>
              <a:t> on </a:t>
            </a:r>
            <a:r>
              <a:rPr lang="fr-CH" dirty="0" err="1" smtClean="0"/>
              <a:t>improved</a:t>
            </a:r>
            <a:r>
              <a:rPr lang="fr-CH" dirty="0" smtClean="0"/>
              <a:t> HiLumi </a:t>
            </a:r>
            <a:r>
              <a:rPr lang="fr-CH" dirty="0" err="1" smtClean="0"/>
              <a:t>superconductor</a:t>
            </a:r>
            <a:r>
              <a:rPr lang="fr-CH" dirty="0" smtClean="0"/>
              <a:t>  </a:t>
            </a:r>
            <a:r>
              <a:rPr lang="fr-CH" b="1" dirty="0" err="1" smtClean="0"/>
              <a:t>is</a:t>
            </a:r>
            <a:r>
              <a:rPr lang="fr-CH" b="1" dirty="0" smtClean="0"/>
              <a:t> </a:t>
            </a:r>
            <a:r>
              <a:rPr lang="fr-CH" b="1" dirty="0" err="1" smtClean="0"/>
              <a:t>really</a:t>
            </a:r>
            <a:r>
              <a:rPr lang="fr-CH" b="1" dirty="0" smtClean="0"/>
              <a:t> </a:t>
            </a:r>
            <a:r>
              <a:rPr lang="fr-CH" b="1" dirty="0" err="1" smtClean="0"/>
              <a:t>feasable</a:t>
            </a:r>
            <a:r>
              <a:rPr lang="fr-CH" b="1" dirty="0" smtClean="0"/>
              <a:t> for R&amp;D </a:t>
            </a:r>
            <a:r>
              <a:rPr lang="fr-CH" b="1" dirty="0" err="1" smtClean="0"/>
              <a:t>today</a:t>
            </a:r>
            <a:r>
              <a:rPr lang="fr-CH" dirty="0" smtClean="0"/>
              <a:t>.</a:t>
            </a:r>
          </a:p>
          <a:p>
            <a:pPr algn="l"/>
            <a:r>
              <a:rPr lang="fr-CH" dirty="0" smtClean="0"/>
              <a:t>The 16 T </a:t>
            </a:r>
            <a:r>
              <a:rPr lang="fr-CH" dirty="0" err="1" smtClean="0"/>
              <a:t>is</a:t>
            </a:r>
            <a:r>
              <a:rPr lang="fr-CH" dirty="0" smtClean="0"/>
              <a:t> </a:t>
            </a:r>
            <a:r>
              <a:rPr lang="fr-CH" dirty="0" err="1" smtClean="0"/>
              <a:t>still</a:t>
            </a:r>
            <a:r>
              <a:rPr lang="fr-CH" dirty="0" smtClean="0"/>
              <a:t> a long </a:t>
            </a:r>
            <a:r>
              <a:rPr lang="fr-CH" dirty="0" err="1" smtClean="0"/>
              <a:t>way</a:t>
            </a:r>
            <a:r>
              <a:rPr lang="fr-CH" dirty="0" smtClean="0"/>
              <a:t> to </a:t>
            </a:r>
            <a:r>
              <a:rPr lang="fr-CH" dirty="0" err="1" smtClean="0"/>
              <a:t>be</a:t>
            </a:r>
            <a:r>
              <a:rPr lang="fr-CH" dirty="0" smtClean="0"/>
              <a:t> </a:t>
            </a:r>
            <a:r>
              <a:rPr lang="fr-CH" dirty="0" err="1" smtClean="0"/>
              <a:t>demonstrated</a:t>
            </a:r>
            <a:r>
              <a:rPr lang="fr-CH" b="1" dirty="0" smtClean="0"/>
              <a:t>: </a:t>
            </a:r>
            <a:r>
              <a:rPr lang="fr-CH" b="1" dirty="0" err="1" smtClean="0"/>
              <a:t>it</a:t>
            </a:r>
            <a:r>
              <a:rPr lang="fr-CH" b="1" dirty="0" smtClean="0"/>
              <a:t> </a:t>
            </a:r>
            <a:r>
              <a:rPr lang="fr-CH" b="1" dirty="0" err="1" smtClean="0"/>
              <a:t>can</a:t>
            </a:r>
            <a:r>
              <a:rPr lang="fr-CH" b="1" dirty="0" smtClean="0"/>
              <a:t>, but </a:t>
            </a:r>
            <a:r>
              <a:rPr lang="fr-CH" b="1" dirty="0" err="1" smtClean="0"/>
              <a:t>it</a:t>
            </a:r>
            <a:r>
              <a:rPr lang="fr-CH" b="1" dirty="0" smtClean="0"/>
              <a:t> </a:t>
            </a:r>
            <a:r>
              <a:rPr lang="fr-CH" b="1" dirty="0" err="1" smtClean="0"/>
              <a:t>needs</a:t>
            </a:r>
            <a:r>
              <a:rPr lang="fr-CH" b="1" dirty="0" smtClean="0"/>
              <a:t> FOCUS </a:t>
            </a:r>
            <a:r>
              <a:rPr lang="fr-CH" dirty="0" smtClean="0"/>
              <a:t>and </a:t>
            </a:r>
            <a:r>
              <a:rPr lang="fr-CH" dirty="0" err="1" smtClean="0"/>
              <a:t>requires</a:t>
            </a:r>
            <a:r>
              <a:rPr lang="fr-CH" dirty="0" smtClean="0"/>
              <a:t> </a:t>
            </a:r>
            <a:r>
              <a:rPr lang="fr-CH" dirty="0" err="1" smtClean="0"/>
              <a:t>true</a:t>
            </a:r>
            <a:r>
              <a:rPr lang="fr-CH" dirty="0" smtClean="0"/>
              <a:t> </a:t>
            </a:r>
            <a:r>
              <a:rPr lang="fr-CH" dirty="0" err="1" smtClean="0"/>
              <a:t>synergy</a:t>
            </a:r>
            <a:r>
              <a:rPr lang="fr-CH" dirty="0" smtClean="0"/>
              <a:t> not </a:t>
            </a:r>
            <a:r>
              <a:rPr lang="fr-CH" dirty="0" err="1" smtClean="0"/>
              <a:t>just</a:t>
            </a:r>
            <a:r>
              <a:rPr lang="fr-CH" dirty="0" smtClean="0"/>
              <a:t> </a:t>
            </a:r>
            <a:r>
              <a:rPr lang="fr-CH" dirty="0" err="1" smtClean="0"/>
              <a:t>sum</a:t>
            </a:r>
            <a:r>
              <a:rPr lang="fr-CH" dirty="0" smtClean="0"/>
              <a:t> of </a:t>
            </a:r>
            <a:r>
              <a:rPr lang="fr-CH" dirty="0" err="1" smtClean="0"/>
              <a:t>various</a:t>
            </a:r>
            <a:r>
              <a:rPr lang="fr-CH" dirty="0" smtClean="0"/>
              <a:t> </a:t>
            </a:r>
            <a:r>
              <a:rPr lang="fr-CH" dirty="0" err="1" smtClean="0"/>
              <a:t>labs</a:t>
            </a:r>
            <a:r>
              <a:rPr lang="fr-CH" dirty="0" smtClean="0"/>
              <a:t> effort;</a:t>
            </a:r>
          </a:p>
          <a:p>
            <a:pPr algn="l"/>
            <a:r>
              <a:rPr lang="fr-CH" dirty="0" smtClean="0"/>
              <a:t>HE-LHC </a:t>
            </a:r>
            <a:r>
              <a:rPr lang="fr-CH" dirty="0" err="1" smtClean="0"/>
              <a:t>needs</a:t>
            </a:r>
            <a:r>
              <a:rPr lang="fr-CH" dirty="0" smtClean="0"/>
              <a:t> a </a:t>
            </a:r>
            <a:r>
              <a:rPr lang="fr-CH" dirty="0" err="1" smtClean="0"/>
              <a:t>different</a:t>
            </a:r>
            <a:r>
              <a:rPr lang="fr-CH" dirty="0" smtClean="0"/>
              <a:t> </a:t>
            </a:r>
            <a:r>
              <a:rPr lang="fr-CH" dirty="0" err="1" smtClean="0"/>
              <a:t>optimization</a:t>
            </a:r>
            <a:r>
              <a:rPr lang="fr-CH" dirty="0" smtClean="0"/>
              <a:t> for the </a:t>
            </a:r>
            <a:r>
              <a:rPr lang="fr-CH" dirty="0" err="1" smtClean="0"/>
              <a:t>magnet</a:t>
            </a:r>
            <a:r>
              <a:rPr lang="fr-CH" dirty="0" smtClean="0"/>
              <a:t> system and </a:t>
            </a:r>
            <a:r>
              <a:rPr lang="fr-CH" dirty="0" err="1" smtClean="0"/>
              <a:t>collider</a:t>
            </a:r>
            <a:r>
              <a:rPr lang="fr-CH" dirty="0" smtClean="0"/>
              <a:t> </a:t>
            </a:r>
            <a:r>
              <a:rPr lang="fr-CH" dirty="0" err="1" smtClean="0"/>
              <a:t>than</a:t>
            </a:r>
            <a:r>
              <a:rPr lang="fr-CH" dirty="0" smtClean="0"/>
              <a:t> FCC (</a:t>
            </a:r>
            <a:r>
              <a:rPr lang="fr-CH" b="1" dirty="0" smtClean="0"/>
              <a:t>but the SAME </a:t>
            </a:r>
            <a:r>
              <a:rPr lang="fr-CH" b="1" dirty="0" err="1" smtClean="0"/>
              <a:t>technology</a:t>
            </a:r>
            <a:r>
              <a:rPr lang="fr-CH" b="1" dirty="0" smtClean="0"/>
              <a:t> R&amp;D</a:t>
            </a:r>
            <a:r>
              <a:rPr lang="fr-CH" dirty="0" smtClean="0"/>
              <a:t>) (</a:t>
            </a:r>
            <a:r>
              <a:rPr lang="fr-CH" u="sng" dirty="0" err="1" smtClean="0"/>
              <a:t>personal</a:t>
            </a:r>
            <a:r>
              <a:rPr lang="fr-CH" u="sng" dirty="0" smtClean="0"/>
              <a:t> opinion</a:t>
            </a:r>
            <a:r>
              <a:rPr lang="fr-CH" dirty="0" smtClean="0"/>
              <a:t>).</a:t>
            </a:r>
          </a:p>
          <a:p>
            <a:pPr algn="l"/>
            <a:r>
              <a:rPr lang="fr-CH" b="1" dirty="0" smtClean="0">
                <a:solidFill>
                  <a:schemeClr val="accent3"/>
                </a:solidFill>
              </a:rPr>
              <a:t>If </a:t>
            </a:r>
            <a:r>
              <a:rPr lang="fr-CH" b="1" dirty="0" err="1" smtClean="0">
                <a:solidFill>
                  <a:schemeClr val="accent3"/>
                </a:solidFill>
              </a:rPr>
              <a:t>there</a:t>
            </a:r>
            <a:r>
              <a:rPr lang="fr-CH" b="1" dirty="0" smtClean="0">
                <a:solidFill>
                  <a:schemeClr val="accent3"/>
                </a:solidFill>
              </a:rPr>
              <a:t> </a:t>
            </a:r>
            <a:r>
              <a:rPr lang="fr-CH" b="1" dirty="0" err="1" smtClean="0">
                <a:solidFill>
                  <a:schemeClr val="accent3"/>
                </a:solidFill>
              </a:rPr>
              <a:t>is</a:t>
            </a:r>
            <a:r>
              <a:rPr lang="fr-CH" b="1" dirty="0" smtClean="0">
                <a:solidFill>
                  <a:schemeClr val="accent3"/>
                </a:solidFill>
              </a:rPr>
              <a:t> an </a:t>
            </a:r>
            <a:r>
              <a:rPr lang="fr-CH" b="1" dirty="0" err="1" smtClean="0">
                <a:solidFill>
                  <a:schemeClr val="accent3"/>
                </a:solidFill>
              </a:rPr>
              <a:t>intermediate</a:t>
            </a:r>
            <a:r>
              <a:rPr lang="fr-CH" b="1" dirty="0" smtClean="0">
                <a:solidFill>
                  <a:schemeClr val="accent3"/>
                </a:solidFill>
              </a:rPr>
              <a:t> </a:t>
            </a:r>
            <a:r>
              <a:rPr lang="fr-CH" b="1" dirty="0" err="1" smtClean="0">
                <a:solidFill>
                  <a:schemeClr val="accent3"/>
                </a:solidFill>
              </a:rPr>
              <a:t>step</a:t>
            </a:r>
            <a:r>
              <a:rPr lang="fr-CH" b="1" dirty="0" smtClean="0">
                <a:solidFill>
                  <a:schemeClr val="accent3"/>
                </a:solidFill>
              </a:rPr>
              <a:t> (</a:t>
            </a:r>
            <a:r>
              <a:rPr lang="fr-CH" b="1" dirty="0" err="1" smtClean="0">
                <a:solidFill>
                  <a:schemeClr val="accent3"/>
                </a:solidFill>
              </a:rPr>
              <a:t>LHeC</a:t>
            </a:r>
            <a:r>
              <a:rPr lang="fr-CH" b="1" dirty="0" smtClean="0">
                <a:solidFill>
                  <a:schemeClr val="accent3"/>
                </a:solidFill>
              </a:rPr>
              <a:t>, or a lepton </a:t>
            </a:r>
            <a:r>
              <a:rPr lang="fr-CH" b="1" dirty="0" err="1" smtClean="0">
                <a:solidFill>
                  <a:schemeClr val="accent3"/>
                </a:solidFill>
              </a:rPr>
              <a:t>collider</a:t>
            </a:r>
            <a:r>
              <a:rPr lang="fr-CH" b="1" dirty="0" smtClean="0">
                <a:solidFill>
                  <a:schemeClr val="accent3"/>
                </a:solidFill>
              </a:rPr>
              <a:t>) </a:t>
            </a:r>
            <a:r>
              <a:rPr lang="fr-CH" b="1" dirty="0" err="1" smtClean="0">
                <a:solidFill>
                  <a:schemeClr val="accent3"/>
                </a:solidFill>
              </a:rPr>
              <a:t>that</a:t>
            </a:r>
            <a:r>
              <a:rPr lang="fr-CH" b="1" dirty="0" smtClean="0">
                <a:solidFill>
                  <a:schemeClr val="accent3"/>
                </a:solidFill>
              </a:rPr>
              <a:t> </a:t>
            </a:r>
            <a:r>
              <a:rPr lang="fr-CH" b="1" dirty="0" err="1" smtClean="0">
                <a:solidFill>
                  <a:schemeClr val="accent3"/>
                </a:solidFill>
              </a:rPr>
              <a:t>pushes</a:t>
            </a:r>
            <a:r>
              <a:rPr lang="fr-CH" b="1" dirty="0" smtClean="0">
                <a:solidFill>
                  <a:schemeClr val="accent3"/>
                </a:solidFill>
              </a:rPr>
              <a:t> 5-10 </a:t>
            </a:r>
            <a:r>
              <a:rPr lang="fr-CH" b="1" dirty="0" err="1" smtClean="0">
                <a:solidFill>
                  <a:schemeClr val="accent3"/>
                </a:solidFill>
              </a:rPr>
              <a:t>years</a:t>
            </a:r>
            <a:r>
              <a:rPr lang="fr-CH" b="1" dirty="0" smtClean="0">
                <a:solidFill>
                  <a:schemeClr val="accent3"/>
                </a:solidFill>
              </a:rPr>
              <a:t> back  the post-</a:t>
            </a:r>
            <a:r>
              <a:rPr lang="fr-CH" b="1" dirty="0" err="1" smtClean="0">
                <a:solidFill>
                  <a:schemeClr val="accent3"/>
                </a:solidFill>
              </a:rPr>
              <a:t>LHc</a:t>
            </a:r>
            <a:r>
              <a:rPr lang="fr-CH" b="1" dirty="0" smtClean="0">
                <a:solidFill>
                  <a:schemeClr val="accent3"/>
                </a:solidFill>
              </a:rPr>
              <a:t> pp </a:t>
            </a:r>
            <a:r>
              <a:rPr lang="fr-CH" b="1" dirty="0" err="1" smtClean="0">
                <a:solidFill>
                  <a:schemeClr val="accent3"/>
                </a:solidFill>
              </a:rPr>
              <a:t>collider</a:t>
            </a:r>
            <a:r>
              <a:rPr lang="fr-CH" b="1" dirty="0" smtClean="0">
                <a:solidFill>
                  <a:schemeClr val="accent3"/>
                </a:solidFill>
              </a:rPr>
              <a:t>, </a:t>
            </a:r>
            <a:r>
              <a:rPr lang="fr-CH" b="1" dirty="0" err="1" smtClean="0">
                <a:solidFill>
                  <a:schemeClr val="accent3"/>
                </a:solidFill>
              </a:rPr>
              <a:t>then</a:t>
            </a:r>
            <a:r>
              <a:rPr lang="fr-CH" b="1" dirty="0" smtClean="0">
                <a:solidFill>
                  <a:schemeClr val="accent3"/>
                </a:solidFill>
              </a:rPr>
              <a:t> HTS </a:t>
            </a:r>
            <a:r>
              <a:rPr lang="fr-CH" b="1" dirty="0" err="1" smtClean="0">
                <a:solidFill>
                  <a:schemeClr val="accent3"/>
                </a:solidFill>
              </a:rPr>
              <a:t>is</a:t>
            </a:r>
            <a:r>
              <a:rPr lang="fr-CH" b="1" dirty="0" smtClean="0">
                <a:solidFill>
                  <a:schemeClr val="accent3"/>
                </a:solidFill>
              </a:rPr>
              <a:t> </a:t>
            </a:r>
            <a:r>
              <a:rPr lang="fr-CH" b="1" dirty="0" err="1" smtClean="0">
                <a:solidFill>
                  <a:schemeClr val="accent3"/>
                </a:solidFill>
              </a:rPr>
              <a:t>probably</a:t>
            </a:r>
            <a:r>
              <a:rPr lang="fr-CH" b="1" dirty="0" smtClean="0">
                <a:solidFill>
                  <a:schemeClr val="accent3"/>
                </a:solidFill>
              </a:rPr>
              <a:t> the best solution.</a:t>
            </a:r>
          </a:p>
          <a:p>
            <a:pPr algn="l"/>
            <a:r>
              <a:rPr lang="fr-CH" dirty="0" err="1" smtClean="0"/>
              <a:t>Embracing</a:t>
            </a:r>
            <a:r>
              <a:rPr lang="fr-CH" dirty="0" smtClean="0"/>
              <a:t> </a:t>
            </a:r>
            <a:r>
              <a:rPr lang="fr-CH" dirty="0" err="1" smtClean="0"/>
              <a:t>too</a:t>
            </a:r>
            <a:r>
              <a:rPr lang="fr-CH" dirty="0" smtClean="0"/>
              <a:t> large and </a:t>
            </a:r>
            <a:r>
              <a:rPr lang="fr-CH" dirty="0" err="1" smtClean="0"/>
              <a:t>unfocused</a:t>
            </a:r>
            <a:r>
              <a:rPr lang="fr-CH" dirty="0" smtClean="0"/>
              <a:t> R&amp;D (</a:t>
            </a:r>
            <a:r>
              <a:rPr lang="fr-CH" dirty="0" err="1" smtClean="0"/>
              <a:t>generic</a:t>
            </a:r>
            <a:r>
              <a:rPr lang="fr-CH" dirty="0" smtClean="0"/>
              <a:t> High </a:t>
            </a:r>
            <a:r>
              <a:rPr lang="fr-CH" dirty="0"/>
              <a:t>F</a:t>
            </a:r>
            <a:r>
              <a:rPr lang="fr-CH" dirty="0" smtClean="0"/>
              <a:t>ield </a:t>
            </a:r>
            <a:r>
              <a:rPr lang="fr-CH" dirty="0" err="1" smtClean="0"/>
              <a:t>magnets</a:t>
            </a:r>
            <a:r>
              <a:rPr lang="fr-CH" dirty="0" smtClean="0"/>
              <a:t>) </a:t>
            </a:r>
            <a:r>
              <a:rPr lang="fr-CH" dirty="0" err="1" smtClean="0"/>
              <a:t>maybe</a:t>
            </a:r>
            <a:r>
              <a:rPr lang="fr-CH" dirty="0" smtClean="0"/>
              <a:t> not the best </a:t>
            </a:r>
            <a:r>
              <a:rPr lang="fr-CH" dirty="0" err="1" smtClean="0"/>
              <a:t>choice</a:t>
            </a:r>
            <a:r>
              <a:rPr lang="fr-CH" dirty="0"/>
              <a:t> </a:t>
            </a:r>
            <a:r>
              <a:rPr lang="fr-CH" dirty="0" err="1" smtClean="0"/>
              <a:t>now</a:t>
            </a:r>
            <a:r>
              <a:rPr lang="fr-CH" dirty="0"/>
              <a:t> </a:t>
            </a:r>
            <a:r>
              <a:rPr lang="fr-CH" dirty="0" smtClean="0"/>
              <a:t>for a </a:t>
            </a:r>
            <a:r>
              <a:rPr lang="fr-CH" dirty="0" err="1" smtClean="0"/>
              <a:t>project</a:t>
            </a:r>
            <a:r>
              <a:rPr lang="fr-CH" dirty="0" smtClean="0"/>
              <a:t> </a:t>
            </a:r>
            <a:r>
              <a:rPr lang="fr-CH" dirty="0" err="1" smtClean="0"/>
              <a:t>ready</a:t>
            </a:r>
            <a:r>
              <a:rPr lang="fr-CH" dirty="0" smtClean="0"/>
              <a:t> in the ‘30s…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dirty="0" smtClean="0"/>
              <a:t>L. Rossi </a:t>
            </a:r>
            <a:r>
              <a:rPr lang="it-IT" noProof="0" dirty="0" err="1" smtClean="0"/>
              <a:t>at</a:t>
            </a:r>
            <a:r>
              <a:rPr lang="it-IT" noProof="0" dirty="0" smtClean="0"/>
              <a:t> I2FEST2019 (INFN&amp;IHEP@Torino18Feb2019)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33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71675">
            <a:off x="3233672" y="2924675"/>
            <a:ext cx="5313687" cy="12217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0656232" flipH="1">
            <a:off x="4512302" y="2766122"/>
            <a:ext cx="201622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dirty="0" err="1" smtClean="0"/>
              <a:t>From</a:t>
            </a:r>
            <a:r>
              <a:rPr lang="fr-CH" dirty="0" smtClean="0"/>
              <a:t> </a:t>
            </a:r>
            <a:r>
              <a:rPr lang="fr-CH" dirty="0" err="1" smtClean="0"/>
              <a:t>my</a:t>
            </a:r>
            <a:r>
              <a:rPr lang="fr-CH" dirty="0" smtClean="0"/>
              <a:t> talk at: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018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smtClean="0"/>
              <a:t>L. Rossi at I2FEST2019 (INFN&amp;IHEP@Torino18Feb2019)</a:t>
            </a:r>
            <a:endParaRPr lang="en-GB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34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1"/>
          <p:cNvSpPr txBox="1">
            <a:spLocks/>
          </p:cNvSpPr>
          <p:nvPr/>
        </p:nvSpPr>
        <p:spPr>
          <a:xfrm>
            <a:off x="0" y="6711"/>
            <a:ext cx="9144000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sz="2700" dirty="0">
                <a:latin typeface="Arial"/>
              </a:rPr>
              <a:t>       15 T dipole demonstrator (US-MDP)</a:t>
            </a:r>
            <a:endParaRPr lang="en-US" sz="1200" kern="0" dirty="0"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7755" y="2884895"/>
            <a:ext cx="447094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0C377B"/>
                </a:solidFill>
                <a:latin typeface="Arial"/>
              </a:rPr>
              <a:t>All coil parts, structural components  and tooling are available at FNAL</a:t>
            </a:r>
          </a:p>
          <a:p>
            <a:pPr marL="214313" indent="-214313" defTabSz="68580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0C377B"/>
                </a:solidFill>
                <a:latin typeface="Arial"/>
              </a:rPr>
              <a:t>Coil fabrication and the work with mechanical structure are in progress</a:t>
            </a:r>
          </a:p>
          <a:p>
            <a:pPr marL="214313" indent="-214313" defTabSz="68580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0C377B"/>
                </a:solidFill>
                <a:latin typeface="Arial"/>
              </a:rPr>
              <a:t>First magnet test in September 2018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6871" y="828318"/>
            <a:ext cx="2957267" cy="1975005"/>
          </a:xfrm>
          <a:prstGeom prst="rect">
            <a:avLst/>
          </a:prstGeom>
          <a:noFill/>
        </p:spPr>
      </p:pic>
      <p:grpSp>
        <p:nvGrpSpPr>
          <p:cNvPr id="32" name="Group 31"/>
          <p:cNvGrpSpPr/>
          <p:nvPr/>
        </p:nvGrpSpPr>
        <p:grpSpPr>
          <a:xfrm>
            <a:off x="72334" y="804002"/>
            <a:ext cx="1369958" cy="1250836"/>
            <a:chOff x="1503032" y="1194668"/>
            <a:chExt cx="1826610" cy="1667781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3032" y="1194668"/>
              <a:ext cx="1826610" cy="1340981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1760697" y="2566129"/>
              <a:ext cx="1321302" cy="2963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257175">
                <a:defRPr/>
              </a:pPr>
              <a:r>
                <a:rPr lang="fr-FR" sz="844" dirty="0">
                  <a:solidFill>
                    <a:prstClr val="black"/>
                  </a:solidFill>
                  <a:latin typeface="Helvetica" panose="020B0604020202020204" pitchFamily="34" charset="0"/>
                  <a:ea typeface="Geneva" pitchFamily="121" charset="-128"/>
                  <a:cs typeface="Helvetica" panose="020B0604020202020204" pitchFamily="34" charset="0"/>
                </a:rPr>
                <a:t>Iron Laminations</a:t>
              </a:r>
              <a:endParaRPr lang="en-US" sz="844" dirty="0">
                <a:solidFill>
                  <a:prstClr val="black"/>
                </a:solidFill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563490" y="804792"/>
            <a:ext cx="1064294" cy="1231443"/>
            <a:chOff x="6239042" y="1193053"/>
            <a:chExt cx="1419059" cy="1641924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39042" y="1193053"/>
              <a:ext cx="1419059" cy="1345604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6478087" y="2538657"/>
              <a:ext cx="1043450" cy="2963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257175">
                <a:defRPr/>
              </a:pPr>
              <a:r>
                <a:rPr lang="fr-FR" sz="844" dirty="0">
                  <a:solidFill>
                    <a:prstClr val="black"/>
                  </a:solidFill>
                  <a:latin typeface="Helvetica" panose="020B0604020202020204" pitchFamily="34" charset="0"/>
                  <a:ea typeface="Geneva" pitchFamily="121" charset="-128"/>
                  <a:cs typeface="Helvetica" panose="020B0604020202020204" pitchFamily="34" charset="0"/>
                </a:rPr>
                <a:t>AL I-Clamps</a:t>
              </a:r>
              <a:endParaRPr lang="en-US" sz="844" dirty="0">
                <a:solidFill>
                  <a:prstClr val="black"/>
                </a:solidFill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49834" y="2108825"/>
            <a:ext cx="1297793" cy="801608"/>
            <a:chOff x="5954743" y="2802601"/>
            <a:chExt cx="1730390" cy="1068810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54743" y="2802601"/>
              <a:ext cx="1730390" cy="774746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>
              <a:off x="6500372" y="3575091"/>
              <a:ext cx="630941" cy="2963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257175">
                <a:defRPr/>
              </a:pPr>
              <a:r>
                <a:rPr lang="fr-FR" sz="844" dirty="0">
                  <a:solidFill>
                    <a:prstClr val="black"/>
                  </a:solidFill>
                  <a:latin typeface="Helvetica" panose="020B0604020202020204" pitchFamily="34" charset="0"/>
                  <a:ea typeface="Geneva" pitchFamily="121" charset="-128"/>
                  <a:cs typeface="Helvetica" panose="020B0604020202020204" pitchFamily="34" charset="0"/>
                </a:rPr>
                <a:t>Fillers</a:t>
              </a:r>
              <a:endParaRPr lang="en-US" sz="844" dirty="0">
                <a:solidFill>
                  <a:prstClr val="black"/>
                </a:solidFill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108251" y="2031691"/>
            <a:ext cx="1298175" cy="844475"/>
            <a:chOff x="5954233" y="3787286"/>
            <a:chExt cx="1730900" cy="1125967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54233" y="3787286"/>
              <a:ext cx="1730900" cy="757492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>
            <a:xfrm>
              <a:off x="6348088" y="4616933"/>
              <a:ext cx="940856" cy="296320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>
              <a:spAutoFit/>
            </a:bodyPr>
            <a:lstStyle/>
            <a:p>
              <a:pPr defTabSz="257175">
                <a:defRPr/>
              </a:pPr>
              <a:r>
                <a:rPr lang="fr-FR" sz="844" kern="0" dirty="0">
                  <a:solidFill>
                    <a:prstClr val="black"/>
                  </a:solidFill>
                  <a:latin typeface="Helvetica" panose="020B0604020202020204" pitchFamily="34" charset="0"/>
                  <a:ea typeface="Geneva" pitchFamily="121" charset="-128"/>
                  <a:cs typeface="Helvetica" panose="020B0604020202020204" pitchFamily="34" charset="0"/>
                </a:rPr>
                <a:t>Axial </a:t>
              </a:r>
              <a:r>
                <a:rPr lang="fr-FR" sz="844" kern="0" dirty="0" err="1">
                  <a:solidFill>
                    <a:prstClr val="black"/>
                  </a:solidFill>
                  <a:latin typeface="Helvetica" panose="020B0604020202020204" pitchFamily="34" charset="0"/>
                  <a:ea typeface="Geneva" pitchFamily="121" charset="-128"/>
                  <a:cs typeface="Helvetica" panose="020B0604020202020204" pitchFamily="34" charset="0"/>
                </a:rPr>
                <a:t>Rods</a:t>
              </a:r>
              <a:endParaRPr lang="en-US" sz="844" kern="0" dirty="0">
                <a:solidFill>
                  <a:prstClr val="black"/>
                </a:solidFill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665424" y="812774"/>
            <a:ext cx="1389632" cy="1139796"/>
            <a:chOff x="1479432" y="2855171"/>
            <a:chExt cx="1852843" cy="1519728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79432" y="2855171"/>
              <a:ext cx="962473" cy="965054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66981" y="3102202"/>
              <a:ext cx="965294" cy="950290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1902375" y="4078579"/>
              <a:ext cx="949406" cy="2963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257175">
                <a:defRPr/>
              </a:pPr>
              <a:r>
                <a:rPr lang="fr-FR" sz="844" dirty="0">
                  <a:solidFill>
                    <a:prstClr val="black"/>
                  </a:solidFill>
                  <a:latin typeface="Helvetica" panose="020B0604020202020204" pitchFamily="34" charset="0"/>
                  <a:ea typeface="Geneva" pitchFamily="121" charset="-128"/>
                  <a:cs typeface="Helvetica" panose="020B0604020202020204" pitchFamily="34" charset="0"/>
                </a:rPr>
                <a:t>End Plates</a:t>
              </a:r>
              <a:endParaRPr lang="en-US" sz="844" dirty="0">
                <a:solidFill>
                  <a:prstClr val="black"/>
                </a:solidFill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030162" y="804792"/>
            <a:ext cx="1549860" cy="1202134"/>
            <a:chOff x="3706695" y="1209907"/>
            <a:chExt cx="2066480" cy="1602845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06695" y="1209907"/>
              <a:ext cx="2066480" cy="1313510"/>
            </a:xfrm>
            <a:prstGeom prst="rect">
              <a:avLst/>
            </a:prstGeom>
          </p:spPr>
        </p:pic>
        <p:sp>
          <p:nvSpPr>
            <p:cNvPr id="50" name="Rectangle 49"/>
            <p:cNvSpPr/>
            <p:nvPr/>
          </p:nvSpPr>
          <p:spPr>
            <a:xfrm>
              <a:off x="4374330" y="2516432"/>
              <a:ext cx="842539" cy="2963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257175">
                <a:defRPr/>
              </a:pPr>
              <a:r>
                <a:rPr lang="fr-FR" sz="844" dirty="0" err="1">
                  <a:solidFill>
                    <a:prstClr val="black"/>
                  </a:solidFill>
                  <a:latin typeface="Helvetica" panose="020B0604020202020204" pitchFamily="34" charset="0"/>
                  <a:ea typeface="Geneva" pitchFamily="121" charset="-128"/>
                  <a:cs typeface="Helvetica" panose="020B0604020202020204" pitchFamily="34" charset="0"/>
                </a:rPr>
                <a:t>StSt</a:t>
              </a:r>
              <a:r>
                <a:rPr lang="fr-FR" sz="844" dirty="0">
                  <a:solidFill>
                    <a:prstClr val="black"/>
                  </a:solidFill>
                  <a:latin typeface="Helvetica" panose="020B0604020202020204" pitchFamily="34" charset="0"/>
                  <a:ea typeface="Geneva" pitchFamily="121" charset="-128"/>
                  <a:cs typeface="Helvetica" panose="020B0604020202020204" pitchFamily="34" charset="0"/>
                </a:rPr>
                <a:t> Skin</a:t>
              </a:r>
              <a:endParaRPr lang="en-US" sz="844" dirty="0">
                <a:solidFill>
                  <a:prstClr val="black"/>
                </a:solidFill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endParaRPr>
            </a:p>
          </p:txBody>
        </p:sp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44" y="2896489"/>
            <a:ext cx="2231310" cy="167348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6704" y="2864487"/>
            <a:ext cx="2277794" cy="170548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93" y="92636"/>
            <a:ext cx="1858362" cy="667152"/>
          </a:xfrm>
          <a:prstGeom prst="rect">
            <a:avLst/>
          </a:prstGeom>
        </p:spPr>
      </p:pic>
      <p:pic>
        <p:nvPicPr>
          <p:cNvPr id="55" name="Picture 54" descr="RGB_White-Seal_White-Mark_SC_Horizontal–400dpi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6647" y="267805"/>
            <a:ext cx="1177851" cy="197711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smtClean="0"/>
              <a:t>L. Rossi at I2FEST2019 (INFN&amp;IHEP@Torino18Feb2019)</a:t>
            </a:r>
            <a:endParaRPr lang="en-GB" noProof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33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" t="140" r="-159" b="4291"/>
          <a:stretch/>
        </p:blipFill>
        <p:spPr>
          <a:xfrm>
            <a:off x="1387" y="8263"/>
            <a:ext cx="915308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44107" y="2093149"/>
            <a:ext cx="1776596" cy="83099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200" dirty="0" err="1">
                <a:solidFill>
                  <a:schemeClr val="accent6">
                    <a:lumMod val="50000"/>
                  </a:schemeClr>
                </a:solidFill>
              </a:rPr>
              <a:t>Beam</a:t>
            </a: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1200" dirty="0" err="1">
                <a:solidFill>
                  <a:schemeClr val="accent6">
                    <a:lumMod val="50000"/>
                  </a:schemeClr>
                </a:solidFill>
              </a:rPr>
              <a:t>vacuum</a:t>
            </a: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s-ES" sz="12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s-ES" sz="1200" dirty="0" err="1">
                <a:solidFill>
                  <a:schemeClr val="accent6">
                    <a:lumMod val="50000"/>
                  </a:schemeClr>
                </a:solidFill>
              </a:rPr>
              <a:t>induced</a:t>
            </a: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1200" dirty="0" err="1">
                <a:solidFill>
                  <a:schemeClr val="accent6">
                    <a:lumMod val="50000"/>
                  </a:schemeClr>
                </a:solidFill>
              </a:rPr>
              <a:t>dynamic</a:t>
            </a: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1200" dirty="0" err="1">
                <a:solidFill>
                  <a:schemeClr val="accent6">
                    <a:lumMod val="50000"/>
                  </a:schemeClr>
                </a:solidFill>
              </a:rPr>
              <a:t>effects</a:t>
            </a: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s-ES" sz="12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>[WP9]</a:t>
            </a:r>
          </a:p>
        </p:txBody>
      </p:sp>
      <p:sp>
        <p:nvSpPr>
          <p:cNvPr id="6" name="Rectangle 5"/>
          <p:cNvSpPr/>
          <p:nvPr/>
        </p:nvSpPr>
        <p:spPr>
          <a:xfrm>
            <a:off x="288598" y="927854"/>
            <a:ext cx="1437909" cy="83099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200" dirty="0" err="1">
                <a:solidFill>
                  <a:schemeClr val="accent6">
                    <a:lumMod val="50000"/>
                  </a:schemeClr>
                </a:solidFill>
              </a:rPr>
              <a:t>Beam</a:t>
            </a: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1200" dirty="0" err="1">
                <a:solidFill>
                  <a:schemeClr val="accent6">
                    <a:lumMod val="50000"/>
                  </a:schemeClr>
                </a:solidFill>
              </a:rPr>
              <a:t>vacuum</a:t>
            </a: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s-ES" sz="12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s-ES" sz="1200" dirty="0" err="1">
                <a:solidFill>
                  <a:schemeClr val="accent6">
                    <a:lumMod val="50000"/>
                  </a:schemeClr>
                </a:solidFill>
              </a:rPr>
              <a:t>Magnet</a:t>
            </a: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1200" dirty="0" err="1">
                <a:solidFill>
                  <a:schemeClr val="accent6">
                    <a:lumMod val="50000"/>
                  </a:schemeClr>
                </a:solidFill>
              </a:rPr>
              <a:t>Cold</a:t>
            </a: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> Bore</a:t>
            </a:r>
            <a:br>
              <a:rPr lang="es-ES" sz="12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es-ES" sz="1200" dirty="0" err="1">
                <a:solidFill>
                  <a:schemeClr val="accent6">
                    <a:lumMod val="50000"/>
                  </a:schemeClr>
                </a:solidFill>
              </a:rPr>
              <a:t>Eurocircol</a:t>
            </a: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> WP4)</a:t>
            </a:r>
            <a:br>
              <a:rPr lang="es-ES" sz="12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>[WP1]</a:t>
            </a:r>
          </a:p>
        </p:txBody>
      </p:sp>
      <p:sp>
        <p:nvSpPr>
          <p:cNvPr id="7" name="Rectangle 6"/>
          <p:cNvSpPr/>
          <p:nvPr/>
        </p:nvSpPr>
        <p:spPr>
          <a:xfrm>
            <a:off x="220055" y="2264545"/>
            <a:ext cx="934872" cy="64633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s-ES" sz="1200" dirty="0" err="1">
                <a:solidFill>
                  <a:schemeClr val="accent6">
                    <a:lumMod val="50000"/>
                  </a:schemeClr>
                </a:solidFill>
              </a:rPr>
              <a:t>CryoPlants</a:t>
            </a: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s-ES" sz="12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s-ES" sz="1200" dirty="0" err="1">
                <a:solidFill>
                  <a:schemeClr val="accent6">
                    <a:lumMod val="50000"/>
                  </a:schemeClr>
                </a:solidFill>
              </a:rPr>
              <a:t>efficiency</a:t>
            </a: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s-ES" sz="12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>[WP2]</a:t>
            </a:r>
          </a:p>
        </p:txBody>
      </p:sp>
      <p:sp>
        <p:nvSpPr>
          <p:cNvPr id="8" name="Rectangle 7"/>
          <p:cNvSpPr/>
          <p:nvPr/>
        </p:nvSpPr>
        <p:spPr>
          <a:xfrm>
            <a:off x="7246989" y="740172"/>
            <a:ext cx="119295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s-ES" sz="1200" dirty="0" err="1">
                <a:solidFill>
                  <a:schemeClr val="accent6">
                    <a:lumMod val="50000"/>
                  </a:schemeClr>
                </a:solidFill>
              </a:rPr>
              <a:t>Beam</a:t>
            </a: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> transfer </a:t>
            </a:r>
            <a:br>
              <a:rPr lang="es-ES" sz="12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s-ES" sz="1200" dirty="0" err="1">
                <a:solidFill>
                  <a:schemeClr val="accent6">
                    <a:lumMod val="50000"/>
                  </a:schemeClr>
                </a:solidFill>
              </a:rPr>
              <a:t>devices</a:t>
            </a: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s-ES" sz="12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>[WP3]</a:t>
            </a:r>
          </a:p>
        </p:txBody>
      </p:sp>
      <p:sp>
        <p:nvSpPr>
          <p:cNvPr id="9" name="Rectangle 8"/>
          <p:cNvSpPr/>
          <p:nvPr/>
        </p:nvSpPr>
        <p:spPr>
          <a:xfrm>
            <a:off x="3477610" y="1400508"/>
            <a:ext cx="1156086" cy="64633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s-ES" sz="1200" dirty="0" err="1">
                <a:solidFill>
                  <a:schemeClr val="accent6">
                    <a:lumMod val="50000"/>
                  </a:schemeClr>
                </a:solidFill>
              </a:rPr>
              <a:t>Manufacturing</a:t>
            </a: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s-ES" sz="12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s-ES" sz="1200" dirty="0" err="1">
                <a:solidFill>
                  <a:schemeClr val="accent6">
                    <a:lumMod val="50000"/>
                  </a:schemeClr>
                </a:solidFill>
              </a:rPr>
              <a:t>technologies</a:t>
            </a: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s-ES" sz="12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>[WP4]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62202" y="3512226"/>
            <a:ext cx="780984" cy="46166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s-ES" sz="1200" dirty="0" err="1">
                <a:solidFill>
                  <a:schemeClr val="accent6">
                    <a:lumMod val="50000"/>
                  </a:schemeClr>
                </a:solidFill>
              </a:rPr>
              <a:t>Robotics</a:t>
            </a: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s-ES" sz="12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>[WP14]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75522" y="2938520"/>
            <a:ext cx="1388174" cy="101566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>Surface-</a:t>
            </a:r>
            <a:r>
              <a:rPr lang="es-ES" sz="1200" dirty="0" err="1">
                <a:solidFill>
                  <a:schemeClr val="accent6">
                    <a:lumMod val="50000"/>
                  </a:schemeClr>
                </a:solidFill>
              </a:rPr>
              <a:t>Vacuum</a:t>
            </a: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s-ES" sz="12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s-ES" sz="1200" dirty="0" err="1">
                <a:solidFill>
                  <a:schemeClr val="accent6">
                    <a:lumMod val="50000"/>
                  </a:schemeClr>
                </a:solidFill>
              </a:rPr>
              <a:t>parameters</a:t>
            </a: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s-ES" sz="12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s-ES" sz="1200" dirty="0" err="1">
                <a:solidFill>
                  <a:schemeClr val="accent6">
                    <a:lumMod val="50000"/>
                  </a:schemeClr>
                </a:solidFill>
              </a:rPr>
              <a:t>for</a:t>
            </a: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1200" dirty="0" err="1">
                <a:solidFill>
                  <a:schemeClr val="accent6">
                    <a:lumMod val="50000"/>
                  </a:schemeClr>
                </a:solidFill>
              </a:rPr>
              <a:t>beam-induced</a:t>
            </a: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br>
              <a:rPr lang="es-ES" sz="12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s-ES" sz="1200" dirty="0" err="1">
                <a:solidFill>
                  <a:schemeClr val="accent6">
                    <a:lumMod val="50000"/>
                  </a:schemeClr>
                </a:solidFill>
              </a:rPr>
              <a:t>effects</a:t>
            </a: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br>
              <a:rPr lang="es-ES" sz="12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>[WP13]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614146" y="2802688"/>
            <a:ext cx="185820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s-ES" sz="1200" dirty="0" err="1">
                <a:solidFill>
                  <a:schemeClr val="accent6">
                    <a:lumMod val="50000"/>
                  </a:schemeClr>
                </a:solidFill>
              </a:rPr>
              <a:t>Architecture</a:t>
            </a: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1200" dirty="0" err="1">
                <a:solidFill>
                  <a:schemeClr val="accent6">
                    <a:lumMod val="50000"/>
                  </a:schemeClr>
                </a:solidFill>
              </a:rPr>
              <a:t>for</a:t>
            </a: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1200" dirty="0" err="1">
                <a:solidFill>
                  <a:schemeClr val="accent6">
                    <a:lumMod val="50000"/>
                  </a:schemeClr>
                </a:solidFill>
              </a:rPr>
              <a:t>magnets</a:t>
            </a: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s-ES" sz="12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>&amp; machine </a:t>
            </a:r>
            <a:r>
              <a:rPr lang="es-ES" sz="1200" dirty="0" err="1">
                <a:solidFill>
                  <a:schemeClr val="accent6">
                    <a:lumMod val="50000"/>
                  </a:schemeClr>
                </a:solidFill>
              </a:rPr>
              <a:t>protection</a:t>
            </a: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br>
              <a:rPr lang="es-ES" sz="12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>[WP12]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922204" y="2240755"/>
            <a:ext cx="1529586" cy="64633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s-ES" sz="1200" dirty="0" err="1">
                <a:solidFill>
                  <a:schemeClr val="accent6">
                    <a:lumMod val="50000"/>
                  </a:schemeClr>
                </a:solidFill>
              </a:rPr>
              <a:t>Radiation</a:t>
            </a: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1200" dirty="0" err="1">
                <a:solidFill>
                  <a:schemeClr val="accent6">
                    <a:lumMod val="50000"/>
                  </a:schemeClr>
                </a:solidFill>
              </a:rPr>
              <a:t>Hardness</a:t>
            </a: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s-ES" sz="12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s-ES" sz="1200" dirty="0" err="1">
                <a:solidFill>
                  <a:schemeClr val="accent6">
                    <a:lumMod val="50000"/>
                  </a:schemeClr>
                </a:solidFill>
              </a:rPr>
              <a:t>Assurance</a:t>
            </a: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s-ES" sz="12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>[WP11]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85798" y="3416570"/>
            <a:ext cx="1019831" cy="83099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s-ES" sz="1200" dirty="0" err="1">
                <a:solidFill>
                  <a:schemeClr val="accent6">
                    <a:lumMod val="50000"/>
                  </a:schemeClr>
                </a:solidFill>
              </a:rPr>
              <a:t>Cryomagnet</a:t>
            </a: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s-ES" sz="12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s-ES" sz="1200" dirty="0" err="1">
                <a:solidFill>
                  <a:schemeClr val="accent6">
                    <a:lumMod val="50000"/>
                  </a:schemeClr>
                </a:solidFill>
              </a:rPr>
              <a:t>insulation</a:t>
            </a: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s-ES" sz="12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s-ES" sz="1200" dirty="0" err="1">
                <a:solidFill>
                  <a:schemeClr val="accent6">
                    <a:lumMod val="50000"/>
                  </a:schemeClr>
                </a:solidFill>
              </a:rPr>
              <a:t>vacuum</a:t>
            </a: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s-ES" sz="12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>[WP10]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853372" y="1691277"/>
            <a:ext cx="925253" cy="83099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>Normal</a:t>
            </a:r>
            <a:br>
              <a:rPr lang="es-ES" sz="12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s-ES" sz="1200" dirty="0" err="1">
                <a:solidFill>
                  <a:schemeClr val="accent6">
                    <a:lumMod val="50000"/>
                  </a:schemeClr>
                </a:solidFill>
              </a:rPr>
              <a:t>conducting</a:t>
            </a: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s-ES" sz="12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s-ES" sz="1200" dirty="0" err="1">
                <a:solidFill>
                  <a:schemeClr val="accent6">
                    <a:lumMod val="50000"/>
                  </a:schemeClr>
                </a:solidFill>
              </a:rPr>
              <a:t>magnets</a:t>
            </a: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s-ES" sz="12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>[WP5]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78086" y="1550488"/>
            <a:ext cx="946799" cy="64633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s-ES" sz="1200" dirty="0" err="1">
                <a:solidFill>
                  <a:schemeClr val="accent6">
                    <a:lumMod val="50000"/>
                  </a:schemeClr>
                </a:solidFill>
              </a:rPr>
              <a:t>Transverse</a:t>
            </a: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s-ES" sz="12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s-ES" sz="1200" dirty="0" err="1">
                <a:solidFill>
                  <a:schemeClr val="accent6">
                    <a:lumMod val="50000"/>
                  </a:schemeClr>
                </a:solidFill>
              </a:rPr>
              <a:t>feedback</a:t>
            </a: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s-ES" sz="12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>[WP6]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694941" y="3065780"/>
            <a:ext cx="1132041" cy="46166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s-ES" sz="1200" dirty="0" err="1">
                <a:solidFill>
                  <a:schemeClr val="accent6">
                    <a:lumMod val="50000"/>
                  </a:schemeClr>
                </a:solidFill>
              </a:rPr>
              <a:t>Beam</a:t>
            </a: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1200" dirty="0" err="1">
                <a:solidFill>
                  <a:schemeClr val="accent6">
                    <a:lumMod val="50000"/>
                  </a:schemeClr>
                </a:solidFill>
              </a:rPr>
              <a:t>dumps</a:t>
            </a: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br>
              <a:rPr lang="es-ES" sz="12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>[WP7]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402812" y="4011575"/>
            <a:ext cx="1233031" cy="64633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s-ES" sz="1200" dirty="0" err="1">
                <a:solidFill>
                  <a:schemeClr val="accent6">
                    <a:lumMod val="50000"/>
                  </a:schemeClr>
                </a:solidFill>
              </a:rPr>
              <a:t>Beam</a:t>
            </a: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s-ES" sz="12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s-ES" sz="1200" dirty="0" err="1">
                <a:solidFill>
                  <a:schemeClr val="accent6">
                    <a:lumMod val="50000"/>
                  </a:schemeClr>
                </a:solidFill>
              </a:rPr>
              <a:t>instrumentation</a:t>
            </a: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s-ES" sz="12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s-ES" sz="1200" dirty="0">
                <a:solidFill>
                  <a:schemeClr val="accent6">
                    <a:lumMod val="50000"/>
                  </a:schemeClr>
                </a:solidFill>
              </a:rPr>
              <a:t>[WP8]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57201" y="175120"/>
            <a:ext cx="3994469" cy="429557"/>
          </a:xfrm>
          <a:prstGeom prst="rect">
            <a:avLst/>
          </a:prstGeom>
          <a:solidFill>
            <a:schemeClr val="bg1"/>
          </a:solidFill>
        </p:spPr>
        <p:txBody>
          <a:bodyPr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1E5AAE"/>
                </a:solidFill>
              </a:rPr>
              <a:t>FCC Special Technologies</a:t>
            </a:r>
            <a:endParaRPr lang="es-ES" dirty="0">
              <a:solidFill>
                <a:srgbClr val="1E5AA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80312" y="129401"/>
            <a:ext cx="1446669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1200" b="1" dirty="0" smtClean="0"/>
              <a:t>JM Jimenez – FCC Amsterdam </a:t>
            </a:r>
            <a:endParaRPr lang="en-GB" sz="1200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288597" y="826636"/>
            <a:ext cx="1437909" cy="809009"/>
          </a:xfrm>
          <a:prstGeom prst="roundRect">
            <a:avLst/>
          </a:prstGeom>
          <a:noFill/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ounded Rectangle 20"/>
          <p:cNvSpPr/>
          <p:nvPr/>
        </p:nvSpPr>
        <p:spPr>
          <a:xfrm>
            <a:off x="210451" y="2180024"/>
            <a:ext cx="944475" cy="576064"/>
          </a:xfrm>
          <a:prstGeom prst="roundRect">
            <a:avLst/>
          </a:prstGeom>
          <a:noFill/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ounded Rectangle 21"/>
          <p:cNvSpPr/>
          <p:nvPr/>
        </p:nvSpPr>
        <p:spPr>
          <a:xfrm>
            <a:off x="4672098" y="2840506"/>
            <a:ext cx="1700101" cy="898538"/>
          </a:xfrm>
          <a:prstGeom prst="roundRect">
            <a:avLst/>
          </a:prstGeom>
          <a:noFill/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01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1"/>
          <p:cNvSpPr txBox="1">
            <a:spLocks/>
          </p:cNvSpPr>
          <p:nvPr/>
        </p:nvSpPr>
        <p:spPr>
          <a:xfrm>
            <a:off x="0" y="6711"/>
            <a:ext cx="9144000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2700" kern="0" dirty="0"/>
              <a:t>     FCC-</a:t>
            </a:r>
            <a:r>
              <a:rPr lang="en-GB" sz="2700" kern="0" dirty="0" err="1"/>
              <a:t>hh</a:t>
            </a:r>
            <a:r>
              <a:rPr lang="en-GB" sz="2700" kern="0" dirty="0"/>
              <a:t>: beam screen evolution &amp; tests</a:t>
            </a:r>
          </a:p>
        </p:txBody>
      </p:sp>
      <p:pic>
        <p:nvPicPr>
          <p:cNvPr id="10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4" y="70374"/>
            <a:ext cx="1525351" cy="63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43508" y="761677"/>
            <a:ext cx="3564396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dirty="0"/>
              <a:t>Simplified BS design in view of: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Mass production 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Impedance optimization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e- cloud mitigation</a:t>
            </a:r>
          </a:p>
          <a:p>
            <a:pPr marL="214313" indent="-214313">
              <a:buFontTx/>
              <a:buChar char="-"/>
            </a:pPr>
            <a:r>
              <a:rPr lang="en-US" sz="1350" dirty="0">
                <a:sym typeface="Wingdings" panose="05000000000000000000" pitchFamily="2" charset="2"/>
              </a:rPr>
              <a:t>latest version to be tested summer ‘18</a:t>
            </a:r>
            <a:endParaRPr lang="en-GB" sz="1350" dirty="0"/>
          </a:p>
        </p:txBody>
      </p:sp>
      <p:sp>
        <p:nvSpPr>
          <p:cNvPr id="15" name="TextBox 14"/>
          <p:cNvSpPr txBox="1"/>
          <p:nvPr/>
        </p:nvSpPr>
        <p:spPr>
          <a:xfrm>
            <a:off x="89502" y="3975907"/>
            <a:ext cx="4806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ym typeface="Wingdings" panose="05000000000000000000" pitchFamily="2" charset="2"/>
              </a:rPr>
              <a:t>Design optimisation: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200" dirty="0">
                <a:sym typeface="Wingdings" panose="05000000000000000000" pitchFamily="2" charset="2"/>
              </a:rPr>
              <a:t>Ribs removed; Optimization of thickness of copper and steel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200" dirty="0">
                <a:sym typeface="Wingdings" panose="05000000000000000000" pitchFamily="2" charset="2"/>
              </a:rPr>
              <a:t>Connection absorber/cooling tube, and welding positions</a:t>
            </a:r>
            <a:endParaRPr lang="en-GB" sz="12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5" r="54302"/>
          <a:stretch/>
        </p:blipFill>
        <p:spPr>
          <a:xfrm>
            <a:off x="770485" y="1831903"/>
            <a:ext cx="2397359" cy="22152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732278" y="3769463"/>
            <a:ext cx="437622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b="1" dirty="0"/>
              <a:t>Measurements at KARA/KIT (pressure evolution) confirm MC vacuum simulations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Confident to use simulations for all vacuum design</a:t>
            </a:r>
            <a:endParaRPr lang="en-GB" sz="1350" dirty="0"/>
          </a:p>
        </p:txBody>
      </p:sp>
      <p:pic>
        <p:nvPicPr>
          <p:cNvPr id="9" name="Imagen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7" t="29306" r="25556" b="46468"/>
          <a:stretch/>
        </p:blipFill>
        <p:spPr>
          <a:xfrm>
            <a:off x="4004611" y="807547"/>
            <a:ext cx="2484635" cy="2145440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  <p:pic>
        <p:nvPicPr>
          <p:cNvPr id="10" name="Imagen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2" t="44167" b="33626"/>
          <a:stretch/>
        </p:blipFill>
        <p:spPr>
          <a:xfrm>
            <a:off x="6556300" y="794995"/>
            <a:ext cx="2484635" cy="1010884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2" r="23116" b="13022"/>
          <a:stretch/>
        </p:blipFill>
        <p:spPr>
          <a:xfrm>
            <a:off x="7141786" y="1869673"/>
            <a:ext cx="1902059" cy="1738337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3988283" y="2971142"/>
            <a:ext cx="2511605" cy="46166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200" dirty="0" err="1"/>
              <a:t>Cold</a:t>
            </a:r>
            <a:r>
              <a:rPr lang="es-ES_tradnl" sz="1200" dirty="0"/>
              <a:t> </a:t>
            </a:r>
            <a:r>
              <a:rPr lang="es-ES_tradnl" sz="1200" dirty="0" err="1"/>
              <a:t>Sprayed</a:t>
            </a:r>
            <a:r>
              <a:rPr lang="es-ES_tradnl" sz="1200" dirty="0"/>
              <a:t> </a:t>
            </a:r>
            <a:r>
              <a:rPr lang="es-ES_tradnl" sz="1200" dirty="0" err="1"/>
              <a:t>Isolated</a:t>
            </a:r>
            <a:r>
              <a:rPr lang="es-ES_tradnl" sz="1200" dirty="0"/>
              <a:t> </a:t>
            </a:r>
            <a:r>
              <a:rPr lang="es-ES_tradnl" sz="1200" dirty="0" err="1"/>
              <a:t>Electrode</a:t>
            </a:r>
            <a:endParaRPr lang="es-ES_tradnl" sz="1200" dirty="0"/>
          </a:p>
          <a:p>
            <a:pPr algn="ctr"/>
            <a:r>
              <a:rPr lang="es-ES_tradnl" sz="1200" dirty="0"/>
              <a:t>(e-</a:t>
            </a:r>
            <a:r>
              <a:rPr lang="es-ES_tradnl" sz="1200" dirty="0" err="1"/>
              <a:t>cloud</a:t>
            </a:r>
            <a:r>
              <a:rPr lang="es-ES_tradnl" sz="1200" dirty="0"/>
              <a:t> </a:t>
            </a:r>
            <a:r>
              <a:rPr lang="es-ES_tradnl" sz="1200" dirty="0" err="1"/>
              <a:t>mitigation</a:t>
            </a:r>
            <a:r>
              <a:rPr lang="es-ES_tradnl" sz="1200" dirty="0"/>
              <a:t> </a:t>
            </a:r>
            <a:r>
              <a:rPr lang="es-ES_tradnl" sz="1200" dirty="0" err="1"/>
              <a:t>option</a:t>
            </a:r>
            <a:r>
              <a:rPr lang="es-ES_tradnl" sz="1200" dirty="0"/>
              <a:t>)</a:t>
            </a:r>
            <a:endParaRPr lang="en-GB" sz="1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390" y="141481"/>
            <a:ext cx="994382" cy="477806"/>
          </a:xfrm>
          <a:prstGeom prst="rect">
            <a:avLst/>
          </a:prstGeom>
          <a:solidFill>
            <a:srgbClr val="0C377B"/>
          </a:solidFill>
        </p:spPr>
      </p:pic>
      <p:sp>
        <p:nvSpPr>
          <p:cNvPr id="17" name="TextBox 16"/>
          <p:cNvSpPr txBox="1"/>
          <p:nvPr/>
        </p:nvSpPr>
        <p:spPr>
          <a:xfrm>
            <a:off x="7524328" y="3236210"/>
            <a:ext cx="1446669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1200" b="1" dirty="0" smtClean="0"/>
              <a:t>M. Benedikt – </a:t>
            </a:r>
          </a:p>
          <a:p>
            <a:r>
              <a:rPr lang="fr-CH" sz="1200" b="1" dirty="0" smtClean="0"/>
              <a:t>FCC Amsterdam </a:t>
            </a:r>
            <a:endParaRPr lang="en-GB" sz="1200" b="1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smtClean="0"/>
              <a:t>L. Rossi at I2FEST2019 (INFN&amp;IHEP@Torino18Feb2019)</a:t>
            </a:r>
            <a:endParaRPr lang="en-GB" noProof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454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71" y="184987"/>
            <a:ext cx="8003754" cy="594315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Surface-Vacuum parameters for </a:t>
            </a:r>
            <a:r>
              <a:rPr lang="en-GB" dirty="0">
                <a:solidFill>
                  <a:schemeClr val="bg1"/>
                </a:solidFill>
              </a:rPr>
              <a:t>beam-induced </a:t>
            </a:r>
            <a:r>
              <a:rPr lang="en-GB" dirty="0" smtClean="0">
                <a:solidFill>
                  <a:schemeClr val="bg1"/>
                </a:solidFill>
              </a:rPr>
              <a:t>effects 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44" y="678653"/>
            <a:ext cx="6750000" cy="2786923"/>
          </a:xfrm>
          <a:prstGeom prst="rect">
            <a:avLst/>
          </a:prstGeom>
          <a:solidFill>
            <a:schemeClr val="bg1"/>
          </a:solidFill>
          <a:ln w="38100">
            <a:solidFill>
              <a:srgbClr val="1E5AAE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25" y="1091839"/>
            <a:ext cx="7488175" cy="3571692"/>
          </a:xfrm>
          <a:prstGeom prst="rect">
            <a:avLst/>
          </a:prstGeom>
          <a:solidFill>
            <a:schemeClr val="bg1"/>
          </a:solidFill>
          <a:ln w="38100">
            <a:solidFill>
              <a:srgbClr val="1E5AAE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369" y="1369897"/>
            <a:ext cx="4087580" cy="3429000"/>
          </a:xfrm>
          <a:prstGeom prst="rect">
            <a:avLst/>
          </a:prstGeom>
          <a:ln w="38100">
            <a:solidFill>
              <a:srgbClr val="1E5AAE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10713" y="4849930"/>
            <a:ext cx="9133287" cy="323165"/>
          </a:xfrm>
          <a:prstGeom prst="rect">
            <a:avLst/>
          </a:prstGeom>
          <a:solidFill>
            <a:srgbClr val="607F60"/>
          </a:solidFill>
        </p:spPr>
        <p:txBody>
          <a:bodyPr wrap="square">
            <a:spAutoFit/>
          </a:bodyPr>
          <a:lstStyle/>
          <a:p>
            <a:pPr algn="ctr"/>
            <a:r>
              <a:rPr lang="fr-CH" sz="1500" dirty="0" smtClean="0">
                <a:solidFill>
                  <a:schemeClr val="bg1"/>
                </a:solidFill>
              </a:rPr>
              <a:t>R&amp;D for HL-LHC first, and </a:t>
            </a:r>
            <a:r>
              <a:rPr lang="fr-CH" sz="1500" dirty="0" err="1" smtClean="0">
                <a:solidFill>
                  <a:schemeClr val="bg1"/>
                </a:solidFill>
              </a:rPr>
              <a:t>further</a:t>
            </a:r>
            <a:r>
              <a:rPr lang="fr-CH" sz="1500" dirty="0" smtClean="0">
                <a:solidFill>
                  <a:schemeClr val="bg1"/>
                </a:solidFill>
              </a:rPr>
              <a:t> </a:t>
            </a:r>
            <a:r>
              <a:rPr lang="fr-CH" sz="1500" dirty="0" err="1" smtClean="0">
                <a:solidFill>
                  <a:schemeClr val="bg1"/>
                </a:solidFill>
              </a:rPr>
              <a:t>development</a:t>
            </a:r>
            <a:r>
              <a:rPr lang="fr-CH" sz="1500" dirty="0" smtClean="0">
                <a:solidFill>
                  <a:schemeClr val="bg1"/>
                </a:solidFill>
              </a:rPr>
              <a:t> for FCC-</a:t>
            </a:r>
            <a:r>
              <a:rPr lang="fr-CH" sz="1500" dirty="0" err="1" smtClean="0">
                <a:solidFill>
                  <a:schemeClr val="bg1"/>
                </a:solidFill>
              </a:rPr>
              <a:t>hh</a:t>
            </a:r>
            <a:endParaRPr lang="en-GB" sz="1500" dirty="0">
              <a:solidFill>
                <a:schemeClr val="bg1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3173" y="2530561"/>
            <a:ext cx="3012902" cy="2261369"/>
          </a:xfrm>
          <a:prstGeom prst="rect">
            <a:avLst/>
          </a:prstGeom>
          <a:ln w="38100">
            <a:solidFill>
              <a:srgbClr val="1E5AAE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4778" y="566764"/>
            <a:ext cx="634500" cy="634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9188" y="-23064"/>
            <a:ext cx="1053000" cy="569774"/>
          </a:xfrm>
          <a:prstGeom prst="rect">
            <a:avLst/>
          </a:prstGeom>
        </p:spPr>
      </p:pic>
      <p:pic>
        <p:nvPicPr>
          <p:cNvPr id="16" name="Immagine 1">
            <a:extLst>
              <a:ext uri="{FF2B5EF4-FFF2-40B4-BE49-F238E27FC236}">
                <a16:creationId xmlns:a16="http://schemas.microsoft.com/office/drawing/2014/main" id="{059E67D2-3E45-BC4C-9E61-049B04099BB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4779" y="1867147"/>
            <a:ext cx="634333" cy="63327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4778" y="1213056"/>
            <a:ext cx="634500" cy="63197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smtClean="0"/>
              <a:t>L. Rossi at I2FEST2019 (INFN&amp;IHEP@Torino18Feb2019)</a:t>
            </a:r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848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err="1" smtClean="0"/>
              <a:t>CryoPlants</a:t>
            </a:r>
            <a:r>
              <a:rPr lang="es-ES" dirty="0" smtClean="0"/>
              <a:t> </a:t>
            </a:r>
            <a:r>
              <a:rPr lang="es-ES" dirty="0" err="1" smtClean="0"/>
              <a:t>efficiency</a:t>
            </a:r>
            <a:endParaRPr lang="es-E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270" y="868429"/>
            <a:ext cx="7534367" cy="3299594"/>
          </a:xfrm>
          <a:prstGeom prst="rect">
            <a:avLst/>
          </a:prstGeom>
          <a:ln w="38100">
            <a:solidFill>
              <a:srgbClr val="0066FF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3125" y="1371193"/>
            <a:ext cx="6750000" cy="3402503"/>
          </a:xfrm>
          <a:prstGeom prst="rect">
            <a:avLst/>
          </a:prstGeom>
          <a:ln w="38100">
            <a:solidFill>
              <a:srgbClr val="0066FF"/>
            </a:solidFill>
          </a:ln>
        </p:spPr>
      </p:pic>
      <p:pic>
        <p:nvPicPr>
          <p:cNvPr id="7" name="Picture 15" descr="TU_Logo_90_HKS4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5067" y="129768"/>
            <a:ext cx="1038725" cy="30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86441" y="76348"/>
            <a:ext cx="1029997" cy="458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5321" y="53421"/>
            <a:ext cx="632837" cy="51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Shape 42"/>
          <p:cNvPicPr>
            <a:picLocks noChangeAspect="1"/>
          </p:cNvPicPr>
          <p:nvPr/>
        </p:nvPicPr>
        <p:blipFill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9886" y="524078"/>
            <a:ext cx="1706478" cy="418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rafik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0280" y="14400"/>
            <a:ext cx="990670" cy="493153"/>
          </a:xfrm>
          <a:prstGeom prst="rect">
            <a:avLst/>
          </a:prstGeom>
        </p:spPr>
      </p:pic>
      <p:pic>
        <p:nvPicPr>
          <p:cNvPr id="13" name="Immagine 1">
            <a:extLst>
              <a:ext uri="{FF2B5EF4-FFF2-40B4-BE49-F238E27FC236}">
                <a16:creationId xmlns:a16="http://schemas.microsoft.com/office/drawing/2014/main" id="{059E67D2-3E45-BC4C-9E61-049B04099BB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6617" y="959585"/>
            <a:ext cx="634333" cy="63327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Rectangle 16"/>
          <p:cNvSpPr/>
          <p:nvPr/>
        </p:nvSpPr>
        <p:spPr>
          <a:xfrm>
            <a:off x="10713" y="4849930"/>
            <a:ext cx="9133287" cy="323165"/>
          </a:xfrm>
          <a:prstGeom prst="rect">
            <a:avLst/>
          </a:prstGeom>
          <a:solidFill>
            <a:srgbClr val="607F60"/>
          </a:solidFill>
        </p:spPr>
        <p:txBody>
          <a:bodyPr wrap="square">
            <a:spAutoFit/>
          </a:bodyPr>
          <a:lstStyle/>
          <a:p>
            <a:pPr algn="ctr"/>
            <a:r>
              <a:rPr lang="en-GB" sz="1500" dirty="0" smtClean="0">
                <a:solidFill>
                  <a:schemeClr val="bg1"/>
                </a:solidFill>
              </a:rPr>
              <a:t> </a:t>
            </a:r>
            <a:r>
              <a:rPr lang="en-GB" sz="1500" dirty="0" err="1">
                <a:solidFill>
                  <a:schemeClr val="bg1"/>
                </a:solidFill>
              </a:rPr>
              <a:t>CryoPlant</a:t>
            </a:r>
            <a:r>
              <a:rPr lang="en-GB" sz="1500" dirty="0">
                <a:solidFill>
                  <a:schemeClr val="bg1"/>
                </a:solidFill>
              </a:rPr>
              <a:t> </a:t>
            </a:r>
            <a:r>
              <a:rPr lang="en-GB" sz="1500" dirty="0" smtClean="0">
                <a:solidFill>
                  <a:schemeClr val="bg1"/>
                </a:solidFill>
              </a:rPr>
              <a:t>efficiency is certainly a must: 30% possible gain</a:t>
            </a:r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83795" y="3015161"/>
            <a:ext cx="1446669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1200" b="1" dirty="0" smtClean="0"/>
              <a:t>JM Jimenez – FCC Amsterdam </a:t>
            </a:r>
            <a:endParaRPr lang="en-GB" sz="12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smtClean="0"/>
              <a:t>L. Rossi at I2FEST2019 (INFN&amp;IHEP@Torino18Feb2019)</a:t>
            </a:r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890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0" y="0"/>
            <a:ext cx="9144000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 sz="2400" kern="0" dirty="0"/>
              <a:t>                 Beam power handling: robust low-loss collimation</a:t>
            </a:r>
          </a:p>
        </p:txBody>
      </p:sp>
      <p:pic>
        <p:nvPicPr>
          <p:cNvPr id="10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4" y="70374"/>
            <a:ext cx="1525351" cy="63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35496" y="789552"/>
            <a:ext cx="9078541" cy="3462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650" b="1" kern="0" dirty="0">
                <a:solidFill>
                  <a:srgbClr val="0C377B"/>
                </a:solidFill>
                <a:latin typeface="Calibri" panose="020F0502020204030204"/>
              </a:rPr>
              <a:t>Complete designs of collimation insertions, main issue: sustain beam lifetime of 12 </a:t>
            </a:r>
            <a:r>
              <a:rPr lang="en-US" sz="1650" b="1" kern="0" dirty="0" err="1">
                <a:solidFill>
                  <a:srgbClr val="0C377B"/>
                </a:solidFill>
                <a:latin typeface="Calibri" panose="020F0502020204030204"/>
              </a:rPr>
              <a:t>mins</a:t>
            </a:r>
            <a:r>
              <a:rPr lang="en-US" sz="1650" b="1" kern="0" dirty="0">
                <a:solidFill>
                  <a:srgbClr val="0C377B"/>
                </a:solidFill>
                <a:latin typeface="Calibri" panose="020F0502020204030204"/>
              </a:rPr>
              <a:t> (12 MW loss)</a:t>
            </a:r>
          </a:p>
        </p:txBody>
      </p:sp>
      <p:pic>
        <p:nvPicPr>
          <p:cNvPr id="40" name="Picture 39" descr="coll_b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7" y="1582210"/>
            <a:ext cx="5360313" cy="1368926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888489" y="2813224"/>
            <a:ext cx="603050" cy="253916"/>
          </a:xfrm>
          <a:prstGeom prst="rect">
            <a:avLst/>
          </a:prstGeom>
          <a:solidFill>
            <a:srgbClr val="F2DCDB"/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50" kern="0" dirty="0">
                <a:solidFill>
                  <a:prstClr val="black"/>
                </a:solidFill>
                <a:latin typeface="Calibri" panose="020F0502020204030204"/>
              </a:rPr>
              <a:t>260 kW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521668" y="2720303"/>
            <a:ext cx="603050" cy="253916"/>
          </a:xfrm>
          <a:prstGeom prst="rect">
            <a:avLst/>
          </a:prstGeom>
          <a:solidFill>
            <a:srgbClr val="F2DCDB"/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50" kern="0" dirty="0">
                <a:solidFill>
                  <a:prstClr val="black"/>
                </a:solidFill>
                <a:latin typeface="Calibri" panose="020F0502020204030204"/>
              </a:rPr>
              <a:t>225 kW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395" y="1294662"/>
            <a:ext cx="692818" cy="415498"/>
          </a:xfrm>
          <a:prstGeom prst="rect">
            <a:avLst/>
          </a:prstGeom>
          <a:solidFill>
            <a:srgbClr val="F2DCDB"/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50" kern="0" dirty="0">
                <a:solidFill>
                  <a:prstClr val="black"/>
                </a:solidFill>
                <a:latin typeface="Calibri" panose="020F0502020204030204"/>
              </a:rPr>
              <a:t>1 MW</a:t>
            </a:r>
          </a:p>
          <a:p>
            <a:pPr defTabSz="685800">
              <a:defRPr/>
            </a:pPr>
            <a:r>
              <a:rPr lang="en-US" sz="1050" kern="0" dirty="0">
                <a:solidFill>
                  <a:prstClr val="black"/>
                </a:solidFill>
                <a:latin typeface="Calibri" panose="020F0502020204030204"/>
              </a:rPr>
              <a:t>50 kW/m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351639" y="2005983"/>
            <a:ext cx="532518" cy="253916"/>
          </a:xfrm>
          <a:prstGeom prst="rect">
            <a:avLst/>
          </a:prstGeom>
          <a:solidFill>
            <a:srgbClr val="F2DCDB"/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50" kern="0" dirty="0">
                <a:solidFill>
                  <a:prstClr val="black"/>
                </a:solidFill>
                <a:latin typeface="Calibri" panose="020F0502020204030204"/>
              </a:rPr>
              <a:t>&lt;5 kW</a:t>
            </a:r>
          </a:p>
        </p:txBody>
      </p:sp>
      <p:cxnSp>
        <p:nvCxnSpPr>
          <p:cNvPr id="47" name="Straight Arrow Connector 46"/>
          <p:cNvCxnSpPr>
            <a:stCxn id="44" idx="0"/>
          </p:cNvCxnSpPr>
          <p:nvPr/>
        </p:nvCxnSpPr>
        <p:spPr>
          <a:xfrm flipH="1" flipV="1">
            <a:off x="1521670" y="2497686"/>
            <a:ext cx="277341" cy="222617"/>
          </a:xfrm>
          <a:prstGeom prst="straightConnector1">
            <a:avLst/>
          </a:prstGeom>
          <a:noFill/>
          <a:ln w="19050" cap="flat" cmpd="sng" algn="ctr">
            <a:solidFill>
              <a:srgbClr val="F2DCDB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48" name="Straight Arrow Connector 47"/>
          <p:cNvCxnSpPr/>
          <p:nvPr/>
        </p:nvCxnSpPr>
        <p:spPr>
          <a:xfrm flipH="1" flipV="1">
            <a:off x="1191399" y="2578701"/>
            <a:ext cx="15221" cy="276870"/>
          </a:xfrm>
          <a:prstGeom prst="straightConnector1">
            <a:avLst/>
          </a:prstGeom>
          <a:noFill/>
          <a:ln w="19050" cap="flat" cmpd="sng" algn="ctr">
            <a:solidFill>
              <a:srgbClr val="F2DCDB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49" name="Straight Arrow Connector 48"/>
          <p:cNvCxnSpPr/>
          <p:nvPr/>
        </p:nvCxnSpPr>
        <p:spPr>
          <a:xfrm>
            <a:off x="520477" y="1564505"/>
            <a:ext cx="630134" cy="556895"/>
          </a:xfrm>
          <a:prstGeom prst="straightConnector1">
            <a:avLst/>
          </a:prstGeom>
          <a:noFill/>
          <a:ln w="19050" cap="flat" cmpd="sng" algn="ctr">
            <a:solidFill>
              <a:srgbClr val="F2DCDB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50" name="Straight Arrow Connector 49"/>
          <p:cNvCxnSpPr/>
          <p:nvPr/>
        </p:nvCxnSpPr>
        <p:spPr>
          <a:xfrm>
            <a:off x="3823196" y="2236816"/>
            <a:ext cx="108368" cy="196715"/>
          </a:xfrm>
          <a:prstGeom prst="straightConnector1">
            <a:avLst/>
          </a:prstGeom>
          <a:noFill/>
          <a:ln w="19050" cap="flat" cmpd="sng" algn="ctr">
            <a:solidFill>
              <a:srgbClr val="F2DCDB"/>
            </a:solidFill>
            <a:prstDash val="solid"/>
            <a:miter lim="800000"/>
            <a:tailEnd type="arrow"/>
          </a:ln>
          <a:effectLst/>
        </p:spPr>
      </p:cxnSp>
      <p:sp>
        <p:nvSpPr>
          <p:cNvPr id="51" name="Rectangle 50"/>
          <p:cNvSpPr/>
          <p:nvPr/>
        </p:nvSpPr>
        <p:spPr>
          <a:xfrm>
            <a:off x="440262" y="3237677"/>
            <a:ext cx="3969721" cy="92333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GB" sz="1350" b="1" kern="0" dirty="0">
                <a:solidFill>
                  <a:prstClr val="black"/>
                </a:solidFill>
                <a:latin typeface="Calibri" panose="020F0502020204030204"/>
              </a:rPr>
              <a:t>Primary Collimators</a:t>
            </a:r>
          </a:p>
          <a:p>
            <a:pPr marL="214313" indent="-214313" defTabSz="685800">
              <a:buFont typeface="Arial"/>
              <a:buChar char="•"/>
              <a:defRPr/>
            </a:pPr>
            <a:r>
              <a:rPr lang="en-GB" sz="1350" kern="0" dirty="0">
                <a:solidFill>
                  <a:prstClr val="black"/>
                </a:solidFill>
                <a:latin typeface="Calibri" panose="020F0502020204030204"/>
              </a:rPr>
              <a:t>Active length halved</a:t>
            </a:r>
          </a:p>
          <a:p>
            <a:pPr marL="214313" indent="-214313" defTabSz="685800">
              <a:buFont typeface="Symbol" charset="0"/>
              <a:buChar char=""/>
              <a:defRPr/>
            </a:pPr>
            <a:r>
              <a:rPr lang="en-GB" sz="1350" kern="0" dirty="0">
                <a:solidFill>
                  <a:prstClr val="black"/>
                </a:solidFill>
                <a:latin typeface="Calibri" panose="020F0502020204030204"/>
              </a:rPr>
              <a:t>Max. power reduced from 260 kW to 80 kW</a:t>
            </a:r>
          </a:p>
          <a:p>
            <a:pPr marL="214313" indent="-214313" defTabSz="685800">
              <a:buFont typeface="Symbol" charset="0"/>
              <a:buChar char=""/>
              <a:defRPr/>
            </a:pPr>
            <a:r>
              <a:rPr lang="en-US" sz="1350" kern="0" dirty="0">
                <a:solidFill>
                  <a:prstClr val="black"/>
                </a:solidFill>
                <a:latin typeface="Calibri" panose="020F0502020204030204"/>
              </a:rPr>
              <a:t>50 to 100 kW considered OK</a:t>
            </a:r>
            <a:endParaRPr lang="en-GB" sz="1350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446782" y="1295698"/>
            <a:ext cx="3337686" cy="3274274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6350" cap="flat" cmpd="sng" algn="ctr">
            <a:solidFill>
              <a:srgbClr val="A5A5A5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5463841" y="1552744"/>
            <a:ext cx="3234599" cy="1405712"/>
            <a:chOff x="6015136" y="1214618"/>
            <a:chExt cx="4312799" cy="1874283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1648" y="1214618"/>
              <a:ext cx="3196287" cy="1874283"/>
            </a:xfrm>
            <a:prstGeom prst="rect">
              <a:avLst/>
            </a:prstGeom>
          </p:spPr>
        </p:pic>
        <p:sp>
          <p:nvSpPr>
            <p:cNvPr id="60" name="CustomShape 12"/>
            <p:cNvSpPr/>
            <p:nvPr/>
          </p:nvSpPr>
          <p:spPr>
            <a:xfrm>
              <a:off x="6678134" y="1240348"/>
              <a:ext cx="1300280" cy="3784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lIns="67500" tIns="33750" rIns="67500" bIns="33750"/>
            <a:lstStyle/>
            <a:p>
              <a:pPr marL="810" defTabSz="685800">
                <a:buClr>
                  <a:srgbClr val="000000"/>
                </a:buClr>
                <a:defRPr/>
              </a:pPr>
              <a:r>
                <a:rPr lang="en-US" sz="1350" kern="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alibri"/>
                </a:rPr>
                <a:t>Old design</a:t>
              </a:r>
              <a:endParaRPr lang="en-US" sz="1050" kern="0" dirty="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015136" y="1742379"/>
              <a:ext cx="1628309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>
                <a:defRPr/>
              </a:pPr>
              <a:r>
                <a:rPr lang="en-US" sz="1050" kern="0" spc="-1" dirty="0">
                  <a:solidFill>
                    <a:prstClr val="black"/>
                  </a:solidFill>
                  <a:uFill>
                    <a:solidFill>
                      <a:srgbClr val="FFFFFF"/>
                    </a:solidFill>
                  </a:uFill>
                  <a:latin typeface="Calibri" panose="020F0502020204030204"/>
                  <a:cs typeface="Calibri" panose="020F0502020204030204" pitchFamily="34" charset="0"/>
                </a:rPr>
                <a:t>max power density</a:t>
              </a:r>
            </a:p>
            <a:p>
              <a:pPr defTabSz="685800">
                <a:defRPr/>
              </a:pPr>
              <a:r>
                <a:rPr lang="en-US" sz="1050" kern="0" spc="-1" dirty="0">
                  <a:solidFill>
                    <a:prstClr val="black"/>
                  </a:solidFill>
                  <a:uFill>
                    <a:solidFill>
                      <a:srgbClr val="FFFFFF"/>
                    </a:solidFill>
                  </a:uFill>
                  <a:latin typeface="Calibri" panose="020F0502020204030204"/>
                  <a:cs typeface="Calibri" panose="020F0502020204030204" pitchFamily="34" charset="0"/>
                </a:rPr>
                <a:t>800 </a:t>
              </a:r>
              <a:r>
                <a:rPr lang="en-GB" sz="1050" kern="0" dirty="0">
                  <a:solidFill>
                    <a:prstClr val="black"/>
                  </a:solidFill>
                  <a:latin typeface="Calibri" panose="020F0502020204030204"/>
                </a:rPr>
                <a:t>Wcm</a:t>
              </a:r>
              <a:r>
                <a:rPr lang="en-GB" sz="1050" kern="0" baseline="30000" dirty="0">
                  <a:solidFill>
                    <a:prstClr val="black"/>
                  </a:solidFill>
                  <a:latin typeface="Calibri" panose="020F0502020204030204"/>
                </a:rPr>
                <a:t>-3</a:t>
              </a:r>
              <a:endParaRPr lang="en-US" sz="1050" kern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62" name="Rectangle 61"/>
          <p:cNvSpPr/>
          <p:nvPr/>
        </p:nvSpPr>
        <p:spPr>
          <a:xfrm>
            <a:off x="5497686" y="2396413"/>
            <a:ext cx="84997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total power </a:t>
            </a:r>
          </a:p>
          <a:p>
            <a:pPr>
              <a:defRPr/>
            </a:pPr>
            <a:r>
              <a:rPr lang="en-US" sz="1050" b="1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225 kW</a:t>
            </a:r>
            <a:endParaRPr lang="en-US" sz="105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527649" y="3852640"/>
            <a:ext cx="81964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total power</a:t>
            </a:r>
          </a:p>
          <a:p>
            <a:pPr>
              <a:defRPr/>
            </a:pPr>
            <a:r>
              <a:rPr lang="en-US" sz="1050" b="1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Calibri" panose="020F0502020204030204"/>
              </a:rPr>
              <a:t>92 kW</a:t>
            </a:r>
            <a:endParaRPr lang="en-US" sz="105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64" name="Group 63"/>
          <p:cNvGrpSpPr>
            <a:grpSpLocks noChangeAspect="1"/>
          </p:cNvGrpSpPr>
          <p:nvPr/>
        </p:nvGrpSpPr>
        <p:grpSpPr>
          <a:xfrm>
            <a:off x="5497687" y="2991864"/>
            <a:ext cx="3200753" cy="1421372"/>
            <a:chOff x="-810605" y="3944456"/>
            <a:chExt cx="5283784" cy="2336690"/>
          </a:xfrm>
        </p:grpSpPr>
        <p:grpSp>
          <p:nvGrpSpPr>
            <p:cNvPr id="65" name="Group 64"/>
            <p:cNvGrpSpPr/>
            <p:nvPr/>
          </p:nvGrpSpPr>
          <p:grpSpPr>
            <a:xfrm>
              <a:off x="-187065" y="3944456"/>
              <a:ext cx="4660244" cy="2336690"/>
              <a:chOff x="6505648" y="3888551"/>
              <a:chExt cx="4660244" cy="2336690"/>
            </a:xfrm>
          </p:grpSpPr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08586" y="3888551"/>
                <a:ext cx="3957306" cy="2336690"/>
              </a:xfrm>
              <a:prstGeom prst="rect">
                <a:avLst/>
              </a:prstGeom>
            </p:spPr>
          </p:pic>
          <p:sp>
            <p:nvSpPr>
              <p:cNvPr id="68" name="CustomShape 12"/>
              <p:cNvSpPr/>
              <p:nvPr/>
            </p:nvSpPr>
            <p:spPr>
              <a:xfrm>
                <a:off x="6505648" y="3930866"/>
                <a:ext cx="1751313" cy="36709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txBody>
              <a:bodyPr lIns="67500" tIns="33750" rIns="67500" bIns="33750"/>
              <a:lstStyle/>
              <a:p>
                <a:pPr marL="810" defTabSz="685800">
                  <a:buClr>
                    <a:srgbClr val="000000"/>
                  </a:buClr>
                  <a:defRPr/>
                </a:pPr>
                <a:r>
                  <a:rPr lang="en-US" sz="1350" kern="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Calibri"/>
                  </a:rPr>
                  <a:t>New design</a:t>
                </a:r>
              </a:p>
            </p:txBody>
          </p:sp>
        </p:grpSp>
        <p:sp>
          <p:nvSpPr>
            <p:cNvPr id="66" name="Rectangle 65"/>
            <p:cNvSpPr/>
            <p:nvPr/>
          </p:nvSpPr>
          <p:spPr>
            <a:xfrm>
              <a:off x="-810605" y="4613066"/>
              <a:ext cx="2016003" cy="6830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>
                <a:defRPr/>
              </a:pPr>
              <a:r>
                <a:rPr lang="en-US" sz="1050" kern="0" spc="-1" dirty="0">
                  <a:solidFill>
                    <a:prstClr val="black"/>
                  </a:solidFill>
                  <a:uFill>
                    <a:solidFill>
                      <a:srgbClr val="FFFFFF"/>
                    </a:solidFill>
                  </a:uFill>
                  <a:latin typeface="Calibri" panose="020F0502020204030204"/>
                  <a:cs typeface="Calibri" panose="020F0502020204030204" pitchFamily="34" charset="0"/>
                </a:rPr>
                <a:t>max power density</a:t>
              </a:r>
            </a:p>
            <a:p>
              <a:pPr defTabSz="685800">
                <a:defRPr/>
              </a:pPr>
              <a:r>
                <a:rPr lang="en-US" sz="1050" kern="0" spc="-1" dirty="0">
                  <a:solidFill>
                    <a:prstClr val="black"/>
                  </a:solidFill>
                  <a:uFill>
                    <a:solidFill>
                      <a:srgbClr val="FFFFFF"/>
                    </a:solidFill>
                  </a:uFill>
                  <a:latin typeface="Calibri" panose="020F0502020204030204"/>
                  <a:cs typeface="Calibri" panose="020F0502020204030204" pitchFamily="34" charset="0"/>
                </a:rPr>
                <a:t>115 </a:t>
              </a:r>
              <a:r>
                <a:rPr lang="en-GB" sz="1050" kern="0" dirty="0">
                  <a:solidFill>
                    <a:prstClr val="black"/>
                  </a:solidFill>
                  <a:latin typeface="Calibri" panose="020F0502020204030204"/>
                </a:rPr>
                <a:t>Wcm</a:t>
              </a:r>
              <a:r>
                <a:rPr lang="en-GB" sz="1050" kern="0" baseline="30000" dirty="0">
                  <a:solidFill>
                    <a:prstClr val="black"/>
                  </a:solidFill>
                  <a:latin typeface="Calibri" panose="020F0502020204030204"/>
                </a:rPr>
                <a:t>-3</a:t>
              </a:r>
              <a:endParaRPr lang="en-US" sz="1050" kern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5875407" y="1309897"/>
            <a:ext cx="19321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1</a:t>
            </a:r>
            <a:r>
              <a:rPr lang="en-US" sz="1350" b="1" baseline="30000" dirty="0">
                <a:solidFill>
                  <a:prstClr val="black"/>
                </a:solidFill>
                <a:latin typeface="Calibri" panose="020F0502020204030204"/>
              </a:rPr>
              <a:t>st</a:t>
            </a: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 Secondary Collimator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888490" y="1214631"/>
            <a:ext cx="4133826" cy="300082"/>
          </a:xfrm>
          <a:prstGeom prst="rect">
            <a:avLst/>
          </a:prstGeom>
          <a:solidFill>
            <a:srgbClr val="F2DCDB"/>
          </a:solidFill>
        </p:spPr>
        <p:txBody>
          <a:bodyPr wrap="square" rtlCol="0">
            <a:spAutoFit/>
          </a:bodyPr>
          <a:lstStyle/>
          <a:p>
            <a:pPr defTabSz="457189"/>
            <a:r>
              <a:rPr lang="en-US" sz="1350" dirty="0">
                <a:solidFill>
                  <a:prstClr val="black"/>
                </a:solidFill>
                <a:latin typeface="Calibri"/>
              </a:rPr>
              <a:t>FLUKA simulations highlighted four critical points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28778" y="4262527"/>
            <a:ext cx="4911355" cy="338554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en-US" sz="1600" b="1" kern="0" dirty="0">
                <a:solidFill>
                  <a:prstClr val="black"/>
                </a:solidFill>
                <a:latin typeface="Calibri"/>
              </a:rPr>
              <a:t>Arc protection </a:t>
            </a:r>
            <a:r>
              <a:rPr lang="en-US" sz="1600" kern="0" dirty="0" err="1">
                <a:solidFill>
                  <a:prstClr val="black"/>
                </a:solidFill>
                <a:latin typeface="Calibri"/>
              </a:rPr>
              <a:t>Protection</a:t>
            </a:r>
            <a:r>
              <a:rPr lang="en-US" sz="1600" kern="0" dirty="0">
                <a:solidFill>
                  <a:prstClr val="black"/>
                </a:solidFill>
                <a:latin typeface="Calibri"/>
              </a:rPr>
              <a:t> design offers sufficient margin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800993" y="4595712"/>
            <a:ext cx="1446669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1200" b="1" dirty="0" smtClean="0"/>
              <a:t>M. Benedikt – </a:t>
            </a:r>
          </a:p>
          <a:p>
            <a:r>
              <a:rPr lang="fr-CH" sz="1200" b="1" dirty="0" smtClean="0"/>
              <a:t>FCC Amsterdam </a:t>
            </a:r>
            <a:endParaRPr lang="en-GB" sz="1200" b="1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smtClean="0"/>
              <a:t>L. Rossi at I2FEST2019 (INFN&amp;IHEP@Torino18Feb2019)</a:t>
            </a:r>
            <a:endParaRPr lang="en-GB" noProof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80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Hadron </a:t>
            </a:r>
            <a:r>
              <a:rPr lang="fr-CH" dirty="0" err="1" smtClean="0"/>
              <a:t>Colliders</a:t>
            </a:r>
            <a:r>
              <a:rPr lang="fr-CH" dirty="0" smtClean="0"/>
              <a:t> are </a:t>
            </a:r>
            <a:r>
              <a:rPr lang="fr-CH" dirty="0" err="1" smtClean="0"/>
              <a:t>ruled</a:t>
            </a:r>
            <a:r>
              <a:rPr lang="fr-CH" dirty="0" smtClean="0"/>
              <a:t> by: </a:t>
            </a:r>
            <a:br>
              <a:rPr lang="fr-CH" dirty="0" smtClean="0"/>
            </a:br>
            <a:r>
              <a:rPr lang="fr-CH" dirty="0" err="1" smtClean="0"/>
              <a:t>E</a:t>
            </a:r>
            <a:r>
              <a:rPr lang="fr-CH" baseline="-25000" dirty="0" err="1" smtClean="0"/>
              <a:t>beam</a:t>
            </a:r>
            <a:r>
              <a:rPr lang="fr-CH" dirty="0" smtClean="0"/>
              <a:t> = 0.3 R * B (</a:t>
            </a:r>
            <a:r>
              <a:rPr lang="fr-CH" dirty="0" err="1" smtClean="0"/>
              <a:t>TeV</a:t>
            </a:r>
            <a:r>
              <a:rPr lang="fr-CH" dirty="0" smtClean="0"/>
              <a:t>; km; T)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50966" y="1063228"/>
            <a:ext cx="4040188" cy="479822"/>
          </a:xfrm>
        </p:spPr>
        <p:txBody>
          <a:bodyPr>
            <a:normAutofit fontScale="70000" lnSpcReduction="20000"/>
          </a:bodyPr>
          <a:lstStyle/>
          <a:p>
            <a:r>
              <a:rPr lang="fr-CH" dirty="0" smtClean="0"/>
              <a:t>&lt; 10 y to double </a:t>
            </a:r>
            <a:r>
              <a:rPr lang="fr-CH" dirty="0" err="1" smtClean="0"/>
              <a:t>field</a:t>
            </a:r>
            <a:r>
              <a:rPr lang="fr-CH" dirty="0" smtClean="0"/>
              <a:t>: 2 T MR</a:t>
            </a:r>
            <a:r>
              <a:rPr lang="fr-CH" dirty="0" smtClean="0">
                <a:sym typeface="Symbol" panose="05050102010706020507" pitchFamily="18" charset="2"/>
              </a:rPr>
              <a:t> 4 T </a:t>
            </a:r>
            <a:r>
              <a:rPr lang="fr-CH" dirty="0" err="1" smtClean="0">
                <a:sym typeface="Symbol" panose="05050102010706020507" pitchFamily="18" charset="2"/>
              </a:rPr>
              <a:t>Tevatron</a:t>
            </a:r>
            <a:endParaRPr lang="fr-CH" dirty="0" smtClean="0"/>
          </a:p>
          <a:p>
            <a:r>
              <a:rPr lang="fr-CH" dirty="0" smtClean="0"/>
              <a:t>&gt; 20 y to double </a:t>
            </a:r>
            <a:r>
              <a:rPr lang="fr-CH" dirty="0" err="1" smtClean="0"/>
              <a:t>again</a:t>
            </a:r>
            <a:r>
              <a:rPr lang="fr-CH" dirty="0" smtClean="0"/>
              <a:t> in SC: </a:t>
            </a:r>
            <a:r>
              <a:rPr lang="fr-CH" dirty="0" smtClean="0">
                <a:sym typeface="Symbol" panose="05050102010706020507" pitchFamily="18" charset="2"/>
              </a:rPr>
              <a:t> 8 T of LHC</a:t>
            </a:r>
            <a:r>
              <a:rPr lang="fr-CH" dirty="0" smtClean="0"/>
              <a:t> </a:t>
            </a:r>
            <a:endParaRPr lang="en-GB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7200" y="1809159"/>
            <a:ext cx="4040188" cy="2431644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597794" y="1042392"/>
            <a:ext cx="4041775" cy="479822"/>
          </a:xfrm>
        </p:spPr>
        <p:txBody>
          <a:bodyPr/>
          <a:lstStyle/>
          <a:p>
            <a:r>
              <a:rPr lang="fr-CH" dirty="0" err="1" smtClean="0"/>
              <a:t>Consideration</a:t>
            </a:r>
            <a:r>
              <a:rPr lang="fr-CH" dirty="0" smtClean="0"/>
              <a:t> on LHC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645026" y="1543050"/>
            <a:ext cx="4319462" cy="2963466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fr-CH" dirty="0" err="1" smtClean="0"/>
              <a:t>Designed</a:t>
            </a:r>
            <a:r>
              <a:rPr lang="fr-CH" dirty="0"/>
              <a:t> </a:t>
            </a:r>
            <a:r>
              <a:rPr lang="fr-CH" dirty="0" smtClean="0"/>
              <a:t>for 8.33 T (14 </a:t>
            </a:r>
            <a:r>
              <a:rPr lang="fr-CH" dirty="0" err="1" smtClean="0"/>
              <a:t>TeV</a:t>
            </a:r>
            <a:r>
              <a:rPr lang="fr-CH" dirty="0" smtClean="0"/>
              <a:t> </a:t>
            </a:r>
            <a:r>
              <a:rPr lang="fr-CH" dirty="0" err="1" smtClean="0"/>
              <a:t>c.o.m</a:t>
            </a:r>
            <a:r>
              <a:rPr lang="fr-CH" dirty="0" smtClean="0"/>
              <a:t>.) </a:t>
            </a:r>
            <a:r>
              <a:rPr lang="fr-CH" dirty="0" err="1" smtClean="0"/>
              <a:t>with</a:t>
            </a:r>
            <a:r>
              <a:rPr lang="fr-CH" dirty="0" smtClean="0"/>
              <a:t> </a:t>
            </a:r>
            <a:r>
              <a:rPr lang="fr-CH" dirty="0" err="1" smtClean="0"/>
              <a:t>margin</a:t>
            </a:r>
            <a:r>
              <a:rPr lang="fr-CH" dirty="0" smtClean="0"/>
              <a:t> to go to 9 T (15 </a:t>
            </a:r>
            <a:r>
              <a:rPr lang="fr-CH" dirty="0" err="1" smtClean="0"/>
              <a:t>TeV</a:t>
            </a:r>
            <a:r>
              <a:rPr lang="fr-CH" dirty="0" smtClean="0"/>
              <a:t> </a:t>
            </a:r>
            <a:r>
              <a:rPr lang="fr-CH" dirty="0" err="1" smtClean="0"/>
              <a:t>c.o.m</a:t>
            </a:r>
            <a:r>
              <a:rPr lang="fr-CH" dirty="0" smtClean="0"/>
              <a:t>)</a:t>
            </a:r>
          </a:p>
          <a:p>
            <a:pPr algn="l"/>
            <a:r>
              <a:rPr lang="fr-CH" dirty="0" err="1" smtClean="0"/>
              <a:t>Today</a:t>
            </a:r>
            <a:r>
              <a:rPr lang="fr-CH" dirty="0" smtClean="0"/>
              <a:t> operating at </a:t>
            </a:r>
            <a:r>
              <a:rPr lang="fr-CH" b="1" dirty="0" smtClean="0">
                <a:solidFill>
                  <a:srgbClr val="FF0000"/>
                </a:solidFill>
              </a:rPr>
              <a:t>7.75 T</a:t>
            </a:r>
            <a:r>
              <a:rPr lang="fr-CH" dirty="0" smtClean="0"/>
              <a:t> (13 </a:t>
            </a:r>
            <a:r>
              <a:rPr lang="fr-CH" dirty="0" err="1" smtClean="0"/>
              <a:t>TeV</a:t>
            </a:r>
            <a:r>
              <a:rPr lang="fr-CH" dirty="0" smtClean="0"/>
              <a:t>)</a:t>
            </a:r>
          </a:p>
          <a:p>
            <a:pPr algn="l"/>
            <a:r>
              <a:rPr lang="fr-CH" b="1" dirty="0" smtClean="0">
                <a:solidFill>
                  <a:srgbClr val="0070C0"/>
                </a:solidFill>
              </a:rPr>
              <a:t>8.33 T in 2021 </a:t>
            </a:r>
            <a:r>
              <a:rPr lang="fr-CH" b="1" dirty="0" err="1" smtClean="0">
                <a:solidFill>
                  <a:srgbClr val="0070C0"/>
                </a:solidFill>
              </a:rPr>
              <a:t>possibly</a:t>
            </a:r>
            <a:endParaRPr lang="fr-CH" b="1" dirty="0" smtClean="0">
              <a:solidFill>
                <a:srgbClr val="0070C0"/>
              </a:solidFill>
            </a:endParaRPr>
          </a:p>
          <a:p>
            <a:pPr algn="l"/>
            <a:r>
              <a:rPr lang="fr-CH" b="1" dirty="0" smtClean="0">
                <a:solidFill>
                  <a:srgbClr val="00B050"/>
                </a:solidFill>
              </a:rPr>
              <a:t>9 T </a:t>
            </a:r>
            <a:r>
              <a:rPr lang="fr-CH" b="1" dirty="0" err="1" smtClean="0">
                <a:solidFill>
                  <a:srgbClr val="00B050"/>
                </a:solidFill>
              </a:rPr>
              <a:t>may</a:t>
            </a:r>
            <a:r>
              <a:rPr lang="fr-CH" b="1" dirty="0" smtClean="0">
                <a:solidFill>
                  <a:srgbClr val="00B050"/>
                </a:solidFill>
              </a:rPr>
              <a:t> </a:t>
            </a:r>
            <a:r>
              <a:rPr lang="fr-CH" b="1" dirty="0" err="1" smtClean="0">
                <a:solidFill>
                  <a:srgbClr val="00B050"/>
                </a:solidFill>
              </a:rPr>
              <a:t>be</a:t>
            </a:r>
            <a:r>
              <a:rPr lang="fr-CH" b="1" dirty="0" smtClean="0">
                <a:solidFill>
                  <a:srgbClr val="00B050"/>
                </a:solidFill>
              </a:rPr>
              <a:t> in 2026/2030 </a:t>
            </a:r>
            <a:r>
              <a:rPr lang="fr-CH" b="1" dirty="0" err="1" smtClean="0">
                <a:solidFill>
                  <a:srgbClr val="00B050"/>
                </a:solidFill>
              </a:rPr>
              <a:t>with</a:t>
            </a:r>
            <a:r>
              <a:rPr lang="fr-CH" b="1" dirty="0" smtClean="0">
                <a:solidFill>
                  <a:srgbClr val="00B050"/>
                </a:solidFill>
              </a:rPr>
              <a:t> HiLumi but </a:t>
            </a:r>
            <a:r>
              <a:rPr lang="fr-CH" b="1" dirty="0" err="1" smtClean="0">
                <a:solidFill>
                  <a:srgbClr val="00B050"/>
                </a:solidFill>
              </a:rPr>
              <a:t>very</a:t>
            </a:r>
            <a:r>
              <a:rPr lang="fr-CH" b="1" dirty="0" smtClean="0">
                <a:solidFill>
                  <a:srgbClr val="00B050"/>
                </a:solidFill>
              </a:rPr>
              <a:t> </a:t>
            </a:r>
            <a:r>
              <a:rPr lang="fr-CH" b="1" dirty="0" err="1" smtClean="0">
                <a:solidFill>
                  <a:srgbClr val="00B050"/>
                </a:solidFill>
              </a:rPr>
              <a:t>difficult</a:t>
            </a:r>
            <a:r>
              <a:rPr lang="fr-CH" b="1" dirty="0" smtClean="0">
                <a:solidFill>
                  <a:srgbClr val="00B050"/>
                </a:solidFill>
              </a:rPr>
              <a:t> </a:t>
            </a:r>
            <a:r>
              <a:rPr lang="fr-CH" b="1" dirty="0">
                <a:solidFill>
                  <a:srgbClr val="00B050"/>
                </a:solidFill>
              </a:rPr>
              <a:t>(</a:t>
            </a:r>
            <a:r>
              <a:rPr lang="fr-CH" b="1" dirty="0" err="1" smtClean="0">
                <a:solidFill>
                  <a:srgbClr val="00B050"/>
                </a:solidFill>
              </a:rPr>
              <a:t>trade</a:t>
            </a:r>
            <a:r>
              <a:rPr lang="fr-CH" b="1" dirty="0" smtClean="0">
                <a:solidFill>
                  <a:srgbClr val="00B050"/>
                </a:solidFill>
              </a:rPr>
              <a:t> off </a:t>
            </a:r>
            <a:r>
              <a:rPr lang="fr-CH" b="1" dirty="0" err="1" smtClean="0">
                <a:solidFill>
                  <a:srgbClr val="00B050"/>
                </a:solidFill>
              </a:rPr>
              <a:t>with</a:t>
            </a:r>
            <a:r>
              <a:rPr lang="fr-CH" b="1" dirty="0" smtClean="0">
                <a:solidFill>
                  <a:srgbClr val="00B050"/>
                </a:solidFill>
              </a:rPr>
              <a:t> </a:t>
            </a:r>
            <a:r>
              <a:rPr lang="fr-CH" b="1" dirty="0" err="1" smtClean="0">
                <a:solidFill>
                  <a:srgbClr val="00B050"/>
                </a:solidFill>
              </a:rPr>
              <a:t>loss</a:t>
            </a:r>
            <a:r>
              <a:rPr lang="fr-CH" b="1" dirty="0" smtClean="0">
                <a:solidFill>
                  <a:srgbClr val="00B050"/>
                </a:solidFill>
              </a:rPr>
              <a:t> of </a:t>
            </a:r>
            <a:r>
              <a:rPr lang="fr-CH" b="1" dirty="0" err="1" smtClean="0">
                <a:solidFill>
                  <a:srgbClr val="00B050"/>
                </a:solidFill>
              </a:rPr>
              <a:t>lumi</a:t>
            </a:r>
            <a:r>
              <a:rPr lang="fr-CH" b="1" dirty="0" smtClean="0">
                <a:solidFill>
                  <a:srgbClr val="00B050"/>
                </a:solidFill>
              </a:rPr>
              <a:t>)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 smtClean="0"/>
              <a:t>L. Rossi at I2FEST2019 (INFN&amp;IHEP@Torino18Feb2019)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580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16:9 format</Description0>
    <Note xmlns="8946e33d-fd2f-4ae4-8ee9-d90c129cdf9e">https://edms.cern.ch/document/1586446/</Note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E9E49B-3FD6-4C9C-9B49-2AADA36A41AB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8946e33d-fd2f-4ae4-8ee9-d90c129cdf9e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2566E74-C3EA-4CA3-8046-63336AAEE2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ACB8F96-6440-465A-9018-CAFFD98799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HLU-Pres-test01.thmx</Template>
  <TotalTime>3879</TotalTime>
  <Words>2438</Words>
  <Application>Microsoft Office PowerPoint</Application>
  <PresentationFormat>On-screen Show (16:9)</PresentationFormat>
  <Paragraphs>443</Paragraphs>
  <Slides>35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Book Antiqua</vt:lpstr>
      <vt:lpstr>Calibri</vt:lpstr>
      <vt:lpstr>Geneva</vt:lpstr>
      <vt:lpstr>Helvetica</vt:lpstr>
      <vt:lpstr>黑体</vt:lpstr>
      <vt:lpstr>Symbol</vt:lpstr>
      <vt:lpstr>Wingdings</vt:lpstr>
      <vt:lpstr>Thème Office</vt:lpstr>
      <vt:lpstr>pp accelerator challenges and new technologies (magnets et al.)</vt:lpstr>
      <vt:lpstr>Content</vt:lpstr>
      <vt:lpstr>PowerPoint Presentation</vt:lpstr>
      <vt:lpstr>PowerPoint Presentation</vt:lpstr>
      <vt:lpstr>PowerPoint Presentation</vt:lpstr>
      <vt:lpstr>Surface-Vacuum parameters for beam-induced effects </vt:lpstr>
      <vt:lpstr>CryoPlants efficiency</vt:lpstr>
      <vt:lpstr>PowerPoint Presentation</vt:lpstr>
      <vt:lpstr>Hadron Colliders are ruled by:  Ebeam = 0.3 R * B (TeV; km; T)</vt:lpstr>
      <vt:lpstr>The 25 y LHC construction time line </vt:lpstr>
      <vt:lpstr>The key factor: superconductor (but not the only factor!)</vt:lpstr>
      <vt:lpstr>High Luminosity LHC -1 New Triplets IT QUADs</vt:lpstr>
      <vt:lpstr>High Luminosity LHC – 2 New Matching section </vt:lpstr>
      <vt:lpstr>16 Sept 2018</vt:lpstr>
      <vt:lpstr>High Luminosity LHC 11 T dipole in the  DS7 </vt:lpstr>
      <vt:lpstr>First 11 T prototype (full size) on test @ CERN </vt:lpstr>
      <vt:lpstr>Review of 11 T results</vt:lpstr>
      <vt:lpstr>Now 11 T in full swing for production great care in QA given the sensitivity of Nb3Sn</vt:lpstr>
      <vt:lpstr>IT quadrupole. Increase in field btu also in size wrt LHC. Very relevant also for FCC magnets </vt:lpstr>
      <vt:lpstr>Result of IT quadrupoels </vt:lpstr>
      <vt:lpstr>Construction of the 1st and 2nd long (7.5 m!) IT Quad in full swing (also in USA)</vt:lpstr>
      <vt:lpstr>A step between HL-LHC and a post-LHC?</vt:lpstr>
      <vt:lpstr>PowerPoint Presentation</vt:lpstr>
      <vt:lpstr>PowerPoint Presentation</vt:lpstr>
      <vt:lpstr>PowerPoint Presentation</vt:lpstr>
      <vt:lpstr>Progress in magnets R&amp;D</vt:lpstr>
      <vt:lpstr>And the HTS ? Only way to reach 16-25 T</vt:lpstr>
      <vt:lpstr>20 T or more: Super proton-proton Collider in China (after CEPC)</vt:lpstr>
      <vt:lpstr>CN high-field magnet R&amp;D</vt:lpstr>
      <vt:lpstr>Comments on HTS (YBCO/REBCO)</vt:lpstr>
      <vt:lpstr>PowerPoint Presentation</vt:lpstr>
      <vt:lpstr>PowerPoint Presentation</vt:lpstr>
      <vt:lpstr>Conclusion</vt:lpstr>
      <vt:lpstr>PowerPoint Presentation</vt:lpstr>
      <vt:lpstr>PowerPoint Presentation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André-Pierre OLIVIER</dc:creator>
  <cp:lastModifiedBy>Lucio Rossi</cp:lastModifiedBy>
  <cp:revision>62</cp:revision>
  <dcterms:created xsi:type="dcterms:W3CDTF">2016-02-11T10:47:23Z</dcterms:created>
  <dcterms:modified xsi:type="dcterms:W3CDTF">2019-02-18T13:55:00Z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