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3" r:id="rId2"/>
  </p:sldMasterIdLst>
  <p:notesMasterIdLst>
    <p:notesMasterId r:id="rId47"/>
  </p:notesMasterIdLst>
  <p:sldIdLst>
    <p:sldId id="256" r:id="rId3"/>
    <p:sldId id="312" r:id="rId4"/>
    <p:sldId id="296" r:id="rId5"/>
    <p:sldId id="297" r:id="rId6"/>
    <p:sldId id="304" r:id="rId7"/>
    <p:sldId id="299" r:id="rId8"/>
    <p:sldId id="259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52" r:id="rId17"/>
    <p:sldId id="353" r:id="rId18"/>
    <p:sldId id="326" r:id="rId19"/>
    <p:sldId id="332" r:id="rId20"/>
    <p:sldId id="310" r:id="rId21"/>
    <p:sldId id="307" r:id="rId22"/>
    <p:sldId id="287" r:id="rId23"/>
    <p:sldId id="300" r:id="rId24"/>
    <p:sldId id="308" r:id="rId25"/>
    <p:sldId id="336" r:id="rId26"/>
    <p:sldId id="329" r:id="rId27"/>
    <p:sldId id="318" r:id="rId28"/>
    <p:sldId id="319" r:id="rId29"/>
    <p:sldId id="340" r:id="rId30"/>
    <p:sldId id="342" r:id="rId31"/>
    <p:sldId id="323" r:id="rId32"/>
    <p:sldId id="324" r:id="rId33"/>
    <p:sldId id="331" r:id="rId34"/>
    <p:sldId id="322" r:id="rId35"/>
    <p:sldId id="320" r:id="rId36"/>
    <p:sldId id="321" r:id="rId37"/>
    <p:sldId id="330" r:id="rId38"/>
    <p:sldId id="344" r:id="rId39"/>
    <p:sldId id="338" r:id="rId40"/>
    <p:sldId id="302" r:id="rId41"/>
    <p:sldId id="339" r:id="rId42"/>
    <p:sldId id="328" r:id="rId43"/>
    <p:sldId id="334" r:id="rId44"/>
    <p:sldId id="333" r:id="rId45"/>
    <p:sldId id="34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B14F"/>
    <a:srgbClr val="FFC001"/>
    <a:srgbClr val="047DBE"/>
    <a:srgbClr val="E7E7E7"/>
    <a:srgbClr val="B3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9" autoAdjust="0"/>
    <p:restoredTop sz="93379" autoAdjust="0"/>
  </p:normalViewPr>
  <p:slideViewPr>
    <p:cSldViewPr snapToGrid="0" snapToObjects="1">
      <p:cViewPr>
        <p:scale>
          <a:sx n="95" d="100"/>
          <a:sy n="95" d="100"/>
        </p:scale>
        <p:origin x="144" y="4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10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4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23F08-59DD-9F49-A622-F12FE9FF7A96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CD524-83E0-E142-96A8-C877F77F9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8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83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19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89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0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685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09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30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56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62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40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1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948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68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551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0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73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4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66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8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4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23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AMS H18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CD524-83E0-E142-96A8-C877F77F9A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466014" y="317872"/>
            <a:ext cx="416066" cy="29411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466014" y="3385629"/>
            <a:ext cx="416066" cy="29411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11309405" y="317872"/>
            <a:ext cx="416066" cy="2941163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309405" y="3385628"/>
            <a:ext cx="416066" cy="2941163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 rot="16200000">
            <a:off x="1728563" y="-965480"/>
            <a:ext cx="416066" cy="29411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 rot="16200000">
            <a:off x="1728563" y="4648177"/>
            <a:ext cx="416066" cy="29411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 rot="16200000">
            <a:off x="10046857" y="4648177"/>
            <a:ext cx="416066" cy="2941163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 rot="16200000">
            <a:off x="10046855" y="-944677"/>
            <a:ext cx="416066" cy="2941163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47491" y="6453386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99500" y="6433641"/>
            <a:ext cx="473300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47491" y="6453386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99500" y="6433641"/>
            <a:ext cx="473300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47491" y="6453386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99500" y="6433641"/>
            <a:ext cx="473300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25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8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07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17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3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 title="Side bar"/>
          <p:cNvSpPr/>
          <p:nvPr userDrawn="1"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5" r="67957" b="-5"/>
          <a:stretch/>
        </p:blipFill>
        <p:spPr>
          <a:xfrm>
            <a:off x="0" y="0"/>
            <a:ext cx="72192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42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55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1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445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505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26DFFC-1B64-E54B-954A-8018646BF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4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Rectangle 17" title="Side bar">
            <a:extLst>
              <a:ext uri="{FF2B5EF4-FFF2-40B4-BE49-F238E27FC236}">
                <a16:creationId xmlns:a16="http://schemas.microsoft.com/office/drawing/2014/main" xmlns="" id="{419DFB57-FBA7-4800-A83B-EBDE2E9C766B}"/>
              </a:ext>
            </a:extLst>
          </p:cNvPr>
          <p:cNvSpPr/>
          <p:nvPr userDrawn="1"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6DDA4A4-F822-43CE-B434-398046B96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5" r="67957" b="-5"/>
          <a:stretch/>
        </p:blipFill>
        <p:spPr>
          <a:xfrm>
            <a:off x="0" y="0"/>
            <a:ext cx="72192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10" title="Side bar">
            <a:extLst>
              <a:ext uri="{FF2B5EF4-FFF2-40B4-BE49-F238E27FC236}">
                <a16:creationId xmlns:a16="http://schemas.microsoft.com/office/drawing/2014/main" xmlns="" id="{8BA6DDA0-185F-4F02-8F90-2AE61D27E8DB}"/>
              </a:ext>
            </a:extLst>
          </p:cNvPr>
          <p:cNvSpPr/>
          <p:nvPr userDrawn="1"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6C6D04E-94BC-4EBB-918C-A5BBA232DE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5" r="67957" b="-5"/>
          <a:stretch/>
        </p:blipFill>
        <p:spPr>
          <a:xfrm>
            <a:off x="0" y="0"/>
            <a:ext cx="72192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 title="Side bar">
            <a:extLst>
              <a:ext uri="{FF2B5EF4-FFF2-40B4-BE49-F238E27FC236}">
                <a16:creationId xmlns:a16="http://schemas.microsoft.com/office/drawing/2014/main" xmlns="" id="{300EB759-9299-4989-AEDA-07EC4B3FFD02}"/>
              </a:ext>
            </a:extLst>
          </p:cNvPr>
          <p:cNvSpPr/>
          <p:nvPr userDrawn="1"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CBE82AB-482C-43B8-B6BD-81E68C06A9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5" r="67957" b="-5"/>
          <a:stretch/>
        </p:blipFill>
        <p:spPr>
          <a:xfrm>
            <a:off x="0" y="0"/>
            <a:ext cx="72192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47491" y="6453386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99500" y="6433641"/>
            <a:ext cx="473300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47491" y="6453386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9500" y="6433641"/>
            <a:ext cx="473300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47491" y="6453386"/>
            <a:ext cx="1204572" cy="40461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PSMR18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99500" y="6433641"/>
            <a:ext cx="473300" cy="404614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 title="Side bar"/>
          <p:cNvSpPr/>
          <p:nvPr userDrawn="1"/>
        </p:nvSpPr>
        <p:spPr>
          <a:xfrm>
            <a:off x="594206" y="376"/>
            <a:ext cx="33470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3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24.png"/><Relationship Id="rId5" Type="http://schemas.openxmlformats.org/officeDocument/2006/relationships/image" Target="../media/image25.jpg"/><Relationship Id="rId6" Type="http://schemas.openxmlformats.org/officeDocument/2006/relationships/image" Target="../media/image26.png"/><Relationship Id="rId7" Type="http://schemas.openxmlformats.org/officeDocument/2006/relationships/image" Target="../media/image23.jpg"/><Relationship Id="rId8" Type="http://schemas.openxmlformats.org/officeDocument/2006/relationships/image" Target="../media/image27.jpg"/><Relationship Id="rId9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jpg"/><Relationship Id="rId3" Type="http://schemas.openxmlformats.org/officeDocument/2006/relationships/image" Target="../media/image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1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Relationship Id="rId3" Type="http://schemas.openxmlformats.org/officeDocument/2006/relationships/image" Target="../media/image5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2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09483" y="3240688"/>
            <a:ext cx="6443552" cy="1086237"/>
          </a:xfrm>
        </p:spPr>
        <p:txBody>
          <a:bodyPr>
            <a:noAutofit/>
          </a:bodyPr>
          <a:lstStyle/>
          <a:p>
            <a:r>
              <a:rPr lang="en-US" sz="1600" b="1" dirty="0">
                <a:latin typeface="Chalkboard" charset="0"/>
                <a:ea typeface="Chalkboard" charset="0"/>
                <a:cs typeface="Chalkboard" charset="0"/>
              </a:rPr>
              <a:t>Dean Forshaw</a:t>
            </a:r>
          </a:p>
          <a:p>
            <a:r>
              <a:rPr lang="en-US" sz="1600" b="1" dirty="0">
                <a:latin typeface="Chalkboard" charset="0"/>
                <a:ea typeface="Chalkboard" charset="0"/>
                <a:cs typeface="Chalkboard" charset="0"/>
              </a:rPr>
              <a:t>On behalf of the TT-PET </a:t>
            </a:r>
            <a:r>
              <a:rPr lang="en-US" sz="1600" b="1" dirty="0" smtClean="0">
                <a:latin typeface="Chalkboard" charset="0"/>
                <a:ea typeface="Chalkboard" charset="0"/>
                <a:cs typeface="Chalkboard" charset="0"/>
              </a:rPr>
              <a:t>Collaboration</a:t>
            </a:r>
          </a:p>
          <a:p>
            <a:endParaRPr lang="en-US" sz="1600" b="1" dirty="0">
              <a:latin typeface="Chalkboard" charset="0"/>
              <a:ea typeface="Chalkboard" charset="0"/>
              <a:cs typeface="Chalkboard" charset="0"/>
            </a:endParaRPr>
          </a:p>
          <a:p>
            <a:r>
              <a:rPr lang="en-US" sz="1600" dirty="0">
                <a:latin typeface="Chalkboard" charset="0"/>
                <a:ea typeface="Chalkboard" charset="0"/>
                <a:cs typeface="Chalkboard" charset="0"/>
              </a:rPr>
              <a:t>University of </a:t>
            </a:r>
            <a:r>
              <a:rPr lang="en-US" sz="1600" dirty="0" smtClean="0">
                <a:latin typeface="Chalkboard" charset="0"/>
                <a:ea typeface="Chalkboard" charset="0"/>
                <a:cs typeface="Chalkboard" charset="0"/>
              </a:rPr>
              <a:t>Bern</a:t>
            </a:r>
          </a:p>
          <a:p>
            <a:r>
              <a:rPr lang="en-US" sz="1600" dirty="0">
                <a:latin typeface="Chalkboard" charset="0"/>
                <a:ea typeface="Chalkboard" charset="0"/>
                <a:cs typeface="Chalkboard" charset="0"/>
              </a:rPr>
              <a:t>Albert Einstein Center for Fundamental </a:t>
            </a:r>
            <a:r>
              <a:rPr lang="en-US" sz="1600" dirty="0" smtClean="0">
                <a:latin typeface="Chalkboard" charset="0"/>
                <a:ea typeface="Chalkboard" charset="0"/>
                <a:cs typeface="Chalkboard" charset="0"/>
              </a:rPr>
              <a:t>Physics</a:t>
            </a:r>
            <a:endParaRPr lang="en-US" sz="1600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662F43-2A7C-4BD4-BAD4-CB2B6044A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168" y="4572000"/>
            <a:ext cx="1085087" cy="11710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B18413-88FC-4864-BE54-F8F27C37BD12}"/>
              </a:ext>
            </a:extLst>
          </p:cNvPr>
          <p:cNvSpPr txBox="1"/>
          <p:nvPr/>
        </p:nvSpPr>
        <p:spPr>
          <a:xfrm>
            <a:off x="1429453" y="936694"/>
            <a:ext cx="9268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atin typeface="Chalkboard" charset="0"/>
                <a:ea typeface="Chalkboard" charset="0"/>
                <a:cs typeface="Chalkboard" charset="0"/>
              </a:rPr>
              <a:t>Characterisation</a:t>
            </a:r>
            <a:r>
              <a:rPr lang="en-US" sz="4400" dirty="0">
                <a:latin typeface="Chalkboard" charset="0"/>
                <a:ea typeface="Chalkboard" charset="0"/>
                <a:cs typeface="Chalkboard" charset="0"/>
              </a:rPr>
              <a:t> of prototype </a:t>
            </a:r>
            <a:r>
              <a:rPr lang="en-US" sz="4400" dirty="0" err="1">
                <a:latin typeface="Chalkboard" charset="0"/>
                <a:ea typeface="Chalkboard" charset="0"/>
                <a:cs typeface="Chalkboard" charset="0"/>
              </a:rPr>
              <a:t>SiGe</a:t>
            </a:r>
            <a:r>
              <a:rPr lang="en-US" sz="4400" dirty="0">
                <a:latin typeface="Chalkboard" charset="0"/>
                <a:ea typeface="Chalkboard" charset="0"/>
                <a:cs typeface="Chalkboard" charset="0"/>
              </a:rPr>
              <a:t> monolithic pixel detectors for the TT-PET project</a:t>
            </a:r>
          </a:p>
        </p:txBody>
      </p:sp>
      <p:pic>
        <p:nvPicPr>
          <p:cNvPr id="8" name="Grafik 13">
            <a:extLst>
              <a:ext uri="{FF2B5EF4-FFF2-40B4-BE49-F238E27FC236}">
                <a16:creationId xmlns:a16="http://schemas.microsoft.com/office/drawing/2014/main" xmlns="" id="{A45F15EE-603D-4DE6-8275-840080EBD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8044" y="4974235"/>
            <a:ext cx="2108252" cy="1156477"/>
          </a:xfrm>
          <a:prstGeom prst="rect">
            <a:avLst/>
          </a:prstGeom>
        </p:spPr>
      </p:pic>
      <p:pic>
        <p:nvPicPr>
          <p:cNvPr id="10" name="Grafik 15">
            <a:extLst>
              <a:ext uri="{FF2B5EF4-FFF2-40B4-BE49-F238E27FC236}">
                <a16:creationId xmlns:a16="http://schemas.microsoft.com/office/drawing/2014/main" xmlns="" id="{F62DC746-E0E7-422D-A770-13B4579F1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213" y="5225218"/>
            <a:ext cx="2247369" cy="517827"/>
          </a:xfrm>
          <a:prstGeom prst="rect">
            <a:avLst/>
          </a:prstGeom>
        </p:spPr>
      </p:pic>
      <p:pic>
        <p:nvPicPr>
          <p:cNvPr id="11" name="Grafik 3">
            <a:extLst>
              <a:ext uri="{FF2B5EF4-FFF2-40B4-BE49-F238E27FC236}">
                <a16:creationId xmlns:a16="http://schemas.microsoft.com/office/drawing/2014/main" xmlns="" id="{3D4A14FC-049B-493E-A025-19C3E083F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4313" y="4812632"/>
            <a:ext cx="1034290" cy="1034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630" y="4974235"/>
            <a:ext cx="792591" cy="79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8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317"/>
            <a:ext cx="7245057" cy="5400000"/>
          </a:xfrm>
          <a:prstGeom prst="rect">
            <a:avLst/>
          </a:prstGeom>
        </p:spPr>
      </p:pic>
      <p:sp>
        <p:nvSpPr>
          <p:cNvPr id="12" name="Rectangle 11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14266" y="-20633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3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4" y="876693"/>
            <a:ext cx="72450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1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4" y="876693"/>
            <a:ext cx="72450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5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8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4" y="876693"/>
            <a:ext cx="7245057" cy="54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3" y="876693"/>
            <a:ext cx="724505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7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8667" y="166810"/>
            <a:ext cx="8910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latin typeface="Chalkboard" charset="0"/>
                <a:ea typeface="Chalkboard" charset="0"/>
                <a:cs typeface="Chalkboard" charset="0"/>
              </a:rPr>
              <a:t>Event Rate and Data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0AD7DE2-9B35-499A-802B-B430E836D716}"/>
              </a:ext>
            </a:extLst>
          </p:cNvPr>
          <p:cNvSpPr txBox="1"/>
          <p:nvPr/>
        </p:nvSpPr>
        <p:spPr>
          <a:xfrm>
            <a:off x="1423758" y="1479786"/>
            <a:ext cx="63577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Readout designed for 50MBq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source</a:t>
            </a:r>
          </a:p>
          <a:p>
            <a:pPr marL="342900" indent="-342900">
              <a:buClr>
                <a:srgbClr val="047DBE"/>
              </a:buClr>
              <a:buFont typeface="Wingdings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19.2 MHz single hit rate</a:t>
            </a: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5 MHz possible coincidences</a:t>
            </a: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1.2 MHz real coincidences</a:t>
            </a:r>
          </a:p>
          <a:p>
            <a:pPr marL="342900" indent="-342900">
              <a:buClr>
                <a:srgbClr val="047DBE"/>
              </a:buClr>
              <a:buFont typeface="Wingdings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342900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System designed for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scalability</a:t>
            </a:r>
          </a:p>
          <a:p>
            <a:pPr marL="342900" indent="-342900">
              <a:buClr>
                <a:srgbClr val="047DBE"/>
              </a:buClr>
              <a:buFont typeface="Wingdings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Custom Designed Tower Control board to control one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Tower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Commercial components used where possible</a:t>
            </a: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CERN VLDB board (</a:t>
            </a:r>
            <a:r>
              <a:rPr lang="en-US" sz="2000" dirty="0" err="1">
                <a:latin typeface="Chalkboard" charset="0"/>
                <a:ea typeface="Chalkboard" charset="0"/>
                <a:cs typeface="Chalkboard" charset="0"/>
              </a:rPr>
              <a:t>GBTx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) used to multiplex multiple tower control DAQ boards</a:t>
            </a:r>
          </a:p>
          <a:p>
            <a:pPr marL="800100" lvl="1" indent="-342900">
              <a:buClr>
                <a:srgbClr val="047DBE"/>
              </a:buClr>
              <a:buFont typeface="Wingdings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xmlns="" id="{C77064C8-4A99-46E8-9416-43165CDFE2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15" t="8916" r="10288" b="7437"/>
          <a:stretch/>
        </p:blipFill>
        <p:spPr>
          <a:xfrm>
            <a:off x="7781504" y="1975476"/>
            <a:ext cx="3860443" cy="3525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9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DAQ chain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Inhaltsplatzhalter 12">
            <a:extLst>
              <a:ext uri="{FF2B5EF4-FFF2-40B4-BE49-F238E27FC236}">
                <a16:creationId xmlns:a16="http://schemas.microsoft.com/office/drawing/2014/main" xmlns="" id="{C459D97D-9038-4A49-AE45-569200A0E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913" y="3812057"/>
            <a:ext cx="10058400" cy="875619"/>
          </a:xfrm>
          <a:prstGeom prst="rect">
            <a:avLst/>
          </a:prstGeom>
        </p:spPr>
      </p:pic>
      <p:grpSp>
        <p:nvGrpSpPr>
          <p:cNvPr id="8" name="Gruppieren 15">
            <a:extLst>
              <a:ext uri="{FF2B5EF4-FFF2-40B4-BE49-F238E27FC236}">
                <a16:creationId xmlns:a16="http://schemas.microsoft.com/office/drawing/2014/main" xmlns="" id="{E2D94B2A-3900-4711-92D2-50807EB826F0}"/>
              </a:ext>
            </a:extLst>
          </p:cNvPr>
          <p:cNvGrpSpPr/>
          <p:nvPr/>
        </p:nvGrpSpPr>
        <p:grpSpPr>
          <a:xfrm>
            <a:off x="9165367" y="3592056"/>
            <a:ext cx="3020924" cy="292679"/>
            <a:chOff x="8782050" y="1712623"/>
            <a:chExt cx="2680438" cy="292679"/>
          </a:xfrm>
        </p:grpSpPr>
        <p:sp>
          <p:nvSpPr>
            <p:cNvPr id="9" name="Textfeld 26">
              <a:extLst>
                <a:ext uri="{FF2B5EF4-FFF2-40B4-BE49-F238E27FC236}">
                  <a16:creationId xmlns:a16="http://schemas.microsoft.com/office/drawing/2014/main" xmlns="" id="{143ED8C4-3B4A-4A29-9430-B4E826ABC0C2}"/>
                </a:ext>
              </a:extLst>
            </p:cNvPr>
            <p:cNvSpPr txBox="1"/>
            <p:nvPr/>
          </p:nvSpPr>
          <p:spPr>
            <a:xfrm>
              <a:off x="8782050" y="1728303"/>
              <a:ext cx="4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x16</a:t>
              </a:r>
            </a:p>
          </p:txBody>
        </p:sp>
        <p:sp>
          <p:nvSpPr>
            <p:cNvPr id="10" name="Textfeld 27">
              <a:extLst>
                <a:ext uri="{FF2B5EF4-FFF2-40B4-BE49-F238E27FC236}">
                  <a16:creationId xmlns:a16="http://schemas.microsoft.com/office/drawing/2014/main" xmlns="" id="{D4B5F086-CF01-47B4-BEED-F3F03EA8112C}"/>
                </a:ext>
              </a:extLst>
            </p:cNvPr>
            <p:cNvSpPr txBox="1"/>
            <p:nvPr/>
          </p:nvSpPr>
          <p:spPr>
            <a:xfrm>
              <a:off x="10083415" y="1712623"/>
              <a:ext cx="13790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60 per Tower</a:t>
              </a:r>
            </a:p>
          </p:txBody>
        </p:sp>
      </p:grpSp>
      <p:sp>
        <p:nvSpPr>
          <p:cNvPr id="12" name="Textfeld 31">
            <a:extLst>
              <a:ext uri="{FF2B5EF4-FFF2-40B4-BE49-F238E27FC236}">
                <a16:creationId xmlns:a16="http://schemas.microsoft.com/office/drawing/2014/main" xmlns="" id="{C9DD5FC6-43CE-4E07-B7FF-C228559842FB}"/>
              </a:ext>
            </a:extLst>
          </p:cNvPr>
          <p:cNvSpPr txBox="1"/>
          <p:nvPr/>
        </p:nvSpPr>
        <p:spPr>
          <a:xfrm>
            <a:off x="7551414" y="4302295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Electrical</a:t>
            </a:r>
          </a:p>
        </p:txBody>
      </p:sp>
      <p:sp>
        <p:nvSpPr>
          <p:cNvPr id="13" name="Textfeld 32">
            <a:extLst>
              <a:ext uri="{FF2B5EF4-FFF2-40B4-BE49-F238E27FC236}">
                <a16:creationId xmlns:a16="http://schemas.microsoft.com/office/drawing/2014/main" xmlns="" id="{6D05B93D-3C3E-4291-AD53-E7FF8C2C1222}"/>
              </a:ext>
            </a:extLst>
          </p:cNvPr>
          <p:cNvSpPr txBox="1"/>
          <p:nvPr/>
        </p:nvSpPr>
        <p:spPr>
          <a:xfrm>
            <a:off x="9632983" y="4300335"/>
            <a:ext cx="655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Electrical</a:t>
            </a:r>
          </a:p>
        </p:txBody>
      </p:sp>
      <p:sp>
        <p:nvSpPr>
          <p:cNvPr id="15" name="Textfeld 33">
            <a:extLst>
              <a:ext uri="{FF2B5EF4-FFF2-40B4-BE49-F238E27FC236}">
                <a16:creationId xmlns:a16="http://schemas.microsoft.com/office/drawing/2014/main" xmlns="" id="{F2107A72-C90F-4512-81E8-E239543BE549}"/>
              </a:ext>
            </a:extLst>
          </p:cNvPr>
          <p:cNvSpPr txBox="1"/>
          <p:nvPr/>
        </p:nvSpPr>
        <p:spPr>
          <a:xfrm>
            <a:off x="5702548" y="4018751"/>
            <a:ext cx="908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Optical </a:t>
            </a:r>
            <a:r>
              <a:rPr lang="en-US" sz="1000" dirty="0" err="1"/>
              <a:t>GBTx</a:t>
            </a:r>
            <a:endParaRPr lang="en-US" sz="10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xmlns="" id="{44F828E7-B210-4621-B31A-863B765A587B}"/>
              </a:ext>
            </a:extLst>
          </p:cNvPr>
          <p:cNvSpPr/>
          <p:nvPr/>
        </p:nvSpPr>
        <p:spPr>
          <a:xfrm>
            <a:off x="10379571" y="3884735"/>
            <a:ext cx="1102659" cy="726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Sensor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Layer</a:t>
            </a:r>
          </a:p>
        </p:txBody>
      </p:sp>
      <p:sp>
        <p:nvSpPr>
          <p:cNvPr id="26" name="Textfeld 2">
            <a:extLst>
              <a:ext uri="{FF2B5EF4-FFF2-40B4-BE49-F238E27FC236}">
                <a16:creationId xmlns:a16="http://schemas.microsoft.com/office/drawing/2014/main" xmlns="" id="{3D6AD6CE-037A-4EE1-BD38-0E936C37D4E9}"/>
              </a:ext>
            </a:extLst>
          </p:cNvPr>
          <p:cNvSpPr txBox="1"/>
          <p:nvPr/>
        </p:nvSpPr>
        <p:spPr>
          <a:xfrm>
            <a:off x="2614760" y="4001588"/>
            <a:ext cx="415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/>
              <a:t>PCIe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8847" r="3483" b="12878"/>
          <a:stretch/>
        </p:blipFill>
        <p:spPr>
          <a:xfrm>
            <a:off x="3259272" y="1922812"/>
            <a:ext cx="2579165" cy="161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0" y="1769981"/>
            <a:ext cx="1461585" cy="1804229"/>
          </a:xfrm>
          <a:prstGeom prst="rect">
            <a:avLst/>
          </a:prstGeom>
        </p:spPr>
      </p:pic>
      <p:pic>
        <p:nvPicPr>
          <p:cNvPr id="24" name="Grafik 11">
            <a:extLst>
              <a:ext uri="{FF2B5EF4-FFF2-40B4-BE49-F238E27FC236}">
                <a16:creationId xmlns:a16="http://schemas.microsoft.com/office/drawing/2014/main" xmlns="" id="{C77064C8-4A99-46E8-9416-43165CDFE2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15" t="8916" r="10288" b="7437"/>
          <a:stretch/>
        </p:blipFill>
        <p:spPr>
          <a:xfrm>
            <a:off x="8151590" y="1894744"/>
            <a:ext cx="1607247" cy="1467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0" t="7463" r="11909" b="3956"/>
          <a:stretch/>
        </p:blipFill>
        <p:spPr>
          <a:xfrm>
            <a:off x="10060225" y="1924103"/>
            <a:ext cx="1824570" cy="1590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r="46713"/>
          <a:stretch/>
        </p:blipFill>
        <p:spPr>
          <a:xfrm>
            <a:off x="1442653" y="1894744"/>
            <a:ext cx="1215610" cy="1712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35063" y="1540449"/>
            <a:ext cx="167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Chalkboard" charset="0"/>
                <a:ea typeface="Chalkboard" charset="0"/>
                <a:cs typeface="Chalkboard" charset="0"/>
              </a:rPr>
              <a:t>Xilinx ZC709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0AD7DE2-9B35-499A-802B-B430E836D716}"/>
              </a:ext>
            </a:extLst>
          </p:cNvPr>
          <p:cNvSpPr txBox="1"/>
          <p:nvPr/>
        </p:nvSpPr>
        <p:spPr>
          <a:xfrm>
            <a:off x="8207363" y="4820653"/>
            <a:ext cx="2738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Custom FPGA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board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Temporary 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data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storage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Easily scalable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0AD7DE2-9B35-499A-802B-B430E836D716}"/>
              </a:ext>
            </a:extLst>
          </p:cNvPr>
          <p:cNvSpPr txBox="1"/>
          <p:nvPr/>
        </p:nvSpPr>
        <p:spPr>
          <a:xfrm>
            <a:off x="3216403" y="4891997"/>
            <a:ext cx="2940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Control full DAQ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chain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Coincidence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check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Calibration control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0AD7DE2-9B35-499A-802B-B430E836D716}"/>
              </a:ext>
            </a:extLst>
          </p:cNvPr>
          <p:cNvSpPr txBox="1"/>
          <p:nvPr/>
        </p:nvSpPr>
        <p:spPr>
          <a:xfrm>
            <a:off x="6300780" y="4847128"/>
            <a:ext cx="2045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Multiplexer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Optical to electrical </a:t>
            </a: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Clk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fanout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10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Pro’s and Con’s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0" name="Segnaposto contenuto 2">
            <a:extLst>
              <a:ext uri="{FF2B5EF4-FFF2-40B4-BE49-F238E27FC236}">
                <a16:creationId xmlns="" xmlns:a16="http://schemas.microsoft.com/office/drawing/2014/main" id="{7C3E41D8-57DB-41A5-9E94-9446CB41E01A}"/>
              </a:ext>
            </a:extLst>
          </p:cNvPr>
          <p:cNvSpPr txBox="1">
            <a:spLocks/>
          </p:cNvSpPr>
          <p:nvPr/>
        </p:nvSpPr>
        <p:spPr>
          <a:xfrm>
            <a:off x="1695624" y="1629215"/>
            <a:ext cx="9436201" cy="45300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Very high granularity, with access to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DOI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and TOF information for every hit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Faster signals mean ability to have high-precision timing measurements 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The scanner can be designed to be compatible with an MRI scanner, providing combined MRI-PET images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On the other hand...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The mechanics of the scanner are really complex (especially the data flex)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There are a very large number of channels, so the data acquisition scheme is critical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Every channel must be calibrated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very long procedure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29130" y="6489044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11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9AC425-2129-4760-825A-CBBBC9B5F897}"/>
              </a:ext>
            </a:extLst>
          </p:cNvPr>
          <p:cNvSpPr txBox="1"/>
          <p:nvPr/>
        </p:nvSpPr>
        <p:spPr>
          <a:xfrm>
            <a:off x="1987826" y="1540565"/>
            <a:ext cx="9124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charset="0"/>
                <a:ea typeface="Chalkboard" charset="0"/>
                <a:cs typeface="Chalkboard" charset="0"/>
              </a:rPr>
              <a:t>TT-PET </a:t>
            </a: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Project</a:t>
            </a: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charset="0"/>
                <a:ea typeface="Chalkboard" charset="0"/>
                <a:cs typeface="Chalkboard" charset="0"/>
              </a:rPr>
              <a:t>Scanner </a:t>
            </a: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Monolithic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Test beam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TOF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Prototype-0</a:t>
            </a:r>
            <a:endParaRPr lang="en-US" sz="28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3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9AC425-2129-4760-825A-CBBBC9B5F897}"/>
              </a:ext>
            </a:extLst>
          </p:cNvPr>
          <p:cNvSpPr txBox="1"/>
          <p:nvPr/>
        </p:nvSpPr>
        <p:spPr>
          <a:xfrm>
            <a:off x="1987826" y="1540565"/>
            <a:ext cx="91241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TT-PET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Scanner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Monolithic </a:t>
            </a: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Test beam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TOF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Prototype-0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8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Monolithic Test chip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1" name="Rectangle 10" title="Side bar">
            <a:extLst>
              <a:ext uri="{FF2B5EF4-FFF2-40B4-BE49-F238E27FC236}">
                <a16:creationId xmlns:a16="http://schemas.microsoft.com/office/drawing/2014/main" xmlns="" id="{34E61662-F113-4E3C-9ADE-C283F4C63225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513215-257D-43E8-9601-14573B28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906" y="2031586"/>
            <a:ext cx="4978511" cy="2795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FEB21-2DB8-4724-9AEB-5D9005C2BCE9}"/>
              </a:ext>
            </a:extLst>
          </p:cNvPr>
          <p:cNvSpPr txBox="1"/>
          <p:nvPr/>
        </p:nvSpPr>
        <p:spPr>
          <a:xfrm>
            <a:off x="1329907" y="1020390"/>
            <a:ext cx="53589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First Monolithic Test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ASIC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SG13S </a:t>
            </a:r>
            <a:r>
              <a:rPr lang="en-US" sz="2000" dirty="0" err="1">
                <a:latin typeface="Chalkboard" charset="0"/>
                <a:ea typeface="Chalkboard" charset="0"/>
                <a:cs typeface="Chalkboard" charset="0"/>
              </a:rPr>
              <a:t>SiGe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sz="2000" dirty="0" err="1">
                <a:latin typeface="Chalkboard" charset="0"/>
                <a:ea typeface="Chalkboard" charset="0"/>
                <a:cs typeface="Chalkboard" charset="0"/>
              </a:rPr>
              <a:t>BiCMOS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 process from IHP microelectronics (130nm)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Very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High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CMOS resistivity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suitability (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1kΩcm)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Test custom guard ring design and qualify HV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tolerance (180V)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1 small pixel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900x450µm</a:t>
            </a:r>
            <a:r>
              <a:rPr lang="en-US" sz="2000" baseline="30000" dirty="0" smtClean="0">
                <a:latin typeface="Chalkboard" charset="0"/>
                <a:ea typeface="Chalkboard" charset="0"/>
                <a:cs typeface="Chalkboard" charset="0"/>
              </a:rPr>
              <a:t>2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1 large pixel 900x900µm</a:t>
            </a:r>
            <a:r>
              <a:rPr lang="en-US" sz="2000" baseline="30000" dirty="0">
                <a:latin typeface="Chalkboard" charset="0"/>
                <a:ea typeface="Chalkboard" charset="0"/>
                <a:cs typeface="Chalkboard" charset="0"/>
              </a:rPr>
              <a:t>2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Geometry type: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n-in-p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Chalkboard" charset="0"/>
                <a:ea typeface="Chalkboard" charset="0"/>
                <a:cs typeface="Chalkboard" charset="0"/>
              </a:rPr>
              <a:t>ToF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 RMS (</a:t>
            </a:r>
            <a:r>
              <a:rPr lang="en-US" sz="2000" dirty="0" err="1" smtClean="0">
                <a:latin typeface="Chalkboard" charset="0"/>
                <a:ea typeface="Chalkboard" charset="0"/>
                <a:cs typeface="Chalkboard" charset="0"/>
              </a:rPr>
              <a:t>mips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): 100ps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5C8D29-76D7-46D7-A7FD-60937B007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688" y="1866488"/>
            <a:ext cx="4978511" cy="2795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7B012C-2CC0-4D4D-9646-4597869D372E}"/>
              </a:ext>
            </a:extLst>
          </p:cNvPr>
          <p:cNvSpPr txBox="1"/>
          <p:nvPr/>
        </p:nvSpPr>
        <p:spPr>
          <a:xfrm>
            <a:off x="1587500" y="1462719"/>
            <a:ext cx="53001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Electronics placed outside of the pixel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guard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7A93AD0-D97C-4558-A754-C367EE5EFF2C}"/>
              </a:ext>
            </a:extLst>
          </p:cNvPr>
          <p:cNvSpPr/>
          <p:nvPr/>
        </p:nvSpPr>
        <p:spPr>
          <a:xfrm>
            <a:off x="10236530" y="1983178"/>
            <a:ext cx="1508166" cy="25982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xmlns="" id="{7C15E2E8-2CE0-4FC0-9A7D-C82761A35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Monolithic Test chip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6" name="Rectangle 15" title="Side bar">
            <a:extLst>
              <a:ext uri="{FF2B5EF4-FFF2-40B4-BE49-F238E27FC236}">
                <a16:creationId xmlns:a16="http://schemas.microsoft.com/office/drawing/2014/main" xmlns="" id="{34E61662-F113-4E3C-9ADE-C283F4C63225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7B012C-2CC0-4D4D-9646-4597869D372E}"/>
              </a:ext>
            </a:extLst>
          </p:cNvPr>
          <p:cNvSpPr txBox="1"/>
          <p:nvPr/>
        </p:nvSpPr>
        <p:spPr>
          <a:xfrm>
            <a:off x="1408598" y="1462719"/>
            <a:ext cx="53001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Electronics placed outside of the pixel guard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Chalkboard" charset="0"/>
                <a:ea typeface="Chalkboard" charset="0"/>
                <a:cs typeface="Chalkboard" charset="0"/>
              </a:rPr>
              <a:t>SiGe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pre-amplifier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Amplifier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rise time 1-2ns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Discriminator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Time-over-Threshold measurement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9D5CC9-C4C6-48FF-8EFA-F22B08CA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60" y="2203124"/>
            <a:ext cx="6048859" cy="3937638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xmlns="" id="{7141EC32-DFB1-42C7-8D87-675432D8A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Monolithic Test chip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2" name="Rectangle 11" title="Side bar">
            <a:extLst>
              <a:ext uri="{FF2B5EF4-FFF2-40B4-BE49-F238E27FC236}">
                <a16:creationId xmlns:a16="http://schemas.microsoft.com/office/drawing/2014/main" xmlns="" id="{34E61662-F113-4E3C-9ADE-C283F4C63225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0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9AC425-2129-4760-825A-CBBBC9B5F897}"/>
              </a:ext>
            </a:extLst>
          </p:cNvPr>
          <p:cNvSpPr txBox="1"/>
          <p:nvPr/>
        </p:nvSpPr>
        <p:spPr>
          <a:xfrm>
            <a:off x="1987826" y="1540565"/>
            <a:ext cx="9124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TT-PET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Scanner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Monolithic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Test </a:t>
            </a: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beam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TOF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Other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9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Test beam setup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0" name="Segnaposto contenuto 2">
            <a:extLst>
              <a:ext uri="{FF2B5EF4-FFF2-40B4-BE49-F238E27FC236}">
                <a16:creationId xmlns="" xmlns:a16="http://schemas.microsoft.com/office/drawing/2014/main" id="{7C3E41D8-57DB-41A5-9E94-9446CB41E01A}"/>
              </a:ext>
            </a:extLst>
          </p:cNvPr>
          <p:cNvSpPr txBox="1">
            <a:spLocks/>
          </p:cNvSpPr>
          <p:nvPr/>
        </p:nvSpPr>
        <p:spPr>
          <a:xfrm>
            <a:off x="1589610" y="4334177"/>
            <a:ext cx="10237304" cy="2126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180 GeV/c pion beam used (CERN SPS beamline)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Particle telescope (Geneva FE-I4 telescope) used for tracking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2 Monolithic test chips operated at 180V (backside not metalized, and referenced to </a:t>
            </a: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Gnd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) </a:t>
            </a:r>
          </a:p>
          <a:p>
            <a:pPr>
              <a:buClr>
                <a:srgbClr val="047DBE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LGAD sensor used as final plane (timing reference)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49" y="1462719"/>
            <a:ext cx="8223083" cy="25333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3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Efficiency result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88" y="3995530"/>
            <a:ext cx="4159185" cy="2356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89" y="1462719"/>
            <a:ext cx="4159185" cy="23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2FEB21-2DB8-4724-9AEB-5D9005C2BCE9}"/>
              </a:ext>
            </a:extLst>
          </p:cNvPr>
          <p:cNvSpPr txBox="1"/>
          <p:nvPr/>
        </p:nvSpPr>
        <p:spPr>
          <a:xfrm>
            <a:off x="1547743" y="1462719"/>
            <a:ext cx="55254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Overlap region (red dashed box)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Only particle tracks that intersect this ROI are used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halkboard" charset="0"/>
                <a:ea typeface="Chalkboard" charset="0"/>
                <a:cs typeface="Chalkboard" charset="0"/>
              </a:rPr>
              <a:t>Upstream Sensor efficiency </a:t>
            </a:r>
            <a:r>
              <a:rPr lang="mr-IN" sz="2000" dirty="0" smtClean="0">
                <a:latin typeface="Chalkboard" charset="0"/>
                <a:ea typeface="Chalkboard" charset="0"/>
                <a:cs typeface="Chalkboard" charset="0"/>
              </a:rPr>
              <a:t>(99.79 </a:t>
            </a:r>
            <a:r>
              <a:rPr lang="mr-IN" sz="2000" dirty="0">
                <a:latin typeface="Chalkboard" charset="0"/>
                <a:ea typeface="Chalkboard" charset="0"/>
                <a:cs typeface="Chalkboard" charset="0"/>
              </a:rPr>
              <a:t>± 0.01</a:t>
            </a:r>
            <a:r>
              <a:rPr lang="mr-IN" sz="2000" dirty="0" smtClean="0">
                <a:latin typeface="Chalkboard" charset="0"/>
                <a:ea typeface="Chalkboard" charset="0"/>
                <a:cs typeface="Chalkboard" charset="0"/>
              </a:rPr>
              <a:t>)%</a:t>
            </a:r>
            <a:endParaRPr lang="en-GB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halkboard" charset="0"/>
                <a:ea typeface="Chalkboard" charset="0"/>
                <a:cs typeface="Chalkboard" charset="0"/>
              </a:rPr>
              <a:t>Downstream efficiency </a:t>
            </a:r>
            <a:r>
              <a:rPr lang="mr-IN" sz="2000" dirty="0" smtClean="0">
                <a:latin typeface="Chalkboard" charset="0"/>
                <a:ea typeface="Chalkboard" charset="0"/>
                <a:cs typeface="Chalkboard" charset="0"/>
              </a:rPr>
              <a:t>(99.09 </a:t>
            </a:r>
            <a:r>
              <a:rPr lang="mr-IN" sz="2000" dirty="0">
                <a:latin typeface="Chalkboard" charset="0"/>
                <a:ea typeface="Chalkboard" charset="0"/>
                <a:cs typeface="Chalkboard" charset="0"/>
              </a:rPr>
              <a:t>± 0.04</a:t>
            </a:r>
            <a:r>
              <a:rPr lang="mr-IN" sz="2000" dirty="0" smtClean="0">
                <a:latin typeface="Chalkboard" charset="0"/>
                <a:ea typeface="Chalkboard" charset="0"/>
                <a:cs typeface="Chalkboard" charset="0"/>
              </a:rPr>
              <a:t>)%</a:t>
            </a:r>
            <a:endParaRPr lang="en-GB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halkboard" charset="0"/>
                <a:ea typeface="Chalkboard" charset="0"/>
                <a:cs typeface="Chalkboard" charset="0"/>
              </a:rPr>
              <a:t>No areas of large inefficiency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 </a:t>
            </a: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2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Charge </a:t>
            </a:r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U</a:t>
            </a:r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niformity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71" y="1164487"/>
            <a:ext cx="4515279" cy="30659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22FEB21-2DB8-4724-9AEB-5D9005C2BCE9}"/>
              </a:ext>
            </a:extLst>
          </p:cNvPr>
          <p:cNvSpPr txBox="1"/>
          <p:nvPr/>
        </p:nvSpPr>
        <p:spPr>
          <a:xfrm>
            <a:off x="7074950" y="1826165"/>
            <a:ext cx="45975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Amount of charge shown in </a:t>
            </a:r>
            <a:r>
              <a:rPr lang="en-US" sz="2000" dirty="0" err="1" smtClean="0">
                <a:latin typeface="Chalkboard" charset="0"/>
                <a:ea typeface="Chalkboard" charset="0"/>
                <a:cs typeface="Chalkboard" charset="0"/>
              </a:rPr>
              <a:t>ToT</a:t>
            </a: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Drop in amount of charge collected around edges of pixel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Non-uniform electric field near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edges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Sensor not thinned down to 100um and not backside </a:t>
            </a:r>
            <a:r>
              <a:rPr lang="en-US" sz="2000" dirty="0" err="1" smtClean="0">
                <a:latin typeface="Chalkboard" charset="0"/>
                <a:ea typeface="Chalkboard" charset="0"/>
                <a:cs typeface="Chalkboard" charset="0"/>
              </a:rPr>
              <a:t>metalised</a:t>
            </a: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Aim for 2-3 V/um to </a:t>
            </a:r>
            <a:r>
              <a:rPr lang="en-US" sz="2000" dirty="0" err="1" smtClean="0">
                <a:latin typeface="Chalkboard" charset="0"/>
                <a:ea typeface="Chalkboard" charset="0"/>
                <a:cs typeface="Chalkboard" charset="0"/>
              </a:rPr>
              <a:t>maximise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 e</a:t>
            </a:r>
            <a:r>
              <a:rPr lang="en-US" sz="2000" baseline="30000" dirty="0" smtClean="0">
                <a:latin typeface="Chalkboard" charset="0"/>
                <a:ea typeface="Chalkboard" charset="0"/>
                <a:cs typeface="Chalkboard" charset="0"/>
              </a:rPr>
              <a:t>-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 carrier mobility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711" y="4518211"/>
            <a:ext cx="5248197" cy="1705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19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ToT</a:t>
            </a:r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 and time-walk correction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10" y="1037819"/>
            <a:ext cx="5012629" cy="3421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93" y="1037819"/>
            <a:ext cx="5012629" cy="342131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15353" y="4817254"/>
            <a:ext cx="9910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Tot distribution on left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Time-walk correction done using a polynomial fit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Spread of the time-walk and SNR information used to estimate actual pre-amp peaking time &lt;2ns (agree with our cadence simulations)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73706" y="2817257"/>
            <a:ext cx="699247" cy="645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72468" y="2704175"/>
            <a:ext cx="699247" cy="645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9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ToF</a:t>
            </a:r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 measurement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21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92" y="992664"/>
            <a:ext cx="4512079" cy="30796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70" y="992664"/>
            <a:ext cx="4512079" cy="30796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353" y="4565336"/>
            <a:ext cx="5664200" cy="140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92639" y="4698041"/>
            <a:ext cx="3724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Despite lack of vital processing steps </a:t>
            </a:r>
            <a:r>
              <a:rPr lang="en-US" sz="2000" dirty="0" err="1" smtClean="0">
                <a:latin typeface="Chalkboard" charset="0"/>
                <a:ea typeface="Chalkboard" charset="0"/>
                <a:cs typeface="Chalkboard" charset="0"/>
              </a:rPr>
              <a:t>ToF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 no so far away from 100ps for MIP’s expected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19918" y="2501153"/>
            <a:ext cx="699247" cy="645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93392" y="2209770"/>
            <a:ext cx="699247" cy="6454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9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3">
            <a:extLst>
              <a:ext uri="{FF2B5EF4-FFF2-40B4-BE49-F238E27FC236}">
                <a16:creationId xmlns:a16="http://schemas.microsoft.com/office/drawing/2014/main" xmlns="" id="{AE09FFC2-90F2-43B6-98A1-1732EA76E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48" b="559"/>
          <a:stretch/>
        </p:blipFill>
        <p:spPr>
          <a:xfrm>
            <a:off x="6510916" y="2477797"/>
            <a:ext cx="4489575" cy="35996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xmlns="" id="{90A53840-9E99-4988-A1C6-584E8F42D2E3}"/>
              </a:ext>
            </a:extLst>
          </p:cNvPr>
          <p:cNvSpPr txBox="1">
            <a:spLocks/>
          </p:cNvSpPr>
          <p:nvPr/>
        </p:nvSpPr>
        <p:spPr>
          <a:xfrm>
            <a:off x="1399291" y="152776"/>
            <a:ext cx="9601200" cy="8763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The TT-PET Project</a:t>
            </a:r>
          </a:p>
        </p:txBody>
      </p:sp>
      <p:sp>
        <p:nvSpPr>
          <p:cNvPr id="9" name="Rectangle 8" title="Side bar">
            <a:extLst>
              <a:ext uri="{FF2B5EF4-FFF2-40B4-BE49-F238E27FC236}">
                <a16:creationId xmlns:a16="http://schemas.microsoft.com/office/drawing/2014/main" xmlns="" id="{5A152B00-074E-43BA-BEC1-6A6B140E4AC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C32E3389-0A8F-409C-8730-B8382B270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158" y="2790265"/>
            <a:ext cx="4611758" cy="303406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FFC00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Collaborating institutes:</a:t>
            </a:r>
          </a:p>
          <a:p>
            <a:pPr marL="628650" indent="-342900">
              <a:buClr>
                <a:srgbClr val="FFC00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University of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Geneva</a:t>
            </a: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628650" indent="-342900">
              <a:buClr>
                <a:srgbClr val="FFC00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University of Bern</a:t>
            </a:r>
          </a:p>
          <a:p>
            <a:pPr marL="628650" indent="-342900">
              <a:buClr>
                <a:srgbClr val="FFC001"/>
              </a:buClr>
              <a:buFont typeface="Wingdings" panose="05000000000000000000" pitchFamily="2" charset="2"/>
              <a:buChar char="Ø"/>
            </a:pPr>
            <a:r>
              <a:rPr lang="fr-FR" sz="2000" dirty="0">
                <a:latin typeface="Chalkboard" charset="0"/>
                <a:ea typeface="Chalkboard" charset="0"/>
                <a:cs typeface="Chalkboard" charset="0"/>
              </a:rPr>
              <a:t>Hôpital cantonale de </a:t>
            </a:r>
            <a:r>
              <a:rPr lang="fr-FR" sz="2000" dirty="0" smtClean="0">
                <a:latin typeface="Chalkboard" charset="0"/>
                <a:ea typeface="Chalkboard" charset="0"/>
                <a:cs typeface="Chalkboard" charset="0"/>
              </a:rPr>
              <a:t>Genève</a:t>
            </a:r>
          </a:p>
          <a:p>
            <a:pPr marL="628650" indent="-342900">
              <a:buClr>
                <a:srgbClr val="FFC001"/>
              </a:buClr>
              <a:buFont typeface="Wingdings" panose="05000000000000000000" pitchFamily="2" charset="2"/>
              <a:buChar char="Ø"/>
            </a:pP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628650" indent="-342900">
              <a:buClr>
                <a:srgbClr val="FFC001"/>
              </a:buClr>
              <a:buFont typeface="Wingdings" panose="05000000000000000000" pitchFamily="2" charset="2"/>
              <a:buChar char="Ø"/>
            </a:pP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INFN of Roma Tor </a:t>
            </a:r>
            <a:r>
              <a:rPr lang="en-GB" sz="2000" dirty="0" err="1">
                <a:latin typeface="Chalkboard" charset="0"/>
                <a:ea typeface="Chalkboard" charset="0"/>
                <a:cs typeface="Chalkboard" charset="0"/>
              </a:rPr>
              <a:t>Vergata</a:t>
            </a: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 </a:t>
            </a:r>
            <a:endParaRPr lang="en-GB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628650" indent="-342900">
              <a:buClr>
                <a:srgbClr val="FFC001"/>
              </a:buClr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Chalkboard" charset="0"/>
                <a:ea typeface="Chalkboard" charset="0"/>
                <a:cs typeface="Chalkboard" charset="0"/>
              </a:rPr>
              <a:t>CERN</a:t>
            </a:r>
            <a:endParaRPr lang="en-GB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238F306-AE36-431D-97E3-70E364F05C12}"/>
              </a:ext>
            </a:extLst>
          </p:cNvPr>
          <p:cNvSpPr/>
          <p:nvPr/>
        </p:nvSpPr>
        <p:spPr>
          <a:xfrm>
            <a:off x="1399291" y="1315839"/>
            <a:ext cx="9312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C00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   3-year project to produce a PET Scanner for small animals based on silicon detector technology, insertable in an MRI machine and with 30ps RMS time resolution. The project started in March 2016.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7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9AC425-2129-4760-825A-CBBBC9B5F897}"/>
              </a:ext>
            </a:extLst>
          </p:cNvPr>
          <p:cNvSpPr txBox="1"/>
          <p:nvPr/>
        </p:nvSpPr>
        <p:spPr>
          <a:xfrm>
            <a:off x="1987826" y="1540565"/>
            <a:ext cx="9124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TT-PET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Scanner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Monolithic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Test beam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TOF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Prototype-0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Rectangle 9" title="Side bar">
            <a:extLst>
              <a:ext uri="{FF2B5EF4-FFF2-40B4-BE49-F238E27FC236}">
                <a16:creationId xmlns:a16="http://schemas.microsoft.com/office/drawing/2014/main" xmlns="" id="{34E61662-F113-4E3C-9ADE-C283F4C63225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4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Simple </a:t>
            </a:r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hantom simulation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2FEB21-2DB8-4724-9AEB-5D9005C2BCE9}"/>
              </a:ext>
            </a:extLst>
          </p:cNvPr>
          <p:cNvSpPr txBox="1"/>
          <p:nvPr/>
        </p:nvSpPr>
        <p:spPr>
          <a:xfrm>
            <a:off x="1337084" y="1022049"/>
            <a:ext cx="1066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smtClean="0">
                <a:latin typeface="Chalkboard" charset="0"/>
                <a:ea typeface="Chalkboard" charset="0"/>
                <a:cs typeface="Chalkboard" charset="0"/>
              </a:rPr>
              <a:t>Geant4 </a:t>
            </a:r>
            <a:r>
              <a:rPr lang="en-US" sz="2000" smtClean="0">
                <a:latin typeface="Chalkboard" charset="0"/>
                <a:ea typeface="Chalkboard" charset="0"/>
                <a:cs typeface="Chalkboard" charset="0"/>
              </a:rPr>
              <a:t>simulation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Scanner geometry with acrylic phantom (variable rod sizes) filled with F18 (50MBq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)</a:t>
            </a: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 t="3598" r="2630" b="22202"/>
          <a:stretch/>
        </p:blipFill>
        <p:spPr>
          <a:xfrm>
            <a:off x="1337084" y="2277197"/>
            <a:ext cx="8136264" cy="39084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2FEB21-2DB8-4724-9AEB-5D9005C2BCE9}"/>
              </a:ext>
            </a:extLst>
          </p:cNvPr>
          <p:cNvSpPr txBox="1"/>
          <p:nvPr/>
        </p:nvSpPr>
        <p:spPr>
          <a:xfrm>
            <a:off x="9562263" y="2277197"/>
            <a:ext cx="241425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Phantom D = 15mm</a:t>
            </a:r>
          </a:p>
          <a:p>
            <a:pPr>
              <a:buClr>
                <a:srgbClr val="FF0000"/>
              </a:buClr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Rod d = 0.5mm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Rod d =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0.7mm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Rod d =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1.0mm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Rod d =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1.2mm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Rod d =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1.5mm</a:t>
            </a:r>
          </a:p>
          <a:p>
            <a:pPr>
              <a:buClr>
                <a:srgbClr val="FF0000"/>
              </a:buClr>
            </a:pPr>
            <a:r>
              <a:rPr lang="en-US" sz="20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Rod d =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2.0mm</a:t>
            </a:r>
          </a:p>
          <a:p>
            <a:pPr>
              <a:buClr>
                <a:srgbClr val="FF0000"/>
              </a:buClr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Inter-rod distance 2d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40717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Simple </a:t>
            </a:r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p</a:t>
            </a:r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hantom simulation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459" y="2471935"/>
            <a:ext cx="4365519" cy="387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900" y="2471935"/>
            <a:ext cx="4323192" cy="3871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2FEB21-2DB8-4724-9AEB-5D9005C2BCE9}"/>
              </a:ext>
            </a:extLst>
          </p:cNvPr>
          <p:cNvSpPr txBox="1"/>
          <p:nvPr/>
        </p:nvSpPr>
        <p:spPr>
          <a:xfrm>
            <a:off x="1559859" y="1102731"/>
            <a:ext cx="9188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Simple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reconstruction (FBP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&gt;10</a:t>
            </a:r>
            <a:r>
              <a:rPr lang="en-US" sz="2000" baseline="30000" dirty="0" smtClean="0">
                <a:latin typeface="Chalkboard" charset="0"/>
                <a:ea typeface="Chalkboard" charset="0"/>
                <a:cs typeface="Chalkboard" charset="0"/>
              </a:rPr>
              <a:t>9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 events simulated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Expected detector response included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0719" y="2181068"/>
            <a:ext cx="266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 </a:t>
            </a:r>
            <a:r>
              <a:rPr lang="mr-IN" dirty="0" smtClean="0"/>
              <a:t>–</a:t>
            </a:r>
            <a:r>
              <a:rPr lang="en-US" dirty="0" smtClean="0"/>
              <a:t> TOF information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9784" y="2181068"/>
            <a:ext cx="266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TOF information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59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F9AC425-2129-4760-825A-CBBBC9B5F897}"/>
              </a:ext>
            </a:extLst>
          </p:cNvPr>
          <p:cNvSpPr txBox="1"/>
          <p:nvPr/>
        </p:nvSpPr>
        <p:spPr>
          <a:xfrm>
            <a:off x="1987826" y="1540565"/>
            <a:ext cx="9124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TT-PET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Scanner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Monolithic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Test beam characterization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Chalkboard" charset="0"/>
                <a:ea typeface="Chalkboard" charset="0"/>
                <a:cs typeface="Chalkboard" charset="0"/>
              </a:rPr>
              <a:t>TOF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halkboard" charset="0"/>
                <a:ea typeface="Chalkboard" charset="0"/>
                <a:cs typeface="Chalkboard" charset="0"/>
              </a:rPr>
              <a:t>Prototype-0</a:t>
            </a:r>
            <a:endParaRPr lang="en-US" sz="28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Rectangle 9" title="Side bar">
            <a:extLst>
              <a:ext uri="{FF2B5EF4-FFF2-40B4-BE49-F238E27FC236}">
                <a16:creationId xmlns:a16="http://schemas.microsoft.com/office/drawing/2014/main" xmlns="" id="{34E61662-F113-4E3C-9ADE-C283F4C63225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98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Prototype-0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xmlns="" id="{55599CAC-822A-4D61-AF27-0BAC6C284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247" y="1629215"/>
            <a:ext cx="6517277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A fully featured prototype was submitted in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April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2017 (MPW run)</a:t>
            </a: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It has a smaller matrix (30 pixels) and a simplified readout scheme, but it's otherwise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complete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Low resistivity wafer first (check HV doesn't interfere with LV electronics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It's 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useful to test integration issues (power delivery, </a:t>
            </a:r>
            <a:r>
              <a:rPr lang="en-US" dirty="0">
                <a:solidFill>
                  <a:schemeClr val="accent1"/>
                </a:solidFill>
                <a:latin typeface="Chalkboard" charset="0"/>
                <a:ea typeface="Chalkboard" charset="0"/>
                <a:cs typeface="Chalkboard" charset="0"/>
              </a:rPr>
              <a:t>crosstalk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...)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20" y="1629215"/>
            <a:ext cx="3673358" cy="47537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46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Prototype-0 HR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17"/>
          <a:stretch/>
        </p:blipFill>
        <p:spPr>
          <a:xfrm>
            <a:off x="7773920" y="1867755"/>
            <a:ext cx="3643554" cy="3135608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xmlns="" id="{55599CAC-822A-4D61-AF27-0BAC6C284E18}"/>
              </a:ext>
            </a:extLst>
          </p:cNvPr>
          <p:cNvSpPr txBox="1">
            <a:spLocks/>
          </p:cNvSpPr>
          <p:nvPr/>
        </p:nvSpPr>
        <p:spPr>
          <a:xfrm>
            <a:off x="1755824" y="1867755"/>
            <a:ext cx="572346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Delays in high resistivity delivery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Thin wafers broke at backside </a:t>
            </a: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metaisation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and dicing stage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4 MPW runs per year, ~4 month process time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HR backside </a:t>
            </a: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metalised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diced chips delivered last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week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HV tested to work </a:t>
            </a: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upto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target 300V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9130" y="6468035"/>
            <a:ext cx="1039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27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16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Test setups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26" y="1102659"/>
            <a:ext cx="3370727" cy="2528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026" y="3762540"/>
            <a:ext cx="3370727" cy="2528046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xmlns="" id="{55599CAC-822A-4D61-AF27-0BAC6C284E18}"/>
              </a:ext>
            </a:extLst>
          </p:cNvPr>
          <p:cNvSpPr txBox="1">
            <a:spLocks/>
          </p:cNvSpPr>
          <p:nvPr/>
        </p:nvSpPr>
        <p:spPr>
          <a:xfrm>
            <a:off x="5320109" y="1102659"/>
            <a:ext cx="5723465" cy="26639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DAQ software and firmware has already been developed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Continued to to be improved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Additional power module for the each Tower control FPGA board has been completed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Top left: Prototype-0 (red PCB) being tested at Bern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xmlns="" id="{55599CAC-822A-4D61-AF27-0BAC6C284E18}"/>
              </a:ext>
            </a:extLst>
          </p:cNvPr>
          <p:cNvSpPr txBox="1">
            <a:spLocks/>
          </p:cNvSpPr>
          <p:nvPr/>
        </p:nvSpPr>
        <p:spPr>
          <a:xfrm>
            <a:off x="5320109" y="4194098"/>
            <a:ext cx="5723465" cy="12788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Probe station used </a:t>
            </a:r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to characterize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monolithic chips before being mounted on PCB’s for testing (R&amp;D)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0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Future Tests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75" y="1146738"/>
            <a:ext cx="3043517" cy="2282638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55599CAC-822A-4D61-AF27-0BAC6C284E18}"/>
              </a:ext>
            </a:extLst>
          </p:cNvPr>
          <p:cNvSpPr txBox="1">
            <a:spLocks/>
          </p:cNvSpPr>
          <p:nvPr/>
        </p:nvSpPr>
        <p:spPr>
          <a:xfrm>
            <a:off x="5019786" y="1057031"/>
            <a:ext cx="6531237" cy="3003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Now that Prototype-0 HR has been delivered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ToF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/ coincidence measurements will be performed in the coming weeks at Bern cyclotron using custom F18 phantom’s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err="1" smtClean="0">
                <a:latin typeface="Chalkboard" charset="0"/>
                <a:ea typeface="Chalkboard" charset="0"/>
                <a:cs typeface="Chalkboard" charset="0"/>
              </a:rPr>
              <a:t>ToF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measurements using cyclotron 18 MeV proton beam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CFRP support + protective skin going through final revisions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2071" y="3955749"/>
            <a:ext cx="2911226" cy="2183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0588"/>
          <a:stretch/>
        </p:blipFill>
        <p:spPr>
          <a:xfrm rot="5400000">
            <a:off x="3990598" y="4075471"/>
            <a:ext cx="2453672" cy="24015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0202" y="4061013"/>
            <a:ext cx="50221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Na22 </a:t>
            </a:r>
            <a:r>
              <a:rPr lang="en-US" sz="2000" dirty="0" err="1" smtClean="0">
                <a:latin typeface="Chalkboard" charset="0"/>
                <a:ea typeface="Chalkboard" charset="0"/>
                <a:cs typeface="Chalkboard" charset="0"/>
              </a:rPr>
              <a:t>ToF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 at Geneva University shortly</a:t>
            </a:r>
          </a:p>
          <a:p>
            <a:pPr>
              <a:buClr>
                <a:srgbClr val="0070C0"/>
              </a:buClr>
              <a:buFont typeface="Wingdings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0070C0"/>
              </a:buClr>
              <a:buFont typeface="Wingdings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Final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monolithic design submission expected Sept/October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2018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29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2052" r="1527"/>
          <a:stretch/>
        </p:blipFill>
        <p:spPr>
          <a:xfrm>
            <a:off x="1166723" y="0"/>
            <a:ext cx="10177670" cy="686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74626" y="0"/>
            <a:ext cx="1517375" cy="1613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524169" y="1168622"/>
            <a:ext cx="9462777" cy="1848892"/>
          </a:xfrm>
        </p:spPr>
        <p:txBody>
          <a:bodyPr>
            <a:noAutofit/>
          </a:bodyPr>
          <a:lstStyle/>
          <a:p>
            <a:pPr algn="l"/>
            <a:r>
              <a:rPr lang="en-US" sz="6600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Thank You</a:t>
            </a:r>
            <a:r>
              <a:rPr lang="en-US" sz="66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/>
            </a:r>
            <a:br>
              <a:rPr lang="en-US" sz="66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6600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	</a:t>
            </a:r>
            <a:br>
              <a:rPr lang="en-US" sz="6600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6600" dirty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	</a:t>
            </a:r>
            <a:r>
              <a:rPr lang="en-US" sz="6600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	</a:t>
            </a:r>
            <a:r>
              <a:rPr lang="en-US" sz="660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  </a:t>
            </a:r>
            <a:br>
              <a:rPr lang="en-US" sz="660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660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	</a:t>
            </a:r>
            <a:r>
              <a:rPr lang="en-US" sz="660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		Questions</a:t>
            </a:r>
            <a:r>
              <a:rPr lang="en-US" sz="6600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?</a:t>
            </a:r>
            <a:endParaRPr lang="en-US" sz="6600" dirty="0"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3341" y="6468035"/>
            <a:ext cx="102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PSMR18</a:t>
            </a:r>
            <a:r>
              <a:rPr lang="en-US" dirty="0" smtClean="0">
                <a:solidFill>
                  <a:schemeClr val="bg1"/>
                </a:solidFill>
              </a:rPr>
              <a:t>	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solidFill>
                <a:schemeClr val="bg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30</a:t>
            </a:r>
            <a:endParaRPr lang="en-US" dirty="0"/>
          </a:p>
        </p:txBody>
      </p:sp>
      <p:sp>
        <p:nvSpPr>
          <p:cNvPr id="13" name="Rectangle 12" title="Side bar">
            <a:extLst>
              <a:ext uri="{FF2B5EF4-FFF2-40B4-BE49-F238E27FC236}">
                <a16:creationId xmlns:a16="http://schemas.microsoft.com/office/drawing/2014/main" xmlns="" id="{34E61662-F113-4E3C-9ADE-C283F4C63225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2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02742" y="2619384"/>
            <a:ext cx="9601200" cy="876317"/>
          </a:xfrm>
        </p:spPr>
        <p:txBody>
          <a:bodyPr>
            <a:noAutofit/>
          </a:bodyPr>
          <a:lstStyle/>
          <a:p>
            <a:r>
              <a:rPr lang="en-US" sz="6600" dirty="0">
                <a:latin typeface="Chalkboard" charset="0"/>
                <a:ea typeface="Chalkboard" charset="0"/>
                <a:cs typeface="Chalkboard" charset="0"/>
              </a:rPr>
              <a:t>Backup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6" name="Rectangle 5" title="Side bar">
            <a:extLst>
              <a:ext uri="{FF2B5EF4-FFF2-40B4-BE49-F238E27FC236}">
                <a16:creationId xmlns:a16="http://schemas.microsoft.com/office/drawing/2014/main" xmlns="" id="{34E61662-F113-4E3C-9ADE-C283F4C63225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79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xmlns="" id="{90A53840-9E99-4988-A1C6-584E8F42D2E3}"/>
              </a:ext>
            </a:extLst>
          </p:cNvPr>
          <p:cNvSpPr txBox="1">
            <a:spLocks/>
          </p:cNvSpPr>
          <p:nvPr/>
        </p:nvSpPr>
        <p:spPr>
          <a:xfrm>
            <a:off x="1399291" y="152776"/>
            <a:ext cx="9601200" cy="8763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Why use Time-of-Flight?</a:t>
            </a:r>
          </a:p>
        </p:txBody>
      </p:sp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8D8EBAB5-B809-48F5-B2C4-90FF28309E63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F5EA4562-E5FB-4F98-AD63-DD788267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828" y="1972085"/>
            <a:ext cx="5588000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00B14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Adding Time-of-Flight information to a PET scan can dramatically increase its performance!</a:t>
            </a:r>
          </a:p>
          <a:p>
            <a:pPr>
              <a:buClr>
                <a:srgbClr val="00B14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It is used to localize the source along the line of flight</a:t>
            </a:r>
          </a:p>
          <a:p>
            <a:pPr>
              <a:buClr>
                <a:srgbClr val="00B14F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It leads to much lower noise, which can be used to increase image quality or decrease radiation dose to the patient</a:t>
            </a:r>
          </a:p>
        </p:txBody>
      </p:sp>
      <p:grpSp>
        <p:nvGrpSpPr>
          <p:cNvPr id="7" name="Gruppo 11">
            <a:extLst>
              <a:ext uri="{FF2B5EF4-FFF2-40B4-BE49-F238E27FC236}">
                <a16:creationId xmlns:a16="http://schemas.microsoft.com/office/drawing/2014/main" xmlns="" id="{250C6546-2867-4F5C-9704-BDBC478A3EA1}"/>
              </a:ext>
            </a:extLst>
          </p:cNvPr>
          <p:cNvGrpSpPr/>
          <p:nvPr/>
        </p:nvGrpSpPr>
        <p:grpSpPr>
          <a:xfrm>
            <a:off x="7564018" y="1793180"/>
            <a:ext cx="3635256" cy="3635256"/>
            <a:chOff x="817474" y="2159331"/>
            <a:chExt cx="3635256" cy="3635256"/>
          </a:xfrm>
        </p:grpSpPr>
        <p:pic>
          <p:nvPicPr>
            <p:cNvPr id="9" name="Immagine 9">
              <a:extLst>
                <a:ext uri="{FF2B5EF4-FFF2-40B4-BE49-F238E27FC236}">
                  <a16:creationId xmlns:a16="http://schemas.microsoft.com/office/drawing/2014/main" xmlns="" id="{00A8BD36-B040-40D3-8214-4C255574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474" y="2159331"/>
              <a:ext cx="3635256" cy="3635256"/>
            </a:xfrm>
            <a:prstGeom prst="rect">
              <a:avLst/>
            </a:prstGeom>
          </p:spPr>
        </p:pic>
        <p:sp>
          <p:nvSpPr>
            <p:cNvPr id="10" name="Rettangolo 10">
              <a:extLst>
                <a:ext uri="{FF2B5EF4-FFF2-40B4-BE49-F238E27FC236}">
                  <a16:creationId xmlns:a16="http://schemas.microsoft.com/office/drawing/2014/main" xmlns="" id="{08B1A5BD-4BD0-4F3A-AC39-86B2D52D74D3}"/>
                </a:ext>
              </a:extLst>
            </p:cNvPr>
            <p:cNvSpPr/>
            <p:nvPr/>
          </p:nvSpPr>
          <p:spPr>
            <a:xfrm>
              <a:off x="1622426" y="3021495"/>
              <a:ext cx="2016124" cy="3478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xmlns="" id="{90A53840-9E99-4988-A1C6-584E8F42D2E3}"/>
              </a:ext>
            </a:extLst>
          </p:cNvPr>
          <p:cNvSpPr txBox="1">
            <a:spLocks/>
          </p:cNvSpPr>
          <p:nvPr/>
        </p:nvSpPr>
        <p:spPr>
          <a:xfrm>
            <a:off x="1399291" y="152776"/>
            <a:ext cx="9601200" cy="8763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Why use Time-of-Flight?</a:t>
            </a:r>
          </a:p>
        </p:txBody>
      </p:sp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8D8EBAB5-B809-48F5-B2C4-90FF28309E63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Grafik 8">
            <a:extLst>
              <a:ext uri="{FF2B5EF4-FFF2-40B4-BE49-F238E27FC236}">
                <a16:creationId xmlns:a16="http://schemas.microsoft.com/office/drawing/2014/main" xmlns="" id="{D1D76697-5AA3-421D-8F05-E79096C1CF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" t="1107" r="2311" b="1176"/>
          <a:stretch/>
        </p:blipFill>
        <p:spPr>
          <a:xfrm>
            <a:off x="1815702" y="2139547"/>
            <a:ext cx="3613977" cy="3602736"/>
          </a:xfrm>
          <a:prstGeom prst="rect">
            <a:avLst/>
          </a:prstGeom>
        </p:spPr>
      </p:pic>
      <p:pic>
        <p:nvPicPr>
          <p:cNvPr id="12" name="Inhaltsplatzhalter 3">
            <a:extLst>
              <a:ext uri="{FF2B5EF4-FFF2-40B4-BE49-F238E27FC236}">
                <a16:creationId xmlns:a16="http://schemas.microsoft.com/office/drawing/2014/main" xmlns="" id="{FA644A90-0940-41B1-AA2F-9810D7B75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128" y="2142283"/>
            <a:ext cx="3620319" cy="3600000"/>
          </a:xfrm>
          <a:prstGeom prst="rect">
            <a:avLst/>
          </a:prstGeom>
        </p:spPr>
      </p:pic>
      <p:sp>
        <p:nvSpPr>
          <p:cNvPr id="13" name="Pfeil: nach rechts 11">
            <a:extLst>
              <a:ext uri="{FF2B5EF4-FFF2-40B4-BE49-F238E27FC236}">
                <a16:creationId xmlns:a16="http://schemas.microsoft.com/office/drawing/2014/main" xmlns="" id="{87CD041E-8A9B-408E-B108-AB2A3A597956}"/>
              </a:ext>
            </a:extLst>
          </p:cNvPr>
          <p:cNvSpPr/>
          <p:nvPr/>
        </p:nvSpPr>
        <p:spPr>
          <a:xfrm>
            <a:off x="5882510" y="3690474"/>
            <a:ext cx="1178267" cy="500882"/>
          </a:xfrm>
          <a:prstGeom prst="rightArrow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14" name="Textfeld 15">
            <a:extLst>
              <a:ext uri="{FF2B5EF4-FFF2-40B4-BE49-F238E27FC236}">
                <a16:creationId xmlns:a16="http://schemas.microsoft.com/office/drawing/2014/main" xmlns="" id="{55842972-C404-4269-9CE9-B5B502B33438}"/>
              </a:ext>
            </a:extLst>
          </p:cNvPr>
          <p:cNvSpPr txBox="1"/>
          <p:nvPr/>
        </p:nvSpPr>
        <p:spPr>
          <a:xfrm>
            <a:off x="2637913" y="1654103"/>
            <a:ext cx="196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Conventional PET</a:t>
            </a:r>
          </a:p>
        </p:txBody>
      </p:sp>
      <p:sp>
        <p:nvSpPr>
          <p:cNvPr id="15" name="Textfeld 16">
            <a:extLst>
              <a:ext uri="{FF2B5EF4-FFF2-40B4-BE49-F238E27FC236}">
                <a16:creationId xmlns:a16="http://schemas.microsoft.com/office/drawing/2014/main" xmlns="" id="{49A3A426-6A07-431C-8862-834EC9886911}"/>
              </a:ext>
            </a:extLst>
          </p:cNvPr>
          <p:cNvSpPr txBox="1"/>
          <p:nvPr/>
        </p:nvSpPr>
        <p:spPr>
          <a:xfrm>
            <a:off x="8851589" y="1597372"/>
            <a:ext cx="107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TOF PET</a:t>
            </a:r>
          </a:p>
        </p:txBody>
      </p:sp>
    </p:spTree>
    <p:extLst>
      <p:ext uri="{BB962C8B-B14F-4D97-AF65-F5344CB8AC3E}">
        <p14:creationId xmlns:p14="http://schemas.microsoft.com/office/powerpoint/2010/main" val="90718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Time resolution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21B39A9-DD1C-4CB5-80FA-4928652A7A93}"/>
                  </a:ext>
                </a:extLst>
              </p:cNvPr>
              <p:cNvSpPr txBox="1"/>
              <p:nvPr/>
            </p:nvSpPr>
            <p:spPr>
              <a:xfrm>
                <a:off x="4968859" y="2749315"/>
                <a:ext cx="3554884" cy="10670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ctrlPr>
                                <a:rPr lang="en-GB" sz="24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𝑑𝑉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f>
                        <m:fPr>
                          <m:ctrlPr>
                            <a:rPr lang="en-GB" sz="24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𝑟𝑖𝑠𝑒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skw"/>
                              <m:ctrlPr>
                                <a:rPr lang="en-GB" sz="2400" i="1" smtClean="0"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𝑆𝑖𝑔𝑛𝑎𝑙</m:t>
                              </m:r>
                            </m:num>
                            <m:den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𝑁𝑜𝑖𝑠𝑒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21B39A9-DD1C-4CB5-80FA-4928652A7A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859" y="2749315"/>
                <a:ext cx="3554884" cy="106702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7FC80E3-1A92-4D91-BB89-072797459559}"/>
              </a:ext>
            </a:extLst>
          </p:cNvPr>
          <p:cNvGrpSpPr/>
          <p:nvPr/>
        </p:nvGrpSpPr>
        <p:grpSpPr>
          <a:xfrm>
            <a:off x="3307069" y="4353553"/>
            <a:ext cx="6607104" cy="1727872"/>
            <a:chOff x="2741452" y="2475936"/>
            <a:chExt cx="7635925" cy="282636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EB5918FE-0E3E-4528-9955-3A50EFD4AAD5}"/>
                </a:ext>
              </a:extLst>
            </p:cNvPr>
            <p:cNvSpPr/>
            <p:nvPr/>
          </p:nvSpPr>
          <p:spPr>
            <a:xfrm>
              <a:off x="3392237" y="2475936"/>
              <a:ext cx="6022922" cy="1979713"/>
            </a:xfrm>
            <a:custGeom>
              <a:avLst/>
              <a:gdLst>
                <a:gd name="connsiteX0" fmla="*/ 0 w 10267720"/>
                <a:gd name="connsiteY0" fmla="*/ 3657600 h 3770156"/>
                <a:gd name="connsiteX1" fmla="*/ 44067 w 10267720"/>
                <a:gd name="connsiteY1" fmla="*/ 3536414 h 3770156"/>
                <a:gd name="connsiteX2" fmla="*/ 55084 w 10267720"/>
                <a:gd name="connsiteY2" fmla="*/ 3503363 h 3770156"/>
                <a:gd name="connsiteX3" fmla="*/ 88135 w 10267720"/>
                <a:gd name="connsiteY3" fmla="*/ 3349127 h 3770156"/>
                <a:gd name="connsiteX4" fmla="*/ 99152 w 10267720"/>
                <a:gd name="connsiteY4" fmla="*/ 3316077 h 3770156"/>
                <a:gd name="connsiteX5" fmla="*/ 132202 w 10267720"/>
                <a:gd name="connsiteY5" fmla="*/ 3327094 h 3770156"/>
                <a:gd name="connsiteX6" fmla="*/ 143219 w 10267720"/>
                <a:gd name="connsiteY6" fmla="*/ 3393195 h 3770156"/>
                <a:gd name="connsiteX7" fmla="*/ 154236 w 10267720"/>
                <a:gd name="connsiteY7" fmla="*/ 3437262 h 3770156"/>
                <a:gd name="connsiteX8" fmla="*/ 165253 w 10267720"/>
                <a:gd name="connsiteY8" fmla="*/ 3525397 h 3770156"/>
                <a:gd name="connsiteX9" fmla="*/ 187287 w 10267720"/>
                <a:gd name="connsiteY9" fmla="*/ 3624549 h 3770156"/>
                <a:gd name="connsiteX10" fmla="*/ 198303 w 10267720"/>
                <a:gd name="connsiteY10" fmla="*/ 3701667 h 3770156"/>
                <a:gd name="connsiteX11" fmla="*/ 220337 w 10267720"/>
                <a:gd name="connsiteY11" fmla="*/ 3767768 h 3770156"/>
                <a:gd name="connsiteX12" fmla="*/ 242371 w 10267720"/>
                <a:gd name="connsiteY12" fmla="*/ 3690650 h 3770156"/>
                <a:gd name="connsiteX13" fmla="*/ 253388 w 10267720"/>
                <a:gd name="connsiteY13" fmla="*/ 3635566 h 3770156"/>
                <a:gd name="connsiteX14" fmla="*/ 275421 w 10267720"/>
                <a:gd name="connsiteY14" fmla="*/ 3569465 h 3770156"/>
                <a:gd name="connsiteX15" fmla="*/ 297455 w 10267720"/>
                <a:gd name="connsiteY15" fmla="*/ 3536414 h 3770156"/>
                <a:gd name="connsiteX16" fmla="*/ 319489 w 10267720"/>
                <a:gd name="connsiteY16" fmla="*/ 3448279 h 3770156"/>
                <a:gd name="connsiteX17" fmla="*/ 330506 w 10267720"/>
                <a:gd name="connsiteY17" fmla="*/ 3393195 h 3770156"/>
                <a:gd name="connsiteX18" fmla="*/ 363556 w 10267720"/>
                <a:gd name="connsiteY18" fmla="*/ 3371161 h 3770156"/>
                <a:gd name="connsiteX19" fmla="*/ 407624 w 10267720"/>
                <a:gd name="connsiteY19" fmla="*/ 3437262 h 3770156"/>
                <a:gd name="connsiteX20" fmla="*/ 429658 w 10267720"/>
                <a:gd name="connsiteY20" fmla="*/ 3503363 h 3770156"/>
                <a:gd name="connsiteX21" fmla="*/ 440674 w 10267720"/>
                <a:gd name="connsiteY21" fmla="*/ 3536414 h 3770156"/>
                <a:gd name="connsiteX22" fmla="*/ 451691 w 10267720"/>
                <a:gd name="connsiteY22" fmla="*/ 3580481 h 3770156"/>
                <a:gd name="connsiteX23" fmla="*/ 484742 w 10267720"/>
                <a:gd name="connsiteY23" fmla="*/ 3569465 h 3770156"/>
                <a:gd name="connsiteX24" fmla="*/ 506776 w 10267720"/>
                <a:gd name="connsiteY24" fmla="*/ 3503363 h 3770156"/>
                <a:gd name="connsiteX25" fmla="*/ 517793 w 10267720"/>
                <a:gd name="connsiteY25" fmla="*/ 3470313 h 3770156"/>
                <a:gd name="connsiteX26" fmla="*/ 539826 w 10267720"/>
                <a:gd name="connsiteY26" fmla="*/ 3404212 h 3770156"/>
                <a:gd name="connsiteX27" fmla="*/ 572877 w 10267720"/>
                <a:gd name="connsiteY27" fmla="*/ 3338110 h 3770156"/>
                <a:gd name="connsiteX28" fmla="*/ 605927 w 10267720"/>
                <a:gd name="connsiteY28" fmla="*/ 3316077 h 3770156"/>
                <a:gd name="connsiteX29" fmla="*/ 638978 w 10267720"/>
                <a:gd name="connsiteY29" fmla="*/ 3404212 h 3770156"/>
                <a:gd name="connsiteX30" fmla="*/ 661012 w 10267720"/>
                <a:gd name="connsiteY30" fmla="*/ 3448279 h 3770156"/>
                <a:gd name="connsiteX31" fmla="*/ 683046 w 10267720"/>
                <a:gd name="connsiteY31" fmla="*/ 3547431 h 3770156"/>
                <a:gd name="connsiteX32" fmla="*/ 705079 w 10267720"/>
                <a:gd name="connsiteY32" fmla="*/ 3602515 h 3770156"/>
                <a:gd name="connsiteX33" fmla="*/ 727113 w 10267720"/>
                <a:gd name="connsiteY33" fmla="*/ 3635566 h 3770156"/>
                <a:gd name="connsiteX34" fmla="*/ 738130 w 10267720"/>
                <a:gd name="connsiteY34" fmla="*/ 3679633 h 3770156"/>
                <a:gd name="connsiteX35" fmla="*/ 760164 w 10267720"/>
                <a:gd name="connsiteY35" fmla="*/ 3723701 h 3770156"/>
                <a:gd name="connsiteX36" fmla="*/ 771180 w 10267720"/>
                <a:gd name="connsiteY36" fmla="*/ 3756751 h 3770156"/>
                <a:gd name="connsiteX37" fmla="*/ 804231 w 10267720"/>
                <a:gd name="connsiteY37" fmla="*/ 3745734 h 3770156"/>
                <a:gd name="connsiteX38" fmla="*/ 815248 w 10267720"/>
                <a:gd name="connsiteY38" fmla="*/ 3701667 h 3770156"/>
                <a:gd name="connsiteX39" fmla="*/ 826265 w 10267720"/>
                <a:gd name="connsiteY39" fmla="*/ 3668616 h 3770156"/>
                <a:gd name="connsiteX40" fmla="*/ 837282 w 10267720"/>
                <a:gd name="connsiteY40" fmla="*/ 3624549 h 3770156"/>
                <a:gd name="connsiteX41" fmla="*/ 848299 w 10267720"/>
                <a:gd name="connsiteY41" fmla="*/ 3591498 h 3770156"/>
                <a:gd name="connsiteX42" fmla="*/ 870332 w 10267720"/>
                <a:gd name="connsiteY42" fmla="*/ 3503363 h 3770156"/>
                <a:gd name="connsiteX43" fmla="*/ 903383 w 10267720"/>
                <a:gd name="connsiteY43" fmla="*/ 3426245 h 3770156"/>
                <a:gd name="connsiteX44" fmla="*/ 936434 w 10267720"/>
                <a:gd name="connsiteY44" fmla="*/ 3415228 h 3770156"/>
                <a:gd name="connsiteX45" fmla="*/ 991518 w 10267720"/>
                <a:gd name="connsiteY45" fmla="*/ 3470313 h 3770156"/>
                <a:gd name="connsiteX46" fmla="*/ 1013552 w 10267720"/>
                <a:gd name="connsiteY46" fmla="*/ 3536414 h 3770156"/>
                <a:gd name="connsiteX47" fmla="*/ 1024568 w 10267720"/>
                <a:gd name="connsiteY47" fmla="*/ 3613532 h 3770156"/>
                <a:gd name="connsiteX48" fmla="*/ 1057619 w 10267720"/>
                <a:gd name="connsiteY48" fmla="*/ 3569465 h 3770156"/>
                <a:gd name="connsiteX49" fmla="*/ 1068636 w 10267720"/>
                <a:gd name="connsiteY49" fmla="*/ 3525397 h 3770156"/>
                <a:gd name="connsiteX50" fmla="*/ 1090670 w 10267720"/>
                <a:gd name="connsiteY50" fmla="*/ 3481330 h 3770156"/>
                <a:gd name="connsiteX51" fmla="*/ 1101687 w 10267720"/>
                <a:gd name="connsiteY51" fmla="*/ 3437262 h 3770156"/>
                <a:gd name="connsiteX52" fmla="*/ 1145754 w 10267720"/>
                <a:gd name="connsiteY52" fmla="*/ 3371161 h 3770156"/>
                <a:gd name="connsiteX53" fmla="*/ 1189821 w 10267720"/>
                <a:gd name="connsiteY53" fmla="*/ 3382178 h 3770156"/>
                <a:gd name="connsiteX54" fmla="*/ 1211855 w 10267720"/>
                <a:gd name="connsiteY54" fmla="*/ 3448279 h 3770156"/>
                <a:gd name="connsiteX55" fmla="*/ 1233889 w 10267720"/>
                <a:gd name="connsiteY55" fmla="*/ 3514380 h 3770156"/>
                <a:gd name="connsiteX56" fmla="*/ 1244906 w 10267720"/>
                <a:gd name="connsiteY56" fmla="*/ 3547431 h 3770156"/>
                <a:gd name="connsiteX57" fmla="*/ 1266940 w 10267720"/>
                <a:gd name="connsiteY57" fmla="*/ 3624549 h 3770156"/>
                <a:gd name="connsiteX58" fmla="*/ 1299990 w 10267720"/>
                <a:gd name="connsiteY58" fmla="*/ 3646583 h 3770156"/>
                <a:gd name="connsiteX59" fmla="*/ 1333041 w 10267720"/>
                <a:gd name="connsiteY59" fmla="*/ 3613532 h 3770156"/>
                <a:gd name="connsiteX60" fmla="*/ 1399142 w 10267720"/>
                <a:gd name="connsiteY60" fmla="*/ 3569465 h 3770156"/>
                <a:gd name="connsiteX61" fmla="*/ 1443209 w 10267720"/>
                <a:gd name="connsiteY61" fmla="*/ 3613532 h 3770156"/>
                <a:gd name="connsiteX62" fmla="*/ 1454226 w 10267720"/>
                <a:gd name="connsiteY62" fmla="*/ 3657600 h 3770156"/>
                <a:gd name="connsiteX63" fmla="*/ 1509311 w 10267720"/>
                <a:gd name="connsiteY63" fmla="*/ 3723701 h 3770156"/>
                <a:gd name="connsiteX64" fmla="*/ 1520327 w 10267720"/>
                <a:gd name="connsiteY64" fmla="*/ 3756751 h 3770156"/>
                <a:gd name="connsiteX65" fmla="*/ 1586429 w 10267720"/>
                <a:gd name="connsiteY65" fmla="*/ 3756751 h 3770156"/>
                <a:gd name="connsiteX66" fmla="*/ 1608462 w 10267720"/>
                <a:gd name="connsiteY66" fmla="*/ 3712684 h 3770156"/>
                <a:gd name="connsiteX67" fmla="*/ 1619479 w 10267720"/>
                <a:gd name="connsiteY67" fmla="*/ 3668616 h 3770156"/>
                <a:gd name="connsiteX68" fmla="*/ 1630496 w 10267720"/>
                <a:gd name="connsiteY68" fmla="*/ 3635566 h 3770156"/>
                <a:gd name="connsiteX69" fmla="*/ 1652530 w 10267720"/>
                <a:gd name="connsiteY69" fmla="*/ 3547431 h 3770156"/>
                <a:gd name="connsiteX70" fmla="*/ 1674564 w 10267720"/>
                <a:gd name="connsiteY70" fmla="*/ 3514380 h 3770156"/>
                <a:gd name="connsiteX71" fmla="*/ 1696597 w 10267720"/>
                <a:gd name="connsiteY71" fmla="*/ 3448279 h 3770156"/>
                <a:gd name="connsiteX72" fmla="*/ 1707614 w 10267720"/>
                <a:gd name="connsiteY72" fmla="*/ 3415228 h 3770156"/>
                <a:gd name="connsiteX73" fmla="*/ 1740665 w 10267720"/>
                <a:gd name="connsiteY73" fmla="*/ 3437262 h 3770156"/>
                <a:gd name="connsiteX74" fmla="*/ 1751682 w 10267720"/>
                <a:gd name="connsiteY74" fmla="*/ 3470313 h 3770156"/>
                <a:gd name="connsiteX75" fmla="*/ 1773715 w 10267720"/>
                <a:gd name="connsiteY75" fmla="*/ 3503363 h 3770156"/>
                <a:gd name="connsiteX76" fmla="*/ 1817783 w 10267720"/>
                <a:gd name="connsiteY76" fmla="*/ 3602515 h 3770156"/>
                <a:gd name="connsiteX77" fmla="*/ 1828800 w 10267720"/>
                <a:gd name="connsiteY77" fmla="*/ 3635566 h 3770156"/>
                <a:gd name="connsiteX78" fmla="*/ 1839817 w 10267720"/>
                <a:gd name="connsiteY78" fmla="*/ 3690650 h 3770156"/>
                <a:gd name="connsiteX79" fmla="*/ 1872867 w 10267720"/>
                <a:gd name="connsiteY79" fmla="*/ 3657600 h 3770156"/>
                <a:gd name="connsiteX80" fmla="*/ 1905918 w 10267720"/>
                <a:gd name="connsiteY80" fmla="*/ 3580481 h 3770156"/>
                <a:gd name="connsiteX81" fmla="*/ 1927952 w 10267720"/>
                <a:gd name="connsiteY81" fmla="*/ 3514380 h 3770156"/>
                <a:gd name="connsiteX82" fmla="*/ 1938968 w 10267720"/>
                <a:gd name="connsiteY82" fmla="*/ 3481330 h 3770156"/>
                <a:gd name="connsiteX83" fmla="*/ 2005070 w 10267720"/>
                <a:gd name="connsiteY83" fmla="*/ 3448279 h 3770156"/>
                <a:gd name="connsiteX84" fmla="*/ 2038120 w 10267720"/>
                <a:gd name="connsiteY84" fmla="*/ 3547431 h 3770156"/>
                <a:gd name="connsiteX85" fmla="*/ 2049137 w 10267720"/>
                <a:gd name="connsiteY85" fmla="*/ 3580481 h 3770156"/>
                <a:gd name="connsiteX86" fmla="*/ 2082188 w 10267720"/>
                <a:gd name="connsiteY86" fmla="*/ 3547431 h 3770156"/>
                <a:gd name="connsiteX87" fmla="*/ 2115238 w 10267720"/>
                <a:gd name="connsiteY87" fmla="*/ 3481330 h 3770156"/>
                <a:gd name="connsiteX88" fmla="*/ 2148289 w 10267720"/>
                <a:gd name="connsiteY88" fmla="*/ 3459296 h 3770156"/>
                <a:gd name="connsiteX89" fmla="*/ 2170323 w 10267720"/>
                <a:gd name="connsiteY89" fmla="*/ 3426245 h 3770156"/>
                <a:gd name="connsiteX90" fmla="*/ 2203373 w 10267720"/>
                <a:gd name="connsiteY90" fmla="*/ 3448279 h 3770156"/>
                <a:gd name="connsiteX91" fmla="*/ 2214390 w 10267720"/>
                <a:gd name="connsiteY91" fmla="*/ 3514380 h 3770156"/>
                <a:gd name="connsiteX92" fmla="*/ 2225407 w 10267720"/>
                <a:gd name="connsiteY92" fmla="*/ 3547431 h 3770156"/>
                <a:gd name="connsiteX93" fmla="*/ 2236424 w 10267720"/>
                <a:gd name="connsiteY93" fmla="*/ 3591498 h 3770156"/>
                <a:gd name="connsiteX94" fmla="*/ 2258458 w 10267720"/>
                <a:gd name="connsiteY94" fmla="*/ 3657600 h 3770156"/>
                <a:gd name="connsiteX95" fmla="*/ 2313542 w 10267720"/>
                <a:gd name="connsiteY95" fmla="*/ 3646583 h 3770156"/>
                <a:gd name="connsiteX96" fmla="*/ 2335576 w 10267720"/>
                <a:gd name="connsiteY96" fmla="*/ 3580481 h 3770156"/>
                <a:gd name="connsiteX97" fmla="*/ 2368626 w 10267720"/>
                <a:gd name="connsiteY97" fmla="*/ 3525397 h 3770156"/>
                <a:gd name="connsiteX98" fmla="*/ 2390660 w 10267720"/>
                <a:gd name="connsiteY98" fmla="*/ 3426245 h 3770156"/>
                <a:gd name="connsiteX99" fmla="*/ 2412694 w 10267720"/>
                <a:gd name="connsiteY99" fmla="*/ 3360144 h 3770156"/>
                <a:gd name="connsiteX100" fmla="*/ 2456761 w 10267720"/>
                <a:gd name="connsiteY100" fmla="*/ 3415228 h 3770156"/>
                <a:gd name="connsiteX101" fmla="*/ 2489812 w 10267720"/>
                <a:gd name="connsiteY101" fmla="*/ 3437262 h 3770156"/>
                <a:gd name="connsiteX102" fmla="*/ 2511846 w 10267720"/>
                <a:gd name="connsiteY102" fmla="*/ 3470313 h 3770156"/>
                <a:gd name="connsiteX103" fmla="*/ 2522862 w 10267720"/>
                <a:gd name="connsiteY103" fmla="*/ 3503363 h 3770156"/>
                <a:gd name="connsiteX104" fmla="*/ 2577947 w 10267720"/>
                <a:gd name="connsiteY104" fmla="*/ 3602515 h 3770156"/>
                <a:gd name="connsiteX105" fmla="*/ 2588964 w 10267720"/>
                <a:gd name="connsiteY105" fmla="*/ 3690650 h 3770156"/>
                <a:gd name="connsiteX106" fmla="*/ 2633031 w 10267720"/>
                <a:gd name="connsiteY106" fmla="*/ 3668616 h 3770156"/>
                <a:gd name="connsiteX107" fmla="*/ 2644048 w 10267720"/>
                <a:gd name="connsiteY107" fmla="*/ 3624549 h 3770156"/>
                <a:gd name="connsiteX108" fmla="*/ 2666082 w 10267720"/>
                <a:gd name="connsiteY108" fmla="*/ 3591498 h 3770156"/>
                <a:gd name="connsiteX109" fmla="*/ 2688115 w 10267720"/>
                <a:gd name="connsiteY109" fmla="*/ 3525397 h 3770156"/>
                <a:gd name="connsiteX110" fmla="*/ 2699132 w 10267720"/>
                <a:gd name="connsiteY110" fmla="*/ 3492347 h 3770156"/>
                <a:gd name="connsiteX111" fmla="*/ 2732183 w 10267720"/>
                <a:gd name="connsiteY111" fmla="*/ 3404212 h 3770156"/>
                <a:gd name="connsiteX112" fmla="*/ 2754217 w 10267720"/>
                <a:gd name="connsiteY112" fmla="*/ 3338110 h 3770156"/>
                <a:gd name="connsiteX113" fmla="*/ 2765234 w 10267720"/>
                <a:gd name="connsiteY113" fmla="*/ 3305060 h 3770156"/>
                <a:gd name="connsiteX114" fmla="*/ 2798284 w 10267720"/>
                <a:gd name="connsiteY114" fmla="*/ 3316077 h 3770156"/>
                <a:gd name="connsiteX115" fmla="*/ 2809301 w 10267720"/>
                <a:gd name="connsiteY115" fmla="*/ 3349127 h 3770156"/>
                <a:gd name="connsiteX116" fmla="*/ 2842352 w 10267720"/>
                <a:gd name="connsiteY116" fmla="*/ 3404212 h 3770156"/>
                <a:gd name="connsiteX117" fmla="*/ 2864385 w 10267720"/>
                <a:gd name="connsiteY117" fmla="*/ 3470313 h 3770156"/>
                <a:gd name="connsiteX118" fmla="*/ 2897436 w 10267720"/>
                <a:gd name="connsiteY118" fmla="*/ 3492347 h 3770156"/>
                <a:gd name="connsiteX119" fmla="*/ 2908453 w 10267720"/>
                <a:gd name="connsiteY119" fmla="*/ 3459296 h 3770156"/>
                <a:gd name="connsiteX120" fmla="*/ 2919470 w 10267720"/>
                <a:gd name="connsiteY120" fmla="*/ 3404212 h 3770156"/>
                <a:gd name="connsiteX121" fmla="*/ 2941503 w 10267720"/>
                <a:gd name="connsiteY121" fmla="*/ 3371161 h 3770156"/>
                <a:gd name="connsiteX122" fmla="*/ 2952520 w 10267720"/>
                <a:gd name="connsiteY122" fmla="*/ 3316077 h 3770156"/>
                <a:gd name="connsiteX123" fmla="*/ 2974554 w 10267720"/>
                <a:gd name="connsiteY123" fmla="*/ 3238959 h 3770156"/>
                <a:gd name="connsiteX124" fmla="*/ 2996588 w 10267720"/>
                <a:gd name="connsiteY124" fmla="*/ 3128790 h 3770156"/>
                <a:gd name="connsiteX125" fmla="*/ 3007605 w 10267720"/>
                <a:gd name="connsiteY125" fmla="*/ 3051672 h 3770156"/>
                <a:gd name="connsiteX126" fmla="*/ 3029638 w 10267720"/>
                <a:gd name="connsiteY126" fmla="*/ 2985571 h 3770156"/>
                <a:gd name="connsiteX127" fmla="*/ 3040655 w 10267720"/>
                <a:gd name="connsiteY127" fmla="*/ 2941503 h 3770156"/>
                <a:gd name="connsiteX128" fmla="*/ 3128790 w 10267720"/>
                <a:gd name="connsiteY128" fmla="*/ 2974554 h 3770156"/>
                <a:gd name="connsiteX129" fmla="*/ 3139807 w 10267720"/>
                <a:gd name="connsiteY129" fmla="*/ 3007604 h 3770156"/>
                <a:gd name="connsiteX130" fmla="*/ 3161841 w 10267720"/>
                <a:gd name="connsiteY130" fmla="*/ 3040655 h 3770156"/>
                <a:gd name="connsiteX131" fmla="*/ 3172858 w 10267720"/>
                <a:gd name="connsiteY131" fmla="*/ 3073706 h 3770156"/>
                <a:gd name="connsiteX132" fmla="*/ 3205908 w 10267720"/>
                <a:gd name="connsiteY132" fmla="*/ 3095739 h 3770156"/>
                <a:gd name="connsiteX133" fmla="*/ 3238959 w 10267720"/>
                <a:gd name="connsiteY133" fmla="*/ 3073706 h 3770156"/>
                <a:gd name="connsiteX134" fmla="*/ 3249976 w 10267720"/>
                <a:gd name="connsiteY134" fmla="*/ 2919469 h 3770156"/>
                <a:gd name="connsiteX135" fmla="*/ 3260993 w 10267720"/>
                <a:gd name="connsiteY135" fmla="*/ 2864385 h 3770156"/>
                <a:gd name="connsiteX136" fmla="*/ 3272009 w 10267720"/>
                <a:gd name="connsiteY136" fmla="*/ 2754216 h 3770156"/>
                <a:gd name="connsiteX137" fmla="*/ 3283026 w 10267720"/>
                <a:gd name="connsiteY137" fmla="*/ 2710149 h 3770156"/>
                <a:gd name="connsiteX138" fmla="*/ 3305060 w 10267720"/>
                <a:gd name="connsiteY138" fmla="*/ 2599980 h 3770156"/>
                <a:gd name="connsiteX139" fmla="*/ 3327094 w 10267720"/>
                <a:gd name="connsiteY139" fmla="*/ 2467778 h 3770156"/>
                <a:gd name="connsiteX140" fmla="*/ 3360144 w 10267720"/>
                <a:gd name="connsiteY140" fmla="*/ 2368626 h 3770156"/>
                <a:gd name="connsiteX141" fmla="*/ 3371161 w 10267720"/>
                <a:gd name="connsiteY141" fmla="*/ 2335575 h 3770156"/>
                <a:gd name="connsiteX142" fmla="*/ 3404212 w 10267720"/>
                <a:gd name="connsiteY142" fmla="*/ 2313542 h 3770156"/>
                <a:gd name="connsiteX143" fmla="*/ 3426246 w 10267720"/>
                <a:gd name="connsiteY143" fmla="*/ 2346592 h 3770156"/>
                <a:gd name="connsiteX144" fmla="*/ 3448279 w 10267720"/>
                <a:gd name="connsiteY144" fmla="*/ 2434727 h 3770156"/>
                <a:gd name="connsiteX145" fmla="*/ 3481330 w 10267720"/>
                <a:gd name="connsiteY145" fmla="*/ 2423710 h 3770156"/>
                <a:gd name="connsiteX146" fmla="*/ 3492347 w 10267720"/>
                <a:gd name="connsiteY146" fmla="*/ 2390660 h 3770156"/>
                <a:gd name="connsiteX147" fmla="*/ 3536414 w 10267720"/>
                <a:gd name="connsiteY147" fmla="*/ 2313542 h 3770156"/>
                <a:gd name="connsiteX148" fmla="*/ 3569465 w 10267720"/>
                <a:gd name="connsiteY148" fmla="*/ 2236424 h 3770156"/>
                <a:gd name="connsiteX149" fmla="*/ 3613532 w 10267720"/>
                <a:gd name="connsiteY149" fmla="*/ 2214390 h 3770156"/>
                <a:gd name="connsiteX150" fmla="*/ 3624549 w 10267720"/>
                <a:gd name="connsiteY150" fmla="*/ 2170322 h 3770156"/>
                <a:gd name="connsiteX151" fmla="*/ 3635566 w 10267720"/>
                <a:gd name="connsiteY151" fmla="*/ 2093204 h 3770156"/>
                <a:gd name="connsiteX152" fmla="*/ 3668617 w 10267720"/>
                <a:gd name="connsiteY152" fmla="*/ 1983036 h 3770156"/>
                <a:gd name="connsiteX153" fmla="*/ 3690650 w 10267720"/>
                <a:gd name="connsiteY153" fmla="*/ 1850833 h 3770156"/>
                <a:gd name="connsiteX154" fmla="*/ 3723701 w 10267720"/>
                <a:gd name="connsiteY154" fmla="*/ 1751681 h 3770156"/>
                <a:gd name="connsiteX155" fmla="*/ 3767768 w 10267720"/>
                <a:gd name="connsiteY155" fmla="*/ 1685580 h 3770156"/>
                <a:gd name="connsiteX156" fmla="*/ 3811836 w 10267720"/>
                <a:gd name="connsiteY156" fmla="*/ 1696597 h 3770156"/>
                <a:gd name="connsiteX157" fmla="*/ 3844887 w 10267720"/>
                <a:gd name="connsiteY157" fmla="*/ 1773715 h 3770156"/>
                <a:gd name="connsiteX158" fmla="*/ 3855903 w 10267720"/>
                <a:gd name="connsiteY158" fmla="*/ 1806766 h 3770156"/>
                <a:gd name="connsiteX159" fmla="*/ 3888954 w 10267720"/>
                <a:gd name="connsiteY159" fmla="*/ 1795749 h 3770156"/>
                <a:gd name="connsiteX160" fmla="*/ 3899971 w 10267720"/>
                <a:gd name="connsiteY160" fmla="*/ 1685580 h 3770156"/>
                <a:gd name="connsiteX161" fmla="*/ 3910988 w 10267720"/>
                <a:gd name="connsiteY161" fmla="*/ 1630496 h 3770156"/>
                <a:gd name="connsiteX162" fmla="*/ 3933021 w 10267720"/>
                <a:gd name="connsiteY162" fmla="*/ 1410159 h 3770156"/>
                <a:gd name="connsiteX163" fmla="*/ 3944038 w 10267720"/>
                <a:gd name="connsiteY163" fmla="*/ 1377108 h 3770156"/>
                <a:gd name="connsiteX164" fmla="*/ 3955055 w 10267720"/>
                <a:gd name="connsiteY164" fmla="*/ 1333040 h 3770156"/>
                <a:gd name="connsiteX165" fmla="*/ 3966072 w 10267720"/>
                <a:gd name="connsiteY165" fmla="*/ 1222872 h 3770156"/>
                <a:gd name="connsiteX166" fmla="*/ 3977089 w 10267720"/>
                <a:gd name="connsiteY166" fmla="*/ 1002534 h 3770156"/>
                <a:gd name="connsiteX167" fmla="*/ 3988106 w 10267720"/>
                <a:gd name="connsiteY167" fmla="*/ 1046602 h 3770156"/>
                <a:gd name="connsiteX168" fmla="*/ 3999123 w 10267720"/>
                <a:gd name="connsiteY168" fmla="*/ 1134737 h 3770156"/>
                <a:gd name="connsiteX169" fmla="*/ 4010140 w 10267720"/>
                <a:gd name="connsiteY169" fmla="*/ 1167787 h 3770156"/>
                <a:gd name="connsiteX170" fmla="*/ 4043190 w 10267720"/>
                <a:gd name="connsiteY170" fmla="*/ 1189821 h 3770156"/>
                <a:gd name="connsiteX171" fmla="*/ 4098274 w 10267720"/>
                <a:gd name="connsiteY171" fmla="*/ 1057619 h 3770156"/>
                <a:gd name="connsiteX172" fmla="*/ 4109291 w 10267720"/>
                <a:gd name="connsiteY172" fmla="*/ 958467 h 3770156"/>
                <a:gd name="connsiteX173" fmla="*/ 4131325 w 10267720"/>
                <a:gd name="connsiteY173" fmla="*/ 881349 h 3770156"/>
                <a:gd name="connsiteX174" fmla="*/ 4175393 w 10267720"/>
                <a:gd name="connsiteY174" fmla="*/ 903383 h 3770156"/>
                <a:gd name="connsiteX175" fmla="*/ 4186409 w 10267720"/>
                <a:gd name="connsiteY175" fmla="*/ 936433 h 3770156"/>
                <a:gd name="connsiteX176" fmla="*/ 4219460 w 10267720"/>
                <a:gd name="connsiteY176" fmla="*/ 1046602 h 3770156"/>
                <a:gd name="connsiteX177" fmla="*/ 4230477 w 10267720"/>
                <a:gd name="connsiteY177" fmla="*/ 804231 h 3770156"/>
                <a:gd name="connsiteX178" fmla="*/ 4263527 w 10267720"/>
                <a:gd name="connsiteY178" fmla="*/ 594910 h 3770156"/>
                <a:gd name="connsiteX179" fmla="*/ 4274544 w 10267720"/>
                <a:gd name="connsiteY179" fmla="*/ 561860 h 3770156"/>
                <a:gd name="connsiteX180" fmla="*/ 4285561 w 10267720"/>
                <a:gd name="connsiteY180" fmla="*/ 517792 h 3770156"/>
                <a:gd name="connsiteX181" fmla="*/ 4329629 w 10267720"/>
                <a:gd name="connsiteY181" fmla="*/ 440674 h 3770156"/>
                <a:gd name="connsiteX182" fmla="*/ 4362679 w 10267720"/>
                <a:gd name="connsiteY182" fmla="*/ 374573 h 3770156"/>
                <a:gd name="connsiteX183" fmla="*/ 4406747 w 10267720"/>
                <a:gd name="connsiteY183" fmla="*/ 319489 h 3770156"/>
                <a:gd name="connsiteX184" fmla="*/ 4428780 w 10267720"/>
                <a:gd name="connsiteY184" fmla="*/ 275421 h 3770156"/>
                <a:gd name="connsiteX185" fmla="*/ 4472848 w 10267720"/>
                <a:gd name="connsiteY185" fmla="*/ 209320 h 3770156"/>
                <a:gd name="connsiteX186" fmla="*/ 4505899 w 10267720"/>
                <a:gd name="connsiteY186" fmla="*/ 231354 h 3770156"/>
                <a:gd name="connsiteX187" fmla="*/ 4527932 w 10267720"/>
                <a:gd name="connsiteY187" fmla="*/ 132202 h 3770156"/>
                <a:gd name="connsiteX188" fmla="*/ 4560983 w 10267720"/>
                <a:gd name="connsiteY188" fmla="*/ 44067 h 3770156"/>
                <a:gd name="connsiteX189" fmla="*/ 4594034 w 10267720"/>
                <a:gd name="connsiteY189" fmla="*/ 55084 h 3770156"/>
                <a:gd name="connsiteX190" fmla="*/ 4605050 w 10267720"/>
                <a:gd name="connsiteY190" fmla="*/ 88134 h 3770156"/>
                <a:gd name="connsiteX191" fmla="*/ 4627084 w 10267720"/>
                <a:gd name="connsiteY191" fmla="*/ 121185 h 3770156"/>
                <a:gd name="connsiteX192" fmla="*/ 4638101 w 10267720"/>
                <a:gd name="connsiteY192" fmla="*/ 154236 h 3770156"/>
                <a:gd name="connsiteX193" fmla="*/ 4671152 w 10267720"/>
                <a:gd name="connsiteY193" fmla="*/ 176269 h 3770156"/>
                <a:gd name="connsiteX194" fmla="*/ 4704202 w 10267720"/>
                <a:gd name="connsiteY194" fmla="*/ 121185 h 3770156"/>
                <a:gd name="connsiteX195" fmla="*/ 4748270 w 10267720"/>
                <a:gd name="connsiteY195" fmla="*/ 66101 h 3770156"/>
                <a:gd name="connsiteX196" fmla="*/ 4803354 w 10267720"/>
                <a:gd name="connsiteY196" fmla="*/ 0 h 3770156"/>
                <a:gd name="connsiteX197" fmla="*/ 4836405 w 10267720"/>
                <a:gd name="connsiteY197" fmla="*/ 11016 h 3770156"/>
                <a:gd name="connsiteX198" fmla="*/ 4847421 w 10267720"/>
                <a:gd name="connsiteY198" fmla="*/ 77118 h 3770156"/>
                <a:gd name="connsiteX199" fmla="*/ 4858438 w 10267720"/>
                <a:gd name="connsiteY199" fmla="*/ 110168 h 3770156"/>
                <a:gd name="connsiteX200" fmla="*/ 4880472 w 10267720"/>
                <a:gd name="connsiteY200" fmla="*/ 242371 h 3770156"/>
                <a:gd name="connsiteX201" fmla="*/ 4902506 w 10267720"/>
                <a:gd name="connsiteY201" fmla="*/ 418640 h 3770156"/>
                <a:gd name="connsiteX202" fmla="*/ 4913523 w 10267720"/>
                <a:gd name="connsiteY202" fmla="*/ 495759 h 3770156"/>
                <a:gd name="connsiteX203" fmla="*/ 4924540 w 10267720"/>
                <a:gd name="connsiteY203" fmla="*/ 539826 h 3770156"/>
                <a:gd name="connsiteX204" fmla="*/ 4957590 w 10267720"/>
                <a:gd name="connsiteY204" fmla="*/ 550843 h 3770156"/>
                <a:gd name="connsiteX205" fmla="*/ 4979624 w 10267720"/>
                <a:gd name="connsiteY205" fmla="*/ 517792 h 3770156"/>
                <a:gd name="connsiteX206" fmla="*/ 4990641 w 10267720"/>
                <a:gd name="connsiteY206" fmla="*/ 484742 h 3770156"/>
                <a:gd name="connsiteX207" fmla="*/ 5023691 w 10267720"/>
                <a:gd name="connsiteY207" fmla="*/ 506775 h 3770156"/>
                <a:gd name="connsiteX208" fmla="*/ 5034708 w 10267720"/>
                <a:gd name="connsiteY208" fmla="*/ 561860 h 3770156"/>
                <a:gd name="connsiteX209" fmla="*/ 5056742 w 10267720"/>
                <a:gd name="connsiteY209" fmla="*/ 716096 h 3770156"/>
                <a:gd name="connsiteX210" fmla="*/ 5078776 w 10267720"/>
                <a:gd name="connsiteY210" fmla="*/ 903383 h 3770156"/>
                <a:gd name="connsiteX211" fmla="*/ 5100809 w 10267720"/>
                <a:gd name="connsiteY211" fmla="*/ 980501 h 3770156"/>
                <a:gd name="connsiteX212" fmla="*/ 5111826 w 10267720"/>
                <a:gd name="connsiteY212" fmla="*/ 1046602 h 3770156"/>
                <a:gd name="connsiteX213" fmla="*/ 5122843 w 10267720"/>
                <a:gd name="connsiteY213" fmla="*/ 1090669 h 3770156"/>
                <a:gd name="connsiteX214" fmla="*/ 5133860 w 10267720"/>
                <a:gd name="connsiteY214" fmla="*/ 1145754 h 3770156"/>
                <a:gd name="connsiteX215" fmla="*/ 5166911 w 10267720"/>
                <a:gd name="connsiteY215" fmla="*/ 1112703 h 3770156"/>
                <a:gd name="connsiteX216" fmla="*/ 5210978 w 10267720"/>
                <a:gd name="connsiteY216" fmla="*/ 1046602 h 3770156"/>
                <a:gd name="connsiteX217" fmla="*/ 5233012 w 10267720"/>
                <a:gd name="connsiteY217" fmla="*/ 1079653 h 3770156"/>
                <a:gd name="connsiteX218" fmla="*/ 5255046 w 10267720"/>
                <a:gd name="connsiteY218" fmla="*/ 1167787 h 3770156"/>
                <a:gd name="connsiteX219" fmla="*/ 5266062 w 10267720"/>
                <a:gd name="connsiteY219" fmla="*/ 1266939 h 3770156"/>
                <a:gd name="connsiteX220" fmla="*/ 5277079 w 10267720"/>
                <a:gd name="connsiteY220" fmla="*/ 1355074 h 3770156"/>
                <a:gd name="connsiteX221" fmla="*/ 5310130 w 10267720"/>
                <a:gd name="connsiteY221" fmla="*/ 1311007 h 3770156"/>
                <a:gd name="connsiteX222" fmla="*/ 5332164 w 10267720"/>
                <a:gd name="connsiteY222" fmla="*/ 1277956 h 3770156"/>
                <a:gd name="connsiteX223" fmla="*/ 5365214 w 10267720"/>
                <a:gd name="connsiteY223" fmla="*/ 1333040 h 3770156"/>
                <a:gd name="connsiteX224" fmla="*/ 5387248 w 10267720"/>
                <a:gd name="connsiteY224" fmla="*/ 1443209 h 3770156"/>
                <a:gd name="connsiteX225" fmla="*/ 5409282 w 10267720"/>
                <a:gd name="connsiteY225" fmla="*/ 1685580 h 3770156"/>
                <a:gd name="connsiteX226" fmla="*/ 5453349 w 10267720"/>
                <a:gd name="connsiteY226" fmla="*/ 1674563 h 3770156"/>
                <a:gd name="connsiteX227" fmla="*/ 5497417 w 10267720"/>
                <a:gd name="connsiteY227" fmla="*/ 1839816 h 3770156"/>
                <a:gd name="connsiteX228" fmla="*/ 5508434 w 10267720"/>
                <a:gd name="connsiteY228" fmla="*/ 1872867 h 3770156"/>
                <a:gd name="connsiteX229" fmla="*/ 5519450 w 10267720"/>
                <a:gd name="connsiteY229" fmla="*/ 1927951 h 3770156"/>
                <a:gd name="connsiteX230" fmla="*/ 5552501 w 10267720"/>
                <a:gd name="connsiteY230" fmla="*/ 1983036 h 3770156"/>
                <a:gd name="connsiteX231" fmla="*/ 5563518 w 10267720"/>
                <a:gd name="connsiteY231" fmla="*/ 1949985 h 3770156"/>
                <a:gd name="connsiteX232" fmla="*/ 5596568 w 10267720"/>
                <a:gd name="connsiteY232" fmla="*/ 1938968 h 3770156"/>
                <a:gd name="connsiteX233" fmla="*/ 5618602 w 10267720"/>
                <a:gd name="connsiteY233" fmla="*/ 2104221 h 3770156"/>
                <a:gd name="connsiteX234" fmla="*/ 5629619 w 10267720"/>
                <a:gd name="connsiteY234" fmla="*/ 2181339 h 3770156"/>
                <a:gd name="connsiteX235" fmla="*/ 5640636 w 10267720"/>
                <a:gd name="connsiteY235" fmla="*/ 2313542 h 3770156"/>
                <a:gd name="connsiteX236" fmla="*/ 5673687 w 10267720"/>
                <a:gd name="connsiteY236" fmla="*/ 2302525 h 3770156"/>
                <a:gd name="connsiteX237" fmla="*/ 5728771 w 10267720"/>
                <a:gd name="connsiteY237" fmla="*/ 2225407 h 3770156"/>
                <a:gd name="connsiteX238" fmla="*/ 5761821 w 10267720"/>
                <a:gd name="connsiteY238" fmla="*/ 2203373 h 3770156"/>
                <a:gd name="connsiteX239" fmla="*/ 5871990 w 10267720"/>
                <a:gd name="connsiteY239" fmla="*/ 2610997 h 3770156"/>
                <a:gd name="connsiteX240" fmla="*/ 5905041 w 10267720"/>
                <a:gd name="connsiteY240" fmla="*/ 2599980 h 3770156"/>
                <a:gd name="connsiteX241" fmla="*/ 5938091 w 10267720"/>
                <a:gd name="connsiteY241" fmla="*/ 2610997 h 3770156"/>
                <a:gd name="connsiteX242" fmla="*/ 5971142 w 10267720"/>
                <a:gd name="connsiteY242" fmla="*/ 2776250 h 3770156"/>
                <a:gd name="connsiteX243" fmla="*/ 5982159 w 10267720"/>
                <a:gd name="connsiteY243" fmla="*/ 2809301 h 3770156"/>
                <a:gd name="connsiteX244" fmla="*/ 6048260 w 10267720"/>
                <a:gd name="connsiteY244" fmla="*/ 2820318 h 3770156"/>
                <a:gd name="connsiteX245" fmla="*/ 6070294 w 10267720"/>
                <a:gd name="connsiteY245" fmla="*/ 2996587 h 3770156"/>
                <a:gd name="connsiteX246" fmla="*/ 6092327 w 10267720"/>
                <a:gd name="connsiteY246" fmla="*/ 2963537 h 3770156"/>
                <a:gd name="connsiteX247" fmla="*/ 6147412 w 10267720"/>
                <a:gd name="connsiteY247" fmla="*/ 2842351 h 3770156"/>
                <a:gd name="connsiteX248" fmla="*/ 6180462 w 10267720"/>
                <a:gd name="connsiteY248" fmla="*/ 2831334 h 3770156"/>
                <a:gd name="connsiteX249" fmla="*/ 6191479 w 10267720"/>
                <a:gd name="connsiteY249" fmla="*/ 2864385 h 3770156"/>
                <a:gd name="connsiteX250" fmla="*/ 6213513 w 10267720"/>
                <a:gd name="connsiteY250" fmla="*/ 2963537 h 3770156"/>
                <a:gd name="connsiteX251" fmla="*/ 6224530 w 10267720"/>
                <a:gd name="connsiteY251" fmla="*/ 3062689 h 3770156"/>
                <a:gd name="connsiteX252" fmla="*/ 6246564 w 10267720"/>
                <a:gd name="connsiteY252" fmla="*/ 3161840 h 3770156"/>
                <a:gd name="connsiteX253" fmla="*/ 6257580 w 10267720"/>
                <a:gd name="connsiteY253" fmla="*/ 3260992 h 3770156"/>
                <a:gd name="connsiteX254" fmla="*/ 6268597 w 10267720"/>
                <a:gd name="connsiteY254" fmla="*/ 3294043 h 3770156"/>
                <a:gd name="connsiteX255" fmla="*/ 6279614 w 10267720"/>
                <a:gd name="connsiteY255" fmla="*/ 3338110 h 3770156"/>
                <a:gd name="connsiteX256" fmla="*/ 6290631 w 10267720"/>
                <a:gd name="connsiteY256" fmla="*/ 3305060 h 3770156"/>
                <a:gd name="connsiteX257" fmla="*/ 6312665 w 10267720"/>
                <a:gd name="connsiteY257" fmla="*/ 3360144 h 3770156"/>
                <a:gd name="connsiteX258" fmla="*/ 6323682 w 10267720"/>
                <a:gd name="connsiteY258" fmla="*/ 3415228 h 3770156"/>
                <a:gd name="connsiteX259" fmla="*/ 6334699 w 10267720"/>
                <a:gd name="connsiteY259" fmla="*/ 3448279 h 3770156"/>
                <a:gd name="connsiteX260" fmla="*/ 6400800 w 10267720"/>
                <a:gd name="connsiteY260" fmla="*/ 3393195 h 3770156"/>
                <a:gd name="connsiteX261" fmla="*/ 6422834 w 10267720"/>
                <a:gd name="connsiteY261" fmla="*/ 3327094 h 3770156"/>
                <a:gd name="connsiteX262" fmla="*/ 6433850 w 10267720"/>
                <a:gd name="connsiteY262" fmla="*/ 3371161 h 3770156"/>
                <a:gd name="connsiteX263" fmla="*/ 6444867 w 10267720"/>
                <a:gd name="connsiteY263" fmla="*/ 3404212 h 3770156"/>
                <a:gd name="connsiteX264" fmla="*/ 6466901 w 10267720"/>
                <a:gd name="connsiteY264" fmla="*/ 3525397 h 3770156"/>
                <a:gd name="connsiteX265" fmla="*/ 6555036 w 10267720"/>
                <a:gd name="connsiteY265" fmla="*/ 3679633 h 3770156"/>
                <a:gd name="connsiteX266" fmla="*/ 6588087 w 10267720"/>
                <a:gd name="connsiteY266" fmla="*/ 3712684 h 3770156"/>
                <a:gd name="connsiteX267" fmla="*/ 6599103 w 10267720"/>
                <a:gd name="connsiteY267" fmla="*/ 3756751 h 3770156"/>
                <a:gd name="connsiteX268" fmla="*/ 6643171 w 10267720"/>
                <a:gd name="connsiteY268" fmla="*/ 3767768 h 3770156"/>
                <a:gd name="connsiteX269" fmla="*/ 6720289 w 10267720"/>
                <a:gd name="connsiteY269" fmla="*/ 3668616 h 3770156"/>
                <a:gd name="connsiteX270" fmla="*/ 6753340 w 10267720"/>
                <a:gd name="connsiteY270" fmla="*/ 3591498 h 3770156"/>
                <a:gd name="connsiteX271" fmla="*/ 6764356 w 10267720"/>
                <a:gd name="connsiteY271" fmla="*/ 3547431 h 3770156"/>
                <a:gd name="connsiteX272" fmla="*/ 6808424 w 10267720"/>
                <a:gd name="connsiteY272" fmla="*/ 3481330 h 3770156"/>
                <a:gd name="connsiteX273" fmla="*/ 6852491 w 10267720"/>
                <a:gd name="connsiteY273" fmla="*/ 3547431 h 3770156"/>
                <a:gd name="connsiteX274" fmla="*/ 6863508 w 10267720"/>
                <a:gd name="connsiteY274" fmla="*/ 3580481 h 3770156"/>
                <a:gd name="connsiteX275" fmla="*/ 6896559 w 10267720"/>
                <a:gd name="connsiteY275" fmla="*/ 3591498 h 3770156"/>
                <a:gd name="connsiteX276" fmla="*/ 6929609 w 10267720"/>
                <a:gd name="connsiteY276" fmla="*/ 3547431 h 3770156"/>
                <a:gd name="connsiteX277" fmla="*/ 6940626 w 10267720"/>
                <a:gd name="connsiteY277" fmla="*/ 3514380 h 3770156"/>
                <a:gd name="connsiteX278" fmla="*/ 6984694 w 10267720"/>
                <a:gd name="connsiteY278" fmla="*/ 3426245 h 3770156"/>
                <a:gd name="connsiteX279" fmla="*/ 7017744 w 10267720"/>
                <a:gd name="connsiteY279" fmla="*/ 3437262 h 3770156"/>
                <a:gd name="connsiteX280" fmla="*/ 7039778 w 10267720"/>
                <a:gd name="connsiteY280" fmla="*/ 3470313 h 3770156"/>
                <a:gd name="connsiteX281" fmla="*/ 7083846 w 10267720"/>
                <a:gd name="connsiteY281" fmla="*/ 3547431 h 3770156"/>
                <a:gd name="connsiteX282" fmla="*/ 7127913 w 10267720"/>
                <a:gd name="connsiteY282" fmla="*/ 3591498 h 3770156"/>
                <a:gd name="connsiteX283" fmla="*/ 7149947 w 10267720"/>
                <a:gd name="connsiteY283" fmla="*/ 3558448 h 3770156"/>
                <a:gd name="connsiteX284" fmla="*/ 7171980 w 10267720"/>
                <a:gd name="connsiteY284" fmla="*/ 3481330 h 3770156"/>
                <a:gd name="connsiteX285" fmla="*/ 7182997 w 10267720"/>
                <a:gd name="connsiteY285" fmla="*/ 3448279 h 3770156"/>
                <a:gd name="connsiteX286" fmla="*/ 7216048 w 10267720"/>
                <a:gd name="connsiteY286" fmla="*/ 3426245 h 3770156"/>
                <a:gd name="connsiteX287" fmla="*/ 7238082 w 10267720"/>
                <a:gd name="connsiteY287" fmla="*/ 3459296 h 3770156"/>
                <a:gd name="connsiteX288" fmla="*/ 7249099 w 10267720"/>
                <a:gd name="connsiteY288" fmla="*/ 3503363 h 3770156"/>
                <a:gd name="connsiteX289" fmla="*/ 7282149 w 10267720"/>
                <a:gd name="connsiteY289" fmla="*/ 3536414 h 3770156"/>
                <a:gd name="connsiteX290" fmla="*/ 7315200 w 10267720"/>
                <a:gd name="connsiteY290" fmla="*/ 3503363 h 3770156"/>
                <a:gd name="connsiteX291" fmla="*/ 7370284 w 10267720"/>
                <a:gd name="connsiteY291" fmla="*/ 3404212 h 3770156"/>
                <a:gd name="connsiteX292" fmla="*/ 7392318 w 10267720"/>
                <a:gd name="connsiteY292" fmla="*/ 3371161 h 3770156"/>
                <a:gd name="connsiteX293" fmla="*/ 7414352 w 10267720"/>
                <a:gd name="connsiteY293" fmla="*/ 3426245 h 3770156"/>
                <a:gd name="connsiteX294" fmla="*/ 7425368 w 10267720"/>
                <a:gd name="connsiteY294" fmla="*/ 3536414 h 3770156"/>
                <a:gd name="connsiteX295" fmla="*/ 7491470 w 10267720"/>
                <a:gd name="connsiteY295" fmla="*/ 3470313 h 3770156"/>
                <a:gd name="connsiteX296" fmla="*/ 7535537 w 10267720"/>
                <a:gd name="connsiteY296" fmla="*/ 3437262 h 3770156"/>
                <a:gd name="connsiteX297" fmla="*/ 7601638 w 10267720"/>
                <a:gd name="connsiteY297" fmla="*/ 3415228 h 3770156"/>
                <a:gd name="connsiteX298" fmla="*/ 7656723 w 10267720"/>
                <a:gd name="connsiteY298" fmla="*/ 3327094 h 3770156"/>
                <a:gd name="connsiteX299" fmla="*/ 7755874 w 10267720"/>
                <a:gd name="connsiteY299" fmla="*/ 3238959 h 3770156"/>
                <a:gd name="connsiteX300" fmla="*/ 7866043 w 10267720"/>
                <a:gd name="connsiteY300" fmla="*/ 3260992 h 3770156"/>
                <a:gd name="connsiteX301" fmla="*/ 7888077 w 10267720"/>
                <a:gd name="connsiteY301" fmla="*/ 3294043 h 3770156"/>
                <a:gd name="connsiteX302" fmla="*/ 7899094 w 10267720"/>
                <a:gd name="connsiteY302" fmla="*/ 3360144 h 3770156"/>
                <a:gd name="connsiteX303" fmla="*/ 7921127 w 10267720"/>
                <a:gd name="connsiteY303" fmla="*/ 3503363 h 3770156"/>
                <a:gd name="connsiteX304" fmla="*/ 7965195 w 10267720"/>
                <a:gd name="connsiteY304" fmla="*/ 3492347 h 3770156"/>
                <a:gd name="connsiteX305" fmla="*/ 7976212 w 10267720"/>
                <a:gd name="connsiteY305" fmla="*/ 3459296 h 3770156"/>
                <a:gd name="connsiteX306" fmla="*/ 8009262 w 10267720"/>
                <a:gd name="connsiteY306" fmla="*/ 3415228 h 3770156"/>
                <a:gd name="connsiteX307" fmla="*/ 8031296 w 10267720"/>
                <a:gd name="connsiteY307" fmla="*/ 3382178 h 3770156"/>
                <a:gd name="connsiteX308" fmla="*/ 8053330 w 10267720"/>
                <a:gd name="connsiteY308" fmla="*/ 3415228 h 3770156"/>
                <a:gd name="connsiteX309" fmla="*/ 8064347 w 10267720"/>
                <a:gd name="connsiteY309" fmla="*/ 3459296 h 3770156"/>
                <a:gd name="connsiteX310" fmla="*/ 8086380 w 10267720"/>
                <a:gd name="connsiteY310" fmla="*/ 3558448 h 3770156"/>
                <a:gd name="connsiteX311" fmla="*/ 8152482 w 10267720"/>
                <a:gd name="connsiteY311" fmla="*/ 3503363 h 3770156"/>
                <a:gd name="connsiteX312" fmla="*/ 8185532 w 10267720"/>
                <a:gd name="connsiteY312" fmla="*/ 3382178 h 3770156"/>
                <a:gd name="connsiteX313" fmla="*/ 8196549 w 10267720"/>
                <a:gd name="connsiteY313" fmla="*/ 3327094 h 3770156"/>
                <a:gd name="connsiteX314" fmla="*/ 8229600 w 10267720"/>
                <a:gd name="connsiteY314" fmla="*/ 3283026 h 3770156"/>
                <a:gd name="connsiteX315" fmla="*/ 8273667 w 10267720"/>
                <a:gd name="connsiteY315" fmla="*/ 3371161 h 3770156"/>
                <a:gd name="connsiteX316" fmla="*/ 8284684 w 10267720"/>
                <a:gd name="connsiteY316" fmla="*/ 3404212 h 3770156"/>
                <a:gd name="connsiteX317" fmla="*/ 8317735 w 10267720"/>
                <a:gd name="connsiteY317" fmla="*/ 3426245 h 3770156"/>
                <a:gd name="connsiteX318" fmla="*/ 8405870 w 10267720"/>
                <a:gd name="connsiteY318" fmla="*/ 3382178 h 3770156"/>
                <a:gd name="connsiteX319" fmla="*/ 8416887 w 10267720"/>
                <a:gd name="connsiteY319" fmla="*/ 3492347 h 3770156"/>
                <a:gd name="connsiteX320" fmla="*/ 8471971 w 10267720"/>
                <a:gd name="connsiteY320" fmla="*/ 3448279 h 3770156"/>
                <a:gd name="connsiteX321" fmla="*/ 8527055 w 10267720"/>
                <a:gd name="connsiteY321" fmla="*/ 3393195 h 3770156"/>
                <a:gd name="connsiteX322" fmla="*/ 8538072 w 10267720"/>
                <a:gd name="connsiteY322" fmla="*/ 3338110 h 3770156"/>
                <a:gd name="connsiteX323" fmla="*/ 8571123 w 10267720"/>
                <a:gd name="connsiteY323" fmla="*/ 3327094 h 3770156"/>
                <a:gd name="connsiteX324" fmla="*/ 8615190 w 10267720"/>
                <a:gd name="connsiteY324" fmla="*/ 3305060 h 3770156"/>
                <a:gd name="connsiteX325" fmla="*/ 8692308 w 10267720"/>
                <a:gd name="connsiteY325" fmla="*/ 3360144 h 3770156"/>
                <a:gd name="connsiteX326" fmla="*/ 8736376 w 10267720"/>
                <a:gd name="connsiteY326" fmla="*/ 3459296 h 3770156"/>
                <a:gd name="connsiteX327" fmla="*/ 8758409 w 10267720"/>
                <a:gd name="connsiteY327" fmla="*/ 3492347 h 3770156"/>
                <a:gd name="connsiteX328" fmla="*/ 8802477 w 10267720"/>
                <a:gd name="connsiteY328" fmla="*/ 3580481 h 3770156"/>
                <a:gd name="connsiteX329" fmla="*/ 8813494 w 10267720"/>
                <a:gd name="connsiteY329" fmla="*/ 3624549 h 3770156"/>
                <a:gd name="connsiteX330" fmla="*/ 8824511 w 10267720"/>
                <a:gd name="connsiteY330" fmla="*/ 3580481 h 3770156"/>
                <a:gd name="connsiteX331" fmla="*/ 8835527 w 10267720"/>
                <a:gd name="connsiteY331" fmla="*/ 3481330 h 3770156"/>
                <a:gd name="connsiteX332" fmla="*/ 8857561 w 10267720"/>
                <a:gd name="connsiteY332" fmla="*/ 3404212 h 3770156"/>
                <a:gd name="connsiteX333" fmla="*/ 8868578 w 10267720"/>
                <a:gd name="connsiteY333" fmla="*/ 3349127 h 3770156"/>
                <a:gd name="connsiteX334" fmla="*/ 8879595 w 10267720"/>
                <a:gd name="connsiteY334" fmla="*/ 3316077 h 3770156"/>
                <a:gd name="connsiteX335" fmla="*/ 8890612 w 10267720"/>
                <a:gd name="connsiteY335" fmla="*/ 3272009 h 3770156"/>
                <a:gd name="connsiteX336" fmla="*/ 8934679 w 10267720"/>
                <a:gd name="connsiteY336" fmla="*/ 3260992 h 3770156"/>
                <a:gd name="connsiteX337" fmla="*/ 8956713 w 10267720"/>
                <a:gd name="connsiteY337" fmla="*/ 3305060 h 3770156"/>
                <a:gd name="connsiteX338" fmla="*/ 9000780 w 10267720"/>
                <a:gd name="connsiteY338" fmla="*/ 3338110 h 3770156"/>
                <a:gd name="connsiteX339" fmla="*/ 9066882 w 10267720"/>
                <a:gd name="connsiteY339" fmla="*/ 3481330 h 3770156"/>
                <a:gd name="connsiteX340" fmla="*/ 9077899 w 10267720"/>
                <a:gd name="connsiteY340" fmla="*/ 3525397 h 3770156"/>
                <a:gd name="connsiteX341" fmla="*/ 9132983 w 10267720"/>
                <a:gd name="connsiteY341" fmla="*/ 3492347 h 3770156"/>
                <a:gd name="connsiteX342" fmla="*/ 9155017 w 10267720"/>
                <a:gd name="connsiteY342" fmla="*/ 3437262 h 3770156"/>
                <a:gd name="connsiteX343" fmla="*/ 9166034 w 10267720"/>
                <a:gd name="connsiteY343" fmla="*/ 3393195 h 3770156"/>
                <a:gd name="connsiteX344" fmla="*/ 9210101 w 10267720"/>
                <a:gd name="connsiteY344" fmla="*/ 3371161 h 3770156"/>
                <a:gd name="connsiteX345" fmla="*/ 9254168 w 10267720"/>
                <a:gd name="connsiteY345" fmla="*/ 3305060 h 3770156"/>
                <a:gd name="connsiteX346" fmla="*/ 9276202 w 10267720"/>
                <a:gd name="connsiteY346" fmla="*/ 3338110 h 3770156"/>
                <a:gd name="connsiteX347" fmla="*/ 9287219 w 10267720"/>
                <a:gd name="connsiteY347" fmla="*/ 3371161 h 3770156"/>
                <a:gd name="connsiteX348" fmla="*/ 9298236 w 10267720"/>
                <a:gd name="connsiteY348" fmla="*/ 3426245 h 3770156"/>
                <a:gd name="connsiteX349" fmla="*/ 9342303 w 10267720"/>
                <a:gd name="connsiteY349" fmla="*/ 3415228 h 3770156"/>
                <a:gd name="connsiteX350" fmla="*/ 9375354 w 10267720"/>
                <a:gd name="connsiteY350" fmla="*/ 3360144 h 3770156"/>
                <a:gd name="connsiteX351" fmla="*/ 9408405 w 10267720"/>
                <a:gd name="connsiteY351" fmla="*/ 3205908 h 3770156"/>
                <a:gd name="connsiteX352" fmla="*/ 9430438 w 10267720"/>
                <a:gd name="connsiteY352" fmla="*/ 3139807 h 3770156"/>
                <a:gd name="connsiteX353" fmla="*/ 9463489 w 10267720"/>
                <a:gd name="connsiteY353" fmla="*/ 3117773 h 3770156"/>
                <a:gd name="connsiteX354" fmla="*/ 9485523 w 10267720"/>
                <a:gd name="connsiteY354" fmla="*/ 3227942 h 3770156"/>
                <a:gd name="connsiteX355" fmla="*/ 9496540 w 10267720"/>
                <a:gd name="connsiteY355" fmla="*/ 3316077 h 3770156"/>
                <a:gd name="connsiteX356" fmla="*/ 9507556 w 10267720"/>
                <a:gd name="connsiteY356" fmla="*/ 3349127 h 3770156"/>
                <a:gd name="connsiteX357" fmla="*/ 9551624 w 10267720"/>
                <a:gd name="connsiteY357" fmla="*/ 3426245 h 3770156"/>
                <a:gd name="connsiteX358" fmla="*/ 9639759 w 10267720"/>
                <a:gd name="connsiteY358" fmla="*/ 3404212 h 3770156"/>
                <a:gd name="connsiteX359" fmla="*/ 9650776 w 10267720"/>
                <a:gd name="connsiteY359" fmla="*/ 3525397 h 3770156"/>
                <a:gd name="connsiteX360" fmla="*/ 9661793 w 10267720"/>
                <a:gd name="connsiteY360" fmla="*/ 3558448 h 3770156"/>
                <a:gd name="connsiteX361" fmla="*/ 9694843 w 10267720"/>
                <a:gd name="connsiteY361" fmla="*/ 3569465 h 3770156"/>
                <a:gd name="connsiteX362" fmla="*/ 9749927 w 10267720"/>
                <a:gd name="connsiteY362" fmla="*/ 3558448 h 3770156"/>
                <a:gd name="connsiteX363" fmla="*/ 9771961 w 10267720"/>
                <a:gd name="connsiteY363" fmla="*/ 3525397 h 3770156"/>
                <a:gd name="connsiteX364" fmla="*/ 9805012 w 10267720"/>
                <a:gd name="connsiteY364" fmla="*/ 3481330 h 3770156"/>
                <a:gd name="connsiteX365" fmla="*/ 9816029 w 10267720"/>
                <a:gd name="connsiteY365" fmla="*/ 3426245 h 3770156"/>
                <a:gd name="connsiteX366" fmla="*/ 9838062 w 10267720"/>
                <a:gd name="connsiteY366" fmla="*/ 3360144 h 3770156"/>
                <a:gd name="connsiteX367" fmla="*/ 9904164 w 10267720"/>
                <a:gd name="connsiteY367" fmla="*/ 3382178 h 3770156"/>
                <a:gd name="connsiteX368" fmla="*/ 9948231 w 10267720"/>
                <a:gd name="connsiteY368" fmla="*/ 3448279 h 3770156"/>
                <a:gd name="connsiteX369" fmla="*/ 9992299 w 10267720"/>
                <a:gd name="connsiteY369" fmla="*/ 3349127 h 3770156"/>
                <a:gd name="connsiteX370" fmla="*/ 10025349 w 10267720"/>
                <a:gd name="connsiteY370" fmla="*/ 3327094 h 3770156"/>
                <a:gd name="connsiteX371" fmla="*/ 10047383 w 10267720"/>
                <a:gd name="connsiteY371" fmla="*/ 3382178 h 3770156"/>
                <a:gd name="connsiteX372" fmla="*/ 10080434 w 10267720"/>
                <a:gd name="connsiteY372" fmla="*/ 3503363 h 3770156"/>
                <a:gd name="connsiteX373" fmla="*/ 10124501 w 10267720"/>
                <a:gd name="connsiteY373" fmla="*/ 3481330 h 3770156"/>
                <a:gd name="connsiteX374" fmla="*/ 10168568 w 10267720"/>
                <a:gd name="connsiteY374" fmla="*/ 3404212 h 3770156"/>
                <a:gd name="connsiteX375" fmla="*/ 10212636 w 10267720"/>
                <a:gd name="connsiteY375" fmla="*/ 3338110 h 3770156"/>
                <a:gd name="connsiteX376" fmla="*/ 10245687 w 10267720"/>
                <a:gd name="connsiteY376" fmla="*/ 3393195 h 3770156"/>
                <a:gd name="connsiteX377" fmla="*/ 10267720 w 10267720"/>
                <a:gd name="connsiteY377" fmla="*/ 3448279 h 3770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</a:cxnLst>
              <a:rect l="l" t="t" r="r" b="b"/>
              <a:pathLst>
                <a:path w="10267720" h="3770156">
                  <a:moveTo>
                    <a:pt x="0" y="3657600"/>
                  </a:moveTo>
                  <a:cubicBezTo>
                    <a:pt x="30661" y="3580947"/>
                    <a:pt x="15779" y="3621281"/>
                    <a:pt x="44067" y="3536414"/>
                  </a:cubicBezTo>
                  <a:lnTo>
                    <a:pt x="55084" y="3503363"/>
                  </a:lnTo>
                  <a:cubicBezTo>
                    <a:pt x="68982" y="3392183"/>
                    <a:pt x="56738" y="3443315"/>
                    <a:pt x="88135" y="3349127"/>
                  </a:cubicBezTo>
                  <a:lnTo>
                    <a:pt x="99152" y="3316077"/>
                  </a:lnTo>
                  <a:cubicBezTo>
                    <a:pt x="110169" y="3319749"/>
                    <a:pt x="126441" y="3317011"/>
                    <a:pt x="132202" y="3327094"/>
                  </a:cubicBezTo>
                  <a:cubicBezTo>
                    <a:pt x="143284" y="3346489"/>
                    <a:pt x="138838" y="3371291"/>
                    <a:pt x="143219" y="3393195"/>
                  </a:cubicBezTo>
                  <a:cubicBezTo>
                    <a:pt x="146188" y="3408042"/>
                    <a:pt x="150564" y="3422573"/>
                    <a:pt x="154236" y="3437262"/>
                  </a:cubicBezTo>
                  <a:cubicBezTo>
                    <a:pt x="157908" y="3466640"/>
                    <a:pt x="160751" y="3496134"/>
                    <a:pt x="165253" y="3525397"/>
                  </a:cubicBezTo>
                  <a:cubicBezTo>
                    <a:pt x="187127" y="3667577"/>
                    <a:pt x="165350" y="3503894"/>
                    <a:pt x="187287" y="3624549"/>
                  </a:cubicBezTo>
                  <a:cubicBezTo>
                    <a:pt x="191932" y="3650097"/>
                    <a:pt x="192464" y="3676365"/>
                    <a:pt x="198303" y="3701667"/>
                  </a:cubicBezTo>
                  <a:cubicBezTo>
                    <a:pt x="203525" y="3724298"/>
                    <a:pt x="220337" y="3767768"/>
                    <a:pt x="220337" y="3767768"/>
                  </a:cubicBezTo>
                  <a:cubicBezTo>
                    <a:pt x="232606" y="3730962"/>
                    <a:pt x="233148" y="3732153"/>
                    <a:pt x="242371" y="3690650"/>
                  </a:cubicBezTo>
                  <a:cubicBezTo>
                    <a:pt x="246433" y="3672371"/>
                    <a:pt x="248461" y="3653631"/>
                    <a:pt x="253388" y="3635566"/>
                  </a:cubicBezTo>
                  <a:cubicBezTo>
                    <a:pt x="259499" y="3613159"/>
                    <a:pt x="262538" y="3588790"/>
                    <a:pt x="275421" y="3569465"/>
                  </a:cubicBezTo>
                  <a:lnTo>
                    <a:pt x="297455" y="3536414"/>
                  </a:lnTo>
                  <a:cubicBezTo>
                    <a:pt x="304800" y="3507036"/>
                    <a:pt x="313550" y="3477973"/>
                    <a:pt x="319489" y="3448279"/>
                  </a:cubicBezTo>
                  <a:cubicBezTo>
                    <a:pt x="323161" y="3429918"/>
                    <a:pt x="321216" y="3409453"/>
                    <a:pt x="330506" y="3393195"/>
                  </a:cubicBezTo>
                  <a:cubicBezTo>
                    <a:pt x="337075" y="3381699"/>
                    <a:pt x="352539" y="3378506"/>
                    <a:pt x="363556" y="3371161"/>
                  </a:cubicBezTo>
                  <a:cubicBezTo>
                    <a:pt x="378245" y="3393195"/>
                    <a:pt x="399250" y="3412140"/>
                    <a:pt x="407624" y="3437262"/>
                  </a:cubicBezTo>
                  <a:lnTo>
                    <a:pt x="429658" y="3503363"/>
                  </a:lnTo>
                  <a:cubicBezTo>
                    <a:pt x="433330" y="3514380"/>
                    <a:pt x="437857" y="3525148"/>
                    <a:pt x="440674" y="3536414"/>
                  </a:cubicBezTo>
                  <a:lnTo>
                    <a:pt x="451691" y="3580481"/>
                  </a:lnTo>
                  <a:cubicBezTo>
                    <a:pt x="462708" y="3576809"/>
                    <a:pt x="477992" y="3578915"/>
                    <a:pt x="484742" y="3569465"/>
                  </a:cubicBezTo>
                  <a:cubicBezTo>
                    <a:pt x="498242" y="3550565"/>
                    <a:pt x="499431" y="3525397"/>
                    <a:pt x="506776" y="3503363"/>
                  </a:cubicBezTo>
                  <a:lnTo>
                    <a:pt x="517793" y="3470313"/>
                  </a:lnTo>
                  <a:lnTo>
                    <a:pt x="539826" y="3404212"/>
                  </a:lnTo>
                  <a:cubicBezTo>
                    <a:pt x="548787" y="3377331"/>
                    <a:pt x="551520" y="3359467"/>
                    <a:pt x="572877" y="3338110"/>
                  </a:cubicBezTo>
                  <a:cubicBezTo>
                    <a:pt x="582239" y="3328748"/>
                    <a:pt x="594910" y="3323421"/>
                    <a:pt x="605927" y="3316077"/>
                  </a:cubicBezTo>
                  <a:cubicBezTo>
                    <a:pt x="618040" y="3352415"/>
                    <a:pt x="621415" y="3364696"/>
                    <a:pt x="638978" y="3404212"/>
                  </a:cubicBezTo>
                  <a:cubicBezTo>
                    <a:pt x="645648" y="3419219"/>
                    <a:pt x="653667" y="3433590"/>
                    <a:pt x="661012" y="3448279"/>
                  </a:cubicBezTo>
                  <a:cubicBezTo>
                    <a:pt x="665378" y="3470109"/>
                    <a:pt x="675267" y="3524093"/>
                    <a:pt x="683046" y="3547431"/>
                  </a:cubicBezTo>
                  <a:cubicBezTo>
                    <a:pt x="689300" y="3566192"/>
                    <a:pt x="696235" y="3584827"/>
                    <a:pt x="705079" y="3602515"/>
                  </a:cubicBezTo>
                  <a:cubicBezTo>
                    <a:pt x="711000" y="3614358"/>
                    <a:pt x="719768" y="3624549"/>
                    <a:pt x="727113" y="3635566"/>
                  </a:cubicBezTo>
                  <a:cubicBezTo>
                    <a:pt x="730785" y="3650255"/>
                    <a:pt x="732814" y="3665456"/>
                    <a:pt x="738130" y="3679633"/>
                  </a:cubicBezTo>
                  <a:cubicBezTo>
                    <a:pt x="743897" y="3695010"/>
                    <a:pt x="753695" y="3708606"/>
                    <a:pt x="760164" y="3723701"/>
                  </a:cubicBezTo>
                  <a:cubicBezTo>
                    <a:pt x="764738" y="3734375"/>
                    <a:pt x="767508" y="3745734"/>
                    <a:pt x="771180" y="3756751"/>
                  </a:cubicBezTo>
                  <a:cubicBezTo>
                    <a:pt x="782197" y="3753079"/>
                    <a:pt x="796976" y="3754802"/>
                    <a:pt x="804231" y="3745734"/>
                  </a:cubicBezTo>
                  <a:cubicBezTo>
                    <a:pt x="813690" y="3733911"/>
                    <a:pt x="811088" y="3716226"/>
                    <a:pt x="815248" y="3701667"/>
                  </a:cubicBezTo>
                  <a:cubicBezTo>
                    <a:pt x="818438" y="3690501"/>
                    <a:pt x="823075" y="3679782"/>
                    <a:pt x="826265" y="3668616"/>
                  </a:cubicBezTo>
                  <a:cubicBezTo>
                    <a:pt x="830425" y="3654057"/>
                    <a:pt x="833122" y="3639108"/>
                    <a:pt x="837282" y="3624549"/>
                  </a:cubicBezTo>
                  <a:cubicBezTo>
                    <a:pt x="840472" y="3613383"/>
                    <a:pt x="845243" y="3602702"/>
                    <a:pt x="848299" y="3591498"/>
                  </a:cubicBezTo>
                  <a:cubicBezTo>
                    <a:pt x="856267" y="3562283"/>
                    <a:pt x="862988" y="3532741"/>
                    <a:pt x="870332" y="3503363"/>
                  </a:cubicBezTo>
                  <a:cubicBezTo>
                    <a:pt x="876947" y="3476901"/>
                    <a:pt x="879608" y="3445265"/>
                    <a:pt x="903383" y="3426245"/>
                  </a:cubicBezTo>
                  <a:cubicBezTo>
                    <a:pt x="912451" y="3418990"/>
                    <a:pt x="925417" y="3418900"/>
                    <a:pt x="936434" y="3415228"/>
                  </a:cubicBezTo>
                  <a:cubicBezTo>
                    <a:pt x="980622" y="3429958"/>
                    <a:pt x="970574" y="3417953"/>
                    <a:pt x="991518" y="3470313"/>
                  </a:cubicBezTo>
                  <a:cubicBezTo>
                    <a:pt x="1000144" y="3491877"/>
                    <a:pt x="1013552" y="3536414"/>
                    <a:pt x="1013552" y="3536414"/>
                  </a:cubicBezTo>
                  <a:cubicBezTo>
                    <a:pt x="1017224" y="3562120"/>
                    <a:pt x="1003795" y="3597952"/>
                    <a:pt x="1024568" y="3613532"/>
                  </a:cubicBezTo>
                  <a:cubicBezTo>
                    <a:pt x="1039257" y="3624549"/>
                    <a:pt x="1049407" y="3585888"/>
                    <a:pt x="1057619" y="3569465"/>
                  </a:cubicBezTo>
                  <a:cubicBezTo>
                    <a:pt x="1064391" y="3555922"/>
                    <a:pt x="1063319" y="3539574"/>
                    <a:pt x="1068636" y="3525397"/>
                  </a:cubicBezTo>
                  <a:cubicBezTo>
                    <a:pt x="1074403" y="3510020"/>
                    <a:pt x="1083325" y="3496019"/>
                    <a:pt x="1090670" y="3481330"/>
                  </a:cubicBezTo>
                  <a:cubicBezTo>
                    <a:pt x="1094342" y="3466641"/>
                    <a:pt x="1094916" y="3450805"/>
                    <a:pt x="1101687" y="3437262"/>
                  </a:cubicBezTo>
                  <a:cubicBezTo>
                    <a:pt x="1113530" y="3413577"/>
                    <a:pt x="1145754" y="3371161"/>
                    <a:pt x="1145754" y="3371161"/>
                  </a:cubicBezTo>
                  <a:cubicBezTo>
                    <a:pt x="1160443" y="3374833"/>
                    <a:pt x="1179967" y="3370682"/>
                    <a:pt x="1189821" y="3382178"/>
                  </a:cubicBezTo>
                  <a:cubicBezTo>
                    <a:pt x="1204936" y="3399812"/>
                    <a:pt x="1204510" y="3426245"/>
                    <a:pt x="1211855" y="3448279"/>
                  </a:cubicBezTo>
                  <a:lnTo>
                    <a:pt x="1233889" y="3514380"/>
                  </a:lnTo>
                  <a:cubicBezTo>
                    <a:pt x="1237561" y="3525397"/>
                    <a:pt x="1242089" y="3536165"/>
                    <a:pt x="1244906" y="3547431"/>
                  </a:cubicBezTo>
                  <a:cubicBezTo>
                    <a:pt x="1245626" y="3550310"/>
                    <a:pt x="1261193" y="3617365"/>
                    <a:pt x="1266940" y="3624549"/>
                  </a:cubicBezTo>
                  <a:cubicBezTo>
                    <a:pt x="1275211" y="3634888"/>
                    <a:pt x="1288973" y="3639238"/>
                    <a:pt x="1299990" y="3646583"/>
                  </a:cubicBezTo>
                  <a:cubicBezTo>
                    <a:pt x="1311007" y="3635566"/>
                    <a:pt x="1320743" y="3623097"/>
                    <a:pt x="1333041" y="3613532"/>
                  </a:cubicBezTo>
                  <a:cubicBezTo>
                    <a:pt x="1353944" y="3597274"/>
                    <a:pt x="1399142" y="3569465"/>
                    <a:pt x="1399142" y="3569465"/>
                  </a:cubicBezTo>
                  <a:cubicBezTo>
                    <a:pt x="1436589" y="3419678"/>
                    <a:pt x="1409444" y="3478473"/>
                    <a:pt x="1443209" y="3613532"/>
                  </a:cubicBezTo>
                  <a:cubicBezTo>
                    <a:pt x="1446881" y="3628221"/>
                    <a:pt x="1448261" y="3643683"/>
                    <a:pt x="1454226" y="3657600"/>
                  </a:cubicBezTo>
                  <a:cubicBezTo>
                    <a:pt x="1465729" y="3684440"/>
                    <a:pt x="1489460" y="3703850"/>
                    <a:pt x="1509311" y="3723701"/>
                  </a:cubicBezTo>
                  <a:cubicBezTo>
                    <a:pt x="1512983" y="3734718"/>
                    <a:pt x="1512116" y="3748540"/>
                    <a:pt x="1520327" y="3756751"/>
                  </a:cubicBezTo>
                  <a:cubicBezTo>
                    <a:pt x="1542361" y="3778785"/>
                    <a:pt x="1564395" y="3764096"/>
                    <a:pt x="1586429" y="3756751"/>
                  </a:cubicBezTo>
                  <a:cubicBezTo>
                    <a:pt x="1593773" y="3742062"/>
                    <a:pt x="1602696" y="3728061"/>
                    <a:pt x="1608462" y="3712684"/>
                  </a:cubicBezTo>
                  <a:cubicBezTo>
                    <a:pt x="1613778" y="3698507"/>
                    <a:pt x="1615319" y="3683175"/>
                    <a:pt x="1619479" y="3668616"/>
                  </a:cubicBezTo>
                  <a:cubicBezTo>
                    <a:pt x="1622669" y="3657450"/>
                    <a:pt x="1627679" y="3646832"/>
                    <a:pt x="1630496" y="3635566"/>
                  </a:cubicBezTo>
                  <a:cubicBezTo>
                    <a:pt x="1636782" y="3610422"/>
                    <a:pt x="1639938" y="3572615"/>
                    <a:pt x="1652530" y="3547431"/>
                  </a:cubicBezTo>
                  <a:cubicBezTo>
                    <a:pt x="1658452" y="3535588"/>
                    <a:pt x="1667219" y="3525397"/>
                    <a:pt x="1674564" y="3514380"/>
                  </a:cubicBezTo>
                  <a:lnTo>
                    <a:pt x="1696597" y="3448279"/>
                  </a:lnTo>
                  <a:lnTo>
                    <a:pt x="1707614" y="3415228"/>
                  </a:lnTo>
                  <a:cubicBezTo>
                    <a:pt x="1718631" y="3422573"/>
                    <a:pt x="1732394" y="3426923"/>
                    <a:pt x="1740665" y="3437262"/>
                  </a:cubicBezTo>
                  <a:cubicBezTo>
                    <a:pt x="1747920" y="3446330"/>
                    <a:pt x="1746489" y="3459926"/>
                    <a:pt x="1751682" y="3470313"/>
                  </a:cubicBezTo>
                  <a:cubicBezTo>
                    <a:pt x="1757603" y="3482156"/>
                    <a:pt x="1768338" y="3491264"/>
                    <a:pt x="1773715" y="3503363"/>
                  </a:cubicBezTo>
                  <a:cubicBezTo>
                    <a:pt x="1826153" y="3621351"/>
                    <a:pt x="1767919" y="3527722"/>
                    <a:pt x="1817783" y="3602515"/>
                  </a:cubicBezTo>
                  <a:cubicBezTo>
                    <a:pt x="1821455" y="3613532"/>
                    <a:pt x="1825983" y="3624300"/>
                    <a:pt x="1828800" y="3635566"/>
                  </a:cubicBezTo>
                  <a:cubicBezTo>
                    <a:pt x="1833342" y="3653732"/>
                    <a:pt x="1823069" y="3682276"/>
                    <a:pt x="1839817" y="3690650"/>
                  </a:cubicBezTo>
                  <a:cubicBezTo>
                    <a:pt x="1853752" y="3697618"/>
                    <a:pt x="1861850" y="3668617"/>
                    <a:pt x="1872867" y="3657600"/>
                  </a:cubicBezTo>
                  <a:cubicBezTo>
                    <a:pt x="1908328" y="3551216"/>
                    <a:pt x="1851466" y="3716611"/>
                    <a:pt x="1905918" y="3580481"/>
                  </a:cubicBezTo>
                  <a:cubicBezTo>
                    <a:pt x="1914544" y="3558917"/>
                    <a:pt x="1920608" y="3536414"/>
                    <a:pt x="1927952" y="3514380"/>
                  </a:cubicBezTo>
                  <a:cubicBezTo>
                    <a:pt x="1931624" y="3503363"/>
                    <a:pt x="1927951" y="3485002"/>
                    <a:pt x="1938968" y="3481330"/>
                  </a:cubicBezTo>
                  <a:cubicBezTo>
                    <a:pt x="1984580" y="3466126"/>
                    <a:pt x="1962356" y="3476755"/>
                    <a:pt x="2005070" y="3448279"/>
                  </a:cubicBezTo>
                  <a:lnTo>
                    <a:pt x="2038120" y="3547431"/>
                  </a:lnTo>
                  <a:lnTo>
                    <a:pt x="2049137" y="3580481"/>
                  </a:lnTo>
                  <a:cubicBezTo>
                    <a:pt x="2060154" y="3569464"/>
                    <a:pt x="2073546" y="3560394"/>
                    <a:pt x="2082188" y="3547431"/>
                  </a:cubicBezTo>
                  <a:cubicBezTo>
                    <a:pt x="2118030" y="3493669"/>
                    <a:pt x="2063234" y="3533334"/>
                    <a:pt x="2115238" y="3481330"/>
                  </a:cubicBezTo>
                  <a:cubicBezTo>
                    <a:pt x="2124601" y="3471967"/>
                    <a:pt x="2137272" y="3466641"/>
                    <a:pt x="2148289" y="3459296"/>
                  </a:cubicBezTo>
                  <a:cubicBezTo>
                    <a:pt x="2155634" y="3448279"/>
                    <a:pt x="2157339" y="3428842"/>
                    <a:pt x="2170323" y="3426245"/>
                  </a:cubicBezTo>
                  <a:cubicBezTo>
                    <a:pt x="2183306" y="3423648"/>
                    <a:pt x="2197452" y="3436436"/>
                    <a:pt x="2203373" y="3448279"/>
                  </a:cubicBezTo>
                  <a:cubicBezTo>
                    <a:pt x="2213363" y="3468258"/>
                    <a:pt x="2209544" y="3492574"/>
                    <a:pt x="2214390" y="3514380"/>
                  </a:cubicBezTo>
                  <a:cubicBezTo>
                    <a:pt x="2216909" y="3525716"/>
                    <a:pt x="2222217" y="3536265"/>
                    <a:pt x="2225407" y="3547431"/>
                  </a:cubicBezTo>
                  <a:cubicBezTo>
                    <a:pt x="2229567" y="3561990"/>
                    <a:pt x="2232073" y="3576995"/>
                    <a:pt x="2236424" y="3591498"/>
                  </a:cubicBezTo>
                  <a:cubicBezTo>
                    <a:pt x="2243098" y="3613744"/>
                    <a:pt x="2258458" y="3657600"/>
                    <a:pt x="2258458" y="3657600"/>
                  </a:cubicBezTo>
                  <a:cubicBezTo>
                    <a:pt x="2276819" y="3653928"/>
                    <a:pt x="2300302" y="3659824"/>
                    <a:pt x="2313542" y="3646583"/>
                  </a:cubicBezTo>
                  <a:cubicBezTo>
                    <a:pt x="2329965" y="3630160"/>
                    <a:pt x="2325965" y="3601625"/>
                    <a:pt x="2335576" y="3580481"/>
                  </a:cubicBezTo>
                  <a:cubicBezTo>
                    <a:pt x="2344437" y="3560988"/>
                    <a:pt x="2357609" y="3543758"/>
                    <a:pt x="2368626" y="3525397"/>
                  </a:cubicBezTo>
                  <a:cubicBezTo>
                    <a:pt x="2374916" y="3493950"/>
                    <a:pt x="2381325" y="3457360"/>
                    <a:pt x="2390660" y="3426245"/>
                  </a:cubicBezTo>
                  <a:cubicBezTo>
                    <a:pt x="2397334" y="3403999"/>
                    <a:pt x="2412694" y="3360144"/>
                    <a:pt x="2412694" y="3360144"/>
                  </a:cubicBezTo>
                  <a:cubicBezTo>
                    <a:pt x="2507414" y="3423293"/>
                    <a:pt x="2395943" y="3339207"/>
                    <a:pt x="2456761" y="3415228"/>
                  </a:cubicBezTo>
                  <a:cubicBezTo>
                    <a:pt x="2465033" y="3425567"/>
                    <a:pt x="2478795" y="3429917"/>
                    <a:pt x="2489812" y="3437262"/>
                  </a:cubicBezTo>
                  <a:cubicBezTo>
                    <a:pt x="2497157" y="3448279"/>
                    <a:pt x="2505925" y="3458470"/>
                    <a:pt x="2511846" y="3470313"/>
                  </a:cubicBezTo>
                  <a:cubicBezTo>
                    <a:pt x="2517039" y="3480700"/>
                    <a:pt x="2517222" y="3493212"/>
                    <a:pt x="2522862" y="3503363"/>
                  </a:cubicBezTo>
                  <a:cubicBezTo>
                    <a:pt x="2586001" y="3617013"/>
                    <a:pt x="2553017" y="3527729"/>
                    <a:pt x="2577947" y="3602515"/>
                  </a:cubicBezTo>
                  <a:cubicBezTo>
                    <a:pt x="2581619" y="3631893"/>
                    <a:pt x="2570010" y="3667905"/>
                    <a:pt x="2588964" y="3690650"/>
                  </a:cubicBezTo>
                  <a:cubicBezTo>
                    <a:pt x="2599478" y="3703266"/>
                    <a:pt x="2622517" y="3681232"/>
                    <a:pt x="2633031" y="3668616"/>
                  </a:cubicBezTo>
                  <a:cubicBezTo>
                    <a:pt x="2642724" y="3656984"/>
                    <a:pt x="2638084" y="3638466"/>
                    <a:pt x="2644048" y="3624549"/>
                  </a:cubicBezTo>
                  <a:cubicBezTo>
                    <a:pt x="2649264" y="3612379"/>
                    <a:pt x="2660704" y="3603598"/>
                    <a:pt x="2666082" y="3591498"/>
                  </a:cubicBezTo>
                  <a:cubicBezTo>
                    <a:pt x="2675515" y="3570274"/>
                    <a:pt x="2680771" y="3547431"/>
                    <a:pt x="2688115" y="3525397"/>
                  </a:cubicBezTo>
                  <a:lnTo>
                    <a:pt x="2699132" y="3492347"/>
                  </a:lnTo>
                  <a:cubicBezTo>
                    <a:pt x="2731880" y="3394103"/>
                    <a:pt x="2679479" y="3549147"/>
                    <a:pt x="2732183" y="3404212"/>
                  </a:cubicBezTo>
                  <a:cubicBezTo>
                    <a:pt x="2740120" y="3382384"/>
                    <a:pt x="2746872" y="3360144"/>
                    <a:pt x="2754217" y="3338110"/>
                  </a:cubicBezTo>
                  <a:lnTo>
                    <a:pt x="2765234" y="3305060"/>
                  </a:lnTo>
                  <a:cubicBezTo>
                    <a:pt x="2776251" y="3308732"/>
                    <a:pt x="2790073" y="3307866"/>
                    <a:pt x="2798284" y="3316077"/>
                  </a:cubicBezTo>
                  <a:cubicBezTo>
                    <a:pt x="2806495" y="3324288"/>
                    <a:pt x="2804108" y="3338740"/>
                    <a:pt x="2809301" y="3349127"/>
                  </a:cubicBezTo>
                  <a:cubicBezTo>
                    <a:pt x="2818877" y="3368280"/>
                    <a:pt x="2833491" y="3384718"/>
                    <a:pt x="2842352" y="3404212"/>
                  </a:cubicBezTo>
                  <a:cubicBezTo>
                    <a:pt x="2851963" y="3425356"/>
                    <a:pt x="2845060" y="3457430"/>
                    <a:pt x="2864385" y="3470313"/>
                  </a:cubicBezTo>
                  <a:lnTo>
                    <a:pt x="2897436" y="3492347"/>
                  </a:lnTo>
                  <a:cubicBezTo>
                    <a:pt x="2901108" y="3481330"/>
                    <a:pt x="2905636" y="3470562"/>
                    <a:pt x="2908453" y="3459296"/>
                  </a:cubicBezTo>
                  <a:cubicBezTo>
                    <a:pt x="2912995" y="3441130"/>
                    <a:pt x="2912895" y="3421745"/>
                    <a:pt x="2919470" y="3404212"/>
                  </a:cubicBezTo>
                  <a:cubicBezTo>
                    <a:pt x="2924119" y="3391814"/>
                    <a:pt x="2934159" y="3382178"/>
                    <a:pt x="2941503" y="3371161"/>
                  </a:cubicBezTo>
                  <a:cubicBezTo>
                    <a:pt x="2945175" y="3352800"/>
                    <a:pt x="2947978" y="3334243"/>
                    <a:pt x="2952520" y="3316077"/>
                  </a:cubicBezTo>
                  <a:cubicBezTo>
                    <a:pt x="2959004" y="3290141"/>
                    <a:pt x="2968952" y="3265100"/>
                    <a:pt x="2974554" y="3238959"/>
                  </a:cubicBezTo>
                  <a:cubicBezTo>
                    <a:pt x="3004936" y="3097178"/>
                    <a:pt x="2969434" y="3210251"/>
                    <a:pt x="2996588" y="3128790"/>
                  </a:cubicBezTo>
                  <a:cubicBezTo>
                    <a:pt x="3000260" y="3103084"/>
                    <a:pt x="3001766" y="3076974"/>
                    <a:pt x="3007605" y="3051672"/>
                  </a:cubicBezTo>
                  <a:cubicBezTo>
                    <a:pt x="3012827" y="3029041"/>
                    <a:pt x="3024005" y="3008103"/>
                    <a:pt x="3029638" y="2985571"/>
                  </a:cubicBezTo>
                  <a:lnTo>
                    <a:pt x="3040655" y="2941503"/>
                  </a:lnTo>
                  <a:cubicBezTo>
                    <a:pt x="3070516" y="2947475"/>
                    <a:pt x="3107176" y="2947536"/>
                    <a:pt x="3128790" y="2974554"/>
                  </a:cubicBezTo>
                  <a:cubicBezTo>
                    <a:pt x="3136044" y="2983622"/>
                    <a:pt x="3134614" y="2997217"/>
                    <a:pt x="3139807" y="3007604"/>
                  </a:cubicBezTo>
                  <a:cubicBezTo>
                    <a:pt x="3145729" y="3019447"/>
                    <a:pt x="3155920" y="3028812"/>
                    <a:pt x="3161841" y="3040655"/>
                  </a:cubicBezTo>
                  <a:cubicBezTo>
                    <a:pt x="3167034" y="3051042"/>
                    <a:pt x="3165603" y="3064638"/>
                    <a:pt x="3172858" y="3073706"/>
                  </a:cubicBezTo>
                  <a:cubicBezTo>
                    <a:pt x="3181129" y="3084045"/>
                    <a:pt x="3194891" y="3088395"/>
                    <a:pt x="3205908" y="3095739"/>
                  </a:cubicBezTo>
                  <a:cubicBezTo>
                    <a:pt x="3216925" y="3088395"/>
                    <a:pt x="3235748" y="3086551"/>
                    <a:pt x="3238959" y="3073706"/>
                  </a:cubicBezTo>
                  <a:cubicBezTo>
                    <a:pt x="3251460" y="3023702"/>
                    <a:pt x="3244580" y="2970729"/>
                    <a:pt x="3249976" y="2919469"/>
                  </a:cubicBezTo>
                  <a:cubicBezTo>
                    <a:pt x="3251936" y="2900847"/>
                    <a:pt x="3257321" y="2882746"/>
                    <a:pt x="3260993" y="2864385"/>
                  </a:cubicBezTo>
                  <a:cubicBezTo>
                    <a:pt x="3264665" y="2827662"/>
                    <a:pt x="3266790" y="2790751"/>
                    <a:pt x="3272009" y="2754216"/>
                  </a:cubicBezTo>
                  <a:cubicBezTo>
                    <a:pt x="3274150" y="2739227"/>
                    <a:pt x="3279853" y="2724954"/>
                    <a:pt x="3283026" y="2710149"/>
                  </a:cubicBezTo>
                  <a:cubicBezTo>
                    <a:pt x="3290873" y="2673530"/>
                    <a:pt x="3298361" y="2636826"/>
                    <a:pt x="3305060" y="2599980"/>
                  </a:cubicBezTo>
                  <a:cubicBezTo>
                    <a:pt x="3313052" y="2556025"/>
                    <a:pt x="3316746" y="2511238"/>
                    <a:pt x="3327094" y="2467778"/>
                  </a:cubicBezTo>
                  <a:cubicBezTo>
                    <a:pt x="3335163" y="2433887"/>
                    <a:pt x="3349127" y="2401677"/>
                    <a:pt x="3360144" y="2368626"/>
                  </a:cubicBezTo>
                  <a:cubicBezTo>
                    <a:pt x="3363816" y="2357609"/>
                    <a:pt x="3361498" y="2342016"/>
                    <a:pt x="3371161" y="2335575"/>
                  </a:cubicBezTo>
                  <a:lnTo>
                    <a:pt x="3404212" y="2313542"/>
                  </a:lnTo>
                  <a:cubicBezTo>
                    <a:pt x="3411557" y="2324559"/>
                    <a:pt x="3420325" y="2334749"/>
                    <a:pt x="3426246" y="2346592"/>
                  </a:cubicBezTo>
                  <a:cubicBezTo>
                    <a:pt x="3437536" y="2369172"/>
                    <a:pt x="3444090" y="2413784"/>
                    <a:pt x="3448279" y="2434727"/>
                  </a:cubicBezTo>
                  <a:cubicBezTo>
                    <a:pt x="3459296" y="2431055"/>
                    <a:pt x="3473118" y="2431921"/>
                    <a:pt x="3481330" y="2423710"/>
                  </a:cubicBezTo>
                  <a:cubicBezTo>
                    <a:pt x="3489541" y="2415499"/>
                    <a:pt x="3487773" y="2401334"/>
                    <a:pt x="3492347" y="2390660"/>
                  </a:cubicBezTo>
                  <a:cubicBezTo>
                    <a:pt x="3509122" y="2351517"/>
                    <a:pt x="3514282" y="2346738"/>
                    <a:pt x="3536414" y="2313542"/>
                  </a:cubicBezTo>
                  <a:cubicBezTo>
                    <a:pt x="3543316" y="2285934"/>
                    <a:pt x="3545438" y="2256446"/>
                    <a:pt x="3569465" y="2236424"/>
                  </a:cubicBezTo>
                  <a:cubicBezTo>
                    <a:pt x="3582081" y="2225910"/>
                    <a:pt x="3598843" y="2221735"/>
                    <a:pt x="3613532" y="2214390"/>
                  </a:cubicBezTo>
                  <a:cubicBezTo>
                    <a:pt x="3617204" y="2199701"/>
                    <a:pt x="3621840" y="2185219"/>
                    <a:pt x="3624549" y="2170322"/>
                  </a:cubicBezTo>
                  <a:cubicBezTo>
                    <a:pt x="3629194" y="2144774"/>
                    <a:pt x="3629727" y="2118506"/>
                    <a:pt x="3635566" y="2093204"/>
                  </a:cubicBezTo>
                  <a:cubicBezTo>
                    <a:pt x="3664092" y="1969595"/>
                    <a:pt x="3650856" y="2077761"/>
                    <a:pt x="3668617" y="1983036"/>
                  </a:cubicBezTo>
                  <a:cubicBezTo>
                    <a:pt x="3676850" y="1939126"/>
                    <a:pt x="3679814" y="1894175"/>
                    <a:pt x="3690650" y="1850833"/>
                  </a:cubicBezTo>
                  <a:cubicBezTo>
                    <a:pt x="3699948" y="1813642"/>
                    <a:pt x="3704554" y="1786784"/>
                    <a:pt x="3723701" y="1751681"/>
                  </a:cubicBezTo>
                  <a:cubicBezTo>
                    <a:pt x="3736381" y="1728433"/>
                    <a:pt x="3767768" y="1685580"/>
                    <a:pt x="3767768" y="1685580"/>
                  </a:cubicBezTo>
                  <a:cubicBezTo>
                    <a:pt x="3782457" y="1689252"/>
                    <a:pt x="3799238" y="1688198"/>
                    <a:pt x="3811836" y="1696597"/>
                  </a:cubicBezTo>
                  <a:cubicBezTo>
                    <a:pt x="3835513" y="1712382"/>
                    <a:pt x="3838384" y="1750953"/>
                    <a:pt x="3844887" y="1773715"/>
                  </a:cubicBezTo>
                  <a:cubicBezTo>
                    <a:pt x="3848077" y="1784881"/>
                    <a:pt x="3852231" y="1795749"/>
                    <a:pt x="3855903" y="1806766"/>
                  </a:cubicBezTo>
                  <a:cubicBezTo>
                    <a:pt x="3866920" y="1803094"/>
                    <a:pt x="3884985" y="1806663"/>
                    <a:pt x="3888954" y="1795749"/>
                  </a:cubicBezTo>
                  <a:cubicBezTo>
                    <a:pt x="3901567" y="1761065"/>
                    <a:pt x="3895093" y="1722162"/>
                    <a:pt x="3899971" y="1685580"/>
                  </a:cubicBezTo>
                  <a:cubicBezTo>
                    <a:pt x="3902446" y="1667019"/>
                    <a:pt x="3907316" y="1648857"/>
                    <a:pt x="3910988" y="1630496"/>
                  </a:cubicBezTo>
                  <a:cubicBezTo>
                    <a:pt x="3914983" y="1582558"/>
                    <a:pt x="3922868" y="1466000"/>
                    <a:pt x="3933021" y="1410159"/>
                  </a:cubicBezTo>
                  <a:cubicBezTo>
                    <a:pt x="3935098" y="1398733"/>
                    <a:pt x="3940848" y="1388274"/>
                    <a:pt x="3944038" y="1377108"/>
                  </a:cubicBezTo>
                  <a:cubicBezTo>
                    <a:pt x="3948198" y="1362549"/>
                    <a:pt x="3951383" y="1347729"/>
                    <a:pt x="3955055" y="1333040"/>
                  </a:cubicBezTo>
                  <a:cubicBezTo>
                    <a:pt x="3958727" y="1296317"/>
                    <a:pt x="3963617" y="1259696"/>
                    <a:pt x="3966072" y="1222872"/>
                  </a:cubicBezTo>
                  <a:cubicBezTo>
                    <a:pt x="3970964" y="1149497"/>
                    <a:pt x="3967968" y="1075504"/>
                    <a:pt x="3977089" y="1002534"/>
                  </a:cubicBezTo>
                  <a:cubicBezTo>
                    <a:pt x="3978967" y="987510"/>
                    <a:pt x="3985617" y="1031667"/>
                    <a:pt x="3988106" y="1046602"/>
                  </a:cubicBezTo>
                  <a:cubicBezTo>
                    <a:pt x="3992973" y="1075806"/>
                    <a:pt x="3993827" y="1105608"/>
                    <a:pt x="3999123" y="1134737"/>
                  </a:cubicBezTo>
                  <a:cubicBezTo>
                    <a:pt x="4001200" y="1146162"/>
                    <a:pt x="4002886" y="1158719"/>
                    <a:pt x="4010140" y="1167787"/>
                  </a:cubicBezTo>
                  <a:cubicBezTo>
                    <a:pt x="4018411" y="1178126"/>
                    <a:pt x="4032173" y="1182476"/>
                    <a:pt x="4043190" y="1189821"/>
                  </a:cubicBezTo>
                  <a:cubicBezTo>
                    <a:pt x="4061551" y="1145754"/>
                    <a:pt x="4085159" y="1103522"/>
                    <a:pt x="4098274" y="1057619"/>
                  </a:cubicBezTo>
                  <a:cubicBezTo>
                    <a:pt x="4107410" y="1025644"/>
                    <a:pt x="4104234" y="991334"/>
                    <a:pt x="4109291" y="958467"/>
                  </a:cubicBezTo>
                  <a:cubicBezTo>
                    <a:pt x="4113243" y="932778"/>
                    <a:pt x="4123099" y="906028"/>
                    <a:pt x="4131325" y="881349"/>
                  </a:cubicBezTo>
                  <a:cubicBezTo>
                    <a:pt x="4146014" y="888694"/>
                    <a:pt x="4163780" y="891770"/>
                    <a:pt x="4175393" y="903383"/>
                  </a:cubicBezTo>
                  <a:cubicBezTo>
                    <a:pt x="4183604" y="911594"/>
                    <a:pt x="4183072" y="925310"/>
                    <a:pt x="4186409" y="936433"/>
                  </a:cubicBezTo>
                  <a:cubicBezTo>
                    <a:pt x="4224238" y="1062530"/>
                    <a:pt x="4194514" y="971763"/>
                    <a:pt x="4219460" y="1046602"/>
                  </a:cubicBezTo>
                  <a:cubicBezTo>
                    <a:pt x="4223132" y="965812"/>
                    <a:pt x="4225097" y="884926"/>
                    <a:pt x="4230477" y="804231"/>
                  </a:cubicBezTo>
                  <a:cubicBezTo>
                    <a:pt x="4234084" y="750127"/>
                    <a:pt x="4253536" y="641535"/>
                    <a:pt x="4263527" y="594910"/>
                  </a:cubicBezTo>
                  <a:cubicBezTo>
                    <a:pt x="4265960" y="583555"/>
                    <a:pt x="4271354" y="573026"/>
                    <a:pt x="4274544" y="561860"/>
                  </a:cubicBezTo>
                  <a:cubicBezTo>
                    <a:pt x="4278704" y="547301"/>
                    <a:pt x="4279295" y="531576"/>
                    <a:pt x="4285561" y="517792"/>
                  </a:cubicBezTo>
                  <a:cubicBezTo>
                    <a:pt x="4297813" y="490839"/>
                    <a:pt x="4315592" y="466742"/>
                    <a:pt x="4329629" y="440674"/>
                  </a:cubicBezTo>
                  <a:cubicBezTo>
                    <a:pt x="4341308" y="418984"/>
                    <a:pt x="4349453" y="395356"/>
                    <a:pt x="4362679" y="374573"/>
                  </a:cubicBezTo>
                  <a:cubicBezTo>
                    <a:pt x="4375303" y="354735"/>
                    <a:pt x="4393704" y="339054"/>
                    <a:pt x="4406747" y="319489"/>
                  </a:cubicBezTo>
                  <a:cubicBezTo>
                    <a:pt x="4415857" y="305824"/>
                    <a:pt x="4420330" y="289504"/>
                    <a:pt x="4428780" y="275421"/>
                  </a:cubicBezTo>
                  <a:cubicBezTo>
                    <a:pt x="4442404" y="252713"/>
                    <a:pt x="4472848" y="209320"/>
                    <a:pt x="4472848" y="209320"/>
                  </a:cubicBezTo>
                  <a:cubicBezTo>
                    <a:pt x="4483865" y="216665"/>
                    <a:pt x="4498203" y="242128"/>
                    <a:pt x="4505899" y="231354"/>
                  </a:cubicBezTo>
                  <a:cubicBezTo>
                    <a:pt x="4525578" y="203804"/>
                    <a:pt x="4520838" y="165307"/>
                    <a:pt x="4527932" y="132202"/>
                  </a:cubicBezTo>
                  <a:cubicBezTo>
                    <a:pt x="4542978" y="61986"/>
                    <a:pt x="4527549" y="94217"/>
                    <a:pt x="4560983" y="44067"/>
                  </a:cubicBezTo>
                  <a:cubicBezTo>
                    <a:pt x="4572000" y="47739"/>
                    <a:pt x="4585822" y="46872"/>
                    <a:pt x="4594034" y="55084"/>
                  </a:cubicBezTo>
                  <a:cubicBezTo>
                    <a:pt x="4602245" y="63295"/>
                    <a:pt x="4599857" y="77747"/>
                    <a:pt x="4605050" y="88134"/>
                  </a:cubicBezTo>
                  <a:cubicBezTo>
                    <a:pt x="4610971" y="99977"/>
                    <a:pt x="4621163" y="109342"/>
                    <a:pt x="4627084" y="121185"/>
                  </a:cubicBezTo>
                  <a:cubicBezTo>
                    <a:pt x="4632277" y="131572"/>
                    <a:pt x="4630846" y="145168"/>
                    <a:pt x="4638101" y="154236"/>
                  </a:cubicBezTo>
                  <a:cubicBezTo>
                    <a:pt x="4646372" y="164575"/>
                    <a:pt x="4660135" y="168925"/>
                    <a:pt x="4671152" y="176269"/>
                  </a:cubicBezTo>
                  <a:cubicBezTo>
                    <a:pt x="4682169" y="157908"/>
                    <a:pt x="4691923" y="138727"/>
                    <a:pt x="4704202" y="121185"/>
                  </a:cubicBezTo>
                  <a:cubicBezTo>
                    <a:pt x="4717687" y="101921"/>
                    <a:pt x="4735227" y="85666"/>
                    <a:pt x="4748270" y="66101"/>
                  </a:cubicBezTo>
                  <a:cubicBezTo>
                    <a:pt x="4792999" y="-992"/>
                    <a:pt x="4743114" y="40158"/>
                    <a:pt x="4803354" y="0"/>
                  </a:cubicBezTo>
                  <a:cubicBezTo>
                    <a:pt x="4814371" y="3672"/>
                    <a:pt x="4830643" y="933"/>
                    <a:pt x="4836405" y="11016"/>
                  </a:cubicBezTo>
                  <a:cubicBezTo>
                    <a:pt x="4847488" y="30411"/>
                    <a:pt x="4842575" y="55312"/>
                    <a:pt x="4847421" y="77118"/>
                  </a:cubicBezTo>
                  <a:cubicBezTo>
                    <a:pt x="4849940" y="88454"/>
                    <a:pt x="4855621" y="98902"/>
                    <a:pt x="4858438" y="110168"/>
                  </a:cubicBezTo>
                  <a:cubicBezTo>
                    <a:pt x="4870074" y="156712"/>
                    <a:pt x="4873010" y="193870"/>
                    <a:pt x="4880472" y="242371"/>
                  </a:cubicBezTo>
                  <a:cubicBezTo>
                    <a:pt x="4907837" y="420242"/>
                    <a:pt x="4872280" y="161726"/>
                    <a:pt x="4902506" y="418640"/>
                  </a:cubicBezTo>
                  <a:cubicBezTo>
                    <a:pt x="4905540" y="444429"/>
                    <a:pt x="4908878" y="470211"/>
                    <a:pt x="4913523" y="495759"/>
                  </a:cubicBezTo>
                  <a:cubicBezTo>
                    <a:pt x="4916232" y="510656"/>
                    <a:pt x="4915081" y="528003"/>
                    <a:pt x="4924540" y="539826"/>
                  </a:cubicBezTo>
                  <a:cubicBezTo>
                    <a:pt x="4931794" y="548894"/>
                    <a:pt x="4946573" y="547171"/>
                    <a:pt x="4957590" y="550843"/>
                  </a:cubicBezTo>
                  <a:cubicBezTo>
                    <a:pt x="4964935" y="539826"/>
                    <a:pt x="4973702" y="529635"/>
                    <a:pt x="4979624" y="517792"/>
                  </a:cubicBezTo>
                  <a:cubicBezTo>
                    <a:pt x="4984817" y="507405"/>
                    <a:pt x="4979375" y="487559"/>
                    <a:pt x="4990641" y="484742"/>
                  </a:cubicBezTo>
                  <a:cubicBezTo>
                    <a:pt x="5003486" y="481531"/>
                    <a:pt x="5012674" y="499431"/>
                    <a:pt x="5023691" y="506775"/>
                  </a:cubicBezTo>
                  <a:cubicBezTo>
                    <a:pt x="5027363" y="525137"/>
                    <a:pt x="5032385" y="543279"/>
                    <a:pt x="5034708" y="561860"/>
                  </a:cubicBezTo>
                  <a:cubicBezTo>
                    <a:pt x="5054017" y="716333"/>
                    <a:pt x="5030825" y="638346"/>
                    <a:pt x="5056742" y="716096"/>
                  </a:cubicBezTo>
                  <a:cubicBezTo>
                    <a:pt x="5062651" y="775183"/>
                    <a:pt x="5067952" y="843851"/>
                    <a:pt x="5078776" y="903383"/>
                  </a:cubicBezTo>
                  <a:cubicBezTo>
                    <a:pt x="5102767" y="1035332"/>
                    <a:pt x="5077215" y="874323"/>
                    <a:pt x="5100809" y="980501"/>
                  </a:cubicBezTo>
                  <a:cubicBezTo>
                    <a:pt x="5105655" y="1002307"/>
                    <a:pt x="5107445" y="1024698"/>
                    <a:pt x="5111826" y="1046602"/>
                  </a:cubicBezTo>
                  <a:cubicBezTo>
                    <a:pt x="5114795" y="1061449"/>
                    <a:pt x="5119558" y="1075888"/>
                    <a:pt x="5122843" y="1090669"/>
                  </a:cubicBezTo>
                  <a:cubicBezTo>
                    <a:pt x="5126905" y="1108948"/>
                    <a:pt x="5130188" y="1127392"/>
                    <a:pt x="5133860" y="1145754"/>
                  </a:cubicBezTo>
                  <a:cubicBezTo>
                    <a:pt x="5144877" y="1134737"/>
                    <a:pt x="5157346" y="1125001"/>
                    <a:pt x="5166911" y="1112703"/>
                  </a:cubicBezTo>
                  <a:cubicBezTo>
                    <a:pt x="5183169" y="1091800"/>
                    <a:pt x="5210978" y="1046602"/>
                    <a:pt x="5210978" y="1046602"/>
                  </a:cubicBezTo>
                  <a:cubicBezTo>
                    <a:pt x="5218323" y="1057619"/>
                    <a:pt x="5227090" y="1067810"/>
                    <a:pt x="5233012" y="1079653"/>
                  </a:cubicBezTo>
                  <a:cubicBezTo>
                    <a:pt x="5243265" y="1100159"/>
                    <a:pt x="5252532" y="1150187"/>
                    <a:pt x="5255046" y="1167787"/>
                  </a:cubicBezTo>
                  <a:cubicBezTo>
                    <a:pt x="5259749" y="1200707"/>
                    <a:pt x="5262177" y="1233913"/>
                    <a:pt x="5266062" y="1266939"/>
                  </a:cubicBezTo>
                  <a:cubicBezTo>
                    <a:pt x="5269521" y="1296343"/>
                    <a:pt x="5273407" y="1325696"/>
                    <a:pt x="5277079" y="1355074"/>
                  </a:cubicBezTo>
                  <a:cubicBezTo>
                    <a:pt x="5288096" y="1340385"/>
                    <a:pt x="5299458" y="1325948"/>
                    <a:pt x="5310130" y="1311007"/>
                  </a:cubicBezTo>
                  <a:cubicBezTo>
                    <a:pt x="5317826" y="1300233"/>
                    <a:pt x="5319870" y="1273039"/>
                    <a:pt x="5332164" y="1277956"/>
                  </a:cubicBezTo>
                  <a:cubicBezTo>
                    <a:pt x="5352045" y="1285908"/>
                    <a:pt x="5354197" y="1314679"/>
                    <a:pt x="5365214" y="1333040"/>
                  </a:cubicBezTo>
                  <a:cubicBezTo>
                    <a:pt x="5372559" y="1369763"/>
                    <a:pt x="5384138" y="1405888"/>
                    <a:pt x="5387248" y="1443209"/>
                  </a:cubicBezTo>
                  <a:cubicBezTo>
                    <a:pt x="5401330" y="1612190"/>
                    <a:pt x="5393865" y="1531411"/>
                    <a:pt x="5409282" y="1685580"/>
                  </a:cubicBezTo>
                  <a:cubicBezTo>
                    <a:pt x="5423971" y="1681908"/>
                    <a:pt x="5439432" y="1668599"/>
                    <a:pt x="5453349" y="1674563"/>
                  </a:cubicBezTo>
                  <a:cubicBezTo>
                    <a:pt x="5506329" y="1697269"/>
                    <a:pt x="5494474" y="1819215"/>
                    <a:pt x="5497417" y="1839816"/>
                  </a:cubicBezTo>
                  <a:cubicBezTo>
                    <a:pt x="5499059" y="1851312"/>
                    <a:pt x="5505618" y="1861601"/>
                    <a:pt x="5508434" y="1872867"/>
                  </a:cubicBezTo>
                  <a:cubicBezTo>
                    <a:pt x="5512975" y="1891033"/>
                    <a:pt x="5515778" y="1909590"/>
                    <a:pt x="5519450" y="1927951"/>
                  </a:cubicBezTo>
                  <a:cubicBezTo>
                    <a:pt x="5532570" y="2072266"/>
                    <a:pt x="5517640" y="2087618"/>
                    <a:pt x="5552501" y="1983036"/>
                  </a:cubicBezTo>
                  <a:cubicBezTo>
                    <a:pt x="5556173" y="1972019"/>
                    <a:pt x="5552501" y="1953657"/>
                    <a:pt x="5563518" y="1949985"/>
                  </a:cubicBezTo>
                  <a:lnTo>
                    <a:pt x="5596568" y="1938968"/>
                  </a:lnTo>
                  <a:cubicBezTo>
                    <a:pt x="5624260" y="2132806"/>
                    <a:pt x="5590126" y="1890656"/>
                    <a:pt x="5618602" y="2104221"/>
                  </a:cubicBezTo>
                  <a:cubicBezTo>
                    <a:pt x="5622034" y="2129960"/>
                    <a:pt x="5626901" y="2155515"/>
                    <a:pt x="5629619" y="2181339"/>
                  </a:cubicBezTo>
                  <a:cubicBezTo>
                    <a:pt x="5634248" y="2225316"/>
                    <a:pt x="5636964" y="2269474"/>
                    <a:pt x="5640636" y="2313542"/>
                  </a:cubicBezTo>
                  <a:cubicBezTo>
                    <a:pt x="5651653" y="2309870"/>
                    <a:pt x="5664766" y="2309959"/>
                    <a:pt x="5673687" y="2302525"/>
                  </a:cubicBezTo>
                  <a:cubicBezTo>
                    <a:pt x="5725722" y="2259162"/>
                    <a:pt x="5688590" y="2265588"/>
                    <a:pt x="5728771" y="2225407"/>
                  </a:cubicBezTo>
                  <a:cubicBezTo>
                    <a:pt x="5738133" y="2216045"/>
                    <a:pt x="5750804" y="2210718"/>
                    <a:pt x="5761821" y="2203373"/>
                  </a:cubicBezTo>
                  <a:cubicBezTo>
                    <a:pt x="5782240" y="2591336"/>
                    <a:pt x="5645866" y="2652111"/>
                    <a:pt x="5871990" y="2610997"/>
                  </a:cubicBezTo>
                  <a:cubicBezTo>
                    <a:pt x="5883416" y="2608920"/>
                    <a:pt x="5894024" y="2603652"/>
                    <a:pt x="5905041" y="2599980"/>
                  </a:cubicBezTo>
                  <a:cubicBezTo>
                    <a:pt x="5916058" y="2603652"/>
                    <a:pt x="5932451" y="2600846"/>
                    <a:pt x="5938091" y="2610997"/>
                  </a:cubicBezTo>
                  <a:cubicBezTo>
                    <a:pt x="5958096" y="2647007"/>
                    <a:pt x="5962982" y="2735452"/>
                    <a:pt x="5971142" y="2776250"/>
                  </a:cubicBezTo>
                  <a:cubicBezTo>
                    <a:pt x="5973420" y="2787637"/>
                    <a:pt x="5972076" y="2803539"/>
                    <a:pt x="5982159" y="2809301"/>
                  </a:cubicBezTo>
                  <a:cubicBezTo>
                    <a:pt x="6001553" y="2820384"/>
                    <a:pt x="6026226" y="2816646"/>
                    <a:pt x="6048260" y="2820318"/>
                  </a:cubicBezTo>
                  <a:cubicBezTo>
                    <a:pt x="6055605" y="2879074"/>
                    <a:pt x="6037449" y="3045856"/>
                    <a:pt x="6070294" y="2996587"/>
                  </a:cubicBezTo>
                  <a:cubicBezTo>
                    <a:pt x="6077638" y="2985570"/>
                    <a:pt x="6086406" y="2975380"/>
                    <a:pt x="6092327" y="2963537"/>
                  </a:cubicBezTo>
                  <a:cubicBezTo>
                    <a:pt x="6109156" y="2929878"/>
                    <a:pt x="6111089" y="2854459"/>
                    <a:pt x="6147412" y="2842351"/>
                  </a:cubicBezTo>
                  <a:lnTo>
                    <a:pt x="6180462" y="2831334"/>
                  </a:lnTo>
                  <a:cubicBezTo>
                    <a:pt x="6184134" y="2842351"/>
                    <a:pt x="6188289" y="2853219"/>
                    <a:pt x="6191479" y="2864385"/>
                  </a:cubicBezTo>
                  <a:cubicBezTo>
                    <a:pt x="6198352" y="2888440"/>
                    <a:pt x="6210268" y="2940820"/>
                    <a:pt x="6213513" y="2963537"/>
                  </a:cubicBezTo>
                  <a:cubicBezTo>
                    <a:pt x="6218216" y="2996457"/>
                    <a:pt x="6219827" y="3029769"/>
                    <a:pt x="6224530" y="3062689"/>
                  </a:cubicBezTo>
                  <a:cubicBezTo>
                    <a:pt x="6229192" y="3095324"/>
                    <a:pt x="6238545" y="3129765"/>
                    <a:pt x="6246564" y="3161840"/>
                  </a:cubicBezTo>
                  <a:cubicBezTo>
                    <a:pt x="6250236" y="3194891"/>
                    <a:pt x="6252113" y="3228190"/>
                    <a:pt x="6257580" y="3260992"/>
                  </a:cubicBezTo>
                  <a:cubicBezTo>
                    <a:pt x="6259489" y="3272447"/>
                    <a:pt x="6265407" y="3282877"/>
                    <a:pt x="6268597" y="3294043"/>
                  </a:cubicBezTo>
                  <a:cubicBezTo>
                    <a:pt x="6272757" y="3308602"/>
                    <a:pt x="6275942" y="3323421"/>
                    <a:pt x="6279614" y="3338110"/>
                  </a:cubicBezTo>
                  <a:cubicBezTo>
                    <a:pt x="6283286" y="3327093"/>
                    <a:pt x="6280969" y="3298618"/>
                    <a:pt x="6290631" y="3305060"/>
                  </a:cubicBezTo>
                  <a:cubicBezTo>
                    <a:pt x="6307085" y="3316030"/>
                    <a:pt x="6306982" y="3341202"/>
                    <a:pt x="6312665" y="3360144"/>
                  </a:cubicBezTo>
                  <a:cubicBezTo>
                    <a:pt x="6318046" y="3378079"/>
                    <a:pt x="6319140" y="3397062"/>
                    <a:pt x="6323682" y="3415228"/>
                  </a:cubicBezTo>
                  <a:cubicBezTo>
                    <a:pt x="6326499" y="3426494"/>
                    <a:pt x="6331027" y="3437262"/>
                    <a:pt x="6334699" y="3448279"/>
                  </a:cubicBezTo>
                  <a:cubicBezTo>
                    <a:pt x="6356733" y="3429918"/>
                    <a:pt x="6383930" y="3416391"/>
                    <a:pt x="6400800" y="3393195"/>
                  </a:cubicBezTo>
                  <a:cubicBezTo>
                    <a:pt x="6414461" y="3374412"/>
                    <a:pt x="6422834" y="3327094"/>
                    <a:pt x="6422834" y="3327094"/>
                  </a:cubicBezTo>
                  <a:cubicBezTo>
                    <a:pt x="6426506" y="3341783"/>
                    <a:pt x="6429691" y="3356603"/>
                    <a:pt x="6433850" y="3371161"/>
                  </a:cubicBezTo>
                  <a:cubicBezTo>
                    <a:pt x="6437040" y="3382327"/>
                    <a:pt x="6442434" y="3392857"/>
                    <a:pt x="6444867" y="3404212"/>
                  </a:cubicBezTo>
                  <a:cubicBezTo>
                    <a:pt x="6453470" y="3444358"/>
                    <a:pt x="6453918" y="3486447"/>
                    <a:pt x="6466901" y="3525397"/>
                  </a:cubicBezTo>
                  <a:cubicBezTo>
                    <a:pt x="6483947" y="3576536"/>
                    <a:pt x="6518033" y="3636464"/>
                    <a:pt x="6555036" y="3679633"/>
                  </a:cubicBezTo>
                  <a:cubicBezTo>
                    <a:pt x="6565176" y="3691462"/>
                    <a:pt x="6577070" y="3701667"/>
                    <a:pt x="6588087" y="3712684"/>
                  </a:cubicBezTo>
                  <a:cubicBezTo>
                    <a:pt x="6591759" y="3727373"/>
                    <a:pt x="6588397" y="3746045"/>
                    <a:pt x="6599103" y="3756751"/>
                  </a:cubicBezTo>
                  <a:cubicBezTo>
                    <a:pt x="6609810" y="3767458"/>
                    <a:pt x="6629335" y="3773917"/>
                    <a:pt x="6643171" y="3767768"/>
                  </a:cubicBezTo>
                  <a:cubicBezTo>
                    <a:pt x="6682701" y="3750199"/>
                    <a:pt x="6703825" y="3704837"/>
                    <a:pt x="6720289" y="3668616"/>
                  </a:cubicBezTo>
                  <a:cubicBezTo>
                    <a:pt x="6731862" y="3643155"/>
                    <a:pt x="6743782" y="3617782"/>
                    <a:pt x="6753340" y="3591498"/>
                  </a:cubicBezTo>
                  <a:cubicBezTo>
                    <a:pt x="6758514" y="3577269"/>
                    <a:pt x="6757585" y="3560974"/>
                    <a:pt x="6764356" y="3547431"/>
                  </a:cubicBezTo>
                  <a:cubicBezTo>
                    <a:pt x="6776199" y="3523745"/>
                    <a:pt x="6808424" y="3481330"/>
                    <a:pt x="6808424" y="3481330"/>
                  </a:cubicBezTo>
                  <a:cubicBezTo>
                    <a:pt x="6823113" y="3503364"/>
                    <a:pt x="6839631" y="3524282"/>
                    <a:pt x="6852491" y="3547431"/>
                  </a:cubicBezTo>
                  <a:cubicBezTo>
                    <a:pt x="6858131" y="3557582"/>
                    <a:pt x="6855297" y="3572270"/>
                    <a:pt x="6863508" y="3580481"/>
                  </a:cubicBezTo>
                  <a:cubicBezTo>
                    <a:pt x="6871720" y="3588692"/>
                    <a:pt x="6885542" y="3587826"/>
                    <a:pt x="6896559" y="3591498"/>
                  </a:cubicBezTo>
                  <a:cubicBezTo>
                    <a:pt x="6907576" y="3576809"/>
                    <a:pt x="6920499" y="3563373"/>
                    <a:pt x="6929609" y="3547431"/>
                  </a:cubicBezTo>
                  <a:cubicBezTo>
                    <a:pt x="6935371" y="3537348"/>
                    <a:pt x="6936548" y="3525254"/>
                    <a:pt x="6940626" y="3514380"/>
                  </a:cubicBezTo>
                  <a:cubicBezTo>
                    <a:pt x="6963727" y="3452778"/>
                    <a:pt x="6954269" y="3471883"/>
                    <a:pt x="6984694" y="3426245"/>
                  </a:cubicBezTo>
                  <a:cubicBezTo>
                    <a:pt x="6995711" y="3429917"/>
                    <a:pt x="7008676" y="3430008"/>
                    <a:pt x="7017744" y="3437262"/>
                  </a:cubicBezTo>
                  <a:cubicBezTo>
                    <a:pt x="7028083" y="3445534"/>
                    <a:pt x="7033209" y="3458817"/>
                    <a:pt x="7039778" y="3470313"/>
                  </a:cubicBezTo>
                  <a:cubicBezTo>
                    <a:pt x="7095689" y="3568156"/>
                    <a:pt x="7030163" y="3466907"/>
                    <a:pt x="7083846" y="3547431"/>
                  </a:cubicBezTo>
                  <a:cubicBezTo>
                    <a:pt x="7089030" y="3562985"/>
                    <a:pt x="7093349" y="3605323"/>
                    <a:pt x="7127913" y="3591498"/>
                  </a:cubicBezTo>
                  <a:cubicBezTo>
                    <a:pt x="7140207" y="3586581"/>
                    <a:pt x="7142602" y="3569465"/>
                    <a:pt x="7149947" y="3558448"/>
                  </a:cubicBezTo>
                  <a:cubicBezTo>
                    <a:pt x="7176362" y="3479202"/>
                    <a:pt x="7144314" y="3578164"/>
                    <a:pt x="7171980" y="3481330"/>
                  </a:cubicBezTo>
                  <a:cubicBezTo>
                    <a:pt x="7175170" y="3470164"/>
                    <a:pt x="7175742" y="3457347"/>
                    <a:pt x="7182997" y="3448279"/>
                  </a:cubicBezTo>
                  <a:cubicBezTo>
                    <a:pt x="7191268" y="3437940"/>
                    <a:pt x="7205031" y="3433590"/>
                    <a:pt x="7216048" y="3426245"/>
                  </a:cubicBezTo>
                  <a:cubicBezTo>
                    <a:pt x="7223393" y="3437262"/>
                    <a:pt x="7232866" y="3447126"/>
                    <a:pt x="7238082" y="3459296"/>
                  </a:cubicBezTo>
                  <a:cubicBezTo>
                    <a:pt x="7244046" y="3473213"/>
                    <a:pt x="7241587" y="3490217"/>
                    <a:pt x="7249099" y="3503363"/>
                  </a:cubicBezTo>
                  <a:cubicBezTo>
                    <a:pt x="7256829" y="3516890"/>
                    <a:pt x="7271132" y="3525397"/>
                    <a:pt x="7282149" y="3536414"/>
                  </a:cubicBezTo>
                  <a:cubicBezTo>
                    <a:pt x="7293166" y="3525397"/>
                    <a:pt x="7305852" y="3515827"/>
                    <a:pt x="7315200" y="3503363"/>
                  </a:cubicBezTo>
                  <a:cubicBezTo>
                    <a:pt x="7348224" y="3459330"/>
                    <a:pt x="7345174" y="3448154"/>
                    <a:pt x="7370284" y="3404212"/>
                  </a:cubicBezTo>
                  <a:cubicBezTo>
                    <a:pt x="7376853" y="3392716"/>
                    <a:pt x="7384973" y="3382178"/>
                    <a:pt x="7392318" y="3371161"/>
                  </a:cubicBezTo>
                  <a:cubicBezTo>
                    <a:pt x="7399663" y="3389522"/>
                    <a:pt x="7410474" y="3406853"/>
                    <a:pt x="7414352" y="3426245"/>
                  </a:cubicBezTo>
                  <a:cubicBezTo>
                    <a:pt x="7421590" y="3462434"/>
                    <a:pt x="7393325" y="3518103"/>
                    <a:pt x="7425368" y="3536414"/>
                  </a:cubicBezTo>
                  <a:cubicBezTo>
                    <a:pt x="7452423" y="3551874"/>
                    <a:pt x="7466542" y="3489010"/>
                    <a:pt x="7491470" y="3470313"/>
                  </a:cubicBezTo>
                  <a:cubicBezTo>
                    <a:pt x="7506159" y="3459296"/>
                    <a:pt x="7519114" y="3445474"/>
                    <a:pt x="7535537" y="3437262"/>
                  </a:cubicBezTo>
                  <a:cubicBezTo>
                    <a:pt x="7556310" y="3426875"/>
                    <a:pt x="7601638" y="3415228"/>
                    <a:pt x="7601638" y="3415228"/>
                  </a:cubicBezTo>
                  <a:cubicBezTo>
                    <a:pt x="7604111" y="3411107"/>
                    <a:pt x="7645931" y="3339428"/>
                    <a:pt x="7656723" y="3327094"/>
                  </a:cubicBezTo>
                  <a:cubicBezTo>
                    <a:pt x="7700042" y="3277587"/>
                    <a:pt x="7708533" y="3274465"/>
                    <a:pt x="7755874" y="3238959"/>
                  </a:cubicBezTo>
                  <a:cubicBezTo>
                    <a:pt x="7792597" y="3246303"/>
                    <a:pt x="7831474" y="3246588"/>
                    <a:pt x="7866043" y="3260992"/>
                  </a:cubicBezTo>
                  <a:cubicBezTo>
                    <a:pt x="7878265" y="3266085"/>
                    <a:pt x="7883890" y="3281482"/>
                    <a:pt x="7888077" y="3294043"/>
                  </a:cubicBezTo>
                  <a:cubicBezTo>
                    <a:pt x="7895141" y="3315234"/>
                    <a:pt x="7895697" y="3338066"/>
                    <a:pt x="7899094" y="3360144"/>
                  </a:cubicBezTo>
                  <a:cubicBezTo>
                    <a:pt x="7927462" y="3544531"/>
                    <a:pt x="7893634" y="3338395"/>
                    <a:pt x="7921127" y="3503363"/>
                  </a:cubicBezTo>
                  <a:cubicBezTo>
                    <a:pt x="7935816" y="3499691"/>
                    <a:pt x="7953371" y="3501806"/>
                    <a:pt x="7965195" y="3492347"/>
                  </a:cubicBezTo>
                  <a:cubicBezTo>
                    <a:pt x="7974263" y="3485093"/>
                    <a:pt x="7970450" y="3469379"/>
                    <a:pt x="7976212" y="3459296"/>
                  </a:cubicBezTo>
                  <a:cubicBezTo>
                    <a:pt x="7985322" y="3443354"/>
                    <a:pt x="7998590" y="3430169"/>
                    <a:pt x="8009262" y="3415228"/>
                  </a:cubicBezTo>
                  <a:cubicBezTo>
                    <a:pt x="8016958" y="3404454"/>
                    <a:pt x="8023951" y="3393195"/>
                    <a:pt x="8031296" y="3382178"/>
                  </a:cubicBezTo>
                  <a:cubicBezTo>
                    <a:pt x="8038641" y="3393195"/>
                    <a:pt x="8048114" y="3403058"/>
                    <a:pt x="8053330" y="3415228"/>
                  </a:cubicBezTo>
                  <a:cubicBezTo>
                    <a:pt x="8059295" y="3429145"/>
                    <a:pt x="8061062" y="3444515"/>
                    <a:pt x="8064347" y="3459296"/>
                  </a:cubicBezTo>
                  <a:cubicBezTo>
                    <a:pt x="8092330" y="3585219"/>
                    <a:pt x="8059505" y="3450938"/>
                    <a:pt x="8086380" y="3558448"/>
                  </a:cubicBezTo>
                  <a:cubicBezTo>
                    <a:pt x="8108414" y="3540086"/>
                    <a:pt x="8136572" y="3527228"/>
                    <a:pt x="8152482" y="3503363"/>
                  </a:cubicBezTo>
                  <a:cubicBezTo>
                    <a:pt x="8156061" y="3497995"/>
                    <a:pt x="8180838" y="3403301"/>
                    <a:pt x="8185532" y="3382178"/>
                  </a:cubicBezTo>
                  <a:cubicBezTo>
                    <a:pt x="8189594" y="3363899"/>
                    <a:pt x="8188944" y="3344205"/>
                    <a:pt x="8196549" y="3327094"/>
                  </a:cubicBezTo>
                  <a:cubicBezTo>
                    <a:pt x="8204006" y="3310315"/>
                    <a:pt x="8218583" y="3297715"/>
                    <a:pt x="8229600" y="3283026"/>
                  </a:cubicBezTo>
                  <a:cubicBezTo>
                    <a:pt x="8260026" y="3328665"/>
                    <a:pt x="8250566" y="3309557"/>
                    <a:pt x="8273667" y="3371161"/>
                  </a:cubicBezTo>
                  <a:cubicBezTo>
                    <a:pt x="8277745" y="3382035"/>
                    <a:pt x="8277429" y="3395144"/>
                    <a:pt x="8284684" y="3404212"/>
                  </a:cubicBezTo>
                  <a:cubicBezTo>
                    <a:pt x="8292955" y="3414551"/>
                    <a:pt x="8306718" y="3418901"/>
                    <a:pt x="8317735" y="3426245"/>
                  </a:cubicBezTo>
                  <a:cubicBezTo>
                    <a:pt x="8383836" y="3294043"/>
                    <a:pt x="8354457" y="3279354"/>
                    <a:pt x="8405870" y="3382178"/>
                  </a:cubicBezTo>
                  <a:cubicBezTo>
                    <a:pt x="8409542" y="3418901"/>
                    <a:pt x="8390790" y="3466250"/>
                    <a:pt x="8416887" y="3492347"/>
                  </a:cubicBezTo>
                  <a:cubicBezTo>
                    <a:pt x="8433514" y="3508974"/>
                    <a:pt x="8454493" y="3464009"/>
                    <a:pt x="8471971" y="3448279"/>
                  </a:cubicBezTo>
                  <a:cubicBezTo>
                    <a:pt x="8491272" y="3430908"/>
                    <a:pt x="8508694" y="3411556"/>
                    <a:pt x="8527055" y="3393195"/>
                  </a:cubicBezTo>
                  <a:cubicBezTo>
                    <a:pt x="8530727" y="3374833"/>
                    <a:pt x="8527685" y="3353690"/>
                    <a:pt x="8538072" y="3338110"/>
                  </a:cubicBezTo>
                  <a:cubicBezTo>
                    <a:pt x="8544514" y="3328448"/>
                    <a:pt x="8560449" y="3331668"/>
                    <a:pt x="8571123" y="3327094"/>
                  </a:cubicBezTo>
                  <a:cubicBezTo>
                    <a:pt x="8586218" y="3320625"/>
                    <a:pt x="8600501" y="3312405"/>
                    <a:pt x="8615190" y="3305060"/>
                  </a:cubicBezTo>
                  <a:cubicBezTo>
                    <a:pt x="8640896" y="3323421"/>
                    <a:pt x="8668697" y="3339157"/>
                    <a:pt x="8692308" y="3360144"/>
                  </a:cubicBezTo>
                  <a:cubicBezTo>
                    <a:pt x="8719784" y="3384567"/>
                    <a:pt x="8723207" y="3429665"/>
                    <a:pt x="8736376" y="3459296"/>
                  </a:cubicBezTo>
                  <a:cubicBezTo>
                    <a:pt x="8741753" y="3471395"/>
                    <a:pt x="8752069" y="3480723"/>
                    <a:pt x="8758409" y="3492347"/>
                  </a:cubicBezTo>
                  <a:cubicBezTo>
                    <a:pt x="8774137" y="3521182"/>
                    <a:pt x="8802477" y="3580481"/>
                    <a:pt x="8802477" y="3580481"/>
                  </a:cubicBezTo>
                  <a:cubicBezTo>
                    <a:pt x="8806149" y="3595170"/>
                    <a:pt x="8798353" y="3624549"/>
                    <a:pt x="8813494" y="3624549"/>
                  </a:cubicBezTo>
                  <a:cubicBezTo>
                    <a:pt x="8828635" y="3624549"/>
                    <a:pt x="8822209" y="3595446"/>
                    <a:pt x="8824511" y="3580481"/>
                  </a:cubicBezTo>
                  <a:cubicBezTo>
                    <a:pt x="8829567" y="3547614"/>
                    <a:pt x="8829399" y="3514014"/>
                    <a:pt x="8835527" y="3481330"/>
                  </a:cubicBezTo>
                  <a:cubicBezTo>
                    <a:pt x="8840454" y="3455053"/>
                    <a:pt x="8851077" y="3430148"/>
                    <a:pt x="8857561" y="3404212"/>
                  </a:cubicBezTo>
                  <a:cubicBezTo>
                    <a:pt x="8862103" y="3386046"/>
                    <a:pt x="8864036" y="3367293"/>
                    <a:pt x="8868578" y="3349127"/>
                  </a:cubicBezTo>
                  <a:cubicBezTo>
                    <a:pt x="8871395" y="3337861"/>
                    <a:pt x="8876405" y="3327243"/>
                    <a:pt x="8879595" y="3316077"/>
                  </a:cubicBezTo>
                  <a:cubicBezTo>
                    <a:pt x="8883755" y="3301518"/>
                    <a:pt x="8879905" y="3282716"/>
                    <a:pt x="8890612" y="3272009"/>
                  </a:cubicBezTo>
                  <a:cubicBezTo>
                    <a:pt x="8901318" y="3261303"/>
                    <a:pt x="8919990" y="3264664"/>
                    <a:pt x="8934679" y="3260992"/>
                  </a:cubicBezTo>
                  <a:cubicBezTo>
                    <a:pt x="8942024" y="3275681"/>
                    <a:pt x="8946025" y="3292591"/>
                    <a:pt x="8956713" y="3305060"/>
                  </a:cubicBezTo>
                  <a:cubicBezTo>
                    <a:pt x="8968662" y="3319001"/>
                    <a:pt x="8990329" y="3323014"/>
                    <a:pt x="9000780" y="3338110"/>
                  </a:cubicBezTo>
                  <a:cubicBezTo>
                    <a:pt x="9024128" y="3371835"/>
                    <a:pt x="9053327" y="3433888"/>
                    <a:pt x="9066882" y="3481330"/>
                  </a:cubicBezTo>
                  <a:cubicBezTo>
                    <a:pt x="9071042" y="3495889"/>
                    <a:pt x="9074227" y="3510708"/>
                    <a:pt x="9077899" y="3525397"/>
                  </a:cubicBezTo>
                  <a:cubicBezTo>
                    <a:pt x="9096260" y="3514380"/>
                    <a:pt x="9118883" y="3508462"/>
                    <a:pt x="9132983" y="3492347"/>
                  </a:cubicBezTo>
                  <a:cubicBezTo>
                    <a:pt x="9146006" y="3477464"/>
                    <a:pt x="9148763" y="3456023"/>
                    <a:pt x="9155017" y="3437262"/>
                  </a:cubicBezTo>
                  <a:cubicBezTo>
                    <a:pt x="9159805" y="3422898"/>
                    <a:pt x="9156341" y="3404827"/>
                    <a:pt x="9166034" y="3393195"/>
                  </a:cubicBezTo>
                  <a:cubicBezTo>
                    <a:pt x="9176548" y="3380579"/>
                    <a:pt x="9195412" y="3378506"/>
                    <a:pt x="9210101" y="3371161"/>
                  </a:cubicBezTo>
                  <a:cubicBezTo>
                    <a:pt x="9213557" y="3357335"/>
                    <a:pt x="9217940" y="3297815"/>
                    <a:pt x="9254168" y="3305060"/>
                  </a:cubicBezTo>
                  <a:cubicBezTo>
                    <a:pt x="9267151" y="3307656"/>
                    <a:pt x="9268857" y="3327093"/>
                    <a:pt x="9276202" y="3338110"/>
                  </a:cubicBezTo>
                  <a:cubicBezTo>
                    <a:pt x="9279874" y="3349127"/>
                    <a:pt x="9284402" y="3359895"/>
                    <a:pt x="9287219" y="3371161"/>
                  </a:cubicBezTo>
                  <a:cubicBezTo>
                    <a:pt x="9291761" y="3389327"/>
                    <a:pt x="9283614" y="3414548"/>
                    <a:pt x="9298236" y="3426245"/>
                  </a:cubicBezTo>
                  <a:cubicBezTo>
                    <a:pt x="9310059" y="3435704"/>
                    <a:pt x="9327614" y="3418900"/>
                    <a:pt x="9342303" y="3415228"/>
                  </a:cubicBezTo>
                  <a:cubicBezTo>
                    <a:pt x="9353320" y="3396867"/>
                    <a:pt x="9368906" y="3380563"/>
                    <a:pt x="9375354" y="3360144"/>
                  </a:cubicBezTo>
                  <a:cubicBezTo>
                    <a:pt x="9391187" y="3310005"/>
                    <a:pt x="9395653" y="3256917"/>
                    <a:pt x="9408405" y="3205908"/>
                  </a:cubicBezTo>
                  <a:cubicBezTo>
                    <a:pt x="9414038" y="3183376"/>
                    <a:pt x="9418129" y="3159502"/>
                    <a:pt x="9430438" y="3139807"/>
                  </a:cubicBezTo>
                  <a:cubicBezTo>
                    <a:pt x="9437456" y="3128579"/>
                    <a:pt x="9452472" y="3125118"/>
                    <a:pt x="9463489" y="3117773"/>
                  </a:cubicBezTo>
                  <a:cubicBezTo>
                    <a:pt x="9476872" y="3171306"/>
                    <a:pt x="9476519" y="3164912"/>
                    <a:pt x="9485523" y="3227942"/>
                  </a:cubicBezTo>
                  <a:cubicBezTo>
                    <a:pt x="9489710" y="3257251"/>
                    <a:pt x="9491244" y="3286948"/>
                    <a:pt x="9496540" y="3316077"/>
                  </a:cubicBezTo>
                  <a:cubicBezTo>
                    <a:pt x="9498617" y="3327502"/>
                    <a:pt x="9502982" y="3338453"/>
                    <a:pt x="9507556" y="3349127"/>
                  </a:cubicBezTo>
                  <a:cubicBezTo>
                    <a:pt x="9524329" y="3388265"/>
                    <a:pt x="9529495" y="3393053"/>
                    <a:pt x="9551624" y="3426245"/>
                  </a:cubicBezTo>
                  <a:cubicBezTo>
                    <a:pt x="9561227" y="3407039"/>
                    <a:pt x="9590347" y="3312447"/>
                    <a:pt x="9639759" y="3404212"/>
                  </a:cubicBezTo>
                  <a:cubicBezTo>
                    <a:pt x="9658989" y="3439925"/>
                    <a:pt x="9645040" y="3485243"/>
                    <a:pt x="9650776" y="3525397"/>
                  </a:cubicBezTo>
                  <a:cubicBezTo>
                    <a:pt x="9652418" y="3536893"/>
                    <a:pt x="9653582" y="3550236"/>
                    <a:pt x="9661793" y="3558448"/>
                  </a:cubicBezTo>
                  <a:cubicBezTo>
                    <a:pt x="9670004" y="3566659"/>
                    <a:pt x="9683826" y="3565793"/>
                    <a:pt x="9694843" y="3569465"/>
                  </a:cubicBezTo>
                  <a:cubicBezTo>
                    <a:pt x="9713204" y="3565793"/>
                    <a:pt x="9733669" y="3567738"/>
                    <a:pt x="9749927" y="3558448"/>
                  </a:cubicBezTo>
                  <a:cubicBezTo>
                    <a:pt x="9761423" y="3551879"/>
                    <a:pt x="9764265" y="3536171"/>
                    <a:pt x="9771961" y="3525397"/>
                  </a:cubicBezTo>
                  <a:cubicBezTo>
                    <a:pt x="9782633" y="3510456"/>
                    <a:pt x="9793995" y="3496019"/>
                    <a:pt x="9805012" y="3481330"/>
                  </a:cubicBezTo>
                  <a:cubicBezTo>
                    <a:pt x="9808684" y="3462968"/>
                    <a:pt x="9811102" y="3444311"/>
                    <a:pt x="9816029" y="3426245"/>
                  </a:cubicBezTo>
                  <a:cubicBezTo>
                    <a:pt x="9822140" y="3403838"/>
                    <a:pt x="9838062" y="3360144"/>
                    <a:pt x="9838062" y="3360144"/>
                  </a:cubicBezTo>
                  <a:cubicBezTo>
                    <a:pt x="9860096" y="3367489"/>
                    <a:pt x="9887741" y="3365755"/>
                    <a:pt x="9904164" y="3382178"/>
                  </a:cubicBezTo>
                  <a:cubicBezTo>
                    <a:pt x="9997225" y="3475239"/>
                    <a:pt x="9847945" y="3414850"/>
                    <a:pt x="9948231" y="3448279"/>
                  </a:cubicBezTo>
                  <a:cubicBezTo>
                    <a:pt x="9959140" y="3415553"/>
                    <a:pt x="9966111" y="3375315"/>
                    <a:pt x="9992299" y="3349127"/>
                  </a:cubicBezTo>
                  <a:cubicBezTo>
                    <a:pt x="10001661" y="3339765"/>
                    <a:pt x="10014332" y="3334438"/>
                    <a:pt x="10025349" y="3327094"/>
                  </a:cubicBezTo>
                  <a:cubicBezTo>
                    <a:pt x="10032694" y="3345455"/>
                    <a:pt x="10042936" y="3362909"/>
                    <a:pt x="10047383" y="3382178"/>
                  </a:cubicBezTo>
                  <a:cubicBezTo>
                    <a:pt x="10076425" y="3508024"/>
                    <a:pt x="10034650" y="3434689"/>
                    <a:pt x="10080434" y="3503363"/>
                  </a:cubicBezTo>
                  <a:cubicBezTo>
                    <a:pt x="10095123" y="3496019"/>
                    <a:pt x="10113590" y="3493605"/>
                    <a:pt x="10124501" y="3481330"/>
                  </a:cubicBezTo>
                  <a:cubicBezTo>
                    <a:pt x="10144171" y="3459202"/>
                    <a:pt x="10153051" y="3429427"/>
                    <a:pt x="10168568" y="3404212"/>
                  </a:cubicBezTo>
                  <a:cubicBezTo>
                    <a:pt x="10182447" y="3381659"/>
                    <a:pt x="10197947" y="3360144"/>
                    <a:pt x="10212636" y="3338110"/>
                  </a:cubicBezTo>
                  <a:cubicBezTo>
                    <a:pt x="10223653" y="3356472"/>
                    <a:pt x="10236990" y="3373627"/>
                    <a:pt x="10245687" y="3393195"/>
                  </a:cubicBezTo>
                  <a:cubicBezTo>
                    <a:pt x="10275150" y="3459488"/>
                    <a:pt x="10240101" y="3420660"/>
                    <a:pt x="10267720" y="3448279"/>
                  </a:cubicBezTo>
                </a:path>
              </a:pathLst>
            </a:cu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6E3096D1-F103-4378-B28D-08C17196B92E}"/>
                </a:ext>
              </a:extLst>
            </p:cNvPr>
            <p:cNvCxnSpPr/>
            <p:nvPr/>
          </p:nvCxnSpPr>
          <p:spPr>
            <a:xfrm>
              <a:off x="3392237" y="3651418"/>
              <a:ext cx="6022922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B43A6702-2F97-4CE1-98FC-6FE582D84D3E}"/>
                </a:ext>
              </a:extLst>
            </p:cNvPr>
            <p:cNvCxnSpPr/>
            <p:nvPr/>
          </p:nvCxnSpPr>
          <p:spPr>
            <a:xfrm rot="16200000">
              <a:off x="4626168" y="3913986"/>
              <a:ext cx="1744625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C8EAB99-F9FD-4C27-9E84-DF64AE5FB112}"/>
                </a:ext>
              </a:extLst>
            </p:cNvPr>
            <p:cNvSpPr txBox="1"/>
            <p:nvPr/>
          </p:nvSpPr>
          <p:spPr>
            <a:xfrm>
              <a:off x="5090742" y="4786299"/>
              <a:ext cx="118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/>
                <a:t>Pulse time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43A2461-F1DB-4D11-A7FC-954A2DC3EAF3}"/>
                </a:ext>
              </a:extLst>
            </p:cNvPr>
            <p:cNvSpPr txBox="1"/>
            <p:nvPr/>
          </p:nvSpPr>
          <p:spPr>
            <a:xfrm>
              <a:off x="2741452" y="3141561"/>
              <a:ext cx="1134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/>
                <a:t>Threshold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4276D53D-7023-4434-9AB5-71E1995D0EF4}"/>
                </a:ext>
              </a:extLst>
            </p:cNvPr>
            <p:cNvCxnSpPr/>
            <p:nvPr/>
          </p:nvCxnSpPr>
          <p:spPr>
            <a:xfrm>
              <a:off x="3387277" y="4698019"/>
              <a:ext cx="68936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09361B-5B6C-47B6-84FD-63442D815C44}"/>
                </a:ext>
              </a:extLst>
            </p:cNvPr>
            <p:cNvSpPr txBox="1"/>
            <p:nvPr/>
          </p:nvSpPr>
          <p:spPr>
            <a:xfrm>
              <a:off x="9617435" y="4698163"/>
              <a:ext cx="759942" cy="604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/>
                <a:t>Time</a:t>
              </a:r>
            </a:p>
          </p:txBody>
        </p:sp>
      </p:grp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xmlns="" id="{7A4E1A04-8952-4D31-ABD7-226DC61D9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388" y="1629215"/>
            <a:ext cx="9371812" cy="87444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Ø"/>
            </a:pPr>
            <a:r>
              <a:rPr lang="en-GB" sz="2000" dirty="0">
                <a:latin typeface="Chalkboard" charset="0"/>
                <a:ea typeface="Chalkboard" charset="0"/>
                <a:cs typeface="Chalkboard" charset="0"/>
              </a:rPr>
              <a:t>Detector time resolution depends mostly on the amplifier performance.</a:t>
            </a:r>
          </a:p>
        </p:txBody>
      </p:sp>
    </p:spTree>
    <p:extLst>
      <p:ext uri="{BB962C8B-B14F-4D97-AF65-F5344CB8AC3E}">
        <p14:creationId xmlns:p14="http://schemas.microsoft.com/office/powerpoint/2010/main" val="156039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F486E1B8-5282-4F16-B783-D55BBF40B0C8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B1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xmlns="" id="{42C22A63-EF18-415B-AD36-5682C391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Time-over-Threshold</a:t>
            </a:r>
            <a:endParaRPr lang="en-US" dirty="0">
              <a:solidFill>
                <a:schemeClr val="tx1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94" y="1571812"/>
            <a:ext cx="5939118" cy="41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8667" y="166810"/>
            <a:ext cx="89100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dirty="0">
                <a:latin typeface="Chalkboard" charset="0"/>
                <a:ea typeface="Chalkboard" charset="0"/>
                <a:cs typeface="Chalkboard" charset="0"/>
              </a:rPr>
              <a:t>Event Rate and Data Pressure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xmlns="" id="{9F452A8B-724F-4189-B0EF-3814909FB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9969" y="1524834"/>
            <a:ext cx="8596668" cy="4571167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Hit rate for a 50 </a:t>
            </a:r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MBq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 point source is still &lt;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25kHz 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per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layer</a:t>
            </a:r>
          </a:p>
          <a:p>
            <a:pPr>
              <a:buFont typeface="Wingdings" charset="2"/>
              <a:buChar char="Ø"/>
            </a:pP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endParaRPr lang="en-US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Geant4 Simulation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FDCBC6A-56B9-4FFE-896A-6BF9A44D6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870" y="2306359"/>
            <a:ext cx="8031362" cy="32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0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5" name="Title 5">
            <a:extLst>
              <a:ext uri="{FF2B5EF4-FFF2-40B4-BE49-F238E27FC236}">
                <a16:creationId xmlns:a16="http://schemas.microsoft.com/office/drawing/2014/main" xmlns="" id="{7141EC32-DFB1-42C7-8D87-675432D8A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91" y="376"/>
            <a:ext cx="9601200" cy="8763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rPr>
              <a:t>Monolithic Test chip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373" y="1976717"/>
            <a:ext cx="3773097" cy="3773097"/>
          </a:xfrm>
          <a:prstGeom prst="rect">
            <a:avLst/>
          </a:prstGeom>
        </p:spPr>
      </p:pic>
      <p:sp>
        <p:nvSpPr>
          <p:cNvPr id="16" name="CasellaDiTesto 13">
            <a:extLst>
              <a:ext uri="{FF2B5EF4-FFF2-40B4-BE49-F238E27FC236}">
                <a16:creationId xmlns="" xmlns:a16="http://schemas.microsoft.com/office/drawing/2014/main" id="{AA9848CD-3567-4569-9A3B-0E274736D4B7}"/>
              </a:ext>
            </a:extLst>
          </p:cNvPr>
          <p:cNvSpPr txBox="1"/>
          <p:nvPr/>
        </p:nvSpPr>
        <p:spPr>
          <a:xfrm rot="16200000">
            <a:off x="6571006" y="2127121"/>
            <a:ext cx="170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 hits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58001" y="1716295"/>
            <a:ext cx="4571353" cy="4293940"/>
            <a:chOff x="6907273" y="1667435"/>
            <a:chExt cx="5293343" cy="4715259"/>
          </a:xfrm>
        </p:grpSpPr>
        <p:pic>
          <p:nvPicPr>
            <p:cNvPr id="7" name="Immagine 6" descr="Immagine che contiene mappa, testo&#10;&#10;Descrizione generata con affidabilità molto elevata">
              <a:extLst>
                <a:ext uri="{FF2B5EF4-FFF2-40B4-BE49-F238E27FC236}">
                  <a16:creationId xmlns="" xmlns:a16="http://schemas.microsoft.com/office/drawing/2014/main" id="{AEEFC78B-D5B5-47D1-A2E0-5CF479E75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7273" y="1667435"/>
              <a:ext cx="4962525" cy="4514850"/>
            </a:xfrm>
            <a:prstGeom prst="rect">
              <a:avLst/>
            </a:prstGeom>
          </p:spPr>
        </p:pic>
        <p:sp>
          <p:nvSpPr>
            <p:cNvPr id="9" name="CasellaDiTesto 12">
              <a:extLst>
                <a:ext uri="{FF2B5EF4-FFF2-40B4-BE49-F238E27FC236}">
                  <a16:creationId xmlns="" xmlns:a16="http://schemas.microsoft.com/office/drawing/2014/main" id="{8B46ECA0-4E84-4D93-8F4D-EB28724B6BAE}"/>
                </a:ext>
              </a:extLst>
            </p:cNvPr>
            <p:cNvSpPr txBox="1"/>
            <p:nvPr/>
          </p:nvSpPr>
          <p:spPr>
            <a:xfrm>
              <a:off x="9666565" y="2722759"/>
              <a:ext cx="17091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High-threshold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</a:rPr>
                <a:t>Low-Threshold</a:t>
              </a:r>
              <a:endParaRPr lang="en-US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13" name="Rettangolo 2">
              <a:extLst>
                <a:ext uri="{FF2B5EF4-FFF2-40B4-BE49-F238E27FC236}">
                  <a16:creationId xmlns="" xmlns:a16="http://schemas.microsoft.com/office/drawing/2014/main" id="{A0CB18B3-3A41-44D9-B51E-9C155FA975A7}"/>
                </a:ext>
              </a:extLst>
            </p:cNvPr>
            <p:cNvSpPr/>
            <p:nvPr/>
          </p:nvSpPr>
          <p:spPr>
            <a:xfrm>
              <a:off x="7559734" y="1667435"/>
              <a:ext cx="3652201" cy="2645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asellaDiTesto 15">
              <a:extLst>
                <a:ext uri="{FF2B5EF4-FFF2-40B4-BE49-F238E27FC236}">
                  <a16:creationId xmlns="" xmlns:a16="http://schemas.microsoft.com/office/drawing/2014/main" id="{8A2D5526-7C71-4B4D-A158-25DA875EEE52}"/>
                </a:ext>
              </a:extLst>
            </p:cNvPr>
            <p:cNvSpPr txBox="1"/>
            <p:nvPr/>
          </p:nvSpPr>
          <p:spPr>
            <a:xfrm>
              <a:off x="10491452" y="5977123"/>
              <a:ext cx="1709164" cy="405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ToT</a:t>
              </a:r>
              <a:r>
                <a:rPr lang="en-US" dirty="0"/>
                <a:t> [ns]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183341" y="6468035"/>
            <a:ext cx="1028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PSMR18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solidFill>
                <a:srgbClr val="0070C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DF797DD-1532-429A-ABB0-2B391A989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29" name="Title 4">
            <a:extLst>
              <a:ext uri="{FF2B5EF4-FFF2-40B4-BE49-F238E27FC236}">
                <a16:creationId xmlns:a16="http://schemas.microsoft.com/office/drawing/2014/main" xmlns="" id="{90A53840-9E99-4988-A1C6-584E8F42D2E3}"/>
              </a:ext>
            </a:extLst>
          </p:cNvPr>
          <p:cNvSpPr txBox="1">
            <a:spLocks/>
          </p:cNvSpPr>
          <p:nvPr/>
        </p:nvSpPr>
        <p:spPr>
          <a:xfrm>
            <a:off x="1399291" y="152776"/>
            <a:ext cx="9601200" cy="87631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Scanner Overview</a:t>
            </a:r>
          </a:p>
        </p:txBody>
      </p:sp>
      <p:sp>
        <p:nvSpPr>
          <p:cNvPr id="8" name="Rectangle 7" title="Side bar">
            <a:extLst>
              <a:ext uri="{FF2B5EF4-FFF2-40B4-BE49-F238E27FC236}">
                <a16:creationId xmlns:a16="http://schemas.microsoft.com/office/drawing/2014/main" xmlns="" id="{EE516FF9-6962-4BEA-8C97-9550ACFB16F4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47D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62C4E726-5F29-4F28-83BA-EA5B6F2A2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909" y="1680945"/>
            <a:ext cx="5219565" cy="4516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81E960C-0CBC-4F92-A54F-6FF9D9B08D56}"/>
              </a:ext>
            </a:extLst>
          </p:cNvPr>
          <p:cNvSpPr txBox="1"/>
          <p:nvPr/>
        </p:nvSpPr>
        <p:spPr>
          <a:xfrm>
            <a:off x="1399291" y="1134644"/>
            <a:ext cx="51763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Designed to fit inside removable RF-Coil for </a:t>
            </a:r>
            <a:r>
              <a:rPr lang="en-US" sz="2000" dirty="0" err="1">
                <a:latin typeface="Chalkboard" charset="0"/>
                <a:ea typeface="Chalkboard" charset="0"/>
                <a:cs typeface="Chalkboard" charset="0"/>
              </a:rPr>
              <a:t>nanoScan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3T</a:t>
            </a: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16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sensitive towers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16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cooling blocks: ceramic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/ 3d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printed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Exterior carbon fiber support and cooling pipes not shown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Inner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radius: 65mm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Outer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radius: 80mm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Total Pixel channels: 1,413,120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Pixel size: 500x500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µ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m</a:t>
            </a:r>
            <a:r>
              <a:rPr lang="en-US" sz="2000" baseline="30000" dirty="0" smtClean="0">
                <a:latin typeface="Chalkboard" charset="0"/>
                <a:ea typeface="Chalkboard" charset="0"/>
                <a:cs typeface="Chalkboard" charset="0"/>
              </a:rPr>
              <a:t>2</a:t>
            </a:r>
            <a:endParaRPr lang="en-US" sz="2000" baseline="30000" dirty="0">
              <a:latin typeface="Chalkboard" charset="0"/>
              <a:ea typeface="Chalkboard" charset="0"/>
              <a:cs typeface="Chalkboard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0970675" y="3670852"/>
            <a:ext cx="29816" cy="16314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819861" y="5381563"/>
            <a:ext cx="1150814" cy="889527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790045" y="4370844"/>
            <a:ext cx="29816" cy="163142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9285462">
            <a:off x="9794493" y="5127400"/>
            <a:ext cx="1749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48mm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69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Scanner Overview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52DEBA-BBB1-4C92-87AD-FC7951CE3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0" name="Rectangle 9" title="Side bar">
            <a:extLst>
              <a:ext uri="{FF2B5EF4-FFF2-40B4-BE49-F238E27FC236}">
                <a16:creationId xmlns:a16="http://schemas.microsoft.com/office/drawing/2014/main" xmlns="" id="{CA654BC2-C075-4265-9B0D-584CFDD37CD0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50434E-310C-4196-923A-4D3560BB8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1" b="99777" l="9952" r="98989">
                        <a14:foregroundMark x1="5428" y1="99554" x2="7504" y2="85953"/>
                        <a14:foregroundMark x1="7504" y1="85953" x2="17350" y2="65329"/>
                        <a14:foregroundMark x1="17350" y1="65329" x2="30229" y2="53735"/>
                        <a14:foregroundMark x1="30229" y1="53735" x2="27728" y2="23969"/>
                        <a14:foregroundMark x1="27728" y1="23969" x2="34965" y2="16722"/>
                        <a14:foregroundMark x1="34965" y1="16722" x2="86642" y2="3233"/>
                        <a14:foregroundMark x1="86642" y1="3233" x2="93348" y2="8361"/>
                        <a14:foregroundMark x1="93348" y1="8361" x2="98989" y2="99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60" y="2049718"/>
            <a:ext cx="8552058" cy="4082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3CE39D-12F3-4FF1-9144-A3C7EC59479F}"/>
              </a:ext>
            </a:extLst>
          </p:cNvPr>
          <p:cNvSpPr txBox="1"/>
          <p:nvPr/>
        </p:nvSpPr>
        <p:spPr>
          <a:xfrm>
            <a:off x="1366832" y="1130210"/>
            <a:ext cx="79361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Sensitive towers composed of many layers of lead, flex circuit, and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monolithic pixels </a:t>
            </a: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sensors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1 tower =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60 sensitive detection layers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Sampling style detector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66832" y="3429376"/>
            <a:ext cx="44376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Geometrical acceptance is maximized using step like structure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Longer data cables connect to the DAQ outside of the RF-Coil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0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Single detection 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l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ayer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28" y="1709209"/>
            <a:ext cx="7707326" cy="24338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1E960C-0CBC-4F92-A54F-6FF9D9B08D56}"/>
              </a:ext>
            </a:extLst>
          </p:cNvPr>
          <p:cNvSpPr txBox="1"/>
          <p:nvPr/>
        </p:nvSpPr>
        <p:spPr>
          <a:xfrm>
            <a:off x="1649270" y="4143102"/>
            <a:ext cx="102197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Chalkboard" charset="0"/>
                <a:ea typeface="Chalkboard" charset="0"/>
                <a:cs typeface="Chalkboard" charset="0"/>
              </a:rPr>
              <a:t>500x500µm </a:t>
            </a: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pixels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 smtClean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Baseline option: bump bond monolithic chip to flex circuit</a:t>
            </a: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  <a:p>
            <a:pPr marL="285750" indent="-285750">
              <a:buClr>
                <a:srgbClr val="047DBE"/>
              </a:buClr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Second option: stack multiple chips on top of each other and wire bond together (same process as inside memory chips)</a:t>
            </a:r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Single detection </a:t>
            </a:r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l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ayer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829130" y="6468035"/>
            <a:ext cx="103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70C0"/>
                </a:solidFill>
                <a:latin typeface="Chalkboard" charset="0"/>
                <a:ea typeface="Chalkboard" charset="0"/>
                <a:cs typeface="Chalkboard" charset="0"/>
              </a:rPr>
              <a:t>8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839760" y="1021976"/>
            <a:ext cx="7358028" cy="5195913"/>
            <a:chOff x="1839760" y="1021976"/>
            <a:chExt cx="7358028" cy="51959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760" y="1021976"/>
              <a:ext cx="7358028" cy="519591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76" t="57557"/>
            <a:stretch/>
          </p:blipFill>
          <p:spPr>
            <a:xfrm rot="5400000">
              <a:off x="5125084" y="807234"/>
              <a:ext cx="840558" cy="220531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22" y="1126839"/>
            <a:ext cx="4081183" cy="3069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1E960C-0CBC-4F92-A54F-6FF9D9B08D56}"/>
              </a:ext>
            </a:extLst>
          </p:cNvPr>
          <p:cNvSpPr txBox="1"/>
          <p:nvPr/>
        </p:nvSpPr>
        <p:spPr>
          <a:xfrm>
            <a:off x="2886635" y="1447035"/>
            <a:ext cx="10219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47DBE"/>
              </a:buClr>
            </a:pPr>
            <a:r>
              <a:rPr lang="en-US" sz="2400" dirty="0" smtClean="0">
                <a:latin typeface="Chalkboard" charset="0"/>
                <a:ea typeface="Chalkboard" charset="0"/>
                <a:cs typeface="Chalkboard" charset="0"/>
              </a:rPr>
              <a:t>Wire bondable solution</a:t>
            </a:r>
            <a:endParaRPr lang="en-US" sz="2400" dirty="0" smtClean="0">
              <a:latin typeface="Chalkboard" charset="0"/>
              <a:ea typeface="Chalkboard" charset="0"/>
              <a:cs typeface="Chalkboard" charset="0"/>
            </a:endParaRPr>
          </a:p>
          <a:p>
            <a:pPr>
              <a:buClr>
                <a:srgbClr val="047DBE"/>
              </a:buClr>
            </a:pPr>
            <a:endParaRPr lang="en-US" sz="2400" dirty="0" smtClean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Mechanics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ED86DFD-34AF-45F7-95EA-B845D1E17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130" y="166872"/>
            <a:ext cx="1176688" cy="1295847"/>
          </a:xfrm>
          <a:prstGeom prst="rect">
            <a:avLst/>
          </a:prstGeom>
        </p:spPr>
      </p:pic>
      <p:sp>
        <p:nvSpPr>
          <p:cNvPr id="17" name="Rectangle 16" title="Side bar">
            <a:extLst>
              <a:ext uri="{FF2B5EF4-FFF2-40B4-BE49-F238E27FC236}">
                <a16:creationId xmlns:a16="http://schemas.microsoft.com/office/drawing/2014/main" xmlns="" id="{76A6E9D4-B836-45E1-892A-1ED72049D65C}"/>
              </a:ext>
            </a:extLst>
          </p:cNvPr>
          <p:cNvSpPr/>
          <p:nvPr/>
        </p:nvSpPr>
        <p:spPr>
          <a:xfrm>
            <a:off x="721924" y="376"/>
            <a:ext cx="443935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54711" y="6468035"/>
            <a:ext cx="158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halkboard" charset="0"/>
                <a:ea typeface="Chalkboard" charset="0"/>
                <a:cs typeface="Chalkboard" charset="0"/>
              </a:rPr>
              <a:t>PSMR2018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399366" y="6468035"/>
            <a:ext cx="2078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latin typeface="Chalkboard" charset="0"/>
                <a:ea typeface="Chalkboard" charset="0"/>
                <a:cs typeface="Chalkboard" charset="0"/>
              </a:rPr>
              <a:t>dforshaw@cern.ch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05" y="876693"/>
            <a:ext cx="724505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9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2862</TotalTime>
  <Words>1233</Words>
  <Application>Microsoft Macintosh PowerPoint</Application>
  <PresentationFormat>Widescreen</PresentationFormat>
  <Paragraphs>410</Paragraphs>
  <Slides>44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Calibri</vt:lpstr>
      <vt:lpstr>Calibri Light</vt:lpstr>
      <vt:lpstr>Cambria Math</vt:lpstr>
      <vt:lpstr>Chalkboard</vt:lpstr>
      <vt:lpstr>Franklin Gothic Book</vt:lpstr>
      <vt:lpstr>Mangal</vt:lpstr>
      <vt:lpstr>Wingdings</vt:lpstr>
      <vt:lpstr>Arial</vt:lpstr>
      <vt:lpstr>Crop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Scanner Overview</vt:lpstr>
      <vt:lpstr>Single detection layer</vt:lpstr>
      <vt:lpstr>Single detection layer</vt:lpstr>
      <vt:lpstr>Mechanics</vt:lpstr>
      <vt:lpstr>Mechanics</vt:lpstr>
      <vt:lpstr>Mechanics</vt:lpstr>
      <vt:lpstr>Mechanics</vt:lpstr>
      <vt:lpstr>Mechanics</vt:lpstr>
      <vt:lpstr>Mechanics</vt:lpstr>
      <vt:lpstr>Mechanics</vt:lpstr>
      <vt:lpstr>Mechanics</vt:lpstr>
      <vt:lpstr>PowerPoint Presentation</vt:lpstr>
      <vt:lpstr>DAQ chain</vt:lpstr>
      <vt:lpstr>Pro’s and Con’s</vt:lpstr>
      <vt:lpstr>PowerPoint Presentation</vt:lpstr>
      <vt:lpstr>Monolithic Test chip</vt:lpstr>
      <vt:lpstr>Monolithic Test chip</vt:lpstr>
      <vt:lpstr>Monolithic Test chip</vt:lpstr>
      <vt:lpstr>PowerPoint Presentation</vt:lpstr>
      <vt:lpstr>Test beam setup</vt:lpstr>
      <vt:lpstr>Efficiency result</vt:lpstr>
      <vt:lpstr>Charge Uniformity</vt:lpstr>
      <vt:lpstr>ToT and time-walk correction</vt:lpstr>
      <vt:lpstr>ToF measurement</vt:lpstr>
      <vt:lpstr>PowerPoint Presentation</vt:lpstr>
      <vt:lpstr>Simple phantom simulation</vt:lpstr>
      <vt:lpstr>Simple phantom simulation</vt:lpstr>
      <vt:lpstr>PowerPoint Presentation</vt:lpstr>
      <vt:lpstr>Prototype-0</vt:lpstr>
      <vt:lpstr>Prototype-0 HR</vt:lpstr>
      <vt:lpstr>Test setups</vt:lpstr>
      <vt:lpstr>Future Tests</vt:lpstr>
      <vt:lpstr>Thank You           Questions?</vt:lpstr>
      <vt:lpstr>Backup</vt:lpstr>
      <vt:lpstr>PowerPoint Presentation</vt:lpstr>
      <vt:lpstr>Time resolution</vt:lpstr>
      <vt:lpstr>Time-over-Threshold</vt:lpstr>
      <vt:lpstr>PowerPoint Presentation</vt:lpstr>
      <vt:lpstr>Monolithic Test chip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Rimoldi</dc:creator>
  <cp:lastModifiedBy>Forshaw, Dean Charles (LHEP)</cp:lastModifiedBy>
  <cp:revision>427</cp:revision>
  <cp:lastPrinted>2018-05-23T08:02:10Z</cp:lastPrinted>
  <dcterms:created xsi:type="dcterms:W3CDTF">2017-07-27T11:32:02Z</dcterms:created>
  <dcterms:modified xsi:type="dcterms:W3CDTF">2018-05-23T08:38:48Z</dcterms:modified>
</cp:coreProperties>
</file>