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  <p:sldMasterId id="2147483655" r:id="rId2"/>
    <p:sldMasterId id="2147483656" r:id="rId3"/>
  </p:sldMasterIdLst>
  <p:notesMasterIdLst>
    <p:notesMasterId r:id="rId24"/>
  </p:notesMasterIdLst>
  <p:sldIdLst>
    <p:sldId id="257" r:id="rId4"/>
    <p:sldId id="378" r:id="rId5"/>
    <p:sldId id="379" r:id="rId6"/>
    <p:sldId id="350" r:id="rId7"/>
    <p:sldId id="369" r:id="rId8"/>
    <p:sldId id="364" r:id="rId9"/>
    <p:sldId id="365" r:id="rId10"/>
    <p:sldId id="370" r:id="rId11"/>
    <p:sldId id="371" r:id="rId12"/>
    <p:sldId id="376" r:id="rId13"/>
    <p:sldId id="380" r:id="rId14"/>
    <p:sldId id="381" r:id="rId15"/>
    <p:sldId id="373" r:id="rId16"/>
    <p:sldId id="372" r:id="rId17"/>
    <p:sldId id="374" r:id="rId18"/>
    <p:sldId id="382" r:id="rId19"/>
    <p:sldId id="367" r:id="rId20"/>
    <p:sldId id="361" r:id="rId21"/>
    <p:sldId id="360" r:id="rId22"/>
    <p:sldId id="275" r:id="rId23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Georgia" panose="02040502050405020303" pitchFamily="18" charset="0"/>
      <p:regular r:id="rId30"/>
      <p:bold r:id="rId31"/>
      <p:italic r:id="rId32"/>
      <p:boldItalic r:id="rId33"/>
    </p:embeddedFont>
    <p:embeddedFont>
      <p:font typeface="Impact" panose="020B0806030902050204" pitchFamily="34" charset="0"/>
      <p:regular r:id="rId34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1" autoAdjust="0"/>
    <p:restoredTop sz="94635" autoAdjust="0"/>
  </p:normalViewPr>
  <p:slideViewPr>
    <p:cSldViewPr>
      <p:cViewPr varScale="1">
        <p:scale>
          <a:sx n="106" d="100"/>
          <a:sy n="106" d="100"/>
        </p:scale>
        <p:origin x="107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t>‹#›</a:t>
            </a:fld>
            <a:endParaRPr lang="en-US" sz="1200" b="0" i="0" u="none" strike="noStrike" cap="none" baseline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err="1"/>
              <a:t>SyN</a:t>
            </a:r>
            <a:r>
              <a:rPr lang="en-GB" sz="1200" dirty="0"/>
              <a:t> algorithm (symmetric diffeomorphic image registration)</a:t>
            </a:r>
            <a:r>
              <a:rPr lang="en-GB" sz="1050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t>12</a:t>
            </a:fld>
            <a:endParaRPr lang="en-US" sz="1200" b="0" i="0" u="none" strike="noStrike" cap="none" baseline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5019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457200" y="276717"/>
            <a:ext cx="82296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500" b="0" i="0" u="none" strike="noStrike" cap="none" baseline="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 sz="32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32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32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32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32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32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32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32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xfrm>
            <a:off x="457200" y="1546583"/>
            <a:ext cx="8229600" cy="8264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 strike="noStrike" cap="none" baseline="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8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‹#›</a:t>
            </a:fld>
            <a:endParaRPr lang="en-US"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8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‹#›</a:t>
            </a:fld>
            <a:endParaRPr lang="en-US"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8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‹#›</a:t>
            </a:fld>
            <a:endParaRPr lang="en-US"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8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‹#›</a:t>
            </a:fld>
            <a:endParaRPr lang="en-US"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ullet poin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579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3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2600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marL="0" rtl="0">
              <a:spcBef>
                <a:spcPts val="0"/>
              </a:spcBef>
              <a:buFont typeface="Georgia"/>
              <a:buNone/>
              <a:defRPr sz="2200"/>
            </a:lvl2pPr>
            <a:lvl3pPr marL="262800" indent="-262800" rtl="0">
              <a:spcBef>
                <a:spcPts val="0"/>
              </a:spcBef>
              <a:defRPr sz="2200"/>
            </a:lvl3pPr>
            <a:lvl4pPr marL="536400" indent="-282400" rtl="0">
              <a:spcBef>
                <a:spcPts val="0"/>
              </a:spcBef>
              <a:defRPr sz="2200"/>
            </a:lvl4pPr>
            <a:lvl5pPr marL="813600" indent="-280200" rtl="0">
              <a:spcBef>
                <a:spcPts val="0"/>
              </a:spcBef>
              <a:defRPr sz="22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‹#›</a:t>
            </a:fld>
            <a:endParaRPr lang="en-US"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inal slide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579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4500" cap="none" baseline="0"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defRPr sz="3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rtl="0">
              <a:spcBef>
                <a:spcPts val="0"/>
              </a:spcBef>
              <a:defRPr sz="3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rtl="0">
              <a:spcBef>
                <a:spcPts val="0"/>
              </a:spcBef>
              <a:defRPr sz="3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rtl="0">
              <a:spcBef>
                <a:spcPts val="0"/>
              </a:spcBef>
              <a:defRPr sz="3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rtl="0">
              <a:spcBef>
                <a:spcPts val="0"/>
              </a:spcBef>
              <a:defRPr sz="3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rtl="0">
              <a:spcBef>
                <a:spcPts val="0"/>
              </a:spcBef>
              <a:defRPr sz="3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rtl="0">
              <a:spcBef>
                <a:spcPts val="0"/>
              </a:spcBef>
              <a:defRPr sz="3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rtl="0">
              <a:spcBef>
                <a:spcPts val="0"/>
              </a:spcBef>
              <a:defRPr sz="3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subTitle" idx="1"/>
          </p:nvPr>
        </p:nvSpPr>
        <p:spPr>
          <a:xfrm>
            <a:off x="457200" y="1546583"/>
            <a:ext cx="5562598" cy="3194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 strike="noStrike" cap="none" baseline="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8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‹#›</a:t>
            </a:fld>
            <a:endParaRPr lang="en-US"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8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‹#›</a:t>
            </a:fld>
            <a:endParaRPr lang="en-US"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8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‹#›</a:t>
            </a:fld>
            <a:endParaRPr lang="en-US"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8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‹#›</a:t>
            </a:fld>
            <a:endParaRPr lang="en-US"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8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‹#›</a:t>
            </a:fld>
            <a:endParaRPr lang="en-US"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8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‹#›</a:t>
            </a:fld>
            <a:endParaRPr lang="en-US"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8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‹#›</a:t>
            </a:fld>
            <a:endParaRPr lang="en-US"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FD2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hape 20"/>
          <p:cNvPicPr preferRelativeResize="0"/>
          <p:nvPr/>
        </p:nvPicPr>
        <p:blipFill rotWithShape="1">
          <a:blip r:embed="rId3">
            <a:alphaModFix/>
          </a:blip>
          <a:srcRect b="5835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Shape 21"/>
          <p:cNvGrpSpPr/>
          <p:nvPr/>
        </p:nvGrpSpPr>
        <p:grpSpPr>
          <a:xfrm>
            <a:off x="0" y="5975350"/>
            <a:ext cx="9144000" cy="884236"/>
            <a:chOff x="0" y="0"/>
            <a:chExt cx="2147483646" cy="2147483647"/>
          </a:xfrm>
        </p:grpSpPr>
        <p:sp>
          <p:nvSpPr>
            <p:cNvPr id="22" name="Shape 22"/>
            <p:cNvSpPr txBox="1"/>
            <p:nvPr/>
          </p:nvSpPr>
          <p:spPr>
            <a:xfrm>
              <a:off x="1077470021" y="3855805"/>
              <a:ext cx="798222750" cy="2143627841"/>
            </a:xfrm>
            <a:prstGeom prst="rect">
              <a:avLst/>
            </a:prstGeom>
            <a:solidFill>
              <a:srgbClr val="DEDDD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" name="Shape 2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875647551" y="5780649"/>
              <a:ext cx="271836095" cy="21417023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Shape 24"/>
            <p:cNvSpPr txBox="1"/>
            <p:nvPr/>
          </p:nvSpPr>
          <p:spPr>
            <a:xfrm>
              <a:off x="0" y="0"/>
              <a:ext cx="1077470060" cy="214362784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" name="Shape 25"/>
          <p:cNvSpPr txBox="1"/>
          <p:nvPr/>
        </p:nvSpPr>
        <p:spPr>
          <a:xfrm>
            <a:off x="0" y="-9525"/>
            <a:ext cx="9150350" cy="3032124"/>
          </a:xfrm>
          <a:prstGeom prst="rect">
            <a:avLst/>
          </a:prstGeom>
          <a:gradFill>
            <a:gsLst>
              <a:gs pos="0">
                <a:srgbClr val="343C3E"/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579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32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 sz="32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32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32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32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32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32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32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32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032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2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742950" marR="0" indent="-158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261938" marR="0" indent="-134938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534988" marR="0" indent="-153987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812800" marR="0" indent="-1524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FD2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Shape 191"/>
          <p:cNvPicPr preferRelativeResize="0"/>
          <p:nvPr/>
        </p:nvPicPr>
        <p:blipFill rotWithShape="1">
          <a:blip r:embed="rId3">
            <a:alphaModFix/>
          </a:blip>
          <a:srcRect b="20768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 txBox="1"/>
          <p:nvPr/>
        </p:nvSpPr>
        <p:spPr>
          <a:xfrm>
            <a:off x="0" y="-9525"/>
            <a:ext cx="5664199" cy="6867525"/>
          </a:xfrm>
          <a:prstGeom prst="rect">
            <a:avLst/>
          </a:prstGeom>
          <a:gradFill>
            <a:gsLst>
              <a:gs pos="0">
                <a:srgbClr val="343C3E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86711" y="5978525"/>
            <a:ext cx="1157287" cy="881062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579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32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 sz="32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32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32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32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32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32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32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32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032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2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742950" marR="0" indent="-158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261938" marR="0" indent="-134938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534988" marR="0" indent="-153987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812800" marR="0" indent="-1524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1FA38-A922-42ED-96DC-174C46F311FD}" type="datetimeFigureOut">
              <a:rPr lang="es-ES" smtClean="0"/>
              <a:pPr/>
              <a:t>23/05/2018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84C7E-0EE0-44D5-A84D-D79F3ED15021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3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5.jp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0.jpg"/><Relationship Id="rId4" Type="http://schemas.openxmlformats.org/officeDocument/2006/relationships/image" Target="../media/image36.jpg"/><Relationship Id="rId9" Type="http://schemas.openxmlformats.org/officeDocument/2006/relationships/image" Target="../media/image3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pet-mr.github.io/" TargetMode="Externa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hyperlink" Target="https://bigbrain.loris.ca/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ctrTitle"/>
          </p:nvPr>
        </p:nvSpPr>
        <p:spPr>
          <a:xfrm>
            <a:off x="457200" y="1254852"/>
            <a:ext cx="8229600" cy="14700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algn="ctr">
              <a:lnSpc>
                <a:spcPct val="125000"/>
              </a:lnSpc>
              <a:buClr>
                <a:srgbClr val="FFFFFF"/>
              </a:buClr>
              <a:buSzPct val="25000"/>
            </a:pPr>
            <a:r>
              <a:rPr lang="en-GB" sz="3200" dirty="0">
                <a:solidFill>
                  <a:schemeClr val="tx1"/>
                </a:solidFill>
              </a:rPr>
              <a:t>High-Resolution Heterogeneous Digital PET Brain</a:t>
            </a:r>
            <a:br>
              <a:rPr lang="en-GB" sz="3200" dirty="0">
                <a:solidFill>
                  <a:schemeClr val="tx1"/>
                </a:solidFill>
              </a:rPr>
            </a:br>
            <a:r>
              <a:rPr lang="en-GB" sz="3200" dirty="0">
                <a:solidFill>
                  <a:schemeClr val="tx1"/>
                </a:solidFill>
              </a:rPr>
              <a:t>Phantom based on the </a:t>
            </a:r>
            <a:r>
              <a:rPr lang="en-GB" sz="3200" dirty="0" err="1">
                <a:solidFill>
                  <a:schemeClr val="tx1"/>
                </a:solidFill>
              </a:rPr>
              <a:t>BigBrain</a:t>
            </a:r>
            <a:r>
              <a:rPr lang="en-GB" sz="3200" dirty="0">
                <a:solidFill>
                  <a:schemeClr val="tx1"/>
                </a:solidFill>
              </a:rPr>
              <a:t> Atlas</a:t>
            </a:r>
            <a:endParaRPr lang="en-US" sz="3200" b="0" i="0" u="none" strike="noStrike" cap="none" baseline="0" dirty="0">
              <a:solidFill>
                <a:schemeClr val="tx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3" name="Shape 33"/>
          <p:cNvSpPr txBox="1">
            <a:spLocks noGrp="1"/>
          </p:cNvSpPr>
          <p:nvPr>
            <p:ph type="subTitle" idx="1"/>
          </p:nvPr>
        </p:nvSpPr>
        <p:spPr>
          <a:xfrm>
            <a:off x="500034" y="3033962"/>
            <a:ext cx="8229600" cy="8270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algn="ctr">
              <a:buSzPct val="25000"/>
            </a:pPr>
            <a:r>
              <a:rPr lang="en-US" sz="2200" b="0" i="0" u="none" strike="noStrike" cap="none" baseline="0" dirty="0">
                <a:solidFill>
                  <a:schemeClr val="tx1"/>
                </a:solidFill>
                <a:latin typeface="Impact"/>
                <a:ea typeface="Impact"/>
                <a:cs typeface="Impact"/>
                <a:sym typeface="Impact"/>
              </a:rPr>
              <a:t>M. A. </a:t>
            </a:r>
            <a:r>
              <a:rPr lang="en-US" sz="2200" b="0" i="0" u="none" strike="noStrike" cap="none" baseline="0" dirty="0" err="1">
                <a:solidFill>
                  <a:schemeClr val="tx1"/>
                </a:solidFill>
                <a:latin typeface="Impact"/>
                <a:ea typeface="Impact"/>
                <a:cs typeface="Impact"/>
                <a:sym typeface="Impact"/>
              </a:rPr>
              <a:t>Belzunce</a:t>
            </a:r>
            <a:r>
              <a:rPr lang="en-US" sz="2200" b="0" i="0" u="none" strike="noStrike" cap="none" baseline="0" dirty="0">
                <a:solidFill>
                  <a:schemeClr val="tx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and A. J. Reader</a:t>
            </a:r>
            <a:endParaRPr lang="en-US" sz="2200" b="0" i="0" u="none" strike="noStrike" cap="none" baseline="0" dirty="0">
              <a:solidFill>
                <a:schemeClr val="tx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4" name="Shape 34"/>
          <p:cNvSpPr txBox="1"/>
          <p:nvPr/>
        </p:nvSpPr>
        <p:spPr>
          <a:xfrm>
            <a:off x="4708525" y="6297612"/>
            <a:ext cx="3089275" cy="407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>
              <a:lnSpc>
                <a:spcPct val="140000"/>
              </a:lnSpc>
              <a:buClr>
                <a:srgbClr val="333C3E"/>
              </a:buClr>
              <a:buSzPct val="25000"/>
            </a:pPr>
            <a:r>
              <a:rPr lang="en-GB" sz="1000" dirty="0">
                <a:solidFill>
                  <a:srgbClr val="333C3E"/>
                </a:solidFill>
                <a:latin typeface="Georgia"/>
                <a:ea typeface="Georgia"/>
                <a:cs typeface="Georgia"/>
                <a:sym typeface="Georgia"/>
              </a:rPr>
              <a:t>School of Biomedical Engineering and Imaging Sciences</a:t>
            </a:r>
            <a:endParaRPr lang="en-US" sz="1000" b="0" i="0" u="none" strike="noStrike" cap="none" baseline="0" dirty="0">
              <a:solidFill>
                <a:srgbClr val="333C3E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" name="Shape 35"/>
          <p:cNvSpPr txBox="1"/>
          <p:nvPr/>
        </p:nvSpPr>
        <p:spPr>
          <a:xfrm>
            <a:off x="4708525" y="6099175"/>
            <a:ext cx="3089275" cy="1984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Impact"/>
              <a:buNone/>
            </a:pPr>
            <a:r>
              <a:rPr lang="en-US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Faculty of Life Sciences &amp;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Medicine</a:t>
            </a: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 l="37965"/>
          <a:stretch/>
        </p:blipFill>
        <p:spPr>
          <a:xfrm>
            <a:off x="2325686" y="6080125"/>
            <a:ext cx="2143125" cy="2635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Rectángulo"/>
          <p:cNvSpPr/>
          <p:nvPr/>
        </p:nvSpPr>
        <p:spPr>
          <a:xfrm>
            <a:off x="0" y="509071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Georgia" pitchFamily="18" charset="0"/>
              </a:rPr>
              <a:t>PSMR 2018, 23</a:t>
            </a:r>
            <a:r>
              <a:rPr lang="en-GB" sz="1800" baseline="30000" dirty="0" err="1">
                <a:latin typeface="Georgia" pitchFamily="18" charset="0"/>
              </a:rPr>
              <a:t>rd</a:t>
            </a:r>
            <a:r>
              <a:rPr lang="en-GB" sz="1800" dirty="0">
                <a:latin typeface="Georgia" pitchFamily="18" charset="0"/>
              </a:rPr>
              <a:t> May 2018</a:t>
            </a:r>
            <a:endParaRPr lang="es-ES" sz="1800" dirty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-24"/>
            <a:ext cx="8291264" cy="731861"/>
          </a:xfrm>
        </p:spPr>
        <p:txBody>
          <a:bodyPr>
            <a:normAutofit/>
          </a:bodyPr>
          <a:lstStyle/>
          <a:p>
            <a:pPr algn="l"/>
            <a:r>
              <a:rPr lang="en-GB" sz="3200" dirty="0">
                <a:latin typeface="Impact" panose="020B0806030902050204" pitchFamily="34" charset="0"/>
              </a:rPr>
              <a:t>Results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5A32EE4-C388-4502-A7C9-DC43CDBF0200}"/>
              </a:ext>
            </a:extLst>
          </p:cNvPr>
          <p:cNvGrpSpPr/>
          <p:nvPr/>
        </p:nvGrpSpPr>
        <p:grpSpPr>
          <a:xfrm>
            <a:off x="179512" y="1052736"/>
            <a:ext cx="8788637" cy="4320480"/>
            <a:chOff x="107504" y="980729"/>
            <a:chExt cx="8788637" cy="432048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3DB03C9-34F3-4FB4-AA8D-A3B732EFB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71490" y="980729"/>
              <a:ext cx="5324651" cy="4320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B9C5A70-A650-46E4-B6F4-6D7358668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504" y="980729"/>
              <a:ext cx="3653511" cy="432048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315C167-54F7-4B96-9E00-79CD113E35A4}"/>
              </a:ext>
            </a:extLst>
          </p:cNvPr>
          <p:cNvGrpSpPr/>
          <p:nvPr/>
        </p:nvGrpSpPr>
        <p:grpSpPr>
          <a:xfrm>
            <a:off x="202756" y="1124744"/>
            <a:ext cx="8757791" cy="4320000"/>
            <a:chOff x="202756" y="2348880"/>
            <a:chExt cx="8757791" cy="4320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7617036-D03F-4D77-A9DE-C4C873906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756" y="2348880"/>
              <a:ext cx="3653105" cy="4320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4C40B59-8B77-4B8A-A3BA-6898C34A1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35896" y="2348880"/>
              <a:ext cx="5324651" cy="4320000"/>
            </a:xfrm>
            <a:prstGeom prst="rect">
              <a:avLst/>
            </a:prstGeom>
          </p:spPr>
        </p:pic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076ACB2-6C83-4E9A-A616-4AAD0E62E734}"/>
              </a:ext>
            </a:extLst>
          </p:cNvPr>
          <p:cNvCxnSpPr/>
          <p:nvPr/>
        </p:nvCxnSpPr>
        <p:spPr>
          <a:xfrm flipH="1" flipV="1">
            <a:off x="2339752" y="4293096"/>
            <a:ext cx="936104" cy="14401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A30F407-C01B-431F-8108-87B93F2017FF}"/>
              </a:ext>
            </a:extLst>
          </p:cNvPr>
          <p:cNvCxnSpPr>
            <a:cxnSpLocks/>
          </p:cNvCxnSpPr>
          <p:nvPr/>
        </p:nvCxnSpPr>
        <p:spPr>
          <a:xfrm flipV="1">
            <a:off x="3707904" y="4221088"/>
            <a:ext cx="1152128" cy="151216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D95DB3D-08E8-4BD0-8A11-02280BCAFBCF}"/>
              </a:ext>
            </a:extLst>
          </p:cNvPr>
          <p:cNvCxnSpPr>
            <a:cxnSpLocks/>
          </p:cNvCxnSpPr>
          <p:nvPr/>
        </p:nvCxnSpPr>
        <p:spPr>
          <a:xfrm flipV="1">
            <a:off x="4193063" y="3645024"/>
            <a:ext cx="1603073" cy="20882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91A0303-A6D6-4DCA-9D70-036CD987BE27}"/>
              </a:ext>
            </a:extLst>
          </p:cNvPr>
          <p:cNvSpPr txBox="1"/>
          <p:nvPr/>
        </p:nvSpPr>
        <p:spPr>
          <a:xfrm>
            <a:off x="1405571" y="5805264"/>
            <a:ext cx="41745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+mn-lt"/>
              </a:rPr>
              <a:t>High intensity values in small regions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+mn-lt"/>
              </a:rPr>
              <a:t>(ill-posed problem)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DF10E3D-9CF0-4DD2-B09A-8E63C17CC9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3938" y="980728"/>
            <a:ext cx="3781321" cy="436510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5CFBCB7-9554-4CFA-BA27-0E2414143761}"/>
              </a:ext>
            </a:extLst>
          </p:cNvPr>
          <p:cNvSpPr txBox="1"/>
          <p:nvPr/>
        </p:nvSpPr>
        <p:spPr>
          <a:xfrm>
            <a:off x="3131840" y="272362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+mn-lt"/>
              </a:rPr>
              <a:t>Artificial small regions due to </a:t>
            </a:r>
            <a:r>
              <a:rPr lang="en-GB" sz="2000" b="1" dirty="0" err="1">
                <a:solidFill>
                  <a:srgbClr val="FF0000"/>
                </a:solidFill>
                <a:latin typeface="+mn-lt"/>
              </a:rPr>
              <a:t>misregistration</a:t>
            </a:r>
            <a:endParaRPr lang="en-GB" sz="2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031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04851"/>
            <a:ext cx="8291264" cy="731861"/>
          </a:xfrm>
        </p:spPr>
        <p:txBody>
          <a:bodyPr>
            <a:normAutofit/>
          </a:bodyPr>
          <a:lstStyle/>
          <a:p>
            <a:pPr algn="l"/>
            <a:r>
              <a:rPr lang="en-GB" sz="3200" dirty="0">
                <a:latin typeface="Impact" panose="020B0806030902050204" pitchFamily="34" charset="0"/>
              </a:rPr>
              <a:t>Penalized Estimation of the Parameters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DFA32A-818C-4692-AF5C-520C72A2C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1872208"/>
          </a:xfrm>
        </p:spPr>
        <p:txBody>
          <a:bodyPr>
            <a:normAutofit/>
          </a:bodyPr>
          <a:lstStyle/>
          <a:p>
            <a:r>
              <a:rPr lang="en-GB" sz="2400" dirty="0"/>
              <a:t>Objective   function</a:t>
            </a:r>
          </a:p>
          <a:p>
            <a:r>
              <a:rPr lang="en-GB" sz="2400" dirty="0"/>
              <a:t>Quadratic regularization to penalize large intensity differences between close ROIs, OSL MAP-EM optimization</a:t>
            </a:r>
          </a:p>
        </p:txBody>
      </p:sp>
      <p:sp>
        <p:nvSpPr>
          <p:cNvPr id="4" name="9 CuadroTexto">
            <a:extLst>
              <a:ext uri="{FF2B5EF4-FFF2-40B4-BE49-F238E27FC236}">
                <a16:creationId xmlns:a16="http://schemas.microsoft.com/office/drawing/2014/main" id="{653CF7DA-3F8D-44E7-9CAC-51D413FB7CC3}"/>
              </a:ext>
            </a:extLst>
          </p:cNvPr>
          <p:cNvSpPr txBox="1"/>
          <p:nvPr/>
        </p:nvSpPr>
        <p:spPr>
          <a:xfrm>
            <a:off x="7525776" y="1258887"/>
            <a:ext cx="1142443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dirty="0">
                <a:latin typeface="+mn-lt"/>
                <a:ea typeface="Cambria Math" panose="02040503050406030204" pitchFamily="18" charset="0"/>
              </a:rPr>
              <a:t>Penalty term</a:t>
            </a:r>
            <a:endParaRPr lang="en-GB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8A8FAD-D410-4240-9EDE-6AFDC2F8F4EE}"/>
                  </a:ext>
                </a:extLst>
              </p:cNvPr>
              <p:cNvSpPr txBox="1"/>
              <p:nvPr/>
            </p:nvSpPr>
            <p:spPr>
              <a:xfrm>
                <a:off x="3635896" y="905586"/>
                <a:ext cx="3600400" cy="507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8A8FAD-D410-4240-9EDE-6AFDC2F8F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905586"/>
                <a:ext cx="3600400" cy="5071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A260F9A-E5F2-4283-8F8B-0940ACCCB808}"/>
              </a:ext>
            </a:extLst>
          </p:cNvPr>
          <p:cNvCxnSpPr>
            <a:cxnSpLocks/>
            <a:stCxn id="4" idx="1"/>
          </p:cNvCxnSpPr>
          <p:nvPr/>
        </p:nvCxnSpPr>
        <p:spPr>
          <a:xfrm flipH="1" flipV="1">
            <a:off x="7114581" y="1258887"/>
            <a:ext cx="411195" cy="15388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85E6582-39F4-4A24-B99E-576D9E72422C}"/>
              </a:ext>
            </a:extLst>
          </p:cNvPr>
          <p:cNvGrpSpPr/>
          <p:nvPr/>
        </p:nvGrpSpPr>
        <p:grpSpPr>
          <a:xfrm>
            <a:off x="827584" y="3140968"/>
            <a:ext cx="7481463" cy="3600399"/>
            <a:chOff x="827584" y="3140968"/>
            <a:chExt cx="7481463" cy="360039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AF25B52-598B-465D-B290-14A306131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1838" y="3141368"/>
              <a:ext cx="4437209" cy="359999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C5FA88-F664-4039-939D-2E67EEEBC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7584" y="3140968"/>
              <a:ext cx="3044253" cy="36000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08BE6E9-26D7-43AE-B47D-B10528D81623}"/>
                  </a:ext>
                </a:extLst>
              </p:cNvPr>
              <p:cNvSpPr txBox="1"/>
              <p:nvPr/>
            </p:nvSpPr>
            <p:spPr>
              <a:xfrm>
                <a:off x="683568" y="2072423"/>
                <a:ext cx="5393231" cy="10300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GB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GB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GB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GB" sz="2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sz="2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GB" sz="2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GB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sz="2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GB" sz="2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08BE6E9-26D7-43AE-B47D-B10528D81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072423"/>
                <a:ext cx="5393231" cy="10300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E3A3F99E-0804-40D2-B747-0586A3A40BE4}"/>
              </a:ext>
            </a:extLst>
          </p:cNvPr>
          <p:cNvSpPr txBox="1"/>
          <p:nvPr/>
        </p:nvSpPr>
        <p:spPr>
          <a:xfrm>
            <a:off x="5868144" y="2328636"/>
            <a:ext cx="3045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ξ</a:t>
            </a:r>
            <a:r>
              <a:rPr lang="en-GB" dirty="0"/>
              <a:t>: inverse of the distance between the centroids of ROI </a:t>
            </a:r>
            <a:r>
              <a:rPr lang="en-GB" i="1" dirty="0"/>
              <a:t>j</a:t>
            </a:r>
            <a:r>
              <a:rPr lang="en-GB" dirty="0"/>
              <a:t> and </a:t>
            </a:r>
            <a:r>
              <a:rPr lang="en-GB" i="1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93263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-24"/>
            <a:ext cx="8291264" cy="731861"/>
          </a:xfrm>
        </p:spPr>
        <p:txBody>
          <a:bodyPr>
            <a:normAutofit/>
          </a:bodyPr>
          <a:lstStyle/>
          <a:p>
            <a:pPr algn="l"/>
            <a:r>
              <a:rPr lang="en-GB" sz="3200" dirty="0">
                <a:latin typeface="Impact" panose="020B0806030902050204" pitchFamily="34" charset="0"/>
              </a:rPr>
              <a:t>Post-processing and PET-MR Dataset Generation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025424"/>
          </a:xfrm>
        </p:spPr>
        <p:txBody>
          <a:bodyPr>
            <a:normAutofit/>
          </a:bodyPr>
          <a:lstStyle/>
          <a:p>
            <a:r>
              <a:rPr lang="en-GB" sz="2200" dirty="0"/>
              <a:t>The  skull was added to the PET phantom after the estimation   of the activity distribution</a:t>
            </a:r>
          </a:p>
          <a:p>
            <a:r>
              <a:rPr lang="en-GB" sz="2200" dirty="0"/>
              <a:t>The MR T1-weighted image was registered to MNI space using the </a:t>
            </a:r>
            <a:r>
              <a:rPr lang="en-GB" sz="2200" dirty="0" err="1"/>
              <a:t>SyN</a:t>
            </a:r>
            <a:r>
              <a:rPr lang="en-GB" sz="2200" dirty="0"/>
              <a:t> algorithm</a:t>
            </a:r>
            <a:r>
              <a:rPr lang="en-GB" sz="1800" dirty="0"/>
              <a:t> (BB </a:t>
            </a:r>
            <a:r>
              <a:rPr lang="en-GB" sz="1800" dirty="0" err="1"/>
              <a:t>Avants</a:t>
            </a:r>
            <a:r>
              <a:rPr lang="en-GB" sz="1800" dirty="0"/>
              <a:t> et al,  Med Image Anal 2008)</a:t>
            </a:r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r>
              <a:rPr lang="en-GB" sz="2200" dirty="0"/>
              <a:t>A pseudo CT was created from the T1-weighted image using the UCL method </a:t>
            </a:r>
            <a:r>
              <a:rPr lang="en-GB" sz="1800" dirty="0"/>
              <a:t>(N Burgos et al, TMI 2014)</a:t>
            </a:r>
          </a:p>
          <a:p>
            <a:r>
              <a:rPr lang="en-GB" sz="2200" dirty="0"/>
              <a:t>An attenuation map for 511 </a:t>
            </a:r>
            <a:r>
              <a:rPr lang="en-GB" sz="2200" dirty="0" err="1"/>
              <a:t>keV</a:t>
            </a:r>
            <a:r>
              <a:rPr lang="en-GB" sz="2200" dirty="0"/>
              <a:t> was generated from the pseudo CT</a:t>
            </a:r>
          </a:p>
          <a:p>
            <a:endParaRPr lang="en-GB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423BE2-EF87-4F70-A642-7A6F4ABCC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034" y="5290733"/>
            <a:ext cx="1440000" cy="144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2E8BF2-4C6B-427A-9409-40E9286359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424" y="5290733"/>
            <a:ext cx="1440000" cy="144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FD6189-4283-4A48-96DB-514BDD113BD0}"/>
              </a:ext>
            </a:extLst>
          </p:cNvPr>
          <p:cNvSpPr txBox="1"/>
          <p:nvPr/>
        </p:nvSpPr>
        <p:spPr>
          <a:xfrm>
            <a:off x="2926056" y="5517232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+mn-lt"/>
              </a:rPr>
              <a:t>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7EA29A-A522-4923-8E58-5A5E724880B0}"/>
              </a:ext>
            </a:extLst>
          </p:cNvPr>
          <p:cNvSpPr txBox="1"/>
          <p:nvPr/>
        </p:nvSpPr>
        <p:spPr>
          <a:xfrm>
            <a:off x="7359484" y="5517232"/>
            <a:ext cx="627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chemeClr val="bg1"/>
                </a:solidFill>
                <a:latin typeface="+mn-lt"/>
              </a:rPr>
              <a:t>μ</a:t>
            </a:r>
            <a:r>
              <a:rPr lang="en-GB" b="1" dirty="0">
                <a:solidFill>
                  <a:schemeClr val="bg1"/>
                </a:solidFill>
                <a:latin typeface="+mn-lt"/>
              </a:rPr>
              <a:t>Map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9A4D1AB-494D-40DD-92F7-FFF1F5522C78}"/>
                  </a:ext>
                </a:extLst>
              </p:cNvPr>
              <p:cNvSpPr txBox="1"/>
              <p:nvPr/>
            </p:nvSpPr>
            <p:spPr>
              <a:xfrm>
                <a:off x="3702589" y="5229723"/>
                <a:ext cx="3087877" cy="3506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𝐻𝑈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1000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𝑤𝑎𝑡𝑒𝑟</m:t>
                          </m:r>
                        </m:sub>
                      </m:sSub>
                      <m:r>
                        <a:rPr lang="en-GB" sz="1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</m:t>
                      </m:r>
                      <m:r>
                        <m:rPr>
                          <m:sty m:val="p"/>
                        </m:rPr>
                        <a:rPr lang="en-GB" sz="1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for</m:t>
                      </m:r>
                      <m:r>
                        <a:rPr lang="en-GB" sz="1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GB" sz="1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HU</m:t>
                      </m:r>
                      <m:r>
                        <a:rPr lang="en-GB" sz="1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9A4D1AB-494D-40DD-92F7-FFF1F5522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589" y="5229723"/>
                <a:ext cx="3087877" cy="350673"/>
              </a:xfrm>
              <a:prstGeom prst="rect">
                <a:avLst/>
              </a:prstGeom>
              <a:blipFill>
                <a:blip r:embed="rId5"/>
                <a:stretch>
                  <a:fillRect t="-3509" b="-140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1CD5DB-7519-4E67-965F-7F5CB512647F}"/>
                  </a:ext>
                </a:extLst>
              </p:cNvPr>
              <p:cNvSpPr txBox="1"/>
              <p:nvPr/>
            </p:nvSpPr>
            <p:spPr>
              <a:xfrm>
                <a:off x="3762000" y="5622347"/>
                <a:ext cx="3385086" cy="4109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𝑘𝑉𝑃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𝐻𝑈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1000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𝑤𝑎𝑡𝑒𝑟</m:t>
                          </m:r>
                        </m:sub>
                      </m:sSub>
                      <m:r>
                        <a:rPr lang="en-GB" sz="1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</m:t>
                      </m:r>
                      <m:r>
                        <m:rPr>
                          <m:sty m:val="p"/>
                        </m:rPr>
                        <a:rPr lang="en-GB" sz="1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for</m:t>
                      </m:r>
                      <m:r>
                        <a:rPr lang="en-GB" sz="1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GB" sz="1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HU</m:t>
                      </m:r>
                      <m:r>
                        <a:rPr lang="en-GB" sz="1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1CD5DB-7519-4E67-965F-7F5CB5126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000" y="5622347"/>
                <a:ext cx="3385086" cy="410946"/>
              </a:xfrm>
              <a:prstGeom prst="rect">
                <a:avLst/>
              </a:prstGeom>
              <a:blipFill>
                <a:blip r:embed="rId6"/>
                <a:stretch>
                  <a:fillRect t="-14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F1A5C41-459A-4226-A086-F771E16A992B}"/>
              </a:ext>
            </a:extLst>
          </p:cNvPr>
          <p:cNvCxnSpPr/>
          <p:nvPr/>
        </p:nvCxnSpPr>
        <p:spPr>
          <a:xfrm>
            <a:off x="4207763" y="6156694"/>
            <a:ext cx="236906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4FD77AD-6ED0-41C5-8E60-DB526EAC2097}"/>
              </a:ext>
            </a:extLst>
          </p:cNvPr>
          <p:cNvSpPr txBox="1"/>
          <p:nvPr/>
        </p:nvSpPr>
        <p:spPr>
          <a:xfrm>
            <a:off x="4052127" y="6167921"/>
            <a:ext cx="2937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convert into attenuation map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2AF429D-683C-4C5D-9EEE-6FF5168FC4D0}"/>
              </a:ext>
            </a:extLst>
          </p:cNvPr>
          <p:cNvGrpSpPr/>
          <p:nvPr/>
        </p:nvGrpSpPr>
        <p:grpSpPr>
          <a:xfrm>
            <a:off x="323528" y="2208960"/>
            <a:ext cx="3740426" cy="1800000"/>
            <a:chOff x="950029" y="2420888"/>
            <a:chExt cx="3740426" cy="180000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8B8A4400-4D7A-4BF7-9AAA-4A6C76380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72513" y="2420888"/>
              <a:ext cx="2217942" cy="180000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0CAB3DB-14F4-43D0-BFB9-D80E3C9CF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50029" y="2420888"/>
              <a:ext cx="1522484" cy="1800000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6EB0E51-5F1A-414E-86B1-84F044650237}"/>
              </a:ext>
            </a:extLst>
          </p:cNvPr>
          <p:cNvGrpSpPr/>
          <p:nvPr/>
        </p:nvGrpSpPr>
        <p:grpSpPr>
          <a:xfrm>
            <a:off x="5166041" y="2204864"/>
            <a:ext cx="3726439" cy="1804296"/>
            <a:chOff x="5103992" y="2095773"/>
            <a:chExt cx="3726439" cy="1804296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A79B0BED-66F5-47A4-88EA-8A40525D8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03992" y="2100069"/>
              <a:ext cx="2218605" cy="180000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9B822886-17D5-4D1C-AC18-3B10A56C3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08304" y="2095773"/>
              <a:ext cx="1522127" cy="1800000"/>
            </a:xfrm>
            <a:prstGeom prst="rect">
              <a:avLst/>
            </a:prstGeom>
          </p:spPr>
        </p:pic>
      </p:grp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61283E8-5B4E-4D5C-9957-5D8C8790A970}"/>
              </a:ext>
            </a:extLst>
          </p:cNvPr>
          <p:cNvCxnSpPr/>
          <p:nvPr/>
        </p:nvCxnSpPr>
        <p:spPr>
          <a:xfrm>
            <a:off x="4207763" y="3104864"/>
            <a:ext cx="752598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11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F04F42D5-2AD7-4D38-975C-0A18636C2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31861"/>
          </a:xfrm>
        </p:spPr>
        <p:txBody>
          <a:bodyPr>
            <a:normAutofit/>
          </a:bodyPr>
          <a:lstStyle/>
          <a:p>
            <a:pPr algn="l"/>
            <a:r>
              <a:rPr lang="en-GB" sz="3200" dirty="0">
                <a:latin typeface="Impact" panose="020B0806030902050204" pitchFamily="34" charset="0"/>
              </a:rPr>
              <a:t>MRI Image Registration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1813E5-3745-41A5-902B-97F2BF027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96752"/>
            <a:ext cx="8028384" cy="53763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E6B12F-73F2-4FBB-AE5A-4C878B8A3385}"/>
              </a:ext>
            </a:extLst>
          </p:cNvPr>
          <p:cNvSpPr txBox="1"/>
          <p:nvPr/>
        </p:nvSpPr>
        <p:spPr>
          <a:xfrm>
            <a:off x="1619672" y="836712"/>
            <a:ext cx="622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+mn-lt"/>
              </a:rPr>
              <a:t>MRI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4FEBAC-31FC-4211-96A5-9DC73FC20B6D}"/>
              </a:ext>
            </a:extLst>
          </p:cNvPr>
          <p:cNvSpPr txBox="1"/>
          <p:nvPr/>
        </p:nvSpPr>
        <p:spPr>
          <a:xfrm>
            <a:off x="3779912" y="836712"/>
            <a:ext cx="1603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+mn-lt"/>
              </a:rPr>
              <a:t>PET Phantom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F7496C-8280-4ECD-8763-AEBE25689DAE}"/>
              </a:ext>
            </a:extLst>
          </p:cNvPr>
          <p:cNvSpPr txBox="1"/>
          <p:nvPr/>
        </p:nvSpPr>
        <p:spPr>
          <a:xfrm>
            <a:off x="6277329" y="836712"/>
            <a:ext cx="16257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+mn-lt"/>
              </a:rPr>
              <a:t>Fused Images</a:t>
            </a:r>
          </a:p>
        </p:txBody>
      </p:sp>
    </p:spTree>
    <p:extLst>
      <p:ext uri="{BB962C8B-B14F-4D97-AF65-F5344CB8AC3E}">
        <p14:creationId xmlns:p14="http://schemas.microsoft.com/office/powerpoint/2010/main" val="2710665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86F49E-0664-48EC-8E8B-5D466FB9B4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30" t="10000" r="5158" b="14286"/>
          <a:stretch/>
        </p:blipFill>
        <p:spPr>
          <a:xfrm>
            <a:off x="107503" y="977455"/>
            <a:ext cx="9092029" cy="5475881"/>
          </a:xfrm>
        </p:spPr>
      </p:pic>
      <p:sp>
        <p:nvSpPr>
          <p:cNvPr id="4" name="1 Título">
            <a:extLst>
              <a:ext uri="{FF2B5EF4-FFF2-40B4-BE49-F238E27FC236}">
                <a16:creationId xmlns:a16="http://schemas.microsoft.com/office/drawing/2014/main" id="{74BEFD60-8CFF-4CB7-98EB-CDCEF30D766C}"/>
              </a:ext>
            </a:extLst>
          </p:cNvPr>
          <p:cNvSpPr txBox="1">
            <a:spLocks/>
          </p:cNvSpPr>
          <p:nvPr/>
        </p:nvSpPr>
        <p:spPr>
          <a:xfrm>
            <a:off x="395536" y="104851"/>
            <a:ext cx="8291264" cy="731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latin typeface="Impact" panose="020B0806030902050204" pitchFamily="34" charset="0"/>
              </a:rPr>
              <a:t> [</a:t>
            </a:r>
            <a:r>
              <a:rPr lang="en-GB" sz="3200" baseline="30000" dirty="0">
                <a:latin typeface="Impact" panose="020B0806030902050204" pitchFamily="34" charset="0"/>
              </a:rPr>
              <a:t>18</a:t>
            </a:r>
            <a:r>
              <a:rPr lang="en-GB" sz="3200" dirty="0">
                <a:latin typeface="Impact" panose="020B0806030902050204" pitchFamily="34" charset="0"/>
              </a:rPr>
              <a:t>F]-FDG Full Data Set</a:t>
            </a:r>
          </a:p>
        </p:txBody>
      </p:sp>
    </p:spTree>
    <p:extLst>
      <p:ext uri="{BB962C8B-B14F-4D97-AF65-F5344CB8AC3E}">
        <p14:creationId xmlns:p14="http://schemas.microsoft.com/office/powerpoint/2010/main" val="3445846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6F1DA-1D2B-4610-A887-A5EDC9E50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latin typeface="Impact" panose="020B0806030902050204" pitchFamily="34" charset="0"/>
              </a:rPr>
              <a:t>Example of Simulated and Reconstructed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60234F-1EF7-43EA-A0AA-EE4A9A454427}"/>
              </a:ext>
            </a:extLst>
          </p:cNvPr>
          <p:cNvSpPr txBox="1"/>
          <p:nvPr/>
        </p:nvSpPr>
        <p:spPr>
          <a:xfrm>
            <a:off x="323528" y="881425"/>
            <a:ext cx="856895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The original patient data was compared with simulated data of the proposed phantom and a </a:t>
            </a:r>
            <a:r>
              <a:rPr lang="en-GB" sz="2400" dirty="0" err="1">
                <a:latin typeface="+mn-lt"/>
              </a:rPr>
              <a:t>Brainweb</a:t>
            </a:r>
            <a:r>
              <a:rPr lang="en-GB" sz="2400" dirty="0">
                <a:latin typeface="+mn-lt"/>
              </a:rPr>
              <a:t> based phantom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  <a:ea typeface="Calibri" panose="020F0502020204030204" pitchFamily="34" charset="0"/>
              </a:rPr>
              <a:t>A dataset was simulated using the following model: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+mn-lt"/>
            </a:endParaRPr>
          </a:p>
          <a:p>
            <a:endParaRPr lang="en-GB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Image reconstruction with MLEM and MR-guided </a:t>
            </a:r>
            <a:r>
              <a:rPr lang="en-GB" sz="2400" dirty="0">
                <a:latin typeface="Calibri"/>
              </a:rPr>
              <a:t>MAP (Lange prior, </a:t>
            </a:r>
            <a:r>
              <a:rPr lang="en-GB" sz="2400" dirty="0" err="1">
                <a:latin typeface="Calibri"/>
              </a:rPr>
              <a:t>Bowsher</a:t>
            </a:r>
            <a:r>
              <a:rPr lang="en-GB" sz="2400" dirty="0">
                <a:latin typeface="Calibri"/>
              </a:rPr>
              <a:t> similarity weights and two different regularization hyperparameters) </a:t>
            </a:r>
            <a:r>
              <a:rPr lang="en-GB" sz="2400" dirty="0">
                <a:latin typeface="+mn-lt"/>
              </a:rPr>
              <a:t>	</a:t>
            </a:r>
          </a:p>
        </p:txBody>
      </p:sp>
      <p:sp>
        <p:nvSpPr>
          <p:cNvPr id="8" name="6 Marcador de texto">
            <a:extLst>
              <a:ext uri="{FF2B5EF4-FFF2-40B4-BE49-F238E27FC236}">
                <a16:creationId xmlns:a16="http://schemas.microsoft.com/office/drawing/2014/main" id="{51606894-0736-4755-BCB3-AFEADADFCC1F}"/>
              </a:ext>
            </a:extLst>
          </p:cNvPr>
          <p:cNvSpPr txBox="1">
            <a:spLocks/>
          </p:cNvSpPr>
          <p:nvPr/>
        </p:nvSpPr>
        <p:spPr>
          <a:xfrm>
            <a:off x="5732116" y="2194195"/>
            <a:ext cx="2893019" cy="1450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n-GB" sz="1200" i="1" dirty="0">
                <a:solidFill>
                  <a:schemeClr val="tx1"/>
                </a:solidFill>
              </a:rPr>
              <a:t>f</a:t>
            </a:r>
            <a:r>
              <a:rPr lang="en-GB" sz="1200" dirty="0">
                <a:solidFill>
                  <a:schemeClr val="tx1"/>
                </a:solidFill>
              </a:rPr>
              <a:t>: phantom image</a:t>
            </a:r>
            <a:endParaRPr lang="en-GB" sz="1200" i="1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en-GB" sz="1200" i="1" dirty="0">
                <a:solidFill>
                  <a:schemeClr val="tx1"/>
                </a:solidFill>
              </a:rPr>
              <a:t>H</a:t>
            </a:r>
            <a:r>
              <a:rPr lang="en-GB" sz="1200" dirty="0">
                <a:solidFill>
                  <a:schemeClr val="tx1"/>
                </a:solidFill>
              </a:rPr>
              <a:t>: scanner resolution (Gaussian kernel)</a:t>
            </a:r>
          </a:p>
          <a:p>
            <a:pPr algn="just">
              <a:spcBef>
                <a:spcPts val="0"/>
              </a:spcBef>
            </a:pPr>
            <a:r>
              <a:rPr lang="en-GB" sz="1200" i="1" dirty="0">
                <a:solidFill>
                  <a:schemeClr val="tx1"/>
                </a:solidFill>
              </a:rPr>
              <a:t>X</a:t>
            </a:r>
            <a:r>
              <a:rPr lang="en-GB" sz="1200" dirty="0">
                <a:solidFill>
                  <a:schemeClr val="tx1"/>
                </a:solidFill>
              </a:rPr>
              <a:t>: geometrical projection (</a:t>
            </a:r>
            <a:r>
              <a:rPr lang="en-GB" sz="1200" dirty="0" err="1">
                <a:solidFill>
                  <a:schemeClr val="tx1"/>
                </a:solidFill>
              </a:rPr>
              <a:t>Siddon</a:t>
            </a:r>
            <a:r>
              <a:rPr lang="en-GB" sz="1200" dirty="0">
                <a:solidFill>
                  <a:schemeClr val="tx1"/>
                </a:solidFill>
              </a:rPr>
              <a:t>)</a:t>
            </a:r>
          </a:p>
          <a:p>
            <a:pPr algn="just">
              <a:spcBef>
                <a:spcPts val="0"/>
              </a:spcBef>
            </a:pPr>
            <a:r>
              <a:rPr lang="en-GB" sz="1200" i="1" dirty="0">
                <a:solidFill>
                  <a:schemeClr val="tx1"/>
                </a:solidFill>
              </a:rPr>
              <a:t>A</a:t>
            </a:r>
            <a:r>
              <a:rPr lang="en-GB" sz="1200" dirty="0">
                <a:solidFill>
                  <a:schemeClr val="tx1"/>
                </a:solidFill>
              </a:rPr>
              <a:t>: attenuation factors</a:t>
            </a:r>
          </a:p>
          <a:p>
            <a:pPr algn="just">
              <a:spcBef>
                <a:spcPts val="0"/>
              </a:spcBef>
            </a:pPr>
            <a:r>
              <a:rPr lang="en-GB" sz="1200" i="1" dirty="0">
                <a:solidFill>
                  <a:schemeClr val="tx1"/>
                </a:solidFill>
              </a:rPr>
              <a:t>N</a:t>
            </a:r>
            <a:r>
              <a:rPr lang="en-GB" sz="1200" dirty="0">
                <a:solidFill>
                  <a:schemeClr val="tx1"/>
                </a:solidFill>
              </a:rPr>
              <a:t>:</a:t>
            </a:r>
            <a:r>
              <a:rPr lang="en-GB" sz="1200" i="1" dirty="0">
                <a:solidFill>
                  <a:schemeClr val="tx1"/>
                </a:solidFill>
              </a:rPr>
              <a:t> </a:t>
            </a:r>
            <a:r>
              <a:rPr lang="en-GB" sz="1200" dirty="0">
                <a:solidFill>
                  <a:schemeClr val="tx1"/>
                </a:solidFill>
              </a:rPr>
              <a:t>normalization factors</a:t>
            </a:r>
          </a:p>
          <a:p>
            <a:pPr algn="just">
              <a:spcBef>
                <a:spcPts val="0"/>
              </a:spcBef>
            </a:pPr>
            <a:r>
              <a:rPr lang="en-GB" sz="1200" i="1" dirty="0">
                <a:solidFill>
                  <a:schemeClr val="tx1"/>
                </a:solidFill>
              </a:rPr>
              <a:t>s</a:t>
            </a:r>
            <a:r>
              <a:rPr lang="en-GB" sz="1200" dirty="0">
                <a:solidFill>
                  <a:schemeClr val="tx1"/>
                </a:solidFill>
              </a:rPr>
              <a:t>: scatter</a:t>
            </a:r>
            <a:endParaRPr lang="en-GB" sz="1200" i="1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en-GB" sz="1200" i="1" dirty="0">
                <a:solidFill>
                  <a:schemeClr val="tx1"/>
                </a:solidFill>
              </a:rPr>
              <a:t>r</a:t>
            </a:r>
            <a:r>
              <a:rPr lang="en-GB" sz="1200" dirty="0">
                <a:solidFill>
                  <a:schemeClr val="tx1"/>
                </a:solidFill>
              </a:rPr>
              <a:t>: </a:t>
            </a:r>
            <a:r>
              <a:rPr lang="en-GB" sz="1200" dirty="0" err="1">
                <a:solidFill>
                  <a:schemeClr val="tx1"/>
                </a:solidFill>
              </a:rPr>
              <a:t>randoms</a:t>
            </a:r>
            <a:endParaRPr lang="en-GB" sz="120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447FAB-A0CD-4928-921D-3C5A4ABAE664}"/>
                  </a:ext>
                </a:extLst>
              </p:cNvPr>
              <p:cNvSpPr txBox="1"/>
              <p:nvPr/>
            </p:nvSpPr>
            <p:spPr>
              <a:xfrm>
                <a:off x="1979712" y="2564904"/>
                <a:ext cx="295232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𝑁𝐴𝑋𝐻𝑓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447FAB-A0CD-4928-921D-3C5A4ABAE6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564904"/>
                <a:ext cx="2952328" cy="369332"/>
              </a:xfrm>
              <a:prstGeom prst="rect">
                <a:avLst/>
              </a:prstGeom>
              <a:blipFill>
                <a:blip r:embed="rId2"/>
                <a:stretch>
                  <a:fillRect b="-3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449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6F1DA-1D2B-4610-A887-A5EDC9E50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latin typeface="Impact" panose="020B0806030902050204" pitchFamily="34" charset="0"/>
              </a:rPr>
              <a:t>Example of Simulated and Reconstructed Data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3308F7-CD59-4E27-B4EE-597FC5B34E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092" t="5079" r="16092" b="13554"/>
          <a:stretch/>
        </p:blipFill>
        <p:spPr>
          <a:xfrm>
            <a:off x="251520" y="713443"/>
            <a:ext cx="8568952" cy="6099933"/>
          </a:xfr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1F096C7-4780-4625-9AB9-16DE183F0EF5}"/>
              </a:ext>
            </a:extLst>
          </p:cNvPr>
          <p:cNvSpPr/>
          <p:nvPr/>
        </p:nvSpPr>
        <p:spPr>
          <a:xfrm>
            <a:off x="2555776" y="1988840"/>
            <a:ext cx="64807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E1D2C44-8F7E-4447-B95B-71265A3C49DD}"/>
              </a:ext>
            </a:extLst>
          </p:cNvPr>
          <p:cNvSpPr/>
          <p:nvPr/>
        </p:nvSpPr>
        <p:spPr>
          <a:xfrm>
            <a:off x="881486" y="1988840"/>
            <a:ext cx="64807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09D0F5A-4147-433C-A3C3-E2F5BA6EF336}"/>
              </a:ext>
            </a:extLst>
          </p:cNvPr>
          <p:cNvSpPr/>
          <p:nvPr/>
        </p:nvSpPr>
        <p:spPr>
          <a:xfrm>
            <a:off x="4211960" y="1988840"/>
            <a:ext cx="64807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53AB553-9288-4342-ACA9-764B54EAF291}"/>
              </a:ext>
            </a:extLst>
          </p:cNvPr>
          <p:cNvSpPr/>
          <p:nvPr/>
        </p:nvSpPr>
        <p:spPr>
          <a:xfrm>
            <a:off x="5940152" y="1988840"/>
            <a:ext cx="64807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C8C22D3-DB90-486D-87B7-0335DEA0E27D}"/>
              </a:ext>
            </a:extLst>
          </p:cNvPr>
          <p:cNvSpPr/>
          <p:nvPr/>
        </p:nvSpPr>
        <p:spPr>
          <a:xfrm>
            <a:off x="2555776" y="4005064"/>
            <a:ext cx="64807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CAB5E07-6BA1-43E7-B1B3-A4935ACCF695}"/>
              </a:ext>
            </a:extLst>
          </p:cNvPr>
          <p:cNvSpPr/>
          <p:nvPr/>
        </p:nvSpPr>
        <p:spPr>
          <a:xfrm>
            <a:off x="4211960" y="4005064"/>
            <a:ext cx="64807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E74D25D-D844-4416-92D5-9F2AFD0F2C72}"/>
              </a:ext>
            </a:extLst>
          </p:cNvPr>
          <p:cNvSpPr/>
          <p:nvPr/>
        </p:nvSpPr>
        <p:spPr>
          <a:xfrm>
            <a:off x="5868144" y="4005064"/>
            <a:ext cx="64807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A3B7801-19E2-4551-87E6-C7C3FABF29E1}"/>
              </a:ext>
            </a:extLst>
          </p:cNvPr>
          <p:cNvSpPr/>
          <p:nvPr/>
        </p:nvSpPr>
        <p:spPr>
          <a:xfrm>
            <a:off x="827584" y="3933056"/>
            <a:ext cx="64807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7F214CF-29D2-4A5B-B1B3-DC24D6B00B84}"/>
              </a:ext>
            </a:extLst>
          </p:cNvPr>
          <p:cNvSpPr/>
          <p:nvPr/>
        </p:nvSpPr>
        <p:spPr>
          <a:xfrm>
            <a:off x="6092552" y="1052736"/>
            <a:ext cx="64807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67EC4AC-40EE-44F0-9A3F-130EFA4AD985}"/>
              </a:ext>
            </a:extLst>
          </p:cNvPr>
          <p:cNvSpPr/>
          <p:nvPr/>
        </p:nvSpPr>
        <p:spPr>
          <a:xfrm>
            <a:off x="6156176" y="2996952"/>
            <a:ext cx="64807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6964B0F-EF72-48F6-AA1F-85B2016BF12B}"/>
              </a:ext>
            </a:extLst>
          </p:cNvPr>
          <p:cNvSpPr/>
          <p:nvPr/>
        </p:nvSpPr>
        <p:spPr>
          <a:xfrm>
            <a:off x="6156176" y="4941168"/>
            <a:ext cx="64807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23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A00AC-DF75-4180-9482-551BDAD3D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0000"/>
            <a:ext cx="8229600" cy="579436"/>
          </a:xfrm>
        </p:spPr>
        <p:txBody>
          <a:bodyPr>
            <a:noAutofit/>
          </a:bodyPr>
          <a:lstStyle/>
          <a:p>
            <a:r>
              <a:rPr lang="en-GB" dirty="0"/>
              <a:t>How to Get the [</a:t>
            </a:r>
            <a:r>
              <a:rPr lang="en-GB" baseline="30000" dirty="0"/>
              <a:t>18</a:t>
            </a:r>
            <a:r>
              <a:rPr lang="en-GB" dirty="0"/>
              <a:t>F]FDG Dataset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904EF-256B-488A-AC17-791BB267C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8229600" cy="4877243"/>
          </a:xfrm>
        </p:spPr>
        <p:txBody>
          <a:bodyPr/>
          <a:lstStyle/>
          <a:p>
            <a:r>
              <a:rPr lang="en-GB" dirty="0"/>
              <a:t>Dataset available in </a:t>
            </a:r>
            <a:r>
              <a:rPr lang="en-GB" dirty="0" err="1"/>
              <a:t>zenodo</a:t>
            </a:r>
            <a:r>
              <a:rPr lang="en-GB" dirty="0"/>
              <a:t>: 10.5281/zenodo.1190598</a:t>
            </a:r>
          </a:p>
          <a:p>
            <a:r>
              <a:rPr lang="en-GB" dirty="0"/>
              <a:t>Links and information on the full dataset will be found at </a:t>
            </a:r>
            <a:r>
              <a:rPr lang="en-GB" dirty="0">
                <a:hlinkClick r:id="rId2"/>
              </a:rPr>
              <a:t>https://pet-mr.github.io/</a:t>
            </a:r>
            <a:endParaRPr lang="en-GB" dirty="0"/>
          </a:p>
          <a:p>
            <a:r>
              <a:rPr lang="en-GB" dirty="0"/>
              <a:t>The dataset is available at 400 </a:t>
            </a:r>
            <a:r>
              <a:rPr lang="el-GR" dirty="0"/>
              <a:t>μ</a:t>
            </a:r>
            <a:r>
              <a:rPr lang="en-GB" dirty="0"/>
              <a:t>m isotropic voxel sizes</a:t>
            </a:r>
          </a:p>
          <a:p>
            <a:r>
              <a:rPr lang="en-GB" dirty="0"/>
              <a:t>Formats: </a:t>
            </a:r>
            <a:r>
              <a:rPr lang="en-GB" dirty="0" err="1"/>
              <a:t>NIfTI</a:t>
            </a:r>
            <a:r>
              <a:rPr lang="en-GB" dirty="0"/>
              <a:t>, binary and MATLAB .mat</a:t>
            </a:r>
          </a:p>
          <a:p>
            <a:r>
              <a:rPr lang="en-GB" dirty="0"/>
              <a:t>In the future:</a:t>
            </a:r>
          </a:p>
          <a:p>
            <a:pPr marL="593550" lvl="3" indent="-342900"/>
            <a:r>
              <a:rPr lang="en-GB" dirty="0"/>
              <a:t>Simulated dataset for the Siemens</a:t>
            </a:r>
          </a:p>
          <a:p>
            <a:pPr marL="250650" lvl="3" indent="0">
              <a:buNone/>
            </a:pPr>
            <a:r>
              <a:rPr lang="en-GB" dirty="0"/>
              <a:t>     </a:t>
            </a:r>
            <a:r>
              <a:rPr lang="en-GB" dirty="0" err="1"/>
              <a:t>mMR</a:t>
            </a:r>
            <a:r>
              <a:rPr lang="en-GB" dirty="0"/>
              <a:t> scanner</a:t>
            </a:r>
          </a:p>
          <a:p>
            <a:pPr marL="593550" lvl="3" indent="-342900"/>
            <a:r>
              <a:rPr lang="en-GB" dirty="0"/>
              <a:t>MLEM reconstructed images</a:t>
            </a:r>
          </a:p>
          <a:p>
            <a:pPr marL="593550" lvl="3" indent="-342900"/>
            <a:r>
              <a:rPr lang="en-GB" dirty="0"/>
              <a:t>A set of functions to evaluate </a:t>
            </a:r>
          </a:p>
          <a:p>
            <a:pPr marL="250650" lvl="3" indent="0">
              <a:buNone/>
            </a:pPr>
            <a:r>
              <a:rPr lang="en-GB" dirty="0"/>
              <a:t>      quantitatively reconstruction methods</a:t>
            </a:r>
          </a:p>
          <a:p>
            <a:pPr marL="593550" lvl="3" indent="-342900"/>
            <a:r>
              <a:rPr lang="en-GB" dirty="0"/>
              <a:t>Datasets for other radiotracers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1AFA1D-7E58-441F-8FA1-371482614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2996952"/>
            <a:ext cx="2664296" cy="360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55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0000"/>
            <a:ext cx="8229600" cy="579436"/>
          </a:xfrm>
        </p:spPr>
        <p:txBody>
          <a:bodyPr>
            <a:noAutofit/>
          </a:bodyPr>
          <a:lstStyle/>
          <a:p>
            <a:r>
              <a:rPr lang="en-GB" dirty="0"/>
              <a:t>Conclusions and Discussion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214282" y="1052736"/>
            <a:ext cx="8786874" cy="5232644"/>
          </a:xfrm>
        </p:spPr>
        <p:txBody>
          <a:bodyPr>
            <a:normAutofit/>
          </a:bodyPr>
          <a:lstStyle/>
          <a:p>
            <a:r>
              <a:rPr lang="en-GB" dirty="0"/>
              <a:t>A method to create </a:t>
            </a:r>
            <a:r>
              <a:rPr lang="en-GB" b="1" dirty="0"/>
              <a:t>high-resolution heterogeneous digital brain phantoms</a:t>
            </a:r>
            <a:r>
              <a:rPr lang="en-GB" dirty="0"/>
              <a:t> was presented</a:t>
            </a:r>
          </a:p>
          <a:p>
            <a:r>
              <a:rPr lang="en-GB" dirty="0"/>
              <a:t>Using this method a realistic </a:t>
            </a:r>
            <a:r>
              <a:rPr lang="en-GB" b="1" dirty="0"/>
              <a:t>[18F]FDG PET-MR dataset </a:t>
            </a:r>
            <a:r>
              <a:rPr lang="en-GB" dirty="0"/>
              <a:t>was created and is publicly available</a:t>
            </a:r>
          </a:p>
          <a:p>
            <a:r>
              <a:rPr lang="en-GB" dirty="0"/>
              <a:t>A limitation of this phantom is that the </a:t>
            </a:r>
            <a:r>
              <a:rPr lang="en-GB" b="1" dirty="0"/>
              <a:t>histology</a:t>
            </a:r>
            <a:r>
              <a:rPr lang="en-GB" dirty="0"/>
              <a:t> images used contain the </a:t>
            </a:r>
            <a:r>
              <a:rPr lang="en-GB" b="1" dirty="0"/>
              <a:t>cell-body density </a:t>
            </a:r>
            <a:r>
              <a:rPr lang="en-GB" dirty="0"/>
              <a:t>in the brain, which is not directly related to glucose metabolism</a:t>
            </a:r>
          </a:p>
          <a:p>
            <a:r>
              <a:rPr lang="en-GB" dirty="0"/>
              <a:t>This limitation, only in effect at a very low scale, is compensated for by using an </a:t>
            </a:r>
            <a:r>
              <a:rPr lang="en-GB" b="1" dirty="0"/>
              <a:t>atlas</a:t>
            </a:r>
            <a:r>
              <a:rPr lang="en-GB" dirty="0"/>
              <a:t> and a </a:t>
            </a:r>
            <a:r>
              <a:rPr lang="en-GB" b="1" dirty="0"/>
              <a:t>scan data </a:t>
            </a:r>
            <a:r>
              <a:rPr lang="en-GB" dirty="0"/>
              <a:t>of the radiotracer of interest to estimate the uptake in different regions of the brain</a:t>
            </a:r>
          </a:p>
          <a:p>
            <a:r>
              <a:rPr lang="en-GB" dirty="0"/>
              <a:t>The MR image boundaries does not match perfectly the histology images, however there are two possible source of errors: </a:t>
            </a:r>
            <a:r>
              <a:rPr lang="en-GB" b="1" dirty="0"/>
              <a:t>limitations of the MRI scan </a:t>
            </a:r>
            <a:r>
              <a:rPr lang="en-GB" dirty="0"/>
              <a:t>and </a:t>
            </a:r>
            <a:r>
              <a:rPr lang="en-GB" b="1" dirty="0" err="1"/>
              <a:t>misregistration</a:t>
            </a:r>
            <a:endParaRPr lang="en-GB" b="1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Acknowledgements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This work was supported by the Engineering and Physical Sciences Research Council [EP/M020142/1]; and by the </a:t>
            </a:r>
            <a:r>
              <a:rPr lang="en-GB" sz="2400" dirty="0" err="1"/>
              <a:t>Wellcome</a:t>
            </a:r>
            <a:r>
              <a:rPr lang="en-GB" sz="2400" dirty="0"/>
              <a:t>/EPSRC Centre for Medical Engineering [WT</a:t>
            </a:r>
          </a:p>
          <a:p>
            <a:pPr marL="0" indent="0">
              <a:buNone/>
            </a:pPr>
            <a:r>
              <a:rPr lang="en-GB" sz="2400" dirty="0"/>
              <a:t>203148/Z/16/Z].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828" y="0"/>
            <a:ext cx="1231044" cy="92328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223E-2375-4DD6-8637-9974703552B4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8" name="Picture 2" descr="Logo of the EPSRC, the Engineering and Physical Sciences Research Counci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63" t="-11024" r="-3032" b="-8883"/>
          <a:stretch/>
        </p:blipFill>
        <p:spPr bwMode="auto">
          <a:xfrm>
            <a:off x="543571" y="4125266"/>
            <a:ext cx="3308349" cy="14788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9B86BCB-2DDE-4D45-B723-E5C514747C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27984" y="4125267"/>
            <a:ext cx="3962350" cy="135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64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0000"/>
            <a:ext cx="8229600" cy="579436"/>
          </a:xfrm>
        </p:spPr>
        <p:txBody>
          <a:bodyPr>
            <a:noAutofit/>
          </a:bodyPr>
          <a:lstStyle/>
          <a:p>
            <a:r>
              <a:rPr lang="en-GB" dirty="0"/>
              <a:t>Outline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981868"/>
            <a:ext cx="8229600" cy="5161776"/>
          </a:xfrm>
        </p:spPr>
        <p:txBody>
          <a:bodyPr>
            <a:normAutofit/>
          </a:bodyPr>
          <a:lstStyle/>
          <a:p>
            <a:pPr marL="57150" lvl="1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Motivation</a:t>
            </a:r>
          </a:p>
          <a:p>
            <a:pPr marL="57150" lvl="1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Problems in available digital brain phantoms</a:t>
            </a:r>
          </a:p>
          <a:p>
            <a:pPr marL="57150" lvl="1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The </a:t>
            </a:r>
            <a:r>
              <a:rPr lang="en-GB" sz="2400" dirty="0" err="1"/>
              <a:t>BigBrain</a:t>
            </a:r>
            <a:r>
              <a:rPr lang="en-GB" sz="2400" dirty="0"/>
              <a:t> dataset</a:t>
            </a:r>
          </a:p>
          <a:p>
            <a:pPr marL="57150" lvl="1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A method for the creation of radiotracer dependent digital brain phantoms</a:t>
            </a:r>
          </a:p>
          <a:p>
            <a:pPr marL="57150" lvl="1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A high-resolution heterogeneous digital brain phantom for [</a:t>
            </a:r>
            <a:r>
              <a:rPr lang="en-GB" sz="2400" baseline="30000" dirty="0"/>
              <a:t>18</a:t>
            </a:r>
            <a:r>
              <a:rPr lang="en-GB" sz="2400" dirty="0"/>
              <a:t>F]FDG</a:t>
            </a:r>
          </a:p>
          <a:p>
            <a:pPr marL="57150" lvl="1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Simulation and reconstruction results for the [</a:t>
            </a:r>
            <a:r>
              <a:rPr lang="en-GB" sz="2400" baseline="30000" dirty="0"/>
              <a:t>18</a:t>
            </a:r>
            <a:r>
              <a:rPr lang="en-GB" sz="2400" dirty="0"/>
              <a:t>F]FDG phantom</a:t>
            </a:r>
          </a:p>
          <a:p>
            <a:pPr marL="57150" lvl="1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How to get and use the phantoms </a:t>
            </a:r>
          </a:p>
          <a:p>
            <a:pPr marL="57150" lvl="1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1200184" y="2857496"/>
            <a:ext cx="8229600" cy="5794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Impact"/>
              <a:buNone/>
            </a:pPr>
            <a:r>
              <a:rPr lang="en-US" sz="4500" b="0" i="0" u="none" strike="noStrike" cap="none" baseline="0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THANKS FOR YOUR ATTENTION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subTitle" idx="1"/>
          </p:nvPr>
        </p:nvSpPr>
        <p:spPr>
          <a:xfrm>
            <a:off x="457200" y="1546225"/>
            <a:ext cx="7107237" cy="50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endParaRPr lang="en-US" sz="2800" b="0" i="0" u="none" strike="noStrike" cap="none" baseline="0" dirty="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1737734" y="3714752"/>
            <a:ext cx="14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/>
              <a:t>Scan Simulation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0000"/>
            <a:ext cx="8229600" cy="579436"/>
          </a:xfrm>
        </p:spPr>
        <p:txBody>
          <a:bodyPr>
            <a:noAutofit/>
          </a:bodyPr>
          <a:lstStyle/>
          <a:p>
            <a:r>
              <a:rPr lang="en-GB" dirty="0"/>
              <a:t>Motivation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836712"/>
            <a:ext cx="8229600" cy="2304256"/>
          </a:xfrm>
        </p:spPr>
        <p:txBody>
          <a:bodyPr>
            <a:normAutofit fontScale="85000" lnSpcReduction="10000"/>
          </a:bodyPr>
          <a:lstStyle/>
          <a:p>
            <a:pPr marL="57150" lvl="1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The evaluation of image reconstruction algorithms needs </a:t>
            </a:r>
            <a:r>
              <a:rPr lang="en-GB" sz="2000" b="1" dirty="0"/>
              <a:t>realistic</a:t>
            </a:r>
            <a:r>
              <a:rPr lang="en-GB" sz="2000" dirty="0"/>
              <a:t> simulated data sets where the </a:t>
            </a:r>
            <a:r>
              <a:rPr lang="en-GB" sz="2000" b="1" dirty="0"/>
              <a:t>ground truth </a:t>
            </a:r>
            <a:r>
              <a:rPr lang="en-GB" sz="2000" dirty="0"/>
              <a:t>is known</a:t>
            </a:r>
          </a:p>
          <a:p>
            <a:pPr marL="57150" lvl="1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Brain phantoms that emulate a </a:t>
            </a:r>
            <a:r>
              <a:rPr lang="en-GB" sz="2000" b="1" dirty="0"/>
              <a:t>radiotracer distribution </a:t>
            </a:r>
            <a:r>
              <a:rPr lang="en-GB" sz="2000" dirty="0"/>
              <a:t>are then needed to assess the accuracy of image reconstruction and post-processing algorithms in </a:t>
            </a:r>
            <a:r>
              <a:rPr lang="en-GB" sz="2000" b="1" dirty="0"/>
              <a:t>specific tasks</a:t>
            </a:r>
          </a:p>
          <a:p>
            <a:pPr marL="57150" lvl="1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MR-guided reconstruction methods have attracted new attention since the introduction of clinical simultaneous </a:t>
            </a:r>
            <a:r>
              <a:rPr lang="en-US" sz="2000" b="1" dirty="0"/>
              <a:t>PET-MR</a:t>
            </a:r>
            <a:r>
              <a:rPr lang="en-US" sz="2000" dirty="0"/>
              <a:t> scanners, however the evaluation of </a:t>
            </a:r>
            <a:r>
              <a:rPr lang="en-US" sz="2000" b="1" dirty="0"/>
              <a:t>MR-guided reconstruction</a:t>
            </a:r>
            <a:r>
              <a:rPr lang="en-US" sz="2000" dirty="0"/>
              <a:t> methods is not completely satisfactory</a:t>
            </a:r>
            <a:endParaRPr lang="en-GB" sz="2000" dirty="0"/>
          </a:p>
        </p:txBody>
      </p:sp>
      <p:pic>
        <p:nvPicPr>
          <p:cNvPr id="8" name="7 Imagen" descr="brainweb_phantom_transverse.jpg"/>
          <p:cNvPicPr>
            <a:picLocks noChangeAspect="1"/>
          </p:cNvPicPr>
          <p:nvPr/>
        </p:nvPicPr>
        <p:blipFill>
          <a:blip r:embed="rId2"/>
          <a:srcRect l="14883" t="9922" r="15663" b="10702"/>
          <a:stretch>
            <a:fillRect/>
          </a:stretch>
        </p:blipFill>
        <p:spPr>
          <a:xfrm>
            <a:off x="214282" y="3802212"/>
            <a:ext cx="1102500" cy="1260000"/>
          </a:xfrm>
          <a:prstGeom prst="rect">
            <a:avLst/>
          </a:prstGeom>
        </p:spPr>
      </p:pic>
      <p:cxnSp>
        <p:nvCxnSpPr>
          <p:cNvPr id="10" name="9 Conector recto de flecha"/>
          <p:cNvCxnSpPr>
            <a:stCxn id="8" idx="3"/>
            <a:endCxn id="12" idx="1"/>
          </p:cNvCxnSpPr>
          <p:nvPr/>
        </p:nvCxnSpPr>
        <p:spPr>
          <a:xfrm>
            <a:off x="1316782" y="4432212"/>
            <a:ext cx="420952" cy="254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10 Imagen" descr="ctscan_2011_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238" y="4357694"/>
            <a:ext cx="647744" cy="714356"/>
          </a:xfrm>
          <a:prstGeom prst="rect">
            <a:avLst/>
          </a:prstGeom>
        </p:spPr>
      </p:pic>
      <p:cxnSp>
        <p:nvCxnSpPr>
          <p:cNvPr id="19" name="18 Conector recto de flecha"/>
          <p:cNvCxnSpPr>
            <a:stCxn id="12" idx="3"/>
            <a:endCxn id="21" idx="1"/>
          </p:cNvCxnSpPr>
          <p:nvPr/>
        </p:nvCxnSpPr>
        <p:spPr>
          <a:xfrm>
            <a:off x="3177734" y="4434752"/>
            <a:ext cx="428628" cy="158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/>
        </p:nvSpPr>
        <p:spPr>
          <a:xfrm>
            <a:off x="3606362" y="3714752"/>
            <a:ext cx="14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/>
              <a:t>Image Reconstruction</a:t>
            </a:r>
          </a:p>
          <a:p>
            <a:pPr algn="ctr"/>
            <a:endParaRPr lang="en-GB" b="1" dirty="0"/>
          </a:p>
          <a:p>
            <a:pPr algn="ctr">
              <a:buFontTx/>
              <a:buChar char="-"/>
            </a:pPr>
            <a:r>
              <a:rPr lang="en-GB" b="1" dirty="0"/>
              <a:t>MLEM</a:t>
            </a:r>
          </a:p>
          <a:p>
            <a:pPr algn="ctr">
              <a:buFontTx/>
              <a:buChar char="-"/>
            </a:pPr>
            <a:r>
              <a:rPr lang="en-GB" b="1" dirty="0"/>
              <a:t>Method 1</a:t>
            </a:r>
          </a:p>
          <a:p>
            <a:pPr algn="ctr">
              <a:buFontTx/>
              <a:buChar char="-"/>
            </a:pPr>
            <a:r>
              <a:rPr lang="en-GB" b="1" dirty="0"/>
              <a:t>Method 2</a:t>
            </a:r>
          </a:p>
        </p:txBody>
      </p:sp>
      <p:cxnSp>
        <p:nvCxnSpPr>
          <p:cNvPr id="24" name="23 Conector recto de flecha"/>
          <p:cNvCxnSpPr/>
          <p:nvPr/>
        </p:nvCxnSpPr>
        <p:spPr>
          <a:xfrm>
            <a:off x="5053594" y="4429132"/>
            <a:ext cx="260494" cy="158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24 Imagen" descr="example_errors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3717" y="5429264"/>
            <a:ext cx="3588203" cy="1260000"/>
          </a:xfrm>
          <a:prstGeom prst="rect">
            <a:avLst/>
          </a:prstGeom>
        </p:spPr>
      </p:pic>
      <p:pic>
        <p:nvPicPr>
          <p:cNvPr id="26" name="25 Imagen" descr="example_reconstructed_psf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3794074"/>
            <a:ext cx="3665008" cy="1278000"/>
          </a:xfrm>
          <a:prstGeom prst="rect">
            <a:avLst/>
          </a:prstGeom>
        </p:spPr>
      </p:pic>
      <p:cxnSp>
        <p:nvCxnSpPr>
          <p:cNvPr id="35" name="34 Forma"/>
          <p:cNvCxnSpPr>
            <a:stCxn id="8" idx="2"/>
            <a:endCxn id="25" idx="1"/>
          </p:cNvCxnSpPr>
          <p:nvPr/>
        </p:nvCxnSpPr>
        <p:spPr>
          <a:xfrm rot="16200000" flipH="1">
            <a:off x="2586098" y="3241645"/>
            <a:ext cx="997052" cy="4638185"/>
          </a:xfrm>
          <a:prstGeom prst="bentConnector2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>
            <a:stCxn id="26" idx="2"/>
            <a:endCxn id="25" idx="0"/>
          </p:cNvCxnSpPr>
          <p:nvPr/>
        </p:nvCxnSpPr>
        <p:spPr>
          <a:xfrm rot="16200000" flipH="1">
            <a:off x="7015475" y="5246920"/>
            <a:ext cx="357190" cy="7497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CuadroTexto"/>
          <p:cNvSpPr txBox="1"/>
          <p:nvPr/>
        </p:nvSpPr>
        <p:spPr>
          <a:xfrm>
            <a:off x="71406" y="3000372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  <a:latin typeface="+mn-lt"/>
              </a:rPr>
              <a:t>Problem 1</a:t>
            </a:r>
          </a:p>
          <a:p>
            <a:pPr algn="ctr"/>
            <a:r>
              <a:rPr lang="en-GB" sz="1600" b="1" dirty="0">
                <a:solidFill>
                  <a:srgbClr val="FF0000"/>
                </a:solidFill>
                <a:latin typeface="+mn-lt"/>
              </a:rPr>
              <a:t>Realistic ground truth?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2928926" y="5214950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  <a:latin typeface="+mn-lt"/>
              </a:rPr>
              <a:t>Problem 2</a:t>
            </a:r>
          </a:p>
          <a:p>
            <a:pPr algn="ctr"/>
            <a:r>
              <a:rPr lang="en-GB" sz="1600" b="1" dirty="0">
                <a:solidFill>
                  <a:srgbClr val="FF0000"/>
                </a:solidFill>
                <a:latin typeface="+mn-lt"/>
              </a:rPr>
              <a:t>Is this metric important in clinical applications?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6572264" y="2928934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  <a:latin typeface="+mn-lt"/>
              </a:rPr>
              <a:t>Problem 3</a:t>
            </a:r>
          </a:p>
          <a:p>
            <a:pPr algn="ctr"/>
            <a:r>
              <a:rPr lang="en-GB" sz="1600" b="1" dirty="0">
                <a:solidFill>
                  <a:srgbClr val="FF0000"/>
                </a:solidFill>
                <a:latin typeface="+mn-lt"/>
              </a:rPr>
              <a:t>PET-MR simulated data sets are too optimistic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38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457200" y="1420186"/>
            <a:ext cx="8229600" cy="92869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s-ES" sz="2200" dirty="0"/>
              <a:t>		</a:t>
            </a:r>
            <a:endParaRPr lang="en-US" sz="1600" dirty="0"/>
          </a:p>
          <a:p>
            <a:pPr>
              <a:buNone/>
            </a:pPr>
            <a:endParaRPr lang="en-US" sz="2200" dirty="0"/>
          </a:p>
          <a:p>
            <a:endParaRPr lang="es-ES" sz="22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0000"/>
            <a:ext cx="8229600" cy="579436"/>
          </a:xfrm>
        </p:spPr>
        <p:txBody>
          <a:bodyPr>
            <a:noAutofit/>
          </a:bodyPr>
          <a:lstStyle/>
          <a:p>
            <a:r>
              <a:rPr lang="en-GB" dirty="0"/>
              <a:t>Problems of Available Digital Brain Phantoms</a:t>
            </a:r>
            <a:br>
              <a:rPr lang="en-GB" dirty="0"/>
            </a:br>
            <a:endParaRPr lang="es-E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1D0456E-BE98-414A-8713-3240B9FB0487}"/>
              </a:ext>
            </a:extLst>
          </p:cNvPr>
          <p:cNvSpPr txBox="1">
            <a:spLocks/>
          </p:cNvSpPr>
          <p:nvPr/>
        </p:nvSpPr>
        <p:spPr>
          <a:xfrm>
            <a:off x="457200" y="903301"/>
            <a:ext cx="8229600" cy="3025765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t" anchorCtr="0"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285750" algn="l" defTabSz="914400" rtl="0" eaLnBrk="1" latinLnBrk="0" hangingPunct="1">
              <a:spcBef>
                <a:spcPts val="0"/>
              </a:spcBef>
              <a:buFont typeface="Georgia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2800" indent="-2628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6400" indent="-2824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600" indent="-2802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lvl="1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Most of the available digital brain phantoms are usually of limited spatial resolution making them not ideal to evaluate quantification errors due to partial volume effects (PVE)</a:t>
            </a:r>
          </a:p>
          <a:p>
            <a:pPr marL="57150" lvl="1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They are piece-wise constant and usually generated from segmented MRI images of the brain</a:t>
            </a:r>
          </a:p>
          <a:p>
            <a:pPr marL="319950" lvl="2" indent="-342900" algn="just">
              <a:lnSpc>
                <a:spcPct val="110000"/>
              </a:lnSpc>
            </a:pPr>
            <a:r>
              <a:rPr lang="en-GB" sz="2000" dirty="0"/>
              <a:t>There is a controversy about the truthfulness of MR-guided reconstructions and using PET phantoms created from segmented MRI images is not beneficial to improve confidence in this methods</a:t>
            </a:r>
          </a:p>
          <a:p>
            <a:pPr marL="319950" lvl="2" indent="-342900" algn="just">
              <a:lnSpc>
                <a:spcPct val="110000"/>
              </a:lnSpc>
            </a:pPr>
            <a:endParaRPr lang="en-GB" sz="2000" dirty="0"/>
          </a:p>
          <a:p>
            <a:endParaRPr lang="en-GB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236416" y="6334780"/>
            <a:ext cx="3744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+mn-lt"/>
              </a:rPr>
              <a:t>T1-weighted image</a:t>
            </a:r>
          </a:p>
          <a:p>
            <a:pPr algn="ctr"/>
            <a:r>
              <a:rPr lang="en-GB" dirty="0" err="1">
                <a:latin typeface="+mn-lt"/>
              </a:rPr>
              <a:t>Brainweb</a:t>
            </a:r>
            <a:r>
              <a:rPr lang="en-GB" dirty="0">
                <a:latin typeface="+mn-lt"/>
              </a:rPr>
              <a:t> phantom (Collins et al, IEEE TMI 1998 )</a:t>
            </a:r>
          </a:p>
        </p:txBody>
      </p:sp>
      <p:pic>
        <p:nvPicPr>
          <p:cNvPr id="11" name="10 Imagen" descr="brainweb_phantom_transver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4197958"/>
            <a:ext cx="2160000" cy="2160000"/>
          </a:xfrm>
          <a:prstGeom prst="rect">
            <a:avLst/>
          </a:prstGeom>
        </p:spPr>
      </p:pic>
      <p:pic>
        <p:nvPicPr>
          <p:cNvPr id="12" name="11 Imagen" descr="brainweb_phantom_t1_transver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4197958"/>
            <a:ext cx="2160000" cy="2160000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42844" y="3786190"/>
            <a:ext cx="47355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+mn-lt"/>
              </a:rPr>
              <a:t>Example of a simulated PET-MR data set for [</a:t>
            </a:r>
            <a:r>
              <a:rPr lang="en-GB" sz="1600" b="1" baseline="30000" dirty="0">
                <a:latin typeface="+mn-lt"/>
              </a:rPr>
              <a:t>18</a:t>
            </a:r>
            <a:r>
              <a:rPr lang="en-GB" sz="1600" b="1" dirty="0">
                <a:latin typeface="+mn-lt"/>
              </a:rPr>
              <a:t>F]FDG: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6267022" y="6357958"/>
            <a:ext cx="1162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+mn-lt"/>
              </a:rPr>
              <a:t>PET phantom</a:t>
            </a:r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3017224" y="5070486"/>
            <a:ext cx="262634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3214678" y="5143512"/>
            <a:ext cx="22860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>
                <a:latin typeface="+mn-lt"/>
              </a:rPr>
              <a:t>The MRI image is segmented in tissue types and activity values are set to have a contrast of 4:1 between GM and WM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7572396" y="3357562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  <a:latin typeface="+mn-lt"/>
              </a:rPr>
              <a:t>Piece-wise constant</a:t>
            </a:r>
          </a:p>
          <a:p>
            <a:pPr algn="ctr"/>
            <a:r>
              <a:rPr lang="en-GB" sz="1600" b="1" dirty="0">
                <a:solidFill>
                  <a:srgbClr val="FF0000"/>
                </a:solidFill>
                <a:latin typeface="+mn-lt"/>
              </a:rPr>
              <a:t>(GM uniform)</a:t>
            </a:r>
          </a:p>
        </p:txBody>
      </p:sp>
      <p:cxnSp>
        <p:nvCxnSpPr>
          <p:cNvPr id="22" name="21 Conector recto de flecha"/>
          <p:cNvCxnSpPr>
            <a:stCxn id="23" idx="1"/>
          </p:cNvCxnSpPr>
          <p:nvPr/>
        </p:nvCxnSpPr>
        <p:spPr>
          <a:xfrm rot="10800000" flipV="1">
            <a:off x="1928794" y="4558878"/>
            <a:ext cx="1500198" cy="29888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3428992" y="4143380"/>
            <a:ext cx="18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  <a:latin typeface="+mn-lt"/>
              </a:rPr>
              <a:t>Perfect match between PET and MR boundaries</a:t>
            </a:r>
          </a:p>
        </p:txBody>
      </p:sp>
      <p:pic>
        <p:nvPicPr>
          <p:cNvPr id="31" name="30 Imagen" descr="example_reconstructed_psf.png"/>
          <p:cNvPicPr>
            <a:picLocks noChangeAspect="1"/>
          </p:cNvPicPr>
          <p:nvPr/>
        </p:nvPicPr>
        <p:blipFill>
          <a:blip r:embed="rId4"/>
          <a:srcRect r="72711"/>
          <a:stretch>
            <a:fillRect/>
          </a:stretch>
        </p:blipFill>
        <p:spPr>
          <a:xfrm>
            <a:off x="5929322" y="4286256"/>
            <a:ext cx="1571636" cy="2008286"/>
          </a:xfrm>
          <a:prstGeom prst="rect">
            <a:avLst/>
          </a:prstGeom>
        </p:spPr>
      </p:pic>
      <p:cxnSp>
        <p:nvCxnSpPr>
          <p:cNvPr id="19" name="18 Conector recto de flecha"/>
          <p:cNvCxnSpPr/>
          <p:nvPr/>
        </p:nvCxnSpPr>
        <p:spPr>
          <a:xfrm rot="5400000">
            <a:off x="6965173" y="4179099"/>
            <a:ext cx="785818" cy="5715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>
            <a:off x="5286380" y="4572008"/>
            <a:ext cx="1357322" cy="2857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30 Imagen" descr="example_reconstructed_psf.png">
            <a:extLst>
              <a:ext uri="{FF2B5EF4-FFF2-40B4-BE49-F238E27FC236}">
                <a16:creationId xmlns:a16="http://schemas.microsoft.com/office/drawing/2014/main" id="{BFFEDA0C-2552-4958-98CB-63C8D1B9FD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478" t="6580" r="233" b="7686"/>
          <a:stretch/>
        </p:blipFill>
        <p:spPr>
          <a:xfrm>
            <a:off x="5940152" y="4431474"/>
            <a:ext cx="1571636" cy="1721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20" grpId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87125-FFF9-4DCE-9911-13EBD817E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9436"/>
          </a:xfrm>
        </p:spPr>
        <p:txBody>
          <a:bodyPr>
            <a:noAutofit/>
          </a:bodyPr>
          <a:lstStyle/>
          <a:p>
            <a:r>
              <a:rPr lang="en-GB" dirty="0"/>
              <a:t>A New high-resolution heterogeneous digital brain phantom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EBDC3-D573-4EE3-A204-4DF4259DB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31929"/>
            <a:ext cx="8229600" cy="5240343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en-US" sz="2000" dirty="0"/>
              <a:t>We propose a new PET digital brain phantoms that overcomes most of the problems mentioned previously by using </a:t>
            </a:r>
            <a:r>
              <a:rPr lang="en-US" sz="2000" b="1" dirty="0"/>
              <a:t>the</a:t>
            </a:r>
            <a:r>
              <a:rPr lang="en-US" sz="2000" dirty="0"/>
              <a:t> </a:t>
            </a:r>
            <a:r>
              <a:rPr lang="en-US" sz="2000" b="1" dirty="0" err="1"/>
              <a:t>BigBrain</a:t>
            </a:r>
            <a:r>
              <a:rPr lang="en-US" sz="2000" b="1" dirty="0"/>
              <a:t> data set</a:t>
            </a:r>
            <a:r>
              <a:rPr lang="en-US" sz="2000" dirty="0"/>
              <a:t>:</a:t>
            </a:r>
          </a:p>
          <a:p>
            <a:r>
              <a:rPr lang="en-US" sz="2000" dirty="0"/>
              <a:t>The PET phantom is created from ultra high-resolution histology images (100 to 400 </a:t>
            </a:r>
            <a:r>
              <a:rPr lang="el-GR" sz="2000" dirty="0"/>
              <a:t>μ</a:t>
            </a:r>
            <a:r>
              <a:rPr lang="en-US" sz="2000" dirty="0"/>
              <a:t>m) and not from an MRI image</a:t>
            </a:r>
          </a:p>
          <a:p>
            <a:endParaRPr lang="en-US" sz="2000" dirty="0"/>
          </a:p>
          <a:p>
            <a:r>
              <a:rPr lang="en-US" sz="2000" dirty="0"/>
              <a:t>The activity values in the phantom are region-dependent in order to match the particular distribution of a given radiotracer</a:t>
            </a:r>
          </a:p>
          <a:p>
            <a:endParaRPr lang="en-US" sz="2000" dirty="0"/>
          </a:p>
          <a:p>
            <a:r>
              <a:rPr lang="en-US" sz="2000" dirty="0"/>
              <a:t>A real MRI image that corresponds to the brain of the histology images is available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7146331" y="2700370"/>
            <a:ext cx="1821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+mn-lt"/>
              </a:rPr>
              <a:t>Heterogeneous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508104" y="2290734"/>
            <a:ext cx="1835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+mn-lt"/>
              </a:rPr>
              <a:t>High-resolution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215042" y="3200028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+mn-lt"/>
              </a:rPr>
              <a:t>Realistic radiotracer distribution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853580" y="4059285"/>
            <a:ext cx="378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+mn-lt"/>
              </a:rPr>
              <a:t>Boundaries of PET and MRI phantoms do not match perfectly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6361F3-42EB-47FF-908A-347FC4FA7B94}"/>
              </a:ext>
            </a:extLst>
          </p:cNvPr>
          <p:cNvSpPr/>
          <p:nvPr/>
        </p:nvSpPr>
        <p:spPr>
          <a:xfrm>
            <a:off x="3127430" y="4360737"/>
            <a:ext cx="1152128" cy="800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Biological</a:t>
            </a:r>
          </a:p>
          <a:p>
            <a:pPr algn="ctr"/>
            <a:r>
              <a:rPr lang="en-GB" dirty="0"/>
              <a:t>information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3F3123-3F35-4653-895A-6F48BE97BD77}"/>
              </a:ext>
            </a:extLst>
          </p:cNvPr>
          <p:cNvSpPr/>
          <p:nvPr/>
        </p:nvSpPr>
        <p:spPr>
          <a:xfrm>
            <a:off x="4253136" y="5771325"/>
            <a:ext cx="1152128" cy="800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MRI Phantom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E5AB46-9BC2-41C2-A287-13D007769540}"/>
              </a:ext>
            </a:extLst>
          </p:cNvPr>
          <p:cNvSpPr/>
          <p:nvPr/>
        </p:nvSpPr>
        <p:spPr>
          <a:xfrm>
            <a:off x="2123728" y="5771325"/>
            <a:ext cx="1152128" cy="800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PET Phantom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A075D48-D52A-4C56-9A09-D8191A51291D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4003716" y="5161684"/>
            <a:ext cx="825484" cy="6096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BB9A53-9A53-4A46-9926-E4A46F776944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699792" y="5161684"/>
            <a:ext cx="819174" cy="6096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0B6228B-92FC-49DE-93CE-FB2A27C051FA}"/>
              </a:ext>
            </a:extLst>
          </p:cNvPr>
          <p:cNvSpPr txBox="1"/>
          <p:nvPr/>
        </p:nvSpPr>
        <p:spPr>
          <a:xfrm>
            <a:off x="4372667" y="5207836"/>
            <a:ext cx="848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+mn-lt"/>
              </a:rPr>
              <a:t>MRI scan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FFBF79-672C-4A4E-8F6E-E72E3922C699}"/>
              </a:ext>
            </a:extLst>
          </p:cNvPr>
          <p:cNvSpPr txBox="1"/>
          <p:nvPr/>
        </p:nvSpPr>
        <p:spPr>
          <a:xfrm>
            <a:off x="1835696" y="4941168"/>
            <a:ext cx="11951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</a:rPr>
              <a:t>Emulation of a radiotracer distribution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AF60F3A-5647-4F1A-BC86-787E5567ADFD}"/>
              </a:ext>
            </a:extLst>
          </p:cNvPr>
          <p:cNvCxnSpPr>
            <a:stCxn id="9" idx="1"/>
            <a:endCxn id="10" idx="3"/>
          </p:cNvCxnSpPr>
          <p:nvPr/>
        </p:nvCxnSpPr>
        <p:spPr>
          <a:xfrm flipH="1">
            <a:off x="3275856" y="6171799"/>
            <a:ext cx="97728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CA89AC5-3D6B-4815-A33F-35A81B51925A}"/>
              </a:ext>
            </a:extLst>
          </p:cNvPr>
          <p:cNvCxnSpPr/>
          <p:nvPr/>
        </p:nvCxnSpPr>
        <p:spPr>
          <a:xfrm>
            <a:off x="3518966" y="5949280"/>
            <a:ext cx="484750" cy="4320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DEAD32E-EEA8-4158-AB3C-F1ECD5FE73FC}"/>
              </a:ext>
            </a:extLst>
          </p:cNvPr>
          <p:cNvCxnSpPr>
            <a:cxnSpLocks/>
          </p:cNvCxnSpPr>
          <p:nvPr/>
        </p:nvCxnSpPr>
        <p:spPr>
          <a:xfrm flipH="1">
            <a:off x="3584406" y="5949280"/>
            <a:ext cx="387867" cy="4316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76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76B37-390F-46AC-94A3-FFC2C4041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0000"/>
            <a:ext cx="8229600" cy="579436"/>
          </a:xfrm>
        </p:spPr>
        <p:txBody>
          <a:bodyPr>
            <a:noAutofit/>
          </a:bodyPr>
          <a:lstStyle/>
          <a:p>
            <a:r>
              <a:rPr lang="en-GB" dirty="0"/>
              <a:t>The </a:t>
            </a:r>
            <a:r>
              <a:rPr lang="en-GB" dirty="0" err="1"/>
              <a:t>BigBrain</a:t>
            </a:r>
            <a:r>
              <a:rPr lang="en-GB" dirty="0"/>
              <a:t> Dataset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8A75F-833B-4543-85C1-8E56DAECE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836713"/>
            <a:ext cx="8229600" cy="2520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/>
              <a:t>The </a:t>
            </a:r>
            <a:r>
              <a:rPr lang="en-GB" sz="2000" b="1" dirty="0" err="1"/>
              <a:t>BigBrain</a:t>
            </a:r>
            <a:r>
              <a:rPr lang="en-GB" sz="2000" b="1" dirty="0"/>
              <a:t> dataset </a:t>
            </a:r>
            <a:r>
              <a:rPr lang="en-GB" sz="2000" dirty="0"/>
              <a:t>is a free accessible high-resolution 3D digital atlas of the human brain created by teams in Montreal Neurological Institute and </a:t>
            </a:r>
            <a:r>
              <a:rPr lang="en-GB" sz="2000" dirty="0" err="1"/>
              <a:t>Forschungszentrum</a:t>
            </a:r>
            <a:r>
              <a:rPr lang="en-GB" sz="2000" dirty="0"/>
              <a:t> </a:t>
            </a:r>
            <a:r>
              <a:rPr lang="en-GB" sz="2000" dirty="0" err="1"/>
              <a:t>Jülich</a:t>
            </a:r>
            <a:r>
              <a:rPr lang="en-GB" sz="2000" dirty="0"/>
              <a:t> </a:t>
            </a:r>
            <a:r>
              <a:rPr lang="en-GB" sz="1600" dirty="0"/>
              <a:t>(</a:t>
            </a:r>
            <a:r>
              <a:rPr lang="en-GB" sz="1600" dirty="0">
                <a:hlinkClick r:id="rId2"/>
              </a:rPr>
              <a:t>https://bigbrain.loris.ca/</a:t>
            </a:r>
            <a:r>
              <a:rPr lang="en-GB" sz="1600" dirty="0"/>
              <a:t>) (</a:t>
            </a:r>
            <a:r>
              <a:rPr lang="fr-FR" sz="1600" dirty="0"/>
              <a:t>K. </a:t>
            </a:r>
            <a:r>
              <a:rPr lang="fr-FR" sz="1600" dirty="0" err="1"/>
              <a:t>Amunts</a:t>
            </a:r>
            <a:r>
              <a:rPr lang="fr-FR" sz="1600" dirty="0"/>
              <a:t> et al. Science 2013</a:t>
            </a:r>
            <a:r>
              <a:rPr lang="en-GB" sz="1600" dirty="0"/>
              <a:t>)</a:t>
            </a:r>
          </a:p>
          <a:p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DF2F2C-4DDB-4742-95A6-1E4C324DD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204864"/>
            <a:ext cx="3081972" cy="230425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45C207-7B27-435B-8B59-F51265C2C893}"/>
              </a:ext>
            </a:extLst>
          </p:cNvPr>
          <p:cNvSpPr/>
          <p:nvPr/>
        </p:nvSpPr>
        <p:spPr>
          <a:xfrm>
            <a:off x="386658" y="4503131"/>
            <a:ext cx="33185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latin typeface="+mn-lt"/>
              </a:rPr>
              <a:t>Katrin </a:t>
            </a:r>
            <a:r>
              <a:rPr lang="en-GB" sz="1200" b="1" dirty="0" err="1">
                <a:latin typeface="+mn-lt"/>
              </a:rPr>
              <a:t>Amunts</a:t>
            </a:r>
            <a:r>
              <a:rPr lang="en-GB" sz="1200" b="1" dirty="0">
                <a:latin typeface="+mn-lt"/>
              </a:rPr>
              <a:t> et al. Science 2013;340:1472-1475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E10436-18F7-465B-B303-102C19EE7B24}"/>
              </a:ext>
            </a:extLst>
          </p:cNvPr>
          <p:cNvSpPr txBox="1"/>
          <p:nvPr/>
        </p:nvSpPr>
        <p:spPr>
          <a:xfrm>
            <a:off x="3774426" y="2060848"/>
            <a:ext cx="519006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>
                <a:latin typeface="+mn-lt"/>
              </a:rPr>
              <a:t>The brain model was created by slicing a paraffin-embedded brain (</a:t>
            </a:r>
            <a:r>
              <a:rPr lang="en-US" dirty="0">
                <a:latin typeface="+mn-lt"/>
              </a:rPr>
              <a:t>65 years old man with no neurological or psychiatric diseases in clinical records at time of death)</a:t>
            </a:r>
            <a:r>
              <a:rPr lang="en-GB" dirty="0">
                <a:latin typeface="+mn-lt"/>
              </a:rPr>
              <a:t> and acquiring 7400 sections at 20-μm thickness stained for cell bodies </a:t>
            </a:r>
          </a:p>
          <a:p>
            <a:pPr algn="just"/>
            <a:endParaRPr lang="en-GB" dirty="0">
              <a:latin typeface="+mn-lt"/>
            </a:endParaRPr>
          </a:p>
          <a:p>
            <a:pPr algn="just"/>
            <a:r>
              <a:rPr lang="en-GB" dirty="0">
                <a:latin typeface="+mn-lt"/>
              </a:rPr>
              <a:t>MR imaging (MPRAGE sequence, 0.4 x 0.4 x 0.8 mm</a:t>
            </a:r>
            <a:r>
              <a:rPr lang="en-GB" baseline="30000" dirty="0">
                <a:latin typeface="+mn-lt"/>
              </a:rPr>
              <a:t>3 </a:t>
            </a:r>
            <a:r>
              <a:rPr lang="en-GB" dirty="0">
                <a:latin typeface="+mn-lt"/>
              </a:rPr>
              <a:t>resolution) was formed prior to histological processing to obtain an undistorted reference for further 3D reconstruction of histological sections</a:t>
            </a:r>
          </a:p>
          <a:p>
            <a:pPr algn="just"/>
            <a:endParaRPr lang="en-GB" dirty="0">
              <a:latin typeface="+mn-lt"/>
            </a:endParaRPr>
          </a:p>
          <a:p>
            <a:pPr algn="just"/>
            <a:endParaRPr lang="en-GB" dirty="0">
              <a:latin typeface="+mn-lt"/>
            </a:endParaRPr>
          </a:p>
          <a:p>
            <a:pPr algn="just"/>
            <a:r>
              <a:rPr lang="en-GB" dirty="0">
                <a:latin typeface="+mn-lt"/>
              </a:rPr>
              <a:t>The resampled 3D stack of </a:t>
            </a:r>
            <a:r>
              <a:rPr lang="en-GB" dirty="0" err="1">
                <a:latin typeface="+mn-lt"/>
              </a:rPr>
              <a:t>BigBrain</a:t>
            </a:r>
            <a:r>
              <a:rPr lang="en-GB" dirty="0">
                <a:latin typeface="+mn-lt"/>
              </a:rPr>
              <a:t> sections at resolutions of 100 </a:t>
            </a:r>
            <a:r>
              <a:rPr lang="en-GB" dirty="0" err="1">
                <a:latin typeface="+mn-lt"/>
              </a:rPr>
              <a:t>μm</a:t>
            </a:r>
            <a:r>
              <a:rPr lang="en-GB" dirty="0">
                <a:latin typeface="+mn-lt"/>
              </a:rPr>
              <a:t>, 200 </a:t>
            </a:r>
            <a:r>
              <a:rPr lang="en-GB" dirty="0" err="1">
                <a:latin typeface="+mn-lt"/>
              </a:rPr>
              <a:t>μm</a:t>
            </a:r>
            <a:r>
              <a:rPr lang="en-GB" dirty="0">
                <a:latin typeface="+mn-lt"/>
              </a:rPr>
              <a:t>  and 400 </a:t>
            </a:r>
            <a:r>
              <a:rPr lang="en-GB" dirty="0" err="1">
                <a:latin typeface="+mn-lt"/>
              </a:rPr>
              <a:t>μm</a:t>
            </a:r>
            <a:r>
              <a:rPr lang="en-GB" dirty="0">
                <a:latin typeface="+mn-lt"/>
              </a:rPr>
              <a:t> isotropic were normalized to MNI space.</a:t>
            </a:r>
          </a:p>
          <a:p>
            <a:pPr algn="just"/>
            <a:endParaRPr lang="en-GB" dirty="0">
              <a:latin typeface="+mn-lt"/>
            </a:endParaRPr>
          </a:p>
          <a:p>
            <a:pPr algn="just"/>
            <a:endParaRPr lang="en-GB" dirty="0">
              <a:latin typeface="+mn-lt"/>
            </a:endParaRPr>
          </a:p>
        </p:txBody>
      </p:sp>
      <p:pic>
        <p:nvPicPr>
          <p:cNvPr id="11" name="3 Marcador de contenido" descr="Unknown_full_cls_400um_2009b_sym.nii_transverse_0.0-0.4.jpg">
            <a:extLst>
              <a:ext uri="{FF2B5EF4-FFF2-40B4-BE49-F238E27FC236}">
                <a16:creationId xmlns:a16="http://schemas.microsoft.com/office/drawing/2014/main" id="{04B50D2F-8AE8-49AF-A782-5AE656FC08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7896" y="4869360"/>
            <a:ext cx="1522127" cy="1800000"/>
          </a:xfrm>
          <a:prstGeom prst="rect">
            <a:avLst/>
          </a:prstGeom>
        </p:spPr>
      </p:pic>
      <p:pic>
        <p:nvPicPr>
          <p:cNvPr id="12" name="5 Imagen" descr="Unknown_full16_400um_2009b_sym.nii_sagittal_0.0-0.4.jpg">
            <a:extLst>
              <a:ext uri="{FF2B5EF4-FFF2-40B4-BE49-F238E27FC236}">
                <a16:creationId xmlns:a16="http://schemas.microsoft.com/office/drawing/2014/main" id="{F688A043-5C38-4897-A50D-27064A3504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9392" y="4842357"/>
            <a:ext cx="2218604" cy="1800000"/>
          </a:xfrm>
          <a:prstGeom prst="rect">
            <a:avLst/>
          </a:prstGeom>
        </p:spPr>
      </p:pic>
      <p:pic>
        <p:nvPicPr>
          <p:cNvPr id="13" name="6 Imagen" descr="Unknown_full16_400um_2009b_sym.nii_transverse_0.0-0.4.jpg">
            <a:extLst>
              <a:ext uri="{FF2B5EF4-FFF2-40B4-BE49-F238E27FC236}">
                <a16:creationId xmlns:a16="http://schemas.microsoft.com/office/drawing/2014/main" id="{D0537E74-8AED-4488-8A7D-B4B3712447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468" y="4842357"/>
            <a:ext cx="1522128" cy="1800000"/>
          </a:xfrm>
          <a:prstGeom prst="rect">
            <a:avLst/>
          </a:prstGeom>
        </p:spPr>
      </p:pic>
      <p:pic>
        <p:nvPicPr>
          <p:cNvPr id="14" name="8 Imagen" descr="Unknown_full_cls_400um_2009b_sym.nii_sagittal_0.0-0.4.jpg">
            <a:extLst>
              <a:ext uri="{FF2B5EF4-FFF2-40B4-BE49-F238E27FC236}">
                <a16:creationId xmlns:a16="http://schemas.microsoft.com/office/drawing/2014/main" id="{CF913C5B-9FB4-401D-B92B-FC3FF1A7E3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5844" y="4869360"/>
            <a:ext cx="2218604" cy="1800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C3487BB-B869-4F24-834A-80ED96A01858}"/>
              </a:ext>
            </a:extLst>
          </p:cNvPr>
          <p:cNvSpPr txBox="1"/>
          <p:nvPr/>
        </p:nvSpPr>
        <p:spPr>
          <a:xfrm>
            <a:off x="1280936" y="4819391"/>
            <a:ext cx="2223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+mn-lt"/>
              </a:rPr>
              <a:t>stained histological volume</a:t>
            </a:r>
          </a:p>
          <a:p>
            <a:pPr algn="ctr"/>
            <a:r>
              <a:rPr lang="en-GB" b="1" dirty="0">
                <a:latin typeface="+mn-lt"/>
              </a:rPr>
              <a:t>(MNI space)</a:t>
            </a:r>
            <a:endParaRPr lang="en-GB" dirty="0"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29F9B3-E157-4546-A54B-F0BD3C8E771A}"/>
              </a:ext>
            </a:extLst>
          </p:cNvPr>
          <p:cNvSpPr txBox="1"/>
          <p:nvPr/>
        </p:nvSpPr>
        <p:spPr>
          <a:xfrm>
            <a:off x="5913957" y="4806030"/>
            <a:ext cx="19447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+mn-lt"/>
              </a:rPr>
              <a:t>tissue classified volume</a:t>
            </a:r>
          </a:p>
          <a:p>
            <a:pPr algn="ctr"/>
            <a:r>
              <a:rPr lang="en-GB" b="1" dirty="0">
                <a:latin typeface="+mn-lt"/>
              </a:rPr>
              <a:t>(MNI space)</a:t>
            </a:r>
            <a:endParaRPr lang="en-GB" dirty="0">
              <a:latin typeface="+mn-lt"/>
            </a:endParaRPr>
          </a:p>
          <a:p>
            <a:pPr algn="ctr"/>
            <a:endParaRPr lang="en-GB" dirty="0"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BA068B-E0D6-48FA-A7E6-71AE0D41C193}"/>
              </a:ext>
            </a:extLst>
          </p:cNvPr>
          <p:cNvSpPr txBox="1"/>
          <p:nvPr/>
        </p:nvSpPr>
        <p:spPr>
          <a:xfrm>
            <a:off x="2338492" y="1754232"/>
            <a:ext cx="14414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+mn-lt"/>
              </a:rPr>
              <a:t>MRI</a:t>
            </a:r>
          </a:p>
          <a:p>
            <a:pPr algn="ctr"/>
            <a:r>
              <a:rPr lang="en-GB" b="1" dirty="0">
                <a:solidFill>
                  <a:srgbClr val="FF0000"/>
                </a:solidFill>
                <a:latin typeface="+mn-lt"/>
              </a:rPr>
              <a:t>(histology space)</a:t>
            </a:r>
            <a:endParaRPr lang="en-GB" dirty="0">
              <a:solidFill>
                <a:srgbClr val="FF0000"/>
              </a:solidFill>
              <a:latin typeface="+mn-lt"/>
            </a:endParaRPr>
          </a:p>
          <a:p>
            <a:pPr algn="ctr"/>
            <a:endParaRPr lang="en-GB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15F9EFB-5A79-4B86-97D6-ECF6C0D662A5}"/>
              </a:ext>
            </a:extLst>
          </p:cNvPr>
          <p:cNvCxnSpPr/>
          <p:nvPr/>
        </p:nvCxnSpPr>
        <p:spPr>
          <a:xfrm flipH="1">
            <a:off x="2392779" y="2244800"/>
            <a:ext cx="235005" cy="1760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35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3988-C59D-456B-84D4-B491741FE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0000"/>
            <a:ext cx="8229600" cy="579436"/>
          </a:xfrm>
        </p:spPr>
        <p:txBody>
          <a:bodyPr>
            <a:noAutofit/>
          </a:bodyPr>
          <a:lstStyle/>
          <a:p>
            <a:r>
              <a:rPr lang="en-GB" dirty="0"/>
              <a:t>Estimation of a Radiotracer Specific Phantom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1DB3B-10AE-4AAF-B0C7-8166BA502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692696"/>
            <a:ext cx="8229600" cy="1800200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GB" sz="2000" dirty="0"/>
              <a:t>In order to create a realistic PET phantom, the voxel values in the phantom should match the distribution and contrast of the radiotracer to be simulated</a:t>
            </a:r>
          </a:p>
          <a:p>
            <a:pPr>
              <a:lnSpc>
                <a:spcPct val="120000"/>
              </a:lnSpc>
            </a:pPr>
            <a:r>
              <a:rPr lang="en-GB" sz="2000" dirty="0"/>
              <a:t>Depending on the biological target of the radiotracer, the uptake in different regions of the brain would be different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736BFF2-6387-403A-A82E-49EE21BC1A55}"/>
              </a:ext>
            </a:extLst>
          </p:cNvPr>
          <p:cNvSpPr/>
          <p:nvPr/>
        </p:nvSpPr>
        <p:spPr>
          <a:xfrm>
            <a:off x="4443834" y="5527865"/>
            <a:ext cx="4448646" cy="127419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1600" b="1" dirty="0">
                <a:latin typeface="+mn-lt"/>
              </a:rPr>
              <a:t>We propose a method to estimate uptake values in the phantom that matches real data from an specific radiotracer, based on cell-body densities, tissue types and standard regions of the brain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C835C85-3A16-4291-9159-460B188FC953}"/>
              </a:ext>
            </a:extLst>
          </p:cNvPr>
          <p:cNvGrpSpPr/>
          <p:nvPr/>
        </p:nvGrpSpPr>
        <p:grpSpPr>
          <a:xfrm>
            <a:off x="5364088" y="1988840"/>
            <a:ext cx="3412446" cy="2035028"/>
            <a:chOff x="778248" y="2762124"/>
            <a:chExt cx="3412446" cy="2035028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32E4652-6263-49CD-91E6-1B310BC68F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386" t="9112" r="10107" b="16667"/>
            <a:stretch/>
          </p:blipFill>
          <p:spPr>
            <a:xfrm>
              <a:off x="2246478" y="3193994"/>
              <a:ext cx="1944216" cy="1603158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9B23F98-30D4-48C0-BCCE-3AE8ED9EA9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719" t="12445" r="16657" b="13334"/>
            <a:stretch/>
          </p:blipFill>
          <p:spPr>
            <a:xfrm>
              <a:off x="778248" y="3193994"/>
              <a:ext cx="1417488" cy="1603158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972445A-0075-4217-B632-413617793056}"/>
                </a:ext>
              </a:extLst>
            </p:cNvPr>
            <p:cNvSpPr txBox="1"/>
            <p:nvPr/>
          </p:nvSpPr>
          <p:spPr>
            <a:xfrm>
              <a:off x="1929985" y="2762124"/>
              <a:ext cx="10839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+mj-lt"/>
                </a:rPr>
                <a:t>[</a:t>
              </a:r>
              <a:r>
                <a:rPr lang="en-GB" sz="2000" b="1" baseline="30000" dirty="0">
                  <a:latin typeface="+mj-lt"/>
                </a:rPr>
                <a:t>18</a:t>
              </a:r>
              <a:r>
                <a:rPr lang="en-GB" sz="2000" b="1" dirty="0">
                  <a:latin typeface="+mj-lt"/>
                </a:rPr>
                <a:t>F]FDG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FE86B2C-CBA6-4A44-9835-A601161733B5}"/>
              </a:ext>
            </a:extLst>
          </p:cNvPr>
          <p:cNvGrpSpPr/>
          <p:nvPr/>
        </p:nvGrpSpPr>
        <p:grpSpPr>
          <a:xfrm>
            <a:off x="251520" y="2197764"/>
            <a:ext cx="2990752" cy="1441836"/>
            <a:chOff x="5770651" y="2197764"/>
            <a:chExt cx="2990752" cy="144183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BDB9E11-1155-47FC-9DB7-5AAAB44A8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86519" y="2199600"/>
              <a:ext cx="1774884" cy="1440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CF47E34-C53E-4250-A7CD-50F69238A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70651" y="2197764"/>
              <a:ext cx="1217702" cy="14400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C6D3D1B-E017-4349-B632-F36F4C1C26E3}"/>
              </a:ext>
            </a:extLst>
          </p:cNvPr>
          <p:cNvGrpSpPr/>
          <p:nvPr/>
        </p:nvGrpSpPr>
        <p:grpSpPr>
          <a:xfrm>
            <a:off x="251520" y="3789040"/>
            <a:ext cx="2988387" cy="1440054"/>
            <a:chOff x="5868144" y="3789040"/>
            <a:chExt cx="2988387" cy="144005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46BA8C6-3B16-4819-AAC0-0A0B0C0BE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81647" y="3789094"/>
              <a:ext cx="1774884" cy="1440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2A877D6-7529-4A51-995C-FC7F621F7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68144" y="3789040"/>
              <a:ext cx="1217702" cy="1440000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CEDCA0A-B525-4F47-84CA-B7AEA9338BB6}"/>
              </a:ext>
            </a:extLst>
          </p:cNvPr>
          <p:cNvGrpSpPr/>
          <p:nvPr/>
        </p:nvGrpSpPr>
        <p:grpSpPr>
          <a:xfrm>
            <a:off x="251520" y="5373056"/>
            <a:ext cx="2983599" cy="1440000"/>
            <a:chOff x="5868144" y="5373056"/>
            <a:chExt cx="2983599" cy="1440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AF1AB80-7094-4D28-8A33-E78530271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76859" y="5373056"/>
              <a:ext cx="1774884" cy="1440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8E97E1B-EA1F-40EB-91F7-E1B56144D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868144" y="5373056"/>
              <a:ext cx="1217702" cy="1440000"/>
            </a:xfrm>
            <a:prstGeom prst="rect">
              <a:avLst/>
            </a:prstGeom>
          </p:spPr>
        </p:pic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913989E-7A9D-4E12-A5E0-C429DBDCC4D7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3242272" y="2919600"/>
            <a:ext cx="753664" cy="186759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2822FFF-5C6B-4B5F-B9D4-5098727E8AF4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3235119" y="5156531"/>
            <a:ext cx="688809" cy="93652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91805F2-4DBC-4858-93C5-82FCC01BD356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3239907" y="4509094"/>
            <a:ext cx="590747" cy="46277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E49065DF-59AE-4D80-B4BF-5EA1EC93AA9A}"/>
              </a:ext>
            </a:extLst>
          </p:cNvPr>
          <p:cNvSpPr/>
          <p:nvPr/>
        </p:nvSpPr>
        <p:spPr>
          <a:xfrm>
            <a:off x="5175299" y="4477221"/>
            <a:ext cx="1008112" cy="10081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4C03282-65CF-413C-986C-593EEF0794A1}"/>
              </a:ext>
            </a:extLst>
          </p:cNvPr>
          <p:cNvSpPr txBox="1"/>
          <p:nvPr/>
        </p:nvSpPr>
        <p:spPr>
          <a:xfrm>
            <a:off x="5144771" y="4755300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Phantom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CB3F6B6-6D57-4FD2-A024-A19803960101}"/>
              </a:ext>
            </a:extLst>
          </p:cNvPr>
          <p:cNvCxnSpPr>
            <a:cxnSpLocks/>
            <a:stCxn id="51" idx="3"/>
          </p:cNvCxnSpPr>
          <p:nvPr/>
        </p:nvCxnSpPr>
        <p:spPr>
          <a:xfrm>
            <a:off x="6204677" y="4939966"/>
            <a:ext cx="626806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C6E375E3-962D-4A89-89A0-D351C8CA247C}"/>
              </a:ext>
            </a:extLst>
          </p:cNvPr>
          <p:cNvSpPr/>
          <p:nvPr/>
        </p:nvSpPr>
        <p:spPr>
          <a:xfrm>
            <a:off x="6903491" y="4632314"/>
            <a:ext cx="1767636" cy="636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9678C81-0B30-41CD-AC20-CE2043A7D403}"/>
              </a:ext>
            </a:extLst>
          </p:cNvPr>
          <p:cNvSpPr txBox="1"/>
          <p:nvPr/>
        </p:nvSpPr>
        <p:spPr>
          <a:xfrm>
            <a:off x="6928862" y="4661347"/>
            <a:ext cx="1747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PET Scan</a:t>
            </a:r>
          </a:p>
          <a:p>
            <a:pPr algn="ctr"/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low resolution, noise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BBE7010-0DFE-4E0E-9618-20060C2EC146}"/>
                  </a:ext>
                </a:extLst>
              </p:cNvPr>
              <p:cNvSpPr txBox="1"/>
              <p:nvPr/>
            </p:nvSpPr>
            <p:spPr>
              <a:xfrm>
                <a:off x="3869960" y="4798232"/>
                <a:ext cx="10187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8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BBE7010-0DFE-4E0E-9618-20060C2EC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960" y="4798232"/>
                <a:ext cx="1018740" cy="276999"/>
              </a:xfrm>
              <a:prstGeom prst="rect">
                <a:avLst/>
              </a:prstGeom>
              <a:blipFill>
                <a:blip r:embed="rId10"/>
                <a:stretch>
                  <a:fillRect l="-4790" r="-7186" b="-347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D0419C6B-750B-4565-92B5-3F870AEDA15D}"/>
              </a:ext>
            </a:extLst>
          </p:cNvPr>
          <p:cNvCxnSpPr>
            <a:cxnSpLocks/>
            <a:stCxn id="59" idx="3"/>
            <a:endCxn id="51" idx="1"/>
          </p:cNvCxnSpPr>
          <p:nvPr/>
        </p:nvCxnSpPr>
        <p:spPr>
          <a:xfrm>
            <a:off x="4888700" y="4936732"/>
            <a:ext cx="256071" cy="323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2C1F495-D7E7-4928-A7EE-78B6E7DED3C7}"/>
              </a:ext>
            </a:extLst>
          </p:cNvPr>
          <p:cNvCxnSpPr>
            <a:cxnSpLocks/>
          </p:cNvCxnSpPr>
          <p:nvPr/>
        </p:nvCxnSpPr>
        <p:spPr>
          <a:xfrm flipV="1">
            <a:off x="7787309" y="4092351"/>
            <a:ext cx="0" cy="47814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98C549FE-3F64-4794-8017-151CDE17D926}"/>
              </a:ext>
            </a:extLst>
          </p:cNvPr>
          <p:cNvSpPr txBox="1"/>
          <p:nvPr/>
        </p:nvSpPr>
        <p:spPr>
          <a:xfrm>
            <a:off x="872304" y="2135270"/>
            <a:ext cx="1677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+mj-lt"/>
              </a:rPr>
              <a:t>Cell-body Density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887E26F-849A-4EFB-B5F5-B34DF8061EC7}"/>
              </a:ext>
            </a:extLst>
          </p:cNvPr>
          <p:cNvSpPr txBox="1"/>
          <p:nvPr/>
        </p:nvSpPr>
        <p:spPr>
          <a:xfrm>
            <a:off x="1097231" y="3717032"/>
            <a:ext cx="117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+mj-lt"/>
              </a:rPr>
              <a:t>Tissue Type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817BD1D-93C0-4F3C-9CD4-1E4EA8D701A7}"/>
              </a:ext>
            </a:extLst>
          </p:cNvPr>
          <p:cNvSpPr txBox="1"/>
          <p:nvPr/>
        </p:nvSpPr>
        <p:spPr>
          <a:xfrm>
            <a:off x="1115616" y="5322694"/>
            <a:ext cx="1109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+mj-lt"/>
              </a:rPr>
              <a:t>Brain Atlas</a:t>
            </a:r>
          </a:p>
        </p:txBody>
      </p:sp>
    </p:spTree>
    <p:extLst>
      <p:ext uri="{BB962C8B-B14F-4D97-AF65-F5344CB8AC3E}">
        <p14:creationId xmlns:p14="http://schemas.microsoft.com/office/powerpoint/2010/main" val="219052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0" grpId="0" animBg="1"/>
      <p:bldP spid="51" grpId="0"/>
      <p:bldP spid="54" grpId="0" animBg="1"/>
      <p:bldP spid="55" grpId="0"/>
      <p:bldP spid="59" grpId="0" animBg="1"/>
      <p:bldP spid="68" grpId="0"/>
      <p:bldP spid="69" grpId="0"/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1177B-BEF7-4AAB-80C0-DAE89C1B2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0000"/>
            <a:ext cx="8496944" cy="579436"/>
          </a:xfrm>
        </p:spPr>
        <p:txBody>
          <a:bodyPr>
            <a:noAutofit/>
          </a:bodyPr>
          <a:lstStyle/>
          <a:p>
            <a:r>
              <a:rPr lang="en-GB" dirty="0"/>
              <a:t>Estimation of a Radiotracer Specific Phantom (II)</a:t>
            </a:r>
          </a:p>
        </p:txBody>
      </p:sp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A23179C2-C00B-44B6-8B99-735AAB43DEAB}"/>
              </a:ext>
            </a:extLst>
          </p:cNvPr>
          <p:cNvSpPr txBox="1">
            <a:spLocks/>
          </p:cNvSpPr>
          <p:nvPr/>
        </p:nvSpPr>
        <p:spPr>
          <a:xfrm>
            <a:off x="385192" y="865402"/>
            <a:ext cx="8229600" cy="5875965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t" anchorCtr="0"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285750" algn="l" defTabSz="914400" rtl="0" eaLnBrk="1" latinLnBrk="0" hangingPunct="1">
              <a:spcBef>
                <a:spcPts val="0"/>
              </a:spcBef>
              <a:buFont typeface="Georgia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2800" indent="-2628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6400" indent="-2824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600" indent="-2802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tracer uptake in each voxel of the phantom is obtained by maximizing a similarity metric between a single scan (i.e. [</a:t>
            </a:r>
            <a:r>
              <a:rPr lang="en-GB" baseline="30000" dirty="0"/>
              <a:t>18</a:t>
            </a:r>
            <a:r>
              <a:rPr lang="en-GB" dirty="0"/>
              <a:t>F]FDG) and the estimated phantom: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Model proposed for the estimation of the phantom from parameters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n-GB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dirty="0"/>
              <a:t>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 objective function was optimized with the EM algorithm</a:t>
            </a:r>
          </a:p>
        </p:txBody>
      </p:sp>
      <p:sp>
        <p:nvSpPr>
          <p:cNvPr id="6" name="4 CuadroTexto">
            <a:extLst>
              <a:ext uri="{FF2B5EF4-FFF2-40B4-BE49-F238E27FC236}">
                <a16:creationId xmlns:a16="http://schemas.microsoft.com/office/drawing/2014/main" id="{BF245348-204F-476B-9FCE-FEEEC2B15D9D}"/>
              </a:ext>
            </a:extLst>
          </p:cNvPr>
          <p:cNvSpPr txBox="1"/>
          <p:nvPr/>
        </p:nvSpPr>
        <p:spPr>
          <a:xfrm>
            <a:off x="2051720" y="3049215"/>
            <a:ext cx="216024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-</a:t>
            </a:r>
            <a:r>
              <a:rPr kumimoji="0" lang="en-GB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Kullback-Leibler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 distance</a:t>
            </a:r>
          </a:p>
        </p:txBody>
      </p:sp>
      <p:sp>
        <p:nvSpPr>
          <p:cNvPr id="9" name="9 CuadroTexto">
            <a:extLst>
              <a:ext uri="{FF2B5EF4-FFF2-40B4-BE49-F238E27FC236}">
                <a16:creationId xmlns:a16="http://schemas.microsoft.com/office/drawing/2014/main" id="{316A415B-F394-4F0F-BCF3-6405F6B78032}"/>
              </a:ext>
            </a:extLst>
          </p:cNvPr>
          <p:cNvSpPr txBox="1"/>
          <p:nvPr/>
        </p:nvSpPr>
        <p:spPr>
          <a:xfrm>
            <a:off x="4653693" y="2105975"/>
            <a:ext cx="3929058" cy="9541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θ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vector with the relative uptake value</a:t>
            </a:r>
            <a:r>
              <a:rPr kumimoji="0" lang="en-GB" sz="1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for every atlas region in the brain and for a specific tissue type</a:t>
            </a:r>
          </a:p>
          <a:p>
            <a:pPr>
              <a:defRPr/>
            </a:pPr>
            <a:r>
              <a:rPr lang="en-GB" i="1" dirty="0"/>
              <a:t>m</a:t>
            </a:r>
            <a:r>
              <a:rPr lang="en-GB" dirty="0"/>
              <a:t>: scan image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7413371-C68C-40AE-B4CA-8595D5282DDB}"/>
                  </a:ext>
                </a:extLst>
              </p:cNvPr>
              <p:cNvSpPr txBox="1"/>
              <p:nvPr/>
            </p:nvSpPr>
            <p:spPr>
              <a:xfrm>
                <a:off x="1403648" y="2204864"/>
                <a:ext cx="2808312" cy="507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7413371-C68C-40AE-B4CA-8595D5282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204864"/>
                <a:ext cx="2808312" cy="5071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AF7AB06-952D-4293-8C5D-DAB96AE60A8C}"/>
                  </a:ext>
                </a:extLst>
              </p:cNvPr>
              <p:cNvSpPr txBox="1"/>
              <p:nvPr/>
            </p:nvSpPr>
            <p:spPr>
              <a:xfrm>
                <a:off x="3131840" y="3861048"/>
                <a:ext cx="211347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𝐻𝐶𝑇𝐴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AF7AB06-952D-4293-8C5D-DAB96AE60A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3861048"/>
                <a:ext cx="2113470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AC28906-BD93-45ED-B696-CB46D52A77B1}"/>
              </a:ext>
            </a:extLst>
          </p:cNvPr>
          <p:cNvCxnSpPr/>
          <p:nvPr/>
        </p:nvCxnSpPr>
        <p:spPr>
          <a:xfrm flipH="1" flipV="1">
            <a:off x="2987824" y="2583028"/>
            <a:ext cx="72008" cy="47705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8 CuadroTexto">
            <a:extLst>
              <a:ext uri="{FF2B5EF4-FFF2-40B4-BE49-F238E27FC236}">
                <a16:creationId xmlns:a16="http://schemas.microsoft.com/office/drawing/2014/main" id="{F6C00906-9C81-4CEC-B0F4-7AAAEC5EECD9}"/>
              </a:ext>
            </a:extLst>
          </p:cNvPr>
          <p:cNvSpPr txBox="1"/>
          <p:nvPr/>
        </p:nvSpPr>
        <p:spPr>
          <a:xfrm>
            <a:off x="4119656" y="5310087"/>
            <a:ext cx="2333608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T</a:t>
            </a: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: matrix that models tissue class for each voxel</a:t>
            </a:r>
            <a:endParaRPr kumimoji="0" lang="es-ES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Arial"/>
              <a:sym typeface="Arial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602D57D-19BF-48FF-8668-B4D6CC652ADB}"/>
              </a:ext>
            </a:extLst>
          </p:cNvPr>
          <p:cNvCxnSpPr>
            <a:cxnSpLocks/>
          </p:cNvCxnSpPr>
          <p:nvPr/>
        </p:nvCxnSpPr>
        <p:spPr>
          <a:xfrm flipH="1" flipV="1">
            <a:off x="4526130" y="4300655"/>
            <a:ext cx="459064" cy="100943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8 CuadroTexto">
            <a:extLst>
              <a:ext uri="{FF2B5EF4-FFF2-40B4-BE49-F238E27FC236}">
                <a16:creationId xmlns:a16="http://schemas.microsoft.com/office/drawing/2014/main" id="{2DE35AE2-00C7-4995-9D04-18233364BBF6}"/>
              </a:ext>
            </a:extLst>
          </p:cNvPr>
          <p:cNvSpPr txBox="1"/>
          <p:nvPr/>
        </p:nvSpPr>
        <p:spPr>
          <a:xfrm>
            <a:off x="251520" y="4725144"/>
            <a:ext cx="2433131" cy="73866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b="1" i="1" dirty="0">
                <a:latin typeface="+mn-lt"/>
              </a:rPr>
              <a:t>H</a:t>
            </a: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: </a:t>
            </a:r>
            <a:r>
              <a:rPr lang="en-GB" b="1" dirty="0">
                <a:latin typeface="Calibri"/>
              </a:rPr>
              <a:t>Gaussian filter that models the resolution of the PET scan or template</a:t>
            </a:r>
            <a:endParaRPr kumimoji="0" lang="es-ES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Arial"/>
              <a:sym typeface="Arial"/>
            </a:endParaRPr>
          </a:p>
        </p:txBody>
      </p:sp>
      <p:sp>
        <p:nvSpPr>
          <p:cNvPr id="17" name="8 CuadroTexto">
            <a:extLst>
              <a:ext uri="{FF2B5EF4-FFF2-40B4-BE49-F238E27FC236}">
                <a16:creationId xmlns:a16="http://schemas.microsoft.com/office/drawing/2014/main" id="{C0877F75-1612-44E3-899F-2DB1E47EFEE6}"/>
              </a:ext>
            </a:extLst>
          </p:cNvPr>
          <p:cNvSpPr txBox="1"/>
          <p:nvPr/>
        </p:nvSpPr>
        <p:spPr>
          <a:xfrm>
            <a:off x="5870684" y="4339844"/>
            <a:ext cx="2978872" cy="95410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GB" b="1" i="1" dirty="0">
                <a:latin typeface="+mn-lt"/>
              </a:rPr>
              <a:t>A:</a:t>
            </a:r>
            <a:r>
              <a:rPr lang="en-GB" b="1" dirty="0">
                <a:latin typeface="+mn-lt"/>
              </a:rPr>
              <a:t> is a matrix that has as many rows as voxels in the phantom and as many columns as uptake parameters to be estimated.</a:t>
            </a:r>
            <a:endParaRPr kumimoji="0" lang="es-ES" b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Arial"/>
              <a:sym typeface="Arial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07DA045-DE9C-417E-8CFB-F45C04BC3ED4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4860034" y="4285606"/>
            <a:ext cx="1010650" cy="531292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8 CuadroTexto">
            <a:extLst>
              <a:ext uri="{FF2B5EF4-FFF2-40B4-BE49-F238E27FC236}">
                <a16:creationId xmlns:a16="http://schemas.microsoft.com/office/drawing/2014/main" id="{7306110A-323D-41FD-9BBD-EEED2602DA1D}"/>
              </a:ext>
            </a:extLst>
          </p:cNvPr>
          <p:cNvSpPr txBox="1"/>
          <p:nvPr/>
        </p:nvSpPr>
        <p:spPr>
          <a:xfrm>
            <a:off x="2828412" y="4725144"/>
            <a:ext cx="1652840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C: cell-body density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(diagonal matrix)</a:t>
            </a:r>
            <a:endParaRPr kumimoji="0" lang="es-ES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Arial"/>
              <a:sym typeface="Arial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BE7E3D0-66A0-4803-BE22-8D0F7D218790}"/>
              </a:ext>
            </a:extLst>
          </p:cNvPr>
          <p:cNvCxnSpPr>
            <a:cxnSpLocks/>
          </p:cNvCxnSpPr>
          <p:nvPr/>
        </p:nvCxnSpPr>
        <p:spPr>
          <a:xfrm flipV="1">
            <a:off x="3678217" y="4291935"/>
            <a:ext cx="587011" cy="43320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EDC9241-C8FA-4171-9B08-1EDD0CC64DEF}"/>
              </a:ext>
            </a:extLst>
          </p:cNvPr>
          <p:cNvCxnSpPr>
            <a:cxnSpLocks/>
          </p:cNvCxnSpPr>
          <p:nvPr/>
        </p:nvCxnSpPr>
        <p:spPr>
          <a:xfrm flipV="1">
            <a:off x="1940102" y="4221088"/>
            <a:ext cx="1968983" cy="504057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43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3" grpId="0" animBg="1"/>
      <p:bldP spid="10" grpId="0" animBg="1"/>
      <p:bldP spid="13" grpId="0"/>
      <p:bldP spid="16" grpId="0"/>
      <p:bldP spid="17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-24"/>
            <a:ext cx="8291264" cy="731861"/>
          </a:xfrm>
        </p:spPr>
        <p:txBody>
          <a:bodyPr>
            <a:normAutofit/>
          </a:bodyPr>
          <a:lstStyle/>
          <a:p>
            <a:pPr algn="l"/>
            <a:r>
              <a:rPr lang="en-GB" sz="3200" dirty="0">
                <a:latin typeface="Impact" panose="020B0806030902050204" pitchFamily="34" charset="0"/>
              </a:rPr>
              <a:t>Implementation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5"/>
            <a:ext cx="8229600" cy="3168352"/>
          </a:xfrm>
        </p:spPr>
        <p:txBody>
          <a:bodyPr>
            <a:normAutofit/>
          </a:bodyPr>
          <a:lstStyle/>
          <a:p>
            <a:r>
              <a:rPr lang="en-GB" sz="2400" dirty="0"/>
              <a:t>All the data set used were registered to the </a:t>
            </a:r>
            <a:r>
              <a:rPr lang="en-GB" sz="2400" dirty="0" err="1"/>
              <a:t>BigBrain</a:t>
            </a:r>
            <a:r>
              <a:rPr lang="en-GB" sz="2400" dirty="0"/>
              <a:t> volumes and normalized into MNI space</a:t>
            </a:r>
          </a:p>
          <a:p>
            <a:r>
              <a:rPr lang="en-GB" sz="2400" dirty="0"/>
              <a:t>To define the regions within the brain we used the probability maps of the Hammersmith Atlas (n30r95)</a:t>
            </a:r>
          </a:p>
          <a:p>
            <a:r>
              <a:rPr lang="en-GB" sz="2400" dirty="0"/>
              <a:t>An uptake value was estimated for each tissue type (8 types) and region (95 regions + 11 ad hoc small regions) -&gt; 848 parameters in total</a:t>
            </a:r>
          </a:p>
          <a:p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A0ACA1-5D24-4074-B62F-A09245E5D2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51" t="2315" r="8555" b="5112"/>
          <a:stretch/>
        </p:blipFill>
        <p:spPr>
          <a:xfrm>
            <a:off x="395536" y="3636315"/>
            <a:ext cx="3888432" cy="311074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43B32F8-F0BB-4766-B962-F4738F1A5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3645024"/>
            <a:ext cx="3851749" cy="303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83228"/>
      </p:ext>
    </p:extLst>
  </p:cSld>
  <p:clrMapOvr>
    <a:masterClrMapping/>
  </p:clrMapOvr>
</p:sld>
</file>

<file path=ppt/theme/theme1.xml><?xml version="1.0" encoding="utf-8"?>
<a:theme xmlns:a="http://schemas.openxmlformats.org/drawingml/2006/main" name="3_King's standar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King's standar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62248</TotalTime>
  <Words>1490</Words>
  <Application>Microsoft Office PowerPoint</Application>
  <PresentationFormat>On-screen Show (4:3)</PresentationFormat>
  <Paragraphs>188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Cambria Math</vt:lpstr>
      <vt:lpstr>Calibri</vt:lpstr>
      <vt:lpstr>Georgia</vt:lpstr>
      <vt:lpstr>Impact</vt:lpstr>
      <vt:lpstr>Arial</vt:lpstr>
      <vt:lpstr>3_King's standard</vt:lpstr>
      <vt:lpstr>6_King's standard</vt:lpstr>
      <vt:lpstr>Tema de Office</vt:lpstr>
      <vt:lpstr>High-Resolution Heterogeneous Digital PET Brain Phantom based on the BigBrain Atlas</vt:lpstr>
      <vt:lpstr>Outline</vt:lpstr>
      <vt:lpstr>Motivation</vt:lpstr>
      <vt:lpstr>Problems of Available Digital Brain Phantoms </vt:lpstr>
      <vt:lpstr>A New high-resolution heterogeneous digital brain phantom </vt:lpstr>
      <vt:lpstr>The BigBrain Dataset</vt:lpstr>
      <vt:lpstr>Estimation of a Radiotracer Specific Phantom</vt:lpstr>
      <vt:lpstr>Estimation of a Radiotracer Specific Phantom (II)</vt:lpstr>
      <vt:lpstr>Implementation</vt:lpstr>
      <vt:lpstr>Results</vt:lpstr>
      <vt:lpstr>Penalized Estimation of the Parameters</vt:lpstr>
      <vt:lpstr>Post-processing and PET-MR Dataset Generation</vt:lpstr>
      <vt:lpstr>MRI Image Registration</vt:lpstr>
      <vt:lpstr>PowerPoint Presentation</vt:lpstr>
      <vt:lpstr>Example of Simulated and Reconstructed Data</vt:lpstr>
      <vt:lpstr>Example of Simulated and Reconstructed Data</vt:lpstr>
      <vt:lpstr>How to Get the [18F]FDG Dataset </vt:lpstr>
      <vt:lpstr>Conclusions and Discussion</vt:lpstr>
      <vt:lpstr>Acknowledgements</vt:lpstr>
      <vt:lpstr>THANKS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mab15</dc:creator>
  <cp:lastModifiedBy>mab15</cp:lastModifiedBy>
  <cp:revision>1472</cp:revision>
  <dcterms:modified xsi:type="dcterms:W3CDTF">2018-05-23T05:51:48Z</dcterms:modified>
</cp:coreProperties>
</file>