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313" r:id="rId4"/>
    <p:sldId id="274" r:id="rId5"/>
    <p:sldId id="293" r:id="rId6"/>
    <p:sldId id="316" r:id="rId7"/>
    <p:sldId id="320" r:id="rId8"/>
    <p:sldId id="317" r:id="rId9"/>
    <p:sldId id="319" r:id="rId10"/>
    <p:sldId id="321" r:id="rId11"/>
    <p:sldId id="322" r:id="rId12"/>
    <p:sldId id="318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23" r:id="rId26"/>
    <p:sldId id="32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 varScale="1">
        <p:scale>
          <a:sx n="73" d="100"/>
          <a:sy n="73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isco_locale\data\sensori\Neolite\2018-02-21\9433\e2082105\SNR_FSPGR_alimentato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8.7695202994266794E-2"/>
          <c:y val="3.1475802835751299E-2"/>
          <c:w val="0.77082683492858606"/>
          <c:h val="0.81959588403746453"/>
        </c:manualLayout>
      </c:layout>
      <c:scatterChart>
        <c:scatterStyle val="smoothMarker"/>
        <c:ser>
          <c:idx val="0"/>
          <c:order val="0"/>
          <c:tx>
            <c:strRef>
              <c:f>Foglio1!$B$1</c:f>
              <c:strCache>
                <c:ptCount val="1"/>
                <c:pt idx="0">
                  <c:v>none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Foglio1!$A$3:$A$60</c:f>
              <c:numCache>
                <c:formatCode>General</c:formatCode>
                <c:ptCount val="5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</c:numCache>
            </c:numRef>
          </c:xVal>
          <c:yVal>
            <c:numRef>
              <c:f>Foglio1!$B$2:$B$60</c:f>
              <c:numCache>
                <c:formatCode>General</c:formatCode>
                <c:ptCount val="59"/>
                <c:pt idx="1">
                  <c:v>9.4975165562914068</c:v>
                </c:pt>
                <c:pt idx="2">
                  <c:v>22.40184796780229</c:v>
                </c:pt>
                <c:pt idx="3">
                  <c:v>46.613658489096423</c:v>
                </c:pt>
                <c:pt idx="4">
                  <c:v>69.693255091153702</c:v>
                </c:pt>
                <c:pt idx="5">
                  <c:v>93.487038491751719</c:v>
                </c:pt>
                <c:pt idx="6">
                  <c:v>109.9621887287025</c:v>
                </c:pt>
                <c:pt idx="7">
                  <c:v>126.07026592821238</c:v>
                </c:pt>
                <c:pt idx="8">
                  <c:v>149.05711197578947</c:v>
                </c:pt>
                <c:pt idx="9">
                  <c:v>182.11111111111092</c:v>
                </c:pt>
                <c:pt idx="10">
                  <c:v>234.54597869351412</c:v>
                </c:pt>
                <c:pt idx="11">
                  <c:v>265.28338656064653</c:v>
                </c:pt>
                <c:pt idx="12">
                  <c:v>249.32642613359403</c:v>
                </c:pt>
                <c:pt idx="13">
                  <c:v>255.27903805627858</c:v>
                </c:pt>
                <c:pt idx="14">
                  <c:v>273.21230171789625</c:v>
                </c:pt>
                <c:pt idx="15">
                  <c:v>269.06448393535646</c:v>
                </c:pt>
                <c:pt idx="16">
                  <c:v>283.79242617878521</c:v>
                </c:pt>
                <c:pt idx="17">
                  <c:v>270.0182802547771</c:v>
                </c:pt>
                <c:pt idx="18">
                  <c:v>260.12015692476132</c:v>
                </c:pt>
                <c:pt idx="19">
                  <c:v>284.4080899320885</c:v>
                </c:pt>
                <c:pt idx="20">
                  <c:v>274.33198941665614</c:v>
                </c:pt>
                <c:pt idx="21">
                  <c:v>264.27911513987266</c:v>
                </c:pt>
                <c:pt idx="22">
                  <c:v>269.47566304545728</c:v>
                </c:pt>
                <c:pt idx="23">
                  <c:v>274.16536690205714</c:v>
                </c:pt>
                <c:pt idx="24">
                  <c:v>264.21450789365571</c:v>
                </c:pt>
                <c:pt idx="25">
                  <c:v>279.55378338278933</c:v>
                </c:pt>
                <c:pt idx="26">
                  <c:v>288.61909442577206</c:v>
                </c:pt>
                <c:pt idx="27">
                  <c:v>293.08561643835617</c:v>
                </c:pt>
                <c:pt idx="28">
                  <c:v>320.46680164769867</c:v>
                </c:pt>
                <c:pt idx="29">
                  <c:v>334.42707803992727</c:v>
                </c:pt>
                <c:pt idx="30">
                  <c:v>348.04097311139572</c:v>
                </c:pt>
                <c:pt idx="31">
                  <c:v>366.1124564735677</c:v>
                </c:pt>
                <c:pt idx="32">
                  <c:v>375.58141886426125</c:v>
                </c:pt>
                <c:pt idx="33">
                  <c:v>399.0073902208473</c:v>
                </c:pt>
                <c:pt idx="34">
                  <c:v>402.09010295008113</c:v>
                </c:pt>
                <c:pt idx="35">
                  <c:v>410.4998236331578</c:v>
                </c:pt>
                <c:pt idx="36">
                  <c:v>359.90306082913668</c:v>
                </c:pt>
                <c:pt idx="37">
                  <c:v>324.75660562001957</c:v>
                </c:pt>
                <c:pt idx="38">
                  <c:v>341.76242727741368</c:v>
                </c:pt>
                <c:pt idx="39">
                  <c:v>327.01784074047896</c:v>
                </c:pt>
                <c:pt idx="40">
                  <c:v>303.80497244817559</c:v>
                </c:pt>
                <c:pt idx="41">
                  <c:v>263.43911880229803</c:v>
                </c:pt>
                <c:pt idx="42">
                  <c:v>230.97193341997433</c:v>
                </c:pt>
                <c:pt idx="43">
                  <c:v>218.6687145557656</c:v>
                </c:pt>
                <c:pt idx="44">
                  <c:v>216.19674667166694</c:v>
                </c:pt>
                <c:pt idx="45">
                  <c:v>223.85244629782343</c:v>
                </c:pt>
                <c:pt idx="46">
                  <c:v>214.78960568482586</c:v>
                </c:pt>
                <c:pt idx="47">
                  <c:v>187.8255032197967</c:v>
                </c:pt>
                <c:pt idx="48">
                  <c:v>183.68172496746467</c:v>
                </c:pt>
                <c:pt idx="49">
                  <c:v>187.44486952319554</c:v>
                </c:pt>
                <c:pt idx="50">
                  <c:v>174.29192076131235</c:v>
                </c:pt>
                <c:pt idx="51">
                  <c:v>162.21979449627918</c:v>
                </c:pt>
                <c:pt idx="52">
                  <c:v>151.28685258964109</c:v>
                </c:pt>
                <c:pt idx="53">
                  <c:v>146.2387831086813</c:v>
                </c:pt>
                <c:pt idx="54">
                  <c:v>123.42381562099872</c:v>
                </c:pt>
                <c:pt idx="55">
                  <c:v>91.088640531298012</c:v>
                </c:pt>
                <c:pt idx="56">
                  <c:v>63.530673431734229</c:v>
                </c:pt>
                <c:pt idx="57">
                  <c:v>34.886610373944428</c:v>
                </c:pt>
                <c:pt idx="58">
                  <c:v>14.407769129093847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 alim off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Foglio1!$A$3:$A$60</c:f>
              <c:numCache>
                <c:formatCode>General</c:formatCode>
                <c:ptCount val="5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</c:numCache>
            </c:numRef>
          </c:xVal>
          <c:yVal>
            <c:numRef>
              <c:f>Foglio1!$C$3:$C$60</c:f>
              <c:numCache>
                <c:formatCode>General</c:formatCode>
                <c:ptCount val="58"/>
                <c:pt idx="0">
                  <c:v>7.5031071983428399</c:v>
                </c:pt>
                <c:pt idx="1">
                  <c:v>22.569282814614329</c:v>
                </c:pt>
                <c:pt idx="2">
                  <c:v>52.105065110772912</c:v>
                </c:pt>
                <c:pt idx="3">
                  <c:v>65.9856932463709</c:v>
                </c:pt>
                <c:pt idx="4">
                  <c:v>80.273097145718552</c:v>
                </c:pt>
                <c:pt idx="5">
                  <c:v>100.06072669826241</c:v>
                </c:pt>
                <c:pt idx="6">
                  <c:v>114.79506647152091</c:v>
                </c:pt>
                <c:pt idx="7">
                  <c:v>127.71526430293407</c:v>
                </c:pt>
                <c:pt idx="8">
                  <c:v>148.13176550363698</c:v>
                </c:pt>
                <c:pt idx="9">
                  <c:v>164.03783344176969</c:v>
                </c:pt>
                <c:pt idx="10">
                  <c:v>178.71700418994379</c:v>
                </c:pt>
                <c:pt idx="11">
                  <c:v>184.15421029981317</c:v>
                </c:pt>
                <c:pt idx="12">
                  <c:v>166.37559393861565</c:v>
                </c:pt>
                <c:pt idx="13">
                  <c:v>156.90277360869339</c:v>
                </c:pt>
                <c:pt idx="14">
                  <c:v>152.41839890053288</c:v>
                </c:pt>
                <c:pt idx="15">
                  <c:v>123.76222951729252</c:v>
                </c:pt>
                <c:pt idx="16">
                  <c:v>112.98368107926932</c:v>
                </c:pt>
                <c:pt idx="17">
                  <c:v>113.3295497068729</c:v>
                </c:pt>
                <c:pt idx="18">
                  <c:v>115.78659255516253</c:v>
                </c:pt>
                <c:pt idx="19">
                  <c:v>123.72500556173526</c:v>
                </c:pt>
                <c:pt idx="20">
                  <c:v>128.57012838147674</c:v>
                </c:pt>
                <c:pt idx="21">
                  <c:v>134.24990487062402</c:v>
                </c:pt>
                <c:pt idx="22">
                  <c:v>159.41913497138998</c:v>
                </c:pt>
                <c:pt idx="23">
                  <c:v>192.43930207491238</c:v>
                </c:pt>
                <c:pt idx="24">
                  <c:v>194.31807733910222</c:v>
                </c:pt>
                <c:pt idx="25">
                  <c:v>197.63639778703674</c:v>
                </c:pt>
                <c:pt idx="26">
                  <c:v>181.57927516274361</c:v>
                </c:pt>
                <c:pt idx="27">
                  <c:v>190.86599593629154</c:v>
                </c:pt>
                <c:pt idx="28">
                  <c:v>207.45096365834576</c:v>
                </c:pt>
                <c:pt idx="29">
                  <c:v>201.20527294004236</c:v>
                </c:pt>
                <c:pt idx="30">
                  <c:v>203.56050093665442</c:v>
                </c:pt>
                <c:pt idx="31">
                  <c:v>198.34211238998009</c:v>
                </c:pt>
                <c:pt idx="32">
                  <c:v>185.0247787610615</c:v>
                </c:pt>
                <c:pt idx="33">
                  <c:v>190.01318096227519</c:v>
                </c:pt>
                <c:pt idx="34">
                  <c:v>222.16012499047329</c:v>
                </c:pt>
                <c:pt idx="35">
                  <c:v>250.98646551724141</c:v>
                </c:pt>
                <c:pt idx="36">
                  <c:v>258.74552577686762</c:v>
                </c:pt>
                <c:pt idx="37">
                  <c:v>264.88691400895476</c:v>
                </c:pt>
                <c:pt idx="38">
                  <c:v>288.54669454400636</c:v>
                </c:pt>
                <c:pt idx="39">
                  <c:v>286.40103908955899</c:v>
                </c:pt>
                <c:pt idx="40">
                  <c:v>315.35222185828144</c:v>
                </c:pt>
                <c:pt idx="41">
                  <c:v>351.35617103984458</c:v>
                </c:pt>
                <c:pt idx="42">
                  <c:v>366.78201044718895</c:v>
                </c:pt>
                <c:pt idx="43">
                  <c:v>362.88956861755838</c:v>
                </c:pt>
                <c:pt idx="44">
                  <c:v>344.99316792520574</c:v>
                </c:pt>
                <c:pt idx="45">
                  <c:v>302.55674540682395</c:v>
                </c:pt>
                <c:pt idx="46">
                  <c:v>255.72271764082643</c:v>
                </c:pt>
                <c:pt idx="47">
                  <c:v>218.38410120845921</c:v>
                </c:pt>
                <c:pt idx="48">
                  <c:v>163.24280150673562</c:v>
                </c:pt>
                <c:pt idx="49">
                  <c:v>134.51900350377068</c:v>
                </c:pt>
                <c:pt idx="50">
                  <c:v>113.17939713198672</c:v>
                </c:pt>
                <c:pt idx="51">
                  <c:v>101.00155048775778</c:v>
                </c:pt>
                <c:pt idx="52">
                  <c:v>91.104615016738379</c:v>
                </c:pt>
                <c:pt idx="53">
                  <c:v>64.350967925602575</c:v>
                </c:pt>
                <c:pt idx="54">
                  <c:v>23.371998814346462</c:v>
                </c:pt>
                <c:pt idx="55">
                  <c:v>5.9379968203497615</c:v>
                </c:pt>
                <c:pt idx="56">
                  <c:v>6.6748575896347555</c:v>
                </c:pt>
                <c:pt idx="57">
                  <c:v>11.245765901392518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aliment on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Foglio1!$A$3:$A$60</c:f>
              <c:numCache>
                <c:formatCode>General</c:formatCode>
                <c:ptCount val="5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</c:numCache>
            </c:numRef>
          </c:xVal>
          <c:yVal>
            <c:numRef>
              <c:f>Foglio1!$D$3:$D$60</c:f>
              <c:numCache>
                <c:formatCode>General</c:formatCode>
                <c:ptCount val="58"/>
                <c:pt idx="0">
                  <c:v>5.8449338365260344</c:v>
                </c:pt>
                <c:pt idx="1">
                  <c:v>14.131018373252422</c:v>
                </c:pt>
                <c:pt idx="2">
                  <c:v>37.576465691520987</c:v>
                </c:pt>
                <c:pt idx="3">
                  <c:v>67.180119311248703</c:v>
                </c:pt>
                <c:pt idx="4">
                  <c:v>98.128492310734899</c:v>
                </c:pt>
                <c:pt idx="5">
                  <c:v>113.99949217487648</c:v>
                </c:pt>
                <c:pt idx="6">
                  <c:v>122.42635480358454</c:v>
                </c:pt>
                <c:pt idx="7">
                  <c:v>116.98841478197645</c:v>
                </c:pt>
                <c:pt idx="8">
                  <c:v>113.53057054859268</c:v>
                </c:pt>
                <c:pt idx="9">
                  <c:v>120.02731828803346</c:v>
                </c:pt>
                <c:pt idx="10">
                  <c:v>139.23805427799039</c:v>
                </c:pt>
                <c:pt idx="11">
                  <c:v>156.57122075879701</c:v>
                </c:pt>
                <c:pt idx="12">
                  <c:v>156.66705735271171</c:v>
                </c:pt>
                <c:pt idx="13">
                  <c:v>145.86899303173641</c:v>
                </c:pt>
                <c:pt idx="14">
                  <c:v>147.20184515195371</c:v>
                </c:pt>
                <c:pt idx="15">
                  <c:v>149.9782553129341</c:v>
                </c:pt>
                <c:pt idx="16">
                  <c:v>138.18181209626132</c:v>
                </c:pt>
                <c:pt idx="17">
                  <c:v>129.82709625151946</c:v>
                </c:pt>
                <c:pt idx="18">
                  <c:v>124.94579189550244</c:v>
                </c:pt>
                <c:pt idx="19">
                  <c:v>129.96209988371447</c:v>
                </c:pt>
                <c:pt idx="20">
                  <c:v>142.35591590396606</c:v>
                </c:pt>
                <c:pt idx="21">
                  <c:v>150.69086667363069</c:v>
                </c:pt>
                <c:pt idx="22">
                  <c:v>160.21553151561983</c:v>
                </c:pt>
                <c:pt idx="23">
                  <c:v>153.64511670224306</c:v>
                </c:pt>
                <c:pt idx="24">
                  <c:v>151.6831063420006</c:v>
                </c:pt>
                <c:pt idx="25">
                  <c:v>157.92902881536821</c:v>
                </c:pt>
                <c:pt idx="26">
                  <c:v>151.08944822219999</c:v>
                </c:pt>
                <c:pt idx="27">
                  <c:v>141.11548891621734</c:v>
                </c:pt>
                <c:pt idx="28">
                  <c:v>152.68723020971424</c:v>
                </c:pt>
                <c:pt idx="29">
                  <c:v>156.62905076495059</c:v>
                </c:pt>
                <c:pt idx="30">
                  <c:v>158.43051603611198</c:v>
                </c:pt>
                <c:pt idx="31">
                  <c:v>167.80716774145728</c:v>
                </c:pt>
                <c:pt idx="32">
                  <c:v>157.89237019214005</c:v>
                </c:pt>
                <c:pt idx="33">
                  <c:v>158.36417487942964</c:v>
                </c:pt>
                <c:pt idx="34">
                  <c:v>163.34286436333443</c:v>
                </c:pt>
                <c:pt idx="35">
                  <c:v>158.44781680778163</c:v>
                </c:pt>
                <c:pt idx="36">
                  <c:v>152.65808377175196</c:v>
                </c:pt>
                <c:pt idx="37">
                  <c:v>138.7809420000614</c:v>
                </c:pt>
                <c:pt idx="38">
                  <c:v>131.7163062774658</c:v>
                </c:pt>
                <c:pt idx="39">
                  <c:v>124.81745856658286</c:v>
                </c:pt>
                <c:pt idx="40">
                  <c:v>112.89593686786705</c:v>
                </c:pt>
                <c:pt idx="41">
                  <c:v>111.44640485909606</c:v>
                </c:pt>
                <c:pt idx="42">
                  <c:v>107.3783828735709</c:v>
                </c:pt>
                <c:pt idx="43">
                  <c:v>105.10606730076029</c:v>
                </c:pt>
                <c:pt idx="44">
                  <c:v>106.88038396146217</c:v>
                </c:pt>
                <c:pt idx="45">
                  <c:v>106.18975698919691</c:v>
                </c:pt>
                <c:pt idx="46">
                  <c:v>105.74718016698063</c:v>
                </c:pt>
                <c:pt idx="47">
                  <c:v>106.82513017458668</c:v>
                </c:pt>
                <c:pt idx="48">
                  <c:v>109.7942774493778</c:v>
                </c:pt>
                <c:pt idx="49">
                  <c:v>114.34732367039511</c:v>
                </c:pt>
                <c:pt idx="50">
                  <c:v>112.90298055467007</c:v>
                </c:pt>
                <c:pt idx="51">
                  <c:v>104.04729613141457</c:v>
                </c:pt>
                <c:pt idx="52">
                  <c:v>93.897843447398074</c:v>
                </c:pt>
                <c:pt idx="53">
                  <c:v>73.572403524010412</c:v>
                </c:pt>
                <c:pt idx="54">
                  <c:v>44.135814011468455</c:v>
                </c:pt>
                <c:pt idx="55">
                  <c:v>17.970824902357528</c:v>
                </c:pt>
                <c:pt idx="56">
                  <c:v>6.9542462146148898</c:v>
                </c:pt>
                <c:pt idx="57">
                  <c:v>11.347756027691569</c:v>
                </c:pt>
              </c:numCache>
            </c:numRef>
          </c:yVal>
          <c:smooth val="1"/>
        </c:ser>
        <c:axId val="89042304"/>
        <c:axId val="101533568"/>
      </c:scatterChart>
      <c:valAx>
        <c:axId val="890423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slice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533568"/>
        <c:crosses val="autoZero"/>
        <c:crossBetween val="midCat"/>
      </c:valAx>
      <c:valAx>
        <c:axId val="101533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SNR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042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scatterChart>
        <c:scatterStyle val="smoothMarker"/>
        <c:ser>
          <c:idx val="0"/>
          <c:order val="0"/>
          <c:tx>
            <c:strRef>
              <c:f>Foglio1!$B$1</c:f>
              <c:strCache>
                <c:ptCount val="1"/>
                <c:pt idx="0">
                  <c:v>SNR none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Foglio1!$A$3:$A$122</c:f>
              <c:numCache>
                <c:formatCode>General</c:formatCode>
                <c:ptCount val="1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</c:numCache>
            </c:numRef>
          </c:xVal>
          <c:yVal>
            <c:numRef>
              <c:f>Foglio1!$B$2:$B$122</c:f>
              <c:numCache>
                <c:formatCode>General</c:formatCode>
                <c:ptCount val="121"/>
                <c:pt idx="1">
                  <c:v>3.2283076782114835</c:v>
                </c:pt>
                <c:pt idx="2">
                  <c:v>3.0853524102611187</c:v>
                </c:pt>
                <c:pt idx="3">
                  <c:v>3.4701535619443482</c:v>
                </c:pt>
                <c:pt idx="4">
                  <c:v>4.3713854576080857</c:v>
                </c:pt>
                <c:pt idx="5">
                  <c:v>7.4100843433576875</c:v>
                </c:pt>
                <c:pt idx="6">
                  <c:v>10.725356746309165</c:v>
                </c:pt>
                <c:pt idx="7">
                  <c:v>14.075908325429271</c:v>
                </c:pt>
                <c:pt idx="8">
                  <c:v>17.935260693925265</c:v>
                </c:pt>
                <c:pt idx="9">
                  <c:v>22.536749452849929</c:v>
                </c:pt>
                <c:pt idx="10">
                  <c:v>25.358701885169474</c:v>
                </c:pt>
                <c:pt idx="11">
                  <c:v>30.168431484098292</c:v>
                </c:pt>
                <c:pt idx="12">
                  <c:v>33.849936247723136</c:v>
                </c:pt>
                <c:pt idx="13">
                  <c:v>36.857949757033239</c:v>
                </c:pt>
                <c:pt idx="14">
                  <c:v>40.109054383699224</c:v>
                </c:pt>
                <c:pt idx="15">
                  <c:v>42.384723688841945</c:v>
                </c:pt>
                <c:pt idx="16">
                  <c:v>42.530684326710805</c:v>
                </c:pt>
                <c:pt idx="17">
                  <c:v>48.128141280353212</c:v>
                </c:pt>
                <c:pt idx="18">
                  <c:v>48.582002281802595</c:v>
                </c:pt>
                <c:pt idx="19">
                  <c:v>50.006968278731151</c:v>
                </c:pt>
                <c:pt idx="20">
                  <c:v>54.333063511830474</c:v>
                </c:pt>
                <c:pt idx="21">
                  <c:v>56.298102910150043</c:v>
                </c:pt>
                <c:pt idx="22">
                  <c:v>61.473967360527155</c:v>
                </c:pt>
                <c:pt idx="23">
                  <c:v>62.360040038297413</c:v>
                </c:pt>
                <c:pt idx="24">
                  <c:v>64.954432761288501</c:v>
                </c:pt>
                <c:pt idx="25">
                  <c:v>66.577511850875013</c:v>
                </c:pt>
                <c:pt idx="26">
                  <c:v>65.665436253435445</c:v>
                </c:pt>
                <c:pt idx="27">
                  <c:v>66.92383407546285</c:v>
                </c:pt>
                <c:pt idx="28">
                  <c:v>67.768017524644009</c:v>
                </c:pt>
                <c:pt idx="29">
                  <c:v>67.523304503647879</c:v>
                </c:pt>
                <c:pt idx="30">
                  <c:v>68.005134040073273</c:v>
                </c:pt>
                <c:pt idx="31">
                  <c:v>67.939029805183992</c:v>
                </c:pt>
                <c:pt idx="32">
                  <c:v>71.20900420865668</c:v>
                </c:pt>
                <c:pt idx="33">
                  <c:v>72.670896051698008</c:v>
                </c:pt>
                <c:pt idx="34">
                  <c:v>73.237199818758484</c:v>
                </c:pt>
                <c:pt idx="35">
                  <c:v>73.026956014013209</c:v>
                </c:pt>
                <c:pt idx="36">
                  <c:v>75.728040034360788</c:v>
                </c:pt>
                <c:pt idx="37">
                  <c:v>77.166649848637746</c:v>
                </c:pt>
                <c:pt idx="38">
                  <c:v>77.346719218162463</c:v>
                </c:pt>
                <c:pt idx="39">
                  <c:v>79.090912820512813</c:v>
                </c:pt>
                <c:pt idx="40">
                  <c:v>79.193051223116072</c:v>
                </c:pt>
                <c:pt idx="41">
                  <c:v>77.208906306378509</c:v>
                </c:pt>
                <c:pt idx="42">
                  <c:v>78.847259557179115</c:v>
                </c:pt>
                <c:pt idx="43">
                  <c:v>79.485116086235493</c:v>
                </c:pt>
                <c:pt idx="44">
                  <c:v>79.036974408677537</c:v>
                </c:pt>
                <c:pt idx="45">
                  <c:v>80.795766985415696</c:v>
                </c:pt>
                <c:pt idx="46">
                  <c:v>79.548664512434371</c:v>
                </c:pt>
                <c:pt idx="47">
                  <c:v>83.064498708119785</c:v>
                </c:pt>
                <c:pt idx="48">
                  <c:v>82.397888655462182</c:v>
                </c:pt>
                <c:pt idx="49">
                  <c:v>85.154783538214858</c:v>
                </c:pt>
                <c:pt idx="50">
                  <c:v>84.853646066338584</c:v>
                </c:pt>
                <c:pt idx="51">
                  <c:v>86.760827666854354</c:v>
                </c:pt>
                <c:pt idx="52">
                  <c:v>86.531877353415524</c:v>
                </c:pt>
                <c:pt idx="53">
                  <c:v>86.431432312348349</c:v>
                </c:pt>
                <c:pt idx="54">
                  <c:v>86.408617393732413</c:v>
                </c:pt>
                <c:pt idx="55">
                  <c:v>85.82639096779711</c:v>
                </c:pt>
                <c:pt idx="56">
                  <c:v>85.847664634669897</c:v>
                </c:pt>
                <c:pt idx="57">
                  <c:v>88.604338934826771</c:v>
                </c:pt>
                <c:pt idx="58">
                  <c:v>88.021909527710747</c:v>
                </c:pt>
                <c:pt idx="59">
                  <c:v>88.43042363433689</c:v>
                </c:pt>
                <c:pt idx="60">
                  <c:v>87.25435739436621</c:v>
                </c:pt>
                <c:pt idx="61">
                  <c:v>89.520129914067297</c:v>
                </c:pt>
                <c:pt idx="62">
                  <c:v>90.594599207974866</c:v>
                </c:pt>
                <c:pt idx="63">
                  <c:v>89.825536740927049</c:v>
                </c:pt>
                <c:pt idx="64">
                  <c:v>91.280315067871243</c:v>
                </c:pt>
                <c:pt idx="65">
                  <c:v>91.846994597539378</c:v>
                </c:pt>
                <c:pt idx="66">
                  <c:v>92.089400452488377</c:v>
                </c:pt>
                <c:pt idx="67">
                  <c:v>92.31156068059785</c:v>
                </c:pt>
                <c:pt idx="68">
                  <c:v>94.592326664208215</c:v>
                </c:pt>
                <c:pt idx="69">
                  <c:v>93.595063922882346</c:v>
                </c:pt>
                <c:pt idx="70">
                  <c:v>95.250301834223066</c:v>
                </c:pt>
                <c:pt idx="71">
                  <c:v>94.712733422918305</c:v>
                </c:pt>
                <c:pt idx="72">
                  <c:v>97.866663455285746</c:v>
                </c:pt>
                <c:pt idx="73">
                  <c:v>94.988926545694184</c:v>
                </c:pt>
                <c:pt idx="74">
                  <c:v>96.668638411680789</c:v>
                </c:pt>
                <c:pt idx="75">
                  <c:v>95.709420446105597</c:v>
                </c:pt>
                <c:pt idx="76">
                  <c:v>95.936519772924086</c:v>
                </c:pt>
                <c:pt idx="77">
                  <c:v>98.034624067530615</c:v>
                </c:pt>
                <c:pt idx="78">
                  <c:v>98.555352230300471</c:v>
                </c:pt>
                <c:pt idx="79">
                  <c:v>97.952516135293749</c:v>
                </c:pt>
                <c:pt idx="80">
                  <c:v>98.979548831883548</c:v>
                </c:pt>
                <c:pt idx="81">
                  <c:v>100.63324382252218</c:v>
                </c:pt>
                <c:pt idx="82">
                  <c:v>101.6426692802028</c:v>
                </c:pt>
                <c:pt idx="83">
                  <c:v>99.984667220079317</c:v>
                </c:pt>
                <c:pt idx="84">
                  <c:v>101.88709919089003</c:v>
                </c:pt>
                <c:pt idx="85">
                  <c:v>99.27660824439441</c:v>
                </c:pt>
                <c:pt idx="86">
                  <c:v>99.916722466086355</c:v>
                </c:pt>
                <c:pt idx="87">
                  <c:v>98.612265498055066</c:v>
                </c:pt>
                <c:pt idx="88">
                  <c:v>98.59331225140204</c:v>
                </c:pt>
                <c:pt idx="89">
                  <c:v>99.185650023610108</c:v>
                </c:pt>
                <c:pt idx="90">
                  <c:v>100.35500150270448</c:v>
                </c:pt>
                <c:pt idx="91">
                  <c:v>102.13338985624603</c:v>
                </c:pt>
                <c:pt idx="92">
                  <c:v>101.39570055765756</c:v>
                </c:pt>
                <c:pt idx="93">
                  <c:v>104.1489288883255</c:v>
                </c:pt>
                <c:pt idx="94">
                  <c:v>103.26067480222605</c:v>
                </c:pt>
                <c:pt idx="95">
                  <c:v>106.09457251538115</c:v>
                </c:pt>
                <c:pt idx="96">
                  <c:v>106.1641392867174</c:v>
                </c:pt>
                <c:pt idx="97">
                  <c:v>107.822908278567</c:v>
                </c:pt>
                <c:pt idx="98">
                  <c:v>104.10698386199222</c:v>
                </c:pt>
                <c:pt idx="99">
                  <c:v>102.52629825190955</c:v>
                </c:pt>
                <c:pt idx="100">
                  <c:v>102.38626294437937</c:v>
                </c:pt>
                <c:pt idx="101">
                  <c:v>98.015493220881808</c:v>
                </c:pt>
                <c:pt idx="102">
                  <c:v>96.462748162772598</c:v>
                </c:pt>
                <c:pt idx="103">
                  <c:v>92.40420368542317</c:v>
                </c:pt>
                <c:pt idx="104">
                  <c:v>89.013812536257888</c:v>
                </c:pt>
                <c:pt idx="105">
                  <c:v>84.363185860198769</c:v>
                </c:pt>
                <c:pt idx="106">
                  <c:v>82.624177772693159</c:v>
                </c:pt>
                <c:pt idx="107">
                  <c:v>79.290839942215456</c:v>
                </c:pt>
                <c:pt idx="108">
                  <c:v>64.728041037097739</c:v>
                </c:pt>
                <c:pt idx="109">
                  <c:v>57.827005299289404</c:v>
                </c:pt>
                <c:pt idx="110">
                  <c:v>49.801957229766991</c:v>
                </c:pt>
                <c:pt idx="111">
                  <c:v>51.305852747531063</c:v>
                </c:pt>
                <c:pt idx="112">
                  <c:v>43.207768491708258</c:v>
                </c:pt>
                <c:pt idx="113">
                  <c:v>34.200282351340221</c:v>
                </c:pt>
                <c:pt idx="114">
                  <c:v>25.027026557285872</c:v>
                </c:pt>
                <c:pt idx="115">
                  <c:v>16.571900650250559</c:v>
                </c:pt>
                <c:pt idx="116">
                  <c:v>9.8159096570622282</c:v>
                </c:pt>
                <c:pt idx="117">
                  <c:v>3.9045296022585751</c:v>
                </c:pt>
                <c:pt idx="118">
                  <c:v>3.1781521739130376</c:v>
                </c:pt>
                <c:pt idx="119">
                  <c:v>3.2563317180214071</c:v>
                </c:pt>
                <c:pt idx="120">
                  <c:v>2.9576448199034533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SNR aliment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Foglio1!$A$3:$A$122</c:f>
              <c:numCache>
                <c:formatCode>General</c:formatCode>
                <c:ptCount val="1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</c:numCache>
            </c:numRef>
          </c:xVal>
          <c:yVal>
            <c:numRef>
              <c:f>Foglio1!$C$3:$C$122</c:f>
              <c:numCache>
                <c:formatCode>General</c:formatCode>
                <c:ptCount val="120"/>
                <c:pt idx="0">
                  <c:v>2.9001996679678799</c:v>
                </c:pt>
                <c:pt idx="1">
                  <c:v>3.0947415106784635</c:v>
                </c:pt>
                <c:pt idx="2">
                  <c:v>3.195311781477062</c:v>
                </c:pt>
                <c:pt idx="3">
                  <c:v>3.2778187602296045</c:v>
                </c:pt>
                <c:pt idx="4">
                  <c:v>4.0557210014677416</c:v>
                </c:pt>
                <c:pt idx="5">
                  <c:v>7.1390246921220424</c:v>
                </c:pt>
                <c:pt idx="6">
                  <c:v>10.31397581109618</c:v>
                </c:pt>
                <c:pt idx="7">
                  <c:v>14.24268245715386</c:v>
                </c:pt>
                <c:pt idx="8">
                  <c:v>17.280843249860435</c:v>
                </c:pt>
                <c:pt idx="9">
                  <c:v>21.53392963949759</c:v>
                </c:pt>
                <c:pt idx="10">
                  <c:v>25.840300350469409</c:v>
                </c:pt>
                <c:pt idx="11">
                  <c:v>28.765797278436768</c:v>
                </c:pt>
                <c:pt idx="12">
                  <c:v>32.779552546676022</c:v>
                </c:pt>
                <c:pt idx="13">
                  <c:v>35.22239928717098</c:v>
                </c:pt>
                <c:pt idx="14">
                  <c:v>38.451755215768479</c:v>
                </c:pt>
                <c:pt idx="15">
                  <c:v>41.670792936288194</c:v>
                </c:pt>
                <c:pt idx="16">
                  <c:v>43.731162109707505</c:v>
                </c:pt>
                <c:pt idx="17">
                  <c:v>48.476743359687198</c:v>
                </c:pt>
                <c:pt idx="18">
                  <c:v>50.990124153498854</c:v>
                </c:pt>
                <c:pt idx="19">
                  <c:v>53.60944607740209</c:v>
                </c:pt>
                <c:pt idx="20">
                  <c:v>55.466356355671159</c:v>
                </c:pt>
                <c:pt idx="21">
                  <c:v>59.097329561137144</c:v>
                </c:pt>
                <c:pt idx="22">
                  <c:v>62.944383202099736</c:v>
                </c:pt>
                <c:pt idx="23">
                  <c:v>64.273397008095088</c:v>
                </c:pt>
                <c:pt idx="24">
                  <c:v>67.845837708657498</c:v>
                </c:pt>
                <c:pt idx="25">
                  <c:v>67.695234997560519</c:v>
                </c:pt>
                <c:pt idx="26">
                  <c:v>67.173062392054902</c:v>
                </c:pt>
                <c:pt idx="27">
                  <c:v>68.742041042706589</c:v>
                </c:pt>
                <c:pt idx="28">
                  <c:v>69.267732024429236</c:v>
                </c:pt>
                <c:pt idx="29">
                  <c:v>69.379889531924235</c:v>
                </c:pt>
                <c:pt idx="30">
                  <c:v>68.822903582609754</c:v>
                </c:pt>
                <c:pt idx="31">
                  <c:v>71.377839475012621</c:v>
                </c:pt>
                <c:pt idx="32">
                  <c:v>71.323528844112474</c:v>
                </c:pt>
                <c:pt idx="33">
                  <c:v>71.860401389424638</c:v>
                </c:pt>
                <c:pt idx="34">
                  <c:v>75.069825934206321</c:v>
                </c:pt>
                <c:pt idx="35">
                  <c:v>75.774805505685208</c:v>
                </c:pt>
                <c:pt idx="36">
                  <c:v>77.337831291253679</c:v>
                </c:pt>
                <c:pt idx="37">
                  <c:v>77.710064542154086</c:v>
                </c:pt>
                <c:pt idx="38">
                  <c:v>78.530626143525112</c:v>
                </c:pt>
                <c:pt idx="39">
                  <c:v>79.541357097285399</c:v>
                </c:pt>
                <c:pt idx="40">
                  <c:v>81.448357005677167</c:v>
                </c:pt>
                <c:pt idx="41">
                  <c:v>79.751056688215058</c:v>
                </c:pt>
                <c:pt idx="42">
                  <c:v>77.974903083074565</c:v>
                </c:pt>
                <c:pt idx="43">
                  <c:v>79.82390969941379</c:v>
                </c:pt>
                <c:pt idx="44">
                  <c:v>81.587618482156103</c:v>
                </c:pt>
                <c:pt idx="45">
                  <c:v>81.073984779555119</c:v>
                </c:pt>
                <c:pt idx="46">
                  <c:v>79.754344844527239</c:v>
                </c:pt>
                <c:pt idx="47">
                  <c:v>83.405900337586488</c:v>
                </c:pt>
                <c:pt idx="48">
                  <c:v>84.504833134175499</c:v>
                </c:pt>
                <c:pt idx="49">
                  <c:v>84.415712744123056</c:v>
                </c:pt>
                <c:pt idx="50">
                  <c:v>85.127825533269558</c:v>
                </c:pt>
                <c:pt idx="51">
                  <c:v>84.772539645767964</c:v>
                </c:pt>
                <c:pt idx="52">
                  <c:v>85.062841760793788</c:v>
                </c:pt>
                <c:pt idx="53">
                  <c:v>86.903743604136523</c:v>
                </c:pt>
                <c:pt idx="54">
                  <c:v>86.41858637616258</c:v>
                </c:pt>
                <c:pt idx="55">
                  <c:v>86.696533044420349</c:v>
                </c:pt>
                <c:pt idx="56">
                  <c:v>86.68338370550758</c:v>
                </c:pt>
                <c:pt idx="57">
                  <c:v>85.751531294482959</c:v>
                </c:pt>
                <c:pt idx="58">
                  <c:v>85.007562449119717</c:v>
                </c:pt>
                <c:pt idx="59">
                  <c:v>85.762281972031758</c:v>
                </c:pt>
                <c:pt idx="60">
                  <c:v>85.28799914126256</c:v>
                </c:pt>
                <c:pt idx="61">
                  <c:v>84.523991773037608</c:v>
                </c:pt>
                <c:pt idx="62">
                  <c:v>86.39348665616707</c:v>
                </c:pt>
                <c:pt idx="63">
                  <c:v>88.401742603810021</c:v>
                </c:pt>
                <c:pt idx="64">
                  <c:v>91.445769673444516</c:v>
                </c:pt>
                <c:pt idx="65">
                  <c:v>90.396398394358059</c:v>
                </c:pt>
                <c:pt idx="66">
                  <c:v>89.299790767621289</c:v>
                </c:pt>
                <c:pt idx="67">
                  <c:v>93.990625357265557</c:v>
                </c:pt>
                <c:pt idx="68">
                  <c:v>93.708384569841044</c:v>
                </c:pt>
                <c:pt idx="69">
                  <c:v>92.699939101407409</c:v>
                </c:pt>
                <c:pt idx="70">
                  <c:v>93.794345415387497</c:v>
                </c:pt>
                <c:pt idx="71">
                  <c:v>94.192460822665865</c:v>
                </c:pt>
                <c:pt idx="72">
                  <c:v>91.788898730439527</c:v>
                </c:pt>
                <c:pt idx="73">
                  <c:v>92.677194601453451</c:v>
                </c:pt>
                <c:pt idx="74">
                  <c:v>95.288742794530705</c:v>
                </c:pt>
                <c:pt idx="75">
                  <c:v>93.813683345078871</c:v>
                </c:pt>
                <c:pt idx="76">
                  <c:v>93.342674728045196</c:v>
                </c:pt>
                <c:pt idx="77">
                  <c:v>96.306689043394869</c:v>
                </c:pt>
                <c:pt idx="78">
                  <c:v>95.974230842275176</c:v>
                </c:pt>
                <c:pt idx="79">
                  <c:v>97.383488872935757</c:v>
                </c:pt>
                <c:pt idx="80">
                  <c:v>95.579557662665238</c:v>
                </c:pt>
                <c:pt idx="81">
                  <c:v>98.164057084120202</c:v>
                </c:pt>
                <c:pt idx="82">
                  <c:v>98.256952089216497</c:v>
                </c:pt>
                <c:pt idx="83">
                  <c:v>96.984984237597487</c:v>
                </c:pt>
                <c:pt idx="84">
                  <c:v>96.156738292792085</c:v>
                </c:pt>
                <c:pt idx="85">
                  <c:v>95.932374373946658</c:v>
                </c:pt>
                <c:pt idx="86">
                  <c:v>97.211442665763897</c:v>
                </c:pt>
                <c:pt idx="87">
                  <c:v>97.202405806952569</c:v>
                </c:pt>
                <c:pt idx="88">
                  <c:v>97.273851761846899</c:v>
                </c:pt>
                <c:pt idx="89">
                  <c:v>99.766567349472396</c:v>
                </c:pt>
                <c:pt idx="90">
                  <c:v>101.90421673090023</c:v>
                </c:pt>
                <c:pt idx="91">
                  <c:v>100.54599640402947</c:v>
                </c:pt>
                <c:pt idx="92">
                  <c:v>103.46849483707258</c:v>
                </c:pt>
                <c:pt idx="93">
                  <c:v>104.82265119336552</c:v>
                </c:pt>
                <c:pt idx="94">
                  <c:v>104.44333492234759</c:v>
                </c:pt>
                <c:pt idx="95">
                  <c:v>105.96998956822642</c:v>
                </c:pt>
                <c:pt idx="96">
                  <c:v>105.32646909827778</c:v>
                </c:pt>
                <c:pt idx="97">
                  <c:v>105.60845055986864</c:v>
                </c:pt>
                <c:pt idx="98">
                  <c:v>100.92123235887097</c:v>
                </c:pt>
                <c:pt idx="99">
                  <c:v>99.507072722090967</c:v>
                </c:pt>
                <c:pt idx="100">
                  <c:v>95.016396196185568</c:v>
                </c:pt>
                <c:pt idx="101">
                  <c:v>92.30518867924529</c:v>
                </c:pt>
                <c:pt idx="102">
                  <c:v>89.479491669319827</c:v>
                </c:pt>
                <c:pt idx="103">
                  <c:v>87.375958594151925</c:v>
                </c:pt>
                <c:pt idx="104">
                  <c:v>85.042322097378275</c:v>
                </c:pt>
                <c:pt idx="105">
                  <c:v>80.048841656043848</c:v>
                </c:pt>
                <c:pt idx="106">
                  <c:v>76.431701837210611</c:v>
                </c:pt>
                <c:pt idx="107">
                  <c:v>70.521512629161876</c:v>
                </c:pt>
                <c:pt idx="108">
                  <c:v>63.973649749738094</c:v>
                </c:pt>
                <c:pt idx="109">
                  <c:v>57.071926583636063</c:v>
                </c:pt>
                <c:pt idx="110">
                  <c:v>49.093631308680983</c:v>
                </c:pt>
                <c:pt idx="111">
                  <c:v>41.736997824974523</c:v>
                </c:pt>
                <c:pt idx="112">
                  <c:v>32.590421032081821</c:v>
                </c:pt>
                <c:pt idx="113">
                  <c:v>24.098797425474253</c:v>
                </c:pt>
                <c:pt idx="114">
                  <c:v>16.471103850477789</c:v>
                </c:pt>
                <c:pt idx="115">
                  <c:v>8.4666085407932368</c:v>
                </c:pt>
                <c:pt idx="116">
                  <c:v>3.8363127374525101</c:v>
                </c:pt>
                <c:pt idx="117">
                  <c:v>3.3018084920496156</c:v>
                </c:pt>
                <c:pt idx="118">
                  <c:v>3.1595583652390653</c:v>
                </c:pt>
                <c:pt idx="119">
                  <c:v>3.0438365813571311</c:v>
                </c:pt>
              </c:numCache>
            </c:numRef>
          </c:yVal>
          <c:smooth val="1"/>
        </c:ser>
        <c:axId val="78605696"/>
        <c:axId val="78628736"/>
      </c:scatterChart>
      <c:valAx>
        <c:axId val="78605696"/>
        <c:scaling>
          <c:orientation val="minMax"/>
          <c:max val="121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slice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628736"/>
        <c:crosses val="autoZero"/>
        <c:crossBetween val="midCat"/>
      </c:valAx>
      <c:valAx>
        <c:axId val="78628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SNR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605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9AB2C-3017-4232-92E3-E53774B7F230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E590-C178-41BD-AB8B-ADA6D5CBBC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815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52DA-129B-48CB-89DA-08A0DAD6DDA5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1244-42C0-4184-B9BF-3D0C185232F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0.jpeg"/><Relationship Id="rId7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jpe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0.jpe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0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64305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700" b="1" dirty="0" smtClean="0">
                <a:cs typeface="Times New Roman" pitchFamily="18" charset="0"/>
              </a:rPr>
              <a:t>MR Compatibile </a:t>
            </a:r>
            <a:r>
              <a:rPr lang="it-IT" sz="3700" b="1" dirty="0" err="1">
                <a:cs typeface="Times New Roman" pitchFamily="18" charset="0"/>
              </a:rPr>
              <a:t>p</a:t>
            </a:r>
            <a:r>
              <a:rPr lang="it-IT" sz="3700" b="1" dirty="0" err="1" smtClean="0">
                <a:cs typeface="Times New Roman" pitchFamily="18" charset="0"/>
              </a:rPr>
              <a:t>ower</a:t>
            </a:r>
            <a:r>
              <a:rPr lang="it-IT" sz="3700" b="1" dirty="0" smtClean="0">
                <a:cs typeface="Times New Roman" pitchFamily="18" charset="0"/>
              </a:rPr>
              <a:t> </a:t>
            </a:r>
            <a:r>
              <a:rPr lang="it-IT" sz="3700" b="1" dirty="0" err="1" smtClean="0">
                <a:cs typeface="Times New Roman" pitchFamily="18" charset="0"/>
              </a:rPr>
              <a:t>supply</a:t>
            </a:r>
            <a:r>
              <a:rPr lang="it-IT" sz="3700" b="1" dirty="0" smtClean="0">
                <a:cs typeface="Times New Roman" pitchFamily="18" charset="0"/>
              </a:rPr>
              <a:t> for PET detectors of an </a:t>
            </a:r>
            <a:r>
              <a:rPr lang="it-IT" sz="3700" b="1" dirty="0" err="1" smtClean="0">
                <a:cs typeface="Times New Roman" pitchFamily="18" charset="0"/>
              </a:rPr>
              <a:t>integrated</a:t>
            </a:r>
            <a:r>
              <a:rPr lang="it-IT" sz="3700" b="1" dirty="0" smtClean="0">
                <a:cs typeface="Times New Roman" pitchFamily="18" charset="0"/>
              </a:rPr>
              <a:t> PET/MR scanner </a:t>
            </a:r>
            <a:endParaRPr lang="it-IT" sz="3700" b="1" dirty="0">
              <a:cs typeface="Times New Roman" pitchFamily="18" charset="0"/>
            </a:endParaRPr>
          </a:p>
        </p:txBody>
      </p:sp>
      <p:pic>
        <p:nvPicPr>
          <p:cNvPr id="5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865" y="111350"/>
            <a:ext cx="3795083" cy="110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Comunicazione\Immagini\LOGHI CAEN\CAEN Tools for Discovery\CAEN logo 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524" y="4572008"/>
            <a:ext cx="3004952" cy="8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0" y="307181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cs typeface="Times New Roman" pitchFamily="18" charset="0"/>
              </a:rPr>
              <a:t>Vito Gagliardi</a:t>
            </a:r>
            <a:endParaRPr lang="it-IT" sz="3000" dirty="0">
              <a:cs typeface="Times New Roman" pitchFamily="18" charset="0"/>
            </a:endParaRPr>
          </a:p>
        </p:txBody>
      </p:sp>
      <p:pic>
        <p:nvPicPr>
          <p:cNvPr id="8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966" y="0"/>
            <a:ext cx="275503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ites.google.com/site/theoryflorence/_/rsrc/1475659560517/config/Infn_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429132"/>
            <a:ext cx="1342898" cy="989055"/>
          </a:xfrm>
          <a:prstGeom prst="rect">
            <a:avLst/>
          </a:prstGeom>
          <a:noFill/>
        </p:spPr>
      </p:pic>
      <p:pic>
        <p:nvPicPr>
          <p:cNvPr id="11268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9854" y="4429132"/>
            <a:ext cx="1026922" cy="1048466"/>
          </a:xfrm>
          <a:prstGeom prst="rect">
            <a:avLst/>
          </a:prstGeom>
          <a:noFill/>
        </p:spPr>
      </p:pic>
      <p:pic>
        <p:nvPicPr>
          <p:cNvPr id="11270" name="Picture 6" descr="Risultati immagini per unif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8127" y="5680967"/>
            <a:ext cx="1105916" cy="1140388"/>
          </a:xfrm>
          <a:prstGeom prst="rect">
            <a:avLst/>
          </a:prstGeom>
          <a:noFill/>
        </p:spPr>
      </p:pic>
      <p:pic>
        <p:nvPicPr>
          <p:cNvPr id="11272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5786454"/>
            <a:ext cx="1665178" cy="816264"/>
          </a:xfrm>
          <a:prstGeom prst="rect">
            <a:avLst/>
          </a:prstGeom>
          <a:noFill/>
        </p:spPr>
      </p:pic>
      <p:pic>
        <p:nvPicPr>
          <p:cNvPr id="11274" name="Picture 10" descr="https://lh5.ggpht.com/HcK8EfyH-cWjchva5Cdca_UAVE-r567dYGJSdRM17CGip6BljdkHGrYMFDtcYDAP1Q=w170"/>
          <p:cNvPicPr>
            <a:picLocks noChangeAspect="1" noChangeArrowheads="1"/>
          </p:cNvPicPr>
          <p:nvPr/>
        </p:nvPicPr>
        <p:blipFill>
          <a:blip r:embed="rId9"/>
          <a:srcRect t="16214" b="15960"/>
          <a:stretch>
            <a:fillRect/>
          </a:stretch>
        </p:blipFill>
        <p:spPr bwMode="auto">
          <a:xfrm>
            <a:off x="3786182" y="5643578"/>
            <a:ext cx="1790518" cy="1214422"/>
          </a:xfrm>
          <a:prstGeom prst="rect">
            <a:avLst/>
          </a:prstGeom>
          <a:noFill/>
        </p:spPr>
      </p:pic>
      <p:pic>
        <p:nvPicPr>
          <p:cNvPr id="13" name="Picture 14" descr="http://www.geometriarezzo.it/images/LogoRegioneToscan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27" y="191556"/>
            <a:ext cx="819255" cy="1294424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0" y="37861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cs typeface="Times New Roman" pitchFamily="18" charset="0"/>
              </a:rPr>
              <a:t>PSMR 2018, </a:t>
            </a:r>
            <a:r>
              <a:rPr lang="it-IT" sz="3000" dirty="0" err="1" smtClean="0">
                <a:cs typeface="Times New Roman" pitchFamily="18" charset="0"/>
              </a:rPr>
              <a:t>Hermitage</a:t>
            </a:r>
            <a:r>
              <a:rPr lang="it-IT" sz="3000" dirty="0" smtClean="0">
                <a:cs typeface="Times New Roman" pitchFamily="18" charset="0"/>
              </a:rPr>
              <a:t> Hotel, Elba Island</a:t>
            </a:r>
            <a:endParaRPr lang="it-IT" sz="3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0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0" y="65502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N. O. </a:t>
            </a:r>
            <a:r>
              <a:rPr lang="it-IT" sz="800" dirty="0" err="1" smtClean="0"/>
              <a:t>Sokal</a:t>
            </a:r>
            <a:r>
              <a:rPr lang="it-IT" sz="800" dirty="0" smtClean="0"/>
              <a:t> et al., </a:t>
            </a:r>
            <a:r>
              <a:rPr lang="en-US" sz="800" i="1" dirty="0" smtClean="0"/>
              <a:t>Class-E </a:t>
            </a:r>
            <a:r>
              <a:rPr lang="en-US" sz="800" i="1" dirty="0"/>
              <a:t>High-Efficiency RF/Microwave Power Amplifiers: Principles of Operation, Design Procedures, and Experimental </a:t>
            </a:r>
            <a:r>
              <a:rPr lang="en-US" sz="800" i="1" dirty="0" smtClean="0"/>
              <a:t>Verification</a:t>
            </a:r>
            <a:r>
              <a:rPr lang="en-US" sz="800" dirty="0" smtClean="0"/>
              <a:t>, 2002, Springer US.</a:t>
            </a:r>
          </a:p>
          <a:p>
            <a:r>
              <a:rPr lang="it-IT" sz="800" dirty="0" smtClean="0"/>
              <a:t>M. K.  </a:t>
            </a:r>
            <a:r>
              <a:rPr lang="it-IT" sz="800" dirty="0" err="1" smtClean="0"/>
              <a:t>Kazimierczuk</a:t>
            </a:r>
            <a:r>
              <a:rPr lang="it-IT" sz="800" dirty="0" smtClean="0"/>
              <a:t>, D. </a:t>
            </a:r>
            <a:r>
              <a:rPr lang="it-IT" sz="800" dirty="0" err="1" smtClean="0"/>
              <a:t>Czarkoeski</a:t>
            </a:r>
            <a:r>
              <a:rPr lang="it-IT" sz="800" dirty="0" smtClean="0"/>
              <a:t>, </a:t>
            </a:r>
            <a:r>
              <a:rPr lang="it-IT" sz="800" i="1" dirty="0" err="1" smtClean="0"/>
              <a:t>Resonant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Power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converters</a:t>
            </a:r>
            <a:r>
              <a:rPr lang="it-IT" sz="800" i="1" dirty="0" smtClean="0"/>
              <a:t>, </a:t>
            </a:r>
            <a:r>
              <a:rPr lang="it-IT" sz="800" dirty="0" smtClean="0"/>
              <a:t>2011, </a:t>
            </a:r>
            <a:r>
              <a:rPr lang="it-IT" sz="800" dirty="0" err="1" smtClean="0"/>
              <a:t>Wiley</a:t>
            </a:r>
            <a:r>
              <a:rPr lang="it-IT" sz="800" i="1" dirty="0" smtClean="0"/>
              <a:t>  </a:t>
            </a:r>
            <a:endParaRPr lang="it-IT" sz="800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43608" y="978555"/>
            <a:ext cx="701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VHF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5496" y="1285860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b="1" dirty="0" smtClean="0"/>
              <a:t>Inverter: </a:t>
            </a:r>
            <a:r>
              <a:rPr lang="it-IT" dirty="0" err="1" smtClean="0"/>
              <a:t>generates</a:t>
            </a:r>
            <a:r>
              <a:rPr lang="it-IT" dirty="0" smtClean="0"/>
              <a:t> from an input DC </a:t>
            </a:r>
            <a:r>
              <a:rPr lang="it-IT" dirty="0" err="1" smtClean="0"/>
              <a:t>voltage</a:t>
            </a:r>
            <a:r>
              <a:rPr lang="it-IT" dirty="0" smtClean="0"/>
              <a:t> an RF </a:t>
            </a:r>
            <a:r>
              <a:rPr lang="it-IT" dirty="0" err="1" smtClean="0"/>
              <a:t>signal</a:t>
            </a:r>
            <a:r>
              <a:rPr lang="it-IT" dirty="0" smtClean="0"/>
              <a:t>;</a:t>
            </a:r>
            <a:endParaRPr lang="it-IT" b="1" dirty="0"/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err="1" smtClean="0"/>
              <a:t>Rectifier</a:t>
            </a:r>
            <a:r>
              <a:rPr lang="it-IT" b="1" dirty="0" smtClean="0"/>
              <a:t>: </a:t>
            </a:r>
            <a:r>
              <a:rPr lang="it-IT" dirty="0" err="1" smtClean="0"/>
              <a:t>converts</a:t>
            </a:r>
            <a:r>
              <a:rPr lang="it-IT" dirty="0" smtClean="0"/>
              <a:t> the RF </a:t>
            </a:r>
            <a:r>
              <a:rPr lang="it-IT" dirty="0" err="1" smtClean="0"/>
              <a:t>voltage</a:t>
            </a:r>
            <a:r>
              <a:rPr lang="it-IT" dirty="0" smtClean="0"/>
              <a:t> in a DC </a:t>
            </a:r>
            <a:r>
              <a:rPr lang="it-IT" dirty="0" err="1" smtClean="0"/>
              <a:t>voltage</a:t>
            </a:r>
            <a:r>
              <a:rPr lang="it-IT" dirty="0" smtClean="0"/>
              <a:t>;</a:t>
            </a:r>
            <a:endParaRPr lang="it-IT" b="1" dirty="0"/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err="1" smtClean="0"/>
              <a:t>Impedance</a:t>
            </a:r>
            <a:r>
              <a:rPr lang="it-IT" b="1" dirty="0" smtClean="0"/>
              <a:t> </a:t>
            </a:r>
            <a:r>
              <a:rPr lang="it-IT" b="1" dirty="0" err="1" smtClean="0"/>
              <a:t>adaptation</a:t>
            </a:r>
            <a:r>
              <a:rPr lang="it-IT" b="1" dirty="0" smtClean="0"/>
              <a:t>: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r>
              <a:rPr lang="it-IT" dirty="0" smtClean="0"/>
              <a:t>, </a:t>
            </a:r>
            <a:r>
              <a:rPr lang="it-IT" dirty="0" err="1" smtClean="0"/>
              <a:t>adusts</a:t>
            </a:r>
            <a:r>
              <a:rPr lang="it-IT" dirty="0" smtClean="0"/>
              <a:t> the </a:t>
            </a:r>
            <a:r>
              <a:rPr lang="it-IT" dirty="0" err="1" smtClean="0"/>
              <a:t>impedance</a:t>
            </a:r>
            <a:r>
              <a:rPr lang="it-IT" dirty="0" smtClean="0"/>
              <a:t> for the inverter;</a:t>
            </a:r>
            <a:endParaRPr lang="it-IT" b="1" dirty="0" smtClean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4112" t="30233" r="2841" b="16279"/>
          <a:stretch/>
        </p:blipFill>
        <p:spPr bwMode="auto">
          <a:xfrm>
            <a:off x="503548" y="2857496"/>
            <a:ext cx="81369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>
          <a:xfrm>
            <a:off x="736006" y="2857496"/>
            <a:ext cx="3835994" cy="1554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593903" y="2857496"/>
            <a:ext cx="1728192" cy="47416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6354324" y="2857496"/>
            <a:ext cx="2246988" cy="15542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736006" y="4411778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DC-DC VHF </a:t>
            </a:r>
            <a:r>
              <a:rPr lang="it-IT" sz="1200" i="1" dirty="0" err="1" smtClean="0"/>
              <a:t>class</a:t>
            </a:r>
            <a:r>
              <a:rPr lang="it-IT" sz="1200" i="1" dirty="0" smtClean="0"/>
              <a:t> E </a:t>
            </a:r>
            <a:r>
              <a:rPr lang="it-IT" sz="1200" i="1" dirty="0" err="1" smtClean="0"/>
              <a:t>converter</a:t>
            </a:r>
            <a:r>
              <a:rPr lang="it-IT" sz="1200" i="1" dirty="0" smtClean="0"/>
              <a:t>, </a:t>
            </a:r>
            <a:r>
              <a:rPr lang="it-IT" sz="1200" i="1" dirty="0" err="1" smtClean="0"/>
              <a:t>scheme</a:t>
            </a:r>
            <a:r>
              <a:rPr lang="it-IT" sz="1200" i="1" dirty="0" smtClean="0"/>
              <a:t> of the </a:t>
            </a:r>
            <a:r>
              <a:rPr lang="it-IT" sz="1200" i="1" dirty="0" err="1" smtClean="0"/>
              <a:t>power</a:t>
            </a:r>
            <a:r>
              <a:rPr lang="it-IT" sz="1200" i="1" dirty="0" smtClean="0"/>
              <a:t> part 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xmlns="" val="680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1043608" y="978555"/>
            <a:ext cx="701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VHF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5496" y="1285860"/>
            <a:ext cx="907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b="1" dirty="0" smtClean="0"/>
              <a:t>Inverter: </a:t>
            </a:r>
            <a:r>
              <a:rPr lang="it-IT" dirty="0" err="1" smtClean="0"/>
              <a:t>generates</a:t>
            </a:r>
            <a:r>
              <a:rPr lang="it-IT" dirty="0" smtClean="0"/>
              <a:t> from an input DC </a:t>
            </a:r>
            <a:r>
              <a:rPr lang="it-IT" dirty="0" err="1" smtClean="0"/>
              <a:t>voltage</a:t>
            </a:r>
            <a:r>
              <a:rPr lang="it-IT" dirty="0" smtClean="0"/>
              <a:t> an RF </a:t>
            </a:r>
            <a:r>
              <a:rPr lang="it-IT" dirty="0" err="1" smtClean="0"/>
              <a:t>signal</a:t>
            </a:r>
            <a:r>
              <a:rPr lang="it-IT" dirty="0" smtClean="0"/>
              <a:t>;</a:t>
            </a:r>
            <a:endParaRPr lang="it-IT" b="1" dirty="0"/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err="1" smtClean="0"/>
              <a:t>Rectifier</a:t>
            </a:r>
            <a:r>
              <a:rPr lang="it-IT" b="1" dirty="0" smtClean="0"/>
              <a:t>: </a:t>
            </a:r>
            <a:r>
              <a:rPr lang="it-IT" dirty="0" err="1" smtClean="0"/>
              <a:t>converts</a:t>
            </a:r>
            <a:r>
              <a:rPr lang="it-IT" dirty="0" smtClean="0"/>
              <a:t> the RF </a:t>
            </a:r>
            <a:r>
              <a:rPr lang="it-IT" dirty="0" err="1" smtClean="0"/>
              <a:t>voltage</a:t>
            </a:r>
            <a:r>
              <a:rPr lang="it-IT" dirty="0" smtClean="0"/>
              <a:t> in a DC </a:t>
            </a:r>
            <a:r>
              <a:rPr lang="it-IT" dirty="0" err="1" smtClean="0"/>
              <a:t>voltage</a:t>
            </a:r>
            <a:r>
              <a:rPr lang="it-IT" dirty="0" smtClean="0"/>
              <a:t>;</a:t>
            </a:r>
            <a:endParaRPr lang="it-IT" b="1" dirty="0"/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err="1" smtClean="0"/>
              <a:t>Impedance</a:t>
            </a:r>
            <a:r>
              <a:rPr lang="it-IT" b="1" dirty="0" smtClean="0"/>
              <a:t> </a:t>
            </a:r>
            <a:r>
              <a:rPr lang="it-IT" b="1" dirty="0" err="1" smtClean="0"/>
              <a:t>adaptation</a:t>
            </a:r>
            <a:r>
              <a:rPr lang="it-IT" b="1" dirty="0" smtClean="0"/>
              <a:t>: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r>
              <a:rPr lang="it-IT" dirty="0" smtClean="0"/>
              <a:t>, </a:t>
            </a:r>
            <a:r>
              <a:rPr lang="it-IT" dirty="0" err="1" smtClean="0"/>
              <a:t>adusts</a:t>
            </a:r>
            <a:r>
              <a:rPr lang="it-IT" dirty="0" smtClean="0"/>
              <a:t> the </a:t>
            </a:r>
            <a:r>
              <a:rPr lang="it-IT" dirty="0" err="1" smtClean="0"/>
              <a:t>impedance</a:t>
            </a:r>
            <a:r>
              <a:rPr lang="it-IT" dirty="0" smtClean="0"/>
              <a:t> for the inverter;</a:t>
            </a:r>
            <a:endParaRPr lang="it-IT" b="1" dirty="0"/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/>
              <a:t>Feedback control: </a:t>
            </a:r>
            <a:r>
              <a:rPr lang="it-IT" dirty="0" err="1" smtClean="0"/>
              <a:t>keeps</a:t>
            </a:r>
            <a:r>
              <a:rPr lang="it-IT" dirty="0" smtClean="0"/>
              <a:t> the output DC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input </a:t>
            </a:r>
            <a:r>
              <a:rPr lang="it-IT" dirty="0" err="1" smtClean="0"/>
              <a:t>voltage</a:t>
            </a:r>
            <a:r>
              <a:rPr lang="it-IT" dirty="0" smtClean="0"/>
              <a:t> and input </a:t>
            </a:r>
            <a:r>
              <a:rPr lang="it-IT" dirty="0" err="1" smtClean="0"/>
              <a:t>load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/>
              <a:t>.</a:t>
            </a:r>
            <a:endParaRPr lang="it-IT" b="1" dirty="0" smtClean="0"/>
          </a:p>
        </p:txBody>
      </p:sp>
      <p:pic>
        <p:nvPicPr>
          <p:cNvPr id="10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4112" t="30233" r="2841" b="16279"/>
          <a:stretch/>
        </p:blipFill>
        <p:spPr bwMode="auto">
          <a:xfrm>
            <a:off x="503548" y="2857496"/>
            <a:ext cx="81369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16511" t="15221" r="15084" b="4233"/>
          <a:stretch/>
        </p:blipFill>
        <p:spPr bwMode="auto">
          <a:xfrm>
            <a:off x="1364462" y="4770993"/>
            <a:ext cx="2700300" cy="14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8" cstate="print"/>
          <a:srcRect l="6362" t="30249" r="14618" b="5765"/>
          <a:stretch/>
        </p:blipFill>
        <p:spPr bwMode="auto">
          <a:xfrm>
            <a:off x="4924675" y="4770993"/>
            <a:ext cx="2751034" cy="14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1364462" y="6152397"/>
            <a:ext cx="2705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err="1" smtClean="0"/>
              <a:t>Frequency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deviation</a:t>
            </a:r>
            <a:r>
              <a:rPr lang="it-IT" sz="1200" i="1" dirty="0" smtClean="0"/>
              <a:t> feedback </a:t>
            </a:r>
            <a:r>
              <a:rPr lang="it-IT" sz="1200" i="1" dirty="0" err="1" smtClean="0"/>
              <a:t>scheme</a:t>
            </a:r>
            <a:endParaRPr lang="it-IT" sz="1200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508800" y="6152397"/>
            <a:ext cx="3582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Feedback control </a:t>
            </a:r>
            <a:r>
              <a:rPr lang="it-IT" sz="1200" i="1" dirty="0" err="1" smtClean="0"/>
              <a:t>works</a:t>
            </a:r>
            <a:r>
              <a:rPr lang="it-IT" sz="1200" i="1" dirty="0" smtClean="0"/>
              <a:t> over the </a:t>
            </a:r>
            <a:r>
              <a:rPr lang="it-IT" sz="1200" i="1" dirty="0" err="1" smtClean="0"/>
              <a:t>resonant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frequency</a:t>
            </a:r>
            <a:endParaRPr lang="it-IT" sz="1200" i="1" dirty="0"/>
          </a:p>
        </p:txBody>
      </p:sp>
      <p:sp>
        <p:nvSpPr>
          <p:cNvPr id="5" name="Rettangolo 4"/>
          <p:cNvSpPr/>
          <p:nvPr/>
        </p:nvSpPr>
        <p:spPr>
          <a:xfrm>
            <a:off x="736006" y="2857496"/>
            <a:ext cx="3835994" cy="1554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593903" y="2857496"/>
            <a:ext cx="1728192" cy="47416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354324" y="2857496"/>
            <a:ext cx="2246988" cy="15542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2" y="65008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N. O. </a:t>
            </a:r>
            <a:r>
              <a:rPr lang="it-IT" sz="1000" dirty="0" err="1" smtClean="0"/>
              <a:t>Sokal</a:t>
            </a:r>
            <a:r>
              <a:rPr lang="it-IT" sz="1000" dirty="0" smtClean="0"/>
              <a:t> et al., </a:t>
            </a:r>
            <a:r>
              <a:rPr lang="en-US" sz="1000" i="1" dirty="0" smtClean="0"/>
              <a:t>Class-E </a:t>
            </a:r>
            <a:r>
              <a:rPr lang="en-US" sz="1000" i="1" dirty="0"/>
              <a:t>High-Efficiency RF/Microwave Power Amplifiers: Principles of Operation, Design Procedures, and Experimental </a:t>
            </a:r>
            <a:r>
              <a:rPr lang="en-US" sz="1000" i="1" dirty="0" smtClean="0"/>
              <a:t>Verification</a:t>
            </a:r>
            <a:r>
              <a:rPr lang="en-US" sz="1000" dirty="0" smtClean="0"/>
              <a:t>, 2002, Springer US.</a:t>
            </a:r>
          </a:p>
          <a:p>
            <a:r>
              <a:rPr lang="it-IT" sz="1000" dirty="0" smtClean="0"/>
              <a:t>M. K.  </a:t>
            </a:r>
            <a:r>
              <a:rPr lang="it-IT" sz="1000" dirty="0" err="1" smtClean="0"/>
              <a:t>Kazimierczuk</a:t>
            </a:r>
            <a:r>
              <a:rPr lang="it-IT" sz="1000" dirty="0" smtClean="0"/>
              <a:t>, D. </a:t>
            </a:r>
            <a:r>
              <a:rPr lang="it-IT" sz="1000" dirty="0" err="1" smtClean="0"/>
              <a:t>Czarkoeski</a:t>
            </a:r>
            <a:r>
              <a:rPr lang="it-IT" sz="1000" dirty="0" smtClean="0"/>
              <a:t>, </a:t>
            </a:r>
            <a:r>
              <a:rPr lang="it-IT" sz="1000" i="1" dirty="0" err="1" smtClean="0"/>
              <a:t>Resonant</a:t>
            </a:r>
            <a:r>
              <a:rPr lang="it-IT" sz="1000" i="1" dirty="0" smtClean="0"/>
              <a:t> </a:t>
            </a:r>
            <a:r>
              <a:rPr lang="it-IT" sz="1000" i="1" dirty="0" err="1" smtClean="0"/>
              <a:t>Power</a:t>
            </a:r>
            <a:r>
              <a:rPr lang="it-IT" sz="1000" i="1" dirty="0" smtClean="0"/>
              <a:t> </a:t>
            </a:r>
            <a:r>
              <a:rPr lang="it-IT" sz="1000" i="1" dirty="0" err="1" smtClean="0"/>
              <a:t>converters</a:t>
            </a:r>
            <a:r>
              <a:rPr lang="it-IT" sz="1000" i="1" dirty="0" smtClean="0"/>
              <a:t>, </a:t>
            </a:r>
            <a:r>
              <a:rPr lang="it-IT" sz="1000" dirty="0" smtClean="0"/>
              <a:t>2011, </a:t>
            </a:r>
            <a:r>
              <a:rPr lang="it-IT" sz="1000" dirty="0" err="1" smtClean="0"/>
              <a:t>Wiley</a:t>
            </a:r>
            <a:r>
              <a:rPr lang="it-IT" sz="1000" i="1" dirty="0" smtClean="0"/>
              <a:t>  </a:t>
            </a:r>
            <a:endParaRPr lang="it-IT" sz="1000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36006" y="4411778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DC-DC VHF </a:t>
            </a:r>
            <a:r>
              <a:rPr lang="it-IT" sz="1200" i="1" dirty="0" err="1" smtClean="0"/>
              <a:t>class</a:t>
            </a:r>
            <a:r>
              <a:rPr lang="it-IT" sz="1200" i="1" dirty="0" smtClean="0"/>
              <a:t> E </a:t>
            </a:r>
            <a:r>
              <a:rPr lang="it-IT" sz="1200" i="1" dirty="0" err="1" smtClean="0"/>
              <a:t>converter</a:t>
            </a:r>
            <a:r>
              <a:rPr lang="it-IT" sz="1200" i="1" dirty="0" smtClean="0"/>
              <a:t>, </a:t>
            </a:r>
            <a:r>
              <a:rPr lang="it-IT" sz="1200" i="1" dirty="0" err="1" smtClean="0"/>
              <a:t>scheme</a:t>
            </a:r>
            <a:r>
              <a:rPr lang="it-IT" sz="1200" i="1" dirty="0" smtClean="0"/>
              <a:t> of the </a:t>
            </a:r>
            <a:r>
              <a:rPr lang="it-IT" sz="1200" i="1" dirty="0" err="1" smtClean="0"/>
              <a:t>power</a:t>
            </a:r>
            <a:r>
              <a:rPr lang="it-IT" sz="1200" i="1" dirty="0" smtClean="0"/>
              <a:t> part 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xmlns="" val="190784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0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26018" y="3741219"/>
            <a:ext cx="133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Circuit layout</a:t>
            </a:r>
            <a:endParaRPr lang="it-IT" sz="12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67" t="19832" r="22000" b="19831"/>
          <a:stretch/>
        </p:blipFill>
        <p:spPr>
          <a:xfrm>
            <a:off x="2627784" y="1331773"/>
            <a:ext cx="3047238" cy="240944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58" y="1326607"/>
            <a:ext cx="2411760" cy="24146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36" t="15001" r="24639" b="15001"/>
          <a:stretch/>
        </p:blipFill>
        <p:spPr>
          <a:xfrm>
            <a:off x="5827698" y="1326607"/>
            <a:ext cx="3208846" cy="2414612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496888" y="3741218"/>
            <a:ext cx="133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Circuit </a:t>
            </a:r>
            <a:r>
              <a:rPr lang="it-IT" sz="1200" i="1" dirty="0" err="1" smtClean="0"/>
              <a:t>prototype</a:t>
            </a:r>
            <a:endParaRPr lang="it-IT" sz="1200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444208" y="374121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Circuit </a:t>
            </a:r>
            <a:r>
              <a:rPr lang="it-IT" sz="1200" i="1" dirty="0" err="1" smtClean="0"/>
              <a:t>copper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shield</a:t>
            </a:r>
            <a:endParaRPr lang="it-IT" sz="1200" i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t="63003"/>
          <a:stretch/>
        </p:blipFill>
        <p:spPr bwMode="auto">
          <a:xfrm>
            <a:off x="418475" y="4272006"/>
            <a:ext cx="80043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>
          <a:xfrm>
            <a:off x="5436096" y="4653136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804248" y="4653136"/>
            <a:ext cx="122413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357818" y="4500570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dirty="0" err="1" smtClean="0"/>
              <a:t>Power</a:t>
            </a:r>
            <a:r>
              <a:rPr lang="it-IT" sz="1500" b="1" i="1" dirty="0" smtClean="0"/>
              <a:t>  </a:t>
            </a:r>
            <a:r>
              <a:rPr lang="it-IT" sz="1500" b="1" i="1" dirty="0" err="1" smtClean="0"/>
              <a:t>sect</a:t>
            </a:r>
            <a:r>
              <a:rPr lang="it-IT" sz="1500" b="1" i="1" dirty="0" smtClean="0"/>
              <a:t>.</a:t>
            </a:r>
            <a:endParaRPr lang="it-IT" sz="1500" b="1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786578" y="4500570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dirty="0" smtClean="0"/>
              <a:t>Linear  </a:t>
            </a:r>
            <a:r>
              <a:rPr lang="it-IT" sz="1500" b="1" i="1" dirty="0" err="1" smtClean="0"/>
              <a:t>regul</a:t>
            </a:r>
            <a:r>
              <a:rPr lang="it-IT" sz="1450" b="1" i="1" dirty="0" smtClean="0"/>
              <a:t>.</a:t>
            </a:r>
            <a:endParaRPr lang="it-IT" sz="1450" b="1" i="1" dirty="0"/>
          </a:p>
        </p:txBody>
      </p:sp>
      <p:sp>
        <p:nvSpPr>
          <p:cNvPr id="33" name="Rettangolo 32"/>
          <p:cNvSpPr/>
          <p:nvPr/>
        </p:nvSpPr>
        <p:spPr>
          <a:xfrm>
            <a:off x="5359274" y="4293096"/>
            <a:ext cx="130095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827584" y="5866645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Circuit </a:t>
            </a:r>
            <a:r>
              <a:rPr lang="it-IT" sz="1200" i="1" dirty="0" err="1" smtClean="0"/>
              <a:t>measurements</a:t>
            </a:r>
            <a:r>
              <a:rPr lang="it-IT" sz="1200" i="1" dirty="0" smtClean="0"/>
              <a:t> on the </a:t>
            </a:r>
            <a:r>
              <a:rPr lang="it-IT" sz="1200" i="1" dirty="0" err="1" smtClean="0"/>
              <a:t>workbench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xmlns="" val="180680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5496" y="1556792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Measurements</a:t>
            </a:r>
            <a:r>
              <a:rPr lang="it-IT" dirty="0" smtClean="0"/>
              <a:t> of the </a:t>
            </a:r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of the </a:t>
            </a:r>
            <a:r>
              <a:rPr lang="it-IT" dirty="0" err="1" smtClean="0"/>
              <a:t>circuit</a:t>
            </a:r>
            <a:r>
              <a:rPr lang="it-IT" dirty="0" smtClean="0"/>
              <a:t> with a </a:t>
            </a:r>
            <a:r>
              <a:rPr lang="it-IT" dirty="0" err="1" smtClean="0"/>
              <a:t>Signal</a:t>
            </a:r>
            <a:r>
              <a:rPr lang="it-IT" dirty="0" smtClean="0"/>
              <a:t> Analyzer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" t="13250" r="16138" b="4850"/>
          <a:stretch/>
        </p:blipFill>
        <p:spPr>
          <a:xfrm>
            <a:off x="14033" y="2492896"/>
            <a:ext cx="4501421" cy="33123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" t="14213" r="16203" b="4938"/>
          <a:stretch/>
        </p:blipFill>
        <p:spPr>
          <a:xfrm>
            <a:off x="4572000" y="2490690"/>
            <a:ext cx="4562918" cy="331457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5496" y="5805263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Emission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spectrum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shielding</a:t>
            </a:r>
            <a:endParaRPr lang="it-IT" sz="1400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06133" y="5791823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Emission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spectrum</a:t>
            </a:r>
            <a:r>
              <a:rPr lang="it-IT" sz="1400" i="1" dirty="0" smtClean="0"/>
              <a:t> with </a:t>
            </a:r>
            <a:r>
              <a:rPr lang="it-IT" sz="1400" i="1" dirty="0" err="1" smtClean="0"/>
              <a:t>shielding</a:t>
            </a:r>
            <a:endParaRPr lang="it-IT" sz="1400" i="1" dirty="0"/>
          </a:p>
        </p:txBody>
      </p:sp>
      <p:pic>
        <p:nvPicPr>
          <p:cNvPr id="14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755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4037" y="1052736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Experimental</a:t>
            </a:r>
            <a:r>
              <a:rPr lang="it-IT" dirty="0" smtClean="0"/>
              <a:t> set-up for </a:t>
            </a:r>
            <a:r>
              <a:rPr lang="it-IT" dirty="0" err="1" smtClean="0"/>
              <a:t>compatibility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 in 1.5 T scanner of the Stella Maris Foundation and in 7 T of the Imago7 Foundation (</a:t>
            </a:r>
            <a:r>
              <a:rPr lang="it-IT" dirty="0" err="1" smtClean="0"/>
              <a:t>Calambrone</a:t>
            </a:r>
            <a:r>
              <a:rPr lang="it-IT" dirty="0" smtClean="0"/>
              <a:t>, Pisa)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183" y="3199585"/>
            <a:ext cx="3367491" cy="189421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24"/>
          <a:stretch/>
        </p:blipFill>
        <p:spPr>
          <a:xfrm>
            <a:off x="677003" y="1714488"/>
            <a:ext cx="2886886" cy="227193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7932" y="3936243"/>
            <a:ext cx="356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Set-up in the 1.5 T </a:t>
            </a:r>
            <a:r>
              <a:rPr lang="it-IT" sz="1400" i="1" dirty="0" err="1" smtClean="0"/>
              <a:t>magnet</a:t>
            </a:r>
            <a:endParaRPr lang="it-IT" sz="1400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896700" y="504892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Circuit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and tester for output </a:t>
            </a:r>
            <a:r>
              <a:rPr lang="it-IT" sz="1400" i="1" dirty="0" err="1" smtClean="0"/>
              <a:t>parameters</a:t>
            </a:r>
            <a:r>
              <a:rPr lang="it-IT" sz="1400" i="1" dirty="0"/>
              <a:t> </a:t>
            </a:r>
            <a:r>
              <a:rPr lang="it-IT" sz="1400" i="1" dirty="0" err="1" smtClean="0"/>
              <a:t>outside</a:t>
            </a:r>
            <a:r>
              <a:rPr lang="it-IT" sz="1400" i="1" dirty="0" smtClean="0"/>
              <a:t> the scanner rooms</a:t>
            </a:r>
            <a:endParaRPr lang="it-IT" sz="1400" i="1" dirty="0"/>
          </a:p>
        </p:txBody>
      </p:sp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3" r="25501"/>
          <a:stretch/>
        </p:blipFill>
        <p:spPr>
          <a:xfrm>
            <a:off x="634444" y="4357694"/>
            <a:ext cx="3010456" cy="226564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7158" y="6592910"/>
            <a:ext cx="356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Set-up in the 7 T </a:t>
            </a:r>
            <a:r>
              <a:rPr lang="it-IT" sz="1400" i="1" dirty="0" err="1" smtClean="0"/>
              <a:t>magnet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69762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Compatibility test in 1.5 T scanner of Stella Maris Foundation</a:t>
            </a:r>
          </a:p>
          <a:p>
            <a:pPr algn="ctr"/>
            <a:r>
              <a:rPr lang="it-IT" dirty="0" smtClean="0"/>
              <a:t>B0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uniformity</a:t>
            </a:r>
            <a:endParaRPr lang="it-IT" dirty="0"/>
          </a:p>
        </p:txBody>
      </p:sp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rcRect l="7995" t="19859" r="8364" b="9741"/>
          <a:stretch>
            <a:fillRect/>
          </a:stretch>
        </p:blipFill>
        <p:spPr>
          <a:xfrm>
            <a:off x="3837209" y="2071678"/>
            <a:ext cx="5306823" cy="371477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rcRect l="16206" t="19531" r="16085" b="4296"/>
          <a:stretch>
            <a:fillRect/>
          </a:stretch>
        </p:blipFill>
        <p:spPr>
          <a:xfrm>
            <a:off x="0" y="2071678"/>
            <a:ext cx="3714744" cy="371474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2876" y="5792154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B0 </a:t>
            </a:r>
            <a:r>
              <a:rPr lang="it-IT" sz="1400" i="1" dirty="0" err="1" smtClean="0"/>
              <a:t>field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map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 in the </a:t>
            </a:r>
            <a:r>
              <a:rPr lang="it-IT" sz="1400" i="1" dirty="0" err="1" smtClean="0"/>
              <a:t>phantom</a:t>
            </a:r>
            <a:endParaRPr lang="it-IT" sz="14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72000" y="580526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B0 </a:t>
            </a:r>
            <a:r>
              <a:rPr lang="it-IT" sz="1400" i="1" dirty="0" err="1" smtClean="0"/>
              <a:t>variation</a:t>
            </a:r>
            <a:r>
              <a:rPr lang="it-IT" sz="1400" i="1" dirty="0" smtClean="0"/>
              <a:t> (</a:t>
            </a:r>
            <a:r>
              <a:rPr lang="it-IT" sz="1400" i="1" dirty="0" err="1" smtClean="0"/>
              <a:t>ppm</a:t>
            </a:r>
            <a:r>
              <a:rPr lang="it-IT" sz="1400" i="1" dirty="0" smtClean="0"/>
              <a:t>) in </a:t>
            </a:r>
            <a:r>
              <a:rPr lang="it-IT" sz="1400" i="1" dirty="0" err="1" smtClean="0"/>
              <a:t>all</a:t>
            </a:r>
            <a:r>
              <a:rPr lang="it-IT" sz="1400" i="1" dirty="0" smtClean="0"/>
              <a:t> the </a:t>
            </a:r>
            <a:r>
              <a:rPr lang="it-IT" sz="1400" i="1" dirty="0" err="1" smtClean="0"/>
              <a:t>slice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,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(</a:t>
            </a:r>
            <a:r>
              <a:rPr lang="it-IT" sz="1400" i="1" dirty="0" err="1" smtClean="0"/>
              <a:t>red</a:t>
            </a:r>
            <a:r>
              <a:rPr lang="it-IT" sz="1400" i="1" dirty="0" smtClean="0"/>
              <a:t>) and with the </a:t>
            </a:r>
            <a:r>
              <a:rPr lang="it-IT" sz="1400" i="1" dirty="0" err="1" smtClean="0"/>
              <a:t>circuit</a:t>
            </a:r>
            <a:r>
              <a:rPr lang="it-IT" sz="1400" i="1" dirty="0" smtClean="0"/>
              <a:t> </a:t>
            </a:r>
            <a:r>
              <a:rPr lang="it-IT" sz="1400" i="1" dirty="0" err="1"/>
              <a:t>switched</a:t>
            </a:r>
            <a:r>
              <a:rPr lang="it-IT" sz="1400" i="1" dirty="0"/>
              <a:t> </a:t>
            </a:r>
            <a:r>
              <a:rPr lang="it-IT" sz="1400" i="1" dirty="0" smtClean="0"/>
              <a:t>on (blue)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Compatibility test in 1.5 T scanner of Stella Maris Foundation</a:t>
            </a:r>
          </a:p>
          <a:p>
            <a:pPr algn="ctr"/>
            <a:r>
              <a:rPr lang="it-IT" dirty="0" smtClean="0"/>
              <a:t>B1 </a:t>
            </a:r>
            <a:r>
              <a:rPr lang="it-IT" dirty="0" err="1" smtClean="0"/>
              <a:t>uniformity</a:t>
            </a:r>
            <a:r>
              <a:rPr lang="it-IT" dirty="0" smtClean="0"/>
              <a:t>: </a:t>
            </a:r>
            <a:r>
              <a:rPr lang="it-IT" dirty="0" err="1" smtClean="0"/>
              <a:t>Flip</a:t>
            </a:r>
            <a:r>
              <a:rPr lang="it-IT" dirty="0" smtClean="0"/>
              <a:t> Angle (FA) </a:t>
            </a:r>
            <a:r>
              <a:rPr lang="it-IT" dirty="0" err="1" smtClean="0"/>
              <a:t>evaluation</a:t>
            </a:r>
            <a:endParaRPr lang="it-IT" dirty="0"/>
          </a:p>
        </p:txBody>
      </p:sp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41469" y="6305768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FA </a:t>
            </a:r>
            <a:r>
              <a:rPr lang="it-IT" sz="1400" i="1" dirty="0" err="1" smtClean="0"/>
              <a:t>map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 in the scanner, with </a:t>
            </a:r>
            <a:r>
              <a:rPr lang="it-IT" sz="1400" i="1" dirty="0" err="1" smtClean="0"/>
              <a:t>two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different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ROIs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used</a:t>
            </a:r>
            <a:r>
              <a:rPr lang="it-IT" sz="1400" i="1" dirty="0" smtClean="0"/>
              <a:t> for FA </a:t>
            </a:r>
            <a:r>
              <a:rPr lang="it-IT" sz="1400" i="1" dirty="0" err="1" smtClean="0"/>
              <a:t>evaluation</a:t>
            </a:r>
            <a:endParaRPr lang="it-IT" sz="14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6248" y="6334804"/>
            <a:ext cx="485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FA </a:t>
            </a:r>
            <a:r>
              <a:rPr lang="it-IT" sz="1400" i="1" dirty="0" err="1" smtClean="0"/>
              <a:t>value</a:t>
            </a:r>
            <a:r>
              <a:rPr lang="it-IT" sz="1400" i="1" dirty="0" smtClean="0"/>
              <a:t> in </a:t>
            </a:r>
            <a:r>
              <a:rPr lang="it-IT" sz="1400" i="1" dirty="0" err="1" smtClean="0"/>
              <a:t>all</a:t>
            </a:r>
            <a:r>
              <a:rPr lang="it-IT" sz="1400" i="1" dirty="0" smtClean="0"/>
              <a:t> the </a:t>
            </a:r>
            <a:r>
              <a:rPr lang="it-IT" sz="1400" i="1" dirty="0" err="1" smtClean="0"/>
              <a:t>slice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,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(</a:t>
            </a:r>
            <a:r>
              <a:rPr lang="it-IT" sz="1400" i="1" dirty="0" err="1" smtClean="0"/>
              <a:t>red</a:t>
            </a:r>
            <a:r>
              <a:rPr lang="it-IT" sz="1400" i="1" dirty="0" smtClean="0"/>
              <a:t>) and with the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on (blu) for </a:t>
            </a:r>
            <a:r>
              <a:rPr lang="it-IT" sz="1400" i="1" dirty="0" err="1" smtClean="0"/>
              <a:t>both</a:t>
            </a:r>
            <a:r>
              <a:rPr lang="it-IT" sz="1400" i="1" dirty="0" smtClean="0"/>
              <a:t> the </a:t>
            </a:r>
            <a:r>
              <a:rPr lang="it-IT" sz="1400" i="1" dirty="0" err="1" smtClean="0"/>
              <a:t>ROIs</a:t>
            </a:r>
            <a:endParaRPr lang="it-IT" sz="1400" i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rcRect l="16825" t="18609" r="16169" b="5264"/>
          <a:stretch>
            <a:fillRect/>
          </a:stretch>
        </p:blipFill>
        <p:spPr>
          <a:xfrm>
            <a:off x="-32" y="2071678"/>
            <a:ext cx="3786214" cy="378621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rcRect l="9091" t="21996" r="7974" b="8629"/>
          <a:stretch>
            <a:fillRect/>
          </a:stretch>
        </p:blipFill>
        <p:spPr>
          <a:xfrm>
            <a:off x="4341972" y="2071678"/>
            <a:ext cx="4802028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Compatibility test in 1.5 T scanner of Stella Maris Foundation</a:t>
            </a:r>
          </a:p>
          <a:p>
            <a:pPr algn="ctr"/>
            <a:r>
              <a:rPr lang="it-IT" dirty="0" err="1" smtClean="0"/>
              <a:t>Anatomical</a:t>
            </a:r>
            <a:r>
              <a:rPr lang="it-IT" dirty="0" smtClean="0"/>
              <a:t> </a:t>
            </a:r>
            <a:r>
              <a:rPr lang="it-IT" dirty="0" err="1" smtClean="0"/>
              <a:t>imaging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 smtClean="0"/>
              <a:t>: </a:t>
            </a:r>
            <a:r>
              <a:rPr lang="it-IT" dirty="0" err="1" smtClean="0"/>
              <a:t>Susceptibility</a:t>
            </a:r>
            <a:r>
              <a:rPr lang="it-IT" dirty="0" smtClean="0"/>
              <a:t> </a:t>
            </a:r>
            <a:r>
              <a:rPr lang="it-IT" dirty="0" err="1" smtClean="0"/>
              <a:t>Weighted</a:t>
            </a:r>
            <a:r>
              <a:rPr lang="it-IT" dirty="0" smtClean="0"/>
              <a:t> </a:t>
            </a:r>
            <a:r>
              <a:rPr lang="it-IT" dirty="0" err="1" smtClean="0"/>
              <a:t>ANgiography</a:t>
            </a:r>
            <a:r>
              <a:rPr lang="it-IT" dirty="0" smtClean="0"/>
              <a:t> (SWAN).</a:t>
            </a:r>
            <a:endParaRPr lang="it-IT" dirty="0"/>
          </a:p>
        </p:txBody>
      </p:sp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6"/>
          <a:srcRect l="2463" t="8667" r="1855" b="2433"/>
          <a:stretch/>
        </p:blipFill>
        <p:spPr>
          <a:xfrm>
            <a:off x="6143636" y="1928802"/>
            <a:ext cx="2835741" cy="221457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7"/>
          <a:srcRect l="2161" t="9029" r="1855" b="2975"/>
          <a:stretch/>
        </p:blipFill>
        <p:spPr>
          <a:xfrm>
            <a:off x="3178074" y="4335333"/>
            <a:ext cx="2857489" cy="220192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8"/>
          <a:srcRect l="2482" t="8757" r="2085" b="3691"/>
          <a:stretch/>
        </p:blipFill>
        <p:spPr>
          <a:xfrm>
            <a:off x="199908" y="1928801"/>
            <a:ext cx="2871894" cy="221457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143240" y="6478809"/>
            <a:ext cx="293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Swan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sequence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endParaRPr lang="it-IT" sz="1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55735" y="407860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Swan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imaging</a:t>
            </a:r>
            <a:r>
              <a:rPr lang="it-IT" sz="1400" i="1" dirty="0" smtClean="0"/>
              <a:t> with</a:t>
            </a:r>
          </a:p>
          <a:p>
            <a:pPr algn="ctr"/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off</a:t>
            </a:r>
            <a:endParaRPr lang="it-IT" sz="1400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92276" y="409531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Swan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imaging</a:t>
            </a:r>
            <a:r>
              <a:rPr lang="it-IT" sz="1400" i="1" dirty="0" smtClean="0"/>
              <a:t> with the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on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285852" y="6263366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SNR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(blue) and with the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,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off (</a:t>
            </a:r>
            <a:r>
              <a:rPr lang="it-IT" sz="1400" i="1" dirty="0" err="1" smtClean="0"/>
              <a:t>red</a:t>
            </a:r>
            <a:r>
              <a:rPr lang="it-IT" sz="1400" i="1" dirty="0" smtClean="0"/>
              <a:t>) and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on (green) in the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slices</a:t>
            </a:r>
            <a:endParaRPr lang="it-IT" sz="1400" i="1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9261262"/>
              </p:ext>
            </p:extLst>
          </p:nvPr>
        </p:nvGraphicFramePr>
        <p:xfrm>
          <a:off x="0" y="1857364"/>
          <a:ext cx="8146984" cy="443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Compatibility test in 1.5 T scanner of Stella Maris Foundation</a:t>
            </a:r>
          </a:p>
          <a:p>
            <a:pPr algn="ctr"/>
            <a:r>
              <a:rPr lang="it-IT" dirty="0" err="1"/>
              <a:t>Anatomical</a:t>
            </a:r>
            <a:r>
              <a:rPr lang="it-IT" dirty="0"/>
              <a:t> </a:t>
            </a:r>
            <a:r>
              <a:rPr lang="it-IT" dirty="0" err="1"/>
              <a:t>imaging</a:t>
            </a:r>
            <a:r>
              <a:rPr lang="it-IT" dirty="0"/>
              <a:t> </a:t>
            </a:r>
            <a:r>
              <a:rPr lang="it-IT" dirty="0" err="1"/>
              <a:t>evaluation</a:t>
            </a:r>
            <a:r>
              <a:rPr lang="it-IT" dirty="0"/>
              <a:t>: </a:t>
            </a:r>
            <a:r>
              <a:rPr lang="it-IT" dirty="0" err="1"/>
              <a:t>Susceptibility</a:t>
            </a:r>
            <a:r>
              <a:rPr lang="it-IT" dirty="0"/>
              <a:t> </a:t>
            </a:r>
            <a:r>
              <a:rPr lang="it-IT" dirty="0" err="1"/>
              <a:t>Weighted</a:t>
            </a:r>
            <a:r>
              <a:rPr lang="it-IT" dirty="0"/>
              <a:t> </a:t>
            </a:r>
            <a:r>
              <a:rPr lang="it-IT" dirty="0" err="1"/>
              <a:t>ANgiography</a:t>
            </a:r>
            <a:r>
              <a:rPr lang="it-IT" dirty="0"/>
              <a:t> (SWAN).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143768" y="3714752"/>
            <a:ext cx="92869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143768" y="371475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None</a:t>
            </a:r>
          </a:p>
          <a:p>
            <a:r>
              <a:rPr lang="it-IT" sz="1200" dirty="0" err="1" smtClean="0">
                <a:solidFill>
                  <a:schemeClr val="accent2"/>
                </a:solidFill>
              </a:rPr>
              <a:t>Supply</a:t>
            </a:r>
            <a:r>
              <a:rPr lang="it-IT" sz="1200" dirty="0" smtClean="0">
                <a:solidFill>
                  <a:schemeClr val="accent2"/>
                </a:solidFill>
              </a:rPr>
              <a:t> Off</a:t>
            </a:r>
          </a:p>
          <a:p>
            <a:r>
              <a:rPr lang="it-IT" sz="1200" dirty="0" err="1" smtClean="0">
                <a:solidFill>
                  <a:schemeClr val="accent3"/>
                </a:solidFill>
              </a:rPr>
              <a:t>Supply</a:t>
            </a:r>
            <a:r>
              <a:rPr lang="it-IT" sz="1200" dirty="0" smtClean="0">
                <a:solidFill>
                  <a:schemeClr val="accent3"/>
                </a:solidFill>
              </a:rPr>
              <a:t> on</a:t>
            </a:r>
            <a:endParaRPr lang="it-IT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1406" y="5572140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FSPGR </a:t>
            </a:r>
            <a:r>
              <a:rPr lang="it-IT" sz="1400" i="1" dirty="0" err="1" smtClean="0"/>
              <a:t>sequence</a:t>
            </a:r>
            <a:r>
              <a:rPr lang="it-IT" sz="1400" i="1" dirty="0" smtClean="0"/>
              <a:t> images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endParaRPr lang="it-IT" sz="14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Compatibility test in 1.5 T scanner of Stella Maris Foundation</a:t>
            </a:r>
          </a:p>
          <a:p>
            <a:pPr algn="ctr"/>
            <a:r>
              <a:rPr lang="it-IT" dirty="0" err="1" smtClean="0"/>
              <a:t>Anatomical</a:t>
            </a:r>
            <a:r>
              <a:rPr lang="it-IT" dirty="0" smtClean="0"/>
              <a:t> </a:t>
            </a:r>
            <a:r>
              <a:rPr lang="it-IT" dirty="0" err="1"/>
              <a:t>imaging</a:t>
            </a:r>
            <a:r>
              <a:rPr lang="it-IT" dirty="0"/>
              <a:t> </a:t>
            </a:r>
            <a:r>
              <a:rPr lang="it-IT" dirty="0" err="1"/>
              <a:t>evaluation</a:t>
            </a:r>
            <a:r>
              <a:rPr lang="it-IT" dirty="0"/>
              <a:t> : </a:t>
            </a:r>
            <a:r>
              <a:rPr lang="it-IT" dirty="0" smtClean="0"/>
              <a:t>Fast </a:t>
            </a:r>
            <a:r>
              <a:rPr lang="it-IT" dirty="0" err="1" smtClean="0"/>
              <a:t>SPoiled</a:t>
            </a:r>
            <a:r>
              <a:rPr lang="it-IT" dirty="0" smtClean="0"/>
              <a:t> </a:t>
            </a:r>
            <a:r>
              <a:rPr lang="it-IT" dirty="0" err="1" smtClean="0"/>
              <a:t>GRadient</a:t>
            </a:r>
            <a:r>
              <a:rPr lang="it-IT" dirty="0" smtClean="0"/>
              <a:t> </a:t>
            </a:r>
            <a:r>
              <a:rPr lang="it-IT" dirty="0" err="1" smtClean="0"/>
              <a:t>echo</a:t>
            </a:r>
            <a:r>
              <a:rPr lang="it-IT" dirty="0" smtClean="0"/>
              <a:t> (FSPGR).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rcRect l="2010" t="6858" r="1527" b="3985"/>
          <a:stretch>
            <a:fillRect/>
          </a:stretch>
        </p:blipFill>
        <p:spPr>
          <a:xfrm>
            <a:off x="4714876" y="1928802"/>
            <a:ext cx="4357686" cy="354062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/>
          <a:srcRect l="1766" t="6762" r="1765" b="4077"/>
          <a:stretch>
            <a:fillRect/>
          </a:stretch>
        </p:blipFill>
        <p:spPr>
          <a:xfrm>
            <a:off x="71438" y="1928802"/>
            <a:ext cx="4357686" cy="354062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4714876" y="5572140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FSPGR </a:t>
            </a:r>
            <a:r>
              <a:rPr lang="it-IT" sz="1400" i="1" dirty="0" err="1" smtClean="0"/>
              <a:t>sequence</a:t>
            </a:r>
            <a:r>
              <a:rPr lang="it-IT" sz="1400" i="1" dirty="0" smtClean="0"/>
              <a:t> images with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on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9512" y="1658401"/>
            <a:ext cx="8749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/>
              <a:t>Neolite: a </a:t>
            </a:r>
            <a:r>
              <a:rPr lang="it-IT" sz="2600" b="1" dirty="0" err="1" smtClean="0"/>
              <a:t>power</a:t>
            </a:r>
            <a:r>
              <a:rPr lang="it-IT" sz="2600" b="1" dirty="0" smtClean="0"/>
              <a:t> </a:t>
            </a:r>
            <a:r>
              <a:rPr lang="it-IT" sz="2600" b="1" dirty="0" err="1" smtClean="0"/>
              <a:t>supply</a:t>
            </a:r>
            <a:r>
              <a:rPr lang="it-IT" sz="2600" b="1" dirty="0" smtClean="0"/>
              <a:t> </a:t>
            </a:r>
            <a:r>
              <a:rPr lang="it-IT" sz="2600" b="1" dirty="0" err="1" smtClean="0"/>
              <a:t>compatible</a:t>
            </a:r>
            <a:r>
              <a:rPr lang="it-IT" sz="2600" b="1" dirty="0" smtClean="0"/>
              <a:t> with </a:t>
            </a:r>
            <a:r>
              <a:rPr lang="it-IT" sz="2600" b="1" dirty="0" err="1"/>
              <a:t>hostile</a:t>
            </a:r>
            <a:r>
              <a:rPr lang="it-IT" sz="2600" b="1" dirty="0"/>
              <a:t> </a:t>
            </a:r>
            <a:r>
              <a:rPr lang="it-IT" sz="2600" b="1" dirty="0" err="1" smtClean="0"/>
              <a:t>environments</a:t>
            </a:r>
            <a:endParaRPr lang="it-IT" sz="2600" b="1" u="sng" dirty="0"/>
          </a:p>
        </p:txBody>
      </p:sp>
      <p:pic>
        <p:nvPicPr>
          <p:cNvPr id="16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3140968"/>
            <a:ext cx="574981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500" dirty="0" err="1" smtClean="0"/>
              <a:t>Power</a:t>
            </a:r>
            <a:r>
              <a:rPr lang="it-IT" sz="2500" dirty="0" smtClean="0"/>
              <a:t> </a:t>
            </a:r>
            <a:r>
              <a:rPr lang="it-IT" sz="2500" dirty="0" err="1" smtClean="0"/>
              <a:t>supply</a:t>
            </a:r>
            <a:r>
              <a:rPr lang="it-IT" sz="2500" dirty="0" smtClean="0"/>
              <a:t> in strong </a:t>
            </a:r>
            <a:r>
              <a:rPr lang="it-IT" sz="2500" dirty="0" err="1" smtClean="0"/>
              <a:t>radiation</a:t>
            </a:r>
            <a:r>
              <a:rPr lang="it-IT" sz="2500" dirty="0" smtClean="0"/>
              <a:t> </a:t>
            </a:r>
            <a:r>
              <a:rPr lang="it-IT" sz="2500" dirty="0" err="1" smtClean="0"/>
              <a:t>fields</a:t>
            </a:r>
            <a:r>
              <a:rPr lang="it-IT" sz="2500" dirty="0" smtClean="0"/>
              <a:t> (and </a:t>
            </a:r>
            <a:r>
              <a:rPr lang="it-IT" sz="2500" dirty="0" err="1" smtClean="0"/>
              <a:t>magnetic</a:t>
            </a:r>
            <a:r>
              <a:rPr lang="it-IT" sz="2500" dirty="0" smtClean="0"/>
              <a:t> </a:t>
            </a:r>
            <a:r>
              <a:rPr lang="it-IT" sz="2500" dirty="0" err="1" smtClean="0"/>
              <a:t>fields</a:t>
            </a:r>
            <a:r>
              <a:rPr lang="it-IT" sz="2500" dirty="0" smtClean="0"/>
              <a:t> up </a:t>
            </a:r>
            <a:r>
              <a:rPr lang="it-IT" sz="2500" dirty="0" err="1" smtClean="0"/>
              <a:t>to</a:t>
            </a:r>
            <a:r>
              <a:rPr lang="it-IT" sz="2500" dirty="0" smtClean="0"/>
              <a:t> 0.8 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342900" indent="-342900"/>
            <a:endParaRPr lang="it-IT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500" u="sng" dirty="0" err="1" smtClean="0"/>
              <a:t>Power</a:t>
            </a:r>
            <a:r>
              <a:rPr lang="it-IT" sz="2500" u="sng" dirty="0" smtClean="0"/>
              <a:t> </a:t>
            </a:r>
            <a:r>
              <a:rPr lang="it-IT" sz="2500" u="sng" dirty="0" err="1" smtClean="0"/>
              <a:t>supply</a:t>
            </a:r>
            <a:r>
              <a:rPr lang="it-IT" sz="2500" u="sng" dirty="0" smtClean="0"/>
              <a:t> in strong </a:t>
            </a:r>
            <a:r>
              <a:rPr lang="it-IT" sz="2500" u="sng" dirty="0" err="1" smtClean="0"/>
              <a:t>magnetic</a:t>
            </a:r>
            <a:r>
              <a:rPr lang="it-IT" sz="2500" u="sng" dirty="0" smtClean="0"/>
              <a:t> </a:t>
            </a:r>
            <a:r>
              <a:rPr lang="it-IT" sz="2500" u="sng" dirty="0" err="1" smtClean="0"/>
              <a:t>fields</a:t>
            </a:r>
            <a:r>
              <a:rPr lang="it-IT" sz="2500" u="sng" dirty="0" smtClean="0"/>
              <a:t> </a:t>
            </a:r>
            <a:endParaRPr lang="it-IT" sz="2500" u="sng" dirty="0"/>
          </a:p>
        </p:txBody>
      </p:sp>
      <p:pic>
        <p:nvPicPr>
          <p:cNvPr id="17" name="Picture 2" descr="Z:\Comunicazione\Immagini\LOGHI CAEN\CAEN Tools for Discovery\CAEN logo 20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108" y="2758928"/>
            <a:ext cx="2041298" cy="57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ites.google.com/site/theoryflorence/_/rsrc/1475659560517/config/Infn_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8935" y="3356992"/>
            <a:ext cx="1382037" cy="1017881"/>
          </a:xfrm>
          <a:prstGeom prst="rect">
            <a:avLst/>
          </a:prstGeom>
          <a:noFill/>
        </p:spPr>
      </p:pic>
      <p:pic>
        <p:nvPicPr>
          <p:cNvPr id="19" name="Picture 6" descr="Risultati immagini per unif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8976" y="3435955"/>
            <a:ext cx="835498" cy="861541"/>
          </a:xfrm>
          <a:prstGeom prst="rect">
            <a:avLst/>
          </a:prstGeom>
          <a:noFill/>
        </p:spPr>
      </p:pic>
      <p:pic>
        <p:nvPicPr>
          <p:cNvPr id="20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831" y="5334020"/>
            <a:ext cx="720080" cy="735187"/>
          </a:xfrm>
          <a:prstGeom prst="rect">
            <a:avLst/>
          </a:prstGeom>
          <a:noFill/>
        </p:spPr>
      </p:pic>
      <p:pic>
        <p:nvPicPr>
          <p:cNvPr id="21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0943" y="5334020"/>
            <a:ext cx="1505899" cy="738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78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Compatibility test in 1.5 T scanner of Stella Maris Foundation</a:t>
            </a:r>
          </a:p>
          <a:p>
            <a:pPr algn="ctr"/>
            <a:r>
              <a:rPr lang="it-IT" dirty="0" err="1"/>
              <a:t>Anatomical</a:t>
            </a:r>
            <a:r>
              <a:rPr lang="it-IT" dirty="0"/>
              <a:t> </a:t>
            </a:r>
            <a:r>
              <a:rPr lang="it-IT" dirty="0" err="1"/>
              <a:t>imaging</a:t>
            </a:r>
            <a:r>
              <a:rPr lang="it-IT" dirty="0"/>
              <a:t> </a:t>
            </a:r>
            <a:r>
              <a:rPr lang="it-IT" dirty="0" err="1"/>
              <a:t>evaluation</a:t>
            </a:r>
            <a:r>
              <a:rPr lang="it-IT" dirty="0"/>
              <a:t> : Fast </a:t>
            </a:r>
            <a:r>
              <a:rPr lang="it-IT" dirty="0" err="1"/>
              <a:t>SPoiled</a:t>
            </a:r>
            <a:r>
              <a:rPr lang="it-IT" dirty="0"/>
              <a:t> </a:t>
            </a:r>
            <a:r>
              <a:rPr lang="it-IT" dirty="0" err="1"/>
              <a:t>GRadient</a:t>
            </a:r>
            <a:r>
              <a:rPr lang="it-IT" dirty="0"/>
              <a:t> </a:t>
            </a:r>
            <a:r>
              <a:rPr lang="it-IT" dirty="0" err="1"/>
              <a:t>echo</a:t>
            </a:r>
            <a:r>
              <a:rPr lang="it-IT" dirty="0"/>
              <a:t> (FSPGR).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863669"/>
              </p:ext>
            </p:extLst>
          </p:nvPr>
        </p:nvGraphicFramePr>
        <p:xfrm>
          <a:off x="214282" y="1928802"/>
          <a:ext cx="8715436" cy="445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0" y="630932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SNR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(blue) and with the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on (</a:t>
            </a:r>
            <a:r>
              <a:rPr lang="it-IT" sz="1400" i="1" dirty="0" err="1" smtClean="0"/>
              <a:t>red</a:t>
            </a:r>
            <a:r>
              <a:rPr lang="it-IT" sz="1400" i="1" dirty="0" smtClean="0"/>
              <a:t>) in the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slices</a:t>
            </a:r>
            <a:endParaRPr lang="it-IT" sz="1400" i="1" dirty="0"/>
          </a:p>
        </p:txBody>
      </p:sp>
      <p:sp>
        <p:nvSpPr>
          <p:cNvPr id="9" name="Rettangolo 8"/>
          <p:cNvSpPr/>
          <p:nvPr/>
        </p:nvSpPr>
        <p:spPr>
          <a:xfrm>
            <a:off x="7929586" y="3786190"/>
            <a:ext cx="100013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858148" y="371475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1"/>
                </a:solidFill>
              </a:rPr>
              <a:t>None</a:t>
            </a:r>
          </a:p>
          <a:p>
            <a:r>
              <a:rPr lang="it-IT" sz="1200" dirty="0" err="1" smtClean="0">
                <a:solidFill>
                  <a:schemeClr val="accent2"/>
                </a:solidFill>
              </a:rPr>
              <a:t>Supply</a:t>
            </a:r>
            <a:r>
              <a:rPr lang="it-IT" sz="1200" dirty="0" smtClean="0">
                <a:solidFill>
                  <a:schemeClr val="accent2"/>
                </a:solidFill>
              </a:rPr>
              <a:t> On</a:t>
            </a:r>
            <a:endParaRPr lang="it-IT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0" y="6433591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SNR </a:t>
            </a:r>
            <a:r>
              <a:rPr lang="it-IT" sz="1400" i="1" dirty="0" err="1" smtClean="0"/>
              <a:t>map</a:t>
            </a:r>
            <a:r>
              <a:rPr lang="it-IT" sz="1400" i="1" dirty="0" smtClean="0"/>
              <a:t> of the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 images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endParaRPr lang="it-IT" sz="14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Compatibility test in 1.5 T scanner of Stella Maris Foundation</a:t>
            </a:r>
          </a:p>
          <a:p>
            <a:pPr algn="ctr"/>
            <a:r>
              <a:rPr lang="it-IT" dirty="0" err="1" smtClean="0"/>
              <a:t>Functional</a:t>
            </a:r>
            <a:r>
              <a:rPr lang="it-IT" dirty="0" smtClean="0"/>
              <a:t> </a:t>
            </a:r>
            <a:r>
              <a:rPr lang="it-IT" dirty="0" err="1" smtClean="0"/>
              <a:t>imaging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 smtClean="0"/>
              <a:t>: </a:t>
            </a:r>
            <a:r>
              <a:rPr lang="it-IT" dirty="0" err="1" smtClean="0"/>
              <a:t>Echo</a:t>
            </a:r>
            <a:r>
              <a:rPr lang="it-IT" dirty="0" smtClean="0"/>
              <a:t> Planar </a:t>
            </a:r>
            <a:r>
              <a:rPr lang="it-IT" dirty="0" err="1" smtClean="0"/>
              <a:t>Imaging</a:t>
            </a:r>
            <a:r>
              <a:rPr lang="it-IT" dirty="0" smtClean="0"/>
              <a:t> (EPI).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rcRect l="13191" t="13613" r="11349" b="9248"/>
          <a:stretch>
            <a:fillRect/>
          </a:stretch>
        </p:blipFill>
        <p:spPr>
          <a:xfrm>
            <a:off x="5429256" y="1857364"/>
            <a:ext cx="2786082" cy="231041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rcRect l="14951" t="21625" r="12432" b="8694"/>
          <a:stretch>
            <a:fillRect/>
          </a:stretch>
        </p:blipFill>
        <p:spPr>
          <a:xfrm>
            <a:off x="5643570" y="4214818"/>
            <a:ext cx="2571768" cy="219356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rcRect l="12533" t="13509" r="10177" b="9942"/>
          <a:stretch>
            <a:fillRect/>
          </a:stretch>
        </p:blipFill>
        <p:spPr>
          <a:xfrm>
            <a:off x="1000100" y="1857364"/>
            <a:ext cx="2500330" cy="229760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/>
          <a:srcRect l="21346" t="20755" r="16751" b="9605"/>
          <a:stretch>
            <a:fillRect/>
          </a:stretch>
        </p:blipFill>
        <p:spPr>
          <a:xfrm>
            <a:off x="1071538" y="4214818"/>
            <a:ext cx="2214578" cy="221457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/>
          <a:srcRect l="75465" t="21625" r="12432" b="8694"/>
          <a:stretch>
            <a:fillRect/>
          </a:stretch>
        </p:blipFill>
        <p:spPr>
          <a:xfrm>
            <a:off x="3214678" y="4214818"/>
            <a:ext cx="428628" cy="221457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643438" y="630932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SNR </a:t>
            </a:r>
            <a:r>
              <a:rPr lang="it-IT" sz="1400" i="1" dirty="0" err="1" smtClean="0"/>
              <a:t>map</a:t>
            </a:r>
            <a:r>
              <a:rPr lang="it-IT" sz="1400" i="1" dirty="0" smtClean="0"/>
              <a:t> of the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 images</a:t>
            </a:r>
          </a:p>
          <a:p>
            <a:pPr algn="ctr"/>
            <a:r>
              <a:rPr lang="it-IT" sz="1400" i="1" dirty="0" smtClean="0"/>
              <a:t>with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on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1406" y="6433591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Map</a:t>
            </a:r>
            <a:r>
              <a:rPr lang="it-IT" sz="1400" i="1" dirty="0" smtClean="0"/>
              <a:t> of SNR ratio in the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 images</a:t>
            </a:r>
            <a:endParaRPr lang="it-IT" sz="14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Compatibility test in 1.5 T scanner of Stella Maris Foundation</a:t>
            </a:r>
          </a:p>
          <a:p>
            <a:pPr algn="ctr"/>
            <a:r>
              <a:rPr lang="it-IT" dirty="0" err="1"/>
              <a:t>Functional</a:t>
            </a:r>
            <a:r>
              <a:rPr lang="it-IT" dirty="0"/>
              <a:t> </a:t>
            </a:r>
            <a:r>
              <a:rPr lang="it-IT" dirty="0" err="1"/>
              <a:t>imaging</a:t>
            </a:r>
            <a:r>
              <a:rPr lang="it-IT" dirty="0"/>
              <a:t> </a:t>
            </a:r>
            <a:r>
              <a:rPr lang="it-IT" dirty="0" err="1"/>
              <a:t>evaluation</a:t>
            </a:r>
            <a:r>
              <a:rPr lang="it-IT" dirty="0"/>
              <a:t>: </a:t>
            </a:r>
            <a:r>
              <a:rPr lang="it-IT" dirty="0" err="1"/>
              <a:t>Echo</a:t>
            </a:r>
            <a:r>
              <a:rPr lang="it-IT" dirty="0"/>
              <a:t> Planar </a:t>
            </a:r>
            <a:r>
              <a:rPr lang="it-IT" dirty="0" err="1"/>
              <a:t>Imaging</a:t>
            </a:r>
            <a:r>
              <a:rPr lang="it-IT" dirty="0"/>
              <a:t> (EPI).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rcRect l="12881" t="14146" r="9828" b="10407"/>
          <a:stretch>
            <a:fillRect/>
          </a:stretch>
        </p:blipFill>
        <p:spPr>
          <a:xfrm>
            <a:off x="142844" y="2143116"/>
            <a:ext cx="4214842" cy="421484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/>
          <a:srcRect l="14782" t="20127" r="12556" b="8791"/>
          <a:stretch>
            <a:fillRect/>
          </a:stretch>
        </p:blipFill>
        <p:spPr>
          <a:xfrm>
            <a:off x="4650582" y="2571744"/>
            <a:ext cx="4350574" cy="3783108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583681" y="1995864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Ratio =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929454" y="1857364"/>
            <a:ext cx="179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tSNRno</a:t>
            </a:r>
            <a:endParaRPr lang="it-IT" dirty="0" smtClean="0"/>
          </a:p>
          <a:p>
            <a:pPr algn="ctr"/>
            <a:r>
              <a:rPr lang="it-IT" dirty="0" err="1" smtClean="0"/>
              <a:t>tSNRwith</a:t>
            </a:r>
            <a:endParaRPr lang="it-IT" dirty="0"/>
          </a:p>
        </p:txBody>
      </p:sp>
      <p:cxnSp>
        <p:nvCxnSpPr>
          <p:cNvPr id="24" name="Connettore 1 23"/>
          <p:cNvCxnSpPr/>
          <p:nvPr/>
        </p:nvCxnSpPr>
        <p:spPr>
          <a:xfrm>
            <a:off x="7358082" y="2214554"/>
            <a:ext cx="92869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680872" y="6427255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Map</a:t>
            </a:r>
            <a:r>
              <a:rPr lang="it-IT" sz="1400" i="1" dirty="0" smtClean="0"/>
              <a:t> of SNR ratio in the </a:t>
            </a:r>
            <a:r>
              <a:rPr lang="it-IT" sz="1400" i="1" dirty="0" err="1" smtClean="0"/>
              <a:t>central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slice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42844" y="5029144"/>
            <a:ext cx="2700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B1 </a:t>
            </a:r>
            <a:r>
              <a:rPr lang="it-IT" sz="1400" i="1" dirty="0" err="1" smtClean="0"/>
              <a:t>map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endParaRPr lang="it-IT" sz="14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Compatibility test in </a:t>
            </a:r>
            <a:r>
              <a:rPr lang="it-IT" dirty="0" smtClean="0"/>
              <a:t>7 </a:t>
            </a:r>
            <a:r>
              <a:rPr lang="it-IT" dirty="0"/>
              <a:t>T scanner of </a:t>
            </a:r>
            <a:r>
              <a:rPr lang="it-IT" dirty="0" smtClean="0"/>
              <a:t>Imago7 </a:t>
            </a:r>
            <a:r>
              <a:rPr lang="it-IT" dirty="0"/>
              <a:t>Foundation</a:t>
            </a:r>
          </a:p>
          <a:p>
            <a:pPr algn="ctr"/>
            <a:r>
              <a:rPr lang="it-IT" dirty="0" smtClean="0"/>
              <a:t>B1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uniformity</a:t>
            </a:r>
            <a:r>
              <a:rPr lang="it-IT" dirty="0" smtClean="0"/>
              <a:t>: </a:t>
            </a:r>
            <a:r>
              <a:rPr lang="it-IT" dirty="0" err="1" smtClean="0"/>
              <a:t>axial</a:t>
            </a:r>
            <a:r>
              <a:rPr lang="it-IT" dirty="0" smtClean="0"/>
              <a:t> Bloch-</a:t>
            </a:r>
            <a:r>
              <a:rPr lang="it-IT" dirty="0" err="1" smtClean="0"/>
              <a:t>Siegert</a:t>
            </a:r>
            <a:endParaRPr lang="it-IT" dirty="0"/>
          </a:p>
        </p:txBody>
      </p:sp>
      <p:pic>
        <p:nvPicPr>
          <p:cNvPr id="27" name="Immagine 26" descr="Vuoto7T.jpg"/>
          <p:cNvPicPr>
            <a:picLocks noChangeAspect="1"/>
          </p:cNvPicPr>
          <p:nvPr/>
        </p:nvPicPr>
        <p:blipFill>
          <a:blip r:embed="rId6"/>
          <a:srcRect l="9374" r="12946"/>
          <a:stretch>
            <a:fillRect/>
          </a:stretch>
        </p:blipFill>
        <p:spPr>
          <a:xfrm>
            <a:off x="0" y="2060848"/>
            <a:ext cx="3000363" cy="2896882"/>
          </a:xfrm>
          <a:prstGeom prst="rect">
            <a:avLst/>
          </a:prstGeom>
        </p:spPr>
      </p:pic>
      <p:pic>
        <p:nvPicPr>
          <p:cNvPr id="28" name="Immagine 27" descr="Spento7T.jpg"/>
          <p:cNvPicPr>
            <a:picLocks noChangeAspect="1"/>
          </p:cNvPicPr>
          <p:nvPr/>
        </p:nvPicPr>
        <p:blipFill>
          <a:blip r:embed="rId7"/>
          <a:srcRect l="9821" r="12500"/>
          <a:stretch>
            <a:fillRect/>
          </a:stretch>
        </p:blipFill>
        <p:spPr>
          <a:xfrm>
            <a:off x="3071802" y="2060848"/>
            <a:ext cx="3000396" cy="2896914"/>
          </a:xfrm>
          <a:prstGeom prst="rect">
            <a:avLst/>
          </a:prstGeom>
        </p:spPr>
      </p:pic>
      <p:pic>
        <p:nvPicPr>
          <p:cNvPr id="29" name="Immagine 28" descr="Acceso7T.jpg"/>
          <p:cNvPicPr>
            <a:picLocks noChangeAspect="1"/>
          </p:cNvPicPr>
          <p:nvPr/>
        </p:nvPicPr>
        <p:blipFill>
          <a:blip r:embed="rId8"/>
          <a:srcRect l="9821" r="12500"/>
          <a:stretch>
            <a:fillRect/>
          </a:stretch>
        </p:blipFill>
        <p:spPr>
          <a:xfrm>
            <a:off x="6110415" y="2060848"/>
            <a:ext cx="3033585" cy="29289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090169" y="4921423"/>
            <a:ext cx="306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B1 </a:t>
            </a:r>
            <a:r>
              <a:rPr lang="it-IT" sz="1400" i="1" dirty="0" err="1" smtClean="0"/>
              <a:t>map</a:t>
            </a:r>
            <a:r>
              <a:rPr lang="it-IT" sz="1400" i="1" dirty="0" smtClean="0"/>
              <a:t> with</a:t>
            </a:r>
          </a:p>
          <a:p>
            <a:pPr algn="ctr"/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off</a:t>
            </a:r>
            <a:endParaRPr lang="it-IT" sz="14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28904" y="4921423"/>
            <a:ext cx="306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B1 </a:t>
            </a:r>
            <a:r>
              <a:rPr lang="it-IT" sz="1400" i="1" dirty="0" err="1" smtClean="0"/>
              <a:t>map</a:t>
            </a:r>
            <a:r>
              <a:rPr lang="it-IT" sz="1400" i="1" dirty="0" smtClean="0"/>
              <a:t> with</a:t>
            </a:r>
          </a:p>
          <a:p>
            <a:pPr algn="ctr"/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on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0" y="614364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Image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without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endParaRPr lang="it-IT" sz="1400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12687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Compatibility test in 7 T scanner of Imago7 Foundation</a:t>
            </a:r>
          </a:p>
          <a:p>
            <a:pPr algn="ctr"/>
            <a:r>
              <a:rPr lang="it-IT" dirty="0" err="1" smtClean="0"/>
              <a:t>Anatomical</a:t>
            </a:r>
            <a:r>
              <a:rPr lang="it-IT" dirty="0" smtClean="0"/>
              <a:t> </a:t>
            </a:r>
            <a:r>
              <a:rPr lang="it-IT" dirty="0" err="1" smtClean="0"/>
              <a:t>imaging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 smtClean="0"/>
              <a:t>: Spin </a:t>
            </a:r>
            <a:r>
              <a:rPr lang="it-IT" dirty="0" err="1" smtClean="0"/>
              <a:t>Echo</a:t>
            </a:r>
            <a:r>
              <a:rPr lang="it-IT" dirty="0" smtClean="0"/>
              <a:t> (SE).</a:t>
            </a:r>
            <a:endParaRPr lang="it-IT" dirty="0"/>
          </a:p>
        </p:txBody>
      </p:sp>
      <p:pic>
        <p:nvPicPr>
          <p:cNvPr id="14" name="Immagine 13" descr="SE con alim 7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2143116"/>
            <a:ext cx="3929090" cy="3929090"/>
          </a:xfrm>
          <a:prstGeom prst="rect">
            <a:avLst/>
          </a:prstGeom>
        </p:spPr>
      </p:pic>
      <p:pic>
        <p:nvPicPr>
          <p:cNvPr id="21" name="Immagine 20" descr="SE no alim 7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143116"/>
            <a:ext cx="3929058" cy="39290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857752" y="6143643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Image </a:t>
            </a:r>
            <a:r>
              <a:rPr lang="it-IT" sz="1400" i="1" dirty="0" err="1" smtClean="0"/>
              <a:t>acquired</a:t>
            </a:r>
            <a:r>
              <a:rPr lang="it-IT" sz="1400" i="1" dirty="0" smtClean="0"/>
              <a:t> with </a:t>
            </a:r>
            <a:r>
              <a:rPr lang="it-IT" sz="1400" i="1" dirty="0" err="1" smtClean="0"/>
              <a:t>power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supply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switched</a:t>
            </a:r>
            <a:r>
              <a:rPr lang="it-IT" sz="1400" i="1" dirty="0" smtClean="0"/>
              <a:t> on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1617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5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0" y="157161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 smtClean="0"/>
              <a:t>Conclusions</a:t>
            </a:r>
            <a:r>
              <a:rPr lang="it-IT" sz="2000" b="1" dirty="0" smtClean="0"/>
              <a:t>:</a:t>
            </a:r>
          </a:p>
          <a:p>
            <a:pPr algn="just"/>
            <a:endParaRPr lang="it-IT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developed</a:t>
            </a:r>
            <a:r>
              <a:rPr lang="it-IT" sz="2000" dirty="0" smtClean="0"/>
              <a:t> a VHF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able</a:t>
            </a:r>
            <a:r>
              <a:rPr lang="it-IT" sz="2000" dirty="0" smtClean="0"/>
              <a:t> to </a:t>
            </a:r>
            <a:r>
              <a:rPr lang="it-IT" sz="2000" dirty="0" err="1" smtClean="0"/>
              <a:t>convert</a:t>
            </a:r>
            <a:r>
              <a:rPr lang="it-IT" sz="2000" dirty="0" smtClean="0"/>
              <a:t> 12 V DC input in a 5 V DC output with an </a:t>
            </a:r>
            <a:r>
              <a:rPr lang="it-IT" sz="2000" dirty="0" err="1" smtClean="0"/>
              <a:t>efficiency</a:t>
            </a:r>
            <a:r>
              <a:rPr lang="it-IT" sz="2000" dirty="0" smtClean="0"/>
              <a:t> </a:t>
            </a:r>
            <a:r>
              <a:rPr lang="it-IT" sz="2000" dirty="0" err="1" smtClean="0"/>
              <a:t>around</a:t>
            </a:r>
            <a:r>
              <a:rPr lang="it-IT" sz="2000" dirty="0" smtClean="0"/>
              <a:t> 70%, </a:t>
            </a:r>
            <a:r>
              <a:rPr lang="it-IT" sz="2000" dirty="0" err="1" smtClean="0"/>
              <a:t>better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an </a:t>
            </a:r>
            <a:r>
              <a:rPr lang="it-IT" sz="2000" dirty="0" err="1" smtClean="0"/>
              <a:t>equivalent</a:t>
            </a:r>
            <a:r>
              <a:rPr lang="it-IT" sz="2000" dirty="0" smtClean="0"/>
              <a:t> linear </a:t>
            </a:r>
            <a:r>
              <a:rPr lang="it-IT" sz="2000" dirty="0" err="1" smtClean="0"/>
              <a:t>converter</a:t>
            </a:r>
            <a:r>
              <a:rPr lang="it-IT" sz="2000" dirty="0" smtClean="0"/>
              <a:t>, and </a:t>
            </a:r>
            <a:r>
              <a:rPr lang="it-IT" sz="2000" dirty="0" err="1" smtClean="0"/>
              <a:t>very</a:t>
            </a:r>
            <a:r>
              <a:rPr lang="it-IT" sz="2000" dirty="0" smtClean="0"/>
              <a:t> small </a:t>
            </a:r>
            <a:r>
              <a:rPr lang="it-IT" sz="2000" dirty="0" err="1" smtClean="0"/>
              <a:t>thermal</a:t>
            </a:r>
            <a:r>
              <a:rPr lang="it-IT" sz="2000" dirty="0" smtClean="0"/>
              <a:t> </a:t>
            </a:r>
            <a:r>
              <a:rPr lang="it-IT" sz="2000" dirty="0" err="1" smtClean="0"/>
              <a:t>losses</a:t>
            </a:r>
            <a:r>
              <a:rPr lang="it-IT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The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can be </a:t>
            </a:r>
            <a:r>
              <a:rPr lang="it-IT" sz="2000" dirty="0" err="1" smtClean="0"/>
              <a:t>safely</a:t>
            </a:r>
            <a:r>
              <a:rPr lang="it-IT" sz="2000" dirty="0" smtClean="0"/>
              <a:t> </a:t>
            </a:r>
            <a:r>
              <a:rPr lang="it-IT" sz="2000" dirty="0" err="1" smtClean="0"/>
              <a:t>placed</a:t>
            </a:r>
            <a:r>
              <a:rPr lang="it-IT" sz="2000" dirty="0" smtClean="0"/>
              <a:t> inside an MRI </a:t>
            </a:r>
            <a:r>
              <a:rPr lang="it-IT" sz="2000" dirty="0" err="1" smtClean="0"/>
              <a:t>system</a:t>
            </a:r>
            <a:r>
              <a:rPr lang="it-IT" sz="2000" dirty="0" smtClean="0"/>
              <a:t> </a:t>
            </a:r>
            <a:r>
              <a:rPr lang="it-IT" sz="2000" dirty="0" err="1" smtClean="0"/>
              <a:t>since</a:t>
            </a:r>
            <a:r>
              <a:rPr lang="it-IT" sz="2000" dirty="0" smtClean="0"/>
              <a:t> no </a:t>
            </a:r>
            <a:r>
              <a:rPr lang="it-IT" sz="2000" dirty="0" err="1" smtClean="0"/>
              <a:t>magnetic</a:t>
            </a:r>
            <a:r>
              <a:rPr lang="it-IT" sz="2000" dirty="0" smtClean="0"/>
              <a:t> </a:t>
            </a:r>
            <a:r>
              <a:rPr lang="it-IT" sz="2000" dirty="0" err="1" smtClean="0"/>
              <a:t>effects</a:t>
            </a:r>
            <a:r>
              <a:rPr lang="it-IT" sz="2000" dirty="0" smtClean="0"/>
              <a:t> are </a:t>
            </a:r>
            <a:r>
              <a:rPr lang="it-IT" sz="2000" dirty="0" err="1" smtClean="0"/>
              <a:t>observed</a:t>
            </a:r>
            <a:r>
              <a:rPr lang="it-IT" sz="2000" dirty="0" smtClean="0"/>
              <a:t> on </a:t>
            </a:r>
            <a:r>
              <a:rPr lang="it-IT" sz="2000" dirty="0" err="1" smtClean="0"/>
              <a:t>it</a:t>
            </a:r>
            <a:r>
              <a:rPr lang="it-IT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Scanner performances are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affected</a:t>
            </a:r>
            <a:r>
              <a:rPr lang="it-IT" sz="2000" dirty="0" smtClean="0"/>
              <a:t> by the </a:t>
            </a:r>
            <a:r>
              <a:rPr lang="it-IT" sz="2000" dirty="0" err="1" smtClean="0"/>
              <a:t>presence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inside the bore </a:t>
            </a:r>
            <a:r>
              <a:rPr lang="it-IT" sz="2000" dirty="0" err="1" smtClean="0"/>
              <a:t>when</a:t>
            </a:r>
            <a:r>
              <a:rPr lang="it-IT" sz="2000" dirty="0" smtClean="0"/>
              <a:t> the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properly</a:t>
            </a:r>
            <a:r>
              <a:rPr lang="it-IT" sz="2000" dirty="0" smtClean="0"/>
              <a:t> </a:t>
            </a:r>
            <a:r>
              <a:rPr lang="it-IT" sz="2000" dirty="0" err="1" smtClean="0"/>
              <a:t>shielded</a:t>
            </a:r>
            <a:r>
              <a:rPr lang="it-IT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The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</a:t>
            </a:r>
            <a:r>
              <a:rPr lang="it-IT" sz="2000" dirty="0" err="1" smtClean="0"/>
              <a:t>showed</a:t>
            </a:r>
            <a:r>
              <a:rPr lang="it-IT" sz="2000" dirty="0" smtClean="0"/>
              <a:t> </a:t>
            </a:r>
            <a:r>
              <a:rPr lang="it-IT" sz="2000" dirty="0" err="1" smtClean="0"/>
              <a:t>magnetic</a:t>
            </a:r>
            <a:r>
              <a:rPr lang="it-IT" sz="2000" dirty="0" smtClean="0"/>
              <a:t> </a:t>
            </a:r>
            <a:r>
              <a:rPr lang="it-IT" sz="2000" dirty="0" err="1" smtClean="0"/>
              <a:t>compatibility</a:t>
            </a:r>
            <a:r>
              <a:rPr lang="it-IT" sz="2000" dirty="0" smtClean="0"/>
              <a:t> </a:t>
            </a:r>
            <a:r>
              <a:rPr lang="it-IT" sz="2000" dirty="0" err="1" smtClean="0"/>
              <a:t>also</a:t>
            </a:r>
            <a:r>
              <a:rPr lang="it-IT" sz="2000" dirty="0" smtClean="0"/>
              <a:t> in a scanner the </a:t>
            </a:r>
            <a:r>
              <a:rPr lang="it-IT" sz="2000" dirty="0" err="1" smtClean="0"/>
              <a:t>circuit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designed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64285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268" y="0"/>
            <a:ext cx="3684764" cy="1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727769"/>
            <a:ext cx="4071934" cy="11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1532" y="4237922"/>
            <a:ext cx="1026922" cy="1048466"/>
          </a:xfrm>
          <a:prstGeom prst="rect">
            <a:avLst/>
          </a:prstGeom>
          <a:noFill/>
        </p:spPr>
      </p:pic>
      <p:pic>
        <p:nvPicPr>
          <p:cNvPr id="11272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7416" y="4380798"/>
            <a:ext cx="1665178" cy="816264"/>
          </a:xfrm>
          <a:prstGeom prst="rect">
            <a:avLst/>
          </a:prstGeom>
          <a:noFill/>
        </p:spPr>
      </p:pic>
      <p:pic>
        <p:nvPicPr>
          <p:cNvPr id="13" name="Picture 14" descr="http://www.geometriarezzo.it/images/LogoRegioneTosca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5563576"/>
            <a:ext cx="819255" cy="1294424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0" y="236378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err="1" smtClean="0">
                <a:cs typeface="Times New Roman" pitchFamily="18" charset="0"/>
              </a:rPr>
              <a:t>Thank</a:t>
            </a:r>
            <a:r>
              <a:rPr lang="it-IT" sz="3000" dirty="0" smtClean="0">
                <a:cs typeface="Times New Roman" pitchFamily="18" charset="0"/>
              </a:rPr>
              <a:t> </a:t>
            </a:r>
            <a:r>
              <a:rPr lang="it-IT" sz="3000" dirty="0" err="1" smtClean="0">
                <a:cs typeface="Times New Roman" pitchFamily="18" charset="0"/>
              </a:rPr>
              <a:t>you</a:t>
            </a:r>
            <a:r>
              <a:rPr lang="it-IT" sz="3000" dirty="0" smtClean="0">
                <a:cs typeface="Times New Roman" pitchFamily="18" charset="0"/>
              </a:rPr>
              <a:t> </a:t>
            </a:r>
            <a:r>
              <a:rPr lang="it-IT" sz="3000" dirty="0" err="1" smtClean="0">
                <a:cs typeface="Times New Roman" pitchFamily="18" charset="0"/>
              </a:rPr>
              <a:t>for</a:t>
            </a:r>
            <a:r>
              <a:rPr lang="it-IT" sz="3000" dirty="0" smtClean="0">
                <a:cs typeface="Times New Roman" pitchFamily="18" charset="0"/>
              </a:rPr>
              <a:t> </a:t>
            </a:r>
            <a:r>
              <a:rPr lang="it-IT" sz="3000" dirty="0" err="1" smtClean="0">
                <a:cs typeface="Times New Roman" pitchFamily="18" charset="0"/>
              </a:rPr>
              <a:t>your</a:t>
            </a:r>
            <a:r>
              <a:rPr lang="it-IT" sz="3000" dirty="0" smtClean="0">
                <a:cs typeface="Times New Roman" pitchFamily="18" charset="0"/>
              </a:rPr>
              <a:t> </a:t>
            </a:r>
            <a:r>
              <a:rPr lang="it-IT" sz="3000" dirty="0" err="1" smtClean="0">
                <a:cs typeface="Times New Roman" pitchFamily="18" charset="0"/>
              </a:rPr>
              <a:t>attention</a:t>
            </a:r>
            <a:endParaRPr lang="it-IT" sz="3000" dirty="0" smtClean="0">
              <a:cs typeface="Times New Roman" pitchFamily="18" charset="0"/>
            </a:endParaRPr>
          </a:p>
          <a:p>
            <a:pPr algn="ctr"/>
            <a:endParaRPr lang="it-IT" sz="3000" dirty="0" smtClean="0">
              <a:cs typeface="Times New Roman" pitchFamily="18" charset="0"/>
            </a:endParaRPr>
          </a:p>
          <a:p>
            <a:r>
              <a:rPr lang="it-IT" sz="2000" dirty="0" smtClean="0">
                <a:cs typeface="Times New Roman" pitchFamily="18" charset="0"/>
              </a:rPr>
              <a:t>RSI Grant POR-FES 2014-2020</a:t>
            </a:r>
          </a:p>
          <a:p>
            <a:r>
              <a:rPr lang="it-IT" sz="2000" dirty="0" smtClean="0">
                <a:cs typeface="Times New Roman" pitchFamily="18" charset="0"/>
              </a:rPr>
              <a:t>CUP </a:t>
            </a:r>
            <a:r>
              <a:rPr lang="it-IT" sz="2000" dirty="0" err="1" smtClean="0">
                <a:cs typeface="Times New Roman" pitchFamily="18" charset="0"/>
              </a:rPr>
              <a:t>Tuscany</a:t>
            </a:r>
            <a:r>
              <a:rPr lang="it-IT" sz="2000" dirty="0" smtClean="0">
                <a:cs typeface="Times New Roman" pitchFamily="18" charset="0"/>
              </a:rPr>
              <a:t> </a:t>
            </a:r>
            <a:r>
              <a:rPr lang="it-IT" sz="2000" dirty="0" err="1" smtClean="0">
                <a:cs typeface="Times New Roman" pitchFamily="18" charset="0"/>
              </a:rPr>
              <a:t>Development</a:t>
            </a:r>
            <a:r>
              <a:rPr lang="it-IT" sz="2000" dirty="0" smtClean="0">
                <a:cs typeface="Times New Roman" pitchFamily="18" charset="0"/>
              </a:rPr>
              <a:t> 3</a:t>
            </a:r>
            <a:r>
              <a:rPr lang="it-IT" sz="2000" dirty="0" smtClean="0"/>
              <a:t>389.30072014.068000018</a:t>
            </a:r>
            <a:endParaRPr lang="it-IT" sz="2000" dirty="0">
              <a:cs typeface="Times New Roman" pitchFamily="18" charset="0"/>
            </a:endParaRPr>
          </a:p>
        </p:txBody>
      </p:sp>
      <p:pic>
        <p:nvPicPr>
          <p:cNvPr id="15" name="Picture 2" descr="Z:\Comunicazione\Immagini\LOGHI CAEN\CAEN Tools for Discovery\CAEN logo 20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775032"/>
            <a:ext cx="1785950" cy="50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sites.google.com/site/theoryflorence/_/rsrc/1475659560517/config/Infn_Log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2868573"/>
            <a:ext cx="1342898" cy="989055"/>
          </a:xfrm>
          <a:prstGeom prst="rect">
            <a:avLst/>
          </a:prstGeom>
          <a:noFill/>
        </p:spPr>
      </p:pic>
      <p:pic>
        <p:nvPicPr>
          <p:cNvPr id="17" name="Picture 6" descr="Risultati immagini per unif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2788678"/>
            <a:ext cx="1105916" cy="1140388"/>
          </a:xfrm>
          <a:prstGeom prst="rect">
            <a:avLst/>
          </a:prstGeom>
          <a:noFill/>
        </p:spPr>
      </p:pic>
      <p:pic>
        <p:nvPicPr>
          <p:cNvPr id="18" name="Picture 10" descr="https://lh5.ggpht.com/HcK8EfyH-cWjchva5Cdca_UAVE-r567dYGJSdRM17CGip6BljdkHGrYMFDtcYDAP1Q=w17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1257421"/>
            <a:ext cx="1385760" cy="1385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13"/>
          <p:cNvSpPr/>
          <p:nvPr/>
        </p:nvSpPr>
        <p:spPr>
          <a:xfrm>
            <a:off x="4788024" y="5240233"/>
            <a:ext cx="3600400" cy="8530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755576" y="5240233"/>
            <a:ext cx="3600400" cy="8530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1520" y="170080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Project goal: </a:t>
            </a:r>
            <a:r>
              <a:rPr lang="it-IT" sz="2000" dirty="0" smtClean="0"/>
              <a:t>a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</a:t>
            </a:r>
            <a:r>
              <a:rPr lang="it-IT" sz="2000" dirty="0" err="1" smtClean="0"/>
              <a:t>prototype</a:t>
            </a:r>
            <a:r>
              <a:rPr lang="it-IT" sz="2000" dirty="0" smtClean="0"/>
              <a:t> for PET </a:t>
            </a:r>
            <a:r>
              <a:rPr lang="it-IT" sz="2000" dirty="0" err="1" smtClean="0"/>
              <a:t>electronics</a:t>
            </a:r>
            <a:endParaRPr lang="it-IT" sz="2000" dirty="0" smtClean="0"/>
          </a:p>
          <a:p>
            <a:pPr algn="ctr"/>
            <a:r>
              <a:rPr lang="it-IT" sz="2000" u="sng" dirty="0" smtClean="0"/>
              <a:t>MR-</a:t>
            </a:r>
            <a:r>
              <a:rPr lang="it-IT" sz="2000" u="sng" dirty="0" err="1" smtClean="0"/>
              <a:t>compatible</a:t>
            </a:r>
            <a:endParaRPr lang="it-IT" sz="2000" b="1" u="sng" dirty="0"/>
          </a:p>
        </p:txBody>
      </p:sp>
      <p:sp>
        <p:nvSpPr>
          <p:cNvPr id="8" name="Freccia a destra 7"/>
          <p:cNvSpPr/>
          <p:nvPr/>
        </p:nvSpPr>
        <p:spPr>
          <a:xfrm rot="5400000">
            <a:off x="4193522" y="2730295"/>
            <a:ext cx="75695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54508" y="357217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MR </a:t>
            </a:r>
            <a:r>
              <a:rPr lang="it-IT" sz="2000" b="1" dirty="0" err="1" smtClean="0"/>
              <a:t>compatible</a:t>
            </a:r>
            <a:r>
              <a:rPr lang="it-IT" sz="2000" b="1" dirty="0" smtClean="0"/>
              <a:t>: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and MRI scanner </a:t>
            </a:r>
            <a:r>
              <a:rPr lang="it-IT" sz="2000" dirty="0" err="1" smtClean="0"/>
              <a:t>must</a:t>
            </a:r>
            <a:r>
              <a:rPr lang="it-IT" sz="2000" dirty="0" smtClean="0"/>
              <a:t> work </a:t>
            </a:r>
            <a:r>
              <a:rPr lang="it-IT" sz="2000" dirty="0" err="1" smtClean="0"/>
              <a:t>togheter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the </a:t>
            </a: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device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there</a:t>
            </a:r>
            <a:r>
              <a:rPr lang="it-IT" sz="2000" dirty="0" smtClean="0"/>
              <a:t>. The </a:t>
            </a:r>
            <a:r>
              <a:rPr lang="it-IT" sz="2000" dirty="0" err="1" smtClean="0"/>
              <a:t>Power</a:t>
            </a:r>
            <a:r>
              <a:rPr lang="it-IT" sz="2000" dirty="0" smtClean="0"/>
              <a:t> </a:t>
            </a:r>
            <a:r>
              <a:rPr lang="it-IT" sz="2000" dirty="0" err="1" smtClean="0"/>
              <a:t>supply</a:t>
            </a:r>
            <a:r>
              <a:rPr lang="it-IT" sz="2000" dirty="0" smtClean="0"/>
              <a:t> must be </a:t>
            </a:r>
            <a:r>
              <a:rPr lang="it-IT" sz="2000" dirty="0" err="1" smtClean="0"/>
              <a:t>placed</a:t>
            </a:r>
            <a:r>
              <a:rPr lang="it-IT" sz="2000" dirty="0" smtClean="0"/>
              <a:t> in an MRI scanner </a:t>
            </a:r>
            <a:r>
              <a:rPr lang="it-IT" sz="2000" dirty="0" err="1" smtClean="0"/>
              <a:t>safely</a:t>
            </a:r>
            <a:r>
              <a:rPr lang="it-IT" sz="2000" dirty="0" smtClean="0"/>
              <a:t>, in a way </a:t>
            </a:r>
            <a:r>
              <a:rPr lang="it-IT" sz="2000" dirty="0" err="1" smtClean="0"/>
              <a:t>that</a:t>
            </a:r>
            <a:r>
              <a:rPr lang="it-IT" sz="2000" dirty="0" smtClean="0"/>
              <a:t> are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observed</a:t>
            </a:r>
            <a:r>
              <a:rPr lang="it-IT" sz="2000" dirty="0" smtClean="0"/>
              <a:t>:</a:t>
            </a:r>
            <a:endParaRPr lang="it-IT" sz="2000" b="1" u="sng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99591" y="538424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MRI scanner performances </a:t>
            </a:r>
            <a:r>
              <a:rPr lang="it-IT" dirty="0" err="1" smtClean="0"/>
              <a:t>alterations</a:t>
            </a:r>
            <a:endParaRPr lang="it-IT" dirty="0"/>
          </a:p>
        </p:txBody>
      </p:sp>
      <p:pic>
        <p:nvPicPr>
          <p:cNvPr id="16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5004048" y="534359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r>
              <a:rPr lang="it-IT" dirty="0" smtClean="0"/>
              <a:t> performances </a:t>
            </a:r>
            <a:r>
              <a:rPr lang="it-IT" dirty="0" err="1" smtClean="0"/>
              <a:t>alterations</a:t>
            </a:r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 rot="9085633">
            <a:off x="3315358" y="4797213"/>
            <a:ext cx="913385" cy="16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12514367" flipH="1">
            <a:off x="4915257" y="4796022"/>
            <a:ext cx="913385" cy="16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6381328"/>
            <a:ext cx="907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Hostile</a:t>
            </a:r>
            <a:r>
              <a:rPr lang="it-IT" sz="2000" dirty="0" smtClean="0"/>
              <a:t> </a:t>
            </a:r>
            <a:r>
              <a:rPr lang="it-IT" sz="2000" dirty="0" err="1" smtClean="0"/>
              <a:t>environment</a:t>
            </a:r>
            <a:r>
              <a:rPr lang="it-IT" sz="2000" dirty="0" smtClean="0"/>
              <a:t> </a:t>
            </a:r>
            <a:r>
              <a:rPr lang="it-IT" sz="2000" dirty="0" err="1" smtClean="0"/>
              <a:t>reference</a:t>
            </a:r>
            <a:r>
              <a:rPr lang="it-IT" sz="2000" dirty="0" smtClean="0"/>
              <a:t>: 1.5 T (TRIMAGE scanner)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9527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1043608" y="1268760"/>
            <a:ext cx="701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fields</a:t>
            </a:r>
            <a:r>
              <a:rPr lang="it-IT" dirty="0" smtClean="0"/>
              <a:t> in a common MRI </a:t>
            </a:r>
            <a:r>
              <a:rPr lang="it-IT" dirty="0" err="1" smtClean="0"/>
              <a:t>system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1026" name="Picture 2" descr="Risultati immagini per MRI field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61" t="22387" r="8389" b="6214"/>
          <a:stretch/>
        </p:blipFill>
        <p:spPr bwMode="auto">
          <a:xfrm>
            <a:off x="6507138" y="1771483"/>
            <a:ext cx="1016075" cy="13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2876" y="1874641"/>
            <a:ext cx="54372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 smtClean="0"/>
              <a:t>Static</a:t>
            </a:r>
            <a:r>
              <a:rPr lang="it-IT" b="1" dirty="0" smtClean="0"/>
              <a:t> </a:t>
            </a:r>
            <a:r>
              <a:rPr lang="it-IT" b="1" dirty="0" err="1" smtClean="0"/>
              <a:t>field</a:t>
            </a:r>
            <a:r>
              <a:rPr lang="it-IT" b="1" dirty="0" smtClean="0"/>
              <a:t> B0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Generated</a:t>
            </a:r>
            <a:r>
              <a:rPr lang="it-IT" dirty="0" smtClean="0"/>
              <a:t> by </a:t>
            </a:r>
            <a:r>
              <a:rPr lang="it-IT" dirty="0" err="1" smtClean="0"/>
              <a:t>superconductive</a:t>
            </a:r>
            <a:r>
              <a:rPr lang="it-IT" dirty="0" smtClean="0"/>
              <a:t> </a:t>
            </a:r>
            <a:r>
              <a:rPr lang="it-IT" dirty="0" err="1" smtClean="0"/>
              <a:t>solenoid</a:t>
            </a:r>
            <a:r>
              <a:rPr lang="it-IT" dirty="0" smtClean="0"/>
              <a:t> or a </a:t>
            </a:r>
            <a:r>
              <a:rPr lang="it-IT" dirty="0" err="1" smtClean="0"/>
              <a:t>permanent</a:t>
            </a:r>
            <a:r>
              <a:rPr lang="it-IT" dirty="0" smtClean="0"/>
              <a:t> </a:t>
            </a:r>
            <a:r>
              <a:rPr lang="it-IT" dirty="0" err="1" smtClean="0"/>
              <a:t>magnet</a:t>
            </a:r>
            <a:r>
              <a:rPr lang="it-IT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O</a:t>
            </a:r>
            <a:r>
              <a:rPr lang="it-IT" dirty="0" err="1" smtClean="0"/>
              <a:t>riented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main</a:t>
            </a:r>
            <a:r>
              <a:rPr lang="it-IT" dirty="0"/>
              <a:t> </a:t>
            </a:r>
            <a:r>
              <a:rPr lang="it-IT" dirty="0" err="1" smtClean="0"/>
              <a:t>axis</a:t>
            </a:r>
            <a:r>
              <a:rPr lang="it-IT" dirty="0" smtClean="0"/>
              <a:t> of the scanner (Z </a:t>
            </a:r>
            <a:r>
              <a:rPr lang="it-IT" dirty="0" err="1" smtClean="0"/>
              <a:t>axis</a:t>
            </a:r>
            <a:r>
              <a:rPr lang="it-IT" dirty="0" smtClean="0"/>
              <a:t>);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Most</a:t>
            </a:r>
            <a:r>
              <a:rPr lang="it-IT" dirty="0" smtClean="0"/>
              <a:t> common </a:t>
            </a:r>
            <a:r>
              <a:rPr lang="it-IT" dirty="0" err="1" smtClean="0"/>
              <a:t>intensities</a:t>
            </a:r>
            <a:r>
              <a:rPr lang="it-IT" dirty="0" smtClean="0"/>
              <a:t> in clinic: 1.5 T, 3 T, 7 T.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 err="1" smtClean="0"/>
              <a:t>Grandient</a:t>
            </a:r>
            <a:r>
              <a:rPr lang="it-IT" b="1" dirty="0" smtClean="0"/>
              <a:t> </a:t>
            </a:r>
            <a:r>
              <a:rPr lang="it-IT" b="1" dirty="0" err="1" smtClean="0"/>
              <a:t>fields</a:t>
            </a:r>
            <a:endParaRPr lang="it-IT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Generated</a:t>
            </a:r>
            <a:r>
              <a:rPr lang="it-IT" dirty="0" smtClean="0"/>
              <a:t> by </a:t>
            </a:r>
            <a:r>
              <a:rPr lang="it-IT" dirty="0" err="1" smtClean="0"/>
              <a:t>specific</a:t>
            </a:r>
            <a:r>
              <a:rPr lang="it-IT" dirty="0" smtClean="0"/>
              <a:t> coils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direction</a:t>
            </a:r>
            <a:r>
              <a:rPr lang="it-IT" dirty="0" smtClean="0"/>
              <a:t>, X, Y and Z;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Pulsed</a:t>
            </a:r>
            <a:r>
              <a:rPr lang="it-IT" dirty="0" smtClean="0"/>
              <a:t> </a:t>
            </a:r>
            <a:r>
              <a:rPr lang="it-IT" dirty="0" err="1" smtClean="0"/>
              <a:t>fields</a:t>
            </a:r>
            <a:r>
              <a:rPr lang="it-IT" dirty="0" smtClean="0"/>
              <a:t>, with </a:t>
            </a:r>
            <a:r>
              <a:rPr lang="it-IT" dirty="0" err="1" smtClean="0"/>
              <a:t>frequencies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100 kHz;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Intensities</a:t>
            </a:r>
            <a:r>
              <a:rPr lang="it-IT" dirty="0" smtClean="0"/>
              <a:t>: </a:t>
            </a:r>
            <a:r>
              <a:rPr lang="it-IT" dirty="0" err="1" smtClean="0"/>
              <a:t>mT</a:t>
            </a:r>
            <a:r>
              <a:rPr lang="it-IT" dirty="0" smtClean="0"/>
              <a:t>/m.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 smtClean="0"/>
              <a:t>RF </a:t>
            </a:r>
            <a:r>
              <a:rPr lang="it-IT" b="1" dirty="0" err="1" smtClean="0"/>
              <a:t>field</a:t>
            </a:r>
            <a:endParaRPr lang="it-IT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Generated</a:t>
            </a:r>
            <a:r>
              <a:rPr lang="it-IT" dirty="0" smtClean="0"/>
              <a:t> by and RF coil in the XY </a:t>
            </a:r>
            <a:r>
              <a:rPr lang="it-IT" dirty="0" err="1" smtClean="0"/>
              <a:t>plane</a:t>
            </a:r>
            <a:r>
              <a:rPr lang="it-IT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: 63,86 MHz </a:t>
            </a:r>
            <a:r>
              <a:rPr lang="it-IT" dirty="0" err="1" smtClean="0"/>
              <a:t>at</a:t>
            </a:r>
            <a:r>
              <a:rPr lang="it-IT" dirty="0" smtClean="0"/>
              <a:t> 1.5 T, 298,03 MHz </a:t>
            </a:r>
            <a:r>
              <a:rPr lang="it-IT" dirty="0" err="1" smtClean="0"/>
              <a:t>at</a:t>
            </a:r>
            <a:r>
              <a:rPr lang="it-IT" dirty="0" smtClean="0"/>
              <a:t> 7T;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Intensities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µT.</a:t>
            </a:r>
            <a:endParaRPr lang="it-IT" b="1" dirty="0"/>
          </a:p>
        </p:txBody>
      </p:sp>
      <p:pic>
        <p:nvPicPr>
          <p:cNvPr id="3" name="Picture 2" descr="Risultati immagini per MRI gradient fiel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604" y="3356992"/>
            <a:ext cx="1253660" cy="11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MRI gradient fiel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411" y="3356992"/>
            <a:ext cx="1989093" cy="11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magine correlat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48" t="38548" r="6752" b="18453"/>
          <a:stretch/>
        </p:blipFill>
        <p:spPr bwMode="auto">
          <a:xfrm>
            <a:off x="7718179" y="5229200"/>
            <a:ext cx="1318317" cy="12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MRI RF co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29201"/>
            <a:ext cx="1713956" cy="12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2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1043608" y="1268760"/>
            <a:ext cx="701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Compatibility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5496" y="1556792"/>
            <a:ext cx="90730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MRI scanner performances </a:t>
            </a:r>
            <a:r>
              <a:rPr lang="it-IT" b="1" dirty="0" err="1"/>
              <a:t>alterations</a:t>
            </a:r>
            <a:r>
              <a:rPr lang="it-IT" b="1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/>
              <a:t>B0 </a:t>
            </a:r>
            <a:r>
              <a:rPr lang="it-IT" u="sng" dirty="0" err="1"/>
              <a:t>inhomogeneities</a:t>
            </a:r>
            <a:r>
              <a:rPr lang="it-IT" dirty="0"/>
              <a:t>: </a:t>
            </a:r>
            <a:r>
              <a:rPr lang="it-IT" dirty="0" err="1"/>
              <a:t>Larmor</a:t>
            </a:r>
            <a:r>
              <a:rPr lang="it-IT" dirty="0"/>
              <a:t> </a:t>
            </a:r>
            <a:r>
              <a:rPr lang="it-IT" dirty="0" err="1"/>
              <a:t>frequencies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spatially</a:t>
            </a:r>
            <a:r>
              <a:rPr lang="it-IT" dirty="0"/>
              <a:t>, </a:t>
            </a:r>
            <a:r>
              <a:rPr lang="it-IT" dirty="0" err="1"/>
              <a:t>inducing</a:t>
            </a:r>
            <a:r>
              <a:rPr lang="it-IT" dirty="0"/>
              <a:t> a </a:t>
            </a:r>
            <a:r>
              <a:rPr lang="it-IT" dirty="0" err="1"/>
              <a:t>change</a:t>
            </a:r>
            <a:r>
              <a:rPr lang="it-IT" dirty="0"/>
              <a:t> of the </a:t>
            </a:r>
            <a:r>
              <a:rPr lang="it-IT" dirty="0" err="1"/>
              <a:t>signal</a:t>
            </a:r>
            <a:r>
              <a:rPr lang="it-IT" dirty="0"/>
              <a:t> and </a:t>
            </a:r>
            <a:r>
              <a:rPr lang="it-IT" dirty="0" err="1"/>
              <a:t>consequent</a:t>
            </a:r>
            <a:r>
              <a:rPr lang="it-IT" dirty="0"/>
              <a:t> </a:t>
            </a:r>
            <a:r>
              <a:rPr lang="it-IT" dirty="0" err="1"/>
              <a:t>introduction</a:t>
            </a:r>
            <a:r>
              <a:rPr lang="it-IT" dirty="0"/>
              <a:t> of image </a:t>
            </a:r>
            <a:r>
              <a:rPr lang="it-IT" dirty="0" err="1"/>
              <a:t>artifacts</a:t>
            </a:r>
            <a:r>
              <a:rPr lang="it-IT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/>
              <a:t>RF </a:t>
            </a:r>
            <a:r>
              <a:rPr lang="it-IT" u="sng" dirty="0" err="1"/>
              <a:t>signal</a:t>
            </a:r>
            <a:r>
              <a:rPr lang="it-IT" u="sng" dirty="0"/>
              <a:t> </a:t>
            </a:r>
            <a:r>
              <a:rPr lang="it-IT" u="sng" dirty="0" err="1"/>
              <a:t>interferencies</a:t>
            </a:r>
            <a:r>
              <a:rPr lang="it-IT" dirty="0"/>
              <a:t>: RF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interfere</a:t>
            </a:r>
            <a:r>
              <a:rPr lang="it-IT" dirty="0"/>
              <a:t> with the RF coil </a:t>
            </a:r>
            <a:r>
              <a:rPr lang="it-IT" dirty="0" err="1"/>
              <a:t>loops</a:t>
            </a:r>
            <a:r>
              <a:rPr lang="it-IT" dirty="0"/>
              <a:t>, with a </a:t>
            </a:r>
            <a:r>
              <a:rPr lang="it-IT" dirty="0" err="1"/>
              <a:t>consenquent</a:t>
            </a:r>
            <a:r>
              <a:rPr lang="it-IT" dirty="0"/>
              <a:t> </a:t>
            </a:r>
            <a:r>
              <a:rPr lang="it-IT" dirty="0" err="1"/>
              <a:t>modification</a:t>
            </a:r>
            <a:r>
              <a:rPr lang="it-IT" dirty="0"/>
              <a:t> of the MRI RF </a:t>
            </a:r>
            <a:r>
              <a:rPr lang="it-IT" dirty="0" err="1"/>
              <a:t>signal</a:t>
            </a:r>
            <a:r>
              <a:rPr lang="it-IT" dirty="0"/>
              <a:t> and image </a:t>
            </a:r>
            <a:r>
              <a:rPr lang="it-IT" dirty="0" err="1"/>
              <a:t>artifacts</a:t>
            </a:r>
            <a:r>
              <a:rPr lang="it-IT" dirty="0"/>
              <a:t>;</a:t>
            </a:r>
          </a:p>
          <a:p>
            <a:pPr algn="just"/>
            <a:endParaRPr lang="it-IT" sz="1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 err="1"/>
              <a:t>Disturbs</a:t>
            </a:r>
            <a:r>
              <a:rPr lang="it-IT" u="sng" dirty="0"/>
              <a:t> to the </a:t>
            </a:r>
            <a:r>
              <a:rPr lang="it-IT" u="sng" dirty="0" err="1"/>
              <a:t>gradient</a:t>
            </a:r>
            <a:r>
              <a:rPr lang="it-IT" u="sng" dirty="0"/>
              <a:t> </a:t>
            </a:r>
            <a:r>
              <a:rPr lang="it-IT" u="sng" dirty="0" err="1"/>
              <a:t>fields</a:t>
            </a:r>
            <a:r>
              <a:rPr lang="it-IT" dirty="0"/>
              <a:t>: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generated</a:t>
            </a:r>
            <a:r>
              <a:rPr lang="it-IT" dirty="0"/>
              <a:t> by the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supply</a:t>
            </a:r>
            <a:r>
              <a:rPr lang="it-IT" dirty="0"/>
              <a:t> can </a:t>
            </a:r>
            <a:r>
              <a:rPr lang="it-IT" dirty="0" err="1"/>
              <a:t>locally</a:t>
            </a:r>
            <a:r>
              <a:rPr lang="it-IT" dirty="0"/>
              <a:t>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gradient</a:t>
            </a:r>
            <a:r>
              <a:rPr lang="it-IT" dirty="0"/>
              <a:t> </a:t>
            </a:r>
            <a:r>
              <a:rPr lang="it-IT" dirty="0" err="1"/>
              <a:t>fields</a:t>
            </a:r>
            <a:r>
              <a:rPr lang="it-IT" dirty="0"/>
              <a:t> with </a:t>
            </a:r>
            <a:r>
              <a:rPr lang="it-IT" dirty="0" err="1"/>
              <a:t>consequent</a:t>
            </a:r>
            <a:r>
              <a:rPr lang="it-IT" dirty="0"/>
              <a:t> </a:t>
            </a:r>
            <a:r>
              <a:rPr lang="it-IT" dirty="0" err="1"/>
              <a:t>wrong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and </a:t>
            </a:r>
            <a:r>
              <a:rPr lang="it-IT" dirty="0" err="1"/>
              <a:t>frequency</a:t>
            </a:r>
            <a:r>
              <a:rPr lang="it-IT" dirty="0"/>
              <a:t> </a:t>
            </a:r>
            <a:r>
              <a:rPr lang="it-IT" dirty="0" err="1"/>
              <a:t>encoding</a:t>
            </a:r>
            <a:r>
              <a:rPr lang="it-IT" dirty="0"/>
              <a:t>, </a:t>
            </a:r>
            <a:r>
              <a:rPr lang="it-IT" dirty="0" err="1"/>
              <a:t>resulting</a:t>
            </a:r>
            <a:r>
              <a:rPr lang="it-IT" dirty="0"/>
              <a:t> in image </a:t>
            </a:r>
            <a:r>
              <a:rPr lang="it-IT" dirty="0" err="1"/>
              <a:t>artifacts</a:t>
            </a:r>
            <a:r>
              <a:rPr lang="it-IT" dirty="0"/>
              <a:t>.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 err="1" smtClean="0"/>
              <a:t>Power</a:t>
            </a:r>
            <a:r>
              <a:rPr lang="it-IT" b="1" dirty="0" smtClean="0"/>
              <a:t> </a:t>
            </a:r>
            <a:r>
              <a:rPr lang="it-IT" b="1" dirty="0" err="1" smtClean="0"/>
              <a:t>supply</a:t>
            </a:r>
            <a:r>
              <a:rPr lang="it-IT" b="1" dirty="0" smtClean="0"/>
              <a:t> performances </a:t>
            </a:r>
            <a:r>
              <a:rPr lang="it-IT" b="1" dirty="0" err="1" smtClean="0"/>
              <a:t>alterations</a:t>
            </a:r>
            <a:r>
              <a:rPr lang="it-IT" b="1" dirty="0" smtClean="0"/>
              <a:t>:</a:t>
            </a:r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 err="1" smtClean="0"/>
              <a:t>Static</a:t>
            </a:r>
            <a:r>
              <a:rPr lang="it-IT" u="sng" dirty="0" smtClean="0"/>
              <a:t> </a:t>
            </a:r>
            <a:r>
              <a:rPr lang="it-IT" u="sng" dirty="0" err="1" smtClean="0"/>
              <a:t>field</a:t>
            </a:r>
            <a:r>
              <a:rPr lang="it-IT" u="sng" dirty="0" smtClean="0"/>
              <a:t> B0</a:t>
            </a:r>
            <a:r>
              <a:rPr lang="it-IT" dirty="0" smtClean="0"/>
              <a:t>: </a:t>
            </a:r>
            <a:r>
              <a:rPr lang="it-IT" dirty="0" err="1" smtClean="0"/>
              <a:t>interacts</a:t>
            </a:r>
            <a:r>
              <a:rPr lang="it-IT" dirty="0" smtClean="0"/>
              <a:t> with </a:t>
            </a:r>
            <a:r>
              <a:rPr lang="it-IT" dirty="0" err="1" smtClean="0"/>
              <a:t>ferromagnetic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r>
              <a:rPr lang="it-IT" dirty="0" smtClean="0"/>
              <a:t>, </a:t>
            </a:r>
            <a:r>
              <a:rPr lang="it-IT" dirty="0" err="1" smtClean="0"/>
              <a:t>modifies</a:t>
            </a:r>
            <a:r>
              <a:rPr lang="it-IT" dirty="0" smtClean="0"/>
              <a:t> performances of some </a:t>
            </a:r>
            <a:r>
              <a:rPr lang="it-IT" dirty="0" err="1" smtClean="0"/>
              <a:t>components</a:t>
            </a:r>
            <a:r>
              <a:rPr lang="it-IT" dirty="0" smtClean="0"/>
              <a:t>, </a:t>
            </a:r>
            <a:r>
              <a:rPr lang="it-IT" dirty="0" err="1" smtClean="0"/>
              <a:t>saturates</a:t>
            </a:r>
            <a:r>
              <a:rPr lang="it-IT" dirty="0" smtClean="0"/>
              <a:t> </a:t>
            </a:r>
            <a:r>
              <a:rPr lang="it-IT" dirty="0" err="1" smtClean="0"/>
              <a:t>iron-core</a:t>
            </a:r>
            <a:r>
              <a:rPr lang="it-IT" dirty="0" smtClean="0"/>
              <a:t> </a:t>
            </a:r>
            <a:r>
              <a:rPr lang="it-IT" dirty="0" err="1" smtClean="0"/>
              <a:t>inductors</a:t>
            </a:r>
            <a:r>
              <a:rPr lang="it-IT" dirty="0" smtClean="0"/>
              <a:t>;</a:t>
            </a:r>
          </a:p>
          <a:p>
            <a:pPr algn="just"/>
            <a:endParaRPr lang="it-IT" sz="1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 err="1" smtClean="0"/>
              <a:t>Gradient</a:t>
            </a:r>
            <a:r>
              <a:rPr lang="it-IT" u="sng" dirty="0" smtClean="0"/>
              <a:t> </a:t>
            </a:r>
            <a:r>
              <a:rPr lang="it-IT" u="sng" dirty="0" err="1" smtClean="0"/>
              <a:t>fields</a:t>
            </a:r>
            <a:r>
              <a:rPr lang="it-IT" dirty="0" smtClean="0"/>
              <a:t>: generate </a:t>
            </a:r>
            <a:r>
              <a:rPr lang="it-IT" dirty="0" err="1" smtClean="0"/>
              <a:t>eddy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r>
              <a:rPr lang="it-IT" dirty="0" smtClean="0"/>
              <a:t> in </a:t>
            </a:r>
            <a:r>
              <a:rPr lang="it-IT" dirty="0" err="1" smtClean="0"/>
              <a:t>conductors</a:t>
            </a:r>
            <a:r>
              <a:rPr lang="it-IT" dirty="0" smtClean="0"/>
              <a:t> (</a:t>
            </a:r>
            <a:r>
              <a:rPr lang="it-IT" dirty="0" err="1" smtClean="0"/>
              <a:t>cables</a:t>
            </a:r>
            <a:r>
              <a:rPr lang="it-IT" dirty="0" smtClean="0"/>
              <a:t>, PCB </a:t>
            </a:r>
            <a:r>
              <a:rPr lang="it-IT" dirty="0" err="1" smtClean="0"/>
              <a:t>traces</a:t>
            </a:r>
            <a:r>
              <a:rPr lang="it-IT" dirty="0" smtClean="0"/>
              <a:t>)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in large </a:t>
            </a:r>
            <a:r>
              <a:rPr lang="it-IT" dirty="0" err="1" smtClean="0"/>
              <a:t>conductive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r>
              <a:rPr lang="it-IT" dirty="0" smtClean="0"/>
              <a:t>, </a:t>
            </a:r>
            <a:r>
              <a:rPr lang="it-IT" dirty="0" err="1" smtClean="0"/>
              <a:t>resulting</a:t>
            </a:r>
            <a:r>
              <a:rPr lang="it-IT" dirty="0" smtClean="0"/>
              <a:t> in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alterations</a:t>
            </a:r>
            <a:r>
              <a:rPr lang="it-IT" dirty="0" smtClean="0"/>
              <a:t> and </a:t>
            </a:r>
            <a:r>
              <a:rPr lang="it-IT" dirty="0" err="1" smtClean="0"/>
              <a:t>heating</a:t>
            </a:r>
            <a:r>
              <a:rPr lang="it-IT" dirty="0"/>
              <a:t>;</a:t>
            </a:r>
            <a:endParaRPr lang="it-IT" dirty="0" smtClean="0"/>
          </a:p>
          <a:p>
            <a:pPr algn="just"/>
            <a:endParaRPr lang="it-IT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u="sng" dirty="0" smtClean="0"/>
              <a:t>RF </a:t>
            </a:r>
            <a:r>
              <a:rPr lang="it-IT" u="sng" dirty="0" err="1" smtClean="0"/>
              <a:t>field</a:t>
            </a:r>
            <a:r>
              <a:rPr lang="it-IT" dirty="0" smtClean="0"/>
              <a:t>: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of the </a:t>
            </a:r>
            <a:r>
              <a:rPr lang="it-IT" dirty="0" err="1" smtClean="0"/>
              <a:t>gradient</a:t>
            </a:r>
            <a:r>
              <a:rPr lang="it-IT" dirty="0" smtClean="0"/>
              <a:t> </a:t>
            </a:r>
            <a:r>
              <a:rPr lang="it-IT" dirty="0" err="1" smtClean="0"/>
              <a:t>fields</a:t>
            </a:r>
            <a:r>
              <a:rPr lang="it-IT" dirty="0" smtClean="0"/>
              <a:t>.</a:t>
            </a:r>
            <a:endParaRPr lang="it-IT" b="1" dirty="0"/>
          </a:p>
        </p:txBody>
      </p:sp>
      <p:pic>
        <p:nvPicPr>
          <p:cNvPr id="8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95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asellaDiTesto 1"/>
              <p:cNvSpPr txBox="1"/>
              <p:nvPr/>
            </p:nvSpPr>
            <p:spPr>
              <a:xfrm>
                <a:off x="35496" y="1665813"/>
                <a:ext cx="9073008" cy="365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b="1" dirty="0" smtClean="0"/>
                  <a:t>Solutions to </a:t>
                </a:r>
                <a:r>
                  <a:rPr lang="it-IT" b="1" dirty="0" err="1" smtClean="0"/>
                  <a:t>minimize</a:t>
                </a:r>
                <a:r>
                  <a:rPr lang="it-IT" b="1" dirty="0" smtClean="0"/>
                  <a:t/>
                </a:r>
                <a:r>
                  <a:rPr lang="it-IT" b="1" dirty="0" err="1" smtClean="0"/>
                  <a:t>interactions</a:t>
                </a:r>
                <a:r>
                  <a:rPr lang="it-IT" b="1" dirty="0" smtClean="0"/>
                  <a:t/>
                </a:r>
                <a:r>
                  <a:rPr lang="it-IT" b="1" dirty="0" err="1" smtClean="0"/>
                  <a:t>between</a:t>
                </a:r>
                <a:r>
                  <a:rPr lang="it-IT" b="1" dirty="0" smtClean="0"/>
                  <a:t/>
                </a:r>
                <a:r>
                  <a:rPr lang="it-IT" b="1" dirty="0" smtClean="0"/>
                  <a:t>the </a:t>
                </a:r>
                <a:r>
                  <a:rPr lang="it-IT" b="1" dirty="0" err="1" smtClean="0"/>
                  <a:t>two</a:t>
                </a:r>
                <a:r>
                  <a:rPr lang="it-IT" b="1" dirty="0" smtClean="0"/>
                  <a:t/>
                </a:r>
                <a:r>
                  <a:rPr lang="it-IT" b="1" dirty="0" err="1" smtClean="0"/>
                  <a:t>systems</a:t>
                </a:r>
                <a:r>
                  <a:rPr lang="it-IT" b="1" dirty="0" smtClean="0"/>
                  <a:t>:</a:t>
                </a:r>
              </a:p>
              <a:p>
                <a:pPr algn="just"/>
                <a:endParaRPr lang="it-IT" sz="1000" dirty="0" smtClean="0"/>
              </a:p>
              <a:p>
                <a:pPr algn="just"/>
                <a:endParaRPr lang="it-IT" sz="1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 err="1" smtClean="0"/>
                  <a:t>Iron</a:t>
                </a:r>
                <a:r>
                  <a:rPr lang="it-IT" dirty="0" smtClean="0"/>
                  <a:t>-free </a:t>
                </a:r>
                <a:r>
                  <a:rPr lang="it-IT" dirty="0" err="1" smtClean="0"/>
                  <a:t>circuit</a:t>
                </a:r>
                <a:r>
                  <a:rPr lang="it-IT" dirty="0" smtClean="0"/>
                  <a:t/>
                </a:r>
                <a:r>
                  <a:rPr lang="it-IT" dirty="0" err="1" smtClean="0"/>
                  <a:t>components</a:t>
                </a:r>
                <a:r>
                  <a:rPr lang="it-IT" dirty="0" smtClean="0"/>
                  <a:t> and air-core </a:t>
                </a:r>
                <a:r>
                  <a:rPr lang="it-IT" dirty="0" err="1" smtClean="0"/>
                  <a:t>inductors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all</a:t>
                </a:r>
                <a:r>
                  <a:rPr lang="it-IT" dirty="0" smtClean="0"/>
                  <a:t> MR-</a:t>
                </a:r>
                <a:r>
                  <a:rPr lang="it-IT" dirty="0" err="1" smtClean="0"/>
                  <a:t>compatible</a:t>
                </a:r>
                <a:r>
                  <a:rPr lang="it-IT" dirty="0" smtClean="0"/>
                  <a:t>, in </a:t>
                </a:r>
                <a:r>
                  <a:rPr lang="it-IT" dirty="0" err="1" smtClean="0"/>
                  <a:t>order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not</a:t>
                </a:r>
                <a:r>
                  <a:rPr lang="it-IT" dirty="0" smtClean="0"/>
                  <a:t/>
                </a:r>
                <a:r>
                  <a:rPr lang="it-IT" dirty="0" err="1" smtClean="0"/>
                  <a:t>interact</a:t>
                </a:r>
                <a:r>
                  <a:rPr lang="it-IT" dirty="0" smtClean="0"/>
                  <a:t> with </a:t>
                </a:r>
                <a:r>
                  <a:rPr lang="it-IT" dirty="0" err="1" smtClean="0"/>
                  <a:t>static</a:t>
                </a:r>
                <a:r>
                  <a:rPr lang="it-IT" dirty="0" smtClean="0"/>
                  <a:t/>
                </a:r>
                <a:r>
                  <a:rPr lang="it-IT" dirty="0" err="1" smtClean="0"/>
                  <a:t>field</a:t>
                </a:r>
                <a:r>
                  <a:rPr lang="it-IT" dirty="0" smtClean="0"/>
                  <a:t>;</a:t>
                </a:r>
              </a:p>
              <a:p>
                <a:pPr algn="just"/>
                <a:endParaRPr lang="it-IT" sz="1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Simple </a:t>
                </a:r>
                <a:r>
                  <a:rPr lang="it-IT" dirty="0" err="1" smtClean="0"/>
                  <a:t>circuit</a:t>
                </a:r>
                <a:r>
                  <a:rPr lang="it-IT" dirty="0" smtClean="0"/>
                  <a:t> design, </a:t>
                </a:r>
                <a:r>
                  <a:rPr lang="it-IT" dirty="0" err="1" smtClean="0"/>
                  <a:t>avoiding</a:t>
                </a:r>
                <a:r>
                  <a:rPr lang="it-IT" dirty="0" smtClean="0"/>
                  <a:t> large </a:t>
                </a:r>
                <a:r>
                  <a:rPr lang="it-IT" dirty="0" err="1" smtClean="0"/>
                  <a:t>conductive</a:t>
                </a:r>
                <a:r>
                  <a:rPr lang="it-IT" dirty="0" smtClean="0"/>
                  <a:t/>
                </a:r>
                <a:r>
                  <a:rPr lang="it-IT" dirty="0" err="1" smtClean="0"/>
                  <a:t>areas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traces</a:t>
                </a:r>
                <a:r>
                  <a:rPr lang="it-IT" dirty="0" smtClean="0"/>
                  <a:t/>
                </a:r>
                <a:r>
                  <a:rPr lang="it-IT" dirty="0" err="1" smtClean="0"/>
                  <a:t>too</a:t>
                </a:r>
                <a:r>
                  <a:rPr lang="it-IT" dirty="0" smtClean="0"/>
                  <a:t> large and big </a:t>
                </a:r>
                <a:r>
                  <a:rPr lang="it-IT" dirty="0" err="1" smtClean="0"/>
                  <a:t>traces</a:t>
                </a:r>
                <a:r>
                  <a:rPr lang="it-IT" dirty="0" smtClean="0"/>
                  <a:t/>
                </a:r>
                <a:r>
                  <a:rPr lang="it-IT" dirty="0" err="1" smtClean="0"/>
                  <a:t>loops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where</a:t>
                </a:r>
                <a:r>
                  <a:rPr lang="it-IT" dirty="0" smtClean="0"/>
                  <a:t/>
                </a:r>
                <a:r>
                  <a:rPr lang="it-IT" dirty="0" err="1" smtClean="0"/>
                  <a:t>possible</a:t>
                </a:r>
                <a:r>
                  <a:rPr lang="it-IT" dirty="0" smtClean="0"/>
                  <a:t>);</a:t>
                </a:r>
              </a:p>
              <a:p>
                <a:pPr marL="171450" indent="-171450" algn="just">
                  <a:buFontTx/>
                  <a:buChar char="-"/>
                </a:pPr>
                <a:endParaRPr lang="it-IT" sz="1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 err="1" smtClean="0"/>
                  <a:t>Switching</a:t>
                </a:r>
                <a:r>
                  <a:rPr lang="it-IT" dirty="0" smtClean="0"/>
                  <a:t/>
                </a:r>
                <a:r>
                  <a:rPr lang="it-IT" dirty="0" err="1" smtClean="0"/>
                  <a:t>frequency</a:t>
                </a:r>
                <a:r>
                  <a:rPr lang="it-IT" dirty="0" smtClean="0"/>
                  <a:t/>
                </a:r>
                <a:r>
                  <a:rPr lang="it-IT" dirty="0" err="1" smtClean="0"/>
                  <a:t>between</a:t>
                </a:r>
                <a:r>
                  <a:rPr lang="it-IT" dirty="0" smtClean="0"/>
                  <a:t> 24.5 e 26.5 MHz (VHF </a:t>
                </a:r>
                <a:r>
                  <a:rPr lang="it-IT" dirty="0" err="1" smtClean="0"/>
                  <a:t>switch</a:t>
                </a:r>
                <a:r>
                  <a:rPr lang="it-IT" dirty="0" smtClean="0"/>
                  <a:t>), in </a:t>
                </a:r>
                <a:r>
                  <a:rPr lang="it-IT" dirty="0" err="1" smtClean="0"/>
                  <a:t>order</a:t>
                </a:r>
                <a:r>
                  <a:rPr lang="it-IT" dirty="0" smtClean="0"/>
                  <a:t> to </a:t>
                </a:r>
                <a:r>
                  <a:rPr lang="it-IT" dirty="0" err="1" smtClean="0"/>
                  <a:t>avoid</a:t>
                </a:r>
                <a:r>
                  <a:rPr lang="it-IT" dirty="0" smtClean="0"/>
                  <a:t/>
                </a:r>
                <a:r>
                  <a:rPr lang="it-IT" dirty="0" err="1" smtClean="0"/>
                  <a:t>harmonics</a:t>
                </a:r>
                <a:r>
                  <a:rPr lang="it-IT" dirty="0" smtClean="0"/>
                  <a:t> in the «</a:t>
                </a:r>
                <a:r>
                  <a:rPr lang="it-IT" dirty="0" err="1" smtClean="0"/>
                  <a:t>safety</a:t>
                </a:r>
                <a:r>
                  <a:rPr lang="it-IT" dirty="0" smtClean="0"/>
                  <a:t> band» (54÷74 MHz) </a:t>
                </a:r>
                <a:r>
                  <a:rPr lang="it-IT" dirty="0" err="1" smtClean="0"/>
                  <a:t>around</a:t>
                </a:r>
                <a:r>
                  <a:rPr lang="it-IT" dirty="0" smtClean="0"/>
                  <a:t> 64 MHz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it-IT" dirty="0" smtClean="0"/>
                  <a:t> Larmor </a:t>
                </a:r>
                <a:r>
                  <a:rPr lang="it-IT" dirty="0" err="1" smtClean="0"/>
                  <a:t>frequency</a:t>
                </a:r>
                <a:r>
                  <a:rPr lang="it-IT" dirty="0" smtClean="0"/>
                  <a:t/>
                </a:r>
                <a:r>
                  <a:rPr lang="it-IT" dirty="0" err="1" smtClean="0"/>
                  <a:t>at</a:t>
                </a:r>
                <a:r>
                  <a:rPr lang="it-IT" dirty="0" smtClean="0"/>
                  <a:t> 1.5 T);</a:t>
                </a:r>
              </a:p>
              <a:p>
                <a:pPr marL="285750" indent="-285750" algn="just">
                  <a:buFontTx/>
                  <a:buChar char="-"/>
                </a:pPr>
                <a:endParaRPr lang="it-IT" sz="1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Circuit </a:t>
                </a:r>
                <a:r>
                  <a:rPr lang="it-IT" dirty="0" err="1" smtClean="0"/>
                  <a:t>closed</a:t>
                </a:r>
                <a:r>
                  <a:rPr lang="it-IT" dirty="0" smtClean="0"/>
                  <a:t> in a </a:t>
                </a:r>
                <a:r>
                  <a:rPr lang="it-IT" dirty="0" err="1" smtClean="0"/>
                  <a:t>copper</a:t>
                </a:r>
                <a:r>
                  <a:rPr lang="it-IT" dirty="0" smtClean="0"/>
                  <a:t/>
                </a:r>
                <a:r>
                  <a:rPr lang="it-IT" dirty="0" err="1" smtClean="0"/>
                  <a:t>coated</a:t>
                </a:r>
                <a:r>
                  <a:rPr lang="it-IT" dirty="0" smtClean="0"/>
                  <a:t> box, in </a:t>
                </a:r>
                <a:r>
                  <a:rPr lang="it-IT" dirty="0" err="1" smtClean="0"/>
                  <a:t>order</a:t>
                </a:r>
                <a:r>
                  <a:rPr lang="it-IT" dirty="0" smtClean="0"/>
                  <a:t> to stop RF </a:t>
                </a:r>
                <a:r>
                  <a:rPr lang="it-IT" dirty="0" err="1" smtClean="0"/>
                  <a:t>emission</a:t>
                </a:r>
                <a:r>
                  <a:rPr lang="it-IT" dirty="0" smtClean="0"/>
                  <a:t> and to simulate the TRIMAGE </a:t>
                </a:r>
                <a:r>
                  <a:rPr lang="it-IT" dirty="0" err="1" smtClean="0"/>
                  <a:t>electronic</a:t>
                </a:r>
                <a:r>
                  <a:rPr lang="it-IT" dirty="0" smtClean="0"/>
                  <a:t> set-up.</a:t>
                </a:r>
                <a:endParaRPr lang="it-IT" dirty="0"/>
              </a:p>
              <a:p>
                <a:pPr marL="285750" indent="-285750" algn="just">
                  <a:buFontTx/>
                  <a:buChar char="-"/>
                </a:pPr>
                <a:endParaRPr lang="it-IT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65813"/>
                <a:ext cx="9073008" cy="3659400"/>
              </a:xfrm>
              <a:prstGeom prst="rect">
                <a:avLst/>
              </a:prstGeom>
              <a:blipFill rotWithShape="0">
                <a:blip r:embed="rId5"/>
                <a:stretch>
                  <a:fillRect l="-605" t="-832" r="-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23104" t="20319" r="22644" b="34454"/>
          <a:stretch/>
        </p:blipFill>
        <p:spPr bwMode="auto">
          <a:xfrm>
            <a:off x="2695505" y="4934866"/>
            <a:ext cx="372641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1043608" y="1268760"/>
            <a:ext cx="701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Compatibility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165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0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65502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N. O. </a:t>
            </a:r>
            <a:r>
              <a:rPr lang="it-IT" sz="800" dirty="0" err="1" smtClean="0"/>
              <a:t>Sokal</a:t>
            </a:r>
            <a:r>
              <a:rPr lang="it-IT" sz="800" dirty="0" smtClean="0"/>
              <a:t> et al., </a:t>
            </a:r>
            <a:r>
              <a:rPr lang="en-US" sz="800" i="1" dirty="0" smtClean="0"/>
              <a:t>Class-E </a:t>
            </a:r>
            <a:r>
              <a:rPr lang="en-US" sz="800" i="1" dirty="0"/>
              <a:t>High-Efficiency RF/Microwave Power Amplifiers: Principles of Operation, Design Procedures, and Experimental </a:t>
            </a:r>
            <a:r>
              <a:rPr lang="en-US" sz="800" i="1" dirty="0" smtClean="0"/>
              <a:t>Verification</a:t>
            </a:r>
            <a:r>
              <a:rPr lang="en-US" sz="800" dirty="0" smtClean="0"/>
              <a:t>, 2002, Springer US.</a:t>
            </a:r>
          </a:p>
          <a:p>
            <a:r>
              <a:rPr lang="it-IT" sz="800" dirty="0" smtClean="0"/>
              <a:t>M. K.  </a:t>
            </a:r>
            <a:r>
              <a:rPr lang="it-IT" sz="800" dirty="0" err="1" smtClean="0"/>
              <a:t>Kazimierczuk</a:t>
            </a:r>
            <a:r>
              <a:rPr lang="it-IT" sz="800" dirty="0" smtClean="0"/>
              <a:t>, D. </a:t>
            </a:r>
            <a:r>
              <a:rPr lang="it-IT" sz="800" dirty="0" err="1" smtClean="0"/>
              <a:t>Czarkoeski</a:t>
            </a:r>
            <a:r>
              <a:rPr lang="it-IT" sz="800" dirty="0" smtClean="0"/>
              <a:t>, </a:t>
            </a:r>
            <a:r>
              <a:rPr lang="it-IT" sz="800" i="1" dirty="0" err="1" smtClean="0"/>
              <a:t>Resonant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Power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converters</a:t>
            </a:r>
            <a:r>
              <a:rPr lang="it-IT" sz="800" i="1" dirty="0" smtClean="0"/>
              <a:t>, </a:t>
            </a:r>
            <a:r>
              <a:rPr lang="it-IT" sz="800" dirty="0" smtClean="0"/>
              <a:t>2011, </a:t>
            </a:r>
            <a:r>
              <a:rPr lang="it-IT" sz="800" dirty="0" err="1" smtClean="0"/>
              <a:t>Wiley</a:t>
            </a:r>
            <a:r>
              <a:rPr lang="it-IT" sz="800" i="1" dirty="0" smtClean="0"/>
              <a:t>  </a:t>
            </a:r>
            <a:endParaRPr lang="it-IT" sz="8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978555"/>
            <a:ext cx="701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VHF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4112" t="30233" r="2841" b="16279"/>
          <a:stretch/>
        </p:blipFill>
        <p:spPr bwMode="auto">
          <a:xfrm>
            <a:off x="503548" y="2857496"/>
            <a:ext cx="81369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8"/>
          <p:cNvSpPr txBox="1"/>
          <p:nvPr/>
        </p:nvSpPr>
        <p:spPr>
          <a:xfrm>
            <a:off x="736006" y="4411778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DC-DC VHF </a:t>
            </a:r>
            <a:r>
              <a:rPr lang="it-IT" sz="1200" i="1" dirty="0" err="1" smtClean="0"/>
              <a:t>class</a:t>
            </a:r>
            <a:r>
              <a:rPr lang="it-IT" sz="1200" i="1" dirty="0" smtClean="0"/>
              <a:t> E </a:t>
            </a:r>
            <a:r>
              <a:rPr lang="it-IT" sz="1200" i="1" dirty="0" err="1" smtClean="0"/>
              <a:t>converter</a:t>
            </a:r>
            <a:r>
              <a:rPr lang="it-IT" sz="1200" i="1" dirty="0" smtClean="0"/>
              <a:t>, </a:t>
            </a:r>
            <a:r>
              <a:rPr lang="it-IT" sz="1200" i="1" dirty="0" err="1" smtClean="0"/>
              <a:t>scheme</a:t>
            </a:r>
            <a:r>
              <a:rPr lang="it-IT" sz="1200" i="1" dirty="0" smtClean="0"/>
              <a:t> of the </a:t>
            </a:r>
            <a:r>
              <a:rPr lang="it-IT" sz="1200" i="1" dirty="0" err="1" smtClean="0"/>
              <a:t>power</a:t>
            </a:r>
            <a:r>
              <a:rPr lang="it-IT" sz="1200" i="1" dirty="0" smtClean="0"/>
              <a:t> part 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xmlns="" val="386775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0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0" y="65502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N. O. </a:t>
            </a:r>
            <a:r>
              <a:rPr lang="it-IT" sz="800" dirty="0" err="1" smtClean="0"/>
              <a:t>Sokal</a:t>
            </a:r>
            <a:r>
              <a:rPr lang="it-IT" sz="800" dirty="0" smtClean="0"/>
              <a:t> et al., </a:t>
            </a:r>
            <a:r>
              <a:rPr lang="en-US" sz="800" i="1" dirty="0" smtClean="0"/>
              <a:t>Class-E </a:t>
            </a:r>
            <a:r>
              <a:rPr lang="en-US" sz="800" i="1" dirty="0"/>
              <a:t>High-Efficiency RF/Microwave Power Amplifiers: Principles of Operation, Design Procedures, and Experimental </a:t>
            </a:r>
            <a:r>
              <a:rPr lang="en-US" sz="800" i="1" dirty="0" smtClean="0"/>
              <a:t>Verification</a:t>
            </a:r>
            <a:r>
              <a:rPr lang="en-US" sz="800" dirty="0" smtClean="0"/>
              <a:t>, 2002, Springer US.</a:t>
            </a:r>
          </a:p>
          <a:p>
            <a:r>
              <a:rPr lang="it-IT" sz="800" dirty="0" smtClean="0"/>
              <a:t>M. K.  </a:t>
            </a:r>
            <a:r>
              <a:rPr lang="it-IT" sz="800" dirty="0" err="1" smtClean="0"/>
              <a:t>Kazimierczuk</a:t>
            </a:r>
            <a:r>
              <a:rPr lang="it-IT" sz="800" dirty="0" smtClean="0"/>
              <a:t>, D. </a:t>
            </a:r>
            <a:r>
              <a:rPr lang="it-IT" sz="800" dirty="0" err="1" smtClean="0"/>
              <a:t>Czarkoeski</a:t>
            </a:r>
            <a:r>
              <a:rPr lang="it-IT" sz="800" dirty="0" smtClean="0"/>
              <a:t>, </a:t>
            </a:r>
            <a:r>
              <a:rPr lang="it-IT" sz="800" i="1" dirty="0" err="1" smtClean="0"/>
              <a:t>Resonant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Power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converters</a:t>
            </a:r>
            <a:r>
              <a:rPr lang="it-IT" sz="800" i="1" dirty="0" smtClean="0"/>
              <a:t>, </a:t>
            </a:r>
            <a:r>
              <a:rPr lang="it-IT" sz="800" dirty="0" smtClean="0"/>
              <a:t>2011, </a:t>
            </a:r>
            <a:r>
              <a:rPr lang="it-IT" sz="800" dirty="0" err="1" smtClean="0"/>
              <a:t>Wiley</a:t>
            </a:r>
            <a:r>
              <a:rPr lang="it-IT" sz="800" i="1" dirty="0" smtClean="0"/>
              <a:t>  </a:t>
            </a:r>
            <a:endParaRPr lang="it-IT" sz="800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43608" y="978555"/>
            <a:ext cx="701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VHF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5496" y="1285860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b="1" dirty="0" smtClean="0"/>
              <a:t>Inverter: </a:t>
            </a:r>
            <a:r>
              <a:rPr lang="it-IT" dirty="0" err="1" smtClean="0"/>
              <a:t>generates</a:t>
            </a:r>
            <a:r>
              <a:rPr lang="it-IT" dirty="0" smtClean="0"/>
              <a:t> from an input DC </a:t>
            </a:r>
            <a:r>
              <a:rPr lang="it-IT" dirty="0" err="1" smtClean="0"/>
              <a:t>voltage</a:t>
            </a:r>
            <a:r>
              <a:rPr lang="it-IT" dirty="0" smtClean="0"/>
              <a:t> an RF </a:t>
            </a:r>
            <a:r>
              <a:rPr lang="it-IT" dirty="0" err="1" smtClean="0"/>
              <a:t>signal</a:t>
            </a:r>
            <a:r>
              <a:rPr lang="it-IT" dirty="0" smtClean="0"/>
              <a:t>;</a:t>
            </a:r>
            <a:endParaRPr lang="it-IT" b="1" dirty="0" smtClean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4112" t="30233" r="2841" b="16279"/>
          <a:stretch/>
        </p:blipFill>
        <p:spPr bwMode="auto">
          <a:xfrm>
            <a:off x="503548" y="2857496"/>
            <a:ext cx="81369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ttangolo 22"/>
          <p:cNvSpPr/>
          <p:nvPr/>
        </p:nvSpPr>
        <p:spPr>
          <a:xfrm>
            <a:off x="736006" y="2857496"/>
            <a:ext cx="3835994" cy="1554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736006" y="4411778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DC-DC VHF </a:t>
            </a:r>
            <a:r>
              <a:rPr lang="it-IT" sz="1200" i="1" dirty="0" err="1" smtClean="0"/>
              <a:t>class</a:t>
            </a:r>
            <a:r>
              <a:rPr lang="it-IT" sz="1200" i="1" dirty="0" smtClean="0"/>
              <a:t> E </a:t>
            </a:r>
            <a:r>
              <a:rPr lang="it-IT" sz="1200" i="1" dirty="0" err="1" smtClean="0"/>
              <a:t>converter</a:t>
            </a:r>
            <a:r>
              <a:rPr lang="it-IT" sz="1200" i="1" dirty="0" smtClean="0"/>
              <a:t>, </a:t>
            </a:r>
            <a:r>
              <a:rPr lang="it-IT" sz="1200" i="1" dirty="0" err="1" smtClean="0"/>
              <a:t>scheme</a:t>
            </a:r>
            <a:r>
              <a:rPr lang="it-IT" sz="1200" i="1" dirty="0" smtClean="0"/>
              <a:t> of the </a:t>
            </a:r>
            <a:r>
              <a:rPr lang="it-IT" sz="1200" i="1" dirty="0" err="1" smtClean="0"/>
              <a:t>power</a:t>
            </a:r>
            <a:r>
              <a:rPr lang="it-IT" sz="1200" i="1" dirty="0" smtClean="0"/>
              <a:t> part 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xmlns="" val="157139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_Iovene\Materiale per presentazione NEOLITE\Loghi\NEO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9359"/>
            <a:ext cx="2571736" cy="7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it/9/9b/Stemma_unip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9359"/>
            <a:ext cx="720080" cy="735187"/>
          </a:xfrm>
          <a:prstGeom prst="rect">
            <a:avLst/>
          </a:prstGeom>
          <a:noFill/>
        </p:spPr>
      </p:pic>
      <p:pic>
        <p:nvPicPr>
          <p:cNvPr id="7" name="Picture 8" descr="http://www.agescientific.com/img/logoMen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09359"/>
            <a:ext cx="1505899" cy="738186"/>
          </a:xfrm>
          <a:prstGeom prst="rect">
            <a:avLst/>
          </a:prstGeom>
          <a:noFill/>
        </p:spPr>
      </p:pic>
      <p:pic>
        <p:nvPicPr>
          <p:cNvPr id="10" name="Picture 2" descr="F:\A_Iovene\Materiale per presentazione NEOLITE\Loghi\Por Creo Fesr 2014-2020 testata def 685x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211"/>
            <a:ext cx="3312368" cy="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0" y="65502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N. O. </a:t>
            </a:r>
            <a:r>
              <a:rPr lang="it-IT" sz="800" dirty="0" err="1" smtClean="0"/>
              <a:t>Sokal</a:t>
            </a:r>
            <a:r>
              <a:rPr lang="it-IT" sz="800" dirty="0" smtClean="0"/>
              <a:t> et al., </a:t>
            </a:r>
            <a:r>
              <a:rPr lang="en-US" sz="800" i="1" dirty="0" smtClean="0"/>
              <a:t>Class-E </a:t>
            </a:r>
            <a:r>
              <a:rPr lang="en-US" sz="800" i="1" dirty="0"/>
              <a:t>High-Efficiency RF/Microwave Power Amplifiers: Principles of Operation, Design Procedures, and Experimental </a:t>
            </a:r>
            <a:r>
              <a:rPr lang="en-US" sz="800" i="1" dirty="0" smtClean="0"/>
              <a:t>Verification</a:t>
            </a:r>
            <a:r>
              <a:rPr lang="en-US" sz="800" dirty="0" smtClean="0"/>
              <a:t>, 2002, Springer US.</a:t>
            </a:r>
          </a:p>
          <a:p>
            <a:r>
              <a:rPr lang="it-IT" sz="800" dirty="0" smtClean="0"/>
              <a:t>M. K.  </a:t>
            </a:r>
            <a:r>
              <a:rPr lang="it-IT" sz="800" dirty="0" err="1" smtClean="0"/>
              <a:t>Kazimierczuk</a:t>
            </a:r>
            <a:r>
              <a:rPr lang="it-IT" sz="800" dirty="0" smtClean="0"/>
              <a:t>, D. </a:t>
            </a:r>
            <a:r>
              <a:rPr lang="it-IT" sz="800" dirty="0" err="1" smtClean="0"/>
              <a:t>Czarkoeski</a:t>
            </a:r>
            <a:r>
              <a:rPr lang="it-IT" sz="800" dirty="0" smtClean="0"/>
              <a:t>, </a:t>
            </a:r>
            <a:r>
              <a:rPr lang="it-IT" sz="800" i="1" dirty="0" err="1" smtClean="0"/>
              <a:t>Resonant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Power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converters</a:t>
            </a:r>
            <a:r>
              <a:rPr lang="it-IT" sz="800" i="1" dirty="0" smtClean="0"/>
              <a:t>, </a:t>
            </a:r>
            <a:r>
              <a:rPr lang="it-IT" sz="800" dirty="0" smtClean="0"/>
              <a:t>2011, </a:t>
            </a:r>
            <a:r>
              <a:rPr lang="it-IT" sz="800" dirty="0" err="1" smtClean="0"/>
              <a:t>Wiley</a:t>
            </a:r>
            <a:r>
              <a:rPr lang="it-IT" sz="800" i="1" dirty="0" smtClean="0"/>
              <a:t>  </a:t>
            </a:r>
            <a:endParaRPr lang="it-IT" sz="800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43608" y="978555"/>
            <a:ext cx="701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VHF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285860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b="1" dirty="0" smtClean="0"/>
              <a:t>Inverter: </a:t>
            </a:r>
            <a:r>
              <a:rPr lang="it-IT" dirty="0" err="1" smtClean="0"/>
              <a:t>generates</a:t>
            </a:r>
            <a:r>
              <a:rPr lang="it-IT" dirty="0" smtClean="0"/>
              <a:t> from an input DC </a:t>
            </a:r>
            <a:r>
              <a:rPr lang="it-IT" dirty="0" err="1" smtClean="0"/>
              <a:t>voltage</a:t>
            </a:r>
            <a:r>
              <a:rPr lang="it-IT" dirty="0" smtClean="0"/>
              <a:t> an RF </a:t>
            </a:r>
            <a:r>
              <a:rPr lang="it-IT" dirty="0" err="1" smtClean="0"/>
              <a:t>signal</a:t>
            </a:r>
            <a:r>
              <a:rPr lang="it-IT" dirty="0" smtClean="0"/>
              <a:t>;</a:t>
            </a:r>
            <a:endParaRPr lang="it-IT" b="1" dirty="0"/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err="1" smtClean="0"/>
              <a:t>Rectifier</a:t>
            </a:r>
            <a:r>
              <a:rPr lang="it-IT" b="1" dirty="0" smtClean="0"/>
              <a:t>: </a:t>
            </a:r>
            <a:r>
              <a:rPr lang="it-IT" dirty="0" err="1" smtClean="0"/>
              <a:t>converts</a:t>
            </a:r>
            <a:r>
              <a:rPr lang="it-IT" dirty="0" smtClean="0"/>
              <a:t> the RF </a:t>
            </a:r>
            <a:r>
              <a:rPr lang="it-IT" dirty="0" err="1" smtClean="0"/>
              <a:t>voltage</a:t>
            </a:r>
            <a:r>
              <a:rPr lang="it-IT" dirty="0" smtClean="0"/>
              <a:t> in a DC </a:t>
            </a:r>
            <a:r>
              <a:rPr lang="it-IT" dirty="0" err="1" smtClean="0"/>
              <a:t>voltage</a:t>
            </a:r>
            <a:r>
              <a:rPr lang="it-IT" dirty="0" smtClean="0"/>
              <a:t>;</a:t>
            </a:r>
            <a:endParaRPr lang="it-IT" b="1" dirty="0" smtClean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4112" t="30233" r="2841" b="16279"/>
          <a:stretch/>
        </p:blipFill>
        <p:spPr bwMode="auto">
          <a:xfrm>
            <a:off x="503548" y="2857496"/>
            <a:ext cx="81369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tangolo 18"/>
          <p:cNvSpPr/>
          <p:nvPr/>
        </p:nvSpPr>
        <p:spPr>
          <a:xfrm>
            <a:off x="736006" y="2857496"/>
            <a:ext cx="3835994" cy="1554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354324" y="2857496"/>
            <a:ext cx="2246988" cy="15542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736006" y="4411778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DC-DC VHF </a:t>
            </a:r>
            <a:r>
              <a:rPr lang="it-IT" sz="1200" i="1" dirty="0" err="1" smtClean="0"/>
              <a:t>class</a:t>
            </a:r>
            <a:r>
              <a:rPr lang="it-IT" sz="1200" i="1" dirty="0" smtClean="0"/>
              <a:t> E </a:t>
            </a:r>
            <a:r>
              <a:rPr lang="it-IT" sz="1200" i="1" dirty="0" err="1" smtClean="0"/>
              <a:t>converter</a:t>
            </a:r>
            <a:r>
              <a:rPr lang="it-IT" sz="1200" i="1" dirty="0" smtClean="0"/>
              <a:t>, </a:t>
            </a:r>
            <a:r>
              <a:rPr lang="it-IT" sz="1200" i="1" dirty="0" err="1" smtClean="0"/>
              <a:t>scheme</a:t>
            </a:r>
            <a:r>
              <a:rPr lang="it-IT" sz="1200" i="1" dirty="0" smtClean="0"/>
              <a:t> of the </a:t>
            </a:r>
            <a:r>
              <a:rPr lang="it-IT" sz="1200" i="1" dirty="0" err="1" smtClean="0"/>
              <a:t>power</a:t>
            </a:r>
            <a:r>
              <a:rPr lang="it-IT" sz="1200" i="1" dirty="0" smtClean="0"/>
              <a:t> part 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xmlns="" val="373651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1462</Words>
  <Application>Microsoft Office PowerPoint</Application>
  <PresentationFormat>Presentazione su schermo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Vito</dc:creator>
  <cp:lastModifiedBy>Vito</cp:lastModifiedBy>
  <cp:revision>176</cp:revision>
  <dcterms:created xsi:type="dcterms:W3CDTF">2016-12-10T16:14:09Z</dcterms:created>
  <dcterms:modified xsi:type="dcterms:W3CDTF">2018-05-22T15:25:10Z</dcterms:modified>
</cp:coreProperties>
</file>