
<file path=[Content_Types].xml><?xml version="1.0" encoding="utf-8"?>
<Types xmlns="http://schemas.openxmlformats.org/package/2006/content-types">
  <Default Extension="gif" ContentType="image/gi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63" r:id="rId3"/>
    <p:sldId id="404" r:id="rId4"/>
    <p:sldId id="365" r:id="rId5"/>
    <p:sldId id="369" r:id="rId6"/>
    <p:sldId id="321" r:id="rId7"/>
    <p:sldId id="272" r:id="rId8"/>
    <p:sldId id="274" r:id="rId9"/>
    <p:sldId id="318" r:id="rId10"/>
    <p:sldId id="406" r:id="rId11"/>
    <p:sldId id="362" r:id="rId12"/>
    <p:sldId id="328" r:id="rId13"/>
    <p:sldId id="326" r:id="rId14"/>
    <p:sldId id="403" r:id="rId15"/>
    <p:sldId id="340" r:id="rId16"/>
    <p:sldId id="342" r:id="rId17"/>
    <p:sldId id="343" r:id="rId18"/>
    <p:sldId id="344" r:id="rId19"/>
    <p:sldId id="327" r:id="rId20"/>
    <p:sldId id="345" r:id="rId21"/>
    <p:sldId id="366" r:id="rId22"/>
    <p:sldId id="349" r:id="rId23"/>
    <p:sldId id="405" r:id="rId24"/>
    <p:sldId id="338" r:id="rId25"/>
    <p:sldId id="354" r:id="rId26"/>
    <p:sldId id="355" r:id="rId27"/>
    <p:sldId id="356" r:id="rId28"/>
    <p:sldId id="280" r:id="rId29"/>
    <p:sldId id="283" r:id="rId30"/>
    <p:sldId id="275" r:id="rId31"/>
    <p:sldId id="346" r:id="rId32"/>
    <p:sldId id="40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itaka Ariga" initials="AA" lastIdx="1" clrIdx="0">
    <p:extLst>
      <p:ext uri="{19B8F6BF-5375-455C-9EA6-DF929625EA0E}">
        <p15:presenceInfo xmlns:p15="http://schemas.microsoft.com/office/powerpoint/2012/main" userId="260802b9332e9a1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9CA"/>
    <a:srgbClr val="888888"/>
    <a:srgbClr val="EC4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9F0EC-F0A7-4421-B51A-CE7C9D83EB44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7345D-2AA0-4215-A834-3762D080A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4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SM :  </a:t>
            </a:r>
            <a:r>
              <a:rPr kumimoji="1" lang="en-US" altLang="ja-JP" dirty="0" err="1"/>
              <a:t>V</a:t>
            </a:r>
            <a:r>
              <a:rPr kumimoji="1" lang="en-US" altLang="ja-JP" baseline="-25000" dirty="0" err="1"/>
              <a:t>ub</a:t>
            </a:r>
            <a:r>
              <a:rPr kumimoji="1" lang="en-US" altLang="ja-JP" dirty="0"/>
              <a:t> gg </a:t>
            </a:r>
            <a:r>
              <a:rPr kumimoji="1" lang="en-US" altLang="ja-JP" dirty="0" err="1"/>
              <a:t>S</a:t>
            </a:r>
            <a:r>
              <a:rPr kumimoji="1" lang="en-US" altLang="ja-JP" baseline="-25000" dirty="0" err="1"/>
              <a:t>Helicity</a:t>
            </a:r>
            <a:r>
              <a:rPr kumimoji="1" lang="en-US" altLang="ja-JP" dirty="0"/>
              <a:t> =  </a:t>
            </a:r>
            <a:r>
              <a:rPr kumimoji="1" lang="en-US" altLang="ja-JP" dirty="0" err="1"/>
              <a:t>Vub</a:t>
            </a:r>
            <a:r>
              <a:rPr kumimoji="1" lang="en-US" altLang="ja-JP" dirty="0"/>
              <a:t> gg 1/3</a:t>
            </a:r>
            <a:endParaRPr kumimoji="1" lang="en-US" altLang="ja-JP" baseline="-25000" dirty="0"/>
          </a:p>
          <a:p>
            <a:r>
              <a:rPr kumimoji="1" lang="en-US" altLang="ja-JP" dirty="0"/>
              <a:t>H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:  </a:t>
            </a:r>
            <a:r>
              <a:rPr kumimoji="1" lang="en-US" altLang="ja-JP" dirty="0" err="1"/>
              <a:t>m</a:t>
            </a:r>
            <a:r>
              <a:rPr kumimoji="1" lang="en-US" altLang="ja-JP" baseline="-25000" dirty="0" err="1">
                <a:latin typeface="Symbol" panose="05050102010706020507" pitchFamily="18" charset="2"/>
              </a:rPr>
              <a:t>t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</a:t>
            </a:r>
            <a:r>
              <a:rPr kumimoji="1" lang="en-US" altLang="ja-JP" baseline="-25000" dirty="0" err="1"/>
              <a:t>b</a:t>
            </a:r>
            <a:r>
              <a:rPr kumimoji="1" lang="en-US" altLang="ja-JP" dirty="0"/>
              <a:t> = 0.14 </a:t>
            </a:r>
            <a:r>
              <a:rPr kumimoji="1" lang="en-US" altLang="ja-JP" dirty="0" err="1"/>
              <a:t>Vub</a:t>
            </a:r>
            <a:r>
              <a:rPr kumimoji="1" lang="en-US" altLang="ja-JP" dirty="0"/>
              <a:t> gg</a:t>
            </a:r>
            <a:endParaRPr kumimoji="1" lang="en-US" altLang="ja-JP" baseline="-25000" dirty="0"/>
          </a:p>
          <a:p>
            <a:r>
              <a:rPr kumimoji="1" lang="en-US" altLang="ja-JP" dirty="0"/>
              <a:t>|SM|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: |SM+H|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= 1.1 : 1.9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EE76D-0BEF-4570-B7B2-D0F5C00E848F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964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F378-E7CE-4BF8-BD2B-B82B92D50749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49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DAB2-0DCE-4FFB-BC97-D43DA347623E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457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FD00B-AFF0-4AFB-AEEC-4A637E536B46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2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4FF2-63A8-4B0E-AF16-1A56E5FDCF66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4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DA1-AEF3-4422-ACC8-2EDC57C7B85A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4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9F8F-A49A-4C1F-8130-75F6625CEDAA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31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F4E45-61B1-49D4-BD76-78B3E4D1A7A0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30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1071F-6E4B-4C01-B0F1-5E6B16CCCBBF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76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D5A9-D8C2-4FC8-8311-CD30BE952F43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132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7F2E-2F3F-4FB2-B63B-DAE831FBE8E3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68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16D6-2AF6-4E7B-9466-8CDBFEE21F0F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22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918E0-38FC-4A2D-A130-7B8B00E14115}" type="datetime1">
              <a:rPr lang="en-GB" altLang="ja-JP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47FA4-D6DA-4CF9-B84A-2397C4FC4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65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jpeg"/><Relationship Id="rId7" Type="http://schemas.openxmlformats.org/officeDocument/2006/relationships/image" Target="../media/image3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pdf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49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50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490.png"/><Relationship Id="rId7" Type="http://schemas.openxmlformats.org/officeDocument/2006/relationships/image" Target="../media/image53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1.png"/><Relationship Id="rId11" Type="http://schemas.openxmlformats.org/officeDocument/2006/relationships/image" Target="../media/image63.png"/><Relationship Id="rId5" Type="http://schemas.openxmlformats.org/officeDocument/2006/relationships/image" Target="../media/image511.png"/><Relationship Id="rId10" Type="http://schemas.openxmlformats.org/officeDocument/2006/relationships/image" Target="../media/image560.png"/><Relationship Id="rId4" Type="http://schemas.openxmlformats.org/officeDocument/2006/relationships/image" Target="../media/image500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580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iff"/><Relationship Id="rId13" Type="http://schemas.openxmlformats.org/officeDocument/2006/relationships/image" Target="../media/image94.tiff"/><Relationship Id="rId3" Type="http://schemas.openxmlformats.org/officeDocument/2006/relationships/image" Target="../media/image84.tiff"/><Relationship Id="rId7" Type="http://schemas.openxmlformats.org/officeDocument/2006/relationships/image" Target="../media/image88.tiff"/><Relationship Id="rId12" Type="http://schemas.openxmlformats.org/officeDocument/2006/relationships/image" Target="../media/image93.tiff"/><Relationship Id="rId17" Type="http://schemas.openxmlformats.org/officeDocument/2006/relationships/image" Target="../media/image98.jpeg"/><Relationship Id="rId2" Type="http://schemas.openxmlformats.org/officeDocument/2006/relationships/image" Target="../media/image83.png"/><Relationship Id="rId16" Type="http://schemas.openxmlformats.org/officeDocument/2006/relationships/image" Target="../media/image9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tiff"/><Relationship Id="rId11" Type="http://schemas.openxmlformats.org/officeDocument/2006/relationships/image" Target="../media/image92.tiff"/><Relationship Id="rId5" Type="http://schemas.openxmlformats.org/officeDocument/2006/relationships/image" Target="../media/image86.tiff"/><Relationship Id="rId15" Type="http://schemas.openxmlformats.org/officeDocument/2006/relationships/image" Target="../media/image96.png"/><Relationship Id="rId10" Type="http://schemas.openxmlformats.org/officeDocument/2006/relationships/image" Target="../media/image91.tiff"/><Relationship Id="rId4" Type="http://schemas.openxmlformats.org/officeDocument/2006/relationships/image" Target="../media/image85.tiff"/><Relationship Id="rId9" Type="http://schemas.openxmlformats.org/officeDocument/2006/relationships/image" Target="../media/image90.tiff"/><Relationship Id="rId14" Type="http://schemas.openxmlformats.org/officeDocument/2006/relationships/image" Target="../media/image95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iff"/><Relationship Id="rId13" Type="http://schemas.openxmlformats.org/officeDocument/2006/relationships/image" Target="../media/image94.tiff"/><Relationship Id="rId18" Type="http://schemas.openxmlformats.org/officeDocument/2006/relationships/image" Target="../media/image99.png"/><Relationship Id="rId3" Type="http://schemas.openxmlformats.org/officeDocument/2006/relationships/image" Target="../media/image84.tiff"/><Relationship Id="rId7" Type="http://schemas.openxmlformats.org/officeDocument/2006/relationships/image" Target="../media/image88.tiff"/><Relationship Id="rId12" Type="http://schemas.openxmlformats.org/officeDocument/2006/relationships/image" Target="../media/image93.tiff"/><Relationship Id="rId17" Type="http://schemas.openxmlformats.org/officeDocument/2006/relationships/image" Target="../media/image98.jpeg"/><Relationship Id="rId2" Type="http://schemas.openxmlformats.org/officeDocument/2006/relationships/image" Target="../media/image83.png"/><Relationship Id="rId16" Type="http://schemas.openxmlformats.org/officeDocument/2006/relationships/image" Target="../media/image9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tiff"/><Relationship Id="rId11" Type="http://schemas.openxmlformats.org/officeDocument/2006/relationships/image" Target="../media/image92.tiff"/><Relationship Id="rId5" Type="http://schemas.openxmlformats.org/officeDocument/2006/relationships/image" Target="../media/image86.tiff"/><Relationship Id="rId15" Type="http://schemas.openxmlformats.org/officeDocument/2006/relationships/image" Target="../media/image96.png"/><Relationship Id="rId10" Type="http://schemas.openxmlformats.org/officeDocument/2006/relationships/image" Target="../media/image91.tiff"/><Relationship Id="rId4" Type="http://schemas.openxmlformats.org/officeDocument/2006/relationships/image" Target="../media/image85.tiff"/><Relationship Id="rId9" Type="http://schemas.openxmlformats.org/officeDocument/2006/relationships/image" Target="../media/image90.tiff"/><Relationship Id="rId14" Type="http://schemas.openxmlformats.org/officeDocument/2006/relationships/image" Target="../media/image9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7.png"/><Relationship Id="rId16" Type="http://schemas.openxmlformats.org/officeDocument/2006/relationships/image" Target="../media/image1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63.pd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Study of TeV neutrinos in the FASER experiment at the LHC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Akitaka Ariga</a:t>
            </a:r>
          </a:p>
          <a:p>
            <a:r>
              <a:rPr lang="en-US" dirty="0"/>
              <a:t>University of Bern</a:t>
            </a:r>
          </a:p>
          <a:p>
            <a:r>
              <a:rPr lang="en-US" dirty="0"/>
              <a:t>on behalf of the FASER Collaboration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13" y="5218629"/>
            <a:ext cx="4227174" cy="16393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C1066-AC0C-4D27-B0F0-86EF172C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297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87353" y="184152"/>
                <a:ext cx="8763166" cy="705078"/>
              </a:xfrm>
            </p:spPr>
            <p:txBody>
              <a:bodyPr>
                <a:noAutofit/>
              </a:bodyPr>
              <a:lstStyle/>
              <a:p>
                <a:r>
                  <a:rPr lang="en-US" sz="3600" dirty="0"/>
                  <a:t>FASER layout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GB" sz="3600" dirty="0"/>
                  <a:t> high energy neutrino beamline 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7353" y="184152"/>
                <a:ext cx="8763166" cy="705078"/>
              </a:xfrm>
              <a:blipFill>
                <a:blip r:embed="rId2"/>
                <a:stretch>
                  <a:fillRect l="-2157" t="-12069" r="-4106" b="-241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 flipV="1">
            <a:off x="7993337" y="606087"/>
            <a:ext cx="1090002" cy="2645749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13183" y="1882223"/>
            <a:ext cx="3417217" cy="0"/>
          </a:xfrm>
          <a:prstGeom prst="line">
            <a:avLst/>
          </a:prstGeom>
          <a:ln w="254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004768" y="1709115"/>
            <a:ext cx="1139231" cy="33817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8" name="Freeform 7"/>
          <p:cNvSpPr/>
          <p:nvPr/>
        </p:nvSpPr>
        <p:spPr>
          <a:xfrm>
            <a:off x="4015842" y="462280"/>
            <a:ext cx="5361837" cy="1427480"/>
          </a:xfrm>
          <a:custGeom>
            <a:avLst/>
            <a:gdLst>
              <a:gd name="connsiteX0" fmla="*/ 0 w 3771900"/>
              <a:gd name="connsiteY0" fmla="*/ 605790 h 605790"/>
              <a:gd name="connsiteX1" fmla="*/ 1977390 w 3771900"/>
              <a:gd name="connsiteY1" fmla="*/ 502920 h 605790"/>
              <a:gd name="connsiteX2" fmla="*/ 3771900 w 3771900"/>
              <a:gd name="connsiteY2" fmla="*/ 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71900" h="605790">
                <a:moveTo>
                  <a:pt x="0" y="605790"/>
                </a:moveTo>
                <a:cubicBezTo>
                  <a:pt x="674370" y="604837"/>
                  <a:pt x="1348740" y="603885"/>
                  <a:pt x="1977390" y="502920"/>
                </a:cubicBezTo>
                <a:cubicBezTo>
                  <a:pt x="2606040" y="401955"/>
                  <a:pt x="3219450" y="259080"/>
                  <a:pt x="3771900" y="0"/>
                </a:cubicBezTo>
              </a:path>
            </a:pathLst>
          </a:custGeom>
          <a:noFill/>
          <a:ln w="2540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2" descr="ãatlas lhc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" y="1460104"/>
            <a:ext cx="1634736" cy="8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20486922">
            <a:off x="6691605" y="993914"/>
            <a:ext cx="139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LHC tunnel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61085" y="1656278"/>
            <a:ext cx="937260" cy="4410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101753" y="1868805"/>
            <a:ext cx="6903015" cy="17068"/>
          </a:xfrm>
          <a:prstGeom prst="straightConnector1">
            <a:avLst/>
          </a:prstGeom>
          <a:ln w="41275">
            <a:solidFill>
              <a:schemeClr val="accent5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1223010" y="1857375"/>
            <a:ext cx="2583180" cy="320040"/>
          </a:xfrm>
          <a:custGeom>
            <a:avLst/>
            <a:gdLst>
              <a:gd name="connsiteX0" fmla="*/ 0 w 2583180"/>
              <a:gd name="connsiteY0" fmla="*/ 0 h 320040"/>
              <a:gd name="connsiteX1" fmla="*/ 1268730 w 2583180"/>
              <a:gd name="connsiteY1" fmla="*/ 11430 h 320040"/>
              <a:gd name="connsiteX2" fmla="*/ 1851660 w 2583180"/>
              <a:gd name="connsiteY2" fmla="*/ 80010 h 320040"/>
              <a:gd name="connsiteX3" fmla="*/ 2583180 w 2583180"/>
              <a:gd name="connsiteY3" fmla="*/ 320040 h 320040"/>
              <a:gd name="connsiteX4" fmla="*/ 2583180 w 2583180"/>
              <a:gd name="connsiteY4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180" h="320040">
                <a:moveTo>
                  <a:pt x="0" y="0"/>
                </a:moveTo>
                <a:lnTo>
                  <a:pt x="1268730" y="11430"/>
                </a:lnTo>
                <a:cubicBezTo>
                  <a:pt x="1577340" y="24765"/>
                  <a:pt x="1632585" y="28575"/>
                  <a:pt x="1851660" y="80010"/>
                </a:cubicBezTo>
                <a:cubicBezTo>
                  <a:pt x="2070735" y="131445"/>
                  <a:pt x="2583180" y="320040"/>
                  <a:pt x="2583180" y="320040"/>
                </a:cubicBezTo>
                <a:lnTo>
                  <a:pt x="2583180" y="320040"/>
                </a:lnTo>
              </a:path>
            </a:pathLst>
          </a:custGeom>
          <a:noFill/>
          <a:ln w="19050">
            <a:solidFill>
              <a:schemeClr val="bg2">
                <a:lumMod val="50000"/>
              </a:schemeClr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 flipV="1">
            <a:off x="1234440" y="1325921"/>
            <a:ext cx="2583180" cy="555308"/>
          </a:xfrm>
          <a:custGeom>
            <a:avLst/>
            <a:gdLst>
              <a:gd name="connsiteX0" fmla="*/ 0 w 2583180"/>
              <a:gd name="connsiteY0" fmla="*/ 0 h 320040"/>
              <a:gd name="connsiteX1" fmla="*/ 1268730 w 2583180"/>
              <a:gd name="connsiteY1" fmla="*/ 11430 h 320040"/>
              <a:gd name="connsiteX2" fmla="*/ 1851660 w 2583180"/>
              <a:gd name="connsiteY2" fmla="*/ 80010 h 320040"/>
              <a:gd name="connsiteX3" fmla="*/ 2583180 w 2583180"/>
              <a:gd name="connsiteY3" fmla="*/ 320040 h 320040"/>
              <a:gd name="connsiteX4" fmla="*/ 2583180 w 2583180"/>
              <a:gd name="connsiteY4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180" h="320040">
                <a:moveTo>
                  <a:pt x="0" y="0"/>
                </a:moveTo>
                <a:lnTo>
                  <a:pt x="1268730" y="11430"/>
                </a:lnTo>
                <a:cubicBezTo>
                  <a:pt x="1577340" y="24765"/>
                  <a:pt x="1632585" y="28575"/>
                  <a:pt x="1851660" y="80010"/>
                </a:cubicBezTo>
                <a:cubicBezTo>
                  <a:pt x="2070735" y="131445"/>
                  <a:pt x="2583180" y="320040"/>
                  <a:pt x="2583180" y="320040"/>
                </a:cubicBezTo>
                <a:lnTo>
                  <a:pt x="2583180" y="320040"/>
                </a:lnTo>
              </a:path>
            </a:pathLst>
          </a:custGeom>
          <a:noFill/>
          <a:ln w="19050">
            <a:solidFill>
              <a:schemeClr val="bg2">
                <a:lumMod val="50000"/>
              </a:schemeClr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837995" y="994412"/>
            <a:ext cx="290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charged particles (P&lt;7 TeV)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508060" y="1834588"/>
            <a:ext cx="280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neutrino, dark photon</a:t>
            </a: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389370" y="2134552"/>
            <a:ext cx="0" cy="2600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93338" y="2123122"/>
            <a:ext cx="0" cy="27146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89370" y="2257425"/>
            <a:ext cx="1603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52207" y="2084236"/>
            <a:ext cx="150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LHC magnets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535532" y="1324522"/>
            <a:ext cx="15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forward jets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453975" y="2213653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m of rock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187353" y="2259207"/>
            <a:ext cx="189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p-p collision at IP of ATLAS</a:t>
            </a:r>
            <a:endParaRPr lang="en-GB" dirty="0"/>
          </a:p>
        </p:txBody>
      </p:sp>
      <p:sp>
        <p:nvSpPr>
          <p:cNvPr id="24" name="Explosion 1 23"/>
          <p:cNvSpPr/>
          <p:nvPr/>
        </p:nvSpPr>
        <p:spPr>
          <a:xfrm>
            <a:off x="861941" y="1656278"/>
            <a:ext cx="463939" cy="391016"/>
          </a:xfrm>
          <a:prstGeom prst="irregularSeal1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144491" y="2626425"/>
            <a:ext cx="0" cy="2600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93338" y="2581031"/>
            <a:ext cx="0" cy="27146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44491" y="2726382"/>
            <a:ext cx="6860277" cy="2614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93215" y="2421881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480 m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 rot="17523320">
            <a:off x="8223120" y="997529"/>
            <a:ext cx="1250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TI12 tunnel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135040" y="1709044"/>
                <a:ext cx="8773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FASER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GB" sz="10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040" y="1709044"/>
                <a:ext cx="877355" cy="369332"/>
              </a:xfrm>
              <a:prstGeom prst="rect">
                <a:avLst/>
              </a:prstGeom>
              <a:blipFill>
                <a:blip r:embed="rId4"/>
                <a:stretch>
                  <a:fillRect l="-5556"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 flipV="1">
            <a:off x="1144491" y="1786940"/>
            <a:ext cx="957220" cy="64846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144491" y="1868805"/>
            <a:ext cx="971920" cy="10951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144491" y="1865156"/>
            <a:ext cx="874840" cy="46613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144490" y="1721073"/>
            <a:ext cx="708935" cy="14439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" y="3188145"/>
            <a:ext cx="1569996" cy="4898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dirty="0"/>
              <a:t>Interaction target=7 </a:t>
            </a:r>
            <a:r>
              <a:rPr lang="en-US" dirty="0" err="1"/>
              <a:t>TeV</a:t>
            </a:r>
            <a:r>
              <a:rPr lang="en-US" dirty="0"/>
              <a:t> p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1592390" y="3191605"/>
            <a:ext cx="938254" cy="4898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dirty="0"/>
              <a:t>Decay volume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2663692" y="3191605"/>
            <a:ext cx="2284996" cy="4898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dirty="0"/>
              <a:t>Charged particle sweeping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272958" y="3254547"/>
                <a:ext cx="1377335" cy="48917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dirty="0"/>
                  <a:t>Hadron stop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dirty="0"/>
                  <a:t> 280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958" y="3254547"/>
                <a:ext cx="1377335" cy="489173"/>
              </a:xfrm>
              <a:prstGeom prst="rect">
                <a:avLst/>
              </a:prstGeom>
              <a:blipFill>
                <a:blip r:embed="rId5"/>
                <a:stretch>
                  <a:fillRect l="-3524" t="-22222" r="-881" b="-185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8108056" y="3326645"/>
            <a:ext cx="1035945" cy="2975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dirty="0"/>
              <a:t>Detector</a:t>
            </a:r>
            <a:endParaRPr lang="en-GB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093910" y="2900903"/>
            <a:ext cx="0" cy="287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5" name="Left Brace 54"/>
          <p:cNvSpPr/>
          <p:nvPr/>
        </p:nvSpPr>
        <p:spPr>
          <a:xfrm rot="16200000">
            <a:off x="1908623" y="2316215"/>
            <a:ext cx="174419" cy="1409019"/>
          </a:xfrm>
          <a:prstGeom prst="leftBrace">
            <a:avLst>
              <a:gd name="adj1" fmla="val 72044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013197" y="2900903"/>
            <a:ext cx="0" cy="287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Left Brace 56"/>
          <p:cNvSpPr/>
          <p:nvPr/>
        </p:nvSpPr>
        <p:spPr>
          <a:xfrm rot="16200000">
            <a:off x="7091137" y="2284070"/>
            <a:ext cx="192098" cy="1490987"/>
          </a:xfrm>
          <a:prstGeom prst="leftBrace">
            <a:avLst>
              <a:gd name="adj1" fmla="val 71188"/>
              <a:gd name="adj2" fmla="val 48648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03" y="3693410"/>
            <a:ext cx="3312886" cy="3173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Table 58"/>
              <p:cNvGraphicFramePr>
                <a:graphicFrameLocks noGrp="1"/>
              </p:cNvGraphicFramePr>
              <p:nvPr/>
            </p:nvGraphicFramePr>
            <p:xfrm>
              <a:off x="3886888" y="4740737"/>
              <a:ext cx="4762128" cy="16846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737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873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8737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65271">
                    <a:tc>
                      <a:txBody>
                        <a:bodyPr/>
                        <a:lstStyle/>
                        <a:p>
                          <a:pPr algn="l"/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# of CC interactions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Mean interacting energy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11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1296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827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694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20439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631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611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21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965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Table 58"/>
              <p:cNvGraphicFramePr>
                <a:graphicFrameLocks noGrp="1"/>
              </p:cNvGraphicFramePr>
              <p:nvPr/>
            </p:nvGraphicFramePr>
            <p:xfrm>
              <a:off x="3886888" y="4740737"/>
              <a:ext cx="4762128" cy="16846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737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873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8737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65271">
                    <a:tc>
                      <a:txBody>
                        <a:bodyPr/>
                        <a:lstStyle/>
                        <a:p>
                          <a:pPr algn="l"/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# of CC interactions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Mean interacting energy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7"/>
                          <a:stretch>
                            <a:fillRect l="-383" t="-154098" r="-201149" b="-2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1296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827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7"/>
                          <a:stretch>
                            <a:fillRect l="-383" t="-242188" r="-201149" b="-11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20439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631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7"/>
                          <a:stretch>
                            <a:fillRect l="-383" t="-365000" r="-201149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21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965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5A6DC44-8999-4686-AFDD-8FCDC28CA836}"/>
              </a:ext>
            </a:extLst>
          </p:cNvPr>
          <p:cNvSpPr/>
          <p:nvPr/>
        </p:nvSpPr>
        <p:spPr>
          <a:xfrm>
            <a:off x="3754050" y="4081790"/>
            <a:ext cx="4138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Expected # of interactions in Run 3 (2021-2023)</a:t>
            </a:r>
          </a:p>
          <a:p>
            <a:r>
              <a:rPr lang="en-US" altLang="ja-JP" sz="1600" dirty="0"/>
              <a:t> with 7+7 </a:t>
            </a:r>
            <a:r>
              <a:rPr lang="en-US" altLang="ja-JP" sz="1600" dirty="0" err="1"/>
              <a:t>TeV</a:t>
            </a:r>
            <a:r>
              <a:rPr lang="en-US" altLang="ja-JP" sz="1600" dirty="0"/>
              <a:t>, 150 fb</a:t>
            </a:r>
            <a:r>
              <a:rPr lang="en-US" altLang="ja-JP" sz="1600" baseline="30000" dirty="0"/>
              <a:t>-1</a:t>
            </a:r>
            <a:r>
              <a:rPr lang="en-US" altLang="ja-JP" sz="1600" dirty="0"/>
              <a:t>, detector mass 1.2 ton</a:t>
            </a:r>
            <a:endParaRPr lang="en-GB" altLang="ja-JP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31907-F4D4-4DD7-9517-8E337F376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10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98B1A02-8E00-4E74-860F-6CFC49A89D99}"/>
                  </a:ext>
                </a:extLst>
              </p:cNvPr>
              <p:cNvSpPr/>
              <p:nvPr/>
            </p:nvSpPr>
            <p:spPr>
              <a:xfrm>
                <a:off x="298727" y="1722770"/>
                <a:ext cx="8677209" cy="224676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kumimoji="1" lang="en-US" altLang="ja-JP" sz="2800" dirty="0"/>
                  <a:t>High energy frontier!</a:t>
                </a:r>
              </a:p>
              <a:p>
                <a:r>
                  <a:rPr kumimoji="1" lang="en-US" altLang="ja-JP" sz="2800" dirty="0"/>
                  <a:t>Collimated beam </a:t>
                </a:r>
                <a14:m>
                  <m:oMath xmlns:m="http://schemas.openxmlformats.org/officeDocument/2006/math">
                    <m:r>
                      <a:rPr kumimoji="1" lang="en-US" altLang="ja-JP" sz="28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sz="2800" dirty="0"/>
                  <a:t> high cross-section</a:t>
                </a:r>
              </a:p>
              <a:p>
                <a:r>
                  <a:rPr kumimoji="1" lang="en-US" altLang="ja-JP" sz="2800" dirty="0"/>
                  <a:t>Inexpensive and quick</a:t>
                </a:r>
              </a:p>
              <a:p>
                <a:pPr lvl="1"/>
                <a:r>
                  <a:rPr kumimoji="1" lang="en-US" altLang="ja-JP" sz="2800" dirty="0"/>
                  <a:t>No special beamline needed</a:t>
                </a:r>
              </a:p>
              <a:p>
                <a:pPr lvl="1"/>
                <a:r>
                  <a:rPr kumimoji="1" lang="en-US" altLang="ja-JP" sz="2800" dirty="0"/>
                  <a:t>No special beam operation needed, but LHC/ATLAS run</a:t>
                </a: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98B1A02-8E00-4E74-860F-6CFC49A89D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27" y="1722770"/>
                <a:ext cx="8677209" cy="2246769"/>
              </a:xfrm>
              <a:prstGeom prst="rect">
                <a:avLst/>
              </a:prstGeom>
              <a:blipFill>
                <a:blip r:embed="rId8"/>
                <a:stretch>
                  <a:fillRect l="-1404" t="-2710" b="-67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E29D3173-0F1F-419F-B7CA-0802429109C5}"/>
              </a:ext>
            </a:extLst>
          </p:cNvPr>
          <p:cNvSpPr/>
          <p:nvPr/>
        </p:nvSpPr>
        <p:spPr>
          <a:xfrm>
            <a:off x="581160" y="4612958"/>
            <a:ext cx="722411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1" lang="en-US" altLang="ja-JP" sz="2400" dirty="0"/>
              <a:t>How about background?</a:t>
            </a:r>
          </a:p>
          <a:p>
            <a:pPr lvl="1"/>
            <a:r>
              <a:rPr kumimoji="1" lang="en-US" altLang="ja-JP" sz="2400" dirty="0">
                <a:sym typeface="Wingdings" panose="05000000000000000000" pitchFamily="2" charset="2"/>
              </a:rPr>
              <a:t> </a:t>
            </a:r>
            <a:r>
              <a:rPr kumimoji="1" lang="en-US" altLang="ja-JP" sz="2400" i="1" dirty="0">
                <a:sym typeface="Wingdings" panose="05000000000000000000" pitchFamily="2" charset="2"/>
              </a:rPr>
              <a:t>in situ</a:t>
            </a:r>
            <a:r>
              <a:rPr kumimoji="1" lang="en-US" altLang="ja-JP" sz="2400" dirty="0">
                <a:sym typeface="Wingdings" panose="05000000000000000000" pitchFamily="2" charset="2"/>
              </a:rPr>
              <a:t> measurement with emulsion detector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04328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>
            <a:extLst>
              <a:ext uri="{FF2B5EF4-FFF2-40B4-BE49-F238E27FC236}">
                <a16:creationId xmlns:a16="http://schemas.microsoft.com/office/drawing/2014/main" id="{92F19DF9-248A-47DA-A4B6-BF447426D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42" y="4087507"/>
            <a:ext cx="3625952" cy="262537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58E0BEF-2062-4C9F-B7EB-CDA18FC4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9" y="3835"/>
            <a:ext cx="6299807" cy="1325563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/>
              <a:t>Emulsion detectors: </a:t>
            </a:r>
            <a:br>
              <a:rPr kumimoji="1" lang="en-US" altLang="ja-JP" sz="3200" dirty="0"/>
            </a:br>
            <a:r>
              <a:rPr kumimoji="1" lang="en-US" altLang="ja-JP" sz="3200" b="1" dirty="0"/>
              <a:t>3D tracking device with 50 nm precision</a:t>
            </a:r>
            <a:endParaRPr kumimoji="1" lang="ja-JP" altLang="en-US" sz="3200" b="1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9472585-B17A-421F-A84D-34145DD2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r="13093"/>
          <a:stretch>
            <a:fillRect/>
          </a:stretch>
        </p:blipFill>
        <p:spPr bwMode="auto">
          <a:xfrm>
            <a:off x="221631" y="2059984"/>
            <a:ext cx="2362200" cy="174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7484518-5BBA-4007-9D66-1DA6783B8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4818" y="1694841"/>
            <a:ext cx="2928938" cy="2357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6DD7857D-40B7-48C9-B8CA-2C55D0DFD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568" y="1406476"/>
            <a:ext cx="2351198" cy="3147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1363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600" dirty="0">
                <a:latin typeface="+mn-lt"/>
                <a:ea typeface="ＭＳ 明朝" pitchFamily="49" charset="-128"/>
              </a:rPr>
              <a:t>Cross-sectional view</a:t>
            </a:r>
            <a:endParaRPr lang="ja-JP" altLang="en-GB" sz="1600" dirty="0">
              <a:latin typeface="+mn-lt"/>
              <a:ea typeface="ＭＳ 明朝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3">
                <a:extLst>
                  <a:ext uri="{FF2B5EF4-FFF2-40B4-BE49-F238E27FC236}">
                    <a16:creationId xmlns:a16="http://schemas.microsoft.com/office/drawing/2014/main" id="{FB740A0C-B7C4-4ADA-B539-187EC6B00B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0568" y="2717363"/>
                <a:ext cx="2571750" cy="31470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3000"/>
                  </a:lnSpc>
                  <a:spcBef>
                    <a:spcPts val="91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US" altLang="ja-JP" sz="1600" dirty="0">
                    <a:solidFill>
                      <a:schemeClr val="bg1"/>
                    </a:solidFill>
                    <a:latin typeface="+mn-lt"/>
                  </a:rPr>
                  <a:t>Plastic base (</a:t>
                </a:r>
                <a14:m>
                  <m:oMath xmlns:m="http://schemas.openxmlformats.org/officeDocument/2006/math">
                    <m:r>
                      <a:rPr lang="en-US" altLang="ja-JP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altLang="ja-JP" sz="1600" dirty="0">
                    <a:solidFill>
                      <a:schemeClr val="bg1"/>
                    </a:solidFill>
                  </a:rPr>
                  <a:t>0</a:t>
                </a:r>
                <a:r>
                  <a:rPr lang="en-US" altLang="ja-JP" sz="1600" dirty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n-US" altLang="ja-JP" sz="1600" dirty="0">
                    <a:solidFill>
                      <a:schemeClr val="bg1"/>
                    </a:solidFill>
                    <a:latin typeface="+mn-lt"/>
                    <a:sym typeface="Symbol"/>
                  </a:rPr>
                  <a:t></a:t>
                </a:r>
                <a:r>
                  <a:rPr lang="en-US" altLang="ja-JP" sz="1600" dirty="0">
                    <a:solidFill>
                      <a:schemeClr val="bg1"/>
                    </a:solidFill>
                    <a:latin typeface="+mn-lt"/>
                  </a:rPr>
                  <a:t>m)</a:t>
                </a:r>
                <a:endParaRPr lang="ja-JP" altLang="en-GB" sz="16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 Box 3">
                <a:extLst>
                  <a:ext uri="{FF2B5EF4-FFF2-40B4-BE49-F238E27FC236}">
                    <a16:creationId xmlns:a16="http://schemas.microsoft.com/office/drawing/2014/main" id="{FB740A0C-B7C4-4ADA-B539-187EC6B0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0568" y="2717363"/>
                <a:ext cx="2571750" cy="314707"/>
              </a:xfrm>
              <a:prstGeom prst="rect">
                <a:avLst/>
              </a:prstGeom>
              <a:blipFill>
                <a:blip r:embed="rId5"/>
                <a:stretch>
                  <a:fillRect l="-1659" t="-15686" b="-27451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3">
            <a:extLst>
              <a:ext uri="{FF2B5EF4-FFF2-40B4-BE49-F238E27FC236}">
                <a16:creationId xmlns:a16="http://schemas.microsoft.com/office/drawing/2014/main" id="{296BBF18-98E7-4E08-B861-A7F0228DC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568" y="3675798"/>
            <a:ext cx="2571750" cy="3147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913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600" dirty="0">
                <a:latin typeface="+mn-lt"/>
              </a:rPr>
              <a:t>Emulsion layer </a:t>
            </a:r>
            <a:endParaRPr lang="ja-JP" altLang="en-GB" sz="16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3">
                <a:extLst>
                  <a:ext uri="{FF2B5EF4-FFF2-40B4-BE49-F238E27FC236}">
                    <a16:creationId xmlns:a16="http://schemas.microsoft.com/office/drawing/2014/main" id="{95CE88E2-E1B2-467C-81DD-7AC8EDF763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0568" y="1758928"/>
                <a:ext cx="3303588" cy="31470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2452" rIns="81639" bIns="42452">
                <a:spAutoFit/>
              </a:bodyPr>
              <a:lstStyle/>
              <a:p>
                <a:pPr>
                  <a:lnSpc>
                    <a:spcPct val="93000"/>
                  </a:lnSpc>
                  <a:spcBef>
                    <a:spcPts val="913"/>
                  </a:spcBef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</a:pPr>
                <a:r>
                  <a:rPr lang="en-US" altLang="ja-JP" sz="1600" dirty="0">
                    <a:latin typeface="+mn-lt"/>
                  </a:rPr>
                  <a:t>Emulsion layer (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 altLang="ja-JP" sz="1600" dirty="0">
                    <a:latin typeface="+mn-lt"/>
                  </a:rPr>
                  <a:t>50 </a:t>
                </a:r>
                <a:r>
                  <a:rPr lang="en-US" altLang="ja-JP" sz="1600" dirty="0">
                    <a:latin typeface="+mn-lt"/>
                    <a:sym typeface="Symbol"/>
                  </a:rPr>
                  <a:t></a:t>
                </a:r>
                <a:r>
                  <a:rPr lang="en-US" altLang="ja-JP" sz="1600" dirty="0">
                    <a:latin typeface="+mn-lt"/>
                  </a:rPr>
                  <a:t>m)</a:t>
                </a:r>
                <a:endParaRPr lang="ja-JP" altLang="en-GB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Text Box 3">
                <a:extLst>
                  <a:ext uri="{FF2B5EF4-FFF2-40B4-BE49-F238E27FC236}">
                    <a16:creationId xmlns:a16="http://schemas.microsoft.com/office/drawing/2014/main" id="{95CE88E2-E1B2-467C-81DD-7AC8EDF76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0568" y="1758928"/>
                <a:ext cx="3303588" cy="314707"/>
              </a:xfrm>
              <a:prstGeom prst="rect">
                <a:avLst/>
              </a:prstGeom>
              <a:blipFill>
                <a:blip r:embed="rId6"/>
                <a:stretch>
                  <a:fillRect l="-1292" t="-15686" b="-27451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80AE5E31-A575-4FF0-BB64-E5706380637A}"/>
              </a:ext>
            </a:extLst>
          </p:cNvPr>
          <p:cNvCxnSpPr/>
          <p:nvPr/>
        </p:nvCxnSpPr>
        <p:spPr>
          <a:xfrm flipV="1">
            <a:off x="5576922" y="1461479"/>
            <a:ext cx="552450" cy="4699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3">
            <a:extLst>
              <a:ext uri="{FF2B5EF4-FFF2-40B4-BE49-F238E27FC236}">
                <a16:creationId xmlns:a16="http://schemas.microsoft.com/office/drawing/2014/main" id="{08EA2AE5-5FF8-494B-8BA1-29A2BFB5A40E}"/>
              </a:ext>
            </a:extLst>
          </p:cNvPr>
          <p:cNvCxnSpPr/>
          <p:nvPr/>
        </p:nvCxnSpPr>
        <p:spPr>
          <a:xfrm rot="16200000" flipH="1">
            <a:off x="5717084" y="2273000"/>
            <a:ext cx="1447800" cy="533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9">
            <a:extLst>
              <a:ext uri="{FF2B5EF4-FFF2-40B4-BE49-F238E27FC236}">
                <a16:creationId xmlns:a16="http://schemas.microsoft.com/office/drawing/2014/main" id="{B19392C2-95EC-4690-A0D9-9DE40281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2072" y="1418879"/>
            <a:ext cx="2522537" cy="257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7" name="Straight Connector 15">
            <a:extLst>
              <a:ext uri="{FF2B5EF4-FFF2-40B4-BE49-F238E27FC236}">
                <a16:creationId xmlns:a16="http://schemas.microsoft.com/office/drawing/2014/main" id="{F301B2B9-1414-49A2-B8A8-D595549DFD8E}"/>
              </a:ext>
            </a:extLst>
          </p:cNvPr>
          <p:cNvCxnSpPr/>
          <p:nvPr/>
        </p:nvCxnSpPr>
        <p:spPr>
          <a:xfrm>
            <a:off x="7529809" y="3822167"/>
            <a:ext cx="252000" cy="0"/>
          </a:xfrm>
          <a:prstGeom prst="line">
            <a:avLst/>
          </a:prstGeom>
          <a:ln w="44450"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6">
            <a:extLst>
              <a:ext uri="{FF2B5EF4-FFF2-40B4-BE49-F238E27FC236}">
                <a16:creationId xmlns:a16="http://schemas.microsoft.com/office/drawing/2014/main" id="{0D950FC4-9D96-45CD-8EE0-EAC2DCD6D062}"/>
              </a:ext>
            </a:extLst>
          </p:cNvPr>
          <p:cNvSpPr txBox="1"/>
          <p:nvPr/>
        </p:nvSpPr>
        <p:spPr>
          <a:xfrm>
            <a:off x="7722856" y="3631951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3333CC"/>
                </a:solidFill>
                <a:latin typeface="+mn-lt"/>
              </a:rPr>
              <a:t>200</a:t>
            </a:r>
            <a:r>
              <a:rPr lang="en-US" altLang="ja-JP" sz="1600" dirty="0">
                <a:solidFill>
                  <a:srgbClr val="3333CC"/>
                </a:solidFill>
                <a:latin typeface="+mn-lt"/>
                <a:sym typeface="Symbol"/>
              </a:rPr>
              <a:t> n</a:t>
            </a:r>
            <a:r>
              <a:rPr lang="en-US" altLang="ja-JP" sz="1600" dirty="0">
                <a:solidFill>
                  <a:srgbClr val="3333CC"/>
                </a:solidFill>
                <a:latin typeface="+mn-lt"/>
              </a:rPr>
              <a:t>m</a:t>
            </a:r>
            <a:endParaRPr kumimoji="1" lang="ja-JP" altLang="en-US" sz="1600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FC14155D-455A-4EBA-9901-DAECF9813699}"/>
              </a:ext>
            </a:extLst>
          </p:cNvPr>
          <p:cNvSpPr txBox="1"/>
          <p:nvPr/>
        </p:nvSpPr>
        <p:spPr>
          <a:xfrm>
            <a:off x="628650" y="1722143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n-lt"/>
              </a:rPr>
              <a:t>Emulsion film</a:t>
            </a:r>
            <a:endParaRPr kumimoji="1" lang="ja-JP" altLang="en-US" sz="1600" dirty="0">
              <a:latin typeface="+mn-lt"/>
            </a:endParaRPr>
          </a:p>
        </p:txBody>
      </p:sp>
      <p:cxnSp>
        <p:nvCxnSpPr>
          <p:cNvPr id="20" name="Straight Connector 18">
            <a:extLst>
              <a:ext uri="{FF2B5EF4-FFF2-40B4-BE49-F238E27FC236}">
                <a16:creationId xmlns:a16="http://schemas.microsoft.com/office/drawing/2014/main" id="{81286BBA-5DBB-4524-A277-C01DD02C1EEC}"/>
              </a:ext>
            </a:extLst>
          </p:cNvPr>
          <p:cNvCxnSpPr/>
          <p:nvPr/>
        </p:nvCxnSpPr>
        <p:spPr>
          <a:xfrm>
            <a:off x="5595972" y="1955500"/>
            <a:ext cx="533400" cy="2020579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911AD9-5ECC-438D-95D5-290D547DD220}"/>
              </a:ext>
            </a:extLst>
          </p:cNvPr>
          <p:cNvGrpSpPr/>
          <p:nvPr/>
        </p:nvGrpSpPr>
        <p:grpSpPr>
          <a:xfrm>
            <a:off x="62232" y="4113305"/>
            <a:ext cx="4915272" cy="2619462"/>
            <a:chOff x="304800" y="4500563"/>
            <a:chExt cx="4915272" cy="2306637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8A7F91F4-383C-41C7-B865-7D16A975E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05360" y="4500563"/>
              <a:ext cx="3600040" cy="23066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3" name="Text Box 5">
              <a:extLst>
                <a:ext uri="{FF2B5EF4-FFF2-40B4-BE49-F238E27FC236}">
                  <a16:creationId xmlns:a16="http://schemas.microsoft.com/office/drawing/2014/main" id="{8D08748B-D192-4F51-B71E-5AA07D30C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5288" y="6399786"/>
              <a:ext cx="1266098" cy="2289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600" dirty="0">
                  <a:latin typeface="+mn-lt"/>
                </a:rPr>
                <a:t>20 </a:t>
              </a:r>
              <a:r>
                <a:rPr lang="en-GB" altLang="ja-JP" sz="1600" dirty="0">
                  <a:latin typeface="+mn-lt"/>
                  <a:sym typeface="Symbol"/>
                </a:rPr>
                <a:t></a:t>
              </a:r>
              <a:r>
                <a:rPr lang="en-GB" altLang="ja-JP" sz="1600" dirty="0">
                  <a:latin typeface="+mn-lt"/>
                </a:rPr>
                <a:t>m</a:t>
              </a:r>
            </a:p>
          </p:txBody>
        </p:sp>
        <p:sp>
          <p:nvSpPr>
            <p:cNvPr id="24" name="Text Box 6">
              <a:extLst>
                <a:ext uri="{FF2B5EF4-FFF2-40B4-BE49-F238E27FC236}">
                  <a16:creationId xmlns:a16="http://schemas.microsoft.com/office/drawing/2014/main" id="{025CC9FC-ACA6-4C12-9A62-AD02BB0CCD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5650382"/>
              <a:ext cx="1378350" cy="5738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600" dirty="0">
                  <a:latin typeface="+mn-lt"/>
                </a:rPr>
                <a:t>10</a:t>
              </a:r>
              <a:r>
                <a:rPr lang="ja-JP" altLang="en-US" sz="1600" dirty="0"/>
                <a:t> </a:t>
              </a:r>
              <a:r>
                <a:rPr lang="en-GB" altLang="ja-JP" sz="1600" dirty="0">
                  <a:latin typeface="+mn-lt"/>
                </a:rPr>
                <a:t>GeV/c </a:t>
              </a:r>
              <a:r>
                <a:rPr lang="en-GB" altLang="ja-JP" sz="1600" dirty="0">
                  <a:latin typeface="+mn-lt"/>
                  <a:sym typeface="Symbol"/>
                </a:rPr>
                <a:t> </a:t>
              </a:r>
            </a:p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600" dirty="0">
                  <a:latin typeface="+mn-lt"/>
                  <a:sym typeface="Symbol"/>
                </a:rPr>
                <a:t>beam</a:t>
              </a:r>
              <a:endParaRPr lang="en-GB" altLang="ja-JP" sz="1600" dirty="0">
                <a:latin typeface="+mn-lt"/>
              </a:endParaRPr>
            </a:p>
          </p:txBody>
        </p:sp>
        <p:sp>
          <p:nvSpPr>
            <p:cNvPr id="25" name="Line 7">
              <a:extLst>
                <a:ext uri="{FF2B5EF4-FFF2-40B4-BE49-F238E27FC236}">
                  <a16:creationId xmlns:a16="http://schemas.microsoft.com/office/drawing/2014/main" id="{86C33065-F285-4B8D-A751-D1D59E4751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67570" y="5496380"/>
              <a:ext cx="843609" cy="540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endParaRPr lang="ja-JP" altLang="en-US" sz="1600"/>
            </a:p>
          </p:txBody>
        </p:sp>
        <p:sp>
          <p:nvSpPr>
            <p:cNvPr id="26" name="Line 11">
              <a:extLst>
                <a:ext uri="{FF2B5EF4-FFF2-40B4-BE49-F238E27FC236}">
                  <a16:creationId xmlns:a16="http://schemas.microsoft.com/office/drawing/2014/main" id="{36F8148E-8361-4398-85E5-40508903F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0939" y="6705600"/>
              <a:ext cx="84360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endParaRPr lang="ja-JP" altLang="en-US" sz="1600"/>
            </a:p>
          </p:txBody>
        </p:sp>
        <p:sp>
          <p:nvSpPr>
            <p:cNvPr id="27" name="Text Box 17">
              <a:extLst>
                <a:ext uri="{FF2B5EF4-FFF2-40B4-BE49-F238E27FC236}">
                  <a16:creationId xmlns:a16="http://schemas.microsoft.com/office/drawing/2014/main" id="{9E7618B8-3EEA-4961-B630-F0B818923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9994" y="5461223"/>
              <a:ext cx="2930078" cy="290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945" tIns="41473" rIns="82945" bIns="4147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dirty="0">
                  <a:latin typeface="+mn-lt"/>
                </a:rPr>
                <a:t>Sensitivity</a:t>
              </a:r>
              <a:r>
                <a:rPr lang="ja-JP" altLang="en-US" sz="1600" dirty="0">
                  <a:latin typeface="+mn-lt"/>
                </a:rPr>
                <a:t> </a:t>
              </a:r>
              <a:r>
                <a:rPr lang="en-US" altLang="ja-JP" sz="1600" dirty="0">
                  <a:latin typeface="+mn-lt"/>
                </a:rPr>
                <a:t>36 grains/100</a:t>
              </a:r>
              <a:r>
                <a:rPr lang="en-US" altLang="ja-JP" sz="1600" dirty="0">
                  <a:latin typeface="+mn-lt"/>
                  <a:sym typeface="Symbol"/>
                </a:rPr>
                <a:t> </a:t>
              </a:r>
              <a:r>
                <a:rPr lang="en-US" altLang="ja-JP" sz="1600" dirty="0">
                  <a:latin typeface="+mn-lt"/>
                </a:rPr>
                <a:t>m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69CF0B4-8F8D-4229-B9F0-E5FC9C130FA9}"/>
              </a:ext>
            </a:extLst>
          </p:cNvPr>
          <p:cNvSpPr txBox="1"/>
          <p:nvPr/>
        </p:nvSpPr>
        <p:spPr>
          <a:xfrm>
            <a:off x="5309781" y="4137366"/>
            <a:ext cx="329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70C0"/>
                </a:solidFill>
                <a:latin typeface="+mn-lt"/>
              </a:rPr>
              <a:t>Residual from fitted track </a:t>
            </a:r>
          </a:p>
          <a:p>
            <a:pPr algn="ctr"/>
            <a:r>
              <a:rPr kumimoji="1" lang="en-US" altLang="ja-JP" b="1" dirty="0">
                <a:solidFill>
                  <a:srgbClr val="0070C0"/>
                </a:solidFill>
                <a:latin typeface="Symbol" panose="05050102010706020507" pitchFamily="18" charset="2"/>
              </a:rPr>
              <a:t>s </a:t>
            </a:r>
            <a:r>
              <a:rPr kumimoji="1" lang="en-US" altLang="ja-JP" b="1" dirty="0">
                <a:solidFill>
                  <a:srgbClr val="0070C0"/>
                </a:solidFill>
              </a:rPr>
              <a:t>= 50 nm</a:t>
            </a:r>
            <a:endParaRPr kumimoji="1" lang="en-US" altLang="ja-JP" sz="1600" b="1" dirty="0">
              <a:solidFill>
                <a:srgbClr val="0070C0"/>
              </a:solidFill>
            </a:endParaRP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id="{F214FC17-7762-4A3F-B5B8-44D615D1E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984" y="428383"/>
            <a:ext cx="3014628" cy="9780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spAutoFit/>
          </a:bodyPr>
          <a:lstStyle/>
          <a:p>
            <a:pPr>
              <a:lnSpc>
                <a:spcPts val="2300"/>
              </a:lnSpc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dirty="0" err="1">
                <a:latin typeface="+mn-lt"/>
              </a:rPr>
              <a:t>AgBr</a:t>
            </a:r>
            <a:r>
              <a:rPr lang="en-US" altLang="ja-JP" sz="2000" dirty="0">
                <a:latin typeface="+mn-lt"/>
              </a:rPr>
              <a:t> crystal = detector</a:t>
            </a:r>
          </a:p>
          <a:p>
            <a:pPr>
              <a:lnSpc>
                <a:spcPts val="2300"/>
              </a:lnSpc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dirty="0">
                <a:latin typeface="+mn-lt"/>
              </a:rPr>
              <a:t>10</a:t>
            </a:r>
            <a:r>
              <a:rPr lang="en-US" altLang="ja-JP" sz="2000" baseline="30000" dirty="0">
                <a:latin typeface="+mn-lt"/>
              </a:rPr>
              <a:t>14</a:t>
            </a:r>
            <a:r>
              <a:rPr lang="en-US" altLang="ja-JP" sz="2000" dirty="0">
                <a:latin typeface="+mn-lt"/>
              </a:rPr>
              <a:t> channels</a:t>
            </a:r>
            <a:r>
              <a:rPr lang="en-US" altLang="ja-JP" sz="2000" dirty="0"/>
              <a:t>/film or</a:t>
            </a:r>
          </a:p>
          <a:p>
            <a:pPr>
              <a:lnSpc>
                <a:spcPts val="2300"/>
              </a:lnSpc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dirty="0">
                <a:latin typeface="+mn-lt"/>
              </a:rPr>
              <a:t>10</a:t>
            </a:r>
            <a:r>
              <a:rPr lang="en-US" altLang="ja-JP" sz="2000" baseline="30000" dirty="0">
                <a:latin typeface="+mn-lt"/>
              </a:rPr>
              <a:t>14</a:t>
            </a:r>
            <a:r>
              <a:rPr lang="en-US" altLang="ja-JP" sz="2000" dirty="0">
                <a:latin typeface="+mn-lt"/>
              </a:rPr>
              <a:t> channels/cm</a:t>
            </a:r>
            <a:r>
              <a:rPr lang="en-US" altLang="ja-JP" sz="2000" baseline="30000" dirty="0">
                <a:latin typeface="+mn-lt"/>
              </a:rPr>
              <a:t>3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7ABB379-6FBA-43B6-BFDD-8F2510B89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1C6FC-70DA-436A-BD57-64BCB0D6AF8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8797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HCLayout.png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3" t="81717" r="40875" b="736"/>
          <a:stretch/>
        </p:blipFill>
        <p:spPr>
          <a:xfrm>
            <a:off x="4678286" y="31535"/>
            <a:ext cx="4553175" cy="1671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7885" y="3635906"/>
            <a:ext cx="1193596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FASER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868"/>
          <a:stretch/>
        </p:blipFill>
        <p:spPr>
          <a:xfrm>
            <a:off x="983360" y="1661823"/>
            <a:ext cx="7034156" cy="519617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715363" y="774790"/>
            <a:ext cx="331353" cy="25795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404282" y="461176"/>
            <a:ext cx="360411" cy="24936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972237" y="723076"/>
            <a:ext cx="612250" cy="3048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TI18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998761" y="1037092"/>
            <a:ext cx="612250" cy="3048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TI12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61" y="141703"/>
            <a:ext cx="6418557" cy="892851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In situ</a:t>
            </a:r>
            <a:r>
              <a:rPr lang="en-US" dirty="0"/>
              <a:t> background measurements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0963" y="2831497"/>
            <a:ext cx="612250" cy="3048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0963" y="5538855"/>
            <a:ext cx="612250" cy="3048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TI12</a:t>
            </a:r>
            <a:endParaRPr lang="en-GB" dirty="0"/>
          </a:p>
        </p:txBody>
      </p:sp>
      <p:sp>
        <p:nvSpPr>
          <p:cNvPr id="12" name="Right Arrow 11"/>
          <p:cNvSpPr/>
          <p:nvPr/>
        </p:nvSpPr>
        <p:spPr>
          <a:xfrm rot="11578386">
            <a:off x="4213137" y="3642632"/>
            <a:ext cx="930300" cy="38961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ight Arrow 12"/>
          <p:cNvSpPr/>
          <p:nvPr/>
        </p:nvSpPr>
        <p:spPr>
          <a:xfrm rot="863453">
            <a:off x="2229267" y="5986707"/>
            <a:ext cx="551652" cy="35488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1061721"/>
            <a:ext cx="6305550" cy="16693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Emulsion detectors were installed in two sites in 2018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Charged particle flux, angle, momentum were measured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260A58D-9336-455E-910D-B990C2CA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019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7" y="965148"/>
            <a:ext cx="3586655" cy="2667000"/>
          </a:xfrm>
          <a:prstGeom prst="rect">
            <a:avLst/>
          </a:prstGeom>
        </p:spPr>
      </p:pic>
      <p:pic>
        <p:nvPicPr>
          <p:cNvPr id="9" name="Picture 8" descr="TI12_TX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5957" y="3640572"/>
            <a:ext cx="3552265" cy="291949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447386" y="1665482"/>
            <a:ext cx="457508" cy="4541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60167" y="2752506"/>
            <a:ext cx="184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particles from the LHC beamline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260113" y="2256695"/>
            <a:ext cx="322135" cy="5570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 bwMode="auto">
          <a:xfrm>
            <a:off x="914400" y="177800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0"/>
                <a:cs typeface="+mj-cs"/>
              </a:rPr>
              <a:t>Angular distributions of beam backgrounds</a:t>
            </a:r>
          </a:p>
        </p:txBody>
      </p:sp>
      <p:sp>
        <p:nvSpPr>
          <p:cNvPr id="2" name="Rectangle 1"/>
          <p:cNvSpPr/>
          <p:nvPr/>
        </p:nvSpPr>
        <p:spPr>
          <a:xfrm>
            <a:off x="4076370" y="4928650"/>
            <a:ext cx="95111" cy="91931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192286" y="4928650"/>
            <a:ext cx="95111" cy="91931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308203" y="4928650"/>
            <a:ext cx="95111" cy="91931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630852" y="4928650"/>
            <a:ext cx="95111" cy="91931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955340" y="4928650"/>
            <a:ext cx="95111" cy="91931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426903" y="4928650"/>
            <a:ext cx="183143" cy="9193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749608" y="4928650"/>
            <a:ext cx="183143" cy="9193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3670481" y="5388306"/>
            <a:ext cx="393124" cy="13691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007403" y="6127649"/>
            <a:ext cx="1895873" cy="23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emulsion films, 0.3 mm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87397" y="5934454"/>
            <a:ext cx="2050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tungsten plates, 0.5 mm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612" y="1083699"/>
            <a:ext cx="3050866" cy="251841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929174" y="701305"/>
            <a:ext cx="254808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Projection Y and zoomed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851242" y="1631966"/>
                <a:ext cx="299203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=2.3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lang="en-GB" sz="1600" dirty="0"/>
                  <a:t> </a:t>
                </a:r>
              </a:p>
              <a:p>
                <a:r>
                  <a:rPr lang="en-GB" sz="1600" b="0" dirty="0"/>
                  <a:t>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GB" sz="1600" dirty="0"/>
                  <a:t> measurement resolution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sym typeface="Wingdings" panose="05000000000000000000" pitchFamily="2" charset="2"/>
                  </a:rPr>
                  <a:t>marginal multiple Coulomb scattering in 100 m of rock 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the particles are very high momentum, P&gt;300 GeV.</a:t>
                </a:r>
                <a:endParaRPr lang="en-GB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242" y="1631966"/>
                <a:ext cx="2992034" cy="1569660"/>
              </a:xfrm>
              <a:prstGeom prst="rect">
                <a:avLst/>
              </a:prstGeom>
              <a:blipFill>
                <a:blip r:embed="rId6"/>
                <a:stretch>
                  <a:fillRect l="-815" b="-42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583726" y="3790152"/>
            <a:ext cx="13553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Projection X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83726" y="1234577"/>
            <a:ext cx="1535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particles from ATLAS IP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2542870" y="2256695"/>
            <a:ext cx="396919" cy="5346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123925" y="5847962"/>
            <a:ext cx="0" cy="30214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518474" y="5847963"/>
            <a:ext cx="0" cy="15107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99281" y="5144819"/>
            <a:ext cx="56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beam</a:t>
            </a:r>
            <a:endParaRPr lang="en-GB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4974389" y="5128402"/>
            <a:ext cx="1082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structure</a:t>
            </a:r>
            <a:endParaRPr lang="en-GB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043" y="3724924"/>
            <a:ext cx="5071951" cy="111094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134353" y="4731015"/>
            <a:ext cx="2672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and the FLUKA prediction agrees within their uncertainties</a:t>
            </a:r>
            <a:r>
              <a:rPr lang="en-GB" dirty="0"/>
              <a:t>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347259" y="4535746"/>
            <a:ext cx="1456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(uncertainty 100%)</a:t>
            </a:r>
            <a:endParaRPr lang="en-GB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6210553" y="5625363"/>
                <a:ext cx="2804641" cy="120032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dirty="0">
                    <a:sym typeface="Wingdings" panose="05000000000000000000" pitchFamily="2" charset="2"/>
                  </a:rPr>
                  <a:t>Emulsion detector can work at the actual environment, at 15 fb</a:t>
                </a:r>
                <a:r>
                  <a:rPr lang="en-US" baseline="30000" dirty="0">
                    <a:sym typeface="Wingdings" panose="05000000000000000000" pitchFamily="2" charset="2"/>
                  </a:rPr>
                  <a:t>-1</a:t>
                </a:r>
                <a:r>
                  <a:rPr lang="en-US" dirty="0">
                    <a:sym typeface="Wingdings" panose="05000000000000000000" pitchFamily="2" charset="2"/>
                  </a:rPr>
                  <a:t> of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≃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O(10</a:t>
                </a:r>
                <a:r>
                  <a:rPr lang="en-US" baseline="30000" dirty="0">
                    <a:sym typeface="Wingdings" panose="05000000000000000000" pitchFamily="2" charset="2"/>
                  </a:rPr>
                  <a:t>5</a:t>
                </a:r>
                <a:r>
                  <a:rPr lang="en-US" dirty="0">
                    <a:sym typeface="Wingdings" panose="05000000000000000000" pitchFamily="2" charset="2"/>
                  </a:rPr>
                  <a:t>) tracks / cm</a:t>
                </a:r>
                <a:r>
                  <a:rPr lang="en-US" baseline="30000" dirty="0">
                    <a:sym typeface="Wingdings" panose="05000000000000000000" pitchFamily="2" charset="2"/>
                  </a:rPr>
                  <a:t>2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553" y="5625363"/>
                <a:ext cx="2804641" cy="1200329"/>
              </a:xfrm>
              <a:prstGeom prst="rect">
                <a:avLst/>
              </a:prstGeom>
              <a:blipFill>
                <a:blip r:embed="rId8"/>
                <a:stretch>
                  <a:fillRect l="-1952" t="-3030" r="-2169" b="-65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AD5BBA-D3D6-4EC2-A82C-9686800C9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15075" y="6518276"/>
            <a:ext cx="2057400" cy="365125"/>
          </a:xfrm>
        </p:spPr>
        <p:txBody>
          <a:bodyPr/>
          <a:lstStyle/>
          <a:p>
            <a:fld id="{1BE47FA4-D6DA-4CF9-B84A-2397C4FC4C4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34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005" y="503486"/>
            <a:ext cx="7886700" cy="7397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Neutrino detector design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5" y="1422648"/>
            <a:ext cx="8610600" cy="47815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80A2C-57A3-4751-BEF8-BAA6D14B6538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745568" y="5153918"/>
            <a:ext cx="386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Kink angle = 41 +- 2 </a:t>
            </a:r>
            <a:r>
              <a:rPr lang="en-US" sz="1200" dirty="0" err="1">
                <a:solidFill>
                  <a:schemeClr val="bg1"/>
                </a:solidFill>
              </a:rPr>
              <a:t>mrad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Decay length = 1335 +- 35 </a:t>
            </a:r>
            <a:r>
              <a:rPr lang="en-US" sz="12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200" dirty="0">
                <a:solidFill>
                  <a:schemeClr val="bg1"/>
                </a:solidFill>
              </a:rPr>
              <a:t>m</a:t>
            </a:r>
          </a:p>
          <a:p>
            <a:r>
              <a:rPr lang="en-US" sz="1200" dirty="0">
                <a:solidFill>
                  <a:schemeClr val="bg1"/>
                </a:solidFill>
              </a:rPr>
              <a:t>P(daughter) = 12 </a:t>
            </a:r>
            <a:r>
              <a:rPr lang="en-US" sz="1200" baseline="30000" dirty="0">
                <a:solidFill>
                  <a:schemeClr val="bg1"/>
                </a:solidFill>
              </a:rPr>
              <a:t>+6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baseline="-25000" dirty="0">
                <a:solidFill>
                  <a:schemeClr val="bg1"/>
                </a:solidFill>
              </a:rPr>
              <a:t>– 3</a:t>
            </a:r>
            <a:r>
              <a:rPr lang="en-US" sz="1200" dirty="0">
                <a:solidFill>
                  <a:schemeClr val="bg1"/>
                </a:solidFill>
              </a:rPr>
              <a:t> GeV</a:t>
            </a:r>
          </a:p>
          <a:p>
            <a:r>
              <a:rPr lang="en-US" sz="1200" dirty="0">
                <a:solidFill>
                  <a:schemeClr val="bg1"/>
                </a:solidFill>
              </a:rPr>
              <a:t>P</a:t>
            </a:r>
            <a:r>
              <a:rPr lang="en-US" sz="1200" baseline="-25000" dirty="0">
                <a:solidFill>
                  <a:schemeClr val="bg1"/>
                </a:solidFill>
              </a:rPr>
              <a:t>T</a:t>
            </a:r>
            <a:r>
              <a:rPr lang="en-US" sz="1200" dirty="0">
                <a:solidFill>
                  <a:schemeClr val="bg1"/>
                </a:solidFill>
              </a:rPr>
              <a:t>(daughter) = 470 </a:t>
            </a:r>
            <a:r>
              <a:rPr lang="en-US" sz="1200" baseline="30000" dirty="0">
                <a:solidFill>
                  <a:schemeClr val="bg1"/>
                </a:solidFill>
              </a:rPr>
              <a:t>+230 </a:t>
            </a:r>
            <a:r>
              <a:rPr lang="en-US" sz="1200" baseline="-25000" dirty="0">
                <a:solidFill>
                  <a:schemeClr val="bg1"/>
                </a:solidFill>
              </a:rPr>
              <a:t>-120</a:t>
            </a:r>
            <a:r>
              <a:rPr lang="en-US" sz="1200" dirty="0">
                <a:solidFill>
                  <a:schemeClr val="bg1"/>
                </a:solidFill>
              </a:rPr>
              <a:t> MeV</a:t>
            </a:r>
          </a:p>
          <a:p>
            <a:r>
              <a:rPr lang="en-US" sz="1200" dirty="0">
                <a:solidFill>
                  <a:schemeClr val="bg1"/>
                </a:solidFill>
              </a:rPr>
              <a:t>Phi angle  = 173 +-2 </a:t>
            </a:r>
            <a:r>
              <a:rPr lang="en-US" sz="1200" dirty="0" err="1">
                <a:solidFill>
                  <a:schemeClr val="bg1"/>
                </a:solidFill>
              </a:rPr>
              <a:t>deg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err="1">
                <a:solidFill>
                  <a:schemeClr val="bg1"/>
                </a:solidFill>
              </a:rPr>
              <a:t>M</a:t>
            </a:r>
            <a:r>
              <a:rPr lang="en-US" sz="1200" baseline="-25000" dirty="0" err="1">
                <a:solidFill>
                  <a:schemeClr val="bg1"/>
                </a:solidFill>
              </a:rPr>
              <a:t>inv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>
                <a:solidFill>
                  <a:schemeClr val="bg1"/>
                </a:solidFill>
                <a:latin typeface="Symbol" panose="05050102010706020507" pitchFamily="18" charset="2"/>
              </a:rPr>
              <a:t>gg</a:t>
            </a:r>
            <a:r>
              <a:rPr lang="en-US" sz="1200" dirty="0">
                <a:solidFill>
                  <a:schemeClr val="bg1"/>
                </a:solidFill>
              </a:rPr>
              <a:t>) = 120 +-20 +- 35 MeV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M</a:t>
            </a:r>
            <a:r>
              <a:rPr lang="en-US" sz="1200" baseline="-25000" dirty="0" err="1">
                <a:solidFill>
                  <a:schemeClr val="bg1"/>
                </a:solidFill>
              </a:rPr>
              <a:t>inv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>
                <a:solidFill>
                  <a:schemeClr val="bg1"/>
                </a:solidFill>
                <a:latin typeface="Symbol" panose="05050102010706020507" pitchFamily="18" charset="2"/>
              </a:rPr>
              <a:t>p p</a:t>
            </a:r>
            <a:r>
              <a:rPr lang="en-US" sz="1200" baseline="30000" dirty="0">
                <a:solidFill>
                  <a:schemeClr val="bg1"/>
                </a:solidFill>
              </a:rPr>
              <a:t>0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>
                <a:solidFill>
                  <a:schemeClr val="bg1"/>
                </a:solidFill>
                <a:latin typeface="Symbol" panose="05050102010706020507" pitchFamily="18" charset="2"/>
              </a:rPr>
              <a:t>r</a:t>
            </a:r>
            <a:r>
              <a:rPr lang="en-US" sz="1200" dirty="0">
                <a:solidFill>
                  <a:schemeClr val="bg1"/>
                </a:solidFill>
              </a:rPr>
              <a:t>)) = 640</a:t>
            </a:r>
            <a:r>
              <a:rPr lang="en-US" sz="1200" baseline="30000" dirty="0">
                <a:solidFill>
                  <a:schemeClr val="bg1"/>
                </a:solidFill>
              </a:rPr>
              <a:t>+125</a:t>
            </a:r>
            <a:r>
              <a:rPr lang="en-US" sz="1200" baseline="-25000" dirty="0">
                <a:solidFill>
                  <a:schemeClr val="bg1"/>
                </a:solidFill>
              </a:rPr>
              <a:t>-80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baseline="30000" dirty="0">
                <a:solidFill>
                  <a:schemeClr val="bg1"/>
                </a:solidFill>
              </a:rPr>
              <a:t>+100</a:t>
            </a:r>
            <a:r>
              <a:rPr lang="en-US" sz="1200" baseline="-25000" dirty="0">
                <a:solidFill>
                  <a:schemeClr val="bg1"/>
                </a:solidFill>
              </a:rPr>
              <a:t>-90</a:t>
            </a:r>
            <a:r>
              <a:rPr lang="en-US" sz="1200" dirty="0">
                <a:solidFill>
                  <a:schemeClr val="bg1"/>
                </a:solidFill>
              </a:rPr>
              <a:t> MeV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1868" y="5584971"/>
            <a:ext cx="293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</a:rPr>
              <a:t>t</a:t>
            </a:r>
            <a:r>
              <a:rPr lang="ja-JP" altLang="en-US" sz="2400" dirty="0">
                <a:solidFill>
                  <a:schemeClr val="bg1"/>
                </a:solidFill>
                <a:latin typeface="Symbol" panose="05050102010706020507" pitchFamily="18" charset="2"/>
              </a:rPr>
              <a:t>　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</a:t>
            </a:r>
            <a:r>
              <a:rPr lang="ja-JP" altLang="en-US" sz="2400" dirty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　</a:t>
            </a:r>
            <a:r>
              <a:rPr lang="en-US" sz="2400" dirty="0" err="1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rn</a:t>
            </a:r>
            <a:r>
              <a:rPr lang="en-US" sz="2400" baseline="-25000" dirty="0" err="1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endParaRPr lang="en-US" sz="2400" baseline="-25000" dirty="0">
              <a:solidFill>
                <a:schemeClr val="bg1"/>
              </a:solidFill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r</a:t>
            </a:r>
            <a:r>
              <a:rPr lang="ja-JP" altLang="en-US" sz="2400" dirty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　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 pp</a:t>
            </a:r>
            <a:r>
              <a:rPr lang="en-US" sz="2400" baseline="30000" dirty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0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pgg</a:t>
            </a:r>
            <a:endParaRPr lang="en-GB" sz="24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C926C-4128-44BC-ABCF-75F99DA4A182}"/>
              </a:ext>
            </a:extLst>
          </p:cNvPr>
          <p:cNvSpPr txBox="1"/>
          <p:nvPr/>
        </p:nvSpPr>
        <p:spPr>
          <a:xfrm>
            <a:off x="2600201" y="5400305"/>
            <a:ext cx="305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An event from OPERA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D4A1F1E-7F69-4C64-B396-F05789DF9261}"/>
                  </a:ext>
                </a:extLst>
              </p:cNvPr>
              <p:cNvSpPr/>
              <p:nvPr/>
            </p:nvSpPr>
            <p:spPr>
              <a:xfrm>
                <a:off x="2157818" y="1210878"/>
                <a:ext cx="6357532" cy="794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sz="2400" dirty="0">
                    <a:solidFill>
                      <a:schemeClr val="bg1"/>
                    </a:solidFill>
                  </a:rPr>
                  <a:t> detector </a:t>
                </a:r>
                <a:r>
                  <a:rPr lang="en-US" altLang="ja-JP" sz="2400" dirty="0">
                    <a:solidFill>
                      <a:srgbClr val="00B0F0"/>
                    </a:solidFill>
                  </a:rPr>
                  <a:t>sensitive to heavy flavor particles</a:t>
                </a:r>
              </a:p>
              <a:p>
                <a:pPr lvl="1"/>
                <a:r>
                  <a:rPr lang="en-US" altLang="ja-JP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𝜈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</m:t>
                        </m:r>
                      </m:sub>
                    </m:sSub>
                    <m:r>
                      <a:rPr lang="en-US" altLang="ja-JP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𝜈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𝜇</m:t>
                        </m:r>
                      </m:sub>
                    </m:sSub>
                    <m:r>
                      <a:rPr lang="en-US" altLang="ja-JP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𝜈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𝜏</m:t>
                        </m:r>
                      </m:sub>
                    </m:sSub>
                    <m:r>
                      <a:rPr lang="en-US" altLang="ja-JP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and</m:t>
                    </m:r>
                    <m:r>
                      <a:rPr lang="en-US" altLang="ja-JP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also</m:t>
                    </m:r>
                    <m:r>
                      <a:rPr lang="en-US" altLang="ja-JP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GB" altLang="ja-JP" sz="2000" dirty="0">
                    <a:solidFill>
                      <a:schemeClr val="bg1"/>
                    </a:solidFill>
                  </a:rPr>
                  <a:t>charm and beauty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D4A1F1E-7F69-4C64-B396-F05789DF9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818" y="1210878"/>
                <a:ext cx="6357532" cy="794128"/>
              </a:xfrm>
              <a:prstGeom prst="rect">
                <a:avLst/>
              </a:prstGeom>
              <a:blipFill>
                <a:blip r:embed="rId3"/>
                <a:stretch>
                  <a:fillRect t="-6154" b="-107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828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4" y="2221706"/>
            <a:ext cx="5631014" cy="2541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14325" y="114301"/>
                <a:ext cx="7886700" cy="8636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FASER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detector design 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4325" y="114301"/>
                <a:ext cx="7886700" cy="863600"/>
              </a:xfrm>
              <a:blipFill>
                <a:blip r:embed="rId3"/>
                <a:stretch>
                  <a:fillRect l="-3171" t="-12766" b="-248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831850"/>
            <a:ext cx="65885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Emulsion detector</a:t>
            </a:r>
            <a:r>
              <a:rPr lang="en-US" sz="2000" dirty="0"/>
              <a:t> with tungsten target</a:t>
            </a:r>
          </a:p>
          <a:p>
            <a:pPr lvl="1"/>
            <a:r>
              <a:rPr lang="en-US" sz="2000" dirty="0"/>
              <a:t>Decades of experiences as neutrino detector</a:t>
            </a:r>
          </a:p>
          <a:p>
            <a:pPr lvl="1"/>
            <a:r>
              <a:rPr lang="en-US" sz="2000" dirty="0"/>
              <a:t>Replace every 15 fb</a:t>
            </a:r>
            <a:r>
              <a:rPr lang="en-US" sz="2000" baseline="30000" dirty="0"/>
              <a:t>-1</a:t>
            </a:r>
            <a:r>
              <a:rPr lang="en-US" sz="2000" dirty="0"/>
              <a:t> to maintain track density low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>
            <a:off x="476829" y="4678825"/>
            <a:ext cx="7561691" cy="739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1170714" y="4648458"/>
            <a:ext cx="4524510" cy="1252279"/>
          </a:xfrm>
          <a:custGeom>
            <a:avLst/>
            <a:gdLst>
              <a:gd name="connsiteX0" fmla="*/ 0 w 5494020"/>
              <a:gd name="connsiteY0" fmla="*/ 0 h 1196340"/>
              <a:gd name="connsiteX1" fmla="*/ 0 w 5494020"/>
              <a:gd name="connsiteY1" fmla="*/ 1196340 h 1196340"/>
              <a:gd name="connsiteX2" fmla="*/ 5494020 w 5494020"/>
              <a:gd name="connsiteY2" fmla="*/ 1196340 h 1196340"/>
              <a:gd name="connsiteX3" fmla="*/ 5494020 w 5494020"/>
              <a:gd name="connsiteY3" fmla="*/ 7620 h 119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4020" h="1196340">
                <a:moveTo>
                  <a:pt x="0" y="0"/>
                </a:moveTo>
                <a:lnTo>
                  <a:pt x="0" y="1196340"/>
                </a:lnTo>
                <a:lnTo>
                  <a:pt x="5494020" y="1196340"/>
                </a:lnTo>
                <a:lnTo>
                  <a:pt x="5494020" y="7620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64" y="4675624"/>
            <a:ext cx="2724109" cy="1177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350" y="933182"/>
            <a:ext cx="2933700" cy="26659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78600" y="447158"/>
            <a:ext cx="2730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Detection efficiency</a:t>
            </a:r>
          </a:p>
          <a:p>
            <a:r>
              <a:rPr lang="en-US" dirty="0"/>
              <a:t>(charged multiplicity&gt;=5)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954" y="4193381"/>
            <a:ext cx="3343046" cy="2449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210300" y="3708400"/>
                <a:ext cx="30576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Tau decay detection efficiency =75%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GB" dirty="0"/>
                  <a:t> prong)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300" y="3708400"/>
                <a:ext cx="3057624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1796" t="-4717" r="-79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375900" y="52092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Based on GENIE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57674" y="2446721"/>
                <a:ext cx="27305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1.2 tons</a:t>
                </a:r>
              </a:p>
              <a:p>
                <a:r>
                  <a:rPr lang="en-US" sz="1600" dirty="0"/>
                  <a:t>285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600" dirty="0"/>
              </a:p>
              <a:p>
                <a:r>
                  <a:rPr lang="en-US" altLang="ja-JP" sz="1600" dirty="0"/>
                  <a:t>10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endParaRPr lang="en-GB" altLang="ja-JP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674" y="2446721"/>
                <a:ext cx="2730500" cy="830997"/>
              </a:xfrm>
              <a:prstGeom prst="rect">
                <a:avLst/>
              </a:prstGeom>
              <a:blipFill>
                <a:blip r:embed="rId9"/>
                <a:stretch>
                  <a:fillRect l="-1116" t="-2190" b="-80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528943" y="5045359"/>
            <a:ext cx="148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heavy quark production channels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075441" y="4664453"/>
            <a:ext cx="787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charm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503849" y="4664453"/>
            <a:ext cx="787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beauty</a:t>
            </a:r>
            <a:endParaRPr lang="en-GB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156D3-13B9-4DE8-8732-F8545B0B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15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54310F-C8A7-4E3E-B3E8-C3E39BE002D9}"/>
                  </a:ext>
                </a:extLst>
              </p:cNvPr>
              <p:cNvSpPr txBox="1"/>
              <p:nvPr/>
            </p:nvSpPr>
            <p:spPr>
              <a:xfrm>
                <a:off x="6943726" y="4333111"/>
                <a:ext cx="1866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</a:rPr>
                  <a:t>Mean flight length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≃30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54310F-C8A7-4E3E-B3E8-C3E39BE00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726" y="4333111"/>
                <a:ext cx="1866900" cy="646331"/>
              </a:xfrm>
              <a:prstGeom prst="rect">
                <a:avLst/>
              </a:prstGeom>
              <a:blipFill>
                <a:blip r:embed="rId10"/>
                <a:stretch>
                  <a:fillRect l="-2614" t="-5660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640E68A-8A18-42A4-9421-1FEDA5F58A44}"/>
              </a:ext>
            </a:extLst>
          </p:cNvPr>
          <p:cNvSpPr txBox="1"/>
          <p:nvPr/>
        </p:nvSpPr>
        <p:spPr>
          <a:xfrm>
            <a:off x="1686643" y="2586037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25 cm x 25 cm x 1.3 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4347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365127"/>
                <a:ext cx="7886700" cy="767819"/>
              </a:xfrm>
            </p:spPr>
            <p:txBody>
              <a:bodyPr/>
              <a:lstStyle/>
              <a:p>
                <a:r>
                  <a:rPr lang="en-US" altLang="ja-JP" dirty="0"/>
                  <a:t>FASER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detector design 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365127"/>
                <a:ext cx="7886700" cy="767819"/>
              </a:xfrm>
              <a:blipFill>
                <a:blip r:embed="rId2"/>
                <a:stretch>
                  <a:fillRect l="-3091" t="-20635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83" y="1132946"/>
            <a:ext cx="4931469" cy="4351338"/>
          </a:xfrm>
        </p:spPr>
        <p:txBody>
          <a:bodyPr>
            <a:normAutofit/>
          </a:bodyPr>
          <a:lstStyle/>
          <a:p>
            <a:r>
              <a:rPr lang="en-US" sz="2000" dirty="0"/>
              <a:t>Possible hybrid structure under discussion</a:t>
            </a:r>
          </a:p>
          <a:p>
            <a:pPr lvl="1"/>
            <a:r>
              <a:rPr lang="en-US" sz="1800" dirty="0"/>
              <a:t>combine the FASER spectrometer</a:t>
            </a:r>
          </a:p>
          <a:p>
            <a:pPr lvl="1"/>
            <a:r>
              <a:rPr lang="en-US" sz="1800" dirty="0"/>
              <a:t>Timing, charge and momentum of interaction daughters</a:t>
            </a:r>
          </a:p>
          <a:p>
            <a:pPr lvl="1"/>
            <a:r>
              <a:rPr lang="en-US" sz="1800" dirty="0"/>
              <a:t>tag neutral hadron events due to muon photo-nuclear interactions</a:t>
            </a:r>
            <a:endParaRPr lang="en-GB" sz="1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365125" y="3170116"/>
            <a:ext cx="5043804" cy="1516144"/>
            <a:chOff x="0" y="3526302"/>
            <a:chExt cx="9800940" cy="31722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84075"/>
              <a:ext cx="9144000" cy="28910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1098583">
              <a:off x="7559255" y="5108088"/>
              <a:ext cx="2241685" cy="547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EM calorimeter</a:t>
              </a:r>
              <a:endParaRPr lang="en-GB" sz="1100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57606">
              <a:off x="3924605" y="5498007"/>
              <a:ext cx="4168552" cy="901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Air-core magnetic spectrometer </a:t>
              </a:r>
            </a:p>
            <a:p>
              <a:r>
                <a:rPr lang="en-US" sz="1100" dirty="0"/>
                <a:t>with silicon strip detectors (SCTs)</a:t>
              </a:r>
              <a:endParaRPr lang="en-GB" sz="11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 rot="21063146">
                  <a:off x="138907" y="4675695"/>
                  <a:ext cx="2322344" cy="8955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100" dirty="0"/>
                    <a:t>ECCs+SCTs</a:t>
                  </a: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𝑡𝑎𝑟𝑔𝑒𝑡</m:t>
                          </m:r>
                        </m:sub>
                      </m:sSub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=1.2</m:t>
                      </m:r>
                    </m:oMath>
                  </a14:m>
                  <a:r>
                    <a:rPr lang="en-GB" sz="1000" dirty="0"/>
                    <a:t> tons</a:t>
                  </a: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063146">
                  <a:off x="138907" y="4675695"/>
                  <a:ext cx="2322344" cy="89552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 rot="20979464">
              <a:off x="4326471" y="3526302"/>
              <a:ext cx="2547477" cy="579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FASER detector</a:t>
              </a:r>
              <a:endParaRPr lang="en-GB" sz="1200" dirty="0"/>
            </a:p>
          </p:txBody>
        </p:sp>
        <p:sp>
          <p:nvSpPr>
            <p:cNvPr id="12" name="Right Brace 11"/>
            <p:cNvSpPr/>
            <p:nvPr/>
          </p:nvSpPr>
          <p:spPr>
            <a:xfrm rot="15659859">
              <a:off x="5766324" y="1434839"/>
              <a:ext cx="246848" cy="5674691"/>
            </a:xfrm>
            <a:prstGeom prst="rightBrace">
              <a:avLst>
                <a:gd name="adj1" fmla="val 201250"/>
                <a:gd name="adj2" fmla="val 38081"/>
              </a:avLst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 rot="20999186">
                  <a:off x="395848" y="4204392"/>
                  <a:ext cx="1653264" cy="7083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/>
                    <a:t>FASER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𝜈</m:t>
                      </m:r>
                    </m:oMath>
                  </a14:m>
                  <a:r>
                    <a:rPr lang="en-GB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999186">
                  <a:off x="395848" y="4204392"/>
                  <a:ext cx="1653264" cy="70836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378" b="-1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 rot="21055667">
              <a:off x="1134277" y="6119008"/>
              <a:ext cx="1825080" cy="579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scintillators</a:t>
              </a:r>
              <a:endParaRPr lang="en-GB" sz="1200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628900" y="5977920"/>
              <a:ext cx="355600" cy="393700"/>
            </a:xfrm>
            <a:custGeom>
              <a:avLst/>
              <a:gdLst>
                <a:gd name="connsiteX0" fmla="*/ 0 w 320292"/>
                <a:gd name="connsiteY0" fmla="*/ 349250 h 349250"/>
                <a:gd name="connsiteX1" fmla="*/ 285750 w 320292"/>
                <a:gd name="connsiteY1" fmla="*/ 139700 h 349250"/>
                <a:gd name="connsiteX2" fmla="*/ 304800 w 320292"/>
                <a:gd name="connsiteY2" fmla="*/ 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292" h="349250">
                  <a:moveTo>
                    <a:pt x="0" y="349250"/>
                  </a:moveTo>
                  <a:cubicBezTo>
                    <a:pt x="117475" y="273579"/>
                    <a:pt x="234950" y="197908"/>
                    <a:pt x="285750" y="139700"/>
                  </a:cubicBezTo>
                  <a:cubicBezTo>
                    <a:pt x="336550" y="81492"/>
                    <a:pt x="320675" y="40746"/>
                    <a:pt x="304800" y="0"/>
                  </a:cubicBezTo>
                </a:path>
              </a:pathLst>
            </a:custGeom>
            <a:ln>
              <a:headEnd type="none" w="med" len="med"/>
              <a:tailEnd type="arrow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38150" y="6435120"/>
              <a:ext cx="990600" cy="140032"/>
            </a:xfrm>
            <a:custGeom>
              <a:avLst/>
              <a:gdLst>
                <a:gd name="connsiteX0" fmla="*/ 990600 w 990600"/>
                <a:gd name="connsiteY0" fmla="*/ 107950 h 140032"/>
                <a:gd name="connsiteX1" fmla="*/ 298450 w 990600"/>
                <a:gd name="connsiteY1" fmla="*/ 133350 h 140032"/>
                <a:gd name="connsiteX2" fmla="*/ 0 w 990600"/>
                <a:gd name="connsiteY2" fmla="*/ 0 h 14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0600" h="140032">
                  <a:moveTo>
                    <a:pt x="990600" y="107950"/>
                  </a:moveTo>
                  <a:cubicBezTo>
                    <a:pt x="727075" y="129646"/>
                    <a:pt x="463550" y="151342"/>
                    <a:pt x="298450" y="133350"/>
                  </a:cubicBezTo>
                  <a:cubicBezTo>
                    <a:pt x="133350" y="115358"/>
                    <a:pt x="66675" y="57679"/>
                    <a:pt x="0" y="0"/>
                  </a:cubicBezTo>
                </a:path>
              </a:pathLst>
            </a:custGeom>
            <a:ln>
              <a:headEnd type="none" w="med" len="med"/>
              <a:tailEnd type="arrow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7023146" y="6435120"/>
              <a:ext cx="177546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562696" y="5878467"/>
              <a:ext cx="937787" cy="579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 m</a:t>
              </a:r>
              <a:endParaRPr lang="en-GB" sz="1200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9"/>
          <a:stretch/>
        </p:blipFill>
        <p:spPr>
          <a:xfrm>
            <a:off x="540236" y="5010862"/>
            <a:ext cx="4443923" cy="1714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21816" y="1295400"/>
            <a:ext cx="3093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floor at the site will be lowered to place the FASER detector on the line of sight. </a:t>
            </a:r>
          </a:p>
          <a:p>
            <a:r>
              <a:rPr lang="en-US" dirty="0"/>
              <a:t>A trench for neutrino detector is integrated in the design.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705" y="2842474"/>
            <a:ext cx="2933700" cy="2428875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 rot="19842811">
            <a:off x="6677939" y="3098006"/>
            <a:ext cx="1443037" cy="786641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7C8C5-2C81-42D2-B4D1-98B08073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208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Particle momentum measurement by multiple Coulomb scattering (MCS)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55" y="1809007"/>
                <a:ext cx="78867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Sub-micron precision alignment thanks to muons.</a:t>
                </a:r>
              </a:p>
              <a:p>
                <a:pPr lvl="1"/>
                <a:r>
                  <a:rPr lang="en-US" sz="2000" dirty="0"/>
                  <a:t>Our experience = 0.4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2000" dirty="0"/>
                  <a:t> (in DsTau)</a:t>
                </a:r>
              </a:p>
              <a:p>
                <a:r>
                  <a:rPr lang="en-US" sz="2400" dirty="0"/>
                  <a:t>This </a:t>
                </a:r>
                <a:r>
                  <a:rPr lang="en-GB" sz="2400" dirty="0"/>
                  <a:t>allow to measure particle momenta by the MCS, even above 1 </a:t>
                </a:r>
                <a:r>
                  <a:rPr lang="en-GB" sz="2400" dirty="0" err="1"/>
                  <a:t>TeV</a:t>
                </a:r>
                <a:r>
                  <a:rPr lang="en-GB" sz="2400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55" y="1809007"/>
                <a:ext cx="7886700" cy="4351338"/>
              </a:xfrm>
              <a:blipFill>
                <a:blip r:embed="rId2"/>
                <a:stretch>
                  <a:fillRect l="-1082" t="-19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628650" y="3903091"/>
            <a:ext cx="2371725" cy="2128249"/>
            <a:chOff x="3015352" y="3488827"/>
            <a:chExt cx="2761817" cy="2128249"/>
          </a:xfrm>
        </p:grpSpPr>
        <p:sp>
          <p:nvSpPr>
            <p:cNvPr id="5" name="Freeform 4"/>
            <p:cNvSpPr/>
            <p:nvPr/>
          </p:nvSpPr>
          <p:spPr>
            <a:xfrm>
              <a:off x="3015352" y="3962400"/>
              <a:ext cx="2559948" cy="783705"/>
            </a:xfrm>
            <a:custGeom>
              <a:avLst/>
              <a:gdLst>
                <a:gd name="connsiteX0" fmla="*/ 0 w 2755900"/>
                <a:gd name="connsiteY0" fmla="*/ 749300 h 783957"/>
                <a:gd name="connsiteX1" fmla="*/ 368300 w 2755900"/>
                <a:gd name="connsiteY1" fmla="*/ 774700 h 783957"/>
                <a:gd name="connsiteX2" fmla="*/ 711200 w 2755900"/>
                <a:gd name="connsiteY2" fmla="*/ 781050 h 783957"/>
                <a:gd name="connsiteX3" fmla="*/ 1028700 w 2755900"/>
                <a:gd name="connsiteY3" fmla="*/ 730250 h 783957"/>
                <a:gd name="connsiteX4" fmla="*/ 1422400 w 2755900"/>
                <a:gd name="connsiteY4" fmla="*/ 609600 h 783957"/>
                <a:gd name="connsiteX5" fmla="*/ 1701800 w 2755900"/>
                <a:gd name="connsiteY5" fmla="*/ 501650 h 783957"/>
                <a:gd name="connsiteX6" fmla="*/ 1987550 w 2755900"/>
                <a:gd name="connsiteY6" fmla="*/ 419100 h 783957"/>
                <a:gd name="connsiteX7" fmla="*/ 2324100 w 2755900"/>
                <a:gd name="connsiteY7" fmla="*/ 234950 h 783957"/>
                <a:gd name="connsiteX8" fmla="*/ 2755900 w 2755900"/>
                <a:gd name="connsiteY8" fmla="*/ 0 h 783957"/>
                <a:gd name="connsiteX0" fmla="*/ 0 w 2563645"/>
                <a:gd name="connsiteY0" fmla="*/ 752475 h 783869"/>
                <a:gd name="connsiteX1" fmla="*/ 176045 w 2563645"/>
                <a:gd name="connsiteY1" fmla="*/ 774700 h 783869"/>
                <a:gd name="connsiteX2" fmla="*/ 518945 w 2563645"/>
                <a:gd name="connsiteY2" fmla="*/ 781050 h 783869"/>
                <a:gd name="connsiteX3" fmla="*/ 836445 w 2563645"/>
                <a:gd name="connsiteY3" fmla="*/ 730250 h 783869"/>
                <a:gd name="connsiteX4" fmla="*/ 1230145 w 2563645"/>
                <a:gd name="connsiteY4" fmla="*/ 609600 h 783869"/>
                <a:gd name="connsiteX5" fmla="*/ 1509545 w 2563645"/>
                <a:gd name="connsiteY5" fmla="*/ 501650 h 783869"/>
                <a:gd name="connsiteX6" fmla="*/ 1795295 w 2563645"/>
                <a:gd name="connsiteY6" fmla="*/ 419100 h 783869"/>
                <a:gd name="connsiteX7" fmla="*/ 2131845 w 2563645"/>
                <a:gd name="connsiteY7" fmla="*/ 234950 h 783869"/>
                <a:gd name="connsiteX8" fmla="*/ 2563645 w 2563645"/>
                <a:gd name="connsiteY8" fmla="*/ 0 h 783869"/>
                <a:gd name="connsiteX0" fmla="*/ 0 w 2559948"/>
                <a:gd name="connsiteY0" fmla="*/ 758825 h 783705"/>
                <a:gd name="connsiteX1" fmla="*/ 172348 w 2559948"/>
                <a:gd name="connsiteY1" fmla="*/ 774700 h 783705"/>
                <a:gd name="connsiteX2" fmla="*/ 515248 w 2559948"/>
                <a:gd name="connsiteY2" fmla="*/ 781050 h 783705"/>
                <a:gd name="connsiteX3" fmla="*/ 832748 w 2559948"/>
                <a:gd name="connsiteY3" fmla="*/ 730250 h 783705"/>
                <a:gd name="connsiteX4" fmla="*/ 1226448 w 2559948"/>
                <a:gd name="connsiteY4" fmla="*/ 609600 h 783705"/>
                <a:gd name="connsiteX5" fmla="*/ 1505848 w 2559948"/>
                <a:gd name="connsiteY5" fmla="*/ 501650 h 783705"/>
                <a:gd name="connsiteX6" fmla="*/ 1791598 w 2559948"/>
                <a:gd name="connsiteY6" fmla="*/ 419100 h 783705"/>
                <a:gd name="connsiteX7" fmla="*/ 2128148 w 2559948"/>
                <a:gd name="connsiteY7" fmla="*/ 234950 h 783705"/>
                <a:gd name="connsiteX8" fmla="*/ 2559948 w 2559948"/>
                <a:gd name="connsiteY8" fmla="*/ 0 h 78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948" h="783705">
                  <a:moveTo>
                    <a:pt x="0" y="758825"/>
                  </a:moveTo>
                  <a:cubicBezTo>
                    <a:pt x="124883" y="768879"/>
                    <a:pt x="86473" y="770996"/>
                    <a:pt x="172348" y="774700"/>
                  </a:cubicBezTo>
                  <a:cubicBezTo>
                    <a:pt x="258223" y="778404"/>
                    <a:pt x="405181" y="788458"/>
                    <a:pt x="515248" y="781050"/>
                  </a:cubicBezTo>
                  <a:cubicBezTo>
                    <a:pt x="625315" y="773642"/>
                    <a:pt x="714215" y="758825"/>
                    <a:pt x="832748" y="730250"/>
                  </a:cubicBezTo>
                  <a:cubicBezTo>
                    <a:pt x="951281" y="701675"/>
                    <a:pt x="1114265" y="647700"/>
                    <a:pt x="1226448" y="609600"/>
                  </a:cubicBezTo>
                  <a:cubicBezTo>
                    <a:pt x="1338631" y="571500"/>
                    <a:pt x="1411656" y="533400"/>
                    <a:pt x="1505848" y="501650"/>
                  </a:cubicBezTo>
                  <a:cubicBezTo>
                    <a:pt x="1600040" y="469900"/>
                    <a:pt x="1687881" y="463550"/>
                    <a:pt x="1791598" y="419100"/>
                  </a:cubicBezTo>
                  <a:cubicBezTo>
                    <a:pt x="1895315" y="374650"/>
                    <a:pt x="2128148" y="234950"/>
                    <a:pt x="2128148" y="234950"/>
                  </a:cubicBezTo>
                  <a:lnTo>
                    <a:pt x="2559948" y="0"/>
                  </a:lnTo>
                </a:path>
              </a:pathLst>
            </a:cu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168650" y="3488827"/>
              <a:ext cx="0" cy="212400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464464" y="3493076"/>
              <a:ext cx="0" cy="212400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318000" y="3488827"/>
              <a:ext cx="0" cy="212400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132650" y="4342351"/>
              <a:ext cx="2331814" cy="394691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184525" y="5103813"/>
              <a:ext cx="1116000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3121558" y="4694692"/>
              <a:ext cx="83842" cy="72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4270909" y="4499712"/>
              <a:ext cx="83842" cy="72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419754" y="3992295"/>
              <a:ext cx="83842" cy="72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4327525" y="5103813"/>
              <a:ext cx="1116000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5557300" y="4027486"/>
              <a:ext cx="0" cy="32226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553332" y="4016419"/>
                  <a:ext cx="2238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3332" y="4016419"/>
                  <a:ext cx="223837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r="-3871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414450" y="5060086"/>
                  <a:ext cx="6445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4450" y="5060086"/>
                  <a:ext cx="644525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559550" y="5057917"/>
                  <a:ext cx="6445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9550" y="5057917"/>
                  <a:ext cx="644525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168962" y="4623129"/>
                  <a:ext cx="457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8962" y="4623129"/>
                  <a:ext cx="45719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83333" r="-700000"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4278987" y="4448243"/>
                  <a:ext cx="3264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987" y="4448243"/>
                  <a:ext cx="326411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r="-30435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5087626" y="3658163"/>
                  <a:ext cx="3264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7626" y="3658163"/>
                  <a:ext cx="326411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32609"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3558397" y="3786656"/>
              <a:ext cx="152351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particle trajectory</a:t>
              </a:r>
              <a:endParaRPr lang="en-GB" sz="1200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564312" y="4028046"/>
              <a:ext cx="280407" cy="3049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4116" y="3748104"/>
            <a:ext cx="5374656" cy="2348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28752" y="5958345"/>
                <a:ext cx="34783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Performance with position resolution of 0.4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dirty="0"/>
                  <a:t>, in 100 tungsten plates (MC)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752" y="5958345"/>
                <a:ext cx="3478346" cy="923330"/>
              </a:xfrm>
              <a:prstGeom prst="rect">
                <a:avLst/>
              </a:prstGeom>
              <a:blipFill rotWithShape="0">
                <a:blip r:embed="rId10"/>
                <a:stretch>
                  <a:fillRect l="-1579" t="-328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499640" y="6027091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Measurable energy vs position resolution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787" y="6165443"/>
            <a:ext cx="2985329" cy="472068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V="1">
            <a:off x="6988048" y="4638675"/>
            <a:ext cx="0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591300" y="4638675"/>
            <a:ext cx="3967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BFF3ED58-49C3-4A7F-9977-3273CD25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911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BD2440-5873-4C2A-828A-FA919D51C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334"/>
          <a:stretch/>
        </p:blipFill>
        <p:spPr>
          <a:xfrm>
            <a:off x="6159813" y="4728892"/>
            <a:ext cx="2931243" cy="2066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5773"/>
            <a:ext cx="7886700" cy="1220427"/>
          </a:xfrm>
        </p:spPr>
        <p:txBody>
          <a:bodyPr/>
          <a:lstStyle/>
          <a:p>
            <a:r>
              <a:rPr lang="en-GB" dirty="0"/>
              <a:t>Neutrino energy reconstruction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03" y="1107130"/>
            <a:ext cx="7886700" cy="4351338"/>
          </a:xfrm>
        </p:spPr>
        <p:txBody>
          <a:bodyPr/>
          <a:lstStyle/>
          <a:p>
            <a:r>
              <a:rPr lang="en-GB" dirty="0"/>
              <a:t>Neutrino energy will be reconstructed by combining topological and kinematical variables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1556" y="1874355"/>
                <a:ext cx="4572000" cy="31393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 ANN algorithm was build with</a:t>
                </a:r>
              </a:p>
              <a:p>
                <a:pPr lvl="1"/>
                <a:r>
                  <a:rPr lang="en-US" dirty="0"/>
                  <a:t>Topological info</a:t>
                </a:r>
              </a:p>
              <a:p>
                <a:pPr lvl="2"/>
                <a:r>
                  <a:rPr lang="en-US" dirty="0"/>
                  <a:t># of charged particles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slopes of charged particles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#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showers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≃#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ym typeface="Wingdings" panose="05000000000000000000" pitchFamily="2" charset="2"/>
                      </a:rPr>
                      <m:t>of</m:t>
                    </m:r>
                    <m:r>
                      <a:rPr lang="en-US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×2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)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lepton angle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ℓ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Kinematical info (smeared)</a:t>
                </a:r>
              </a:p>
              <a:p>
                <a:pPr lvl="2"/>
                <a:r>
                  <a:rPr lang="en-US" dirty="0"/>
                  <a:t>Sum of energies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showers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Sum of charged particle energy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lepton momentum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ℓ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56" y="1874355"/>
                <a:ext cx="4572000" cy="3139321"/>
              </a:xfrm>
              <a:prstGeom prst="rect">
                <a:avLst/>
              </a:prstGeom>
              <a:blipFill rotWithShape="0">
                <a:blip r:embed="rId3"/>
                <a:stretch>
                  <a:fillRect t="-9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1" y="4840372"/>
            <a:ext cx="2819400" cy="203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107" y="4786411"/>
            <a:ext cx="2931242" cy="2043356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6"/>
          <a:srcRect l="49043" t="6181"/>
          <a:stretch/>
        </p:blipFill>
        <p:spPr>
          <a:xfrm>
            <a:off x="5488136" y="1972999"/>
            <a:ext cx="3024326" cy="27177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110024" y="3715258"/>
                <a:ext cx="1918216" cy="5364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=25%</m:t>
                    </m:r>
                  </m:oMath>
                </a14:m>
                <a:r>
                  <a:rPr lang="en-US" sz="2000" dirty="0"/>
                  <a:t>(RMS)</a:t>
                </a:r>
                <a:endParaRPr lang="en-GB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024" y="3715258"/>
                <a:ext cx="1918216" cy="536494"/>
              </a:xfrm>
              <a:prstGeom prst="rect">
                <a:avLst/>
              </a:prstGeom>
              <a:blipFill>
                <a:blip r:embed="rId7"/>
                <a:stretch>
                  <a:fillRect r="-2857" b="-79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78682" y="1972999"/>
                <a:ext cx="1706418" cy="40011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𝐴𝑁𝑁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682" y="1972999"/>
                <a:ext cx="1706418" cy="4001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43797" y="4840372"/>
            <a:ext cx="225388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# of charged particles 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3194" y="4786411"/>
            <a:ext cx="175554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1/(lepton angle) 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457950" y="4725643"/>
            <a:ext cx="1574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Lepton energy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CA31AC6-110D-4B61-845C-7F5B42CDE4B2}"/>
              </a:ext>
            </a:extLst>
          </p:cNvPr>
          <p:cNvSpPr/>
          <p:nvPr/>
        </p:nvSpPr>
        <p:spPr>
          <a:xfrm rot="18207821">
            <a:off x="5041604" y="4280605"/>
            <a:ext cx="44499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AC4B1-8FFE-47B9-AE81-7A4F17221D06}"/>
              </a:ext>
            </a:extLst>
          </p:cNvPr>
          <p:cNvSpPr txBox="1"/>
          <p:nvPr/>
        </p:nvSpPr>
        <p:spPr>
          <a:xfrm>
            <a:off x="7929615" y="963946"/>
            <a:ext cx="1165693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Based on GENIE</a:t>
            </a:r>
            <a:endParaRPr kumimoji="1" lang="ja-JP" alt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479F5E7-B85D-4D8B-9FDB-0222C87E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18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A863C9-4CF7-45B1-836D-A937F44345F9}"/>
                  </a:ext>
                </a:extLst>
              </p:cNvPr>
              <p:cNvSpPr txBox="1"/>
              <p:nvPr/>
            </p:nvSpPr>
            <p:spPr>
              <a:xfrm>
                <a:off x="7857067" y="1721953"/>
                <a:ext cx="1165693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ja-JP" dirty="0"/>
                  <a:t> CC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A863C9-4CF7-45B1-836D-A937F4434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067" y="1721953"/>
                <a:ext cx="1165693" cy="391646"/>
              </a:xfrm>
              <a:prstGeom prst="rect">
                <a:avLst/>
              </a:prstGeom>
              <a:blipFill>
                <a:blip r:embed="rId9"/>
                <a:stretch>
                  <a:fillRect l="-4712" t="-6154" b="-184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993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3526"/>
            <a:ext cx="7886700" cy="1092199"/>
          </a:xfrm>
        </p:spPr>
        <p:txBody>
          <a:bodyPr/>
          <a:lstStyle/>
          <a:p>
            <a:r>
              <a:rPr lang="en-US" dirty="0"/>
              <a:t>Pilot neutrino detector in 2018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3486"/>
            <a:ext cx="7886700" cy="4351338"/>
          </a:xfrm>
        </p:spPr>
        <p:txBody>
          <a:bodyPr>
            <a:normAutofit/>
          </a:bodyPr>
          <a:lstStyle/>
          <a:p>
            <a:r>
              <a:rPr lang="en-GB" sz="2400" dirty="0"/>
              <a:t>Aiming to report a </a:t>
            </a:r>
            <a:r>
              <a:rPr lang="en-GB" sz="2400" dirty="0">
                <a:solidFill>
                  <a:srgbClr val="0070C0"/>
                </a:solidFill>
              </a:rPr>
              <a:t>first detection of neutrinos from colliders</a:t>
            </a:r>
          </a:p>
          <a:p>
            <a:r>
              <a:rPr lang="en-GB" sz="2400" dirty="0"/>
              <a:t>A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30 kg </a:t>
            </a:r>
            <a:r>
              <a:rPr lang="en-GB" sz="2400" dirty="0"/>
              <a:t>detector was installed in TI18,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12.5 fb</a:t>
            </a:r>
            <a:r>
              <a:rPr lang="en-GB" sz="2400" baseline="30000" dirty="0">
                <a:solidFill>
                  <a:schemeClr val="accent6">
                    <a:lumMod val="50000"/>
                  </a:schemeClr>
                </a:solidFill>
              </a:rPr>
              <a:t>-1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/>
              <a:t>of data was collected,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en-GB" sz="2400" dirty="0"/>
              <a:t>About </a:t>
            </a:r>
            <a:r>
              <a:rPr lang="en-GB" sz="2400" dirty="0">
                <a:solidFill>
                  <a:srgbClr val="0070C0"/>
                </a:solidFill>
              </a:rPr>
              <a:t>30 neutrino interactions</a:t>
            </a:r>
            <a:r>
              <a:rPr lang="en-GB" sz="2400" dirty="0"/>
              <a:t> in the detector expected to have occurred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629" y="3140075"/>
            <a:ext cx="3924300" cy="3476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71" y="3048929"/>
            <a:ext cx="3370758" cy="253589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730500" y="4991100"/>
            <a:ext cx="292100" cy="1625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27200" y="305051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 kg with lead</a:t>
            </a:r>
          </a:p>
          <a:p>
            <a:r>
              <a:rPr lang="en-US" dirty="0">
                <a:solidFill>
                  <a:schemeClr val="bg1"/>
                </a:solidFill>
              </a:rPr>
              <a:t>15 kg with tungsten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6550" y="5803900"/>
            <a:ext cx="235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 of sight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7027B7-029E-423A-B99C-B35466DCC36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t="12003" r="11434" b="11206"/>
          <a:stretch/>
        </p:blipFill>
        <p:spPr bwMode="auto">
          <a:xfrm>
            <a:off x="75108" y="4786317"/>
            <a:ext cx="1441664" cy="19637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3DA1A-5ED4-43FC-B3C3-5BD760526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27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A8BDD-7A20-4716-A3E9-6BF135C2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6606"/>
            <a:ext cx="7886700" cy="96837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Motivation for high energy neutrinos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C1F07-4E09-49F3-86D2-D4814E4EC5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375" y="1081158"/>
                <a:ext cx="4841705" cy="435133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sz="2400" dirty="0"/>
                  <a:t>Neutrino-quark scattering are basic tools to study interactions between leptons and quarks</a:t>
                </a:r>
              </a:p>
              <a:p>
                <a:pPr lvl="1"/>
                <a:r>
                  <a:rPr kumimoji="1" lang="en-US" altLang="ja-JP" sz="2000" dirty="0"/>
                  <a:t>Those in high energy (DIS regime) tell fundamental interactions between neutrinos and quarks</a:t>
                </a:r>
              </a:p>
              <a:p>
                <a:r>
                  <a:rPr lang="en-US" altLang="ja-JP" sz="2400" dirty="0">
                    <a:solidFill>
                      <a:srgbClr val="0070C0"/>
                    </a:solidFill>
                  </a:rPr>
                  <a:t>Flavor physics with high energy neutrinos</a:t>
                </a:r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ja-JP" sz="2400" dirty="0"/>
                  <a:t> and charm, beauty</a:t>
                </a:r>
              </a:p>
              <a:p>
                <a:r>
                  <a:rPr kumimoji="1" lang="en-US" altLang="ja-JP" sz="2400" dirty="0"/>
                  <a:t>BSM search, e.g. flavor anomaly involving heavy leptons and quarks</a:t>
                </a: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C1F07-4E09-49F3-86D2-D4814E4EC5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375" y="1081158"/>
                <a:ext cx="4841705" cy="4351338"/>
              </a:xfrm>
              <a:blipFill>
                <a:blip r:embed="rId2"/>
                <a:stretch>
                  <a:fillRect l="-1637" t="-1961" r="-2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06B0400-29B3-4E07-A5A8-BE54FE994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1" y="1304924"/>
            <a:ext cx="3910012" cy="26488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340DEB-B7C7-4C1B-95A3-D416A52BC134}"/>
              </a:ext>
            </a:extLst>
          </p:cNvPr>
          <p:cNvGrpSpPr/>
          <p:nvPr/>
        </p:nvGrpSpPr>
        <p:grpSpPr>
          <a:xfrm>
            <a:off x="5543550" y="1333499"/>
            <a:ext cx="1504950" cy="2315370"/>
            <a:chOff x="5543550" y="1333499"/>
            <a:chExt cx="1504950" cy="23153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5C7E57C-0324-4D73-A86C-CC59A37F6928}"/>
                </a:ext>
              </a:extLst>
            </p:cNvPr>
            <p:cNvSpPr/>
            <p:nvPr/>
          </p:nvSpPr>
          <p:spPr>
            <a:xfrm>
              <a:off x="5543550" y="1858169"/>
              <a:ext cx="1504950" cy="179070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72415FF-EEC0-40DF-A6E4-F504C5CD2756}"/>
                    </a:ext>
                  </a:extLst>
                </p:cNvPr>
                <p:cNvSpPr txBox="1"/>
                <p:nvPr/>
              </p:nvSpPr>
              <p:spPr>
                <a:xfrm>
                  <a:off x="5610226" y="1333499"/>
                  <a:ext cx="1200150" cy="646331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/>
                    <a:t>QE, Res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72415FF-EEC0-40DF-A6E4-F504C5CD27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0226" y="1333499"/>
                  <a:ext cx="1200150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4040" t="-560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9B4A34-AE7B-493D-9A7F-3C681578EB40}"/>
              </a:ext>
            </a:extLst>
          </p:cNvPr>
          <p:cNvGrpSpPr/>
          <p:nvPr/>
        </p:nvGrpSpPr>
        <p:grpSpPr>
          <a:xfrm>
            <a:off x="6810376" y="1333499"/>
            <a:ext cx="2107406" cy="2315370"/>
            <a:chOff x="5543550" y="1333499"/>
            <a:chExt cx="1771650" cy="231537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8E2BF56-4958-4067-BA38-13A9A07A53BA}"/>
                </a:ext>
              </a:extLst>
            </p:cNvPr>
            <p:cNvSpPr/>
            <p:nvPr/>
          </p:nvSpPr>
          <p:spPr>
            <a:xfrm>
              <a:off x="5543550" y="1858169"/>
              <a:ext cx="1771650" cy="1790700"/>
            </a:xfrm>
            <a:prstGeom prst="ellipse">
              <a:avLst/>
            </a:prstGeom>
            <a:noFill/>
            <a:ln w="57150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1A2A3B4-4621-4ADA-AED8-56552B77CB8D}"/>
                    </a:ext>
                  </a:extLst>
                </p:cNvPr>
                <p:cNvSpPr txBox="1"/>
                <p:nvPr/>
              </p:nvSpPr>
              <p:spPr>
                <a:xfrm>
                  <a:off x="5610226" y="1333499"/>
                  <a:ext cx="1200150" cy="646331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/>
                    <a:t>DIS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1A2A3B4-4621-4ADA-AED8-56552B77CB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0226" y="1333499"/>
                  <a:ext cx="1200150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3404" t="-5607" b="-186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2DEA80D-4157-4FE7-9D7F-DD5147DCE92B}"/>
              </a:ext>
            </a:extLst>
          </p:cNvPr>
          <p:cNvGrpSpPr/>
          <p:nvPr/>
        </p:nvGrpSpPr>
        <p:grpSpPr>
          <a:xfrm>
            <a:off x="427158" y="5145654"/>
            <a:ext cx="3559885" cy="1405396"/>
            <a:chOff x="213366" y="5181490"/>
            <a:chExt cx="4222603" cy="158144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745117F-2E4D-438D-B989-D3C971EA077B}"/>
                </a:ext>
              </a:extLst>
            </p:cNvPr>
            <p:cNvSpPr/>
            <p:nvPr/>
          </p:nvSpPr>
          <p:spPr>
            <a:xfrm>
              <a:off x="1329267" y="5907623"/>
              <a:ext cx="2730504" cy="400051"/>
            </a:xfrm>
            <a:custGeom>
              <a:avLst/>
              <a:gdLst>
                <a:gd name="connsiteX0" fmla="*/ 0 w 2686050"/>
                <a:gd name="connsiteY0" fmla="*/ 0 h 609600"/>
                <a:gd name="connsiteX1" fmla="*/ 1400175 w 2686050"/>
                <a:gd name="connsiteY1" fmla="*/ 0 h 609600"/>
                <a:gd name="connsiteX2" fmla="*/ 2686050 w 268605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6050" h="609600">
                  <a:moveTo>
                    <a:pt x="0" y="0"/>
                  </a:moveTo>
                  <a:lnTo>
                    <a:pt x="1400175" y="0"/>
                  </a:lnTo>
                  <a:lnTo>
                    <a:pt x="2686050" y="609600"/>
                  </a:ln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7D2D656-53CE-4463-BC8E-49B81DA920F0}"/>
                </a:ext>
              </a:extLst>
            </p:cNvPr>
            <p:cNvSpPr/>
            <p:nvPr/>
          </p:nvSpPr>
          <p:spPr>
            <a:xfrm>
              <a:off x="2777068" y="5431373"/>
              <a:ext cx="1209675" cy="400050"/>
            </a:xfrm>
            <a:custGeom>
              <a:avLst/>
              <a:gdLst>
                <a:gd name="connsiteX0" fmla="*/ 1000125 w 1000125"/>
                <a:gd name="connsiteY0" fmla="*/ 0 h 400050"/>
                <a:gd name="connsiteX1" fmla="*/ 0 w 1000125"/>
                <a:gd name="connsiteY1" fmla="*/ 400050 h 400050"/>
                <a:gd name="connsiteX2" fmla="*/ 1000125 w 1000125"/>
                <a:gd name="connsiteY2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400050">
                  <a:moveTo>
                    <a:pt x="1000125" y="0"/>
                  </a:moveTo>
                  <a:lnTo>
                    <a:pt x="0" y="400050"/>
                  </a:lnTo>
                  <a:lnTo>
                    <a:pt x="1000125" y="400050"/>
                  </a:ln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C6D5C03-7674-4BA0-9E25-38B5E77952A2}"/>
                </a:ext>
              </a:extLst>
            </p:cNvPr>
            <p:cNvSpPr/>
            <p:nvPr/>
          </p:nvSpPr>
          <p:spPr>
            <a:xfrm>
              <a:off x="2286531" y="5464710"/>
              <a:ext cx="876300" cy="75247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04219CF-5E7F-45F9-8A9F-44BB2FDC18F9}"/>
                    </a:ext>
                  </a:extLst>
                </p:cNvPr>
                <p:cNvSpPr txBox="1"/>
                <p:nvPr/>
              </p:nvSpPr>
              <p:spPr>
                <a:xfrm>
                  <a:off x="957793" y="5631398"/>
                  <a:ext cx="5334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04219CF-5E7F-45F9-8A9F-44BB2FDC18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793" y="5631398"/>
                  <a:ext cx="533400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746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04ACCC-6257-4DCE-9014-3A94FF672CD6}"/>
                    </a:ext>
                  </a:extLst>
                </p:cNvPr>
                <p:cNvSpPr txBox="1"/>
                <p:nvPr/>
              </p:nvSpPr>
              <p:spPr>
                <a:xfrm>
                  <a:off x="3902570" y="6029147"/>
                  <a:ext cx="5333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04ACCC-6257-4DCE-9014-3A94FF672C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2570" y="6029147"/>
                  <a:ext cx="533399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7113188-FC82-4DAB-A0BC-AA4F0C39D5FC}"/>
                    </a:ext>
                  </a:extLst>
                </p:cNvPr>
                <p:cNvSpPr txBox="1"/>
                <p:nvPr/>
              </p:nvSpPr>
              <p:spPr>
                <a:xfrm>
                  <a:off x="3901018" y="5181490"/>
                  <a:ext cx="5334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oMath>
                    </m:oMathPara>
                  </a14:m>
                  <a:endParaRPr kumimoji="1" lang="en-US" altLang="ja-JP" sz="24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7113188-FC82-4DAB-A0BC-AA4F0C39D5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1018" y="5181490"/>
                  <a:ext cx="533400" cy="830997"/>
                </a:xfrm>
                <a:prstGeom prst="rect">
                  <a:avLst/>
                </a:prstGeom>
                <a:blipFill>
                  <a:blip r:embed="rId8"/>
                  <a:stretch>
                    <a:fillRect r="-33784" b="-495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27F91B-E050-4EA7-8E0A-F9D85DE18385}"/>
                </a:ext>
              </a:extLst>
            </p:cNvPr>
            <p:cNvSpPr txBox="1"/>
            <p:nvPr/>
          </p:nvSpPr>
          <p:spPr>
            <a:xfrm>
              <a:off x="213366" y="6347334"/>
              <a:ext cx="3997049" cy="415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Anomalous b </a:t>
              </a:r>
              <a:r>
                <a:rPr kumimoji="1" lang="en-US" altLang="ja-JP" dirty="0" err="1"/>
                <a:t>semileptonic</a:t>
              </a:r>
              <a:r>
                <a:rPr kumimoji="1" lang="en-US" altLang="ja-JP" dirty="0"/>
                <a:t> decay.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52F5F5A-F472-4274-9BF1-ADA8BBFA6852}"/>
              </a:ext>
            </a:extLst>
          </p:cNvPr>
          <p:cNvSpPr txBox="1"/>
          <p:nvPr/>
        </p:nvSpPr>
        <p:spPr>
          <a:xfrm>
            <a:off x="5295898" y="924025"/>
            <a:ext cx="384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Muon neutrino cross-sections (PDG)</a:t>
            </a:r>
            <a:endParaRPr kumimoji="1" lang="ja-JP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852E9-F43E-4CBF-AEB4-8752E4FA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3650" y="6356351"/>
            <a:ext cx="2057400" cy="365125"/>
          </a:xfrm>
        </p:spPr>
        <p:txBody>
          <a:bodyPr/>
          <a:lstStyle/>
          <a:p>
            <a:fld id="{1BE47FA4-D6DA-4CF9-B84A-2397C4FC4C46}" type="slidenum">
              <a:rPr lang="en-GB" smtClean="0"/>
              <a:t>2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14B810-B25C-4CE1-BE5C-F1C69EA027AE}"/>
              </a:ext>
            </a:extLst>
          </p:cNvPr>
          <p:cNvGrpSpPr/>
          <p:nvPr/>
        </p:nvGrpSpPr>
        <p:grpSpPr>
          <a:xfrm>
            <a:off x="5099575" y="4030933"/>
            <a:ext cx="4034900" cy="2670796"/>
            <a:chOff x="5099575" y="4030933"/>
            <a:chExt cx="4034900" cy="26707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63277E7-E2A5-4C9E-A026-6792C03D8F1B}"/>
                </a:ext>
              </a:extLst>
            </p:cNvPr>
            <p:cNvGrpSpPr/>
            <p:nvPr/>
          </p:nvGrpSpPr>
          <p:grpSpPr>
            <a:xfrm>
              <a:off x="5099575" y="4030933"/>
              <a:ext cx="2958576" cy="2670796"/>
              <a:chOff x="5213875" y="4030933"/>
              <a:chExt cx="2958576" cy="267079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B9A9A13-2869-45D2-8E32-A39CEE968F0E}"/>
                  </a:ext>
                </a:extLst>
              </p:cNvPr>
              <p:cNvGrpSpPr/>
              <p:nvPr/>
            </p:nvGrpSpPr>
            <p:grpSpPr>
              <a:xfrm>
                <a:off x="5213875" y="5277940"/>
                <a:ext cx="2939526" cy="1273110"/>
                <a:chOff x="5177356" y="5411493"/>
                <a:chExt cx="3231569" cy="134475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7A9D29B8-5466-4B52-97D6-5D4C222E95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23137" y="6259999"/>
                      <a:ext cx="533399" cy="49625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ja-JP" altLang="en-US" sz="2400" dirty="0"/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7A9D29B8-5466-4B52-97D6-5D4C222E956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23137" y="6259999"/>
                      <a:ext cx="533399" cy="49625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r="-7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4C07B0AB-4EA0-40D1-B7A8-C30E972D7A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77356" y="6189557"/>
                      <a:ext cx="702468" cy="4876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ja-JP" altLang="en-US" sz="2400" dirty="0"/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4C07B0AB-4EA0-40D1-B7A8-C30E972D7AD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77356" y="6189557"/>
                      <a:ext cx="702468" cy="48764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371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489EB0E6-8EDE-4F5B-A4AA-82269CC928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75525" y="5454951"/>
                      <a:ext cx="533400" cy="4616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en-US" altLang="ja-JP" sz="2400" dirty="0"/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489EB0E6-8EDE-4F5B-A4AA-82269CC928F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75525" y="5454951"/>
                      <a:ext cx="533400" cy="46166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1250" b="-1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B6C64D47-6137-4ACF-9975-122AED039B79}"/>
                    </a:ext>
                  </a:extLst>
                </p:cNvPr>
                <p:cNvSpPr/>
                <p:nvPr/>
              </p:nvSpPr>
              <p:spPr>
                <a:xfrm>
                  <a:off x="5689537" y="5671215"/>
                  <a:ext cx="2247900" cy="313424"/>
                </a:xfrm>
                <a:custGeom>
                  <a:avLst/>
                  <a:gdLst>
                    <a:gd name="connsiteX0" fmla="*/ 0 w 2247900"/>
                    <a:gd name="connsiteY0" fmla="*/ 0 h 466725"/>
                    <a:gd name="connsiteX1" fmla="*/ 1123950 w 2247900"/>
                    <a:gd name="connsiteY1" fmla="*/ 466725 h 466725"/>
                    <a:gd name="connsiteX2" fmla="*/ 2247900 w 2247900"/>
                    <a:gd name="connsiteY2" fmla="*/ 57150 h 46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7900" h="466725">
                      <a:moveTo>
                        <a:pt x="0" y="0"/>
                      </a:moveTo>
                      <a:lnTo>
                        <a:pt x="1123950" y="466725"/>
                      </a:lnTo>
                      <a:lnTo>
                        <a:pt x="2247900" y="5715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EC77AFB-C6AA-434F-AEC9-6DAF74E23AEE}"/>
                    </a:ext>
                  </a:extLst>
                </p:cNvPr>
                <p:cNvSpPr/>
                <p:nvPr/>
              </p:nvSpPr>
              <p:spPr>
                <a:xfrm>
                  <a:off x="5699062" y="6184664"/>
                  <a:ext cx="2228850" cy="295250"/>
                </a:xfrm>
                <a:custGeom>
                  <a:avLst/>
                  <a:gdLst>
                    <a:gd name="connsiteX0" fmla="*/ 0 w 2228850"/>
                    <a:gd name="connsiteY0" fmla="*/ 400050 h 400050"/>
                    <a:gd name="connsiteX1" fmla="*/ 1076325 w 2228850"/>
                    <a:gd name="connsiteY1" fmla="*/ 0 h 400050"/>
                    <a:gd name="connsiteX2" fmla="*/ 2228850 w 2228850"/>
                    <a:gd name="connsiteY2" fmla="*/ 40005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28850" h="400050">
                      <a:moveTo>
                        <a:pt x="0" y="400050"/>
                      </a:moveTo>
                      <a:lnTo>
                        <a:pt x="1076325" y="0"/>
                      </a:lnTo>
                      <a:lnTo>
                        <a:pt x="2228850" y="40005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0EF22BDC-94A0-4966-A39C-D5959B401C09}"/>
                    </a:ext>
                  </a:extLst>
                </p:cNvPr>
                <p:cNvSpPr/>
                <p:nvPr/>
              </p:nvSpPr>
              <p:spPr>
                <a:xfrm>
                  <a:off x="6460846" y="5712161"/>
                  <a:ext cx="761959" cy="709354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E9AB3D53-B6A4-4E98-A73A-5FA5EDBE4D49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5222811" y="5411493"/>
                      <a:ext cx="476251" cy="4616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kumimoji="1" lang="en-US" altLang="ja-JP" sz="2400" dirty="0"/>
                    </a:p>
                  </p:txBody>
                </p:sp>
              </mc:Choice>
              <mc:Fallback xmlns="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E9AB3D53-B6A4-4E98-A73A-5FA5EDBE4D4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5222811" y="5411493"/>
                      <a:ext cx="476251" cy="46166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5B7ADDE-969C-4973-842E-45BA2E727B4B}"/>
                  </a:ext>
                </a:extLst>
              </p:cNvPr>
              <p:cNvGrpSpPr/>
              <p:nvPr/>
            </p:nvGrpSpPr>
            <p:grpSpPr>
              <a:xfrm>
                <a:off x="5295898" y="4030933"/>
                <a:ext cx="2876553" cy="1261769"/>
                <a:chOff x="5295898" y="4042903"/>
                <a:chExt cx="3227326" cy="141026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72C7F2DB-64B8-406A-A11D-48A80E171D5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37437" y="4991499"/>
                      <a:ext cx="53340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kumimoji="1" lang="ja-JP" altLang="en-US" sz="2400" dirty="0"/>
                    </a:p>
                  </p:txBody>
                </p:sp>
              </mc:Choice>
              <mc:Fallback xmlns="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72C7F2DB-64B8-406A-A11D-48A80E171D5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37437" y="4991499"/>
                      <a:ext cx="533400" cy="461665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b="-73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BEAD9F4-6831-441F-82A6-F30677E42A21}"/>
                    </a:ext>
                  </a:extLst>
                </p:cNvPr>
                <p:cNvSpPr txBox="1"/>
                <p:nvPr/>
              </p:nvSpPr>
              <p:spPr>
                <a:xfrm>
                  <a:off x="5381624" y="4933249"/>
                  <a:ext cx="7024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/>
                    <a:t>u</a:t>
                  </a:r>
                  <a:endParaRPr kumimoji="1" lang="ja-JP" altLang="en-US" sz="2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8D2383A6-455C-432D-A0CC-04CC796B6D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89824" y="4098561"/>
                      <a:ext cx="533400" cy="4616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en-US" altLang="ja-JP" sz="2400" dirty="0"/>
                    </a:p>
                  </p:txBody>
                </p:sp>
              </mc:Choice>
              <mc:Fallback xmlns="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8D2383A6-455C-432D-A0CC-04CC796B6DB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89824" y="4098561"/>
                      <a:ext cx="533400" cy="461667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2564" b="-73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998615DF-32C3-40BF-8263-07FA218569AD}"/>
                    </a:ext>
                  </a:extLst>
                </p:cNvPr>
                <p:cNvSpPr/>
                <p:nvPr/>
              </p:nvSpPr>
              <p:spPr>
                <a:xfrm>
                  <a:off x="5762624" y="4336580"/>
                  <a:ext cx="2247900" cy="341207"/>
                </a:xfrm>
                <a:custGeom>
                  <a:avLst/>
                  <a:gdLst>
                    <a:gd name="connsiteX0" fmla="*/ 0 w 2247900"/>
                    <a:gd name="connsiteY0" fmla="*/ 0 h 466725"/>
                    <a:gd name="connsiteX1" fmla="*/ 1123950 w 2247900"/>
                    <a:gd name="connsiteY1" fmla="*/ 466725 h 466725"/>
                    <a:gd name="connsiteX2" fmla="*/ 2247900 w 2247900"/>
                    <a:gd name="connsiteY2" fmla="*/ 57150 h 46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7900" h="466725">
                      <a:moveTo>
                        <a:pt x="0" y="0"/>
                      </a:moveTo>
                      <a:lnTo>
                        <a:pt x="1123950" y="466725"/>
                      </a:lnTo>
                      <a:lnTo>
                        <a:pt x="2247900" y="5715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239F3DFA-D923-4A5A-8A2F-487E7E4D684B}"/>
                    </a:ext>
                  </a:extLst>
                </p:cNvPr>
                <p:cNvSpPr/>
                <p:nvPr/>
              </p:nvSpPr>
              <p:spPr>
                <a:xfrm>
                  <a:off x="5772149" y="4879875"/>
                  <a:ext cx="2228850" cy="341207"/>
                </a:xfrm>
                <a:custGeom>
                  <a:avLst/>
                  <a:gdLst>
                    <a:gd name="connsiteX0" fmla="*/ 0 w 2228850"/>
                    <a:gd name="connsiteY0" fmla="*/ 400050 h 400050"/>
                    <a:gd name="connsiteX1" fmla="*/ 1076325 w 2228850"/>
                    <a:gd name="connsiteY1" fmla="*/ 0 h 400050"/>
                    <a:gd name="connsiteX2" fmla="*/ 2228850 w 2228850"/>
                    <a:gd name="connsiteY2" fmla="*/ 40005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28850" h="400050">
                      <a:moveTo>
                        <a:pt x="0" y="400050"/>
                      </a:moveTo>
                      <a:lnTo>
                        <a:pt x="1076325" y="0"/>
                      </a:lnTo>
                      <a:lnTo>
                        <a:pt x="2228850" y="40005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5BC3574-E0DF-464C-B069-A9710620A842}"/>
                    </a:ext>
                  </a:extLst>
                </p:cNvPr>
                <p:cNvSpPr/>
                <p:nvPr/>
              </p:nvSpPr>
              <p:spPr>
                <a:xfrm>
                  <a:off x="6543624" y="4415850"/>
                  <a:ext cx="817966" cy="775772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2B64AEAC-FF69-425B-9A01-776E70409E7D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5295898" y="4042903"/>
                      <a:ext cx="476251" cy="4616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en-US" altLang="ja-JP" sz="2400" dirty="0"/>
                    </a:p>
                  </p:txBody>
                </p:sp>
              </mc:Choice>
              <mc:Fallback xmlns="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2B64AEAC-FF69-425B-9A01-776E70409E7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5295898" y="4042903"/>
                      <a:ext cx="476251" cy="461667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r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BF78C8C-724E-46AA-B1C0-A6689B938D3B}"/>
                      </a:ext>
                    </a:extLst>
                  </p:cNvPr>
                  <p:cNvSpPr txBox="1"/>
                  <p:nvPr/>
                </p:nvSpPr>
                <p:spPr>
                  <a:xfrm>
                    <a:off x="5804796" y="6332397"/>
                    <a:ext cx="234315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a14:m>
                    <a:r>
                      <a:rPr kumimoji="1" lang="en-US" altLang="ja-JP" dirty="0"/>
                      <a:t> CC </a:t>
                    </a:r>
                    <a14:m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kumimoji="1" lang="ja-JP" altLang="en-US" dirty="0"/>
                      <a:t> </a:t>
                    </a:r>
                    <a:r>
                      <a:rPr kumimoji="1" lang="en-US" altLang="ja-JP" dirty="0"/>
                      <a:t>production</a:t>
                    </a:r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BF78C8C-724E-46AA-B1C0-A6689B938D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04796" y="6332397"/>
                    <a:ext cx="2343150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1000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6B188EB-1B04-41D5-9FD2-BD0CC8ADACEC}"/>
                    </a:ext>
                  </a:extLst>
                </p:cNvPr>
                <p:cNvSpPr txBox="1"/>
                <p:nvPr/>
              </p:nvSpPr>
              <p:spPr>
                <a:xfrm>
                  <a:off x="7718889" y="4446927"/>
                  <a:ext cx="13982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→ℓ</m:t>
                        </m:r>
                        <m:acc>
                          <m:accPr>
                            <m:chr m:val="̅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6B188EB-1B04-41D5-9FD2-BD0CC8ADAC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8889" y="4446927"/>
                  <a:ext cx="1398214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DD96701-4B36-49E4-A051-B0ED2CD7D7FA}"/>
                    </a:ext>
                  </a:extLst>
                </p:cNvPr>
                <p:cNvSpPr txBox="1"/>
                <p:nvPr/>
              </p:nvSpPr>
              <p:spPr>
                <a:xfrm>
                  <a:off x="7736261" y="5715010"/>
                  <a:ext cx="13982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→ℓ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𝐵𝐷𝑋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DD96701-4B36-49E4-A051-B0ED2CD7D7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6261" y="5715010"/>
                  <a:ext cx="139821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369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48E5DF-C47D-4027-9F79-E576D7CC9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9" t="6855" r="48261" b="5623"/>
          <a:stretch/>
        </p:blipFill>
        <p:spPr>
          <a:xfrm>
            <a:off x="4648200" y="2139626"/>
            <a:ext cx="4023621" cy="2740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450" y="320302"/>
            <a:ext cx="7886700" cy="7286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2018 neutrino analysis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87" y="2322288"/>
            <a:ext cx="3381810" cy="2693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078" y="1732684"/>
            <a:ext cx="426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Reconstructed tracks in a small volume of 2 mm x 2 mm x 10 emulsion films (9 tungsten plates, 0.5 mm thick)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0631" y="2279973"/>
                <a:ext cx="2496457" cy="92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13000 tracks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≃3×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 tracks/cm</a:t>
                </a:r>
                <a:r>
                  <a:rPr lang="en-US" baseline="30000" dirty="0">
                    <a:solidFill>
                      <a:schemeClr val="bg1">
                        <a:lumMod val="95000"/>
                      </a:schemeClr>
                    </a:solidFill>
                  </a:rPr>
                  <a:t>2</a:t>
                </a:r>
              </a:p>
              <a:p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31" y="2279973"/>
                <a:ext cx="2496457" cy="926407"/>
              </a:xfrm>
              <a:prstGeom prst="rect">
                <a:avLst/>
              </a:prstGeom>
              <a:blipFill>
                <a:blip r:embed="rId4"/>
                <a:stretch>
                  <a:fillRect l="-2200" t="-32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890861" y="914400"/>
            <a:ext cx="431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Vertex search: Tracks emerging from a point were searched for. Several vertex candidates have been found so far.</a:t>
            </a:r>
          </a:p>
          <a:p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3107" y="4360603"/>
            <a:ext cx="210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mostly muons and associated electrons 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738" y="981116"/>
            <a:ext cx="400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30% of emulsion films were digitized. The analysis is currently ongoing.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811" y="5644328"/>
            <a:ext cx="821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Background to neutrino events are carefully being estimated.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Main BG is neutral hadrons due to the photo-nuclear interactions of muons in upstream rock. However, this BG are expected to be lower energy, E&lt;100 GeV.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E8B7E-5C5C-4F99-8A4A-3C29AA06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646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EE32-D29C-4DA6-AA59-409AD83C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95000"/>
                  </a:schemeClr>
                </a:solidFill>
              </a:rPr>
              <a:t>Other events</a:t>
            </a:r>
            <a:endParaRPr kumimoji="1" lang="ja-JP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Content Placeholder 4" descr="A group of fireworks in the sky&#10;&#10;Description automatically generated">
            <a:extLst>
              <a:ext uri="{FF2B5EF4-FFF2-40B4-BE49-F238E27FC236}">
                <a16:creationId xmlns:a16="http://schemas.microsoft.com/office/drawing/2014/main" id="{E68CCE84-701B-4478-A154-535B3211F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0" y="1935350"/>
            <a:ext cx="4310208" cy="32807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15515-C7E6-4208-9C15-26A41B29D8C7}"/>
              </a:ext>
            </a:extLst>
          </p:cNvPr>
          <p:cNvSpPr txBox="1"/>
          <p:nvPr/>
        </p:nvSpPr>
        <p:spPr>
          <a:xfrm>
            <a:off x="270933" y="1532094"/>
            <a:ext cx="48689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95000"/>
                  </a:schemeClr>
                </a:solidFill>
              </a:rPr>
              <a:t>Electromagnetic showers </a:t>
            </a:r>
          </a:p>
          <a:p>
            <a:r>
              <a:rPr kumimoji="1" lang="en-US" altLang="ja-JP" sz="1600" dirty="0">
                <a:solidFill>
                  <a:schemeClr val="bg1">
                    <a:lumMod val="95000"/>
                  </a:schemeClr>
                </a:solidFill>
              </a:rPr>
              <a:t>(partial reconstruction, muon angle tracks not shown)</a:t>
            </a:r>
            <a:endParaRPr kumimoji="1" lang="ja-JP" alt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A98B62-1B47-4914-9E68-D3A0EF413055}"/>
              </a:ext>
            </a:extLst>
          </p:cNvPr>
          <p:cNvCxnSpPr>
            <a:cxnSpLocks/>
          </p:cNvCxnSpPr>
          <p:nvPr/>
        </p:nvCxnSpPr>
        <p:spPr>
          <a:xfrm flipH="1" flipV="1">
            <a:off x="2000250" y="4067175"/>
            <a:ext cx="419100" cy="6286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3CDBA1-F7E0-4B3B-8D38-F4291A13045D}"/>
              </a:ext>
            </a:extLst>
          </p:cNvPr>
          <p:cNvCxnSpPr>
            <a:cxnSpLocks/>
          </p:cNvCxnSpPr>
          <p:nvPr/>
        </p:nvCxnSpPr>
        <p:spPr>
          <a:xfrm flipH="1" flipV="1">
            <a:off x="4107982" y="4692989"/>
            <a:ext cx="419100" cy="6286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30F355-0FFC-4CA5-9DD1-21B076A18E3A}"/>
                  </a:ext>
                </a:extLst>
              </p:cNvPr>
              <p:cNvSpPr txBox="1"/>
              <p:nvPr/>
            </p:nvSpPr>
            <p:spPr>
              <a:xfrm>
                <a:off x="496888" y="4490721"/>
                <a:ext cx="7832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chemeClr val="bg1">
                        <a:lumMod val="95000"/>
                      </a:schemeClr>
                    </a:solidFill>
                  </a:rPr>
                  <a:t>200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sz="1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kumimoji="1" lang="ja-JP" alt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30F355-0FFC-4CA5-9DD1-21B076A18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88" y="4490721"/>
                <a:ext cx="783272" cy="307777"/>
              </a:xfrm>
              <a:prstGeom prst="rect">
                <a:avLst/>
              </a:prstGeom>
              <a:blipFill>
                <a:blip r:embed="rId3"/>
                <a:stretch>
                  <a:fillRect l="-2344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7DE090-ABAD-426F-9E66-AAE8530CA9AA}"/>
              </a:ext>
            </a:extLst>
          </p:cNvPr>
          <p:cNvCxnSpPr>
            <a:cxnSpLocks/>
          </p:cNvCxnSpPr>
          <p:nvPr/>
        </p:nvCxnSpPr>
        <p:spPr>
          <a:xfrm>
            <a:off x="552450" y="4784528"/>
            <a:ext cx="57996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A3C3A0B-D91A-4F1C-81CF-521A602040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53" t="6030" r="1489" b="3989"/>
          <a:stretch/>
        </p:blipFill>
        <p:spPr>
          <a:xfrm>
            <a:off x="5092235" y="2024487"/>
            <a:ext cx="3788209" cy="28211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8A9D69-2377-46BD-B785-5ECD009CDBA1}"/>
              </a:ext>
            </a:extLst>
          </p:cNvPr>
          <p:cNvSpPr txBox="1"/>
          <p:nvPr/>
        </p:nvSpPr>
        <p:spPr>
          <a:xfrm>
            <a:off x="5139891" y="5120640"/>
            <a:ext cx="3788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95000"/>
                  </a:schemeClr>
                </a:solidFill>
              </a:rPr>
              <a:t>Some charged hadrons are expected from the photo-nuclear interactions of muons in the upstream rock.</a:t>
            </a:r>
            <a:endParaRPr kumimoji="1" lang="ja-JP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37FBF1-E7D7-4E9D-B3FB-2B84CD3B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21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A2ADD-B233-4210-91EC-0E3E6C3E2708}"/>
              </a:ext>
            </a:extLst>
          </p:cNvPr>
          <p:cNvSpPr txBox="1"/>
          <p:nvPr/>
        </p:nvSpPr>
        <p:spPr>
          <a:xfrm>
            <a:off x="496888" y="5216130"/>
            <a:ext cx="405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95000"/>
                  </a:schemeClr>
                </a:solidFill>
              </a:rPr>
              <a:t>tungsten is better than lead.</a:t>
            </a:r>
            <a:endParaRPr kumimoji="1" lang="ja-JP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78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552"/>
            <a:ext cx="8515350" cy="957084"/>
          </a:xfrm>
        </p:spPr>
        <p:txBody>
          <a:bodyPr>
            <a:noAutofit/>
          </a:bodyPr>
          <a:lstStyle/>
          <a:p>
            <a:r>
              <a:rPr lang="en-US" sz="3600" dirty="0"/>
              <a:t>Possible goals in Run3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0751"/>
            <a:ext cx="5543550" cy="3900489"/>
          </a:xfrm>
        </p:spPr>
        <p:txBody>
          <a:bodyPr>
            <a:normAutofit/>
          </a:bodyPr>
          <a:lstStyle/>
          <a:p>
            <a:r>
              <a:rPr lang="en-US" sz="2000" dirty="0"/>
              <a:t>Establishment of neutrino studies at collider environment </a:t>
            </a:r>
            <a:r>
              <a:rPr lang="en-US" sz="2000" dirty="0">
                <a:sym typeface="Wingdings" panose="05000000000000000000" pitchFamily="2" charset="2"/>
              </a:rPr>
              <a:t> open a new domain of physics programs in the LHC/FCC</a:t>
            </a:r>
            <a:endParaRPr lang="en-US" sz="2000" dirty="0"/>
          </a:p>
          <a:p>
            <a:r>
              <a:rPr lang="en-US" sz="2000" dirty="0"/>
              <a:t>Neutrino cross-sections of three flavors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at currently unexplored energy range</a:t>
            </a:r>
          </a:p>
          <a:p>
            <a:r>
              <a:rPr lang="en-US" sz="2000" dirty="0"/>
              <a:t>Heavy quark production channels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     (charm and beauty)</a:t>
            </a:r>
          </a:p>
          <a:p>
            <a:r>
              <a:rPr lang="en-US" sz="2000" dirty="0"/>
              <a:t>Many more topics: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49" y="4326929"/>
            <a:ext cx="8391525" cy="25539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Left Brace 4"/>
          <p:cNvSpPr/>
          <p:nvPr/>
        </p:nvSpPr>
        <p:spPr>
          <a:xfrm rot="2471101" flipH="1">
            <a:off x="4121523" y="1847769"/>
            <a:ext cx="319420" cy="1564871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381501" y="2523772"/>
            <a:ext cx="2585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Approach the flavor anomalies by means of neutrinos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F1B8DB4-962F-4AB7-A3FA-4B23B8BAEF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1860574"/>
                  </p:ext>
                </p:extLst>
              </p:nvPr>
            </p:nvGraphicFramePr>
            <p:xfrm>
              <a:off x="5772837" y="303130"/>
              <a:ext cx="3371163" cy="20728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237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237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237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797704">
                    <a:tc>
                      <a:txBody>
                        <a:bodyPr/>
                        <a:lstStyle/>
                        <a:p>
                          <a:pPr algn="l"/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# of CC interactions in</a:t>
                          </a:r>
                          <a:r>
                            <a:rPr lang="en-US" sz="1400" baseline="0" dirty="0"/>
                            <a:t> 1.2 ton detector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Mean interacting energy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855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1296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827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081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20439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631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855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21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965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F1B8DB4-962F-4AB7-A3FA-4B23B8BAEF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1860574"/>
                  </p:ext>
                </p:extLst>
              </p:nvPr>
            </p:nvGraphicFramePr>
            <p:xfrm>
              <a:off x="5772837" y="303130"/>
              <a:ext cx="3371163" cy="20728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237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237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237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pPr algn="l"/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# of CC interactions in</a:t>
                          </a:r>
                          <a:r>
                            <a:rPr lang="en-US" sz="1400" baseline="0" dirty="0"/>
                            <a:t> 1.2 ton detector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Mean interacting energy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8552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541" t="-255738" r="-202162" b="-2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1296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827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0818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541" t="-339063" r="-202162" b="-1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20439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631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8552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541" t="-460656" r="-202162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21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965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A71AEEB-EE3A-4909-8F01-ACF5D3718E63}"/>
              </a:ext>
            </a:extLst>
          </p:cNvPr>
          <p:cNvSpPr/>
          <p:nvPr/>
        </p:nvSpPr>
        <p:spPr>
          <a:xfrm>
            <a:off x="6708118" y="2326239"/>
            <a:ext cx="2585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Expected yields in Run 3 (2021-2023)</a:t>
            </a:r>
            <a:endParaRPr lang="en-GB" altLang="ja-JP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502421-0A34-4BB7-B562-7B8429D7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22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923B-EB0A-4933-8A52-789BF123D211}"/>
              </a:ext>
            </a:extLst>
          </p:cNvPr>
          <p:cNvSpPr txBox="1"/>
          <p:nvPr/>
        </p:nvSpPr>
        <p:spPr>
          <a:xfrm>
            <a:off x="314325" y="3676650"/>
            <a:ext cx="875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Challenges: Logistics to transport and replace the 1-ton-scale detector every technical stops (3 times/year). We are seeking for funding.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7EF8F7-1E7A-491B-85D7-E28C6DB6BB17}"/>
                  </a:ext>
                </a:extLst>
              </p:cNvPr>
              <p:cNvSpPr/>
              <p:nvPr/>
            </p:nvSpPr>
            <p:spPr>
              <a:xfrm>
                <a:off x="2495550" y="3220135"/>
                <a:ext cx="654367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dirty="0"/>
                  <a:t> prod. in  100 </a:t>
                </a:r>
                <a:r>
                  <a:rPr lang="en-US" altLang="ja-JP" dirty="0" err="1"/>
                  <a:t>PeV</a:t>
                </a:r>
                <a:r>
                  <a:rPr lang="en-US" altLang="ja-JP" dirty="0"/>
                  <a:t> proton int.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astrophysics</a:t>
                </a:r>
                <a:r>
                  <a:rPr lang="en-US" altLang="ja-JP" dirty="0"/>
                  <a:t>/ intrinsic charm / …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7EF8F7-1E7A-491B-85D7-E28C6DB6B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550" y="3220135"/>
                <a:ext cx="6543674" cy="369332"/>
              </a:xfrm>
              <a:prstGeom prst="rect">
                <a:avLst/>
              </a:prstGeom>
              <a:blipFill>
                <a:blip r:embed="rId4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7338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552"/>
            <a:ext cx="8515350" cy="957084"/>
          </a:xfrm>
        </p:spPr>
        <p:txBody>
          <a:bodyPr>
            <a:noAutofit/>
          </a:bodyPr>
          <a:lstStyle/>
          <a:p>
            <a:r>
              <a:rPr lang="en-US" sz="3600" dirty="0"/>
              <a:t>Possible goals in Run3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0751"/>
            <a:ext cx="5543550" cy="3900489"/>
          </a:xfrm>
        </p:spPr>
        <p:txBody>
          <a:bodyPr>
            <a:normAutofit/>
          </a:bodyPr>
          <a:lstStyle/>
          <a:p>
            <a:r>
              <a:rPr lang="en-US" sz="2000" dirty="0"/>
              <a:t>Establishment of neutrino studies at collider environment </a:t>
            </a:r>
            <a:r>
              <a:rPr lang="en-US" sz="2000" dirty="0">
                <a:sym typeface="Wingdings" panose="05000000000000000000" pitchFamily="2" charset="2"/>
              </a:rPr>
              <a:t> open a new domain of physics programs in the LHC/FCC</a:t>
            </a:r>
            <a:endParaRPr lang="en-US" sz="2000" dirty="0"/>
          </a:p>
          <a:p>
            <a:r>
              <a:rPr lang="en-US" sz="2000" dirty="0"/>
              <a:t>Neutrino cross-sections of three flavors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at currently unexplored energy range</a:t>
            </a:r>
          </a:p>
          <a:p>
            <a:r>
              <a:rPr lang="en-US" sz="2000" dirty="0"/>
              <a:t>Heavy quark production channels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     (charm and beauty)</a:t>
            </a:r>
          </a:p>
          <a:p>
            <a:r>
              <a:rPr lang="en-US" sz="2000" dirty="0"/>
              <a:t>Many more topics: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49" y="4326929"/>
            <a:ext cx="8391525" cy="25539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Left Brace 4"/>
          <p:cNvSpPr/>
          <p:nvPr/>
        </p:nvSpPr>
        <p:spPr>
          <a:xfrm rot="2471101" flipH="1">
            <a:off x="4121523" y="1847769"/>
            <a:ext cx="319420" cy="1564871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381501" y="2523772"/>
            <a:ext cx="2585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Approach the flavor anomalies by means of neutrinos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F1B8DB4-962F-4AB7-A3FA-4B23B8BAEF4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772837" y="303130"/>
              <a:ext cx="3371163" cy="20728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237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237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237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797704">
                    <a:tc>
                      <a:txBody>
                        <a:bodyPr/>
                        <a:lstStyle/>
                        <a:p>
                          <a:pPr algn="l"/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# of CC interactions in</a:t>
                          </a:r>
                          <a:r>
                            <a:rPr lang="en-US" sz="1400" baseline="0" dirty="0"/>
                            <a:t> 1.2 ton detector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Mean interacting energy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855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1296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827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081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20439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631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855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21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965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F1B8DB4-962F-4AB7-A3FA-4B23B8BAEF4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772837" y="303130"/>
              <a:ext cx="3371163" cy="20728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237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237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237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pPr algn="l"/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# of CC interactions in</a:t>
                          </a:r>
                          <a:r>
                            <a:rPr lang="en-US" sz="1400" baseline="0" dirty="0"/>
                            <a:t> 1.2 ton detector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Mean interacting energy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8552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541" t="-255738" r="-202162" b="-2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1296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827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0818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541" t="-339063" r="-202162" b="-1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20439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631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8552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541" t="-460656" r="-202162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21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965 GeV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A71AEEB-EE3A-4909-8F01-ACF5D3718E63}"/>
              </a:ext>
            </a:extLst>
          </p:cNvPr>
          <p:cNvSpPr/>
          <p:nvPr/>
        </p:nvSpPr>
        <p:spPr>
          <a:xfrm>
            <a:off x="6708118" y="2326239"/>
            <a:ext cx="2585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Expected yields in Run 3 (2021-2023)</a:t>
            </a:r>
            <a:endParaRPr lang="en-GB" altLang="ja-JP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502421-0A34-4BB7-B562-7B8429D7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23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923B-EB0A-4933-8A52-789BF123D211}"/>
              </a:ext>
            </a:extLst>
          </p:cNvPr>
          <p:cNvSpPr txBox="1"/>
          <p:nvPr/>
        </p:nvSpPr>
        <p:spPr>
          <a:xfrm>
            <a:off x="314325" y="3676650"/>
            <a:ext cx="875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Challenges: Logistics to transport and replace the 1-ton-scale detector every technical stops (3 times/year). We are seeking for funding.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7EF8F7-1E7A-491B-85D7-E28C6DB6BB17}"/>
                  </a:ext>
                </a:extLst>
              </p:cNvPr>
              <p:cNvSpPr/>
              <p:nvPr/>
            </p:nvSpPr>
            <p:spPr>
              <a:xfrm>
                <a:off x="2495550" y="3220135"/>
                <a:ext cx="654367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dirty="0"/>
                  <a:t> prod. in  100 </a:t>
                </a:r>
                <a:r>
                  <a:rPr lang="en-US" altLang="ja-JP" dirty="0" err="1"/>
                  <a:t>PeV</a:t>
                </a:r>
                <a:r>
                  <a:rPr lang="en-US" altLang="ja-JP" dirty="0"/>
                  <a:t> proton int.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astrophysics</a:t>
                </a:r>
                <a:r>
                  <a:rPr lang="en-US" altLang="ja-JP" dirty="0"/>
                  <a:t>/ intrinsic charm / …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7EF8F7-1E7A-491B-85D7-E28C6DB6B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550" y="3220135"/>
                <a:ext cx="6543674" cy="369332"/>
              </a:xfrm>
              <a:prstGeom prst="rect">
                <a:avLst/>
              </a:prstGeom>
              <a:blipFill>
                <a:blip r:embed="rId4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F84328B-113D-46CC-B917-999792D91CE6}"/>
              </a:ext>
            </a:extLst>
          </p:cNvPr>
          <p:cNvSpPr txBox="1"/>
          <p:nvPr/>
        </p:nvSpPr>
        <p:spPr>
          <a:xfrm rot="1203554">
            <a:off x="1000125" y="2943225"/>
            <a:ext cx="7705726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600" dirty="0"/>
              <a:t>We are preparing a paper describing possible measurements. 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433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6520"/>
            <a:ext cx="7886700" cy="1325563"/>
          </a:xfrm>
        </p:spPr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7AE1B-703D-4041-81A1-E6ADF3E9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24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D8DF3-5656-469D-A607-F4FDB008A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538" y="66676"/>
            <a:ext cx="2757487" cy="1141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6725" y="1156335"/>
                <a:ext cx="8436643" cy="5634989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FASER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dirty="0"/>
                  <a:t>: </a:t>
                </a:r>
                <a:r>
                  <a:rPr lang="en-US" dirty="0">
                    <a:solidFill>
                      <a:srgbClr val="C00000"/>
                    </a:solidFill>
                  </a:rPr>
                  <a:t>High energy frontier</a:t>
                </a:r>
                <a:r>
                  <a:rPr lang="en-US" dirty="0"/>
                  <a:t> of man-made neutrinos at 1 </a:t>
                </a:r>
                <a:r>
                  <a:rPr lang="en-US" dirty="0" err="1"/>
                  <a:t>TeV</a:t>
                </a:r>
                <a:r>
                  <a:rPr lang="en-US" dirty="0"/>
                  <a:t> scale from the LHC. </a:t>
                </a:r>
              </a:p>
              <a:p>
                <a:r>
                  <a:rPr lang="en-US" dirty="0"/>
                  <a:t>Unique opportunity to study </a:t>
                </a:r>
                <a:r>
                  <a:rPr lang="en-US" dirty="0">
                    <a:solidFill>
                      <a:srgbClr val="0070C0"/>
                    </a:solidFill>
                  </a:rPr>
                  <a:t>lepton-quark interactions</a:t>
                </a:r>
              </a:p>
              <a:p>
                <a:pPr lvl="1"/>
                <a:r>
                  <a:rPr lang="en-US" dirty="0"/>
                  <a:t>Few data is available in the SM regime</a:t>
                </a:r>
              </a:p>
              <a:p>
                <a:pPr lvl="1"/>
                <a:r>
                  <a:rPr lang="en-US" dirty="0"/>
                  <a:t>BSM effects might appear. </a:t>
                </a:r>
              </a:p>
              <a:p>
                <a:r>
                  <a:rPr lang="en-US" dirty="0"/>
                  <a:t>We identified a good location for neutrino programs, a </a:t>
                </a:r>
                <a:r>
                  <a:rPr lang="en-US" dirty="0">
                    <a:solidFill>
                      <a:srgbClr val="00B050"/>
                    </a:solidFill>
                  </a:rPr>
                  <a:t>synergy with the FASER </a:t>
                </a:r>
                <a:r>
                  <a:rPr lang="en-US" dirty="0"/>
                  <a:t>dark sector searches and the LHC/ATLAS.</a:t>
                </a:r>
              </a:p>
              <a:p>
                <a:pPr lvl="1"/>
                <a:r>
                  <a:rPr lang="en-US" dirty="0"/>
                  <a:t>On-axis (high energy), </a:t>
                </a: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quick, inexpensive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A 1-ton scale neutrino detector in Run 3 </a:t>
                </a:r>
                <a:r>
                  <a:rPr lang="en-US" dirty="0"/>
                  <a:t>(2021-2023) can collect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r>
                  <a:rPr lang="en-US" dirty="0"/>
                  <a:t>(10</a:t>
                </a:r>
                <a:r>
                  <a:rPr lang="en-US" baseline="30000" dirty="0"/>
                  <a:t>4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sub>
                    </m:sSub>
                  </m:oMath>
                </a14:m>
                <a:r>
                  <a:rPr lang="en-GB" baseline="30000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r>
                  <a:rPr lang="en-US" dirty="0"/>
                  <a:t>(10</a:t>
                </a:r>
                <a:r>
                  <a:rPr lang="en-US" baseline="30000" dirty="0"/>
                  <a:t>3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r>
                  <a:rPr lang="en-US" dirty="0"/>
                  <a:t>(10)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GB" dirty="0"/>
                  <a:t> interactions</a:t>
                </a:r>
              </a:p>
              <a:p>
                <a:r>
                  <a:rPr lang="en-US" dirty="0"/>
                  <a:t>Emulsion neutrino detector would be effective to study different flavors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, charm and beauty).</a:t>
                </a:r>
              </a:p>
              <a:p>
                <a:pPr lvl="1"/>
                <a:r>
                  <a:rPr lang="en-US" dirty="0"/>
                  <a:t>An </a:t>
                </a:r>
                <a:r>
                  <a:rPr lang="en-US" i="1" dirty="0"/>
                  <a:t>in situ</a:t>
                </a:r>
                <a:r>
                  <a:rPr lang="en-US" dirty="0"/>
                  <a:t> measurement of background proved that emulsion detector can work at the actual environment.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The 30 kg pilot neutrino detector accumulated 12.5 fb</a:t>
                </a:r>
                <a:r>
                  <a:rPr lang="en-US" baseline="30000" dirty="0">
                    <a:solidFill>
                      <a:srgbClr val="0070C0"/>
                    </a:solidFill>
                  </a:rPr>
                  <a:t>-1</a:t>
                </a:r>
                <a:r>
                  <a:rPr lang="en-US" dirty="0">
                    <a:solidFill>
                      <a:srgbClr val="0070C0"/>
                    </a:solidFill>
                  </a:rPr>
                  <a:t> of data in 2018.</a:t>
                </a:r>
                <a:r>
                  <a:rPr lang="en-US" dirty="0"/>
                  <a:t> Hoping to report a first detection of man-made TeV neutrinos.</a:t>
                </a:r>
              </a:p>
              <a:p>
                <a:r>
                  <a:rPr lang="en-US" dirty="0"/>
                  <a:t>Preparing for the data taking in 2021.</a:t>
                </a:r>
                <a:endParaRPr lang="en-GB" baseline="30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6725" y="1156335"/>
                <a:ext cx="8436643" cy="5634989"/>
              </a:xfrm>
              <a:blipFill>
                <a:blip r:embed="rId3"/>
                <a:stretch>
                  <a:fillRect l="-1012" t="-2489" r="-1156" b="-11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696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29" y="5933942"/>
            <a:ext cx="1775535" cy="61384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034760" y="1298906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1C96E5-8031-A142-B5BC-33E7E65BAD08}"/>
              </a:ext>
            </a:extLst>
          </p:cNvPr>
          <p:cNvSpPr txBox="1">
            <a:spLocks/>
          </p:cNvSpPr>
          <p:nvPr/>
        </p:nvSpPr>
        <p:spPr>
          <a:xfrm>
            <a:off x="76200" y="859425"/>
            <a:ext cx="8839200" cy="2433476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/>
              <a:t>The FASER Collaboration</a:t>
            </a:r>
            <a:r>
              <a:rPr lang="en-US" sz="2000"/>
              <a:t>: 35 </a:t>
            </a:r>
            <a:r>
              <a:rPr lang="en-US" sz="2000" dirty="0"/>
              <a:t>collaborators, 16 institutions, 8 countries</a:t>
            </a:r>
            <a:endParaRPr lang="en-US" sz="2000" dirty="0">
              <a:latin typeface="Arial" charset="0"/>
              <a:sym typeface="Wingding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49A50-A72E-AA41-9610-2A4EC510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0"/>
          <a:stretch/>
        </p:blipFill>
        <p:spPr>
          <a:xfrm>
            <a:off x="6753349" y="3670143"/>
            <a:ext cx="1785592" cy="904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EEA1F-CBAF-6446-8B6E-5E888FBC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35" y="3811851"/>
            <a:ext cx="620649" cy="620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56B9D-8DB5-4042-8A71-0961701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343" y="4662651"/>
            <a:ext cx="1720850" cy="325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498E8F-63D1-CE47-8AA0-C7E3EEB91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518" y="3869556"/>
            <a:ext cx="1714500" cy="5052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98D81-982F-6746-9F8C-224DAB0E6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1788" y="5369037"/>
            <a:ext cx="2047431" cy="3809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E106E6-BCB3-B147-B731-2B119DCB7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3978" y="4633620"/>
            <a:ext cx="1543050" cy="581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01473F-EB02-1948-824B-247882CC6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88" y="4568190"/>
            <a:ext cx="1819942" cy="600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926144-99CD-174E-BFB0-F1B49A40A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077" y="5304175"/>
            <a:ext cx="1442364" cy="480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967513-0F4A-D148-947A-DA80DB3C7E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429" y="4543897"/>
            <a:ext cx="1775535" cy="6947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0FA9A0-CA29-F34B-AC0A-67DC5402AB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5441154"/>
            <a:ext cx="1757141" cy="363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29CB2-124E-7F4E-B1BA-29447FEEE2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4241" y="3805903"/>
            <a:ext cx="1482524" cy="6325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AB6B7B-A54C-2C40-9AF1-9047E6672F6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870" t="29888" r="7965" b="26822"/>
          <a:stretch/>
        </p:blipFill>
        <p:spPr>
          <a:xfrm>
            <a:off x="4660693" y="5933317"/>
            <a:ext cx="1582150" cy="6150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D0083C-226C-3B47-8776-BC9498C8C40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7269" b="31132"/>
          <a:stretch/>
        </p:blipFill>
        <p:spPr>
          <a:xfrm>
            <a:off x="298369" y="5921353"/>
            <a:ext cx="1987631" cy="5906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D336CE-1C83-CC43-AD22-3D47469CAC0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581" t="26736" r="10119" b="26793"/>
          <a:stretch/>
        </p:blipFill>
        <p:spPr>
          <a:xfrm>
            <a:off x="4507617" y="5216554"/>
            <a:ext cx="1888303" cy="6201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5B50CF-1ED7-AD41-A4D2-0834653965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24586" y="5933317"/>
            <a:ext cx="1033139" cy="619883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01AD9B5-8E97-B54D-8A0D-CDABAA13CB38}"/>
              </a:ext>
            </a:extLst>
          </p:cNvPr>
          <p:cNvSpPr txBox="1">
            <a:spLocks/>
          </p:cNvSpPr>
          <p:nvPr/>
        </p:nvSpPr>
        <p:spPr>
          <a:xfrm>
            <a:off x="609600" y="1292281"/>
            <a:ext cx="8066856" cy="212713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Claire </a:t>
            </a:r>
            <a:r>
              <a:rPr lang="en-US" sz="1400" dirty="0" err="1"/>
              <a:t>Antel</a:t>
            </a:r>
            <a:r>
              <a:rPr lang="en-US" sz="1400" dirty="0"/>
              <a:t> (Geneva), </a:t>
            </a:r>
            <a:r>
              <a:rPr lang="en-US" sz="1400" dirty="0" err="1"/>
              <a:t>Akitaka</a:t>
            </a:r>
            <a:r>
              <a:rPr lang="en-US" sz="1400" dirty="0"/>
              <a:t> </a:t>
            </a:r>
            <a:r>
              <a:rPr lang="en-US" sz="1400" dirty="0" err="1"/>
              <a:t>Ariga</a:t>
            </a:r>
            <a:r>
              <a:rPr lang="en-US" sz="1400" dirty="0"/>
              <a:t> (Bern), Tomoko </a:t>
            </a:r>
            <a:r>
              <a:rPr lang="en-US" sz="1400" dirty="0" err="1"/>
              <a:t>Ariga</a:t>
            </a:r>
            <a:r>
              <a:rPr lang="en-US" sz="1400" dirty="0"/>
              <a:t> (Kyushu/Bern), Jamie Boyd (CERN), Dave Casper (UC Irvine), Franck </a:t>
            </a:r>
            <a:r>
              <a:rPr lang="en-US" sz="1400" dirty="0" err="1"/>
              <a:t>Cadoux</a:t>
            </a:r>
            <a:r>
              <a:rPr lang="en-US" sz="1400" dirty="0"/>
              <a:t> (Geneva), Xin Chen (Tsinghua), Andrea </a:t>
            </a:r>
            <a:r>
              <a:rPr lang="en-US" sz="1400" dirty="0" err="1"/>
              <a:t>Coccaro</a:t>
            </a:r>
            <a:r>
              <a:rPr lang="en-US" sz="1400" dirty="0"/>
              <a:t> (Genova), </a:t>
            </a:r>
            <a:r>
              <a:rPr lang="en-US" sz="1400" dirty="0" err="1"/>
              <a:t>Candan</a:t>
            </a:r>
            <a:r>
              <a:rPr lang="en-US" sz="1400" dirty="0"/>
              <a:t> Dozen (Tsinghua), Yannick Favre (Geneva), Jonathan Feng (UC Irvine), Didier </a:t>
            </a:r>
            <a:r>
              <a:rPr lang="en-US" sz="1400" dirty="0" err="1"/>
              <a:t>Ferrere</a:t>
            </a:r>
            <a:r>
              <a:rPr lang="en-US" sz="1400" dirty="0"/>
              <a:t> (Geneva), </a:t>
            </a:r>
            <a:r>
              <a:rPr lang="en-US" sz="1400" dirty="0" err="1"/>
              <a:t>Iftah</a:t>
            </a:r>
            <a:r>
              <a:rPr lang="en-US" sz="1400" dirty="0"/>
              <a:t> </a:t>
            </a:r>
            <a:r>
              <a:rPr lang="en-US" sz="1400" dirty="0" err="1"/>
              <a:t>Galon</a:t>
            </a:r>
            <a:r>
              <a:rPr lang="en-US" sz="1400" dirty="0"/>
              <a:t> (Rutgers), Sergio Gonzalez-Sevilla (Geneva), Shih-</a:t>
            </a:r>
            <a:r>
              <a:rPr lang="en-US" sz="1400" dirty="0" err="1"/>
              <a:t>Chieh</a:t>
            </a:r>
            <a:r>
              <a:rPr lang="en-US" sz="1400" dirty="0"/>
              <a:t> Hsu (Washington), Zhen Hu (Tsinghua), </a:t>
            </a:r>
            <a:r>
              <a:rPr lang="en-US" sz="1400" dirty="0" err="1"/>
              <a:t>Peppe</a:t>
            </a:r>
            <a:r>
              <a:rPr lang="en-US" sz="1400" dirty="0"/>
              <a:t> </a:t>
            </a:r>
            <a:r>
              <a:rPr lang="en-US" sz="1400" dirty="0" err="1"/>
              <a:t>Iacobucci</a:t>
            </a:r>
            <a:r>
              <a:rPr lang="en-US" sz="1400" dirty="0"/>
              <a:t> (Geneva), Roland Jansky (Geneva), Enrique </a:t>
            </a:r>
            <a:r>
              <a:rPr lang="en-US" sz="1400" dirty="0" err="1"/>
              <a:t>Kajomovitz</a:t>
            </a:r>
            <a:r>
              <a:rPr lang="en-US" sz="1400" dirty="0"/>
              <a:t> (Technion), Felix Kling (UC Irvine), Susanne Kuehn (CERN), Lorne Levinson (Weizmann), Josh </a:t>
            </a:r>
            <a:r>
              <a:rPr lang="en-US" sz="1400" dirty="0" err="1"/>
              <a:t>McFayden</a:t>
            </a:r>
            <a:r>
              <a:rPr lang="en-US" sz="1400" dirty="0"/>
              <a:t> (CERN), </a:t>
            </a:r>
            <a:r>
              <a:rPr lang="en-US" sz="1400" dirty="0" err="1"/>
              <a:t>Friedemann</a:t>
            </a:r>
            <a:r>
              <a:rPr lang="en-US" sz="1400" dirty="0"/>
              <a:t> Neuhaus (Mainz), Hidetoshi </a:t>
            </a:r>
            <a:r>
              <a:rPr lang="en-US" sz="1400" dirty="0" err="1"/>
              <a:t>Otono</a:t>
            </a:r>
            <a:r>
              <a:rPr lang="en-US" sz="1400" dirty="0"/>
              <a:t> (Kyushu), Brian Petersen (CERN), Osamu Sato (Nagoya), Matthias Schott (Mainz), Anna </a:t>
            </a:r>
            <a:r>
              <a:rPr lang="en-US" sz="1400" dirty="0" err="1"/>
              <a:t>Sfyrla</a:t>
            </a:r>
            <a:r>
              <a:rPr lang="en-US" sz="1400" dirty="0"/>
              <a:t> (Geneva), Jordan Smolinsky (UC Irvine), Aaron </a:t>
            </a:r>
            <a:r>
              <a:rPr lang="en-US" sz="1400" dirty="0" err="1"/>
              <a:t>Soffa</a:t>
            </a:r>
            <a:r>
              <a:rPr lang="en-US" sz="1400" dirty="0"/>
              <a:t> (UC Irvine), Yosuke </a:t>
            </a:r>
            <a:r>
              <a:rPr lang="en-US" sz="1400" dirty="0" err="1"/>
              <a:t>Takubo</a:t>
            </a:r>
            <a:r>
              <a:rPr lang="en-US" sz="1400" dirty="0"/>
              <a:t> (KEK), Eric </a:t>
            </a:r>
            <a:r>
              <a:rPr lang="en-US" sz="1400" dirty="0" err="1"/>
              <a:t>Torrence</a:t>
            </a:r>
            <a:r>
              <a:rPr lang="en-US" sz="1400" dirty="0"/>
              <a:t> (Oregon), Sebastian </a:t>
            </a:r>
            <a:r>
              <a:rPr lang="en-US" sz="1400" dirty="0" err="1"/>
              <a:t>Trojanowski</a:t>
            </a:r>
            <a:r>
              <a:rPr lang="en-US" sz="1400" dirty="0"/>
              <a:t> (Sheffield), Gang Zhang (Tsinghua)</a:t>
            </a:r>
          </a:p>
          <a:p>
            <a:endParaRPr lang="en-US" sz="2000" dirty="0">
              <a:latin typeface="Arial" charset="0"/>
              <a:sym typeface="Wingding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14478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0"/>
                <a:cs typeface="+mj-cs"/>
              </a:rPr>
              <a:t>THE FASER COLLABORATION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BEC182-2B09-4652-88BA-C724926A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953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29" y="5933942"/>
            <a:ext cx="1775535" cy="61384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034760" y="1298906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1C96E5-8031-A142-B5BC-33E7E65BAD08}"/>
              </a:ext>
            </a:extLst>
          </p:cNvPr>
          <p:cNvSpPr txBox="1">
            <a:spLocks/>
          </p:cNvSpPr>
          <p:nvPr/>
        </p:nvSpPr>
        <p:spPr>
          <a:xfrm>
            <a:off x="76200" y="859425"/>
            <a:ext cx="8839200" cy="2433476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/>
              <a:t>The FASER Collaboration</a:t>
            </a:r>
            <a:r>
              <a:rPr lang="en-US" sz="2000"/>
              <a:t>: 35 </a:t>
            </a:r>
            <a:r>
              <a:rPr lang="en-US" sz="2000" dirty="0"/>
              <a:t>collaborators, 16 institutions, 8 countries</a:t>
            </a:r>
            <a:endParaRPr lang="en-US" sz="2000" dirty="0">
              <a:latin typeface="Arial" charset="0"/>
              <a:sym typeface="Wingding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49A50-A72E-AA41-9610-2A4EC510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0"/>
          <a:stretch/>
        </p:blipFill>
        <p:spPr>
          <a:xfrm>
            <a:off x="6753349" y="3670143"/>
            <a:ext cx="1785592" cy="904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EEA1F-CBAF-6446-8B6E-5E888FBC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35" y="3811851"/>
            <a:ext cx="620649" cy="620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56B9D-8DB5-4042-8A71-0961701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343" y="4662651"/>
            <a:ext cx="1720850" cy="325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498E8F-63D1-CE47-8AA0-C7E3EEB91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518" y="3869556"/>
            <a:ext cx="1714500" cy="5052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98D81-982F-6746-9F8C-224DAB0E6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1788" y="5369037"/>
            <a:ext cx="2047431" cy="3809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E106E6-BCB3-B147-B731-2B119DCB7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3978" y="4633620"/>
            <a:ext cx="1543050" cy="581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01473F-EB02-1948-824B-247882CC6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88" y="4568190"/>
            <a:ext cx="1819942" cy="600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926144-99CD-174E-BFB0-F1B49A40A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077" y="5304175"/>
            <a:ext cx="1442364" cy="480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967513-0F4A-D148-947A-DA80DB3C7E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429" y="4543897"/>
            <a:ext cx="1775535" cy="6947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0FA9A0-CA29-F34B-AC0A-67DC5402AB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5441154"/>
            <a:ext cx="1757141" cy="363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29CB2-124E-7F4E-B1BA-29447FEEE2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4241" y="3805903"/>
            <a:ext cx="1482524" cy="6325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AB6B7B-A54C-2C40-9AF1-9047E6672F6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870" t="29888" r="7965" b="26822"/>
          <a:stretch/>
        </p:blipFill>
        <p:spPr>
          <a:xfrm>
            <a:off x="4660693" y="5933317"/>
            <a:ext cx="1582150" cy="6150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D0083C-226C-3B47-8776-BC9498C8C40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7269" b="31132"/>
          <a:stretch/>
        </p:blipFill>
        <p:spPr>
          <a:xfrm>
            <a:off x="298369" y="5921353"/>
            <a:ext cx="1987631" cy="5906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D336CE-1C83-CC43-AD22-3D47469CAC0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581" t="26736" r="10119" b="26793"/>
          <a:stretch/>
        </p:blipFill>
        <p:spPr>
          <a:xfrm>
            <a:off x="4507617" y="5216554"/>
            <a:ext cx="1888303" cy="6201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5B50CF-1ED7-AD41-A4D2-0834653965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24586" y="5933317"/>
            <a:ext cx="1033139" cy="619883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01AD9B5-8E97-B54D-8A0D-CDABAA13CB38}"/>
              </a:ext>
            </a:extLst>
          </p:cNvPr>
          <p:cNvSpPr txBox="1">
            <a:spLocks/>
          </p:cNvSpPr>
          <p:nvPr/>
        </p:nvSpPr>
        <p:spPr>
          <a:xfrm>
            <a:off x="609600" y="1292281"/>
            <a:ext cx="8066856" cy="212713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Claire </a:t>
            </a:r>
            <a:r>
              <a:rPr lang="en-US" sz="1400" dirty="0" err="1"/>
              <a:t>Antel</a:t>
            </a:r>
            <a:r>
              <a:rPr lang="en-US" sz="1400" dirty="0"/>
              <a:t> (Geneva), </a:t>
            </a:r>
            <a:r>
              <a:rPr lang="en-US" sz="1400" dirty="0" err="1"/>
              <a:t>Akitaka</a:t>
            </a:r>
            <a:r>
              <a:rPr lang="en-US" sz="1400" dirty="0"/>
              <a:t> </a:t>
            </a:r>
            <a:r>
              <a:rPr lang="en-US" sz="1400" dirty="0" err="1"/>
              <a:t>Ariga</a:t>
            </a:r>
            <a:r>
              <a:rPr lang="en-US" sz="1400" dirty="0"/>
              <a:t> (Bern), Tomoko </a:t>
            </a:r>
            <a:r>
              <a:rPr lang="en-US" sz="1400" dirty="0" err="1"/>
              <a:t>Ariga</a:t>
            </a:r>
            <a:r>
              <a:rPr lang="en-US" sz="1400" dirty="0"/>
              <a:t> (Kyushu/Bern), Jamie Boyd (CERN), Dave Casper (UC Irvine), Franck </a:t>
            </a:r>
            <a:r>
              <a:rPr lang="en-US" sz="1400" dirty="0" err="1"/>
              <a:t>Cadoux</a:t>
            </a:r>
            <a:r>
              <a:rPr lang="en-US" sz="1400" dirty="0"/>
              <a:t> (Geneva), Xin Chen (Tsinghua), Andrea </a:t>
            </a:r>
            <a:r>
              <a:rPr lang="en-US" sz="1400" dirty="0" err="1"/>
              <a:t>Coccaro</a:t>
            </a:r>
            <a:r>
              <a:rPr lang="en-US" sz="1400" dirty="0"/>
              <a:t> (Genova), </a:t>
            </a:r>
            <a:r>
              <a:rPr lang="en-US" sz="1400" dirty="0" err="1"/>
              <a:t>Candan</a:t>
            </a:r>
            <a:r>
              <a:rPr lang="en-US" sz="1400" dirty="0"/>
              <a:t> Dozen (Tsinghua), Yannick Favre (Geneva), Jonathan Feng (UC Irvine), Didier </a:t>
            </a:r>
            <a:r>
              <a:rPr lang="en-US" sz="1400" dirty="0" err="1"/>
              <a:t>Ferrere</a:t>
            </a:r>
            <a:r>
              <a:rPr lang="en-US" sz="1400" dirty="0"/>
              <a:t> (Geneva), </a:t>
            </a:r>
            <a:r>
              <a:rPr lang="en-US" sz="1400" dirty="0" err="1"/>
              <a:t>Iftah</a:t>
            </a:r>
            <a:r>
              <a:rPr lang="en-US" sz="1400" dirty="0"/>
              <a:t> </a:t>
            </a:r>
            <a:r>
              <a:rPr lang="en-US" sz="1400" dirty="0" err="1"/>
              <a:t>Galon</a:t>
            </a:r>
            <a:r>
              <a:rPr lang="en-US" sz="1400" dirty="0"/>
              <a:t> (Rutgers), Sergio Gonzalez-Sevilla (Geneva), Shih-</a:t>
            </a:r>
            <a:r>
              <a:rPr lang="en-US" sz="1400" dirty="0" err="1"/>
              <a:t>Chieh</a:t>
            </a:r>
            <a:r>
              <a:rPr lang="en-US" sz="1400" dirty="0"/>
              <a:t> Hsu (Washington), Zhen Hu (Tsinghua), </a:t>
            </a:r>
            <a:r>
              <a:rPr lang="en-US" sz="1400" dirty="0" err="1"/>
              <a:t>Peppe</a:t>
            </a:r>
            <a:r>
              <a:rPr lang="en-US" sz="1400" dirty="0"/>
              <a:t> </a:t>
            </a:r>
            <a:r>
              <a:rPr lang="en-US" sz="1400" dirty="0" err="1"/>
              <a:t>Iacobucci</a:t>
            </a:r>
            <a:r>
              <a:rPr lang="en-US" sz="1400" dirty="0"/>
              <a:t> (Geneva), Roland Jansky (Geneva), Enrique </a:t>
            </a:r>
            <a:r>
              <a:rPr lang="en-US" sz="1400" dirty="0" err="1"/>
              <a:t>Kajomovitz</a:t>
            </a:r>
            <a:r>
              <a:rPr lang="en-US" sz="1400" dirty="0"/>
              <a:t> (Technion), Felix Kling (UC Irvine), Susanne Kuehn (CERN), Lorne Levinson (Weizmann), Josh </a:t>
            </a:r>
            <a:r>
              <a:rPr lang="en-US" sz="1400" dirty="0" err="1"/>
              <a:t>McFayden</a:t>
            </a:r>
            <a:r>
              <a:rPr lang="en-US" sz="1400" dirty="0"/>
              <a:t> (CERN), </a:t>
            </a:r>
            <a:r>
              <a:rPr lang="en-US" sz="1400" dirty="0" err="1"/>
              <a:t>Friedemann</a:t>
            </a:r>
            <a:r>
              <a:rPr lang="en-US" sz="1400" dirty="0"/>
              <a:t> Neuhaus (Mainz), Hidetoshi </a:t>
            </a:r>
            <a:r>
              <a:rPr lang="en-US" sz="1400" dirty="0" err="1"/>
              <a:t>Otono</a:t>
            </a:r>
            <a:r>
              <a:rPr lang="en-US" sz="1400" dirty="0"/>
              <a:t> (Kyushu), Brian Petersen (CERN), Osamu Sato (Nagoya), Matthias Schott (Mainz), Anna </a:t>
            </a:r>
            <a:r>
              <a:rPr lang="en-US" sz="1400" dirty="0" err="1"/>
              <a:t>Sfyrla</a:t>
            </a:r>
            <a:r>
              <a:rPr lang="en-US" sz="1400" dirty="0"/>
              <a:t> (Geneva), Jordan Smolinsky (UC Irvine), Aaron </a:t>
            </a:r>
            <a:r>
              <a:rPr lang="en-US" sz="1400" dirty="0" err="1"/>
              <a:t>Soffa</a:t>
            </a:r>
            <a:r>
              <a:rPr lang="en-US" sz="1400" dirty="0"/>
              <a:t> (UC Irvine), Yosuke </a:t>
            </a:r>
            <a:r>
              <a:rPr lang="en-US" sz="1400" dirty="0" err="1"/>
              <a:t>Takubo</a:t>
            </a:r>
            <a:r>
              <a:rPr lang="en-US" sz="1400" dirty="0"/>
              <a:t> (KEK), Eric </a:t>
            </a:r>
            <a:r>
              <a:rPr lang="en-US" sz="1400" dirty="0" err="1"/>
              <a:t>Torrence</a:t>
            </a:r>
            <a:r>
              <a:rPr lang="en-US" sz="1400" dirty="0"/>
              <a:t> (Oregon), Sebastian </a:t>
            </a:r>
            <a:r>
              <a:rPr lang="en-US" sz="1400" dirty="0" err="1"/>
              <a:t>Trojanowski</a:t>
            </a:r>
            <a:r>
              <a:rPr lang="en-US" sz="1400" dirty="0"/>
              <a:t> (Sheffield), Gang Zhang (Tsinghua)</a:t>
            </a:r>
          </a:p>
          <a:p>
            <a:endParaRPr lang="en-US" sz="2000" dirty="0">
              <a:latin typeface="Arial" charset="0"/>
              <a:sym typeface="Wingding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14478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0"/>
                <a:cs typeface="+mj-cs"/>
              </a:rPr>
              <a:t>THE FASER COLLABORATION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78255" y="1593081"/>
            <a:ext cx="6061928" cy="45529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84947" y="5632780"/>
            <a:ext cx="499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E9D7"/>
                </a:solidFill>
              </a:rPr>
              <a:t>Part of the Collaboration at the first CM in Jan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65FC76-724A-45B3-84CF-551C3F98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020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574F56-60AC-4EC8-82F5-F7573D4C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5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BCBE-6BA2-4EB5-9D29-15FE88AA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18" y="20988"/>
            <a:ext cx="7886700" cy="64732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Topology of beauty channels </a:t>
            </a:r>
            <a:endParaRPr kumimoji="1" lang="ja-JP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A9D2F-40E1-4539-8E62-328E20CE6C6D}"/>
              </a:ext>
            </a:extLst>
          </p:cNvPr>
          <p:cNvSpPr txBox="1"/>
          <p:nvPr/>
        </p:nvSpPr>
        <p:spPr>
          <a:xfrm>
            <a:off x="3809230" y="902213"/>
            <a:ext cx="661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Symbol" panose="05050102010706020507" pitchFamily="18" charset="2"/>
              </a:rPr>
              <a:t>t</a:t>
            </a:r>
            <a:r>
              <a:rPr kumimoji="1" lang="en-US" altLang="ja-JP" sz="2400" baseline="30000" dirty="0">
                <a:latin typeface="Symbol" panose="05050102010706020507" pitchFamily="18" charset="2"/>
              </a:rPr>
              <a:t>+</a:t>
            </a:r>
            <a:endParaRPr kumimoji="1" lang="en-US" altLang="ja-JP" sz="2400" baseline="30000" dirty="0"/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en-US" altLang="ja-JP" sz="2400" dirty="0"/>
              <a:t>b</a:t>
            </a:r>
          </a:p>
          <a:p>
            <a:endParaRPr kumimoji="1"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74B323-CAF5-4E78-B47A-5B80955053E3}"/>
              </a:ext>
            </a:extLst>
          </p:cNvPr>
          <p:cNvSpPr txBox="1"/>
          <p:nvPr/>
        </p:nvSpPr>
        <p:spPr>
          <a:xfrm>
            <a:off x="552325" y="856046"/>
            <a:ext cx="924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>
                <a:latin typeface="Symbol" panose="05050102010706020507" pitchFamily="18" charset="2"/>
              </a:rPr>
              <a:t>n</a:t>
            </a:r>
            <a:r>
              <a:rPr kumimoji="1" lang="en-US" altLang="ja-JP" sz="2400" baseline="-25000" dirty="0" err="1">
                <a:latin typeface="Symbol" panose="05050102010706020507" pitchFamily="18" charset="2"/>
              </a:rPr>
              <a:t>t</a:t>
            </a:r>
            <a:endParaRPr kumimoji="1" lang="en-US" altLang="ja-JP" sz="2400" baseline="-25000" dirty="0">
              <a:latin typeface="Symbol" panose="05050102010706020507" pitchFamily="18" charset="2"/>
            </a:endParaRPr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en-US" altLang="ja-JP" sz="2400" dirty="0"/>
              <a:t>u</a:t>
            </a:r>
            <a:endParaRPr kumimoji="1" lang="ja-JP" altLang="en-US" sz="24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4E78BCC-EF0F-4C5F-9EC7-630269D724AF}"/>
              </a:ext>
            </a:extLst>
          </p:cNvPr>
          <p:cNvSpPr/>
          <p:nvPr/>
        </p:nvSpPr>
        <p:spPr>
          <a:xfrm>
            <a:off x="5379466" y="816223"/>
            <a:ext cx="2784296" cy="332390"/>
          </a:xfrm>
          <a:custGeom>
            <a:avLst/>
            <a:gdLst>
              <a:gd name="connsiteX0" fmla="*/ 0 w 2784296"/>
              <a:gd name="connsiteY0" fmla="*/ 0 h 421241"/>
              <a:gd name="connsiteX1" fmla="*/ 1500027 w 2784296"/>
              <a:gd name="connsiteY1" fmla="*/ 421241 h 421241"/>
              <a:gd name="connsiteX2" fmla="*/ 2784296 w 2784296"/>
              <a:gd name="connsiteY2" fmla="*/ 0 h 42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4296" h="421241">
                <a:moveTo>
                  <a:pt x="0" y="0"/>
                </a:moveTo>
                <a:cubicBezTo>
                  <a:pt x="517989" y="210620"/>
                  <a:pt x="1035978" y="421241"/>
                  <a:pt x="1500027" y="421241"/>
                </a:cubicBezTo>
                <a:cubicBezTo>
                  <a:pt x="1964076" y="421241"/>
                  <a:pt x="2374186" y="210620"/>
                  <a:pt x="2784296" y="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7BACD44-EDA2-4552-B745-1F7374EA4A72}"/>
              </a:ext>
            </a:extLst>
          </p:cNvPr>
          <p:cNvSpPr/>
          <p:nvPr/>
        </p:nvSpPr>
        <p:spPr>
          <a:xfrm flipV="1">
            <a:off x="5407805" y="2548150"/>
            <a:ext cx="2784296" cy="265018"/>
          </a:xfrm>
          <a:custGeom>
            <a:avLst/>
            <a:gdLst>
              <a:gd name="connsiteX0" fmla="*/ 0 w 2784296"/>
              <a:gd name="connsiteY0" fmla="*/ 0 h 421241"/>
              <a:gd name="connsiteX1" fmla="*/ 1500027 w 2784296"/>
              <a:gd name="connsiteY1" fmla="*/ 421241 h 421241"/>
              <a:gd name="connsiteX2" fmla="*/ 2784296 w 2784296"/>
              <a:gd name="connsiteY2" fmla="*/ 0 h 42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4296" h="421241">
                <a:moveTo>
                  <a:pt x="0" y="0"/>
                </a:moveTo>
                <a:cubicBezTo>
                  <a:pt x="517989" y="210620"/>
                  <a:pt x="1035978" y="421241"/>
                  <a:pt x="1500027" y="421241"/>
                </a:cubicBezTo>
                <a:cubicBezTo>
                  <a:pt x="1964076" y="421241"/>
                  <a:pt x="2374186" y="210620"/>
                  <a:pt x="2784296" y="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F8CCE5-A00A-4088-872B-722E17CFEF96}"/>
              </a:ext>
            </a:extLst>
          </p:cNvPr>
          <p:cNvSpPr txBox="1"/>
          <p:nvPr/>
        </p:nvSpPr>
        <p:spPr>
          <a:xfrm>
            <a:off x="4906856" y="723695"/>
            <a:ext cx="924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>
                <a:latin typeface="Symbol" panose="05050102010706020507" pitchFamily="18" charset="2"/>
              </a:rPr>
              <a:t>n</a:t>
            </a:r>
            <a:r>
              <a:rPr kumimoji="1" lang="en-US" altLang="ja-JP" sz="2400" baseline="-25000" dirty="0" err="1">
                <a:latin typeface="Symbol" panose="05050102010706020507" pitchFamily="18" charset="2"/>
              </a:rPr>
              <a:t>t</a:t>
            </a:r>
            <a:endParaRPr kumimoji="1" lang="en-US" altLang="ja-JP" sz="2400" baseline="-25000" dirty="0">
              <a:latin typeface="Symbol" panose="05050102010706020507" pitchFamily="18" charset="2"/>
            </a:endParaRPr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A1EEB6-7080-41FF-8054-47064B7FEA91}"/>
              </a:ext>
            </a:extLst>
          </p:cNvPr>
          <p:cNvSpPr/>
          <p:nvPr/>
        </p:nvSpPr>
        <p:spPr>
          <a:xfrm>
            <a:off x="5623610" y="2197170"/>
            <a:ext cx="517853" cy="564323"/>
          </a:xfrm>
          <a:custGeom>
            <a:avLst/>
            <a:gdLst>
              <a:gd name="connsiteX0" fmla="*/ 12710 w 680530"/>
              <a:gd name="connsiteY0" fmla="*/ 657546 h 657546"/>
              <a:gd name="connsiteX1" fmla="*/ 12710 w 680530"/>
              <a:gd name="connsiteY1" fmla="*/ 431515 h 657546"/>
              <a:gd name="connsiteX2" fmla="*/ 22984 w 680530"/>
              <a:gd name="connsiteY2" fmla="*/ 400692 h 657546"/>
              <a:gd name="connsiteX3" fmla="*/ 74354 w 680530"/>
              <a:gd name="connsiteY3" fmla="*/ 349321 h 657546"/>
              <a:gd name="connsiteX4" fmla="*/ 125725 w 680530"/>
              <a:gd name="connsiteY4" fmla="*/ 318499 h 657546"/>
              <a:gd name="connsiteX5" fmla="*/ 207918 w 680530"/>
              <a:gd name="connsiteY5" fmla="*/ 339047 h 657546"/>
              <a:gd name="connsiteX6" fmla="*/ 228467 w 680530"/>
              <a:gd name="connsiteY6" fmla="*/ 359595 h 657546"/>
              <a:gd name="connsiteX7" fmla="*/ 238741 w 680530"/>
              <a:gd name="connsiteY7" fmla="*/ 390418 h 657546"/>
              <a:gd name="connsiteX8" fmla="*/ 146274 w 680530"/>
              <a:gd name="connsiteY8" fmla="*/ 390418 h 657546"/>
              <a:gd name="connsiteX9" fmla="*/ 94903 w 680530"/>
              <a:gd name="connsiteY9" fmla="*/ 318499 h 657546"/>
              <a:gd name="connsiteX10" fmla="*/ 105177 w 680530"/>
              <a:gd name="connsiteY10" fmla="*/ 256854 h 657546"/>
              <a:gd name="connsiteX11" fmla="*/ 115451 w 680530"/>
              <a:gd name="connsiteY11" fmla="*/ 226031 h 657546"/>
              <a:gd name="connsiteX12" fmla="*/ 207918 w 680530"/>
              <a:gd name="connsiteY12" fmla="*/ 174661 h 657546"/>
              <a:gd name="connsiteX13" fmla="*/ 238741 w 680530"/>
              <a:gd name="connsiteY13" fmla="*/ 184935 h 657546"/>
              <a:gd name="connsiteX14" fmla="*/ 290112 w 680530"/>
              <a:gd name="connsiteY14" fmla="*/ 236306 h 657546"/>
              <a:gd name="connsiteX15" fmla="*/ 320934 w 680530"/>
              <a:gd name="connsiteY15" fmla="*/ 256854 h 657546"/>
              <a:gd name="connsiteX16" fmla="*/ 331208 w 680530"/>
              <a:gd name="connsiteY16" fmla="*/ 287676 h 657546"/>
              <a:gd name="connsiteX17" fmla="*/ 351757 w 680530"/>
              <a:gd name="connsiteY17" fmla="*/ 308225 h 657546"/>
              <a:gd name="connsiteX18" fmla="*/ 310660 w 680530"/>
              <a:gd name="connsiteY18" fmla="*/ 297951 h 657546"/>
              <a:gd name="connsiteX19" fmla="*/ 249015 w 680530"/>
              <a:gd name="connsiteY19" fmla="*/ 277402 h 657546"/>
              <a:gd name="connsiteX20" fmla="*/ 228467 w 680530"/>
              <a:gd name="connsiteY20" fmla="*/ 215757 h 657546"/>
              <a:gd name="connsiteX21" fmla="*/ 238741 w 680530"/>
              <a:gd name="connsiteY21" fmla="*/ 154112 h 657546"/>
              <a:gd name="connsiteX22" fmla="*/ 269563 w 680530"/>
              <a:gd name="connsiteY22" fmla="*/ 123290 h 657546"/>
              <a:gd name="connsiteX23" fmla="*/ 331208 w 680530"/>
              <a:gd name="connsiteY23" fmla="*/ 92467 h 657546"/>
              <a:gd name="connsiteX24" fmla="*/ 351757 w 680530"/>
              <a:gd name="connsiteY24" fmla="*/ 71919 h 657546"/>
              <a:gd name="connsiteX25" fmla="*/ 423676 w 680530"/>
              <a:gd name="connsiteY25" fmla="*/ 51371 h 657546"/>
              <a:gd name="connsiteX26" fmla="*/ 495595 w 680530"/>
              <a:gd name="connsiteY26" fmla="*/ 71919 h 657546"/>
              <a:gd name="connsiteX27" fmla="*/ 567514 w 680530"/>
              <a:gd name="connsiteY27" fmla="*/ 154112 h 657546"/>
              <a:gd name="connsiteX28" fmla="*/ 588062 w 680530"/>
              <a:gd name="connsiteY28" fmla="*/ 174661 h 657546"/>
              <a:gd name="connsiteX29" fmla="*/ 598336 w 680530"/>
              <a:gd name="connsiteY29" fmla="*/ 205483 h 657546"/>
              <a:gd name="connsiteX30" fmla="*/ 536692 w 680530"/>
              <a:gd name="connsiteY30" fmla="*/ 236306 h 657546"/>
              <a:gd name="connsiteX31" fmla="*/ 454498 w 680530"/>
              <a:gd name="connsiteY31" fmla="*/ 195209 h 657546"/>
              <a:gd name="connsiteX32" fmla="*/ 444224 w 680530"/>
              <a:gd name="connsiteY32" fmla="*/ 82193 h 657546"/>
              <a:gd name="connsiteX33" fmla="*/ 454498 w 680530"/>
              <a:gd name="connsiteY33" fmla="*/ 51371 h 657546"/>
              <a:gd name="connsiteX34" fmla="*/ 475047 w 680530"/>
              <a:gd name="connsiteY34" fmla="*/ 20548 h 657546"/>
              <a:gd name="connsiteX35" fmla="*/ 536692 w 680530"/>
              <a:gd name="connsiteY35" fmla="*/ 0 h 657546"/>
              <a:gd name="connsiteX36" fmla="*/ 618885 w 680530"/>
              <a:gd name="connsiteY36" fmla="*/ 10274 h 657546"/>
              <a:gd name="connsiteX37" fmla="*/ 649707 w 680530"/>
              <a:gd name="connsiteY37" fmla="*/ 20548 h 657546"/>
              <a:gd name="connsiteX38" fmla="*/ 680530 w 680530"/>
              <a:gd name="connsiteY38" fmla="*/ 82193 h 6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80530" h="657546">
                <a:moveTo>
                  <a:pt x="12710" y="657546"/>
                </a:moveTo>
                <a:cubicBezTo>
                  <a:pt x="-4750" y="552794"/>
                  <a:pt x="-3718" y="587575"/>
                  <a:pt x="12710" y="431515"/>
                </a:cubicBezTo>
                <a:cubicBezTo>
                  <a:pt x="13844" y="420744"/>
                  <a:pt x="16486" y="409356"/>
                  <a:pt x="22984" y="400692"/>
                </a:cubicBezTo>
                <a:cubicBezTo>
                  <a:pt x="37514" y="381319"/>
                  <a:pt x="57230" y="366445"/>
                  <a:pt x="74354" y="349321"/>
                </a:cubicBezTo>
                <a:cubicBezTo>
                  <a:pt x="102559" y="321116"/>
                  <a:pt x="85716" y="331835"/>
                  <a:pt x="125725" y="318499"/>
                </a:cubicBezTo>
                <a:cubicBezTo>
                  <a:pt x="136774" y="320709"/>
                  <a:pt x="192121" y="329569"/>
                  <a:pt x="207918" y="339047"/>
                </a:cubicBezTo>
                <a:cubicBezTo>
                  <a:pt x="216224" y="344031"/>
                  <a:pt x="221617" y="352746"/>
                  <a:pt x="228467" y="359595"/>
                </a:cubicBezTo>
                <a:cubicBezTo>
                  <a:pt x="231892" y="369869"/>
                  <a:pt x="245239" y="381754"/>
                  <a:pt x="238741" y="390418"/>
                </a:cubicBezTo>
                <a:cubicBezTo>
                  <a:pt x="221708" y="413128"/>
                  <a:pt x="160781" y="393319"/>
                  <a:pt x="146274" y="390418"/>
                </a:cubicBezTo>
                <a:cubicBezTo>
                  <a:pt x="97519" y="341663"/>
                  <a:pt x="111303" y="367700"/>
                  <a:pt x="94903" y="318499"/>
                </a:cubicBezTo>
                <a:cubicBezTo>
                  <a:pt x="98328" y="297951"/>
                  <a:pt x="100658" y="277190"/>
                  <a:pt x="105177" y="256854"/>
                </a:cubicBezTo>
                <a:cubicBezTo>
                  <a:pt x="107526" y="246282"/>
                  <a:pt x="107793" y="233689"/>
                  <a:pt x="115451" y="226031"/>
                </a:cubicBezTo>
                <a:cubicBezTo>
                  <a:pt x="150778" y="190704"/>
                  <a:pt x="169160" y="187580"/>
                  <a:pt x="207918" y="174661"/>
                </a:cubicBezTo>
                <a:cubicBezTo>
                  <a:pt x="218192" y="178086"/>
                  <a:pt x="230077" y="178437"/>
                  <a:pt x="238741" y="184935"/>
                </a:cubicBezTo>
                <a:cubicBezTo>
                  <a:pt x="258114" y="199465"/>
                  <a:pt x="269963" y="222873"/>
                  <a:pt x="290112" y="236306"/>
                </a:cubicBezTo>
                <a:lnTo>
                  <a:pt x="320934" y="256854"/>
                </a:lnTo>
                <a:cubicBezTo>
                  <a:pt x="324359" y="267128"/>
                  <a:pt x="325636" y="278390"/>
                  <a:pt x="331208" y="287676"/>
                </a:cubicBezTo>
                <a:cubicBezTo>
                  <a:pt x="336192" y="295982"/>
                  <a:pt x="360421" y="303893"/>
                  <a:pt x="351757" y="308225"/>
                </a:cubicBezTo>
                <a:cubicBezTo>
                  <a:pt x="339127" y="314540"/>
                  <a:pt x="324185" y="302009"/>
                  <a:pt x="310660" y="297951"/>
                </a:cubicBezTo>
                <a:cubicBezTo>
                  <a:pt x="289914" y="291727"/>
                  <a:pt x="249015" y="277402"/>
                  <a:pt x="249015" y="277402"/>
                </a:cubicBezTo>
                <a:cubicBezTo>
                  <a:pt x="242166" y="256854"/>
                  <a:pt x="224906" y="237122"/>
                  <a:pt x="228467" y="215757"/>
                </a:cubicBezTo>
                <a:cubicBezTo>
                  <a:pt x="231892" y="195209"/>
                  <a:pt x="230280" y="173148"/>
                  <a:pt x="238741" y="154112"/>
                </a:cubicBezTo>
                <a:cubicBezTo>
                  <a:pt x="244642" y="140835"/>
                  <a:pt x="258401" y="132592"/>
                  <a:pt x="269563" y="123290"/>
                </a:cubicBezTo>
                <a:cubicBezTo>
                  <a:pt x="296117" y="101162"/>
                  <a:pt x="300319" y="102764"/>
                  <a:pt x="331208" y="92467"/>
                </a:cubicBezTo>
                <a:cubicBezTo>
                  <a:pt x="338058" y="85618"/>
                  <a:pt x="343451" y="76903"/>
                  <a:pt x="351757" y="71919"/>
                </a:cubicBezTo>
                <a:cubicBezTo>
                  <a:pt x="362286" y="65602"/>
                  <a:pt x="415999" y="53290"/>
                  <a:pt x="423676" y="51371"/>
                </a:cubicBezTo>
                <a:cubicBezTo>
                  <a:pt x="427234" y="52260"/>
                  <a:pt x="488226" y="66392"/>
                  <a:pt x="495595" y="71919"/>
                </a:cubicBezTo>
                <a:cubicBezTo>
                  <a:pt x="558964" y="119445"/>
                  <a:pt x="531868" y="109553"/>
                  <a:pt x="567514" y="154112"/>
                </a:cubicBezTo>
                <a:cubicBezTo>
                  <a:pt x="573565" y="161676"/>
                  <a:pt x="581213" y="167811"/>
                  <a:pt x="588062" y="174661"/>
                </a:cubicBezTo>
                <a:cubicBezTo>
                  <a:pt x="591487" y="184935"/>
                  <a:pt x="602358" y="195428"/>
                  <a:pt x="598336" y="205483"/>
                </a:cubicBezTo>
                <a:cubicBezTo>
                  <a:pt x="592208" y="220802"/>
                  <a:pt x="549666" y="231981"/>
                  <a:pt x="536692" y="236306"/>
                </a:cubicBezTo>
                <a:cubicBezTo>
                  <a:pt x="465857" y="212694"/>
                  <a:pt x="490363" y="231073"/>
                  <a:pt x="454498" y="195209"/>
                </a:cubicBezTo>
                <a:cubicBezTo>
                  <a:pt x="431001" y="124717"/>
                  <a:pt x="427628" y="148579"/>
                  <a:pt x="444224" y="82193"/>
                </a:cubicBezTo>
                <a:cubicBezTo>
                  <a:pt x="446851" y="71687"/>
                  <a:pt x="449655" y="61057"/>
                  <a:pt x="454498" y="51371"/>
                </a:cubicBezTo>
                <a:cubicBezTo>
                  <a:pt x="460020" y="40326"/>
                  <a:pt x="464576" y="27093"/>
                  <a:pt x="475047" y="20548"/>
                </a:cubicBezTo>
                <a:cubicBezTo>
                  <a:pt x="493415" y="9068"/>
                  <a:pt x="536692" y="0"/>
                  <a:pt x="536692" y="0"/>
                </a:cubicBezTo>
                <a:cubicBezTo>
                  <a:pt x="564090" y="3425"/>
                  <a:pt x="591719" y="5335"/>
                  <a:pt x="618885" y="10274"/>
                </a:cubicBezTo>
                <a:cubicBezTo>
                  <a:pt x="629540" y="12211"/>
                  <a:pt x="643412" y="11735"/>
                  <a:pt x="649707" y="20548"/>
                </a:cubicBezTo>
                <a:cubicBezTo>
                  <a:pt x="696060" y="85442"/>
                  <a:pt x="644687" y="82193"/>
                  <a:pt x="680530" y="82193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CE81385-7E56-46FF-A48A-18E79C83BF25}"/>
              </a:ext>
            </a:extLst>
          </p:cNvPr>
          <p:cNvSpPr/>
          <p:nvPr/>
        </p:nvSpPr>
        <p:spPr>
          <a:xfrm>
            <a:off x="6154220" y="2227399"/>
            <a:ext cx="2013735" cy="329368"/>
          </a:xfrm>
          <a:custGeom>
            <a:avLst/>
            <a:gdLst>
              <a:gd name="connsiteX0" fmla="*/ 0 w 2013735"/>
              <a:gd name="connsiteY0" fmla="*/ 595 h 329368"/>
              <a:gd name="connsiteX1" fmla="*/ 760288 w 2013735"/>
              <a:gd name="connsiteY1" fmla="*/ 51966 h 329368"/>
              <a:gd name="connsiteX2" fmla="*/ 2013735 w 2013735"/>
              <a:gd name="connsiteY2" fmla="*/ 329368 h 32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3735" h="329368">
                <a:moveTo>
                  <a:pt x="0" y="595"/>
                </a:moveTo>
                <a:cubicBezTo>
                  <a:pt x="212333" y="-1117"/>
                  <a:pt x="424666" y="-2829"/>
                  <a:pt x="760288" y="51966"/>
                </a:cubicBezTo>
                <a:cubicBezTo>
                  <a:pt x="1095910" y="106761"/>
                  <a:pt x="1554822" y="218064"/>
                  <a:pt x="2013735" y="32936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0455C5-0FE2-4CCC-9BFA-F920F86CD161}"/>
              </a:ext>
            </a:extLst>
          </p:cNvPr>
          <p:cNvSpPr txBox="1"/>
          <p:nvPr/>
        </p:nvSpPr>
        <p:spPr>
          <a:xfrm>
            <a:off x="6141463" y="1745108"/>
            <a:ext cx="40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</a:t>
            </a:r>
            <a:endParaRPr kumimoji="1" lang="ja-JP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79A6E2-7ED8-470E-94CC-A4110D46245C}"/>
              </a:ext>
            </a:extLst>
          </p:cNvPr>
          <p:cNvSpPr txBox="1"/>
          <p:nvPr/>
        </p:nvSpPr>
        <p:spPr>
          <a:xfrm>
            <a:off x="7443338" y="2135202"/>
            <a:ext cx="44769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</a:t>
            </a:r>
            <a:endParaRPr kumimoji="1" lang="ja-JP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580763-E2E5-41D3-A927-D16A9D297775}"/>
              </a:ext>
            </a:extLst>
          </p:cNvPr>
          <p:cNvSpPr txBox="1"/>
          <p:nvPr/>
        </p:nvSpPr>
        <p:spPr>
          <a:xfrm>
            <a:off x="7970003" y="1731805"/>
            <a:ext cx="31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</a:t>
            </a:r>
            <a:endParaRPr kumimoji="1" lang="ja-JP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493072-5506-4D27-B048-0158194429F3}"/>
              </a:ext>
            </a:extLst>
          </p:cNvPr>
          <p:cNvSpPr txBox="1"/>
          <p:nvPr/>
        </p:nvSpPr>
        <p:spPr>
          <a:xfrm>
            <a:off x="5070762" y="1705051"/>
            <a:ext cx="107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Sea cc quarks</a:t>
            </a:r>
            <a:endParaRPr kumimoji="1" lang="ja-JP" alt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6FCDC6-CB77-4919-935C-3E006F4A4867}"/>
              </a:ext>
            </a:extLst>
          </p:cNvPr>
          <p:cNvCxnSpPr>
            <a:cxnSpLocks/>
          </p:cNvCxnSpPr>
          <p:nvPr/>
        </p:nvCxnSpPr>
        <p:spPr>
          <a:xfrm flipV="1">
            <a:off x="1245903" y="3578686"/>
            <a:ext cx="838986" cy="4007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EAAEC0-7B50-40A7-8334-D60EBEBB64D3}"/>
              </a:ext>
            </a:extLst>
          </p:cNvPr>
          <p:cNvCxnSpPr>
            <a:cxnSpLocks/>
          </p:cNvCxnSpPr>
          <p:nvPr/>
        </p:nvCxnSpPr>
        <p:spPr>
          <a:xfrm>
            <a:off x="2084889" y="3578686"/>
            <a:ext cx="1782468" cy="113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56B62D-5EA7-49FF-A601-118615B31E35}"/>
              </a:ext>
            </a:extLst>
          </p:cNvPr>
          <p:cNvCxnSpPr/>
          <p:nvPr/>
        </p:nvCxnSpPr>
        <p:spPr>
          <a:xfrm>
            <a:off x="1245903" y="3979423"/>
            <a:ext cx="1300899" cy="848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0CBB9AD-ED93-4881-AE17-BB32B0978275}"/>
              </a:ext>
            </a:extLst>
          </p:cNvPr>
          <p:cNvCxnSpPr>
            <a:cxnSpLocks/>
          </p:cNvCxnSpPr>
          <p:nvPr/>
        </p:nvCxnSpPr>
        <p:spPr>
          <a:xfrm>
            <a:off x="2546802" y="4073691"/>
            <a:ext cx="565609" cy="3913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A6114F-F4D6-411C-B59F-DF1EFF2660E3}"/>
              </a:ext>
            </a:extLst>
          </p:cNvPr>
          <p:cNvCxnSpPr/>
          <p:nvPr/>
        </p:nvCxnSpPr>
        <p:spPr>
          <a:xfrm flipV="1">
            <a:off x="3121837" y="4262227"/>
            <a:ext cx="829559" cy="2027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FE5D44C-3FB1-44F1-A4E6-874780380A0E}"/>
              </a:ext>
            </a:extLst>
          </p:cNvPr>
          <p:cNvCxnSpPr>
            <a:cxnSpLocks/>
          </p:cNvCxnSpPr>
          <p:nvPr/>
        </p:nvCxnSpPr>
        <p:spPr>
          <a:xfrm flipV="1">
            <a:off x="5308855" y="3578686"/>
            <a:ext cx="838986" cy="4007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DF97B46-C911-4DB2-B4F9-401BE4C87A6C}"/>
              </a:ext>
            </a:extLst>
          </p:cNvPr>
          <p:cNvCxnSpPr>
            <a:cxnSpLocks/>
          </p:cNvCxnSpPr>
          <p:nvPr/>
        </p:nvCxnSpPr>
        <p:spPr>
          <a:xfrm>
            <a:off x="6147841" y="3578686"/>
            <a:ext cx="1782468" cy="1137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95116E4-08AD-4A86-B4B0-2B94C6B412D5}"/>
              </a:ext>
            </a:extLst>
          </p:cNvPr>
          <p:cNvCxnSpPr/>
          <p:nvPr/>
        </p:nvCxnSpPr>
        <p:spPr>
          <a:xfrm>
            <a:off x="5308855" y="3979423"/>
            <a:ext cx="1300899" cy="848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C8DC738-E7AA-4F8C-9D0D-7F39870A9741}"/>
              </a:ext>
            </a:extLst>
          </p:cNvPr>
          <p:cNvCxnSpPr>
            <a:cxnSpLocks/>
          </p:cNvCxnSpPr>
          <p:nvPr/>
        </p:nvCxnSpPr>
        <p:spPr>
          <a:xfrm>
            <a:off x="6609754" y="4073691"/>
            <a:ext cx="565609" cy="3913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E9939B7-C333-4F4E-8CC5-5532885D9F0D}"/>
              </a:ext>
            </a:extLst>
          </p:cNvPr>
          <p:cNvCxnSpPr/>
          <p:nvPr/>
        </p:nvCxnSpPr>
        <p:spPr>
          <a:xfrm flipV="1">
            <a:off x="7184789" y="4262227"/>
            <a:ext cx="829559" cy="2027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7DEF997-DCF1-42B6-A497-3316BF590318}"/>
              </a:ext>
            </a:extLst>
          </p:cNvPr>
          <p:cNvCxnSpPr/>
          <p:nvPr/>
        </p:nvCxnSpPr>
        <p:spPr>
          <a:xfrm>
            <a:off x="5308855" y="3979423"/>
            <a:ext cx="978823" cy="5644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9BD9C2A-C420-4E9F-935B-599E9DA42F2F}"/>
              </a:ext>
            </a:extLst>
          </p:cNvPr>
          <p:cNvCxnSpPr/>
          <p:nvPr/>
        </p:nvCxnSpPr>
        <p:spPr>
          <a:xfrm>
            <a:off x="6287620" y="4553343"/>
            <a:ext cx="1876142" cy="3110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9334B6B-A958-4A66-91C2-3B2561B73B61}"/>
              </a:ext>
            </a:extLst>
          </p:cNvPr>
          <p:cNvSpPr txBox="1"/>
          <p:nvPr/>
        </p:nvSpPr>
        <p:spPr>
          <a:xfrm>
            <a:off x="570069" y="3187173"/>
            <a:ext cx="25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Topology in detector</a:t>
            </a:r>
            <a:endParaRPr kumimoji="1" lang="ja-JP" alt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BB05470-CF2A-4195-B52F-FC08508633CB}"/>
              </a:ext>
            </a:extLst>
          </p:cNvPr>
          <p:cNvSpPr txBox="1"/>
          <p:nvPr/>
        </p:nvSpPr>
        <p:spPr>
          <a:xfrm>
            <a:off x="1434440" y="3420591"/>
            <a:ext cx="65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latin typeface="Symbol" panose="05050102010706020507" pitchFamily="18" charset="2"/>
              </a:rPr>
              <a:t>t</a:t>
            </a:r>
            <a:endParaRPr kumimoji="1" lang="en-US" altLang="ja-JP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3EE5732-F752-46F0-939E-E21CC77F8CFB}"/>
              </a:ext>
            </a:extLst>
          </p:cNvPr>
          <p:cNvSpPr txBox="1"/>
          <p:nvPr/>
        </p:nvSpPr>
        <p:spPr>
          <a:xfrm>
            <a:off x="1714024" y="4021843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endParaRPr kumimoji="1" lang="ja-JP" alt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DE8CA0E-7450-4DA7-B41D-EEF3810CB1A2}"/>
              </a:ext>
            </a:extLst>
          </p:cNvPr>
          <p:cNvSpPr txBox="1"/>
          <p:nvPr/>
        </p:nvSpPr>
        <p:spPr>
          <a:xfrm>
            <a:off x="2738415" y="3942831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</a:t>
            </a:r>
            <a:endParaRPr kumimoji="1" lang="ja-JP" alt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2C12531-A615-449C-BE78-3A1489A29EB1}"/>
              </a:ext>
            </a:extLst>
          </p:cNvPr>
          <p:cNvSpPr txBox="1"/>
          <p:nvPr/>
        </p:nvSpPr>
        <p:spPr>
          <a:xfrm>
            <a:off x="3960822" y="40642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DFCBDE4-1633-441B-A1D8-255DBB98379C}"/>
              </a:ext>
            </a:extLst>
          </p:cNvPr>
          <p:cNvSpPr txBox="1"/>
          <p:nvPr/>
        </p:nvSpPr>
        <p:spPr>
          <a:xfrm>
            <a:off x="3849918" y="35077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CDD7DBA-056A-4B9E-9479-048DD03BEDB3}"/>
              </a:ext>
            </a:extLst>
          </p:cNvPr>
          <p:cNvSpPr txBox="1"/>
          <p:nvPr/>
        </p:nvSpPr>
        <p:spPr>
          <a:xfrm>
            <a:off x="5632484" y="3414936"/>
            <a:ext cx="65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latin typeface="Symbol" panose="05050102010706020507" pitchFamily="18" charset="2"/>
              </a:rPr>
              <a:t>t</a:t>
            </a:r>
            <a:endParaRPr kumimoji="1" lang="en-US" altLang="ja-JP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F23916-45E1-4AEC-AF64-29BEFE75E0F5}"/>
              </a:ext>
            </a:extLst>
          </p:cNvPr>
          <p:cNvSpPr txBox="1"/>
          <p:nvPr/>
        </p:nvSpPr>
        <p:spPr>
          <a:xfrm>
            <a:off x="6062320" y="373247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endParaRPr kumimoji="1" lang="ja-JP" alt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9F9735C-018E-4867-BEED-3852AD7B157B}"/>
              </a:ext>
            </a:extLst>
          </p:cNvPr>
          <p:cNvSpPr txBox="1"/>
          <p:nvPr/>
        </p:nvSpPr>
        <p:spPr>
          <a:xfrm>
            <a:off x="6936459" y="3937176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</a:t>
            </a:r>
            <a:endParaRPr kumimoji="1" lang="ja-JP" alt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B86B9AB-86D6-4F70-90A2-798CA5344084}"/>
              </a:ext>
            </a:extLst>
          </p:cNvPr>
          <p:cNvSpPr txBox="1"/>
          <p:nvPr/>
        </p:nvSpPr>
        <p:spPr>
          <a:xfrm>
            <a:off x="8158866" y="405860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4AF699-E600-4678-A997-0297A0151D63}"/>
              </a:ext>
            </a:extLst>
          </p:cNvPr>
          <p:cNvSpPr txBox="1"/>
          <p:nvPr/>
        </p:nvSpPr>
        <p:spPr>
          <a:xfrm>
            <a:off x="8047962" y="350209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85DC36A-0A53-4BA0-9266-C5348A4F3870}"/>
              </a:ext>
            </a:extLst>
          </p:cNvPr>
          <p:cNvSpPr txBox="1"/>
          <p:nvPr/>
        </p:nvSpPr>
        <p:spPr>
          <a:xfrm>
            <a:off x="5491372" y="4280335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</a:t>
            </a:r>
            <a:endParaRPr kumimoji="1" lang="ja-JP" alt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0A4B87-AB21-4AD7-B5D9-3D34F116270D}"/>
              </a:ext>
            </a:extLst>
          </p:cNvPr>
          <p:cNvSpPr txBox="1"/>
          <p:nvPr/>
        </p:nvSpPr>
        <p:spPr>
          <a:xfrm>
            <a:off x="8167955" y="461512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EE576D8-812F-403B-B761-F483904BA8A9}"/>
              </a:ext>
            </a:extLst>
          </p:cNvPr>
          <p:cNvCxnSpPr/>
          <p:nvPr/>
        </p:nvCxnSpPr>
        <p:spPr>
          <a:xfrm>
            <a:off x="676523" y="1029854"/>
            <a:ext cx="10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9A902472-0625-47C1-9CBF-200158E248F9}"/>
              </a:ext>
            </a:extLst>
          </p:cNvPr>
          <p:cNvSpPr txBox="1"/>
          <p:nvPr/>
        </p:nvSpPr>
        <p:spPr>
          <a:xfrm>
            <a:off x="8205251" y="669079"/>
            <a:ext cx="6614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Symbol" panose="05050102010706020507" pitchFamily="18" charset="2"/>
              </a:rPr>
              <a:t>t</a:t>
            </a:r>
            <a:r>
              <a:rPr kumimoji="1" lang="en-US" altLang="ja-JP" sz="2400" baseline="30000" dirty="0">
                <a:latin typeface="Symbol" panose="05050102010706020507" pitchFamily="18" charset="2"/>
              </a:rPr>
              <a:t>-</a:t>
            </a:r>
            <a:endParaRPr kumimoji="1" lang="en-US" altLang="ja-JP" sz="2400" baseline="30000" dirty="0"/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endParaRPr kumimoji="1" lang="ja-JP" altLang="en-US" sz="24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CB8E283-B945-476A-AF25-2409FE092C7A}"/>
              </a:ext>
            </a:extLst>
          </p:cNvPr>
          <p:cNvCxnSpPr/>
          <p:nvPr/>
        </p:nvCxnSpPr>
        <p:spPr>
          <a:xfrm>
            <a:off x="6225802" y="1855110"/>
            <a:ext cx="10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F5DBDC8-BFB0-4E70-B35D-A01F9DF2DD6D}"/>
              </a:ext>
            </a:extLst>
          </p:cNvPr>
          <p:cNvCxnSpPr/>
          <p:nvPr/>
        </p:nvCxnSpPr>
        <p:spPr>
          <a:xfrm>
            <a:off x="8048216" y="1791730"/>
            <a:ext cx="10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6FC2ABD-2BDA-4B3C-BF1B-E88816DCC878}"/>
              </a:ext>
            </a:extLst>
          </p:cNvPr>
          <p:cNvSpPr/>
          <p:nvPr/>
        </p:nvSpPr>
        <p:spPr>
          <a:xfrm>
            <a:off x="1024935" y="967624"/>
            <a:ext cx="2784296" cy="332390"/>
          </a:xfrm>
          <a:custGeom>
            <a:avLst/>
            <a:gdLst>
              <a:gd name="connsiteX0" fmla="*/ 0 w 2784296"/>
              <a:gd name="connsiteY0" fmla="*/ 0 h 421241"/>
              <a:gd name="connsiteX1" fmla="*/ 1500027 w 2784296"/>
              <a:gd name="connsiteY1" fmla="*/ 421241 h 421241"/>
              <a:gd name="connsiteX2" fmla="*/ 2784296 w 2784296"/>
              <a:gd name="connsiteY2" fmla="*/ 0 h 42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4296" h="421241">
                <a:moveTo>
                  <a:pt x="0" y="0"/>
                </a:moveTo>
                <a:cubicBezTo>
                  <a:pt x="517989" y="210620"/>
                  <a:pt x="1035978" y="421241"/>
                  <a:pt x="1500027" y="421241"/>
                </a:cubicBezTo>
                <a:cubicBezTo>
                  <a:pt x="1964076" y="421241"/>
                  <a:pt x="2374186" y="210620"/>
                  <a:pt x="2784296" y="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E87EF6DF-A17A-42D4-9D7A-C825BE700628}"/>
              </a:ext>
            </a:extLst>
          </p:cNvPr>
          <p:cNvSpPr/>
          <p:nvPr/>
        </p:nvSpPr>
        <p:spPr>
          <a:xfrm flipV="1">
            <a:off x="1024935" y="2075425"/>
            <a:ext cx="2784296" cy="265018"/>
          </a:xfrm>
          <a:custGeom>
            <a:avLst/>
            <a:gdLst>
              <a:gd name="connsiteX0" fmla="*/ 0 w 2784296"/>
              <a:gd name="connsiteY0" fmla="*/ 0 h 421241"/>
              <a:gd name="connsiteX1" fmla="*/ 1500027 w 2784296"/>
              <a:gd name="connsiteY1" fmla="*/ 421241 h 421241"/>
              <a:gd name="connsiteX2" fmla="*/ 2784296 w 2784296"/>
              <a:gd name="connsiteY2" fmla="*/ 0 h 42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4296" h="421241">
                <a:moveTo>
                  <a:pt x="0" y="0"/>
                </a:moveTo>
                <a:cubicBezTo>
                  <a:pt x="517989" y="210620"/>
                  <a:pt x="1035978" y="421241"/>
                  <a:pt x="1500027" y="421241"/>
                </a:cubicBezTo>
                <a:cubicBezTo>
                  <a:pt x="1964076" y="421241"/>
                  <a:pt x="2374186" y="210620"/>
                  <a:pt x="2784296" y="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13499AF-F98E-41C9-8A3F-CD9AB9912C47}"/>
              </a:ext>
            </a:extLst>
          </p:cNvPr>
          <p:cNvSpPr txBox="1"/>
          <p:nvPr/>
        </p:nvSpPr>
        <p:spPr>
          <a:xfrm>
            <a:off x="5632484" y="3433986"/>
            <a:ext cx="65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latin typeface="Symbol" panose="05050102010706020507" pitchFamily="18" charset="2"/>
              </a:rPr>
              <a:t>t</a:t>
            </a:r>
            <a:endParaRPr kumimoji="1" lang="en-US" altLang="ja-JP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8531E0-65D3-4A7E-B520-10F0BB752636}"/>
              </a:ext>
            </a:extLst>
          </p:cNvPr>
          <p:cNvSpPr/>
          <p:nvPr/>
        </p:nvSpPr>
        <p:spPr>
          <a:xfrm>
            <a:off x="1761397" y="964843"/>
            <a:ext cx="1325934" cy="130881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FA63BD0-B3C0-44BA-989A-FDC5F812C7B0}"/>
              </a:ext>
            </a:extLst>
          </p:cNvPr>
          <p:cNvSpPr/>
          <p:nvPr/>
        </p:nvSpPr>
        <p:spPr>
          <a:xfrm>
            <a:off x="6155267" y="1785352"/>
            <a:ext cx="1930400" cy="426565"/>
          </a:xfrm>
          <a:custGeom>
            <a:avLst/>
            <a:gdLst>
              <a:gd name="connsiteX0" fmla="*/ 0 w 1930400"/>
              <a:gd name="connsiteY0" fmla="*/ 426565 h 426565"/>
              <a:gd name="connsiteX1" fmla="*/ 846666 w 1930400"/>
              <a:gd name="connsiteY1" fmla="*/ 3231 h 426565"/>
              <a:gd name="connsiteX2" fmla="*/ 1930400 w 1930400"/>
              <a:gd name="connsiteY2" fmla="*/ 265698 h 4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426565">
                <a:moveTo>
                  <a:pt x="0" y="426565"/>
                </a:moveTo>
                <a:cubicBezTo>
                  <a:pt x="262466" y="228303"/>
                  <a:pt x="524933" y="30042"/>
                  <a:pt x="846666" y="3231"/>
                </a:cubicBezTo>
                <a:cubicBezTo>
                  <a:pt x="1168399" y="-23580"/>
                  <a:pt x="1549399" y="121059"/>
                  <a:pt x="1930400" y="26569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BDC37F0A-9C88-4440-85B1-14A217FBFC07}"/>
              </a:ext>
            </a:extLst>
          </p:cNvPr>
          <p:cNvSpPr/>
          <p:nvPr/>
        </p:nvSpPr>
        <p:spPr>
          <a:xfrm>
            <a:off x="6552246" y="794583"/>
            <a:ext cx="930003" cy="130881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F7394A5-09E3-4E14-ABE5-18308E6AE7AD}"/>
              </a:ext>
            </a:extLst>
          </p:cNvPr>
          <p:cNvCxnSpPr/>
          <p:nvPr/>
        </p:nvCxnSpPr>
        <p:spPr>
          <a:xfrm>
            <a:off x="5644519" y="1808662"/>
            <a:ext cx="10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9E84E8-5BE0-4205-BD94-FB1A0EE0EF6A}"/>
                  </a:ext>
                </a:extLst>
              </p:cNvPr>
              <p:cNvSpPr txBox="1"/>
              <p:nvPr/>
            </p:nvSpPr>
            <p:spPr>
              <a:xfrm>
                <a:off x="817618" y="5314950"/>
                <a:ext cx="2547887" cy="676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𝑟𝑒𝑙</m:t>
                          </m:r>
                        </m:sup>
                      </m:sSubSup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9E84E8-5BE0-4205-BD94-FB1A0EE0E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18" y="5314950"/>
                <a:ext cx="2547887" cy="6766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853DA28-39FE-407C-92F5-9573CD42EA30}"/>
                  </a:ext>
                </a:extLst>
              </p:cNvPr>
              <p:cNvSpPr txBox="1"/>
              <p:nvPr/>
            </p:nvSpPr>
            <p:spPr>
              <a:xfrm>
                <a:off x="819914" y="6051558"/>
                <a:ext cx="2547887" cy="749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𝑟𝑒𝑙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𝑟𝑒𝑙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853DA28-39FE-407C-92F5-9573CD42E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14" y="6051558"/>
                <a:ext cx="2547887" cy="7491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9397EBD-971D-4F2E-94A7-96590746A478}"/>
                  </a:ext>
                </a:extLst>
              </p:cNvPr>
              <p:cNvSpPr txBox="1"/>
              <p:nvPr/>
            </p:nvSpPr>
            <p:spPr>
              <a:xfrm>
                <a:off x="3960822" y="5327496"/>
                <a:ext cx="3315795" cy="676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  <m:sup>
                          <m:r>
                            <a:rPr kumimoji="1"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𝑟𝑒𝑙</m:t>
                          </m:r>
                        </m:sup>
                      </m:sSubSup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𝐵𝐷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𝐵𝐷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9397EBD-971D-4F2E-94A7-96590746A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822" y="5327496"/>
                <a:ext cx="3315795" cy="6766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3FF27EF-DA75-4C16-BD9D-2BCB60006E46}"/>
                  </a:ext>
                </a:extLst>
              </p:cNvPr>
              <p:cNvSpPr txBox="1"/>
              <p:nvPr/>
            </p:nvSpPr>
            <p:spPr>
              <a:xfrm>
                <a:off x="4034911" y="6087833"/>
                <a:ext cx="2547887" cy="749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𝐵𝐷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𝑟𝑒𝑙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𝑟𝑒𝑙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3FF27EF-DA75-4C16-BD9D-2BCB60006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911" y="6087833"/>
                <a:ext cx="2547887" cy="7491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624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192.168.0.18\disk_e\udd\komatsu\wa75\pict0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51" y="1475260"/>
            <a:ext cx="2562364" cy="11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0.18\disk_e\udd\komatsu\wa75\pict00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3" y="1481658"/>
            <a:ext cx="3123166" cy="93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0.18\disk_e\udd\komatsu\wa75\pict01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45478"/>
            <a:ext cx="2968148" cy="11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92.168.0.18\disk_e\udd\komatsu\wa75\pict04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77" y="3006476"/>
            <a:ext cx="3665731" cy="9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0.18\disk_e\udd\komatsu\wa75\pict03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51242"/>
            <a:ext cx="3433203" cy="10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192.168.0.18\disk_e\udd\komatsu\wa75\pict05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21088"/>
            <a:ext cx="4280106" cy="197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976579" y="404664"/>
            <a:ext cx="6897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CERN WA75</a:t>
            </a:r>
          </a:p>
          <a:p>
            <a:pPr algn="ctr"/>
            <a:r>
              <a:rPr lang="en-US" altLang="ja-JP" dirty="0"/>
              <a:t>Direct Observation of the Decay of Beauty particles into charm particles</a:t>
            </a:r>
          </a:p>
          <a:p>
            <a:pPr algn="ctr"/>
            <a:r>
              <a:rPr kumimoji="1" lang="en-US" altLang="ja-JP" dirty="0"/>
              <a:t>Phys. Lett. B158, 186, 1985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102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A8BDD-7A20-4716-A3E9-6BF135C2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6606"/>
            <a:ext cx="7886700" cy="96837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Motivation for high energy neutrinos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C1F07-4E09-49F3-86D2-D4814E4EC5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375" y="1081158"/>
                <a:ext cx="4841705" cy="435133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sz="2400" dirty="0"/>
                  <a:t>Neutrino-quark scattering are basic tools to study interactions between leptons and quarks</a:t>
                </a:r>
              </a:p>
              <a:p>
                <a:pPr lvl="1"/>
                <a:r>
                  <a:rPr kumimoji="1" lang="en-US" altLang="ja-JP" sz="2000" dirty="0"/>
                  <a:t>Those in high energy (DIS regime) tell fundamental interactions between neutrinos and quarks</a:t>
                </a:r>
              </a:p>
              <a:p>
                <a:r>
                  <a:rPr lang="en-US" altLang="ja-JP" sz="2400" dirty="0"/>
                  <a:t>Flavor physics with high energy neutrinos,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ja-JP" sz="2400" dirty="0"/>
                  <a:t> and charm, beauty</a:t>
                </a:r>
              </a:p>
              <a:p>
                <a:r>
                  <a:rPr kumimoji="1" lang="en-US" altLang="ja-JP" sz="2400" dirty="0"/>
                  <a:t>BSM search, e.g. flavor anomaly involving heavy leptons and quarks</a:t>
                </a: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C1F07-4E09-49F3-86D2-D4814E4EC5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375" y="1081158"/>
                <a:ext cx="4841705" cy="4351338"/>
              </a:xfrm>
              <a:blipFill>
                <a:blip r:embed="rId2"/>
                <a:stretch>
                  <a:fillRect l="-1637" t="-1961" r="-2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06B0400-29B3-4E07-A5A8-BE54FE994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1" y="1304924"/>
            <a:ext cx="3910012" cy="26488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340DEB-B7C7-4C1B-95A3-D416A52BC134}"/>
              </a:ext>
            </a:extLst>
          </p:cNvPr>
          <p:cNvGrpSpPr/>
          <p:nvPr/>
        </p:nvGrpSpPr>
        <p:grpSpPr>
          <a:xfrm>
            <a:off x="5543550" y="1333499"/>
            <a:ext cx="1504950" cy="2315370"/>
            <a:chOff x="5543550" y="1333499"/>
            <a:chExt cx="1504950" cy="23153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5C7E57C-0324-4D73-A86C-CC59A37F6928}"/>
                </a:ext>
              </a:extLst>
            </p:cNvPr>
            <p:cNvSpPr/>
            <p:nvPr/>
          </p:nvSpPr>
          <p:spPr>
            <a:xfrm>
              <a:off x="5543550" y="1858169"/>
              <a:ext cx="1504950" cy="179070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72415FF-EEC0-40DF-A6E4-F504C5CD2756}"/>
                    </a:ext>
                  </a:extLst>
                </p:cNvPr>
                <p:cNvSpPr txBox="1"/>
                <p:nvPr/>
              </p:nvSpPr>
              <p:spPr>
                <a:xfrm>
                  <a:off x="5610226" y="1333499"/>
                  <a:ext cx="1200150" cy="646331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/>
                    <a:t>QE, Res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72415FF-EEC0-40DF-A6E4-F504C5CD27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0226" y="1333499"/>
                  <a:ext cx="1200150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4040" t="-560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9B4A34-AE7B-493D-9A7F-3C681578EB40}"/>
              </a:ext>
            </a:extLst>
          </p:cNvPr>
          <p:cNvGrpSpPr/>
          <p:nvPr/>
        </p:nvGrpSpPr>
        <p:grpSpPr>
          <a:xfrm>
            <a:off x="6810376" y="1333499"/>
            <a:ext cx="2107406" cy="2315370"/>
            <a:chOff x="5543550" y="1333499"/>
            <a:chExt cx="1771650" cy="231537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8E2BF56-4958-4067-BA38-13A9A07A53BA}"/>
                </a:ext>
              </a:extLst>
            </p:cNvPr>
            <p:cNvSpPr/>
            <p:nvPr/>
          </p:nvSpPr>
          <p:spPr>
            <a:xfrm>
              <a:off x="5543550" y="1858169"/>
              <a:ext cx="1771650" cy="1790700"/>
            </a:xfrm>
            <a:prstGeom prst="ellipse">
              <a:avLst/>
            </a:prstGeom>
            <a:noFill/>
            <a:ln w="57150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1A2A3B4-4621-4ADA-AED8-56552B77CB8D}"/>
                    </a:ext>
                  </a:extLst>
                </p:cNvPr>
                <p:cNvSpPr txBox="1"/>
                <p:nvPr/>
              </p:nvSpPr>
              <p:spPr>
                <a:xfrm>
                  <a:off x="5610226" y="1333499"/>
                  <a:ext cx="1200150" cy="646331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/>
                    <a:t>DIS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1A2A3B4-4621-4ADA-AED8-56552B77CB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0226" y="1333499"/>
                  <a:ext cx="1200150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3404" t="-5607" b="-186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2DEA80D-4157-4FE7-9D7F-DD5147DCE92B}"/>
              </a:ext>
            </a:extLst>
          </p:cNvPr>
          <p:cNvGrpSpPr/>
          <p:nvPr/>
        </p:nvGrpSpPr>
        <p:grpSpPr>
          <a:xfrm>
            <a:off x="427158" y="5145654"/>
            <a:ext cx="3559885" cy="1405396"/>
            <a:chOff x="213366" y="5181490"/>
            <a:chExt cx="4222603" cy="158144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745117F-2E4D-438D-B989-D3C971EA077B}"/>
                </a:ext>
              </a:extLst>
            </p:cNvPr>
            <p:cNvSpPr/>
            <p:nvPr/>
          </p:nvSpPr>
          <p:spPr>
            <a:xfrm>
              <a:off x="1329267" y="5907623"/>
              <a:ext cx="2730504" cy="400051"/>
            </a:xfrm>
            <a:custGeom>
              <a:avLst/>
              <a:gdLst>
                <a:gd name="connsiteX0" fmla="*/ 0 w 2686050"/>
                <a:gd name="connsiteY0" fmla="*/ 0 h 609600"/>
                <a:gd name="connsiteX1" fmla="*/ 1400175 w 2686050"/>
                <a:gd name="connsiteY1" fmla="*/ 0 h 609600"/>
                <a:gd name="connsiteX2" fmla="*/ 2686050 w 268605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6050" h="609600">
                  <a:moveTo>
                    <a:pt x="0" y="0"/>
                  </a:moveTo>
                  <a:lnTo>
                    <a:pt x="1400175" y="0"/>
                  </a:lnTo>
                  <a:lnTo>
                    <a:pt x="2686050" y="609600"/>
                  </a:ln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7D2D656-53CE-4463-BC8E-49B81DA920F0}"/>
                </a:ext>
              </a:extLst>
            </p:cNvPr>
            <p:cNvSpPr/>
            <p:nvPr/>
          </p:nvSpPr>
          <p:spPr>
            <a:xfrm>
              <a:off x="2777068" y="5431373"/>
              <a:ext cx="1209675" cy="400050"/>
            </a:xfrm>
            <a:custGeom>
              <a:avLst/>
              <a:gdLst>
                <a:gd name="connsiteX0" fmla="*/ 1000125 w 1000125"/>
                <a:gd name="connsiteY0" fmla="*/ 0 h 400050"/>
                <a:gd name="connsiteX1" fmla="*/ 0 w 1000125"/>
                <a:gd name="connsiteY1" fmla="*/ 400050 h 400050"/>
                <a:gd name="connsiteX2" fmla="*/ 1000125 w 1000125"/>
                <a:gd name="connsiteY2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400050">
                  <a:moveTo>
                    <a:pt x="1000125" y="0"/>
                  </a:moveTo>
                  <a:lnTo>
                    <a:pt x="0" y="400050"/>
                  </a:lnTo>
                  <a:lnTo>
                    <a:pt x="1000125" y="400050"/>
                  </a:ln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C6D5C03-7674-4BA0-9E25-38B5E77952A2}"/>
                </a:ext>
              </a:extLst>
            </p:cNvPr>
            <p:cNvSpPr/>
            <p:nvPr/>
          </p:nvSpPr>
          <p:spPr>
            <a:xfrm>
              <a:off x="2286531" y="5464710"/>
              <a:ext cx="876300" cy="75247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04219CF-5E7F-45F9-8A9F-44BB2FDC18F9}"/>
                    </a:ext>
                  </a:extLst>
                </p:cNvPr>
                <p:cNvSpPr txBox="1"/>
                <p:nvPr/>
              </p:nvSpPr>
              <p:spPr>
                <a:xfrm>
                  <a:off x="957793" y="5631398"/>
                  <a:ext cx="5334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04219CF-5E7F-45F9-8A9F-44BB2FDC18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793" y="5631398"/>
                  <a:ext cx="533400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746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04ACCC-6257-4DCE-9014-3A94FF672CD6}"/>
                    </a:ext>
                  </a:extLst>
                </p:cNvPr>
                <p:cNvSpPr txBox="1"/>
                <p:nvPr/>
              </p:nvSpPr>
              <p:spPr>
                <a:xfrm>
                  <a:off x="3902570" y="6029147"/>
                  <a:ext cx="5333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04ACCC-6257-4DCE-9014-3A94FF672C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2570" y="6029147"/>
                  <a:ext cx="533399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7113188-FC82-4DAB-A0BC-AA4F0C39D5FC}"/>
                    </a:ext>
                  </a:extLst>
                </p:cNvPr>
                <p:cNvSpPr txBox="1"/>
                <p:nvPr/>
              </p:nvSpPr>
              <p:spPr>
                <a:xfrm>
                  <a:off x="3901018" y="5181490"/>
                  <a:ext cx="5334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oMath>
                    </m:oMathPara>
                  </a14:m>
                  <a:endParaRPr kumimoji="1" lang="en-US" altLang="ja-JP" sz="24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7113188-FC82-4DAB-A0BC-AA4F0C39D5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1018" y="5181490"/>
                  <a:ext cx="533400" cy="830997"/>
                </a:xfrm>
                <a:prstGeom prst="rect">
                  <a:avLst/>
                </a:prstGeom>
                <a:blipFill>
                  <a:blip r:embed="rId8"/>
                  <a:stretch>
                    <a:fillRect r="-33784" b="-495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27F91B-E050-4EA7-8E0A-F9D85DE18385}"/>
                </a:ext>
              </a:extLst>
            </p:cNvPr>
            <p:cNvSpPr txBox="1"/>
            <p:nvPr/>
          </p:nvSpPr>
          <p:spPr>
            <a:xfrm>
              <a:off x="213366" y="6347334"/>
              <a:ext cx="3997049" cy="415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Anomalous b </a:t>
              </a:r>
              <a:r>
                <a:rPr kumimoji="1" lang="en-US" altLang="ja-JP" dirty="0" err="1"/>
                <a:t>semileptonic</a:t>
              </a:r>
              <a:r>
                <a:rPr kumimoji="1" lang="en-US" altLang="ja-JP" dirty="0"/>
                <a:t> decay.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52F5F5A-F472-4274-9BF1-ADA8BBFA6852}"/>
              </a:ext>
            </a:extLst>
          </p:cNvPr>
          <p:cNvSpPr txBox="1"/>
          <p:nvPr/>
        </p:nvSpPr>
        <p:spPr>
          <a:xfrm>
            <a:off x="5295898" y="924025"/>
            <a:ext cx="384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Muon neutrino cross-sections (PDG)</a:t>
            </a:r>
            <a:endParaRPr kumimoji="1" lang="ja-JP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852E9-F43E-4CBF-AEB4-8752E4FA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3650" y="6356351"/>
            <a:ext cx="2057400" cy="365125"/>
          </a:xfrm>
        </p:spPr>
        <p:txBody>
          <a:bodyPr/>
          <a:lstStyle/>
          <a:p>
            <a:fld id="{1BE47FA4-D6DA-4CF9-B84A-2397C4FC4C46}" type="slidenum">
              <a:rPr lang="en-GB" smtClean="0"/>
              <a:t>3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14B810-B25C-4CE1-BE5C-F1C69EA027AE}"/>
              </a:ext>
            </a:extLst>
          </p:cNvPr>
          <p:cNvGrpSpPr/>
          <p:nvPr/>
        </p:nvGrpSpPr>
        <p:grpSpPr>
          <a:xfrm>
            <a:off x="5099575" y="4030933"/>
            <a:ext cx="4034900" cy="2670796"/>
            <a:chOff x="5099575" y="4030933"/>
            <a:chExt cx="4034900" cy="26707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63277E7-E2A5-4C9E-A026-6792C03D8F1B}"/>
                </a:ext>
              </a:extLst>
            </p:cNvPr>
            <p:cNvGrpSpPr/>
            <p:nvPr/>
          </p:nvGrpSpPr>
          <p:grpSpPr>
            <a:xfrm>
              <a:off x="5099575" y="4030933"/>
              <a:ext cx="2958576" cy="2670796"/>
              <a:chOff x="5213875" y="4030933"/>
              <a:chExt cx="2958576" cy="267079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B9A9A13-2869-45D2-8E32-A39CEE968F0E}"/>
                  </a:ext>
                </a:extLst>
              </p:cNvPr>
              <p:cNvGrpSpPr/>
              <p:nvPr/>
            </p:nvGrpSpPr>
            <p:grpSpPr>
              <a:xfrm>
                <a:off x="5213875" y="5277940"/>
                <a:ext cx="2939526" cy="1273110"/>
                <a:chOff x="5177356" y="5411493"/>
                <a:chExt cx="3231569" cy="134475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7A9D29B8-5466-4B52-97D6-5D4C222E95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23137" y="6259999"/>
                      <a:ext cx="533399" cy="49625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ja-JP" altLang="en-US" sz="2400" dirty="0"/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7A9D29B8-5466-4B52-97D6-5D4C222E956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23137" y="6259999"/>
                      <a:ext cx="533399" cy="49625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r="-7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4C07B0AB-4EA0-40D1-B7A8-C30E972D7A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77356" y="6189557"/>
                      <a:ext cx="702468" cy="4876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ja-JP" altLang="en-US" sz="2400" dirty="0"/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4C07B0AB-4EA0-40D1-B7A8-C30E972D7AD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77356" y="6189557"/>
                      <a:ext cx="702468" cy="48764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371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489EB0E6-8EDE-4F5B-A4AA-82269CC928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75525" y="5454951"/>
                      <a:ext cx="533400" cy="4616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en-US" altLang="ja-JP" sz="2400" dirty="0"/>
                    </a:p>
                  </p:txBody>
                </p:sp>
              </mc:Choice>
              <mc:Fallback xmlns="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489EB0E6-8EDE-4F5B-A4AA-82269CC928F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75525" y="5454951"/>
                      <a:ext cx="533400" cy="46166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1250" b="-1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B6C64D47-6137-4ACF-9975-122AED039B79}"/>
                    </a:ext>
                  </a:extLst>
                </p:cNvPr>
                <p:cNvSpPr/>
                <p:nvPr/>
              </p:nvSpPr>
              <p:spPr>
                <a:xfrm>
                  <a:off x="5689537" y="5671215"/>
                  <a:ext cx="2247900" cy="313424"/>
                </a:xfrm>
                <a:custGeom>
                  <a:avLst/>
                  <a:gdLst>
                    <a:gd name="connsiteX0" fmla="*/ 0 w 2247900"/>
                    <a:gd name="connsiteY0" fmla="*/ 0 h 466725"/>
                    <a:gd name="connsiteX1" fmla="*/ 1123950 w 2247900"/>
                    <a:gd name="connsiteY1" fmla="*/ 466725 h 466725"/>
                    <a:gd name="connsiteX2" fmla="*/ 2247900 w 2247900"/>
                    <a:gd name="connsiteY2" fmla="*/ 57150 h 46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7900" h="466725">
                      <a:moveTo>
                        <a:pt x="0" y="0"/>
                      </a:moveTo>
                      <a:lnTo>
                        <a:pt x="1123950" y="466725"/>
                      </a:lnTo>
                      <a:lnTo>
                        <a:pt x="2247900" y="5715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EC77AFB-C6AA-434F-AEC9-6DAF74E23AEE}"/>
                    </a:ext>
                  </a:extLst>
                </p:cNvPr>
                <p:cNvSpPr/>
                <p:nvPr/>
              </p:nvSpPr>
              <p:spPr>
                <a:xfrm>
                  <a:off x="5699062" y="6184664"/>
                  <a:ext cx="2228850" cy="295250"/>
                </a:xfrm>
                <a:custGeom>
                  <a:avLst/>
                  <a:gdLst>
                    <a:gd name="connsiteX0" fmla="*/ 0 w 2228850"/>
                    <a:gd name="connsiteY0" fmla="*/ 400050 h 400050"/>
                    <a:gd name="connsiteX1" fmla="*/ 1076325 w 2228850"/>
                    <a:gd name="connsiteY1" fmla="*/ 0 h 400050"/>
                    <a:gd name="connsiteX2" fmla="*/ 2228850 w 2228850"/>
                    <a:gd name="connsiteY2" fmla="*/ 40005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28850" h="400050">
                      <a:moveTo>
                        <a:pt x="0" y="400050"/>
                      </a:moveTo>
                      <a:lnTo>
                        <a:pt x="1076325" y="0"/>
                      </a:lnTo>
                      <a:lnTo>
                        <a:pt x="2228850" y="40005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0EF22BDC-94A0-4966-A39C-D5959B401C09}"/>
                    </a:ext>
                  </a:extLst>
                </p:cNvPr>
                <p:cNvSpPr/>
                <p:nvPr/>
              </p:nvSpPr>
              <p:spPr>
                <a:xfrm>
                  <a:off x="6460846" y="5712161"/>
                  <a:ext cx="761959" cy="709354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E9AB3D53-B6A4-4E98-A73A-5FA5EDBE4D49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5222811" y="5411493"/>
                      <a:ext cx="476251" cy="4616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kumimoji="1" lang="en-US" altLang="ja-JP" sz="2400" dirty="0"/>
                    </a:p>
                  </p:txBody>
                </p:sp>
              </mc:Choice>
              <mc:Fallback xmlns="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E9AB3D53-B6A4-4E98-A73A-5FA5EDBE4D4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5222811" y="5411493"/>
                      <a:ext cx="476251" cy="46166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5B7ADDE-969C-4973-842E-45BA2E727B4B}"/>
                  </a:ext>
                </a:extLst>
              </p:cNvPr>
              <p:cNvGrpSpPr/>
              <p:nvPr/>
            </p:nvGrpSpPr>
            <p:grpSpPr>
              <a:xfrm>
                <a:off x="5295898" y="4030933"/>
                <a:ext cx="2876553" cy="1261769"/>
                <a:chOff x="5295898" y="4042903"/>
                <a:chExt cx="3227326" cy="141026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72C7F2DB-64B8-406A-A11D-48A80E171D5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37437" y="4991499"/>
                      <a:ext cx="53340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kumimoji="1" lang="ja-JP" altLang="en-US" sz="2400" dirty="0"/>
                    </a:p>
                  </p:txBody>
                </p:sp>
              </mc:Choice>
              <mc:Fallback xmlns="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72C7F2DB-64B8-406A-A11D-48A80E171D5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37437" y="4991499"/>
                      <a:ext cx="533400" cy="461665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b="-73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BEAD9F4-6831-441F-82A6-F30677E42A21}"/>
                    </a:ext>
                  </a:extLst>
                </p:cNvPr>
                <p:cNvSpPr txBox="1"/>
                <p:nvPr/>
              </p:nvSpPr>
              <p:spPr>
                <a:xfrm>
                  <a:off x="5381624" y="4933249"/>
                  <a:ext cx="7024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/>
                    <a:t>u</a:t>
                  </a:r>
                  <a:endParaRPr kumimoji="1" lang="ja-JP" altLang="en-US" sz="2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8D2383A6-455C-432D-A0CC-04CC796B6D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89824" y="4098561"/>
                      <a:ext cx="533400" cy="4616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en-US" altLang="ja-JP" sz="2400" dirty="0"/>
                    </a:p>
                  </p:txBody>
                </p:sp>
              </mc:Choice>
              <mc:Fallback xmlns="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8D2383A6-455C-432D-A0CC-04CC796B6DB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89824" y="4098561"/>
                      <a:ext cx="533400" cy="461667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2564" b="-73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998615DF-32C3-40BF-8263-07FA218569AD}"/>
                    </a:ext>
                  </a:extLst>
                </p:cNvPr>
                <p:cNvSpPr/>
                <p:nvPr/>
              </p:nvSpPr>
              <p:spPr>
                <a:xfrm>
                  <a:off x="5762624" y="4336580"/>
                  <a:ext cx="2247900" cy="341207"/>
                </a:xfrm>
                <a:custGeom>
                  <a:avLst/>
                  <a:gdLst>
                    <a:gd name="connsiteX0" fmla="*/ 0 w 2247900"/>
                    <a:gd name="connsiteY0" fmla="*/ 0 h 466725"/>
                    <a:gd name="connsiteX1" fmla="*/ 1123950 w 2247900"/>
                    <a:gd name="connsiteY1" fmla="*/ 466725 h 466725"/>
                    <a:gd name="connsiteX2" fmla="*/ 2247900 w 2247900"/>
                    <a:gd name="connsiteY2" fmla="*/ 57150 h 46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7900" h="466725">
                      <a:moveTo>
                        <a:pt x="0" y="0"/>
                      </a:moveTo>
                      <a:lnTo>
                        <a:pt x="1123950" y="466725"/>
                      </a:lnTo>
                      <a:lnTo>
                        <a:pt x="2247900" y="5715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239F3DFA-D923-4A5A-8A2F-487E7E4D684B}"/>
                    </a:ext>
                  </a:extLst>
                </p:cNvPr>
                <p:cNvSpPr/>
                <p:nvPr/>
              </p:nvSpPr>
              <p:spPr>
                <a:xfrm>
                  <a:off x="5772149" y="4879875"/>
                  <a:ext cx="2228850" cy="341207"/>
                </a:xfrm>
                <a:custGeom>
                  <a:avLst/>
                  <a:gdLst>
                    <a:gd name="connsiteX0" fmla="*/ 0 w 2228850"/>
                    <a:gd name="connsiteY0" fmla="*/ 400050 h 400050"/>
                    <a:gd name="connsiteX1" fmla="*/ 1076325 w 2228850"/>
                    <a:gd name="connsiteY1" fmla="*/ 0 h 400050"/>
                    <a:gd name="connsiteX2" fmla="*/ 2228850 w 2228850"/>
                    <a:gd name="connsiteY2" fmla="*/ 40005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28850" h="400050">
                      <a:moveTo>
                        <a:pt x="0" y="400050"/>
                      </a:moveTo>
                      <a:lnTo>
                        <a:pt x="1076325" y="0"/>
                      </a:lnTo>
                      <a:lnTo>
                        <a:pt x="2228850" y="40005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5BC3574-E0DF-464C-B069-A9710620A842}"/>
                    </a:ext>
                  </a:extLst>
                </p:cNvPr>
                <p:cNvSpPr/>
                <p:nvPr/>
              </p:nvSpPr>
              <p:spPr>
                <a:xfrm>
                  <a:off x="6543624" y="4415850"/>
                  <a:ext cx="817966" cy="775772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2B64AEAC-FF69-425B-9A01-776E70409E7D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5295898" y="4042903"/>
                      <a:ext cx="476251" cy="4616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en-US" altLang="ja-JP" sz="2400" dirty="0"/>
                    </a:p>
                  </p:txBody>
                </p:sp>
              </mc:Choice>
              <mc:Fallback xmlns="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2B64AEAC-FF69-425B-9A01-776E70409E7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5295898" y="4042903"/>
                      <a:ext cx="476251" cy="461667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r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BF78C8C-724E-46AA-B1C0-A6689B938D3B}"/>
                      </a:ext>
                    </a:extLst>
                  </p:cNvPr>
                  <p:cNvSpPr txBox="1"/>
                  <p:nvPr/>
                </p:nvSpPr>
                <p:spPr>
                  <a:xfrm>
                    <a:off x="5804796" y="6332397"/>
                    <a:ext cx="234315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a14:m>
                    <a:r>
                      <a:rPr kumimoji="1" lang="en-US" altLang="ja-JP" dirty="0"/>
                      <a:t> CC </a:t>
                    </a:r>
                    <a14:m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kumimoji="1" lang="ja-JP" altLang="en-US" dirty="0"/>
                      <a:t> </a:t>
                    </a:r>
                    <a:r>
                      <a:rPr kumimoji="1" lang="en-US" altLang="ja-JP" dirty="0"/>
                      <a:t>production</a:t>
                    </a:r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BF78C8C-724E-46AA-B1C0-A6689B938D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04796" y="6332397"/>
                    <a:ext cx="2343150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1000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6B188EB-1B04-41D5-9FD2-BD0CC8ADACEC}"/>
                    </a:ext>
                  </a:extLst>
                </p:cNvPr>
                <p:cNvSpPr txBox="1"/>
                <p:nvPr/>
              </p:nvSpPr>
              <p:spPr>
                <a:xfrm>
                  <a:off x="7718889" y="4446927"/>
                  <a:ext cx="13982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→ℓ</m:t>
                        </m:r>
                        <m:acc>
                          <m:accPr>
                            <m:chr m:val="̅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6B188EB-1B04-41D5-9FD2-BD0CC8ADAC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8889" y="4446927"/>
                  <a:ext cx="1398214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DD96701-4B36-49E4-A051-B0ED2CD7D7FA}"/>
                    </a:ext>
                  </a:extLst>
                </p:cNvPr>
                <p:cNvSpPr txBox="1"/>
                <p:nvPr/>
              </p:nvSpPr>
              <p:spPr>
                <a:xfrm>
                  <a:off x="7736261" y="5715010"/>
                  <a:ext cx="13982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→ℓ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𝐵𝐷𝑋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DD96701-4B36-49E4-A051-B0ED2CD7D7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6261" y="5715010"/>
                  <a:ext cx="139821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B527719-86CA-4316-BECB-C06CB29D2298}"/>
                  </a:ext>
                </a:extLst>
              </p:cNvPr>
              <p:cNvSpPr txBox="1"/>
              <p:nvPr/>
            </p:nvSpPr>
            <p:spPr>
              <a:xfrm rot="21243875">
                <a:off x="4179218" y="4477536"/>
                <a:ext cx="3602411" cy="93737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High statistics</a:t>
                </a:r>
              </a:p>
              <a:p>
                <a:r>
                  <a:rPr kumimoji="1" lang="en-US" altLang="ja-JP" dirty="0"/>
                  <a:t>The standard model process are suppressed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𝑢𝑏</m:t>
                        </m:r>
                      </m:sub>
                      <m:sup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ja-JP" alt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B527719-86CA-4316-BECB-C06CB29D2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43875">
                <a:off x="4179218" y="4477536"/>
                <a:ext cx="3602411" cy="937372"/>
              </a:xfrm>
              <a:prstGeom prst="rect">
                <a:avLst/>
              </a:prstGeom>
              <a:blipFill>
                <a:blip r:embed="rId19"/>
                <a:stretch>
                  <a:fillRect l="-1320" b="-64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A60A4F2-A435-43D2-BBC3-6D4158B45922}"/>
                  </a:ext>
                </a:extLst>
              </p:cNvPr>
              <p:cNvSpPr/>
              <p:nvPr/>
            </p:nvSpPr>
            <p:spPr>
              <a:xfrm rot="703706">
                <a:off x="3837819" y="3329038"/>
                <a:ext cx="4572000" cy="1015663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lvl="1"/>
                <a:r>
                  <a:rPr kumimoji="1" lang="en-US" altLang="ja-JP" sz="2000" dirty="0"/>
                  <a:t>High energy </a:t>
                </a:r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sz="2000" dirty="0"/>
                  <a:t> beam needed.</a:t>
                </a:r>
                <a:endParaRPr kumimoji="1" lang="en-US" altLang="ja-JP" sz="200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sz="2000" dirty="0"/>
                  <a:t> CC </a:t>
                </a:r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1" lang="en-US" altLang="ja-JP" sz="2000" dirty="0"/>
                  <a:t> production is kinematically possible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000" i="1" dirty="0" err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&gt;100</m:t>
                    </m:r>
                  </m:oMath>
                </a14:m>
                <a:r>
                  <a:rPr kumimoji="1" lang="en-US" altLang="ja-JP" sz="2000" dirty="0"/>
                  <a:t> GeV effectively</a:t>
                </a: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A60A4F2-A435-43D2-BBC3-6D4158B459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03706">
                <a:off x="3837819" y="3329038"/>
                <a:ext cx="4572000" cy="1015663"/>
              </a:xfrm>
              <a:prstGeom prst="rect">
                <a:avLst/>
              </a:prstGeom>
              <a:blipFill>
                <a:blip r:embed="rId20"/>
                <a:stretch>
                  <a:fillRect b="-40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21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43937" cy="55626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>
                <a:latin typeface="Arial" charset="0"/>
              </a:rPr>
              <a:t>Dark matter is our most solid evidence for new particles.  In recent years, the idea of dark matter has been generalized to dark sectors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Dark sectors motivate light, weakly coupled particles (</a:t>
            </a:r>
            <a:r>
              <a:rPr lang="en-US" dirty="0" err="1">
                <a:latin typeface="Arial" charset="0"/>
              </a:rPr>
              <a:t>WIMPless</a:t>
            </a:r>
            <a:r>
              <a:rPr lang="en-US" dirty="0">
                <a:latin typeface="Arial" charset="0"/>
              </a:rPr>
              <a:t> miracle, SIMP miracle, small-scale structure, ..)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A prominent example: vector portal, leading to dark photons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The resulting theory contains a new gauge boson A’ with mass m</a:t>
            </a:r>
            <a:r>
              <a:rPr lang="en-US" baseline="-25000" dirty="0">
                <a:latin typeface="Arial" charset="0"/>
              </a:rPr>
              <a:t>A’</a:t>
            </a:r>
            <a:r>
              <a:rPr lang="en-US" dirty="0">
                <a:latin typeface="Arial" charset="0"/>
              </a:rPr>
              <a:t> and </a:t>
            </a:r>
            <a:r>
              <a:rPr lang="en-US" dirty="0" err="1">
                <a:latin typeface="Symbol" charset="2"/>
                <a:cs typeface="Symbol" charset="2"/>
              </a:rPr>
              <a:t>e</a:t>
            </a:r>
            <a:r>
              <a:rPr lang="en-US" dirty="0" err="1">
                <a:latin typeface="Arial" charset="0"/>
              </a:rPr>
              <a:t>Q</a:t>
            </a:r>
            <a:r>
              <a:rPr lang="en-US" baseline="-25000" dirty="0" err="1">
                <a:latin typeface="Arial" charset="0"/>
              </a:rPr>
              <a:t>f</a:t>
            </a:r>
            <a:r>
              <a:rPr lang="en-US" dirty="0">
                <a:latin typeface="Arial" charset="0"/>
              </a:rPr>
              <a:t> couplings to SM fermions f</a:t>
            </a:r>
          </a:p>
          <a:p>
            <a:pPr eaLnBrk="1" hangingPunct="1"/>
            <a:endParaRPr lang="en-US" sz="1200" dirty="0">
              <a:latin typeface="Arial" charset="0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990600" y="4114800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6324600" y="4114800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Hidden</a:t>
            </a:r>
          </a:p>
          <a:p>
            <a:pPr algn="ctr"/>
            <a:r>
              <a:rPr lang="en-US" sz="3200" dirty="0"/>
              <a:t>U(1)</a:t>
            </a:r>
          </a:p>
        </p:txBody>
      </p:sp>
      <p:cxnSp>
        <p:nvCxnSpPr>
          <p:cNvPr id="6" name="Straight Connector 5"/>
          <p:cNvCxnSpPr>
            <a:stCxn id="5124" idx="3"/>
            <a:endCxn id="5125" idx="1"/>
          </p:cNvCxnSpPr>
          <p:nvPr/>
        </p:nvCxnSpPr>
        <p:spPr>
          <a:xfrm>
            <a:off x="2719387" y="4679157"/>
            <a:ext cx="3605213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4425829"/>
            <a:ext cx="2171700" cy="5890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ECDF20-5145-4403-ABBF-8F8E1F03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6596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3" y="1549746"/>
            <a:ext cx="6905625" cy="470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MCS and fit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14975" y="6191596"/>
                <a:ext cx="36290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position resolution = 0.4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975" y="6191596"/>
                <a:ext cx="3629025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504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181099" y="2882900"/>
            <a:ext cx="314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Trajectory in X</a:t>
            </a:r>
          </a:p>
          <a:p>
            <a:r>
              <a:rPr lang="en-US" sz="1400" dirty="0"/>
              <a:t>smeared with position resolution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999831" y="2108478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Trajectory in Y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282698" y="4264490"/>
            <a:ext cx="238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RMS of scattering as a function of cell length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266132" y="4470400"/>
            <a:ext cx="314723" cy="1079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14975" y="4396599"/>
            <a:ext cx="196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Fitting result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051895" y="4994458"/>
                <a:ext cx="3605609" cy="930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0.0136</m:t>
                                      </m:r>
                                    </m:num>
                                    <m:den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den>
                                  </m:f>
                                  <m:rad>
                                    <m:radPr>
                                      <m:degHide m:val="on"/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rad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895" y="4994458"/>
                <a:ext cx="3605609" cy="9305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H="1" flipV="1">
            <a:off x="3454400" y="4908103"/>
            <a:ext cx="1117600" cy="496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38397" y="1640264"/>
            <a:ext cx="2358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 in 100 layers of tungsten x 1 mm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23EF97-58E2-4155-A49F-D698DA95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393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8900" y="3544208"/>
            <a:ext cx="5334000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0113"/>
          </a:xfrm>
        </p:spPr>
        <p:txBody>
          <a:bodyPr/>
          <a:lstStyle/>
          <a:p>
            <a:r>
              <a:rPr lang="en-US" dirty="0"/>
              <a:t>Detector cost comparison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37" y="1085240"/>
            <a:ext cx="8061325" cy="4498975"/>
          </a:xfrm>
        </p:spPr>
        <p:txBody>
          <a:bodyPr/>
          <a:lstStyle/>
          <a:p>
            <a:r>
              <a:rPr lang="en-US" dirty="0"/>
              <a:t>Unit detector cost (M$/</a:t>
            </a:r>
            <a:r>
              <a:rPr lang="en-US" dirty="0" err="1"/>
              <a:t>kt</a:t>
            </a:r>
            <a:r>
              <a:rPr lang="en-US" dirty="0"/>
              <a:t>) is roughly estimated.</a:t>
            </a:r>
          </a:p>
          <a:p>
            <a:pPr lvl="1"/>
            <a:r>
              <a:rPr lang="en-US" dirty="0"/>
              <a:t>Emulsion-hybrid is not much expensive than </a:t>
            </a:r>
            <a:r>
              <a:rPr lang="en-US" dirty="0" err="1"/>
              <a:t>LAr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867-4506-684E-8271-8A2DC78F0087}" type="slidenum">
              <a:rPr lang="de-CH" smtClean="0"/>
              <a:pPr/>
              <a:t>32</a:t>
            </a:fld>
            <a:endParaRPr lang="de-CH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89484" y="1984127"/>
          <a:ext cx="8097341" cy="14833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58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5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Technology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Resolution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Unit cost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Emulsion</a:t>
                      </a:r>
                      <a:r>
                        <a:rPr lang="en-US" baseline="0" dirty="0"/>
                        <a:t> hybrid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 M$ / 1.3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kt</a:t>
                      </a:r>
                      <a:r>
                        <a:rPr lang="en-US" baseline="0" dirty="0"/>
                        <a:t> (OPERA)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  <a:r>
                        <a:rPr lang="en-US" baseline="0" dirty="0"/>
                        <a:t> M$/</a:t>
                      </a:r>
                      <a:r>
                        <a:rPr lang="en-US" baseline="0" dirty="0" err="1"/>
                        <a:t>kt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Water Cherenkov</a:t>
                      </a:r>
                      <a:r>
                        <a:rPr lang="en-US" baseline="0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 M$ / 1000 </a:t>
                      </a:r>
                      <a:r>
                        <a:rPr lang="en-US" dirty="0" err="1"/>
                        <a:t>kt</a:t>
                      </a:r>
                      <a:r>
                        <a:rPr lang="en-US" dirty="0"/>
                        <a:t> (Hyper-K)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  <a:r>
                        <a:rPr lang="en-US" baseline="0" dirty="0"/>
                        <a:t> cm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 M$/</a:t>
                      </a:r>
                      <a:r>
                        <a:rPr lang="en-US" dirty="0" err="1"/>
                        <a:t>kt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  <a:r>
                        <a:rPr lang="en-US" baseline="0" dirty="0"/>
                        <a:t> M$ / 20 </a:t>
                      </a:r>
                      <a:r>
                        <a:rPr lang="en-US" baseline="0" dirty="0" err="1"/>
                        <a:t>kt</a:t>
                      </a:r>
                      <a:r>
                        <a:rPr lang="en-US" baseline="0" dirty="0"/>
                        <a:t> (Dune)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M$/</a:t>
                      </a:r>
                      <a:r>
                        <a:rPr lang="en-US" dirty="0" err="1"/>
                        <a:t>kt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2504120" y="3810000"/>
            <a:ext cx="6182680" cy="1041400"/>
            <a:chOff x="2870200" y="3746500"/>
            <a:chExt cx="6182680" cy="1041400"/>
          </a:xfrm>
        </p:grpSpPr>
        <p:sp>
          <p:nvSpPr>
            <p:cNvPr id="11" name="Rectangle 10"/>
            <p:cNvSpPr/>
            <p:nvPr/>
          </p:nvSpPr>
          <p:spPr>
            <a:xfrm>
              <a:off x="2870200" y="3746500"/>
              <a:ext cx="4089400" cy="10414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58980" y="4102248"/>
              <a:ext cx="1993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</a:rPr>
                <a:t>n</a:t>
              </a:r>
              <a:r>
                <a:rPr lang="en-US" baseline="-25000" dirty="0" err="1">
                  <a:latin typeface="Symbol" panose="05050102010706020507" pitchFamily="18" charset="2"/>
                </a:rPr>
                <a:t>t</a:t>
              </a:r>
              <a:r>
                <a:rPr lang="en-US" dirty="0"/>
                <a:t> id by topology detection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359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" y="-13761"/>
            <a:ext cx="875453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Status of high energy neutrino measurements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0074" y="953542"/>
                <a:ext cx="8105775" cy="4351338"/>
              </a:xfrm>
            </p:spPr>
            <p:txBody>
              <a:bodyPr/>
              <a:lstStyle/>
              <a:p>
                <a:r>
                  <a:rPr lang="en-US" dirty="0"/>
                  <a:t>Few data available at high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≥300</m:t>
                    </m:r>
                  </m:oMath>
                </a14:m>
                <a:r>
                  <a:rPr lang="en-US" dirty="0"/>
                  <a:t> GeV.</a:t>
                </a:r>
              </a:p>
              <a:p>
                <a:pPr lvl="1"/>
                <a:r>
                  <a:rPr lang="en-US" dirty="0"/>
                  <a:t>Recent x-sec experiments focus on low energy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GB" dirty="0"/>
                  <a:t> GeV) relevant for oscillation analyses.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0074" y="953542"/>
                <a:ext cx="8105775" cy="4351338"/>
              </a:xfrm>
              <a:blipFill>
                <a:blip r:embed="rId2"/>
                <a:stretch>
                  <a:fillRect l="-1353" t="-2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EF79B-0D13-4F32-A8AB-11B86D85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054CA-360B-4725-97AD-3D3033CFD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9940"/>
            <a:ext cx="9144000" cy="27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5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" y="-13761"/>
            <a:ext cx="875453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Status of high energy neutrino measurements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0074" y="944017"/>
                <a:ext cx="8105775" cy="4351338"/>
              </a:xfrm>
            </p:spPr>
            <p:txBody>
              <a:bodyPr/>
              <a:lstStyle/>
              <a:p>
                <a:r>
                  <a:rPr lang="en-US" dirty="0"/>
                  <a:t>Few data available at high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≥300</m:t>
                    </m:r>
                  </m:oMath>
                </a14:m>
                <a:r>
                  <a:rPr lang="en-US" dirty="0"/>
                  <a:t> GeV.</a:t>
                </a:r>
              </a:p>
              <a:p>
                <a:pPr lvl="1"/>
                <a:r>
                  <a:rPr lang="en-US" dirty="0"/>
                  <a:t>Recent x-sec experiments focus on low energy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GB" dirty="0"/>
                  <a:t> GeV) relevant for oscillation analyses.</a:t>
                </a:r>
              </a:p>
              <a:p>
                <a:r>
                  <a:rPr lang="en-US" altLang="ja-JP" dirty="0">
                    <a:solidFill>
                      <a:srgbClr val="0070C0"/>
                    </a:solidFill>
                  </a:rPr>
                  <a:t>This talk: Let’s study high energy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dirty="0">
                    <a:solidFill>
                      <a:srgbClr val="0070C0"/>
                    </a:solidFill>
                  </a:rPr>
                  <a:t> from the LHC!</a:t>
                </a:r>
              </a:p>
              <a:p>
                <a:pPr lvl="1"/>
                <a:r>
                  <a:rPr lang="en-US" altLang="ja-JP" dirty="0"/>
                  <a:t>Study x-sec at currently unexplored energy regime.</a:t>
                </a:r>
              </a:p>
              <a:p>
                <a:pPr lvl="1"/>
                <a:r>
                  <a:rPr lang="en-US" altLang="ja-JP" dirty="0"/>
                  <a:t>First neutrino project from colliders. </a:t>
                </a:r>
              </a:p>
              <a:p>
                <a:pPr lvl="1"/>
                <a:r>
                  <a:rPr lang="en-US" altLang="ja-JP" dirty="0"/>
                  <a:t>Idea 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altLang="ja-JP" dirty="0"/>
                  <a:t> with the LHC itself existed since 80s, but I came today with new motivations and a practical setup.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0074" y="944017"/>
                <a:ext cx="8105775" cy="4351338"/>
              </a:xfrm>
              <a:blipFill>
                <a:blip r:embed="rId2"/>
                <a:stretch>
                  <a:fillRect l="-1353" t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3487DCB-BF35-409B-AD14-63921C61C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8498"/>
            <a:ext cx="9144000" cy="27829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EF79B-0D13-4F32-A8AB-11B86D85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487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36527"/>
            <a:ext cx="9382539" cy="966718"/>
          </a:xfrm>
        </p:spPr>
        <p:txBody>
          <a:bodyPr/>
          <a:lstStyle/>
          <a:p>
            <a:r>
              <a:rPr lang="en-US" dirty="0"/>
              <a:t>FASER: </a:t>
            </a:r>
            <a:r>
              <a:rPr lang="en-US" sz="3200" dirty="0" err="1">
                <a:solidFill>
                  <a:srgbClr val="C00000"/>
                </a:solidFill>
              </a:rPr>
              <a:t>F</a:t>
            </a:r>
            <a:r>
              <a:rPr lang="en-US" sz="3200" dirty="0" err="1"/>
              <a:t>orw</a:t>
            </a:r>
            <a:r>
              <a:rPr lang="en-US" sz="3200" dirty="0" err="1">
                <a:solidFill>
                  <a:srgbClr val="C00000"/>
                </a:solidFill>
              </a:rPr>
              <a:t>A</a:t>
            </a:r>
            <a:r>
              <a:rPr lang="en-US" sz="3200" dirty="0" err="1"/>
              <a:t>rd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C00000"/>
                </a:solidFill>
              </a:rPr>
              <a:t>S</a:t>
            </a:r>
            <a:r>
              <a:rPr lang="en-US" sz="3200" dirty="0"/>
              <a:t>earch </a:t>
            </a:r>
            <a:r>
              <a:rPr lang="en-US" sz="32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xpe</a:t>
            </a:r>
            <a:r>
              <a:rPr lang="en-US" sz="3200" dirty="0" err="1">
                <a:solidFill>
                  <a:srgbClr val="C00000"/>
                </a:solidFill>
              </a:rPr>
              <a:t>R</a:t>
            </a:r>
            <a:r>
              <a:rPr lang="en-US" sz="3200" dirty="0" err="1"/>
              <a:t>iment</a:t>
            </a:r>
            <a:r>
              <a:rPr lang="en-US" sz="3200" dirty="0"/>
              <a:t> at the LHC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076" y="1103244"/>
            <a:ext cx="7886700" cy="5347251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charset="0"/>
              </a:rPr>
              <a:t>ATLAS and CMS searches focus on high </a:t>
            </a:r>
            <a:r>
              <a:rPr lang="en-US" sz="2000" dirty="0" err="1">
                <a:latin typeface="Arial" charset="0"/>
              </a:rPr>
              <a:t>p</a:t>
            </a:r>
            <a:r>
              <a:rPr lang="en-US" sz="2000" baseline="-25000" dirty="0" err="1">
                <a:latin typeface="Arial" charset="0"/>
              </a:rPr>
              <a:t>T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Arial" charset="0"/>
              </a:rPr>
              <a:t>appropriate for heavy, strongly interacting particles</a:t>
            </a:r>
          </a:p>
          <a:p>
            <a:pPr lvl="1"/>
            <a:r>
              <a:rPr lang="en-US" sz="1800" dirty="0">
                <a:latin typeface="Arial" charset="0"/>
              </a:rPr>
              <a:t>No evidence of new particles is detected so far.</a:t>
            </a:r>
          </a:p>
          <a:p>
            <a:r>
              <a:rPr lang="en-US" sz="2000" dirty="0">
                <a:latin typeface="Arial" charset="0"/>
              </a:rPr>
              <a:t>If new particles are </a:t>
            </a:r>
            <a:r>
              <a:rPr lang="en-US" sz="2000" dirty="0">
                <a:solidFill>
                  <a:srgbClr val="0070C0"/>
                </a:solidFill>
                <a:latin typeface="Arial" charset="0"/>
              </a:rPr>
              <a:t>light and weakly interacting </a:t>
            </a:r>
            <a:r>
              <a:rPr lang="en-US" altLang="ja-JP" sz="2000" dirty="0">
                <a:latin typeface="Arial" charset="0"/>
              </a:rPr>
              <a:t>to the SM particles </a:t>
            </a:r>
            <a:r>
              <a:rPr lang="en-US" sz="2000" dirty="0">
                <a:solidFill>
                  <a:srgbClr val="0070C0"/>
                </a:solidFill>
                <a:latin typeface="Arial" charset="0"/>
              </a:rPr>
              <a:t>(e.g. dark photon)</a:t>
            </a:r>
            <a:r>
              <a:rPr lang="en-US" sz="2000" dirty="0">
                <a:latin typeface="Arial" charset="0"/>
              </a:rPr>
              <a:t>, they could be long-lived and collimated in the very forward region </a:t>
            </a:r>
            <a:r>
              <a:rPr lang="en-US" sz="2000" dirty="0">
                <a:latin typeface="Arial" charset="0"/>
                <a:sym typeface="Wingdings" panose="05000000000000000000" pitchFamily="2" charset="2"/>
              </a:rPr>
              <a:t> FASER </a:t>
            </a:r>
            <a:r>
              <a:rPr lang="en-US" sz="1600" dirty="0"/>
              <a:t>arXiv:1708.09389</a:t>
            </a:r>
          </a:p>
          <a:p>
            <a:endParaRPr lang="en-US" sz="2000" dirty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LOI (July 2018) and technical proposal  (October 2018) were submitted. </a:t>
            </a:r>
            <a:r>
              <a:rPr lang="en-US" sz="2000" dirty="0">
                <a:solidFill>
                  <a:srgbClr val="0070C0"/>
                </a:solidFill>
              </a:rPr>
              <a:t>Approved by CERN in March 2019</a:t>
            </a:r>
            <a:r>
              <a:rPr lang="en-US" sz="2000" dirty="0"/>
              <a:t>.</a:t>
            </a:r>
          </a:p>
          <a:p>
            <a:r>
              <a:rPr lang="en-US" sz="2000" dirty="0"/>
              <a:t>Preparing for physics run in 2021 (Run3 of the LHC operation) </a:t>
            </a:r>
          </a:p>
          <a:p>
            <a:endParaRPr lang="en-US" sz="2000" dirty="0"/>
          </a:p>
          <a:p>
            <a:endParaRPr lang="en-GB" sz="2000" dirty="0"/>
          </a:p>
        </p:txBody>
      </p:sp>
      <p:grpSp>
        <p:nvGrpSpPr>
          <p:cNvPr id="4" name="Group 4"/>
          <p:cNvGrpSpPr/>
          <p:nvPr/>
        </p:nvGrpSpPr>
        <p:grpSpPr>
          <a:xfrm>
            <a:off x="593632" y="3369551"/>
            <a:ext cx="6761940" cy="1633785"/>
            <a:chOff x="686764" y="3235221"/>
            <a:chExt cx="6761940" cy="1633785"/>
          </a:xfrm>
        </p:grpSpPr>
        <p:pic>
          <p:nvPicPr>
            <p:cNvPr id="5" name="Picture 4" descr="0803012_02-A4-at-144-dpi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 rot="21170844">
            <a:off x="7573694" y="3465732"/>
            <a:ext cx="1141334" cy="409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FASER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891103" y="3970075"/>
                <a:ext cx="3166933" cy="991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divergence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QCD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TeV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mrad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103" y="3970075"/>
                <a:ext cx="3166933" cy="991682"/>
              </a:xfrm>
              <a:prstGeom prst="rect">
                <a:avLst/>
              </a:prstGeom>
              <a:blipFill rotWithShape="0">
                <a:blip r:embed="rId3"/>
                <a:stretch>
                  <a:fillRect l="-1538" t="-30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B9FD507-3C50-49B4-8C04-C06D805A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591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342900" y="2320230"/>
            <a:ext cx="7381142" cy="417195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LOCATION: TI12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8402" y="5706070"/>
            <a:ext cx="800520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TI18</a:t>
            </a:r>
          </a:p>
        </p:txBody>
      </p:sp>
      <p:pic>
        <p:nvPicPr>
          <p:cNvPr id="10" name="Picture 9" descr="LHCLayou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3002693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4354" y="6167735"/>
            <a:ext cx="1746046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FASER (TI12)</a:t>
            </a:r>
          </a:p>
        </p:txBody>
      </p:sp>
      <p:cxnSp>
        <p:nvCxnSpPr>
          <p:cNvPr id="7" name="Straight Arrow Connector 6"/>
          <p:cNvCxnSpPr>
            <a:cxnSpLocks/>
            <a:stCxn id="8" idx="0"/>
          </p:cNvCxnSpPr>
          <p:nvPr/>
        </p:nvCxnSpPr>
        <p:spPr>
          <a:xfrm flipH="1" flipV="1">
            <a:off x="6096001" y="5524501"/>
            <a:ext cx="41376" cy="6432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46652" y="2216426"/>
            <a:ext cx="1262270" cy="5897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004927" y="1244025"/>
            <a:ext cx="1848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LHC</a:t>
            </a:r>
            <a:endParaRPr lang="en-GB" sz="32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548704" y="5041552"/>
            <a:ext cx="1255296" cy="66451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B1C2F-2DAE-433E-A252-9A3BB84A468C}"/>
              </a:ext>
            </a:extLst>
          </p:cNvPr>
          <p:cNvGrpSpPr/>
          <p:nvPr/>
        </p:nvGrpSpPr>
        <p:grpSpPr>
          <a:xfrm>
            <a:off x="5916839" y="598438"/>
            <a:ext cx="3165423" cy="4926063"/>
            <a:chOff x="5978577" y="1081387"/>
            <a:chExt cx="3165423" cy="4926063"/>
          </a:xfrm>
        </p:grpSpPr>
        <p:sp>
          <p:nvSpPr>
            <p:cNvPr id="16" name="Rectangle 15"/>
            <p:cNvSpPr/>
            <p:nvPr/>
          </p:nvSpPr>
          <p:spPr>
            <a:xfrm>
              <a:off x="5986032" y="5668838"/>
              <a:ext cx="542925" cy="32444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Connector 17"/>
            <p:cNvCxnSpPr>
              <a:cxnSpLocks/>
            </p:cNvCxnSpPr>
            <p:nvPr/>
          </p:nvCxnSpPr>
          <p:spPr>
            <a:xfrm flipH="1" flipV="1">
              <a:off x="5978577" y="3050232"/>
              <a:ext cx="7455" cy="261860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cxnSpLocks/>
            </p:cNvCxnSpPr>
            <p:nvPr/>
          </p:nvCxnSpPr>
          <p:spPr>
            <a:xfrm flipV="1">
              <a:off x="6536412" y="3050232"/>
              <a:ext cx="2607588" cy="295721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6032" y="1081387"/>
              <a:ext cx="3157968" cy="1885354"/>
            </a:xfrm>
            <a:prstGeom prst="rect">
              <a:avLst/>
            </a:prstGeom>
            <a:ln w="38100" cap="sq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16884-2883-4C2C-B2D4-76671993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7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ED3428-68B6-4C15-A5ED-3B78E8EEDA45}"/>
              </a:ext>
            </a:extLst>
          </p:cNvPr>
          <p:cNvGrpSpPr/>
          <p:nvPr/>
        </p:nvGrpSpPr>
        <p:grpSpPr>
          <a:xfrm>
            <a:off x="2813849" y="1129548"/>
            <a:ext cx="3072123" cy="4261181"/>
            <a:chOff x="2813849" y="1129548"/>
            <a:chExt cx="3072123" cy="4261181"/>
          </a:xfrm>
        </p:grpSpPr>
        <p:pic>
          <p:nvPicPr>
            <p:cNvPr id="19" name="Content Placeholder 4" descr="Infrastructure_TI12.pdf">
              <a:extLst>
                <a:ext uri="{FF2B5EF4-FFF2-40B4-BE49-F238E27FC236}">
                  <a16:creationId xmlns:a16="http://schemas.microsoft.com/office/drawing/2014/main" id="{65D10F22-DB23-461D-AEEE-7B7D80EED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5796" r="51170" b="1293"/>
            <a:stretch/>
          </p:blipFill>
          <p:spPr>
            <a:xfrm>
              <a:off x="2813849" y="1129548"/>
              <a:ext cx="3023096" cy="1918452"/>
            </a:xfrm>
            <a:prstGeom prst="rect">
              <a:avLst/>
            </a:prstGeom>
            <a:ln w="38100" cap="sq">
              <a:solidFill>
                <a:srgbClr val="0070C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D7DC6D-2C22-43C2-B504-4AF009CEEE58}"/>
                </a:ext>
              </a:extLst>
            </p:cNvPr>
            <p:cNvSpPr/>
            <p:nvPr/>
          </p:nvSpPr>
          <p:spPr>
            <a:xfrm>
              <a:off x="4309241" y="5066283"/>
              <a:ext cx="542925" cy="32444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260EDC7-1030-43F5-946C-87578A30B4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7972" y="3058056"/>
              <a:ext cx="1487425" cy="200822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D7BF7D9-647D-49DC-B0FC-C5613FFBB0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9757" y="3044130"/>
              <a:ext cx="1046215" cy="202215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4715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28650" y="212727"/>
            <a:ext cx="7886700" cy="82283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FASER detector &amp;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0"/>
              <p:cNvSpPr>
                <a:spLocks noGrp="1"/>
              </p:cNvSpPr>
              <p:nvPr>
                <p:ph idx="1"/>
              </p:nvPr>
            </p:nvSpPr>
            <p:spPr>
              <a:xfrm>
                <a:off x="597177" y="902209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Signal: Dark photon decay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/>
                  <a:t> pair</a:t>
                </a:r>
              </a:p>
            </p:txBody>
          </p:sp>
        </mc:Choice>
        <mc:Fallback xmlns="">
          <p:sp>
            <p:nvSpPr>
              <p:cNvPr id="21" name="Content Placeholder 2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7177" y="902209"/>
                <a:ext cx="7886700" cy="4351338"/>
              </a:xfrm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452832" y="3067228"/>
            <a:ext cx="4173420" cy="2407737"/>
            <a:chOff x="-76200" y="1746689"/>
            <a:chExt cx="9220200" cy="5106302"/>
          </a:xfrm>
        </p:grpSpPr>
        <p:pic>
          <p:nvPicPr>
            <p:cNvPr id="15" name="Picture 14" descr="Draft9Label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46689"/>
              <a:ext cx="9144000" cy="5106302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152400" y="6019800"/>
              <a:ext cx="6858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-76200" y="6248401"/>
              <a:ext cx="2515862" cy="46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particles from IP1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81201" y="4953001"/>
              <a:ext cx="2123710" cy="46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Decay Volume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778" y="1374080"/>
            <a:ext cx="5667375" cy="12671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4704" y="2707508"/>
            <a:ext cx="457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schematic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993422" y="2659796"/>
            <a:ext cx="420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Sensitivity for dark photon search in Run 3</a:t>
            </a:r>
            <a:endParaRPr lang="en-GB" dirty="0"/>
          </a:p>
        </p:txBody>
      </p:sp>
      <p:pic>
        <p:nvPicPr>
          <p:cNvPr id="27" name="Picture 26" descr="V1_Reach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916487" y="3017102"/>
            <a:ext cx="3084514" cy="28699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6130F-1495-4DF0-AC6B-8BB54759D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71572D9-EA68-4A5C-9850-1ADFA387E517}"/>
                  </a:ext>
                </a:extLst>
              </p:cNvPr>
              <p:cNvSpPr/>
              <p:nvPr/>
            </p:nvSpPr>
            <p:spPr>
              <a:xfrm>
                <a:off x="340040" y="5890191"/>
                <a:ext cx="793998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000" dirty="0">
                    <a:solidFill>
                      <a:srgbClr val="3D3C40"/>
                    </a:solidFill>
                    <a:latin typeface="Open Sans"/>
                  </a:rPr>
                  <a:t>FASER was approved and funded for BSM searches, however the collaboration is actively studying possible neutrino physics measurements </a:t>
                </a:r>
                <a:r>
                  <a:rPr lang="en-US" altLang="ja-JP" sz="2000" dirty="0">
                    <a:solidFill>
                      <a:srgbClr val="3D3C40"/>
                    </a:solidFill>
                    <a:latin typeface="Open Sans"/>
                    <a:sym typeface="Wingdings" panose="05000000000000000000" pitchFamily="2" charset="2"/>
                  </a:rPr>
                  <a:t> </a:t>
                </a:r>
                <a:r>
                  <a:rPr lang="en-US" altLang="ja-JP" sz="2000" b="1" dirty="0">
                    <a:solidFill>
                      <a:srgbClr val="0070C0"/>
                    </a:solidFill>
                    <a:latin typeface="Open Sans"/>
                    <a:sym typeface="Wingdings" panose="05000000000000000000" pitchFamily="2" charset="2"/>
                  </a:rPr>
                  <a:t>FASER</a:t>
                </a:r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𝝂</m:t>
                    </m:r>
                  </m:oMath>
                </a14:m>
                <a:endParaRPr lang="ja-JP" altLang="en-US" sz="2000" b="1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71572D9-EA68-4A5C-9850-1ADFA387E5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40" y="5890191"/>
                <a:ext cx="7939985" cy="1015663"/>
              </a:xfrm>
              <a:prstGeom prst="rect">
                <a:avLst/>
              </a:prstGeom>
              <a:blipFill>
                <a:blip r:embed="rId7"/>
                <a:stretch>
                  <a:fillRect l="-845" t="-2395" b="-89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30053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87353" y="184152"/>
                <a:ext cx="8763166" cy="705078"/>
              </a:xfrm>
            </p:spPr>
            <p:txBody>
              <a:bodyPr>
                <a:noAutofit/>
              </a:bodyPr>
              <a:lstStyle/>
              <a:p>
                <a:r>
                  <a:rPr lang="en-US" sz="3600" dirty="0"/>
                  <a:t>FASER layout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GB" sz="3600" dirty="0"/>
                  <a:t> high energy neutrino beamline 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7353" y="184152"/>
                <a:ext cx="8763166" cy="705078"/>
              </a:xfrm>
              <a:blipFill>
                <a:blip r:embed="rId2"/>
                <a:stretch>
                  <a:fillRect l="-2157" t="-12069" r="-4106" b="-241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 flipV="1">
            <a:off x="7993337" y="606087"/>
            <a:ext cx="1090002" cy="2645749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13183" y="1882223"/>
            <a:ext cx="3417217" cy="0"/>
          </a:xfrm>
          <a:prstGeom prst="line">
            <a:avLst/>
          </a:prstGeom>
          <a:ln w="2540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004768" y="1709115"/>
            <a:ext cx="1139231" cy="33817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8" name="Freeform 7"/>
          <p:cNvSpPr/>
          <p:nvPr/>
        </p:nvSpPr>
        <p:spPr>
          <a:xfrm>
            <a:off x="4015842" y="462280"/>
            <a:ext cx="5361837" cy="1427480"/>
          </a:xfrm>
          <a:custGeom>
            <a:avLst/>
            <a:gdLst>
              <a:gd name="connsiteX0" fmla="*/ 0 w 3771900"/>
              <a:gd name="connsiteY0" fmla="*/ 605790 h 605790"/>
              <a:gd name="connsiteX1" fmla="*/ 1977390 w 3771900"/>
              <a:gd name="connsiteY1" fmla="*/ 502920 h 605790"/>
              <a:gd name="connsiteX2" fmla="*/ 3771900 w 3771900"/>
              <a:gd name="connsiteY2" fmla="*/ 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71900" h="605790">
                <a:moveTo>
                  <a:pt x="0" y="605790"/>
                </a:moveTo>
                <a:cubicBezTo>
                  <a:pt x="674370" y="604837"/>
                  <a:pt x="1348740" y="603885"/>
                  <a:pt x="1977390" y="502920"/>
                </a:cubicBezTo>
                <a:cubicBezTo>
                  <a:pt x="2606040" y="401955"/>
                  <a:pt x="3219450" y="259080"/>
                  <a:pt x="3771900" y="0"/>
                </a:cubicBezTo>
              </a:path>
            </a:pathLst>
          </a:custGeom>
          <a:noFill/>
          <a:ln w="2540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2" descr="ãatlas lhc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" y="1460104"/>
            <a:ext cx="1634736" cy="8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20486922">
            <a:off x="6691605" y="993914"/>
            <a:ext cx="139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LHC tunnel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61085" y="1656278"/>
            <a:ext cx="937260" cy="4410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101753" y="1868805"/>
            <a:ext cx="6903015" cy="17068"/>
          </a:xfrm>
          <a:prstGeom prst="straightConnector1">
            <a:avLst/>
          </a:prstGeom>
          <a:ln w="41275">
            <a:solidFill>
              <a:schemeClr val="accent5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1223010" y="1857375"/>
            <a:ext cx="2583180" cy="320040"/>
          </a:xfrm>
          <a:custGeom>
            <a:avLst/>
            <a:gdLst>
              <a:gd name="connsiteX0" fmla="*/ 0 w 2583180"/>
              <a:gd name="connsiteY0" fmla="*/ 0 h 320040"/>
              <a:gd name="connsiteX1" fmla="*/ 1268730 w 2583180"/>
              <a:gd name="connsiteY1" fmla="*/ 11430 h 320040"/>
              <a:gd name="connsiteX2" fmla="*/ 1851660 w 2583180"/>
              <a:gd name="connsiteY2" fmla="*/ 80010 h 320040"/>
              <a:gd name="connsiteX3" fmla="*/ 2583180 w 2583180"/>
              <a:gd name="connsiteY3" fmla="*/ 320040 h 320040"/>
              <a:gd name="connsiteX4" fmla="*/ 2583180 w 2583180"/>
              <a:gd name="connsiteY4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180" h="320040">
                <a:moveTo>
                  <a:pt x="0" y="0"/>
                </a:moveTo>
                <a:lnTo>
                  <a:pt x="1268730" y="11430"/>
                </a:lnTo>
                <a:cubicBezTo>
                  <a:pt x="1577340" y="24765"/>
                  <a:pt x="1632585" y="28575"/>
                  <a:pt x="1851660" y="80010"/>
                </a:cubicBezTo>
                <a:cubicBezTo>
                  <a:pt x="2070735" y="131445"/>
                  <a:pt x="2583180" y="320040"/>
                  <a:pt x="2583180" y="320040"/>
                </a:cubicBezTo>
                <a:lnTo>
                  <a:pt x="2583180" y="320040"/>
                </a:lnTo>
              </a:path>
            </a:pathLst>
          </a:custGeom>
          <a:noFill/>
          <a:ln w="19050">
            <a:solidFill>
              <a:schemeClr val="bg2">
                <a:lumMod val="50000"/>
              </a:schemeClr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 flipV="1">
            <a:off x="1234440" y="1325921"/>
            <a:ext cx="2583180" cy="555308"/>
          </a:xfrm>
          <a:custGeom>
            <a:avLst/>
            <a:gdLst>
              <a:gd name="connsiteX0" fmla="*/ 0 w 2583180"/>
              <a:gd name="connsiteY0" fmla="*/ 0 h 320040"/>
              <a:gd name="connsiteX1" fmla="*/ 1268730 w 2583180"/>
              <a:gd name="connsiteY1" fmla="*/ 11430 h 320040"/>
              <a:gd name="connsiteX2" fmla="*/ 1851660 w 2583180"/>
              <a:gd name="connsiteY2" fmla="*/ 80010 h 320040"/>
              <a:gd name="connsiteX3" fmla="*/ 2583180 w 2583180"/>
              <a:gd name="connsiteY3" fmla="*/ 320040 h 320040"/>
              <a:gd name="connsiteX4" fmla="*/ 2583180 w 2583180"/>
              <a:gd name="connsiteY4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180" h="320040">
                <a:moveTo>
                  <a:pt x="0" y="0"/>
                </a:moveTo>
                <a:lnTo>
                  <a:pt x="1268730" y="11430"/>
                </a:lnTo>
                <a:cubicBezTo>
                  <a:pt x="1577340" y="24765"/>
                  <a:pt x="1632585" y="28575"/>
                  <a:pt x="1851660" y="80010"/>
                </a:cubicBezTo>
                <a:cubicBezTo>
                  <a:pt x="2070735" y="131445"/>
                  <a:pt x="2583180" y="320040"/>
                  <a:pt x="2583180" y="320040"/>
                </a:cubicBezTo>
                <a:lnTo>
                  <a:pt x="2583180" y="320040"/>
                </a:lnTo>
              </a:path>
            </a:pathLst>
          </a:custGeom>
          <a:noFill/>
          <a:ln w="19050">
            <a:solidFill>
              <a:schemeClr val="bg2">
                <a:lumMod val="50000"/>
              </a:schemeClr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837995" y="994412"/>
            <a:ext cx="290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charged particles (P&lt;7 TeV)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508060" y="1834588"/>
            <a:ext cx="280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neutrino, dark photon</a:t>
            </a: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389370" y="2134552"/>
            <a:ext cx="0" cy="2600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93338" y="2123122"/>
            <a:ext cx="0" cy="27146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89370" y="2257425"/>
            <a:ext cx="1603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52207" y="2084236"/>
            <a:ext cx="150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LHC magnets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535532" y="1324522"/>
            <a:ext cx="15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forward jets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453975" y="2213653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m of rock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187353" y="2259207"/>
            <a:ext cx="189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p-p collision at IP of ATLAS</a:t>
            </a:r>
            <a:endParaRPr lang="en-GB" dirty="0"/>
          </a:p>
        </p:txBody>
      </p:sp>
      <p:sp>
        <p:nvSpPr>
          <p:cNvPr id="24" name="Explosion 1 23"/>
          <p:cNvSpPr/>
          <p:nvPr/>
        </p:nvSpPr>
        <p:spPr>
          <a:xfrm>
            <a:off x="861941" y="1656278"/>
            <a:ext cx="463939" cy="391016"/>
          </a:xfrm>
          <a:prstGeom prst="irregularSeal1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144491" y="2626425"/>
            <a:ext cx="0" cy="2600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93338" y="2581031"/>
            <a:ext cx="0" cy="27146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44491" y="2726382"/>
            <a:ext cx="6860277" cy="2614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93215" y="2421881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480 m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 rot="17523320">
            <a:off x="8223120" y="997529"/>
            <a:ext cx="1250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TI12 tunnel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135040" y="1709044"/>
                <a:ext cx="8773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FASER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GB" sz="10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040" y="1709044"/>
                <a:ext cx="877355" cy="369332"/>
              </a:xfrm>
              <a:prstGeom prst="rect">
                <a:avLst/>
              </a:prstGeom>
              <a:blipFill>
                <a:blip r:embed="rId4"/>
                <a:stretch>
                  <a:fillRect l="-5556"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 flipV="1">
            <a:off x="1144491" y="1786940"/>
            <a:ext cx="957220" cy="64846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144491" y="1868805"/>
            <a:ext cx="971920" cy="10951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144491" y="1865156"/>
            <a:ext cx="874840" cy="46613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144490" y="1721073"/>
            <a:ext cx="708935" cy="14439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" y="3188145"/>
            <a:ext cx="1569996" cy="4898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dirty="0"/>
              <a:t>Interaction target=7 </a:t>
            </a:r>
            <a:r>
              <a:rPr lang="en-US" dirty="0" err="1"/>
              <a:t>TeV</a:t>
            </a:r>
            <a:r>
              <a:rPr lang="en-US" dirty="0"/>
              <a:t> p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1592390" y="3191605"/>
            <a:ext cx="938254" cy="4898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dirty="0"/>
              <a:t>Decay volume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2663692" y="3191605"/>
            <a:ext cx="2284996" cy="4898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dirty="0"/>
              <a:t>Charged particle sweeping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272958" y="3254547"/>
                <a:ext cx="1377335" cy="48917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dirty="0"/>
                  <a:t>Hadron stop</a:t>
                </a:r>
              </a:p>
              <a:p>
                <a:pPr>
                  <a:lnSpc>
                    <a:spcPts val="1500"/>
                  </a:lnSpc>
                </a:pPr>
                <a:r>
                  <a:rPr lang="en-US" dirty="0"/>
                  <a:t> 280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958" y="3254547"/>
                <a:ext cx="1377335" cy="489173"/>
              </a:xfrm>
              <a:prstGeom prst="rect">
                <a:avLst/>
              </a:prstGeom>
              <a:blipFill>
                <a:blip r:embed="rId5"/>
                <a:stretch>
                  <a:fillRect l="-3524" t="-22222" r="-881" b="-185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8108056" y="3326645"/>
            <a:ext cx="1035945" cy="2975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dirty="0"/>
              <a:t>Detector</a:t>
            </a:r>
            <a:endParaRPr lang="en-GB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093910" y="2900903"/>
            <a:ext cx="0" cy="287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5" name="Left Brace 54"/>
          <p:cNvSpPr/>
          <p:nvPr/>
        </p:nvSpPr>
        <p:spPr>
          <a:xfrm rot="16200000">
            <a:off x="1908623" y="2316215"/>
            <a:ext cx="174419" cy="1409019"/>
          </a:xfrm>
          <a:prstGeom prst="leftBrace">
            <a:avLst>
              <a:gd name="adj1" fmla="val 72044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013197" y="2900903"/>
            <a:ext cx="0" cy="287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Left Brace 56"/>
          <p:cNvSpPr/>
          <p:nvPr/>
        </p:nvSpPr>
        <p:spPr>
          <a:xfrm rot="16200000">
            <a:off x="7091137" y="2284070"/>
            <a:ext cx="192098" cy="1490987"/>
          </a:xfrm>
          <a:prstGeom prst="leftBrace">
            <a:avLst>
              <a:gd name="adj1" fmla="val 71188"/>
              <a:gd name="adj2" fmla="val 48648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03" y="3693410"/>
            <a:ext cx="3312886" cy="3173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Table 5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3804169"/>
                  </p:ext>
                </p:extLst>
              </p:nvPr>
            </p:nvGraphicFramePr>
            <p:xfrm>
              <a:off x="3886888" y="4740737"/>
              <a:ext cx="4762128" cy="16846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737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873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8737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65271">
                    <a:tc>
                      <a:txBody>
                        <a:bodyPr/>
                        <a:lstStyle/>
                        <a:p>
                          <a:pPr algn="l"/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# of CC interactions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Mean interacting energy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11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1296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827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694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20439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631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611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21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965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Table 5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3804169"/>
                  </p:ext>
                </p:extLst>
              </p:nvPr>
            </p:nvGraphicFramePr>
            <p:xfrm>
              <a:off x="3886888" y="4740737"/>
              <a:ext cx="4762128" cy="16846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737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873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8737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65271">
                    <a:tc>
                      <a:txBody>
                        <a:bodyPr/>
                        <a:lstStyle/>
                        <a:p>
                          <a:pPr algn="l"/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# of CC interactions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/>
                            <a:t>Mean interacting energy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7"/>
                          <a:stretch>
                            <a:fillRect l="-383" t="-154098" r="-201149" b="-2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1296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827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7"/>
                          <a:stretch>
                            <a:fillRect l="-383" t="-242188" r="-201149" b="-11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20439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631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7"/>
                          <a:stretch>
                            <a:fillRect l="-383" t="-365000" r="-201149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21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965 GeV</a:t>
                          </a:r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5A6DC44-8999-4686-AFDD-8FCDC28CA836}"/>
              </a:ext>
            </a:extLst>
          </p:cNvPr>
          <p:cNvSpPr/>
          <p:nvPr/>
        </p:nvSpPr>
        <p:spPr>
          <a:xfrm>
            <a:off x="3754050" y="4081790"/>
            <a:ext cx="4138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Expected # of interactions in Run 3 (2021-2023)</a:t>
            </a:r>
          </a:p>
          <a:p>
            <a:r>
              <a:rPr lang="en-US" altLang="ja-JP" sz="1600" dirty="0"/>
              <a:t> with 7+7 </a:t>
            </a:r>
            <a:r>
              <a:rPr lang="en-US" altLang="ja-JP" sz="1600" dirty="0" err="1"/>
              <a:t>TeV</a:t>
            </a:r>
            <a:r>
              <a:rPr lang="en-US" altLang="ja-JP" sz="1600" dirty="0"/>
              <a:t>, 150 fb</a:t>
            </a:r>
            <a:r>
              <a:rPr lang="en-US" altLang="ja-JP" sz="1600" baseline="30000" dirty="0"/>
              <a:t>-1</a:t>
            </a:r>
            <a:r>
              <a:rPr lang="en-US" altLang="ja-JP" sz="1600" dirty="0"/>
              <a:t>, detector mass 1.2 ton</a:t>
            </a:r>
            <a:endParaRPr lang="en-GB" altLang="ja-JP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31907-F4D4-4DD7-9517-8E337F376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5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11943</TotalTime>
  <Words>2839</Words>
  <Application>Microsoft Office PowerPoint</Application>
  <PresentationFormat>On-screen Show (4:3)</PresentationFormat>
  <Paragraphs>484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Open Sans</vt:lpstr>
      <vt:lpstr>Arial</vt:lpstr>
      <vt:lpstr>Calibri</vt:lpstr>
      <vt:lpstr>Calibri Light</vt:lpstr>
      <vt:lpstr>Cambria Math</vt:lpstr>
      <vt:lpstr>Symbol</vt:lpstr>
      <vt:lpstr>Wingdings</vt:lpstr>
      <vt:lpstr>Office Theme</vt:lpstr>
      <vt:lpstr>Study of TeV neutrinos in the FASER experiment at the LHC</vt:lpstr>
      <vt:lpstr>Motivation for high energy neutrinos</vt:lpstr>
      <vt:lpstr>Motivation for high energy neutrinos</vt:lpstr>
      <vt:lpstr>Status of high energy neutrino measurements</vt:lpstr>
      <vt:lpstr>Status of high energy neutrino measurements</vt:lpstr>
      <vt:lpstr>FASER: ForwArd Search ExpeRiment at the LHC</vt:lpstr>
      <vt:lpstr>FASER LOCATION: TI12</vt:lpstr>
      <vt:lpstr>FASER detector &amp; sensitivity</vt:lpstr>
      <vt:lpstr>FASER layout ≡ high energy neutrino beamline  </vt:lpstr>
      <vt:lpstr>FASER layout ≡ high energy neutrino beamline  </vt:lpstr>
      <vt:lpstr>Emulsion detectors:  3D tracking device with 50 nm precision</vt:lpstr>
      <vt:lpstr>In situ background measurements</vt:lpstr>
      <vt:lpstr>PowerPoint Presentation</vt:lpstr>
      <vt:lpstr>Neutrino detector design</vt:lpstr>
      <vt:lpstr>FASERν detector design </vt:lpstr>
      <vt:lpstr>FASERν detector design </vt:lpstr>
      <vt:lpstr>Particle momentum measurement by multiple Coulomb scattering (MCS)</vt:lpstr>
      <vt:lpstr>Neutrino energy reconstruction</vt:lpstr>
      <vt:lpstr>Pilot neutrino detector in 2018</vt:lpstr>
      <vt:lpstr>2018 neutrino analysis</vt:lpstr>
      <vt:lpstr>Other events</vt:lpstr>
      <vt:lpstr>Possible goals in Run3</vt:lpstr>
      <vt:lpstr>Possible goals in Run3</vt:lpstr>
      <vt:lpstr>Summary</vt:lpstr>
      <vt:lpstr>PowerPoint Presentation</vt:lpstr>
      <vt:lpstr>PowerPoint Presentation</vt:lpstr>
      <vt:lpstr>Backup</vt:lpstr>
      <vt:lpstr>Topology of beauty channels </vt:lpstr>
      <vt:lpstr>PowerPoint Presentation</vt:lpstr>
      <vt:lpstr>DARK PHOTONS</vt:lpstr>
      <vt:lpstr>Example of MCS and fit</vt:lpstr>
      <vt:lpstr>Detector cost 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of TeV neutrinos in the FASER experiment at the LHC</dc:title>
  <dc:creator>Akitaka Ariga</dc:creator>
  <cp:lastModifiedBy>Ariga, Akitaka (LHEP)</cp:lastModifiedBy>
  <cp:revision>114</cp:revision>
  <dcterms:created xsi:type="dcterms:W3CDTF">2019-05-27T13:42:47Z</dcterms:created>
  <dcterms:modified xsi:type="dcterms:W3CDTF">2019-06-07T10:45:26Z</dcterms:modified>
</cp:coreProperties>
</file>