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75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o" initials="P" lastIdx="2" clrIdx="0">
    <p:extLst>
      <p:ext uri="{19B8F6BF-5375-455C-9EA6-DF929625EA0E}">
        <p15:presenceInfo xmlns:p15="http://schemas.microsoft.com/office/powerpoint/2012/main" userId="Paol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04T18:46:44.347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  <p:cm authorId="1" dt="2017-07-04T18:46:46.803" idx="2">
    <p:pos x="146" y="146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BBC70-51CB-47EB-AC73-07E91FC01CC3}" type="datetimeFigureOut">
              <a:rPr lang="it-IT" smtClean="0"/>
              <a:t>21/07/2017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865BF-902D-4629-A92C-E8B055D95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539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865BF-902D-4629-A92C-E8B055D95B3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056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865BF-902D-4629-A92C-E8B055D95B3E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5306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48622"/>
            <a:ext cx="11887200" cy="877824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526446"/>
            <a:ext cx="10668000" cy="2143402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C894A-9699-F54C-B3D4-EC182B9F209F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21/07/2017</a:t>
            </a:fld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Mauro Raggi - Sapienza Università di Roma 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‹N›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516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176978" y="6569076"/>
            <a:ext cx="9456223" cy="2889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sz="18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9359140" y="6569076"/>
            <a:ext cx="0" cy="288607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"/>
            <a:ext cx="11885084" cy="7117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AB43F-D791-D944-AE07-0BE9FA4685B4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21/07/2017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Mauro Raggi - Sapienza Università di Roma </a:t>
            </a:r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‹N›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76978" y="6569076"/>
            <a:ext cx="9456223" cy="2886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sz="1800">
              <a:solidFill>
                <a:prstClr val="white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9359140" y="6569076"/>
            <a:ext cx="0" cy="288607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076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176978" y="6569076"/>
            <a:ext cx="9456223" cy="2889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sz="18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9359140" y="6569076"/>
            <a:ext cx="0" cy="288607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535C-B6FD-584F-B954-BFF9AE0357C3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21/07/2017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Mauro Raggi - Sapienza Università di Roma </a:t>
            </a:r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‹N›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76978" y="6569076"/>
            <a:ext cx="9456223" cy="2886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sz="1800">
              <a:solidFill>
                <a:prstClr val="white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9359140" y="6569076"/>
            <a:ext cx="0" cy="288607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>
            <a:spLocks noGrp="1"/>
          </p:cNvSpPr>
          <p:nvPr>
            <p:ph type="ctrTitle"/>
          </p:nvPr>
        </p:nvSpPr>
        <p:spPr>
          <a:xfrm>
            <a:off x="0" y="2137072"/>
            <a:ext cx="11887200" cy="877824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24" name="Subtitle 2"/>
          <p:cNvSpPr>
            <a:spLocks noGrp="1"/>
          </p:cNvSpPr>
          <p:nvPr>
            <p:ph type="subTitle" idx="1"/>
          </p:nvPr>
        </p:nvSpPr>
        <p:spPr>
          <a:xfrm>
            <a:off x="1219200" y="3014896"/>
            <a:ext cx="10668000" cy="1127246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5645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176978" y="6569076"/>
            <a:ext cx="9456223" cy="2889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sz="18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9359140" y="6569076"/>
            <a:ext cx="0" cy="288607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"/>
            <a:ext cx="11885084" cy="7117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65" y="1930400"/>
            <a:ext cx="11168035" cy="4335929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9EBB-9644-3440-A967-73ADE9CBA25C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21/07/2017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Mauro Raggi - Sapienza Università di Roma </a:t>
            </a:r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‹N›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76978" y="6569076"/>
            <a:ext cx="9456223" cy="2886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sz="1800">
              <a:solidFill>
                <a:prstClr val="white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9359140" y="6569076"/>
            <a:ext cx="0" cy="288607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3"/>
          </p:nvPr>
        </p:nvSpPr>
        <p:spPr>
          <a:xfrm>
            <a:off x="465165" y="728726"/>
            <a:ext cx="10668000" cy="6259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2144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1546"/>
            <a:ext cx="11885084" cy="71179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5CE2-0D3A-ED4F-9567-2C394ABA4A2D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21/07/2017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Mauro Raggi - Sapienza Università di Roma </a:t>
            </a:r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‹N›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76978" y="6569076"/>
            <a:ext cx="9456223" cy="2889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sz="180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9359140" y="6569076"/>
            <a:ext cx="0" cy="288607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84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1"/>
            <a:ext cx="11885084" cy="57855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8779" y="2"/>
            <a:ext cx="10266307" cy="578555"/>
          </a:xfrm>
          <a:noFill/>
        </p:spPr>
        <p:txBody>
          <a:bodyPr lIns="36000"/>
          <a:lstStyle>
            <a:lvl1pPr marL="0" indent="0" algn="l">
              <a:tabLst/>
              <a:defRPr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326745" y="289951"/>
            <a:ext cx="558339" cy="288607"/>
          </a:xfrm>
          <a:ln>
            <a:noFill/>
          </a:ln>
        </p:spPr>
        <p:txBody>
          <a:bodyPr/>
          <a:lstStyle>
            <a:lvl1pPr>
              <a:defRPr>
                <a:ln>
                  <a:solidFill>
                    <a:schemeClr val="bg2"/>
                  </a:solidFill>
                </a:ln>
                <a:solidFill>
                  <a:schemeClr val="bg2"/>
                </a:solidFill>
              </a:defRPr>
            </a:lvl1pPr>
          </a:lstStyle>
          <a:p>
            <a:fld id="{BBADC36A-65C5-6B48-A669-F4F9C2B40F67}" type="slidenum">
              <a:rPr lang="en-GB" smtClean="0">
                <a:ln>
                  <a:solidFill>
                    <a:srgbClr val="E4E9EF"/>
                  </a:solidFill>
                </a:ln>
                <a:solidFill>
                  <a:srgbClr val="E4E9EF"/>
                </a:solidFill>
              </a:rPr>
              <a:pPr/>
              <a:t>‹N›</a:t>
            </a:fld>
            <a:endParaRPr lang="en-GB">
              <a:ln>
                <a:solidFill>
                  <a:srgbClr val="E4E9EF"/>
                </a:solidFill>
              </a:ln>
              <a:solidFill>
                <a:srgbClr val="E4E9EF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78528" y="25879"/>
            <a:ext cx="762341" cy="535774"/>
            <a:chOff x="-6207323" y="46608"/>
            <a:chExt cx="5978525" cy="5602288"/>
          </a:xfrm>
          <a:solidFill>
            <a:schemeClr val="bg2"/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-4697610" y="3604196"/>
              <a:ext cx="1219200" cy="901700"/>
            </a:xfrm>
            <a:custGeom>
              <a:avLst/>
              <a:gdLst>
                <a:gd name="T0" fmla="*/ 328 w 768"/>
                <a:gd name="T1" fmla="*/ 80 h 568"/>
                <a:gd name="T2" fmla="*/ 304 w 768"/>
                <a:gd name="T3" fmla="*/ 72 h 568"/>
                <a:gd name="T4" fmla="*/ 264 w 768"/>
                <a:gd name="T5" fmla="*/ 64 h 568"/>
                <a:gd name="T6" fmla="*/ 216 w 768"/>
                <a:gd name="T7" fmla="*/ 56 h 568"/>
                <a:gd name="T8" fmla="*/ 160 w 768"/>
                <a:gd name="T9" fmla="*/ 48 h 568"/>
                <a:gd name="T10" fmla="*/ 104 w 768"/>
                <a:gd name="T11" fmla="*/ 40 h 568"/>
                <a:gd name="T12" fmla="*/ 56 w 768"/>
                <a:gd name="T13" fmla="*/ 32 h 568"/>
                <a:gd name="T14" fmla="*/ 24 w 768"/>
                <a:gd name="T15" fmla="*/ 24 h 568"/>
                <a:gd name="T16" fmla="*/ 0 w 768"/>
                <a:gd name="T17" fmla="*/ 8 h 568"/>
                <a:gd name="T18" fmla="*/ 0 w 768"/>
                <a:gd name="T19" fmla="*/ 48 h 568"/>
                <a:gd name="T20" fmla="*/ 0 w 768"/>
                <a:gd name="T21" fmla="*/ 104 h 568"/>
                <a:gd name="T22" fmla="*/ 8 w 768"/>
                <a:gd name="T23" fmla="*/ 168 h 568"/>
                <a:gd name="T24" fmla="*/ 16 w 768"/>
                <a:gd name="T25" fmla="*/ 240 h 568"/>
                <a:gd name="T26" fmla="*/ 24 w 768"/>
                <a:gd name="T27" fmla="*/ 312 h 568"/>
                <a:gd name="T28" fmla="*/ 24 w 768"/>
                <a:gd name="T29" fmla="*/ 368 h 568"/>
                <a:gd name="T30" fmla="*/ 32 w 768"/>
                <a:gd name="T31" fmla="*/ 416 h 568"/>
                <a:gd name="T32" fmla="*/ 40 w 768"/>
                <a:gd name="T33" fmla="*/ 440 h 568"/>
                <a:gd name="T34" fmla="*/ 56 w 768"/>
                <a:gd name="T35" fmla="*/ 432 h 568"/>
                <a:gd name="T36" fmla="*/ 88 w 768"/>
                <a:gd name="T37" fmla="*/ 424 h 568"/>
                <a:gd name="T38" fmla="*/ 136 w 768"/>
                <a:gd name="T39" fmla="*/ 416 h 568"/>
                <a:gd name="T40" fmla="*/ 184 w 768"/>
                <a:gd name="T41" fmla="*/ 400 h 568"/>
                <a:gd name="T42" fmla="*/ 240 w 768"/>
                <a:gd name="T43" fmla="*/ 376 h 568"/>
                <a:gd name="T44" fmla="*/ 288 w 768"/>
                <a:gd name="T45" fmla="*/ 360 h 568"/>
                <a:gd name="T46" fmla="*/ 328 w 768"/>
                <a:gd name="T47" fmla="*/ 344 h 568"/>
                <a:gd name="T48" fmla="*/ 344 w 768"/>
                <a:gd name="T49" fmla="*/ 336 h 568"/>
                <a:gd name="T50" fmla="*/ 376 w 768"/>
                <a:gd name="T51" fmla="*/ 344 h 568"/>
                <a:gd name="T52" fmla="*/ 424 w 768"/>
                <a:gd name="T53" fmla="*/ 368 h 568"/>
                <a:gd name="T54" fmla="*/ 488 w 768"/>
                <a:gd name="T55" fmla="*/ 408 h 568"/>
                <a:gd name="T56" fmla="*/ 560 w 768"/>
                <a:gd name="T57" fmla="*/ 440 h 568"/>
                <a:gd name="T58" fmla="*/ 632 w 768"/>
                <a:gd name="T59" fmla="*/ 480 h 568"/>
                <a:gd name="T60" fmla="*/ 696 w 768"/>
                <a:gd name="T61" fmla="*/ 520 h 568"/>
                <a:gd name="T62" fmla="*/ 744 w 768"/>
                <a:gd name="T63" fmla="*/ 544 h 568"/>
                <a:gd name="T64" fmla="*/ 768 w 768"/>
                <a:gd name="T65" fmla="*/ 568 h 568"/>
                <a:gd name="T66" fmla="*/ 768 w 768"/>
                <a:gd name="T67" fmla="*/ 552 h 568"/>
                <a:gd name="T68" fmla="*/ 760 w 768"/>
                <a:gd name="T69" fmla="*/ 528 h 568"/>
                <a:gd name="T70" fmla="*/ 760 w 768"/>
                <a:gd name="T71" fmla="*/ 464 h 568"/>
                <a:gd name="T72" fmla="*/ 752 w 768"/>
                <a:gd name="T73" fmla="*/ 384 h 568"/>
                <a:gd name="T74" fmla="*/ 752 w 768"/>
                <a:gd name="T75" fmla="*/ 288 h 568"/>
                <a:gd name="T76" fmla="*/ 744 w 768"/>
                <a:gd name="T77" fmla="*/ 200 h 568"/>
                <a:gd name="T78" fmla="*/ 752 w 768"/>
                <a:gd name="T79" fmla="*/ 112 h 568"/>
                <a:gd name="T80" fmla="*/ 752 w 768"/>
                <a:gd name="T81" fmla="*/ 40 h 568"/>
                <a:gd name="T82" fmla="*/ 752 w 768"/>
                <a:gd name="T83" fmla="*/ 16 h 568"/>
                <a:gd name="T84" fmla="*/ 760 w 768"/>
                <a:gd name="T85" fmla="*/ 0 h 568"/>
                <a:gd name="T86" fmla="*/ 720 w 768"/>
                <a:gd name="T87" fmla="*/ 8 h 568"/>
                <a:gd name="T88" fmla="*/ 672 w 768"/>
                <a:gd name="T89" fmla="*/ 16 h 568"/>
                <a:gd name="T90" fmla="*/ 616 w 768"/>
                <a:gd name="T91" fmla="*/ 24 h 568"/>
                <a:gd name="T92" fmla="*/ 552 w 768"/>
                <a:gd name="T93" fmla="*/ 32 h 568"/>
                <a:gd name="T94" fmla="*/ 480 w 768"/>
                <a:gd name="T95" fmla="*/ 48 h 568"/>
                <a:gd name="T96" fmla="*/ 424 w 768"/>
                <a:gd name="T97" fmla="*/ 56 h 568"/>
                <a:gd name="T98" fmla="*/ 368 w 768"/>
                <a:gd name="T99" fmla="*/ 64 h 568"/>
                <a:gd name="T100" fmla="*/ 328 w 768"/>
                <a:gd name="T101" fmla="*/ 80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68" h="568">
                  <a:moveTo>
                    <a:pt x="328" y="80"/>
                  </a:moveTo>
                  <a:lnTo>
                    <a:pt x="304" y="72"/>
                  </a:lnTo>
                  <a:lnTo>
                    <a:pt x="264" y="64"/>
                  </a:lnTo>
                  <a:lnTo>
                    <a:pt x="216" y="56"/>
                  </a:lnTo>
                  <a:lnTo>
                    <a:pt x="160" y="48"/>
                  </a:lnTo>
                  <a:lnTo>
                    <a:pt x="104" y="40"/>
                  </a:lnTo>
                  <a:lnTo>
                    <a:pt x="56" y="32"/>
                  </a:lnTo>
                  <a:lnTo>
                    <a:pt x="24" y="24"/>
                  </a:lnTo>
                  <a:lnTo>
                    <a:pt x="0" y="8"/>
                  </a:lnTo>
                  <a:lnTo>
                    <a:pt x="0" y="48"/>
                  </a:lnTo>
                  <a:lnTo>
                    <a:pt x="0" y="104"/>
                  </a:lnTo>
                  <a:lnTo>
                    <a:pt x="8" y="168"/>
                  </a:lnTo>
                  <a:lnTo>
                    <a:pt x="16" y="240"/>
                  </a:lnTo>
                  <a:lnTo>
                    <a:pt x="24" y="312"/>
                  </a:lnTo>
                  <a:lnTo>
                    <a:pt x="24" y="368"/>
                  </a:lnTo>
                  <a:lnTo>
                    <a:pt x="32" y="416"/>
                  </a:lnTo>
                  <a:lnTo>
                    <a:pt x="40" y="440"/>
                  </a:lnTo>
                  <a:lnTo>
                    <a:pt x="56" y="432"/>
                  </a:lnTo>
                  <a:lnTo>
                    <a:pt x="88" y="424"/>
                  </a:lnTo>
                  <a:lnTo>
                    <a:pt x="136" y="416"/>
                  </a:lnTo>
                  <a:lnTo>
                    <a:pt x="184" y="400"/>
                  </a:lnTo>
                  <a:lnTo>
                    <a:pt x="240" y="376"/>
                  </a:lnTo>
                  <a:lnTo>
                    <a:pt x="288" y="360"/>
                  </a:lnTo>
                  <a:lnTo>
                    <a:pt x="328" y="344"/>
                  </a:lnTo>
                  <a:lnTo>
                    <a:pt x="344" y="336"/>
                  </a:lnTo>
                  <a:lnTo>
                    <a:pt x="376" y="344"/>
                  </a:lnTo>
                  <a:lnTo>
                    <a:pt x="424" y="368"/>
                  </a:lnTo>
                  <a:lnTo>
                    <a:pt x="488" y="408"/>
                  </a:lnTo>
                  <a:lnTo>
                    <a:pt x="560" y="440"/>
                  </a:lnTo>
                  <a:lnTo>
                    <a:pt x="632" y="480"/>
                  </a:lnTo>
                  <a:lnTo>
                    <a:pt x="696" y="520"/>
                  </a:lnTo>
                  <a:lnTo>
                    <a:pt x="744" y="544"/>
                  </a:lnTo>
                  <a:lnTo>
                    <a:pt x="768" y="568"/>
                  </a:lnTo>
                  <a:lnTo>
                    <a:pt x="768" y="552"/>
                  </a:lnTo>
                  <a:lnTo>
                    <a:pt x="760" y="528"/>
                  </a:lnTo>
                  <a:lnTo>
                    <a:pt x="760" y="464"/>
                  </a:lnTo>
                  <a:lnTo>
                    <a:pt x="752" y="384"/>
                  </a:lnTo>
                  <a:lnTo>
                    <a:pt x="752" y="288"/>
                  </a:lnTo>
                  <a:lnTo>
                    <a:pt x="744" y="200"/>
                  </a:lnTo>
                  <a:lnTo>
                    <a:pt x="752" y="112"/>
                  </a:lnTo>
                  <a:lnTo>
                    <a:pt x="752" y="40"/>
                  </a:lnTo>
                  <a:lnTo>
                    <a:pt x="752" y="16"/>
                  </a:lnTo>
                  <a:lnTo>
                    <a:pt x="760" y="0"/>
                  </a:lnTo>
                  <a:lnTo>
                    <a:pt x="720" y="8"/>
                  </a:lnTo>
                  <a:lnTo>
                    <a:pt x="672" y="16"/>
                  </a:lnTo>
                  <a:lnTo>
                    <a:pt x="616" y="24"/>
                  </a:lnTo>
                  <a:lnTo>
                    <a:pt x="552" y="32"/>
                  </a:lnTo>
                  <a:lnTo>
                    <a:pt x="480" y="48"/>
                  </a:lnTo>
                  <a:lnTo>
                    <a:pt x="424" y="56"/>
                  </a:lnTo>
                  <a:lnTo>
                    <a:pt x="368" y="64"/>
                  </a:lnTo>
                  <a:lnTo>
                    <a:pt x="328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-3376810" y="3362896"/>
              <a:ext cx="1535113" cy="825500"/>
            </a:xfrm>
            <a:custGeom>
              <a:avLst/>
              <a:gdLst>
                <a:gd name="T0" fmla="*/ 8 w 967"/>
                <a:gd name="T1" fmla="*/ 368 h 520"/>
                <a:gd name="T2" fmla="*/ 8 w 967"/>
                <a:gd name="T3" fmla="*/ 376 h 520"/>
                <a:gd name="T4" fmla="*/ 8 w 967"/>
                <a:gd name="T5" fmla="*/ 400 h 520"/>
                <a:gd name="T6" fmla="*/ 8 w 967"/>
                <a:gd name="T7" fmla="*/ 448 h 520"/>
                <a:gd name="T8" fmla="*/ 8 w 967"/>
                <a:gd name="T9" fmla="*/ 488 h 520"/>
                <a:gd name="T10" fmla="*/ 0 w 967"/>
                <a:gd name="T11" fmla="*/ 512 h 520"/>
                <a:gd name="T12" fmla="*/ 0 w 967"/>
                <a:gd name="T13" fmla="*/ 520 h 520"/>
                <a:gd name="T14" fmla="*/ 24 w 967"/>
                <a:gd name="T15" fmla="*/ 520 h 520"/>
                <a:gd name="T16" fmla="*/ 56 w 967"/>
                <a:gd name="T17" fmla="*/ 504 h 520"/>
                <a:gd name="T18" fmla="*/ 104 w 967"/>
                <a:gd name="T19" fmla="*/ 480 h 520"/>
                <a:gd name="T20" fmla="*/ 160 w 967"/>
                <a:gd name="T21" fmla="*/ 456 h 520"/>
                <a:gd name="T22" fmla="*/ 232 w 967"/>
                <a:gd name="T23" fmla="*/ 432 h 520"/>
                <a:gd name="T24" fmla="*/ 304 w 967"/>
                <a:gd name="T25" fmla="*/ 400 h 520"/>
                <a:gd name="T26" fmla="*/ 472 w 967"/>
                <a:gd name="T27" fmla="*/ 328 h 520"/>
                <a:gd name="T28" fmla="*/ 632 w 967"/>
                <a:gd name="T29" fmla="*/ 264 h 520"/>
                <a:gd name="T30" fmla="*/ 704 w 967"/>
                <a:gd name="T31" fmla="*/ 240 h 520"/>
                <a:gd name="T32" fmla="*/ 775 w 967"/>
                <a:gd name="T33" fmla="*/ 208 h 520"/>
                <a:gd name="T34" fmla="*/ 831 w 967"/>
                <a:gd name="T35" fmla="*/ 184 h 520"/>
                <a:gd name="T36" fmla="*/ 879 w 967"/>
                <a:gd name="T37" fmla="*/ 168 h 520"/>
                <a:gd name="T38" fmla="*/ 919 w 967"/>
                <a:gd name="T39" fmla="*/ 160 h 520"/>
                <a:gd name="T40" fmla="*/ 935 w 967"/>
                <a:gd name="T41" fmla="*/ 152 h 520"/>
                <a:gd name="T42" fmla="*/ 943 w 967"/>
                <a:gd name="T43" fmla="*/ 144 h 520"/>
                <a:gd name="T44" fmla="*/ 951 w 967"/>
                <a:gd name="T45" fmla="*/ 128 h 520"/>
                <a:gd name="T46" fmla="*/ 959 w 967"/>
                <a:gd name="T47" fmla="*/ 80 h 520"/>
                <a:gd name="T48" fmla="*/ 967 w 967"/>
                <a:gd name="T49" fmla="*/ 32 h 520"/>
                <a:gd name="T50" fmla="*/ 967 w 967"/>
                <a:gd name="T51" fmla="*/ 0 h 520"/>
                <a:gd name="T52" fmla="*/ 943 w 967"/>
                <a:gd name="T53" fmla="*/ 0 h 520"/>
                <a:gd name="T54" fmla="*/ 911 w 967"/>
                <a:gd name="T55" fmla="*/ 8 h 520"/>
                <a:gd name="T56" fmla="*/ 863 w 967"/>
                <a:gd name="T57" fmla="*/ 24 h 520"/>
                <a:gd name="T58" fmla="*/ 807 w 967"/>
                <a:gd name="T59" fmla="*/ 48 h 520"/>
                <a:gd name="T60" fmla="*/ 735 w 967"/>
                <a:gd name="T61" fmla="*/ 72 h 520"/>
                <a:gd name="T62" fmla="*/ 656 w 967"/>
                <a:gd name="T63" fmla="*/ 104 h 520"/>
                <a:gd name="T64" fmla="*/ 488 w 967"/>
                <a:gd name="T65" fmla="*/ 168 h 520"/>
                <a:gd name="T66" fmla="*/ 328 w 967"/>
                <a:gd name="T67" fmla="*/ 232 h 520"/>
                <a:gd name="T68" fmla="*/ 248 w 967"/>
                <a:gd name="T69" fmla="*/ 264 h 520"/>
                <a:gd name="T70" fmla="*/ 176 w 967"/>
                <a:gd name="T71" fmla="*/ 296 h 520"/>
                <a:gd name="T72" fmla="*/ 112 w 967"/>
                <a:gd name="T73" fmla="*/ 320 h 520"/>
                <a:gd name="T74" fmla="*/ 64 w 967"/>
                <a:gd name="T75" fmla="*/ 344 h 520"/>
                <a:gd name="T76" fmla="*/ 24 w 967"/>
                <a:gd name="T77" fmla="*/ 360 h 520"/>
                <a:gd name="T78" fmla="*/ 8 w 967"/>
                <a:gd name="T79" fmla="*/ 368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67" h="520">
                  <a:moveTo>
                    <a:pt x="8" y="368"/>
                  </a:moveTo>
                  <a:lnTo>
                    <a:pt x="8" y="376"/>
                  </a:lnTo>
                  <a:lnTo>
                    <a:pt x="8" y="400"/>
                  </a:lnTo>
                  <a:lnTo>
                    <a:pt x="8" y="448"/>
                  </a:lnTo>
                  <a:lnTo>
                    <a:pt x="8" y="488"/>
                  </a:lnTo>
                  <a:lnTo>
                    <a:pt x="0" y="512"/>
                  </a:lnTo>
                  <a:lnTo>
                    <a:pt x="0" y="520"/>
                  </a:lnTo>
                  <a:lnTo>
                    <a:pt x="24" y="520"/>
                  </a:lnTo>
                  <a:lnTo>
                    <a:pt x="56" y="504"/>
                  </a:lnTo>
                  <a:lnTo>
                    <a:pt x="104" y="480"/>
                  </a:lnTo>
                  <a:lnTo>
                    <a:pt x="160" y="456"/>
                  </a:lnTo>
                  <a:lnTo>
                    <a:pt x="232" y="432"/>
                  </a:lnTo>
                  <a:lnTo>
                    <a:pt x="304" y="400"/>
                  </a:lnTo>
                  <a:lnTo>
                    <a:pt x="472" y="328"/>
                  </a:lnTo>
                  <a:lnTo>
                    <a:pt x="632" y="264"/>
                  </a:lnTo>
                  <a:lnTo>
                    <a:pt x="704" y="240"/>
                  </a:lnTo>
                  <a:lnTo>
                    <a:pt x="775" y="208"/>
                  </a:lnTo>
                  <a:lnTo>
                    <a:pt x="831" y="184"/>
                  </a:lnTo>
                  <a:lnTo>
                    <a:pt x="879" y="168"/>
                  </a:lnTo>
                  <a:lnTo>
                    <a:pt x="919" y="160"/>
                  </a:lnTo>
                  <a:lnTo>
                    <a:pt x="935" y="152"/>
                  </a:lnTo>
                  <a:lnTo>
                    <a:pt x="943" y="144"/>
                  </a:lnTo>
                  <a:lnTo>
                    <a:pt x="951" y="128"/>
                  </a:lnTo>
                  <a:lnTo>
                    <a:pt x="959" y="80"/>
                  </a:lnTo>
                  <a:lnTo>
                    <a:pt x="967" y="32"/>
                  </a:lnTo>
                  <a:lnTo>
                    <a:pt x="967" y="0"/>
                  </a:lnTo>
                  <a:lnTo>
                    <a:pt x="943" y="0"/>
                  </a:lnTo>
                  <a:lnTo>
                    <a:pt x="911" y="8"/>
                  </a:lnTo>
                  <a:lnTo>
                    <a:pt x="863" y="24"/>
                  </a:lnTo>
                  <a:lnTo>
                    <a:pt x="807" y="48"/>
                  </a:lnTo>
                  <a:lnTo>
                    <a:pt x="735" y="72"/>
                  </a:lnTo>
                  <a:lnTo>
                    <a:pt x="656" y="104"/>
                  </a:lnTo>
                  <a:lnTo>
                    <a:pt x="488" y="168"/>
                  </a:lnTo>
                  <a:lnTo>
                    <a:pt x="328" y="232"/>
                  </a:lnTo>
                  <a:lnTo>
                    <a:pt x="248" y="264"/>
                  </a:lnTo>
                  <a:lnTo>
                    <a:pt x="176" y="296"/>
                  </a:lnTo>
                  <a:lnTo>
                    <a:pt x="112" y="320"/>
                  </a:lnTo>
                  <a:lnTo>
                    <a:pt x="64" y="344"/>
                  </a:lnTo>
                  <a:lnTo>
                    <a:pt x="24" y="360"/>
                  </a:lnTo>
                  <a:lnTo>
                    <a:pt x="8" y="3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-6169223" y="46608"/>
              <a:ext cx="4391025" cy="3722688"/>
            </a:xfrm>
            <a:custGeom>
              <a:avLst/>
              <a:gdLst/>
              <a:ahLst/>
              <a:cxnLst/>
              <a:rect l="l" t="t" r="r" b="b"/>
              <a:pathLst>
                <a:path w="4391025" h="3722688">
                  <a:moveTo>
                    <a:pt x="2792413" y="649288"/>
                  </a:moveTo>
                  <a:lnTo>
                    <a:pt x="2703513" y="674688"/>
                  </a:lnTo>
                  <a:lnTo>
                    <a:pt x="2627313" y="725488"/>
                  </a:lnTo>
                  <a:lnTo>
                    <a:pt x="2576513" y="801688"/>
                  </a:lnTo>
                  <a:lnTo>
                    <a:pt x="2551113" y="903288"/>
                  </a:lnTo>
                  <a:lnTo>
                    <a:pt x="2576513" y="992188"/>
                  </a:lnTo>
                  <a:lnTo>
                    <a:pt x="2627313" y="1068388"/>
                  </a:lnTo>
                  <a:lnTo>
                    <a:pt x="2703513" y="1119188"/>
                  </a:lnTo>
                  <a:lnTo>
                    <a:pt x="2792413" y="1144588"/>
                  </a:lnTo>
                  <a:lnTo>
                    <a:pt x="2894013" y="1119188"/>
                  </a:lnTo>
                  <a:lnTo>
                    <a:pt x="2970213" y="1068388"/>
                  </a:lnTo>
                  <a:lnTo>
                    <a:pt x="3021013" y="992188"/>
                  </a:lnTo>
                  <a:lnTo>
                    <a:pt x="3046413" y="903288"/>
                  </a:lnTo>
                  <a:lnTo>
                    <a:pt x="3021013" y="801688"/>
                  </a:lnTo>
                  <a:lnTo>
                    <a:pt x="2970213" y="725488"/>
                  </a:lnTo>
                  <a:lnTo>
                    <a:pt x="2894013" y="674688"/>
                  </a:lnTo>
                  <a:close/>
                  <a:moveTo>
                    <a:pt x="444500" y="0"/>
                  </a:moveTo>
                  <a:lnTo>
                    <a:pt x="558800" y="12700"/>
                  </a:lnTo>
                  <a:lnTo>
                    <a:pt x="673100" y="25400"/>
                  </a:lnTo>
                  <a:lnTo>
                    <a:pt x="889000" y="88900"/>
                  </a:lnTo>
                  <a:lnTo>
                    <a:pt x="1117600" y="165100"/>
                  </a:lnTo>
                  <a:lnTo>
                    <a:pt x="1333500" y="241300"/>
                  </a:lnTo>
                  <a:lnTo>
                    <a:pt x="1560513" y="304800"/>
                  </a:lnTo>
                  <a:lnTo>
                    <a:pt x="1674813" y="330200"/>
                  </a:lnTo>
                  <a:lnTo>
                    <a:pt x="1789113" y="344488"/>
                  </a:lnTo>
                  <a:lnTo>
                    <a:pt x="1954213" y="330200"/>
                  </a:lnTo>
                  <a:lnTo>
                    <a:pt x="2119313" y="330200"/>
                  </a:lnTo>
                  <a:lnTo>
                    <a:pt x="2436813" y="292100"/>
                  </a:lnTo>
                  <a:lnTo>
                    <a:pt x="2601913" y="292100"/>
                  </a:lnTo>
                  <a:lnTo>
                    <a:pt x="2767013" y="304800"/>
                  </a:lnTo>
                  <a:lnTo>
                    <a:pt x="2932113" y="317500"/>
                  </a:lnTo>
                  <a:lnTo>
                    <a:pt x="3097213" y="369888"/>
                  </a:lnTo>
                  <a:lnTo>
                    <a:pt x="3224213" y="433388"/>
                  </a:lnTo>
                  <a:lnTo>
                    <a:pt x="3363913" y="522288"/>
                  </a:lnTo>
                  <a:lnTo>
                    <a:pt x="3478213" y="636588"/>
                  </a:lnTo>
                  <a:lnTo>
                    <a:pt x="3605213" y="763588"/>
                  </a:lnTo>
                  <a:lnTo>
                    <a:pt x="3706813" y="903288"/>
                  </a:lnTo>
                  <a:lnTo>
                    <a:pt x="3821113" y="1055688"/>
                  </a:lnTo>
                  <a:lnTo>
                    <a:pt x="3997325" y="1373188"/>
                  </a:lnTo>
                  <a:lnTo>
                    <a:pt x="4149725" y="1690688"/>
                  </a:lnTo>
                  <a:lnTo>
                    <a:pt x="4213225" y="1843088"/>
                  </a:lnTo>
                  <a:lnTo>
                    <a:pt x="4264025" y="1970088"/>
                  </a:lnTo>
                  <a:lnTo>
                    <a:pt x="4314825" y="2097088"/>
                  </a:lnTo>
                  <a:lnTo>
                    <a:pt x="4340225" y="2198688"/>
                  </a:lnTo>
                  <a:lnTo>
                    <a:pt x="4365625" y="2274888"/>
                  </a:lnTo>
                  <a:lnTo>
                    <a:pt x="4378325" y="2325688"/>
                  </a:lnTo>
                  <a:lnTo>
                    <a:pt x="4378325" y="2414588"/>
                  </a:lnTo>
                  <a:lnTo>
                    <a:pt x="4391025" y="2516188"/>
                  </a:lnTo>
                  <a:lnTo>
                    <a:pt x="4391025" y="2630488"/>
                  </a:lnTo>
                  <a:lnTo>
                    <a:pt x="4378325" y="2770188"/>
                  </a:lnTo>
                  <a:lnTo>
                    <a:pt x="4340225" y="2897188"/>
                  </a:lnTo>
                  <a:lnTo>
                    <a:pt x="4276725" y="3024188"/>
                  </a:lnTo>
                  <a:lnTo>
                    <a:pt x="4175125" y="3138488"/>
                  </a:lnTo>
                  <a:lnTo>
                    <a:pt x="4035425" y="3227388"/>
                  </a:lnTo>
                  <a:lnTo>
                    <a:pt x="2982913" y="3659188"/>
                  </a:lnTo>
                  <a:lnTo>
                    <a:pt x="2982913" y="3671888"/>
                  </a:lnTo>
                  <a:lnTo>
                    <a:pt x="2970213" y="3671888"/>
                  </a:lnTo>
                  <a:lnTo>
                    <a:pt x="2932113" y="3684588"/>
                  </a:lnTo>
                  <a:lnTo>
                    <a:pt x="2881313" y="3709988"/>
                  </a:lnTo>
                  <a:lnTo>
                    <a:pt x="2830513" y="3722688"/>
                  </a:lnTo>
                  <a:lnTo>
                    <a:pt x="2817813" y="3697288"/>
                  </a:lnTo>
                  <a:lnTo>
                    <a:pt x="2805113" y="3646488"/>
                  </a:lnTo>
                  <a:lnTo>
                    <a:pt x="2805113" y="3582988"/>
                  </a:lnTo>
                  <a:lnTo>
                    <a:pt x="2817813" y="3519488"/>
                  </a:lnTo>
                  <a:lnTo>
                    <a:pt x="2817813" y="3443288"/>
                  </a:lnTo>
                  <a:lnTo>
                    <a:pt x="2830513" y="3392488"/>
                  </a:lnTo>
                  <a:lnTo>
                    <a:pt x="1928813" y="3570288"/>
                  </a:lnTo>
                  <a:lnTo>
                    <a:pt x="1916113" y="3519488"/>
                  </a:lnTo>
                  <a:lnTo>
                    <a:pt x="1890713" y="3443288"/>
                  </a:lnTo>
                  <a:lnTo>
                    <a:pt x="1878013" y="3341688"/>
                  </a:lnTo>
                  <a:lnTo>
                    <a:pt x="1865313" y="3201988"/>
                  </a:lnTo>
                  <a:lnTo>
                    <a:pt x="1878013" y="3024188"/>
                  </a:lnTo>
                  <a:lnTo>
                    <a:pt x="1890713" y="2808288"/>
                  </a:lnTo>
                  <a:lnTo>
                    <a:pt x="1941513" y="2554288"/>
                  </a:lnTo>
                  <a:lnTo>
                    <a:pt x="2005013" y="2262188"/>
                  </a:lnTo>
                  <a:lnTo>
                    <a:pt x="2030413" y="2071688"/>
                  </a:lnTo>
                  <a:lnTo>
                    <a:pt x="2005013" y="1881188"/>
                  </a:lnTo>
                  <a:lnTo>
                    <a:pt x="1954213" y="1716088"/>
                  </a:lnTo>
                  <a:lnTo>
                    <a:pt x="1878013" y="1550988"/>
                  </a:lnTo>
                  <a:lnTo>
                    <a:pt x="1776413" y="1411288"/>
                  </a:lnTo>
                  <a:lnTo>
                    <a:pt x="1674813" y="1271588"/>
                  </a:lnTo>
                  <a:lnTo>
                    <a:pt x="1573213" y="1157288"/>
                  </a:lnTo>
                  <a:lnTo>
                    <a:pt x="1471613" y="1042988"/>
                  </a:lnTo>
                  <a:lnTo>
                    <a:pt x="1308100" y="890588"/>
                  </a:lnTo>
                  <a:lnTo>
                    <a:pt x="1143000" y="750888"/>
                  </a:lnTo>
                  <a:lnTo>
                    <a:pt x="774700" y="496888"/>
                  </a:lnTo>
                  <a:lnTo>
                    <a:pt x="584200" y="382588"/>
                  </a:lnTo>
                  <a:lnTo>
                    <a:pt x="381000" y="292100"/>
                  </a:lnTo>
                  <a:lnTo>
                    <a:pt x="190500" y="215900"/>
                  </a:lnTo>
                  <a:lnTo>
                    <a:pt x="0" y="152400"/>
                  </a:lnTo>
                  <a:lnTo>
                    <a:pt x="114300" y="76200"/>
                  </a:lnTo>
                  <a:lnTo>
                    <a:pt x="215900" y="38100"/>
                  </a:lnTo>
                  <a:lnTo>
                    <a:pt x="330200" y="127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-6207323" y="4810696"/>
              <a:ext cx="812800" cy="812800"/>
            </a:xfrm>
            <a:custGeom>
              <a:avLst/>
              <a:gdLst>
                <a:gd name="T0" fmla="*/ 0 w 512"/>
                <a:gd name="T1" fmla="*/ 0 h 512"/>
                <a:gd name="T2" fmla="*/ 192 w 512"/>
                <a:gd name="T3" fmla="*/ 0 h 512"/>
                <a:gd name="T4" fmla="*/ 224 w 512"/>
                <a:gd name="T5" fmla="*/ 48 h 512"/>
                <a:gd name="T6" fmla="*/ 264 w 512"/>
                <a:gd name="T7" fmla="*/ 112 h 512"/>
                <a:gd name="T8" fmla="*/ 280 w 512"/>
                <a:gd name="T9" fmla="*/ 144 h 512"/>
                <a:gd name="T10" fmla="*/ 288 w 512"/>
                <a:gd name="T11" fmla="*/ 168 h 512"/>
                <a:gd name="T12" fmla="*/ 312 w 512"/>
                <a:gd name="T13" fmla="*/ 208 h 512"/>
                <a:gd name="T14" fmla="*/ 344 w 512"/>
                <a:gd name="T15" fmla="*/ 264 h 512"/>
                <a:gd name="T16" fmla="*/ 344 w 512"/>
                <a:gd name="T17" fmla="*/ 136 h 512"/>
                <a:gd name="T18" fmla="*/ 312 w 512"/>
                <a:gd name="T19" fmla="*/ 136 h 512"/>
                <a:gd name="T20" fmla="*/ 312 w 512"/>
                <a:gd name="T21" fmla="*/ 0 h 512"/>
                <a:gd name="T22" fmla="*/ 512 w 512"/>
                <a:gd name="T23" fmla="*/ 0 h 512"/>
                <a:gd name="T24" fmla="*/ 512 w 512"/>
                <a:gd name="T25" fmla="*/ 128 h 512"/>
                <a:gd name="T26" fmla="*/ 472 w 512"/>
                <a:gd name="T27" fmla="*/ 136 h 512"/>
                <a:gd name="T28" fmla="*/ 472 w 512"/>
                <a:gd name="T29" fmla="*/ 368 h 512"/>
                <a:gd name="T30" fmla="*/ 504 w 512"/>
                <a:gd name="T31" fmla="*/ 368 h 512"/>
                <a:gd name="T32" fmla="*/ 504 w 512"/>
                <a:gd name="T33" fmla="*/ 504 h 512"/>
                <a:gd name="T34" fmla="*/ 336 w 512"/>
                <a:gd name="T35" fmla="*/ 504 h 512"/>
                <a:gd name="T36" fmla="*/ 280 w 512"/>
                <a:gd name="T37" fmla="*/ 408 h 512"/>
                <a:gd name="T38" fmla="*/ 280 w 512"/>
                <a:gd name="T39" fmla="*/ 400 h 512"/>
                <a:gd name="T40" fmla="*/ 168 w 512"/>
                <a:gd name="T41" fmla="*/ 208 h 512"/>
                <a:gd name="T42" fmla="*/ 168 w 512"/>
                <a:gd name="T43" fmla="*/ 368 h 512"/>
                <a:gd name="T44" fmla="*/ 216 w 512"/>
                <a:gd name="T45" fmla="*/ 368 h 512"/>
                <a:gd name="T46" fmla="*/ 216 w 512"/>
                <a:gd name="T47" fmla="*/ 512 h 512"/>
                <a:gd name="T48" fmla="*/ 0 w 512"/>
                <a:gd name="T49" fmla="*/ 512 h 512"/>
                <a:gd name="T50" fmla="*/ 0 w 512"/>
                <a:gd name="T51" fmla="*/ 368 h 512"/>
                <a:gd name="T52" fmla="*/ 40 w 512"/>
                <a:gd name="T53" fmla="*/ 368 h 512"/>
                <a:gd name="T54" fmla="*/ 40 w 512"/>
                <a:gd name="T55" fmla="*/ 144 h 512"/>
                <a:gd name="T56" fmla="*/ 0 w 512"/>
                <a:gd name="T57" fmla="*/ 136 h 512"/>
                <a:gd name="T58" fmla="*/ 0 w 512"/>
                <a:gd name="T5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12" h="512">
                  <a:moveTo>
                    <a:pt x="0" y="0"/>
                  </a:moveTo>
                  <a:lnTo>
                    <a:pt x="192" y="0"/>
                  </a:lnTo>
                  <a:lnTo>
                    <a:pt x="224" y="48"/>
                  </a:lnTo>
                  <a:lnTo>
                    <a:pt x="264" y="112"/>
                  </a:lnTo>
                  <a:lnTo>
                    <a:pt x="280" y="144"/>
                  </a:lnTo>
                  <a:lnTo>
                    <a:pt x="288" y="168"/>
                  </a:lnTo>
                  <a:lnTo>
                    <a:pt x="312" y="208"/>
                  </a:lnTo>
                  <a:lnTo>
                    <a:pt x="344" y="264"/>
                  </a:lnTo>
                  <a:lnTo>
                    <a:pt x="344" y="136"/>
                  </a:lnTo>
                  <a:lnTo>
                    <a:pt x="312" y="136"/>
                  </a:lnTo>
                  <a:lnTo>
                    <a:pt x="312" y="0"/>
                  </a:lnTo>
                  <a:lnTo>
                    <a:pt x="512" y="0"/>
                  </a:lnTo>
                  <a:lnTo>
                    <a:pt x="512" y="128"/>
                  </a:lnTo>
                  <a:lnTo>
                    <a:pt x="472" y="136"/>
                  </a:lnTo>
                  <a:lnTo>
                    <a:pt x="472" y="368"/>
                  </a:lnTo>
                  <a:lnTo>
                    <a:pt x="504" y="368"/>
                  </a:lnTo>
                  <a:lnTo>
                    <a:pt x="504" y="504"/>
                  </a:lnTo>
                  <a:lnTo>
                    <a:pt x="336" y="504"/>
                  </a:lnTo>
                  <a:lnTo>
                    <a:pt x="280" y="408"/>
                  </a:lnTo>
                  <a:lnTo>
                    <a:pt x="280" y="400"/>
                  </a:lnTo>
                  <a:lnTo>
                    <a:pt x="168" y="208"/>
                  </a:lnTo>
                  <a:lnTo>
                    <a:pt x="168" y="368"/>
                  </a:lnTo>
                  <a:lnTo>
                    <a:pt x="216" y="368"/>
                  </a:lnTo>
                  <a:lnTo>
                    <a:pt x="216" y="512"/>
                  </a:lnTo>
                  <a:lnTo>
                    <a:pt x="0" y="512"/>
                  </a:lnTo>
                  <a:lnTo>
                    <a:pt x="0" y="368"/>
                  </a:lnTo>
                  <a:lnTo>
                    <a:pt x="40" y="368"/>
                  </a:lnTo>
                  <a:lnTo>
                    <a:pt x="40" y="144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-5356423" y="4797996"/>
              <a:ext cx="823913" cy="825500"/>
            </a:xfrm>
            <a:custGeom>
              <a:avLst/>
              <a:gdLst>
                <a:gd name="T0" fmla="*/ 232 w 519"/>
                <a:gd name="T1" fmla="*/ 160 h 520"/>
                <a:gd name="T2" fmla="*/ 224 w 519"/>
                <a:gd name="T3" fmla="*/ 184 h 520"/>
                <a:gd name="T4" fmla="*/ 216 w 519"/>
                <a:gd name="T5" fmla="*/ 208 h 520"/>
                <a:gd name="T6" fmla="*/ 200 w 519"/>
                <a:gd name="T7" fmla="*/ 248 h 520"/>
                <a:gd name="T8" fmla="*/ 256 w 519"/>
                <a:gd name="T9" fmla="*/ 248 h 520"/>
                <a:gd name="T10" fmla="*/ 240 w 519"/>
                <a:gd name="T11" fmla="*/ 184 h 520"/>
                <a:gd name="T12" fmla="*/ 232 w 519"/>
                <a:gd name="T13" fmla="*/ 160 h 520"/>
                <a:gd name="T14" fmla="*/ 232 w 519"/>
                <a:gd name="T15" fmla="*/ 160 h 520"/>
                <a:gd name="T16" fmla="*/ 200 w 519"/>
                <a:gd name="T17" fmla="*/ 0 h 520"/>
                <a:gd name="T18" fmla="*/ 312 w 519"/>
                <a:gd name="T19" fmla="*/ 0 h 520"/>
                <a:gd name="T20" fmla="*/ 344 w 519"/>
                <a:gd name="T21" fmla="*/ 72 h 520"/>
                <a:gd name="T22" fmla="*/ 352 w 519"/>
                <a:gd name="T23" fmla="*/ 104 h 520"/>
                <a:gd name="T24" fmla="*/ 352 w 519"/>
                <a:gd name="T25" fmla="*/ 112 h 520"/>
                <a:gd name="T26" fmla="*/ 360 w 519"/>
                <a:gd name="T27" fmla="*/ 128 h 520"/>
                <a:gd name="T28" fmla="*/ 376 w 519"/>
                <a:gd name="T29" fmla="*/ 152 h 520"/>
                <a:gd name="T30" fmla="*/ 376 w 519"/>
                <a:gd name="T31" fmla="*/ 168 h 520"/>
                <a:gd name="T32" fmla="*/ 392 w 519"/>
                <a:gd name="T33" fmla="*/ 192 h 520"/>
                <a:gd name="T34" fmla="*/ 392 w 519"/>
                <a:gd name="T35" fmla="*/ 208 h 520"/>
                <a:gd name="T36" fmla="*/ 455 w 519"/>
                <a:gd name="T37" fmla="*/ 376 h 520"/>
                <a:gd name="T38" fmla="*/ 463 w 519"/>
                <a:gd name="T39" fmla="*/ 392 h 520"/>
                <a:gd name="T40" fmla="*/ 519 w 519"/>
                <a:gd name="T41" fmla="*/ 392 h 520"/>
                <a:gd name="T42" fmla="*/ 519 w 519"/>
                <a:gd name="T43" fmla="*/ 520 h 520"/>
                <a:gd name="T44" fmla="*/ 248 w 519"/>
                <a:gd name="T45" fmla="*/ 520 h 520"/>
                <a:gd name="T46" fmla="*/ 248 w 519"/>
                <a:gd name="T47" fmla="*/ 472 h 520"/>
                <a:gd name="T48" fmla="*/ 248 w 519"/>
                <a:gd name="T49" fmla="*/ 400 h 520"/>
                <a:gd name="T50" fmla="*/ 248 w 519"/>
                <a:gd name="T51" fmla="*/ 392 h 520"/>
                <a:gd name="T52" fmla="*/ 296 w 519"/>
                <a:gd name="T53" fmla="*/ 392 h 520"/>
                <a:gd name="T54" fmla="*/ 280 w 519"/>
                <a:gd name="T55" fmla="*/ 360 h 520"/>
                <a:gd name="T56" fmla="*/ 160 w 519"/>
                <a:gd name="T57" fmla="*/ 360 h 520"/>
                <a:gd name="T58" fmla="*/ 152 w 519"/>
                <a:gd name="T59" fmla="*/ 392 h 520"/>
                <a:gd name="T60" fmla="*/ 208 w 519"/>
                <a:gd name="T61" fmla="*/ 392 h 520"/>
                <a:gd name="T62" fmla="*/ 208 w 519"/>
                <a:gd name="T63" fmla="*/ 520 h 520"/>
                <a:gd name="T64" fmla="*/ 32 w 519"/>
                <a:gd name="T65" fmla="*/ 520 h 520"/>
                <a:gd name="T66" fmla="*/ 0 w 519"/>
                <a:gd name="T67" fmla="*/ 520 h 520"/>
                <a:gd name="T68" fmla="*/ 0 w 519"/>
                <a:gd name="T69" fmla="*/ 392 h 520"/>
                <a:gd name="T70" fmla="*/ 48 w 519"/>
                <a:gd name="T71" fmla="*/ 392 h 520"/>
                <a:gd name="T72" fmla="*/ 64 w 519"/>
                <a:gd name="T73" fmla="*/ 360 h 520"/>
                <a:gd name="T74" fmla="*/ 80 w 519"/>
                <a:gd name="T75" fmla="*/ 304 h 520"/>
                <a:gd name="T76" fmla="*/ 88 w 519"/>
                <a:gd name="T77" fmla="*/ 296 h 520"/>
                <a:gd name="T78" fmla="*/ 104 w 519"/>
                <a:gd name="T79" fmla="*/ 256 h 520"/>
                <a:gd name="T80" fmla="*/ 112 w 519"/>
                <a:gd name="T81" fmla="*/ 232 h 520"/>
                <a:gd name="T82" fmla="*/ 128 w 519"/>
                <a:gd name="T83" fmla="*/ 184 h 520"/>
                <a:gd name="T84" fmla="*/ 152 w 519"/>
                <a:gd name="T85" fmla="*/ 136 h 520"/>
                <a:gd name="T86" fmla="*/ 152 w 519"/>
                <a:gd name="T87" fmla="*/ 120 h 520"/>
                <a:gd name="T88" fmla="*/ 160 w 519"/>
                <a:gd name="T89" fmla="*/ 112 h 520"/>
                <a:gd name="T90" fmla="*/ 200 w 519"/>
                <a:gd name="T91" fmla="*/ 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19" h="520">
                  <a:moveTo>
                    <a:pt x="232" y="160"/>
                  </a:moveTo>
                  <a:lnTo>
                    <a:pt x="224" y="184"/>
                  </a:lnTo>
                  <a:lnTo>
                    <a:pt x="216" y="208"/>
                  </a:lnTo>
                  <a:lnTo>
                    <a:pt x="200" y="248"/>
                  </a:lnTo>
                  <a:lnTo>
                    <a:pt x="256" y="248"/>
                  </a:lnTo>
                  <a:lnTo>
                    <a:pt x="240" y="184"/>
                  </a:lnTo>
                  <a:lnTo>
                    <a:pt x="232" y="160"/>
                  </a:lnTo>
                  <a:lnTo>
                    <a:pt x="232" y="160"/>
                  </a:lnTo>
                  <a:close/>
                  <a:moveTo>
                    <a:pt x="200" y="0"/>
                  </a:moveTo>
                  <a:lnTo>
                    <a:pt x="312" y="0"/>
                  </a:lnTo>
                  <a:lnTo>
                    <a:pt x="344" y="72"/>
                  </a:lnTo>
                  <a:lnTo>
                    <a:pt x="352" y="104"/>
                  </a:lnTo>
                  <a:lnTo>
                    <a:pt x="352" y="112"/>
                  </a:lnTo>
                  <a:lnTo>
                    <a:pt x="360" y="128"/>
                  </a:lnTo>
                  <a:lnTo>
                    <a:pt x="376" y="152"/>
                  </a:lnTo>
                  <a:lnTo>
                    <a:pt x="376" y="168"/>
                  </a:lnTo>
                  <a:lnTo>
                    <a:pt x="392" y="192"/>
                  </a:lnTo>
                  <a:lnTo>
                    <a:pt x="392" y="208"/>
                  </a:lnTo>
                  <a:lnTo>
                    <a:pt x="455" y="376"/>
                  </a:lnTo>
                  <a:lnTo>
                    <a:pt x="463" y="392"/>
                  </a:lnTo>
                  <a:lnTo>
                    <a:pt x="519" y="392"/>
                  </a:lnTo>
                  <a:lnTo>
                    <a:pt x="519" y="520"/>
                  </a:lnTo>
                  <a:lnTo>
                    <a:pt x="248" y="520"/>
                  </a:lnTo>
                  <a:lnTo>
                    <a:pt x="248" y="472"/>
                  </a:lnTo>
                  <a:lnTo>
                    <a:pt x="248" y="400"/>
                  </a:lnTo>
                  <a:lnTo>
                    <a:pt x="248" y="392"/>
                  </a:lnTo>
                  <a:lnTo>
                    <a:pt x="296" y="392"/>
                  </a:lnTo>
                  <a:lnTo>
                    <a:pt x="280" y="360"/>
                  </a:lnTo>
                  <a:lnTo>
                    <a:pt x="160" y="360"/>
                  </a:lnTo>
                  <a:lnTo>
                    <a:pt x="152" y="392"/>
                  </a:lnTo>
                  <a:lnTo>
                    <a:pt x="208" y="392"/>
                  </a:lnTo>
                  <a:lnTo>
                    <a:pt x="208" y="520"/>
                  </a:lnTo>
                  <a:lnTo>
                    <a:pt x="32" y="520"/>
                  </a:lnTo>
                  <a:lnTo>
                    <a:pt x="0" y="520"/>
                  </a:lnTo>
                  <a:lnTo>
                    <a:pt x="0" y="392"/>
                  </a:lnTo>
                  <a:lnTo>
                    <a:pt x="48" y="392"/>
                  </a:lnTo>
                  <a:lnTo>
                    <a:pt x="64" y="360"/>
                  </a:lnTo>
                  <a:lnTo>
                    <a:pt x="80" y="304"/>
                  </a:lnTo>
                  <a:lnTo>
                    <a:pt x="88" y="296"/>
                  </a:lnTo>
                  <a:lnTo>
                    <a:pt x="104" y="256"/>
                  </a:lnTo>
                  <a:lnTo>
                    <a:pt x="112" y="232"/>
                  </a:lnTo>
                  <a:lnTo>
                    <a:pt x="128" y="184"/>
                  </a:lnTo>
                  <a:lnTo>
                    <a:pt x="152" y="136"/>
                  </a:lnTo>
                  <a:lnTo>
                    <a:pt x="152" y="120"/>
                  </a:lnTo>
                  <a:lnTo>
                    <a:pt x="160" y="112"/>
                  </a:lnTo>
                  <a:lnTo>
                    <a:pt x="2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-4494410" y="4810696"/>
              <a:ext cx="609600" cy="838200"/>
            </a:xfrm>
            <a:custGeom>
              <a:avLst/>
              <a:gdLst>
                <a:gd name="T0" fmla="*/ 184 w 384"/>
                <a:gd name="T1" fmla="*/ 288 h 528"/>
                <a:gd name="T2" fmla="*/ 144 w 384"/>
                <a:gd name="T3" fmla="*/ 296 h 528"/>
                <a:gd name="T4" fmla="*/ 128 w 384"/>
                <a:gd name="T5" fmla="*/ 320 h 528"/>
                <a:gd name="T6" fmla="*/ 136 w 384"/>
                <a:gd name="T7" fmla="*/ 352 h 528"/>
                <a:gd name="T8" fmla="*/ 160 w 384"/>
                <a:gd name="T9" fmla="*/ 400 h 528"/>
                <a:gd name="T10" fmla="*/ 200 w 384"/>
                <a:gd name="T11" fmla="*/ 408 h 528"/>
                <a:gd name="T12" fmla="*/ 232 w 384"/>
                <a:gd name="T13" fmla="*/ 400 h 528"/>
                <a:gd name="T14" fmla="*/ 248 w 384"/>
                <a:gd name="T15" fmla="*/ 376 h 528"/>
                <a:gd name="T16" fmla="*/ 256 w 384"/>
                <a:gd name="T17" fmla="*/ 328 h 528"/>
                <a:gd name="T18" fmla="*/ 224 w 384"/>
                <a:gd name="T19" fmla="*/ 296 h 528"/>
                <a:gd name="T20" fmla="*/ 184 w 384"/>
                <a:gd name="T21" fmla="*/ 288 h 528"/>
                <a:gd name="T22" fmla="*/ 184 w 384"/>
                <a:gd name="T23" fmla="*/ 288 h 528"/>
                <a:gd name="T24" fmla="*/ 224 w 384"/>
                <a:gd name="T25" fmla="*/ 0 h 528"/>
                <a:gd name="T26" fmla="*/ 280 w 384"/>
                <a:gd name="T27" fmla="*/ 0 h 528"/>
                <a:gd name="T28" fmla="*/ 344 w 384"/>
                <a:gd name="T29" fmla="*/ 16 h 528"/>
                <a:gd name="T30" fmla="*/ 344 w 384"/>
                <a:gd name="T31" fmla="*/ 120 h 528"/>
                <a:gd name="T32" fmla="*/ 336 w 384"/>
                <a:gd name="T33" fmla="*/ 136 h 528"/>
                <a:gd name="T34" fmla="*/ 288 w 384"/>
                <a:gd name="T35" fmla="*/ 136 h 528"/>
                <a:gd name="T36" fmla="*/ 248 w 384"/>
                <a:gd name="T37" fmla="*/ 120 h 528"/>
                <a:gd name="T38" fmla="*/ 216 w 384"/>
                <a:gd name="T39" fmla="*/ 128 h 528"/>
                <a:gd name="T40" fmla="*/ 184 w 384"/>
                <a:gd name="T41" fmla="*/ 144 h 528"/>
                <a:gd name="T42" fmla="*/ 152 w 384"/>
                <a:gd name="T43" fmla="*/ 168 h 528"/>
                <a:gd name="T44" fmla="*/ 224 w 384"/>
                <a:gd name="T45" fmla="*/ 168 h 528"/>
                <a:gd name="T46" fmla="*/ 288 w 384"/>
                <a:gd name="T47" fmla="*/ 184 h 528"/>
                <a:gd name="T48" fmla="*/ 344 w 384"/>
                <a:gd name="T49" fmla="*/ 232 h 528"/>
                <a:gd name="T50" fmla="*/ 376 w 384"/>
                <a:gd name="T51" fmla="*/ 304 h 528"/>
                <a:gd name="T52" fmla="*/ 384 w 384"/>
                <a:gd name="T53" fmla="*/ 320 h 528"/>
                <a:gd name="T54" fmla="*/ 376 w 384"/>
                <a:gd name="T55" fmla="*/ 376 h 528"/>
                <a:gd name="T56" fmla="*/ 360 w 384"/>
                <a:gd name="T57" fmla="*/ 432 h 528"/>
                <a:gd name="T58" fmla="*/ 328 w 384"/>
                <a:gd name="T59" fmla="*/ 472 h 528"/>
                <a:gd name="T60" fmla="*/ 280 w 384"/>
                <a:gd name="T61" fmla="*/ 512 h 528"/>
                <a:gd name="T62" fmla="*/ 232 w 384"/>
                <a:gd name="T63" fmla="*/ 528 h 528"/>
                <a:gd name="T64" fmla="*/ 176 w 384"/>
                <a:gd name="T65" fmla="*/ 528 h 528"/>
                <a:gd name="T66" fmla="*/ 120 w 384"/>
                <a:gd name="T67" fmla="*/ 512 h 528"/>
                <a:gd name="T68" fmla="*/ 72 w 384"/>
                <a:gd name="T69" fmla="*/ 488 h 528"/>
                <a:gd name="T70" fmla="*/ 40 w 384"/>
                <a:gd name="T71" fmla="*/ 432 h 528"/>
                <a:gd name="T72" fmla="*/ 16 w 384"/>
                <a:gd name="T73" fmla="*/ 376 h 528"/>
                <a:gd name="T74" fmla="*/ 0 w 384"/>
                <a:gd name="T75" fmla="*/ 312 h 528"/>
                <a:gd name="T76" fmla="*/ 8 w 384"/>
                <a:gd name="T77" fmla="*/ 240 h 528"/>
                <a:gd name="T78" fmla="*/ 24 w 384"/>
                <a:gd name="T79" fmla="*/ 152 h 528"/>
                <a:gd name="T80" fmla="*/ 72 w 384"/>
                <a:gd name="T81" fmla="*/ 80 h 528"/>
                <a:gd name="T82" fmla="*/ 136 w 384"/>
                <a:gd name="T83" fmla="*/ 32 h 528"/>
                <a:gd name="T84" fmla="*/ 224 w 384"/>
                <a:gd name="T85" fmla="*/ 0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84" h="528">
                  <a:moveTo>
                    <a:pt x="184" y="288"/>
                  </a:moveTo>
                  <a:lnTo>
                    <a:pt x="144" y="296"/>
                  </a:lnTo>
                  <a:lnTo>
                    <a:pt x="128" y="320"/>
                  </a:lnTo>
                  <a:lnTo>
                    <a:pt x="136" y="352"/>
                  </a:lnTo>
                  <a:lnTo>
                    <a:pt x="160" y="400"/>
                  </a:lnTo>
                  <a:lnTo>
                    <a:pt x="200" y="408"/>
                  </a:lnTo>
                  <a:lnTo>
                    <a:pt x="232" y="400"/>
                  </a:lnTo>
                  <a:lnTo>
                    <a:pt x="248" y="376"/>
                  </a:lnTo>
                  <a:lnTo>
                    <a:pt x="256" y="328"/>
                  </a:lnTo>
                  <a:lnTo>
                    <a:pt x="224" y="296"/>
                  </a:lnTo>
                  <a:lnTo>
                    <a:pt x="184" y="288"/>
                  </a:lnTo>
                  <a:lnTo>
                    <a:pt x="184" y="288"/>
                  </a:lnTo>
                  <a:close/>
                  <a:moveTo>
                    <a:pt x="224" y="0"/>
                  </a:moveTo>
                  <a:lnTo>
                    <a:pt x="280" y="0"/>
                  </a:lnTo>
                  <a:lnTo>
                    <a:pt x="344" y="16"/>
                  </a:lnTo>
                  <a:lnTo>
                    <a:pt x="344" y="120"/>
                  </a:lnTo>
                  <a:lnTo>
                    <a:pt x="336" y="136"/>
                  </a:lnTo>
                  <a:lnTo>
                    <a:pt x="288" y="136"/>
                  </a:lnTo>
                  <a:lnTo>
                    <a:pt x="248" y="120"/>
                  </a:lnTo>
                  <a:lnTo>
                    <a:pt x="216" y="128"/>
                  </a:lnTo>
                  <a:lnTo>
                    <a:pt x="184" y="144"/>
                  </a:lnTo>
                  <a:lnTo>
                    <a:pt x="152" y="168"/>
                  </a:lnTo>
                  <a:lnTo>
                    <a:pt x="224" y="168"/>
                  </a:lnTo>
                  <a:lnTo>
                    <a:pt x="288" y="184"/>
                  </a:lnTo>
                  <a:lnTo>
                    <a:pt x="344" y="232"/>
                  </a:lnTo>
                  <a:lnTo>
                    <a:pt x="376" y="304"/>
                  </a:lnTo>
                  <a:lnTo>
                    <a:pt x="384" y="320"/>
                  </a:lnTo>
                  <a:lnTo>
                    <a:pt x="376" y="376"/>
                  </a:lnTo>
                  <a:lnTo>
                    <a:pt x="360" y="432"/>
                  </a:lnTo>
                  <a:lnTo>
                    <a:pt x="328" y="472"/>
                  </a:lnTo>
                  <a:lnTo>
                    <a:pt x="280" y="512"/>
                  </a:lnTo>
                  <a:lnTo>
                    <a:pt x="232" y="528"/>
                  </a:lnTo>
                  <a:lnTo>
                    <a:pt x="176" y="528"/>
                  </a:lnTo>
                  <a:lnTo>
                    <a:pt x="120" y="512"/>
                  </a:lnTo>
                  <a:lnTo>
                    <a:pt x="72" y="488"/>
                  </a:lnTo>
                  <a:lnTo>
                    <a:pt x="40" y="432"/>
                  </a:lnTo>
                  <a:lnTo>
                    <a:pt x="16" y="376"/>
                  </a:lnTo>
                  <a:lnTo>
                    <a:pt x="0" y="312"/>
                  </a:lnTo>
                  <a:lnTo>
                    <a:pt x="8" y="240"/>
                  </a:lnTo>
                  <a:lnTo>
                    <a:pt x="24" y="152"/>
                  </a:lnTo>
                  <a:lnTo>
                    <a:pt x="72" y="80"/>
                  </a:lnTo>
                  <a:lnTo>
                    <a:pt x="136" y="32"/>
                  </a:lnTo>
                  <a:lnTo>
                    <a:pt x="2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-3859410" y="4797996"/>
              <a:ext cx="596900" cy="838200"/>
            </a:xfrm>
            <a:custGeom>
              <a:avLst/>
              <a:gdLst>
                <a:gd name="T0" fmla="*/ 128 w 376"/>
                <a:gd name="T1" fmla="*/ 8 h 528"/>
                <a:gd name="T2" fmla="*/ 200 w 376"/>
                <a:gd name="T3" fmla="*/ 0 h 528"/>
                <a:gd name="T4" fmla="*/ 264 w 376"/>
                <a:gd name="T5" fmla="*/ 16 h 528"/>
                <a:gd name="T6" fmla="*/ 312 w 376"/>
                <a:gd name="T7" fmla="*/ 48 h 528"/>
                <a:gd name="T8" fmla="*/ 352 w 376"/>
                <a:gd name="T9" fmla="*/ 104 h 528"/>
                <a:gd name="T10" fmla="*/ 352 w 376"/>
                <a:gd name="T11" fmla="*/ 192 h 528"/>
                <a:gd name="T12" fmla="*/ 328 w 376"/>
                <a:gd name="T13" fmla="*/ 264 h 528"/>
                <a:gd name="T14" fmla="*/ 280 w 376"/>
                <a:gd name="T15" fmla="*/ 336 h 528"/>
                <a:gd name="T16" fmla="*/ 200 w 376"/>
                <a:gd name="T17" fmla="*/ 400 h 528"/>
                <a:gd name="T18" fmla="*/ 376 w 376"/>
                <a:gd name="T19" fmla="*/ 400 h 528"/>
                <a:gd name="T20" fmla="*/ 376 w 376"/>
                <a:gd name="T21" fmla="*/ 432 h 528"/>
                <a:gd name="T22" fmla="*/ 376 w 376"/>
                <a:gd name="T23" fmla="*/ 520 h 528"/>
                <a:gd name="T24" fmla="*/ 376 w 376"/>
                <a:gd name="T25" fmla="*/ 528 h 528"/>
                <a:gd name="T26" fmla="*/ 0 w 376"/>
                <a:gd name="T27" fmla="*/ 528 h 528"/>
                <a:gd name="T28" fmla="*/ 0 w 376"/>
                <a:gd name="T29" fmla="*/ 408 h 528"/>
                <a:gd name="T30" fmla="*/ 48 w 376"/>
                <a:gd name="T31" fmla="*/ 368 h 528"/>
                <a:gd name="T32" fmla="*/ 56 w 376"/>
                <a:gd name="T33" fmla="*/ 360 h 528"/>
                <a:gd name="T34" fmla="*/ 72 w 376"/>
                <a:gd name="T35" fmla="*/ 344 h 528"/>
                <a:gd name="T36" fmla="*/ 88 w 376"/>
                <a:gd name="T37" fmla="*/ 336 h 528"/>
                <a:gd name="T38" fmla="*/ 96 w 376"/>
                <a:gd name="T39" fmla="*/ 328 h 528"/>
                <a:gd name="T40" fmla="*/ 136 w 376"/>
                <a:gd name="T41" fmla="*/ 288 h 528"/>
                <a:gd name="T42" fmla="*/ 168 w 376"/>
                <a:gd name="T43" fmla="*/ 256 h 528"/>
                <a:gd name="T44" fmla="*/ 192 w 376"/>
                <a:gd name="T45" fmla="*/ 240 h 528"/>
                <a:gd name="T46" fmla="*/ 208 w 376"/>
                <a:gd name="T47" fmla="*/ 216 h 528"/>
                <a:gd name="T48" fmla="*/ 208 w 376"/>
                <a:gd name="T49" fmla="*/ 208 h 528"/>
                <a:gd name="T50" fmla="*/ 224 w 376"/>
                <a:gd name="T51" fmla="*/ 160 h 528"/>
                <a:gd name="T52" fmla="*/ 192 w 376"/>
                <a:gd name="T53" fmla="*/ 136 h 528"/>
                <a:gd name="T54" fmla="*/ 152 w 376"/>
                <a:gd name="T55" fmla="*/ 128 h 528"/>
                <a:gd name="T56" fmla="*/ 112 w 376"/>
                <a:gd name="T57" fmla="*/ 136 h 528"/>
                <a:gd name="T58" fmla="*/ 56 w 376"/>
                <a:gd name="T59" fmla="*/ 168 h 528"/>
                <a:gd name="T60" fmla="*/ 8 w 376"/>
                <a:gd name="T61" fmla="*/ 168 h 528"/>
                <a:gd name="T62" fmla="*/ 8 w 376"/>
                <a:gd name="T63" fmla="*/ 120 h 528"/>
                <a:gd name="T64" fmla="*/ 8 w 376"/>
                <a:gd name="T65" fmla="*/ 48 h 528"/>
                <a:gd name="T66" fmla="*/ 64 w 376"/>
                <a:gd name="T67" fmla="*/ 24 h 528"/>
                <a:gd name="T68" fmla="*/ 128 w 376"/>
                <a:gd name="T69" fmla="*/ 8 h 528"/>
                <a:gd name="T70" fmla="*/ 128 w 376"/>
                <a:gd name="T71" fmla="*/ 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76" h="528">
                  <a:moveTo>
                    <a:pt x="128" y="8"/>
                  </a:moveTo>
                  <a:lnTo>
                    <a:pt x="200" y="0"/>
                  </a:lnTo>
                  <a:lnTo>
                    <a:pt x="264" y="16"/>
                  </a:lnTo>
                  <a:lnTo>
                    <a:pt x="312" y="48"/>
                  </a:lnTo>
                  <a:lnTo>
                    <a:pt x="352" y="104"/>
                  </a:lnTo>
                  <a:lnTo>
                    <a:pt x="352" y="192"/>
                  </a:lnTo>
                  <a:lnTo>
                    <a:pt x="328" y="264"/>
                  </a:lnTo>
                  <a:lnTo>
                    <a:pt x="280" y="336"/>
                  </a:lnTo>
                  <a:lnTo>
                    <a:pt x="200" y="400"/>
                  </a:lnTo>
                  <a:lnTo>
                    <a:pt x="376" y="400"/>
                  </a:lnTo>
                  <a:lnTo>
                    <a:pt x="376" y="432"/>
                  </a:lnTo>
                  <a:lnTo>
                    <a:pt x="376" y="520"/>
                  </a:lnTo>
                  <a:lnTo>
                    <a:pt x="376" y="528"/>
                  </a:lnTo>
                  <a:lnTo>
                    <a:pt x="0" y="528"/>
                  </a:lnTo>
                  <a:lnTo>
                    <a:pt x="0" y="408"/>
                  </a:lnTo>
                  <a:lnTo>
                    <a:pt x="48" y="368"/>
                  </a:lnTo>
                  <a:lnTo>
                    <a:pt x="56" y="360"/>
                  </a:lnTo>
                  <a:lnTo>
                    <a:pt x="72" y="344"/>
                  </a:lnTo>
                  <a:lnTo>
                    <a:pt x="88" y="336"/>
                  </a:lnTo>
                  <a:lnTo>
                    <a:pt x="96" y="328"/>
                  </a:lnTo>
                  <a:lnTo>
                    <a:pt x="136" y="288"/>
                  </a:lnTo>
                  <a:lnTo>
                    <a:pt x="168" y="256"/>
                  </a:lnTo>
                  <a:lnTo>
                    <a:pt x="192" y="240"/>
                  </a:lnTo>
                  <a:lnTo>
                    <a:pt x="208" y="216"/>
                  </a:lnTo>
                  <a:lnTo>
                    <a:pt x="208" y="208"/>
                  </a:lnTo>
                  <a:lnTo>
                    <a:pt x="224" y="160"/>
                  </a:lnTo>
                  <a:lnTo>
                    <a:pt x="192" y="136"/>
                  </a:lnTo>
                  <a:lnTo>
                    <a:pt x="152" y="128"/>
                  </a:lnTo>
                  <a:lnTo>
                    <a:pt x="112" y="136"/>
                  </a:lnTo>
                  <a:lnTo>
                    <a:pt x="56" y="168"/>
                  </a:lnTo>
                  <a:lnTo>
                    <a:pt x="8" y="168"/>
                  </a:lnTo>
                  <a:lnTo>
                    <a:pt x="8" y="120"/>
                  </a:lnTo>
                  <a:lnTo>
                    <a:pt x="8" y="48"/>
                  </a:lnTo>
                  <a:lnTo>
                    <a:pt x="64" y="24"/>
                  </a:lnTo>
                  <a:lnTo>
                    <a:pt x="128" y="8"/>
                  </a:lnTo>
                  <a:lnTo>
                    <a:pt x="128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-2437010" y="4797996"/>
              <a:ext cx="608013" cy="825500"/>
            </a:xfrm>
            <a:custGeom>
              <a:avLst/>
              <a:gdLst>
                <a:gd name="T0" fmla="*/ 0 w 383"/>
                <a:gd name="T1" fmla="*/ 0 h 520"/>
                <a:gd name="T2" fmla="*/ 223 w 383"/>
                <a:gd name="T3" fmla="*/ 0 h 520"/>
                <a:gd name="T4" fmla="*/ 223 w 383"/>
                <a:gd name="T5" fmla="*/ 128 h 520"/>
                <a:gd name="T6" fmla="*/ 175 w 383"/>
                <a:gd name="T7" fmla="*/ 128 h 520"/>
                <a:gd name="T8" fmla="*/ 175 w 383"/>
                <a:gd name="T9" fmla="*/ 400 h 520"/>
                <a:gd name="T10" fmla="*/ 263 w 383"/>
                <a:gd name="T11" fmla="*/ 400 h 520"/>
                <a:gd name="T12" fmla="*/ 263 w 383"/>
                <a:gd name="T13" fmla="*/ 336 h 520"/>
                <a:gd name="T14" fmla="*/ 271 w 383"/>
                <a:gd name="T15" fmla="*/ 336 h 520"/>
                <a:gd name="T16" fmla="*/ 383 w 383"/>
                <a:gd name="T17" fmla="*/ 336 h 520"/>
                <a:gd name="T18" fmla="*/ 383 w 383"/>
                <a:gd name="T19" fmla="*/ 520 h 520"/>
                <a:gd name="T20" fmla="*/ 0 w 383"/>
                <a:gd name="T21" fmla="*/ 520 h 520"/>
                <a:gd name="T22" fmla="*/ 0 w 383"/>
                <a:gd name="T23" fmla="*/ 400 h 520"/>
                <a:gd name="T24" fmla="*/ 40 w 383"/>
                <a:gd name="T25" fmla="*/ 400 h 520"/>
                <a:gd name="T26" fmla="*/ 40 w 383"/>
                <a:gd name="T27" fmla="*/ 128 h 520"/>
                <a:gd name="T28" fmla="*/ 0 w 383"/>
                <a:gd name="T29" fmla="*/ 128 h 520"/>
                <a:gd name="T30" fmla="*/ 0 w 383"/>
                <a:gd name="T31" fmla="*/ 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3" h="520">
                  <a:moveTo>
                    <a:pt x="0" y="0"/>
                  </a:moveTo>
                  <a:lnTo>
                    <a:pt x="223" y="0"/>
                  </a:lnTo>
                  <a:lnTo>
                    <a:pt x="223" y="128"/>
                  </a:lnTo>
                  <a:lnTo>
                    <a:pt x="175" y="128"/>
                  </a:lnTo>
                  <a:lnTo>
                    <a:pt x="175" y="400"/>
                  </a:lnTo>
                  <a:lnTo>
                    <a:pt x="263" y="400"/>
                  </a:lnTo>
                  <a:lnTo>
                    <a:pt x="263" y="336"/>
                  </a:lnTo>
                  <a:lnTo>
                    <a:pt x="271" y="336"/>
                  </a:lnTo>
                  <a:lnTo>
                    <a:pt x="383" y="336"/>
                  </a:lnTo>
                  <a:lnTo>
                    <a:pt x="383" y="520"/>
                  </a:lnTo>
                  <a:lnTo>
                    <a:pt x="0" y="520"/>
                  </a:lnTo>
                  <a:lnTo>
                    <a:pt x="0" y="400"/>
                  </a:lnTo>
                  <a:lnTo>
                    <a:pt x="40" y="400"/>
                  </a:lnTo>
                  <a:lnTo>
                    <a:pt x="40" y="128"/>
                  </a:lnTo>
                  <a:lnTo>
                    <a:pt x="0" y="12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-1803598" y="4810696"/>
              <a:ext cx="812800" cy="812800"/>
            </a:xfrm>
            <a:custGeom>
              <a:avLst/>
              <a:gdLst>
                <a:gd name="T0" fmla="*/ 0 w 512"/>
                <a:gd name="T1" fmla="*/ 0 h 512"/>
                <a:gd name="T2" fmla="*/ 200 w 512"/>
                <a:gd name="T3" fmla="*/ 0 h 512"/>
                <a:gd name="T4" fmla="*/ 224 w 512"/>
                <a:gd name="T5" fmla="*/ 48 h 512"/>
                <a:gd name="T6" fmla="*/ 264 w 512"/>
                <a:gd name="T7" fmla="*/ 112 h 512"/>
                <a:gd name="T8" fmla="*/ 280 w 512"/>
                <a:gd name="T9" fmla="*/ 144 h 512"/>
                <a:gd name="T10" fmla="*/ 296 w 512"/>
                <a:gd name="T11" fmla="*/ 168 h 512"/>
                <a:gd name="T12" fmla="*/ 312 w 512"/>
                <a:gd name="T13" fmla="*/ 208 h 512"/>
                <a:gd name="T14" fmla="*/ 352 w 512"/>
                <a:gd name="T15" fmla="*/ 264 h 512"/>
                <a:gd name="T16" fmla="*/ 352 w 512"/>
                <a:gd name="T17" fmla="*/ 136 h 512"/>
                <a:gd name="T18" fmla="*/ 312 w 512"/>
                <a:gd name="T19" fmla="*/ 136 h 512"/>
                <a:gd name="T20" fmla="*/ 312 w 512"/>
                <a:gd name="T21" fmla="*/ 0 h 512"/>
                <a:gd name="T22" fmla="*/ 512 w 512"/>
                <a:gd name="T23" fmla="*/ 0 h 512"/>
                <a:gd name="T24" fmla="*/ 512 w 512"/>
                <a:gd name="T25" fmla="*/ 128 h 512"/>
                <a:gd name="T26" fmla="*/ 472 w 512"/>
                <a:gd name="T27" fmla="*/ 136 h 512"/>
                <a:gd name="T28" fmla="*/ 472 w 512"/>
                <a:gd name="T29" fmla="*/ 368 h 512"/>
                <a:gd name="T30" fmla="*/ 512 w 512"/>
                <a:gd name="T31" fmla="*/ 368 h 512"/>
                <a:gd name="T32" fmla="*/ 512 w 512"/>
                <a:gd name="T33" fmla="*/ 504 h 512"/>
                <a:gd name="T34" fmla="*/ 344 w 512"/>
                <a:gd name="T35" fmla="*/ 504 h 512"/>
                <a:gd name="T36" fmla="*/ 280 w 512"/>
                <a:gd name="T37" fmla="*/ 408 h 512"/>
                <a:gd name="T38" fmla="*/ 280 w 512"/>
                <a:gd name="T39" fmla="*/ 400 h 512"/>
                <a:gd name="T40" fmla="*/ 176 w 512"/>
                <a:gd name="T41" fmla="*/ 208 h 512"/>
                <a:gd name="T42" fmla="*/ 176 w 512"/>
                <a:gd name="T43" fmla="*/ 368 h 512"/>
                <a:gd name="T44" fmla="*/ 216 w 512"/>
                <a:gd name="T45" fmla="*/ 368 h 512"/>
                <a:gd name="T46" fmla="*/ 216 w 512"/>
                <a:gd name="T47" fmla="*/ 512 h 512"/>
                <a:gd name="T48" fmla="*/ 0 w 512"/>
                <a:gd name="T49" fmla="*/ 512 h 512"/>
                <a:gd name="T50" fmla="*/ 0 w 512"/>
                <a:gd name="T51" fmla="*/ 368 h 512"/>
                <a:gd name="T52" fmla="*/ 48 w 512"/>
                <a:gd name="T53" fmla="*/ 368 h 512"/>
                <a:gd name="T54" fmla="*/ 48 w 512"/>
                <a:gd name="T55" fmla="*/ 144 h 512"/>
                <a:gd name="T56" fmla="*/ 0 w 512"/>
                <a:gd name="T57" fmla="*/ 136 h 512"/>
                <a:gd name="T58" fmla="*/ 0 w 512"/>
                <a:gd name="T5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12" h="512">
                  <a:moveTo>
                    <a:pt x="0" y="0"/>
                  </a:moveTo>
                  <a:lnTo>
                    <a:pt x="200" y="0"/>
                  </a:lnTo>
                  <a:lnTo>
                    <a:pt x="224" y="48"/>
                  </a:lnTo>
                  <a:lnTo>
                    <a:pt x="264" y="112"/>
                  </a:lnTo>
                  <a:lnTo>
                    <a:pt x="280" y="144"/>
                  </a:lnTo>
                  <a:lnTo>
                    <a:pt x="296" y="168"/>
                  </a:lnTo>
                  <a:lnTo>
                    <a:pt x="312" y="208"/>
                  </a:lnTo>
                  <a:lnTo>
                    <a:pt x="352" y="264"/>
                  </a:lnTo>
                  <a:lnTo>
                    <a:pt x="352" y="136"/>
                  </a:lnTo>
                  <a:lnTo>
                    <a:pt x="312" y="136"/>
                  </a:lnTo>
                  <a:lnTo>
                    <a:pt x="312" y="0"/>
                  </a:lnTo>
                  <a:lnTo>
                    <a:pt x="512" y="0"/>
                  </a:lnTo>
                  <a:lnTo>
                    <a:pt x="512" y="128"/>
                  </a:lnTo>
                  <a:lnTo>
                    <a:pt x="472" y="136"/>
                  </a:lnTo>
                  <a:lnTo>
                    <a:pt x="472" y="368"/>
                  </a:lnTo>
                  <a:lnTo>
                    <a:pt x="512" y="368"/>
                  </a:lnTo>
                  <a:lnTo>
                    <a:pt x="512" y="504"/>
                  </a:lnTo>
                  <a:lnTo>
                    <a:pt x="344" y="504"/>
                  </a:lnTo>
                  <a:lnTo>
                    <a:pt x="280" y="408"/>
                  </a:lnTo>
                  <a:lnTo>
                    <a:pt x="280" y="400"/>
                  </a:lnTo>
                  <a:lnTo>
                    <a:pt x="176" y="208"/>
                  </a:lnTo>
                  <a:lnTo>
                    <a:pt x="176" y="368"/>
                  </a:lnTo>
                  <a:lnTo>
                    <a:pt x="216" y="368"/>
                  </a:lnTo>
                  <a:lnTo>
                    <a:pt x="216" y="512"/>
                  </a:lnTo>
                  <a:lnTo>
                    <a:pt x="0" y="512"/>
                  </a:lnTo>
                  <a:lnTo>
                    <a:pt x="0" y="368"/>
                  </a:lnTo>
                  <a:lnTo>
                    <a:pt x="48" y="368"/>
                  </a:lnTo>
                  <a:lnTo>
                    <a:pt x="48" y="144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-952698" y="4797996"/>
              <a:ext cx="723900" cy="825500"/>
            </a:xfrm>
            <a:custGeom>
              <a:avLst/>
              <a:gdLst>
                <a:gd name="T0" fmla="*/ 0 w 456"/>
                <a:gd name="T1" fmla="*/ 0 h 520"/>
                <a:gd name="T2" fmla="*/ 456 w 456"/>
                <a:gd name="T3" fmla="*/ 0 h 520"/>
                <a:gd name="T4" fmla="*/ 456 w 456"/>
                <a:gd name="T5" fmla="*/ 152 h 520"/>
                <a:gd name="T6" fmla="*/ 336 w 456"/>
                <a:gd name="T7" fmla="*/ 152 h 520"/>
                <a:gd name="T8" fmla="*/ 328 w 456"/>
                <a:gd name="T9" fmla="*/ 128 h 520"/>
                <a:gd name="T10" fmla="*/ 208 w 456"/>
                <a:gd name="T11" fmla="*/ 128 h 520"/>
                <a:gd name="T12" fmla="*/ 200 w 456"/>
                <a:gd name="T13" fmla="*/ 136 h 520"/>
                <a:gd name="T14" fmla="*/ 200 w 456"/>
                <a:gd name="T15" fmla="*/ 176 h 520"/>
                <a:gd name="T16" fmla="*/ 296 w 456"/>
                <a:gd name="T17" fmla="*/ 176 h 520"/>
                <a:gd name="T18" fmla="*/ 296 w 456"/>
                <a:gd name="T19" fmla="*/ 304 h 520"/>
                <a:gd name="T20" fmla="*/ 208 w 456"/>
                <a:gd name="T21" fmla="*/ 304 h 520"/>
                <a:gd name="T22" fmla="*/ 200 w 456"/>
                <a:gd name="T23" fmla="*/ 312 h 520"/>
                <a:gd name="T24" fmla="*/ 200 w 456"/>
                <a:gd name="T25" fmla="*/ 384 h 520"/>
                <a:gd name="T26" fmla="*/ 224 w 456"/>
                <a:gd name="T27" fmla="*/ 400 h 520"/>
                <a:gd name="T28" fmla="*/ 256 w 456"/>
                <a:gd name="T29" fmla="*/ 400 h 520"/>
                <a:gd name="T30" fmla="*/ 256 w 456"/>
                <a:gd name="T31" fmla="*/ 448 h 520"/>
                <a:gd name="T32" fmla="*/ 256 w 456"/>
                <a:gd name="T33" fmla="*/ 520 h 520"/>
                <a:gd name="T34" fmla="*/ 24 w 456"/>
                <a:gd name="T35" fmla="*/ 520 h 520"/>
                <a:gd name="T36" fmla="*/ 8 w 456"/>
                <a:gd name="T37" fmla="*/ 520 h 520"/>
                <a:gd name="T38" fmla="*/ 8 w 456"/>
                <a:gd name="T39" fmla="*/ 400 h 520"/>
                <a:gd name="T40" fmla="*/ 56 w 456"/>
                <a:gd name="T41" fmla="*/ 392 h 520"/>
                <a:gd name="T42" fmla="*/ 56 w 456"/>
                <a:gd name="T43" fmla="*/ 136 h 520"/>
                <a:gd name="T44" fmla="*/ 0 w 456"/>
                <a:gd name="T45" fmla="*/ 128 h 520"/>
                <a:gd name="T46" fmla="*/ 0 w 456"/>
                <a:gd name="T47" fmla="*/ 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56" h="520">
                  <a:moveTo>
                    <a:pt x="0" y="0"/>
                  </a:moveTo>
                  <a:lnTo>
                    <a:pt x="456" y="0"/>
                  </a:lnTo>
                  <a:lnTo>
                    <a:pt x="456" y="152"/>
                  </a:lnTo>
                  <a:lnTo>
                    <a:pt x="336" y="152"/>
                  </a:lnTo>
                  <a:lnTo>
                    <a:pt x="328" y="128"/>
                  </a:lnTo>
                  <a:lnTo>
                    <a:pt x="208" y="128"/>
                  </a:lnTo>
                  <a:lnTo>
                    <a:pt x="200" y="136"/>
                  </a:lnTo>
                  <a:lnTo>
                    <a:pt x="200" y="176"/>
                  </a:lnTo>
                  <a:lnTo>
                    <a:pt x="296" y="176"/>
                  </a:lnTo>
                  <a:lnTo>
                    <a:pt x="296" y="304"/>
                  </a:lnTo>
                  <a:lnTo>
                    <a:pt x="208" y="304"/>
                  </a:lnTo>
                  <a:lnTo>
                    <a:pt x="200" y="312"/>
                  </a:lnTo>
                  <a:lnTo>
                    <a:pt x="200" y="384"/>
                  </a:lnTo>
                  <a:lnTo>
                    <a:pt x="224" y="400"/>
                  </a:lnTo>
                  <a:lnTo>
                    <a:pt x="256" y="400"/>
                  </a:lnTo>
                  <a:lnTo>
                    <a:pt x="256" y="448"/>
                  </a:lnTo>
                  <a:lnTo>
                    <a:pt x="256" y="520"/>
                  </a:lnTo>
                  <a:lnTo>
                    <a:pt x="24" y="520"/>
                  </a:lnTo>
                  <a:lnTo>
                    <a:pt x="8" y="520"/>
                  </a:lnTo>
                  <a:lnTo>
                    <a:pt x="8" y="400"/>
                  </a:lnTo>
                  <a:lnTo>
                    <a:pt x="56" y="392"/>
                  </a:lnTo>
                  <a:lnTo>
                    <a:pt x="56" y="136"/>
                  </a:lnTo>
                  <a:lnTo>
                    <a:pt x="0" y="12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-3072010" y="5153596"/>
              <a:ext cx="469900" cy="1905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 sz="180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558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1648622"/>
            <a:ext cx="11887200" cy="877824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 dirty="0" smtClean="0"/>
              <a:t>Thank you for your attention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200" y="2543999"/>
            <a:ext cx="10668000" cy="830572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Mauro.raggi@roma1.infn.it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612680" y="3383645"/>
            <a:ext cx="2274521" cy="288607"/>
          </a:xfrm>
        </p:spPr>
        <p:txBody>
          <a:bodyPr/>
          <a:lstStyle/>
          <a:p>
            <a:fld id="{3ED5FEEA-ED2E-C042-B5FE-827038E29B62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21/07/2017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‹N›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93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1"/>
            <a:ext cx="11885084" cy="711793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165" y="976973"/>
            <a:ext cx="11168035" cy="5289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33661" y="6569076"/>
            <a:ext cx="558339" cy="2886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defTabSz="457200"/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defTabSz="457200"/>
              <a:t>‹N›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6977" y="6569076"/>
            <a:ext cx="7182163" cy="2886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defTabSz="457200"/>
            <a:r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Mauro Raggi - Sapienza Università di Roma 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59141" y="6569076"/>
            <a:ext cx="2274521" cy="2886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defTabSz="457200"/>
            <a:fld id="{81F2FE27-7CD0-4144-A4C4-C9D49798869D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defTabSz="457200"/>
              <a:t>21/07/2017</a:t>
            </a:fld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7" name="Picture 6" descr="Sapienza-logo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33" y="6291438"/>
            <a:ext cx="2160204" cy="58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4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hf hdr="0" dt="0"/>
  <p:txStyles>
    <p:titleStyle>
      <a:lvl1pPr marL="0" indent="0" algn="l" defTabSz="914400" rtl="0" eaLnBrk="1" latinLnBrk="0" hangingPunct="1">
        <a:spcBef>
          <a:spcPct val="0"/>
        </a:spcBef>
        <a:buNone/>
        <a:defRPr lang="en-US" sz="3600" kern="1200" dirty="0"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2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2">
            <a:lumMod val="60000"/>
            <a:lumOff val="40000"/>
          </a:schemeClr>
        </a:buClr>
        <a:buSzPct val="80000"/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2"/>
        </a:buClr>
        <a:buSzPct val="60000"/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2"/>
        </a:buClr>
        <a:buSzPct val="60000"/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2"/>
        </a:buClr>
        <a:buSzPct val="60000"/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L0TP </a:t>
            </a:r>
            <a:r>
              <a:rPr lang="it-IT" dirty="0" err="1" smtClean="0"/>
              <a:t>studies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Clock </a:t>
            </a:r>
            <a:r>
              <a:rPr lang="it-IT" dirty="0" smtClean="0"/>
              <a:t>and </a:t>
            </a:r>
            <a:r>
              <a:rPr lang="it-IT" dirty="0" err="1" smtClean="0"/>
              <a:t>distribution</a:t>
            </a:r>
            <a:r>
              <a:rPr lang="it-IT" dirty="0" smtClean="0"/>
              <a:t> </a:t>
            </a:r>
            <a:r>
              <a:rPr lang="it-IT" dirty="0" err="1" smtClean="0"/>
              <a:t>Scheme</a:t>
            </a:r>
            <a:endParaRPr lang="it-IT" dirty="0" smtClean="0"/>
          </a:p>
          <a:p>
            <a:r>
              <a:rPr lang="it-IT" dirty="0" err="1" smtClean="0"/>
              <a:t>Busy</a:t>
            </a:r>
            <a:r>
              <a:rPr lang="it-IT" dirty="0" smtClean="0"/>
              <a:t> </a:t>
            </a:r>
            <a:r>
              <a:rPr lang="it-IT" dirty="0" err="1" smtClean="0"/>
              <a:t>handling</a:t>
            </a:r>
            <a:endParaRPr lang="it-IT" dirty="0" smtClean="0"/>
          </a:p>
          <a:p>
            <a:r>
              <a:rPr lang="it-IT" dirty="0" smtClean="0"/>
              <a:t>Timing in PADME</a:t>
            </a:r>
          </a:p>
          <a:p>
            <a:r>
              <a:rPr lang="it-IT" dirty="0" err="1" smtClean="0"/>
              <a:t>Tests</a:t>
            </a:r>
            <a:r>
              <a:rPr lang="it-IT" dirty="0" smtClean="0"/>
              <a:t> and </a:t>
            </a:r>
            <a:r>
              <a:rPr lang="it-IT" dirty="0" err="1" smtClean="0"/>
              <a:t>measurements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– Roma Tre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495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V1742 brief </a:t>
            </a:r>
            <a:r>
              <a:rPr lang="it-IT" dirty="0" err="1" smtClean="0"/>
              <a:t>description</a:t>
            </a:r>
            <a:r>
              <a:rPr lang="it-IT" dirty="0" smtClean="0"/>
              <a:t> (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need</a:t>
            </a:r>
            <a:r>
              <a:rPr lang="it-IT" dirty="0" smtClean="0"/>
              <a:t> to </a:t>
            </a:r>
            <a:r>
              <a:rPr lang="it-IT" dirty="0" err="1" smtClean="0"/>
              <a:t>know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The V1742 </a:t>
            </a:r>
            <a:r>
              <a:rPr lang="it-IT" dirty="0" err="1" smtClean="0"/>
              <a:t>hosts</a:t>
            </a:r>
            <a:r>
              <a:rPr lang="it-IT" dirty="0" smtClean="0"/>
              <a:t>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mezz</a:t>
            </a:r>
            <a:r>
              <a:rPr lang="it-IT" dirty="0" smtClean="0"/>
              <a:t> </a:t>
            </a:r>
            <a:r>
              <a:rPr lang="it-IT" dirty="0" err="1" smtClean="0"/>
              <a:t>cards</a:t>
            </a:r>
            <a:endParaRPr lang="it-IT" dirty="0" smtClean="0"/>
          </a:p>
          <a:p>
            <a:r>
              <a:rPr lang="it-IT" dirty="0" err="1" smtClean="0"/>
              <a:t>Each</a:t>
            </a:r>
            <a:r>
              <a:rPr lang="it-IT" dirty="0" smtClean="0"/>
              <a:t> </a:t>
            </a:r>
            <a:r>
              <a:rPr lang="it-IT" dirty="0" err="1" smtClean="0"/>
              <a:t>mezz</a:t>
            </a:r>
            <a:r>
              <a:rPr lang="it-IT" dirty="0" smtClean="0"/>
              <a:t> card </a:t>
            </a:r>
            <a:r>
              <a:rPr lang="it-IT" dirty="0" err="1" smtClean="0"/>
              <a:t>hosts</a:t>
            </a:r>
            <a:r>
              <a:rPr lang="it-IT" dirty="0" smtClean="0"/>
              <a:t> 2 DSR4 (domino chip) and an input trigger </a:t>
            </a:r>
            <a:r>
              <a:rPr lang="it-IT" dirty="0" err="1" smtClean="0"/>
              <a:t>signal</a:t>
            </a:r>
            <a:r>
              <a:rPr lang="it-IT" dirty="0" smtClean="0"/>
              <a:t> </a:t>
            </a:r>
            <a:r>
              <a:rPr lang="it-IT" dirty="0" err="1" smtClean="0"/>
              <a:t>which</a:t>
            </a:r>
            <a:r>
              <a:rPr lang="it-IT" dirty="0" smtClean="0"/>
              <a:t> can be </a:t>
            </a:r>
            <a:r>
              <a:rPr lang="it-IT" dirty="0" err="1" smtClean="0"/>
              <a:t>digitized</a:t>
            </a:r>
            <a:r>
              <a:rPr lang="it-IT" dirty="0" smtClean="0"/>
              <a:t> with the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sampling</a:t>
            </a:r>
            <a:r>
              <a:rPr lang="it-IT" dirty="0" smtClean="0"/>
              <a:t> </a:t>
            </a:r>
            <a:r>
              <a:rPr lang="it-IT" dirty="0" err="1" smtClean="0"/>
              <a:t>frequency</a:t>
            </a:r>
            <a:r>
              <a:rPr lang="it-IT" dirty="0" smtClean="0"/>
              <a:t> of the DSR4 </a:t>
            </a:r>
            <a:r>
              <a:rPr lang="it-IT" dirty="0" err="1" smtClean="0"/>
              <a:t>channells</a:t>
            </a:r>
            <a:r>
              <a:rPr lang="it-IT" dirty="0" smtClean="0"/>
              <a:t>.</a:t>
            </a:r>
          </a:p>
          <a:p>
            <a:r>
              <a:rPr lang="it-IT" dirty="0"/>
              <a:t> </a:t>
            </a:r>
            <a:r>
              <a:rPr lang="it-IT" dirty="0" err="1" smtClean="0"/>
              <a:t>Each</a:t>
            </a:r>
            <a:r>
              <a:rPr lang="it-IT" dirty="0" smtClean="0"/>
              <a:t> DSR4 </a:t>
            </a:r>
            <a:r>
              <a:rPr lang="it-IT" dirty="0" err="1" smtClean="0"/>
              <a:t>hosts</a:t>
            </a:r>
            <a:r>
              <a:rPr lang="it-IT" dirty="0" smtClean="0"/>
              <a:t> 8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channells</a:t>
            </a:r>
            <a:r>
              <a:rPr lang="it-IT" dirty="0" smtClean="0"/>
              <a:t>.</a:t>
            </a:r>
          </a:p>
          <a:p>
            <a:r>
              <a:rPr lang="it-IT" dirty="0" smtClean="0"/>
              <a:t>The Trigger </a:t>
            </a:r>
            <a:r>
              <a:rPr lang="it-IT" dirty="0" err="1" smtClean="0"/>
              <a:t>signal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in common.</a:t>
            </a:r>
          </a:p>
          <a:p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can be </a:t>
            </a:r>
            <a:r>
              <a:rPr lang="it-IT" dirty="0" err="1" smtClean="0"/>
              <a:t>programmed</a:t>
            </a:r>
            <a:r>
              <a:rPr lang="it-IT" dirty="0" smtClean="0"/>
              <a:t> to </a:t>
            </a:r>
            <a:r>
              <a:rPr lang="it-IT" dirty="0" err="1" smtClean="0"/>
              <a:t>receive</a:t>
            </a:r>
            <a:r>
              <a:rPr lang="it-IT" dirty="0" smtClean="0"/>
              <a:t> an </a:t>
            </a:r>
            <a:r>
              <a:rPr lang="it-IT" dirty="0" err="1" smtClean="0"/>
              <a:t>external</a:t>
            </a:r>
            <a:r>
              <a:rPr lang="it-IT" dirty="0" smtClean="0"/>
              <a:t> clock. A PLL </a:t>
            </a:r>
            <a:r>
              <a:rPr lang="it-IT" dirty="0" err="1" smtClean="0"/>
              <a:t>performs</a:t>
            </a:r>
            <a:r>
              <a:rPr lang="it-IT" dirty="0" smtClean="0"/>
              <a:t> </a:t>
            </a:r>
            <a:r>
              <a:rPr lang="it-IT" dirty="0" err="1" smtClean="0"/>
              <a:t>jiitter</a:t>
            </a:r>
            <a:r>
              <a:rPr lang="it-IT" dirty="0" smtClean="0"/>
              <a:t> </a:t>
            </a:r>
            <a:r>
              <a:rPr lang="it-IT" dirty="0" err="1" smtClean="0"/>
              <a:t>cleaning</a:t>
            </a:r>
            <a:r>
              <a:rPr lang="it-IT" dirty="0" smtClean="0"/>
              <a:t> </a:t>
            </a:r>
            <a:r>
              <a:rPr lang="it-IT" dirty="0" err="1" smtClean="0"/>
              <a:t>operations</a:t>
            </a:r>
            <a:r>
              <a:rPr lang="it-IT" dirty="0" smtClean="0"/>
              <a:t> on the </a:t>
            </a:r>
            <a:r>
              <a:rPr lang="it-IT" dirty="0" err="1" smtClean="0"/>
              <a:t>received</a:t>
            </a:r>
            <a:r>
              <a:rPr lang="it-IT" dirty="0" smtClean="0"/>
              <a:t> clock and </a:t>
            </a:r>
            <a:r>
              <a:rPr lang="it-IT" dirty="0" err="1" smtClean="0"/>
              <a:t>delivers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to the domino chip.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signal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>
                <a:solidFill>
                  <a:srgbClr val="FF0000"/>
                </a:solidFill>
              </a:rPr>
              <a:t>essential</a:t>
            </a:r>
            <a:r>
              <a:rPr lang="it-IT" dirty="0" smtClean="0">
                <a:solidFill>
                  <a:srgbClr val="FF0000"/>
                </a:solidFill>
              </a:rPr>
              <a:t> to </a:t>
            </a:r>
            <a:r>
              <a:rPr lang="it-IT" dirty="0" err="1" smtClean="0">
                <a:solidFill>
                  <a:srgbClr val="FF0000"/>
                </a:solidFill>
              </a:rPr>
              <a:t>synchronize</a:t>
            </a:r>
            <a:r>
              <a:rPr lang="it-IT" dirty="0" smtClean="0">
                <a:solidFill>
                  <a:srgbClr val="FF0000"/>
                </a:solidFill>
              </a:rPr>
              <a:t> the </a:t>
            </a:r>
            <a:r>
              <a:rPr lang="it-IT" dirty="0" err="1" smtClean="0">
                <a:solidFill>
                  <a:srgbClr val="FF0000"/>
                </a:solidFill>
              </a:rPr>
              <a:t>different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boards</a:t>
            </a:r>
            <a:r>
              <a:rPr lang="it-IT" dirty="0" smtClean="0"/>
              <a:t>.</a:t>
            </a:r>
          </a:p>
          <a:p>
            <a:r>
              <a:rPr lang="it-IT" dirty="0" smtClean="0"/>
              <a:t>The V1742 can output a </a:t>
            </a:r>
            <a:r>
              <a:rPr lang="it-IT" dirty="0" err="1" smtClean="0"/>
              <a:t>busy</a:t>
            </a:r>
            <a:r>
              <a:rPr lang="it-IT" dirty="0" smtClean="0"/>
              <a:t> </a:t>
            </a:r>
            <a:r>
              <a:rPr lang="it-IT" dirty="0" err="1" smtClean="0"/>
              <a:t>signal</a:t>
            </a:r>
            <a:r>
              <a:rPr lang="it-IT" dirty="0" smtClean="0"/>
              <a:t>.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relevant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want</a:t>
            </a:r>
            <a:r>
              <a:rPr lang="it-IT" dirty="0" smtClean="0"/>
              <a:t> to </a:t>
            </a:r>
            <a:r>
              <a:rPr lang="it-IT" dirty="0" err="1" smtClean="0"/>
              <a:t>collect</a:t>
            </a:r>
            <a:r>
              <a:rPr lang="it-IT" dirty="0" smtClean="0"/>
              <a:t> data </a:t>
            </a:r>
            <a:r>
              <a:rPr lang="it-IT" dirty="0" err="1" smtClean="0"/>
              <a:t>asynchronously</a:t>
            </a:r>
            <a:r>
              <a:rPr lang="it-IT" dirty="0" smtClean="0"/>
              <a:t>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– Roma Tre 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03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Clock </a:t>
            </a:r>
            <a:r>
              <a:rPr lang="it-IT" dirty="0" err="1" smtClean="0"/>
              <a:t>distribution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changed</a:t>
            </a:r>
            <a:r>
              <a:rPr lang="it-IT" dirty="0" smtClean="0"/>
              <a:t> the firmware of the V1742.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done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fully</a:t>
            </a:r>
            <a:r>
              <a:rPr lang="it-IT" dirty="0" smtClean="0"/>
              <a:t> </a:t>
            </a:r>
            <a:r>
              <a:rPr lang="it-IT" dirty="0" err="1" smtClean="0"/>
              <a:t>compliant</a:t>
            </a:r>
            <a:r>
              <a:rPr lang="it-IT" dirty="0" smtClean="0"/>
              <a:t> with the </a:t>
            </a:r>
            <a:r>
              <a:rPr lang="it-IT" dirty="0" err="1" smtClean="0"/>
              <a:t>experiment</a:t>
            </a:r>
            <a:r>
              <a:rPr lang="it-IT" dirty="0" smtClean="0"/>
              <a:t>.</a:t>
            </a:r>
          </a:p>
          <a:p>
            <a:r>
              <a:rPr lang="it-IT" dirty="0" smtClean="0"/>
              <a:t>Board 1 exploits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internal</a:t>
            </a:r>
            <a:r>
              <a:rPr lang="it-IT" dirty="0" smtClean="0"/>
              <a:t> </a:t>
            </a:r>
            <a:r>
              <a:rPr lang="it-IT" dirty="0" err="1" smtClean="0"/>
              <a:t>crystal</a:t>
            </a:r>
            <a:r>
              <a:rPr lang="it-IT" dirty="0" smtClean="0"/>
              <a:t> (50 MHz) to generate a 58.436 MHz Clock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distributed</a:t>
            </a:r>
            <a:r>
              <a:rPr lang="it-IT" dirty="0" smtClean="0"/>
              <a:t> to the </a:t>
            </a:r>
            <a:r>
              <a:rPr lang="it-IT" dirty="0" err="1" smtClean="0"/>
              <a:t>following</a:t>
            </a:r>
            <a:r>
              <a:rPr lang="it-IT" dirty="0" smtClean="0"/>
              <a:t> </a:t>
            </a:r>
            <a:r>
              <a:rPr lang="it-IT" dirty="0" err="1" smtClean="0"/>
              <a:t>board</a:t>
            </a:r>
            <a:r>
              <a:rPr lang="it-IT" dirty="0" smtClean="0"/>
              <a:t>. (</a:t>
            </a:r>
            <a:r>
              <a:rPr lang="it-IT" dirty="0" err="1" smtClean="0"/>
              <a:t>Therefore</a:t>
            </a:r>
            <a:r>
              <a:rPr lang="it-IT" dirty="0" smtClean="0"/>
              <a:t> </a:t>
            </a:r>
            <a:r>
              <a:rPr lang="it-IT" dirty="0" err="1" smtClean="0"/>
              <a:t>its</a:t>
            </a:r>
            <a:r>
              <a:rPr lang="it-IT" dirty="0" smtClean="0"/>
              <a:t> firmware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changed</a:t>
            </a:r>
            <a:r>
              <a:rPr lang="it-IT" dirty="0" smtClean="0"/>
              <a:t> in </a:t>
            </a:r>
            <a:r>
              <a:rPr lang="it-IT" dirty="0" err="1" smtClean="0"/>
              <a:t>order</a:t>
            </a:r>
            <a:r>
              <a:rPr lang="it-IT" dirty="0" smtClean="0"/>
              <a:t> to </a:t>
            </a:r>
            <a:r>
              <a:rPr lang="it-IT" dirty="0" err="1" smtClean="0"/>
              <a:t>distribute</a:t>
            </a:r>
            <a:r>
              <a:rPr lang="it-IT" dirty="0" smtClean="0"/>
              <a:t> the clock).</a:t>
            </a:r>
          </a:p>
          <a:p>
            <a:r>
              <a:rPr lang="it-IT" dirty="0" smtClean="0"/>
              <a:t>Caen on </a:t>
            </a:r>
            <a:r>
              <a:rPr lang="it-IT" dirty="0" err="1" smtClean="0"/>
              <a:t>our</a:t>
            </a:r>
            <a:r>
              <a:rPr lang="it-IT" dirty="0" smtClean="0"/>
              <a:t> </a:t>
            </a:r>
            <a:r>
              <a:rPr lang="it-IT" dirty="0" err="1" smtClean="0"/>
              <a:t>requested</a:t>
            </a:r>
            <a:r>
              <a:rPr lang="it-IT" dirty="0" smtClean="0"/>
              <a:t> </a:t>
            </a:r>
            <a:r>
              <a:rPr lang="it-IT" dirty="0" err="1" smtClean="0"/>
              <a:t>checked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10 MHz </a:t>
            </a:r>
            <a:r>
              <a:rPr lang="it-IT" dirty="0" err="1" smtClean="0"/>
              <a:t>as</a:t>
            </a:r>
            <a:r>
              <a:rPr lang="it-IT" dirty="0" smtClean="0"/>
              <a:t> input of the first </a:t>
            </a:r>
            <a:r>
              <a:rPr lang="it-IT" dirty="0" err="1" smtClean="0"/>
              <a:t>board</a:t>
            </a:r>
            <a:r>
              <a:rPr lang="it-IT" dirty="0" smtClean="0"/>
              <a:t> </a:t>
            </a:r>
            <a:r>
              <a:rPr lang="it-IT" dirty="0" err="1" smtClean="0"/>
              <a:t>works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good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50 MHz </a:t>
            </a:r>
            <a:r>
              <a:rPr lang="it-IT" dirty="0" err="1" smtClean="0"/>
              <a:t>one</a:t>
            </a:r>
            <a:r>
              <a:rPr lang="it-IT" dirty="0" smtClean="0"/>
              <a:t>.</a:t>
            </a:r>
          </a:p>
          <a:p>
            <a:r>
              <a:rPr lang="it-IT" dirty="0" smtClean="0"/>
              <a:t>Board 2 </a:t>
            </a:r>
            <a:r>
              <a:rPr lang="it-IT" dirty="0" err="1" smtClean="0"/>
              <a:t>receives</a:t>
            </a:r>
            <a:r>
              <a:rPr lang="it-IT" dirty="0" smtClean="0"/>
              <a:t> the clock from </a:t>
            </a:r>
            <a:r>
              <a:rPr lang="it-IT" dirty="0" err="1" smtClean="0"/>
              <a:t>board</a:t>
            </a:r>
            <a:r>
              <a:rPr lang="it-IT" dirty="0" smtClean="0"/>
              <a:t> 1 </a:t>
            </a:r>
            <a:r>
              <a:rPr lang="it-IT" dirty="0" err="1" smtClean="0"/>
              <a:t>cleans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using</a:t>
            </a:r>
            <a:r>
              <a:rPr lang="it-IT" dirty="0" smtClean="0"/>
              <a:t> </a:t>
            </a:r>
            <a:r>
              <a:rPr lang="it-IT" dirty="0" err="1" smtClean="0"/>
              <a:t>its</a:t>
            </a:r>
            <a:r>
              <a:rPr lang="it-IT" dirty="0" smtClean="0"/>
              <a:t> PLL and </a:t>
            </a:r>
            <a:r>
              <a:rPr lang="it-IT" dirty="0" err="1" smtClean="0"/>
              <a:t>distributes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to the </a:t>
            </a:r>
            <a:r>
              <a:rPr lang="it-IT" dirty="0" err="1" smtClean="0"/>
              <a:t>mezz</a:t>
            </a:r>
            <a:r>
              <a:rPr lang="it-IT" dirty="0" smtClean="0"/>
              <a:t> </a:t>
            </a:r>
            <a:r>
              <a:rPr lang="it-IT" dirty="0" err="1" smtClean="0"/>
              <a:t>cards</a:t>
            </a:r>
            <a:r>
              <a:rPr lang="it-IT" dirty="0" smtClean="0"/>
              <a:t>.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delivers</a:t>
            </a:r>
            <a:r>
              <a:rPr lang="it-IT" dirty="0" smtClean="0"/>
              <a:t> </a:t>
            </a:r>
            <a:r>
              <a:rPr lang="it-IT" dirty="0" err="1" smtClean="0"/>
              <a:t>its</a:t>
            </a:r>
            <a:r>
              <a:rPr lang="it-IT" dirty="0" smtClean="0"/>
              <a:t> clock in output. </a:t>
            </a:r>
            <a:r>
              <a:rPr lang="it-IT" dirty="0" err="1" smtClean="0"/>
              <a:t>Therefore</a:t>
            </a:r>
            <a:r>
              <a:rPr lang="it-IT" dirty="0" smtClean="0"/>
              <a:t> </a:t>
            </a:r>
            <a:r>
              <a:rPr lang="it-IT" dirty="0" err="1" smtClean="0"/>
              <a:t>even</a:t>
            </a:r>
            <a:r>
              <a:rPr lang="it-IT" dirty="0" smtClean="0"/>
              <a:t> </a:t>
            </a:r>
            <a:r>
              <a:rPr lang="it-IT" dirty="0" err="1" smtClean="0"/>
              <a:t>its</a:t>
            </a:r>
            <a:r>
              <a:rPr lang="it-IT" dirty="0" smtClean="0"/>
              <a:t> firmware </a:t>
            </a:r>
            <a:r>
              <a:rPr lang="it-IT" dirty="0" err="1" smtClean="0"/>
              <a:t>had</a:t>
            </a:r>
            <a:r>
              <a:rPr lang="it-IT" dirty="0" smtClean="0"/>
              <a:t> to be </a:t>
            </a:r>
            <a:r>
              <a:rPr lang="it-IT" dirty="0" err="1" smtClean="0"/>
              <a:t>changed</a:t>
            </a:r>
            <a:r>
              <a:rPr lang="it-IT" dirty="0" smtClean="0"/>
              <a:t>.</a:t>
            </a:r>
          </a:p>
          <a:p>
            <a:r>
              <a:rPr lang="it-IT" dirty="0"/>
              <a:t> </a:t>
            </a:r>
            <a:r>
              <a:rPr lang="it-IT" dirty="0" smtClean="0"/>
              <a:t>In the </a:t>
            </a:r>
            <a:r>
              <a:rPr lang="it-IT" dirty="0" err="1" smtClean="0"/>
              <a:t>experiment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can </a:t>
            </a:r>
            <a:r>
              <a:rPr lang="it-IT" dirty="0" err="1" smtClean="0"/>
              <a:t>apply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strategy</a:t>
            </a:r>
            <a:r>
              <a:rPr lang="it-IT" dirty="0" smtClean="0"/>
              <a:t> to the full setup.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need</a:t>
            </a:r>
            <a:r>
              <a:rPr lang="it-IT" dirty="0" smtClean="0"/>
              <a:t> to </a:t>
            </a:r>
            <a:r>
              <a:rPr lang="it-IT" dirty="0" err="1" smtClean="0"/>
              <a:t>synchronize</a:t>
            </a:r>
            <a:r>
              <a:rPr lang="it-IT" dirty="0" smtClean="0"/>
              <a:t> the </a:t>
            </a:r>
            <a:r>
              <a:rPr lang="it-IT" dirty="0" err="1" smtClean="0"/>
              <a:t>Calorimeter</a:t>
            </a:r>
            <a:r>
              <a:rPr lang="it-IT" dirty="0" smtClean="0"/>
              <a:t> with </a:t>
            </a:r>
            <a:r>
              <a:rPr lang="it-IT" dirty="0" err="1" smtClean="0"/>
              <a:t>other</a:t>
            </a:r>
            <a:r>
              <a:rPr lang="it-IT" dirty="0" smtClean="0"/>
              <a:t> detectors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could</a:t>
            </a:r>
            <a:r>
              <a:rPr lang="it-IT" dirty="0" smtClean="0"/>
              <a:t> use an </a:t>
            </a:r>
            <a:r>
              <a:rPr lang="it-IT" dirty="0" err="1" smtClean="0"/>
              <a:t>external</a:t>
            </a:r>
            <a:r>
              <a:rPr lang="it-IT" dirty="0" smtClean="0"/>
              <a:t> common trigger (</a:t>
            </a:r>
            <a:r>
              <a:rPr lang="it-IT" dirty="0" err="1" smtClean="0"/>
              <a:t>Rubidium</a:t>
            </a:r>
            <a:r>
              <a:rPr lang="it-IT" dirty="0" smtClean="0"/>
              <a:t> </a:t>
            </a:r>
            <a:r>
              <a:rPr lang="it-IT" dirty="0" err="1" smtClean="0"/>
              <a:t>atomic</a:t>
            </a:r>
            <a:r>
              <a:rPr lang="it-IT" dirty="0" smtClean="0"/>
              <a:t> clock) to </a:t>
            </a:r>
            <a:r>
              <a:rPr lang="it-IT" dirty="0" err="1" smtClean="0"/>
              <a:t>deliver</a:t>
            </a:r>
            <a:r>
              <a:rPr lang="it-IT" dirty="0" smtClean="0"/>
              <a:t> </a:t>
            </a:r>
            <a:r>
              <a:rPr lang="it-IT" dirty="0" err="1" smtClean="0"/>
              <a:t>three</a:t>
            </a:r>
            <a:r>
              <a:rPr lang="it-IT" dirty="0" smtClean="0"/>
              <a:t> 10 MHz clock </a:t>
            </a:r>
            <a:r>
              <a:rPr lang="it-IT" dirty="0" err="1" smtClean="0"/>
              <a:t>lines</a:t>
            </a:r>
            <a:r>
              <a:rPr lang="it-IT" dirty="0" smtClean="0"/>
              <a:t>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– Roma Tre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04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Distributed </a:t>
            </a:r>
            <a:r>
              <a:rPr lang="it-IT" dirty="0" err="1" smtClean="0"/>
              <a:t>signal</a:t>
            </a:r>
            <a:r>
              <a:rPr lang="it-IT" dirty="0" smtClean="0"/>
              <a:t> </a:t>
            </a:r>
            <a:r>
              <a:rPr lang="it-IT" dirty="0" err="1" smtClean="0"/>
              <a:t>features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performed</a:t>
            </a:r>
            <a:r>
              <a:rPr lang="it-IT" dirty="0" smtClean="0"/>
              <a:t> </a:t>
            </a:r>
            <a:r>
              <a:rPr lang="it-IT" dirty="0" err="1" smtClean="0"/>
              <a:t>several</a:t>
            </a:r>
            <a:r>
              <a:rPr lang="it-IT" dirty="0" smtClean="0"/>
              <a:t> </a:t>
            </a:r>
            <a:r>
              <a:rPr lang="it-IT" dirty="0" err="1" smtClean="0"/>
              <a:t>tests</a:t>
            </a:r>
            <a:r>
              <a:rPr lang="it-IT" dirty="0" smtClean="0"/>
              <a:t>, </a:t>
            </a:r>
            <a:r>
              <a:rPr lang="it-IT" dirty="0" err="1" smtClean="0"/>
              <a:t>I’ll</a:t>
            </a:r>
            <a:r>
              <a:rPr lang="it-IT" dirty="0" smtClean="0"/>
              <a:t> </a:t>
            </a:r>
            <a:r>
              <a:rPr lang="it-IT" dirty="0" err="1" smtClean="0"/>
              <a:t>summarize</a:t>
            </a:r>
            <a:r>
              <a:rPr lang="it-IT" dirty="0" smtClean="0"/>
              <a:t> </a:t>
            </a:r>
            <a:r>
              <a:rPr lang="it-IT" dirty="0" err="1" smtClean="0"/>
              <a:t>here</a:t>
            </a:r>
            <a:r>
              <a:rPr lang="it-IT" dirty="0" smtClean="0"/>
              <a:t> the </a:t>
            </a:r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relevant</a:t>
            </a:r>
            <a:r>
              <a:rPr lang="it-IT" dirty="0" smtClean="0"/>
              <a:t> </a:t>
            </a:r>
            <a:r>
              <a:rPr lang="it-IT" dirty="0" err="1" smtClean="0"/>
              <a:t>ones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– Roma Tre 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pSp>
        <p:nvGrpSpPr>
          <p:cNvPr id="6" name="Gruppo 5"/>
          <p:cNvGrpSpPr/>
          <p:nvPr/>
        </p:nvGrpSpPr>
        <p:grpSpPr>
          <a:xfrm>
            <a:off x="1137229" y="2283900"/>
            <a:ext cx="6281795" cy="1282513"/>
            <a:chOff x="1979435" y="3398819"/>
            <a:chExt cx="6281795" cy="1282513"/>
          </a:xfrm>
        </p:grpSpPr>
        <p:cxnSp>
          <p:nvCxnSpPr>
            <p:cNvPr id="7" name="Connettore 1 6"/>
            <p:cNvCxnSpPr/>
            <p:nvPr/>
          </p:nvCxnSpPr>
          <p:spPr>
            <a:xfrm flipV="1">
              <a:off x="1979435" y="3562709"/>
              <a:ext cx="3633487" cy="34506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ttore 2 7"/>
            <p:cNvCxnSpPr/>
            <p:nvPr/>
          </p:nvCxnSpPr>
          <p:spPr>
            <a:xfrm>
              <a:off x="5233359" y="3562710"/>
              <a:ext cx="1086929" cy="50895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2 8"/>
            <p:cNvCxnSpPr/>
            <p:nvPr/>
          </p:nvCxnSpPr>
          <p:spPr>
            <a:xfrm>
              <a:off x="6239933" y="4045790"/>
              <a:ext cx="195052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ttangolo 9"/>
            <p:cNvSpPr/>
            <p:nvPr/>
          </p:nvSpPr>
          <p:spPr>
            <a:xfrm>
              <a:off x="5370093" y="3398819"/>
              <a:ext cx="485657" cy="22428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457200"/>
              <a:endParaRPr lang="it-IT">
                <a:solidFill>
                  <a:prstClr val="black"/>
                </a:solidFill>
              </a:endParaRPr>
            </a:p>
          </p:txBody>
        </p:sp>
        <p:cxnSp>
          <p:nvCxnSpPr>
            <p:cNvPr id="11" name="Connettore 2 10"/>
            <p:cNvCxnSpPr/>
            <p:nvPr/>
          </p:nvCxnSpPr>
          <p:spPr>
            <a:xfrm>
              <a:off x="5233358" y="3554091"/>
              <a:ext cx="3027872" cy="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2 11"/>
            <p:cNvCxnSpPr/>
            <p:nvPr/>
          </p:nvCxnSpPr>
          <p:spPr>
            <a:xfrm flipV="1">
              <a:off x="5370092" y="3674647"/>
              <a:ext cx="0" cy="52621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Immagine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54411" y="3731425"/>
              <a:ext cx="158510" cy="609653"/>
            </a:xfrm>
            <a:prstGeom prst="rect">
              <a:avLst/>
            </a:prstGeom>
          </p:spPr>
        </p:pic>
        <p:pic>
          <p:nvPicPr>
            <p:cNvPr id="14" name="Immagine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18312" y="3826516"/>
              <a:ext cx="158510" cy="609653"/>
            </a:xfrm>
            <a:prstGeom prst="rect">
              <a:avLst/>
            </a:prstGeom>
          </p:spPr>
        </p:pic>
        <p:pic>
          <p:nvPicPr>
            <p:cNvPr id="15" name="Immagin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76822" y="3940086"/>
              <a:ext cx="158510" cy="609653"/>
            </a:xfrm>
            <a:prstGeom prst="rect">
              <a:avLst/>
            </a:prstGeom>
          </p:spPr>
        </p:pic>
        <p:pic>
          <p:nvPicPr>
            <p:cNvPr id="16" name="Immagin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37490" y="4071679"/>
              <a:ext cx="158510" cy="609653"/>
            </a:xfrm>
            <a:prstGeom prst="rect">
              <a:avLst/>
            </a:prstGeom>
          </p:spPr>
        </p:pic>
        <p:cxnSp>
          <p:nvCxnSpPr>
            <p:cNvPr id="17" name="Connettore 2 16"/>
            <p:cNvCxnSpPr/>
            <p:nvPr/>
          </p:nvCxnSpPr>
          <p:spPr>
            <a:xfrm>
              <a:off x="5233358" y="3597216"/>
              <a:ext cx="0" cy="95252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2 17"/>
            <p:cNvCxnSpPr/>
            <p:nvPr/>
          </p:nvCxnSpPr>
          <p:spPr>
            <a:xfrm>
              <a:off x="3447691" y="3579963"/>
              <a:ext cx="17252" cy="62089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CasellaDiTesto 18"/>
            <p:cNvSpPr txBox="1"/>
            <p:nvPr/>
          </p:nvSpPr>
          <p:spPr>
            <a:xfrm>
              <a:off x="3628851" y="3741683"/>
              <a:ext cx="4876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it-IT" dirty="0">
                  <a:solidFill>
                    <a:prstClr val="black"/>
                  </a:solidFill>
                  <a:latin typeface="Symbol" panose="05050102010706020507" pitchFamily="18" charset="2"/>
                </a:rPr>
                <a:t>D</a:t>
              </a:r>
              <a:r>
                <a:rPr lang="it-IT" dirty="0">
                  <a:solidFill>
                    <a:prstClr val="black"/>
                  </a:solidFill>
                </a:rPr>
                <a:t>V</a:t>
              </a:r>
            </a:p>
          </p:txBody>
        </p:sp>
      </p:grpSp>
      <p:sp>
        <p:nvSpPr>
          <p:cNvPr id="20" name="CasellaDiTesto 19"/>
          <p:cNvSpPr txBox="1"/>
          <p:nvPr/>
        </p:nvSpPr>
        <p:spPr>
          <a:xfrm>
            <a:off x="8341895" y="2494547"/>
            <a:ext cx="2513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5 ns or 10 ns </a:t>
            </a:r>
            <a:r>
              <a:rPr lang="it-IT" dirty="0" err="1" smtClean="0"/>
              <a:t>fall</a:t>
            </a:r>
            <a:r>
              <a:rPr lang="it-IT" dirty="0" smtClean="0"/>
              <a:t> time </a:t>
            </a:r>
          </a:p>
          <a:p>
            <a:r>
              <a:rPr lang="it-IT" dirty="0" smtClean="0"/>
              <a:t>3 Volt swing.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1066800" y="4178968"/>
            <a:ext cx="4663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a (1 to 4) passive </a:t>
            </a:r>
            <a:r>
              <a:rPr lang="it-IT" dirty="0" err="1" smtClean="0"/>
              <a:t>splitter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925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Collected</a:t>
            </a:r>
            <a:r>
              <a:rPr lang="it-IT" dirty="0" smtClean="0"/>
              <a:t> data </a:t>
            </a:r>
            <a:r>
              <a:rPr lang="it-IT" dirty="0" err="1" smtClean="0"/>
              <a:t>samples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collected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data </a:t>
            </a:r>
            <a:r>
              <a:rPr lang="it-IT" dirty="0" err="1" smtClean="0"/>
              <a:t>samples</a:t>
            </a:r>
            <a:r>
              <a:rPr lang="it-IT" dirty="0" smtClean="0"/>
              <a:t> </a:t>
            </a:r>
            <a:r>
              <a:rPr lang="it-IT" dirty="0" err="1" smtClean="0"/>
              <a:t>sampling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1 GHz 2.5 GHz and 5 GHz:</a:t>
            </a:r>
          </a:p>
          <a:p>
            <a:pPr marL="0" indent="0">
              <a:buNone/>
            </a:pPr>
            <a:r>
              <a:rPr lang="it-IT" dirty="0" smtClean="0"/>
              <a:t>            a) </a:t>
            </a:r>
            <a:r>
              <a:rPr lang="it-IT" dirty="0" err="1" smtClean="0"/>
              <a:t>signal</a:t>
            </a:r>
            <a:r>
              <a:rPr lang="it-IT" dirty="0" smtClean="0"/>
              <a:t> </a:t>
            </a:r>
            <a:r>
              <a:rPr lang="it-IT" dirty="0" err="1" smtClean="0"/>
              <a:t>delivered</a:t>
            </a:r>
            <a:r>
              <a:rPr lang="it-IT" dirty="0" smtClean="0"/>
              <a:t> to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channels</a:t>
            </a:r>
            <a:r>
              <a:rPr lang="it-IT" dirty="0" smtClean="0"/>
              <a:t> of the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mezzanine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b) </a:t>
            </a:r>
            <a:r>
              <a:rPr lang="it-IT" dirty="0" err="1" smtClean="0"/>
              <a:t>Signal</a:t>
            </a:r>
            <a:r>
              <a:rPr lang="it-IT" dirty="0" smtClean="0"/>
              <a:t> </a:t>
            </a:r>
            <a:r>
              <a:rPr lang="it-IT" dirty="0" err="1" smtClean="0"/>
              <a:t>delivered</a:t>
            </a:r>
            <a:r>
              <a:rPr lang="it-IT" dirty="0" smtClean="0"/>
              <a:t> to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mezzanine</a:t>
            </a:r>
            <a:r>
              <a:rPr lang="it-IT" dirty="0" smtClean="0"/>
              <a:t> of the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board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c) </a:t>
            </a:r>
            <a:r>
              <a:rPr lang="it-IT" dirty="0" err="1" smtClean="0"/>
              <a:t>Signal</a:t>
            </a:r>
            <a:r>
              <a:rPr lang="it-IT" dirty="0" smtClean="0"/>
              <a:t> </a:t>
            </a:r>
            <a:r>
              <a:rPr lang="it-IT" dirty="0" err="1" smtClean="0"/>
              <a:t>delivered</a:t>
            </a:r>
            <a:r>
              <a:rPr lang="it-IT" dirty="0" smtClean="0"/>
              <a:t> to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boards</a:t>
            </a:r>
            <a:r>
              <a:rPr lang="it-IT" dirty="0" smtClean="0"/>
              <a:t>.  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– Roma Tre 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13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15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Algorithm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implemented</a:t>
            </a:r>
            <a:r>
              <a:rPr lang="it-IT" dirty="0" smtClean="0"/>
              <a:t> a full </a:t>
            </a:r>
            <a:r>
              <a:rPr lang="it-IT" dirty="0" err="1" smtClean="0"/>
              <a:t>digital</a:t>
            </a:r>
            <a:r>
              <a:rPr lang="it-IT" dirty="0" smtClean="0"/>
              <a:t> </a:t>
            </a:r>
            <a:r>
              <a:rPr lang="it-IT" dirty="0" err="1" smtClean="0"/>
              <a:t>algo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The </a:t>
            </a:r>
            <a:r>
              <a:rPr lang="it-IT" dirty="0" err="1" smtClean="0"/>
              <a:t>collected</a:t>
            </a:r>
            <a:r>
              <a:rPr lang="it-IT" dirty="0" smtClean="0"/>
              <a:t> </a:t>
            </a:r>
            <a:r>
              <a:rPr lang="it-IT" dirty="0" err="1" smtClean="0"/>
              <a:t>waveform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time </a:t>
            </a:r>
            <a:r>
              <a:rPr lang="it-IT" dirty="0" err="1" smtClean="0"/>
              <a:t>shifted</a:t>
            </a:r>
            <a:r>
              <a:rPr lang="it-IT" dirty="0" smtClean="0"/>
              <a:t> by a time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less</a:t>
            </a:r>
            <a:r>
              <a:rPr lang="it-IT" dirty="0" smtClean="0"/>
              <a:t> </a:t>
            </a:r>
            <a:r>
              <a:rPr lang="it-IT" dirty="0" err="1" smtClean="0"/>
              <a:t>than</a:t>
            </a:r>
            <a:r>
              <a:rPr lang="it-IT" dirty="0" smtClean="0"/>
              <a:t> the </a:t>
            </a:r>
            <a:r>
              <a:rPr lang="it-IT" dirty="0" err="1" smtClean="0"/>
              <a:t>fall</a:t>
            </a:r>
            <a:r>
              <a:rPr lang="it-IT" dirty="0" smtClean="0"/>
              <a:t> time of the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</a:t>
            </a:r>
            <a:r>
              <a:rPr lang="it-IT" dirty="0" err="1" smtClean="0"/>
              <a:t>signal</a:t>
            </a:r>
            <a:r>
              <a:rPr lang="it-IT" dirty="0" smtClean="0"/>
              <a:t> a </a:t>
            </a:r>
            <a:r>
              <a:rPr lang="it-IT" dirty="0" err="1" smtClean="0"/>
              <a:t>fraction</a:t>
            </a:r>
            <a:r>
              <a:rPr lang="it-IT" dirty="0" smtClean="0"/>
              <a:t> (0.35)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then</a:t>
            </a:r>
            <a:r>
              <a:rPr lang="it-IT" dirty="0" smtClean="0"/>
              <a:t> </a:t>
            </a:r>
            <a:r>
              <a:rPr lang="it-IT" dirty="0" err="1" smtClean="0"/>
              <a:t>subtracted</a:t>
            </a:r>
            <a:r>
              <a:rPr lang="it-IT" dirty="0" smtClean="0"/>
              <a:t> to the </a:t>
            </a:r>
            <a:r>
              <a:rPr lang="it-IT" dirty="0" err="1" smtClean="0"/>
              <a:t>original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The zero </a:t>
            </a:r>
            <a:r>
              <a:rPr lang="it-IT" dirty="0" err="1" smtClean="0"/>
              <a:t>crossing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call the time of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signal</a:t>
            </a:r>
            <a:r>
              <a:rPr lang="it-IT" dirty="0" smtClean="0"/>
              <a:t>.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algo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sensitive to the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</a:t>
            </a:r>
            <a:r>
              <a:rPr lang="it-IT" dirty="0" err="1" smtClean="0"/>
              <a:t>slope</a:t>
            </a:r>
            <a:r>
              <a:rPr lang="it-IT" dirty="0" smtClean="0"/>
              <a:t> of the </a:t>
            </a:r>
            <a:r>
              <a:rPr lang="it-IT" dirty="0" err="1" smtClean="0"/>
              <a:t>signal</a:t>
            </a:r>
            <a:r>
              <a:rPr lang="it-IT" dirty="0" smtClean="0"/>
              <a:t> (in first </a:t>
            </a:r>
            <a:r>
              <a:rPr lang="it-IT" dirty="0" err="1" smtClean="0"/>
              <a:t>approximation</a:t>
            </a:r>
            <a:r>
              <a:rPr lang="it-IT" dirty="0" smtClean="0"/>
              <a:t>).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</a:t>
            </a:r>
            <a:r>
              <a:rPr lang="it-IT" dirty="0" err="1" smtClean="0"/>
              <a:t>Upsampling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implemented</a:t>
            </a:r>
            <a:r>
              <a:rPr lang="it-IT" dirty="0"/>
              <a:t> </a:t>
            </a:r>
            <a:r>
              <a:rPr lang="it-IT" dirty="0" smtClean="0"/>
              <a:t>with a </a:t>
            </a:r>
            <a:r>
              <a:rPr lang="it-IT" dirty="0" err="1" smtClean="0"/>
              <a:t>factor</a:t>
            </a:r>
            <a:r>
              <a:rPr lang="it-IT" dirty="0" smtClean="0"/>
              <a:t> </a:t>
            </a:r>
            <a:r>
              <a:rPr lang="it-IT" dirty="0" err="1" smtClean="0"/>
              <a:t>varying</a:t>
            </a:r>
            <a:r>
              <a:rPr lang="it-IT" dirty="0" smtClean="0"/>
              <a:t> from 2 to 16.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quote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signal</a:t>
            </a:r>
            <a:r>
              <a:rPr lang="it-IT" dirty="0" smtClean="0"/>
              <a:t> </a:t>
            </a:r>
            <a:r>
              <a:rPr lang="it-IT" dirty="0" err="1" smtClean="0"/>
              <a:t>jiitter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RMS of the time </a:t>
            </a:r>
            <a:r>
              <a:rPr lang="it-IT" dirty="0" err="1" smtClean="0"/>
              <a:t>distribution</a:t>
            </a:r>
            <a:r>
              <a:rPr lang="it-IT" dirty="0" smtClean="0"/>
              <a:t> of the time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</a:t>
            </a:r>
            <a:r>
              <a:rPr lang="it-IT" dirty="0" err="1" smtClean="0"/>
              <a:t>difference</a:t>
            </a:r>
            <a:r>
              <a:rPr lang="it-IT" dirty="0" smtClean="0"/>
              <a:t> of the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signal</a:t>
            </a:r>
            <a:r>
              <a:rPr lang="it-IT" dirty="0" smtClean="0"/>
              <a:t>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– Roma Tre 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14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67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Just a </a:t>
            </a:r>
            <a:r>
              <a:rPr lang="it-IT" dirty="0" err="1" smtClean="0"/>
              <a:t>quick</a:t>
            </a:r>
            <a:r>
              <a:rPr lang="it-IT" dirty="0" smtClean="0"/>
              <a:t> look </a:t>
            </a:r>
            <a:r>
              <a:rPr lang="it-IT" dirty="0" err="1" smtClean="0"/>
              <a:t>at</a:t>
            </a:r>
            <a:r>
              <a:rPr lang="it-IT" dirty="0" smtClean="0"/>
              <a:t> the </a:t>
            </a:r>
            <a:r>
              <a:rPr lang="it-IT" dirty="0" err="1" smtClean="0"/>
              <a:t>waveform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– Roma Tre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15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2" t="3123" r="3069" b="1157"/>
          <a:stretch/>
        </p:blipFill>
        <p:spPr>
          <a:xfrm>
            <a:off x="320841" y="890336"/>
            <a:ext cx="5446295" cy="5470359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5598695" y="1620253"/>
            <a:ext cx="4140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Original</a:t>
            </a:r>
            <a:r>
              <a:rPr lang="it-IT" dirty="0" smtClean="0"/>
              <a:t> </a:t>
            </a:r>
            <a:r>
              <a:rPr lang="it-IT" dirty="0" err="1" smtClean="0"/>
              <a:t>waveform</a:t>
            </a:r>
            <a:r>
              <a:rPr lang="it-IT" dirty="0" smtClean="0"/>
              <a:t> (1GHz </a:t>
            </a:r>
            <a:r>
              <a:rPr lang="it-IT" dirty="0" err="1" smtClean="0"/>
              <a:t>sampling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654845" y="3400927"/>
            <a:ext cx="3536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Original</a:t>
            </a:r>
            <a:r>
              <a:rPr lang="it-IT" dirty="0" smtClean="0"/>
              <a:t> </a:t>
            </a:r>
            <a:r>
              <a:rPr lang="it-IT" dirty="0" err="1" smtClean="0"/>
              <a:t>waveform</a:t>
            </a:r>
            <a:r>
              <a:rPr lang="it-IT" dirty="0" smtClean="0"/>
              <a:t> 3 ns </a:t>
            </a:r>
            <a:r>
              <a:rPr lang="it-IT" dirty="0" err="1" smtClean="0"/>
              <a:t>shifted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942543" y="5291285"/>
            <a:ext cx="4349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Original</a:t>
            </a:r>
            <a:r>
              <a:rPr lang="it-IT" dirty="0" smtClean="0"/>
              <a:t> </a:t>
            </a:r>
            <a:r>
              <a:rPr lang="it-IT" dirty="0" err="1" smtClean="0"/>
              <a:t>waveform</a:t>
            </a:r>
            <a:r>
              <a:rPr lang="it-IT" dirty="0" smtClean="0"/>
              <a:t> -0.35*(</a:t>
            </a:r>
            <a:r>
              <a:rPr lang="it-IT" dirty="0" err="1" smtClean="0"/>
              <a:t>shifted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)</a:t>
            </a:r>
            <a:endParaRPr lang="it-IT" dirty="0"/>
          </a:p>
        </p:txBody>
      </p:sp>
      <p:cxnSp>
        <p:nvCxnSpPr>
          <p:cNvPr id="11" name="Connettore 2 10"/>
          <p:cNvCxnSpPr/>
          <p:nvPr/>
        </p:nvCxnSpPr>
        <p:spPr>
          <a:xfrm>
            <a:off x="3288632" y="5181601"/>
            <a:ext cx="29918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6328611" y="4997117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Zero </a:t>
            </a:r>
            <a:r>
              <a:rPr lang="it-IT" dirty="0" err="1" smtClean="0"/>
              <a:t>crossing</a:t>
            </a:r>
            <a:endParaRPr lang="it-IT" dirty="0"/>
          </a:p>
        </p:txBody>
      </p:sp>
      <p:cxnSp>
        <p:nvCxnSpPr>
          <p:cNvPr id="14" name="Connettore 2 13"/>
          <p:cNvCxnSpPr/>
          <p:nvPr/>
        </p:nvCxnSpPr>
        <p:spPr>
          <a:xfrm flipV="1">
            <a:off x="3288632" y="5181601"/>
            <a:ext cx="0" cy="11790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3312696" y="6232359"/>
            <a:ext cx="139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Wave</a:t>
            </a:r>
            <a:r>
              <a:rPr lang="it-IT" dirty="0" smtClean="0"/>
              <a:t> time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2054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Just a </a:t>
            </a:r>
            <a:r>
              <a:rPr lang="it-IT" dirty="0" err="1" smtClean="0"/>
              <a:t>quick</a:t>
            </a:r>
            <a:r>
              <a:rPr lang="it-IT" dirty="0" smtClean="0"/>
              <a:t> look </a:t>
            </a:r>
            <a:r>
              <a:rPr lang="it-IT" dirty="0" err="1" smtClean="0"/>
              <a:t>at</a:t>
            </a:r>
            <a:r>
              <a:rPr lang="it-IT" dirty="0" smtClean="0"/>
              <a:t> the </a:t>
            </a:r>
            <a:r>
              <a:rPr lang="it-IT" dirty="0" err="1" smtClean="0"/>
              <a:t>distributions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– Roma Tre 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16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" t="4948" r="2982" b="4104"/>
          <a:stretch/>
        </p:blipFill>
        <p:spPr>
          <a:xfrm>
            <a:off x="520311" y="954504"/>
            <a:ext cx="5422232" cy="5197643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2286000" y="2334126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1GHz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764506" y="2189747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4 GHz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157664" y="4443663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8 GHz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652212" y="46361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16 GHz</a:t>
            </a:r>
            <a:endParaRPr lang="it-IT" dirty="0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" t="6422" r="6211" b="5579"/>
          <a:stretch/>
        </p:blipFill>
        <p:spPr>
          <a:xfrm>
            <a:off x="7299958" y="772003"/>
            <a:ext cx="3737010" cy="3588217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6617369" y="3433018"/>
            <a:ext cx="3273590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 err="1" smtClean="0"/>
              <a:t>These</a:t>
            </a:r>
            <a:r>
              <a:rPr lang="it-IT" sz="1050" dirty="0" smtClean="0"/>
              <a:t> </a:t>
            </a:r>
            <a:r>
              <a:rPr lang="it-IT" sz="1050" dirty="0" err="1" smtClean="0"/>
              <a:t>distributions</a:t>
            </a:r>
            <a:r>
              <a:rPr lang="it-IT" sz="1050" dirty="0" smtClean="0"/>
              <a:t> are the </a:t>
            </a:r>
            <a:r>
              <a:rPr lang="it-IT" sz="1050" dirty="0" err="1" smtClean="0"/>
              <a:t>difference</a:t>
            </a:r>
            <a:endParaRPr lang="it-IT" sz="1050" dirty="0" smtClean="0"/>
          </a:p>
          <a:p>
            <a:r>
              <a:rPr lang="it-IT" sz="1050" dirty="0" err="1" smtClean="0"/>
              <a:t>among</a:t>
            </a:r>
            <a:r>
              <a:rPr lang="it-IT" sz="1050" dirty="0" smtClean="0"/>
              <a:t> </a:t>
            </a:r>
            <a:r>
              <a:rPr lang="it-IT" sz="1050" dirty="0" err="1" smtClean="0"/>
              <a:t>two</a:t>
            </a:r>
            <a:r>
              <a:rPr lang="it-IT" sz="1050" dirty="0" smtClean="0"/>
              <a:t> </a:t>
            </a:r>
            <a:r>
              <a:rPr lang="it-IT" sz="1050" dirty="0" err="1" smtClean="0"/>
              <a:t>different</a:t>
            </a:r>
            <a:r>
              <a:rPr lang="it-IT" sz="1050" dirty="0" smtClean="0"/>
              <a:t> </a:t>
            </a:r>
            <a:r>
              <a:rPr lang="it-IT" sz="1050" dirty="0" err="1" smtClean="0"/>
              <a:t>channels</a:t>
            </a:r>
            <a:r>
              <a:rPr lang="it-IT" sz="1050" dirty="0" smtClean="0"/>
              <a:t> of </a:t>
            </a:r>
            <a:r>
              <a:rPr lang="it-IT" sz="1050" dirty="0" err="1" smtClean="0"/>
              <a:t>different</a:t>
            </a:r>
            <a:endParaRPr lang="it-IT" sz="1050" dirty="0" smtClean="0"/>
          </a:p>
          <a:p>
            <a:r>
              <a:rPr lang="it-IT" sz="1050" dirty="0" err="1" smtClean="0"/>
              <a:t>Boards</a:t>
            </a:r>
            <a:r>
              <a:rPr lang="it-IT" sz="1050" dirty="0" smtClean="0"/>
              <a:t>. </a:t>
            </a:r>
            <a:r>
              <a:rPr lang="it-IT" sz="1050" dirty="0" err="1" smtClean="0"/>
              <a:t>Each</a:t>
            </a:r>
            <a:r>
              <a:rPr lang="it-IT" sz="1050" dirty="0" smtClean="0"/>
              <a:t> </a:t>
            </a:r>
            <a:r>
              <a:rPr lang="it-IT" sz="1050" dirty="0" err="1" smtClean="0"/>
              <a:t>channel</a:t>
            </a:r>
            <a:r>
              <a:rPr lang="it-IT" sz="1050" dirty="0" smtClean="0"/>
              <a:t> </a:t>
            </a:r>
            <a:r>
              <a:rPr lang="it-IT" sz="1050" dirty="0" err="1" smtClean="0"/>
              <a:t>has</a:t>
            </a:r>
            <a:r>
              <a:rPr lang="it-IT" sz="1050" dirty="0" smtClean="0"/>
              <a:t> </a:t>
            </a:r>
            <a:r>
              <a:rPr lang="it-IT" sz="1050" dirty="0" err="1" smtClean="0"/>
              <a:t>been</a:t>
            </a:r>
            <a:r>
              <a:rPr lang="it-IT" sz="1050" dirty="0" smtClean="0"/>
              <a:t> </a:t>
            </a:r>
            <a:r>
              <a:rPr lang="it-IT" sz="1050" dirty="0" err="1" smtClean="0"/>
              <a:t>corrected</a:t>
            </a:r>
            <a:endParaRPr lang="it-IT" sz="1050" dirty="0" smtClean="0"/>
          </a:p>
          <a:p>
            <a:r>
              <a:rPr lang="it-IT" sz="1050" dirty="0" smtClean="0"/>
              <a:t>for </a:t>
            </a:r>
            <a:r>
              <a:rPr lang="it-IT" sz="1050" dirty="0" err="1" smtClean="0"/>
              <a:t>its</a:t>
            </a:r>
            <a:r>
              <a:rPr lang="it-IT" sz="1050" dirty="0" smtClean="0"/>
              <a:t> </a:t>
            </a:r>
            <a:r>
              <a:rPr lang="it-IT" sz="1050" dirty="0" err="1" smtClean="0"/>
              <a:t>own</a:t>
            </a:r>
            <a:r>
              <a:rPr lang="it-IT" sz="1050" dirty="0" smtClean="0"/>
              <a:t> trigger time </a:t>
            </a:r>
            <a:r>
              <a:rPr lang="it-IT" sz="1050" dirty="0" err="1" smtClean="0"/>
              <a:t>as</a:t>
            </a:r>
            <a:r>
              <a:rPr lang="it-IT" sz="1050" dirty="0" smtClean="0"/>
              <a:t> </a:t>
            </a:r>
            <a:r>
              <a:rPr lang="it-IT" sz="1050" dirty="0" err="1" smtClean="0"/>
              <a:t>explained</a:t>
            </a:r>
            <a:r>
              <a:rPr lang="it-IT" sz="1050" dirty="0" smtClean="0"/>
              <a:t>.</a:t>
            </a:r>
          </a:p>
          <a:p>
            <a:endParaRPr lang="it-IT" sz="1050" dirty="0"/>
          </a:p>
          <a:p>
            <a:r>
              <a:rPr lang="it-IT" sz="1050" dirty="0" err="1" smtClean="0"/>
              <a:t>What</a:t>
            </a:r>
            <a:r>
              <a:rPr lang="it-IT" sz="1050" dirty="0" smtClean="0"/>
              <a:t> I call 1 GHz </a:t>
            </a:r>
            <a:r>
              <a:rPr lang="it-IT" sz="1050" dirty="0" err="1" smtClean="0"/>
              <a:t>is</a:t>
            </a:r>
            <a:r>
              <a:rPr lang="it-IT" sz="1050" dirty="0" smtClean="0"/>
              <a:t> the </a:t>
            </a:r>
            <a:r>
              <a:rPr lang="it-IT" sz="1050" dirty="0" err="1" smtClean="0"/>
              <a:t>distribution</a:t>
            </a:r>
            <a:r>
              <a:rPr lang="it-IT" sz="1050" dirty="0" smtClean="0"/>
              <a:t> </a:t>
            </a:r>
            <a:r>
              <a:rPr lang="it-IT" sz="1050" dirty="0" err="1" smtClean="0"/>
              <a:t>we</a:t>
            </a:r>
            <a:r>
              <a:rPr lang="it-IT" sz="1050" dirty="0" smtClean="0"/>
              <a:t> </a:t>
            </a:r>
            <a:r>
              <a:rPr lang="it-IT" sz="1050" dirty="0" err="1" smtClean="0"/>
              <a:t>get</a:t>
            </a:r>
            <a:r>
              <a:rPr lang="it-IT" sz="1050" dirty="0" smtClean="0"/>
              <a:t> on</a:t>
            </a:r>
          </a:p>
          <a:p>
            <a:r>
              <a:rPr lang="it-IT" sz="1050" dirty="0" err="1" smtClean="0"/>
              <a:t>raw</a:t>
            </a:r>
            <a:r>
              <a:rPr lang="it-IT" sz="1050" dirty="0" smtClean="0"/>
              <a:t> </a:t>
            </a:r>
            <a:r>
              <a:rPr lang="it-IT" sz="1050" dirty="0" err="1" smtClean="0"/>
              <a:t>waveform</a:t>
            </a:r>
            <a:r>
              <a:rPr lang="it-IT" sz="1050" dirty="0" smtClean="0"/>
              <a:t> </a:t>
            </a:r>
            <a:r>
              <a:rPr lang="it-IT" sz="1050" dirty="0" err="1" smtClean="0"/>
              <a:t>we</a:t>
            </a:r>
            <a:r>
              <a:rPr lang="it-IT" sz="1050" dirty="0" smtClean="0"/>
              <a:t> </a:t>
            </a:r>
            <a:r>
              <a:rPr lang="it-IT" sz="1050" dirty="0" err="1" smtClean="0"/>
              <a:t>always</a:t>
            </a:r>
            <a:r>
              <a:rPr lang="it-IT" sz="1050" dirty="0" smtClean="0"/>
              <a:t> quote the </a:t>
            </a:r>
            <a:r>
              <a:rPr lang="it-IT" sz="1050" dirty="0" smtClean="0">
                <a:solidFill>
                  <a:srgbClr val="FF0000"/>
                </a:solidFill>
              </a:rPr>
              <a:t>RMS</a:t>
            </a:r>
            <a:r>
              <a:rPr lang="it-IT" sz="1050" dirty="0" smtClean="0"/>
              <a:t>.</a:t>
            </a:r>
          </a:p>
          <a:p>
            <a:endParaRPr lang="it-IT" sz="1050" dirty="0">
              <a:solidFill>
                <a:srgbClr val="FF0000"/>
              </a:solidFill>
            </a:endParaRPr>
          </a:p>
          <a:p>
            <a:r>
              <a:rPr lang="it-IT" sz="1050" dirty="0" smtClean="0">
                <a:solidFill>
                  <a:srgbClr val="FF0000"/>
                </a:solidFill>
              </a:rPr>
              <a:t>4, 8, 16 GHz </a:t>
            </a:r>
            <a:r>
              <a:rPr lang="it-IT" sz="1050" dirty="0" err="1" smtClean="0">
                <a:solidFill>
                  <a:srgbClr val="FF0000"/>
                </a:solidFill>
              </a:rPr>
              <a:t>distribution</a:t>
            </a:r>
            <a:r>
              <a:rPr lang="it-IT" sz="1050" dirty="0" smtClean="0">
                <a:solidFill>
                  <a:srgbClr val="FF0000"/>
                </a:solidFill>
              </a:rPr>
              <a:t> </a:t>
            </a:r>
            <a:r>
              <a:rPr lang="it-IT" sz="1050" dirty="0" err="1" smtClean="0"/>
              <a:t>have</a:t>
            </a:r>
            <a:r>
              <a:rPr lang="it-IT" sz="1050" dirty="0" smtClean="0"/>
              <a:t> </a:t>
            </a:r>
            <a:r>
              <a:rPr lang="it-IT" sz="1050" dirty="0" err="1" smtClean="0"/>
              <a:t>been</a:t>
            </a:r>
            <a:r>
              <a:rPr lang="it-IT" sz="1050" dirty="0" smtClean="0"/>
              <a:t> </a:t>
            </a:r>
            <a:r>
              <a:rPr lang="it-IT" sz="1050" dirty="0" err="1" smtClean="0"/>
              <a:t>obtained</a:t>
            </a:r>
            <a:endParaRPr lang="it-IT" sz="1050" dirty="0" smtClean="0"/>
          </a:p>
          <a:p>
            <a:r>
              <a:rPr lang="it-IT" sz="1050" dirty="0" err="1"/>
              <a:t>u</a:t>
            </a:r>
            <a:r>
              <a:rPr lang="it-IT" sz="1050" dirty="0" err="1" smtClean="0"/>
              <a:t>sing</a:t>
            </a:r>
            <a:r>
              <a:rPr lang="it-IT" sz="1050" dirty="0" smtClean="0"/>
              <a:t> the </a:t>
            </a:r>
            <a:r>
              <a:rPr lang="it-IT" sz="1050" dirty="0" err="1" smtClean="0"/>
              <a:t>described</a:t>
            </a:r>
            <a:r>
              <a:rPr lang="it-IT" sz="1050" dirty="0" smtClean="0"/>
              <a:t> </a:t>
            </a:r>
            <a:r>
              <a:rPr lang="it-IT" sz="1050" dirty="0" err="1" smtClean="0"/>
              <a:t>algo</a:t>
            </a:r>
            <a:r>
              <a:rPr lang="it-IT" sz="1050" dirty="0" smtClean="0"/>
              <a:t> on the «</a:t>
            </a:r>
            <a:r>
              <a:rPr lang="it-IT" sz="1050" dirty="0" err="1" smtClean="0"/>
              <a:t>upsampled</a:t>
            </a:r>
            <a:r>
              <a:rPr lang="it-IT" sz="1050" dirty="0" smtClean="0"/>
              <a:t>»</a:t>
            </a:r>
          </a:p>
          <a:p>
            <a:r>
              <a:rPr lang="it-IT" sz="1050" dirty="0" err="1"/>
              <a:t>d</a:t>
            </a:r>
            <a:r>
              <a:rPr lang="it-IT" sz="1050" dirty="0" err="1" smtClean="0"/>
              <a:t>istribution</a:t>
            </a:r>
            <a:r>
              <a:rPr lang="it-IT" sz="1050" dirty="0" smtClean="0"/>
              <a:t> </a:t>
            </a:r>
            <a:r>
              <a:rPr lang="it-IT" sz="1050" dirty="0" err="1" smtClean="0"/>
              <a:t>obtained</a:t>
            </a:r>
            <a:r>
              <a:rPr lang="it-IT" sz="1050" dirty="0" smtClean="0"/>
              <a:t> from </a:t>
            </a:r>
            <a:r>
              <a:rPr lang="it-IT" sz="1050" dirty="0" err="1" smtClean="0"/>
              <a:t>raw</a:t>
            </a:r>
            <a:r>
              <a:rPr lang="it-IT" sz="1050" dirty="0" smtClean="0"/>
              <a:t> data.</a:t>
            </a:r>
          </a:p>
          <a:p>
            <a:endParaRPr lang="it-IT" sz="1050" dirty="0" smtClean="0">
              <a:solidFill>
                <a:srgbClr val="FF0000"/>
              </a:solidFill>
            </a:endParaRPr>
          </a:p>
          <a:p>
            <a:r>
              <a:rPr lang="it-IT" sz="1050" dirty="0" smtClean="0"/>
              <a:t>The 16 GHZ show an </a:t>
            </a:r>
            <a:r>
              <a:rPr lang="it-IT" sz="1050" dirty="0" smtClean="0">
                <a:solidFill>
                  <a:srgbClr val="FF0000"/>
                </a:solidFill>
              </a:rPr>
              <a:t>«</a:t>
            </a:r>
            <a:r>
              <a:rPr lang="it-IT" sz="1050" dirty="0" err="1" smtClean="0">
                <a:solidFill>
                  <a:srgbClr val="FF0000"/>
                </a:solidFill>
              </a:rPr>
              <a:t>asymptotic</a:t>
            </a:r>
            <a:r>
              <a:rPr lang="it-IT" sz="1050" dirty="0" smtClean="0">
                <a:solidFill>
                  <a:srgbClr val="FF0000"/>
                </a:solidFill>
              </a:rPr>
              <a:t>»</a:t>
            </a:r>
            <a:r>
              <a:rPr lang="it-IT" sz="1050" dirty="0" smtClean="0"/>
              <a:t> </a:t>
            </a:r>
            <a:r>
              <a:rPr lang="it-IT" sz="1050" dirty="0" err="1" smtClean="0"/>
              <a:t>resolution</a:t>
            </a:r>
            <a:r>
              <a:rPr lang="it-IT" sz="1050" dirty="0" smtClean="0"/>
              <a:t> </a:t>
            </a:r>
          </a:p>
          <a:p>
            <a:r>
              <a:rPr lang="it-IT" sz="1050" dirty="0" smtClean="0"/>
              <a:t>(RMS=3.007) of </a:t>
            </a:r>
            <a:r>
              <a:rPr lang="it-IT" sz="1050" dirty="0" smtClean="0">
                <a:solidFill>
                  <a:srgbClr val="FF0000"/>
                </a:solidFill>
              </a:rPr>
              <a:t>188 </a:t>
            </a:r>
            <a:r>
              <a:rPr lang="it-IT" sz="1050" dirty="0" err="1" smtClean="0">
                <a:solidFill>
                  <a:srgbClr val="FF0000"/>
                </a:solidFill>
              </a:rPr>
              <a:t>ps</a:t>
            </a:r>
            <a:r>
              <a:rPr lang="it-IT" sz="1050" dirty="0" smtClean="0"/>
              <a:t>. </a:t>
            </a:r>
            <a:r>
              <a:rPr lang="it-IT" sz="1050" dirty="0" smtClean="0">
                <a:solidFill>
                  <a:srgbClr val="FF0000"/>
                </a:solidFill>
              </a:rPr>
              <a:t>From </a:t>
            </a:r>
            <a:r>
              <a:rPr lang="it-IT" sz="1050" dirty="0" err="1" smtClean="0">
                <a:solidFill>
                  <a:srgbClr val="FF0000"/>
                </a:solidFill>
              </a:rPr>
              <a:t>here</a:t>
            </a:r>
            <a:r>
              <a:rPr lang="it-IT" sz="1050" dirty="0" smtClean="0">
                <a:solidFill>
                  <a:srgbClr val="FF0000"/>
                </a:solidFill>
              </a:rPr>
              <a:t> on </a:t>
            </a:r>
            <a:r>
              <a:rPr lang="it-IT" sz="1050" dirty="0" err="1" smtClean="0">
                <a:solidFill>
                  <a:srgbClr val="FF0000"/>
                </a:solidFill>
              </a:rPr>
              <a:t>we’ll</a:t>
            </a:r>
            <a:r>
              <a:rPr lang="it-IT" sz="1050" dirty="0" smtClean="0">
                <a:solidFill>
                  <a:srgbClr val="FF0000"/>
                </a:solidFill>
              </a:rPr>
              <a:t> </a:t>
            </a:r>
            <a:r>
              <a:rPr lang="it-IT" sz="1050" dirty="0" err="1" smtClean="0">
                <a:solidFill>
                  <a:srgbClr val="FF0000"/>
                </a:solidFill>
              </a:rPr>
              <a:t>only</a:t>
            </a:r>
            <a:endParaRPr lang="it-IT" sz="1050" dirty="0" smtClean="0">
              <a:solidFill>
                <a:srgbClr val="FF0000"/>
              </a:solidFill>
            </a:endParaRPr>
          </a:p>
          <a:p>
            <a:r>
              <a:rPr lang="it-IT" sz="1050" dirty="0" smtClean="0">
                <a:solidFill>
                  <a:srgbClr val="FF0000"/>
                </a:solidFill>
              </a:rPr>
              <a:t> show  the «</a:t>
            </a:r>
            <a:r>
              <a:rPr lang="it-IT" sz="1050" dirty="0" err="1" smtClean="0">
                <a:solidFill>
                  <a:srgbClr val="FF0000"/>
                </a:solidFill>
              </a:rPr>
              <a:t>asynptotic</a:t>
            </a:r>
            <a:r>
              <a:rPr lang="it-IT" sz="1050" dirty="0" smtClean="0">
                <a:solidFill>
                  <a:srgbClr val="FF0000"/>
                </a:solidFill>
              </a:rPr>
              <a:t>» </a:t>
            </a:r>
            <a:r>
              <a:rPr lang="it-IT" sz="1050" dirty="0" err="1" smtClean="0">
                <a:solidFill>
                  <a:srgbClr val="FF0000"/>
                </a:solidFill>
              </a:rPr>
              <a:t>value</a:t>
            </a:r>
            <a:r>
              <a:rPr lang="it-IT" sz="1050" dirty="0" smtClean="0">
                <a:solidFill>
                  <a:srgbClr val="FF0000"/>
                </a:solidFill>
              </a:rPr>
              <a:t> for the </a:t>
            </a:r>
            <a:r>
              <a:rPr lang="it-IT" sz="1050" dirty="0" err="1" smtClean="0">
                <a:solidFill>
                  <a:srgbClr val="FF0000"/>
                </a:solidFill>
              </a:rPr>
              <a:t>resolution</a:t>
            </a:r>
            <a:r>
              <a:rPr lang="it-IT" dirty="0" smtClean="0">
                <a:solidFill>
                  <a:srgbClr val="FF0000"/>
                </a:solidFill>
              </a:rPr>
              <a:t>. </a:t>
            </a:r>
            <a:endParaRPr lang="it-IT" dirty="0">
              <a:solidFill>
                <a:srgbClr val="FF0000"/>
              </a:solidFill>
            </a:endParaRPr>
          </a:p>
          <a:p>
            <a:endParaRPr lang="it-IT" dirty="0" smtClean="0">
              <a:solidFill>
                <a:srgbClr val="FF00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328611" y="1235242"/>
            <a:ext cx="1668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RMS (</a:t>
            </a:r>
            <a:r>
              <a:rPr lang="it-IT" dirty="0" err="1" smtClean="0"/>
              <a:t>ps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0443412" y="4339391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GHz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188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First set </a:t>
            </a:r>
            <a:r>
              <a:rPr lang="it-IT" dirty="0" err="1" smtClean="0"/>
              <a:t>signal</a:t>
            </a:r>
            <a:r>
              <a:rPr lang="it-IT" dirty="0" smtClean="0"/>
              <a:t> from T.U. passive </a:t>
            </a:r>
            <a:r>
              <a:rPr lang="it-IT" dirty="0" err="1" smtClean="0"/>
              <a:t>splitter</a:t>
            </a:r>
            <a:r>
              <a:rPr lang="it-IT" dirty="0" smtClean="0"/>
              <a:t> for </a:t>
            </a:r>
            <a:r>
              <a:rPr lang="it-IT" smtClean="0"/>
              <a:t>channels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– Roma Tre 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17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0" t="4315" r="2842" b="3614"/>
          <a:stretch/>
        </p:blipFill>
        <p:spPr>
          <a:xfrm>
            <a:off x="481263" y="882356"/>
            <a:ext cx="4010526" cy="3891872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777913" y="4652206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A.U.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-40105" y="1612232"/>
            <a:ext cx="1002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RMS(</a:t>
            </a:r>
            <a:r>
              <a:rPr lang="it-IT" sz="1400" dirty="0" err="1" smtClean="0"/>
              <a:t>ps</a:t>
            </a:r>
            <a:r>
              <a:rPr lang="it-IT" sz="1400" dirty="0"/>
              <a:t>)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906383" y="1419726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 GHz 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704476" y="3609469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2.5 GHz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288633" y="3902266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5 GHz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818147" y="2085474"/>
            <a:ext cx="2967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rgbClr val="FF0000"/>
                </a:solidFill>
              </a:rPr>
              <a:t>The </a:t>
            </a:r>
            <a:r>
              <a:rPr lang="it-IT" sz="1600" dirty="0" err="1" smtClean="0">
                <a:solidFill>
                  <a:srgbClr val="FF0000"/>
                </a:solidFill>
              </a:rPr>
              <a:t>two</a:t>
            </a:r>
            <a:r>
              <a:rPr lang="it-IT" sz="1600" dirty="0" smtClean="0">
                <a:solidFill>
                  <a:srgbClr val="FF0000"/>
                </a:solidFill>
              </a:rPr>
              <a:t> </a:t>
            </a:r>
            <a:r>
              <a:rPr lang="it-IT" sz="1600" dirty="0" err="1" smtClean="0">
                <a:solidFill>
                  <a:srgbClr val="FF0000"/>
                </a:solidFill>
              </a:rPr>
              <a:t>channels</a:t>
            </a:r>
            <a:r>
              <a:rPr lang="it-IT" sz="1600" dirty="0" smtClean="0">
                <a:solidFill>
                  <a:srgbClr val="FF0000"/>
                </a:solidFill>
              </a:rPr>
              <a:t> are on </a:t>
            </a:r>
          </a:p>
          <a:p>
            <a:r>
              <a:rPr lang="it-IT" sz="1600" dirty="0" smtClean="0">
                <a:solidFill>
                  <a:srgbClr val="FF0000"/>
                </a:solidFill>
              </a:rPr>
              <a:t>the </a:t>
            </a:r>
            <a:r>
              <a:rPr lang="it-IT" sz="1600" dirty="0" err="1" smtClean="0">
                <a:solidFill>
                  <a:srgbClr val="FF0000"/>
                </a:solidFill>
              </a:rPr>
              <a:t>same</a:t>
            </a:r>
            <a:r>
              <a:rPr lang="it-IT" sz="1600" dirty="0">
                <a:solidFill>
                  <a:srgbClr val="FF0000"/>
                </a:solidFill>
              </a:rPr>
              <a:t> </a:t>
            </a:r>
            <a:r>
              <a:rPr lang="it-IT" sz="1600" dirty="0" err="1" smtClean="0">
                <a:solidFill>
                  <a:srgbClr val="FF0000"/>
                </a:solidFill>
              </a:rPr>
              <a:t>mezz</a:t>
            </a:r>
            <a:r>
              <a:rPr lang="it-IT" sz="1600" dirty="0" smtClean="0">
                <a:solidFill>
                  <a:srgbClr val="FF0000"/>
                </a:solidFill>
              </a:rPr>
              <a:t> card</a:t>
            </a:r>
            <a:endParaRPr lang="it-IT" sz="1600" dirty="0">
              <a:solidFill>
                <a:srgbClr val="FF0000"/>
              </a:solidFill>
            </a:endParaRP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" t="4596" r="4106" b="6702"/>
          <a:stretch/>
        </p:blipFill>
        <p:spPr>
          <a:xfrm>
            <a:off x="5735670" y="947247"/>
            <a:ext cx="4459706" cy="4194248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4852747" y="1764632"/>
            <a:ext cx="1002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RMS(</a:t>
            </a:r>
            <a:r>
              <a:rPr lang="it-IT" sz="1400" dirty="0" err="1" smtClean="0"/>
              <a:t>ps</a:t>
            </a:r>
            <a:r>
              <a:rPr lang="it-IT" sz="1400" dirty="0"/>
              <a:t>)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633430" y="2181727"/>
            <a:ext cx="2967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rgbClr val="FF0000"/>
                </a:solidFill>
              </a:rPr>
              <a:t>The </a:t>
            </a:r>
            <a:r>
              <a:rPr lang="it-IT" sz="1600" dirty="0" err="1" smtClean="0">
                <a:solidFill>
                  <a:srgbClr val="FF0000"/>
                </a:solidFill>
              </a:rPr>
              <a:t>two</a:t>
            </a:r>
            <a:r>
              <a:rPr lang="it-IT" sz="1600" dirty="0" smtClean="0">
                <a:solidFill>
                  <a:srgbClr val="FF0000"/>
                </a:solidFill>
              </a:rPr>
              <a:t> </a:t>
            </a:r>
            <a:r>
              <a:rPr lang="it-IT" sz="1600" dirty="0" err="1" smtClean="0">
                <a:solidFill>
                  <a:srgbClr val="FF0000"/>
                </a:solidFill>
              </a:rPr>
              <a:t>channels</a:t>
            </a:r>
            <a:r>
              <a:rPr lang="it-IT" sz="1600" dirty="0" smtClean="0">
                <a:solidFill>
                  <a:srgbClr val="FF0000"/>
                </a:solidFill>
              </a:rPr>
              <a:t> are on </a:t>
            </a:r>
          </a:p>
          <a:p>
            <a:r>
              <a:rPr lang="it-IT" sz="1600" dirty="0" err="1" smtClean="0">
                <a:solidFill>
                  <a:srgbClr val="FF0000"/>
                </a:solidFill>
              </a:rPr>
              <a:t>Different</a:t>
            </a:r>
            <a:r>
              <a:rPr lang="it-IT" sz="1600" dirty="0" smtClean="0">
                <a:solidFill>
                  <a:srgbClr val="FF0000"/>
                </a:solidFill>
              </a:rPr>
              <a:t> </a:t>
            </a:r>
            <a:r>
              <a:rPr lang="it-IT" sz="1600" dirty="0" err="1" smtClean="0">
                <a:solidFill>
                  <a:srgbClr val="FF0000"/>
                </a:solidFill>
              </a:rPr>
              <a:t>mezz</a:t>
            </a:r>
            <a:r>
              <a:rPr lang="it-IT" sz="1600" dirty="0" smtClean="0">
                <a:solidFill>
                  <a:srgbClr val="FF0000"/>
                </a:solidFill>
              </a:rPr>
              <a:t> </a:t>
            </a:r>
            <a:r>
              <a:rPr lang="it-IT" sz="1600" dirty="0" err="1" smtClean="0">
                <a:solidFill>
                  <a:srgbClr val="FF0000"/>
                </a:solidFill>
              </a:rPr>
              <a:t>cards</a:t>
            </a:r>
            <a:endParaRPr lang="it-IT" sz="1600" dirty="0">
              <a:solidFill>
                <a:srgbClr val="FF000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6272482" y="1612231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 GHz 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7343298" y="4066667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2.5 GHz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9103913" y="4423632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5 GHz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9176104" y="509336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A.U.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5468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"/>
            <a:ext cx="12007515" cy="976972"/>
          </a:xfrm>
        </p:spPr>
        <p:txBody>
          <a:bodyPr>
            <a:noAutofit/>
          </a:bodyPr>
          <a:lstStyle/>
          <a:p>
            <a:r>
              <a:rPr lang="it-IT" sz="2800" dirty="0" err="1" smtClean="0"/>
              <a:t>Signal</a:t>
            </a:r>
            <a:r>
              <a:rPr lang="it-IT" sz="2800" dirty="0" smtClean="0"/>
              <a:t> from </a:t>
            </a:r>
            <a:r>
              <a:rPr lang="it-IT" sz="2800" dirty="0" err="1" smtClean="0"/>
              <a:t>waveform</a:t>
            </a:r>
            <a:r>
              <a:rPr lang="it-IT" sz="2800" dirty="0" smtClean="0"/>
              <a:t> generator + passive </a:t>
            </a:r>
            <a:r>
              <a:rPr lang="it-IT" sz="2800" dirty="0" err="1" smtClean="0"/>
              <a:t>splitter</a:t>
            </a:r>
            <a:r>
              <a:rPr lang="it-IT" sz="2800" dirty="0" smtClean="0"/>
              <a:t> for </a:t>
            </a:r>
            <a:r>
              <a:rPr lang="it-IT" sz="2800" dirty="0" err="1" smtClean="0"/>
              <a:t>both</a:t>
            </a:r>
            <a:r>
              <a:rPr lang="it-IT" sz="2800" dirty="0" smtClean="0"/>
              <a:t> trigger and «</a:t>
            </a:r>
            <a:r>
              <a:rPr lang="it-IT" sz="2800" dirty="0" err="1" smtClean="0"/>
              <a:t>physics</a:t>
            </a:r>
            <a:r>
              <a:rPr lang="it-IT" sz="2800" dirty="0" smtClean="0"/>
              <a:t>» 100 Hz</a:t>
            </a:r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– Roma Tre 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18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5" t="4752" r="4359" b="5474"/>
          <a:stretch/>
        </p:blipFill>
        <p:spPr>
          <a:xfrm>
            <a:off x="1002632" y="1114927"/>
            <a:ext cx="4395536" cy="4240666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64168" y="1612232"/>
            <a:ext cx="1002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RMS(</a:t>
            </a:r>
            <a:r>
              <a:rPr lang="it-IT" sz="1400" dirty="0" err="1" smtClean="0"/>
              <a:t>ps</a:t>
            </a:r>
            <a:r>
              <a:rPr lang="it-IT" sz="1400" dirty="0"/>
              <a:t>)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563971" y="5398159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A.U.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572126" y="1933070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 GHz 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699080" y="4547926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2.5 GHz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299279" y="4648219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5 GHz</a:t>
            </a:r>
            <a:endParaRPr lang="it-IT" dirty="0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1" t="3930" r="4687" b="5825"/>
          <a:stretch/>
        </p:blipFill>
        <p:spPr>
          <a:xfrm>
            <a:off x="6224985" y="976973"/>
            <a:ext cx="4747815" cy="4597659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10018304" y="5550559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A.U.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5430268" y="1764632"/>
            <a:ext cx="1002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RMS(</a:t>
            </a:r>
            <a:r>
              <a:rPr lang="it-IT" sz="1400" dirty="0" err="1" smtClean="0"/>
              <a:t>ps</a:t>
            </a:r>
            <a:r>
              <a:rPr lang="it-IT" sz="1400" dirty="0"/>
              <a:t>)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2092704" y="2494547"/>
            <a:ext cx="2250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5 ns </a:t>
            </a:r>
            <a:r>
              <a:rPr lang="it-IT" dirty="0" err="1" smtClean="0">
                <a:solidFill>
                  <a:srgbClr val="FF0000"/>
                </a:solidFill>
              </a:rPr>
              <a:t>fall</a:t>
            </a:r>
            <a:r>
              <a:rPr lang="it-IT" dirty="0" smtClean="0">
                <a:solidFill>
                  <a:srgbClr val="FF0000"/>
                </a:solidFill>
              </a:rPr>
              <a:t> time </a:t>
            </a:r>
            <a:r>
              <a:rPr lang="it-IT" dirty="0" err="1" smtClean="0">
                <a:solidFill>
                  <a:srgbClr val="FF0000"/>
                </a:solidFill>
              </a:rPr>
              <a:t>signal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7560078" y="2350535"/>
            <a:ext cx="2379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10 ns </a:t>
            </a:r>
            <a:r>
              <a:rPr lang="it-IT" dirty="0" err="1" smtClean="0">
                <a:solidFill>
                  <a:srgbClr val="FF0000"/>
                </a:solidFill>
              </a:rPr>
              <a:t>fall</a:t>
            </a:r>
            <a:r>
              <a:rPr lang="it-IT" dirty="0" smtClean="0">
                <a:solidFill>
                  <a:srgbClr val="FF0000"/>
                </a:solidFill>
              </a:rPr>
              <a:t> time </a:t>
            </a:r>
            <a:r>
              <a:rPr lang="it-IT" dirty="0" err="1" smtClean="0">
                <a:solidFill>
                  <a:srgbClr val="FF0000"/>
                </a:solidFill>
              </a:rPr>
              <a:t>signal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804737" y="5999747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3 Volt swing </a:t>
            </a:r>
            <a:r>
              <a:rPr lang="it-IT" dirty="0" err="1" smtClean="0"/>
              <a:t>signal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561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sample 2 </a:t>
            </a:r>
            <a:r>
              <a:rPr lang="it-IT" dirty="0" err="1" smtClean="0"/>
              <a:t>boards</a:t>
            </a:r>
            <a:r>
              <a:rPr lang="it-IT" dirty="0" smtClean="0"/>
              <a:t> with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rates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– Roma Tre 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19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21362" y="288657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 smtClean="0"/>
              <a:t>b1(ch0</a:t>
            </a:r>
            <a:r>
              <a:rPr lang="it-IT" dirty="0"/>
              <a:t>)-b2(ch2)</a:t>
            </a:r>
          </a:p>
          <a:p>
            <a:r>
              <a:rPr lang="it-IT" dirty="0" smtClean="0"/>
              <a:t> 1GHz   +</a:t>
            </a:r>
            <a:r>
              <a:rPr lang="it-IT" dirty="0"/>
              <a:t>1GHz       </a:t>
            </a:r>
            <a:r>
              <a:rPr lang="it-IT" dirty="0" smtClean="0"/>
              <a:t>188        </a:t>
            </a:r>
            <a:r>
              <a:rPr lang="it-IT" dirty="0" err="1" smtClean="0"/>
              <a:t>ps</a:t>
            </a:r>
            <a:endParaRPr lang="it-IT" dirty="0"/>
          </a:p>
          <a:p>
            <a:r>
              <a:rPr lang="it-IT" dirty="0" smtClean="0"/>
              <a:t> </a:t>
            </a:r>
            <a:r>
              <a:rPr lang="it-IT" dirty="0"/>
              <a:t>2.5GHz+1GHz     </a:t>
            </a:r>
            <a:r>
              <a:rPr lang="it-IT" dirty="0" smtClean="0"/>
              <a:t>  141        </a:t>
            </a:r>
            <a:r>
              <a:rPr lang="it-IT" dirty="0" err="1" smtClean="0"/>
              <a:t>ps</a:t>
            </a:r>
            <a:endParaRPr lang="it-IT" dirty="0"/>
          </a:p>
          <a:p>
            <a:r>
              <a:rPr lang="it-IT" dirty="0" smtClean="0"/>
              <a:t> 5GHz   +</a:t>
            </a:r>
            <a:r>
              <a:rPr lang="it-IT" dirty="0"/>
              <a:t>1GHz       </a:t>
            </a:r>
            <a:r>
              <a:rPr lang="it-IT" dirty="0" smtClean="0"/>
              <a:t>142        </a:t>
            </a:r>
            <a:r>
              <a:rPr lang="it-IT" dirty="0" err="1" smtClean="0"/>
              <a:t>ps</a:t>
            </a:r>
            <a:endParaRPr lang="it-IT" dirty="0"/>
          </a:p>
          <a:p>
            <a:r>
              <a:rPr lang="it-IT" dirty="0" smtClean="0"/>
              <a:t>2.5GHz +2.5GHz      66        </a:t>
            </a:r>
            <a:r>
              <a:rPr lang="it-IT" dirty="0" err="1" smtClean="0"/>
              <a:t>ps</a:t>
            </a:r>
            <a:endParaRPr lang="it-IT" dirty="0"/>
          </a:p>
          <a:p>
            <a:r>
              <a:rPr lang="it-IT" dirty="0" smtClean="0"/>
              <a:t>5GHz    +2.5GHz      64        </a:t>
            </a:r>
            <a:r>
              <a:rPr lang="it-IT" dirty="0" err="1" smtClean="0"/>
              <a:t>ps</a:t>
            </a:r>
            <a:endParaRPr lang="it-IT" dirty="0"/>
          </a:p>
          <a:p>
            <a:r>
              <a:rPr lang="it-IT" dirty="0" smtClean="0"/>
              <a:t> 5GHz   +</a:t>
            </a:r>
            <a:r>
              <a:rPr lang="it-IT" dirty="0"/>
              <a:t>5GHz        </a:t>
            </a:r>
            <a:r>
              <a:rPr lang="it-IT" dirty="0" smtClean="0"/>
              <a:t> 65        </a:t>
            </a:r>
            <a:r>
              <a:rPr lang="it-IT" dirty="0" err="1" smtClean="0"/>
              <a:t>ps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874295" y="1435768"/>
            <a:ext cx="5896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10 ns </a:t>
            </a:r>
            <a:r>
              <a:rPr lang="it-IT" dirty="0" err="1" smtClean="0"/>
              <a:t>fall</a:t>
            </a:r>
            <a:r>
              <a:rPr lang="it-IT" dirty="0" smtClean="0"/>
              <a:t> time </a:t>
            </a:r>
            <a:r>
              <a:rPr lang="it-IT" dirty="0" err="1" smtClean="0"/>
              <a:t>signal</a:t>
            </a:r>
            <a:r>
              <a:rPr lang="it-IT" dirty="0" smtClean="0"/>
              <a:t> and a swing of 3 Volt.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507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-12700"/>
            <a:ext cx="8913813" cy="711793"/>
          </a:xfrm>
        </p:spPr>
        <p:txBody>
          <a:bodyPr/>
          <a:lstStyle/>
          <a:p>
            <a:r>
              <a:rPr lang="en-US" dirty="0" smtClean="0"/>
              <a:t>Clock distribution scheme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873220" y="707250"/>
            <a:ext cx="8794780" cy="251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the present scheme the readout system is logically divided into left and right sides</a:t>
            </a:r>
          </a:p>
          <a:p>
            <a:pPr lvl="1"/>
            <a:r>
              <a:rPr lang="en-US" dirty="0" smtClean="0"/>
              <a:t>Each crate contains all the V1742 of </a:t>
            </a:r>
            <a:r>
              <a:rPr lang="en-US" dirty="0" err="1" smtClean="0"/>
              <a:t>Ecal+veto</a:t>
            </a:r>
            <a:r>
              <a:rPr lang="en-US" dirty="0" smtClean="0"/>
              <a:t> of the Left or Right side</a:t>
            </a:r>
          </a:p>
          <a:p>
            <a:pPr lvl="1"/>
            <a:r>
              <a:rPr lang="en-US" dirty="0" smtClean="0"/>
              <a:t>The time pix based Beam Monitor has a dedicated electronics</a:t>
            </a:r>
          </a:p>
          <a:p>
            <a:r>
              <a:rPr lang="en-US" dirty="0" smtClean="0"/>
              <a:t>The clock is transmitted by the master to each crate</a:t>
            </a:r>
          </a:p>
          <a:p>
            <a:pPr lvl="1"/>
            <a:r>
              <a:rPr lang="en-US" dirty="0" smtClean="0"/>
              <a:t>The clock is distributed in daisy chains to all boards delay are compensated inside the boards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INFN Roma Tre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205761" y="3429000"/>
            <a:ext cx="1003300" cy="1016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SIDE</a:t>
            </a:r>
            <a:br>
              <a:rPr lang="en-US" dirty="0">
                <a:solidFill>
                  <a:prstClr val="white"/>
                </a:solidFill>
              </a:rPr>
            </a:br>
            <a:r>
              <a:rPr lang="en-US" dirty="0">
                <a:solidFill>
                  <a:prstClr val="white"/>
                </a:solidFill>
              </a:rPr>
              <a:t>LF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05761" y="4782824"/>
            <a:ext cx="1003300" cy="1016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SIDE </a:t>
            </a:r>
            <a:br>
              <a:rPr lang="en-US" dirty="0">
                <a:solidFill>
                  <a:prstClr val="white"/>
                </a:solidFill>
              </a:rPr>
            </a:br>
            <a:r>
              <a:rPr lang="en-US" dirty="0">
                <a:solidFill>
                  <a:prstClr val="white"/>
                </a:solidFill>
              </a:rPr>
              <a:t>R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205761" y="6004064"/>
            <a:ext cx="1244600" cy="5375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>
                <a:solidFill>
                  <a:prstClr val="white"/>
                </a:solidFill>
              </a:rPr>
              <a:t>Monitor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356600" y="3433891"/>
            <a:ext cx="152400" cy="96812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509000" y="3433891"/>
            <a:ext cx="152400" cy="96812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661400" y="3433891"/>
            <a:ext cx="152400" cy="96812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813800" y="3433891"/>
            <a:ext cx="152400" cy="96812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8394314" y="3525524"/>
            <a:ext cx="174826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546714" y="3589024"/>
            <a:ext cx="174826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724514" y="3652524"/>
            <a:ext cx="174826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2630992" y="4263157"/>
            <a:ext cx="1344108" cy="1016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Master clock</a:t>
            </a:r>
          </a:p>
        </p:txBody>
      </p:sp>
      <p:cxnSp>
        <p:nvCxnSpPr>
          <p:cNvPr id="23" name="Elbow Connector 22"/>
          <p:cNvCxnSpPr>
            <a:stCxn id="21" idx="3"/>
            <a:endCxn id="6" idx="1"/>
          </p:cNvCxnSpPr>
          <p:nvPr/>
        </p:nvCxnSpPr>
        <p:spPr>
          <a:xfrm flipV="1">
            <a:off x="3975101" y="3937001"/>
            <a:ext cx="2230661" cy="83415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21" idx="3"/>
          </p:cNvCxnSpPr>
          <p:nvPr/>
        </p:nvCxnSpPr>
        <p:spPr>
          <a:xfrm>
            <a:off x="3975101" y="4771157"/>
            <a:ext cx="2230661" cy="50800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21" idx="3"/>
            <a:endCxn id="9" idx="1"/>
          </p:cNvCxnSpPr>
          <p:nvPr/>
        </p:nvCxnSpPr>
        <p:spPr>
          <a:xfrm>
            <a:off x="3975101" y="4771157"/>
            <a:ext cx="2230661" cy="150169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273801" y="3098800"/>
            <a:ext cx="859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Crate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231870" y="3078202"/>
            <a:ext cx="962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>
                <a:solidFill>
                  <a:prstClr val="black"/>
                </a:solidFill>
              </a:rPr>
              <a:t>Boards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289354" y="6034486"/>
            <a:ext cx="152400" cy="496799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73801" y="4420562"/>
            <a:ext cx="859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Crate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106640" y="4402011"/>
            <a:ext cx="884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>
                <a:solidFill>
                  <a:prstClr val="black"/>
                </a:solidFill>
              </a:rPr>
              <a:t>Clock</a:t>
            </a:r>
          </a:p>
        </p:txBody>
      </p:sp>
    </p:spTree>
    <p:extLst>
      <p:ext uri="{BB962C8B-B14F-4D97-AF65-F5344CB8AC3E}">
        <p14:creationId xmlns:p14="http://schemas.microsoft.com/office/powerpoint/2010/main" val="224952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Conclusions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An </a:t>
            </a:r>
            <a:r>
              <a:rPr lang="it-IT" dirty="0" err="1" smtClean="0"/>
              <a:t>algorithm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implemented</a:t>
            </a:r>
            <a:r>
              <a:rPr lang="it-IT" dirty="0" smtClean="0"/>
              <a:t> to </a:t>
            </a:r>
            <a:r>
              <a:rPr lang="it-IT" dirty="0" err="1" smtClean="0"/>
              <a:t>measure</a:t>
            </a:r>
            <a:r>
              <a:rPr lang="it-IT" dirty="0" smtClean="0"/>
              <a:t> time from </a:t>
            </a:r>
            <a:r>
              <a:rPr lang="it-IT" dirty="0" err="1" smtClean="0"/>
              <a:t>waveform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algorithm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fully</a:t>
            </a:r>
            <a:r>
              <a:rPr lang="it-IT" dirty="0" smtClean="0"/>
              <a:t> </a:t>
            </a:r>
            <a:r>
              <a:rPr lang="it-IT" dirty="0" err="1" smtClean="0"/>
              <a:t>digital</a:t>
            </a:r>
            <a:r>
              <a:rPr lang="it-IT" dirty="0" smtClean="0"/>
              <a:t> </a:t>
            </a:r>
            <a:r>
              <a:rPr lang="it-IT" dirty="0" err="1" smtClean="0"/>
              <a:t>algorithm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tested</a:t>
            </a:r>
            <a:r>
              <a:rPr lang="it-IT" dirty="0" smtClean="0"/>
              <a:t> on </a:t>
            </a:r>
            <a:r>
              <a:rPr lang="it-IT" dirty="0" err="1" smtClean="0"/>
              <a:t>digital</a:t>
            </a:r>
            <a:r>
              <a:rPr lang="it-IT" dirty="0" smtClean="0"/>
              <a:t> </a:t>
            </a:r>
            <a:r>
              <a:rPr lang="it-IT" dirty="0" err="1" smtClean="0"/>
              <a:t>signal</a:t>
            </a:r>
            <a:r>
              <a:rPr lang="it-IT" dirty="0" smtClean="0"/>
              <a:t> to </a:t>
            </a:r>
            <a:r>
              <a:rPr lang="it-IT" dirty="0" err="1" smtClean="0"/>
              <a:t>clarify</a:t>
            </a:r>
            <a:r>
              <a:rPr lang="it-IT" dirty="0" smtClean="0"/>
              <a:t> fan-out trigger </a:t>
            </a:r>
            <a:r>
              <a:rPr lang="it-IT" dirty="0" err="1" smtClean="0"/>
              <a:t>distribution</a:t>
            </a:r>
            <a:r>
              <a:rPr lang="it-IT" dirty="0" smtClean="0"/>
              <a:t> </a:t>
            </a:r>
            <a:r>
              <a:rPr lang="it-IT" dirty="0" err="1" smtClean="0"/>
              <a:t>precision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</a:t>
            </a:r>
            <a:r>
              <a:rPr lang="it-IT" dirty="0" err="1" smtClean="0"/>
              <a:t>needs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With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respect</a:t>
            </a:r>
            <a:r>
              <a:rPr lang="it-IT" dirty="0" smtClean="0"/>
              <a:t> </a:t>
            </a:r>
            <a:r>
              <a:rPr lang="it-IT" dirty="0" err="1" smtClean="0"/>
              <a:t>results</a:t>
            </a:r>
            <a:r>
              <a:rPr lang="it-IT" dirty="0" smtClean="0"/>
              <a:t> are </a:t>
            </a:r>
            <a:r>
              <a:rPr lang="it-IT" dirty="0" err="1" smtClean="0"/>
              <a:t>encouraging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please</a:t>
            </a:r>
            <a:r>
              <a:rPr lang="it-IT" dirty="0" smtClean="0"/>
              <a:t> </a:t>
            </a:r>
            <a:r>
              <a:rPr lang="it-IT" dirty="0" err="1" smtClean="0"/>
              <a:t>notice</a:t>
            </a:r>
            <a:r>
              <a:rPr lang="it-IT" dirty="0" smtClean="0"/>
              <a:t>: </a:t>
            </a:r>
            <a:endParaRPr lang="it-IT" dirty="0"/>
          </a:p>
          <a:p>
            <a:pPr marL="0" indent="0">
              <a:buNone/>
            </a:pPr>
            <a:r>
              <a:rPr lang="it-IT" dirty="0" err="1" smtClean="0">
                <a:solidFill>
                  <a:schemeClr val="tx1"/>
                </a:solidFill>
              </a:rPr>
              <a:t>All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these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results</a:t>
            </a:r>
            <a:r>
              <a:rPr lang="it-IT" dirty="0" smtClean="0">
                <a:solidFill>
                  <a:schemeClr val="tx1"/>
                </a:solidFill>
              </a:rPr>
              <a:t> are </a:t>
            </a:r>
            <a:r>
              <a:rPr lang="it-IT" dirty="0" err="1" smtClean="0">
                <a:solidFill>
                  <a:schemeClr val="tx1"/>
                </a:solidFill>
              </a:rPr>
              <a:t>true</a:t>
            </a:r>
            <a:r>
              <a:rPr lang="it-IT" dirty="0" smtClean="0">
                <a:solidFill>
                  <a:schemeClr val="tx1"/>
                </a:solidFill>
              </a:rPr>
              <a:t> with high </a:t>
            </a:r>
            <a:r>
              <a:rPr lang="it-IT" dirty="0" err="1" smtClean="0">
                <a:solidFill>
                  <a:schemeClr val="tx1"/>
                </a:solidFill>
              </a:rPr>
              <a:t>voltage</a:t>
            </a:r>
            <a:r>
              <a:rPr lang="it-IT" dirty="0" smtClean="0">
                <a:solidFill>
                  <a:schemeClr val="tx1"/>
                </a:solidFill>
              </a:rPr>
              <a:t> swing </a:t>
            </a:r>
            <a:r>
              <a:rPr lang="it-IT" dirty="0" err="1" smtClean="0">
                <a:solidFill>
                  <a:schemeClr val="tx1"/>
                </a:solidFill>
              </a:rPr>
              <a:t>signal</a:t>
            </a:r>
            <a:r>
              <a:rPr lang="it-IT" dirty="0" smtClean="0">
                <a:solidFill>
                  <a:srgbClr val="FF0000"/>
                </a:solidFill>
              </a:rPr>
              <a:t> (from 0.3 to 0.8 </a:t>
            </a:r>
            <a:r>
              <a:rPr lang="it-IT" dirty="0" err="1" smtClean="0">
                <a:solidFill>
                  <a:srgbClr val="FF0000"/>
                </a:solidFill>
              </a:rPr>
              <a:t>Volts</a:t>
            </a:r>
            <a:r>
              <a:rPr lang="it-IT" dirty="0" smtClean="0">
                <a:solidFill>
                  <a:srgbClr val="FF0000"/>
                </a:solidFill>
              </a:rPr>
              <a:t>) </a:t>
            </a:r>
            <a:r>
              <a:rPr lang="it-IT" dirty="0" smtClean="0">
                <a:solidFill>
                  <a:schemeClr val="tx1"/>
                </a:solidFill>
              </a:rPr>
              <a:t>and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tx1"/>
                </a:solidFill>
              </a:rPr>
              <a:t>A </a:t>
            </a:r>
            <a:r>
              <a:rPr lang="it-IT" dirty="0" err="1" smtClean="0">
                <a:solidFill>
                  <a:schemeClr val="tx1"/>
                </a:solidFill>
              </a:rPr>
              <a:t>very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low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noise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level</a:t>
            </a:r>
            <a:r>
              <a:rPr lang="it-IT" dirty="0" smtClean="0">
                <a:solidFill>
                  <a:srgbClr val="FF0000"/>
                </a:solidFill>
              </a:rPr>
              <a:t> (2-4 </a:t>
            </a:r>
            <a:r>
              <a:rPr lang="it-IT" dirty="0" err="1" smtClean="0">
                <a:solidFill>
                  <a:srgbClr val="FF0000"/>
                </a:solidFill>
              </a:rPr>
              <a:t>mV</a:t>
            </a:r>
            <a:r>
              <a:rPr lang="it-IT" dirty="0" smtClean="0">
                <a:solidFill>
                  <a:srgbClr val="C00000"/>
                </a:solidFill>
              </a:rPr>
              <a:t>)</a:t>
            </a:r>
            <a:r>
              <a:rPr lang="it-IT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it-IT" dirty="0" err="1" smtClean="0">
                <a:solidFill>
                  <a:schemeClr val="tx1"/>
                </a:solidFill>
              </a:rPr>
              <a:t>Therefore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any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conclusion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concerning</a:t>
            </a:r>
            <a:r>
              <a:rPr lang="it-IT" dirty="0" smtClean="0">
                <a:solidFill>
                  <a:schemeClr val="tx1"/>
                </a:solidFill>
              </a:rPr>
              <a:t> detector </a:t>
            </a:r>
            <a:r>
              <a:rPr lang="it-IT" dirty="0" err="1" smtClean="0">
                <a:solidFill>
                  <a:schemeClr val="tx1"/>
                </a:solidFill>
              </a:rPr>
              <a:t>signal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should</a:t>
            </a:r>
            <a:r>
              <a:rPr lang="it-IT" dirty="0" smtClean="0">
                <a:solidFill>
                  <a:schemeClr val="tx1"/>
                </a:solidFill>
              </a:rPr>
              <a:t> be made </a:t>
            </a:r>
            <a:r>
              <a:rPr lang="it-IT" dirty="0" err="1" smtClean="0">
                <a:solidFill>
                  <a:schemeClr val="tx1"/>
                </a:solidFill>
              </a:rPr>
              <a:t>using</a:t>
            </a:r>
            <a:endParaRPr lang="it-IT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tx1"/>
                </a:solidFill>
              </a:rPr>
              <a:t>The output </a:t>
            </a:r>
            <a:r>
              <a:rPr lang="it-IT" dirty="0" err="1" smtClean="0">
                <a:solidFill>
                  <a:schemeClr val="tx1"/>
                </a:solidFill>
              </a:rPr>
              <a:t>signal</a:t>
            </a:r>
            <a:r>
              <a:rPr lang="it-IT" dirty="0" smtClean="0">
                <a:solidFill>
                  <a:schemeClr val="tx1"/>
                </a:solidFill>
              </a:rPr>
              <a:t> from the detector. </a:t>
            </a:r>
            <a:r>
              <a:rPr lang="it-IT" dirty="0" err="1" smtClean="0">
                <a:solidFill>
                  <a:schemeClr val="tx1"/>
                </a:solidFill>
              </a:rPr>
              <a:t>Why</a:t>
            </a:r>
            <a:r>
              <a:rPr lang="it-IT" dirty="0" smtClean="0">
                <a:solidFill>
                  <a:schemeClr val="tx1"/>
                </a:solidFill>
              </a:rPr>
              <a:t>? </a:t>
            </a:r>
            <a:r>
              <a:rPr lang="it-IT" dirty="0" err="1" smtClean="0">
                <a:solidFill>
                  <a:schemeClr val="tx1"/>
                </a:solidFill>
              </a:rPr>
              <a:t>What</a:t>
            </a:r>
            <a:r>
              <a:rPr lang="it-IT" dirty="0" smtClean="0">
                <a:solidFill>
                  <a:schemeClr val="tx1"/>
                </a:solidFill>
              </a:rPr>
              <a:t> can go </a:t>
            </a:r>
            <a:r>
              <a:rPr lang="it-IT" dirty="0" err="1" smtClean="0">
                <a:solidFill>
                  <a:schemeClr val="tx1"/>
                </a:solidFill>
              </a:rPr>
              <a:t>wrong</a:t>
            </a:r>
            <a:r>
              <a:rPr lang="it-IT" dirty="0" smtClean="0">
                <a:solidFill>
                  <a:schemeClr val="tx1"/>
                </a:solidFill>
              </a:rPr>
              <a:t>?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The </a:t>
            </a:r>
            <a:r>
              <a:rPr lang="it-IT" dirty="0" err="1" smtClean="0">
                <a:solidFill>
                  <a:srgbClr val="FF0000"/>
                </a:solidFill>
              </a:rPr>
              <a:t>noise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could</a:t>
            </a:r>
            <a:r>
              <a:rPr lang="it-IT" dirty="0" smtClean="0">
                <a:solidFill>
                  <a:srgbClr val="FF0000"/>
                </a:solidFill>
              </a:rPr>
              <a:t> be </a:t>
            </a:r>
            <a:r>
              <a:rPr lang="it-IT" dirty="0" err="1" smtClean="0">
                <a:solidFill>
                  <a:srgbClr val="FF0000"/>
                </a:solidFill>
              </a:rPr>
              <a:t>higher</a:t>
            </a:r>
            <a:r>
              <a:rPr lang="it-IT" dirty="0" smtClean="0">
                <a:solidFill>
                  <a:srgbClr val="FF0000"/>
                </a:solidFill>
              </a:rPr>
              <a:t> and </a:t>
            </a:r>
            <a:r>
              <a:rPr lang="it-IT" dirty="0" err="1" smtClean="0">
                <a:solidFill>
                  <a:srgbClr val="FF0000"/>
                </a:solidFill>
              </a:rPr>
              <a:t>we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could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need</a:t>
            </a:r>
            <a:r>
              <a:rPr lang="it-IT" dirty="0" smtClean="0">
                <a:solidFill>
                  <a:srgbClr val="FF0000"/>
                </a:solidFill>
              </a:rPr>
              <a:t> the timing for a </a:t>
            </a:r>
            <a:r>
              <a:rPr lang="it-IT" dirty="0" err="1" smtClean="0">
                <a:solidFill>
                  <a:srgbClr val="FF0000"/>
                </a:solidFill>
              </a:rPr>
              <a:t>signal</a:t>
            </a:r>
            <a:r>
              <a:rPr lang="it-IT" dirty="0" smtClean="0">
                <a:solidFill>
                  <a:srgbClr val="FF0000"/>
                </a:solidFill>
              </a:rPr>
              <a:t> with a </a:t>
            </a:r>
            <a:r>
              <a:rPr lang="it-IT" dirty="0" err="1" smtClean="0">
                <a:solidFill>
                  <a:srgbClr val="FF0000"/>
                </a:solidFill>
              </a:rPr>
              <a:t>much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lower</a:t>
            </a: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Voltage swing of 0.3 V.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– Roma Tre 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8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-12700"/>
            <a:ext cx="8913813" cy="711793"/>
          </a:xfrm>
        </p:spPr>
        <p:txBody>
          <a:bodyPr/>
          <a:lstStyle/>
          <a:p>
            <a:r>
              <a:rPr lang="en-US" dirty="0" smtClean="0"/>
              <a:t>Trigger fan-out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83516" y="767887"/>
            <a:ext cx="8794780" cy="2513000"/>
          </a:xfrm>
        </p:spPr>
        <p:txBody>
          <a:bodyPr>
            <a:normAutofit/>
          </a:bodyPr>
          <a:lstStyle/>
          <a:p>
            <a:r>
              <a:rPr lang="en-US" dirty="0" smtClean="0"/>
              <a:t>The trigger fan-out is an essential piece of the architecture.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Its timing IS CRITCAL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Differently from previously adopted architecture it is necessary here to measure the trigger timing.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INFN Roma Tre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cxnSp>
        <p:nvCxnSpPr>
          <p:cNvPr id="36" name="Connettore 2 35"/>
          <p:cNvCxnSpPr/>
          <p:nvPr/>
        </p:nvCxnSpPr>
        <p:spPr>
          <a:xfrm>
            <a:off x="3190281" y="3550923"/>
            <a:ext cx="180662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7" name="Immagin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8772" y="4433787"/>
            <a:ext cx="1883827" cy="158510"/>
          </a:xfrm>
          <a:prstGeom prst="rect">
            <a:avLst/>
          </a:prstGeom>
        </p:spPr>
      </p:pic>
      <p:sp>
        <p:nvSpPr>
          <p:cNvPr id="24" name="Rounded Rectangle 20"/>
          <p:cNvSpPr/>
          <p:nvPr/>
        </p:nvSpPr>
        <p:spPr>
          <a:xfrm>
            <a:off x="1765541" y="3268341"/>
            <a:ext cx="1447612" cy="158622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Trigger supervisor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429288" y="3181827"/>
            <a:ext cx="1522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dirty="0">
                <a:solidFill>
                  <a:prstClr val="black"/>
                </a:solidFill>
              </a:rPr>
              <a:t>To </a:t>
            </a:r>
            <a:r>
              <a:rPr lang="it-IT" dirty="0" err="1">
                <a:solidFill>
                  <a:prstClr val="black"/>
                </a:solidFill>
              </a:rPr>
              <a:t>left</a:t>
            </a:r>
            <a:r>
              <a:rPr lang="it-IT" dirty="0">
                <a:solidFill>
                  <a:prstClr val="black"/>
                </a:solidFill>
              </a:rPr>
              <a:t> side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3341580" y="4061429"/>
            <a:ext cx="1522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dirty="0">
                <a:solidFill>
                  <a:prstClr val="black"/>
                </a:solidFill>
              </a:rPr>
              <a:t>To right side</a:t>
            </a:r>
          </a:p>
        </p:txBody>
      </p:sp>
      <p:sp>
        <p:nvSpPr>
          <p:cNvPr id="28" name="Rounded Rectangle 5"/>
          <p:cNvSpPr/>
          <p:nvPr/>
        </p:nvSpPr>
        <p:spPr>
          <a:xfrm>
            <a:off x="5074107" y="2925852"/>
            <a:ext cx="1003300" cy="1016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SIDE</a:t>
            </a:r>
            <a:br>
              <a:rPr lang="en-US" dirty="0">
                <a:solidFill>
                  <a:prstClr val="white"/>
                </a:solidFill>
              </a:rPr>
            </a:br>
            <a:r>
              <a:rPr lang="en-US" dirty="0">
                <a:solidFill>
                  <a:prstClr val="white"/>
                </a:solidFill>
              </a:rPr>
              <a:t>LF</a:t>
            </a:r>
          </a:p>
        </p:txBody>
      </p:sp>
      <p:sp>
        <p:nvSpPr>
          <p:cNvPr id="29" name="Rounded Rectangle 7"/>
          <p:cNvSpPr/>
          <p:nvPr/>
        </p:nvSpPr>
        <p:spPr>
          <a:xfrm>
            <a:off x="5062598" y="3979395"/>
            <a:ext cx="1003300" cy="1016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SIDE </a:t>
            </a:r>
            <a:br>
              <a:rPr lang="en-US" dirty="0">
                <a:solidFill>
                  <a:prstClr val="white"/>
                </a:solidFill>
              </a:rPr>
            </a:br>
            <a:r>
              <a:rPr lang="en-US" dirty="0">
                <a:solidFill>
                  <a:prstClr val="white"/>
                </a:solidFill>
              </a:rPr>
              <a:t>R</a:t>
            </a:r>
          </a:p>
        </p:txBody>
      </p:sp>
      <p:cxnSp>
        <p:nvCxnSpPr>
          <p:cNvPr id="8" name="Connettore 2 7"/>
          <p:cNvCxnSpPr/>
          <p:nvPr/>
        </p:nvCxnSpPr>
        <p:spPr>
          <a:xfrm>
            <a:off x="6077408" y="3122141"/>
            <a:ext cx="76526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6077408" y="3280887"/>
            <a:ext cx="76526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>
            <a:off x="6077408" y="3731741"/>
            <a:ext cx="76526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>
            <a:off x="6077408" y="4326101"/>
            <a:ext cx="76526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>
            <a:off x="6077408" y="4760441"/>
            <a:ext cx="76526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>
            <a:off x="6077408" y="4173701"/>
            <a:ext cx="76526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1" name="Gruppo 40"/>
          <p:cNvGrpSpPr/>
          <p:nvPr/>
        </p:nvGrpSpPr>
        <p:grpSpPr>
          <a:xfrm>
            <a:off x="7333061" y="2942067"/>
            <a:ext cx="609600" cy="968121"/>
            <a:chOff x="6832600" y="3433890"/>
            <a:chExt cx="609600" cy="968121"/>
          </a:xfrm>
        </p:grpSpPr>
        <p:sp>
          <p:nvSpPr>
            <p:cNvPr id="42" name="Rectangle 10"/>
            <p:cNvSpPr/>
            <p:nvPr/>
          </p:nvSpPr>
          <p:spPr>
            <a:xfrm>
              <a:off x="6832600" y="3433890"/>
              <a:ext cx="152400" cy="968121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3" name="Rectangle 11"/>
            <p:cNvSpPr/>
            <p:nvPr/>
          </p:nvSpPr>
          <p:spPr>
            <a:xfrm>
              <a:off x="6985000" y="3433890"/>
              <a:ext cx="152400" cy="968121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4" name="Rectangle 12"/>
            <p:cNvSpPr/>
            <p:nvPr/>
          </p:nvSpPr>
          <p:spPr>
            <a:xfrm>
              <a:off x="7137400" y="3433890"/>
              <a:ext cx="152400" cy="968121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8" name="Rectangle 13"/>
            <p:cNvSpPr/>
            <p:nvPr/>
          </p:nvSpPr>
          <p:spPr>
            <a:xfrm>
              <a:off x="7289800" y="3433890"/>
              <a:ext cx="152400" cy="968121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49" name="Straight Connector 17"/>
            <p:cNvCxnSpPr/>
            <p:nvPr/>
          </p:nvCxnSpPr>
          <p:spPr>
            <a:xfrm>
              <a:off x="6870314" y="3525524"/>
              <a:ext cx="174826" cy="0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18"/>
            <p:cNvCxnSpPr/>
            <p:nvPr/>
          </p:nvCxnSpPr>
          <p:spPr>
            <a:xfrm>
              <a:off x="7022714" y="3589024"/>
              <a:ext cx="174826" cy="0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19"/>
            <p:cNvCxnSpPr/>
            <p:nvPr/>
          </p:nvCxnSpPr>
          <p:spPr>
            <a:xfrm>
              <a:off x="7200514" y="3652524"/>
              <a:ext cx="174826" cy="0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CasellaDiTesto 8"/>
          <p:cNvSpPr txBox="1"/>
          <p:nvPr/>
        </p:nvSpPr>
        <p:spPr>
          <a:xfrm>
            <a:off x="7973142" y="3230881"/>
            <a:ext cx="20970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it-IT" dirty="0">
                <a:solidFill>
                  <a:prstClr val="black"/>
                </a:solidFill>
              </a:rPr>
              <a:t>Front end </a:t>
            </a:r>
            <a:r>
              <a:rPr lang="it-IT" dirty="0" err="1">
                <a:solidFill>
                  <a:prstClr val="black"/>
                </a:solidFill>
              </a:rPr>
              <a:t>boards</a:t>
            </a:r>
            <a:endParaRPr lang="it-IT" dirty="0">
              <a:solidFill>
                <a:prstClr val="black"/>
              </a:solidFill>
            </a:endParaRPr>
          </a:p>
          <a:p>
            <a:pPr defTabSz="457200"/>
            <a:r>
              <a:rPr lang="it-IT" dirty="0">
                <a:solidFill>
                  <a:prstClr val="black"/>
                </a:solidFill>
              </a:rPr>
              <a:t>V1742</a:t>
            </a:r>
          </a:p>
        </p:txBody>
      </p:sp>
    </p:spTree>
    <p:extLst>
      <p:ext uri="{BB962C8B-B14F-4D97-AF65-F5344CB8AC3E}">
        <p14:creationId xmlns:p14="http://schemas.microsoft.com/office/powerpoint/2010/main" val="505065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-12700"/>
            <a:ext cx="8913813" cy="711793"/>
          </a:xfrm>
        </p:spPr>
        <p:txBody>
          <a:bodyPr/>
          <a:lstStyle/>
          <a:p>
            <a:r>
              <a:rPr lang="en-US" dirty="0" smtClean="0"/>
              <a:t>Busy handling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83516" y="767887"/>
            <a:ext cx="8794780" cy="251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BUSY signal is crucial to maintain inter-board trigger coherence.</a:t>
            </a:r>
          </a:p>
          <a:p>
            <a:r>
              <a:rPr lang="en-US" dirty="0" smtClean="0"/>
              <a:t>Luckily its timing it is not critical.</a:t>
            </a:r>
          </a:p>
          <a:p>
            <a:r>
              <a:rPr lang="en-US" dirty="0" smtClean="0"/>
              <a:t>The BUSY signal will be delivered by the Front-End boards to the trigger supervisor. It will perform a logic or of the BUSY source and assert a veto if such a signal if present.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INFN Roma Tre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pSp>
        <p:nvGrpSpPr>
          <p:cNvPr id="15" name="Gruppo 14"/>
          <p:cNvGrpSpPr/>
          <p:nvPr/>
        </p:nvGrpSpPr>
        <p:grpSpPr>
          <a:xfrm>
            <a:off x="2580680" y="3104964"/>
            <a:ext cx="609600" cy="968121"/>
            <a:chOff x="6832600" y="3433890"/>
            <a:chExt cx="609600" cy="968121"/>
          </a:xfrm>
        </p:grpSpPr>
        <p:sp>
          <p:nvSpPr>
            <p:cNvPr id="11" name="Rectangle 10"/>
            <p:cNvSpPr/>
            <p:nvPr/>
          </p:nvSpPr>
          <p:spPr>
            <a:xfrm>
              <a:off x="6832600" y="3433890"/>
              <a:ext cx="152400" cy="968121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985000" y="3433890"/>
              <a:ext cx="152400" cy="968121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37400" y="3433890"/>
              <a:ext cx="152400" cy="968121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289800" y="3433890"/>
              <a:ext cx="152400" cy="968121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6870314" y="3525524"/>
              <a:ext cx="174826" cy="0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022714" y="3589024"/>
              <a:ext cx="174826" cy="0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200514" y="3652524"/>
              <a:ext cx="174826" cy="0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ounded Rectangle 20"/>
          <p:cNvSpPr/>
          <p:nvPr/>
        </p:nvSpPr>
        <p:spPr>
          <a:xfrm>
            <a:off x="4982980" y="3479281"/>
            <a:ext cx="1344108" cy="1016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VETO</a:t>
            </a:r>
          </a:p>
        </p:txBody>
      </p:sp>
      <p:cxnSp>
        <p:nvCxnSpPr>
          <p:cNvPr id="25" name="Elbow Connector 24"/>
          <p:cNvCxnSpPr/>
          <p:nvPr/>
        </p:nvCxnSpPr>
        <p:spPr>
          <a:xfrm>
            <a:off x="6341012" y="4037664"/>
            <a:ext cx="1647427" cy="50800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652844" y="5369563"/>
            <a:ext cx="140376" cy="6861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6" name="Connettore 2 35"/>
          <p:cNvCxnSpPr/>
          <p:nvPr/>
        </p:nvCxnSpPr>
        <p:spPr>
          <a:xfrm>
            <a:off x="3190281" y="3589023"/>
            <a:ext cx="180662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7" name="Immagin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4521" y="3703421"/>
            <a:ext cx="1883827" cy="158510"/>
          </a:xfrm>
          <a:prstGeom prst="rect">
            <a:avLst/>
          </a:prstGeom>
        </p:spPr>
      </p:pic>
      <p:pic>
        <p:nvPicPr>
          <p:cNvPr id="38" name="Immagine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154" y="3927714"/>
            <a:ext cx="1883827" cy="158510"/>
          </a:xfrm>
          <a:prstGeom prst="rect">
            <a:avLst/>
          </a:prstGeom>
        </p:spPr>
      </p:pic>
      <p:sp>
        <p:nvSpPr>
          <p:cNvPr id="39" name="CasellaDiTesto 38"/>
          <p:cNvSpPr txBox="1"/>
          <p:nvPr/>
        </p:nvSpPr>
        <p:spPr>
          <a:xfrm>
            <a:off x="3378680" y="3151477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it-IT" dirty="0" err="1">
                <a:solidFill>
                  <a:prstClr val="black"/>
                </a:solidFill>
              </a:rPr>
              <a:t>Busy</a:t>
            </a:r>
            <a:r>
              <a:rPr lang="it-IT" dirty="0">
                <a:solidFill>
                  <a:prstClr val="black"/>
                </a:solidFill>
              </a:rPr>
              <a:t> 1</a:t>
            </a:r>
          </a:p>
        </p:txBody>
      </p:sp>
      <p:cxnSp>
        <p:nvCxnSpPr>
          <p:cNvPr id="45" name="Connettore 4 44"/>
          <p:cNvCxnSpPr/>
          <p:nvPr/>
        </p:nvCxnSpPr>
        <p:spPr>
          <a:xfrm flipV="1">
            <a:off x="2809281" y="4305081"/>
            <a:ext cx="2187623" cy="140757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CasellaDiTesto 45"/>
          <p:cNvSpPr txBox="1"/>
          <p:nvPr/>
        </p:nvSpPr>
        <p:spPr>
          <a:xfrm>
            <a:off x="2961681" y="529661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it-IT" dirty="0" err="1">
                <a:solidFill>
                  <a:prstClr val="black"/>
                </a:solidFill>
              </a:rPr>
              <a:t>Busy</a:t>
            </a:r>
            <a:r>
              <a:rPr lang="it-IT" dirty="0">
                <a:solidFill>
                  <a:prstClr val="black"/>
                </a:solidFill>
              </a:rPr>
              <a:t> n</a:t>
            </a:r>
          </a:p>
        </p:txBody>
      </p:sp>
      <p:sp>
        <p:nvSpPr>
          <p:cNvPr id="47" name="CasellaDiTesto 46"/>
          <p:cNvSpPr txBox="1"/>
          <p:nvPr/>
        </p:nvSpPr>
        <p:spPr>
          <a:xfrm>
            <a:off x="7364086" y="4175187"/>
            <a:ext cx="3441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it-IT" dirty="0">
                <a:solidFill>
                  <a:prstClr val="black"/>
                </a:solidFill>
              </a:rPr>
              <a:t>To the trigger </a:t>
            </a:r>
            <a:r>
              <a:rPr lang="it-IT" dirty="0" err="1">
                <a:solidFill>
                  <a:prstClr val="black"/>
                </a:solidFill>
              </a:rPr>
              <a:t>decision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matrix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13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-12700"/>
            <a:ext cx="8913813" cy="711793"/>
          </a:xfrm>
        </p:spPr>
        <p:txBody>
          <a:bodyPr/>
          <a:lstStyle/>
          <a:p>
            <a:r>
              <a:rPr lang="en-US" dirty="0" smtClean="0"/>
              <a:t>Timing with PADME (a premise)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83516" y="767888"/>
            <a:ext cx="8794780" cy="242388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 very good precision in timing is requested by the PADME experiment (about 100 </a:t>
            </a:r>
            <a:r>
              <a:rPr lang="en-US" dirty="0" err="1" smtClean="0"/>
              <a:t>ps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We are planning to achieve this precision exploiting flash </a:t>
            </a:r>
            <a:r>
              <a:rPr lang="en-US" dirty="0" err="1" smtClean="0"/>
              <a:t>adc</a:t>
            </a:r>
            <a:r>
              <a:rPr lang="en-US" dirty="0" smtClean="0"/>
              <a:t> V1742 by CAEN.</a:t>
            </a:r>
          </a:p>
          <a:p>
            <a:r>
              <a:rPr lang="en-US" dirty="0" smtClean="0"/>
              <a:t>This flash </a:t>
            </a:r>
            <a:r>
              <a:rPr lang="en-US" dirty="0" err="1" smtClean="0"/>
              <a:t>adcs</a:t>
            </a:r>
            <a:r>
              <a:rPr lang="en-US" dirty="0" smtClean="0"/>
              <a:t> are triggered by a logic clocked at 125 </a:t>
            </a:r>
            <a:r>
              <a:rPr lang="en-US" dirty="0" err="1" smtClean="0"/>
              <a:t>MHz.</a:t>
            </a:r>
            <a:r>
              <a:rPr lang="en-US" dirty="0" smtClean="0"/>
              <a:t> Therefore the use of this information would degrade by order of magnitudes the timing precision (we would achieve a precision of the order of 8 ns).</a:t>
            </a:r>
          </a:p>
          <a:p>
            <a:r>
              <a:rPr lang="en-US" dirty="0" smtClean="0"/>
              <a:t>The idea is to sample the trigger signal asserted by the logic with a flash </a:t>
            </a:r>
            <a:r>
              <a:rPr lang="en-US" dirty="0" err="1" smtClean="0"/>
              <a:t>adc</a:t>
            </a:r>
            <a:r>
              <a:rPr lang="en-US" dirty="0" smtClean="0"/>
              <a:t> and perform a timing measurement by subtracting this signal to the signal of the “Physics”.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INFN Roma Tre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cxnSp>
        <p:nvCxnSpPr>
          <p:cNvPr id="8" name="Connettore 4 7"/>
          <p:cNvCxnSpPr/>
          <p:nvPr/>
        </p:nvCxnSpPr>
        <p:spPr>
          <a:xfrm>
            <a:off x="1817299" y="3579968"/>
            <a:ext cx="6743309" cy="526208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Immagine 3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24" t="13953" r="13455" b="12583"/>
          <a:stretch/>
        </p:blipFill>
        <p:spPr>
          <a:xfrm>
            <a:off x="7765211" y="3393915"/>
            <a:ext cx="974785" cy="941435"/>
          </a:xfrm>
          <a:prstGeom prst="rect">
            <a:avLst/>
          </a:prstGeom>
        </p:spPr>
      </p:pic>
      <p:sp>
        <p:nvSpPr>
          <p:cNvPr id="24" name="CasellaDiTesto 23"/>
          <p:cNvSpPr txBox="1"/>
          <p:nvPr/>
        </p:nvSpPr>
        <p:spPr>
          <a:xfrm>
            <a:off x="8560608" y="3907769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it-IT" dirty="0" err="1">
                <a:solidFill>
                  <a:prstClr val="black"/>
                </a:solidFill>
              </a:rPr>
              <a:t>Physics</a:t>
            </a:r>
            <a:endParaRPr lang="it-IT" dirty="0">
              <a:solidFill>
                <a:prstClr val="black"/>
              </a:solidFill>
            </a:endParaRPr>
          </a:p>
        </p:txBody>
      </p:sp>
      <p:cxnSp>
        <p:nvCxnSpPr>
          <p:cNvPr id="29" name="Connettore 2 28"/>
          <p:cNvCxnSpPr/>
          <p:nvPr/>
        </p:nvCxnSpPr>
        <p:spPr>
          <a:xfrm>
            <a:off x="5188953" y="3864631"/>
            <a:ext cx="283936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5526657" y="3528212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it-IT" dirty="0">
                <a:solidFill>
                  <a:prstClr val="black"/>
                </a:solidFill>
              </a:rPr>
              <a:t>Time</a:t>
            </a:r>
          </a:p>
        </p:txBody>
      </p:sp>
      <p:sp>
        <p:nvSpPr>
          <p:cNvPr id="33" name="CasellaDiTesto 32"/>
          <p:cNvSpPr txBox="1"/>
          <p:nvPr/>
        </p:nvSpPr>
        <p:spPr>
          <a:xfrm>
            <a:off x="1929443" y="4494370"/>
            <a:ext cx="840326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it-IT" dirty="0">
                <a:solidFill>
                  <a:prstClr val="black"/>
                </a:solidFill>
              </a:rPr>
              <a:t>A standard </a:t>
            </a:r>
            <a:r>
              <a:rPr lang="it-IT" dirty="0" err="1">
                <a:solidFill>
                  <a:prstClr val="black"/>
                </a:solidFill>
              </a:rPr>
              <a:t>solution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is</a:t>
            </a:r>
            <a:r>
              <a:rPr lang="it-IT" dirty="0">
                <a:solidFill>
                  <a:prstClr val="black"/>
                </a:solidFill>
              </a:rPr>
              <a:t>: a </a:t>
            </a:r>
            <a:r>
              <a:rPr lang="it-IT" dirty="0" err="1">
                <a:solidFill>
                  <a:prstClr val="black"/>
                </a:solidFill>
              </a:rPr>
              <a:t>very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good</a:t>
            </a:r>
            <a:r>
              <a:rPr lang="it-IT" dirty="0">
                <a:solidFill>
                  <a:prstClr val="black"/>
                </a:solidFill>
              </a:rPr>
              <a:t> CF discriminator + a TDC.</a:t>
            </a:r>
          </a:p>
          <a:p>
            <a:pPr defTabSz="457200"/>
            <a:r>
              <a:rPr lang="it-IT" dirty="0" err="1">
                <a:solidFill>
                  <a:prstClr val="black"/>
                </a:solidFill>
              </a:rPr>
              <a:t>We</a:t>
            </a:r>
            <a:r>
              <a:rPr lang="it-IT" dirty="0">
                <a:solidFill>
                  <a:prstClr val="black"/>
                </a:solidFill>
              </a:rPr>
              <a:t> use a flash </a:t>
            </a:r>
            <a:r>
              <a:rPr lang="it-IT" dirty="0" err="1">
                <a:solidFill>
                  <a:prstClr val="black"/>
                </a:solidFill>
              </a:rPr>
              <a:t>adc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smtClean="0">
                <a:solidFill>
                  <a:prstClr val="black"/>
                </a:solidFill>
              </a:rPr>
              <a:t>so </a:t>
            </a:r>
            <a:r>
              <a:rPr lang="it-IT" dirty="0" err="1" smtClean="0">
                <a:solidFill>
                  <a:prstClr val="black"/>
                </a:solidFill>
              </a:rPr>
              <a:t>that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we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measure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both</a:t>
            </a:r>
            <a:r>
              <a:rPr lang="it-IT" dirty="0">
                <a:solidFill>
                  <a:prstClr val="black"/>
                </a:solidFill>
              </a:rPr>
              <a:t> the time of the «trigger» with</a:t>
            </a:r>
          </a:p>
          <a:p>
            <a:pPr defTabSz="457200"/>
            <a:r>
              <a:rPr lang="it-IT" dirty="0" err="1">
                <a:solidFill>
                  <a:prstClr val="black"/>
                </a:solidFill>
              </a:rPr>
              <a:t>respect</a:t>
            </a:r>
            <a:r>
              <a:rPr lang="it-IT" dirty="0">
                <a:solidFill>
                  <a:prstClr val="black"/>
                </a:solidFill>
              </a:rPr>
              <a:t> to a </a:t>
            </a:r>
            <a:r>
              <a:rPr lang="it-IT" dirty="0" err="1">
                <a:solidFill>
                  <a:prstClr val="black"/>
                </a:solidFill>
              </a:rPr>
              <a:t>starting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signal</a:t>
            </a:r>
            <a:r>
              <a:rPr lang="it-IT" dirty="0">
                <a:solidFill>
                  <a:prstClr val="black"/>
                </a:solidFill>
              </a:rPr>
              <a:t> (the trigger </a:t>
            </a:r>
            <a:r>
              <a:rPr lang="it-IT" dirty="0" err="1">
                <a:solidFill>
                  <a:prstClr val="black"/>
                </a:solidFill>
              </a:rPr>
              <a:t>itself</a:t>
            </a:r>
            <a:r>
              <a:rPr lang="it-IT" dirty="0">
                <a:solidFill>
                  <a:prstClr val="black"/>
                </a:solidFill>
              </a:rPr>
              <a:t>) and the time of the </a:t>
            </a:r>
            <a:r>
              <a:rPr lang="it-IT" dirty="0" err="1">
                <a:solidFill>
                  <a:prstClr val="black"/>
                </a:solidFill>
              </a:rPr>
              <a:t>Physics</a:t>
            </a:r>
            <a:endParaRPr lang="it-IT" dirty="0">
              <a:solidFill>
                <a:prstClr val="black"/>
              </a:solidFill>
            </a:endParaRPr>
          </a:p>
          <a:p>
            <a:pPr defTabSz="457200"/>
            <a:r>
              <a:rPr lang="it-IT" dirty="0">
                <a:solidFill>
                  <a:prstClr val="black"/>
                </a:solidFill>
              </a:rPr>
              <a:t>a</a:t>
            </a:r>
            <a:r>
              <a:rPr lang="it-IT" dirty="0" smtClean="0">
                <a:solidFill>
                  <a:prstClr val="black"/>
                </a:solidFill>
              </a:rPr>
              <a:t>nd </a:t>
            </a:r>
            <a:r>
              <a:rPr lang="it-IT" dirty="0" err="1">
                <a:solidFill>
                  <a:prstClr val="black"/>
                </a:solidFill>
              </a:rPr>
              <a:t>we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subtract</a:t>
            </a:r>
            <a:r>
              <a:rPr lang="it-IT" dirty="0">
                <a:solidFill>
                  <a:prstClr val="black"/>
                </a:solidFill>
              </a:rPr>
              <a:t>. The </a:t>
            </a:r>
            <a:r>
              <a:rPr lang="it-IT" dirty="0" err="1">
                <a:solidFill>
                  <a:prstClr val="black"/>
                </a:solidFill>
              </a:rPr>
              <a:t>Physics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signal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is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quite</a:t>
            </a:r>
            <a:r>
              <a:rPr lang="it-IT" dirty="0">
                <a:solidFill>
                  <a:prstClr val="black"/>
                </a:solidFill>
              </a:rPr>
              <a:t> slow (</a:t>
            </a:r>
            <a:r>
              <a:rPr lang="it-IT" dirty="0" err="1">
                <a:solidFill>
                  <a:prstClr val="black"/>
                </a:solidFill>
              </a:rPr>
              <a:t>tipical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falling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edge</a:t>
            </a:r>
            <a:r>
              <a:rPr lang="it-IT" dirty="0">
                <a:solidFill>
                  <a:prstClr val="black"/>
                </a:solidFill>
              </a:rPr>
              <a:t> time</a:t>
            </a:r>
          </a:p>
          <a:p>
            <a:pPr defTabSz="457200"/>
            <a:r>
              <a:rPr lang="it-IT" dirty="0">
                <a:solidFill>
                  <a:prstClr val="black"/>
                </a:solidFill>
              </a:rPr>
              <a:t>of the </a:t>
            </a:r>
            <a:r>
              <a:rPr lang="it-IT" dirty="0" err="1">
                <a:solidFill>
                  <a:prstClr val="black"/>
                </a:solidFill>
              </a:rPr>
              <a:t>order</a:t>
            </a:r>
            <a:r>
              <a:rPr lang="it-IT" dirty="0">
                <a:solidFill>
                  <a:prstClr val="black"/>
                </a:solidFill>
              </a:rPr>
              <a:t> of 10 ns, </a:t>
            </a:r>
            <a:r>
              <a:rPr lang="it-IT" dirty="0" err="1">
                <a:solidFill>
                  <a:prstClr val="black"/>
                </a:solidFill>
              </a:rPr>
              <a:t>while</a:t>
            </a:r>
            <a:r>
              <a:rPr lang="it-IT" dirty="0">
                <a:solidFill>
                  <a:prstClr val="black"/>
                </a:solidFill>
              </a:rPr>
              <a:t> the trigger </a:t>
            </a:r>
            <a:r>
              <a:rPr lang="it-IT" dirty="0" err="1">
                <a:solidFill>
                  <a:prstClr val="black"/>
                </a:solidFill>
              </a:rPr>
              <a:t>falling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edge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signal</a:t>
            </a:r>
            <a:r>
              <a:rPr lang="it-IT" dirty="0">
                <a:solidFill>
                  <a:prstClr val="black"/>
                </a:solidFill>
              </a:rPr>
              <a:t> can be made</a:t>
            </a:r>
          </a:p>
          <a:p>
            <a:pPr defTabSz="457200"/>
            <a:r>
              <a:rPr lang="it-IT" dirty="0" err="1">
                <a:solidFill>
                  <a:prstClr val="black"/>
                </a:solidFill>
              </a:rPr>
              <a:t>As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sharp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as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we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want</a:t>
            </a:r>
            <a:r>
              <a:rPr lang="it-IT" dirty="0">
                <a:solidFill>
                  <a:prstClr val="black"/>
                </a:solidFill>
              </a:rPr>
              <a:t>. BUT…………</a:t>
            </a:r>
          </a:p>
        </p:txBody>
      </p:sp>
    </p:spTree>
    <p:extLst>
      <p:ext uri="{BB962C8B-B14F-4D97-AF65-F5344CB8AC3E}">
        <p14:creationId xmlns:p14="http://schemas.microsoft.com/office/powerpoint/2010/main" val="419047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-12700"/>
            <a:ext cx="8913813" cy="711793"/>
          </a:xfrm>
        </p:spPr>
        <p:txBody>
          <a:bodyPr/>
          <a:lstStyle/>
          <a:p>
            <a:r>
              <a:rPr lang="en-US" dirty="0" smtClean="0"/>
              <a:t>Timing with PADME 1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2893" y="707725"/>
            <a:ext cx="8376026" cy="1517890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The input stage of the flash </a:t>
            </a:r>
            <a:r>
              <a:rPr lang="it-IT" dirty="0" err="1" smtClean="0"/>
              <a:t>adc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use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bandwjdth</a:t>
            </a:r>
            <a:r>
              <a:rPr lang="it-IT" dirty="0" smtClean="0"/>
              <a:t> </a:t>
            </a:r>
            <a:r>
              <a:rPr lang="it-IT" dirty="0" err="1" smtClean="0"/>
              <a:t>limited</a:t>
            </a:r>
            <a:r>
              <a:rPr lang="it-IT" dirty="0" smtClean="0"/>
              <a:t> to 500 MHz </a:t>
            </a:r>
            <a:r>
              <a:rPr lang="it-IT" dirty="0" err="1" smtClean="0"/>
              <a:t>moreover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need</a:t>
            </a:r>
            <a:r>
              <a:rPr lang="it-IT" dirty="0" smtClean="0"/>
              <a:t> to sample the trigger </a:t>
            </a:r>
            <a:r>
              <a:rPr lang="it-IT" dirty="0" err="1" smtClean="0"/>
              <a:t>signal</a:t>
            </a:r>
            <a:r>
              <a:rPr lang="it-IT" dirty="0" smtClean="0"/>
              <a:t>. </a:t>
            </a:r>
            <a:r>
              <a:rPr lang="it-IT" dirty="0" err="1" smtClean="0"/>
              <a:t>Therefore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plan</a:t>
            </a:r>
            <a:r>
              <a:rPr lang="it-IT" dirty="0" smtClean="0"/>
              <a:t> to </a:t>
            </a:r>
            <a:r>
              <a:rPr lang="it-IT" dirty="0" err="1" smtClean="0"/>
              <a:t>change</a:t>
            </a:r>
            <a:r>
              <a:rPr lang="it-IT" dirty="0" smtClean="0"/>
              <a:t> the trigger </a:t>
            </a:r>
            <a:r>
              <a:rPr lang="it-IT" dirty="0" err="1" smtClean="0"/>
              <a:t>signal</a:t>
            </a:r>
            <a:r>
              <a:rPr lang="it-IT" dirty="0" smtClean="0"/>
              <a:t> </a:t>
            </a:r>
            <a:r>
              <a:rPr lang="it-IT" dirty="0" err="1" smtClean="0"/>
              <a:t>shape</a:t>
            </a:r>
            <a:r>
              <a:rPr lang="it-IT" dirty="0" smtClean="0"/>
              <a:t> in </a:t>
            </a:r>
            <a:r>
              <a:rPr lang="it-IT" dirty="0" err="1" smtClean="0"/>
              <a:t>such</a:t>
            </a:r>
            <a:r>
              <a:rPr lang="it-IT" dirty="0" smtClean="0"/>
              <a:t> a way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sampling</a:t>
            </a:r>
            <a:r>
              <a:rPr lang="it-IT" dirty="0" smtClean="0"/>
              <a:t> can </a:t>
            </a:r>
            <a:r>
              <a:rPr lang="it-IT" dirty="0" err="1" smtClean="0"/>
              <a:t>occur</a:t>
            </a:r>
            <a:r>
              <a:rPr lang="it-IT" dirty="0" smtClean="0"/>
              <a:t> and </a:t>
            </a:r>
            <a:r>
              <a:rPr lang="it-IT" dirty="0" err="1" smtClean="0"/>
              <a:t>deliver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least</a:t>
            </a:r>
            <a:r>
              <a:rPr lang="it-IT" dirty="0" smtClean="0"/>
              <a:t> 5 </a:t>
            </a:r>
            <a:r>
              <a:rPr lang="it-IT" dirty="0" err="1" smtClean="0"/>
              <a:t>samples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INFN Roma Tre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cxnSp>
        <p:nvCxnSpPr>
          <p:cNvPr id="8" name="Connettore 4 7"/>
          <p:cNvCxnSpPr/>
          <p:nvPr/>
        </p:nvCxnSpPr>
        <p:spPr>
          <a:xfrm>
            <a:off x="1979435" y="2424031"/>
            <a:ext cx="6743309" cy="526208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Immagine 3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24" t="13953" r="13455" b="12583"/>
          <a:stretch/>
        </p:blipFill>
        <p:spPr>
          <a:xfrm>
            <a:off x="7905782" y="2320188"/>
            <a:ext cx="974785" cy="941435"/>
          </a:xfrm>
          <a:prstGeom prst="rect">
            <a:avLst/>
          </a:prstGeom>
        </p:spPr>
      </p:pic>
      <p:sp>
        <p:nvSpPr>
          <p:cNvPr id="24" name="CasellaDiTesto 23"/>
          <p:cNvSpPr txBox="1"/>
          <p:nvPr/>
        </p:nvSpPr>
        <p:spPr>
          <a:xfrm>
            <a:off x="8722744" y="2835537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it-IT" dirty="0" err="1">
                <a:solidFill>
                  <a:prstClr val="black"/>
                </a:solidFill>
              </a:rPr>
              <a:t>Physics</a:t>
            </a:r>
            <a:endParaRPr lang="it-IT" dirty="0">
              <a:solidFill>
                <a:prstClr val="black"/>
              </a:solidFill>
            </a:endParaRPr>
          </a:p>
        </p:txBody>
      </p:sp>
      <p:cxnSp>
        <p:nvCxnSpPr>
          <p:cNvPr id="29" name="Connettore 2 28"/>
          <p:cNvCxnSpPr/>
          <p:nvPr/>
        </p:nvCxnSpPr>
        <p:spPr>
          <a:xfrm>
            <a:off x="5351089" y="2687135"/>
            <a:ext cx="283936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5543909" y="2225624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it-IT" dirty="0">
                <a:solidFill>
                  <a:prstClr val="black"/>
                </a:solidFill>
              </a:rPr>
              <a:t>Time</a:t>
            </a:r>
          </a:p>
        </p:txBody>
      </p:sp>
      <p:pic>
        <p:nvPicPr>
          <p:cNvPr id="18" name="Immagin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12015" y="3261993"/>
            <a:ext cx="975445" cy="938865"/>
          </a:xfrm>
          <a:prstGeom prst="rect">
            <a:avLst/>
          </a:prstGeom>
        </p:spPr>
      </p:pic>
      <p:sp>
        <p:nvSpPr>
          <p:cNvPr id="42" name="CasellaDiTesto 41"/>
          <p:cNvSpPr txBox="1"/>
          <p:nvPr/>
        </p:nvSpPr>
        <p:spPr>
          <a:xfrm>
            <a:off x="1860431" y="4899805"/>
            <a:ext cx="86501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it-IT" dirty="0" err="1">
                <a:solidFill>
                  <a:prstClr val="black"/>
                </a:solidFill>
              </a:rPr>
              <a:t>This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helps</a:t>
            </a:r>
            <a:r>
              <a:rPr lang="it-IT" dirty="0">
                <a:solidFill>
                  <a:prstClr val="black"/>
                </a:solidFill>
              </a:rPr>
              <a:t> in </a:t>
            </a:r>
            <a:r>
              <a:rPr lang="it-IT" dirty="0" err="1">
                <a:solidFill>
                  <a:prstClr val="black"/>
                </a:solidFill>
              </a:rPr>
              <a:t>measuring</a:t>
            </a:r>
            <a:r>
              <a:rPr lang="it-IT" dirty="0">
                <a:solidFill>
                  <a:prstClr val="black"/>
                </a:solidFill>
              </a:rPr>
              <a:t> the trigger time, </a:t>
            </a:r>
            <a:r>
              <a:rPr lang="it-IT" dirty="0" err="1">
                <a:solidFill>
                  <a:prstClr val="black"/>
                </a:solidFill>
              </a:rPr>
              <a:t>but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still</a:t>
            </a:r>
            <a:r>
              <a:rPr lang="it-IT" dirty="0">
                <a:solidFill>
                  <a:prstClr val="black"/>
                </a:solidFill>
              </a:rPr>
              <a:t> the </a:t>
            </a:r>
            <a:r>
              <a:rPr lang="it-IT" dirty="0" err="1">
                <a:solidFill>
                  <a:prstClr val="black"/>
                </a:solidFill>
              </a:rPr>
              <a:t>sampling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frequency</a:t>
            </a:r>
            <a:r>
              <a:rPr lang="it-IT" dirty="0">
                <a:solidFill>
                  <a:prstClr val="black"/>
                </a:solidFill>
              </a:rPr>
              <a:t> in</a:t>
            </a:r>
          </a:p>
          <a:p>
            <a:pPr defTabSz="457200"/>
            <a:r>
              <a:rPr lang="it-IT" dirty="0" err="1">
                <a:solidFill>
                  <a:prstClr val="black"/>
                </a:solidFill>
              </a:rPr>
              <a:t>unknown</a:t>
            </a:r>
            <a:r>
              <a:rPr lang="it-IT" dirty="0">
                <a:solidFill>
                  <a:prstClr val="black"/>
                </a:solidFill>
              </a:rPr>
              <a:t>. </a:t>
            </a:r>
            <a:r>
              <a:rPr lang="it-IT" dirty="0" err="1">
                <a:solidFill>
                  <a:prstClr val="black"/>
                </a:solidFill>
              </a:rPr>
              <a:t>We</a:t>
            </a:r>
            <a:r>
              <a:rPr lang="it-IT" dirty="0">
                <a:solidFill>
                  <a:prstClr val="black"/>
                </a:solidFill>
              </a:rPr>
              <a:t> can assume </a:t>
            </a:r>
            <a:r>
              <a:rPr lang="it-IT" dirty="0" err="1">
                <a:solidFill>
                  <a:prstClr val="black"/>
                </a:solidFill>
              </a:rPr>
              <a:t>that</a:t>
            </a:r>
            <a:r>
              <a:rPr lang="it-IT" dirty="0">
                <a:solidFill>
                  <a:prstClr val="black"/>
                </a:solidFill>
              </a:rPr>
              <a:t> to be </a:t>
            </a:r>
            <a:r>
              <a:rPr lang="it-IT" dirty="0" err="1">
                <a:solidFill>
                  <a:prstClr val="black"/>
                </a:solidFill>
              </a:rPr>
              <a:t>at</a:t>
            </a:r>
            <a:r>
              <a:rPr lang="it-IT" dirty="0">
                <a:solidFill>
                  <a:prstClr val="black"/>
                </a:solidFill>
              </a:rPr>
              <a:t> 1 GHz </a:t>
            </a:r>
            <a:r>
              <a:rPr lang="it-IT" dirty="0" err="1">
                <a:solidFill>
                  <a:prstClr val="black"/>
                </a:solidFill>
              </a:rPr>
              <a:t>since</a:t>
            </a:r>
            <a:r>
              <a:rPr lang="it-IT" dirty="0">
                <a:solidFill>
                  <a:prstClr val="black"/>
                </a:solidFill>
              </a:rPr>
              <a:t> the BGO </a:t>
            </a:r>
            <a:r>
              <a:rPr lang="it-IT" dirty="0" err="1">
                <a:solidFill>
                  <a:prstClr val="black"/>
                </a:solidFill>
              </a:rPr>
              <a:t>scintillating</a:t>
            </a:r>
            <a:r>
              <a:rPr lang="it-IT" dirty="0">
                <a:solidFill>
                  <a:prstClr val="black"/>
                </a:solidFill>
              </a:rPr>
              <a:t> </a:t>
            </a:r>
          </a:p>
          <a:p>
            <a:pPr defTabSz="457200"/>
            <a:r>
              <a:rPr lang="it-IT" dirty="0">
                <a:solidFill>
                  <a:prstClr val="black"/>
                </a:solidFill>
              </a:rPr>
              <a:t>Time </a:t>
            </a:r>
            <a:r>
              <a:rPr lang="it-IT" dirty="0" err="1">
                <a:solidFill>
                  <a:prstClr val="black"/>
                </a:solidFill>
              </a:rPr>
              <a:t>is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about</a:t>
            </a:r>
            <a:r>
              <a:rPr lang="it-IT" dirty="0">
                <a:solidFill>
                  <a:prstClr val="black"/>
                </a:solidFill>
              </a:rPr>
              <a:t> 350 ns and a </a:t>
            </a:r>
            <a:r>
              <a:rPr lang="it-IT" dirty="0" err="1">
                <a:solidFill>
                  <a:prstClr val="black"/>
                </a:solidFill>
              </a:rPr>
              <a:t>few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lifetimes</a:t>
            </a:r>
            <a:r>
              <a:rPr lang="it-IT" dirty="0">
                <a:solidFill>
                  <a:prstClr val="black"/>
                </a:solidFill>
              </a:rPr>
              <a:t> are </a:t>
            </a:r>
            <a:r>
              <a:rPr lang="it-IT" dirty="0" err="1">
                <a:solidFill>
                  <a:prstClr val="black"/>
                </a:solidFill>
              </a:rPr>
              <a:t>needed</a:t>
            </a:r>
            <a:r>
              <a:rPr lang="it-IT" dirty="0">
                <a:solidFill>
                  <a:prstClr val="black"/>
                </a:solidFill>
              </a:rPr>
              <a:t> to </a:t>
            </a:r>
            <a:r>
              <a:rPr lang="it-IT" dirty="0" err="1">
                <a:solidFill>
                  <a:prstClr val="black"/>
                </a:solidFill>
              </a:rPr>
              <a:t>measure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smtClean="0">
                <a:solidFill>
                  <a:prstClr val="black"/>
                </a:solidFill>
              </a:rPr>
              <a:t>the</a:t>
            </a:r>
            <a:endParaRPr lang="it-IT" dirty="0">
              <a:solidFill>
                <a:prstClr val="black"/>
              </a:solidFill>
            </a:endParaRPr>
          </a:p>
          <a:p>
            <a:pPr defTabSz="457200"/>
            <a:r>
              <a:rPr lang="it-IT" dirty="0" err="1">
                <a:solidFill>
                  <a:prstClr val="black"/>
                </a:solidFill>
              </a:rPr>
              <a:t>e</a:t>
            </a:r>
            <a:r>
              <a:rPr lang="it-IT" dirty="0" err="1" smtClean="0">
                <a:solidFill>
                  <a:prstClr val="black"/>
                </a:solidFill>
              </a:rPr>
              <a:t>nergy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deposit</a:t>
            </a:r>
            <a:r>
              <a:rPr lang="it-IT" dirty="0" smtClean="0">
                <a:solidFill>
                  <a:prstClr val="black"/>
                </a:solidFill>
              </a:rPr>
              <a:t> and the time </a:t>
            </a:r>
            <a:r>
              <a:rPr lang="it-IT" dirty="0" err="1" smtClean="0">
                <a:solidFill>
                  <a:prstClr val="black"/>
                </a:solidFill>
              </a:rPr>
              <a:t>window</a:t>
            </a:r>
            <a:r>
              <a:rPr lang="it-IT" dirty="0" smtClean="0">
                <a:solidFill>
                  <a:prstClr val="black"/>
                </a:solidFill>
              </a:rPr>
              <a:t> of the V1742 </a:t>
            </a:r>
            <a:r>
              <a:rPr lang="it-IT" dirty="0" err="1" smtClean="0">
                <a:solidFill>
                  <a:prstClr val="black"/>
                </a:solidFill>
              </a:rPr>
              <a:t>is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about</a:t>
            </a:r>
            <a:r>
              <a:rPr lang="it-IT" dirty="0" smtClean="0">
                <a:solidFill>
                  <a:prstClr val="black"/>
                </a:solidFill>
              </a:rPr>
              <a:t> 1 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m</a:t>
            </a:r>
            <a:r>
              <a:rPr lang="it-IT" dirty="0" smtClean="0">
                <a:solidFill>
                  <a:prstClr val="black"/>
                </a:solidFill>
              </a:rPr>
              <a:t>s.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45" name="CasellaDiTesto 44"/>
          <p:cNvSpPr txBox="1"/>
          <p:nvPr/>
        </p:nvSpPr>
        <p:spPr>
          <a:xfrm>
            <a:off x="5069459" y="457200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it-IT" dirty="0">
                <a:solidFill>
                  <a:srgbClr val="FF0000"/>
                </a:solidFill>
              </a:rPr>
              <a:t>T0</a:t>
            </a:r>
          </a:p>
        </p:txBody>
      </p:sp>
      <p:grpSp>
        <p:nvGrpSpPr>
          <p:cNvPr id="6" name="Gruppo 5"/>
          <p:cNvGrpSpPr/>
          <p:nvPr/>
        </p:nvGrpSpPr>
        <p:grpSpPr>
          <a:xfrm>
            <a:off x="1979435" y="3398819"/>
            <a:ext cx="6281795" cy="1282513"/>
            <a:chOff x="1979435" y="3398819"/>
            <a:chExt cx="6281795" cy="1282513"/>
          </a:xfrm>
        </p:grpSpPr>
        <p:cxnSp>
          <p:nvCxnSpPr>
            <p:cNvPr id="13" name="Connettore 1 12"/>
            <p:cNvCxnSpPr/>
            <p:nvPr/>
          </p:nvCxnSpPr>
          <p:spPr>
            <a:xfrm flipV="1">
              <a:off x="1979435" y="3562709"/>
              <a:ext cx="3633487" cy="34506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2 14"/>
            <p:cNvCxnSpPr/>
            <p:nvPr/>
          </p:nvCxnSpPr>
          <p:spPr>
            <a:xfrm>
              <a:off x="5233359" y="3562710"/>
              <a:ext cx="1086929" cy="50895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2 16"/>
            <p:cNvCxnSpPr/>
            <p:nvPr/>
          </p:nvCxnSpPr>
          <p:spPr>
            <a:xfrm>
              <a:off x="6239933" y="4045790"/>
              <a:ext cx="195052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ttangolo 18"/>
            <p:cNvSpPr/>
            <p:nvPr/>
          </p:nvSpPr>
          <p:spPr>
            <a:xfrm>
              <a:off x="5370093" y="3398819"/>
              <a:ext cx="485657" cy="22428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457200"/>
              <a:endParaRPr lang="it-IT">
                <a:solidFill>
                  <a:prstClr val="black"/>
                </a:solidFill>
              </a:endParaRPr>
            </a:p>
          </p:txBody>
        </p:sp>
        <p:cxnSp>
          <p:nvCxnSpPr>
            <p:cNvPr id="30" name="Connettore 2 29"/>
            <p:cNvCxnSpPr/>
            <p:nvPr/>
          </p:nvCxnSpPr>
          <p:spPr>
            <a:xfrm>
              <a:off x="5233358" y="3554091"/>
              <a:ext cx="3027872" cy="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2 35"/>
            <p:cNvCxnSpPr/>
            <p:nvPr/>
          </p:nvCxnSpPr>
          <p:spPr>
            <a:xfrm flipV="1">
              <a:off x="5370092" y="3674647"/>
              <a:ext cx="0" cy="52621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37" name="Immagine 3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454411" y="3731425"/>
              <a:ext cx="158510" cy="609653"/>
            </a:xfrm>
            <a:prstGeom prst="rect">
              <a:avLst/>
            </a:prstGeom>
          </p:spPr>
        </p:pic>
        <p:pic>
          <p:nvPicPr>
            <p:cNvPr id="38" name="Immagine 3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18312" y="3826516"/>
              <a:ext cx="158510" cy="609653"/>
            </a:xfrm>
            <a:prstGeom prst="rect">
              <a:avLst/>
            </a:prstGeom>
          </p:spPr>
        </p:pic>
        <p:pic>
          <p:nvPicPr>
            <p:cNvPr id="40" name="Immagine 3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76822" y="3940086"/>
              <a:ext cx="158510" cy="609653"/>
            </a:xfrm>
            <a:prstGeom prst="rect">
              <a:avLst/>
            </a:prstGeom>
          </p:spPr>
        </p:pic>
        <p:pic>
          <p:nvPicPr>
            <p:cNvPr id="41" name="Immagine 4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37490" y="4071679"/>
              <a:ext cx="158510" cy="609653"/>
            </a:xfrm>
            <a:prstGeom prst="rect">
              <a:avLst/>
            </a:prstGeom>
          </p:spPr>
        </p:pic>
        <p:cxnSp>
          <p:nvCxnSpPr>
            <p:cNvPr id="44" name="Connettore 2 43"/>
            <p:cNvCxnSpPr/>
            <p:nvPr/>
          </p:nvCxnSpPr>
          <p:spPr>
            <a:xfrm>
              <a:off x="5233358" y="3597216"/>
              <a:ext cx="0" cy="95252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2 46"/>
            <p:cNvCxnSpPr/>
            <p:nvPr/>
          </p:nvCxnSpPr>
          <p:spPr>
            <a:xfrm>
              <a:off x="3447691" y="3579963"/>
              <a:ext cx="17252" cy="62089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CasellaDiTesto 47"/>
            <p:cNvSpPr txBox="1"/>
            <p:nvPr/>
          </p:nvSpPr>
          <p:spPr>
            <a:xfrm>
              <a:off x="3628851" y="3741683"/>
              <a:ext cx="4876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it-IT" dirty="0">
                  <a:solidFill>
                    <a:prstClr val="black"/>
                  </a:solidFill>
                  <a:latin typeface="Symbol" panose="05050102010706020507" pitchFamily="18" charset="2"/>
                </a:rPr>
                <a:t>D</a:t>
              </a:r>
              <a:r>
                <a:rPr lang="it-IT" dirty="0">
                  <a:solidFill>
                    <a:prstClr val="black"/>
                  </a:solidFill>
                </a:rPr>
                <a:t>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277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Timing with PADME 2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The trigger </a:t>
            </a:r>
            <a:r>
              <a:rPr lang="it-IT" dirty="0" err="1" smtClean="0"/>
              <a:t>signal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to be </a:t>
            </a:r>
            <a:r>
              <a:rPr lang="it-IT" dirty="0" err="1" smtClean="0"/>
              <a:t>delivered</a:t>
            </a:r>
            <a:r>
              <a:rPr lang="it-IT" dirty="0" smtClean="0"/>
              <a:t> by a fan-out </a:t>
            </a:r>
            <a:r>
              <a:rPr lang="it-IT" dirty="0" err="1" smtClean="0"/>
              <a:t>at</a:t>
            </a:r>
            <a:r>
              <a:rPr lang="it-IT" dirty="0" smtClean="0"/>
              <a:t> the front-end </a:t>
            </a:r>
            <a:r>
              <a:rPr lang="it-IT" dirty="0" err="1" smtClean="0"/>
              <a:t>level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allows</a:t>
            </a:r>
            <a:r>
              <a:rPr lang="it-IT" dirty="0" smtClean="0"/>
              <a:t> to </a:t>
            </a:r>
            <a:r>
              <a:rPr lang="it-IT" dirty="0" err="1" smtClean="0"/>
              <a:t>measure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in a </a:t>
            </a:r>
            <a:r>
              <a:rPr lang="it-IT" dirty="0" err="1" smtClean="0"/>
              <a:t>very</a:t>
            </a:r>
            <a:r>
              <a:rPr lang="it-IT" dirty="0" smtClean="0"/>
              <a:t> precise way in </a:t>
            </a:r>
            <a:r>
              <a:rPr lang="it-IT" dirty="0" err="1" smtClean="0"/>
              <a:t>order</a:t>
            </a:r>
            <a:r>
              <a:rPr lang="it-IT" dirty="0" smtClean="0"/>
              <a:t> to </a:t>
            </a:r>
            <a:r>
              <a:rPr lang="it-IT" dirty="0" err="1" smtClean="0"/>
              <a:t>reach</a:t>
            </a:r>
            <a:r>
              <a:rPr lang="it-IT" dirty="0" smtClean="0"/>
              <a:t> the </a:t>
            </a:r>
            <a:r>
              <a:rPr lang="it-IT" dirty="0" err="1" smtClean="0"/>
              <a:t>desired</a:t>
            </a:r>
            <a:r>
              <a:rPr lang="it-IT" dirty="0" smtClean="0"/>
              <a:t> </a:t>
            </a:r>
            <a:r>
              <a:rPr lang="it-IT" dirty="0" err="1" smtClean="0"/>
              <a:t>accurancy</a:t>
            </a:r>
            <a:r>
              <a:rPr lang="it-IT" dirty="0" smtClean="0"/>
              <a:t>.</a:t>
            </a:r>
          </a:p>
          <a:p>
            <a:r>
              <a:rPr lang="it-IT" dirty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still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need</a:t>
            </a:r>
            <a:r>
              <a:rPr lang="it-IT" dirty="0" smtClean="0"/>
              <a:t> to </a:t>
            </a:r>
            <a:r>
              <a:rPr lang="it-IT" dirty="0" err="1" smtClean="0"/>
              <a:t>have</a:t>
            </a:r>
            <a:r>
              <a:rPr lang="it-IT" dirty="0" smtClean="0"/>
              <a:t> a </a:t>
            </a:r>
            <a:r>
              <a:rPr lang="it-IT" dirty="0" err="1" smtClean="0"/>
              <a:t>very</a:t>
            </a:r>
            <a:r>
              <a:rPr lang="it-IT" dirty="0" smtClean="0"/>
              <a:t> high </a:t>
            </a:r>
            <a:r>
              <a:rPr lang="it-IT" dirty="0" err="1" smtClean="0"/>
              <a:t>stability</a:t>
            </a:r>
            <a:r>
              <a:rPr lang="it-IT" dirty="0" smtClean="0"/>
              <a:t> of the fan-out </a:t>
            </a:r>
            <a:r>
              <a:rPr lang="it-IT" dirty="0" err="1" smtClean="0"/>
              <a:t>system</a:t>
            </a:r>
            <a:r>
              <a:rPr lang="it-IT" dirty="0" smtClean="0"/>
              <a:t>. The </a:t>
            </a:r>
            <a:r>
              <a:rPr lang="it-IT" dirty="0" smtClean="0">
                <a:solidFill>
                  <a:srgbClr val="FF0000"/>
                </a:solidFill>
              </a:rPr>
              <a:t>T0</a:t>
            </a:r>
            <a:r>
              <a:rPr lang="it-IT" dirty="0" smtClean="0"/>
              <a:t> MUST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jitter</a:t>
            </a:r>
            <a:r>
              <a:rPr lang="it-IT" dirty="0" smtClean="0"/>
              <a:t> (more </a:t>
            </a:r>
            <a:r>
              <a:rPr lang="it-IT" dirty="0" err="1" smtClean="0"/>
              <a:t>than</a:t>
            </a:r>
            <a:r>
              <a:rPr lang="it-IT" dirty="0" smtClean="0"/>
              <a:t> the 100 </a:t>
            </a:r>
            <a:r>
              <a:rPr lang="it-IT" dirty="0" err="1" smtClean="0"/>
              <a:t>ps</a:t>
            </a:r>
            <a:r>
              <a:rPr lang="it-IT" dirty="0" smtClean="0"/>
              <a:t>) </a:t>
            </a:r>
            <a:r>
              <a:rPr lang="it-IT" dirty="0" err="1" smtClean="0"/>
              <a:t>among</a:t>
            </a:r>
            <a:r>
              <a:rPr lang="it-IT" dirty="0"/>
              <a:t> </a:t>
            </a:r>
            <a:r>
              <a:rPr lang="it-IT" dirty="0" smtClean="0"/>
              <a:t>the 64 </a:t>
            </a:r>
            <a:r>
              <a:rPr lang="it-IT" dirty="0" err="1" smtClean="0"/>
              <a:t>channels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Further</a:t>
            </a:r>
            <a:r>
              <a:rPr lang="it-IT" dirty="0" smtClean="0"/>
              <a:t> more the ratio </a:t>
            </a:r>
            <a:r>
              <a:rPr lang="it-IT" dirty="0" smtClean="0">
                <a:latin typeface="Symbol" panose="05050102010706020507" pitchFamily="18" charset="2"/>
              </a:rPr>
              <a:t>D</a:t>
            </a:r>
            <a:r>
              <a:rPr lang="it-IT" dirty="0" smtClean="0"/>
              <a:t>V/</a:t>
            </a:r>
            <a:r>
              <a:rPr lang="it-IT" dirty="0" smtClean="0">
                <a:latin typeface="Symbol" panose="05050102010706020507" pitchFamily="18" charset="2"/>
              </a:rPr>
              <a:t>s</a:t>
            </a:r>
            <a:r>
              <a:rPr lang="it-IT" dirty="0" smtClean="0"/>
              <a:t>(</a:t>
            </a:r>
            <a:r>
              <a:rPr lang="it-IT" dirty="0" err="1" smtClean="0"/>
              <a:t>noise</a:t>
            </a:r>
            <a:r>
              <a:rPr lang="it-IT" dirty="0" smtClean="0"/>
              <a:t>) must be </a:t>
            </a:r>
            <a:r>
              <a:rPr lang="it-IT" dirty="0" err="1" smtClean="0"/>
              <a:t>very</a:t>
            </a:r>
            <a:r>
              <a:rPr lang="it-IT" dirty="0" smtClean="0"/>
              <a:t> high so </a:t>
            </a:r>
            <a:r>
              <a:rPr lang="it-IT" dirty="0" err="1" smtClean="0"/>
              <a:t>that</a:t>
            </a:r>
            <a:r>
              <a:rPr lang="it-IT" dirty="0" smtClean="0"/>
              <a:t> the </a:t>
            </a:r>
            <a:r>
              <a:rPr lang="it-IT" dirty="0" err="1" smtClean="0"/>
              <a:t>measurement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accurate. </a:t>
            </a:r>
            <a:r>
              <a:rPr lang="it-IT" dirty="0" err="1" smtClean="0"/>
              <a:t>This</a:t>
            </a:r>
            <a:r>
              <a:rPr lang="it-IT" dirty="0" smtClean="0"/>
              <a:t> can be </a:t>
            </a:r>
            <a:r>
              <a:rPr lang="it-IT" dirty="0" err="1" smtClean="0">
                <a:solidFill>
                  <a:srgbClr val="FF0000"/>
                </a:solidFill>
              </a:rPr>
              <a:t>guaranted</a:t>
            </a:r>
            <a:r>
              <a:rPr lang="it-IT" dirty="0" smtClean="0"/>
              <a:t> for a </a:t>
            </a:r>
            <a:r>
              <a:rPr lang="it-IT" dirty="0" err="1" smtClean="0"/>
              <a:t>logic</a:t>
            </a:r>
            <a:r>
              <a:rPr lang="it-IT" dirty="0"/>
              <a:t> </a:t>
            </a:r>
            <a:r>
              <a:rPr lang="it-IT" dirty="0" err="1" smtClean="0"/>
              <a:t>signal</a:t>
            </a:r>
            <a:r>
              <a:rPr lang="it-IT" dirty="0" smtClean="0"/>
              <a:t> (</a:t>
            </a:r>
            <a:r>
              <a:rPr lang="it-IT" dirty="0" smtClean="0">
                <a:latin typeface="Symbol" panose="05050102010706020507" pitchFamily="18" charset="2"/>
              </a:rPr>
              <a:t>D</a:t>
            </a:r>
            <a:r>
              <a:rPr lang="it-IT" dirty="0" smtClean="0"/>
              <a:t>V </a:t>
            </a:r>
            <a:r>
              <a:rPr lang="it-IT" dirty="0" err="1" smtClean="0"/>
              <a:t>about</a:t>
            </a:r>
            <a:r>
              <a:rPr lang="it-IT" dirty="0" smtClean="0"/>
              <a:t> 1 Volt </a:t>
            </a:r>
            <a:r>
              <a:rPr lang="it-IT" dirty="0" smtClean="0">
                <a:latin typeface="Symbol" panose="05050102010706020507" pitchFamily="18" charset="2"/>
              </a:rPr>
              <a:t>s</a:t>
            </a:r>
            <a:r>
              <a:rPr lang="it-IT" dirty="0" smtClean="0"/>
              <a:t>(</a:t>
            </a:r>
            <a:r>
              <a:rPr lang="it-IT" dirty="0" err="1" smtClean="0"/>
              <a:t>noise</a:t>
            </a:r>
            <a:r>
              <a:rPr lang="it-IT" dirty="0" smtClean="0"/>
              <a:t>) 5 </a:t>
            </a:r>
            <a:r>
              <a:rPr lang="it-IT" dirty="0" err="1" smtClean="0"/>
              <a:t>mV</a:t>
            </a:r>
            <a:r>
              <a:rPr lang="it-IT" dirty="0" smtClean="0"/>
              <a:t>)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>
                <a:solidFill>
                  <a:srgbClr val="FF0000"/>
                </a:solidFill>
              </a:rPr>
              <a:t>cannot</a:t>
            </a:r>
            <a:r>
              <a:rPr lang="it-IT" dirty="0" smtClean="0">
                <a:solidFill>
                  <a:srgbClr val="FF0000"/>
                </a:solidFill>
              </a:rPr>
              <a:t> be </a:t>
            </a:r>
            <a:r>
              <a:rPr lang="it-IT" dirty="0" err="1" smtClean="0">
                <a:solidFill>
                  <a:srgbClr val="FF0000"/>
                </a:solidFill>
              </a:rPr>
              <a:t>guaranted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for a detector </a:t>
            </a:r>
            <a:r>
              <a:rPr lang="it-IT" dirty="0" err="1" smtClean="0"/>
              <a:t>signal</a:t>
            </a:r>
            <a:r>
              <a:rPr lang="it-IT" dirty="0"/>
              <a:t>.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The </a:t>
            </a:r>
            <a:r>
              <a:rPr lang="it-IT" dirty="0" err="1" smtClean="0">
                <a:solidFill>
                  <a:srgbClr val="FF0000"/>
                </a:solidFill>
              </a:rPr>
              <a:t>described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strategy</a:t>
            </a:r>
            <a:r>
              <a:rPr lang="it-IT" dirty="0" smtClean="0">
                <a:solidFill>
                  <a:srgbClr val="FF0000"/>
                </a:solidFill>
              </a:rPr>
              <a:t> for timing </a:t>
            </a:r>
            <a:r>
              <a:rPr lang="it-IT" dirty="0" err="1" smtClean="0">
                <a:solidFill>
                  <a:srgbClr val="FF0000"/>
                </a:solidFill>
              </a:rPr>
              <a:t>measurements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is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different</a:t>
            </a:r>
            <a:r>
              <a:rPr lang="it-IT" dirty="0" smtClean="0">
                <a:solidFill>
                  <a:srgbClr val="FF0000"/>
                </a:solidFill>
              </a:rPr>
              <a:t> from the </a:t>
            </a:r>
            <a:r>
              <a:rPr lang="it-IT" dirty="0" err="1" smtClean="0">
                <a:solidFill>
                  <a:srgbClr val="FF0000"/>
                </a:solidFill>
              </a:rPr>
              <a:t>classic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one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this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means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we’ll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have</a:t>
            </a:r>
            <a:r>
              <a:rPr lang="it-IT" dirty="0" smtClean="0">
                <a:solidFill>
                  <a:srgbClr val="FF0000"/>
                </a:solidFill>
              </a:rPr>
              <a:t> to </a:t>
            </a:r>
            <a:r>
              <a:rPr lang="it-IT" dirty="0" err="1" smtClean="0">
                <a:solidFill>
                  <a:srgbClr val="FF0000"/>
                </a:solidFill>
              </a:rPr>
              <a:t>perform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many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tests</a:t>
            </a:r>
            <a:r>
              <a:rPr lang="it-IT" dirty="0" smtClean="0">
                <a:solidFill>
                  <a:srgbClr val="FF0000"/>
                </a:solidFill>
              </a:rPr>
              <a:t>….</a:t>
            </a:r>
            <a:r>
              <a:rPr lang="it-IT" dirty="0" err="1" smtClean="0">
                <a:solidFill>
                  <a:srgbClr val="FF0000"/>
                </a:solidFill>
              </a:rPr>
              <a:t>I’ve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described</a:t>
            </a:r>
            <a:r>
              <a:rPr lang="it-IT" dirty="0" smtClean="0">
                <a:solidFill>
                  <a:srgbClr val="FF0000"/>
                </a:solidFill>
              </a:rPr>
              <a:t> some of </a:t>
            </a:r>
            <a:r>
              <a:rPr lang="it-IT" dirty="0" err="1" smtClean="0">
                <a:solidFill>
                  <a:srgbClr val="FF0000"/>
                </a:solidFill>
              </a:rPr>
              <a:t>them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later</a:t>
            </a:r>
            <a:r>
              <a:rPr lang="it-IT" dirty="0" smtClean="0">
                <a:solidFill>
                  <a:srgbClr val="FF0000"/>
                </a:solidFill>
              </a:rPr>
              <a:t> on…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INFN Roma Tre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7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69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      trigger logic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9000" y="976973"/>
            <a:ext cx="4698812" cy="5289356"/>
          </a:xfrm>
        </p:spPr>
        <p:txBody>
          <a:bodyPr/>
          <a:lstStyle/>
          <a:p>
            <a:r>
              <a:rPr lang="en-US" dirty="0" smtClean="0"/>
              <a:t>FPGAs are perfectly fit to implement the trigger logic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Logic part + Clock distribution source in the FPGA and analog splitting to produce the 64 synchronous trigger signals in a mezzanine seems viable.</a:t>
            </a:r>
          </a:p>
          <a:p>
            <a:r>
              <a:rPr lang="en-US" dirty="0" smtClean="0"/>
              <a:t>We’ll use the latest FPGA Xilinx family to implement it (</a:t>
            </a:r>
            <a:r>
              <a:rPr lang="en-US" dirty="0" err="1" smtClean="0"/>
              <a:t>Zinq</a:t>
            </a:r>
            <a:r>
              <a:rPr lang="en-US" dirty="0" smtClean="0"/>
              <a:t> 7).</a:t>
            </a:r>
          </a:p>
          <a:p>
            <a:r>
              <a:rPr lang="en-US" dirty="0" smtClean="0"/>
              <a:t>The idea is to make use of a board already developed and program it for our purposes.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INFN Roma Tre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8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729740" y="976973"/>
            <a:ext cx="3849240" cy="2886930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227221" y="4828674"/>
            <a:ext cx="40366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board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developped</a:t>
            </a:r>
            <a:endParaRPr lang="it-IT" dirty="0" smtClean="0"/>
          </a:p>
          <a:p>
            <a:r>
              <a:rPr lang="it-IT" dirty="0"/>
              <a:t>b</a:t>
            </a:r>
            <a:r>
              <a:rPr lang="it-IT" dirty="0" smtClean="0"/>
              <a:t>y the LNF </a:t>
            </a:r>
            <a:r>
              <a:rPr lang="it-IT" dirty="0" err="1" smtClean="0"/>
              <a:t>electronic</a:t>
            </a:r>
            <a:r>
              <a:rPr lang="it-IT" dirty="0" smtClean="0"/>
              <a:t> workshop for</a:t>
            </a:r>
          </a:p>
          <a:p>
            <a:r>
              <a:rPr lang="it-IT" dirty="0" err="1"/>
              <a:t>a</a:t>
            </a:r>
            <a:r>
              <a:rPr lang="it-IT" dirty="0" err="1" smtClean="0"/>
              <a:t>nother</a:t>
            </a:r>
            <a:r>
              <a:rPr lang="it-IT" dirty="0" smtClean="0"/>
              <a:t> </a:t>
            </a:r>
            <a:r>
              <a:rPr lang="it-IT" dirty="0" err="1" smtClean="0"/>
              <a:t>experiment</a:t>
            </a:r>
            <a:r>
              <a:rPr lang="it-IT" dirty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can </a:t>
            </a:r>
            <a:r>
              <a:rPr lang="it-IT" dirty="0" err="1" smtClean="0"/>
              <a:t>make</a:t>
            </a:r>
            <a:endParaRPr lang="it-IT" dirty="0" smtClean="0"/>
          </a:p>
          <a:p>
            <a:r>
              <a:rPr lang="it-IT" dirty="0" smtClean="0"/>
              <a:t>a </a:t>
            </a:r>
            <a:r>
              <a:rPr lang="it-IT" dirty="0" err="1" smtClean="0"/>
              <a:t>good</a:t>
            </a:r>
            <a:r>
              <a:rPr lang="it-IT" dirty="0" smtClean="0"/>
              <a:t> use of </a:t>
            </a:r>
            <a:r>
              <a:rPr lang="it-IT" dirty="0" err="1" smtClean="0"/>
              <a:t>it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045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Laboratory</a:t>
            </a:r>
            <a:r>
              <a:rPr lang="it-IT" dirty="0" smtClean="0"/>
              <a:t> </a:t>
            </a:r>
            <a:r>
              <a:rPr lang="it-IT" dirty="0" err="1" smtClean="0"/>
              <a:t>tests</a:t>
            </a:r>
            <a:r>
              <a:rPr lang="it-IT" dirty="0" smtClean="0"/>
              <a:t> (E. Leonardi, P. </a:t>
            </a:r>
            <a:r>
              <a:rPr lang="it-IT" dirty="0" err="1" smtClean="0"/>
              <a:t>Branchini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V1742 brief </a:t>
            </a:r>
            <a:r>
              <a:rPr lang="it-IT" dirty="0" err="1" smtClean="0"/>
              <a:t>description</a:t>
            </a:r>
            <a:r>
              <a:rPr lang="it-IT" dirty="0" smtClean="0"/>
              <a:t> (from HW </a:t>
            </a:r>
            <a:r>
              <a:rPr lang="it-IT" dirty="0" err="1" smtClean="0"/>
              <a:t>point</a:t>
            </a:r>
            <a:r>
              <a:rPr lang="it-IT" dirty="0" smtClean="0"/>
              <a:t> of </a:t>
            </a:r>
            <a:r>
              <a:rPr lang="it-IT" dirty="0" err="1" smtClean="0"/>
              <a:t>view</a:t>
            </a:r>
            <a:r>
              <a:rPr lang="it-IT" dirty="0" smtClean="0"/>
              <a:t>).</a:t>
            </a:r>
          </a:p>
          <a:p>
            <a:r>
              <a:rPr lang="it-IT" dirty="0" smtClean="0"/>
              <a:t>clock </a:t>
            </a:r>
            <a:r>
              <a:rPr lang="it-IT" dirty="0" err="1" smtClean="0"/>
              <a:t>distribution</a:t>
            </a:r>
            <a:r>
              <a:rPr lang="it-IT" dirty="0" smtClean="0"/>
              <a:t> </a:t>
            </a:r>
            <a:r>
              <a:rPr lang="it-IT" dirty="0" err="1" smtClean="0"/>
              <a:t>strategy</a:t>
            </a:r>
            <a:r>
              <a:rPr lang="it-IT" dirty="0" smtClean="0"/>
              <a:t> </a:t>
            </a:r>
            <a:r>
              <a:rPr lang="it-IT" dirty="0" err="1" smtClean="0"/>
              <a:t>description</a:t>
            </a:r>
            <a:r>
              <a:rPr lang="it-IT" dirty="0" smtClean="0"/>
              <a:t>.</a:t>
            </a:r>
          </a:p>
          <a:p>
            <a:r>
              <a:rPr lang="it-IT" dirty="0" smtClean="0"/>
              <a:t>Distributed </a:t>
            </a:r>
            <a:r>
              <a:rPr lang="it-IT" dirty="0" err="1"/>
              <a:t>s</a:t>
            </a:r>
            <a:r>
              <a:rPr lang="it-IT" dirty="0" err="1" smtClean="0"/>
              <a:t>ignal</a:t>
            </a:r>
            <a:r>
              <a:rPr lang="it-IT" dirty="0" smtClean="0"/>
              <a:t> </a:t>
            </a:r>
            <a:r>
              <a:rPr lang="it-IT" dirty="0" err="1" smtClean="0"/>
              <a:t>characteristic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Description</a:t>
            </a:r>
            <a:r>
              <a:rPr lang="it-IT" dirty="0" smtClean="0"/>
              <a:t> of the </a:t>
            </a:r>
            <a:r>
              <a:rPr lang="it-IT" dirty="0" err="1" smtClean="0"/>
              <a:t>algorithm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to </a:t>
            </a:r>
            <a:r>
              <a:rPr lang="it-IT" dirty="0" err="1" smtClean="0"/>
              <a:t>measure</a:t>
            </a:r>
            <a:r>
              <a:rPr lang="it-IT" dirty="0" smtClean="0"/>
              <a:t> time.</a:t>
            </a:r>
          </a:p>
          <a:p>
            <a:r>
              <a:rPr lang="it-IT" dirty="0" smtClean="0"/>
              <a:t> </a:t>
            </a:r>
            <a:r>
              <a:rPr lang="it-IT" dirty="0" err="1" smtClean="0"/>
              <a:t>Results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Paolo </a:t>
            </a:r>
            <a:r>
              <a:rPr lang="en-GB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Branchini</a:t>
            </a:r>
            <a:r>
              <a:rPr lang="en-GB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– Roma Tre </a:t>
            </a:r>
            <a:endParaRPr lang="en-GB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C36A-65C5-6B48-A669-F4F9C2B40F67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79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NA62-PHVETO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1838</Words>
  <Application>Microsoft Office PowerPoint</Application>
  <PresentationFormat>Widescreen</PresentationFormat>
  <Paragraphs>235</Paragraphs>
  <Slides>20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Calibri</vt:lpstr>
      <vt:lpstr>Century Gothic</vt:lpstr>
      <vt:lpstr>Symbol</vt:lpstr>
      <vt:lpstr>Wingdings 2</vt:lpstr>
      <vt:lpstr>NA62-PHVETO</vt:lpstr>
      <vt:lpstr>L0TP studies</vt:lpstr>
      <vt:lpstr>Clock distribution scheme</vt:lpstr>
      <vt:lpstr>Trigger fan-out</vt:lpstr>
      <vt:lpstr>Busy handling</vt:lpstr>
      <vt:lpstr>Timing with PADME (a premise)</vt:lpstr>
      <vt:lpstr>Timing with PADME 1</vt:lpstr>
      <vt:lpstr>Timing with PADME 2 </vt:lpstr>
      <vt:lpstr>           trigger logic implementation</vt:lpstr>
      <vt:lpstr>Laboratory tests (E. Leonardi, P. Branchini)</vt:lpstr>
      <vt:lpstr>V1742 brief description (what we need to know)</vt:lpstr>
      <vt:lpstr>Clock distribution</vt:lpstr>
      <vt:lpstr>Distributed signal features</vt:lpstr>
      <vt:lpstr>Collected data samples</vt:lpstr>
      <vt:lpstr>Algorithm used</vt:lpstr>
      <vt:lpstr>Just a quick look at the waveform</vt:lpstr>
      <vt:lpstr>Just a quick look at the distributions</vt:lpstr>
      <vt:lpstr>First set signal from T.U. passive splitter for channels</vt:lpstr>
      <vt:lpstr>Signal from waveform generator + passive splitter for both trigger and «physics» 100 Hz</vt:lpstr>
      <vt:lpstr>What if we sample 2 boards with different rates?</vt:lpstr>
      <vt:lpstr>Conclusions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Clock distribution scheme</dc:title>
  <dc:creator>Paolo</dc:creator>
  <cp:lastModifiedBy>Paolo</cp:lastModifiedBy>
  <cp:revision>45</cp:revision>
  <dcterms:created xsi:type="dcterms:W3CDTF">2017-07-04T16:37:26Z</dcterms:created>
  <dcterms:modified xsi:type="dcterms:W3CDTF">2017-07-21T06:52:57Z</dcterms:modified>
</cp:coreProperties>
</file>