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7"/>
  </p:notesMasterIdLst>
  <p:sldIdLst>
    <p:sldId id="268" r:id="rId2"/>
    <p:sldId id="299" r:id="rId3"/>
    <p:sldId id="294" r:id="rId4"/>
    <p:sldId id="269" r:id="rId5"/>
    <p:sldId id="282" r:id="rId6"/>
    <p:sldId id="270" r:id="rId7"/>
    <p:sldId id="271" r:id="rId8"/>
    <p:sldId id="287" r:id="rId9"/>
    <p:sldId id="288" r:id="rId10"/>
    <p:sldId id="292" r:id="rId11"/>
    <p:sldId id="272" r:id="rId12"/>
    <p:sldId id="274" r:id="rId13"/>
    <p:sldId id="275" r:id="rId14"/>
    <p:sldId id="302" r:id="rId15"/>
    <p:sldId id="298" r:id="rId16"/>
    <p:sldId id="301" r:id="rId17"/>
    <p:sldId id="277" r:id="rId18"/>
    <p:sldId id="278" r:id="rId19"/>
    <p:sldId id="295" r:id="rId20"/>
    <p:sldId id="285" r:id="rId21"/>
    <p:sldId id="279" r:id="rId22"/>
    <p:sldId id="304" r:id="rId23"/>
    <p:sldId id="303" r:id="rId24"/>
    <p:sldId id="289" r:id="rId25"/>
    <p:sldId id="297" r:id="rId26"/>
    <p:sldId id="305" r:id="rId27"/>
    <p:sldId id="280" r:id="rId28"/>
    <p:sldId id="290" r:id="rId29"/>
    <p:sldId id="291" r:id="rId30"/>
    <p:sldId id="306" r:id="rId31"/>
    <p:sldId id="284" r:id="rId32"/>
    <p:sldId id="258" r:id="rId33"/>
    <p:sldId id="265" r:id="rId34"/>
    <p:sldId id="266" r:id="rId35"/>
    <p:sldId id="26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18"/>
    <p:restoredTop sz="94682"/>
  </p:normalViewPr>
  <p:slideViewPr>
    <p:cSldViewPr snapToGrid="0" snapToObjects="1">
      <p:cViewPr>
        <p:scale>
          <a:sx n="109" d="100"/>
          <a:sy n="109" d="100"/>
        </p:scale>
        <p:origin x="176" y="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jpeg"/><Relationship Id="rId1" Type="http://schemas.openxmlformats.org/officeDocument/2006/relationships/image" Target="../media/image67.jpeg"/><Relationship Id="rId2" Type="http://schemas.openxmlformats.org/officeDocument/2006/relationships/image" Target="../media/image68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jpeg"/><Relationship Id="rId1" Type="http://schemas.openxmlformats.org/officeDocument/2006/relationships/image" Target="../media/image67.jpeg"/><Relationship Id="rId2" Type="http://schemas.openxmlformats.org/officeDocument/2006/relationships/image" Target="../media/image6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F15D7D-73E8-3B4D-B25B-C95FBE3E0FEB}" type="doc">
      <dgm:prSet loTypeId="urn:microsoft.com/office/officeart/2005/8/layout/cycle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3171507-3E25-2D4E-A909-965A1047358D}">
      <dgm:prSet phldrT="[Text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 sz="1600" dirty="0" smtClean="0">
              <a:solidFill>
                <a:schemeClr val="tx1"/>
              </a:solidFill>
            </a:rPr>
            <a:t>LNF</a:t>
          </a:r>
          <a:br>
            <a:rPr lang="en-US" sz="1600" dirty="0" smtClean="0">
              <a:solidFill>
                <a:schemeClr val="tx1"/>
              </a:solidFill>
            </a:rPr>
          </a:br>
          <a:r>
            <a:rPr lang="en-US" sz="1600" dirty="0" err="1" smtClean="0">
              <a:solidFill>
                <a:schemeClr val="tx1"/>
              </a:solidFill>
            </a:rPr>
            <a:t>Gianotti</a:t>
          </a:r>
          <a:endParaRPr lang="en-US" sz="1600" dirty="0">
            <a:solidFill>
              <a:schemeClr val="tx1"/>
            </a:solidFill>
          </a:endParaRPr>
        </a:p>
      </dgm:t>
    </dgm:pt>
    <dgm:pt modelId="{4300C265-9771-B44B-B0F1-80646F5BCFF6}" type="parTrans" cxnId="{AFAA1B81-E18D-5A4F-BB6E-5F40BBD7D280}">
      <dgm:prSet/>
      <dgm:spPr/>
      <dgm:t>
        <a:bodyPr/>
        <a:lstStyle/>
        <a:p>
          <a:endParaRPr lang="en-US"/>
        </a:p>
      </dgm:t>
    </dgm:pt>
    <dgm:pt modelId="{7BB9FBB1-1041-7949-BEF7-EF6F33F19B65}" type="sibTrans" cxnId="{AFAA1B81-E18D-5A4F-BB6E-5F40BBD7D280}">
      <dgm:prSet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/>
        </a:p>
      </dgm:t>
    </dgm:pt>
    <dgm:pt modelId="{F9F6F9FE-2086-744B-BE9B-B10C3B982CD2}">
      <dgm:prSet phldrT="[Text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 anchor="ctr"/>
        <a:lstStyle/>
        <a:p>
          <a:r>
            <a:rPr lang="en-US" sz="1500" dirty="0" smtClean="0">
              <a:solidFill>
                <a:schemeClr val="tx1"/>
              </a:solidFill>
            </a:rPr>
            <a:t>Sofia</a:t>
          </a:r>
          <a:br>
            <a:rPr lang="en-US" sz="1500" dirty="0" smtClean="0">
              <a:solidFill>
                <a:schemeClr val="tx1"/>
              </a:solidFill>
            </a:rPr>
          </a:br>
          <a:r>
            <a:rPr lang="en-US" sz="1500" dirty="0" err="1" smtClean="0">
              <a:solidFill>
                <a:schemeClr val="tx1"/>
              </a:solidFill>
            </a:rPr>
            <a:t>Kozhuharov</a:t>
          </a:r>
          <a:endParaRPr lang="en-US" sz="1500" dirty="0">
            <a:solidFill>
              <a:schemeClr val="tx1"/>
            </a:solidFill>
          </a:endParaRPr>
        </a:p>
      </dgm:t>
    </dgm:pt>
    <dgm:pt modelId="{83668895-C492-5F44-B733-1DE711410EED}" type="parTrans" cxnId="{9D15EB35-D301-BD4A-A5D0-29DB89335BA3}">
      <dgm:prSet/>
      <dgm:spPr/>
      <dgm:t>
        <a:bodyPr/>
        <a:lstStyle/>
        <a:p>
          <a:endParaRPr lang="en-US"/>
        </a:p>
      </dgm:t>
    </dgm:pt>
    <dgm:pt modelId="{0AC13269-6178-4A4E-8E06-452C924097C5}" type="sibTrans" cxnId="{9D15EB35-D301-BD4A-A5D0-29DB89335BA3}">
      <dgm:prSet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/>
        </a:p>
      </dgm:t>
    </dgm:pt>
    <dgm:pt modelId="{AD32AB79-B4F8-4046-91AB-FFB832834CF2}">
      <dgm:prSet phldrT="[Text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 anchor="b"/>
        <a:lstStyle/>
        <a:p>
          <a:r>
            <a:rPr lang="en-US" sz="1600" dirty="0" smtClean="0">
              <a:solidFill>
                <a:schemeClr val="tx1"/>
              </a:solidFill>
            </a:rPr>
            <a:t>Cornell</a:t>
          </a:r>
          <a:br>
            <a:rPr lang="en-US" sz="1600" dirty="0" smtClean="0">
              <a:solidFill>
                <a:schemeClr val="tx1"/>
              </a:solidFill>
            </a:rPr>
          </a:br>
          <a:r>
            <a:rPr lang="en-US" sz="1600" dirty="0" smtClean="0">
              <a:solidFill>
                <a:schemeClr val="tx1"/>
              </a:solidFill>
            </a:rPr>
            <a:t>Alexander</a:t>
          </a:r>
          <a:endParaRPr lang="en-US" sz="1600" dirty="0">
            <a:solidFill>
              <a:schemeClr val="tx1"/>
            </a:solidFill>
          </a:endParaRPr>
        </a:p>
      </dgm:t>
    </dgm:pt>
    <dgm:pt modelId="{BCD84B2F-4D55-4141-A54C-F2878ED11FA9}" type="parTrans" cxnId="{D225D590-E764-B54C-81D3-F5715CE23AFA}">
      <dgm:prSet/>
      <dgm:spPr/>
      <dgm:t>
        <a:bodyPr/>
        <a:lstStyle/>
        <a:p>
          <a:endParaRPr lang="en-US"/>
        </a:p>
      </dgm:t>
    </dgm:pt>
    <dgm:pt modelId="{BF0C24A4-3E55-6E43-B685-562704E08823}" type="sibTrans" cxnId="{D225D590-E764-B54C-81D3-F5715CE23AFA}">
      <dgm:prSet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/>
        </a:p>
      </dgm:t>
    </dgm:pt>
    <dgm:pt modelId="{9116A385-2CC1-664A-B7A5-B9AFEB81D0A3}">
      <dgm:prSet phldrT="[Text]" custT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r>
            <a:rPr lang="en-US" sz="1200" dirty="0" smtClean="0">
              <a:solidFill>
                <a:schemeClr val="tx1"/>
              </a:solidFill>
            </a:rPr>
            <a:t>Debrecen</a:t>
          </a:r>
          <a:br>
            <a:rPr lang="en-US" sz="1200" dirty="0" smtClean="0">
              <a:solidFill>
                <a:schemeClr val="tx1"/>
              </a:solidFill>
            </a:rPr>
          </a:br>
          <a:r>
            <a:rPr lang="en-US" sz="1200" dirty="0" err="1" smtClean="0">
              <a:solidFill>
                <a:schemeClr val="tx1"/>
              </a:solidFill>
            </a:rPr>
            <a:t>Krashnahorkay</a:t>
          </a:r>
          <a:endParaRPr lang="en-US" sz="1200" dirty="0">
            <a:solidFill>
              <a:schemeClr val="tx1"/>
            </a:solidFill>
          </a:endParaRPr>
        </a:p>
      </dgm:t>
    </dgm:pt>
    <dgm:pt modelId="{2C110B46-849B-4248-B1B3-43DC8F848683}" type="parTrans" cxnId="{BA9D9B4A-831F-1C46-80FA-C6FCF25EC3DD}">
      <dgm:prSet/>
      <dgm:spPr/>
      <dgm:t>
        <a:bodyPr/>
        <a:lstStyle/>
        <a:p>
          <a:endParaRPr lang="en-US"/>
        </a:p>
      </dgm:t>
    </dgm:pt>
    <dgm:pt modelId="{A7E1E19F-F134-9E4A-824C-6C8F8B099FE8}" type="sibTrans" cxnId="{BA9D9B4A-831F-1C46-80FA-C6FCF25EC3DD}">
      <dgm:prSet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/>
        </a:p>
      </dgm:t>
    </dgm:pt>
    <dgm:pt modelId="{85B4D7D0-EC4C-B24D-AE51-D29CDA2F4A84}">
      <dgm:prSet phldrT="[Text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 sz="1600" dirty="0" smtClean="0">
              <a:solidFill>
                <a:schemeClr val="tx1"/>
              </a:solidFill>
            </a:rPr>
            <a:t>Roma1</a:t>
          </a:r>
          <a:br>
            <a:rPr lang="en-US" sz="1600" dirty="0" smtClean="0">
              <a:solidFill>
                <a:schemeClr val="tx1"/>
              </a:solidFill>
            </a:rPr>
          </a:br>
          <a:r>
            <a:rPr lang="en-US" sz="1600" dirty="0" smtClean="0">
              <a:solidFill>
                <a:schemeClr val="tx1"/>
              </a:solidFill>
            </a:rPr>
            <a:t>Valente</a:t>
          </a:r>
          <a:endParaRPr lang="en-US" sz="1600" dirty="0">
            <a:solidFill>
              <a:schemeClr val="tx1"/>
            </a:solidFill>
          </a:endParaRPr>
        </a:p>
      </dgm:t>
    </dgm:pt>
    <dgm:pt modelId="{FDC3AAC0-E19C-194E-B541-93BADBAB82FF}" type="parTrans" cxnId="{AF5B06B1-8D0B-A04B-B974-7C7C253910E7}">
      <dgm:prSet/>
      <dgm:spPr/>
      <dgm:t>
        <a:bodyPr/>
        <a:lstStyle/>
        <a:p>
          <a:endParaRPr lang="en-US"/>
        </a:p>
      </dgm:t>
    </dgm:pt>
    <dgm:pt modelId="{427B4B92-7595-FD46-A285-8608A03BAA2F}" type="sibTrans" cxnId="{AF5B06B1-8D0B-A04B-B974-7C7C253910E7}">
      <dgm:prSet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>
            <a:solidFill>
              <a:schemeClr val="accent5"/>
            </a:solidFill>
          </a:endParaRPr>
        </a:p>
      </dgm:t>
    </dgm:pt>
    <dgm:pt modelId="{8C71197B-4D7D-B740-9B68-F2E98A57B8D4}">
      <dgm:prSet phldrT="[Text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 sz="1600" dirty="0" smtClean="0">
              <a:solidFill>
                <a:schemeClr val="tx1"/>
              </a:solidFill>
            </a:rPr>
            <a:t>Lecce</a:t>
          </a:r>
          <a:br>
            <a:rPr lang="en-US" sz="1600" dirty="0" smtClean="0">
              <a:solidFill>
                <a:schemeClr val="tx1"/>
              </a:solidFill>
            </a:rPr>
          </a:br>
          <a:r>
            <a:rPr lang="en-US" sz="1600" dirty="0" err="1" smtClean="0">
              <a:solidFill>
                <a:schemeClr val="tx1"/>
              </a:solidFill>
            </a:rPr>
            <a:t>Chiodini</a:t>
          </a:r>
          <a:endParaRPr lang="en-US" sz="1600" dirty="0">
            <a:solidFill>
              <a:schemeClr val="tx1"/>
            </a:solidFill>
          </a:endParaRPr>
        </a:p>
      </dgm:t>
    </dgm:pt>
    <dgm:pt modelId="{DCF3A7CB-A660-7E4F-9239-6DF856151A26}" type="parTrans" cxnId="{E9771232-2576-4646-87D8-24AE2A712A16}">
      <dgm:prSet/>
      <dgm:spPr/>
      <dgm:t>
        <a:bodyPr/>
        <a:lstStyle/>
        <a:p>
          <a:endParaRPr lang="en-US"/>
        </a:p>
      </dgm:t>
    </dgm:pt>
    <dgm:pt modelId="{BABA24B1-FDE3-374F-9ED1-CE1913433A1E}" type="sibTrans" cxnId="{E9771232-2576-4646-87D8-24AE2A712A16}">
      <dgm:prSet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/>
        </a:p>
      </dgm:t>
    </dgm:pt>
    <dgm:pt modelId="{24473C8F-680B-B349-B9E0-44C2B3105E78}">
      <dgm:prSet phldrT="[Text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 anchor="b"/>
        <a:lstStyle/>
        <a:p>
          <a:r>
            <a:rPr lang="en-US" dirty="0" smtClean="0">
              <a:solidFill>
                <a:schemeClr val="tx1"/>
              </a:solidFill>
            </a:rPr>
            <a:t>W.M College</a:t>
          </a:r>
          <a:br>
            <a:rPr lang="en-US" dirty="0" smtClean="0">
              <a:solidFill>
                <a:schemeClr val="tx1"/>
              </a:solidFill>
            </a:rPr>
          </a:br>
          <a:r>
            <a:rPr lang="en-US" dirty="0" err="1" smtClean="0">
              <a:solidFill>
                <a:schemeClr val="tx1"/>
              </a:solidFill>
            </a:rPr>
            <a:t>Wojtsekhowski</a:t>
          </a:r>
          <a:endParaRPr lang="en-US" dirty="0">
            <a:solidFill>
              <a:schemeClr val="tx1"/>
            </a:solidFill>
          </a:endParaRPr>
        </a:p>
      </dgm:t>
    </dgm:pt>
    <dgm:pt modelId="{0BEF2FBF-5B8B-9A49-8662-CEEB01078668}" type="parTrans" cxnId="{047CDC30-9041-1440-8375-D18B60D54EF2}">
      <dgm:prSet/>
      <dgm:spPr/>
      <dgm:t>
        <a:bodyPr/>
        <a:lstStyle/>
        <a:p>
          <a:endParaRPr lang="en-US"/>
        </a:p>
      </dgm:t>
    </dgm:pt>
    <dgm:pt modelId="{C6A9C1B0-2CE6-9644-B480-8BC7BF929C8B}" type="sibTrans" cxnId="{047CDC30-9041-1440-8375-D18B60D54EF2}">
      <dgm:prSet/>
      <dgm:spPr/>
      <dgm:t>
        <a:bodyPr/>
        <a:lstStyle/>
        <a:p>
          <a:endParaRPr lang="en-US"/>
        </a:p>
      </dgm:t>
    </dgm:pt>
    <dgm:pt modelId="{86FBD5D9-4B0F-D047-B361-60CEC4F25F6C}" type="pres">
      <dgm:prSet presAssocID="{9BF15D7D-73E8-3B4D-B25B-C95FBE3E0FE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9CD55F0-16F4-B249-859A-4CB326593A6C}" type="pres">
      <dgm:prSet presAssocID="{23171507-3E25-2D4E-A909-965A1047358D}" presName="node" presStyleLbl="node1" presStyleIdx="0" presStyleCnt="7" custScaleX="109819" custScaleY="1098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E58CF3-9DDA-7642-8E64-CD3464B271C3}" type="pres">
      <dgm:prSet presAssocID="{7BB9FBB1-1041-7949-BEF7-EF6F33F19B65}" presName="sibTrans" presStyleLbl="sibTrans2D1" presStyleIdx="0" presStyleCnt="7"/>
      <dgm:spPr/>
      <dgm:t>
        <a:bodyPr/>
        <a:lstStyle/>
        <a:p>
          <a:endParaRPr lang="en-US"/>
        </a:p>
      </dgm:t>
    </dgm:pt>
    <dgm:pt modelId="{DE1F20AA-4D71-854A-8851-94E1A6F48399}" type="pres">
      <dgm:prSet presAssocID="{7BB9FBB1-1041-7949-BEF7-EF6F33F19B65}" presName="connectorText" presStyleLbl="sibTrans2D1" presStyleIdx="0" presStyleCnt="7"/>
      <dgm:spPr/>
      <dgm:t>
        <a:bodyPr/>
        <a:lstStyle/>
        <a:p>
          <a:endParaRPr lang="en-US"/>
        </a:p>
      </dgm:t>
    </dgm:pt>
    <dgm:pt modelId="{02BB47C4-C4DA-3240-B761-C32584D0F2BB}" type="pres">
      <dgm:prSet presAssocID="{F9F6F9FE-2086-744B-BE9B-B10C3B982CD2}" presName="node" presStyleLbl="node1" presStyleIdx="1" presStyleCnt="7" custScaleX="120002" custScaleY="1141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BCD7CE-09E5-1E45-9267-0924718DE411}" type="pres">
      <dgm:prSet presAssocID="{0AC13269-6178-4A4E-8E06-452C924097C5}" presName="sibTrans" presStyleLbl="sibTrans2D1" presStyleIdx="1" presStyleCnt="7"/>
      <dgm:spPr/>
      <dgm:t>
        <a:bodyPr/>
        <a:lstStyle/>
        <a:p>
          <a:endParaRPr lang="en-US"/>
        </a:p>
      </dgm:t>
    </dgm:pt>
    <dgm:pt modelId="{4E98A988-67F5-C84C-8745-B4494653BAA1}" type="pres">
      <dgm:prSet presAssocID="{0AC13269-6178-4A4E-8E06-452C924097C5}" presName="connectorText" presStyleLbl="sibTrans2D1" presStyleIdx="1" presStyleCnt="7"/>
      <dgm:spPr/>
      <dgm:t>
        <a:bodyPr/>
        <a:lstStyle/>
        <a:p>
          <a:endParaRPr lang="en-US"/>
        </a:p>
      </dgm:t>
    </dgm:pt>
    <dgm:pt modelId="{D42A085B-7B1C-FA4D-BA1C-6692D396191D}" type="pres">
      <dgm:prSet presAssocID="{AD32AB79-B4F8-4046-91AB-FFB832834CF2}" presName="node" presStyleLbl="node1" presStyleIdx="2" presStyleCnt="7" custScaleX="109819" custScaleY="1098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40E0AE-65BA-8748-8FC2-C345294C16FD}" type="pres">
      <dgm:prSet presAssocID="{BF0C24A4-3E55-6E43-B685-562704E08823}" presName="sibTrans" presStyleLbl="sibTrans2D1" presStyleIdx="2" presStyleCnt="7"/>
      <dgm:spPr/>
      <dgm:t>
        <a:bodyPr/>
        <a:lstStyle/>
        <a:p>
          <a:endParaRPr lang="en-US"/>
        </a:p>
      </dgm:t>
    </dgm:pt>
    <dgm:pt modelId="{7D8E7D55-FAFA-4F4F-A605-67BFD75D6248}" type="pres">
      <dgm:prSet presAssocID="{BF0C24A4-3E55-6E43-B685-562704E08823}" presName="connectorText" presStyleLbl="sibTrans2D1" presStyleIdx="2" presStyleCnt="7"/>
      <dgm:spPr/>
      <dgm:t>
        <a:bodyPr/>
        <a:lstStyle/>
        <a:p>
          <a:endParaRPr lang="en-US"/>
        </a:p>
      </dgm:t>
    </dgm:pt>
    <dgm:pt modelId="{AA019C58-74E6-1145-BF63-5F7BE97960EF}" type="pres">
      <dgm:prSet presAssocID="{24473C8F-680B-B349-B9E0-44C2B3105E78}" presName="node" presStyleLbl="node1" presStyleIdx="3" presStyleCnt="7" custScaleX="109819" custScaleY="1098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03CD08-E44D-3943-B520-ED5B8EAEA4C7}" type="pres">
      <dgm:prSet presAssocID="{C6A9C1B0-2CE6-9644-B480-8BC7BF929C8B}" presName="sibTrans" presStyleLbl="sibTrans2D1" presStyleIdx="3" presStyleCnt="7"/>
      <dgm:spPr/>
      <dgm:t>
        <a:bodyPr/>
        <a:lstStyle/>
        <a:p>
          <a:endParaRPr lang="en-US"/>
        </a:p>
      </dgm:t>
    </dgm:pt>
    <dgm:pt modelId="{C2779803-619A-F14A-A46F-C48F5EDFE06D}" type="pres">
      <dgm:prSet presAssocID="{C6A9C1B0-2CE6-9644-B480-8BC7BF929C8B}" presName="connectorText" presStyleLbl="sibTrans2D1" presStyleIdx="3" presStyleCnt="7"/>
      <dgm:spPr/>
      <dgm:t>
        <a:bodyPr/>
        <a:lstStyle/>
        <a:p>
          <a:endParaRPr lang="en-US"/>
        </a:p>
      </dgm:t>
    </dgm:pt>
    <dgm:pt modelId="{0461A7B8-D2E1-8248-82F8-438C566C7D30}" type="pres">
      <dgm:prSet presAssocID="{9116A385-2CC1-664A-B7A5-B9AFEB81D0A3}" presName="node" presStyleLbl="node1" presStyleIdx="4" presStyleCnt="7" custScaleX="123063" custScaleY="1285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61BDDA-19AE-4F47-AC9B-FE2205056981}" type="pres">
      <dgm:prSet presAssocID="{A7E1E19F-F134-9E4A-824C-6C8F8B099FE8}" presName="sibTrans" presStyleLbl="sibTrans2D1" presStyleIdx="4" presStyleCnt="7"/>
      <dgm:spPr/>
      <dgm:t>
        <a:bodyPr/>
        <a:lstStyle/>
        <a:p>
          <a:endParaRPr lang="en-US"/>
        </a:p>
      </dgm:t>
    </dgm:pt>
    <dgm:pt modelId="{3EA09652-76FA-3444-83AF-4B5B05244744}" type="pres">
      <dgm:prSet presAssocID="{A7E1E19F-F134-9E4A-824C-6C8F8B099FE8}" presName="connectorText" presStyleLbl="sibTrans2D1" presStyleIdx="4" presStyleCnt="7"/>
      <dgm:spPr/>
      <dgm:t>
        <a:bodyPr/>
        <a:lstStyle/>
        <a:p>
          <a:endParaRPr lang="en-US"/>
        </a:p>
      </dgm:t>
    </dgm:pt>
    <dgm:pt modelId="{573B114C-4F97-1C47-8C88-600ECF8A3503}" type="pres">
      <dgm:prSet presAssocID="{85B4D7D0-EC4C-B24D-AE51-D29CDA2F4A84}" presName="node" presStyleLbl="node1" presStyleIdx="5" presStyleCnt="7" custScaleX="109819" custScaleY="1098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AADEA9-5D0D-CF4E-AABE-90646B72CC69}" type="pres">
      <dgm:prSet presAssocID="{427B4B92-7595-FD46-A285-8608A03BAA2F}" presName="sibTrans" presStyleLbl="sibTrans2D1" presStyleIdx="5" presStyleCnt="7"/>
      <dgm:spPr/>
      <dgm:t>
        <a:bodyPr/>
        <a:lstStyle/>
        <a:p>
          <a:endParaRPr lang="en-US"/>
        </a:p>
      </dgm:t>
    </dgm:pt>
    <dgm:pt modelId="{5A1D6809-E86D-D34C-A2B6-00E44ED3DE3C}" type="pres">
      <dgm:prSet presAssocID="{427B4B92-7595-FD46-A285-8608A03BAA2F}" presName="connectorText" presStyleLbl="sibTrans2D1" presStyleIdx="5" presStyleCnt="7"/>
      <dgm:spPr/>
      <dgm:t>
        <a:bodyPr/>
        <a:lstStyle/>
        <a:p>
          <a:endParaRPr lang="en-US"/>
        </a:p>
      </dgm:t>
    </dgm:pt>
    <dgm:pt modelId="{B2802106-378C-6443-B214-2D277494FA19}" type="pres">
      <dgm:prSet presAssocID="{8C71197B-4D7D-B740-9B68-F2E98A57B8D4}" presName="node" presStyleLbl="node1" presStyleIdx="6" presStyleCnt="7" custScaleX="109819" custScaleY="1098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527D87-501D-E041-9F22-8C2BD1A0A296}" type="pres">
      <dgm:prSet presAssocID="{BABA24B1-FDE3-374F-9ED1-CE1913433A1E}" presName="sibTrans" presStyleLbl="sibTrans2D1" presStyleIdx="6" presStyleCnt="7"/>
      <dgm:spPr/>
      <dgm:t>
        <a:bodyPr/>
        <a:lstStyle/>
        <a:p>
          <a:endParaRPr lang="en-US"/>
        </a:p>
      </dgm:t>
    </dgm:pt>
    <dgm:pt modelId="{D15F4F2D-E6CF-504B-BF63-2D065FCF8255}" type="pres">
      <dgm:prSet presAssocID="{BABA24B1-FDE3-374F-9ED1-CE1913433A1E}" presName="connectorText" presStyleLbl="sibTrans2D1" presStyleIdx="6" presStyleCnt="7"/>
      <dgm:spPr/>
      <dgm:t>
        <a:bodyPr/>
        <a:lstStyle/>
        <a:p>
          <a:endParaRPr lang="en-US"/>
        </a:p>
      </dgm:t>
    </dgm:pt>
  </dgm:ptLst>
  <dgm:cxnLst>
    <dgm:cxn modelId="{03B9B85C-7DC0-5B45-B6D7-38C25C2EB169}" type="presOf" srcId="{427B4B92-7595-FD46-A285-8608A03BAA2F}" destId="{5A1D6809-E86D-D34C-A2B6-00E44ED3DE3C}" srcOrd="1" destOrd="0" presId="urn:microsoft.com/office/officeart/2005/8/layout/cycle2"/>
    <dgm:cxn modelId="{47DA5561-9296-7649-ADAB-231385B14889}" type="presOf" srcId="{24473C8F-680B-B349-B9E0-44C2B3105E78}" destId="{AA019C58-74E6-1145-BF63-5F7BE97960EF}" srcOrd="0" destOrd="0" presId="urn:microsoft.com/office/officeart/2005/8/layout/cycle2"/>
    <dgm:cxn modelId="{6673A236-8A83-D642-B596-B02D1A9C5D47}" type="presOf" srcId="{C6A9C1B0-2CE6-9644-B480-8BC7BF929C8B}" destId="{C2779803-619A-F14A-A46F-C48F5EDFE06D}" srcOrd="1" destOrd="0" presId="urn:microsoft.com/office/officeart/2005/8/layout/cycle2"/>
    <dgm:cxn modelId="{D225D590-E764-B54C-81D3-F5715CE23AFA}" srcId="{9BF15D7D-73E8-3B4D-B25B-C95FBE3E0FEB}" destId="{AD32AB79-B4F8-4046-91AB-FFB832834CF2}" srcOrd="2" destOrd="0" parTransId="{BCD84B2F-4D55-4141-A54C-F2878ED11FA9}" sibTransId="{BF0C24A4-3E55-6E43-B685-562704E08823}"/>
    <dgm:cxn modelId="{2F66EFC0-43C5-F44E-B4D4-3F31927F2485}" type="presOf" srcId="{A7E1E19F-F134-9E4A-824C-6C8F8B099FE8}" destId="{DF61BDDA-19AE-4F47-AC9B-FE2205056981}" srcOrd="0" destOrd="0" presId="urn:microsoft.com/office/officeart/2005/8/layout/cycle2"/>
    <dgm:cxn modelId="{9D15EB35-D301-BD4A-A5D0-29DB89335BA3}" srcId="{9BF15D7D-73E8-3B4D-B25B-C95FBE3E0FEB}" destId="{F9F6F9FE-2086-744B-BE9B-B10C3B982CD2}" srcOrd="1" destOrd="0" parTransId="{83668895-C492-5F44-B733-1DE711410EED}" sibTransId="{0AC13269-6178-4A4E-8E06-452C924097C5}"/>
    <dgm:cxn modelId="{86AB9987-7CAE-434B-8FAD-A847FD36C28D}" type="presOf" srcId="{BF0C24A4-3E55-6E43-B685-562704E08823}" destId="{A740E0AE-65BA-8748-8FC2-C345294C16FD}" srcOrd="0" destOrd="0" presId="urn:microsoft.com/office/officeart/2005/8/layout/cycle2"/>
    <dgm:cxn modelId="{5E439490-C92C-6740-A9DF-8FC3F9F24281}" type="presOf" srcId="{BF0C24A4-3E55-6E43-B685-562704E08823}" destId="{7D8E7D55-FAFA-4F4F-A605-67BFD75D6248}" srcOrd="1" destOrd="0" presId="urn:microsoft.com/office/officeart/2005/8/layout/cycle2"/>
    <dgm:cxn modelId="{AFAA1B81-E18D-5A4F-BB6E-5F40BBD7D280}" srcId="{9BF15D7D-73E8-3B4D-B25B-C95FBE3E0FEB}" destId="{23171507-3E25-2D4E-A909-965A1047358D}" srcOrd="0" destOrd="0" parTransId="{4300C265-9771-B44B-B0F1-80646F5BCFF6}" sibTransId="{7BB9FBB1-1041-7949-BEF7-EF6F33F19B65}"/>
    <dgm:cxn modelId="{4D334D76-FDEF-E947-ABE7-05DCE3D044CE}" type="presOf" srcId="{A7E1E19F-F134-9E4A-824C-6C8F8B099FE8}" destId="{3EA09652-76FA-3444-83AF-4B5B05244744}" srcOrd="1" destOrd="0" presId="urn:microsoft.com/office/officeart/2005/8/layout/cycle2"/>
    <dgm:cxn modelId="{3A6E133B-D075-9145-AD0E-9FC48B481CE8}" type="presOf" srcId="{8C71197B-4D7D-B740-9B68-F2E98A57B8D4}" destId="{B2802106-378C-6443-B214-2D277494FA19}" srcOrd="0" destOrd="0" presId="urn:microsoft.com/office/officeart/2005/8/layout/cycle2"/>
    <dgm:cxn modelId="{047CDC30-9041-1440-8375-D18B60D54EF2}" srcId="{9BF15D7D-73E8-3B4D-B25B-C95FBE3E0FEB}" destId="{24473C8F-680B-B349-B9E0-44C2B3105E78}" srcOrd="3" destOrd="0" parTransId="{0BEF2FBF-5B8B-9A49-8662-CEEB01078668}" sibTransId="{C6A9C1B0-2CE6-9644-B480-8BC7BF929C8B}"/>
    <dgm:cxn modelId="{DB7A8390-C160-2C44-9EC0-079B635220AD}" type="presOf" srcId="{7BB9FBB1-1041-7949-BEF7-EF6F33F19B65}" destId="{DE1F20AA-4D71-854A-8851-94E1A6F48399}" srcOrd="1" destOrd="0" presId="urn:microsoft.com/office/officeart/2005/8/layout/cycle2"/>
    <dgm:cxn modelId="{F6920488-0768-114E-95DD-A8140B4765EC}" type="presOf" srcId="{F9F6F9FE-2086-744B-BE9B-B10C3B982CD2}" destId="{02BB47C4-C4DA-3240-B761-C32584D0F2BB}" srcOrd="0" destOrd="0" presId="urn:microsoft.com/office/officeart/2005/8/layout/cycle2"/>
    <dgm:cxn modelId="{BA9D9B4A-831F-1C46-80FA-C6FCF25EC3DD}" srcId="{9BF15D7D-73E8-3B4D-B25B-C95FBE3E0FEB}" destId="{9116A385-2CC1-664A-B7A5-B9AFEB81D0A3}" srcOrd="4" destOrd="0" parTransId="{2C110B46-849B-4248-B1B3-43DC8F848683}" sibTransId="{A7E1E19F-F134-9E4A-824C-6C8F8B099FE8}"/>
    <dgm:cxn modelId="{10140C60-4334-C240-B3BD-BC755B2CF6A1}" type="presOf" srcId="{C6A9C1B0-2CE6-9644-B480-8BC7BF929C8B}" destId="{F303CD08-E44D-3943-B520-ED5B8EAEA4C7}" srcOrd="0" destOrd="0" presId="urn:microsoft.com/office/officeart/2005/8/layout/cycle2"/>
    <dgm:cxn modelId="{A2A97205-1F9D-2542-8308-2457FCE31BA9}" type="presOf" srcId="{BABA24B1-FDE3-374F-9ED1-CE1913433A1E}" destId="{11527D87-501D-E041-9F22-8C2BD1A0A296}" srcOrd="0" destOrd="0" presId="urn:microsoft.com/office/officeart/2005/8/layout/cycle2"/>
    <dgm:cxn modelId="{FD22E1E7-831D-5D42-846A-7E11766BA6BB}" type="presOf" srcId="{23171507-3E25-2D4E-A909-965A1047358D}" destId="{49CD55F0-16F4-B249-859A-4CB326593A6C}" srcOrd="0" destOrd="0" presId="urn:microsoft.com/office/officeart/2005/8/layout/cycle2"/>
    <dgm:cxn modelId="{DBE5C155-E6F5-6C4D-973D-7225B821542E}" type="presOf" srcId="{9116A385-2CC1-664A-B7A5-B9AFEB81D0A3}" destId="{0461A7B8-D2E1-8248-82F8-438C566C7D30}" srcOrd="0" destOrd="0" presId="urn:microsoft.com/office/officeart/2005/8/layout/cycle2"/>
    <dgm:cxn modelId="{BA0D4E8A-CBE2-B645-9F72-781A8A35274E}" type="presOf" srcId="{7BB9FBB1-1041-7949-BEF7-EF6F33F19B65}" destId="{D3E58CF3-9DDA-7642-8E64-CD3464B271C3}" srcOrd="0" destOrd="0" presId="urn:microsoft.com/office/officeart/2005/8/layout/cycle2"/>
    <dgm:cxn modelId="{519A0C37-B96B-004E-9909-C87B86102F7A}" type="presOf" srcId="{0AC13269-6178-4A4E-8E06-452C924097C5}" destId="{28BCD7CE-09E5-1E45-9267-0924718DE411}" srcOrd="0" destOrd="0" presId="urn:microsoft.com/office/officeart/2005/8/layout/cycle2"/>
    <dgm:cxn modelId="{8898CD05-1F28-DA46-A210-844225E83322}" type="presOf" srcId="{AD32AB79-B4F8-4046-91AB-FFB832834CF2}" destId="{D42A085B-7B1C-FA4D-BA1C-6692D396191D}" srcOrd="0" destOrd="0" presId="urn:microsoft.com/office/officeart/2005/8/layout/cycle2"/>
    <dgm:cxn modelId="{1348C805-8D2F-E74F-8315-98A82832A4AB}" type="presOf" srcId="{427B4B92-7595-FD46-A285-8608A03BAA2F}" destId="{6CAADEA9-5D0D-CF4E-AABE-90646B72CC69}" srcOrd="0" destOrd="0" presId="urn:microsoft.com/office/officeart/2005/8/layout/cycle2"/>
    <dgm:cxn modelId="{80BACF01-A57B-C24A-9EE8-C8E5EF963D03}" type="presOf" srcId="{BABA24B1-FDE3-374F-9ED1-CE1913433A1E}" destId="{D15F4F2D-E6CF-504B-BF63-2D065FCF8255}" srcOrd="1" destOrd="0" presId="urn:microsoft.com/office/officeart/2005/8/layout/cycle2"/>
    <dgm:cxn modelId="{4208B9B8-E8B2-484E-B92D-4829F0BF4FCA}" type="presOf" srcId="{9BF15D7D-73E8-3B4D-B25B-C95FBE3E0FEB}" destId="{86FBD5D9-4B0F-D047-B361-60CEC4F25F6C}" srcOrd="0" destOrd="0" presId="urn:microsoft.com/office/officeart/2005/8/layout/cycle2"/>
    <dgm:cxn modelId="{780FE02A-A2F7-BA46-8A21-DA9BD121B18A}" type="presOf" srcId="{85B4D7D0-EC4C-B24D-AE51-D29CDA2F4A84}" destId="{573B114C-4F97-1C47-8C88-600ECF8A3503}" srcOrd="0" destOrd="0" presId="urn:microsoft.com/office/officeart/2005/8/layout/cycle2"/>
    <dgm:cxn modelId="{AF5B06B1-8D0B-A04B-B974-7C7C253910E7}" srcId="{9BF15D7D-73E8-3B4D-B25B-C95FBE3E0FEB}" destId="{85B4D7D0-EC4C-B24D-AE51-D29CDA2F4A84}" srcOrd="5" destOrd="0" parTransId="{FDC3AAC0-E19C-194E-B541-93BADBAB82FF}" sibTransId="{427B4B92-7595-FD46-A285-8608A03BAA2F}"/>
    <dgm:cxn modelId="{52085C88-2EDE-7349-A9B0-BE974FE5F969}" type="presOf" srcId="{0AC13269-6178-4A4E-8E06-452C924097C5}" destId="{4E98A988-67F5-C84C-8745-B4494653BAA1}" srcOrd="1" destOrd="0" presId="urn:microsoft.com/office/officeart/2005/8/layout/cycle2"/>
    <dgm:cxn modelId="{E9771232-2576-4646-87D8-24AE2A712A16}" srcId="{9BF15D7D-73E8-3B4D-B25B-C95FBE3E0FEB}" destId="{8C71197B-4D7D-B740-9B68-F2E98A57B8D4}" srcOrd="6" destOrd="0" parTransId="{DCF3A7CB-A660-7E4F-9239-6DF856151A26}" sibTransId="{BABA24B1-FDE3-374F-9ED1-CE1913433A1E}"/>
    <dgm:cxn modelId="{42E9E203-F004-B848-9EFF-AD7777F67983}" type="presParOf" srcId="{86FBD5D9-4B0F-D047-B361-60CEC4F25F6C}" destId="{49CD55F0-16F4-B249-859A-4CB326593A6C}" srcOrd="0" destOrd="0" presId="urn:microsoft.com/office/officeart/2005/8/layout/cycle2"/>
    <dgm:cxn modelId="{D9AC9790-BB15-E248-B90B-96EFB4FC3312}" type="presParOf" srcId="{86FBD5D9-4B0F-D047-B361-60CEC4F25F6C}" destId="{D3E58CF3-9DDA-7642-8E64-CD3464B271C3}" srcOrd="1" destOrd="0" presId="urn:microsoft.com/office/officeart/2005/8/layout/cycle2"/>
    <dgm:cxn modelId="{7A923484-B43F-574C-9496-35237DE22972}" type="presParOf" srcId="{D3E58CF3-9DDA-7642-8E64-CD3464B271C3}" destId="{DE1F20AA-4D71-854A-8851-94E1A6F48399}" srcOrd="0" destOrd="0" presId="urn:microsoft.com/office/officeart/2005/8/layout/cycle2"/>
    <dgm:cxn modelId="{3EC020A7-4090-9246-9011-D1F8ED5E713D}" type="presParOf" srcId="{86FBD5D9-4B0F-D047-B361-60CEC4F25F6C}" destId="{02BB47C4-C4DA-3240-B761-C32584D0F2BB}" srcOrd="2" destOrd="0" presId="urn:microsoft.com/office/officeart/2005/8/layout/cycle2"/>
    <dgm:cxn modelId="{9CECD3BE-B15B-E049-83DC-1AF730F3A740}" type="presParOf" srcId="{86FBD5D9-4B0F-D047-B361-60CEC4F25F6C}" destId="{28BCD7CE-09E5-1E45-9267-0924718DE411}" srcOrd="3" destOrd="0" presId="urn:microsoft.com/office/officeart/2005/8/layout/cycle2"/>
    <dgm:cxn modelId="{32A3850F-06A6-3648-BF74-1DFCED445571}" type="presParOf" srcId="{28BCD7CE-09E5-1E45-9267-0924718DE411}" destId="{4E98A988-67F5-C84C-8745-B4494653BAA1}" srcOrd="0" destOrd="0" presId="urn:microsoft.com/office/officeart/2005/8/layout/cycle2"/>
    <dgm:cxn modelId="{1EFDF742-C521-7149-8989-BD7F0D3ED791}" type="presParOf" srcId="{86FBD5D9-4B0F-D047-B361-60CEC4F25F6C}" destId="{D42A085B-7B1C-FA4D-BA1C-6692D396191D}" srcOrd="4" destOrd="0" presId="urn:microsoft.com/office/officeart/2005/8/layout/cycle2"/>
    <dgm:cxn modelId="{8964B8EC-4EB2-D140-9246-15F5D360BAB7}" type="presParOf" srcId="{86FBD5D9-4B0F-D047-B361-60CEC4F25F6C}" destId="{A740E0AE-65BA-8748-8FC2-C345294C16FD}" srcOrd="5" destOrd="0" presId="urn:microsoft.com/office/officeart/2005/8/layout/cycle2"/>
    <dgm:cxn modelId="{16B6CFC1-D4FA-A946-B8B7-3BC9E3D41724}" type="presParOf" srcId="{A740E0AE-65BA-8748-8FC2-C345294C16FD}" destId="{7D8E7D55-FAFA-4F4F-A605-67BFD75D6248}" srcOrd="0" destOrd="0" presId="urn:microsoft.com/office/officeart/2005/8/layout/cycle2"/>
    <dgm:cxn modelId="{63AEC5F8-C37E-E24A-AC2D-8F616093C658}" type="presParOf" srcId="{86FBD5D9-4B0F-D047-B361-60CEC4F25F6C}" destId="{AA019C58-74E6-1145-BF63-5F7BE97960EF}" srcOrd="6" destOrd="0" presId="urn:microsoft.com/office/officeart/2005/8/layout/cycle2"/>
    <dgm:cxn modelId="{626FE515-F365-C240-BF00-4CA410186A5A}" type="presParOf" srcId="{86FBD5D9-4B0F-D047-B361-60CEC4F25F6C}" destId="{F303CD08-E44D-3943-B520-ED5B8EAEA4C7}" srcOrd="7" destOrd="0" presId="urn:microsoft.com/office/officeart/2005/8/layout/cycle2"/>
    <dgm:cxn modelId="{717EC96D-1E56-5C41-87F5-A962322A98F5}" type="presParOf" srcId="{F303CD08-E44D-3943-B520-ED5B8EAEA4C7}" destId="{C2779803-619A-F14A-A46F-C48F5EDFE06D}" srcOrd="0" destOrd="0" presId="urn:microsoft.com/office/officeart/2005/8/layout/cycle2"/>
    <dgm:cxn modelId="{DC217EF1-D25C-7E4C-92AF-D5F353097EE1}" type="presParOf" srcId="{86FBD5D9-4B0F-D047-B361-60CEC4F25F6C}" destId="{0461A7B8-D2E1-8248-82F8-438C566C7D30}" srcOrd="8" destOrd="0" presId="urn:microsoft.com/office/officeart/2005/8/layout/cycle2"/>
    <dgm:cxn modelId="{C2EA0A1F-5C33-A34B-B1D5-60D07823B0DE}" type="presParOf" srcId="{86FBD5D9-4B0F-D047-B361-60CEC4F25F6C}" destId="{DF61BDDA-19AE-4F47-AC9B-FE2205056981}" srcOrd="9" destOrd="0" presId="urn:microsoft.com/office/officeart/2005/8/layout/cycle2"/>
    <dgm:cxn modelId="{5B8A5DD9-BB47-A344-B036-933C4773B7F9}" type="presParOf" srcId="{DF61BDDA-19AE-4F47-AC9B-FE2205056981}" destId="{3EA09652-76FA-3444-83AF-4B5B05244744}" srcOrd="0" destOrd="0" presId="urn:microsoft.com/office/officeart/2005/8/layout/cycle2"/>
    <dgm:cxn modelId="{BB5865A5-13F1-304F-9FC7-05AF6029608F}" type="presParOf" srcId="{86FBD5D9-4B0F-D047-B361-60CEC4F25F6C}" destId="{573B114C-4F97-1C47-8C88-600ECF8A3503}" srcOrd="10" destOrd="0" presId="urn:microsoft.com/office/officeart/2005/8/layout/cycle2"/>
    <dgm:cxn modelId="{F5B361DF-5ED1-304D-9A68-DE5BF30FAD6D}" type="presParOf" srcId="{86FBD5D9-4B0F-D047-B361-60CEC4F25F6C}" destId="{6CAADEA9-5D0D-CF4E-AABE-90646B72CC69}" srcOrd="11" destOrd="0" presId="urn:microsoft.com/office/officeart/2005/8/layout/cycle2"/>
    <dgm:cxn modelId="{81DC8BFF-021B-B84A-B99D-D2A4CAD5EE5F}" type="presParOf" srcId="{6CAADEA9-5D0D-CF4E-AABE-90646B72CC69}" destId="{5A1D6809-E86D-D34C-A2B6-00E44ED3DE3C}" srcOrd="0" destOrd="0" presId="urn:microsoft.com/office/officeart/2005/8/layout/cycle2"/>
    <dgm:cxn modelId="{90A4193E-390E-4B4E-A800-67BFB8447ECC}" type="presParOf" srcId="{86FBD5D9-4B0F-D047-B361-60CEC4F25F6C}" destId="{B2802106-378C-6443-B214-2D277494FA19}" srcOrd="12" destOrd="0" presId="urn:microsoft.com/office/officeart/2005/8/layout/cycle2"/>
    <dgm:cxn modelId="{A7665988-7F7E-2840-A4DC-42A2F85AA4A1}" type="presParOf" srcId="{86FBD5D9-4B0F-D047-B361-60CEC4F25F6C}" destId="{11527D87-501D-E041-9F22-8C2BD1A0A296}" srcOrd="13" destOrd="0" presId="urn:microsoft.com/office/officeart/2005/8/layout/cycle2"/>
    <dgm:cxn modelId="{1F1DD8EF-4583-E44B-96F4-74F70F9142F3}" type="presParOf" srcId="{11527D87-501D-E041-9F22-8C2BD1A0A296}" destId="{D15F4F2D-E6CF-504B-BF63-2D065FCF8255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CD55F0-16F4-B249-859A-4CB326593A6C}">
      <dsp:nvSpPr>
        <dsp:cNvPr id="0" name=""/>
        <dsp:cNvSpPr/>
      </dsp:nvSpPr>
      <dsp:spPr>
        <a:xfrm>
          <a:off x="3933352" y="-110472"/>
          <a:ext cx="1277295" cy="127729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tx1"/>
              </a:solidFill>
            </a:rPr>
            <a:t>LNF</a:t>
          </a:r>
          <a:br>
            <a:rPr lang="en-US" sz="1600" kern="1200" dirty="0" smtClean="0">
              <a:solidFill>
                <a:schemeClr val="tx1"/>
              </a:solidFill>
            </a:rPr>
          </a:br>
          <a:r>
            <a:rPr lang="en-US" sz="1600" kern="1200" dirty="0" err="1" smtClean="0">
              <a:solidFill>
                <a:schemeClr val="tx1"/>
              </a:solidFill>
            </a:rPr>
            <a:t>Gianotti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4120408" y="76584"/>
        <a:ext cx="903183" cy="903183"/>
      </dsp:txXfrm>
    </dsp:sp>
    <dsp:sp modelId="{D3E58CF3-9DDA-7642-8E64-CD3464B271C3}">
      <dsp:nvSpPr>
        <dsp:cNvPr id="0" name=""/>
        <dsp:cNvSpPr/>
      </dsp:nvSpPr>
      <dsp:spPr>
        <a:xfrm rot="1542857">
          <a:off x="5219294" y="696975"/>
          <a:ext cx="221569" cy="392543"/>
        </a:xfrm>
        <a:prstGeom prst="rightArrow">
          <a:avLst>
            <a:gd name="adj1" fmla="val 60000"/>
            <a:gd name="adj2" fmla="val 50000"/>
          </a:avLst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5222585" y="761064"/>
        <a:ext cx="155098" cy="235525"/>
      </dsp:txXfrm>
    </dsp:sp>
    <dsp:sp modelId="{02BB47C4-C4DA-3240-B761-C32584D0F2BB}">
      <dsp:nvSpPr>
        <dsp:cNvPr id="0" name=""/>
        <dsp:cNvSpPr/>
      </dsp:nvSpPr>
      <dsp:spPr>
        <a:xfrm>
          <a:off x="5448764" y="622898"/>
          <a:ext cx="1395733" cy="1327157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chemeClr val="tx1"/>
              </a:solidFill>
            </a:rPr>
            <a:t>Sofia</a:t>
          </a:r>
          <a:br>
            <a:rPr lang="en-US" sz="1500" kern="1200" dirty="0" smtClean="0">
              <a:solidFill>
                <a:schemeClr val="tx1"/>
              </a:solidFill>
            </a:rPr>
          </a:br>
          <a:r>
            <a:rPr lang="en-US" sz="1500" kern="1200" dirty="0" err="1" smtClean="0">
              <a:solidFill>
                <a:schemeClr val="tx1"/>
              </a:solidFill>
            </a:rPr>
            <a:t>Kozhuharov</a:t>
          </a:r>
          <a:endParaRPr lang="en-US" sz="1500" kern="1200" dirty="0">
            <a:solidFill>
              <a:schemeClr val="tx1"/>
            </a:solidFill>
          </a:endParaRPr>
        </a:p>
      </dsp:txBody>
      <dsp:txXfrm>
        <a:off x="5653164" y="817256"/>
        <a:ext cx="986933" cy="938441"/>
      </dsp:txXfrm>
    </dsp:sp>
    <dsp:sp modelId="{28BCD7CE-09E5-1E45-9267-0924718DE411}">
      <dsp:nvSpPr>
        <dsp:cNvPr id="0" name=""/>
        <dsp:cNvSpPr/>
      </dsp:nvSpPr>
      <dsp:spPr>
        <a:xfrm rot="4628571">
          <a:off x="6224915" y="1948582"/>
          <a:ext cx="235267" cy="392543"/>
        </a:xfrm>
        <a:prstGeom prst="rightArrow">
          <a:avLst>
            <a:gd name="adj1" fmla="val 60000"/>
            <a:gd name="adj2" fmla="val 50000"/>
          </a:avLst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6252352" y="1992686"/>
        <a:ext cx="164687" cy="235525"/>
      </dsp:txXfrm>
    </dsp:sp>
    <dsp:sp modelId="{D42A085B-7B1C-FA4D-BA1C-6692D396191D}">
      <dsp:nvSpPr>
        <dsp:cNvPr id="0" name=""/>
        <dsp:cNvSpPr/>
      </dsp:nvSpPr>
      <dsp:spPr>
        <a:xfrm>
          <a:off x="5896884" y="2351719"/>
          <a:ext cx="1277295" cy="1277295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b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tx1"/>
              </a:solidFill>
            </a:rPr>
            <a:t>Cornell</a:t>
          </a:r>
          <a:br>
            <a:rPr lang="en-US" sz="1600" kern="1200" dirty="0" smtClean="0">
              <a:solidFill>
                <a:schemeClr val="tx1"/>
              </a:solidFill>
            </a:rPr>
          </a:br>
          <a:r>
            <a:rPr lang="en-US" sz="1600" kern="1200" dirty="0" smtClean="0">
              <a:solidFill>
                <a:schemeClr val="tx1"/>
              </a:solidFill>
            </a:rPr>
            <a:t>Alexander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6083940" y="2538775"/>
        <a:ext cx="903183" cy="903183"/>
      </dsp:txXfrm>
    </dsp:sp>
    <dsp:sp modelId="{A740E0AE-65BA-8748-8FC2-C345294C16FD}">
      <dsp:nvSpPr>
        <dsp:cNvPr id="0" name=""/>
        <dsp:cNvSpPr/>
      </dsp:nvSpPr>
      <dsp:spPr>
        <a:xfrm rot="7714286">
          <a:off x="5870433" y="3471785"/>
          <a:ext cx="249318" cy="392543"/>
        </a:xfrm>
        <a:prstGeom prst="rightArrow">
          <a:avLst>
            <a:gd name="adj1" fmla="val 60000"/>
            <a:gd name="adj2" fmla="val 50000"/>
          </a:avLst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10800000">
        <a:off x="5931147" y="3521055"/>
        <a:ext cx="174523" cy="235525"/>
      </dsp:txXfrm>
    </dsp:sp>
    <dsp:sp modelId="{AA019C58-74E6-1145-BF63-5F7BE97960EF}">
      <dsp:nvSpPr>
        <dsp:cNvPr id="0" name=""/>
        <dsp:cNvSpPr/>
      </dsp:nvSpPr>
      <dsp:spPr>
        <a:xfrm>
          <a:off x="4807206" y="3718132"/>
          <a:ext cx="1277295" cy="1277295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b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solidFill>
                <a:schemeClr val="tx1"/>
              </a:solidFill>
            </a:rPr>
            <a:t>W.M College</a:t>
          </a:r>
          <a:br>
            <a:rPr lang="en-US" sz="1100" kern="1200" dirty="0" smtClean="0">
              <a:solidFill>
                <a:schemeClr val="tx1"/>
              </a:solidFill>
            </a:rPr>
          </a:br>
          <a:r>
            <a:rPr lang="en-US" sz="1100" kern="1200" dirty="0" err="1" smtClean="0">
              <a:solidFill>
                <a:schemeClr val="tx1"/>
              </a:solidFill>
            </a:rPr>
            <a:t>Wojtsekhowski</a:t>
          </a:r>
          <a:endParaRPr lang="en-US" sz="1100" kern="1200" dirty="0">
            <a:solidFill>
              <a:schemeClr val="tx1"/>
            </a:solidFill>
          </a:endParaRPr>
        </a:p>
      </dsp:txBody>
      <dsp:txXfrm>
        <a:off x="4994262" y="3905188"/>
        <a:ext cx="903183" cy="903183"/>
      </dsp:txXfrm>
    </dsp:sp>
    <dsp:sp modelId="{F303CD08-E44D-3943-B520-ED5B8EAEA4C7}">
      <dsp:nvSpPr>
        <dsp:cNvPr id="0" name=""/>
        <dsp:cNvSpPr/>
      </dsp:nvSpPr>
      <dsp:spPr>
        <a:xfrm rot="10800000">
          <a:off x="4512161" y="4160508"/>
          <a:ext cx="208498" cy="39254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10800000">
        <a:off x="4574710" y="4239017"/>
        <a:ext cx="145949" cy="235525"/>
      </dsp:txXfrm>
    </dsp:sp>
    <dsp:sp modelId="{0461A7B8-D2E1-8248-82F8-438C566C7D30}">
      <dsp:nvSpPr>
        <dsp:cNvPr id="0" name=""/>
        <dsp:cNvSpPr/>
      </dsp:nvSpPr>
      <dsp:spPr>
        <a:xfrm>
          <a:off x="2982477" y="3609168"/>
          <a:ext cx="1431335" cy="1495224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tx1"/>
              </a:solidFill>
            </a:rPr>
            <a:t>Debrecen</a:t>
          </a:r>
          <a:br>
            <a:rPr lang="en-US" sz="1200" kern="1200" dirty="0" smtClean="0">
              <a:solidFill>
                <a:schemeClr val="tx1"/>
              </a:solidFill>
            </a:rPr>
          </a:br>
          <a:r>
            <a:rPr lang="en-US" sz="1200" kern="1200" dirty="0" err="1" smtClean="0">
              <a:solidFill>
                <a:schemeClr val="tx1"/>
              </a:solidFill>
            </a:rPr>
            <a:t>Krashnahorkay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3192091" y="3828138"/>
        <a:ext cx="1012107" cy="1057284"/>
      </dsp:txXfrm>
    </dsp:sp>
    <dsp:sp modelId="{DF61BDDA-19AE-4F47-AC9B-FE2205056981}">
      <dsp:nvSpPr>
        <dsp:cNvPr id="0" name=""/>
        <dsp:cNvSpPr/>
      </dsp:nvSpPr>
      <dsp:spPr>
        <a:xfrm rot="13885714">
          <a:off x="3027658" y="3444146"/>
          <a:ext cx="198414" cy="392543"/>
        </a:xfrm>
        <a:prstGeom prst="rightArrow">
          <a:avLst>
            <a:gd name="adj1" fmla="val 60000"/>
            <a:gd name="adj2" fmla="val 50000"/>
          </a:avLst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10800000">
        <a:off x="3075976" y="3545924"/>
        <a:ext cx="138890" cy="235525"/>
      </dsp:txXfrm>
    </dsp:sp>
    <dsp:sp modelId="{573B114C-4F97-1C47-8C88-600ECF8A3503}">
      <dsp:nvSpPr>
        <dsp:cNvPr id="0" name=""/>
        <dsp:cNvSpPr/>
      </dsp:nvSpPr>
      <dsp:spPr>
        <a:xfrm>
          <a:off x="1969819" y="2351719"/>
          <a:ext cx="1277295" cy="127729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tx1"/>
              </a:solidFill>
            </a:rPr>
            <a:t>Roma1</a:t>
          </a:r>
          <a:br>
            <a:rPr lang="en-US" sz="1600" kern="1200" dirty="0" smtClean="0">
              <a:solidFill>
                <a:schemeClr val="tx1"/>
              </a:solidFill>
            </a:rPr>
          </a:br>
          <a:r>
            <a:rPr lang="en-US" sz="1600" kern="1200" dirty="0" smtClean="0">
              <a:solidFill>
                <a:schemeClr val="tx1"/>
              </a:solidFill>
            </a:rPr>
            <a:t>Valente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2156875" y="2538775"/>
        <a:ext cx="903183" cy="903183"/>
      </dsp:txXfrm>
    </dsp:sp>
    <dsp:sp modelId="{6CAADEA9-5D0D-CF4E-AABE-90646B72CC69}">
      <dsp:nvSpPr>
        <dsp:cNvPr id="0" name=""/>
        <dsp:cNvSpPr/>
      </dsp:nvSpPr>
      <dsp:spPr>
        <a:xfrm rot="16971429">
          <a:off x="2676688" y="1949029"/>
          <a:ext cx="249318" cy="392543"/>
        </a:xfrm>
        <a:prstGeom prst="rightArrow">
          <a:avLst>
            <a:gd name="adj1" fmla="val 60000"/>
            <a:gd name="adj2" fmla="val 50000"/>
          </a:avLst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>
            <a:solidFill>
              <a:schemeClr val="accent5"/>
            </a:solidFill>
          </a:endParaRPr>
        </a:p>
      </dsp:txBody>
      <dsp:txXfrm>
        <a:off x="2705764" y="2063998"/>
        <a:ext cx="174523" cy="235525"/>
      </dsp:txXfrm>
    </dsp:sp>
    <dsp:sp modelId="{B2802106-378C-6443-B214-2D277494FA19}">
      <dsp:nvSpPr>
        <dsp:cNvPr id="0" name=""/>
        <dsp:cNvSpPr/>
      </dsp:nvSpPr>
      <dsp:spPr>
        <a:xfrm>
          <a:off x="2358721" y="647829"/>
          <a:ext cx="1277295" cy="127729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tx1"/>
              </a:solidFill>
            </a:rPr>
            <a:t>Lecce</a:t>
          </a:r>
          <a:br>
            <a:rPr lang="en-US" sz="1600" kern="1200" dirty="0" smtClean="0">
              <a:solidFill>
                <a:schemeClr val="tx1"/>
              </a:solidFill>
            </a:rPr>
          </a:br>
          <a:r>
            <a:rPr lang="en-US" sz="1600" kern="1200" dirty="0" err="1" smtClean="0">
              <a:solidFill>
                <a:schemeClr val="tx1"/>
              </a:solidFill>
            </a:rPr>
            <a:t>Chiodini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2545777" y="834885"/>
        <a:ext cx="903183" cy="903183"/>
      </dsp:txXfrm>
    </dsp:sp>
    <dsp:sp modelId="{11527D87-501D-E041-9F22-8C2BD1A0A296}">
      <dsp:nvSpPr>
        <dsp:cNvPr id="0" name=""/>
        <dsp:cNvSpPr/>
      </dsp:nvSpPr>
      <dsp:spPr>
        <a:xfrm rot="20057143">
          <a:off x="3653667" y="714116"/>
          <a:ext cx="249318" cy="392543"/>
        </a:xfrm>
        <a:prstGeom prst="rightArrow">
          <a:avLst>
            <a:gd name="adj1" fmla="val 60000"/>
            <a:gd name="adj2" fmla="val 50000"/>
          </a:avLst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3657371" y="808851"/>
        <a:ext cx="174523" cy="2355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06E8C5-49EE-9B40-84E9-56639D8FBBB2}" type="datetimeFigureOut">
              <a:rPr lang="en-US" smtClean="0"/>
              <a:t>7/21/17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2CB5E6-3D98-1849-87E5-440F6C36E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9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E02B9-61C1-2B49-BE4F-66F8B129413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576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CB5E6-3D98-1849-87E5-440F6C36E8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565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56933" y="2667000"/>
            <a:ext cx="963506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455333" y="0"/>
            <a:ext cx="973666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70001"/>
            <a:ext cx="10972800" cy="4483100"/>
          </a:xfrm>
        </p:spPr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36533" y="6356351"/>
            <a:ext cx="3860800" cy="365125"/>
          </a:xfr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Mauro Raggi - Padme Referee Meeting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Mauro Raggi - Padme Referee Meeting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Mauro Raggi - Padme Referee Meeting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Mauro Raggi - Padme Referee Meeting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Mauro Raggi - Padme Referee Meeting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Mauro Raggi - Padme Referee Meeting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Mauro Raggi - Padme Referee Meeting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.png"/><Relationship Id="rId1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6847490"/>
          </a:xfrm>
          <a:prstGeom prst="rect">
            <a:avLst/>
          </a:prstGeom>
          <a:solidFill>
            <a:schemeClr val="accent2">
              <a:lumMod val="20000"/>
              <a:lumOff val="80000"/>
              <a:alpha val="6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 dirty="0">
              <a:solidFill>
                <a:prstClr val="white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1143001"/>
            <a:ext cx="12192000" cy="4799901"/>
          </a:xfrm>
          <a:prstGeom prst="rect">
            <a:avLst/>
          </a:prstGeom>
          <a:solidFill>
            <a:srgbClr val="FDE6A5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 dirty="0">
              <a:solidFill>
                <a:prstClr val="white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55333" y="0"/>
            <a:ext cx="973666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text </a:t>
            </a:r>
            <a:r>
              <a:rPr lang="it-IT" dirty="0" err="1" smtClean="0"/>
              <a:t>styles</a:t>
            </a:r>
            <a:endParaRPr lang="it-IT" dirty="0" smtClean="0"/>
          </a:p>
          <a:p>
            <a:pPr lvl="1"/>
            <a:r>
              <a:rPr lang="it-IT" dirty="0" smtClean="0"/>
              <a:t>Second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2"/>
            <a:r>
              <a:rPr lang="it-IT" dirty="0" smtClean="0"/>
              <a:t>Third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3"/>
            <a:r>
              <a:rPr lang="it-IT" dirty="0" err="1" smtClean="0"/>
              <a:t>Fourth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4"/>
            <a:r>
              <a:rPr lang="it-IT" dirty="0" err="1" smtClean="0"/>
              <a:t>Fifth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defTabSz="457200"/>
            <a:r>
              <a:rPr lang="en-US" smtClean="0">
                <a:solidFill>
                  <a:prstClr val="black"/>
                </a:solidFill>
              </a:rPr>
              <a:t>Mauro Raggi - Padme Referee Meeting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badi MT Condensed Light"/>
                <a:cs typeface="Abadi MT Condensed Light"/>
              </a:defRPr>
            </a:lvl1pPr>
          </a:lstStyle>
          <a:p>
            <a:pPr defTabSz="457200"/>
            <a:fld id="{55C30F87-A041-704B-807D-1DA18D7ECE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4873" y="6280975"/>
            <a:ext cx="2698044" cy="557966"/>
          </a:xfrm>
          <a:prstGeom prst="rect">
            <a:avLst/>
          </a:prstGeom>
        </p:spPr>
      </p:pic>
      <p:pic>
        <p:nvPicPr>
          <p:cNvPr id="7" name="Picture 6" descr="Sapienza-logo.png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677" y="6291176"/>
            <a:ext cx="1785292" cy="4798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6340" y="6170839"/>
            <a:ext cx="1237801" cy="60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96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accent5"/>
          </a:solidFill>
          <a:latin typeface="Abadi MT Condensed Extra Bold"/>
          <a:ea typeface="+mj-ea"/>
          <a:cs typeface="Abadi MT Condensed Extra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alibri"/>
          <a:ea typeface="+mn-ea"/>
          <a:cs typeface="Calibri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alibri"/>
          <a:ea typeface="+mn-ea"/>
          <a:cs typeface="Calibri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alibri"/>
          <a:ea typeface="+mn-ea"/>
          <a:cs typeface="Calibri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alibri"/>
          <a:ea typeface="+mn-ea"/>
          <a:cs typeface="Calibri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microsoft.com/office/2007/relationships/hdphoto" Target="../media/hdphoto8.wdp"/><Relationship Id="rId5" Type="http://schemas.openxmlformats.org/officeDocument/2006/relationships/image" Target="../media/image26.png"/><Relationship Id="rId6" Type="http://schemas.openxmlformats.org/officeDocument/2006/relationships/image" Target="../media/image27.tiff"/><Relationship Id="rId7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1.png"/><Relationship Id="rId12" Type="http://schemas.microsoft.com/office/2007/relationships/hdphoto" Target="../media/hdphoto9.wdp"/><Relationship Id="rId13" Type="http://schemas.openxmlformats.org/officeDocument/2006/relationships/image" Target="../media/image42.png"/><Relationship Id="rId14" Type="http://schemas.openxmlformats.org/officeDocument/2006/relationships/image" Target="../media/image43.png"/><Relationship Id="rId15" Type="http://schemas.openxmlformats.org/officeDocument/2006/relationships/image" Target="../media/image44.tiff"/><Relationship Id="rId16" Type="http://schemas.openxmlformats.org/officeDocument/2006/relationships/image" Target="../media/image4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0" Type="http://schemas.openxmlformats.org/officeDocument/2006/relationships/image" Target="../media/image40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Relationship Id="rId3" Type="http://schemas.openxmlformats.org/officeDocument/2006/relationships/image" Target="../media/image5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3.png"/><Relationship Id="rId12" Type="http://schemas.openxmlformats.org/officeDocument/2006/relationships/image" Target="../media/image64.png"/><Relationship Id="rId13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microsoft.com/office/2007/relationships/hdphoto" Target="../media/hdphoto10.wdp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8" Type="http://schemas.openxmlformats.org/officeDocument/2006/relationships/image" Target="../media/image60.png"/><Relationship Id="rId9" Type="http://schemas.openxmlformats.org/officeDocument/2006/relationships/image" Target="../media/image61.png"/><Relationship Id="rId10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microsoft.com/office/2007/relationships/hdphoto" Target="../media/hdphoto1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5.jpeg"/><Relationship Id="rId5" Type="http://schemas.microsoft.com/office/2007/relationships/hdphoto" Target="../media/hdphoto2.wdp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jpeg"/><Relationship Id="rId9" Type="http://schemas.microsoft.com/office/2007/relationships/hdphoto" Target="../media/hdphoto3.wdp"/><Relationship Id="rId10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21.png"/><Relationship Id="rId5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4" Type="http://schemas.openxmlformats.org/officeDocument/2006/relationships/image" Target="../media/image23.png"/><Relationship Id="rId5" Type="http://schemas.microsoft.com/office/2007/relationships/hdphoto" Target="../media/hdphoto7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817130" y="0"/>
            <a:ext cx="8229600" cy="67441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Status of the PADME experiment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755" y="1148428"/>
            <a:ext cx="3877949" cy="259641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817130" y="4579720"/>
            <a:ext cx="7585690" cy="1568447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accent5"/>
                </a:solidFill>
              </a:rPr>
              <a:t>M. </a:t>
            </a:r>
            <a:r>
              <a:rPr lang="en-US" sz="2000" b="1" dirty="0" err="1" smtClean="0">
                <a:solidFill>
                  <a:schemeClr val="accent5"/>
                </a:solidFill>
              </a:rPr>
              <a:t>Raggi</a:t>
            </a:r>
            <a:r>
              <a:rPr lang="en-US" sz="2000" b="1" baseline="30000" dirty="0" err="1" smtClean="0">
                <a:solidFill>
                  <a:schemeClr val="accent5"/>
                </a:solidFill>
              </a:rPr>
              <a:t>a,b</a:t>
            </a:r>
            <a:endParaRPr lang="en-US" sz="2000" b="1" dirty="0">
              <a:solidFill>
                <a:schemeClr val="accent5"/>
              </a:solidFill>
            </a:endParaRPr>
          </a:p>
          <a:p>
            <a:pPr algn="ctr"/>
            <a:r>
              <a:rPr lang="en-US" sz="2000" b="1" baseline="30000" dirty="0" err="1" smtClean="0">
                <a:solidFill>
                  <a:schemeClr val="accent5"/>
                </a:solidFill>
              </a:rPr>
              <a:t>a</a:t>
            </a:r>
            <a:r>
              <a:rPr lang="en-US" sz="2000" b="1" dirty="0" err="1" smtClean="0">
                <a:solidFill>
                  <a:schemeClr val="accent5"/>
                </a:solidFill>
              </a:rPr>
              <a:t>Sapienza</a:t>
            </a:r>
            <a:r>
              <a:rPr lang="en-US" sz="2000" b="1" dirty="0" smtClean="0">
                <a:solidFill>
                  <a:schemeClr val="accent5"/>
                </a:solidFill>
              </a:rPr>
              <a:t> </a:t>
            </a:r>
            <a:r>
              <a:rPr lang="en-US" sz="2000" b="1" dirty="0" err="1" smtClean="0">
                <a:solidFill>
                  <a:schemeClr val="accent5"/>
                </a:solidFill>
              </a:rPr>
              <a:t>Università</a:t>
            </a:r>
            <a:r>
              <a:rPr lang="en-US" sz="2000" b="1" dirty="0" smtClean="0">
                <a:solidFill>
                  <a:schemeClr val="accent5"/>
                </a:solidFill>
              </a:rPr>
              <a:t> di Roma, </a:t>
            </a:r>
            <a:r>
              <a:rPr lang="en-US" sz="2000" b="1" baseline="30000" dirty="0" err="1">
                <a:solidFill>
                  <a:schemeClr val="accent5"/>
                </a:solidFill>
              </a:rPr>
              <a:t>b</a:t>
            </a:r>
            <a:r>
              <a:rPr lang="en-US" sz="2000" b="1" dirty="0" err="1" smtClean="0">
                <a:solidFill>
                  <a:schemeClr val="accent5"/>
                </a:solidFill>
              </a:rPr>
              <a:t>INFN</a:t>
            </a:r>
            <a:r>
              <a:rPr lang="en-US" sz="2000" b="1" dirty="0" smtClean="0">
                <a:solidFill>
                  <a:schemeClr val="accent5"/>
                </a:solidFill>
              </a:rPr>
              <a:t> Roma</a:t>
            </a:r>
          </a:p>
          <a:p>
            <a:pPr algn="ctr"/>
            <a:r>
              <a:rPr lang="en-US" sz="2000" b="1" dirty="0" err="1" smtClean="0">
                <a:solidFill>
                  <a:schemeClr val="accent5"/>
                </a:solidFill>
              </a:rPr>
              <a:t>Riunione</a:t>
            </a:r>
            <a:r>
              <a:rPr lang="en-US" sz="2000" b="1" dirty="0" smtClean="0">
                <a:solidFill>
                  <a:schemeClr val="accent5"/>
                </a:solidFill>
              </a:rPr>
              <a:t> INFN referee 10/07/2017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"/>
          <a:stretch/>
        </p:blipFill>
        <p:spPr>
          <a:xfrm>
            <a:off x="12267" y="1148428"/>
            <a:ext cx="2964688" cy="25964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" t="11593" r="7296" b="1847"/>
          <a:stretch/>
        </p:blipFill>
        <p:spPr>
          <a:xfrm>
            <a:off x="3279041" y="1148429"/>
            <a:ext cx="4374559" cy="25986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31930" y="1148428"/>
            <a:ext cx="1677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April 2016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21711" y="1137733"/>
            <a:ext cx="1677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March 2015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262205" y="1137733"/>
            <a:ext cx="1677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July 2017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10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Dettagli</a:t>
            </a:r>
            <a:r>
              <a:rPr lang="en-US" dirty="0" smtClean="0"/>
              <a:t> e </a:t>
            </a:r>
            <a:r>
              <a:rPr lang="en-US" dirty="0" err="1" smtClean="0"/>
              <a:t>costi</a:t>
            </a:r>
            <a:r>
              <a:rPr lang="en-US" dirty="0" smtClean="0"/>
              <a:t> </a:t>
            </a:r>
            <a:r>
              <a:rPr lang="en-US" dirty="0" err="1" smtClean="0"/>
              <a:t>stimati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Mauro Raggi - Padme Referee Meeting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58" b="100000" l="195" r="100000">
                        <a14:foregroundMark x1="83350" y1="87743" x2="83350" y2="87743"/>
                        <a14:foregroundMark x1="80176" y1="91405" x2="80176" y2="91405"/>
                        <a14:foregroundMark x1="81689" y1="90658" x2="81689" y2="90658"/>
                        <a14:foregroundMark x1="87646" y1="78102" x2="87646" y2="78102"/>
                        <a14:foregroundMark x1="46973" y1="27803" x2="46973" y2="278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6" b="1"/>
          <a:stretch/>
        </p:blipFill>
        <p:spPr>
          <a:xfrm>
            <a:off x="4247888" y="1155700"/>
            <a:ext cx="7557025" cy="472555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956294" y="2548982"/>
            <a:ext cx="33881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Helvetica" charset="0"/>
              </a:rPr>
              <a:t>400 </a:t>
            </a:r>
            <a:r>
              <a:rPr lang="de-DE" dirty="0" smtClean="0">
                <a:solidFill>
                  <a:srgbClr val="000000"/>
                </a:solidFill>
                <a:latin typeface="Helvetica" charset="0"/>
              </a:rPr>
              <a:t>Kg</a:t>
            </a:r>
            <a:r>
              <a:rPr lang="en-US" dirty="0" smtClean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dirty="0" err="1" smtClean="0"/>
              <a:t>acciaio</a:t>
            </a:r>
            <a:r>
              <a:rPr lang="en-US" dirty="0" smtClean="0"/>
              <a:t> </a:t>
            </a:r>
            <a:r>
              <a:rPr lang="en-US" dirty="0" err="1" smtClean="0"/>
              <a:t>inox</a:t>
            </a:r>
            <a:r>
              <a:rPr lang="en-US" dirty="0" smtClean="0"/>
              <a:t> </a:t>
            </a:r>
            <a:r>
              <a:rPr lang="en-US" dirty="0" err="1"/>
              <a:t>amagnetico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/>
              <a:t>certificato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501782" y="1298343"/>
            <a:ext cx="50343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Helvetica" charset="0"/>
              </a:rPr>
              <a:t>850 </a:t>
            </a:r>
            <a:r>
              <a:rPr lang="de-DE" dirty="0" smtClean="0">
                <a:solidFill>
                  <a:srgbClr val="000000"/>
                </a:solidFill>
                <a:latin typeface="Helvetica" charset="0"/>
              </a:rPr>
              <a:t>Kg </a:t>
            </a:r>
            <a:r>
              <a:rPr lang="de-DE" dirty="0"/>
              <a:t> </a:t>
            </a:r>
            <a:r>
              <a:rPr lang="de-DE" dirty="0" err="1"/>
              <a:t>inox</a:t>
            </a:r>
            <a:r>
              <a:rPr lang="de-DE" dirty="0"/>
              <a:t> o </a:t>
            </a:r>
            <a:r>
              <a:rPr lang="de-DE" dirty="0" err="1"/>
              <a:t>acciaio</a:t>
            </a:r>
            <a:r>
              <a:rPr lang="de-DE" dirty="0"/>
              <a:t> </a:t>
            </a:r>
            <a:r>
              <a:rPr lang="de-DE" dirty="0" err="1"/>
              <a:t>verniciato</a:t>
            </a:r>
            <a:r>
              <a:rPr lang="de-DE" dirty="0"/>
              <a:t> per </a:t>
            </a:r>
            <a:r>
              <a:rPr lang="de-DE" dirty="0" err="1"/>
              <a:t>quella</a:t>
            </a:r>
            <a:r>
              <a:rPr lang="de-DE" dirty="0"/>
              <a:t> </a:t>
            </a:r>
            <a:r>
              <a:rPr lang="de-DE" dirty="0" err="1"/>
              <a:t>esterna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600019" y="5111234"/>
            <a:ext cx="42755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  <a:latin typeface="Helvetica" charset="0"/>
              </a:rPr>
              <a:t>Struttura</a:t>
            </a:r>
            <a:r>
              <a:rPr lang="en-US" dirty="0" smtClean="0">
                <a:solidFill>
                  <a:srgbClr val="000000"/>
                </a:solidFill>
                <a:latin typeface="Helvetica" charset="0"/>
              </a:rPr>
              <a:t> di </a:t>
            </a:r>
            <a:r>
              <a:rPr lang="en-US" dirty="0" err="1" smtClean="0">
                <a:solidFill>
                  <a:srgbClr val="000000"/>
                </a:solidFill>
                <a:latin typeface="Helvetica" charset="0"/>
              </a:rPr>
              <a:t>sostegno</a:t>
            </a:r>
            <a:r>
              <a:rPr lang="en-US" dirty="0" smtClean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Helvetica" charset="0"/>
              </a:rPr>
              <a:t>certificata</a:t>
            </a:r>
            <a:r>
              <a:rPr lang="en-US" dirty="0" smtClean="0">
                <a:solidFill>
                  <a:srgbClr val="000000"/>
                </a:solidFill>
                <a:latin typeface="Helvetica" charset="0"/>
              </a:rPr>
              <a:t> CE 1.5T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46185" y="1298343"/>
            <a:ext cx="29776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Contact with </a:t>
            </a:r>
            <a:r>
              <a:rPr lang="en-US" dirty="0" err="1" smtClean="0"/>
              <a:t>Fantini</a:t>
            </a:r>
            <a:r>
              <a:rPr lang="en-US" dirty="0" smtClean="0"/>
              <a:t> factory for construction started with a positive response on feasibility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79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Veto detectors</a:t>
            </a:r>
            <a:endParaRPr lang="en-US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80" t="8035" b="2088"/>
          <a:stretch/>
        </p:blipFill>
        <p:spPr>
          <a:xfrm>
            <a:off x="0" y="129639"/>
            <a:ext cx="3882685" cy="1828800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3376860" y="4674659"/>
            <a:ext cx="554363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17640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  <a:tabLst>
                <a:tab pos="892175" algn="l"/>
              </a:tabLst>
            </a:pPr>
            <a:r>
              <a:rPr lang="en-US" sz="1600" b="1" dirty="0">
                <a:solidFill>
                  <a:schemeClr val="accent5"/>
                </a:solidFill>
                <a:latin typeface="Calibri"/>
                <a:cs typeface="Calibri"/>
              </a:rPr>
              <a:t>Time resolution</a:t>
            </a: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 better </a:t>
            </a:r>
            <a:r>
              <a:rPr lang="en-US" sz="1600" b="1" dirty="0">
                <a:solidFill>
                  <a:schemeClr val="accent5"/>
                </a:solidFill>
                <a:latin typeface="Calibri"/>
                <a:cs typeface="Calibri"/>
              </a:rPr>
              <a:t>700 </a:t>
            </a:r>
            <a:r>
              <a:rPr lang="en-US" sz="1600" b="1" dirty="0" err="1">
                <a:solidFill>
                  <a:schemeClr val="accent5"/>
                </a:solidFill>
                <a:latin typeface="Calibri"/>
                <a:cs typeface="Calibri"/>
              </a:rPr>
              <a:t>ps</a:t>
            </a:r>
            <a:endParaRPr lang="en-US" sz="1600" b="1" dirty="0">
              <a:solidFill>
                <a:schemeClr val="accent5"/>
              </a:solidFill>
              <a:latin typeface="Calibri"/>
              <a:cs typeface="Calibri"/>
            </a:endParaRPr>
          </a:p>
          <a:p>
            <a:pPr marL="285750" lvl="1" indent="-17640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  <a:tabLst>
                <a:tab pos="892175" algn="l"/>
              </a:tabLst>
            </a:pPr>
            <a:r>
              <a:rPr lang="en-US" sz="1600" b="1" dirty="0">
                <a:solidFill>
                  <a:schemeClr val="accent5"/>
                </a:solidFill>
                <a:latin typeface="Calibri"/>
                <a:cs typeface="Calibri"/>
              </a:rPr>
              <a:t>Momentum resolution </a:t>
            </a: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of </a:t>
            </a:r>
            <a:r>
              <a:rPr lang="en-US" sz="1600" b="1" dirty="0">
                <a:solidFill>
                  <a:schemeClr val="accent5"/>
                </a:solidFill>
                <a:latin typeface="Calibri"/>
                <a:cs typeface="Calibri"/>
              </a:rPr>
              <a:t>few %</a:t>
            </a: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 based on impact position</a:t>
            </a:r>
          </a:p>
          <a:p>
            <a:pPr marL="285750" lvl="1" indent="-17640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  <a:tabLst>
                <a:tab pos="892175" algn="l"/>
              </a:tabLst>
            </a:pPr>
            <a:r>
              <a:rPr lang="en-US" sz="1600" b="1" dirty="0">
                <a:solidFill>
                  <a:schemeClr val="accent5"/>
                </a:solidFill>
                <a:latin typeface="Calibri"/>
                <a:cs typeface="Calibri"/>
              </a:rPr>
              <a:t>Efficiency</a:t>
            </a: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 better than </a:t>
            </a:r>
            <a:r>
              <a:rPr lang="en-US" sz="1600" b="1" dirty="0">
                <a:solidFill>
                  <a:schemeClr val="accent5"/>
                </a:solidFill>
                <a:latin typeface="Calibri"/>
                <a:cs typeface="Calibri"/>
              </a:rPr>
              <a:t>99.5% for MIPs</a:t>
            </a:r>
          </a:p>
          <a:p>
            <a:pPr marL="285750" lvl="1" indent="-17640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  <a:tabLst>
                <a:tab pos="892175" algn="l"/>
              </a:tabLst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Low energy part inside the magnet gap</a:t>
            </a:r>
          </a:p>
          <a:p>
            <a:pPr marL="285750" lvl="1" indent="-17640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  <a:tabLst>
                <a:tab pos="892175" algn="l"/>
              </a:tabLst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High energy part close to not interacting beam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Mauro Raggi - Padme Referee Meeting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5088">
                        <a14:foregroundMark x1="8830" y1="49790" x2="8830" y2="49790"/>
                        <a14:foregroundMark x1="15380" y1="76233" x2="15380" y2="76233"/>
                        <a14:foregroundMark x1="85731" y1="67996" x2="85731" y2="67996"/>
                        <a14:foregroundMark x1="13743" y1="84365" x2="13743" y2="84365"/>
                        <a14:foregroundMark x1="17836" y1="90714" x2="17836" y2="90714"/>
                        <a14:foregroundMark x1="24327" y1="94386" x2="24327" y2="94386"/>
                        <a14:foregroundMark x1="32339" y1="96118" x2="32339" y2="96118"/>
                        <a14:foregroundMark x1="18655" y1="40294" x2="18655" y2="40294"/>
                        <a14:foregroundMark x1="7895" y1="45435" x2="7895" y2="45435"/>
                        <a14:foregroundMark x1="57661" y1="86621" x2="57661" y2="86621"/>
                        <a14:foregroundMark x1="8363" y1="61123" x2="8363" y2="61123"/>
                        <a14:foregroundMark x1="66608" y1="80273" x2="66608" y2="80273"/>
                        <a14:foregroundMark x1="15380" y1="80430" x2="15380" y2="80430"/>
                        <a14:foregroundMark x1="75965" y1="74449" x2="75965" y2="74449"/>
                        <a14:foregroundMark x1="34327" y1="93599" x2="34327" y2="93599"/>
                        <a14:foregroundMark x1="30585" y1="97272" x2="30585" y2="97272"/>
                        <a14:foregroundMark x1="79883" y1="70514" x2="79883" y2="70514"/>
                        <a14:foregroundMark x1="86550" y1="64638" x2="86550" y2="64638"/>
                        <a14:foregroundMark x1="92281" y1="64638" x2="92281" y2="64638"/>
                        <a14:foregroundMark x1="69123" y1="78961" x2="69123" y2="78961"/>
                        <a14:foregroundMark x1="60643" y1="85572" x2="60643" y2="85572"/>
                        <a14:foregroundMark x1="69591" y1="82529" x2="69591" y2="82529"/>
                        <a14:foregroundMark x1="78070" y1="76023" x2="78070" y2="76023"/>
                        <a14:foregroundMark x1="77427" y1="72718" x2="77427" y2="72718"/>
                        <a14:foregroundMark x1="89357" y1="64638" x2="89357" y2="64638"/>
                        <a14:foregroundMark x1="84620" y1="66684" x2="84620" y2="66684"/>
                        <a14:foregroundMark x1="85906" y1="69937" x2="85906" y2="69937"/>
                        <a14:foregroundMark x1="8830" y1="54669" x2="8830" y2="54669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8963" y="1576361"/>
            <a:ext cx="2846679" cy="31728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51" t="3079"/>
          <a:stretch/>
        </p:blipFill>
        <p:spPr>
          <a:xfrm>
            <a:off x="16459" y="4677479"/>
            <a:ext cx="3522450" cy="2180521"/>
          </a:xfrm>
          <a:prstGeom prst="rect">
            <a:avLst/>
          </a:prstGeom>
        </p:spPr>
      </p:pic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11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13282" t="15651" r="2854" b="10885"/>
          <a:stretch/>
        </p:blipFill>
        <p:spPr>
          <a:xfrm>
            <a:off x="8503794" y="1143000"/>
            <a:ext cx="3688206" cy="22112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3794" y="3354236"/>
            <a:ext cx="3730805" cy="278617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475900" y="2194922"/>
            <a:ext cx="6027893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17640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  <a:tabLst>
                <a:tab pos="892175" algn="l"/>
              </a:tabLst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From simulation to design to reality!</a:t>
            </a:r>
          </a:p>
          <a:p>
            <a:pPr marL="285750" lvl="1" indent="-17640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  <a:tabLst>
                <a:tab pos="892175" algn="l"/>
              </a:tabLst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16 bars prototype produced</a:t>
            </a:r>
          </a:p>
          <a:p>
            <a:pPr marL="742950" lvl="2" indent="-17640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  <a:tabLst>
                <a:tab pos="892175" algn="l"/>
              </a:tabLst>
            </a:pP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Mechanical design validated</a:t>
            </a:r>
          </a:p>
          <a:p>
            <a:pPr marL="742950" lvl="2" indent="-17640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  <a:tabLst>
                <a:tab pos="892175" algn="l"/>
              </a:tabLst>
            </a:pP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Electronics tested successfully</a:t>
            </a:r>
          </a:p>
          <a:p>
            <a:pPr marL="285750" lvl="1" indent="-17640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  <a:tabLst>
                <a:tab pos="892175" algn="l"/>
              </a:tabLst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Inside vacuum chamber mechanical simulation</a:t>
            </a:r>
          </a:p>
          <a:p>
            <a:pPr marL="285750" lvl="1" indent="-17640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  <a:tabLst>
                <a:tab pos="892175" algn="l"/>
              </a:tabLst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Test beam performed at BTF with different configurations</a:t>
            </a:r>
          </a:p>
          <a:p>
            <a:pPr marL="285750" lvl="1" indent="-17640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  <a:tabLst>
                <a:tab pos="892175" algn="l"/>
              </a:tabLst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Readout with </a:t>
            </a:r>
            <a:r>
              <a:rPr lang="en-US" sz="1600" dirty="0" err="1">
                <a:solidFill>
                  <a:srgbClr val="000000"/>
                </a:solidFill>
                <a:latin typeface="Calibri"/>
                <a:cs typeface="Calibri"/>
              </a:rPr>
              <a:t>Ecal</a:t>
            </a: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 digitizers </a:t>
            </a:r>
            <a:r>
              <a:rPr lang="en-US" sz="1600" dirty="0" smtClean="0">
                <a:solidFill>
                  <a:srgbClr val="000000"/>
                </a:solidFill>
                <a:latin typeface="Calibri"/>
                <a:cs typeface="Calibri"/>
              </a:rPr>
              <a:t>tested </a:t>
            </a:r>
            <a:r>
              <a:rPr lang="en-US" sz="1600" dirty="0" err="1" smtClean="0">
                <a:solidFill>
                  <a:srgbClr val="000000"/>
                </a:solidFill>
                <a:latin typeface="Calibri"/>
                <a:cs typeface="Calibri"/>
              </a:rPr>
              <a:t>succesfully</a:t>
            </a:r>
            <a:r>
              <a:rPr lang="en-US" sz="1600" dirty="0" smtClean="0">
                <a:solidFill>
                  <a:srgbClr val="000000"/>
                </a:solidFill>
                <a:latin typeface="Calibri"/>
                <a:cs typeface="Calibri"/>
              </a:rPr>
              <a:t> (see V. </a:t>
            </a:r>
            <a:r>
              <a:rPr lang="en-US" sz="1600" dirty="0" err="1" smtClean="0">
                <a:solidFill>
                  <a:srgbClr val="000000"/>
                </a:solidFill>
                <a:latin typeface="Calibri"/>
                <a:cs typeface="Calibri"/>
              </a:rPr>
              <a:t>Kozhharov</a:t>
            </a:r>
            <a:r>
              <a:rPr lang="en-US" sz="1600" dirty="0" smtClean="0">
                <a:solidFill>
                  <a:srgbClr val="000000"/>
                </a:solidFill>
                <a:latin typeface="Calibri"/>
                <a:cs typeface="Calibri"/>
              </a:rPr>
              <a:t>) </a:t>
            </a:r>
            <a:endParaRPr lang="en-US" sz="16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2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2272"/>
            <a:ext cx="8229600" cy="658344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Calorimetro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Mauro Raggi - Padme Referee Meeting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279" y="24171"/>
            <a:ext cx="193641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5"/>
                </a:solidFill>
                <a:sym typeface="Symbol"/>
              </a:rPr>
              <a:t></a:t>
            </a:r>
            <a:r>
              <a:rPr lang="it-IT" sz="1400" b="1" dirty="0" smtClean="0">
                <a:solidFill>
                  <a:schemeClr val="accent5"/>
                </a:solidFill>
              </a:rPr>
              <a:t>616 </a:t>
            </a:r>
            <a:r>
              <a:rPr lang="it-IT" sz="1400" b="1" dirty="0">
                <a:solidFill>
                  <a:schemeClr val="accent5"/>
                </a:solidFill>
              </a:rPr>
              <a:t>cristalli BGO</a:t>
            </a:r>
          </a:p>
          <a:p>
            <a:r>
              <a:rPr lang="it-IT" sz="1400" b="1" dirty="0">
                <a:solidFill>
                  <a:schemeClr val="accent5"/>
                </a:solidFill>
              </a:rPr>
              <a:t>60 cm di diametro</a:t>
            </a:r>
          </a:p>
        </p:txBody>
      </p:sp>
      <p:pic>
        <p:nvPicPr>
          <p:cNvPr id="7" name="Content Placeholder 5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59" y="422193"/>
            <a:ext cx="1670357" cy="2427938"/>
          </a:xfrm>
          <a:prstGeom prst="rect">
            <a:avLst/>
          </a:prstGeom>
        </p:spPr>
      </p:pic>
      <p:pic>
        <p:nvPicPr>
          <p:cNvPr id="9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8942" y="2187146"/>
            <a:ext cx="2848624" cy="1946731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8942" y="4178411"/>
            <a:ext cx="2853058" cy="20012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2780532"/>
            <a:ext cx="9116634" cy="3439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sz="1600" dirty="0"/>
              <a:t>Several </a:t>
            </a:r>
            <a:r>
              <a:rPr lang="en-GB" sz="1600" b="1" dirty="0">
                <a:solidFill>
                  <a:schemeClr val="accent5"/>
                </a:solidFill>
              </a:rPr>
              <a:t>test-beams</a:t>
            </a:r>
            <a:r>
              <a:rPr lang="en-GB" sz="1600" b="1" dirty="0">
                <a:solidFill>
                  <a:srgbClr val="FF0000"/>
                </a:solidFill>
              </a:rPr>
              <a:t> </a:t>
            </a:r>
            <a:r>
              <a:rPr lang="en-GB" sz="1600" dirty="0"/>
              <a:t>for validating </a:t>
            </a:r>
            <a:r>
              <a:rPr lang="en-GB" sz="1600" b="1" dirty="0">
                <a:solidFill>
                  <a:schemeClr val="accent5"/>
                </a:solidFill>
              </a:rPr>
              <a:t>PMT and divider choices</a:t>
            </a:r>
            <a:r>
              <a:rPr lang="en-GB" sz="1600" dirty="0"/>
              <a:t>, </a:t>
            </a:r>
            <a:r>
              <a:rPr lang="en-GB" sz="1600" b="1" dirty="0">
                <a:solidFill>
                  <a:schemeClr val="accent5"/>
                </a:solidFill>
              </a:rPr>
              <a:t>paint, glue, assembly procedure</a:t>
            </a:r>
            <a:r>
              <a:rPr lang="en-GB" sz="1600" dirty="0"/>
              <a:t>…</a:t>
            </a:r>
          </a:p>
          <a:p>
            <a:pPr marL="742950" lvl="1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sz="1400" dirty="0"/>
              <a:t>Results in line with expectations from L3 experience</a:t>
            </a:r>
            <a:r>
              <a:rPr lang="en-GB" sz="1400" b="1" dirty="0">
                <a:solidFill>
                  <a:schemeClr val="accent5"/>
                </a:solidFill>
              </a:rPr>
              <a:t>: ≈2% at 1 </a:t>
            </a:r>
            <a:r>
              <a:rPr lang="en-GB" sz="1400" b="1" dirty="0" err="1">
                <a:solidFill>
                  <a:schemeClr val="accent5"/>
                </a:solidFill>
              </a:rPr>
              <a:t>GeV</a:t>
            </a:r>
            <a:r>
              <a:rPr lang="en-GB" sz="1400" dirty="0"/>
              <a:t>, excellent linearity up to </a:t>
            </a:r>
            <a:r>
              <a:rPr lang="en-GB" sz="1400" b="1" dirty="0">
                <a:solidFill>
                  <a:schemeClr val="accent5"/>
                </a:solidFill>
              </a:rPr>
              <a:t>≈1 </a:t>
            </a:r>
            <a:r>
              <a:rPr lang="en-GB" sz="1400" b="1" dirty="0" err="1">
                <a:solidFill>
                  <a:schemeClr val="accent5"/>
                </a:solidFill>
              </a:rPr>
              <a:t>GeV</a:t>
            </a:r>
            <a:endParaRPr lang="en-GB" sz="1400" b="1" dirty="0">
              <a:solidFill>
                <a:schemeClr val="accent5"/>
              </a:solidFill>
            </a:endParaRPr>
          </a:p>
          <a:p>
            <a:pPr marL="742950" lvl="1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sz="1400" dirty="0"/>
              <a:t>Moreover, </a:t>
            </a:r>
            <a:r>
              <a:rPr lang="en-GB" sz="1400" b="1" dirty="0">
                <a:solidFill>
                  <a:schemeClr val="accent5"/>
                </a:solidFill>
              </a:rPr>
              <a:t>13 </a:t>
            </a:r>
            <a:r>
              <a:rPr lang="en-GB" sz="1400" b="1" dirty="0" err="1">
                <a:solidFill>
                  <a:schemeClr val="accent5"/>
                </a:solidFill>
              </a:rPr>
              <a:t>pC</a:t>
            </a:r>
            <a:r>
              <a:rPr lang="en-GB" sz="1400" b="1" dirty="0">
                <a:solidFill>
                  <a:schemeClr val="accent5"/>
                </a:solidFill>
              </a:rPr>
              <a:t>/MeV</a:t>
            </a:r>
            <a:r>
              <a:rPr lang="en-GB" sz="1400" dirty="0"/>
              <a:t>, </a:t>
            </a:r>
            <a:r>
              <a:rPr lang="en-GB" sz="1400" b="1" dirty="0" smtClean="0">
                <a:solidFill>
                  <a:schemeClr val="accent5"/>
                </a:solidFill>
              </a:rPr>
              <a:t>0±1.5 </a:t>
            </a:r>
            <a:r>
              <a:rPr lang="en-GB" sz="1400" b="1" dirty="0" err="1">
                <a:solidFill>
                  <a:schemeClr val="accent5"/>
                </a:solidFill>
              </a:rPr>
              <a:t>pC</a:t>
            </a:r>
            <a:r>
              <a:rPr lang="en-GB" sz="1400" b="1" dirty="0">
                <a:solidFill>
                  <a:schemeClr val="accent5"/>
                </a:solidFill>
              </a:rPr>
              <a:t> </a:t>
            </a:r>
            <a:r>
              <a:rPr lang="en-GB" sz="1400" dirty="0"/>
              <a:t>pedestal: threshold well below 1 MeV</a:t>
            </a:r>
          </a:p>
          <a:p>
            <a:pPr marL="285750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sz="1600" dirty="0"/>
              <a:t>Conclusions:</a:t>
            </a:r>
          </a:p>
          <a:p>
            <a:pPr marL="742950" lvl="1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sz="1400" dirty="0"/>
              <a:t>HZC XP1911 PMT’s OK; divider type “B” OK</a:t>
            </a:r>
          </a:p>
          <a:p>
            <a:pPr marL="742950" lvl="1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sz="1400" dirty="0"/>
              <a:t>80 </a:t>
            </a:r>
            <a:r>
              <a:rPr lang="en-GB" sz="1400" dirty="0">
                <a:latin typeface="Symbol" charset="2"/>
                <a:cs typeface="Symbol" charset="2"/>
              </a:rPr>
              <a:t>m</a:t>
            </a:r>
            <a:r>
              <a:rPr lang="en-GB" sz="1400" dirty="0"/>
              <a:t>m paint sufficient for light tightness at </a:t>
            </a:r>
            <a:r>
              <a:rPr lang="en-GB" sz="1400" b="1" dirty="0"/>
              <a:t>few % level</a:t>
            </a:r>
            <a:r>
              <a:rPr lang="en-GB" sz="1400" dirty="0"/>
              <a:t>, OK from the mechanical point of view</a:t>
            </a:r>
          </a:p>
          <a:p>
            <a:pPr marL="742950" lvl="1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sz="1400" dirty="0"/>
              <a:t>Add TEDLAR foils (50 </a:t>
            </a:r>
            <a:r>
              <a:rPr lang="en-GB" sz="1400" dirty="0">
                <a:latin typeface="Symbol" charset="2"/>
                <a:cs typeface="Symbol" charset="2"/>
              </a:rPr>
              <a:t>m</a:t>
            </a:r>
            <a:r>
              <a:rPr lang="en-GB" sz="1400" dirty="0"/>
              <a:t>m) for dropping optical cross-talk to </a:t>
            </a:r>
            <a:r>
              <a:rPr lang="en-GB" sz="1400" b="1" dirty="0"/>
              <a:t>zero</a:t>
            </a:r>
          </a:p>
          <a:p>
            <a:pPr marL="1200150" lvl="2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it-IT" sz="1400" b="1" dirty="0">
                <a:solidFill>
                  <a:schemeClr val="accent5"/>
                </a:solidFill>
              </a:rPr>
              <a:t>Recuperati alcuni mq (sufficienti a tutto il calorimetro) a </a:t>
            </a:r>
            <a:r>
              <a:rPr lang="it-IT" sz="1400" b="1" u="sng" dirty="0">
                <a:solidFill>
                  <a:schemeClr val="accent5"/>
                </a:solidFill>
              </a:rPr>
              <a:t>costo</a:t>
            </a:r>
            <a:r>
              <a:rPr lang="it-IT" sz="1400" b="1" dirty="0">
                <a:solidFill>
                  <a:schemeClr val="accent5"/>
                </a:solidFill>
              </a:rPr>
              <a:t> e </a:t>
            </a:r>
            <a:r>
              <a:rPr lang="it-IT" sz="1400" b="1" u="sng" dirty="0">
                <a:solidFill>
                  <a:schemeClr val="accent5"/>
                </a:solidFill>
              </a:rPr>
              <a:t>tempo zero </a:t>
            </a:r>
            <a:r>
              <a:rPr lang="it-IT" sz="1400" b="1" dirty="0">
                <a:solidFill>
                  <a:schemeClr val="accent5"/>
                </a:solidFill>
              </a:rPr>
              <a:t>da LHCb: GRAZIE!</a:t>
            </a:r>
          </a:p>
          <a:p>
            <a:pPr marL="742950" lvl="1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sz="1400" dirty="0">
                <a:solidFill>
                  <a:srgbClr val="000000"/>
                </a:solidFill>
              </a:rPr>
              <a:t>Polished surfaces of cut crystals OK</a:t>
            </a:r>
          </a:p>
          <a:p>
            <a:pPr marL="742950" lvl="1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sz="1400" b="1" dirty="0">
                <a:solidFill>
                  <a:srgbClr val="000000"/>
                </a:solidFill>
              </a:rPr>
              <a:t>No radiation damage on PMT’s</a:t>
            </a:r>
          </a:p>
          <a:p>
            <a:pPr marL="742950" lvl="1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sz="1400" dirty="0">
                <a:solidFill>
                  <a:srgbClr val="000000"/>
                </a:solidFill>
              </a:rPr>
              <a:t>Radiation damage on BGO at the dose level expected from literature </a:t>
            </a:r>
            <a:r>
              <a:rPr lang="en-GB" sz="1400" b="1" dirty="0">
                <a:solidFill>
                  <a:srgbClr val="000000"/>
                </a:solidFill>
              </a:rPr>
              <a:t>recovered </a:t>
            </a:r>
            <a:r>
              <a:rPr lang="en-GB" sz="1400" dirty="0">
                <a:solidFill>
                  <a:srgbClr val="000000"/>
                </a:solidFill>
              </a:rPr>
              <a:t>by high temperature annealing</a:t>
            </a:r>
          </a:p>
          <a:p>
            <a:pPr marL="285750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sz="1600" b="1" dirty="0">
                <a:solidFill>
                  <a:schemeClr val="accent5"/>
                </a:solidFill>
              </a:rPr>
              <a:t>All tenders completed: </a:t>
            </a:r>
            <a:r>
              <a:rPr lang="en-GB" sz="1600" dirty="0"/>
              <a:t>crystal machining, gluing &amp; </a:t>
            </a:r>
            <a:r>
              <a:rPr lang="en-GB" sz="1600" dirty="0" err="1"/>
              <a:t>paiting</a:t>
            </a:r>
            <a:r>
              <a:rPr lang="en-GB" sz="1600" dirty="0"/>
              <a:t> (</a:t>
            </a:r>
            <a:r>
              <a:rPr lang="en-GB" sz="1600" dirty="0" err="1"/>
              <a:t>Gestione</a:t>
            </a:r>
            <a:r>
              <a:rPr lang="en-GB" sz="1600" dirty="0"/>
              <a:t> SILO), </a:t>
            </a:r>
            <a:r>
              <a:rPr lang="en-GB" sz="1600" dirty="0" err="1"/>
              <a:t>PMT’s+dividers</a:t>
            </a:r>
            <a:r>
              <a:rPr lang="en-GB" sz="1600" dirty="0"/>
              <a:t> (HZC Photonics), HV system (CAEN), waveform digitizers (CAEN)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999793" y="2535719"/>
            <a:ext cx="19910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</a:rPr>
              <a:t>100 MeV electrons spectrum</a:t>
            </a: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12</a:t>
            </a:fld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9338942" y="1933230"/>
            <a:ext cx="236795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1050" b="1" dirty="0"/>
              <a:t>Nucl.Instrum.Meth. A862 (2017) 31-35</a:t>
            </a:r>
            <a:r>
              <a:rPr lang="is-IS" sz="1050" dirty="0"/>
              <a:t> 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74750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9122" t="7831" r="5866"/>
          <a:stretch/>
        </p:blipFill>
        <p:spPr>
          <a:xfrm>
            <a:off x="4959921" y="485831"/>
            <a:ext cx="2476931" cy="18620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28669" y="158483"/>
            <a:ext cx="25248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chemeClr val="accent5"/>
                </a:solidFill>
              </a:rPr>
              <a:t>L3 ECAL </a:t>
            </a:r>
            <a:r>
              <a:rPr lang="it-IT" sz="1600" b="1" dirty="0" err="1">
                <a:solidFill>
                  <a:schemeClr val="accent5"/>
                </a:solidFill>
              </a:rPr>
              <a:t>half-endcap</a:t>
            </a:r>
            <a:r>
              <a:rPr lang="it-IT" sz="1600" b="1" dirty="0">
                <a:solidFill>
                  <a:schemeClr val="accent5"/>
                </a:solidFill>
              </a:rPr>
              <a:t> (CERN)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402" r="3990"/>
          <a:stretch/>
        </p:blipFill>
        <p:spPr>
          <a:xfrm rot="16200000">
            <a:off x="7859686" y="556142"/>
            <a:ext cx="1724219" cy="1859355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7366213" y="1521327"/>
            <a:ext cx="437113" cy="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726514" y="39585"/>
            <a:ext cx="302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Smontaggio, misura </a:t>
            </a:r>
            <a:r>
              <a:rPr lang="it-IT" sz="1400" dirty="0" err="1"/>
              <a:t>trasmittanza</a:t>
            </a:r>
            <a:r>
              <a:rPr lang="it-IT" sz="1400" dirty="0"/>
              <a:t> </a:t>
            </a:r>
          </a:p>
          <a:p>
            <a:r>
              <a:rPr lang="it-IT" sz="1400" dirty="0"/>
              <a:t>prima &amp; dopo </a:t>
            </a:r>
            <a:r>
              <a:rPr lang="it-IT" sz="1400" b="1" dirty="0" err="1"/>
              <a:t>annealing</a:t>
            </a:r>
            <a:r>
              <a:rPr lang="it-IT" sz="1400" dirty="0"/>
              <a:t> </a:t>
            </a:r>
            <a:r>
              <a:rPr lang="it-IT" sz="1400" dirty="0" smtClean="0"/>
              <a:t> LAB27</a:t>
            </a:r>
            <a:r>
              <a:rPr lang="it-IT" sz="1400" dirty="0"/>
              <a:t>, </a:t>
            </a:r>
            <a:r>
              <a:rPr lang="it-IT" sz="1400" b="1" dirty="0"/>
              <a:t>CERN</a:t>
            </a:r>
            <a:r>
              <a:rPr lang="it-IT" sz="1400" dirty="0"/>
              <a:t>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t="-878" b="11936"/>
          <a:stretch/>
        </p:blipFill>
        <p:spPr>
          <a:xfrm>
            <a:off x="10577207" y="2517476"/>
            <a:ext cx="1526183" cy="156913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353027" y="2081402"/>
            <a:ext cx="1981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chemeClr val="accent5"/>
                </a:solidFill>
              </a:rPr>
              <a:t>Rimozione foto-sensore, </a:t>
            </a:r>
          </a:p>
          <a:p>
            <a:r>
              <a:rPr lang="it-IT" sz="1400" b="1" dirty="0">
                <a:solidFill>
                  <a:schemeClr val="accent5"/>
                </a:solidFill>
              </a:rPr>
              <a:t>Taglio: 21×21×220 </a:t>
            </a:r>
            <a:r>
              <a:rPr lang="it-IT" sz="1400" b="1" dirty="0" smtClean="0">
                <a:solidFill>
                  <a:schemeClr val="accent5"/>
                </a:solidFill>
              </a:rPr>
              <a:t>mm</a:t>
            </a:r>
            <a:r>
              <a:rPr lang="it-IT" sz="1400" b="1" baseline="30000" dirty="0" smtClean="0">
                <a:solidFill>
                  <a:schemeClr val="accent5"/>
                </a:solidFill>
              </a:rPr>
              <a:t>3</a:t>
            </a:r>
            <a:endParaRPr lang="it-IT" sz="1400" b="1" dirty="0">
              <a:solidFill>
                <a:schemeClr val="accent5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9621778" y="1521329"/>
            <a:ext cx="60812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-81149" y="5794358"/>
            <a:ext cx="2198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solidFill>
                  <a:schemeClr val="accent5"/>
                </a:solidFill>
              </a:rPr>
              <a:t>HZC </a:t>
            </a:r>
            <a:r>
              <a:rPr lang="it-IT" sz="1400" b="1" dirty="0" err="1">
                <a:solidFill>
                  <a:schemeClr val="accent5"/>
                </a:solidFill>
              </a:rPr>
              <a:t>Photonics</a:t>
            </a:r>
            <a:r>
              <a:rPr lang="it-IT" sz="1400" b="1" dirty="0">
                <a:solidFill>
                  <a:schemeClr val="accent5"/>
                </a:solidFill>
              </a:rPr>
              <a:t> (</a:t>
            </a:r>
            <a:r>
              <a:rPr lang="it-IT" sz="1400" b="1" dirty="0" err="1">
                <a:solidFill>
                  <a:schemeClr val="accent5"/>
                </a:solidFill>
              </a:rPr>
              <a:t>Hainan</a:t>
            </a:r>
            <a:r>
              <a:rPr lang="it-IT" sz="1400" b="1" dirty="0">
                <a:solidFill>
                  <a:schemeClr val="accent5"/>
                </a:solidFill>
              </a:rPr>
              <a:t>)</a:t>
            </a:r>
          </a:p>
          <a:p>
            <a:r>
              <a:rPr lang="it-IT" sz="1400" b="1" dirty="0">
                <a:solidFill>
                  <a:schemeClr val="accent5"/>
                </a:solidFill>
              </a:rPr>
              <a:t>XP1911 19 mm PMT + base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r="26220"/>
          <a:stretch/>
        </p:blipFill>
        <p:spPr>
          <a:xfrm rot="16200000">
            <a:off x="1378507" y="4398806"/>
            <a:ext cx="781989" cy="198651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409" y="2664209"/>
            <a:ext cx="1901302" cy="156713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417071" y="2755563"/>
            <a:ext cx="2881078" cy="1026092"/>
            <a:chOff x="3042552" y="2823306"/>
            <a:chExt cx="2881078" cy="102609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200000">
              <a:off x="3972031" y="1897799"/>
              <a:ext cx="1022120" cy="2881078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3050963" y="2823306"/>
              <a:ext cx="141370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50" dirty="0">
                  <a:solidFill>
                    <a:schemeClr val="bg1"/>
                  </a:solidFill>
                </a:rPr>
                <a:t>Verifiche dimensionali</a:t>
              </a:r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8"/>
          <a:srcRect l="2765"/>
          <a:stretch/>
        </p:blipFill>
        <p:spPr>
          <a:xfrm>
            <a:off x="9781020" y="4996744"/>
            <a:ext cx="1934986" cy="1282885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9761980" y="4461028"/>
            <a:ext cx="23414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chemeClr val="accent5"/>
                </a:solidFill>
              </a:rPr>
              <a:t>Assemblaggio</a:t>
            </a:r>
          </a:p>
          <a:p>
            <a:r>
              <a:rPr lang="it-IT" sz="1600" dirty="0">
                <a:solidFill>
                  <a:schemeClr val="accent5"/>
                </a:solidFill>
              </a:rPr>
              <a:t>(fogli di TEDLAR 0,05 mm)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6297797" y="3302043"/>
            <a:ext cx="685497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-82695" y="3044219"/>
            <a:ext cx="1217790" cy="7386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it-IT" sz="1400" b="1" dirty="0">
                <a:solidFill>
                  <a:schemeClr val="accent5"/>
                </a:solidFill>
              </a:rPr>
              <a:t>Incollaggio PMT e </a:t>
            </a:r>
            <a:r>
              <a:rPr lang="it-IT" sz="1400" b="1" dirty="0" smtClean="0">
                <a:solidFill>
                  <a:schemeClr val="accent5"/>
                </a:solidFill>
              </a:rPr>
              <a:t>verniciatura</a:t>
            </a:r>
            <a:endParaRPr lang="it-IT" sz="1400" b="1" dirty="0">
              <a:solidFill>
                <a:schemeClr val="accent5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9967003" y="3302043"/>
            <a:ext cx="54785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7025563" y="2518991"/>
            <a:ext cx="2937692" cy="1566104"/>
            <a:chOff x="6223776" y="2622890"/>
            <a:chExt cx="2937692" cy="156610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9"/>
            <a:srcRect t="9765" b="6170"/>
            <a:stretch/>
          </p:blipFill>
          <p:spPr>
            <a:xfrm>
              <a:off x="6223776" y="2622890"/>
              <a:ext cx="2937692" cy="1566104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6339342" y="3796388"/>
              <a:ext cx="81991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50" b="1" dirty="0">
                  <a:solidFill>
                    <a:schemeClr val="bg1"/>
                  </a:solidFill>
                </a:rPr>
                <a:t>Lucidatura</a:t>
              </a:r>
            </a:p>
          </p:txBody>
        </p:sp>
      </p:grpSp>
      <p:cxnSp>
        <p:nvCxnSpPr>
          <p:cNvPr id="41" name="Straight Arrow Connector 40"/>
          <p:cNvCxnSpPr/>
          <p:nvPr/>
        </p:nvCxnSpPr>
        <p:spPr>
          <a:xfrm>
            <a:off x="9038714" y="5534367"/>
            <a:ext cx="363020" cy="0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184005" y="4469893"/>
            <a:ext cx="19769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dirty="0">
                <a:solidFill>
                  <a:schemeClr val="accent5"/>
                </a:solidFill>
              </a:rPr>
              <a:t>Test con LED (LNF)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436533" y="6511628"/>
            <a:ext cx="3860800" cy="365125"/>
          </a:xfrm>
        </p:spPr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Mauro Raggi - Padme Referee Meeting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0" y="-16067"/>
            <a:ext cx="3838493" cy="1537393"/>
          </a:xfrm>
        </p:spPr>
        <p:txBody>
          <a:bodyPr>
            <a:normAutofit/>
          </a:bodyPr>
          <a:lstStyle/>
          <a:p>
            <a:r>
              <a:rPr lang="en-US" dirty="0" smtClean="0"/>
              <a:t>Calorimeter</a:t>
            </a:r>
            <a:br>
              <a:rPr lang="en-US" dirty="0" smtClean="0"/>
            </a:br>
            <a:r>
              <a:rPr lang="en-US" dirty="0" smtClean="0"/>
              <a:t>workflow</a:t>
            </a:r>
            <a:endParaRPr lang="en-US" dirty="0"/>
          </a:p>
        </p:txBody>
      </p:sp>
      <p:cxnSp>
        <p:nvCxnSpPr>
          <p:cNvPr id="46" name="Straight Arrow Connector 45"/>
          <p:cNvCxnSpPr/>
          <p:nvPr/>
        </p:nvCxnSpPr>
        <p:spPr>
          <a:xfrm flipH="1" flipV="1">
            <a:off x="2642101" y="4231341"/>
            <a:ext cx="884714" cy="633218"/>
          </a:xfrm>
          <a:prstGeom prst="straightConnector1">
            <a:avLst/>
          </a:prstGeom>
          <a:ln w="19050">
            <a:solidFill>
              <a:srgbClr val="0000FF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41674" y="693621"/>
            <a:ext cx="1155550" cy="1155550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6676" y="1574502"/>
            <a:ext cx="1363578" cy="1083186"/>
            <a:chOff x="1162210" y="2725441"/>
            <a:chExt cx="1363578" cy="1083186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521" b="99479" l="0" r="98438">
                          <a14:foregroundMark x1="13021" y1="44271" x2="13021" y2="44271"/>
                          <a14:foregroundMark x1="31771" y1="36979" x2="31771" y2="36979"/>
                          <a14:foregroundMark x1="47917" y1="31771" x2="47917" y2="31771"/>
                          <a14:foregroundMark x1="59375" y1="36979" x2="59375" y2="36979"/>
                          <a14:foregroundMark x1="66146" y1="45313" x2="66146" y2="45313"/>
                          <a14:foregroundMark x1="72396" y1="53646" x2="72396" y2="53646"/>
                          <a14:foregroundMark x1="78125" y1="61979" x2="78125" y2="61979"/>
                          <a14:foregroundMark x1="81771" y1="69271" x2="81771" y2="6927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35984" y="2725441"/>
              <a:ext cx="854645" cy="854645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1162210" y="3470073"/>
              <a:ext cx="13635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dirty="0" smtClean="0">
                  <a:solidFill>
                    <a:srgbClr val="002060"/>
                  </a:solidFill>
                </a:rPr>
                <a:t>Gestione SILO</a:t>
              </a:r>
              <a:endParaRPr lang="it-IT" sz="1600" b="1" dirty="0">
                <a:solidFill>
                  <a:srgbClr val="002060"/>
                </a:solidFill>
              </a:endParaRPr>
            </a:p>
          </p:txBody>
        </p:sp>
      </p:grpSp>
      <p:cxnSp>
        <p:nvCxnSpPr>
          <p:cNvPr id="53" name="Straight Arrow Connector 52"/>
          <p:cNvCxnSpPr/>
          <p:nvPr/>
        </p:nvCxnSpPr>
        <p:spPr>
          <a:xfrm flipH="1">
            <a:off x="2688668" y="3302043"/>
            <a:ext cx="685497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4" name="Group 53"/>
          <p:cNvGrpSpPr/>
          <p:nvPr/>
        </p:nvGrpSpPr>
        <p:grpSpPr>
          <a:xfrm>
            <a:off x="4312149" y="4361715"/>
            <a:ext cx="4508905" cy="2221351"/>
            <a:chOff x="4312149" y="4234715"/>
            <a:chExt cx="4508905" cy="2221351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312149" y="4242688"/>
              <a:ext cx="2164700" cy="2207037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4"/>
            <a:srcRect b="2867"/>
            <a:stretch/>
          </p:blipFill>
          <p:spPr>
            <a:xfrm>
              <a:off x="6498592" y="4234715"/>
              <a:ext cx="2322462" cy="2221351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6939461" y="4352382"/>
              <a:ext cx="15518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>
                  <a:solidFill>
                    <a:schemeClr val="accent5"/>
                  </a:solidFill>
                </a:rPr>
                <a:t>Calibrazione</a:t>
              </a:r>
              <a:endParaRPr lang="it-IT" sz="1600" dirty="0">
                <a:solidFill>
                  <a:schemeClr val="accent5"/>
                </a:solidFill>
              </a:endParaRPr>
            </a:p>
          </p:txBody>
        </p:sp>
      </p:grpSp>
      <p:cxnSp>
        <p:nvCxnSpPr>
          <p:cNvPr id="55" name="Straight Arrow Connector 54"/>
          <p:cNvCxnSpPr/>
          <p:nvPr/>
        </p:nvCxnSpPr>
        <p:spPr>
          <a:xfrm>
            <a:off x="10229901" y="1521326"/>
            <a:ext cx="1012810" cy="6403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H="1">
            <a:off x="1648363" y="4217238"/>
            <a:ext cx="1" cy="772534"/>
          </a:xfrm>
          <a:prstGeom prst="straightConnector1">
            <a:avLst/>
          </a:prstGeom>
          <a:ln w="19050">
            <a:solidFill>
              <a:srgbClr val="0000FF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1" name="Picture 6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97" y="5013660"/>
            <a:ext cx="760070" cy="505793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50603" y="4996744"/>
            <a:ext cx="1217245" cy="87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84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Driver test station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Mauro Raggi - Padme Referee Meeting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3" t="26482"/>
          <a:stretch/>
        </p:blipFill>
        <p:spPr>
          <a:xfrm>
            <a:off x="7174523" y="1162423"/>
            <a:ext cx="5017477" cy="25872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706" y="1155616"/>
            <a:ext cx="71218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5"/>
              </a:buClr>
              <a:buFont typeface="Wingdings" charset="2"/>
              <a:buChar char="§"/>
            </a:pPr>
            <a:r>
              <a:rPr lang="en-GB" sz="2000" dirty="0" smtClean="0"/>
              <a:t>LED driver system working!</a:t>
            </a:r>
            <a:endParaRPr lang="en-GB" sz="2000" dirty="0"/>
          </a:p>
          <a:p>
            <a:pPr marL="742950" lvl="1" indent="-285750">
              <a:buClr>
                <a:schemeClr val="accent5"/>
              </a:buClr>
              <a:buFont typeface="Wingdings" charset="2"/>
              <a:buChar char="§"/>
            </a:pPr>
            <a:r>
              <a:rPr lang="en-GB" sz="1600" dirty="0" smtClean="0"/>
              <a:t>All led and LED driver channel tested chain tested (G. </a:t>
            </a:r>
            <a:r>
              <a:rPr lang="en-GB" sz="1600" dirty="0" err="1" smtClean="0"/>
              <a:t>Piperno</a:t>
            </a:r>
            <a:r>
              <a:rPr lang="en-GB" sz="1600" dirty="0" smtClean="0"/>
              <a:t> C. </a:t>
            </a:r>
            <a:r>
              <a:rPr lang="en-GB" sz="1600" dirty="0" err="1" smtClean="0"/>
              <a:t>Taruggi</a:t>
            </a:r>
            <a:r>
              <a:rPr lang="en-GB" sz="1600" dirty="0" smtClean="0"/>
              <a:t>) </a:t>
            </a:r>
            <a:endParaRPr lang="en-GB" sz="1600" dirty="0"/>
          </a:p>
          <a:p>
            <a:pPr marL="742950" lvl="1" indent="-285750">
              <a:buClr>
                <a:schemeClr val="accent5"/>
              </a:buClr>
              <a:buFont typeface="Wingdings" charset="2"/>
              <a:buChar char="§"/>
            </a:pPr>
            <a:r>
              <a:rPr lang="en-GB" sz="1600" dirty="0" smtClean="0">
                <a:solidFill>
                  <a:schemeClr val="accent5"/>
                </a:solidFill>
              </a:rPr>
              <a:t>16 Channel PCB ready remaining 16 </a:t>
            </a:r>
            <a:r>
              <a:rPr lang="en-GB" sz="1600" dirty="0" err="1" smtClean="0">
                <a:solidFill>
                  <a:schemeClr val="accent5"/>
                </a:solidFill>
              </a:rPr>
              <a:t>ch</a:t>
            </a:r>
            <a:r>
              <a:rPr lang="en-GB" sz="1600" dirty="0" smtClean="0">
                <a:solidFill>
                  <a:schemeClr val="accent5"/>
                </a:solidFill>
              </a:rPr>
              <a:t> during this week </a:t>
            </a:r>
            <a:endParaRPr lang="en-GB" sz="1600" dirty="0" smtClean="0"/>
          </a:p>
          <a:p>
            <a:pPr marL="285750" indent="-285750">
              <a:buClr>
                <a:schemeClr val="accent5"/>
              </a:buClr>
              <a:buFont typeface="Wingdings" charset="2"/>
              <a:buChar char="§"/>
            </a:pPr>
            <a:r>
              <a:rPr lang="en-GB" sz="2000" dirty="0" smtClean="0"/>
              <a:t>3D printing of the remaining supports waiting for PMT to test the dimensions</a:t>
            </a:r>
          </a:p>
          <a:p>
            <a:pPr marL="285750" indent="-285750">
              <a:buClr>
                <a:schemeClr val="accent5"/>
              </a:buClr>
              <a:buFont typeface="Wingdings" charset="2"/>
              <a:buChar char="§"/>
            </a:pPr>
            <a:r>
              <a:rPr lang="en-GB" sz="2000" dirty="0" smtClean="0"/>
              <a:t>System almost ready waiting to be able to test PMT!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903098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SAC status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Mauro Raggi - Padme Referee Meeting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1229" y="1287000"/>
            <a:ext cx="3650220" cy="3295403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9922584" y="5144972"/>
            <a:ext cx="1080000" cy="1080000"/>
            <a:chOff x="5802085" y="5138057"/>
            <a:chExt cx="1080000" cy="1080000"/>
          </a:xfrm>
        </p:grpSpPr>
        <p:sp>
          <p:nvSpPr>
            <p:cNvPr id="27" name="Rectangle 26"/>
            <p:cNvSpPr/>
            <p:nvPr/>
          </p:nvSpPr>
          <p:spPr>
            <a:xfrm>
              <a:off x="5802085" y="5138057"/>
              <a:ext cx="1080000" cy="1080000"/>
            </a:xfrm>
            <a:prstGeom prst="rect">
              <a:avLst/>
            </a:prstGeom>
            <a:solidFill>
              <a:srgbClr val="6076B4">
                <a:shade val="80000"/>
              </a:srgbClr>
            </a:solidFill>
            <a:ln w="12700" cap="flat" cmpd="sng" algn="ctr">
              <a:solidFill>
                <a:srgbClr val="6076B4">
                  <a:satMod val="105000"/>
                </a:srgbClr>
              </a:solidFill>
              <a:prstDash val="solid"/>
            </a:ln>
            <a:effectLst/>
            <a:scene3d>
              <a:camera prst="obliqueTopRight"/>
              <a:lightRig rig="threePt" dir="tl"/>
            </a:scene3d>
            <a:sp3d>
              <a:bevelT w="25400" h="254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"/>
                <a:cs typeface="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823857" y="5159829"/>
              <a:ext cx="576000" cy="576000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"/>
                <a:cs typeface="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6306085" y="5616687"/>
              <a:ext cx="576000" cy="576000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"/>
                <a:cs typeface="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5967857" y="5303829"/>
              <a:ext cx="288000" cy="288000"/>
            </a:xfrm>
            <a:prstGeom prst="ellipse">
              <a:avLst/>
            </a:prstGeom>
            <a:solidFill>
              <a:srgbClr val="9C5252"/>
            </a:solidFill>
            <a:ln w="25400" cap="flat" cmpd="sng" algn="ctr">
              <a:solidFill>
                <a:srgbClr val="9C5252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"/>
                <a:cs typeface="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6450085" y="5760687"/>
              <a:ext cx="288000" cy="288000"/>
            </a:xfrm>
            <a:prstGeom prst="ellipse">
              <a:avLst/>
            </a:prstGeom>
            <a:solidFill>
              <a:srgbClr val="9C5252"/>
            </a:solidFill>
            <a:ln w="25400" cap="flat" cmpd="sng" algn="ctr">
              <a:solidFill>
                <a:srgbClr val="9C5252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"/>
                <a:cs typeface="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9894141" y="4781048"/>
            <a:ext cx="1090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600" dirty="0" smtClean="0">
                <a:solidFill>
                  <a:prstClr val="black"/>
                </a:solidFill>
                <a:latin typeface="Century Gothic"/>
              </a:rPr>
              <a:t>30 mm</a:t>
            </a:r>
            <a:endParaRPr lang="en-US" sz="1600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33" name="TextBox 32"/>
          <p:cNvSpPr txBox="1"/>
          <p:nvPr/>
        </p:nvSpPr>
        <p:spPr>
          <a:xfrm rot="5400000">
            <a:off x="10626891" y="5503013"/>
            <a:ext cx="10546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600" dirty="0" smtClean="0">
                <a:solidFill>
                  <a:prstClr val="black"/>
                </a:solidFill>
                <a:latin typeface="Century Gothic"/>
              </a:rPr>
              <a:t>30 mm </a:t>
            </a:r>
            <a:endParaRPr lang="en-US" sz="1600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469462" y="1503156"/>
            <a:ext cx="2879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Test beam with PbF2 in June</a:t>
            </a:r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" r="6852"/>
          <a:stretch/>
        </p:blipFill>
        <p:spPr>
          <a:xfrm>
            <a:off x="4003855" y="1210476"/>
            <a:ext cx="4504711" cy="3377762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6414773" y="2180141"/>
            <a:ext cx="2228405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00B050"/>
                </a:solidFill>
              </a:rPr>
              <a:t>SF57 </a:t>
            </a:r>
            <a:r>
              <a:rPr lang="en-US" sz="1350" dirty="0" err="1">
                <a:solidFill>
                  <a:srgbClr val="00B050"/>
                </a:solidFill>
              </a:rPr>
              <a:t>Atomiki</a:t>
            </a:r>
            <a:r>
              <a:rPr lang="en-US" sz="1350" dirty="0">
                <a:solidFill>
                  <a:srgbClr val="00B050"/>
                </a:solidFill>
              </a:rPr>
              <a:t> measurement</a:t>
            </a:r>
          </a:p>
          <a:p>
            <a:r>
              <a:rPr lang="en-US" sz="1350" dirty="0">
                <a:solidFill>
                  <a:srgbClr val="0070C0"/>
                </a:solidFill>
              </a:rPr>
              <a:t>PbF2 </a:t>
            </a:r>
            <a:r>
              <a:rPr lang="en-US" sz="1350" dirty="0" err="1">
                <a:solidFill>
                  <a:srgbClr val="0070C0"/>
                </a:solidFill>
              </a:rPr>
              <a:t>Atomiki</a:t>
            </a:r>
            <a:r>
              <a:rPr lang="en-US" sz="1350" dirty="0">
                <a:solidFill>
                  <a:srgbClr val="0070C0"/>
                </a:solidFill>
              </a:rPr>
              <a:t> measurement</a:t>
            </a:r>
          </a:p>
          <a:p>
            <a:r>
              <a:rPr lang="en-US" sz="1350" dirty="0">
                <a:solidFill>
                  <a:srgbClr val="FF0000"/>
                </a:solidFill>
              </a:rPr>
              <a:t>PbF2 Literature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019353" y="1195140"/>
            <a:ext cx="4841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PbF2 </a:t>
            </a:r>
            <a:r>
              <a:rPr lang="en-US" smtClean="0"/>
              <a:t>Transparency Measurement</a:t>
            </a:r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10" r="1131"/>
          <a:stretch/>
        </p:blipFill>
        <p:spPr>
          <a:xfrm>
            <a:off x="1" y="1201216"/>
            <a:ext cx="4254972" cy="3077198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2116931" y="2057350"/>
            <a:ext cx="100700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R13478UV</a:t>
            </a:r>
            <a:br>
              <a:rPr lang="en-US" sz="1350" dirty="0">
                <a:solidFill>
                  <a:srgbClr val="FF0000"/>
                </a:solidFill>
              </a:rPr>
            </a:br>
            <a:r>
              <a:rPr lang="en-US" sz="1350" dirty="0">
                <a:solidFill>
                  <a:srgbClr val="FF0000"/>
                </a:solidFill>
              </a:rPr>
              <a:t>tapered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046271" y="2932247"/>
            <a:ext cx="108715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R13478UV</a:t>
            </a:r>
            <a:br>
              <a:rPr lang="en-US" sz="1350" dirty="0"/>
            </a:br>
            <a:r>
              <a:rPr lang="en-US" sz="1350" dirty="0" err="1"/>
              <a:t>untapered</a:t>
            </a:r>
            <a:endParaRPr lang="en-US" sz="1350" dirty="0"/>
          </a:p>
        </p:txBody>
      </p:sp>
      <p:sp>
        <p:nvSpPr>
          <p:cNvPr id="41" name="Rectangle 40"/>
          <p:cNvSpPr/>
          <p:nvPr/>
        </p:nvSpPr>
        <p:spPr>
          <a:xfrm>
            <a:off x="557306" y="2782206"/>
            <a:ext cx="78899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solidFill>
                  <a:srgbClr val="00B050"/>
                </a:solidFill>
              </a:rPr>
              <a:t>R9880U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70"/>
          <a:stretch/>
        </p:blipFill>
        <p:spPr>
          <a:xfrm>
            <a:off x="868" y="4313755"/>
            <a:ext cx="3264680" cy="1949701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3111901" y="4335656"/>
            <a:ext cx="12164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1.43/21 = 6.8%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102535" y="5103610"/>
            <a:ext cx="142145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>
                <a:solidFill>
                  <a:srgbClr val="00B050"/>
                </a:solidFill>
              </a:rPr>
              <a:t>1.82/10.4 = 17.5</a:t>
            </a:r>
            <a:r>
              <a:rPr lang="en-US" sz="1350" dirty="0">
                <a:solidFill>
                  <a:srgbClr val="00B050"/>
                </a:solidFill>
              </a:rPr>
              <a:t>%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111901" y="5791632"/>
            <a:ext cx="141208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</a:rPr>
              <a:t>0.88/13.2 = 6.7%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09966" y="1183706"/>
            <a:ext cx="1806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PMT choice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80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look </a:t>
            </a:r>
            <a:r>
              <a:rPr lang="en-US" smtClean="0"/>
              <a:t>at PbF2 </a:t>
            </a:r>
            <a:r>
              <a:rPr lang="en-US" dirty="0" smtClean="0"/>
              <a:t>data with 13478UV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Single 30x30x140mm</a:t>
            </a:r>
            <a:r>
              <a:rPr lang="en-US" baseline="30000" dirty="0" smtClean="0"/>
              <a:t>3</a:t>
            </a:r>
            <a:r>
              <a:rPr lang="en-US" dirty="0" smtClean="0"/>
              <a:t> PbF2 </a:t>
            </a:r>
            <a:r>
              <a:rPr lang="en-US" dirty="0" smtClean="0"/>
              <a:t>crystal with Black tape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Mauro Raggi - Padme Referee Meeting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"/>
          <a:stretch/>
        </p:blipFill>
        <p:spPr>
          <a:xfrm>
            <a:off x="5805053" y="2440133"/>
            <a:ext cx="6373091" cy="35906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62090" y="3270738"/>
            <a:ext cx="1008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93.2pC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78259" y="3636623"/>
            <a:ext cx="1025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185.5pC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95944" y="4002508"/>
            <a:ext cx="1025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276.1pC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05053" y="2070696"/>
            <a:ext cx="6386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Thanks to A. </a:t>
            </a:r>
            <a:r>
              <a:rPr lang="en-US" dirty="0" err="1" smtClean="0"/>
              <a:t>Frankenthal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10" y="2260601"/>
            <a:ext cx="56101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First raw LY estimate:</a:t>
            </a:r>
          </a:p>
          <a:p>
            <a:r>
              <a:rPr lang="en-US" dirty="0" err="1" smtClean="0"/>
              <a:t>Npe</a:t>
            </a:r>
            <a:r>
              <a:rPr lang="en-US" dirty="0" smtClean="0"/>
              <a:t>= C/(G*e)= 92E-12/(1E6*1.6E-19)~</a:t>
            </a:r>
            <a:r>
              <a:rPr lang="en-US" dirty="0" smtClean="0"/>
              <a:t>575 </a:t>
            </a:r>
            <a:r>
              <a:rPr lang="en-US" dirty="0" err="1" smtClean="0"/>
              <a:t>pe</a:t>
            </a:r>
            <a:r>
              <a:rPr lang="en-US" dirty="0" smtClean="0"/>
              <a:t> </a:t>
            </a:r>
            <a:r>
              <a:rPr lang="en-US" dirty="0" smtClean="0"/>
              <a:t>at 400MeV</a:t>
            </a:r>
          </a:p>
          <a:p>
            <a:endParaRPr lang="en-US" dirty="0"/>
          </a:p>
          <a:p>
            <a:r>
              <a:rPr lang="en-US" dirty="0" smtClean="0"/>
              <a:t>This corresponds to more than </a:t>
            </a:r>
            <a:r>
              <a:rPr lang="en-US" b="1" dirty="0" smtClean="0">
                <a:solidFill>
                  <a:schemeClr val="accent5"/>
                </a:solidFill>
              </a:rPr>
              <a:t>1.5 </a:t>
            </a:r>
            <a:r>
              <a:rPr lang="en-US" b="1" dirty="0" err="1" smtClean="0">
                <a:solidFill>
                  <a:schemeClr val="accent5"/>
                </a:solidFill>
              </a:rPr>
              <a:t>p.e.</a:t>
            </a:r>
            <a:r>
              <a:rPr lang="en-US" b="1" dirty="0" smtClean="0">
                <a:solidFill>
                  <a:schemeClr val="accent5"/>
                </a:solidFill>
              </a:rPr>
              <a:t>/MeV </a:t>
            </a:r>
            <a:r>
              <a:rPr lang="en-US" dirty="0" smtClean="0"/>
              <a:t>even not considering the fraction of energy lost outside the single crystal.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Order to be issued for single crystal 2.5Keuro to test the quality of transparency.</a:t>
            </a:r>
          </a:p>
          <a:p>
            <a:r>
              <a:rPr lang="en-US" dirty="0" smtClean="0"/>
              <a:t>Will arrive from siccas in 2-3 weeks.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006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68648" y="2886986"/>
            <a:ext cx="10663172" cy="2502157"/>
          </a:xfrm>
          <a:custGeom>
            <a:avLst/>
            <a:gdLst>
              <a:gd name="connsiteX0" fmla="*/ 0 w 8775379"/>
              <a:gd name="connsiteY0" fmla="*/ 0 h 2368477"/>
              <a:gd name="connsiteX1" fmla="*/ 11441 w 8775379"/>
              <a:gd name="connsiteY1" fmla="*/ 57209 h 2368477"/>
              <a:gd name="connsiteX2" fmla="*/ 102970 w 8775379"/>
              <a:gd name="connsiteY2" fmla="*/ 183070 h 2368477"/>
              <a:gd name="connsiteX3" fmla="*/ 194500 w 8775379"/>
              <a:gd name="connsiteY3" fmla="*/ 286047 h 2368477"/>
              <a:gd name="connsiteX4" fmla="*/ 251705 w 8775379"/>
              <a:gd name="connsiteY4" fmla="*/ 331815 h 2368477"/>
              <a:gd name="connsiteX5" fmla="*/ 800882 w 8775379"/>
              <a:gd name="connsiteY5" fmla="*/ 732282 h 2368477"/>
              <a:gd name="connsiteX6" fmla="*/ 1109793 w 8775379"/>
              <a:gd name="connsiteY6" fmla="*/ 903911 h 2368477"/>
              <a:gd name="connsiteX7" fmla="*/ 1212764 w 8775379"/>
              <a:gd name="connsiteY7" fmla="*/ 949679 h 2368477"/>
              <a:gd name="connsiteX8" fmla="*/ 1727617 w 8775379"/>
              <a:gd name="connsiteY8" fmla="*/ 1247169 h 2368477"/>
              <a:gd name="connsiteX9" fmla="*/ 2025087 w 8775379"/>
              <a:gd name="connsiteY9" fmla="*/ 1418797 h 2368477"/>
              <a:gd name="connsiteX10" fmla="*/ 2391205 w 8775379"/>
              <a:gd name="connsiteY10" fmla="*/ 1613310 h 2368477"/>
              <a:gd name="connsiteX11" fmla="*/ 2574264 w 8775379"/>
              <a:gd name="connsiteY11" fmla="*/ 1704845 h 2368477"/>
              <a:gd name="connsiteX12" fmla="*/ 2654352 w 8775379"/>
              <a:gd name="connsiteY12" fmla="*/ 1739171 h 2368477"/>
              <a:gd name="connsiteX13" fmla="*/ 2734440 w 8775379"/>
              <a:gd name="connsiteY13" fmla="*/ 1784939 h 2368477"/>
              <a:gd name="connsiteX14" fmla="*/ 2848852 w 8775379"/>
              <a:gd name="connsiteY14" fmla="*/ 1842148 h 2368477"/>
              <a:gd name="connsiteX15" fmla="*/ 3043352 w 8775379"/>
              <a:gd name="connsiteY15" fmla="*/ 1933684 h 2368477"/>
              <a:gd name="connsiteX16" fmla="*/ 3340822 w 8775379"/>
              <a:gd name="connsiteY16" fmla="*/ 1945126 h 2368477"/>
              <a:gd name="connsiteX17" fmla="*/ 3443793 w 8775379"/>
              <a:gd name="connsiteY17" fmla="*/ 1956568 h 2368477"/>
              <a:gd name="connsiteX18" fmla="*/ 3546763 w 8775379"/>
              <a:gd name="connsiteY18" fmla="*/ 1979451 h 2368477"/>
              <a:gd name="connsiteX19" fmla="*/ 3684057 w 8775379"/>
              <a:gd name="connsiteY19" fmla="*/ 1990893 h 2368477"/>
              <a:gd name="connsiteX20" fmla="*/ 4084498 w 8775379"/>
              <a:gd name="connsiteY20" fmla="*/ 2048103 h 2368477"/>
              <a:gd name="connsiteX21" fmla="*/ 4153145 w 8775379"/>
              <a:gd name="connsiteY21" fmla="*/ 2059545 h 2368477"/>
              <a:gd name="connsiteX22" fmla="*/ 4359087 w 8775379"/>
              <a:gd name="connsiteY22" fmla="*/ 2070987 h 2368477"/>
              <a:gd name="connsiteX23" fmla="*/ 4416292 w 8775379"/>
              <a:gd name="connsiteY23" fmla="*/ 2082429 h 2368477"/>
              <a:gd name="connsiteX24" fmla="*/ 4748086 w 8775379"/>
              <a:gd name="connsiteY24" fmla="*/ 2105313 h 2368477"/>
              <a:gd name="connsiteX25" fmla="*/ 4839616 w 8775379"/>
              <a:gd name="connsiteY25" fmla="*/ 2116754 h 2368477"/>
              <a:gd name="connsiteX26" fmla="*/ 5846439 w 8775379"/>
              <a:gd name="connsiteY26" fmla="*/ 2139638 h 2368477"/>
              <a:gd name="connsiteX27" fmla="*/ 5892204 w 8775379"/>
              <a:gd name="connsiteY27" fmla="*/ 2173964 h 2368477"/>
              <a:gd name="connsiteX28" fmla="*/ 7516850 w 8775379"/>
              <a:gd name="connsiteY28" fmla="*/ 2208290 h 2368477"/>
              <a:gd name="connsiteX29" fmla="*/ 8191879 w 8775379"/>
              <a:gd name="connsiteY29" fmla="*/ 2231174 h 2368477"/>
              <a:gd name="connsiteX30" fmla="*/ 8512232 w 8775379"/>
              <a:gd name="connsiteY30" fmla="*/ 2288383 h 2368477"/>
              <a:gd name="connsiteX31" fmla="*/ 8569438 w 8775379"/>
              <a:gd name="connsiteY31" fmla="*/ 2311267 h 2368477"/>
              <a:gd name="connsiteX32" fmla="*/ 8626644 w 8775379"/>
              <a:gd name="connsiteY32" fmla="*/ 2322709 h 2368477"/>
              <a:gd name="connsiteX33" fmla="*/ 8706732 w 8775379"/>
              <a:gd name="connsiteY33" fmla="*/ 2345593 h 2368477"/>
              <a:gd name="connsiteX34" fmla="*/ 8775379 w 8775379"/>
              <a:gd name="connsiteY34" fmla="*/ 2368477 h 2368477"/>
              <a:gd name="connsiteX0" fmla="*/ 1590365 w 10365744"/>
              <a:gd name="connsiteY0" fmla="*/ 127107 h 2495584"/>
              <a:gd name="connsiteX1" fmla="*/ 42 w 10365744"/>
              <a:gd name="connsiteY1" fmla="*/ 1246 h 2495584"/>
              <a:gd name="connsiteX2" fmla="*/ 1693335 w 10365744"/>
              <a:gd name="connsiteY2" fmla="*/ 310177 h 2495584"/>
              <a:gd name="connsiteX3" fmla="*/ 1784865 w 10365744"/>
              <a:gd name="connsiteY3" fmla="*/ 413154 h 2495584"/>
              <a:gd name="connsiteX4" fmla="*/ 1842070 w 10365744"/>
              <a:gd name="connsiteY4" fmla="*/ 458922 h 2495584"/>
              <a:gd name="connsiteX5" fmla="*/ 2391247 w 10365744"/>
              <a:gd name="connsiteY5" fmla="*/ 859389 h 2495584"/>
              <a:gd name="connsiteX6" fmla="*/ 2700158 w 10365744"/>
              <a:gd name="connsiteY6" fmla="*/ 1031018 h 2495584"/>
              <a:gd name="connsiteX7" fmla="*/ 2803129 w 10365744"/>
              <a:gd name="connsiteY7" fmla="*/ 1076786 h 2495584"/>
              <a:gd name="connsiteX8" fmla="*/ 3317982 w 10365744"/>
              <a:gd name="connsiteY8" fmla="*/ 1374276 h 2495584"/>
              <a:gd name="connsiteX9" fmla="*/ 3615452 w 10365744"/>
              <a:gd name="connsiteY9" fmla="*/ 1545904 h 2495584"/>
              <a:gd name="connsiteX10" fmla="*/ 3981570 w 10365744"/>
              <a:gd name="connsiteY10" fmla="*/ 1740417 h 2495584"/>
              <a:gd name="connsiteX11" fmla="*/ 4164629 w 10365744"/>
              <a:gd name="connsiteY11" fmla="*/ 1831952 h 2495584"/>
              <a:gd name="connsiteX12" fmla="*/ 4244717 w 10365744"/>
              <a:gd name="connsiteY12" fmla="*/ 1866278 h 2495584"/>
              <a:gd name="connsiteX13" fmla="*/ 4324805 w 10365744"/>
              <a:gd name="connsiteY13" fmla="*/ 1912046 h 2495584"/>
              <a:gd name="connsiteX14" fmla="*/ 4439217 w 10365744"/>
              <a:gd name="connsiteY14" fmla="*/ 1969255 h 2495584"/>
              <a:gd name="connsiteX15" fmla="*/ 4633717 w 10365744"/>
              <a:gd name="connsiteY15" fmla="*/ 2060791 h 2495584"/>
              <a:gd name="connsiteX16" fmla="*/ 4931187 w 10365744"/>
              <a:gd name="connsiteY16" fmla="*/ 2072233 h 2495584"/>
              <a:gd name="connsiteX17" fmla="*/ 5034158 w 10365744"/>
              <a:gd name="connsiteY17" fmla="*/ 2083675 h 2495584"/>
              <a:gd name="connsiteX18" fmla="*/ 5137128 w 10365744"/>
              <a:gd name="connsiteY18" fmla="*/ 2106558 h 2495584"/>
              <a:gd name="connsiteX19" fmla="*/ 5274422 w 10365744"/>
              <a:gd name="connsiteY19" fmla="*/ 2118000 h 2495584"/>
              <a:gd name="connsiteX20" fmla="*/ 5674863 w 10365744"/>
              <a:gd name="connsiteY20" fmla="*/ 2175210 h 2495584"/>
              <a:gd name="connsiteX21" fmla="*/ 5743510 w 10365744"/>
              <a:gd name="connsiteY21" fmla="*/ 2186652 h 2495584"/>
              <a:gd name="connsiteX22" fmla="*/ 5949452 w 10365744"/>
              <a:gd name="connsiteY22" fmla="*/ 2198094 h 2495584"/>
              <a:gd name="connsiteX23" fmla="*/ 6006657 w 10365744"/>
              <a:gd name="connsiteY23" fmla="*/ 2209536 h 2495584"/>
              <a:gd name="connsiteX24" fmla="*/ 6338451 w 10365744"/>
              <a:gd name="connsiteY24" fmla="*/ 2232420 h 2495584"/>
              <a:gd name="connsiteX25" fmla="*/ 6429981 w 10365744"/>
              <a:gd name="connsiteY25" fmla="*/ 2243861 h 2495584"/>
              <a:gd name="connsiteX26" fmla="*/ 7436804 w 10365744"/>
              <a:gd name="connsiteY26" fmla="*/ 2266745 h 2495584"/>
              <a:gd name="connsiteX27" fmla="*/ 7482569 w 10365744"/>
              <a:gd name="connsiteY27" fmla="*/ 2301071 h 2495584"/>
              <a:gd name="connsiteX28" fmla="*/ 9107215 w 10365744"/>
              <a:gd name="connsiteY28" fmla="*/ 2335397 h 2495584"/>
              <a:gd name="connsiteX29" fmla="*/ 9782244 w 10365744"/>
              <a:gd name="connsiteY29" fmla="*/ 2358281 h 2495584"/>
              <a:gd name="connsiteX30" fmla="*/ 10102597 w 10365744"/>
              <a:gd name="connsiteY30" fmla="*/ 2415490 h 2495584"/>
              <a:gd name="connsiteX31" fmla="*/ 10159803 w 10365744"/>
              <a:gd name="connsiteY31" fmla="*/ 2438374 h 2495584"/>
              <a:gd name="connsiteX32" fmla="*/ 10217009 w 10365744"/>
              <a:gd name="connsiteY32" fmla="*/ 2449816 h 2495584"/>
              <a:gd name="connsiteX33" fmla="*/ 10297097 w 10365744"/>
              <a:gd name="connsiteY33" fmla="*/ 2472700 h 2495584"/>
              <a:gd name="connsiteX34" fmla="*/ 10365744 w 10365744"/>
              <a:gd name="connsiteY34" fmla="*/ 2495584 h 2495584"/>
              <a:gd name="connsiteX0" fmla="*/ 0 w 10663172"/>
              <a:gd name="connsiteY0" fmla="*/ 76470 h 2502157"/>
              <a:gd name="connsiteX1" fmla="*/ 297470 w 10663172"/>
              <a:gd name="connsiteY1" fmla="*/ 7819 h 2502157"/>
              <a:gd name="connsiteX2" fmla="*/ 1990763 w 10663172"/>
              <a:gd name="connsiteY2" fmla="*/ 316750 h 2502157"/>
              <a:gd name="connsiteX3" fmla="*/ 2082293 w 10663172"/>
              <a:gd name="connsiteY3" fmla="*/ 419727 h 2502157"/>
              <a:gd name="connsiteX4" fmla="*/ 2139498 w 10663172"/>
              <a:gd name="connsiteY4" fmla="*/ 465495 h 2502157"/>
              <a:gd name="connsiteX5" fmla="*/ 2688675 w 10663172"/>
              <a:gd name="connsiteY5" fmla="*/ 865962 h 2502157"/>
              <a:gd name="connsiteX6" fmla="*/ 2997586 w 10663172"/>
              <a:gd name="connsiteY6" fmla="*/ 1037591 h 2502157"/>
              <a:gd name="connsiteX7" fmla="*/ 3100557 w 10663172"/>
              <a:gd name="connsiteY7" fmla="*/ 1083359 h 2502157"/>
              <a:gd name="connsiteX8" fmla="*/ 3615410 w 10663172"/>
              <a:gd name="connsiteY8" fmla="*/ 1380849 h 2502157"/>
              <a:gd name="connsiteX9" fmla="*/ 3912880 w 10663172"/>
              <a:gd name="connsiteY9" fmla="*/ 1552477 h 2502157"/>
              <a:gd name="connsiteX10" fmla="*/ 4278998 w 10663172"/>
              <a:gd name="connsiteY10" fmla="*/ 1746990 h 2502157"/>
              <a:gd name="connsiteX11" fmla="*/ 4462057 w 10663172"/>
              <a:gd name="connsiteY11" fmla="*/ 1838525 h 2502157"/>
              <a:gd name="connsiteX12" fmla="*/ 4542145 w 10663172"/>
              <a:gd name="connsiteY12" fmla="*/ 1872851 h 2502157"/>
              <a:gd name="connsiteX13" fmla="*/ 4622233 w 10663172"/>
              <a:gd name="connsiteY13" fmla="*/ 1918619 h 2502157"/>
              <a:gd name="connsiteX14" fmla="*/ 4736645 w 10663172"/>
              <a:gd name="connsiteY14" fmla="*/ 1975828 h 2502157"/>
              <a:gd name="connsiteX15" fmla="*/ 4931145 w 10663172"/>
              <a:gd name="connsiteY15" fmla="*/ 2067364 h 2502157"/>
              <a:gd name="connsiteX16" fmla="*/ 5228615 w 10663172"/>
              <a:gd name="connsiteY16" fmla="*/ 2078806 h 2502157"/>
              <a:gd name="connsiteX17" fmla="*/ 5331586 w 10663172"/>
              <a:gd name="connsiteY17" fmla="*/ 2090248 h 2502157"/>
              <a:gd name="connsiteX18" fmla="*/ 5434556 w 10663172"/>
              <a:gd name="connsiteY18" fmla="*/ 2113131 h 2502157"/>
              <a:gd name="connsiteX19" fmla="*/ 5571850 w 10663172"/>
              <a:gd name="connsiteY19" fmla="*/ 2124573 h 2502157"/>
              <a:gd name="connsiteX20" fmla="*/ 5972291 w 10663172"/>
              <a:gd name="connsiteY20" fmla="*/ 2181783 h 2502157"/>
              <a:gd name="connsiteX21" fmla="*/ 6040938 w 10663172"/>
              <a:gd name="connsiteY21" fmla="*/ 2193225 h 2502157"/>
              <a:gd name="connsiteX22" fmla="*/ 6246880 w 10663172"/>
              <a:gd name="connsiteY22" fmla="*/ 2204667 h 2502157"/>
              <a:gd name="connsiteX23" fmla="*/ 6304085 w 10663172"/>
              <a:gd name="connsiteY23" fmla="*/ 2216109 h 2502157"/>
              <a:gd name="connsiteX24" fmla="*/ 6635879 w 10663172"/>
              <a:gd name="connsiteY24" fmla="*/ 2238993 h 2502157"/>
              <a:gd name="connsiteX25" fmla="*/ 6727409 w 10663172"/>
              <a:gd name="connsiteY25" fmla="*/ 2250434 h 2502157"/>
              <a:gd name="connsiteX26" fmla="*/ 7734232 w 10663172"/>
              <a:gd name="connsiteY26" fmla="*/ 2273318 h 2502157"/>
              <a:gd name="connsiteX27" fmla="*/ 7779997 w 10663172"/>
              <a:gd name="connsiteY27" fmla="*/ 2307644 h 2502157"/>
              <a:gd name="connsiteX28" fmla="*/ 9404643 w 10663172"/>
              <a:gd name="connsiteY28" fmla="*/ 2341970 h 2502157"/>
              <a:gd name="connsiteX29" fmla="*/ 10079672 w 10663172"/>
              <a:gd name="connsiteY29" fmla="*/ 2364854 h 2502157"/>
              <a:gd name="connsiteX30" fmla="*/ 10400025 w 10663172"/>
              <a:gd name="connsiteY30" fmla="*/ 2422063 h 2502157"/>
              <a:gd name="connsiteX31" fmla="*/ 10457231 w 10663172"/>
              <a:gd name="connsiteY31" fmla="*/ 2444947 h 2502157"/>
              <a:gd name="connsiteX32" fmla="*/ 10514437 w 10663172"/>
              <a:gd name="connsiteY32" fmla="*/ 2456389 h 2502157"/>
              <a:gd name="connsiteX33" fmla="*/ 10594525 w 10663172"/>
              <a:gd name="connsiteY33" fmla="*/ 2479273 h 2502157"/>
              <a:gd name="connsiteX34" fmla="*/ 10663172 w 10663172"/>
              <a:gd name="connsiteY34" fmla="*/ 2502157 h 2502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663172" h="2502157">
                <a:moveTo>
                  <a:pt x="0" y="76470"/>
                </a:moveTo>
                <a:cubicBezTo>
                  <a:pt x="3814" y="95540"/>
                  <a:pt x="-34324" y="-32228"/>
                  <a:pt x="297470" y="7819"/>
                </a:cubicBezTo>
                <a:cubicBezTo>
                  <a:pt x="629264" y="47866"/>
                  <a:pt x="1693292" y="248099"/>
                  <a:pt x="1990763" y="316750"/>
                </a:cubicBezTo>
                <a:cubicBezTo>
                  <a:pt x="2288234" y="385401"/>
                  <a:pt x="2044828" y="386423"/>
                  <a:pt x="2082293" y="419727"/>
                </a:cubicBezTo>
                <a:cubicBezTo>
                  <a:pt x="2100544" y="435952"/>
                  <a:pt x="2120957" y="449602"/>
                  <a:pt x="2139498" y="465495"/>
                </a:cubicBezTo>
                <a:cubicBezTo>
                  <a:pt x="2369282" y="662466"/>
                  <a:pt x="2368420" y="688031"/>
                  <a:pt x="2688675" y="865962"/>
                </a:cubicBezTo>
                <a:cubicBezTo>
                  <a:pt x="2791645" y="923172"/>
                  <a:pt x="2889944" y="989747"/>
                  <a:pt x="2997586" y="1037591"/>
                </a:cubicBezTo>
                <a:cubicBezTo>
                  <a:pt x="3031910" y="1052847"/>
                  <a:pt x="3067723" y="1065117"/>
                  <a:pt x="3100557" y="1083359"/>
                </a:cubicBezTo>
                <a:cubicBezTo>
                  <a:pt x="3273818" y="1179622"/>
                  <a:pt x="3443769" y="1281726"/>
                  <a:pt x="3615410" y="1380849"/>
                </a:cubicBezTo>
                <a:cubicBezTo>
                  <a:pt x="3714543" y="1438099"/>
                  <a:pt x="3812648" y="1497173"/>
                  <a:pt x="3912880" y="1552477"/>
                </a:cubicBezTo>
                <a:cubicBezTo>
                  <a:pt x="4033878" y="1619239"/>
                  <a:pt x="4156643" y="1682749"/>
                  <a:pt x="4278998" y="1746990"/>
                </a:cubicBezTo>
                <a:cubicBezTo>
                  <a:pt x="4279018" y="1747001"/>
                  <a:pt x="4462036" y="1838516"/>
                  <a:pt x="4462057" y="1838525"/>
                </a:cubicBezTo>
                <a:cubicBezTo>
                  <a:pt x="4488753" y="1849967"/>
                  <a:pt x="4516167" y="1859861"/>
                  <a:pt x="4542145" y="1872851"/>
                </a:cubicBezTo>
                <a:cubicBezTo>
                  <a:pt x="4569646" y="1886603"/>
                  <a:pt x="4595059" y="1904232"/>
                  <a:pt x="4622233" y="1918619"/>
                </a:cubicBezTo>
                <a:cubicBezTo>
                  <a:pt x="4659917" y="1938570"/>
                  <a:pt x="4698874" y="1956042"/>
                  <a:pt x="4736645" y="1975828"/>
                </a:cubicBezTo>
                <a:cubicBezTo>
                  <a:pt x="4765272" y="1990824"/>
                  <a:pt x="4876927" y="2062281"/>
                  <a:pt x="4931145" y="2067364"/>
                </a:cubicBezTo>
                <a:cubicBezTo>
                  <a:pt x="5029942" y="2076627"/>
                  <a:pt x="5129458" y="2074992"/>
                  <a:pt x="5228615" y="2078806"/>
                </a:cubicBezTo>
                <a:cubicBezTo>
                  <a:pt x="5262939" y="2082620"/>
                  <a:pt x="5297521" y="2084570"/>
                  <a:pt x="5331586" y="2090248"/>
                </a:cubicBezTo>
                <a:cubicBezTo>
                  <a:pt x="5366268" y="2096029"/>
                  <a:pt x="5399749" y="2108158"/>
                  <a:pt x="5434556" y="2113131"/>
                </a:cubicBezTo>
                <a:cubicBezTo>
                  <a:pt x="5480018" y="2119626"/>
                  <a:pt x="5526085" y="2120759"/>
                  <a:pt x="5571850" y="2124573"/>
                </a:cubicBezTo>
                <a:cubicBezTo>
                  <a:pt x="5813634" y="2168537"/>
                  <a:pt x="5600926" y="2132264"/>
                  <a:pt x="5972291" y="2181783"/>
                </a:cubicBezTo>
                <a:cubicBezTo>
                  <a:pt x="5995285" y="2184849"/>
                  <a:pt x="6017820" y="2191298"/>
                  <a:pt x="6040938" y="2193225"/>
                </a:cubicBezTo>
                <a:cubicBezTo>
                  <a:pt x="6109454" y="2198935"/>
                  <a:pt x="6178233" y="2200853"/>
                  <a:pt x="6246880" y="2204667"/>
                </a:cubicBezTo>
                <a:cubicBezTo>
                  <a:pt x="6265948" y="2208481"/>
                  <a:pt x="6284789" y="2213697"/>
                  <a:pt x="6304085" y="2216109"/>
                </a:cubicBezTo>
                <a:cubicBezTo>
                  <a:pt x="6403012" y="2228476"/>
                  <a:pt x="6543580" y="2233865"/>
                  <a:pt x="6635879" y="2238993"/>
                </a:cubicBezTo>
                <a:cubicBezTo>
                  <a:pt x="6666389" y="2242807"/>
                  <a:pt x="6696788" y="2247650"/>
                  <a:pt x="6727409" y="2250434"/>
                </a:cubicBezTo>
                <a:cubicBezTo>
                  <a:pt x="7057951" y="2280484"/>
                  <a:pt x="7420172" y="2269074"/>
                  <a:pt x="7734232" y="2273318"/>
                </a:cubicBezTo>
                <a:cubicBezTo>
                  <a:pt x="7749487" y="2284760"/>
                  <a:pt x="7764480" y="2296560"/>
                  <a:pt x="7779997" y="2307644"/>
                </a:cubicBezTo>
                <a:cubicBezTo>
                  <a:pt x="8223386" y="2624374"/>
                  <a:pt x="9034630" y="2339308"/>
                  <a:pt x="9404643" y="2341970"/>
                </a:cubicBezTo>
                <a:cubicBezTo>
                  <a:pt x="9671598" y="2347903"/>
                  <a:pt x="9842261" y="2343270"/>
                  <a:pt x="10079672" y="2364854"/>
                </a:cubicBezTo>
                <a:cubicBezTo>
                  <a:pt x="10195662" y="2375399"/>
                  <a:pt x="10274433" y="2396943"/>
                  <a:pt x="10400025" y="2422063"/>
                </a:cubicBezTo>
                <a:cubicBezTo>
                  <a:pt x="10419094" y="2429691"/>
                  <a:pt x="10437559" y="2439045"/>
                  <a:pt x="10457231" y="2444947"/>
                </a:cubicBezTo>
                <a:cubicBezTo>
                  <a:pt x="10475857" y="2450535"/>
                  <a:pt x="10495571" y="2451672"/>
                  <a:pt x="10514437" y="2456389"/>
                </a:cubicBezTo>
                <a:cubicBezTo>
                  <a:pt x="10541372" y="2463123"/>
                  <a:pt x="10567989" y="2471107"/>
                  <a:pt x="10594525" y="2479273"/>
                </a:cubicBezTo>
                <a:cubicBezTo>
                  <a:pt x="10617579" y="2486367"/>
                  <a:pt x="10663172" y="2502157"/>
                  <a:pt x="10663172" y="2502157"/>
                </a:cubicBezTo>
              </a:path>
            </a:pathLst>
          </a:cu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Resources and schedule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Mauro Raggi - Padme Referee Meeting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689124" y="2995981"/>
            <a:ext cx="2817098" cy="216312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17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495099" y="4639453"/>
            <a:ext cx="2696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 April 2018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68648" y="2442788"/>
            <a:ext cx="2035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November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06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704573"/>
          </a:xfrm>
        </p:spPr>
        <p:txBody>
          <a:bodyPr>
            <a:noAutofit/>
          </a:bodyPr>
          <a:lstStyle/>
          <a:p>
            <a:r>
              <a:rPr lang="en-US" sz="2400" dirty="0"/>
              <a:t>Beam, vacuum &amp; target region: critical issues and plans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Mauro Raggi - Padme Referee Meeting</a:t>
            </a: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86512" y="1161696"/>
            <a:ext cx="1041897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400" indent="-17640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  <a:tabLst>
                <a:tab pos="892175" algn="l"/>
              </a:tabLst>
            </a:pP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Aim at having the </a:t>
            </a:r>
            <a:r>
              <a:rPr lang="en-US" sz="2000" b="1" dirty="0">
                <a:solidFill>
                  <a:srgbClr val="000000"/>
                </a:solidFill>
                <a:latin typeface="Calibri"/>
                <a:cs typeface="Calibri"/>
              </a:rPr>
              <a:t>target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Calibri"/>
                <a:cs typeface="Calibri"/>
              </a:rPr>
              <a:t>region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 (main vacuum cross and diamond) connected to a BTF secondary vacuum by </a:t>
            </a:r>
            <a:r>
              <a:rPr lang="en-US" sz="2000" b="1" dirty="0">
                <a:solidFill>
                  <a:schemeClr val="accent5"/>
                </a:solidFill>
                <a:latin typeface="Calibri"/>
                <a:cs typeface="Calibri"/>
              </a:rPr>
              <a:t>September 2017</a:t>
            </a:r>
          </a:p>
          <a:p>
            <a:pPr marL="176400" indent="-17640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  <a:tabLst>
                <a:tab pos="892175" algn="l"/>
              </a:tabLst>
            </a:pP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Integrate in the new vacuum configuration (separate LINAC primary vacuum from new BTF &amp; PADME secondary vacuum) by </a:t>
            </a:r>
            <a:r>
              <a:rPr lang="en-US" sz="2000" b="1" dirty="0">
                <a:solidFill>
                  <a:schemeClr val="accent5"/>
                </a:solidFill>
                <a:latin typeface="Calibri"/>
                <a:cs typeface="Calibri"/>
              </a:rPr>
              <a:t>October 2017</a:t>
            </a:r>
          </a:p>
          <a:p>
            <a:pPr marL="633600" lvl="1" indent="-17640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  <a:tabLst>
                <a:tab pos="892175" algn="l"/>
              </a:tabLst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Install MIMOSA system &amp; testing</a:t>
            </a:r>
          </a:p>
          <a:p>
            <a:pPr marL="633600" lvl="1" indent="-17640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  <a:tabLst>
                <a:tab pos="892175" algn="l"/>
              </a:tabLst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Commissioning with beam as soon as available</a:t>
            </a:r>
            <a:endParaRPr lang="en-US" sz="20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176400" indent="-17640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  <a:tabLst>
                <a:tab pos="892175" algn="l"/>
              </a:tabLst>
            </a:pP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Main vacuum vessel coming with the PADME magnet, to be produced by the </a:t>
            </a:r>
            <a:r>
              <a:rPr lang="en-US" sz="2000" b="1" dirty="0">
                <a:solidFill>
                  <a:schemeClr val="accent5"/>
                </a:solidFill>
                <a:latin typeface="Calibri"/>
                <a:cs typeface="Calibri"/>
              </a:rPr>
              <a:t>end of 2017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09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tubes from HZC photonics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58875"/>
            <a:ext cx="7432431" cy="4483100"/>
          </a:xfrm>
        </p:spPr>
        <p:txBody>
          <a:bodyPr>
            <a:normAutofit/>
          </a:bodyPr>
          <a:lstStyle/>
          <a:p>
            <a:pPr marL="176400" indent="-176400" defTabSz="91440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  <a:tabLst>
                <a:tab pos="892175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First batch of 200 bare PMTs- before June </a:t>
            </a:r>
            <a:r>
              <a:rPr lang="en-US" sz="2000" dirty="0" smtClean="0">
                <a:solidFill>
                  <a:srgbClr val="000000"/>
                </a:solidFill>
              </a:rPr>
              <a:t>16</a:t>
            </a:r>
            <a:r>
              <a:rPr lang="en-US" sz="2000" baseline="30000" dirty="0" smtClean="0">
                <a:solidFill>
                  <a:srgbClr val="000000"/>
                </a:solidFill>
              </a:rPr>
              <a:t>th</a:t>
            </a:r>
            <a:endParaRPr lang="en-US" sz="2000" dirty="0" smtClean="0">
              <a:solidFill>
                <a:srgbClr val="000000"/>
              </a:solidFill>
            </a:endParaRPr>
          </a:p>
          <a:p>
            <a:pPr marL="576450" lvl="1" indent="-176400" defTabSz="91440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  <a:tabLst>
                <a:tab pos="892175" algn="l"/>
              </a:tabLst>
            </a:pPr>
            <a:r>
              <a:rPr lang="en-US" sz="1600" b="1" dirty="0" smtClean="0">
                <a:solidFill>
                  <a:srgbClr val="00B050"/>
                </a:solidFill>
              </a:rPr>
              <a:t>Shipped:</a:t>
            </a:r>
            <a:r>
              <a:rPr lang="en-US" sz="1600" dirty="0" smtClean="0">
                <a:solidFill>
                  <a:srgbClr val="000000"/>
                </a:solidFill>
              </a:rPr>
              <a:t> Now in Rome waiting for import taxes</a:t>
            </a:r>
          </a:p>
          <a:p>
            <a:pPr marL="576450" lvl="1" indent="-176400" defTabSz="91440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  <a:tabLst>
                <a:tab pos="892175" algn="l"/>
              </a:tabLst>
            </a:pPr>
            <a:r>
              <a:rPr lang="en-US" sz="1600" dirty="0">
                <a:solidFill>
                  <a:srgbClr val="000000"/>
                </a:solidFill>
              </a:rPr>
              <a:t>First batch of 200 </a:t>
            </a:r>
            <a:r>
              <a:rPr lang="en-US" sz="1600" dirty="0" smtClean="0">
                <a:solidFill>
                  <a:srgbClr val="000000"/>
                </a:solidFill>
              </a:rPr>
              <a:t>dividers arrived yesterday at LNF</a:t>
            </a:r>
          </a:p>
          <a:p>
            <a:pPr marL="576450" lvl="1" indent="-176400" defTabSz="91440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  <a:tabLst>
                <a:tab pos="892175" algn="l"/>
              </a:tabLst>
            </a:pPr>
            <a:r>
              <a:rPr lang="en-US" sz="1600" dirty="0" smtClean="0">
                <a:solidFill>
                  <a:srgbClr val="000000"/>
                </a:solidFill>
              </a:rPr>
              <a:t>At present we can equip 200 units to be shipped at SILO asap</a:t>
            </a:r>
          </a:p>
          <a:p>
            <a:pPr marL="576450" lvl="1" indent="-176400" defTabSz="91440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  <a:tabLst>
                <a:tab pos="892175" algn="l"/>
              </a:tabLst>
            </a:pPr>
            <a:r>
              <a:rPr lang="en-US" sz="1600" dirty="0" smtClean="0">
                <a:solidFill>
                  <a:srgbClr val="000000"/>
                </a:solidFill>
              </a:rPr>
              <a:t>Test of the PMT needed before </a:t>
            </a:r>
            <a:r>
              <a:rPr lang="en-US" sz="1600" dirty="0" smtClean="0">
                <a:solidFill>
                  <a:srgbClr val="000000"/>
                </a:solidFill>
              </a:rPr>
              <a:t>shipping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endParaRPr lang="en-US" sz="2000" dirty="0">
              <a:solidFill>
                <a:srgbClr val="000000"/>
              </a:solidFill>
            </a:endParaRPr>
          </a:p>
          <a:p>
            <a:pPr marL="176400" indent="-176400" defTabSz="91440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  <a:tabLst>
                <a:tab pos="892175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Second batch of 200 bare PMTs- before June </a:t>
            </a:r>
            <a:r>
              <a:rPr lang="en-US" sz="2000" dirty="0" smtClean="0">
                <a:solidFill>
                  <a:srgbClr val="000000"/>
                </a:solidFill>
              </a:rPr>
              <a:t>30</a:t>
            </a:r>
            <a:r>
              <a:rPr lang="en-US" sz="2000" baseline="30000" dirty="0" smtClean="0">
                <a:solidFill>
                  <a:srgbClr val="000000"/>
                </a:solidFill>
              </a:rPr>
              <a:t>th</a:t>
            </a:r>
            <a:endParaRPr lang="en-US" sz="2000" dirty="0" smtClean="0">
              <a:solidFill>
                <a:srgbClr val="000000"/>
              </a:solidFill>
            </a:endParaRPr>
          </a:p>
          <a:p>
            <a:pPr marL="576450" lvl="1" indent="-176400" defTabSz="91440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  <a:tabLst>
                <a:tab pos="892175" algn="l"/>
              </a:tabLst>
            </a:pPr>
            <a:r>
              <a:rPr lang="en-US" sz="1600" dirty="0" smtClean="0">
                <a:solidFill>
                  <a:srgbClr val="000000"/>
                </a:solidFill>
              </a:rPr>
              <a:t>Almost ready for shipping</a:t>
            </a:r>
            <a:endParaRPr lang="en-US" sz="1600" dirty="0">
              <a:solidFill>
                <a:srgbClr val="000000"/>
              </a:solidFill>
            </a:endParaRPr>
          </a:p>
          <a:p>
            <a:pPr marL="176400" indent="-176400" defTabSz="91440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  <a:tabLst>
                <a:tab pos="892175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Third batch of 250 bare PMTs- before July 14</a:t>
            </a:r>
            <a:r>
              <a:rPr lang="en-US" sz="2000" baseline="30000" dirty="0">
                <a:solidFill>
                  <a:srgbClr val="000000"/>
                </a:solidFill>
              </a:rPr>
              <a:t>th</a:t>
            </a:r>
            <a:r>
              <a:rPr lang="en-US" sz="2000" dirty="0">
                <a:solidFill>
                  <a:srgbClr val="000000"/>
                </a:solidFill>
              </a:rPr>
              <a:t>,</a:t>
            </a:r>
          </a:p>
          <a:p>
            <a:pPr marL="176400" indent="-176400" defTabSz="91440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  <a:tabLst>
                <a:tab pos="892175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All the </a:t>
            </a:r>
            <a:r>
              <a:rPr lang="en-US" sz="2000" dirty="0" smtClean="0">
                <a:solidFill>
                  <a:srgbClr val="000000"/>
                </a:solidFill>
              </a:rPr>
              <a:t>rest 450 Voltage </a:t>
            </a:r>
            <a:r>
              <a:rPr lang="en-US" sz="2000" dirty="0">
                <a:solidFill>
                  <a:srgbClr val="000000"/>
                </a:solidFill>
              </a:rPr>
              <a:t>Dividers- before July 28</a:t>
            </a:r>
            <a:r>
              <a:rPr lang="en-US" sz="2000" baseline="30000" dirty="0">
                <a:solidFill>
                  <a:srgbClr val="000000"/>
                </a:solidFill>
              </a:rPr>
              <a:t>th</a:t>
            </a:r>
            <a:r>
              <a:rPr lang="en-US" sz="2000" dirty="0" smtClean="0">
                <a:solidFill>
                  <a:srgbClr val="000000"/>
                </a:solidFill>
              </a:rPr>
              <a:t>.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Mauro Raggi - Padme Referee Meeting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8" t="39145" r="7412" b="37685"/>
          <a:stretch/>
        </p:blipFill>
        <p:spPr>
          <a:xfrm>
            <a:off x="7307547" y="2632637"/>
            <a:ext cx="2481223" cy="15889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41" b="23889"/>
          <a:stretch/>
        </p:blipFill>
        <p:spPr>
          <a:xfrm>
            <a:off x="7307547" y="1141780"/>
            <a:ext cx="1979572" cy="14653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78462" y="1141780"/>
            <a:ext cx="2321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Much better soldering according to our specs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788770" y="2660310"/>
            <a:ext cx="2321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Better </a:t>
            </a:r>
            <a:r>
              <a:rPr lang="en-US" dirty="0" smtClean="0"/>
              <a:t>rigid mechanical </a:t>
            </a:r>
            <a:r>
              <a:rPr lang="en-US" dirty="0" smtClean="0"/>
              <a:t>structure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36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at PADME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Mauro Raggi - Padme Referee Meeting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957" y="1156396"/>
            <a:ext cx="6340104" cy="46841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6" y="1233886"/>
            <a:ext cx="5706094" cy="42582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97913" y="1251928"/>
            <a:ext cx="12391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E. </a:t>
            </a:r>
            <a:r>
              <a:rPr lang="en-US" dirty="0" err="1" smtClean="0"/>
              <a:t>Nardi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LNF</a:t>
            </a:r>
            <a:br>
              <a:rPr lang="en-US" dirty="0" smtClean="0"/>
            </a:br>
            <a:r>
              <a:rPr lang="en-US" dirty="0" err="1" smtClean="0"/>
              <a:t>Preventivi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96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Consegne</a:t>
            </a:r>
            <a:r>
              <a:rPr lang="en-US" dirty="0" smtClean="0"/>
              <a:t> </a:t>
            </a:r>
            <a:r>
              <a:rPr lang="en-US" dirty="0" err="1" smtClean="0"/>
              <a:t>materiale</a:t>
            </a:r>
            <a:r>
              <a:rPr lang="en-US" dirty="0" smtClean="0"/>
              <a:t> CAEN HV + readout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800" y="1122632"/>
            <a:ext cx="12014200" cy="4846368"/>
          </a:xfrm>
        </p:spPr>
        <p:txBody>
          <a:bodyPr>
            <a:noAutofit/>
          </a:bodyPr>
          <a:lstStyle/>
          <a:p>
            <a:pPr marL="88900" indent="266700">
              <a:buClr>
                <a:srgbClr val="800000"/>
              </a:buClr>
              <a:buFont typeface="Wingdings" charset="2"/>
              <a:buChar char="§"/>
            </a:pPr>
            <a:r>
              <a:rPr lang="en-US" sz="2000" b="1" dirty="0" err="1">
                <a:solidFill>
                  <a:srgbClr val="640F10"/>
                </a:solidFill>
              </a:rPr>
              <a:t>Entro</a:t>
            </a:r>
            <a:r>
              <a:rPr lang="en-US" sz="2000" b="1" dirty="0">
                <a:solidFill>
                  <a:srgbClr val="640F10"/>
                </a:solidFill>
              </a:rPr>
              <a:t> 27.06   Main Frame + 6HV boards + VME Crates + Optical Links</a:t>
            </a:r>
          </a:p>
          <a:p>
            <a:pPr marL="393700" lvl="1" indent="228600">
              <a:buClr>
                <a:srgbClr val="800000"/>
              </a:buClr>
              <a:buFont typeface="Wingdings" charset="2"/>
              <a:buChar char="§"/>
            </a:pPr>
            <a:r>
              <a:rPr lang="en-US" sz="1600" dirty="0">
                <a:solidFill>
                  <a:srgbClr val="640F10"/>
                </a:solidFill>
              </a:rPr>
              <a:t>WSY4527BSCXA SY4527 - Universal Multichannel Power Supply System  1pz + WA4533D1200X A4533 </a:t>
            </a:r>
            <a:r>
              <a:rPr lang="mr-IN" sz="1600" dirty="0">
                <a:solidFill>
                  <a:srgbClr val="640F10"/>
                </a:solidFill>
              </a:rPr>
              <a:t>–</a:t>
            </a:r>
            <a:r>
              <a:rPr lang="en-US" sz="1600" dirty="0">
                <a:solidFill>
                  <a:srgbClr val="640F10"/>
                </a:solidFill>
              </a:rPr>
              <a:t> </a:t>
            </a:r>
            <a:r>
              <a:rPr lang="en-US" sz="1600" dirty="0" smtClean="0">
                <a:solidFill>
                  <a:srgbClr val="640F10"/>
                </a:solidFill>
              </a:rPr>
              <a:t>SY4527/SY5527 </a:t>
            </a:r>
            <a:r>
              <a:rPr lang="en-US" sz="1600" dirty="0">
                <a:solidFill>
                  <a:srgbClr val="640F10"/>
                </a:solidFill>
              </a:rPr>
              <a:t>Optional Double Power Supply  1pz</a:t>
            </a:r>
          </a:p>
          <a:p>
            <a:pPr marL="393700" lvl="1" indent="228600">
              <a:buClr>
                <a:srgbClr val="800000"/>
              </a:buClr>
              <a:buFont typeface="Wingdings" charset="2"/>
              <a:buChar char="§"/>
            </a:pPr>
            <a:r>
              <a:rPr lang="en-US" sz="1600" dirty="0">
                <a:solidFill>
                  <a:srgbClr val="640F10"/>
                </a:solidFill>
              </a:rPr>
              <a:t>WA7030NXAAA4 A7030N - SYx527 H.V. channels -3 KV 1 mA (1.5 W)  6pz</a:t>
            </a:r>
          </a:p>
          <a:p>
            <a:pPr marL="393700" lvl="1" indent="228600">
              <a:buClr>
                <a:srgbClr val="800000"/>
              </a:buClr>
              <a:buFont typeface="Wingdings" charset="2"/>
              <a:buChar char="§"/>
            </a:pPr>
            <a:r>
              <a:rPr lang="en-US" sz="1600" dirty="0">
                <a:solidFill>
                  <a:srgbClr val="640F10"/>
                </a:solidFill>
              </a:rPr>
              <a:t>WV8100VME001 VME8100/01 - VME64 8U crate, 21 slot J1/J2, smart  2pz</a:t>
            </a:r>
          </a:p>
          <a:p>
            <a:pPr marL="393700" lvl="1" indent="228600">
              <a:buClr>
                <a:srgbClr val="800000"/>
              </a:buClr>
              <a:buFont typeface="Wingdings" charset="2"/>
              <a:buChar char="§"/>
            </a:pPr>
            <a:r>
              <a:rPr lang="en-US" sz="1600" dirty="0">
                <a:solidFill>
                  <a:srgbClr val="640F10"/>
                </a:solidFill>
              </a:rPr>
              <a:t>WA3818CXAAAA A3818C - </a:t>
            </a:r>
            <a:r>
              <a:rPr lang="en-US" sz="1600" dirty="0" err="1">
                <a:solidFill>
                  <a:srgbClr val="640F10"/>
                </a:solidFill>
              </a:rPr>
              <a:t>PCIe</a:t>
            </a:r>
            <a:r>
              <a:rPr lang="en-US" sz="1600" dirty="0">
                <a:solidFill>
                  <a:srgbClr val="640F10"/>
                </a:solidFill>
              </a:rPr>
              <a:t> 4 Optical Link  </a:t>
            </a:r>
            <a:r>
              <a:rPr lang="en-US" sz="1600" dirty="0" smtClean="0">
                <a:solidFill>
                  <a:srgbClr val="640F10"/>
                </a:solidFill>
              </a:rPr>
              <a:t>4pz</a:t>
            </a:r>
            <a:endParaRPr lang="en-US" sz="1600" dirty="0">
              <a:solidFill>
                <a:srgbClr val="640F10"/>
              </a:solidFill>
            </a:endParaRPr>
          </a:p>
          <a:p>
            <a:pPr marL="127000" indent="228600">
              <a:buClr>
                <a:srgbClr val="800000"/>
              </a:buClr>
              <a:buFont typeface="Wingdings" charset="2"/>
              <a:buChar char="§"/>
            </a:pPr>
            <a:r>
              <a:rPr lang="en-US" sz="2000" b="1" dirty="0" err="1">
                <a:solidFill>
                  <a:srgbClr val="640F10"/>
                </a:solidFill>
              </a:rPr>
              <a:t>Entro</a:t>
            </a:r>
            <a:r>
              <a:rPr lang="en-US" sz="2000" b="1" dirty="0">
                <a:solidFill>
                  <a:srgbClr val="640F10"/>
                </a:solidFill>
              </a:rPr>
              <a:t> 12.09   Remaining HV boards</a:t>
            </a:r>
          </a:p>
          <a:p>
            <a:pPr marL="527050" lvl="2" indent="228600">
              <a:buClr>
                <a:srgbClr val="800000"/>
              </a:buClr>
              <a:buFont typeface="Wingdings" charset="2"/>
              <a:buChar char="§"/>
            </a:pPr>
            <a:r>
              <a:rPr lang="en-US" sz="1600" dirty="0">
                <a:solidFill>
                  <a:srgbClr val="640F10"/>
                </a:solidFill>
              </a:rPr>
              <a:t>WA7030NXAAA4 A7030N - SYx527 H.V. channels -3 KV 1 mA (1.5 W)  </a:t>
            </a:r>
            <a:r>
              <a:rPr lang="en-US" sz="1600" dirty="0" smtClean="0">
                <a:solidFill>
                  <a:srgbClr val="640F10"/>
                </a:solidFill>
              </a:rPr>
              <a:t>6pz</a:t>
            </a:r>
          </a:p>
          <a:p>
            <a:pPr marL="127000" lvl="1" indent="228600">
              <a:buClr>
                <a:srgbClr val="800000"/>
              </a:buClr>
              <a:buFont typeface="Wingdings" charset="2"/>
              <a:buChar char="§"/>
            </a:pPr>
            <a:r>
              <a:rPr lang="en-US" sz="2000" b="1" dirty="0" err="1" smtClean="0">
                <a:solidFill>
                  <a:srgbClr val="640F10"/>
                </a:solidFill>
              </a:rPr>
              <a:t>Entro</a:t>
            </a:r>
            <a:r>
              <a:rPr lang="en-US" sz="2000" b="1" dirty="0" smtClean="0">
                <a:solidFill>
                  <a:srgbClr val="640F10"/>
                </a:solidFill>
              </a:rPr>
              <a:t> 10.10: First V1742 digitizers</a:t>
            </a:r>
            <a:r>
              <a:rPr lang="en-US" sz="2000" dirty="0" smtClean="0">
                <a:solidFill>
                  <a:srgbClr val="640F10"/>
                </a:solidFill>
              </a:rPr>
              <a:t> </a:t>
            </a:r>
          </a:p>
          <a:p>
            <a:pPr marL="527050" lvl="1" indent="228600">
              <a:buClr>
                <a:srgbClr val="800000"/>
              </a:buClr>
              <a:buFont typeface="Wingdings" charset="2"/>
              <a:buChar char="§"/>
            </a:pPr>
            <a:r>
              <a:rPr lang="en-US" sz="1600" dirty="0">
                <a:solidFill>
                  <a:srgbClr val="640F10"/>
                </a:solidFill>
              </a:rPr>
              <a:t>WV1742XAAAAA V1742 - 32+2 Ch. 12 bit 5 GS/s Switched-Capacitor  </a:t>
            </a:r>
            <a:r>
              <a:rPr lang="en-US" sz="1600" dirty="0" smtClean="0">
                <a:solidFill>
                  <a:srgbClr val="640F10"/>
                </a:solidFill>
              </a:rPr>
              <a:t>10pz</a:t>
            </a:r>
            <a:endParaRPr lang="en-US" sz="1600" dirty="0">
              <a:solidFill>
                <a:srgbClr val="640F10"/>
              </a:solidFill>
            </a:endParaRPr>
          </a:p>
          <a:p>
            <a:pPr marL="127000" indent="228600">
              <a:buClr>
                <a:srgbClr val="800000"/>
              </a:buClr>
              <a:buFont typeface="Wingdings" charset="2"/>
              <a:buChar char="§"/>
            </a:pPr>
            <a:r>
              <a:rPr lang="en-US" sz="2000" b="1" dirty="0" err="1" smtClean="0">
                <a:solidFill>
                  <a:srgbClr val="640F10"/>
                </a:solidFill>
              </a:rPr>
              <a:t>Entro</a:t>
            </a:r>
            <a:r>
              <a:rPr lang="en-US" sz="2000" b="1" dirty="0" smtClean="0">
                <a:solidFill>
                  <a:srgbClr val="640F10"/>
                </a:solidFill>
              </a:rPr>
              <a:t> 30.10 All Digitizers and cables</a:t>
            </a:r>
            <a:endParaRPr lang="en-US" sz="2000" b="1" dirty="0">
              <a:solidFill>
                <a:srgbClr val="640F10"/>
              </a:solidFill>
            </a:endParaRPr>
          </a:p>
          <a:p>
            <a:pPr marL="527050" lvl="1" indent="228600">
              <a:buClr>
                <a:srgbClr val="800000"/>
              </a:buClr>
              <a:buFont typeface="Wingdings" charset="2"/>
              <a:buChar char="§"/>
            </a:pPr>
            <a:r>
              <a:rPr lang="en-US" sz="1600" dirty="0" smtClean="0">
                <a:solidFill>
                  <a:srgbClr val="640F10"/>
                </a:solidFill>
              </a:rPr>
              <a:t>WV1742XAAAAA</a:t>
            </a:r>
            <a:r>
              <a:rPr lang="en-US" sz="1600" dirty="0">
                <a:solidFill>
                  <a:srgbClr val="640F10"/>
                </a:solidFill>
              </a:rPr>
              <a:t> </a:t>
            </a:r>
            <a:r>
              <a:rPr lang="en-US" sz="1600" dirty="0" smtClean="0">
                <a:solidFill>
                  <a:srgbClr val="640F10"/>
                </a:solidFill>
              </a:rPr>
              <a:t>V1742 </a:t>
            </a:r>
            <a:r>
              <a:rPr lang="en-US" sz="1600" dirty="0">
                <a:solidFill>
                  <a:srgbClr val="640F10"/>
                </a:solidFill>
              </a:rPr>
              <a:t>- 32+2 Ch. 12 bit 5 GS/s Switched-Capacitor  </a:t>
            </a:r>
            <a:r>
              <a:rPr lang="en-US" sz="1600" dirty="0" smtClean="0">
                <a:solidFill>
                  <a:srgbClr val="640F10"/>
                </a:solidFill>
              </a:rPr>
              <a:t>18pz</a:t>
            </a:r>
          </a:p>
          <a:p>
            <a:pPr marL="527050" lvl="1" indent="228600">
              <a:buClr>
                <a:srgbClr val="800000"/>
              </a:buClr>
              <a:buFont typeface="Wingdings" charset="2"/>
              <a:buChar char="§"/>
            </a:pPr>
            <a:r>
              <a:rPr lang="en-US" sz="1600" dirty="0" smtClean="0">
                <a:solidFill>
                  <a:srgbClr val="640F10"/>
                </a:solidFill>
              </a:rPr>
              <a:t>WAI2705XAAAA</a:t>
            </a:r>
            <a:r>
              <a:rPr lang="en-US" sz="1600" dirty="0">
                <a:solidFill>
                  <a:srgbClr val="640F10"/>
                </a:solidFill>
              </a:rPr>
              <a:t>  AI2705 - Optical </a:t>
            </a:r>
            <a:r>
              <a:rPr lang="en-US" sz="1600" dirty="0" err="1">
                <a:solidFill>
                  <a:srgbClr val="640F10"/>
                </a:solidFill>
              </a:rPr>
              <a:t>Fibre</a:t>
            </a:r>
            <a:r>
              <a:rPr lang="en-US" sz="1600" dirty="0">
                <a:solidFill>
                  <a:srgbClr val="640F10"/>
                </a:solidFill>
              </a:rPr>
              <a:t> 5 m. simplex  </a:t>
            </a:r>
            <a:r>
              <a:rPr lang="en-US" sz="1600" dirty="0" smtClean="0">
                <a:solidFill>
                  <a:srgbClr val="640F10"/>
                </a:solidFill>
              </a:rPr>
              <a:t>14pz</a:t>
            </a:r>
          </a:p>
          <a:p>
            <a:pPr marL="527050" lvl="1" indent="228600">
              <a:buClr>
                <a:srgbClr val="800000"/>
              </a:buClr>
              <a:buFont typeface="Wingdings" charset="2"/>
              <a:buChar char="§"/>
            </a:pPr>
            <a:r>
              <a:rPr lang="en-US" sz="1600" dirty="0" smtClean="0">
                <a:solidFill>
                  <a:srgbClr val="640F10"/>
                </a:solidFill>
              </a:rPr>
              <a:t>WAI2703XAAAA</a:t>
            </a:r>
            <a:r>
              <a:rPr lang="en-US" sz="1600" dirty="0">
                <a:solidFill>
                  <a:srgbClr val="640F10"/>
                </a:solidFill>
              </a:rPr>
              <a:t>  AI2703 - Optical </a:t>
            </a:r>
            <a:r>
              <a:rPr lang="en-US" sz="1600" dirty="0" err="1">
                <a:solidFill>
                  <a:srgbClr val="640F10"/>
                </a:solidFill>
              </a:rPr>
              <a:t>Fibre</a:t>
            </a:r>
            <a:r>
              <a:rPr lang="en-US" sz="1600" dirty="0">
                <a:solidFill>
                  <a:srgbClr val="640F10"/>
                </a:solidFill>
              </a:rPr>
              <a:t> 30cm. simplex  </a:t>
            </a:r>
            <a:r>
              <a:rPr lang="en-US" sz="1600" dirty="0" smtClean="0">
                <a:solidFill>
                  <a:srgbClr val="640F10"/>
                </a:solidFill>
              </a:rPr>
              <a:t>14pz</a:t>
            </a:r>
          </a:p>
          <a:p>
            <a:pPr marL="527050" lvl="1" indent="228600">
              <a:buClr>
                <a:srgbClr val="800000"/>
              </a:buClr>
              <a:buFont typeface="Wingdings" charset="2"/>
              <a:buChar char="§"/>
            </a:pPr>
            <a:r>
              <a:rPr lang="en-US" sz="1600" dirty="0" smtClean="0">
                <a:solidFill>
                  <a:srgbClr val="640F10"/>
                </a:solidFill>
              </a:rPr>
              <a:t>WA317XAAAAAA</a:t>
            </a:r>
            <a:r>
              <a:rPr lang="en-US" sz="1600" dirty="0">
                <a:solidFill>
                  <a:srgbClr val="640F10"/>
                </a:solidFill>
              </a:rPr>
              <a:t> </a:t>
            </a:r>
            <a:r>
              <a:rPr lang="en-US" sz="1600" dirty="0" smtClean="0">
                <a:solidFill>
                  <a:srgbClr val="640F10"/>
                </a:solidFill>
              </a:rPr>
              <a:t>A317 </a:t>
            </a:r>
            <a:r>
              <a:rPr lang="en-US" sz="1600" dirty="0">
                <a:solidFill>
                  <a:srgbClr val="640F10"/>
                </a:solidFill>
              </a:rPr>
              <a:t>- Clock Distribution Cable  </a:t>
            </a:r>
            <a:r>
              <a:rPr lang="en-US" sz="1600" dirty="0" smtClean="0">
                <a:solidFill>
                  <a:srgbClr val="640F10"/>
                </a:solidFill>
              </a:rPr>
              <a:t>27pz</a:t>
            </a:r>
          </a:p>
          <a:p>
            <a:pPr marL="527050" lvl="1" indent="228600">
              <a:buClr>
                <a:srgbClr val="800000"/>
              </a:buClr>
              <a:buFont typeface="Wingdings" charset="2"/>
              <a:buChar char="§"/>
            </a:pPr>
            <a:r>
              <a:rPr lang="en-US" sz="1600" dirty="0" smtClean="0">
                <a:solidFill>
                  <a:srgbClr val="640F10"/>
                </a:solidFill>
              </a:rPr>
              <a:t>FAGABYYY00.5 </a:t>
            </a:r>
            <a:r>
              <a:rPr lang="en-US" sz="1600" dirty="0">
                <a:solidFill>
                  <a:srgbClr val="640F10"/>
                </a:solidFill>
              </a:rPr>
              <a:t>CAVO 0.5NS VL101A004-1/0.5NS 10CM  </a:t>
            </a:r>
            <a:r>
              <a:rPr lang="en-US" sz="1600" dirty="0" smtClean="0">
                <a:solidFill>
                  <a:srgbClr val="640F10"/>
                </a:solidFill>
              </a:rPr>
              <a:t>27pz</a:t>
            </a:r>
            <a:endParaRPr lang="en-US" sz="1600" dirty="0">
              <a:solidFill>
                <a:srgbClr val="640F1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58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452954"/>
          </a:xfrm>
        </p:spPr>
        <p:txBody>
          <a:bodyPr>
            <a:noAutofit/>
          </a:bodyPr>
          <a:lstStyle/>
          <a:p>
            <a:r>
              <a:rPr lang="en-US" sz="2800" dirty="0"/>
              <a:t>PADME updated schedule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Mauro Raggi - Padme Referee Meeting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3620" y="4558327"/>
            <a:ext cx="6136641" cy="11541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charset="2"/>
              <a:buChar char="§"/>
            </a:pPr>
            <a:r>
              <a:rPr lang="en-US" sz="1200" b="1" dirty="0"/>
              <a:t>Crystal preparation slightly behind schedule</a:t>
            </a:r>
            <a:r>
              <a:rPr lang="en-US" sz="1200" dirty="0"/>
              <a:t>, but: </a:t>
            </a:r>
          </a:p>
          <a:p>
            <a:pPr marL="742950" lvl="1" indent="-285750">
              <a:buClr>
                <a:srgbClr val="FF0000"/>
              </a:buClr>
              <a:buFont typeface="Wingdings" charset="2"/>
              <a:buChar char="§"/>
            </a:pPr>
            <a:r>
              <a:rPr lang="en-US" sz="1100" dirty="0"/>
              <a:t>Most difficult part </a:t>
            </a:r>
            <a:r>
              <a:rPr lang="mr-IN" sz="1100" dirty="0"/>
              <a:t>–</a:t>
            </a:r>
            <a:r>
              <a:rPr lang="en-US" sz="1100" dirty="0"/>
              <a:t> validation of the procedure </a:t>
            </a:r>
            <a:r>
              <a:rPr lang="mr-IN" sz="1100" dirty="0"/>
              <a:t>–</a:t>
            </a:r>
            <a:r>
              <a:rPr lang="en-US" sz="1100" dirty="0"/>
              <a:t> done, also checked with beam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§"/>
            </a:pPr>
            <a:r>
              <a:rPr lang="en-US" sz="1200" b="1" dirty="0"/>
              <a:t>Delivery of PMT’s on the critical path</a:t>
            </a:r>
            <a:r>
              <a:rPr lang="en-US" sz="1200" dirty="0"/>
              <a:t>:</a:t>
            </a:r>
          </a:p>
          <a:p>
            <a:pPr marL="742950" lvl="1" indent="-285750">
              <a:buClr>
                <a:srgbClr val="FF0000"/>
              </a:buClr>
              <a:buFont typeface="Wingdings" charset="2"/>
              <a:buChar char="§"/>
            </a:pPr>
            <a:r>
              <a:rPr lang="en-US" sz="1100" dirty="0"/>
              <a:t>Project of PMT divider </a:t>
            </a:r>
            <a:r>
              <a:rPr lang="en-US" sz="1100" b="1" dirty="0"/>
              <a:t>revised</a:t>
            </a:r>
            <a:r>
              <a:rPr lang="en-US" sz="1100" dirty="0"/>
              <a:t>: rejected fraction should be low</a:t>
            </a:r>
          </a:p>
          <a:p>
            <a:pPr marL="742950" lvl="1" indent="-285750">
              <a:buClr>
                <a:srgbClr val="FF0000"/>
              </a:buClr>
              <a:buFont typeface="Wingdings" charset="2"/>
              <a:buChar char="§"/>
            </a:pPr>
            <a:r>
              <a:rPr lang="en-US" sz="1100" dirty="0"/>
              <a:t>Can be mitigated parallelizing </a:t>
            </a:r>
            <a:r>
              <a:rPr lang="en-US" sz="1100" b="1" dirty="0"/>
              <a:t>calibration</a:t>
            </a:r>
            <a:r>
              <a:rPr lang="en-US" sz="1100" dirty="0"/>
              <a:t> and </a:t>
            </a:r>
            <a:r>
              <a:rPr lang="en-US" sz="1100" b="1" dirty="0"/>
              <a:t>assembly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§"/>
            </a:pPr>
            <a:r>
              <a:rPr lang="en-US" sz="1200" dirty="0"/>
              <a:t>Assembly probably estimated to be </a:t>
            </a:r>
            <a:r>
              <a:rPr lang="en-US" sz="1200" b="1" dirty="0"/>
              <a:t>shorter</a:t>
            </a:r>
            <a:r>
              <a:rPr lang="en-US" sz="1200" dirty="0"/>
              <a:t>, ≈1 month</a:t>
            </a:r>
          </a:p>
        </p:txBody>
      </p: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2692938" y="480117"/>
            <a:ext cx="6743293" cy="3928176"/>
            <a:chOff x="831772" y="383705"/>
            <a:chExt cx="7417622" cy="43209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1772" y="383705"/>
              <a:ext cx="7417622" cy="4320994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>
              <a:off x="6832234" y="530468"/>
              <a:ext cx="0" cy="4174231"/>
            </a:xfrm>
            <a:prstGeom prst="line">
              <a:avLst/>
            </a:prstGeom>
            <a:ln w="12700" cmpd="sng">
              <a:solidFill>
                <a:schemeClr val="accent6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/>
          <p:cNvSpPr/>
          <p:nvPr/>
        </p:nvSpPr>
        <p:spPr>
          <a:xfrm>
            <a:off x="6493784" y="4559718"/>
            <a:ext cx="5231369" cy="1015663"/>
          </a:xfrm>
          <a:prstGeom prst="rect">
            <a:avLst/>
          </a:prstGeom>
          <a:ln>
            <a:solidFill>
              <a:srgbClr val="2A5EB3"/>
            </a:solidFill>
          </a:ln>
        </p:spPr>
        <p:txBody>
          <a:bodyPr wrap="square">
            <a:spAutoFit/>
          </a:bodyPr>
          <a:lstStyle/>
          <a:p>
            <a:pPr>
              <a:buClr>
                <a:schemeClr val="accent5"/>
              </a:buClr>
            </a:pPr>
            <a:r>
              <a:rPr lang="en-GB" sz="1200" b="1" dirty="0">
                <a:solidFill>
                  <a:schemeClr val="accent5"/>
                </a:solidFill>
              </a:rPr>
              <a:t>New </a:t>
            </a:r>
            <a:r>
              <a:rPr lang="en-GB" sz="1200" b="1" dirty="0" smtClean="0">
                <a:solidFill>
                  <a:schemeClr val="accent5"/>
                </a:solidFill>
              </a:rPr>
              <a:t>manpower in 2017</a:t>
            </a:r>
            <a:endParaRPr lang="en-GB" sz="1200" b="1" dirty="0">
              <a:solidFill>
                <a:schemeClr val="accent5"/>
              </a:solidFill>
            </a:endParaRPr>
          </a:p>
          <a:p>
            <a:pPr marL="285750" indent="-285750">
              <a:buClr>
                <a:schemeClr val="accent5"/>
              </a:buClr>
              <a:buFont typeface="Wingdings" charset="2"/>
              <a:buChar char="§"/>
            </a:pPr>
            <a:r>
              <a:rPr lang="en-GB" sz="1200" dirty="0"/>
              <a:t>Dedicated manpower for calorimeter construction and installation (</a:t>
            </a:r>
            <a:r>
              <a:rPr lang="en-GB" sz="1200" dirty="0" err="1"/>
              <a:t>Georgiev</a:t>
            </a:r>
            <a:r>
              <a:rPr lang="en-GB" sz="1200" dirty="0"/>
              <a:t> at LNF for 6 months from </a:t>
            </a:r>
            <a:r>
              <a:rPr lang="en-GB" sz="1200" b="1" dirty="0"/>
              <a:t>Sofia U.</a:t>
            </a:r>
            <a:r>
              <a:rPr lang="en-GB" sz="1200" dirty="0"/>
              <a:t>)</a:t>
            </a:r>
          </a:p>
          <a:p>
            <a:pPr marL="285750" indent="-285750">
              <a:buClr>
                <a:schemeClr val="accent5"/>
              </a:buClr>
              <a:buFont typeface="Wingdings" charset="2"/>
              <a:buChar char="§"/>
            </a:pPr>
            <a:r>
              <a:rPr lang="en-GB" sz="1200" dirty="0"/>
              <a:t>New help for </a:t>
            </a:r>
            <a:r>
              <a:rPr lang="en-GB" sz="1200" dirty="0" smtClean="0"/>
              <a:t>L0 trigger </a:t>
            </a:r>
            <a:r>
              <a:rPr lang="en-GB" sz="1200" dirty="0"/>
              <a:t>distribution from </a:t>
            </a:r>
            <a:r>
              <a:rPr lang="en-GB" sz="1200" b="1" dirty="0"/>
              <a:t>Roma </a:t>
            </a:r>
            <a:r>
              <a:rPr lang="en-GB" sz="1200" b="1" dirty="0" smtClean="0"/>
              <a:t>3 (P. </a:t>
            </a:r>
            <a:r>
              <a:rPr lang="en-GB" sz="1200" b="1" dirty="0" err="1" smtClean="0"/>
              <a:t>Branchini</a:t>
            </a:r>
            <a:r>
              <a:rPr lang="en-GB" sz="1200" b="1" dirty="0" smtClean="0"/>
              <a:t> &amp; D. </a:t>
            </a:r>
            <a:r>
              <a:rPr lang="en-GB" sz="1200" b="1" dirty="0" err="1" smtClean="0"/>
              <a:t>Tagnani</a:t>
            </a:r>
            <a:r>
              <a:rPr lang="en-GB" sz="1200" b="1" dirty="0" smtClean="0"/>
              <a:t>)</a:t>
            </a:r>
          </a:p>
          <a:p>
            <a:pPr marL="285750" indent="-285750">
              <a:buClr>
                <a:schemeClr val="accent5"/>
              </a:buClr>
              <a:buFont typeface="Wingdings" charset="2"/>
              <a:buChar char="§"/>
            </a:pPr>
            <a:r>
              <a:rPr lang="en-GB" sz="1200" dirty="0" smtClean="0"/>
              <a:t>LNF support on </a:t>
            </a:r>
            <a:r>
              <a:rPr lang="en-GB" sz="1200" dirty="0" err="1" smtClean="0"/>
              <a:t>Ecal</a:t>
            </a:r>
            <a:r>
              <a:rPr lang="en-GB" sz="1200" dirty="0" smtClean="0"/>
              <a:t> + SAC support drawings  M. </a:t>
            </a:r>
            <a:r>
              <a:rPr lang="en-GB" sz="1200" dirty="0" err="1"/>
              <a:t>Lobello</a:t>
            </a:r>
            <a:endParaRPr lang="en-GB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51" b="99414" l="4322" r="89720">
                        <a14:foregroundMark x1="43224" y1="23145" x2="43224" y2="23145"/>
                        <a14:foregroundMark x1="56893" y1="28223" x2="56893" y2="282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5118" y="2444205"/>
            <a:ext cx="715682" cy="85614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5412" y="3925255"/>
            <a:ext cx="981075" cy="1428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8738" y="3922079"/>
            <a:ext cx="120650" cy="1587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7384" y="4134269"/>
            <a:ext cx="305792" cy="15251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6972" y="4286785"/>
            <a:ext cx="123866" cy="11198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2896" y="2959101"/>
            <a:ext cx="627954" cy="28892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7734" y="3604068"/>
            <a:ext cx="408468" cy="14922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4952" y="2163695"/>
            <a:ext cx="207945" cy="1143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2897" y="2274820"/>
            <a:ext cx="246753" cy="114300"/>
          </a:xfrm>
          <a:prstGeom prst="rect">
            <a:avLst/>
          </a:prstGeom>
        </p:spPr>
      </p:pic>
      <p:pic>
        <p:nvPicPr>
          <p:cNvPr id="32" name="Picture 31"/>
          <p:cNvPicPr>
            <a:picLocks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6992" y="1384300"/>
            <a:ext cx="179999" cy="107950"/>
          </a:xfrm>
          <a:prstGeom prst="rect">
            <a:avLst/>
          </a:prstGeom>
        </p:spPr>
      </p:pic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2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Recently solved or very advanced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1386"/>
            <a:ext cx="10972800" cy="4483100"/>
          </a:xfrm>
        </p:spPr>
        <p:txBody>
          <a:bodyPr/>
          <a:lstStyle/>
          <a:p>
            <a:pPr>
              <a:buClr>
                <a:srgbClr val="800000"/>
              </a:buClr>
              <a:buFont typeface="Wingdings" charset="2"/>
              <a:buChar char="§"/>
            </a:pPr>
            <a:r>
              <a:rPr lang="en-US" sz="2000" dirty="0"/>
              <a:t>Magnet supports</a:t>
            </a:r>
          </a:p>
          <a:p>
            <a:pPr lvl="1">
              <a:buClr>
                <a:srgbClr val="800000"/>
              </a:buClr>
              <a:buFont typeface="Wingdings" charset="2"/>
              <a:buChar char="§"/>
            </a:pPr>
            <a:r>
              <a:rPr lang="en-US" sz="1800" dirty="0"/>
              <a:t>Order </a:t>
            </a:r>
            <a:r>
              <a:rPr lang="en-US" sz="1800" dirty="0" smtClean="0"/>
              <a:t>placed</a:t>
            </a:r>
            <a:endParaRPr lang="en-US" sz="1800" dirty="0"/>
          </a:p>
          <a:p>
            <a:pPr>
              <a:buClr>
                <a:srgbClr val="800000"/>
              </a:buClr>
              <a:buFont typeface="Wingdings" charset="2"/>
              <a:buChar char="§"/>
            </a:pPr>
            <a:r>
              <a:rPr lang="en-US" sz="2000" dirty="0"/>
              <a:t>Computing for </a:t>
            </a:r>
            <a:r>
              <a:rPr lang="en-US" sz="2000" dirty="0" smtClean="0"/>
              <a:t>V1742 readout </a:t>
            </a:r>
            <a:r>
              <a:rPr lang="en-US" sz="2000" dirty="0"/>
              <a:t>and and L1</a:t>
            </a:r>
          </a:p>
          <a:p>
            <a:pPr lvl="1">
              <a:buClr>
                <a:srgbClr val="800000"/>
              </a:buClr>
              <a:buFont typeface="Wingdings" charset="2"/>
              <a:buChar char="§"/>
            </a:pPr>
            <a:r>
              <a:rPr lang="en-US" sz="1800" dirty="0"/>
              <a:t>Hardware defined and orders already </a:t>
            </a:r>
            <a:r>
              <a:rPr lang="en-US" sz="1800" dirty="0" smtClean="0"/>
              <a:t>placed</a:t>
            </a:r>
          </a:p>
          <a:p>
            <a:pPr>
              <a:buClr>
                <a:srgbClr val="800000"/>
              </a:buClr>
              <a:buFont typeface="Wingdings" charset="2"/>
              <a:buChar char="§"/>
            </a:pPr>
            <a:r>
              <a:rPr lang="en-US" sz="2200" dirty="0" smtClean="0"/>
              <a:t> Veto electronics design</a:t>
            </a:r>
          </a:p>
          <a:p>
            <a:pPr lvl="1">
              <a:buClr>
                <a:srgbClr val="800000"/>
              </a:buClr>
              <a:buFont typeface="Wingdings" charset="2"/>
              <a:buChar char="§"/>
            </a:pPr>
            <a:r>
              <a:rPr lang="en-US" sz="1800" dirty="0" smtClean="0"/>
              <a:t>Positive response from test beams: SIPM technology and readout electronics validated</a:t>
            </a:r>
          </a:p>
          <a:p>
            <a:pPr lvl="1">
              <a:buClr>
                <a:srgbClr val="800000"/>
              </a:buClr>
              <a:buFont typeface="Wingdings" charset="2"/>
              <a:buChar char="§"/>
            </a:pPr>
            <a:r>
              <a:rPr lang="en-US" sz="1800" dirty="0" smtClean="0"/>
              <a:t>Order to be placed next week </a:t>
            </a:r>
            <a:endParaRPr lang="en-US" sz="1800" dirty="0"/>
          </a:p>
          <a:p>
            <a:pPr>
              <a:buClr>
                <a:srgbClr val="800000"/>
              </a:buClr>
              <a:buFont typeface="Wingdings" charset="2"/>
              <a:buChar char="§"/>
            </a:pPr>
            <a:r>
              <a:rPr lang="en-US" sz="2000" dirty="0"/>
              <a:t>Trigger L0 distribution and boards synchronization</a:t>
            </a:r>
          </a:p>
          <a:p>
            <a:pPr lvl="1">
              <a:buClr>
                <a:srgbClr val="800000"/>
              </a:buClr>
              <a:buFont typeface="Wingdings" charset="2"/>
              <a:buChar char="§"/>
            </a:pPr>
            <a:r>
              <a:rPr lang="en-US" sz="1800" dirty="0"/>
              <a:t>Positive response </a:t>
            </a:r>
            <a:r>
              <a:rPr lang="en-US" sz="1800" dirty="0"/>
              <a:t>from </a:t>
            </a:r>
            <a:r>
              <a:rPr lang="en-US" sz="1800" dirty="0"/>
              <a:t>synchronization test see P. </a:t>
            </a:r>
            <a:r>
              <a:rPr lang="en-US" sz="1800" dirty="0" err="1" smtClean="0"/>
              <a:t>Branchini</a:t>
            </a:r>
            <a:endParaRPr lang="en-US" sz="1800" dirty="0" smtClean="0"/>
          </a:p>
          <a:p>
            <a:pPr>
              <a:buClr>
                <a:srgbClr val="800000"/>
              </a:buClr>
              <a:buFont typeface="Wingdings" charset="2"/>
              <a:buChar char="§"/>
            </a:pPr>
            <a:r>
              <a:rPr lang="en-US" sz="2000" dirty="0" smtClean="0"/>
              <a:t>SAC technology definition</a:t>
            </a:r>
          </a:p>
          <a:p>
            <a:pPr lvl="1">
              <a:buClr>
                <a:srgbClr val="800000"/>
              </a:buClr>
              <a:buFont typeface="Wingdings" charset="2"/>
              <a:buChar char="§"/>
            </a:pPr>
            <a:r>
              <a:rPr lang="en-US" sz="1800" dirty="0" smtClean="0"/>
              <a:t>Recent test beam results validate the solution PbF2 + Hamamatsu 13478.</a:t>
            </a:r>
          </a:p>
          <a:p>
            <a:pPr lvl="1">
              <a:buClr>
                <a:srgbClr val="800000"/>
              </a:buClr>
              <a:buFont typeface="Wingdings" charset="2"/>
              <a:buChar char="§"/>
            </a:pPr>
            <a:r>
              <a:rPr lang="en-US" sz="1800" dirty="0" smtClean="0"/>
              <a:t>Waiting for formal offer from siccas.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Mauro Raggi - Padme Referee Meeting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798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2999"/>
            <a:ext cx="10972800" cy="4835769"/>
          </a:xfrm>
        </p:spPr>
        <p:txBody>
          <a:bodyPr>
            <a:normAutofit/>
          </a:bodyPr>
          <a:lstStyle/>
          <a:p>
            <a:pPr>
              <a:buClr>
                <a:srgbClr val="800000"/>
              </a:buClr>
              <a:buFont typeface="Wingdings" charset="2"/>
              <a:buChar char="§"/>
            </a:pPr>
            <a:r>
              <a:rPr lang="en-US" sz="2000" dirty="0"/>
              <a:t>Finalizing </a:t>
            </a:r>
            <a:r>
              <a:rPr lang="en-US" sz="2000" dirty="0" smtClean="0"/>
              <a:t>vacuum an </a:t>
            </a:r>
            <a:r>
              <a:rPr lang="en-US" sz="2000" dirty="0" err="1" smtClean="0"/>
              <a:t>Ecal</a:t>
            </a:r>
            <a:r>
              <a:rPr lang="en-US" sz="2000" dirty="0" smtClean="0"/>
              <a:t> support mechanical design</a:t>
            </a:r>
          </a:p>
          <a:p>
            <a:pPr lvl="1">
              <a:buClr>
                <a:srgbClr val="800000"/>
              </a:buClr>
              <a:buFont typeface="Wingdings" charset="2"/>
              <a:buChar char="§"/>
            </a:pPr>
            <a:r>
              <a:rPr lang="en-US" sz="1600" dirty="0" smtClean="0"/>
              <a:t>Vacuum chamber construction time may be not very short: need attention</a:t>
            </a:r>
            <a:endParaRPr lang="en-US" sz="1600" dirty="0"/>
          </a:p>
          <a:p>
            <a:pPr>
              <a:buClr>
                <a:srgbClr val="800000"/>
              </a:buClr>
              <a:buFont typeface="Wingdings" charset="2"/>
              <a:buChar char="§"/>
            </a:pPr>
            <a:r>
              <a:rPr lang="en-US" sz="2000" dirty="0"/>
              <a:t>Find a solution for the in beam imaging </a:t>
            </a:r>
            <a:r>
              <a:rPr lang="en-US" sz="2000" dirty="0" smtClean="0"/>
              <a:t>detector (milestone for September CSN1 to get money)</a:t>
            </a:r>
            <a:endParaRPr lang="en-US" sz="2000" dirty="0"/>
          </a:p>
          <a:p>
            <a:pPr lvl="1">
              <a:buClr>
                <a:srgbClr val="800000"/>
              </a:buClr>
              <a:buFont typeface="Wingdings" charset="2"/>
              <a:buChar char="§"/>
            </a:pPr>
            <a:r>
              <a:rPr lang="en-US" sz="1800" dirty="0"/>
              <a:t>Is NIKEF really interested in building </a:t>
            </a:r>
            <a:r>
              <a:rPr lang="en-US" sz="1800" dirty="0" smtClean="0"/>
              <a:t>it? Problems in getting a real offer</a:t>
            </a:r>
            <a:endParaRPr lang="en-US" sz="1800" dirty="0"/>
          </a:p>
          <a:p>
            <a:pPr>
              <a:buClr>
                <a:srgbClr val="800000"/>
              </a:buClr>
              <a:buFont typeface="Wingdings" charset="2"/>
              <a:buChar char="§"/>
            </a:pPr>
            <a:r>
              <a:rPr lang="en-US" sz="2000" dirty="0"/>
              <a:t>Cosmic ray detector for calibration </a:t>
            </a:r>
            <a:r>
              <a:rPr lang="en-US" sz="2000" dirty="0" smtClean="0"/>
              <a:t>system</a:t>
            </a:r>
          </a:p>
          <a:p>
            <a:pPr lvl="1">
              <a:buClr>
                <a:srgbClr val="800000"/>
              </a:buClr>
              <a:buFont typeface="Wingdings" charset="2"/>
              <a:buChar char="§"/>
            </a:pPr>
            <a:r>
              <a:rPr lang="en-US" sz="1600" dirty="0" smtClean="0"/>
              <a:t>Need manpower, all necessary material should be already available</a:t>
            </a:r>
            <a:endParaRPr lang="en-US" sz="1600" dirty="0"/>
          </a:p>
          <a:p>
            <a:pPr>
              <a:buClr>
                <a:srgbClr val="800000"/>
              </a:buClr>
              <a:buFont typeface="Wingdings" charset="2"/>
              <a:buChar char="§"/>
            </a:pPr>
            <a:r>
              <a:rPr lang="en-US" sz="2000" dirty="0"/>
              <a:t>LED or fiber based calorimeter calibration system</a:t>
            </a:r>
            <a:r>
              <a:rPr lang="en-US" sz="2000" dirty="0" smtClean="0"/>
              <a:t>?	</a:t>
            </a:r>
          </a:p>
          <a:p>
            <a:pPr lvl="1">
              <a:buClr>
                <a:srgbClr val="800000"/>
              </a:buClr>
              <a:buFont typeface="Wingdings" charset="2"/>
              <a:buChar char="§"/>
            </a:pPr>
            <a:r>
              <a:rPr lang="en-US" sz="1600" dirty="0" smtClean="0"/>
              <a:t>Need to be understood may reuse the Mu2E system? Need new development?</a:t>
            </a:r>
          </a:p>
          <a:p>
            <a:pPr>
              <a:buClr>
                <a:srgbClr val="800000"/>
              </a:buClr>
              <a:buFont typeface="Wingdings" charset="2"/>
              <a:buChar char="§"/>
            </a:pPr>
            <a:r>
              <a:rPr lang="en-US" sz="2000" dirty="0" smtClean="0"/>
              <a:t>Detector Control System: Control of </a:t>
            </a:r>
            <a:r>
              <a:rPr lang="en-US" sz="2000" dirty="0" err="1" smtClean="0"/>
              <a:t>Ecal</a:t>
            </a:r>
            <a:r>
              <a:rPr lang="en-US" sz="2000" dirty="0" smtClean="0"/>
              <a:t> HV, Veto HV, Target a mimosa motors </a:t>
            </a:r>
            <a:r>
              <a:rPr lang="mr-IN" sz="2000" dirty="0" smtClean="0"/>
              <a:t>…</a:t>
            </a:r>
            <a:endParaRPr lang="en-US" sz="2000" dirty="0" smtClean="0"/>
          </a:p>
          <a:p>
            <a:pPr lvl="1">
              <a:buClr>
                <a:srgbClr val="800000"/>
              </a:buClr>
              <a:buFont typeface="Wingdings" charset="2"/>
              <a:buChar char="§"/>
            </a:pPr>
            <a:r>
              <a:rPr lang="en-US" sz="1600" dirty="0" smtClean="0"/>
              <a:t>First steps compile a list of items and the foreseen communication protocol, cabling, </a:t>
            </a:r>
            <a:r>
              <a:rPr lang="en-US" sz="1600" dirty="0" err="1" smtClean="0"/>
              <a:t>nchannels</a:t>
            </a:r>
            <a:r>
              <a:rPr lang="en-US" sz="1600" dirty="0" smtClean="0"/>
              <a:t>, </a:t>
            </a:r>
            <a:r>
              <a:rPr lang="en-US" sz="1600" dirty="0" err="1" smtClean="0"/>
              <a:t>nreading</a:t>
            </a:r>
            <a:r>
              <a:rPr lang="en-US" sz="1600" dirty="0" smtClean="0"/>
              <a:t>/s  </a:t>
            </a:r>
          </a:p>
          <a:p>
            <a:pPr>
              <a:buClr>
                <a:srgbClr val="800000"/>
              </a:buClr>
              <a:buFont typeface="Wingdings" charset="2"/>
              <a:buChar char="§"/>
            </a:pPr>
            <a:r>
              <a:rPr lang="en-US" sz="2000" dirty="0" smtClean="0"/>
              <a:t>Detector Safety System: HV control and alarm, vacuum control, Magnet controls (water, current)</a:t>
            </a:r>
          </a:p>
          <a:p>
            <a:pPr lvl="1">
              <a:buClr>
                <a:srgbClr val="800000"/>
              </a:buClr>
              <a:buFont typeface="Wingdings" charset="2"/>
              <a:buChar char="§"/>
            </a:pPr>
            <a:r>
              <a:rPr lang="en-US" sz="1600" dirty="0" smtClean="0"/>
              <a:t>Discuss with LNF security officers to understand critical issues and negotiate solutions</a:t>
            </a:r>
          </a:p>
          <a:p>
            <a:pPr>
              <a:buClr>
                <a:srgbClr val="800000"/>
              </a:buClr>
              <a:buFont typeface="Wingdings" charset="2"/>
              <a:buChar char="§"/>
            </a:pPr>
            <a:r>
              <a:rPr lang="en-US" sz="2000" dirty="0" smtClean="0"/>
              <a:t>Online monitoring and data quality</a:t>
            </a:r>
          </a:p>
          <a:p>
            <a:pPr lvl="1">
              <a:buClr>
                <a:srgbClr val="800000"/>
              </a:buClr>
              <a:buFont typeface="Wingdings" charset="2"/>
              <a:buChar char="§"/>
            </a:pPr>
            <a:r>
              <a:rPr lang="en-US" sz="1600" dirty="0" smtClean="0"/>
              <a:t>Establish key variables for the data quality monitoring a prepare a online software reconstruction.</a:t>
            </a:r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Mauro Raggi - Padme Referee Meeting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829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7747001" y="3012636"/>
            <a:ext cx="2423939" cy="1470464"/>
          </a:xfrm>
          <a:prstGeom prst="roundRect">
            <a:avLst/>
          </a:prstGeom>
          <a:solidFill>
            <a:schemeClr val="accent2"/>
          </a:solidFill>
          <a:ln>
            <a:solidFill>
              <a:srgbClr val="66006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660066"/>
                </a:solidFill>
              </a:rPr>
              <a:t>Total </a:t>
            </a:r>
            <a:r>
              <a:rPr lang="en-GB" dirty="0" smtClean="0">
                <a:solidFill>
                  <a:srgbClr val="660066"/>
                </a:solidFill>
              </a:rPr>
              <a:t>10.8 FTE </a:t>
            </a:r>
            <a:r>
              <a:rPr lang="en-GB" dirty="0">
                <a:solidFill>
                  <a:srgbClr val="660066"/>
                </a:solidFill>
              </a:rPr>
              <a:t/>
            </a:r>
            <a:br>
              <a:rPr lang="en-GB" dirty="0">
                <a:solidFill>
                  <a:srgbClr val="660066"/>
                </a:solidFill>
              </a:rPr>
            </a:br>
            <a:r>
              <a:rPr lang="en-GB" b="1" dirty="0" smtClean="0">
                <a:solidFill>
                  <a:srgbClr val="660066"/>
                </a:solidFill>
              </a:rPr>
              <a:t>30 </a:t>
            </a:r>
            <a:r>
              <a:rPr lang="en-GB" b="1" dirty="0">
                <a:solidFill>
                  <a:srgbClr val="660066"/>
                </a:solidFill>
              </a:rPr>
              <a:t>researchers </a:t>
            </a:r>
          </a:p>
          <a:p>
            <a:pPr algn="ctr"/>
            <a:r>
              <a:rPr lang="en-GB" b="1" dirty="0" smtClean="0">
                <a:solidFill>
                  <a:srgbClr val="660066"/>
                </a:solidFill>
              </a:rPr>
              <a:t>-2 </a:t>
            </a:r>
            <a:r>
              <a:rPr lang="en-GB" b="1" dirty="0" err="1">
                <a:solidFill>
                  <a:srgbClr val="660066"/>
                </a:solidFill>
              </a:rPr>
              <a:t>wrt</a:t>
            </a:r>
            <a:r>
              <a:rPr lang="en-GB" b="1" dirty="0">
                <a:solidFill>
                  <a:srgbClr val="660066"/>
                </a:solidFill>
              </a:rPr>
              <a:t> 2016</a:t>
            </a:r>
          </a:p>
          <a:p>
            <a:pPr algn="ctr"/>
            <a:r>
              <a:rPr lang="en-GB" b="1" dirty="0">
                <a:solidFill>
                  <a:srgbClr val="FF0000"/>
                </a:solidFill>
              </a:rPr>
              <a:t>2</a:t>
            </a:r>
            <a:r>
              <a:rPr lang="en-GB" b="1" dirty="0" smtClean="0">
                <a:solidFill>
                  <a:srgbClr val="FF0000"/>
                </a:solidFill>
              </a:rPr>
              <a:t> PHD + 1PostDoc</a:t>
            </a:r>
          </a:p>
          <a:p>
            <a:pPr algn="ctr"/>
            <a:r>
              <a:rPr lang="en-GB" b="1" dirty="0" smtClean="0">
                <a:solidFill>
                  <a:srgbClr val="FF0000"/>
                </a:solidFill>
              </a:rPr>
              <a:t>+</a:t>
            </a:r>
            <a:r>
              <a:rPr lang="en-GB" b="1" dirty="0" smtClean="0">
                <a:solidFill>
                  <a:srgbClr val="FF0000"/>
                </a:solidFill>
              </a:rPr>
              <a:t>1.6 FTE </a:t>
            </a:r>
            <a:r>
              <a:rPr lang="en-GB" b="1" dirty="0" err="1" smtClean="0">
                <a:solidFill>
                  <a:srgbClr val="FF0000"/>
                </a:solidFill>
              </a:rPr>
              <a:t>wrt</a:t>
            </a:r>
            <a:r>
              <a:rPr lang="en-GB" b="1" dirty="0" smtClean="0">
                <a:solidFill>
                  <a:srgbClr val="FF0000"/>
                </a:solidFill>
              </a:rPr>
              <a:t> 2017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5401"/>
            <a:ext cx="8229600" cy="615398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Anagrafica</a:t>
            </a:r>
            <a:r>
              <a:rPr lang="en-US" dirty="0" smtClean="0"/>
              <a:t> PADME ITALIA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CSN 1 - March 2017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796180" y="883056"/>
            <a:ext cx="2518638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640F10"/>
                </a:solidFill>
                <a:latin typeface="Calibri"/>
                <a:cs typeface="Calibri"/>
              </a:rPr>
              <a:t>INFN Roma</a:t>
            </a:r>
          </a:p>
          <a:p>
            <a:r>
              <a:rPr lang="en-US" sz="1100" b="1" u="sng" dirty="0">
                <a:solidFill>
                  <a:srgbClr val="640F10"/>
                </a:solidFill>
                <a:latin typeface="Calibri"/>
                <a:cs typeface="Calibri"/>
              </a:rPr>
              <a:t>P. Valente 50%</a:t>
            </a:r>
          </a:p>
          <a:p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F. </a:t>
            </a:r>
            <a:r>
              <a:rPr lang="en-US" sz="1100" dirty="0" err="1">
                <a:solidFill>
                  <a:srgbClr val="640F10"/>
                </a:solidFill>
                <a:latin typeface="Calibri"/>
                <a:cs typeface="Calibri"/>
              </a:rPr>
              <a:t>Ferrarotto</a:t>
            </a:r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 50%</a:t>
            </a:r>
          </a:p>
          <a:p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E. </a:t>
            </a:r>
            <a:r>
              <a:rPr lang="en-US" sz="1100" dirty="0" err="1">
                <a:solidFill>
                  <a:srgbClr val="640F10"/>
                </a:solidFill>
                <a:latin typeface="Calibri"/>
                <a:cs typeface="Calibri"/>
              </a:rPr>
              <a:t>Leonardi</a:t>
            </a:r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 50</a:t>
            </a:r>
            <a:r>
              <a:rPr lang="en-US" sz="1100" dirty="0">
                <a:solidFill>
                  <a:srgbClr val="640F10"/>
                </a:solidFill>
                <a:cs typeface="Calibri"/>
              </a:rPr>
              <a:t>%  (</a:t>
            </a:r>
            <a:r>
              <a:rPr lang="en-US" sz="1100" dirty="0" err="1">
                <a:solidFill>
                  <a:srgbClr val="640F10"/>
                </a:solidFill>
                <a:cs typeface="Calibri"/>
              </a:rPr>
              <a:t>Tecnologo</a:t>
            </a:r>
            <a:r>
              <a:rPr lang="en-US" sz="1100" dirty="0">
                <a:solidFill>
                  <a:srgbClr val="640F10"/>
                </a:solidFill>
                <a:cs typeface="Calibri"/>
              </a:rPr>
              <a:t>)</a:t>
            </a:r>
            <a:endParaRPr lang="en-US" sz="1100" dirty="0">
              <a:solidFill>
                <a:srgbClr val="640F10"/>
              </a:solidFill>
              <a:latin typeface="Calibri"/>
              <a:cs typeface="Calibri"/>
            </a:endParaRPr>
          </a:p>
          <a:p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S. Fiore (ENEA) 20%</a:t>
            </a:r>
          </a:p>
          <a:p>
            <a:r>
              <a:rPr lang="en-US" sz="1100" dirty="0" err="1">
                <a:solidFill>
                  <a:srgbClr val="640F10"/>
                </a:solidFill>
                <a:cs typeface="Calibri"/>
              </a:rPr>
              <a:t>Safai</a:t>
            </a:r>
            <a:r>
              <a:rPr lang="en-US" sz="1100" dirty="0">
                <a:solidFill>
                  <a:srgbClr val="640F10"/>
                </a:solidFill>
                <a:cs typeface="Calibri"/>
              </a:rPr>
              <a:t> Tehrani Francesco </a:t>
            </a:r>
            <a:r>
              <a:rPr lang="en-US" sz="1100" dirty="0" smtClean="0">
                <a:solidFill>
                  <a:srgbClr val="640F10"/>
                </a:solidFill>
                <a:cs typeface="Calibri"/>
              </a:rPr>
              <a:t>30</a:t>
            </a:r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% (</a:t>
            </a:r>
            <a:r>
              <a:rPr lang="en-US" sz="1100" dirty="0" err="1">
                <a:solidFill>
                  <a:srgbClr val="640F10"/>
                </a:solidFill>
                <a:latin typeface="Calibri"/>
                <a:cs typeface="Calibri"/>
              </a:rPr>
              <a:t>Tecnologo</a:t>
            </a:r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)</a:t>
            </a:r>
          </a:p>
          <a:p>
            <a:endParaRPr lang="en-US" sz="1100" dirty="0">
              <a:solidFill>
                <a:srgbClr val="640F10"/>
              </a:solidFill>
              <a:latin typeface="Calibri"/>
              <a:cs typeface="Calibri"/>
            </a:endParaRPr>
          </a:p>
          <a:p>
            <a:r>
              <a:rPr lang="en-US" sz="1100" b="1" dirty="0">
                <a:solidFill>
                  <a:srgbClr val="640F10"/>
                </a:solidFill>
                <a:latin typeface="Calibri"/>
                <a:cs typeface="Calibri"/>
              </a:rPr>
              <a:t>INFN Roma and </a:t>
            </a:r>
            <a:r>
              <a:rPr lang="en-US" sz="1100" b="1" dirty="0" err="1">
                <a:solidFill>
                  <a:srgbClr val="640F10"/>
                </a:solidFill>
                <a:latin typeface="Calibri"/>
                <a:cs typeface="Calibri"/>
              </a:rPr>
              <a:t>Università</a:t>
            </a:r>
            <a:r>
              <a:rPr lang="en-US" sz="1100" b="1" dirty="0">
                <a:solidFill>
                  <a:srgbClr val="640F10"/>
                </a:solidFill>
                <a:latin typeface="Calibri"/>
                <a:cs typeface="Calibri"/>
              </a:rPr>
              <a:t> </a:t>
            </a:r>
            <a:r>
              <a:rPr lang="en-US" sz="1100" b="1" dirty="0" err="1">
                <a:solidFill>
                  <a:srgbClr val="640F10"/>
                </a:solidFill>
                <a:latin typeface="Calibri"/>
                <a:cs typeface="Calibri"/>
              </a:rPr>
              <a:t>Sapienza</a:t>
            </a:r>
            <a:endParaRPr lang="en-US" sz="1100" b="1" dirty="0">
              <a:solidFill>
                <a:srgbClr val="640F10"/>
              </a:solidFill>
              <a:latin typeface="Calibri"/>
              <a:cs typeface="Calibri"/>
            </a:endParaRPr>
          </a:p>
          <a:p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G. </a:t>
            </a:r>
            <a:r>
              <a:rPr lang="en-US" sz="1100" dirty="0" err="1">
                <a:solidFill>
                  <a:srgbClr val="640F10"/>
                </a:solidFill>
                <a:latin typeface="Calibri"/>
                <a:cs typeface="Calibri"/>
              </a:rPr>
              <a:t>Organtini</a:t>
            </a:r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 (</a:t>
            </a:r>
            <a:r>
              <a:rPr lang="en-US" sz="1100" dirty="0" err="1">
                <a:solidFill>
                  <a:srgbClr val="640F10"/>
                </a:solidFill>
                <a:latin typeface="Calibri"/>
                <a:cs typeface="Calibri"/>
              </a:rPr>
              <a:t>Professore</a:t>
            </a:r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) 30%</a:t>
            </a:r>
          </a:p>
          <a:p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M. Raggi  (</a:t>
            </a:r>
            <a:r>
              <a:rPr lang="en-US" sz="1100" dirty="0" err="1">
                <a:solidFill>
                  <a:srgbClr val="640F10"/>
                </a:solidFill>
                <a:latin typeface="Calibri"/>
                <a:cs typeface="Calibri"/>
              </a:rPr>
              <a:t>RTDb</a:t>
            </a:r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) 50%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37715" y="969027"/>
            <a:ext cx="2689617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640F10"/>
                </a:solidFill>
                <a:latin typeface="Calibri"/>
                <a:cs typeface="Calibri"/>
              </a:rPr>
              <a:t>INFN LNF</a:t>
            </a:r>
            <a:endParaRPr lang="en-US" sz="1100" dirty="0">
              <a:solidFill>
                <a:srgbClr val="640F10"/>
              </a:solidFill>
              <a:latin typeface="Calibri"/>
              <a:cs typeface="Calibri"/>
            </a:endParaRPr>
          </a:p>
          <a:p>
            <a:r>
              <a:rPr lang="en-US" sz="1100" i="1" dirty="0">
                <a:solidFill>
                  <a:srgbClr val="640F10"/>
                </a:solidFill>
                <a:latin typeface="Calibri"/>
                <a:cs typeface="Calibri"/>
              </a:rPr>
              <a:t>(</a:t>
            </a:r>
            <a:r>
              <a:rPr lang="en-US" sz="1100" i="1" dirty="0" err="1">
                <a:solidFill>
                  <a:srgbClr val="640F10"/>
                </a:solidFill>
                <a:latin typeface="Calibri"/>
                <a:cs typeface="Calibri"/>
              </a:rPr>
              <a:t>Divisione</a:t>
            </a:r>
            <a:r>
              <a:rPr lang="en-US" sz="1100" i="1" dirty="0">
                <a:solidFill>
                  <a:srgbClr val="640F10"/>
                </a:solidFill>
                <a:latin typeface="Calibri"/>
                <a:cs typeface="Calibri"/>
              </a:rPr>
              <a:t> </a:t>
            </a:r>
            <a:r>
              <a:rPr lang="en-US" sz="1100" i="1" dirty="0" err="1">
                <a:solidFill>
                  <a:srgbClr val="640F10"/>
                </a:solidFill>
                <a:latin typeface="Calibri"/>
                <a:cs typeface="Calibri"/>
              </a:rPr>
              <a:t>Ricerca</a:t>
            </a:r>
            <a:r>
              <a:rPr lang="en-US" sz="1100" i="1" dirty="0">
                <a:solidFill>
                  <a:srgbClr val="640F10"/>
                </a:solidFill>
                <a:latin typeface="Calibri"/>
                <a:cs typeface="Calibri"/>
              </a:rPr>
              <a:t>)</a:t>
            </a:r>
          </a:p>
          <a:p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P. </a:t>
            </a:r>
            <a:r>
              <a:rPr lang="en-US" sz="1100" dirty="0" err="1">
                <a:solidFill>
                  <a:srgbClr val="640F10"/>
                </a:solidFill>
                <a:latin typeface="Calibri"/>
                <a:cs typeface="Calibri"/>
              </a:rPr>
              <a:t>Albicocco</a:t>
            </a:r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 30%</a:t>
            </a:r>
          </a:p>
          <a:p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F. </a:t>
            </a:r>
            <a:r>
              <a:rPr lang="en-US" sz="1100" dirty="0" err="1">
                <a:solidFill>
                  <a:srgbClr val="640F10"/>
                </a:solidFill>
                <a:latin typeface="Calibri"/>
                <a:cs typeface="Calibri"/>
              </a:rPr>
              <a:t>Bossi</a:t>
            </a:r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 40%</a:t>
            </a:r>
          </a:p>
          <a:p>
            <a:r>
              <a:rPr lang="en-US" sz="1100" b="1" dirty="0">
                <a:solidFill>
                  <a:srgbClr val="008000"/>
                </a:solidFill>
                <a:latin typeface="Calibri"/>
                <a:cs typeface="Calibri"/>
              </a:rPr>
              <a:t>D. Domenici 10%</a:t>
            </a:r>
          </a:p>
          <a:p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R. De </a:t>
            </a:r>
            <a:r>
              <a:rPr lang="en-US" sz="1100" dirty="0" err="1">
                <a:solidFill>
                  <a:srgbClr val="640F10"/>
                </a:solidFill>
                <a:latin typeface="Calibri"/>
                <a:cs typeface="Calibri"/>
              </a:rPr>
              <a:t>Sangro</a:t>
            </a:r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 20%</a:t>
            </a:r>
          </a:p>
          <a:p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G. </a:t>
            </a:r>
            <a:r>
              <a:rPr lang="en-US" sz="1100" dirty="0" err="1">
                <a:solidFill>
                  <a:srgbClr val="640F10"/>
                </a:solidFill>
                <a:latin typeface="Calibri"/>
                <a:cs typeface="Calibri"/>
              </a:rPr>
              <a:t>Finocchiaro</a:t>
            </a:r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 20%</a:t>
            </a:r>
          </a:p>
          <a:p>
            <a:r>
              <a:rPr lang="en-US" sz="1100" b="1" u="sng" dirty="0">
                <a:solidFill>
                  <a:srgbClr val="640F10"/>
                </a:solidFill>
                <a:latin typeface="Calibri"/>
                <a:cs typeface="Calibri"/>
              </a:rPr>
              <a:t>P. </a:t>
            </a:r>
            <a:r>
              <a:rPr lang="en-US" sz="1100" b="1" u="sng" dirty="0" err="1">
                <a:solidFill>
                  <a:srgbClr val="640F10"/>
                </a:solidFill>
                <a:latin typeface="Calibri"/>
                <a:cs typeface="Calibri"/>
              </a:rPr>
              <a:t>Gianotti</a:t>
            </a:r>
            <a:r>
              <a:rPr lang="en-US" sz="1100" b="1" u="sng" dirty="0">
                <a:solidFill>
                  <a:srgbClr val="640F10"/>
                </a:solidFill>
                <a:latin typeface="Calibri"/>
                <a:cs typeface="Calibri"/>
              </a:rPr>
              <a:t> 30%</a:t>
            </a:r>
          </a:p>
          <a:p>
            <a:r>
              <a:rPr lang="en-US" sz="1100" dirty="0" smtClean="0">
                <a:solidFill>
                  <a:srgbClr val="FF0000"/>
                </a:solidFill>
                <a:latin typeface="Calibri"/>
                <a:cs typeface="Calibri"/>
              </a:rPr>
              <a:t>G</a:t>
            </a:r>
            <a:r>
              <a:rPr lang="en-US" sz="1100" dirty="0">
                <a:solidFill>
                  <a:srgbClr val="FF0000"/>
                </a:solidFill>
                <a:latin typeface="Calibri"/>
                <a:cs typeface="Calibri"/>
              </a:rPr>
              <a:t>. </a:t>
            </a:r>
            <a:r>
              <a:rPr lang="en-US" sz="1100" dirty="0" err="1">
                <a:solidFill>
                  <a:srgbClr val="FF0000"/>
                </a:solidFill>
                <a:latin typeface="Calibri"/>
                <a:cs typeface="Calibri"/>
              </a:rPr>
              <a:t>Piperno</a:t>
            </a:r>
            <a:r>
              <a:rPr lang="en-US" sz="1100" dirty="0">
                <a:solidFill>
                  <a:srgbClr val="FF0000"/>
                </a:solidFill>
                <a:latin typeface="Calibri"/>
                <a:cs typeface="Calibri"/>
              </a:rPr>
              <a:t> (</a:t>
            </a:r>
            <a:r>
              <a:rPr lang="en-US" sz="1100" dirty="0" err="1">
                <a:solidFill>
                  <a:srgbClr val="FF0000"/>
                </a:solidFill>
                <a:latin typeface="Calibri"/>
                <a:cs typeface="Calibri"/>
              </a:rPr>
              <a:t>A.d.R</a:t>
            </a:r>
            <a:r>
              <a:rPr lang="en-US" sz="1100" dirty="0">
                <a:solidFill>
                  <a:srgbClr val="FF0000"/>
                </a:solidFill>
                <a:latin typeface="Calibri"/>
                <a:cs typeface="Calibri"/>
              </a:rPr>
              <a:t>.) 100%</a:t>
            </a:r>
          </a:p>
          <a:p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I. </a:t>
            </a:r>
            <a:r>
              <a:rPr lang="en-US" sz="1100" dirty="0" err="1">
                <a:solidFill>
                  <a:srgbClr val="640F10"/>
                </a:solidFill>
                <a:latin typeface="Calibri"/>
                <a:cs typeface="Calibri"/>
              </a:rPr>
              <a:t>Sarra</a:t>
            </a:r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 (</a:t>
            </a:r>
            <a:r>
              <a:rPr lang="en-US" sz="1100" dirty="0" err="1">
                <a:solidFill>
                  <a:srgbClr val="640F10"/>
                </a:solidFill>
                <a:latin typeface="Calibri"/>
                <a:cs typeface="Calibri"/>
              </a:rPr>
              <a:t>A.d.r</a:t>
            </a:r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)  20%</a:t>
            </a:r>
          </a:p>
          <a:p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B. </a:t>
            </a:r>
            <a:r>
              <a:rPr lang="en-US" sz="1100" dirty="0" err="1">
                <a:solidFill>
                  <a:srgbClr val="640F10"/>
                </a:solidFill>
                <a:latin typeface="Calibri"/>
                <a:cs typeface="Calibri"/>
              </a:rPr>
              <a:t>Sciascia</a:t>
            </a:r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 20%</a:t>
            </a:r>
          </a:p>
          <a:p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T. </a:t>
            </a:r>
            <a:r>
              <a:rPr lang="en-US" sz="1100" dirty="0" err="1">
                <a:solidFill>
                  <a:srgbClr val="640F10"/>
                </a:solidFill>
                <a:latin typeface="Calibri"/>
                <a:cs typeface="Calibri"/>
              </a:rPr>
              <a:t>Spadaro</a:t>
            </a:r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 20%</a:t>
            </a:r>
          </a:p>
          <a:p>
            <a:r>
              <a:rPr lang="en-US" sz="1100" dirty="0">
                <a:solidFill>
                  <a:srgbClr val="640F10"/>
                </a:solidFill>
                <a:cs typeface="Calibri"/>
              </a:rPr>
              <a:t>E. </a:t>
            </a:r>
            <a:r>
              <a:rPr lang="en-US" sz="1100" dirty="0" err="1">
                <a:solidFill>
                  <a:srgbClr val="640F10"/>
                </a:solidFill>
                <a:cs typeface="Calibri"/>
              </a:rPr>
              <a:t>Spiriti</a:t>
            </a:r>
            <a:r>
              <a:rPr lang="en-US" sz="1100" dirty="0">
                <a:solidFill>
                  <a:srgbClr val="640F10"/>
                </a:solidFill>
                <a:cs typeface="Calibri"/>
              </a:rPr>
              <a:t>  10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%</a:t>
            </a:r>
            <a:endParaRPr lang="en-US" sz="1100" dirty="0">
              <a:solidFill>
                <a:srgbClr val="640F10"/>
              </a:solidFill>
              <a:latin typeface="Calibri"/>
              <a:cs typeface="Calibri"/>
            </a:endParaRPr>
          </a:p>
          <a:p>
            <a:r>
              <a:rPr lang="en-US" sz="1100" b="1" dirty="0">
                <a:solidFill>
                  <a:srgbClr val="FF0000"/>
                </a:solidFill>
                <a:latin typeface="Calibri"/>
                <a:cs typeface="Calibri"/>
              </a:rPr>
              <a:t>C. </a:t>
            </a:r>
            <a:r>
              <a:rPr lang="en-US" sz="1100" b="1" dirty="0" err="1">
                <a:solidFill>
                  <a:srgbClr val="FF0000"/>
                </a:solidFill>
                <a:latin typeface="Calibri"/>
                <a:cs typeface="Calibri"/>
              </a:rPr>
              <a:t>Taruggi</a:t>
            </a:r>
            <a:r>
              <a:rPr lang="en-US" sz="1100" b="1" dirty="0">
                <a:solidFill>
                  <a:srgbClr val="FF0000"/>
                </a:solidFill>
                <a:latin typeface="Calibri"/>
                <a:cs typeface="Calibri"/>
              </a:rPr>
              <a:t> 100% (</a:t>
            </a:r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Ph.D</a:t>
            </a:r>
            <a:r>
              <a:rPr lang="en-US" sz="1100" b="1" dirty="0">
                <a:solidFill>
                  <a:srgbClr val="FF0000"/>
                </a:solidFill>
                <a:latin typeface="Calibri"/>
                <a:cs typeface="Calibri"/>
              </a:rPr>
              <a:t>. Tor </a:t>
            </a:r>
            <a:r>
              <a:rPr lang="en-US" sz="1100" b="1" dirty="0" err="1">
                <a:solidFill>
                  <a:srgbClr val="FF0000"/>
                </a:solidFill>
                <a:latin typeface="Calibri"/>
                <a:cs typeface="Calibri"/>
              </a:rPr>
              <a:t>Vergata</a:t>
            </a:r>
            <a:r>
              <a:rPr lang="en-US" sz="1100" b="1" dirty="0">
                <a:solidFill>
                  <a:srgbClr val="FF0000"/>
                </a:solidFill>
                <a:latin typeface="Calibri"/>
                <a:cs typeface="Calibri"/>
              </a:rPr>
              <a:t>)</a:t>
            </a:r>
          </a:p>
          <a:p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V. </a:t>
            </a:r>
            <a:r>
              <a:rPr lang="en-US" sz="1100" dirty="0" err="1">
                <a:solidFill>
                  <a:srgbClr val="640F10"/>
                </a:solidFill>
                <a:latin typeface="Calibri"/>
                <a:cs typeface="Calibri"/>
              </a:rPr>
              <a:t>Kozhuharov</a:t>
            </a:r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 (</a:t>
            </a:r>
            <a:r>
              <a:rPr lang="en-US" sz="1100" dirty="0" err="1">
                <a:solidFill>
                  <a:srgbClr val="640F10"/>
                </a:solidFill>
                <a:latin typeface="Calibri"/>
                <a:cs typeface="Calibri"/>
              </a:rPr>
              <a:t>Università</a:t>
            </a:r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 Sofia) 50%</a:t>
            </a:r>
          </a:p>
          <a:p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G. </a:t>
            </a:r>
            <a:r>
              <a:rPr lang="en-US" sz="1100" dirty="0" err="1">
                <a:solidFill>
                  <a:srgbClr val="640F10"/>
                </a:solidFill>
                <a:latin typeface="Calibri"/>
                <a:cs typeface="Calibri"/>
              </a:rPr>
              <a:t>Georgiev</a:t>
            </a:r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 (</a:t>
            </a:r>
            <a:r>
              <a:rPr lang="en-US" sz="1100" dirty="0" err="1">
                <a:solidFill>
                  <a:srgbClr val="640F10"/>
                </a:solidFill>
                <a:latin typeface="Calibri"/>
                <a:cs typeface="Calibri"/>
              </a:rPr>
              <a:t>Università</a:t>
            </a:r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 Sofia) 50%</a:t>
            </a:r>
            <a:endParaRPr lang="en-US" sz="1100" i="1" dirty="0">
              <a:solidFill>
                <a:srgbClr val="640F10"/>
              </a:solidFill>
              <a:latin typeface="Calibri"/>
              <a:cs typeface="Calibri"/>
            </a:endParaRPr>
          </a:p>
          <a:p>
            <a:r>
              <a:rPr lang="en-US" sz="1100" i="1" dirty="0">
                <a:solidFill>
                  <a:srgbClr val="640F10"/>
                </a:solidFill>
                <a:latin typeface="Calibri"/>
                <a:cs typeface="Calibri"/>
              </a:rPr>
              <a:t>(</a:t>
            </a:r>
            <a:r>
              <a:rPr lang="en-US" sz="1100" i="1" dirty="0" err="1">
                <a:solidFill>
                  <a:srgbClr val="640F10"/>
                </a:solidFill>
                <a:latin typeface="Calibri"/>
                <a:cs typeface="Calibri"/>
              </a:rPr>
              <a:t>Divisione</a:t>
            </a:r>
            <a:r>
              <a:rPr lang="en-US" sz="1100" i="1" dirty="0">
                <a:solidFill>
                  <a:srgbClr val="640F10"/>
                </a:solidFill>
                <a:latin typeface="Calibri"/>
                <a:cs typeface="Calibri"/>
              </a:rPr>
              <a:t> </a:t>
            </a:r>
            <a:r>
              <a:rPr lang="en-US" sz="1100" i="1" dirty="0" err="1">
                <a:solidFill>
                  <a:srgbClr val="640F10"/>
                </a:solidFill>
                <a:latin typeface="Calibri"/>
                <a:cs typeface="Calibri"/>
              </a:rPr>
              <a:t>Acceleratori</a:t>
            </a:r>
            <a:r>
              <a:rPr lang="en-US" sz="1100" i="1" dirty="0">
                <a:solidFill>
                  <a:srgbClr val="640F10"/>
                </a:solidFill>
                <a:latin typeface="Calibri"/>
                <a:cs typeface="Calibri"/>
              </a:rPr>
              <a:t>)</a:t>
            </a:r>
          </a:p>
          <a:p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B. </a:t>
            </a:r>
            <a:r>
              <a:rPr lang="en-US" sz="1100" dirty="0" err="1">
                <a:solidFill>
                  <a:srgbClr val="640F10"/>
                </a:solidFill>
                <a:latin typeface="Calibri"/>
                <a:cs typeface="Calibri"/>
              </a:rPr>
              <a:t>Buonomo</a:t>
            </a:r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 (20%)</a:t>
            </a:r>
          </a:p>
          <a:p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L. </a:t>
            </a:r>
            <a:r>
              <a:rPr lang="en-US" sz="1100" dirty="0" err="1">
                <a:solidFill>
                  <a:srgbClr val="640F10"/>
                </a:solidFill>
                <a:latin typeface="Calibri"/>
                <a:cs typeface="Calibri"/>
              </a:rPr>
              <a:t>Foggetta</a:t>
            </a:r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 (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20%</a:t>
            </a:r>
          </a:p>
          <a:p>
            <a:pPr marL="228600" indent="-228600">
              <a:buAutoNum type="alphaUcPeriod"/>
            </a:pP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Ghigo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</a:t>
            </a:r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(10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%)</a:t>
            </a:r>
          </a:p>
          <a:p>
            <a:pPr indent="-228600">
              <a:buAutoNum type="alphaUcPeriod"/>
            </a:pPr>
            <a:r>
              <a:rPr lang="en-US" sz="1100" b="1" dirty="0" err="1">
                <a:solidFill>
                  <a:srgbClr val="008000"/>
                </a:solidFill>
                <a:latin typeface="Calibri"/>
                <a:cs typeface="Calibri"/>
              </a:rPr>
              <a:t>Liberti</a:t>
            </a:r>
            <a:r>
              <a:rPr lang="en-US" sz="1100" b="1" dirty="0">
                <a:solidFill>
                  <a:srgbClr val="008000"/>
                </a:solidFill>
                <a:latin typeface="Calibri"/>
                <a:cs typeface="Calibri"/>
              </a:rPr>
              <a:t> (30%) New</a:t>
            </a:r>
            <a:endParaRPr lang="en-US" sz="1100" b="1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1277" y="883057"/>
            <a:ext cx="235885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640F10"/>
                </a:solidFill>
                <a:latin typeface="Calibri"/>
                <a:cs typeface="Calibri"/>
              </a:rPr>
              <a:t>INFN Lecce</a:t>
            </a:r>
          </a:p>
          <a:p>
            <a:r>
              <a:rPr lang="en-US" sz="1100" b="1" u="sng" dirty="0">
                <a:solidFill>
                  <a:srgbClr val="640F10"/>
                </a:solidFill>
                <a:latin typeface="Calibri"/>
                <a:cs typeface="Calibri"/>
              </a:rPr>
              <a:t>G. </a:t>
            </a:r>
            <a:r>
              <a:rPr lang="en-US" sz="1100" b="1" u="sng" dirty="0" err="1">
                <a:solidFill>
                  <a:srgbClr val="640F10"/>
                </a:solidFill>
                <a:latin typeface="Calibri"/>
                <a:cs typeface="Calibri"/>
              </a:rPr>
              <a:t>Chiodini</a:t>
            </a:r>
            <a:r>
              <a:rPr lang="en-US" sz="1100" b="1" dirty="0">
                <a:solidFill>
                  <a:srgbClr val="640F10"/>
                </a:solidFill>
                <a:latin typeface="Calibri"/>
                <a:cs typeface="Calibri"/>
              </a:rPr>
              <a:t> 30%</a:t>
            </a:r>
          </a:p>
          <a:p>
            <a:r>
              <a:rPr lang="en-US" sz="1100" dirty="0">
                <a:solidFill>
                  <a:srgbClr val="640F10"/>
                </a:solidFill>
                <a:cs typeface="Calibri"/>
              </a:rPr>
              <a:t>S. </a:t>
            </a:r>
            <a:r>
              <a:rPr lang="en-US" sz="1100" dirty="0" err="1">
                <a:solidFill>
                  <a:srgbClr val="640F10"/>
                </a:solidFill>
                <a:cs typeface="Calibri"/>
              </a:rPr>
              <a:t>Spagnolo</a:t>
            </a:r>
            <a:r>
              <a:rPr lang="en-US" sz="1100" dirty="0">
                <a:solidFill>
                  <a:srgbClr val="640F10"/>
                </a:solidFill>
                <a:cs typeface="Calibri"/>
              </a:rPr>
              <a:t> </a:t>
            </a:r>
            <a:r>
              <a:rPr lang="en-US" sz="1100" dirty="0" smtClean="0">
                <a:solidFill>
                  <a:srgbClr val="640F10"/>
                </a:solidFill>
                <a:cs typeface="Calibri"/>
              </a:rPr>
              <a:t>30%</a:t>
            </a:r>
          </a:p>
          <a:p>
            <a:endParaRPr lang="en-US" sz="1100" dirty="0">
              <a:solidFill>
                <a:srgbClr val="640F10"/>
              </a:solidFill>
              <a:cs typeface="Calibri"/>
            </a:endParaRPr>
          </a:p>
          <a:p>
            <a:r>
              <a:rPr lang="it-IT" sz="1100" b="1" dirty="0" smtClean="0">
                <a:solidFill>
                  <a:schemeClr val="accent5"/>
                </a:solidFill>
                <a:latin typeface="Calibri"/>
                <a:cs typeface="Calibri"/>
              </a:rPr>
              <a:t>Viviana </a:t>
            </a:r>
            <a:r>
              <a:rPr lang="it-IT" sz="1100" b="1" dirty="0" err="1">
                <a:solidFill>
                  <a:schemeClr val="accent5"/>
                </a:solidFill>
                <a:latin typeface="Calibri"/>
                <a:cs typeface="Calibri"/>
              </a:rPr>
              <a:t>Scherini</a:t>
            </a:r>
            <a:r>
              <a:rPr lang="it-IT" sz="1100" b="1" dirty="0">
                <a:solidFill>
                  <a:schemeClr val="accent5"/>
                </a:solidFill>
                <a:latin typeface="Calibri"/>
                <a:cs typeface="Calibri"/>
              </a:rPr>
              <a:t>  </a:t>
            </a:r>
            <a:r>
              <a:rPr lang="it-IT" sz="1100" b="1" dirty="0" err="1">
                <a:solidFill>
                  <a:schemeClr val="accent5"/>
                </a:solidFill>
                <a:latin typeface="Calibri"/>
                <a:cs typeface="Calibri"/>
              </a:rPr>
              <a:t>ass</a:t>
            </a:r>
            <a:r>
              <a:rPr lang="it-IT" sz="1100" b="1" dirty="0">
                <a:solidFill>
                  <a:schemeClr val="accent5"/>
                </a:solidFill>
                <a:latin typeface="Calibri"/>
                <a:cs typeface="Calibri"/>
              </a:rPr>
              <a:t> INFN  30%</a:t>
            </a:r>
          </a:p>
          <a:p>
            <a:r>
              <a:rPr lang="en-US" sz="1100" b="1" dirty="0" smtClean="0">
                <a:solidFill>
                  <a:srgbClr val="FF0000"/>
                </a:solidFill>
                <a:latin typeface="Calibri"/>
                <a:cs typeface="Calibri"/>
              </a:rPr>
              <a:t>F. Oliva 100% </a:t>
            </a:r>
            <a:r>
              <a:rPr lang="en-US" sz="1100" b="1" dirty="0">
                <a:solidFill>
                  <a:srgbClr val="FF0000"/>
                </a:solidFill>
                <a:cs typeface="Calibri"/>
              </a:rPr>
              <a:t>(Ph.D. </a:t>
            </a:r>
            <a:r>
              <a:rPr lang="en-US" sz="1100" b="1" dirty="0" smtClean="0">
                <a:solidFill>
                  <a:srgbClr val="FF0000"/>
                </a:solidFill>
                <a:cs typeface="Calibri"/>
              </a:rPr>
              <a:t>Lecce)</a:t>
            </a:r>
            <a:endParaRPr lang="en-US" sz="1100" b="1" dirty="0" smtClean="0">
              <a:solidFill>
                <a:srgbClr val="FF0000"/>
              </a:solidFill>
              <a:cs typeface="Calibri"/>
            </a:endParaRPr>
          </a:p>
          <a:p>
            <a:endParaRPr lang="en-US" sz="1100" dirty="0">
              <a:solidFill>
                <a:srgbClr val="640F10"/>
              </a:solidFill>
              <a:latin typeface="Calibri"/>
              <a:cs typeface="Calibri"/>
            </a:endParaRPr>
          </a:p>
          <a:p>
            <a:r>
              <a:rPr lang="en-US" sz="1200" b="1" dirty="0">
                <a:solidFill>
                  <a:srgbClr val="640F10"/>
                </a:solidFill>
                <a:latin typeface="Calibri"/>
                <a:cs typeface="Calibri"/>
              </a:rPr>
              <a:t>INFN Lecce and </a:t>
            </a:r>
            <a:r>
              <a:rPr lang="en-US" sz="1200" b="1" dirty="0" err="1">
                <a:solidFill>
                  <a:srgbClr val="640F10"/>
                </a:solidFill>
                <a:latin typeface="Calibri"/>
                <a:cs typeface="Calibri"/>
              </a:rPr>
              <a:t>Università</a:t>
            </a:r>
            <a:r>
              <a:rPr lang="en-US" sz="1200" b="1" dirty="0">
                <a:solidFill>
                  <a:srgbClr val="640F10"/>
                </a:solidFill>
                <a:latin typeface="Calibri"/>
                <a:cs typeface="Calibri"/>
              </a:rPr>
              <a:t> </a:t>
            </a:r>
            <a:r>
              <a:rPr lang="en-US" sz="1200" b="1" dirty="0" err="1">
                <a:solidFill>
                  <a:srgbClr val="640F10"/>
                </a:solidFill>
                <a:latin typeface="Calibri"/>
                <a:cs typeface="Calibri"/>
              </a:rPr>
              <a:t>Salento</a:t>
            </a:r>
            <a:endParaRPr lang="en-US" sz="1200" b="1" dirty="0">
              <a:solidFill>
                <a:srgbClr val="640F10"/>
              </a:solidFill>
              <a:latin typeface="Calibri"/>
              <a:cs typeface="Calibri"/>
            </a:endParaRPr>
          </a:p>
          <a:p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A. </a:t>
            </a:r>
            <a:r>
              <a:rPr lang="en-US" sz="1100" dirty="0" err="1">
                <a:solidFill>
                  <a:srgbClr val="640F10"/>
                </a:solidFill>
                <a:latin typeface="Calibri"/>
                <a:cs typeface="Calibri"/>
              </a:rPr>
              <a:t>Caricato</a:t>
            </a:r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 (</a:t>
            </a:r>
            <a:r>
              <a:rPr lang="en-US" sz="1100" dirty="0" err="1">
                <a:solidFill>
                  <a:srgbClr val="640F10"/>
                </a:solidFill>
                <a:latin typeface="Calibri"/>
                <a:cs typeface="Calibri"/>
              </a:rPr>
              <a:t>ric</a:t>
            </a:r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) 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20</a:t>
            </a:r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%</a:t>
            </a:r>
          </a:p>
          <a:p>
            <a:r>
              <a:rPr lang="en-US" sz="1100" dirty="0" smtClean="0">
                <a:solidFill>
                  <a:srgbClr val="640F10"/>
                </a:solidFill>
                <a:cs typeface="Calibri"/>
              </a:rPr>
              <a:t>M</a:t>
            </a:r>
            <a:r>
              <a:rPr lang="en-US" sz="1100" dirty="0">
                <a:solidFill>
                  <a:srgbClr val="640F10"/>
                </a:solidFill>
                <a:cs typeface="Calibri"/>
              </a:rPr>
              <a:t>. Martino (</a:t>
            </a:r>
            <a:r>
              <a:rPr lang="en-US" sz="1100" dirty="0" err="1">
                <a:solidFill>
                  <a:srgbClr val="640F10"/>
                </a:solidFill>
                <a:cs typeface="Calibri"/>
              </a:rPr>
              <a:t>Professore</a:t>
            </a:r>
            <a:r>
              <a:rPr lang="en-US" sz="1100" dirty="0">
                <a:solidFill>
                  <a:srgbClr val="640F10"/>
                </a:solidFill>
                <a:cs typeface="Calibri"/>
              </a:rPr>
              <a:t>) </a:t>
            </a:r>
            <a:r>
              <a:rPr lang="en-US" sz="1100" dirty="0" smtClean="0">
                <a:solidFill>
                  <a:srgbClr val="640F10"/>
                </a:solidFill>
                <a:cs typeface="Calibri"/>
              </a:rPr>
              <a:t>20%</a:t>
            </a:r>
            <a:endParaRPr lang="en-US" sz="1100" dirty="0">
              <a:solidFill>
                <a:srgbClr val="640F10"/>
              </a:solidFill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1277" y="4921626"/>
            <a:ext cx="236510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640F10"/>
                </a:solidFill>
                <a:latin typeface="Calibri"/>
                <a:cs typeface="Calibri"/>
              </a:rPr>
              <a:t>INFN Lecce</a:t>
            </a:r>
          </a:p>
          <a:p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G. Fiore (</a:t>
            </a:r>
            <a:r>
              <a:rPr lang="en-US" sz="1100" dirty="0" err="1">
                <a:solidFill>
                  <a:srgbClr val="640F10"/>
                </a:solidFill>
                <a:latin typeface="Calibri"/>
                <a:cs typeface="Calibri"/>
              </a:rPr>
              <a:t>Tecnico</a:t>
            </a:r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 e </a:t>
            </a:r>
            <a:r>
              <a:rPr lang="en-US" sz="1100" dirty="0" err="1">
                <a:solidFill>
                  <a:srgbClr val="640F10"/>
                </a:solidFill>
                <a:latin typeface="Calibri"/>
                <a:cs typeface="Calibri"/>
              </a:rPr>
              <a:t>progettista</a:t>
            </a:r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) 30%</a:t>
            </a:r>
          </a:p>
          <a:p>
            <a:endParaRPr lang="en-US" sz="1100" dirty="0">
              <a:solidFill>
                <a:srgbClr val="640F10"/>
              </a:solidFill>
              <a:latin typeface="Calibri"/>
              <a:cs typeface="Calibri"/>
            </a:endParaRPr>
          </a:p>
          <a:p>
            <a:r>
              <a:rPr lang="en-US" sz="1200" b="1" dirty="0">
                <a:solidFill>
                  <a:srgbClr val="640F10"/>
                </a:solidFill>
                <a:latin typeface="Calibri"/>
                <a:cs typeface="Calibri"/>
              </a:rPr>
              <a:t>INFN Lecce and </a:t>
            </a:r>
            <a:r>
              <a:rPr lang="en-US" sz="1200" b="1" dirty="0" err="1">
                <a:solidFill>
                  <a:srgbClr val="640F10"/>
                </a:solidFill>
                <a:latin typeface="Calibri"/>
                <a:cs typeface="Calibri"/>
              </a:rPr>
              <a:t>Università</a:t>
            </a:r>
            <a:r>
              <a:rPr lang="en-US" sz="1200" b="1" dirty="0">
                <a:solidFill>
                  <a:srgbClr val="640F10"/>
                </a:solidFill>
                <a:latin typeface="Calibri"/>
                <a:cs typeface="Calibri"/>
              </a:rPr>
              <a:t> </a:t>
            </a:r>
            <a:r>
              <a:rPr lang="en-US" sz="1200" b="1" dirty="0" err="1">
                <a:solidFill>
                  <a:srgbClr val="640F10"/>
                </a:solidFill>
                <a:latin typeface="Calibri"/>
                <a:cs typeface="Calibri"/>
              </a:rPr>
              <a:t>Salento</a:t>
            </a:r>
            <a:endParaRPr lang="en-US" sz="1200" b="1" dirty="0">
              <a:solidFill>
                <a:srgbClr val="640F10"/>
              </a:solidFill>
              <a:latin typeface="Calibri"/>
              <a:cs typeface="Calibri"/>
            </a:endParaRPr>
          </a:p>
          <a:p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M. </a:t>
            </a:r>
            <a:r>
              <a:rPr lang="en-US" sz="1100" dirty="0" err="1">
                <a:solidFill>
                  <a:srgbClr val="640F10"/>
                </a:solidFill>
                <a:latin typeface="Calibri"/>
                <a:cs typeface="Calibri"/>
              </a:rPr>
              <a:t>Corrado</a:t>
            </a:r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 (</a:t>
            </a:r>
            <a:r>
              <a:rPr lang="en-US" sz="1100" dirty="0" err="1">
                <a:solidFill>
                  <a:srgbClr val="640F10"/>
                </a:solidFill>
                <a:latin typeface="Calibri"/>
                <a:cs typeface="Calibri"/>
              </a:rPr>
              <a:t>Tecnico</a:t>
            </a:r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) 20%</a:t>
            </a:r>
          </a:p>
          <a:p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C. Pinto (</a:t>
            </a:r>
            <a:r>
              <a:rPr lang="en-US" sz="1100" dirty="0" err="1">
                <a:solidFill>
                  <a:srgbClr val="640F10"/>
                </a:solidFill>
                <a:latin typeface="Calibri"/>
                <a:cs typeface="Calibri"/>
              </a:rPr>
              <a:t>Tecnico</a:t>
            </a:r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 </a:t>
            </a:r>
            <a:r>
              <a:rPr lang="en-US" sz="1100" dirty="0" err="1">
                <a:solidFill>
                  <a:srgbClr val="640F10"/>
                </a:solidFill>
                <a:latin typeface="Calibri"/>
                <a:cs typeface="Calibri"/>
              </a:rPr>
              <a:t>elettronico</a:t>
            </a:r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 ) 20%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55776" y="4857890"/>
            <a:ext cx="3135402" cy="1477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640F10"/>
                </a:solidFill>
                <a:latin typeface="Calibri"/>
                <a:cs typeface="Calibri"/>
              </a:rPr>
              <a:t>INFN LNF</a:t>
            </a:r>
          </a:p>
          <a:p>
            <a:r>
              <a:rPr lang="en-US" sz="1100" i="1" dirty="0">
                <a:solidFill>
                  <a:srgbClr val="640F10"/>
                </a:solidFill>
                <a:cs typeface="Calibri"/>
              </a:rPr>
              <a:t>(SPAS)</a:t>
            </a:r>
            <a:endParaRPr lang="en-US" sz="1100" i="1" dirty="0">
              <a:solidFill>
                <a:srgbClr val="640F10"/>
              </a:solidFill>
              <a:latin typeface="Calibri"/>
              <a:cs typeface="Calibri"/>
            </a:endParaRPr>
          </a:p>
          <a:p>
            <a:r>
              <a:rPr lang="en-US" sz="1100" dirty="0">
                <a:solidFill>
                  <a:srgbClr val="008000"/>
                </a:solidFill>
                <a:latin typeface="Calibri"/>
                <a:cs typeface="Calibri"/>
              </a:rPr>
              <a:t>C. </a:t>
            </a:r>
            <a:r>
              <a:rPr lang="en-US" sz="1100" dirty="0" err="1">
                <a:solidFill>
                  <a:srgbClr val="008000"/>
                </a:solidFill>
                <a:latin typeface="Calibri"/>
                <a:cs typeface="Calibri"/>
              </a:rPr>
              <a:t>Capoccia</a:t>
            </a:r>
            <a:r>
              <a:rPr lang="en-US" sz="1100" dirty="0">
                <a:solidFill>
                  <a:srgbClr val="008000"/>
                </a:solidFill>
                <a:latin typeface="Calibri"/>
                <a:cs typeface="Calibri"/>
              </a:rPr>
              <a:t> (</a:t>
            </a:r>
            <a:r>
              <a:rPr lang="en-US" sz="1100" dirty="0" err="1">
                <a:solidFill>
                  <a:srgbClr val="008000"/>
                </a:solidFill>
                <a:latin typeface="Calibri"/>
                <a:cs typeface="Calibri"/>
              </a:rPr>
              <a:t>Progettista</a:t>
            </a:r>
            <a:r>
              <a:rPr lang="en-US" sz="110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en-US" sz="1100" dirty="0" err="1">
                <a:solidFill>
                  <a:srgbClr val="008000"/>
                </a:solidFill>
                <a:latin typeface="Calibri"/>
                <a:cs typeface="Calibri"/>
              </a:rPr>
              <a:t>meccanico</a:t>
            </a:r>
            <a:r>
              <a:rPr lang="en-US" sz="1100" dirty="0">
                <a:solidFill>
                  <a:srgbClr val="008000"/>
                </a:solidFill>
                <a:latin typeface="Calibri"/>
                <a:cs typeface="Calibri"/>
              </a:rPr>
              <a:t>) 50%</a:t>
            </a:r>
            <a:br>
              <a:rPr lang="en-US" sz="1100" dirty="0">
                <a:solidFill>
                  <a:srgbClr val="008000"/>
                </a:solidFill>
                <a:latin typeface="Calibri"/>
                <a:cs typeface="Calibri"/>
              </a:rPr>
            </a:br>
            <a:r>
              <a:rPr lang="en-US" sz="1100" dirty="0">
                <a:solidFill>
                  <a:srgbClr val="008000"/>
                </a:solidFill>
                <a:latin typeface="Calibri"/>
                <a:cs typeface="Calibri"/>
              </a:rPr>
              <a:t>E. </a:t>
            </a:r>
            <a:r>
              <a:rPr lang="en-US" sz="1100" dirty="0" err="1">
                <a:solidFill>
                  <a:srgbClr val="008000"/>
                </a:solidFill>
                <a:latin typeface="Calibri"/>
                <a:cs typeface="Calibri"/>
              </a:rPr>
              <a:t>Capitolo</a:t>
            </a:r>
            <a:r>
              <a:rPr lang="en-US" sz="1100" dirty="0">
                <a:solidFill>
                  <a:srgbClr val="008000"/>
                </a:solidFill>
                <a:latin typeface="Calibri"/>
                <a:cs typeface="Calibri"/>
              </a:rPr>
              <a:t>   (</a:t>
            </a:r>
            <a:r>
              <a:rPr lang="en-US" sz="1100" dirty="0" err="1">
                <a:solidFill>
                  <a:srgbClr val="008000"/>
                </a:solidFill>
                <a:latin typeface="Calibri"/>
                <a:cs typeface="Calibri"/>
              </a:rPr>
              <a:t>Progettista</a:t>
            </a:r>
            <a:r>
              <a:rPr lang="en-US" sz="110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en-US" sz="1100" dirty="0" err="1">
                <a:solidFill>
                  <a:srgbClr val="008000"/>
                </a:solidFill>
                <a:latin typeface="Calibri"/>
                <a:cs typeface="Calibri"/>
              </a:rPr>
              <a:t>meccanico</a:t>
            </a:r>
            <a:r>
              <a:rPr lang="en-US" sz="1100" dirty="0">
                <a:solidFill>
                  <a:srgbClr val="008000"/>
                </a:solidFill>
                <a:latin typeface="Calibri"/>
                <a:cs typeface="Calibri"/>
              </a:rPr>
              <a:t>) 50%</a:t>
            </a:r>
          </a:p>
          <a:p>
            <a:r>
              <a:rPr lang="en-US" sz="1200" i="1" dirty="0">
                <a:solidFill>
                  <a:srgbClr val="640F10"/>
                </a:solidFill>
                <a:latin typeface="Calibri"/>
                <a:cs typeface="Calibri"/>
              </a:rPr>
              <a:t>(SELF)</a:t>
            </a:r>
          </a:p>
          <a:p>
            <a:r>
              <a:rPr lang="en-US" sz="1100" dirty="0">
                <a:solidFill>
                  <a:srgbClr val="008000"/>
                </a:solidFill>
                <a:latin typeface="Calibri"/>
                <a:cs typeface="Calibri"/>
              </a:rPr>
              <a:t>G. </a:t>
            </a:r>
            <a:r>
              <a:rPr lang="en-US" sz="1100" dirty="0" err="1">
                <a:solidFill>
                  <a:srgbClr val="008000"/>
                </a:solidFill>
                <a:latin typeface="Calibri"/>
                <a:cs typeface="Calibri"/>
              </a:rPr>
              <a:t>Corradi</a:t>
            </a:r>
            <a:r>
              <a:rPr lang="en-US" sz="1100" dirty="0">
                <a:solidFill>
                  <a:srgbClr val="008000"/>
                </a:solidFill>
                <a:latin typeface="Calibri"/>
                <a:cs typeface="Calibri"/>
              </a:rPr>
              <a:t> (</a:t>
            </a:r>
            <a:r>
              <a:rPr lang="en-US" sz="1100" dirty="0" err="1">
                <a:solidFill>
                  <a:srgbClr val="008000"/>
                </a:solidFill>
                <a:latin typeface="Calibri"/>
                <a:cs typeface="Calibri"/>
              </a:rPr>
              <a:t>Progettista</a:t>
            </a:r>
            <a:r>
              <a:rPr lang="en-US" sz="110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en-US" sz="1100" dirty="0" err="1">
                <a:solidFill>
                  <a:srgbClr val="008000"/>
                </a:solidFill>
                <a:latin typeface="Calibri"/>
                <a:cs typeface="Calibri"/>
              </a:rPr>
              <a:t>Elettronico</a:t>
            </a:r>
            <a:r>
              <a:rPr lang="en-US" sz="1100" dirty="0">
                <a:solidFill>
                  <a:srgbClr val="008000"/>
                </a:solidFill>
                <a:latin typeface="Calibri"/>
                <a:cs typeface="Calibri"/>
              </a:rPr>
              <a:t>) 30%</a:t>
            </a:r>
          </a:p>
          <a:p>
            <a:r>
              <a:rPr lang="en-US" sz="1100" b="1" dirty="0" err="1">
                <a:solidFill>
                  <a:srgbClr val="640F10"/>
                </a:solidFill>
                <a:latin typeface="Calibri"/>
                <a:cs typeface="Calibri"/>
              </a:rPr>
              <a:t>Frascati</a:t>
            </a:r>
            <a:r>
              <a:rPr lang="en-US" sz="1100" b="1" dirty="0">
                <a:solidFill>
                  <a:srgbClr val="640F10"/>
                </a:solidFill>
                <a:latin typeface="Calibri"/>
                <a:cs typeface="Calibri"/>
              </a:rPr>
              <a:t> </a:t>
            </a:r>
            <a:r>
              <a:rPr lang="en-US" sz="1100" b="1" dirty="0" err="1">
                <a:solidFill>
                  <a:srgbClr val="640F10"/>
                </a:solidFill>
                <a:latin typeface="Calibri"/>
                <a:cs typeface="Calibri"/>
              </a:rPr>
              <a:t>Officina</a:t>
            </a:r>
            <a:r>
              <a:rPr lang="en-US" sz="1100" b="1" dirty="0">
                <a:solidFill>
                  <a:srgbClr val="640F10"/>
                </a:solidFill>
                <a:latin typeface="Calibri"/>
                <a:cs typeface="Calibri"/>
              </a:rPr>
              <a:t> </a:t>
            </a:r>
            <a:r>
              <a:rPr lang="en-US" sz="1100" b="1" dirty="0" err="1">
                <a:solidFill>
                  <a:srgbClr val="640F10"/>
                </a:solidFill>
                <a:latin typeface="Calibri"/>
                <a:cs typeface="Calibri"/>
              </a:rPr>
              <a:t>meccanica</a:t>
            </a:r>
            <a:endParaRPr lang="en-US" sz="1100" b="1" dirty="0">
              <a:solidFill>
                <a:srgbClr val="640F10"/>
              </a:solidFill>
              <a:latin typeface="Calibri"/>
              <a:cs typeface="Calibri"/>
            </a:endParaRPr>
          </a:p>
          <a:p>
            <a:r>
              <a:rPr lang="en-US" sz="1100" dirty="0">
                <a:solidFill>
                  <a:srgbClr val="0D6E00"/>
                </a:solidFill>
                <a:latin typeface="Calibri"/>
                <a:cs typeface="Calibri"/>
              </a:rPr>
              <a:t>2 </a:t>
            </a:r>
            <a:r>
              <a:rPr lang="en-US" sz="1100" dirty="0" err="1">
                <a:solidFill>
                  <a:srgbClr val="0D6E00"/>
                </a:solidFill>
                <a:latin typeface="Calibri"/>
                <a:cs typeface="Calibri"/>
              </a:rPr>
              <a:t>mesi</a:t>
            </a:r>
            <a:r>
              <a:rPr lang="en-US" sz="1100" dirty="0">
                <a:solidFill>
                  <a:srgbClr val="0D6E00"/>
                </a:solidFill>
                <a:latin typeface="Calibri"/>
                <a:cs typeface="Calibri"/>
              </a:rPr>
              <a:t> </a:t>
            </a:r>
            <a:r>
              <a:rPr lang="en-US" sz="1100" dirty="0" err="1">
                <a:solidFill>
                  <a:srgbClr val="0D6E00"/>
                </a:solidFill>
                <a:latin typeface="Calibri"/>
                <a:cs typeface="Calibri"/>
              </a:rPr>
              <a:t>uomo</a:t>
            </a:r>
            <a:r>
              <a:rPr lang="en-US" sz="1100" dirty="0">
                <a:solidFill>
                  <a:srgbClr val="0D6E00"/>
                </a:solidFill>
                <a:latin typeface="Calibri"/>
                <a:cs typeface="Calibri"/>
              </a:rPr>
              <a:t> II </a:t>
            </a:r>
            <a:r>
              <a:rPr lang="en-US" sz="1100" dirty="0" err="1">
                <a:solidFill>
                  <a:srgbClr val="0D6E00"/>
                </a:solidFill>
                <a:latin typeface="Calibri"/>
                <a:cs typeface="Calibri"/>
              </a:rPr>
              <a:t>sem</a:t>
            </a:r>
            <a:r>
              <a:rPr lang="en-US" sz="1100" dirty="0">
                <a:solidFill>
                  <a:srgbClr val="0D6E00"/>
                </a:solidFill>
                <a:latin typeface="Calibri"/>
                <a:cs typeface="Calibri"/>
              </a:rPr>
              <a:t> (2016)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96181" y="4856146"/>
            <a:ext cx="130326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640F10"/>
                </a:solidFill>
                <a:latin typeface="Calibri"/>
                <a:cs typeface="Calibri"/>
              </a:rPr>
              <a:t>INFN Roma</a:t>
            </a:r>
          </a:p>
          <a:p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M. </a:t>
            </a:r>
            <a:r>
              <a:rPr lang="en-US" sz="1100" dirty="0" err="1">
                <a:solidFill>
                  <a:srgbClr val="640F10"/>
                </a:solidFill>
                <a:latin typeface="Calibri"/>
                <a:cs typeface="Calibri"/>
              </a:rPr>
              <a:t>Nuccetelli</a:t>
            </a:r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 (20%)</a:t>
            </a:r>
          </a:p>
          <a:p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D. </a:t>
            </a:r>
            <a:r>
              <a:rPr lang="en-US" sz="1100" dirty="0" err="1">
                <a:solidFill>
                  <a:srgbClr val="640F10"/>
                </a:solidFill>
                <a:latin typeface="Calibri"/>
                <a:cs typeface="Calibri"/>
              </a:rPr>
              <a:t>D’Angelo</a:t>
            </a:r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 (20%)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37715" y="4580550"/>
            <a:ext cx="18219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660066"/>
                </a:solidFill>
                <a:latin typeface="Calibri"/>
                <a:cs typeface="Calibri"/>
              </a:rPr>
              <a:t>Supporto</a:t>
            </a:r>
            <a:r>
              <a:rPr lang="en-US" b="1" dirty="0">
                <a:solidFill>
                  <a:srgbClr val="660066"/>
                </a:solidFill>
                <a:latin typeface="Calibri"/>
                <a:cs typeface="Calibri"/>
              </a:rPr>
              <a:t> </a:t>
            </a:r>
            <a:r>
              <a:rPr lang="en-US" b="1" dirty="0" err="1">
                <a:solidFill>
                  <a:srgbClr val="660066"/>
                </a:solidFill>
                <a:latin typeface="Calibri"/>
                <a:cs typeface="Calibri"/>
              </a:rPr>
              <a:t>tecnico</a:t>
            </a:r>
            <a:endParaRPr lang="en-US" dirty="0">
              <a:solidFill>
                <a:srgbClr val="660066"/>
              </a:solidFill>
              <a:latin typeface="Calibri"/>
              <a:cs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162219" y="617497"/>
            <a:ext cx="1345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5"/>
                </a:solidFill>
                <a:latin typeface="Calibri"/>
                <a:cs typeface="Calibri"/>
              </a:rPr>
              <a:t>Researchers</a:t>
            </a:r>
            <a:endParaRPr lang="en-US" dirty="0">
              <a:solidFill>
                <a:schemeClr val="accent5"/>
              </a:solidFill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63303" y="885588"/>
            <a:ext cx="10342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  <a:latin typeface="Calibri"/>
                <a:cs typeface="Calibri"/>
              </a:rPr>
              <a:t>2.3</a:t>
            </a:r>
            <a:r>
              <a:rPr lang="en-US" sz="1400" b="1" dirty="0" smtClean="0">
                <a:solidFill>
                  <a:srgbClr val="FF0000"/>
                </a:solidFill>
                <a:cs typeface="Calibri"/>
              </a:rPr>
              <a:t>+0.3</a:t>
            </a:r>
            <a:r>
              <a:rPr lang="en-US" sz="1400" b="1" dirty="0" smtClean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lang="en-US" sz="1400" b="1" dirty="0">
                <a:solidFill>
                  <a:srgbClr val="800000"/>
                </a:solidFill>
                <a:latin typeface="Calibri"/>
                <a:cs typeface="Calibri"/>
              </a:rPr>
              <a:t>FTE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08148" y="847488"/>
            <a:ext cx="8947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  <a:latin typeface="Calibri"/>
                <a:cs typeface="Calibri"/>
              </a:rPr>
              <a:t>6</a:t>
            </a:r>
            <a:r>
              <a:rPr lang="en-US" sz="1400" b="1" dirty="0" smtClean="0">
                <a:solidFill>
                  <a:srgbClr val="FF0000"/>
                </a:solidFill>
                <a:latin typeface="Calibri"/>
                <a:cs typeface="Calibri"/>
              </a:rPr>
              <a:t>+1.2 </a:t>
            </a:r>
            <a:r>
              <a:rPr lang="en-US" sz="1400" b="1" dirty="0">
                <a:solidFill>
                  <a:srgbClr val="800000"/>
                </a:solidFill>
                <a:latin typeface="Calibri"/>
                <a:cs typeface="Calibri"/>
              </a:rPr>
              <a:t>FTE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496730" y="885588"/>
            <a:ext cx="10743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  <a:latin typeface="Calibri"/>
                <a:cs typeface="Calibri"/>
              </a:rPr>
              <a:t>2.8 FTE </a:t>
            </a:r>
            <a:r>
              <a:rPr lang="en-US" sz="1400" b="1" dirty="0">
                <a:solidFill>
                  <a:srgbClr val="FF0000"/>
                </a:solidFill>
                <a:cs typeface="Calibri"/>
              </a:rPr>
              <a:t>+</a:t>
            </a:r>
            <a:r>
              <a:rPr lang="en-US" sz="1400" b="1" dirty="0" smtClean="0">
                <a:solidFill>
                  <a:srgbClr val="FF0000"/>
                </a:solidFill>
                <a:cs typeface="Calibri"/>
              </a:rPr>
              <a:t>0.1</a:t>
            </a:r>
            <a:endParaRPr lang="en-US" sz="1400" b="1" dirty="0">
              <a:solidFill>
                <a:srgbClr val="800000"/>
              </a:solidFill>
              <a:latin typeface="Calibri"/>
              <a:cs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24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5" b="89825" l="2368" r="978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24823">
            <a:off x="-232421" y="2990027"/>
            <a:ext cx="2020909" cy="151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39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PADME international collaboration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3953371"/>
              </p:ext>
            </p:extLst>
          </p:nvPr>
        </p:nvGraphicFramePr>
        <p:xfrm>
          <a:off x="30868" y="1232443"/>
          <a:ext cx="9144000" cy="499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541945" y="3394662"/>
            <a:ext cx="2237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Star Jedi Outline" charset="0"/>
                <a:ea typeface="Star Jedi Outline" charset="0"/>
                <a:cs typeface="Star Jedi Outline" charset="0"/>
              </a:rPr>
              <a:t>PaDME</a:t>
            </a:r>
            <a:endParaRPr lang="en-US" sz="3600" dirty="0">
              <a:latin typeface="Star Jedi Outline" charset="0"/>
              <a:ea typeface="Star Jedi Outline" charset="0"/>
              <a:cs typeface="Star Jedi Outline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65946" y="6246304"/>
            <a:ext cx="4842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5"/>
                </a:solidFill>
              </a:rPr>
              <a:t>New group in the US William and Mary College:</a:t>
            </a:r>
          </a:p>
          <a:p>
            <a:r>
              <a:rPr lang="en-US" dirty="0" smtClean="0"/>
              <a:t>B. </a:t>
            </a:r>
            <a:r>
              <a:rPr lang="en-US" dirty="0" err="1" smtClean="0"/>
              <a:t>Wojtsekhowski</a:t>
            </a:r>
            <a:r>
              <a:rPr lang="en-US" dirty="0" smtClean="0"/>
              <a:t> and </a:t>
            </a:r>
            <a:r>
              <a:rPr lang="en-US" dirty="0"/>
              <a:t>Dr. Todd </a:t>
            </a:r>
            <a:r>
              <a:rPr lang="en-US" dirty="0" err="1" smtClean="0"/>
              <a:t>Averett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18432" y="1154627"/>
            <a:ext cx="474947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5"/>
                </a:solidFill>
              </a:rPr>
              <a:t>Stronger group in Sofia:</a:t>
            </a:r>
          </a:p>
          <a:p>
            <a:r>
              <a:rPr lang="en-US" dirty="0"/>
              <a:t>Ass. Prof.        </a:t>
            </a:r>
            <a:r>
              <a:rPr lang="en-US" dirty="0" err="1"/>
              <a:t>Venelin</a:t>
            </a:r>
            <a:r>
              <a:rPr lang="en-US" dirty="0"/>
              <a:t> </a:t>
            </a:r>
            <a:r>
              <a:rPr lang="en-US" dirty="0" err="1" smtClean="0"/>
              <a:t>Kozhuharov</a:t>
            </a:r>
            <a:endParaRPr lang="en-US" dirty="0" smtClean="0"/>
          </a:p>
          <a:p>
            <a:r>
              <a:rPr lang="en-US" dirty="0" smtClean="0"/>
              <a:t>Ass. Prof.        </a:t>
            </a:r>
            <a:r>
              <a:rPr lang="en-US" dirty="0" err="1" smtClean="0"/>
              <a:t>Ludmil</a:t>
            </a:r>
            <a:r>
              <a:rPr lang="en-US" dirty="0" smtClean="0"/>
              <a:t> </a:t>
            </a:r>
            <a:r>
              <a:rPr lang="en-US" dirty="0" err="1"/>
              <a:t>Tsankov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PHD student  </a:t>
            </a:r>
            <a:r>
              <a:rPr lang="en-US" dirty="0" err="1" smtClean="0"/>
              <a:t>Georgi</a:t>
            </a:r>
            <a:r>
              <a:rPr lang="en-US" dirty="0" smtClean="0"/>
              <a:t> </a:t>
            </a:r>
            <a:r>
              <a:rPr lang="en-US" dirty="0" err="1"/>
              <a:t>Georgiev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b="1" dirty="0" smtClean="0">
                <a:solidFill>
                  <a:schemeClr val="accent5"/>
                </a:solidFill>
              </a:rPr>
              <a:t>New members 2017:</a:t>
            </a:r>
          </a:p>
          <a:p>
            <a:r>
              <a:rPr lang="en-US" dirty="0"/>
              <a:t>Ass Prof. </a:t>
            </a:r>
            <a:r>
              <a:rPr lang="en-US" dirty="0" err="1"/>
              <a:t>Mityo</a:t>
            </a:r>
            <a:r>
              <a:rPr lang="en-US" dirty="0"/>
              <a:t> </a:t>
            </a:r>
            <a:r>
              <a:rPr lang="en-US" dirty="0" err="1"/>
              <a:t>Mitev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 smtClean="0">
                <a:solidFill>
                  <a:schemeClr val="accent5"/>
                </a:solidFill>
              </a:rPr>
              <a:t>Sofia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chemeClr val="accent5"/>
                </a:solidFill>
              </a:rPr>
              <a:t>Students:</a:t>
            </a:r>
          </a:p>
          <a:p>
            <a:r>
              <a:rPr lang="en-US" dirty="0" err="1" smtClean="0"/>
              <a:t>Bilyana</a:t>
            </a:r>
            <a:r>
              <a:rPr lang="en-US" dirty="0" smtClean="0"/>
              <a:t> </a:t>
            </a:r>
            <a:r>
              <a:rPr lang="en-US" dirty="0" err="1" smtClean="0"/>
              <a:t>Ilieva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Simeon </a:t>
            </a:r>
            <a:r>
              <a:rPr lang="en-US" dirty="0"/>
              <a:t>Ivanov</a:t>
            </a:r>
            <a:br>
              <a:rPr lang="en-US" dirty="0"/>
            </a:br>
            <a:r>
              <a:rPr lang="en-US" dirty="0" err="1"/>
              <a:t>Radoslav</a:t>
            </a:r>
            <a:r>
              <a:rPr lang="en-US" dirty="0"/>
              <a:t> </a:t>
            </a:r>
            <a:r>
              <a:rPr lang="en-US" dirty="0" err="1"/>
              <a:t>Simeonov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Iveta</a:t>
            </a:r>
            <a:r>
              <a:rPr lang="en-US" dirty="0"/>
              <a:t> </a:t>
            </a:r>
            <a:r>
              <a:rPr lang="en-US" dirty="0" err="1" smtClean="0"/>
              <a:t>Antonova</a:t>
            </a:r>
            <a:endParaRPr lang="en-US" dirty="0"/>
          </a:p>
          <a:p>
            <a:endParaRPr lang="en-US" dirty="0" smtClean="0"/>
          </a:p>
          <a:p>
            <a:r>
              <a:rPr lang="en-US" b="1" dirty="0">
                <a:solidFill>
                  <a:schemeClr val="accent5"/>
                </a:solidFill>
              </a:rPr>
              <a:t>Bachelor thesis:</a:t>
            </a:r>
            <a:r>
              <a:rPr lang="en-US" dirty="0"/>
              <a:t> </a:t>
            </a:r>
            <a:r>
              <a:rPr lang="en-US" dirty="0" err="1" smtClean="0"/>
              <a:t>B.Ilieva</a:t>
            </a:r>
            <a:r>
              <a:rPr lang="en-US" dirty="0" smtClean="0"/>
              <a:t> </a:t>
            </a:r>
            <a:r>
              <a:rPr lang="en-US" dirty="0"/>
              <a:t>(plastic scintillators), defended in autumn 2016</a:t>
            </a:r>
            <a:r>
              <a:rPr lang="en-US" dirty="0" smtClean="0"/>
              <a:t>.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>
                <a:solidFill>
                  <a:schemeClr val="accent5"/>
                </a:solidFill>
              </a:rPr>
              <a:t>Bachelor thesis in preparation: </a:t>
            </a:r>
            <a:r>
              <a:rPr lang="en-US" dirty="0" smtClean="0"/>
              <a:t>R. </a:t>
            </a:r>
            <a:r>
              <a:rPr lang="en-US" dirty="0" err="1"/>
              <a:t>Simeonov</a:t>
            </a:r>
            <a:r>
              <a:rPr lang="en-US" dirty="0"/>
              <a:t> (Searching for </a:t>
            </a:r>
            <a:r>
              <a:rPr lang="en-US" dirty="0" err="1"/>
              <a:t>Axion</a:t>
            </a:r>
            <a:r>
              <a:rPr lang="en-US" dirty="0"/>
              <a:t> like particles with PADME)</a:t>
            </a:r>
          </a:p>
        </p:txBody>
      </p:sp>
    </p:spTree>
    <p:extLst>
      <p:ext uri="{BB962C8B-B14F-4D97-AF65-F5344CB8AC3E}">
        <p14:creationId xmlns:p14="http://schemas.microsoft.com/office/powerpoint/2010/main" val="22556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more good news</a:t>
            </a:r>
            <a:r>
              <a:rPr lang="mr-IN" dirty="0" smtClean="0"/>
              <a:t>…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378" y="1143000"/>
            <a:ext cx="6813245" cy="24575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Mauro Raggi - Padme Referee Meeting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52" y="3626658"/>
            <a:ext cx="6423155" cy="5219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42646" y="4689231"/>
            <a:ext cx="8159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Venelin</a:t>
            </a:r>
            <a:r>
              <a:rPr lang="en-US" dirty="0" smtClean="0"/>
              <a:t> accepted as visiting professor at Sapienza for 3 month in 2018!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8189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566316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Conclusioni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Mauro Raggi - Padme Referee Meeting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56492" y="1179960"/>
            <a:ext cx="11303033" cy="3654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2000" b="1" dirty="0" err="1" smtClean="0">
                <a:solidFill>
                  <a:schemeClr val="accent5"/>
                </a:solidFill>
              </a:rPr>
              <a:t>Installazione</a:t>
            </a:r>
            <a:r>
              <a:rPr lang="en-US" sz="2000" b="1" dirty="0" smtClean="0">
                <a:solidFill>
                  <a:schemeClr val="accent5"/>
                </a:solidFill>
              </a:rPr>
              <a:t> PADME</a:t>
            </a:r>
            <a:endParaRPr lang="en-US" sz="2000" b="1" dirty="0">
              <a:solidFill>
                <a:schemeClr val="accent5"/>
              </a:solidFill>
            </a:endParaRPr>
          </a:p>
          <a:p>
            <a:pPr marL="742950" lvl="1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600" dirty="0" err="1" smtClean="0">
                <a:solidFill>
                  <a:srgbClr val="000000"/>
                </a:solidFill>
              </a:rPr>
              <a:t>Alcuni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ritardi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nella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costruzione</a:t>
            </a:r>
            <a:r>
              <a:rPr lang="en-US" sz="1600" dirty="0" smtClean="0">
                <a:solidFill>
                  <a:srgbClr val="000000"/>
                </a:solidFill>
              </a:rPr>
              <a:t> del </a:t>
            </a:r>
            <a:r>
              <a:rPr lang="en-US" sz="1600" dirty="0" err="1" smtClean="0">
                <a:solidFill>
                  <a:srgbClr val="000000"/>
                </a:solidFill>
              </a:rPr>
              <a:t>calorimetro</a:t>
            </a:r>
            <a:r>
              <a:rPr lang="en-US" sz="1600" dirty="0" smtClean="0">
                <a:solidFill>
                  <a:srgbClr val="000000"/>
                </a:solidFill>
              </a:rPr>
              <a:t> (non </a:t>
            </a:r>
            <a:r>
              <a:rPr lang="en-US" sz="1600" dirty="0" err="1" smtClean="0">
                <a:solidFill>
                  <a:srgbClr val="000000"/>
                </a:solidFill>
              </a:rPr>
              <a:t>pregiudicano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il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raggiungimento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dell’obiettivo</a:t>
            </a:r>
            <a:r>
              <a:rPr lang="en-US" sz="1600" dirty="0">
                <a:solidFill>
                  <a:srgbClr val="000000"/>
                </a:solidFill>
              </a:rPr>
              <a:t>)</a:t>
            </a:r>
            <a:endParaRPr lang="en-US" sz="1600" dirty="0" smtClean="0">
              <a:solidFill>
                <a:srgbClr val="000000"/>
              </a:solidFill>
            </a:endParaRPr>
          </a:p>
          <a:p>
            <a:pPr marL="742950" lvl="1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600" dirty="0" err="1" smtClean="0">
                <a:solidFill>
                  <a:srgbClr val="000000"/>
                </a:solidFill>
              </a:rPr>
              <a:t>Disegno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della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meccanica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avanzato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partenze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degli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ordini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tra</a:t>
            </a:r>
            <a:r>
              <a:rPr lang="en-US" sz="1600" dirty="0" smtClean="0">
                <a:solidFill>
                  <a:srgbClr val="000000"/>
                </a:solidFill>
              </a:rPr>
              <a:t> fine </a:t>
            </a:r>
            <a:r>
              <a:rPr lang="en-US" sz="1600" dirty="0" err="1" smtClean="0">
                <a:solidFill>
                  <a:srgbClr val="000000"/>
                </a:solidFill>
              </a:rPr>
              <a:t>luglio</a:t>
            </a:r>
            <a:r>
              <a:rPr lang="en-US" sz="1600" dirty="0" smtClean="0">
                <a:solidFill>
                  <a:srgbClr val="000000"/>
                </a:solidFill>
              </a:rPr>
              <a:t> e </a:t>
            </a:r>
            <a:r>
              <a:rPr lang="en-US" sz="1600" dirty="0" err="1" smtClean="0">
                <a:solidFill>
                  <a:srgbClr val="000000"/>
                </a:solidFill>
              </a:rPr>
              <a:t>settembre</a:t>
            </a:r>
            <a:endParaRPr lang="en-US" sz="1600" dirty="0" smtClean="0">
              <a:solidFill>
                <a:srgbClr val="000000"/>
              </a:solidFill>
            </a:endParaRPr>
          </a:p>
          <a:p>
            <a:pPr marL="742950" lvl="1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600" dirty="0" err="1" smtClean="0">
                <a:solidFill>
                  <a:srgbClr val="000000"/>
                </a:solidFill>
              </a:rPr>
              <a:t>Attivita</a:t>
            </a:r>
            <a:r>
              <a:rPr lang="en-US" sz="1600" dirty="0" smtClean="0">
                <a:solidFill>
                  <a:srgbClr val="000000"/>
                </a:solidFill>
              </a:rPr>
              <a:t>’ </a:t>
            </a:r>
            <a:r>
              <a:rPr lang="en-US" sz="1600" dirty="0" err="1" smtClean="0">
                <a:solidFill>
                  <a:srgbClr val="000000"/>
                </a:solidFill>
              </a:rPr>
              <a:t>iniziata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sul</a:t>
            </a:r>
            <a:r>
              <a:rPr lang="en-US" sz="1600" dirty="0" smtClean="0">
                <a:solidFill>
                  <a:srgbClr val="000000"/>
                </a:solidFill>
              </a:rPr>
              <a:t> L0 trigger processor (</a:t>
            </a:r>
            <a:r>
              <a:rPr lang="en-US" sz="1600" dirty="0" err="1" smtClean="0">
                <a:solidFill>
                  <a:srgbClr val="000000"/>
                </a:solidFill>
              </a:rPr>
              <a:t>nuovo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supporto</a:t>
            </a:r>
            <a:r>
              <a:rPr lang="en-US" sz="1600" dirty="0" smtClean="0">
                <a:solidFill>
                  <a:srgbClr val="000000"/>
                </a:solidFill>
              </a:rPr>
              <a:t> da RM3)</a:t>
            </a:r>
            <a:endParaRPr lang="en-US" sz="1600" dirty="0">
              <a:solidFill>
                <a:srgbClr val="000000"/>
              </a:solidFill>
            </a:endParaRPr>
          </a:p>
          <a:p>
            <a:pPr marL="342900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2000" b="1" dirty="0" err="1">
                <a:solidFill>
                  <a:schemeClr val="accent5"/>
                </a:solidFill>
              </a:rPr>
              <a:t>Criticita</a:t>
            </a:r>
            <a:r>
              <a:rPr lang="en-US" sz="2000" b="1" dirty="0">
                <a:solidFill>
                  <a:schemeClr val="accent5"/>
                </a:solidFill>
              </a:rPr>
              <a:t>’ </a:t>
            </a:r>
          </a:p>
          <a:p>
            <a:pPr marL="800100" lvl="1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600" dirty="0" smtClean="0">
                <a:solidFill>
                  <a:srgbClr val="000000"/>
                </a:solidFill>
              </a:rPr>
              <a:t>Ci </a:t>
            </a:r>
            <a:r>
              <a:rPr lang="en-US" sz="1600" dirty="0" err="1">
                <a:solidFill>
                  <a:srgbClr val="000000"/>
                </a:solidFill>
              </a:rPr>
              <a:t>sono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situazioni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che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richiedono</a:t>
            </a:r>
            <a:r>
              <a:rPr lang="en-US" sz="1600" dirty="0" smtClean="0">
                <a:solidFill>
                  <a:srgbClr val="000000"/>
                </a:solidFill>
              </a:rPr>
              <a:t> manpower </a:t>
            </a:r>
            <a:r>
              <a:rPr lang="en-US" sz="1600" dirty="0" err="1" smtClean="0">
                <a:solidFill>
                  <a:srgbClr val="000000"/>
                </a:solidFill>
              </a:rPr>
              <a:t>addizionale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che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vanno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assolutamente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assegnate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gia</a:t>
            </a:r>
            <a:r>
              <a:rPr lang="en-US" sz="1600" dirty="0" smtClean="0">
                <a:solidFill>
                  <a:srgbClr val="000000"/>
                </a:solidFill>
              </a:rPr>
              <a:t>’ a </a:t>
            </a:r>
            <a:r>
              <a:rPr lang="en-US" sz="1600" dirty="0" err="1" smtClean="0">
                <a:solidFill>
                  <a:srgbClr val="000000"/>
                </a:solidFill>
              </a:rPr>
              <a:t>partire</a:t>
            </a:r>
            <a:r>
              <a:rPr lang="en-US" sz="1600" dirty="0" smtClean="0">
                <a:solidFill>
                  <a:srgbClr val="000000"/>
                </a:solidFill>
              </a:rPr>
              <a:t> da </a:t>
            </a:r>
            <a:r>
              <a:rPr lang="en-US" sz="1600" dirty="0" err="1" smtClean="0">
                <a:solidFill>
                  <a:srgbClr val="000000"/>
                </a:solidFill>
              </a:rPr>
              <a:t>settembre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2000" b="1" dirty="0" err="1" smtClean="0">
                <a:solidFill>
                  <a:schemeClr val="accent5"/>
                </a:solidFill>
              </a:rPr>
              <a:t>Costi</a:t>
            </a:r>
            <a:r>
              <a:rPr lang="en-US" sz="2000" b="1" dirty="0" smtClean="0">
                <a:solidFill>
                  <a:schemeClr val="accent5"/>
                </a:solidFill>
              </a:rPr>
              <a:t> </a:t>
            </a:r>
            <a:r>
              <a:rPr lang="en-US" sz="2000" b="1" dirty="0" smtClean="0">
                <a:solidFill>
                  <a:schemeClr val="accent5"/>
                </a:solidFill>
              </a:rPr>
              <a:t>e manpower</a:t>
            </a:r>
            <a:endParaRPr lang="en-US" sz="1600" b="1" dirty="0">
              <a:solidFill>
                <a:schemeClr val="accent5"/>
              </a:solidFill>
            </a:endParaRPr>
          </a:p>
          <a:p>
            <a:pPr marL="742950" lvl="1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600" dirty="0">
                <a:solidFill>
                  <a:srgbClr val="000000"/>
                </a:solidFill>
              </a:rPr>
              <a:t>La </a:t>
            </a:r>
            <a:r>
              <a:rPr lang="en-US" sz="1600" dirty="0" err="1">
                <a:solidFill>
                  <a:srgbClr val="000000"/>
                </a:solidFill>
              </a:rPr>
              <a:t>situazione</a:t>
            </a:r>
            <a:r>
              <a:rPr lang="en-US" sz="1600" dirty="0">
                <a:solidFill>
                  <a:srgbClr val="000000"/>
                </a:solidFill>
              </a:rPr>
              <a:t> core 2017 </a:t>
            </a:r>
            <a:r>
              <a:rPr lang="en-US" sz="1600" dirty="0" err="1">
                <a:solidFill>
                  <a:srgbClr val="000000"/>
                </a:solidFill>
              </a:rPr>
              <a:t>sembra</a:t>
            </a:r>
            <a:r>
              <a:rPr lang="en-US" sz="1600" dirty="0">
                <a:solidFill>
                  <a:srgbClr val="000000"/>
                </a:solidFill>
              </a:rPr>
              <a:t> al </a:t>
            </a:r>
            <a:r>
              <a:rPr lang="en-US" sz="1600" dirty="0" err="1">
                <a:solidFill>
                  <a:srgbClr val="000000"/>
                </a:solidFill>
              </a:rPr>
              <a:t>momento</a:t>
            </a:r>
            <a:r>
              <a:rPr lang="en-US" sz="1600" dirty="0">
                <a:solidFill>
                  <a:srgbClr val="000000"/>
                </a:solidFill>
              </a:rPr>
              <a:t> sotto </a:t>
            </a:r>
            <a:r>
              <a:rPr lang="en-US" sz="1600" dirty="0" err="1">
                <a:solidFill>
                  <a:srgbClr val="000000"/>
                </a:solidFill>
              </a:rPr>
              <a:t>controllo</a:t>
            </a:r>
            <a:r>
              <a:rPr lang="en-US" sz="1600" dirty="0">
                <a:solidFill>
                  <a:srgbClr val="000000"/>
                </a:solidFill>
              </a:rPr>
              <a:t> con </a:t>
            </a:r>
            <a:r>
              <a:rPr lang="en-US" sz="1600" dirty="0" err="1">
                <a:solidFill>
                  <a:srgbClr val="000000"/>
                </a:solidFill>
              </a:rPr>
              <a:t>tutti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i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costi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ormai</a:t>
            </a:r>
            <a:r>
              <a:rPr lang="en-US" sz="1600" dirty="0">
                <a:solidFill>
                  <a:srgbClr val="000000"/>
                </a:solidFill>
              </a:rPr>
              <a:t> da </a:t>
            </a:r>
            <a:r>
              <a:rPr lang="en-US" sz="1600" dirty="0" err="1">
                <a:solidFill>
                  <a:srgbClr val="000000"/>
                </a:solidFill>
              </a:rPr>
              <a:t>ordini</a:t>
            </a:r>
            <a:endParaRPr lang="en-US" sz="1600" dirty="0">
              <a:solidFill>
                <a:srgbClr val="000000"/>
              </a:solidFill>
            </a:endParaRPr>
          </a:p>
          <a:p>
            <a:pPr marL="742950" lvl="1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600" dirty="0">
                <a:solidFill>
                  <a:srgbClr val="000000"/>
                </a:solidFill>
              </a:rPr>
              <a:t>I </a:t>
            </a:r>
            <a:r>
              <a:rPr lang="en-US" sz="1600" dirty="0" err="1">
                <a:solidFill>
                  <a:srgbClr val="000000"/>
                </a:solidFill>
              </a:rPr>
              <a:t>preventivi</a:t>
            </a:r>
            <a:r>
              <a:rPr lang="en-US" sz="1600" dirty="0">
                <a:solidFill>
                  <a:srgbClr val="000000"/>
                </a:solidFill>
              </a:rPr>
              <a:t> per le </a:t>
            </a:r>
            <a:r>
              <a:rPr lang="en-US" sz="1600" dirty="0" err="1">
                <a:solidFill>
                  <a:srgbClr val="000000"/>
                </a:solidFill>
              </a:rPr>
              <a:t>parti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meccaniche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saranno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ultimati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entro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il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mese</a:t>
            </a:r>
            <a:r>
              <a:rPr lang="en-US" sz="1600" dirty="0">
                <a:solidFill>
                  <a:srgbClr val="000000"/>
                </a:solidFill>
              </a:rPr>
              <a:t> di </a:t>
            </a:r>
            <a:r>
              <a:rPr lang="en-US" sz="1600" dirty="0" err="1">
                <a:solidFill>
                  <a:srgbClr val="000000"/>
                </a:solidFill>
              </a:rPr>
              <a:t>luglio</a:t>
            </a:r>
            <a:r>
              <a:rPr lang="en-US" sz="1600" dirty="0">
                <a:solidFill>
                  <a:srgbClr val="000000"/>
                </a:solidFill>
              </a:rPr>
              <a:t> ma non </a:t>
            </a:r>
            <a:r>
              <a:rPr lang="en-US" sz="1600" dirty="0" err="1">
                <a:solidFill>
                  <a:srgbClr val="000000"/>
                </a:solidFill>
              </a:rPr>
              <a:t>sembrano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esserci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sorprese</a:t>
            </a:r>
            <a:endParaRPr lang="en-US" sz="1600" dirty="0">
              <a:solidFill>
                <a:srgbClr val="000000"/>
              </a:solidFill>
            </a:endParaRPr>
          </a:p>
          <a:p>
            <a:pPr marL="742950" lvl="1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600" dirty="0">
                <a:solidFill>
                  <a:srgbClr val="000000"/>
                </a:solidFill>
              </a:rPr>
              <a:t>Il manpower e’ in </a:t>
            </a:r>
            <a:r>
              <a:rPr lang="en-US" sz="1600" dirty="0" err="1">
                <a:solidFill>
                  <a:srgbClr val="000000"/>
                </a:solidFill>
              </a:rPr>
              <a:t>leggero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aumento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anche</a:t>
            </a:r>
            <a:r>
              <a:rPr lang="en-US" sz="1600" dirty="0">
                <a:solidFill>
                  <a:srgbClr val="000000"/>
                </a:solidFill>
              </a:rPr>
              <a:t> con </a:t>
            </a:r>
            <a:r>
              <a:rPr lang="en-US" sz="1600" dirty="0" err="1">
                <a:solidFill>
                  <a:srgbClr val="000000"/>
                </a:solidFill>
              </a:rPr>
              <a:t>il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numero</a:t>
            </a:r>
            <a:r>
              <a:rPr lang="en-US" sz="1600" dirty="0">
                <a:solidFill>
                  <a:srgbClr val="000000"/>
                </a:solidFill>
              </a:rPr>
              <a:t> di FTE in </a:t>
            </a:r>
            <a:r>
              <a:rPr lang="en-US" sz="1600" dirty="0" err="1">
                <a:solidFill>
                  <a:srgbClr val="000000"/>
                </a:solidFill>
              </a:rPr>
              <a:t>leggera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flessione</a:t>
            </a:r>
            <a:r>
              <a:rPr lang="en-US" sz="1600" dirty="0">
                <a:solidFill>
                  <a:srgbClr val="000000"/>
                </a:solidFill>
              </a:rPr>
              <a:t> -&gt; </a:t>
            </a:r>
            <a:r>
              <a:rPr lang="en-US" sz="1600" dirty="0" err="1">
                <a:solidFill>
                  <a:srgbClr val="000000"/>
                </a:solidFill>
              </a:rPr>
              <a:t>piu</a:t>
            </a:r>
            <a:r>
              <a:rPr lang="en-US" sz="1600" dirty="0">
                <a:solidFill>
                  <a:srgbClr val="000000"/>
                </a:solidFill>
              </a:rPr>
              <a:t>’ </a:t>
            </a:r>
            <a:r>
              <a:rPr lang="en-US" sz="1600" dirty="0" err="1">
                <a:solidFill>
                  <a:srgbClr val="000000"/>
                </a:solidFill>
              </a:rPr>
              <a:t>coinvolgimento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</a:p>
          <a:p>
            <a:pPr marL="742950" lvl="1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600" dirty="0">
                <a:solidFill>
                  <a:srgbClr val="000000"/>
                </a:solidFill>
              </a:rPr>
              <a:t>Si </a:t>
            </a:r>
            <a:r>
              <a:rPr lang="en-US" sz="1600" dirty="0" err="1">
                <a:solidFill>
                  <a:srgbClr val="000000"/>
                </a:solidFill>
              </a:rPr>
              <a:t>potrebbe</a:t>
            </a:r>
            <a:r>
              <a:rPr lang="en-US" sz="1600" dirty="0">
                <a:solidFill>
                  <a:srgbClr val="000000"/>
                </a:solidFill>
              </a:rPr>
              <a:t> fare di </a:t>
            </a:r>
            <a:r>
              <a:rPr lang="en-US" sz="1600" dirty="0" err="1">
                <a:solidFill>
                  <a:srgbClr val="000000"/>
                </a:solidFill>
              </a:rPr>
              <a:t>piu</a:t>
            </a:r>
            <a:r>
              <a:rPr lang="en-US" sz="1600" dirty="0">
                <a:solidFill>
                  <a:srgbClr val="000000"/>
                </a:solidFill>
              </a:rPr>
              <a:t>’ a </a:t>
            </a:r>
            <a:r>
              <a:rPr lang="en-US" sz="1600" dirty="0" err="1">
                <a:solidFill>
                  <a:srgbClr val="000000"/>
                </a:solidFill>
              </a:rPr>
              <a:t>livello</a:t>
            </a:r>
            <a:r>
              <a:rPr lang="en-US" sz="1600" dirty="0">
                <a:solidFill>
                  <a:srgbClr val="000000"/>
                </a:solidFill>
              </a:rPr>
              <a:t> di post </a:t>
            </a:r>
            <a:r>
              <a:rPr lang="en-US" sz="1600" dirty="0" smtClean="0">
                <a:solidFill>
                  <a:srgbClr val="000000"/>
                </a:solidFill>
              </a:rPr>
              <a:t>doc </a:t>
            </a:r>
            <a:r>
              <a:rPr lang="en-US" sz="1600" dirty="0" err="1" smtClean="0">
                <a:solidFill>
                  <a:srgbClr val="000000"/>
                </a:solidFill>
              </a:rPr>
              <a:t>saranno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necessari</a:t>
            </a:r>
            <a:r>
              <a:rPr lang="en-US" sz="1600" dirty="0" smtClean="0">
                <a:solidFill>
                  <a:srgbClr val="000000"/>
                </a:solidFill>
              </a:rPr>
              <a:t> per </a:t>
            </a:r>
            <a:r>
              <a:rPr lang="en-US" sz="1600" dirty="0" err="1" smtClean="0">
                <a:solidFill>
                  <a:srgbClr val="000000"/>
                </a:solidFill>
              </a:rPr>
              <a:t>l’analisi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dei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dati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nel</a:t>
            </a:r>
            <a:r>
              <a:rPr lang="en-US" sz="1600" dirty="0" smtClean="0">
                <a:solidFill>
                  <a:srgbClr val="000000"/>
                </a:solidFill>
              </a:rPr>
              <a:t> 2018.</a:t>
            </a:r>
          </a:p>
          <a:p>
            <a:pPr marL="1200150" lvl="2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600" dirty="0" smtClean="0">
                <a:solidFill>
                  <a:srgbClr val="000000"/>
                </a:solidFill>
              </a:rPr>
              <a:t>Per </a:t>
            </a:r>
            <a:r>
              <a:rPr lang="en-US" sz="1600" dirty="0" err="1" smtClean="0">
                <a:solidFill>
                  <a:srgbClr val="000000"/>
                </a:solidFill>
              </a:rPr>
              <a:t>il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momento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richieste</a:t>
            </a:r>
            <a:r>
              <a:rPr lang="en-US" sz="1600" dirty="0" smtClean="0">
                <a:solidFill>
                  <a:srgbClr val="000000"/>
                </a:solidFill>
              </a:rPr>
              <a:t> di </a:t>
            </a:r>
            <a:r>
              <a:rPr lang="en-US" sz="1600" dirty="0" err="1" smtClean="0">
                <a:solidFill>
                  <a:srgbClr val="000000"/>
                </a:solidFill>
              </a:rPr>
              <a:t>assegni</a:t>
            </a:r>
            <a:r>
              <a:rPr lang="en-US" sz="1600" dirty="0" smtClean="0">
                <a:solidFill>
                  <a:srgbClr val="000000"/>
                </a:solidFill>
              </a:rPr>
              <a:t> a LNF e RM1 non </a:t>
            </a:r>
            <a:r>
              <a:rPr lang="en-US" sz="1600" dirty="0" err="1" smtClean="0">
                <a:solidFill>
                  <a:srgbClr val="000000"/>
                </a:solidFill>
              </a:rPr>
              <a:t>andate</a:t>
            </a:r>
            <a:r>
              <a:rPr lang="en-US" sz="1600" dirty="0" smtClean="0">
                <a:solidFill>
                  <a:srgbClr val="000000"/>
                </a:solidFill>
              </a:rPr>
              <a:t> a </a:t>
            </a:r>
            <a:r>
              <a:rPr lang="en-US" sz="1600" dirty="0" err="1" smtClean="0">
                <a:solidFill>
                  <a:srgbClr val="000000"/>
                </a:solidFill>
              </a:rPr>
              <a:t>buon</a:t>
            </a:r>
            <a:r>
              <a:rPr lang="en-US" sz="1600" dirty="0" smtClean="0">
                <a:solidFill>
                  <a:srgbClr val="000000"/>
                </a:solidFill>
              </a:rPr>
              <a:t> fine </a:t>
            </a:r>
            <a:r>
              <a:rPr lang="en-US" sz="1600" dirty="0" err="1" smtClean="0">
                <a:solidFill>
                  <a:srgbClr val="000000"/>
                </a:solidFill>
              </a:rPr>
              <a:t>anche</a:t>
            </a:r>
            <a:r>
              <a:rPr lang="en-US" sz="1600" dirty="0" smtClean="0">
                <a:solidFill>
                  <a:srgbClr val="000000"/>
                </a:solidFill>
              </a:rPr>
              <a:t> per </a:t>
            </a:r>
            <a:r>
              <a:rPr lang="en-US" sz="1600" dirty="0" err="1" smtClean="0">
                <a:solidFill>
                  <a:srgbClr val="000000"/>
                </a:solidFill>
              </a:rPr>
              <a:t>mancanza</a:t>
            </a:r>
            <a:r>
              <a:rPr lang="en-US" sz="1600" dirty="0" smtClean="0">
                <a:solidFill>
                  <a:srgbClr val="000000"/>
                </a:solidFill>
              </a:rPr>
              <a:t> di </a:t>
            </a:r>
            <a:r>
              <a:rPr lang="en-US" sz="1600" dirty="0" err="1" smtClean="0">
                <a:solidFill>
                  <a:srgbClr val="000000"/>
                </a:solidFill>
              </a:rPr>
              <a:t>candidati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19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Assegnazioni</a:t>
            </a:r>
            <a:r>
              <a:rPr lang="en-US" dirty="0" smtClean="0"/>
              <a:t> LNF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Mauro Raggi - Padme Referee Meeting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1"/>
          <a:stretch/>
        </p:blipFill>
        <p:spPr>
          <a:xfrm>
            <a:off x="10668" y="1051805"/>
            <a:ext cx="11952732" cy="48560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321800" y="4127500"/>
            <a:ext cx="287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5"/>
                </a:solidFill>
              </a:rPr>
              <a:t>50Ecal </a:t>
            </a:r>
            <a:r>
              <a:rPr lang="en-US" sz="1400" dirty="0" err="1" smtClean="0">
                <a:solidFill>
                  <a:schemeClr val="accent5"/>
                </a:solidFill>
              </a:rPr>
              <a:t>Mec</a:t>
            </a:r>
            <a:r>
              <a:rPr lang="en-US" sz="1400" dirty="0" smtClean="0">
                <a:solidFill>
                  <a:schemeClr val="accent5"/>
                </a:solidFill>
              </a:rPr>
              <a:t> +36VacCham +10EleVeto</a:t>
            </a:r>
            <a:endParaRPr lang="en-US" sz="14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26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Assegnazioni</a:t>
            </a:r>
            <a:r>
              <a:rPr lang="en-US" dirty="0" smtClean="0"/>
              <a:t> RM1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Mauro Raggi - Padme Referee Meeting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"/>
          <a:stretch/>
        </p:blipFill>
        <p:spPr>
          <a:xfrm>
            <a:off x="21336" y="990600"/>
            <a:ext cx="12170664" cy="280378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0" y="3807080"/>
            <a:ext cx="12192000" cy="2377820"/>
          </a:xfrm>
        </p:spPr>
        <p:txBody>
          <a:bodyPr>
            <a:normAutofit/>
          </a:bodyPr>
          <a:lstStyle/>
          <a:p>
            <a:pPr marL="269875" indent="-269875">
              <a:buClr>
                <a:schemeClr val="accent5"/>
              </a:buClr>
              <a:buFont typeface="Wingdings" charset="2"/>
              <a:buChar char="§"/>
            </a:pPr>
            <a:r>
              <a:rPr lang="en-GB" sz="1800" dirty="0" smtClean="0">
                <a:solidFill>
                  <a:schemeClr val="accent5"/>
                </a:solidFill>
                <a:latin typeface="+mn-lt"/>
                <a:cs typeface="+mn-cs"/>
              </a:rPr>
              <a:t>Due </a:t>
            </a:r>
            <a:r>
              <a:rPr lang="en-GB" sz="1800" dirty="0" err="1" smtClean="0">
                <a:solidFill>
                  <a:schemeClr val="accent5"/>
                </a:solidFill>
                <a:latin typeface="+mn-lt"/>
                <a:cs typeface="+mn-cs"/>
              </a:rPr>
              <a:t>voci</a:t>
            </a:r>
            <a:r>
              <a:rPr lang="en-GB" sz="1800" dirty="0" smtClean="0">
                <a:solidFill>
                  <a:schemeClr val="accent5"/>
                </a:solidFill>
                <a:latin typeface="+mn-lt"/>
                <a:cs typeface="+mn-cs"/>
              </a:rPr>
              <a:t> di </a:t>
            </a:r>
            <a:r>
              <a:rPr lang="en-GB" sz="1800" dirty="0" err="1" smtClean="0">
                <a:solidFill>
                  <a:schemeClr val="accent5"/>
                </a:solidFill>
                <a:latin typeface="+mn-lt"/>
                <a:cs typeface="+mn-cs"/>
              </a:rPr>
              <a:t>spesa</a:t>
            </a:r>
            <a:r>
              <a:rPr lang="en-GB" sz="1800" dirty="0" smtClean="0">
                <a:solidFill>
                  <a:schemeClr val="accent5"/>
                </a:solidFill>
                <a:latin typeface="+mn-lt"/>
                <a:cs typeface="+mn-cs"/>
              </a:rPr>
              <a:t> </a:t>
            </a:r>
            <a:r>
              <a:rPr lang="en-GB" sz="1800" dirty="0" err="1" smtClean="0">
                <a:solidFill>
                  <a:schemeClr val="accent5"/>
                </a:solidFill>
                <a:latin typeface="+mn-lt"/>
                <a:cs typeface="+mn-cs"/>
              </a:rPr>
              <a:t>principali</a:t>
            </a:r>
            <a:r>
              <a:rPr lang="en-GB" sz="1800" dirty="0" smtClean="0">
                <a:solidFill>
                  <a:schemeClr val="accent5"/>
                </a:solidFill>
                <a:latin typeface="+mn-lt"/>
                <a:cs typeface="+mn-cs"/>
              </a:rPr>
              <a:t> computing e readout</a:t>
            </a:r>
            <a:endParaRPr lang="en-GB" sz="1800" dirty="0">
              <a:solidFill>
                <a:schemeClr val="accent5"/>
              </a:solidFill>
              <a:latin typeface="+mn-lt"/>
              <a:cs typeface="+mn-cs"/>
            </a:endParaRPr>
          </a:p>
          <a:p>
            <a:pPr marL="669925" lvl="1" indent="-269875">
              <a:buClr>
                <a:schemeClr val="accent5"/>
              </a:buClr>
              <a:buFont typeface="Wingdings" charset="2"/>
              <a:buChar char="§"/>
            </a:pPr>
            <a:r>
              <a:rPr lang="en-GB" sz="1600" b="1" dirty="0" smtClean="0">
                <a:solidFill>
                  <a:schemeClr val="accent5"/>
                </a:solidFill>
                <a:latin typeface="+mn-lt"/>
                <a:cs typeface="+mn-cs"/>
              </a:rPr>
              <a:t>Computing per L0 DAQ e L1 filters:</a:t>
            </a:r>
          </a:p>
          <a:p>
            <a:pPr marL="1069975" lvl="2" indent="-269875">
              <a:buClr>
                <a:schemeClr val="accent5"/>
              </a:buClr>
              <a:buFont typeface="Wingdings" charset="2"/>
              <a:buChar char="§"/>
            </a:pPr>
            <a:r>
              <a:rPr lang="en-GB" sz="1400" dirty="0" err="1" smtClean="0">
                <a:solidFill>
                  <a:schemeClr val="accent5"/>
                </a:solidFill>
                <a:latin typeface="+mn-lt"/>
                <a:cs typeface="+mn-cs"/>
              </a:rPr>
              <a:t>Speso</a:t>
            </a:r>
            <a:r>
              <a:rPr lang="en-GB" sz="1400" dirty="0" smtClean="0">
                <a:solidFill>
                  <a:schemeClr val="accent5"/>
                </a:solidFill>
                <a:latin typeface="+mn-lt"/>
                <a:cs typeface="+mn-cs"/>
              </a:rPr>
              <a:t> 3 dell DAQ servers </a:t>
            </a:r>
            <a:r>
              <a:rPr lang="it-IT" sz="1400" dirty="0"/>
              <a:t>DELL </a:t>
            </a:r>
            <a:r>
              <a:rPr lang="it-IT" sz="1400" dirty="0" err="1"/>
              <a:t>PowerEdge</a:t>
            </a:r>
            <a:r>
              <a:rPr lang="it-IT" sz="1400" dirty="0"/>
              <a:t> </a:t>
            </a:r>
            <a:r>
              <a:rPr lang="it-IT" sz="1400" dirty="0" smtClean="0"/>
              <a:t>R630 </a:t>
            </a:r>
            <a:r>
              <a:rPr lang="en-GB" sz="1400" dirty="0" smtClean="0">
                <a:solidFill>
                  <a:schemeClr val="accent5"/>
                </a:solidFill>
                <a:latin typeface="+mn-lt"/>
                <a:cs typeface="+mn-cs"/>
              </a:rPr>
              <a:t> </a:t>
            </a:r>
            <a:r>
              <a:rPr lang="it-IT" sz="1400" b="1" dirty="0" smtClean="0">
                <a:solidFill>
                  <a:srgbClr val="00B050"/>
                </a:solidFill>
              </a:rPr>
              <a:t>13,500 €  </a:t>
            </a:r>
            <a:r>
              <a:rPr lang="it-IT" sz="1400" dirty="0" smtClean="0"/>
              <a:t>RDO </a:t>
            </a:r>
            <a:r>
              <a:rPr lang="it-IT" sz="1400" dirty="0"/>
              <a:t>su MEPA basata su ex-convenzione CONSIP (</a:t>
            </a:r>
            <a:r>
              <a:rPr lang="it-IT" sz="1400" dirty="0" smtClean="0"/>
              <a:t>RM1</a:t>
            </a:r>
            <a:r>
              <a:rPr lang="it-IT" sz="1400" dirty="0"/>
              <a:t>)</a:t>
            </a:r>
            <a:endParaRPr lang="en-GB" sz="1400" dirty="0">
              <a:solidFill>
                <a:schemeClr val="accent5"/>
              </a:solidFill>
              <a:latin typeface="+mn-lt"/>
              <a:cs typeface="+mn-cs"/>
            </a:endParaRPr>
          </a:p>
          <a:p>
            <a:pPr marL="1069975" lvl="2" indent="-269875">
              <a:buClr>
                <a:schemeClr val="accent5"/>
              </a:buClr>
              <a:buFont typeface="Wingdings" charset="2"/>
              <a:buChar char="§"/>
            </a:pPr>
            <a:r>
              <a:rPr lang="en-GB" sz="1400" dirty="0" smtClean="0">
                <a:solidFill>
                  <a:schemeClr val="accent5"/>
                </a:solidFill>
                <a:latin typeface="+mn-lt"/>
                <a:cs typeface="+mn-cs"/>
              </a:rPr>
              <a:t>Dell Storage servers </a:t>
            </a:r>
            <a:r>
              <a:rPr lang="it-IT" sz="1400" dirty="0"/>
              <a:t>DELL </a:t>
            </a:r>
            <a:r>
              <a:rPr lang="it-IT" sz="1400" dirty="0" err="1"/>
              <a:t>PowerEdge</a:t>
            </a:r>
            <a:r>
              <a:rPr lang="it-IT" sz="1400" dirty="0"/>
              <a:t> R730xd </a:t>
            </a:r>
            <a:r>
              <a:rPr lang="it-IT" sz="1400" dirty="0" smtClean="0"/>
              <a:t>      </a:t>
            </a:r>
            <a:r>
              <a:rPr lang="it-IT" sz="1400" b="1" dirty="0" smtClean="0">
                <a:solidFill>
                  <a:srgbClr val="00B050"/>
                </a:solidFill>
              </a:rPr>
              <a:t>25,500 €  </a:t>
            </a:r>
            <a:r>
              <a:rPr lang="it-IT" sz="1400" dirty="0" smtClean="0"/>
              <a:t>RDO </a:t>
            </a:r>
            <a:r>
              <a:rPr lang="it-IT" sz="1400" dirty="0"/>
              <a:t>su MEPA basata su ex-convenzione CONSIP (</a:t>
            </a:r>
            <a:r>
              <a:rPr lang="it-IT" sz="1400" dirty="0" smtClean="0"/>
              <a:t>RM1</a:t>
            </a:r>
            <a:r>
              <a:rPr lang="it-IT" sz="1400" dirty="0"/>
              <a:t>)</a:t>
            </a:r>
            <a:endParaRPr lang="it-IT" sz="1400" b="1" dirty="0" smtClean="0">
              <a:solidFill>
                <a:srgbClr val="00B050"/>
              </a:solidFill>
            </a:endParaRPr>
          </a:p>
          <a:p>
            <a:pPr marL="669925" lvl="1" indent="-269875">
              <a:buClr>
                <a:schemeClr val="accent5"/>
              </a:buClr>
              <a:buFont typeface="Wingdings" charset="2"/>
              <a:buChar char="§"/>
            </a:pPr>
            <a:r>
              <a:rPr lang="it-IT" sz="1800" dirty="0"/>
              <a:t>Network </a:t>
            </a:r>
            <a:r>
              <a:rPr lang="it-IT" sz="1800" dirty="0" err="1" smtClean="0"/>
              <a:t>infrastructure</a:t>
            </a:r>
            <a:r>
              <a:rPr lang="it-IT" sz="1800" dirty="0" smtClean="0"/>
              <a:t>				</a:t>
            </a:r>
            <a:r>
              <a:rPr lang="it-IT" sz="1800" b="1" dirty="0" smtClean="0">
                <a:solidFill>
                  <a:srgbClr val="00B050"/>
                </a:solidFill>
              </a:rPr>
              <a:t>4,500 € (LNF on </a:t>
            </a:r>
            <a:r>
              <a:rPr lang="it-IT" sz="1800" b="1" dirty="0" err="1" smtClean="0">
                <a:solidFill>
                  <a:srgbClr val="00B050"/>
                </a:solidFill>
              </a:rPr>
              <a:t>consip</a:t>
            </a:r>
            <a:r>
              <a:rPr lang="it-IT" sz="1800" b="1" dirty="0" smtClean="0">
                <a:solidFill>
                  <a:srgbClr val="00B050"/>
                </a:solidFill>
              </a:rPr>
              <a:t>)</a:t>
            </a:r>
            <a:endParaRPr lang="it-IT" sz="1800" dirty="0" smtClean="0"/>
          </a:p>
          <a:p>
            <a:pPr marL="269875" indent="-269875">
              <a:buClr>
                <a:schemeClr val="accent5"/>
              </a:buClr>
              <a:buFont typeface="Wingdings" charset="2"/>
              <a:buChar char="§"/>
            </a:pPr>
            <a:r>
              <a:rPr lang="en-GB" sz="1800" b="1" dirty="0" err="1" smtClean="0">
                <a:solidFill>
                  <a:schemeClr val="accent5"/>
                </a:solidFill>
                <a:latin typeface="+mn-lt"/>
                <a:cs typeface="+mn-cs"/>
              </a:rPr>
              <a:t>Completamento</a:t>
            </a:r>
            <a:r>
              <a:rPr lang="en-GB" sz="1800" b="1" dirty="0" smtClean="0">
                <a:solidFill>
                  <a:schemeClr val="accent5"/>
                </a:solidFill>
                <a:latin typeface="+mn-lt"/>
                <a:cs typeface="+mn-cs"/>
              </a:rPr>
              <a:t> </a:t>
            </a:r>
            <a:r>
              <a:rPr lang="en-GB" sz="1800" b="1" dirty="0" err="1" smtClean="0">
                <a:solidFill>
                  <a:schemeClr val="accent5"/>
                </a:solidFill>
                <a:latin typeface="+mn-lt"/>
                <a:cs typeface="+mn-cs"/>
              </a:rPr>
              <a:t>ordini</a:t>
            </a:r>
            <a:r>
              <a:rPr lang="en-GB" sz="1800" b="1" dirty="0" smtClean="0">
                <a:solidFill>
                  <a:schemeClr val="accent5"/>
                </a:solidFill>
                <a:latin typeface="+mn-lt"/>
                <a:cs typeface="+mn-cs"/>
              </a:rPr>
              <a:t> CAEN </a:t>
            </a:r>
            <a:r>
              <a:rPr lang="en-GB" sz="1800" dirty="0" smtClean="0">
                <a:solidFill>
                  <a:schemeClr val="accent5"/>
                </a:solidFill>
                <a:latin typeface="+mn-lt"/>
                <a:cs typeface="+mn-cs"/>
              </a:rPr>
              <a:t>47K SJ </a:t>
            </a:r>
            <a:r>
              <a:rPr lang="en-GB" sz="1800" dirty="0">
                <a:solidFill>
                  <a:schemeClr val="accent5"/>
                </a:solidFill>
              </a:rPr>
              <a:t>(</a:t>
            </a:r>
            <a:r>
              <a:rPr lang="en-GB" sz="1800" dirty="0" err="1">
                <a:solidFill>
                  <a:schemeClr val="accent5"/>
                </a:solidFill>
              </a:rPr>
              <a:t>residuo</a:t>
            </a:r>
            <a:r>
              <a:rPr lang="en-GB" sz="1800" dirty="0">
                <a:solidFill>
                  <a:schemeClr val="accent5"/>
                </a:solidFill>
              </a:rPr>
              <a:t> 307K readout-260K </a:t>
            </a:r>
            <a:r>
              <a:rPr lang="en-GB" sz="1800" dirty="0" err="1">
                <a:solidFill>
                  <a:schemeClr val="accent5"/>
                </a:solidFill>
              </a:rPr>
              <a:t>assegnati</a:t>
            </a:r>
            <a:r>
              <a:rPr lang="en-GB" sz="1800" dirty="0">
                <a:solidFill>
                  <a:schemeClr val="accent5"/>
                </a:solidFill>
              </a:rPr>
              <a:t> in </a:t>
            </a:r>
            <a:r>
              <a:rPr lang="en-GB" sz="1800" dirty="0" err="1">
                <a:solidFill>
                  <a:schemeClr val="accent5"/>
                </a:solidFill>
              </a:rPr>
              <a:t>anticipo</a:t>
            </a:r>
            <a:r>
              <a:rPr lang="en-GB" sz="1800" dirty="0">
                <a:solidFill>
                  <a:schemeClr val="accent5"/>
                </a:solidFill>
              </a:rPr>
              <a:t> </a:t>
            </a:r>
            <a:r>
              <a:rPr lang="en-GB" sz="1800" dirty="0" err="1">
                <a:solidFill>
                  <a:schemeClr val="accent5"/>
                </a:solidFill>
              </a:rPr>
              <a:t>nel</a:t>
            </a:r>
            <a:r>
              <a:rPr lang="en-GB" sz="1800" dirty="0">
                <a:solidFill>
                  <a:schemeClr val="accent5"/>
                </a:solidFill>
              </a:rPr>
              <a:t> 2016</a:t>
            </a:r>
            <a:r>
              <a:rPr lang="en-GB" sz="1800" dirty="0" smtClean="0">
                <a:solidFill>
                  <a:schemeClr val="accent5"/>
                </a:solidFill>
              </a:rPr>
              <a:t>)</a:t>
            </a:r>
          </a:p>
          <a:p>
            <a:pPr marL="1069975" lvl="2" indent="-269875">
              <a:buClr>
                <a:schemeClr val="accent5"/>
              </a:buClr>
              <a:buFont typeface="Wingdings" charset="2"/>
              <a:buChar char="§"/>
            </a:pPr>
            <a:r>
              <a:rPr lang="en-GB" sz="1200" dirty="0" err="1">
                <a:solidFill>
                  <a:schemeClr val="accent5"/>
                </a:solidFill>
                <a:latin typeface="+mn-lt"/>
                <a:cs typeface="+mn-cs"/>
              </a:rPr>
              <a:t>D</a:t>
            </a:r>
            <a:r>
              <a:rPr lang="en-GB" sz="1200" dirty="0" err="1" smtClean="0">
                <a:solidFill>
                  <a:schemeClr val="accent5"/>
                </a:solidFill>
                <a:latin typeface="+mn-lt"/>
                <a:cs typeface="+mn-cs"/>
              </a:rPr>
              <a:t>igitizzatori</a:t>
            </a:r>
            <a:r>
              <a:rPr lang="en-GB" sz="1200" dirty="0" smtClean="0">
                <a:solidFill>
                  <a:schemeClr val="accent5"/>
                </a:solidFill>
                <a:latin typeface="+mn-lt"/>
                <a:cs typeface="+mn-cs"/>
              </a:rPr>
              <a:t> spare 2 x V1742                                               </a:t>
            </a:r>
            <a:r>
              <a:rPr lang="it-IT" sz="1200" b="1" dirty="0" smtClean="0">
                <a:solidFill>
                  <a:srgbClr val="00B050"/>
                </a:solidFill>
              </a:rPr>
              <a:t>18,000 € (acquistabile tramite ordine diretto)</a:t>
            </a:r>
            <a:endParaRPr lang="en-GB" sz="1200" dirty="0" smtClean="0">
              <a:solidFill>
                <a:schemeClr val="accent5"/>
              </a:solidFill>
              <a:latin typeface="+mn-lt"/>
              <a:cs typeface="+mn-cs"/>
            </a:endParaRPr>
          </a:p>
          <a:p>
            <a:pPr marL="1069975" lvl="2" indent="-269875">
              <a:buClr>
                <a:schemeClr val="accent5"/>
              </a:buClr>
              <a:buFont typeface="Wingdings" charset="2"/>
              <a:buChar char="§"/>
            </a:pPr>
            <a:r>
              <a:rPr lang="en-GB" sz="1200" dirty="0" err="1">
                <a:solidFill>
                  <a:schemeClr val="accent5"/>
                </a:solidFill>
                <a:latin typeface="+mn-lt"/>
                <a:cs typeface="+mn-cs"/>
              </a:rPr>
              <a:t>R</a:t>
            </a:r>
            <a:r>
              <a:rPr lang="en-GB" sz="1200" dirty="0" err="1" smtClean="0">
                <a:solidFill>
                  <a:schemeClr val="accent5"/>
                </a:solidFill>
                <a:latin typeface="+mn-lt"/>
                <a:cs typeface="+mn-cs"/>
              </a:rPr>
              <a:t>esiduo</a:t>
            </a:r>
            <a:r>
              <a:rPr lang="en-GB" sz="1200" dirty="0" smtClean="0">
                <a:solidFill>
                  <a:schemeClr val="accent5"/>
                </a:solidFill>
                <a:latin typeface="+mn-lt"/>
                <a:cs typeface="+mn-cs"/>
              </a:rPr>
              <a:t> di </a:t>
            </a:r>
            <a:r>
              <a:rPr lang="en-GB" sz="1200" dirty="0" err="1" smtClean="0">
                <a:solidFill>
                  <a:schemeClr val="accent5"/>
                </a:solidFill>
                <a:latin typeface="+mn-lt"/>
                <a:cs typeface="+mn-cs"/>
              </a:rPr>
              <a:t>spesa</a:t>
            </a:r>
            <a:r>
              <a:rPr lang="en-GB" sz="1200" dirty="0" smtClean="0">
                <a:solidFill>
                  <a:schemeClr val="accent5"/>
                </a:solidFill>
                <a:latin typeface="+mn-lt"/>
                <a:cs typeface="+mn-cs"/>
              </a:rPr>
              <a:t> per </a:t>
            </a:r>
            <a:r>
              <a:rPr lang="en-GB" sz="1200" dirty="0" err="1" smtClean="0">
                <a:solidFill>
                  <a:schemeClr val="accent5"/>
                </a:solidFill>
                <a:latin typeface="+mn-lt"/>
                <a:cs typeface="+mn-cs"/>
              </a:rPr>
              <a:t>alte</a:t>
            </a:r>
            <a:r>
              <a:rPr lang="en-GB" sz="1200" dirty="0" smtClean="0">
                <a:solidFill>
                  <a:schemeClr val="accent5"/>
                </a:solidFill>
                <a:latin typeface="+mn-lt"/>
                <a:cs typeface="+mn-cs"/>
              </a:rPr>
              <a:t> </a:t>
            </a:r>
            <a:r>
              <a:rPr lang="en-GB" sz="1200" dirty="0" err="1" smtClean="0">
                <a:solidFill>
                  <a:schemeClr val="accent5"/>
                </a:solidFill>
                <a:latin typeface="+mn-lt"/>
                <a:cs typeface="+mn-cs"/>
              </a:rPr>
              <a:t>tesioni</a:t>
            </a:r>
            <a:r>
              <a:rPr lang="en-GB" sz="1200" dirty="0" smtClean="0">
                <a:solidFill>
                  <a:schemeClr val="accent5"/>
                </a:solidFill>
                <a:latin typeface="+mn-lt"/>
                <a:cs typeface="+mn-cs"/>
              </a:rPr>
              <a:t> </a:t>
            </a:r>
            <a:r>
              <a:rPr lang="en-GB" sz="1200" dirty="0" err="1" smtClean="0">
                <a:solidFill>
                  <a:schemeClr val="accent5"/>
                </a:solidFill>
                <a:latin typeface="+mn-lt"/>
                <a:cs typeface="+mn-cs"/>
              </a:rPr>
              <a:t>Ecal+SAC</a:t>
            </a:r>
            <a:r>
              <a:rPr lang="en-GB" sz="1200" dirty="0" smtClean="0">
                <a:solidFill>
                  <a:schemeClr val="accent5"/>
                </a:solidFill>
                <a:latin typeface="+mn-lt"/>
                <a:cs typeface="+mn-cs"/>
              </a:rPr>
              <a:t> +spare HV    </a:t>
            </a:r>
            <a:r>
              <a:rPr lang="it-IT" sz="1200" b="1" dirty="0" smtClean="0">
                <a:solidFill>
                  <a:srgbClr val="00B050"/>
                </a:solidFill>
              </a:rPr>
              <a:t>18,000 </a:t>
            </a:r>
            <a:r>
              <a:rPr lang="it-IT" sz="1200" b="1" dirty="0">
                <a:solidFill>
                  <a:srgbClr val="00B050"/>
                </a:solidFill>
              </a:rPr>
              <a:t>€ (acquistabile tramite ordine diretto)</a:t>
            </a:r>
            <a:endParaRPr lang="en-GB" sz="1200" dirty="0">
              <a:solidFill>
                <a:schemeClr val="accent5"/>
              </a:solidFill>
              <a:latin typeface="+mn-lt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88100" y="2781300"/>
            <a:ext cx="2971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5"/>
                </a:solidFill>
              </a:rPr>
              <a:t>260K </a:t>
            </a:r>
            <a:r>
              <a:rPr lang="en-US" sz="1600" b="1" dirty="0" err="1" smtClean="0">
                <a:solidFill>
                  <a:schemeClr val="accent5"/>
                </a:solidFill>
              </a:rPr>
              <a:t>anticipati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nel</a:t>
            </a:r>
            <a:r>
              <a:rPr lang="en-US" sz="1600" b="1" dirty="0" smtClean="0">
                <a:solidFill>
                  <a:schemeClr val="accent5"/>
                </a:solidFill>
              </a:rPr>
              <a:t> 2016</a:t>
            </a:r>
            <a:endParaRPr lang="en-US" sz="16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28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522" r="11806"/>
          <a:stretch/>
        </p:blipFill>
        <p:spPr>
          <a:xfrm>
            <a:off x="0" y="1208748"/>
            <a:ext cx="8064500" cy="484820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56931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BTF new magnets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240436" y="1396042"/>
            <a:ext cx="6555198" cy="4586553"/>
            <a:chOff x="240436" y="1510342"/>
            <a:chExt cx="6555198" cy="4586553"/>
          </a:xfrm>
        </p:grpSpPr>
        <p:sp>
          <p:nvSpPr>
            <p:cNvPr id="7" name="TextBox 6"/>
            <p:cNvSpPr txBox="1"/>
            <p:nvPr/>
          </p:nvSpPr>
          <p:spPr>
            <a:xfrm>
              <a:off x="240436" y="1510342"/>
              <a:ext cx="1851789" cy="132343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buClr>
                  <a:schemeClr val="accent5"/>
                </a:buClr>
              </a:pPr>
              <a:r>
                <a:rPr lang="en-US" sz="1600" b="1" dirty="0"/>
                <a:t>13 new magnets:</a:t>
              </a:r>
            </a:p>
            <a:p>
              <a:pPr marL="285750" indent="-285750">
                <a:buClr>
                  <a:schemeClr val="accent5"/>
                </a:buClr>
                <a:buFont typeface="Wingdings" charset="2"/>
                <a:buChar char="§"/>
              </a:pPr>
              <a:r>
                <a:rPr lang="en-US" sz="1600" dirty="0"/>
                <a:t>3 types of dipole</a:t>
              </a:r>
            </a:p>
            <a:p>
              <a:pPr marL="285750" indent="-285750">
                <a:buClr>
                  <a:schemeClr val="accent5"/>
                </a:buClr>
                <a:buFont typeface="Wingdings" charset="2"/>
                <a:buChar char="§"/>
              </a:pPr>
              <a:r>
                <a:rPr lang="en-US" sz="1600" dirty="0" err="1"/>
                <a:t>Quadrupoles</a:t>
              </a:r>
              <a:endParaRPr lang="en-US" sz="1600" dirty="0"/>
            </a:p>
            <a:p>
              <a:pPr marL="285750" indent="-285750">
                <a:buClr>
                  <a:schemeClr val="accent5"/>
                </a:buClr>
                <a:buFont typeface="Wingdings" charset="2"/>
                <a:buChar char="§"/>
              </a:pPr>
              <a:r>
                <a:rPr lang="en-US" sz="1600" dirty="0"/>
                <a:t>Correctors</a:t>
              </a:r>
            </a:p>
            <a:p>
              <a:pPr marL="285750" indent="-285750">
                <a:buClr>
                  <a:schemeClr val="accent5"/>
                </a:buClr>
                <a:buFont typeface="Wingdings" charset="2"/>
                <a:buChar char="§"/>
              </a:pPr>
              <a:endParaRPr lang="en-US" sz="160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473558" y="2833781"/>
              <a:ext cx="7751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800000"/>
                  </a:solidFill>
                </a:rPr>
                <a:t>DH-02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2970" y="3691793"/>
              <a:ext cx="7751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800000"/>
                  </a:solidFill>
                </a:rPr>
                <a:t>DH-01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545780" y="5727563"/>
              <a:ext cx="7505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DP-01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162269" y="5087507"/>
              <a:ext cx="118858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7F7F7F"/>
                  </a:solidFill>
                </a:rPr>
                <a:t>(DHSTB02)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906073" y="4237868"/>
              <a:ext cx="88956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PADME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411206" y="4439142"/>
              <a:ext cx="124944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50000"/>
                    </a:schemeClr>
                  </a:solidFill>
                </a:rPr>
                <a:t>QUA-01/02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978787" y="3235681"/>
              <a:ext cx="124944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50000"/>
                    </a:schemeClr>
                  </a:solidFill>
                </a:rPr>
                <a:t>QUA-03/04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647694" y="1618329"/>
              <a:ext cx="124944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90000"/>
                    </a:schemeClr>
                  </a:solidFill>
                </a:rPr>
                <a:t>QUA-05/06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978788" y="5456839"/>
              <a:ext cx="162748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(QUATB-03/04)</a:t>
              </a:r>
            </a:p>
          </p:txBody>
        </p:sp>
      </p:grpSp>
      <p:sp>
        <p:nvSpPr>
          <p:cNvPr id="1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28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Situazione</a:t>
            </a:r>
            <a:r>
              <a:rPr lang="en-US" dirty="0" smtClean="0"/>
              <a:t> del SJ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Mauro Raggi - Padme Referee Meeting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7085"/>
            <a:ext cx="12192000" cy="11919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05354" y="2848708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2Keuro sub </a:t>
            </a:r>
            <a:r>
              <a:rPr lang="en-US" dirty="0" err="1" smtClean="0"/>
              <a:t>judice</a:t>
            </a:r>
            <a:r>
              <a:rPr lang="en-US" dirty="0" smtClean="0"/>
              <a:t> a RM1 </a:t>
            </a:r>
            <a:r>
              <a:rPr lang="en-US" dirty="0" err="1" smtClean="0"/>
              <a:t>vogliamo</a:t>
            </a:r>
            <a:r>
              <a:rPr lang="en-US" dirty="0" smtClean="0"/>
              <a:t> </a:t>
            </a:r>
            <a:r>
              <a:rPr lang="en-US" dirty="0" err="1" smtClean="0"/>
              <a:t>chiedere</a:t>
            </a:r>
            <a:r>
              <a:rPr lang="en-US" dirty="0" smtClean="0"/>
              <a:t> lo </a:t>
            </a:r>
            <a:r>
              <a:rPr lang="en-US" dirty="0" err="1" smtClean="0"/>
              <a:t>sblocco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3651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Bilancio</a:t>
            </a:r>
            <a:r>
              <a:rPr lang="en-US" dirty="0" smtClean="0"/>
              <a:t> 2017 PADME </a:t>
            </a:r>
            <a:r>
              <a:rPr lang="en-US" dirty="0" err="1" smtClean="0"/>
              <a:t>apparati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Mauro Raggi - Padme Referee Meeting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8044853"/>
              </p:ext>
            </p:extLst>
          </p:nvPr>
        </p:nvGraphicFramePr>
        <p:xfrm>
          <a:off x="0" y="1143000"/>
          <a:ext cx="12014522" cy="38760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673752"/>
                <a:gridCol w="3877519"/>
                <a:gridCol w="1297329"/>
                <a:gridCol w="2242706"/>
                <a:gridCol w="192321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Detector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Item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Spesa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Spesa</a:t>
                      </a:r>
                      <a:r>
                        <a:rPr lang="en-US" baseline="0" dirty="0" smtClean="0"/>
                        <a:t> tot + IVA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Assegnato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SAC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Cristalli</a:t>
                      </a:r>
                      <a:r>
                        <a:rPr lang="en-US" b="1" dirty="0" smtClean="0"/>
                        <a:t> (25 PbF2 SICCAS)</a:t>
                      </a:r>
                      <a:br>
                        <a:rPr lang="en-US" b="1" dirty="0" smtClean="0"/>
                      </a:br>
                      <a:r>
                        <a:rPr lang="en-US" b="1" dirty="0" err="1" smtClean="0"/>
                        <a:t>Tubi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50K 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16.2K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61K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19.8K = 81K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40K + (</a:t>
                      </a:r>
                      <a:r>
                        <a:rPr lang="en-US" dirty="0" smtClean="0">
                          <a:solidFill>
                            <a:schemeClr val="accent5"/>
                          </a:solidFill>
                        </a:rPr>
                        <a:t>41K </a:t>
                      </a:r>
                      <a:r>
                        <a:rPr lang="en-US" baseline="0" dirty="0" err="1" smtClean="0">
                          <a:solidFill>
                            <a:schemeClr val="accent5"/>
                          </a:solidFill>
                        </a:rPr>
                        <a:t>gare</a:t>
                      </a:r>
                      <a:r>
                        <a:rPr lang="en-US" baseline="0" dirty="0" smtClean="0"/>
                        <a:t>)</a:t>
                      </a:r>
                      <a:br>
                        <a:rPr lang="en-US" baseline="0" dirty="0" smtClean="0"/>
                      </a:br>
                      <a:r>
                        <a:rPr lang="en-US" baseline="0" dirty="0" smtClean="0"/>
                        <a:t>81K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Veto</a:t>
                      </a:r>
                      <a:endParaRPr lang="en-US" baseline="0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Elettronica</a:t>
                      </a:r>
                      <a:r>
                        <a:rPr lang="en-US" dirty="0" smtClean="0"/>
                        <a:t> (280ch FEE </a:t>
                      </a:r>
                      <a:r>
                        <a:rPr lang="en-US" dirty="0" err="1" smtClean="0"/>
                        <a:t>SiPM</a:t>
                      </a:r>
                      <a:r>
                        <a:rPr lang="en-US" dirty="0" smtClean="0"/>
                        <a:t> PADME)</a:t>
                      </a:r>
                      <a:br>
                        <a:rPr lang="en-US" dirty="0" smtClean="0"/>
                      </a:br>
                      <a:r>
                        <a:rPr lang="en-US" dirty="0" err="1" smtClean="0"/>
                        <a:t>SipM</a:t>
                      </a:r>
                      <a:r>
                        <a:rPr lang="en-US" dirty="0" smtClean="0"/>
                        <a:t> (300pz </a:t>
                      </a:r>
                      <a:r>
                        <a:rPr lang="mr-I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S13360-3025PE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50K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10K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50K</a:t>
                      </a:r>
                    </a:p>
                    <a:p>
                      <a:r>
                        <a:rPr lang="en-US" dirty="0" smtClean="0"/>
                        <a:t>-20 </a:t>
                      </a:r>
                      <a:r>
                        <a:rPr lang="en-US" dirty="0" err="1" smtClean="0"/>
                        <a:t>spesi</a:t>
                      </a:r>
                      <a:r>
                        <a:rPr lang="en-US" dirty="0" smtClean="0"/>
                        <a:t> 2016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Meccanica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ECal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Supporti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Ecal</a:t>
                      </a:r>
                      <a:r>
                        <a:rPr lang="en-US" dirty="0" smtClean="0"/>
                        <a:t> SAC </a:t>
                      </a:r>
                      <a:r>
                        <a:rPr lang="en-US" dirty="0" err="1" smtClean="0"/>
                        <a:t>flangia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ECal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50K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Meccanica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vuoto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Connessioni</a:t>
                      </a:r>
                      <a:r>
                        <a:rPr lang="en-US" dirty="0" smtClean="0"/>
                        <a:t> BTF e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sistema</a:t>
                      </a:r>
                      <a:r>
                        <a:rPr lang="en-US" baseline="0" dirty="0" smtClean="0"/>
                        <a:t> di </a:t>
                      </a:r>
                      <a:r>
                        <a:rPr lang="en-US" baseline="0" dirty="0" err="1" smtClean="0"/>
                        <a:t>pompe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36K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Camera</a:t>
                      </a:r>
                      <a:r>
                        <a:rPr lang="en-US" baseline="0" dirty="0" smtClean="0"/>
                        <a:t> da </a:t>
                      </a:r>
                      <a:r>
                        <a:rPr lang="en-US" baseline="0" dirty="0" err="1" smtClean="0"/>
                        <a:t>vuoto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Camera da </a:t>
                      </a:r>
                      <a:r>
                        <a:rPr lang="en-US" dirty="0" err="1" smtClean="0"/>
                        <a:t>vuoto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principale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36K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Computing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 CPU RO servers</a:t>
                      </a:r>
                      <a:r>
                        <a:rPr lang="en-US" baseline="0" dirty="0" smtClean="0"/>
                        <a:t> +2 L1 servers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43K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B050"/>
                          </a:solidFill>
                        </a:rPr>
                        <a:t>40K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CAEN (spares)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3HV 48ch boards +2 V1742 digitizers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37K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47K  SJ RM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CAEN HV </a:t>
                      </a:r>
                      <a:r>
                        <a:rPr lang="en-US" dirty="0" err="1" smtClean="0"/>
                        <a:t>disitribution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ECal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 R648 HV distribution</a:t>
                      </a:r>
                      <a:r>
                        <a:rPr lang="en-US" baseline="0" dirty="0" smtClean="0"/>
                        <a:t> boards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22.2K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11K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FF0000"/>
                          </a:solidFill>
                        </a:rPr>
                        <a:t>recupero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FF0000"/>
                          </a:solidFill>
                        </a:rPr>
                        <a:t>gare</a:t>
                      </a:r>
                      <a:endParaRPr 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2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3728" y="-146"/>
            <a:ext cx="9144000" cy="69905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Budget 2018 PADME: </a:t>
            </a:r>
            <a:r>
              <a:rPr lang="en-GB" dirty="0" err="1" smtClean="0"/>
              <a:t>richieste</a:t>
            </a:r>
            <a:r>
              <a:rPr lang="en-GB" dirty="0" smtClean="0"/>
              <a:t> core</a:t>
            </a:r>
            <a:endParaRPr lang="en-GB" dirty="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345690"/>
              </p:ext>
            </p:extLst>
          </p:nvPr>
        </p:nvGraphicFramePr>
        <p:xfrm>
          <a:off x="6014720" y="1266437"/>
          <a:ext cx="6177281" cy="21234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251602"/>
                <a:gridCol w="636378"/>
                <a:gridCol w="328930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Item del budget 2018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K€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Motivazione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Vacuum and</a:t>
                      </a:r>
                      <a:r>
                        <a:rPr lang="en-US" baseline="0" dirty="0" smtClean="0"/>
                        <a:t> mechanics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TimePix</a:t>
                      </a:r>
                      <a:r>
                        <a:rPr lang="en-US" dirty="0" smtClean="0"/>
                        <a:t> charged</a:t>
                      </a:r>
                      <a:r>
                        <a:rPr lang="en-US" baseline="0" dirty="0" smtClean="0"/>
                        <a:t> veto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150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Computing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30KCPU +17K TL</a:t>
                      </a:r>
                      <a:r>
                        <a:rPr lang="en-US" sz="1400" baseline="0" dirty="0" smtClean="0"/>
                        <a:t> LNF +10TP CNAF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Totale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B050"/>
                          </a:solidFill>
                        </a:rPr>
                        <a:t>250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217" t="2218" r="990" b="1926"/>
          <a:stretch/>
        </p:blipFill>
        <p:spPr>
          <a:xfrm>
            <a:off x="-16256" y="1266437"/>
            <a:ext cx="6022848" cy="386639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628896" y="1731264"/>
            <a:ext cx="646176" cy="3401568"/>
          </a:xfrm>
          <a:prstGeom prst="roundRect">
            <a:avLst/>
          </a:prstGeom>
          <a:noFill/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2428885"/>
              </p:ext>
            </p:extLst>
          </p:nvPr>
        </p:nvGraphicFramePr>
        <p:xfrm>
          <a:off x="6014720" y="4001894"/>
          <a:ext cx="5900928" cy="21234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267712"/>
                <a:gridCol w="1414272"/>
                <a:gridCol w="221894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Possibile</a:t>
                      </a:r>
                      <a:r>
                        <a:rPr lang="en-US" baseline="0" dirty="0" smtClean="0"/>
                        <a:t> spitting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Vacuum and</a:t>
                      </a:r>
                      <a:r>
                        <a:rPr lang="en-US" baseline="0" dirty="0" smtClean="0"/>
                        <a:t> mechanics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TimePix</a:t>
                      </a:r>
                      <a:r>
                        <a:rPr lang="en-US" dirty="0" smtClean="0"/>
                        <a:t> charged</a:t>
                      </a:r>
                      <a:r>
                        <a:rPr lang="en-US" baseline="0" dirty="0" smtClean="0"/>
                        <a:t> veto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Computing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Totale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B050"/>
                          </a:solidFill>
                        </a:rPr>
                        <a:t>+100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B050"/>
                          </a:solidFill>
                        </a:rPr>
                        <a:t>100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Mauro Raggi - Padme Referee Meeting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89320" y="3416300"/>
            <a:ext cx="6202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Resta</a:t>
            </a:r>
            <a:r>
              <a:rPr lang="en-US" dirty="0" smtClean="0"/>
              <a:t> </a:t>
            </a:r>
            <a:r>
              <a:rPr lang="en-US" dirty="0" err="1" smtClean="0"/>
              <a:t>fuori</a:t>
            </a:r>
            <a:r>
              <a:rPr lang="en-US" dirty="0" smtClean="0"/>
              <a:t> dal computing la </a:t>
            </a:r>
            <a:r>
              <a:rPr lang="en-US" dirty="0" err="1" smtClean="0"/>
              <a:t>necessita</a:t>
            </a:r>
            <a:r>
              <a:rPr lang="en-US" dirty="0" smtClean="0"/>
              <a:t>’ di </a:t>
            </a:r>
            <a:r>
              <a:rPr lang="en-US" dirty="0" err="1" smtClean="0"/>
              <a:t>attrezzare</a:t>
            </a:r>
            <a:r>
              <a:rPr lang="en-US" dirty="0" smtClean="0"/>
              <a:t> monitor e </a:t>
            </a:r>
            <a:r>
              <a:rPr lang="en-US" dirty="0" err="1" smtClean="0"/>
              <a:t>controlli</a:t>
            </a:r>
            <a:r>
              <a:rPr lang="en-US" dirty="0" smtClean="0"/>
              <a:t> </a:t>
            </a:r>
            <a:r>
              <a:rPr lang="en-US" dirty="0" err="1" smtClean="0"/>
              <a:t>dell’esperimento</a:t>
            </a:r>
            <a:r>
              <a:rPr lang="en-US" dirty="0" smtClean="0"/>
              <a:t>  ~10K </a:t>
            </a:r>
            <a:r>
              <a:rPr lang="en-US" dirty="0" err="1" smtClean="0"/>
              <a:t>recuperabile</a:t>
            </a:r>
            <a:r>
              <a:rPr lang="en-US" dirty="0" smtClean="0"/>
              <a:t> da TPIX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56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Budget 2019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12192000" cy="4829537"/>
          </a:xfrm>
        </p:spPr>
        <p:txBody>
          <a:bodyPr>
            <a:normAutofit/>
          </a:bodyPr>
          <a:lstStyle/>
          <a:p>
            <a:pPr marL="269875" indent="-269875">
              <a:buClr>
                <a:schemeClr val="accent5"/>
              </a:buClr>
              <a:buFont typeface="Wingdings" charset="2"/>
              <a:buChar char="§"/>
            </a:pPr>
            <a:r>
              <a:rPr lang="it-IT" sz="2000" b="1" dirty="0" smtClean="0">
                <a:solidFill>
                  <a:schemeClr val="accent5"/>
                </a:solidFill>
                <a:latin typeface="+mn-lt"/>
                <a:cs typeface="+mn-cs"/>
              </a:rPr>
              <a:t>Assumendo</a:t>
            </a:r>
            <a:r>
              <a:rPr lang="it-IT" sz="2000" dirty="0" smtClean="0">
                <a:latin typeface="+mn-lt"/>
                <a:cs typeface="+mn-cs"/>
              </a:rPr>
              <a:t> che ci sia un </a:t>
            </a:r>
            <a:r>
              <a:rPr lang="it-IT" sz="2000" b="1" dirty="0" err="1" smtClean="0">
                <a:solidFill>
                  <a:schemeClr val="accent5"/>
                </a:solidFill>
                <a:latin typeface="+mn-lt"/>
                <a:cs typeface="+mn-cs"/>
              </a:rPr>
              <a:t>run</a:t>
            </a:r>
            <a:r>
              <a:rPr lang="it-IT" sz="2000" b="1" dirty="0" smtClean="0">
                <a:solidFill>
                  <a:schemeClr val="accent5"/>
                </a:solidFill>
                <a:latin typeface="+mn-lt"/>
                <a:cs typeface="+mn-cs"/>
              </a:rPr>
              <a:t> 2019 di 6 mesi </a:t>
            </a:r>
            <a:r>
              <a:rPr lang="it-IT" sz="2000" dirty="0" smtClean="0">
                <a:latin typeface="+mn-lt"/>
                <a:cs typeface="+mn-cs"/>
              </a:rPr>
              <a:t>nella </a:t>
            </a:r>
            <a:r>
              <a:rPr lang="it-IT" sz="2000" dirty="0" smtClean="0">
                <a:solidFill>
                  <a:schemeClr val="accent5"/>
                </a:solidFill>
                <a:latin typeface="+mn-lt"/>
                <a:cs typeface="+mn-cs"/>
              </a:rPr>
              <a:t>seconda metà del 2019 dopo il </a:t>
            </a:r>
            <a:r>
              <a:rPr lang="it-IT" sz="2000" dirty="0" err="1" smtClean="0">
                <a:solidFill>
                  <a:schemeClr val="accent5"/>
                </a:solidFill>
                <a:latin typeface="+mn-lt"/>
                <a:cs typeface="+mn-cs"/>
              </a:rPr>
              <a:t>run</a:t>
            </a:r>
            <a:r>
              <a:rPr lang="it-IT" sz="2000" dirty="0" smtClean="0">
                <a:solidFill>
                  <a:schemeClr val="accent5"/>
                </a:solidFill>
                <a:latin typeface="+mn-lt"/>
                <a:cs typeface="+mn-cs"/>
              </a:rPr>
              <a:t> di </a:t>
            </a:r>
            <a:r>
              <a:rPr lang="it-IT" sz="2000" dirty="0" err="1" smtClean="0">
                <a:solidFill>
                  <a:schemeClr val="accent5"/>
                </a:solidFill>
                <a:latin typeface="+mn-lt"/>
                <a:cs typeface="+mn-cs"/>
              </a:rPr>
              <a:t>Siddhartha</a:t>
            </a:r>
            <a:endParaRPr lang="it-IT" sz="2000" dirty="0" smtClean="0">
              <a:solidFill>
                <a:schemeClr val="accent5"/>
              </a:solidFill>
              <a:latin typeface="+mn-lt"/>
              <a:cs typeface="+mn-cs"/>
            </a:endParaRPr>
          </a:p>
          <a:p>
            <a:pPr marL="669925" lvl="1" indent="-269875">
              <a:buClr>
                <a:schemeClr val="accent5"/>
              </a:buClr>
              <a:buFont typeface="Wingdings" charset="2"/>
              <a:buChar char="§"/>
            </a:pPr>
            <a:r>
              <a:rPr lang="it-IT" sz="1800" dirty="0" smtClean="0">
                <a:latin typeface="+mn-lt"/>
                <a:cs typeface="+mn-cs"/>
              </a:rPr>
              <a:t>Richieste di </a:t>
            </a:r>
            <a:r>
              <a:rPr lang="it-IT" sz="1800" b="1" dirty="0" err="1" smtClean="0">
                <a:solidFill>
                  <a:schemeClr val="accent5"/>
                </a:solidFill>
                <a:latin typeface="+mn-lt"/>
                <a:cs typeface="+mn-cs"/>
              </a:rPr>
              <a:t>computing</a:t>
            </a:r>
            <a:r>
              <a:rPr lang="it-IT" sz="1800" b="1" dirty="0" smtClean="0">
                <a:solidFill>
                  <a:schemeClr val="accent5"/>
                </a:solidFill>
                <a:latin typeface="+mn-lt"/>
                <a:cs typeface="+mn-cs"/>
              </a:rPr>
              <a:t> dello stesso ordine del 2018    ~60 </a:t>
            </a:r>
            <a:r>
              <a:rPr lang="it-IT" sz="1800" b="1" dirty="0" err="1" smtClean="0">
                <a:solidFill>
                  <a:schemeClr val="accent5"/>
                </a:solidFill>
                <a:latin typeface="+mn-lt"/>
                <a:cs typeface="+mn-cs"/>
              </a:rPr>
              <a:t>Keuro</a:t>
            </a:r>
            <a:r>
              <a:rPr lang="it-IT" sz="1800" b="1" dirty="0" smtClean="0">
                <a:solidFill>
                  <a:schemeClr val="accent5"/>
                </a:solidFill>
                <a:latin typeface="+mn-lt"/>
                <a:cs typeface="+mn-cs"/>
              </a:rPr>
              <a:t> per </a:t>
            </a:r>
            <a:r>
              <a:rPr lang="it-IT" sz="1800" b="1" dirty="0" err="1">
                <a:solidFill>
                  <a:schemeClr val="accent5"/>
                </a:solidFill>
                <a:latin typeface="+mn-lt"/>
                <a:cs typeface="+mn-cs"/>
              </a:rPr>
              <a:t>t</a:t>
            </a:r>
            <a:r>
              <a:rPr lang="it-IT" sz="1800" b="1" dirty="0" err="1" smtClean="0">
                <a:solidFill>
                  <a:schemeClr val="accent5"/>
                </a:solidFill>
                <a:latin typeface="+mn-lt"/>
                <a:cs typeface="+mn-cs"/>
              </a:rPr>
              <a:t>apes</a:t>
            </a:r>
            <a:r>
              <a:rPr lang="it-IT" sz="1800" b="1" dirty="0" smtClean="0">
                <a:solidFill>
                  <a:schemeClr val="accent5"/>
                </a:solidFill>
                <a:latin typeface="+mn-lt"/>
                <a:cs typeface="+mn-cs"/>
              </a:rPr>
              <a:t> e CPU</a:t>
            </a:r>
          </a:p>
          <a:p>
            <a:pPr marL="269875" indent="-269875">
              <a:buClr>
                <a:schemeClr val="accent5"/>
              </a:buClr>
              <a:buFont typeface="Wingdings" charset="2"/>
              <a:buChar char="§"/>
            </a:pPr>
            <a:r>
              <a:rPr lang="it-IT" sz="2000" dirty="0" smtClean="0">
                <a:solidFill>
                  <a:schemeClr val="accent5"/>
                </a:solidFill>
                <a:latin typeface="+mn-lt"/>
                <a:cs typeface="+mn-cs"/>
              </a:rPr>
              <a:t>Possibili upgrade potrebbero essere implementati nella prima fase del 2019 </a:t>
            </a:r>
            <a:r>
              <a:rPr lang="it-IT" sz="2000" dirty="0" smtClean="0">
                <a:latin typeface="+mn-lt"/>
                <a:cs typeface="+mn-cs"/>
              </a:rPr>
              <a:t>durante il </a:t>
            </a:r>
            <a:r>
              <a:rPr lang="it-IT" sz="2000" dirty="0" err="1" smtClean="0">
                <a:latin typeface="+mn-lt"/>
                <a:cs typeface="+mn-cs"/>
              </a:rPr>
              <a:t>run</a:t>
            </a:r>
            <a:r>
              <a:rPr lang="it-IT" sz="2000" dirty="0" smtClean="0">
                <a:latin typeface="+mn-lt"/>
                <a:cs typeface="+mn-cs"/>
              </a:rPr>
              <a:t> di </a:t>
            </a:r>
            <a:r>
              <a:rPr lang="it-IT" sz="2000" dirty="0" err="1" smtClean="0">
                <a:latin typeface="+mn-lt"/>
                <a:cs typeface="+mn-cs"/>
              </a:rPr>
              <a:t>Siddhartha</a:t>
            </a:r>
            <a:r>
              <a:rPr lang="it-IT" sz="2000" dirty="0" smtClean="0">
                <a:latin typeface="+mn-lt"/>
                <a:cs typeface="+mn-cs"/>
              </a:rPr>
              <a:t> sulla base dell’esperienza accumulata nel </a:t>
            </a:r>
            <a:r>
              <a:rPr lang="it-IT" sz="2000" dirty="0" err="1" smtClean="0">
                <a:latin typeface="+mn-lt"/>
                <a:cs typeface="+mn-cs"/>
              </a:rPr>
              <a:t>run</a:t>
            </a:r>
            <a:r>
              <a:rPr lang="it-IT" sz="2000" dirty="0" smtClean="0">
                <a:latin typeface="+mn-lt"/>
                <a:cs typeface="+mn-cs"/>
              </a:rPr>
              <a:t> 2018</a:t>
            </a:r>
          </a:p>
          <a:p>
            <a:pPr marL="269875" indent="-269875">
              <a:buClr>
                <a:schemeClr val="accent5"/>
              </a:buClr>
              <a:buFont typeface="Wingdings" charset="2"/>
              <a:buChar char="§"/>
            </a:pPr>
            <a:r>
              <a:rPr lang="it-IT" sz="2000" b="1" dirty="0" smtClean="0">
                <a:solidFill>
                  <a:schemeClr val="accent5"/>
                </a:solidFill>
                <a:latin typeface="+mn-lt"/>
                <a:cs typeface="+mn-cs"/>
              </a:rPr>
              <a:t>Lettura doppia per gli scintillatori dei veto (migliora time </a:t>
            </a:r>
            <a:r>
              <a:rPr lang="it-IT" sz="2000" b="1" dirty="0" err="1" smtClean="0">
                <a:solidFill>
                  <a:schemeClr val="accent5"/>
                </a:solidFill>
                <a:latin typeface="+mn-lt"/>
                <a:cs typeface="+mn-cs"/>
              </a:rPr>
              <a:t>resolution</a:t>
            </a:r>
            <a:r>
              <a:rPr lang="it-IT" sz="2000" b="1" dirty="0" smtClean="0">
                <a:solidFill>
                  <a:schemeClr val="accent5"/>
                </a:solidFill>
                <a:latin typeface="+mn-lt"/>
                <a:cs typeface="+mn-cs"/>
              </a:rPr>
              <a:t> ed efficienza)</a:t>
            </a:r>
          </a:p>
          <a:p>
            <a:pPr marL="669925" lvl="1" indent="-269875">
              <a:buClr>
                <a:schemeClr val="accent5"/>
              </a:buClr>
              <a:buFont typeface="Wingdings" charset="2"/>
              <a:buChar char="§"/>
            </a:pPr>
            <a:r>
              <a:rPr lang="it-IT" sz="1800" dirty="0" smtClean="0">
                <a:latin typeface="+mn-lt"/>
                <a:cs typeface="+mn-cs"/>
              </a:rPr>
              <a:t>Nel caso che l’over-veto sia una componente fondamentale delle perdite di accettanza si può migliorare la risoluzione dei veto leggendo gli scintillatori dai due lati.</a:t>
            </a:r>
          </a:p>
          <a:p>
            <a:pPr marL="669925" lvl="1" indent="-269875">
              <a:buClr>
                <a:schemeClr val="accent5"/>
              </a:buClr>
              <a:buFont typeface="Wingdings" charset="2"/>
              <a:buChar char="§"/>
            </a:pPr>
            <a:r>
              <a:rPr lang="it-IT" sz="1800" dirty="0" smtClean="0">
                <a:latin typeface="+mn-lt"/>
                <a:cs typeface="+mn-cs"/>
              </a:rPr>
              <a:t>Una componente importante della risoluzione </a:t>
            </a:r>
            <a:r>
              <a:rPr lang="it-IT" sz="1800" dirty="0">
                <a:latin typeface="+mn-lt"/>
                <a:cs typeface="+mn-cs"/>
              </a:rPr>
              <a:t>è</a:t>
            </a:r>
            <a:r>
              <a:rPr lang="it-IT" sz="1800" dirty="0" smtClean="0">
                <a:latin typeface="+mn-lt"/>
                <a:cs typeface="+mn-cs"/>
              </a:rPr>
              <a:t> la distanza della traccia dal fotosensore (300ps </a:t>
            </a:r>
            <a:r>
              <a:rPr lang="it-IT" sz="1800" dirty="0" err="1" smtClean="0">
                <a:latin typeface="+mn-lt"/>
                <a:cs typeface="+mn-cs"/>
              </a:rPr>
              <a:t>transit</a:t>
            </a:r>
            <a:r>
              <a:rPr lang="it-IT" sz="1800" dirty="0" smtClean="0">
                <a:latin typeface="+mn-lt"/>
                <a:cs typeface="+mn-cs"/>
              </a:rPr>
              <a:t> time nella stecca)</a:t>
            </a:r>
          </a:p>
          <a:p>
            <a:pPr marL="669925" lvl="1" indent="-269875">
              <a:buClr>
                <a:schemeClr val="accent5"/>
              </a:buClr>
              <a:buFont typeface="Wingdings" charset="2"/>
              <a:buChar char="§"/>
            </a:pPr>
            <a:r>
              <a:rPr lang="it-IT" sz="1800" dirty="0" smtClean="0">
                <a:latin typeface="+mn-lt"/>
                <a:cs typeface="+mn-cs"/>
              </a:rPr>
              <a:t>La misura doppia del tempo darebbe immediatamente un miglioramento del 40% della risoluzione temporale </a:t>
            </a:r>
          </a:p>
          <a:p>
            <a:pPr marL="669925" lvl="1" indent="-269875">
              <a:buClr>
                <a:schemeClr val="accent5"/>
              </a:buClr>
              <a:buFont typeface="Wingdings" charset="2"/>
              <a:buChar char="§"/>
            </a:pPr>
            <a:r>
              <a:rPr lang="it-IT" sz="1800" dirty="0" smtClean="0">
                <a:latin typeface="+mn-lt"/>
                <a:cs typeface="+mn-cs"/>
              </a:rPr>
              <a:t>Per la lettura doppia servirebbero: front-end </a:t>
            </a:r>
            <a:r>
              <a:rPr lang="it-IT" sz="1800" dirty="0" err="1" smtClean="0">
                <a:latin typeface="+mn-lt"/>
                <a:cs typeface="+mn-cs"/>
              </a:rPr>
              <a:t>Electronics</a:t>
            </a:r>
            <a:r>
              <a:rPr lang="it-IT" sz="1800" dirty="0" smtClean="0">
                <a:latin typeface="+mn-lt"/>
                <a:cs typeface="+mn-cs"/>
              </a:rPr>
              <a:t> e 7 </a:t>
            </a:r>
            <a:r>
              <a:rPr lang="it-IT" sz="1800" dirty="0" err="1" smtClean="0">
                <a:latin typeface="+mn-lt"/>
                <a:cs typeface="+mn-cs"/>
              </a:rPr>
              <a:t>digitizers</a:t>
            </a:r>
            <a:r>
              <a:rPr lang="it-IT" sz="1800" dirty="0" smtClean="0">
                <a:latin typeface="+mn-lt"/>
                <a:cs typeface="+mn-cs"/>
              </a:rPr>
              <a:t> V1742 + 250 </a:t>
            </a:r>
            <a:r>
              <a:rPr lang="it-IT" sz="1800" dirty="0" err="1" smtClean="0">
                <a:latin typeface="+mn-lt"/>
                <a:cs typeface="+mn-cs"/>
              </a:rPr>
              <a:t>SiPM</a:t>
            </a:r>
            <a:r>
              <a:rPr lang="it-IT" sz="1800" dirty="0" smtClean="0">
                <a:latin typeface="+mn-lt"/>
                <a:cs typeface="+mn-cs"/>
              </a:rPr>
              <a:t> 3x3m</a:t>
            </a:r>
            <a:r>
              <a:rPr lang="it-IT" sz="1800" baseline="30000" dirty="0" smtClean="0">
                <a:latin typeface="+mn-lt"/>
                <a:cs typeface="+mn-cs"/>
              </a:rPr>
              <a:t>2 </a:t>
            </a:r>
            <a:r>
              <a:rPr lang="it-IT" sz="1800" dirty="0" smtClean="0">
                <a:latin typeface="+mn-lt"/>
                <a:cs typeface="+mn-cs"/>
              </a:rPr>
              <a:t> ~ 120 </a:t>
            </a:r>
            <a:r>
              <a:rPr lang="it-IT" sz="1800" dirty="0" err="1" smtClean="0">
                <a:latin typeface="+mn-lt"/>
                <a:cs typeface="+mn-cs"/>
              </a:rPr>
              <a:t>Keuro</a:t>
            </a:r>
            <a:r>
              <a:rPr lang="it-IT" sz="1800" dirty="0" smtClean="0">
                <a:latin typeface="+mn-lt"/>
                <a:cs typeface="+mn-cs"/>
              </a:rPr>
              <a:t>.</a:t>
            </a:r>
          </a:p>
          <a:p>
            <a:pPr marL="269875" indent="-269875">
              <a:buClr>
                <a:schemeClr val="accent5"/>
              </a:buClr>
              <a:buFont typeface="Wingdings" charset="2"/>
              <a:buChar char="§"/>
            </a:pPr>
            <a:r>
              <a:rPr lang="it-IT" sz="2000" b="1" dirty="0" smtClean="0">
                <a:solidFill>
                  <a:schemeClr val="accent5"/>
                </a:solidFill>
                <a:latin typeface="+mn-lt"/>
                <a:cs typeface="+mn-cs"/>
              </a:rPr>
              <a:t>Scintillatori </a:t>
            </a:r>
            <a:r>
              <a:rPr lang="it-IT" sz="2000" b="1" dirty="0">
                <a:solidFill>
                  <a:schemeClr val="accent5"/>
                </a:solidFill>
              </a:rPr>
              <a:t>cast</a:t>
            </a:r>
            <a:r>
              <a:rPr lang="it-IT" sz="2000" b="1" dirty="0" smtClean="0">
                <a:solidFill>
                  <a:schemeClr val="accent5"/>
                </a:solidFill>
                <a:latin typeface="+mn-lt"/>
                <a:cs typeface="+mn-cs"/>
              </a:rPr>
              <a:t> </a:t>
            </a:r>
            <a:r>
              <a:rPr lang="it-IT" sz="2000" b="1" dirty="0">
                <a:solidFill>
                  <a:schemeClr val="accent5"/>
                </a:solidFill>
                <a:latin typeface="+mn-lt"/>
                <a:cs typeface="+mn-cs"/>
              </a:rPr>
              <a:t>n</a:t>
            </a:r>
            <a:r>
              <a:rPr lang="it-IT" sz="2000" b="1" dirty="0" smtClean="0">
                <a:solidFill>
                  <a:schemeClr val="accent5"/>
                </a:solidFill>
                <a:latin typeface="+mn-lt"/>
                <a:cs typeface="+mn-cs"/>
              </a:rPr>
              <a:t>ei veto al posto degli estrusi (light </a:t>
            </a:r>
            <a:r>
              <a:rPr lang="it-IT" sz="2000" b="1" dirty="0" err="1" smtClean="0">
                <a:solidFill>
                  <a:schemeClr val="accent5"/>
                </a:solidFill>
                <a:latin typeface="+mn-lt"/>
                <a:cs typeface="+mn-cs"/>
              </a:rPr>
              <a:t>yield</a:t>
            </a:r>
            <a:r>
              <a:rPr lang="it-IT" sz="2000" b="1" dirty="0" smtClean="0">
                <a:solidFill>
                  <a:schemeClr val="accent5"/>
                </a:solidFill>
                <a:latin typeface="+mn-lt"/>
                <a:cs typeface="+mn-cs"/>
              </a:rPr>
              <a:t> e risoluzione temporale </a:t>
            </a:r>
            <a:r>
              <a:rPr lang="it-IT" sz="2000" b="1" dirty="0" smtClean="0">
                <a:solidFill>
                  <a:schemeClr val="accent5"/>
                </a:solidFill>
              </a:rPr>
              <a:t>migliori</a:t>
            </a:r>
            <a:r>
              <a:rPr lang="it-IT" sz="2000" b="1" dirty="0" smtClean="0">
                <a:solidFill>
                  <a:schemeClr val="accent5"/>
                </a:solidFill>
                <a:latin typeface="+mn-lt"/>
                <a:cs typeface="+mn-cs"/>
              </a:rPr>
              <a:t>). </a:t>
            </a:r>
          </a:p>
          <a:p>
            <a:pPr marL="669925" lvl="1" indent="-269875">
              <a:buClr>
                <a:schemeClr val="accent5"/>
              </a:buClr>
              <a:buFont typeface="Wingdings" charset="2"/>
              <a:buChar char="§"/>
            </a:pPr>
            <a:r>
              <a:rPr lang="it-IT" sz="1800" dirty="0" smtClean="0">
                <a:latin typeface="+mn-lt"/>
                <a:cs typeface="+mn-cs"/>
              </a:rPr>
              <a:t>Utilizzare scintillatori non estrusi ma “cast” assicura un LY più alto e miglior trasmissione di luce. </a:t>
            </a:r>
          </a:p>
          <a:p>
            <a:pPr marL="669925" lvl="1" indent="-269875">
              <a:buClr>
                <a:schemeClr val="accent5"/>
              </a:buClr>
              <a:buFont typeface="Wingdings" charset="2"/>
              <a:buChar char="§"/>
            </a:pPr>
            <a:r>
              <a:rPr lang="it-IT" sz="1800" dirty="0" smtClean="0">
                <a:latin typeface="+mn-lt"/>
                <a:cs typeface="+mn-cs"/>
              </a:rPr>
              <a:t>Ci potrebbe essere un margine di miglioramento di un fattore 2 sul LY con conseguente miglioramento di </a:t>
            </a:r>
            <a:r>
              <a:rPr lang="it-IT" sz="1800" dirty="0" err="1" smtClean="0">
                <a:latin typeface="+mn-lt"/>
                <a:cs typeface="+mn-cs"/>
              </a:rPr>
              <a:t>eff</a:t>
            </a:r>
            <a:r>
              <a:rPr lang="it-IT" sz="1800" dirty="0" smtClean="0">
                <a:latin typeface="+mn-lt"/>
                <a:cs typeface="+mn-cs"/>
              </a:rPr>
              <a:t> e time res. </a:t>
            </a:r>
          </a:p>
          <a:p>
            <a:pPr marL="669925" lvl="1" indent="-269875">
              <a:buClr>
                <a:schemeClr val="accent5"/>
              </a:buClr>
              <a:buFont typeface="Wingdings" charset="2"/>
              <a:buChar char="§"/>
            </a:pPr>
            <a:r>
              <a:rPr lang="it-IT" sz="1800" b="1" dirty="0" smtClean="0">
                <a:solidFill>
                  <a:schemeClr val="accent5"/>
                </a:solidFill>
                <a:latin typeface="+mn-lt"/>
                <a:cs typeface="+mn-cs"/>
              </a:rPr>
              <a:t>Costo stimato 25K€ </a:t>
            </a:r>
            <a:r>
              <a:rPr lang="it-IT" sz="1800" dirty="0" smtClean="0">
                <a:latin typeface="+mn-lt"/>
                <a:cs typeface="+mn-cs"/>
              </a:rPr>
              <a:t>per la sostituzione delle barre di scintillatori otticamente lavorato (tipo </a:t>
            </a:r>
            <a:r>
              <a:rPr lang="it-IT" sz="1800" dirty="0" smtClean="0">
                <a:solidFill>
                  <a:schemeClr val="accent5"/>
                </a:solidFill>
                <a:latin typeface="+mn-lt"/>
                <a:cs typeface="+mn-cs"/>
              </a:rPr>
              <a:t>BICRON</a:t>
            </a:r>
            <a:r>
              <a:rPr lang="it-IT" sz="1800" dirty="0">
                <a:solidFill>
                  <a:schemeClr val="accent5"/>
                </a:solidFill>
              </a:rPr>
              <a:t> </a:t>
            </a:r>
            <a:r>
              <a:rPr lang="it-IT" sz="1800" dirty="0" smtClean="0">
                <a:solidFill>
                  <a:schemeClr val="accent5"/>
                </a:solidFill>
              </a:rPr>
              <a:t>BC408 69$ pezzo</a:t>
            </a:r>
            <a:r>
              <a:rPr lang="it-IT" sz="1800" dirty="0" smtClean="0">
                <a:latin typeface="+mn-lt"/>
                <a:cs typeface="+mn-cs"/>
              </a:rPr>
              <a:t>)</a:t>
            </a:r>
            <a:endParaRPr lang="it-IT" sz="1800" dirty="0">
              <a:latin typeface="+mn-lt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Mauro Raggi - Padme Referee Meeting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55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Budget 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Mauro Raggi - Padme Referee Meeting</a:t>
            </a:r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2066904"/>
              </p:ext>
            </p:extLst>
          </p:nvPr>
        </p:nvGraphicFramePr>
        <p:xfrm>
          <a:off x="289367" y="1143000"/>
          <a:ext cx="11771452" cy="18542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734046"/>
                <a:gridCol w="1655092"/>
                <a:gridCol w="538231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Item del budget 2019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Costo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K€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Items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Computing*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accent5"/>
                          </a:solidFill>
                        </a:rPr>
                        <a:t>60</a:t>
                      </a:r>
                      <a:endParaRPr lang="en-US" b="1" dirty="0">
                        <a:solidFill>
                          <a:schemeClr val="accent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SJ al</a:t>
                      </a:r>
                      <a:r>
                        <a:rPr lang="en-US" baseline="0" dirty="0" smtClean="0"/>
                        <a:t> run di PADME </a:t>
                      </a:r>
                      <a:r>
                        <a:rPr lang="en-US" baseline="0" dirty="0" err="1" smtClean="0"/>
                        <a:t>nel</a:t>
                      </a:r>
                      <a:r>
                        <a:rPr lang="en-US" baseline="0" dirty="0" smtClean="0"/>
                        <a:t> 2019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Doppio</a:t>
                      </a:r>
                      <a:r>
                        <a:rPr lang="en-US" dirty="0" smtClean="0"/>
                        <a:t> readout veto**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accent5"/>
                          </a:solidFill>
                        </a:rPr>
                        <a:t>120</a:t>
                      </a:r>
                      <a:endParaRPr lang="en-US" b="1" dirty="0">
                        <a:solidFill>
                          <a:schemeClr val="accent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7xV1742 (70K€)</a:t>
                      </a:r>
                      <a:r>
                        <a:rPr lang="en-US" baseline="0" dirty="0" smtClean="0"/>
                        <a:t> + 240 readout channels (50K</a:t>
                      </a:r>
                      <a:r>
                        <a:rPr lang="en-US" dirty="0" smtClean="0"/>
                        <a:t>€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Scintillatori</a:t>
                      </a:r>
                      <a:r>
                        <a:rPr lang="en-US" baseline="0" dirty="0" smtClean="0"/>
                        <a:t> cast </a:t>
                      </a:r>
                      <a:r>
                        <a:rPr lang="en-US" baseline="0" dirty="0" err="1" smtClean="0"/>
                        <a:t>senza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fibra</a:t>
                      </a:r>
                      <a:r>
                        <a:rPr lang="en-US" baseline="0" dirty="0" smtClean="0"/>
                        <a:t>**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accent5"/>
                          </a:solidFill>
                        </a:rPr>
                        <a:t>25</a:t>
                      </a:r>
                      <a:endParaRPr lang="en-US" b="1" dirty="0">
                        <a:solidFill>
                          <a:schemeClr val="accent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280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scintillatori</a:t>
                      </a:r>
                      <a:r>
                        <a:rPr lang="en-US" baseline="0" dirty="0" smtClean="0"/>
                        <a:t> (69$ pcs + VAT) + wrapping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Totale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B050"/>
                          </a:solidFill>
                        </a:rPr>
                        <a:t>205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9367" y="3244334"/>
            <a:ext cx="117714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*   SJ </a:t>
            </a:r>
            <a:r>
              <a:rPr lang="en-US" dirty="0"/>
              <a:t>al run di PADME </a:t>
            </a:r>
            <a:r>
              <a:rPr lang="en-US" dirty="0" err="1"/>
              <a:t>nel</a:t>
            </a:r>
            <a:r>
              <a:rPr lang="en-US" dirty="0"/>
              <a:t> </a:t>
            </a:r>
            <a:r>
              <a:rPr lang="en-US" dirty="0" smtClean="0"/>
              <a:t>2019?</a:t>
            </a:r>
          </a:p>
          <a:p>
            <a:r>
              <a:rPr lang="en-US" dirty="0" smtClean="0"/>
              <a:t>** </a:t>
            </a:r>
            <a:r>
              <a:rPr lang="en-US" dirty="0"/>
              <a:t>SJ al run di PADME </a:t>
            </a:r>
            <a:r>
              <a:rPr lang="en-US" dirty="0" err="1"/>
              <a:t>nel</a:t>
            </a:r>
            <a:r>
              <a:rPr lang="en-US" dirty="0"/>
              <a:t> 2019 </a:t>
            </a:r>
            <a:r>
              <a:rPr lang="en-US" dirty="0" smtClean="0"/>
              <a:t>e </a:t>
            </a:r>
            <a:r>
              <a:rPr lang="en-US" dirty="0" err="1" smtClean="0"/>
              <a:t>allo</a:t>
            </a:r>
            <a:r>
              <a:rPr lang="en-US" dirty="0" smtClean="0"/>
              <a:t> studio </a:t>
            </a:r>
            <a:r>
              <a:rPr lang="en-US" dirty="0" err="1" smtClean="0"/>
              <a:t>dell’effetto</a:t>
            </a:r>
            <a:r>
              <a:rPr lang="en-US" dirty="0" smtClean="0"/>
              <a:t> di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miglior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r>
              <a:rPr lang="en-US" dirty="0"/>
              <a:t> </a:t>
            </a:r>
            <a:r>
              <a:rPr lang="en-US" dirty="0" err="1" smtClean="0"/>
              <a:t>temporale</a:t>
            </a:r>
            <a:r>
              <a:rPr lang="en-US" dirty="0" smtClean="0"/>
              <a:t> </a:t>
            </a:r>
            <a:r>
              <a:rPr lang="en-US" dirty="0" err="1" smtClean="0"/>
              <a:t>nei</a:t>
            </a:r>
            <a:r>
              <a:rPr lang="en-US" dirty="0" smtClean="0"/>
              <a:t> veto </a:t>
            </a:r>
            <a:r>
              <a:rPr lang="en-US" dirty="0" err="1" smtClean="0"/>
              <a:t>usando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dati</a:t>
            </a:r>
            <a:r>
              <a:rPr lang="en-US" dirty="0" smtClean="0"/>
              <a:t> 2018?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48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Budget 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Mauro Raggi - Padme Referee Meeting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0" y="2228876"/>
            <a:ext cx="12192000" cy="3743808"/>
          </a:xfrm>
        </p:spPr>
        <p:txBody>
          <a:bodyPr>
            <a:normAutofit/>
          </a:bodyPr>
          <a:lstStyle/>
          <a:p>
            <a:pPr marL="269875" indent="-269875">
              <a:buClr>
                <a:schemeClr val="accent5"/>
              </a:buClr>
              <a:buFont typeface="Wingdings" charset="2"/>
              <a:buChar char="§"/>
            </a:pPr>
            <a:r>
              <a:rPr lang="it-IT" sz="2000" dirty="0" smtClean="0">
                <a:solidFill>
                  <a:schemeClr val="accent5"/>
                </a:solidFill>
                <a:latin typeface="+mn-lt"/>
                <a:cs typeface="+mn-cs"/>
              </a:rPr>
              <a:t>Idea embrionale di estrarre positroni da DA</a:t>
            </a:r>
            <a:r>
              <a:rPr lang="it-IT" sz="2000" dirty="0" smtClean="0">
                <a:solidFill>
                  <a:schemeClr val="accent5"/>
                </a:solidFill>
                <a:latin typeface="Symbol" charset="2"/>
                <a:cs typeface="Symbol" charset="2"/>
              </a:rPr>
              <a:t>F</a:t>
            </a:r>
            <a:r>
              <a:rPr lang="it-IT" sz="2000" dirty="0" smtClean="0">
                <a:solidFill>
                  <a:schemeClr val="accent5"/>
                </a:solidFill>
                <a:latin typeface="+mn-lt"/>
                <a:cs typeface="+mn-cs"/>
              </a:rPr>
              <a:t>NE, utilizzando l’anello come </a:t>
            </a:r>
            <a:r>
              <a:rPr lang="it-IT" sz="2000" dirty="0" err="1" smtClean="0">
                <a:solidFill>
                  <a:schemeClr val="accent5"/>
                </a:solidFill>
                <a:latin typeface="+mn-lt"/>
                <a:cs typeface="+mn-cs"/>
              </a:rPr>
              <a:t>stretcher</a:t>
            </a:r>
            <a:r>
              <a:rPr lang="it-IT" sz="2000" dirty="0" smtClean="0">
                <a:solidFill>
                  <a:schemeClr val="accent5"/>
                </a:solidFill>
                <a:latin typeface="+mn-lt"/>
                <a:cs typeface="+mn-cs"/>
              </a:rPr>
              <a:t> del fascio del LINAC</a:t>
            </a:r>
          </a:p>
          <a:p>
            <a:pPr marL="269875" indent="-269875">
              <a:buClr>
                <a:schemeClr val="accent5"/>
              </a:buClr>
              <a:buFont typeface="Wingdings" charset="2"/>
              <a:buChar char="§"/>
            </a:pPr>
            <a:r>
              <a:rPr lang="it-IT" sz="2000" dirty="0" smtClean="0">
                <a:solidFill>
                  <a:schemeClr val="accent5"/>
                </a:solidFill>
                <a:latin typeface="+mn-lt"/>
                <a:cs typeface="+mn-cs"/>
              </a:rPr>
              <a:t>Impulso che passerebbe da 200 ns a </a:t>
            </a:r>
            <a:r>
              <a:rPr lang="it-IT" sz="2000" dirty="0" smtClean="0">
                <a:solidFill>
                  <a:schemeClr val="accent5"/>
                </a:solidFill>
              </a:rPr>
              <a:t>~1ms, con un guadagno in termini di luminosità di </a:t>
            </a:r>
            <a:r>
              <a:rPr lang="it-IT" sz="2000" b="1" dirty="0" smtClean="0">
                <a:solidFill>
                  <a:schemeClr val="accent5"/>
                </a:solidFill>
              </a:rPr>
              <a:t>3-4 ordini di grandezza</a:t>
            </a:r>
          </a:p>
          <a:p>
            <a:pPr marL="269875" indent="-269875">
              <a:buClr>
                <a:schemeClr val="accent5"/>
              </a:buClr>
              <a:buFont typeface="Wingdings" charset="2"/>
              <a:buChar char="§"/>
            </a:pPr>
            <a:r>
              <a:rPr lang="it-IT" sz="2000" dirty="0" smtClean="0">
                <a:solidFill>
                  <a:schemeClr val="accent5"/>
                </a:solidFill>
                <a:latin typeface="+mn-lt"/>
                <a:cs typeface="+mn-cs"/>
              </a:rPr>
              <a:t>Il rivelatore dovrebbe essere in grado di sostenere un impulso 5000 volte più lungo, ma qualche modifica va fatta al sistema di </a:t>
            </a:r>
            <a:r>
              <a:rPr lang="it-IT" sz="2000" dirty="0" err="1" smtClean="0">
                <a:solidFill>
                  <a:schemeClr val="accent5"/>
                </a:solidFill>
                <a:latin typeface="+mn-lt"/>
                <a:cs typeface="+mn-cs"/>
              </a:rPr>
              <a:t>readout</a:t>
            </a:r>
            <a:r>
              <a:rPr lang="it-IT" sz="2000" dirty="0" smtClean="0">
                <a:solidFill>
                  <a:schemeClr val="accent5"/>
                </a:solidFill>
                <a:latin typeface="+mn-lt"/>
                <a:cs typeface="+mn-cs"/>
              </a:rPr>
              <a:t> a causa del tempo morto dei </a:t>
            </a:r>
            <a:r>
              <a:rPr lang="it-IT" sz="2000" dirty="0" err="1" smtClean="0">
                <a:solidFill>
                  <a:schemeClr val="accent5"/>
                </a:solidFill>
                <a:latin typeface="+mn-lt"/>
                <a:cs typeface="+mn-cs"/>
              </a:rPr>
              <a:t>switched</a:t>
            </a:r>
            <a:r>
              <a:rPr lang="it-IT" sz="2000" dirty="0" smtClean="0">
                <a:solidFill>
                  <a:schemeClr val="accent5"/>
                </a:solidFill>
                <a:latin typeface="+mn-lt"/>
                <a:cs typeface="+mn-cs"/>
              </a:rPr>
              <a:t> </a:t>
            </a:r>
            <a:r>
              <a:rPr lang="it-IT" sz="2000" dirty="0" err="1" smtClean="0">
                <a:solidFill>
                  <a:schemeClr val="accent5"/>
                </a:solidFill>
                <a:latin typeface="+mn-lt"/>
                <a:cs typeface="+mn-cs"/>
              </a:rPr>
              <a:t>capacitor</a:t>
            </a:r>
            <a:r>
              <a:rPr lang="it-IT" sz="2000" dirty="0" smtClean="0">
                <a:solidFill>
                  <a:schemeClr val="accent5"/>
                </a:solidFill>
                <a:latin typeface="+mn-lt"/>
                <a:cs typeface="+mn-cs"/>
              </a:rPr>
              <a:t> array </a:t>
            </a:r>
            <a:r>
              <a:rPr lang="it-IT" sz="2000" dirty="0" err="1" smtClean="0">
                <a:solidFill>
                  <a:schemeClr val="accent5"/>
                </a:solidFill>
                <a:latin typeface="+mn-lt"/>
                <a:cs typeface="+mn-cs"/>
              </a:rPr>
              <a:t>digitizers</a:t>
            </a:r>
            <a:r>
              <a:rPr lang="it-IT" sz="2000" dirty="0" smtClean="0">
                <a:solidFill>
                  <a:schemeClr val="accent5"/>
                </a:solidFill>
                <a:latin typeface="+mn-lt"/>
                <a:cs typeface="+mn-cs"/>
              </a:rPr>
              <a:t>. </a:t>
            </a:r>
            <a:endParaRPr lang="it-IT" sz="2000" dirty="0">
              <a:solidFill>
                <a:schemeClr val="accent5"/>
              </a:solidFill>
              <a:latin typeface="+mn-lt"/>
              <a:cs typeface="+mn-cs"/>
            </a:endParaRPr>
          </a:p>
          <a:p>
            <a:pPr marL="669925" lvl="1" indent="-269875">
              <a:buClr>
                <a:schemeClr val="accent5"/>
              </a:buClr>
              <a:buFont typeface="Wingdings" charset="2"/>
              <a:buChar char="§"/>
            </a:pPr>
            <a:r>
              <a:rPr lang="it-IT" sz="1600" dirty="0">
                <a:solidFill>
                  <a:schemeClr val="accent5"/>
                </a:solidFill>
              </a:rPr>
              <a:t>Sicuramente va implementato un </a:t>
            </a:r>
            <a:r>
              <a:rPr lang="it-IT" sz="1600" b="1" dirty="0">
                <a:solidFill>
                  <a:schemeClr val="accent5"/>
                </a:solidFill>
              </a:rPr>
              <a:t>trigger</a:t>
            </a:r>
            <a:r>
              <a:rPr lang="it-IT" sz="1600" dirty="0">
                <a:solidFill>
                  <a:schemeClr val="accent5"/>
                </a:solidFill>
              </a:rPr>
              <a:t>, a BTF PADME sarà praticamente </a:t>
            </a:r>
            <a:r>
              <a:rPr lang="it-IT" sz="1600" dirty="0" err="1">
                <a:solidFill>
                  <a:schemeClr val="accent5"/>
                </a:solidFill>
              </a:rPr>
              <a:t>triggerless</a:t>
            </a:r>
            <a:r>
              <a:rPr lang="it-IT" sz="1600" dirty="0">
                <a:solidFill>
                  <a:schemeClr val="accent5"/>
                </a:solidFill>
              </a:rPr>
              <a:t>: tutti i 49 impulsi al secondo (</a:t>
            </a:r>
            <a:r>
              <a:rPr lang="it-IT" sz="1600" dirty="0" err="1">
                <a:solidFill>
                  <a:schemeClr val="accent5"/>
                </a:solidFill>
              </a:rPr>
              <a:t>max</a:t>
            </a:r>
            <a:r>
              <a:rPr lang="it-IT" sz="1600" dirty="0">
                <a:solidFill>
                  <a:schemeClr val="accent5"/>
                </a:solidFill>
              </a:rPr>
              <a:t>) vengono </a:t>
            </a:r>
            <a:r>
              <a:rPr lang="it-IT" sz="1600" dirty="0" smtClean="0">
                <a:solidFill>
                  <a:schemeClr val="accent5"/>
                </a:solidFill>
              </a:rPr>
              <a:t>registrati</a:t>
            </a:r>
            <a:endParaRPr lang="it-IT" sz="1600" dirty="0" smtClean="0">
              <a:solidFill>
                <a:schemeClr val="accent5"/>
              </a:solidFill>
              <a:latin typeface="+mn-lt"/>
              <a:cs typeface="+mn-cs"/>
            </a:endParaRPr>
          </a:p>
          <a:p>
            <a:pPr marL="669925" lvl="1" indent="-269875">
              <a:buClr>
                <a:schemeClr val="accent5"/>
              </a:buClr>
              <a:buFont typeface="Wingdings" charset="2"/>
              <a:buChar char="§"/>
            </a:pPr>
            <a:r>
              <a:rPr lang="it-IT" sz="1600" dirty="0" smtClean="0">
                <a:solidFill>
                  <a:schemeClr val="accent5"/>
                </a:solidFill>
                <a:latin typeface="+mn-lt"/>
                <a:cs typeface="+mn-cs"/>
              </a:rPr>
              <a:t>La versione attuale fornita da CAEN ha un tempo morto dell’ordine di </a:t>
            </a:r>
            <a:r>
              <a:rPr lang="it-IT" sz="1600" dirty="0">
                <a:solidFill>
                  <a:schemeClr val="accent5"/>
                </a:solidFill>
              </a:rPr>
              <a:t>~</a:t>
            </a:r>
            <a:r>
              <a:rPr lang="it-IT" sz="1600" dirty="0" smtClean="0">
                <a:solidFill>
                  <a:schemeClr val="accent5"/>
                </a:solidFill>
                <a:latin typeface="+mn-lt"/>
                <a:cs typeface="+mn-cs"/>
              </a:rPr>
              <a:t>100 </a:t>
            </a:r>
            <a:r>
              <a:rPr lang="it-IT" sz="1600" dirty="0" err="1" smtClean="0">
                <a:solidFill>
                  <a:schemeClr val="accent5"/>
                </a:solidFill>
                <a:latin typeface="Symbol" charset="2"/>
                <a:cs typeface="Symbol" charset="2"/>
              </a:rPr>
              <a:t>m</a:t>
            </a:r>
            <a:r>
              <a:rPr lang="it-IT" sz="1600" dirty="0" err="1" smtClean="0">
                <a:solidFill>
                  <a:schemeClr val="accent5"/>
                </a:solidFill>
                <a:latin typeface="+mn-lt"/>
                <a:cs typeface="+mn-cs"/>
              </a:rPr>
              <a:t>s</a:t>
            </a:r>
            <a:endParaRPr lang="it-IT" sz="1600" dirty="0" smtClean="0">
              <a:solidFill>
                <a:schemeClr val="accent5"/>
              </a:solidFill>
              <a:latin typeface="+mn-lt"/>
              <a:cs typeface="+mn-cs"/>
            </a:endParaRPr>
          </a:p>
          <a:p>
            <a:pPr marL="669925" lvl="1" indent="-269875">
              <a:buClr>
                <a:schemeClr val="accent5"/>
              </a:buClr>
              <a:buFont typeface="Wingdings" charset="2"/>
              <a:buChar char="§"/>
            </a:pPr>
            <a:r>
              <a:rPr lang="it-IT" sz="1600" dirty="0" smtClean="0">
                <a:solidFill>
                  <a:schemeClr val="accent5"/>
                </a:solidFill>
                <a:latin typeface="+mn-lt"/>
                <a:cs typeface="+mn-cs"/>
              </a:rPr>
              <a:t>Suddividere la parte interna del calorimetro BGO su più schede/schede aggiornate con dead-time minore?</a:t>
            </a:r>
          </a:p>
          <a:p>
            <a:pPr marL="669925" lvl="1" indent="-269875">
              <a:buClr>
                <a:schemeClr val="accent5"/>
              </a:buClr>
              <a:buFont typeface="Wingdings" charset="2"/>
              <a:buChar char="§"/>
            </a:pPr>
            <a:r>
              <a:rPr lang="it-IT" sz="1600" dirty="0" smtClean="0">
                <a:solidFill>
                  <a:schemeClr val="accent5"/>
                </a:solidFill>
                <a:latin typeface="+mn-lt"/>
                <a:cs typeface="+mn-cs"/>
              </a:rPr>
              <a:t>Utilizzare un sistema di lettura completamente nuovo?</a:t>
            </a:r>
          </a:p>
          <a:p>
            <a:pPr marL="269875" indent="-269875">
              <a:buClr>
                <a:schemeClr val="accent5"/>
              </a:buClr>
              <a:buFont typeface="Wingdings" charset="2"/>
              <a:buChar char="§"/>
            </a:pPr>
            <a:r>
              <a:rPr lang="it-IT" sz="2000" dirty="0" smtClean="0">
                <a:solidFill>
                  <a:schemeClr val="accent5"/>
                </a:solidFill>
                <a:latin typeface="+mn-lt"/>
                <a:cs typeface="+mn-cs"/>
              </a:rPr>
              <a:t>Non abbiamo una stima dei costi ben definita, ma possiamo partire dal dato che i 1000 canali di PADME sono costati </a:t>
            </a:r>
            <a:r>
              <a:rPr lang="it-IT" sz="2000" dirty="0" smtClean="0">
                <a:solidFill>
                  <a:schemeClr val="accent5"/>
                </a:solidFill>
              </a:rPr>
              <a:t>~300 k (IVA inclusa)</a:t>
            </a:r>
            <a:endParaRPr lang="it-IT" sz="2000" dirty="0" smtClean="0">
              <a:solidFill>
                <a:schemeClr val="accent5"/>
              </a:solidFill>
              <a:latin typeface="+mn-lt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46" y="134787"/>
            <a:ext cx="3253880" cy="201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00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67441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PADME layout finalized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Mauro Raggi - Padme Referee Meeting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4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404639" y="551148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243" y="1281120"/>
            <a:ext cx="6870023" cy="4599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" r="7296"/>
          <a:stretch/>
        </p:blipFill>
        <p:spPr>
          <a:xfrm>
            <a:off x="0" y="1289783"/>
            <a:ext cx="5128054" cy="35192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96513" y="1289783"/>
            <a:ext cx="2131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April 2016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028725" y="1289783"/>
            <a:ext cx="2131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Now!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29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modification: target region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Mauro Raggi - Padme Referee Meeting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3811666" cy="38711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" y="5016841"/>
            <a:ext cx="41889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Target out of the fringe field!</a:t>
            </a:r>
          </a:p>
          <a:p>
            <a:r>
              <a:rPr lang="en-US" dirty="0" smtClean="0"/>
              <a:t>No interference with bean quality</a:t>
            </a:r>
          </a:p>
          <a:p>
            <a:r>
              <a:rPr lang="en-US" dirty="0" smtClean="0"/>
              <a:t>Simplified independent support structure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0"/>
          <a:stretch/>
        </p:blipFill>
        <p:spPr>
          <a:xfrm>
            <a:off x="4877720" y="1180071"/>
            <a:ext cx="6805359" cy="34942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77720" y="4856892"/>
            <a:ext cx="7021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Slightly reduces geometrical acceptance. </a:t>
            </a:r>
          </a:p>
          <a:p>
            <a:r>
              <a:rPr lang="en-US" dirty="0" smtClean="0"/>
              <a:t>A’ effective acceptance almost unchanged!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0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44000" cy="555037"/>
          </a:xfrm>
        </p:spPr>
        <p:txBody>
          <a:bodyPr>
            <a:normAutofit/>
          </a:bodyPr>
          <a:lstStyle/>
          <a:p>
            <a:r>
              <a:rPr lang="en-GB" sz="2800" dirty="0"/>
              <a:t>Beam region and vacuum chamber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6</a:t>
            </a:fld>
            <a:endParaRPr lang="en-US" dirty="0"/>
          </a:p>
        </p:txBody>
      </p:sp>
      <p:pic>
        <p:nvPicPr>
          <p:cNvPr id="7" name="Picture 6" descr="Screenshot 2016-09-13 23.00.13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59" y="1670539"/>
            <a:ext cx="4743333" cy="33964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2949" y="1772364"/>
            <a:ext cx="141739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000FF"/>
                </a:solidFill>
              </a:rPr>
              <a:t>Diamond target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194799" y="1582507"/>
            <a:ext cx="1384678" cy="1882715"/>
          </a:xfrm>
          <a:prstGeom prst="straightConnector1">
            <a:avLst/>
          </a:prstGeom>
          <a:ln w="3175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-456064" y="2213757"/>
            <a:ext cx="1133910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rgbClr val="FF0000"/>
                </a:solidFill>
              </a:rPr>
              <a:t>MIMOSA M28</a:t>
            </a:r>
          </a:p>
          <a:p>
            <a:r>
              <a:rPr lang="en-GB" sz="1050" dirty="0">
                <a:solidFill>
                  <a:srgbClr val="FF0000"/>
                </a:solidFill>
              </a:rPr>
              <a:t>beam tracker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29941" y="2162778"/>
            <a:ext cx="2584009" cy="1482716"/>
          </a:xfrm>
          <a:prstGeom prst="straightConnector1">
            <a:avLst/>
          </a:prstGeom>
          <a:ln w="31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29941" y="2162779"/>
            <a:ext cx="2336641" cy="1222736"/>
          </a:xfrm>
          <a:prstGeom prst="straightConnector1">
            <a:avLst/>
          </a:prstGeom>
          <a:ln w="31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309431" y="6356351"/>
            <a:ext cx="1998303" cy="365125"/>
          </a:xfrm>
        </p:spPr>
        <p:txBody>
          <a:bodyPr/>
          <a:lstStyle/>
          <a:p>
            <a:r>
              <a:rPr lang="en-US" smtClean="0"/>
              <a:t>Mauro Raggi - Padme Referee Meeting</a:t>
            </a:r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8" t="8896" r="9747"/>
          <a:stretch/>
        </p:blipFill>
        <p:spPr>
          <a:xfrm>
            <a:off x="6450227" y="1582507"/>
            <a:ext cx="5132174" cy="433622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015047" y="4697642"/>
            <a:ext cx="1816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Beginning </a:t>
            </a:r>
            <a:r>
              <a:rPr lang="en-US" dirty="0" smtClean="0"/>
              <a:t>2017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461298" y="1584040"/>
            <a:ext cx="1816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Now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579049" y="4009606"/>
            <a:ext cx="1133910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rgbClr val="FF0000"/>
                </a:solidFill>
              </a:rPr>
              <a:t>MIMOSA M28</a:t>
            </a:r>
          </a:p>
          <a:p>
            <a:r>
              <a:rPr lang="en-GB" sz="1050" dirty="0">
                <a:solidFill>
                  <a:srgbClr val="FF0000"/>
                </a:solidFill>
              </a:rPr>
              <a:t>beam tracker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790496" y="1768706"/>
            <a:ext cx="141739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000FF"/>
                </a:solidFill>
              </a:rPr>
              <a:t>Diamond target</a:t>
            </a:r>
          </a:p>
        </p:txBody>
      </p:sp>
    </p:spTree>
    <p:extLst>
      <p:ext uri="{BB962C8B-B14F-4D97-AF65-F5344CB8AC3E}">
        <p14:creationId xmlns:p14="http://schemas.microsoft.com/office/powerpoint/2010/main" val="61520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509888"/>
          </a:xfrm>
        </p:spPr>
        <p:txBody>
          <a:bodyPr>
            <a:noAutofit/>
          </a:bodyPr>
          <a:lstStyle/>
          <a:p>
            <a:r>
              <a:rPr lang="en-US" sz="2800" dirty="0"/>
              <a:t>MIMOSA tracking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Mauro Raggi - Padme Referee Meeting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91397" y="1139254"/>
            <a:ext cx="6174024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400" indent="-17640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  <a:tabLst>
                <a:tab pos="892175" algn="l"/>
              </a:tabLst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Based on MIMOSA M28 (monolithic active pixel, 0.35 </a:t>
            </a:r>
            <a:r>
              <a:rPr lang="en-US" sz="1600" dirty="0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m technology), by IPHC Strasbourg, but </a:t>
            </a:r>
            <a:r>
              <a:rPr lang="en-US" sz="1600" b="1" dirty="0">
                <a:solidFill>
                  <a:schemeClr val="accent5"/>
                </a:solidFill>
                <a:latin typeface="Calibri"/>
                <a:cs typeface="Calibri"/>
              </a:rPr>
              <a:t>in vacuum</a:t>
            </a:r>
            <a:r>
              <a:rPr lang="en-US" sz="1600" b="1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600" dirty="0">
                <a:solidFill>
                  <a:srgbClr val="000000"/>
                </a:solidFill>
                <a:cs typeface="Calibri"/>
              </a:rPr>
              <a:t>(never implemented, so far)</a:t>
            </a:r>
            <a:endParaRPr lang="en-US" sz="1600" b="1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633600" lvl="1" indent="-17640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  <a:tabLst>
                <a:tab pos="892175" algn="l"/>
              </a:tabLst>
            </a:pPr>
            <a:r>
              <a:rPr lang="en-US" sz="1400" dirty="0">
                <a:latin typeface="Calibri"/>
                <a:cs typeface="Calibri"/>
              </a:rPr>
              <a:t>20.8 </a:t>
            </a:r>
            <a:r>
              <a:rPr lang="en-US" sz="1400" dirty="0" err="1">
                <a:latin typeface="Calibri"/>
                <a:ea typeface="Lucida Grande"/>
                <a:cs typeface="Calibri"/>
              </a:rPr>
              <a:t>μ</a:t>
            </a:r>
            <a:r>
              <a:rPr lang="en-US" sz="1400" dirty="0" err="1">
                <a:latin typeface="Calibri"/>
                <a:cs typeface="Calibri"/>
              </a:rPr>
              <a:t>m</a:t>
            </a:r>
            <a:r>
              <a:rPr lang="en-US" sz="1400" dirty="0">
                <a:latin typeface="Calibri"/>
                <a:cs typeface="Calibri"/>
              </a:rPr>
              <a:t> pitch, 20.2×22.7 mm</a:t>
            </a:r>
            <a:r>
              <a:rPr lang="en-US" sz="1400" baseline="30000" dirty="0">
                <a:latin typeface="Calibri"/>
                <a:cs typeface="Calibri"/>
              </a:rPr>
              <a:t>2</a:t>
            </a:r>
            <a:r>
              <a:rPr lang="en-US" sz="1400" dirty="0">
                <a:latin typeface="Calibri"/>
                <a:cs typeface="Calibri"/>
              </a:rPr>
              <a:t> area</a:t>
            </a:r>
          </a:p>
          <a:p>
            <a:pPr marL="633600" lvl="1" indent="-17640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  <a:tabLst>
                <a:tab pos="892175" algn="l"/>
              </a:tabLst>
            </a:pPr>
            <a:r>
              <a:rPr lang="en-US" sz="1400" dirty="0">
                <a:cs typeface="Calibri"/>
              </a:rPr>
              <a:t>50 </a:t>
            </a:r>
            <a:r>
              <a:rPr lang="en-US" sz="1400" dirty="0" err="1">
                <a:ea typeface="Lucida Grande"/>
                <a:cs typeface="Calibri"/>
              </a:rPr>
              <a:t>μ</a:t>
            </a:r>
            <a:r>
              <a:rPr lang="en-US" sz="1400" dirty="0" err="1">
                <a:cs typeface="Calibri"/>
              </a:rPr>
              <a:t>m</a:t>
            </a:r>
            <a:r>
              <a:rPr lang="en-US" sz="1400" dirty="0">
                <a:cs typeface="Calibri"/>
              </a:rPr>
              <a:t> thickness</a:t>
            </a:r>
            <a:endParaRPr lang="en-US" sz="1400" dirty="0">
              <a:latin typeface="Calibri"/>
              <a:cs typeface="Calibri"/>
            </a:endParaRPr>
          </a:p>
          <a:p>
            <a:pPr marL="176400" indent="-17640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  <a:tabLst>
                <a:tab pos="892175" algn="l"/>
              </a:tabLst>
            </a:pPr>
            <a:r>
              <a:rPr lang="en-GB" sz="1600" dirty="0"/>
              <a:t>Mechanics and </a:t>
            </a:r>
            <a:r>
              <a:rPr lang="en-GB" sz="1600" dirty="0" smtClean="0"/>
              <a:t>cooling for in vacuum operation</a:t>
            </a:r>
            <a:endParaRPr lang="en-GB" sz="1600" dirty="0"/>
          </a:p>
          <a:p>
            <a:pPr marL="633600" lvl="1" indent="-17640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  <a:tabLst>
                <a:tab pos="892175" algn="l"/>
              </a:tabLst>
            </a:pPr>
            <a:r>
              <a:rPr lang="en-GB" sz="1400" dirty="0"/>
              <a:t>Linear stage mirrored from the diamond side</a:t>
            </a:r>
          </a:p>
          <a:p>
            <a:pPr marL="633600" lvl="1" indent="-17640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  <a:tabLst>
                <a:tab pos="892175" algn="l"/>
              </a:tabLst>
            </a:pPr>
            <a:r>
              <a:rPr lang="en-GB" sz="1400" dirty="0"/>
              <a:t>New </a:t>
            </a:r>
            <a:r>
              <a:rPr lang="en-GB" sz="1400" dirty="0" smtClean="0"/>
              <a:t>board, support </a:t>
            </a:r>
            <a:r>
              <a:rPr lang="en-GB" sz="1400" dirty="0"/>
              <a:t>and cooling structure </a:t>
            </a:r>
            <a:r>
              <a:rPr lang="en-GB" sz="1400" dirty="0" smtClean="0"/>
              <a:t>prototype constructed </a:t>
            </a:r>
          </a:p>
          <a:p>
            <a:pPr marL="633600" lvl="1" indent="-17640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  <a:tabLst>
                <a:tab pos="892175" algn="l"/>
              </a:tabLst>
            </a:pPr>
            <a:r>
              <a:rPr lang="en-GB" sz="1400" dirty="0" smtClean="0"/>
              <a:t>In </a:t>
            </a:r>
            <a:r>
              <a:rPr lang="en-GB" sz="1400" dirty="0" err="1" smtClean="0"/>
              <a:t>vaccum</a:t>
            </a:r>
            <a:r>
              <a:rPr lang="en-GB" sz="1400" dirty="0" smtClean="0"/>
              <a:t> test setup almost ready test expected in July</a:t>
            </a:r>
            <a:endParaRPr lang="en-GB" sz="1400" dirty="0"/>
          </a:p>
          <a:p>
            <a:pPr marL="176400" indent="-17640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  <a:tabLst>
                <a:tab pos="892175" algn="l"/>
              </a:tabLst>
            </a:pPr>
            <a:r>
              <a:rPr lang="en-GB" sz="1600" dirty="0" smtClean="0"/>
              <a:t>DAQ</a:t>
            </a:r>
            <a:r>
              <a:rPr lang="en-GB" sz="1600" dirty="0"/>
              <a:t>, software</a:t>
            </a:r>
          </a:p>
          <a:p>
            <a:pPr marL="633600" lvl="1" indent="-17640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  <a:tabLst>
                <a:tab pos="892175" algn="l"/>
              </a:tabLst>
            </a:pPr>
            <a:r>
              <a:rPr lang="en-GB" sz="1400" dirty="0"/>
              <a:t>In advanced development: </a:t>
            </a:r>
            <a:r>
              <a:rPr lang="en-GB" sz="1400" b="1" dirty="0">
                <a:solidFill>
                  <a:schemeClr val="accent5"/>
                </a:solidFill>
              </a:rPr>
              <a:t>April 2017 test-beam </a:t>
            </a:r>
            <a:r>
              <a:rPr lang="en-GB" sz="1400" b="1" dirty="0" smtClean="0">
                <a:solidFill>
                  <a:schemeClr val="accent5"/>
                </a:solidFill>
              </a:rPr>
              <a:t>successful</a:t>
            </a:r>
          </a:p>
          <a:p>
            <a:pPr marL="176400" indent="-17640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  <a:tabLst>
                <a:tab pos="892175" algn="l"/>
              </a:tabLst>
            </a:pPr>
            <a:r>
              <a:rPr lang="en-GB" sz="1400" b="1" dirty="0" smtClean="0">
                <a:solidFill>
                  <a:schemeClr val="accent5"/>
                </a:solidFill>
              </a:rPr>
              <a:t>In vacuum test setup ready test to validate in </a:t>
            </a:r>
            <a:r>
              <a:rPr lang="en-GB" sz="1400" b="1" smtClean="0">
                <a:solidFill>
                  <a:schemeClr val="accent5"/>
                </a:solidFill>
              </a:rPr>
              <a:t>vacuum solution soon!</a:t>
            </a:r>
            <a:endParaRPr lang="en-GB" sz="1400" b="1" dirty="0">
              <a:solidFill>
                <a:schemeClr val="accent5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5656" y="4795091"/>
            <a:ext cx="1439300" cy="1356818"/>
          </a:xfrm>
          <a:prstGeom prst="rect">
            <a:avLst/>
          </a:prstGeom>
          <a:ln>
            <a:solidFill>
              <a:srgbClr val="4BACC6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9574" y="4795091"/>
            <a:ext cx="1417392" cy="1356818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635351" y="4870401"/>
            <a:ext cx="5669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5"/>
                </a:solidFill>
              </a:rPr>
              <a:t>Plane 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36016" y="4807326"/>
            <a:ext cx="5693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5"/>
                </a:solidFill>
              </a:rPr>
              <a:t>Plane 2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1" t="4711" r="2591" b="7669"/>
          <a:stretch/>
        </p:blipFill>
        <p:spPr>
          <a:xfrm>
            <a:off x="7998602" y="657963"/>
            <a:ext cx="4193398" cy="30353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504362" y="2177353"/>
            <a:ext cx="1495979" cy="1492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721" y="4779807"/>
            <a:ext cx="2648691" cy="1372102"/>
          </a:xfrm>
          <a:prstGeom prst="rect">
            <a:avLst/>
          </a:prstGeom>
        </p:spPr>
      </p:pic>
      <p:sp>
        <p:nvSpPr>
          <p:cNvPr id="1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/>
          <a:srcRect l="32813" t="27222" r="15520" b="3518"/>
          <a:stretch/>
        </p:blipFill>
        <p:spPr>
          <a:xfrm flipH="1">
            <a:off x="8959515" y="3697077"/>
            <a:ext cx="3232485" cy="243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36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Vacuum region finalized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Mauro Raggi - Padme Referee Meeting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58" b="100000" l="195" r="100000">
                        <a14:foregroundMark x1="83350" y1="87743" x2="83350" y2="87743"/>
                        <a14:foregroundMark x1="80176" y1="91405" x2="80176" y2="91405"/>
                        <a14:foregroundMark x1="81689" y1="90658" x2="81689" y2="90658"/>
                        <a14:foregroundMark x1="87646" y1="78102" x2="87646" y2="78102"/>
                        <a14:foregroundMark x1="46973" y1="27803" x2="46973" y2="278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6" b="1"/>
          <a:stretch/>
        </p:blipFill>
        <p:spPr>
          <a:xfrm>
            <a:off x="4641588" y="1231899"/>
            <a:ext cx="7557025" cy="4725557"/>
          </a:xfrm>
          <a:prstGeom prst="rect">
            <a:avLst/>
          </a:prstGeom>
        </p:spPr>
      </p:pic>
      <p:pic>
        <p:nvPicPr>
          <p:cNvPr id="8" name="Picture 7" descr="Screenshot 2016-09-13 23.54.48.png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92" b="97904" l="0" r="982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1231899"/>
            <a:ext cx="4609202" cy="29083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77200" y="1015999"/>
            <a:ext cx="41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Detailed flange design </a:t>
            </a:r>
            <a:br>
              <a:rPr lang="en-US" dirty="0" smtClean="0"/>
            </a:br>
            <a:r>
              <a:rPr lang="en-US" dirty="0" smtClean="0"/>
              <a:t>more realistic shaping of the difference sections</a:t>
            </a:r>
          </a:p>
          <a:p>
            <a:r>
              <a:rPr lang="en-US" dirty="0" smtClean="0"/>
              <a:t>Independent region for </a:t>
            </a:r>
            <a:r>
              <a:rPr lang="en-US" dirty="0" err="1" smtClean="0"/>
              <a:t>HePV</a:t>
            </a:r>
            <a:r>
              <a:rPr lang="en-US" dirty="0" smtClean="0"/>
              <a:t> and </a:t>
            </a:r>
            <a:r>
              <a:rPr lang="en-US" dirty="0" err="1" smtClean="0"/>
              <a:t>TPix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53296" y="3877519"/>
            <a:ext cx="1724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End of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64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Detail of windows and flanges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Mauro Raggi - Padme Referee Meeting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78" b="99520" l="1220" r="98244">
                        <a14:backgroundMark x1="5317" y1="45444" x2="5317" y2="4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9032"/>
            <a:ext cx="5677705" cy="23098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222666"/>
            <a:ext cx="318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Ecal</a:t>
            </a:r>
            <a:r>
              <a:rPr lang="en-US" dirty="0" smtClean="0"/>
              <a:t> thin membrane studies performed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58683" y="2210345"/>
            <a:ext cx="18309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Beam output windows design finalized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09" b="95017" l="994" r="98490">
                        <a14:foregroundMark x1="5803" y1="55316" x2="5803" y2="55316"/>
                        <a14:foregroundMark x1="6836" y1="51163" x2="6836" y2="51163"/>
                        <a14:foregroundMark x1="9857" y1="53821" x2="9857" y2="53821"/>
                        <a14:foregroundMark x1="9857" y1="43688" x2="9857" y2="43688"/>
                        <a14:foregroundMark x1="8347" y1="52658" x2="8347" y2="52658"/>
                        <a14:foregroundMark x1="8347" y1="48505" x2="8347" y2="48505"/>
                        <a14:backgroundMark x1="8188" y1="45349" x2="8188" y2="453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6"/>
          <a:stretch/>
        </p:blipFill>
        <p:spPr>
          <a:xfrm>
            <a:off x="3949700" y="3747388"/>
            <a:ext cx="8242300" cy="24066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297333" y="3083420"/>
            <a:ext cx="318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1) Output flange for </a:t>
            </a:r>
            <a:r>
              <a:rPr lang="en-US" dirty="0" err="1" smtClean="0"/>
              <a:t>vetos</a:t>
            </a:r>
            <a:endParaRPr lang="en-US" dirty="0" smtClean="0"/>
          </a:p>
          <a:p>
            <a:r>
              <a:rPr lang="en-US" dirty="0" smtClean="0"/>
              <a:t>2) Support flanges for veto</a:t>
            </a:r>
          </a:p>
          <a:p>
            <a:r>
              <a:rPr lang="en-US" dirty="0" smtClean="0"/>
              <a:t>3) Service flange for vacuum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793567" y="4435797"/>
            <a:ext cx="503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360583" y="4766052"/>
            <a:ext cx="503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399493" y="4752487"/>
            <a:ext cx="503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smtClean="0"/>
              <a:t>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227610" y="4766052"/>
            <a:ext cx="503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3)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860123" y="2908969"/>
            <a:ext cx="1467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" charset="0"/>
              </a:rPr>
              <a:t>3-4 mm in </a:t>
            </a:r>
            <a:r>
              <a:rPr lang="en-US" dirty="0" smtClean="0">
                <a:solidFill>
                  <a:schemeClr val="bg1"/>
                </a:solidFill>
                <a:latin typeface="Helvetica" charset="0"/>
              </a:rPr>
              <a:t>Al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58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Expo">
      <a:dk1>
        <a:sysClr val="windowText" lastClr="000000"/>
      </a:dk1>
      <a:lt1>
        <a:sysClr val="window" lastClr="FFFFFF"/>
      </a:lt1>
      <a:dk2>
        <a:srgbClr val="263B86"/>
      </a:dk2>
      <a:lt2>
        <a:srgbClr val="76B6F2"/>
      </a:lt2>
      <a:accent1>
        <a:srgbClr val="FBC01E"/>
      </a:accent1>
      <a:accent2>
        <a:srgbClr val="EFE1A2"/>
      </a:accent2>
      <a:accent3>
        <a:srgbClr val="FA8716"/>
      </a:accent3>
      <a:accent4>
        <a:srgbClr val="BE0204"/>
      </a:accent4>
      <a:accent5>
        <a:srgbClr val="640F10"/>
      </a:accent5>
      <a:accent6>
        <a:srgbClr val="7E13E3"/>
      </a:accent6>
      <a:hlink>
        <a:srgbClr val="D2D200"/>
      </a:hlink>
      <a:folHlink>
        <a:srgbClr val="D0B9F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10433</TotalTime>
  <Words>2778</Words>
  <Application>Microsoft Macintosh PowerPoint</Application>
  <PresentationFormat>Widescreen</PresentationFormat>
  <Paragraphs>513</Paragraphs>
  <Slides>35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Abadi MT Condensed Extra Bold</vt:lpstr>
      <vt:lpstr>Abadi MT Condensed Light</vt:lpstr>
      <vt:lpstr>Calibri</vt:lpstr>
      <vt:lpstr>Century Gothic</vt:lpstr>
      <vt:lpstr>Helvetica</vt:lpstr>
      <vt:lpstr>Lucida Grande</vt:lpstr>
      <vt:lpstr>Mangal</vt:lpstr>
      <vt:lpstr>Star Jedi Outline</vt:lpstr>
      <vt:lpstr>Symbol</vt:lpstr>
      <vt:lpstr>Wingdings</vt:lpstr>
      <vt:lpstr>Arial</vt:lpstr>
      <vt:lpstr>Custom Design</vt:lpstr>
      <vt:lpstr>Status of the PADME experiment</vt:lpstr>
      <vt:lpstr>Physics at PADME</vt:lpstr>
      <vt:lpstr>BTF new magnets</vt:lpstr>
      <vt:lpstr>PADME layout finalized</vt:lpstr>
      <vt:lpstr>Main modification: target region</vt:lpstr>
      <vt:lpstr>Beam region and vacuum chamber</vt:lpstr>
      <vt:lpstr>MIMOSA tracking</vt:lpstr>
      <vt:lpstr>Vacuum region finalized</vt:lpstr>
      <vt:lpstr>Detail of windows and flanges</vt:lpstr>
      <vt:lpstr>Dettagli e costi stimati</vt:lpstr>
      <vt:lpstr>Veto detectors</vt:lpstr>
      <vt:lpstr>Calorimetro</vt:lpstr>
      <vt:lpstr>Calorimeter workflow</vt:lpstr>
      <vt:lpstr>Driver test station</vt:lpstr>
      <vt:lpstr>SAC status</vt:lpstr>
      <vt:lpstr>First look at PbF2 data with 13478UV</vt:lpstr>
      <vt:lpstr>Resources and schedule</vt:lpstr>
      <vt:lpstr>Beam, vacuum &amp; target region: critical issues and plans</vt:lpstr>
      <vt:lpstr>First tubes from HZC photonics</vt:lpstr>
      <vt:lpstr>Consegne materiale CAEN HV + readout</vt:lpstr>
      <vt:lpstr>PADME updated schedule</vt:lpstr>
      <vt:lpstr>Recently solved or very advanced</vt:lpstr>
      <vt:lpstr>Critical issues</vt:lpstr>
      <vt:lpstr>Anagrafica PADME ITALIA 2018</vt:lpstr>
      <vt:lpstr>PADME international collaboration</vt:lpstr>
      <vt:lpstr>One more good news…</vt:lpstr>
      <vt:lpstr>Conclusioni</vt:lpstr>
      <vt:lpstr>Assegnazioni LNF 2017</vt:lpstr>
      <vt:lpstr>Assegnazioni RM1 2017</vt:lpstr>
      <vt:lpstr>Situazione del SJ</vt:lpstr>
      <vt:lpstr>Bilancio 2017 PADME apparati</vt:lpstr>
      <vt:lpstr>Budget 2018 PADME: richieste core</vt:lpstr>
      <vt:lpstr>Budget 2019</vt:lpstr>
      <vt:lpstr>Budget 2019</vt:lpstr>
      <vt:lpstr>Budget 2020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Budget 2017 PADME</dc:title>
  <dc:creator>Dr. Mauro Raggi</dc:creator>
  <cp:lastModifiedBy>Dr. Mauro Raggi</cp:lastModifiedBy>
  <cp:revision>223</cp:revision>
  <dcterms:created xsi:type="dcterms:W3CDTF">2017-05-08T17:55:16Z</dcterms:created>
  <dcterms:modified xsi:type="dcterms:W3CDTF">2017-07-21T07:52:08Z</dcterms:modified>
</cp:coreProperties>
</file>