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59" r:id="rId1"/>
  </p:sldMasterIdLst>
  <p:notesMasterIdLst>
    <p:notesMasterId r:id="rId24"/>
  </p:notesMasterIdLst>
  <p:handoutMasterIdLst>
    <p:handoutMasterId r:id="rId25"/>
  </p:handoutMasterIdLst>
  <p:sldIdLst>
    <p:sldId id="276" r:id="rId2"/>
    <p:sldId id="256" r:id="rId3"/>
    <p:sldId id="257" r:id="rId4"/>
    <p:sldId id="258" r:id="rId5"/>
    <p:sldId id="265" r:id="rId6"/>
    <p:sldId id="270" r:id="rId7"/>
    <p:sldId id="271" r:id="rId8"/>
    <p:sldId id="275" r:id="rId9"/>
    <p:sldId id="278" r:id="rId10"/>
    <p:sldId id="279" r:id="rId11"/>
    <p:sldId id="272" r:id="rId12"/>
    <p:sldId id="259" r:id="rId13"/>
    <p:sldId id="266" r:id="rId14"/>
    <p:sldId id="261" r:id="rId15"/>
    <p:sldId id="262" r:id="rId16"/>
    <p:sldId id="277" r:id="rId17"/>
    <p:sldId id="263" r:id="rId18"/>
    <p:sldId id="267" r:id="rId19"/>
    <p:sldId id="268" r:id="rId20"/>
    <p:sldId id="269" r:id="rId21"/>
    <p:sldId id="273" r:id="rId22"/>
    <p:sldId id="274" r:id="rId23"/>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AC3"/>
    <a:srgbClr val="FFF7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09E6B0-17B8-924C-A8C3-DA460ED4FF0E}" type="datetime1">
              <a:rPr lang="it-IT" smtClean="0"/>
              <a:t>19/09/2017</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B51CDC-FF27-7F4F-B152-C7760AC1DA95}" type="slidenum">
              <a:rPr lang="it-IT" smtClean="0"/>
              <a:t>‹#›</a:t>
            </a:fld>
            <a:endParaRPr lang="it-IT"/>
          </a:p>
        </p:txBody>
      </p:sp>
    </p:spTree>
    <p:extLst>
      <p:ext uri="{BB962C8B-B14F-4D97-AF65-F5344CB8AC3E}">
        <p14:creationId xmlns:p14="http://schemas.microsoft.com/office/powerpoint/2010/main" val="22289062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62EC3B-ECB1-5F4F-97E4-65909C72F8F7}" type="datetime1">
              <a:rPr lang="it-IT" smtClean="0"/>
              <a:t>19/09/2017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667C67-D801-4C23-AC52-24B2F94E7B5E}" type="slidenum">
              <a:rPr lang="it-IT" smtClean="0"/>
              <a:t>‹#›</a:t>
            </a:fld>
            <a:endParaRPr lang="it-IT"/>
          </a:p>
        </p:txBody>
      </p:sp>
    </p:spTree>
    <p:extLst>
      <p:ext uri="{BB962C8B-B14F-4D97-AF65-F5344CB8AC3E}">
        <p14:creationId xmlns:p14="http://schemas.microsoft.com/office/powerpoint/2010/main" val="404358738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892056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367396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207099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it-IT"/>
              <a:t>Fare clic per modificare stile</a:t>
            </a:r>
            <a:endParaRPr lang="en-US"/>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7" name="Date Placeholder 6"/>
          <p:cNvSpPr>
            <a:spLocks noGrp="1"/>
          </p:cNvSpPr>
          <p:nvPr>
            <p:ph type="dt" sz="half" idx="10"/>
          </p:nvPr>
        </p:nvSpPr>
        <p:spPr/>
        <p:txBody>
          <a:bodyPr/>
          <a:lstStyle/>
          <a:p>
            <a:endParaRPr lang="it-IT"/>
          </a:p>
        </p:txBody>
      </p:sp>
      <p:sp>
        <p:nvSpPr>
          <p:cNvPr id="8" name="Slide Number Placeholder 7"/>
          <p:cNvSpPr>
            <a:spLocks noGrp="1"/>
          </p:cNvSpPr>
          <p:nvPr>
            <p:ph type="sldNum" sz="quarter" idx="11"/>
          </p:nvPr>
        </p:nvSpPr>
        <p:spPr/>
        <p:txBody>
          <a:bodyPr/>
          <a:lstStyle/>
          <a:p>
            <a:fld id="{687D7A59-36E2-48B9-B146-C1E59501F63F}" type="slidenum">
              <a:rPr lang="en-US" smtClean="0"/>
              <a:pPr/>
              <a:t>‹#›</a:t>
            </a:fld>
            <a:endParaRPr lang="en-US"/>
          </a:p>
        </p:txBody>
      </p:sp>
      <p:sp>
        <p:nvSpPr>
          <p:cNvPr id="9" name="Footer Placeholder 8"/>
          <p:cNvSpPr>
            <a:spLocks noGrp="1"/>
          </p:cNvSpPr>
          <p:nvPr>
            <p:ph type="ftr" sz="quarter" idx="12"/>
          </p:nvPr>
        </p:nvSpPr>
        <p:spPr/>
        <p:txBody>
          <a:bodyPr/>
          <a:lstStyle/>
          <a:p>
            <a:r>
              <a:rPr lang="it-IT"/>
              <a:t>Attanasio Candela 29/09/2015</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r>
              <a:rPr lang="it-IT"/>
              <a:t>Attanasio Candela 29/09/2015</a:t>
            </a:r>
          </a:p>
        </p:txBody>
      </p:sp>
      <p:sp>
        <p:nvSpPr>
          <p:cNvPr id="6" name="Slide Number Placeholder 5"/>
          <p:cNvSpPr>
            <a:spLocks noGrp="1"/>
          </p:cNvSpPr>
          <p:nvPr>
            <p:ph type="sldNum" sz="quarter" idx="12"/>
          </p:nvPr>
        </p:nvSpPr>
        <p:spPr/>
        <p:txBody>
          <a:bodyPr/>
          <a:lstStyle/>
          <a:p>
            <a:fld id="{C48AE328-13E8-EF4B-AB52-339259A48088}" type="slidenum">
              <a:rPr lang="it-IT" smtClean="0"/>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a:t>Fare clic per modificare stile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r>
              <a:rPr lang="it-IT"/>
              <a:t>Attanasio Candela 29/09/2015</a:t>
            </a:r>
          </a:p>
        </p:txBody>
      </p:sp>
      <p:sp>
        <p:nvSpPr>
          <p:cNvPr id="6" name="Slide Number Placeholder 5"/>
          <p:cNvSpPr>
            <a:spLocks noGrp="1"/>
          </p:cNvSpPr>
          <p:nvPr>
            <p:ph type="sldNum" sz="quarter" idx="12"/>
          </p:nvPr>
        </p:nvSpPr>
        <p:spPr/>
        <p:txBody>
          <a:bodyPr/>
          <a:lstStyle/>
          <a:p>
            <a:fld id="{C48AE328-13E8-EF4B-AB52-339259A48088}" type="slidenum">
              <a:rPr lang="it-IT" smtClean="0"/>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r>
              <a:rPr lang="it-IT"/>
              <a:t>Attanasio Candela 29/09/2015</a:t>
            </a:r>
          </a:p>
        </p:txBody>
      </p:sp>
      <p:sp>
        <p:nvSpPr>
          <p:cNvPr id="6" name="Slide Number Placeholder 5"/>
          <p:cNvSpPr>
            <a:spLocks noGrp="1"/>
          </p:cNvSpPr>
          <p:nvPr>
            <p:ph type="sldNum" sz="quarter" idx="12"/>
          </p:nvPr>
        </p:nvSpPr>
        <p:spPr/>
        <p:txBody>
          <a:bodyPr/>
          <a:lstStyle/>
          <a:p>
            <a:fld id="{C48AE328-13E8-EF4B-AB52-339259A48088}" type="slidenum">
              <a:rPr lang="it-IT" smtClean="0"/>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it-IT"/>
              <a:t>Fare clic per modificare stile</a:t>
            </a:r>
            <a:endParaRPr lang="en-US"/>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r>
              <a:rPr lang="it-IT"/>
              <a:t>Attanasio Candela 29/09/2015</a:t>
            </a:r>
          </a:p>
        </p:txBody>
      </p:sp>
      <p:sp>
        <p:nvSpPr>
          <p:cNvPr id="6" name="Slide Number Placeholder 5"/>
          <p:cNvSpPr>
            <a:spLocks noGrp="1"/>
          </p:cNvSpPr>
          <p:nvPr>
            <p:ph type="sldNum" sz="quarter" idx="12"/>
          </p:nvPr>
        </p:nvSpPr>
        <p:spPr/>
        <p:txBody>
          <a:bodyPr/>
          <a:lstStyle/>
          <a:p>
            <a:fld id="{C48AE328-13E8-EF4B-AB52-339259A48088}" type="slidenum">
              <a:rPr lang="it-IT" smtClean="0"/>
              <a:t>‹#›</a:t>
            </a:fld>
            <a:endParaRPr lang="it-IT"/>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r>
              <a:rPr lang="it-IT"/>
              <a:t>Attanasio Candela 29/09/2015</a:t>
            </a:r>
          </a:p>
        </p:txBody>
      </p:sp>
      <p:sp>
        <p:nvSpPr>
          <p:cNvPr id="7" name="Slide Number Placeholder 6"/>
          <p:cNvSpPr>
            <a:spLocks noGrp="1"/>
          </p:cNvSpPr>
          <p:nvPr>
            <p:ph type="sldNum" sz="quarter" idx="12"/>
          </p:nvPr>
        </p:nvSpPr>
        <p:spPr/>
        <p:txBody>
          <a:bodyPr/>
          <a:lstStyle/>
          <a:p>
            <a:fld id="{C48AE328-13E8-EF4B-AB52-339259A48088}" type="slidenum">
              <a:rPr lang="it-IT" smtClean="0"/>
              <a:t>‹#›</a:t>
            </a:fld>
            <a:endParaRPr lang="it-IT"/>
          </a:p>
        </p:txBody>
      </p:sp>
      <p:sp>
        <p:nvSpPr>
          <p:cNvPr id="9" name="Content Placeholder 8"/>
          <p:cNvSpPr>
            <a:spLocks noGrp="1"/>
          </p:cNvSpPr>
          <p:nvPr>
            <p:ph sz="quarter" idx="13"/>
          </p:nvPr>
        </p:nvSpPr>
        <p:spPr>
          <a:xfrm>
            <a:off x="365760" y="1600200"/>
            <a:ext cx="4041648" cy="452628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stile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7" name="Date Placeholder 6"/>
          <p:cNvSpPr>
            <a:spLocks noGrp="1"/>
          </p:cNvSpPr>
          <p:nvPr>
            <p:ph type="dt" sz="half" idx="10"/>
          </p:nvPr>
        </p:nvSpPr>
        <p:spPr/>
        <p:txBody>
          <a:bodyPr/>
          <a:lstStyle/>
          <a:p>
            <a:endParaRPr lang="it-IT"/>
          </a:p>
        </p:txBody>
      </p:sp>
      <p:sp>
        <p:nvSpPr>
          <p:cNvPr id="8" name="Footer Placeholder 7"/>
          <p:cNvSpPr>
            <a:spLocks noGrp="1"/>
          </p:cNvSpPr>
          <p:nvPr>
            <p:ph type="ftr" sz="quarter" idx="11"/>
          </p:nvPr>
        </p:nvSpPr>
        <p:spPr/>
        <p:txBody>
          <a:bodyPr/>
          <a:lstStyle/>
          <a:p>
            <a:r>
              <a:rPr lang="it-IT"/>
              <a:t>Attanasio Candela 29/09/2015</a:t>
            </a:r>
          </a:p>
        </p:txBody>
      </p:sp>
      <p:sp>
        <p:nvSpPr>
          <p:cNvPr id="9" name="Slide Number Placeholder 8"/>
          <p:cNvSpPr>
            <a:spLocks noGrp="1"/>
          </p:cNvSpPr>
          <p:nvPr>
            <p:ph type="sldNum" sz="quarter" idx="12"/>
          </p:nvPr>
        </p:nvSpPr>
        <p:spPr/>
        <p:txBody>
          <a:bodyPr/>
          <a:lstStyle/>
          <a:p>
            <a:fld id="{C48AE328-13E8-EF4B-AB52-339259A48088}" type="slidenum">
              <a:rPr lang="it-IT" smtClean="0"/>
              <a:t>‹#›</a:t>
            </a:fld>
            <a:endParaRPr lang="it-IT"/>
          </a:p>
        </p:txBody>
      </p:sp>
      <p:sp>
        <p:nvSpPr>
          <p:cNvPr id="11" name="Content Placeholder 10"/>
          <p:cNvSpPr>
            <a:spLocks noGrp="1"/>
          </p:cNvSpPr>
          <p:nvPr>
            <p:ph sz="quarter" idx="13"/>
          </p:nvPr>
        </p:nvSpPr>
        <p:spPr>
          <a:xfrm>
            <a:off x="457200" y="2212848"/>
            <a:ext cx="4041648" cy="391363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3" name="Content Placeholder 12"/>
          <p:cNvSpPr>
            <a:spLocks noGrp="1"/>
          </p:cNvSpPr>
          <p:nvPr>
            <p:ph sz="quarter" idx="14"/>
          </p:nvPr>
        </p:nvSpPr>
        <p:spPr>
          <a:xfrm>
            <a:off x="4672584" y="2212848"/>
            <a:ext cx="4041648" cy="39131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Date Placeholder 2"/>
          <p:cNvSpPr>
            <a:spLocks noGrp="1"/>
          </p:cNvSpPr>
          <p:nvPr>
            <p:ph type="dt" sz="half" idx="10"/>
          </p:nvPr>
        </p:nvSpPr>
        <p:spPr/>
        <p:txBody>
          <a:bodyPr/>
          <a:lstStyle/>
          <a:p>
            <a:endParaRPr lang="it-IT"/>
          </a:p>
        </p:txBody>
      </p:sp>
      <p:sp>
        <p:nvSpPr>
          <p:cNvPr id="4" name="Footer Placeholder 3"/>
          <p:cNvSpPr>
            <a:spLocks noGrp="1"/>
          </p:cNvSpPr>
          <p:nvPr>
            <p:ph type="ftr" sz="quarter" idx="11"/>
          </p:nvPr>
        </p:nvSpPr>
        <p:spPr/>
        <p:txBody>
          <a:bodyPr/>
          <a:lstStyle/>
          <a:p>
            <a:r>
              <a:rPr lang="it-IT"/>
              <a:t>Attanasio Candela 29/09/2015</a:t>
            </a:r>
          </a:p>
        </p:txBody>
      </p:sp>
      <p:sp>
        <p:nvSpPr>
          <p:cNvPr id="5" name="Slide Number Placeholder 4"/>
          <p:cNvSpPr>
            <a:spLocks noGrp="1"/>
          </p:cNvSpPr>
          <p:nvPr>
            <p:ph type="sldNum" sz="quarter" idx="12"/>
          </p:nvPr>
        </p:nvSpPr>
        <p:spPr/>
        <p:txBody>
          <a:bodyPr/>
          <a:lstStyle/>
          <a:p>
            <a:fld id="{C48AE328-13E8-EF4B-AB52-339259A48088}" type="slidenum">
              <a:rPr lang="it-IT" smtClean="0"/>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it-IT"/>
          </a:p>
        </p:txBody>
      </p:sp>
      <p:sp>
        <p:nvSpPr>
          <p:cNvPr id="3" name="Footer Placeholder 2"/>
          <p:cNvSpPr>
            <a:spLocks noGrp="1"/>
          </p:cNvSpPr>
          <p:nvPr>
            <p:ph type="ftr" sz="quarter" idx="11"/>
          </p:nvPr>
        </p:nvSpPr>
        <p:spPr/>
        <p:txBody>
          <a:bodyPr/>
          <a:lstStyle/>
          <a:p>
            <a:r>
              <a:rPr lang="it-IT"/>
              <a:t>Attanasio Candela 29/09/2015</a:t>
            </a:r>
          </a:p>
        </p:txBody>
      </p:sp>
      <p:sp>
        <p:nvSpPr>
          <p:cNvPr id="4" name="Slide Number Placeholder 3"/>
          <p:cNvSpPr>
            <a:spLocks noGrp="1"/>
          </p:cNvSpPr>
          <p:nvPr>
            <p:ph type="sldNum" sz="quarter" idx="12"/>
          </p:nvPr>
        </p:nvSpPr>
        <p:spPr/>
        <p:txBody>
          <a:bodyPr/>
          <a:lstStyle/>
          <a:p>
            <a:fld id="{C48AE328-13E8-EF4B-AB52-339259A48088}" type="slidenum">
              <a:rPr lang="it-IT" smtClean="0"/>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it-IT"/>
              <a:t>Fare clic per modificare stile</a:t>
            </a:r>
            <a:endParaRPr lang="en-US"/>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r>
              <a:rPr lang="it-IT"/>
              <a:t>Attanasio Candela 29/09/2015</a:t>
            </a:r>
          </a:p>
        </p:txBody>
      </p:sp>
      <p:sp>
        <p:nvSpPr>
          <p:cNvPr id="7" name="Slide Number Placeholder 6"/>
          <p:cNvSpPr>
            <a:spLocks noGrp="1"/>
          </p:cNvSpPr>
          <p:nvPr>
            <p:ph type="sldNum" sz="quarter" idx="12"/>
          </p:nvPr>
        </p:nvSpPr>
        <p:spPr/>
        <p:txBody>
          <a:bodyPr/>
          <a:lstStyle/>
          <a:p>
            <a:fld id="{C48AE328-13E8-EF4B-AB52-339259A48088}" type="slidenum">
              <a:rPr lang="it-IT" smtClean="0"/>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it-IT"/>
              <a:t>Fare clic per modificare stile</a:t>
            </a:r>
            <a:endParaRPr lang="en-US"/>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lang="en-US"/>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r>
              <a:rPr lang="it-IT"/>
              <a:t>Attanasio Candela 29/09/2015</a:t>
            </a:r>
          </a:p>
        </p:txBody>
      </p:sp>
      <p:sp>
        <p:nvSpPr>
          <p:cNvPr id="7" name="Slide Number Placeholder 6"/>
          <p:cNvSpPr>
            <a:spLocks noGrp="1"/>
          </p:cNvSpPr>
          <p:nvPr>
            <p:ph type="sldNum" sz="quarter" idx="12"/>
          </p:nvPr>
        </p:nvSpPr>
        <p:spPr/>
        <p:txBody>
          <a:bodyPr/>
          <a:lstStyle/>
          <a:p>
            <a:fld id="{C48AE328-13E8-EF4B-AB52-339259A48088}" type="slidenum">
              <a:rPr lang="it-IT" smtClean="0"/>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it-IT"/>
              <a:t>Fare clic per modificare stile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endParaRPr lang="it-IT"/>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it-IT"/>
              <a:t>Attanasio Candela 29/09/2015</a:t>
            </a: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C48AE328-13E8-EF4B-AB52-339259A48088}" type="slidenum">
              <a:rPr lang="it-IT" smtClean="0"/>
              <a:t>‹#›</a:t>
            </a:fld>
            <a:endParaRPr lang="it-IT"/>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gazzettaamministrativa.it/opencms/opencms/_gazzetta_amministrativa/amministrazione_trasparente/_agenzie_enti_stato/_istituto_nazionale_di_fisica_nucleare" TargetMode="External"/><Relationship Id="rId3" Type="http://schemas.openxmlformats.org/officeDocument/2006/relationships/hyperlink" Target="http://www.infn.it/consigliera/" TargetMode="External"/><Relationship Id="rId7" Type="http://schemas.openxmlformats.org/officeDocument/2006/relationships/hyperlink" Target="http://www.ac.infn.it/legale/infnjus/" TargetMode="External"/><Relationship Id="rId2" Type="http://schemas.openxmlformats.org/officeDocument/2006/relationships/hyperlink" Target="mailto:masullo@na.infn.it" TargetMode="External"/><Relationship Id="rId1" Type="http://schemas.openxmlformats.org/officeDocument/2006/relationships/slideLayout" Target="../slideLayouts/slideLayout2.xml"/><Relationship Id="rId6" Type="http://schemas.openxmlformats.org/officeDocument/2006/relationships/hyperlink" Target="https://www.ac.infn.it/legale/" TargetMode="External"/><Relationship Id="rId5" Type="http://schemas.openxmlformats.org/officeDocument/2006/relationships/hyperlink" Target="http://www.ac.infn.it/sicurezza/indexSA.html" TargetMode="External"/><Relationship Id="rId4" Type="http://schemas.openxmlformats.org/officeDocument/2006/relationships/image" Target="../media/image5.png"/><Relationship Id="rId9" Type="http://schemas.openxmlformats.org/officeDocument/2006/relationships/hyperlink" Target="http://www.infn.it/comunicazion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eb.infn.it/RNTT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1522" y="260966"/>
            <a:ext cx="8575451" cy="1087364"/>
          </a:xfrm>
        </p:spPr>
        <p:txBody>
          <a:bodyPr/>
          <a:lstStyle/>
          <a:p>
            <a:br>
              <a:rPr lang="it-IT" sz="3200"/>
            </a:br>
            <a:br>
              <a:rPr lang="it-IT" sz="3200"/>
            </a:br>
            <a:br>
              <a:rPr lang="it-IT" sz="3200"/>
            </a:br>
            <a:br>
              <a:rPr lang="it-IT" sz="3200"/>
            </a:br>
            <a:endParaRPr lang="it-IT" sz="3200"/>
          </a:p>
        </p:txBody>
      </p:sp>
      <p:sp>
        <p:nvSpPr>
          <p:cNvPr id="6" name="CasellaDiTesto 5"/>
          <p:cNvSpPr txBox="1"/>
          <p:nvPr/>
        </p:nvSpPr>
        <p:spPr>
          <a:xfrm>
            <a:off x="331522" y="5375286"/>
            <a:ext cx="8496827" cy="1015663"/>
          </a:xfrm>
          <a:prstGeom prst="rect">
            <a:avLst/>
          </a:prstGeom>
          <a:noFill/>
          <a:ln>
            <a:noFill/>
          </a:ln>
        </p:spPr>
        <p:txBody>
          <a:bodyPr wrap="square" rtlCol="0">
            <a:spAutoFit/>
          </a:bodyPr>
          <a:lstStyle/>
          <a:p>
            <a:pPr algn="just"/>
            <a:r>
              <a:rPr lang="it-IT" i="1">
                <a:solidFill>
                  <a:srgbClr val="000090"/>
                </a:solidFill>
              </a:rPr>
              <a:t>Obiettivi:</a:t>
            </a:r>
          </a:p>
          <a:p>
            <a:pPr algn="ctr"/>
            <a:r>
              <a:rPr lang="it-IT" i="1">
                <a:solidFill>
                  <a:srgbClr val="000090"/>
                </a:solidFill>
              </a:rPr>
              <a:t>fornire indicazioni su come affrontare  (e possibilmente risolvere!) problemi di “comunicazione” con Colleghi e Management</a:t>
            </a:r>
            <a:r>
              <a:rPr lang="it-IT" sz="2400" i="1">
                <a:solidFill>
                  <a:srgbClr val="000090"/>
                </a:solidFill>
              </a:rPr>
              <a:t>.</a:t>
            </a:r>
          </a:p>
        </p:txBody>
      </p:sp>
      <p:sp>
        <p:nvSpPr>
          <p:cNvPr id="7" name="CasellaDiTesto 6"/>
          <p:cNvSpPr txBox="1"/>
          <p:nvPr/>
        </p:nvSpPr>
        <p:spPr>
          <a:xfrm>
            <a:off x="460924" y="1693431"/>
            <a:ext cx="8151985" cy="3416320"/>
          </a:xfrm>
          <a:prstGeom prst="rect">
            <a:avLst/>
          </a:prstGeom>
          <a:solidFill>
            <a:schemeClr val="tx2">
              <a:lumMod val="20000"/>
              <a:lumOff val="80000"/>
            </a:schemeClr>
          </a:solidFill>
          <a:ln>
            <a:solidFill>
              <a:srgbClr val="FF0000"/>
            </a:solidFill>
          </a:ln>
        </p:spPr>
        <p:txBody>
          <a:bodyPr wrap="square" rtlCol="0">
            <a:spAutoFit/>
          </a:bodyPr>
          <a:lstStyle/>
          <a:p>
            <a:pPr algn="ctr"/>
            <a:endParaRPr lang="it-IT" sz="2800">
              <a:solidFill>
                <a:srgbClr val="000090"/>
              </a:solidFill>
            </a:endParaRPr>
          </a:p>
          <a:p>
            <a:pPr algn="ctr"/>
            <a:endParaRPr lang="it-IT" sz="4000" i="1">
              <a:solidFill>
                <a:srgbClr val="000090"/>
              </a:solidFill>
            </a:endParaRPr>
          </a:p>
          <a:p>
            <a:pPr algn="ctr"/>
            <a:endParaRPr lang="it-IT" sz="4000" i="1">
              <a:solidFill>
                <a:srgbClr val="000090"/>
              </a:solidFill>
            </a:endParaRPr>
          </a:p>
          <a:p>
            <a:pPr algn="ctr"/>
            <a:endParaRPr lang="it-IT" sz="3600">
              <a:solidFill>
                <a:srgbClr val="000090"/>
              </a:solidFill>
            </a:endParaRPr>
          </a:p>
          <a:p>
            <a:pPr algn="ctr"/>
            <a:endParaRPr lang="it-IT" sz="2400">
              <a:solidFill>
                <a:srgbClr val="000090"/>
              </a:solidFill>
            </a:endParaRPr>
          </a:p>
          <a:p>
            <a:pPr algn="ctr"/>
            <a:endParaRPr lang="it-IT" sz="2400">
              <a:solidFill>
                <a:srgbClr val="000090"/>
              </a:solidFill>
            </a:endParaRPr>
          </a:p>
          <a:p>
            <a:pPr algn="ctr"/>
            <a:endParaRPr lang="it-IT" sz="2400">
              <a:solidFill>
                <a:srgbClr val="000090"/>
              </a:solidFill>
            </a:endParaRPr>
          </a:p>
        </p:txBody>
      </p:sp>
      <p:sp>
        <p:nvSpPr>
          <p:cNvPr id="8" name="CasellaDiTesto 7"/>
          <p:cNvSpPr txBox="1"/>
          <p:nvPr/>
        </p:nvSpPr>
        <p:spPr>
          <a:xfrm>
            <a:off x="460924" y="275160"/>
            <a:ext cx="8305260" cy="830997"/>
          </a:xfrm>
          <a:prstGeom prst="rect">
            <a:avLst/>
          </a:prstGeom>
          <a:noFill/>
        </p:spPr>
        <p:txBody>
          <a:bodyPr wrap="none" rtlCol="0">
            <a:spAutoFit/>
          </a:bodyPr>
          <a:lstStyle/>
          <a:p>
            <a:pPr algn="ctr"/>
            <a:r>
              <a:rPr lang="it-IT" sz="2400" i="1">
                <a:solidFill>
                  <a:srgbClr val="FF0000"/>
                </a:solidFill>
              </a:rPr>
              <a:t>Corso di Formazione per neo Rappresentanti del Personale INFN</a:t>
            </a:r>
          </a:p>
          <a:p>
            <a:pPr algn="ctr"/>
            <a:r>
              <a:rPr lang="it-IT" sz="2400" i="1">
                <a:solidFill>
                  <a:srgbClr val="FF0000"/>
                </a:solidFill>
              </a:rPr>
              <a:t>Pavia, 20/21 Settembre 2017</a:t>
            </a:r>
          </a:p>
        </p:txBody>
      </p:sp>
      <p:sp>
        <p:nvSpPr>
          <p:cNvPr id="9" name="CasellaDiTesto 8"/>
          <p:cNvSpPr txBox="1"/>
          <p:nvPr/>
        </p:nvSpPr>
        <p:spPr>
          <a:xfrm>
            <a:off x="6536345" y="6429514"/>
            <a:ext cx="1820270" cy="276999"/>
          </a:xfrm>
          <a:prstGeom prst="rect">
            <a:avLst/>
          </a:prstGeom>
          <a:noFill/>
        </p:spPr>
        <p:txBody>
          <a:bodyPr wrap="none" rtlCol="0">
            <a:spAutoFit/>
          </a:bodyPr>
          <a:lstStyle/>
          <a:p>
            <a:r>
              <a:rPr lang="it-IT" sz="1200" i="1">
                <a:solidFill>
                  <a:srgbClr val="000090"/>
                </a:solidFill>
              </a:rPr>
              <a:t>Attanasio Candela-LNGS</a:t>
            </a:r>
          </a:p>
        </p:txBody>
      </p:sp>
      <p:pic>
        <p:nvPicPr>
          <p:cNvPr id="10" name="Immagine 9"/>
          <p:cNvPicPr>
            <a:picLocks noChangeAspect="1"/>
          </p:cNvPicPr>
          <p:nvPr/>
        </p:nvPicPr>
        <p:blipFill>
          <a:blip r:embed="rId3"/>
          <a:stretch>
            <a:fillRect/>
          </a:stretch>
        </p:blipFill>
        <p:spPr>
          <a:xfrm>
            <a:off x="2909452" y="2473396"/>
            <a:ext cx="2986383" cy="2146463"/>
          </a:xfrm>
          <a:prstGeom prst="rect">
            <a:avLst/>
          </a:prstGeom>
        </p:spPr>
      </p:pic>
      <p:sp>
        <p:nvSpPr>
          <p:cNvPr id="3" name="CasellaDiTesto 2"/>
          <p:cNvSpPr txBox="1"/>
          <p:nvPr/>
        </p:nvSpPr>
        <p:spPr>
          <a:xfrm>
            <a:off x="2068564" y="4666039"/>
            <a:ext cx="4773405" cy="307777"/>
          </a:xfrm>
          <a:prstGeom prst="rect">
            <a:avLst/>
          </a:prstGeom>
          <a:noFill/>
        </p:spPr>
        <p:txBody>
          <a:bodyPr wrap="none" rtlCol="0">
            <a:spAutoFit/>
          </a:bodyPr>
          <a:lstStyle/>
          <a:p>
            <a:r>
              <a:rPr lang="it-IT" sz="1400" i="1">
                <a:solidFill>
                  <a:srgbClr val="000090"/>
                </a:solidFill>
              </a:rPr>
              <a:t>Comunicare: essere </a:t>
            </a:r>
            <a:r>
              <a:rPr lang="it-IT" sz="1400" b="1" i="1">
                <a:solidFill>
                  <a:srgbClr val="000090"/>
                </a:solidFill>
              </a:rPr>
              <a:t>in</a:t>
            </a:r>
            <a:r>
              <a:rPr lang="it-IT" sz="1400" i="1">
                <a:solidFill>
                  <a:srgbClr val="000090"/>
                </a:solidFill>
              </a:rPr>
              <a:t> </a:t>
            </a:r>
            <a:r>
              <a:rPr lang="it-IT" sz="1400" b="1" i="1">
                <a:solidFill>
                  <a:srgbClr val="000090"/>
                </a:solidFill>
              </a:rPr>
              <a:t>relazione </a:t>
            </a:r>
            <a:r>
              <a:rPr lang="it-IT" sz="1400" i="1">
                <a:solidFill>
                  <a:srgbClr val="000090"/>
                </a:solidFill>
              </a:rPr>
              <a:t>verbale o scritta con qualcuno</a:t>
            </a:r>
          </a:p>
        </p:txBody>
      </p:sp>
      <p:sp>
        <p:nvSpPr>
          <p:cNvPr id="5" name="CasellaDiTesto 4"/>
          <p:cNvSpPr txBox="1"/>
          <p:nvPr/>
        </p:nvSpPr>
        <p:spPr>
          <a:xfrm>
            <a:off x="2251363" y="1880607"/>
            <a:ext cx="4440515" cy="523220"/>
          </a:xfrm>
          <a:prstGeom prst="rect">
            <a:avLst/>
          </a:prstGeom>
          <a:noFill/>
        </p:spPr>
        <p:txBody>
          <a:bodyPr wrap="none" rtlCol="0">
            <a:spAutoFit/>
          </a:bodyPr>
          <a:lstStyle/>
          <a:p>
            <a:r>
              <a:rPr lang="it-IT" sz="2800" i="1">
                <a:solidFill>
                  <a:srgbClr val="000090"/>
                </a:solidFill>
              </a:rPr>
              <a:t>Problemi di…comunicazione</a:t>
            </a:r>
          </a:p>
        </p:txBody>
      </p:sp>
    </p:spTree>
    <p:extLst>
      <p:ext uri="{BB962C8B-B14F-4D97-AF65-F5344CB8AC3E}">
        <p14:creationId xmlns:p14="http://schemas.microsoft.com/office/powerpoint/2010/main" val="1589905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1260732" y="387307"/>
            <a:ext cx="6506233" cy="830997"/>
          </a:xfrm>
          <a:prstGeom prst="rect">
            <a:avLst/>
          </a:prstGeom>
          <a:solidFill>
            <a:srgbClr val="FFEAC3"/>
          </a:solidFill>
          <a:ln w="28575" cmpd="sng">
            <a:solidFill>
              <a:srgbClr val="F0B57A"/>
            </a:solidFill>
          </a:ln>
        </p:spPr>
        <p:txBody>
          <a:bodyPr wrap="square" rtlCol="0" anchor="t">
            <a:spAutoFit/>
          </a:bodyPr>
          <a:lstStyle/>
          <a:p>
            <a:pPr algn="ctr"/>
            <a:r>
              <a:rPr lang="it-IT" sz="2400" b="1"/>
              <a:t>Tuto questo può spiegare il fatto che…</a:t>
            </a:r>
          </a:p>
          <a:p>
            <a:pPr algn="ctr"/>
            <a:endParaRPr lang="it-IT" sz="2400" b="1"/>
          </a:p>
        </p:txBody>
      </p:sp>
      <p:sp>
        <p:nvSpPr>
          <p:cNvPr id="9" name="CasellaDiTesto 8"/>
          <p:cNvSpPr txBox="1"/>
          <p:nvPr/>
        </p:nvSpPr>
        <p:spPr>
          <a:xfrm>
            <a:off x="523875" y="1590675"/>
            <a:ext cx="8162301" cy="1631216"/>
          </a:xfrm>
          <a:prstGeom prst="rect">
            <a:avLst/>
          </a:prstGeom>
          <a:solidFill>
            <a:srgbClr val="FFEAC3"/>
          </a:solidFill>
          <a:ln>
            <a:solidFill>
              <a:srgbClr val="F0B57A"/>
            </a:solidFill>
          </a:ln>
        </p:spPr>
        <p:txBody>
          <a:bodyPr wrap="square" rtlCol="0" anchor="t">
            <a:spAutoFit/>
          </a:bodyPr>
          <a:lstStyle/>
          <a:p>
            <a:pPr algn="just"/>
            <a:r>
              <a:rPr lang="it-IT" sz="2000" i="1">
                <a:solidFill>
                  <a:srgbClr val="000090"/>
                </a:solidFill>
              </a:rPr>
              <a:t>…l’INFN prende scarsamente in considerazione la collaborazione?</a:t>
            </a:r>
          </a:p>
          <a:p>
            <a:pPr algn="just"/>
            <a:r>
              <a:rPr lang="it-IT" sz="2000" i="1">
                <a:solidFill>
                  <a:srgbClr val="000090"/>
                </a:solidFill>
              </a:rPr>
              <a:t>…si rasentano forme di razzismo?</a:t>
            </a:r>
          </a:p>
          <a:p>
            <a:pPr algn="just"/>
            <a:r>
              <a:rPr lang="it-IT" sz="2000" i="1">
                <a:solidFill>
                  <a:srgbClr val="000090"/>
                </a:solidFill>
              </a:rPr>
              <a:t>…si applicano modelli competitivi, salvo poi usare regole a proprio uso e consumo?</a:t>
            </a:r>
          </a:p>
          <a:p>
            <a:pPr algn="just"/>
            <a:r>
              <a:rPr lang="it-IT" sz="2000" i="1">
                <a:solidFill>
                  <a:srgbClr val="000090"/>
                </a:solidFill>
              </a:rPr>
              <a:t>…la parola “condivisione” sia quasi una sconosciuta?</a:t>
            </a:r>
          </a:p>
        </p:txBody>
      </p:sp>
      <p:pic>
        <p:nvPicPr>
          <p:cNvPr id="11" name="Immagin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13180" y="110723"/>
            <a:ext cx="720000" cy="72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asellaDiTesto 5"/>
          <p:cNvSpPr txBox="1"/>
          <p:nvPr/>
        </p:nvSpPr>
        <p:spPr>
          <a:xfrm>
            <a:off x="116165" y="813743"/>
            <a:ext cx="717015" cy="338554"/>
          </a:xfrm>
          <a:prstGeom prst="rect">
            <a:avLst/>
          </a:prstGeom>
          <a:noFill/>
        </p:spPr>
        <p:txBody>
          <a:bodyPr wrap="square" rtlCol="0">
            <a:spAutoFit/>
          </a:bodyPr>
          <a:lstStyle/>
          <a:p>
            <a:pPr lvl="0" algn="ctr"/>
            <a:r>
              <a:rPr lang="en-US" sz="400">
                <a:solidFill>
                  <a:srgbClr val="000000"/>
                </a:solidFill>
              </a:rPr>
              <a:t>Creative Commons Attribution-Share Alike 2.0 Generic </a:t>
            </a:r>
          </a:p>
          <a:p>
            <a:endParaRPr lang="it-IT" sz="400"/>
          </a:p>
        </p:txBody>
      </p:sp>
      <p:sp>
        <p:nvSpPr>
          <p:cNvPr id="10" name="CasellaDiTesto 9"/>
          <p:cNvSpPr txBox="1"/>
          <p:nvPr/>
        </p:nvSpPr>
        <p:spPr>
          <a:xfrm>
            <a:off x="523875" y="3524250"/>
            <a:ext cx="8162301" cy="2554545"/>
          </a:xfrm>
          <a:prstGeom prst="rect">
            <a:avLst/>
          </a:prstGeom>
          <a:solidFill>
            <a:srgbClr val="FFEAC3"/>
          </a:solidFill>
          <a:ln>
            <a:solidFill>
              <a:srgbClr val="F0B57A"/>
            </a:solidFill>
          </a:ln>
        </p:spPr>
        <p:txBody>
          <a:bodyPr wrap="square" rtlCol="0" anchor="t">
            <a:spAutoFit/>
          </a:bodyPr>
          <a:lstStyle/>
          <a:p>
            <a:pPr algn="just"/>
            <a:r>
              <a:rPr lang="it-IT" sz="2000" i="1">
                <a:solidFill>
                  <a:srgbClr val="FF0000"/>
                </a:solidFill>
              </a:rPr>
              <a:t>Ricordiamo:</a:t>
            </a:r>
            <a:endParaRPr lang="it-IT" sz="2000"/>
          </a:p>
          <a:p>
            <a:pPr algn="just"/>
            <a:endParaRPr lang="it-IT" sz="2000" i="1">
              <a:solidFill>
                <a:srgbClr val="FF0000"/>
              </a:solidFill>
            </a:endParaRPr>
          </a:p>
          <a:p>
            <a:pPr marL="342900" indent="-342900" algn="just">
              <a:buFont typeface="Arial"/>
              <a:buChar char="•"/>
            </a:pPr>
            <a:r>
              <a:rPr lang="it-IT" sz="2000" i="1">
                <a:solidFill>
                  <a:srgbClr val="000090"/>
                </a:solidFill>
              </a:rPr>
              <a:t>la collaborazione è alla base di ogni successo lavorativo.</a:t>
            </a:r>
            <a:endParaRPr sz="2000"/>
          </a:p>
          <a:p>
            <a:pPr marL="342900" indent="-342900" algn="just">
              <a:buFont typeface="Arial"/>
              <a:buChar char="•"/>
            </a:pPr>
            <a:r>
              <a:rPr lang="it-IT" sz="2000" i="1">
                <a:solidFill>
                  <a:srgbClr val="000090"/>
                </a:solidFill>
              </a:rPr>
              <a:t>è vero che imporsi ci fa sentire importanti, ma può far star male gli altri !</a:t>
            </a:r>
          </a:p>
          <a:p>
            <a:pPr marL="342900" indent="-342900" algn="just">
              <a:buFont typeface="Arial"/>
              <a:buChar char="•"/>
            </a:pPr>
            <a:endParaRPr lang="it-IT" sz="2000" i="1">
              <a:solidFill>
                <a:srgbClr val="000090"/>
              </a:solidFill>
            </a:endParaRPr>
          </a:p>
          <a:p>
            <a:pPr algn="ctr"/>
            <a:r>
              <a:rPr lang="it-IT" sz="2000" i="1">
                <a:solidFill>
                  <a:srgbClr val="000090"/>
                </a:solidFill>
              </a:rPr>
              <a:t>Proviamo a dare un esempio migliore. Già questo sarebbe un gran successo!</a:t>
            </a:r>
          </a:p>
          <a:p>
            <a:pPr algn="just"/>
            <a:endParaRPr lang="it-IT" sz="2000" i="1">
              <a:solidFill>
                <a:srgbClr val="000090"/>
              </a:solidFill>
            </a:endParaRPr>
          </a:p>
          <a:p>
            <a:pPr algn="ctr"/>
            <a:r>
              <a:rPr lang="it-IT" sz="2000" i="1">
                <a:solidFill>
                  <a:srgbClr val="FF0000"/>
                </a:solidFill>
              </a:rPr>
              <a:t>A chi conviene la conflittualità?</a:t>
            </a:r>
          </a:p>
        </p:txBody>
      </p:sp>
    </p:spTree>
    <p:extLst>
      <p:ext uri="{BB962C8B-B14F-4D97-AF65-F5344CB8AC3E}">
        <p14:creationId xmlns:p14="http://schemas.microsoft.com/office/powerpoint/2010/main" val="1758485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65404" y="1799672"/>
            <a:ext cx="8265052" cy="1600438"/>
          </a:xfrm>
          <a:prstGeom prst="rect">
            <a:avLst/>
          </a:prstGeom>
          <a:solidFill>
            <a:srgbClr val="FFF0CC"/>
          </a:solidFill>
          <a:ln>
            <a:solidFill>
              <a:srgbClr val="F0B57A"/>
            </a:solidFill>
          </a:ln>
        </p:spPr>
        <p:txBody>
          <a:bodyPr wrap="square" anchor="t">
            <a:spAutoFit/>
          </a:bodyPr>
          <a:lstStyle/>
          <a:p>
            <a:pPr algn="ctr"/>
            <a:r>
              <a:rPr lang="it-IT" sz="1400" i="1">
                <a:solidFill>
                  <a:srgbClr val="FF0000"/>
                </a:solidFill>
              </a:rPr>
              <a:t>A cui piacerebbe avere queste caratteristiche:</a:t>
            </a:r>
          </a:p>
          <a:p>
            <a:pPr algn="ctr"/>
            <a:r>
              <a:rPr lang="it-IT" sz="1400" i="1"/>
              <a:t> </a:t>
            </a:r>
          </a:p>
          <a:p>
            <a:pPr marL="342900" indent="-342900" algn="just">
              <a:buClr>
                <a:srgbClr val="FF0000"/>
              </a:buClr>
              <a:buFont typeface="+mj-ea"/>
              <a:buAutoNum type="circleNumDbPlain"/>
            </a:pPr>
            <a:r>
              <a:rPr lang="it-IT" sz="1400"/>
              <a:t>essere un significativo punto di riferimento per i Colleghi;</a:t>
            </a:r>
          </a:p>
          <a:p>
            <a:pPr marL="342900" indent="-342900" algn="just">
              <a:buClr>
                <a:srgbClr val="FF0000"/>
              </a:buClr>
              <a:buFont typeface="+mj-ea"/>
              <a:buAutoNum type="circleNumDbPlain"/>
            </a:pPr>
            <a:r>
              <a:rPr lang="it-IT" sz="1400"/>
              <a:t>sentire il “privilegio” di poter “rappresentare” i Colleghi sapendo di essere ben supportato;</a:t>
            </a:r>
          </a:p>
          <a:p>
            <a:pPr marL="342900" indent="-342900" algn="just">
              <a:buClr>
                <a:srgbClr val="FF0000"/>
              </a:buClr>
              <a:buFont typeface="+mj-ea"/>
              <a:buAutoNum type="circleNumDbPlain"/>
            </a:pPr>
            <a:r>
              <a:rPr lang="it-IT" sz="1400"/>
              <a:t>avere la collaborazione di tutti;</a:t>
            </a:r>
          </a:p>
          <a:p>
            <a:pPr marL="342900" indent="-342900" algn="just">
              <a:buClr>
                <a:srgbClr val="FF0000"/>
              </a:buClr>
              <a:buFont typeface="+mj-ea"/>
              <a:buAutoNum type="circleNumDbPlain"/>
            </a:pPr>
            <a:r>
              <a:rPr lang="it-IT" sz="1400"/>
              <a:t>essere accettato con grande empatia;</a:t>
            </a:r>
          </a:p>
          <a:p>
            <a:pPr marL="342900" indent="-342900" algn="just">
              <a:buClr>
                <a:srgbClr val="FF0000"/>
              </a:buClr>
              <a:buFont typeface="+mj-ea"/>
              <a:buAutoNum type="circleNumDbPlain"/>
            </a:pPr>
            <a:r>
              <a:rPr lang="it-IT" sz="1400"/>
              <a:t>avere sempre la soluzione giusta.</a:t>
            </a:r>
          </a:p>
        </p:txBody>
      </p:sp>
      <p:sp>
        <p:nvSpPr>
          <p:cNvPr id="6" name="CasellaDiTesto 5"/>
          <p:cNvSpPr txBox="1"/>
          <p:nvPr/>
        </p:nvSpPr>
        <p:spPr>
          <a:xfrm>
            <a:off x="1209023" y="196200"/>
            <a:ext cx="6899980" cy="646331"/>
          </a:xfrm>
          <a:prstGeom prst="rect">
            <a:avLst/>
          </a:prstGeom>
          <a:solidFill>
            <a:srgbClr val="FFF0CC"/>
          </a:solidFill>
          <a:ln>
            <a:solidFill>
              <a:srgbClr val="F0B57A"/>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it-IT" b="1" i="1"/>
              <a:t>Fortunatamente, “persone di potere” dotate di carisma e prive di narcisismo esistono!!!</a:t>
            </a:r>
          </a:p>
        </p:txBody>
      </p:sp>
      <p:pic>
        <p:nvPicPr>
          <p:cNvPr id="11" name="Immagin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13180" y="191538"/>
            <a:ext cx="720000" cy="72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CasellaDiTesto 11"/>
          <p:cNvSpPr txBox="1"/>
          <p:nvPr/>
        </p:nvSpPr>
        <p:spPr>
          <a:xfrm>
            <a:off x="116466" y="929592"/>
            <a:ext cx="720000" cy="288000"/>
          </a:xfrm>
          <a:prstGeom prst="rect">
            <a:avLst/>
          </a:prstGeom>
          <a:noFill/>
        </p:spPr>
        <p:txBody>
          <a:bodyPr wrap="square" rtlCol="0">
            <a:spAutoFit/>
          </a:bodyPr>
          <a:lstStyle/>
          <a:p>
            <a:pPr lvl="0" algn="ctr"/>
            <a:r>
              <a:rPr lang="en-US" sz="400">
                <a:solidFill>
                  <a:srgbClr val="000000"/>
                </a:solidFill>
              </a:rPr>
              <a:t>Creative Commons Attribution-Share Alike 2.0 Generic </a:t>
            </a:r>
          </a:p>
        </p:txBody>
      </p:sp>
      <p:sp>
        <p:nvSpPr>
          <p:cNvPr id="9" name="Rettangolo 8"/>
          <p:cNvSpPr/>
          <p:nvPr/>
        </p:nvSpPr>
        <p:spPr>
          <a:xfrm>
            <a:off x="459530" y="3631788"/>
            <a:ext cx="8265052" cy="1600438"/>
          </a:xfrm>
          <a:prstGeom prst="rect">
            <a:avLst/>
          </a:prstGeom>
          <a:solidFill>
            <a:srgbClr val="FFF0CC"/>
          </a:solidFill>
          <a:ln>
            <a:solidFill>
              <a:srgbClr val="F0B57A"/>
            </a:solidFill>
          </a:ln>
        </p:spPr>
        <p:txBody>
          <a:bodyPr wrap="square">
            <a:spAutoFit/>
          </a:bodyPr>
          <a:lstStyle/>
          <a:p>
            <a:pPr algn="ctr"/>
            <a:r>
              <a:rPr lang="it-IT" sz="1400" i="1">
                <a:solidFill>
                  <a:srgbClr val="FF0000"/>
                </a:solidFill>
              </a:rPr>
              <a:t>Ma spesso si viene assaliti da dubbi: </a:t>
            </a:r>
          </a:p>
          <a:p>
            <a:pPr algn="just"/>
            <a:endParaRPr lang="it-IT" sz="1400" i="1"/>
          </a:p>
          <a:p>
            <a:pPr marL="342900" indent="-342900" algn="just">
              <a:buClr>
                <a:srgbClr val="FF0000"/>
              </a:buClr>
              <a:buFont typeface="+mj-ea"/>
              <a:buAutoNum type="circleNumDbPlain"/>
            </a:pPr>
            <a:r>
              <a:rPr lang="it-IT" sz="1400"/>
              <a:t>riuscirò ad essere rappresentativo?</a:t>
            </a:r>
          </a:p>
          <a:p>
            <a:pPr marL="342900" indent="-342900" algn="just">
              <a:buClr>
                <a:srgbClr val="FF0000"/>
              </a:buClr>
              <a:buFont typeface="+mj-ea"/>
              <a:buAutoNum type="circleNumDbPlain"/>
            </a:pPr>
            <a:r>
              <a:rPr lang="it-IT" sz="1400"/>
              <a:t>avrò un buon  feedback con i Colleghi (o rappresento solo me stesso?);</a:t>
            </a:r>
          </a:p>
          <a:p>
            <a:pPr marL="342900" indent="-342900" algn="just">
              <a:buClr>
                <a:srgbClr val="FF0000"/>
              </a:buClr>
              <a:buFont typeface="+mj-ea"/>
              <a:buAutoNum type="circleNumDbPlain"/>
            </a:pPr>
            <a:r>
              <a:rPr lang="it-IT" sz="1400"/>
              <a:t>sarò all’altezza nel saper interpretare i regolamenti? </a:t>
            </a:r>
          </a:p>
          <a:p>
            <a:pPr marL="342900" indent="-342900" algn="just">
              <a:buClr>
                <a:srgbClr val="FF0000"/>
              </a:buClr>
              <a:buFont typeface="+mj-ea"/>
              <a:buAutoNum type="circleNumDbPlain"/>
            </a:pPr>
            <a:r>
              <a:rPr lang="it-IT" sz="1400" err="1"/>
              <a:t>sopravviverò</a:t>
            </a:r>
            <a:r>
              <a:rPr lang="it-IT" sz="1400"/>
              <a:t> ai Consigli di Struttura e alle riunioni istituzionali?</a:t>
            </a:r>
          </a:p>
          <a:p>
            <a:pPr marL="342900" indent="-342900" algn="just">
              <a:buClr>
                <a:srgbClr val="FF0000"/>
              </a:buClr>
              <a:buFont typeface="+mj-ea"/>
              <a:buAutoNum type="circleNumDbPlain"/>
            </a:pPr>
            <a:r>
              <a:rPr lang="it-IT" sz="1400"/>
              <a:t>a cosa servo, se i Colleghi  risolvono i problemi da soli nei modi più incredibili?</a:t>
            </a:r>
          </a:p>
        </p:txBody>
      </p:sp>
      <p:sp>
        <p:nvSpPr>
          <p:cNvPr id="3" name="CasellaDiTesto 2"/>
          <p:cNvSpPr txBox="1"/>
          <p:nvPr/>
        </p:nvSpPr>
        <p:spPr>
          <a:xfrm>
            <a:off x="3059542" y="5635925"/>
            <a:ext cx="5253181" cy="738664"/>
          </a:xfrm>
          <a:prstGeom prst="rect">
            <a:avLst/>
          </a:prstGeom>
          <a:noFill/>
          <a:ln>
            <a:solidFill>
              <a:srgbClr val="F0B57A"/>
            </a:solidFill>
          </a:ln>
        </p:spPr>
        <p:txBody>
          <a:bodyPr wrap="square" rtlCol="0" anchor="t">
            <a:spAutoFit/>
          </a:bodyPr>
          <a:lstStyle/>
          <a:p>
            <a:pPr algn="just"/>
            <a:r>
              <a:rPr lang="it-IT" sz="1400" i="1">
                <a:solidFill>
                  <a:srgbClr val="000090"/>
                </a:solidFill>
              </a:rPr>
              <a:t>Un uccello posato su un ramo non ha mai paura che il ramo si rompa, perché la sua fiducia non è nel ramo, ma nelle sue ali.</a:t>
            </a:r>
          </a:p>
          <a:p>
            <a:pPr algn="ctr"/>
            <a:r>
              <a:rPr lang="it-IT" sz="1400" i="1">
                <a:solidFill>
                  <a:srgbClr val="FF6600"/>
                </a:solidFill>
              </a:rPr>
              <a:t>Fidati sempre delle tue capacità!</a:t>
            </a:r>
          </a:p>
        </p:txBody>
      </p:sp>
      <p:pic>
        <p:nvPicPr>
          <p:cNvPr id="4" name="Immagine 3"/>
          <p:cNvPicPr>
            <a:picLocks noChangeAspect="1"/>
          </p:cNvPicPr>
          <p:nvPr/>
        </p:nvPicPr>
        <p:blipFill>
          <a:blip r:embed="rId3"/>
          <a:stretch>
            <a:fillRect/>
          </a:stretch>
        </p:blipFill>
        <p:spPr>
          <a:xfrm>
            <a:off x="874999" y="5566445"/>
            <a:ext cx="1364819" cy="1023614"/>
          </a:xfrm>
          <a:prstGeom prst="rect">
            <a:avLst/>
          </a:prstGeom>
          <a:ln w="28575" cmpd="sng">
            <a:solidFill>
              <a:srgbClr val="F0B57A"/>
            </a:solidFill>
          </a:ln>
        </p:spPr>
      </p:pic>
      <p:sp>
        <p:nvSpPr>
          <p:cNvPr id="10" name="CasellaDiTesto 9"/>
          <p:cNvSpPr txBox="1"/>
          <p:nvPr/>
        </p:nvSpPr>
        <p:spPr>
          <a:xfrm>
            <a:off x="1220571" y="1090651"/>
            <a:ext cx="6899980" cy="369332"/>
          </a:xfrm>
          <a:prstGeom prst="rect">
            <a:avLst/>
          </a:prstGeom>
          <a:solidFill>
            <a:srgbClr val="FFF0CC"/>
          </a:solidFill>
          <a:ln>
            <a:solidFill>
              <a:srgbClr val="F0B57A"/>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it-IT" b="1" i="1"/>
              <a:t>IL RAPPRESENTANTE !!!</a:t>
            </a:r>
          </a:p>
        </p:txBody>
      </p:sp>
    </p:spTree>
    <p:extLst>
      <p:ext uri="{BB962C8B-B14F-4D97-AF65-F5344CB8AC3E}">
        <p14:creationId xmlns:p14="http://schemas.microsoft.com/office/powerpoint/2010/main" val="235340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53696" y="268628"/>
            <a:ext cx="5386623" cy="467999"/>
          </a:xfrm>
          <a:prstGeom prst="rect">
            <a:avLst/>
          </a:prstGeom>
          <a:solidFill>
            <a:srgbClr val="FFF0CC"/>
          </a:solidFill>
          <a:ln w="28575" cmpd="sng">
            <a:solidFill>
              <a:srgbClr val="F0B57A"/>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it-IT" sz="2400" b="1"/>
              <a:t>ALCUNE SEMPLICI REGOLE…</a:t>
            </a:r>
          </a:p>
        </p:txBody>
      </p:sp>
      <p:sp>
        <p:nvSpPr>
          <p:cNvPr id="3" name="CasellaDiTesto 2"/>
          <p:cNvSpPr txBox="1"/>
          <p:nvPr/>
        </p:nvSpPr>
        <p:spPr>
          <a:xfrm>
            <a:off x="778741" y="965855"/>
            <a:ext cx="7834170" cy="2169825"/>
          </a:xfrm>
          <a:prstGeom prst="rect">
            <a:avLst/>
          </a:prstGeom>
          <a:solidFill>
            <a:srgbClr val="FFF0CC"/>
          </a:solidFill>
          <a:ln w="9525" cmpd="sng">
            <a:solidFill>
              <a:srgbClr val="F0B57A"/>
            </a:solidFill>
          </a:ln>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just"/>
            <a:r>
              <a:rPr lang="it-IT" b="1"/>
              <a:t>1) </a:t>
            </a:r>
            <a:r>
              <a:rPr lang="it-IT"/>
              <a:t>Dopo l’elezione a Rappresentante, indipendentemente se si conosca più o meno bene il Direttore</a:t>
            </a:r>
            <a:r>
              <a:rPr lang="it-IT">
                <a:solidFill>
                  <a:srgbClr val="000000"/>
                </a:solidFill>
              </a:rPr>
              <a:t>,</a:t>
            </a:r>
            <a:r>
              <a:rPr lang="it-IT">
                <a:solidFill>
                  <a:srgbClr val="000090"/>
                </a:solidFill>
              </a:rPr>
              <a:t>  </a:t>
            </a:r>
            <a:r>
              <a:rPr lang="it-IT" i="1">
                <a:solidFill>
                  <a:srgbClr val="FF0000"/>
                </a:solidFill>
              </a:rPr>
              <a:t>è buona norma</a:t>
            </a:r>
            <a:r>
              <a:rPr lang="it-IT"/>
              <a:t>:</a:t>
            </a:r>
          </a:p>
          <a:p>
            <a:pPr algn="just"/>
            <a:endParaRPr lang="it-IT" sz="900"/>
          </a:p>
          <a:p>
            <a:pPr marL="285750" indent="-285750" algn="just">
              <a:buFont typeface="Arial"/>
              <a:buChar char="•"/>
            </a:pPr>
            <a:r>
              <a:rPr lang="it-IT"/>
              <a:t>prendere un appuntamento ufficiale;</a:t>
            </a:r>
          </a:p>
          <a:p>
            <a:pPr marL="285750" indent="-285750" algn="just">
              <a:buFont typeface="Arial"/>
              <a:buChar char="•"/>
            </a:pPr>
            <a:r>
              <a:rPr lang="it-IT"/>
              <a:t>presentarsi;</a:t>
            </a:r>
          </a:p>
          <a:p>
            <a:pPr marL="285750" indent="-285750" algn="just">
              <a:buFont typeface="Arial"/>
              <a:buChar char="•"/>
            </a:pPr>
            <a:r>
              <a:rPr lang="it-IT"/>
              <a:t>spiegare che il vostro ruolo è teso ad un unico fine: quello di </a:t>
            </a:r>
            <a:r>
              <a:rPr lang="it-IT">
                <a:solidFill>
                  <a:srgbClr val="FF0000"/>
                </a:solidFill>
              </a:rPr>
              <a:t>collaborare</a:t>
            </a:r>
            <a:r>
              <a:rPr lang="it-IT"/>
              <a:t> per un continuo miglioramento delle condizioni lavorative della Struttura, dell’organizzazione del lavoro, dei rapporti con il Personale.</a:t>
            </a:r>
          </a:p>
        </p:txBody>
      </p:sp>
      <p:sp>
        <p:nvSpPr>
          <p:cNvPr id="4" name="CasellaDiTesto 3"/>
          <p:cNvSpPr txBox="1"/>
          <p:nvPr/>
        </p:nvSpPr>
        <p:spPr>
          <a:xfrm>
            <a:off x="790286" y="3499846"/>
            <a:ext cx="7816272" cy="3000821"/>
          </a:xfrm>
          <a:prstGeom prst="rect">
            <a:avLst/>
          </a:prstGeom>
          <a:solidFill>
            <a:srgbClr val="FFF0CC"/>
          </a:solidFill>
          <a:ln w="9525" cmpd="sng">
            <a:solidFill>
              <a:srgbClr val="F0B57A"/>
            </a:solidFill>
          </a:ln>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just"/>
            <a:r>
              <a:rPr lang="it-IT" b="1">
                <a:solidFill>
                  <a:srgbClr val="000000"/>
                </a:solidFill>
              </a:rPr>
              <a:t>2)</a:t>
            </a:r>
            <a:r>
              <a:rPr lang="it-IT" i="1">
                <a:solidFill>
                  <a:srgbClr val="000090"/>
                </a:solidFill>
              </a:rPr>
              <a:t> </a:t>
            </a:r>
            <a:r>
              <a:rPr lang="it-IT"/>
              <a:t>Dopo l’elezione a Rappresentante, indipendentemente dal fatto che si conoscano più o meno bene tutti i Colleghi e gli altri Rappresentanti,  </a:t>
            </a:r>
            <a:r>
              <a:rPr lang="it-IT" i="1">
                <a:solidFill>
                  <a:srgbClr val="FF0000"/>
                </a:solidFill>
              </a:rPr>
              <a:t>è buona norma:</a:t>
            </a:r>
          </a:p>
          <a:p>
            <a:pPr algn="just"/>
            <a:endParaRPr lang="it-IT" sz="900"/>
          </a:p>
          <a:p>
            <a:pPr marL="285750" indent="-285750" algn="just">
              <a:buFont typeface="Arial"/>
              <a:buChar char="•"/>
            </a:pPr>
            <a:r>
              <a:rPr lang="it-IT"/>
              <a:t>inviare una e-mail al Personale ringraziandolo per avervi votato, dichiarandovi disponibili a svolgere questo ruolo in perfetta sinergia con le sue esigenze;</a:t>
            </a:r>
          </a:p>
          <a:p>
            <a:pPr marL="285750" indent="-285750" algn="just">
              <a:buFont typeface="Arial"/>
              <a:buChar char="•"/>
            </a:pPr>
            <a:r>
              <a:rPr lang="it-IT"/>
              <a:t>indire un’assemblea per farvi conoscere e capire quali sono le aspettative  che  i Colleghi  ripongono nella vostra figura;</a:t>
            </a:r>
          </a:p>
          <a:p>
            <a:pPr marL="285750" indent="-285750" algn="just">
              <a:buFont typeface="Arial"/>
              <a:buChar char="•"/>
            </a:pPr>
            <a:r>
              <a:rPr lang="it-IT"/>
              <a:t>avere sin da subito un contatto con le RSU.</a:t>
            </a:r>
          </a:p>
          <a:p>
            <a:endParaRPr lang="it-IT"/>
          </a:p>
        </p:txBody>
      </p:sp>
      <p:pic>
        <p:nvPicPr>
          <p:cNvPr id="10" name="Immagin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12008" y="106061"/>
            <a:ext cx="720000" cy="72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CasellaDiTesto 10"/>
          <p:cNvSpPr txBox="1"/>
          <p:nvPr/>
        </p:nvSpPr>
        <p:spPr>
          <a:xfrm>
            <a:off x="116466" y="844115"/>
            <a:ext cx="720000" cy="288000"/>
          </a:xfrm>
          <a:prstGeom prst="rect">
            <a:avLst/>
          </a:prstGeom>
          <a:noFill/>
        </p:spPr>
        <p:txBody>
          <a:bodyPr wrap="square" rtlCol="0">
            <a:spAutoFit/>
          </a:bodyPr>
          <a:lstStyle/>
          <a:p>
            <a:pPr lvl="0" algn="ctr"/>
            <a:r>
              <a:rPr lang="en-US" sz="400">
                <a:solidFill>
                  <a:srgbClr val="000000"/>
                </a:solidFill>
              </a:rPr>
              <a:t>Creative Commons Attribution-Share Alike 2.0 Generic </a:t>
            </a:r>
          </a:p>
        </p:txBody>
      </p:sp>
    </p:spTree>
    <p:extLst>
      <p:ext uri="{BB962C8B-B14F-4D97-AF65-F5344CB8AC3E}">
        <p14:creationId xmlns:p14="http://schemas.microsoft.com/office/powerpoint/2010/main" val="1559563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721222" y="410778"/>
            <a:ext cx="3600000" cy="461665"/>
          </a:xfrm>
          <a:prstGeom prst="rect">
            <a:avLst/>
          </a:prstGeom>
          <a:solidFill>
            <a:srgbClr val="FFF0CC"/>
          </a:solidFill>
          <a:ln>
            <a:solidFill>
              <a:srgbClr val="F0B57A"/>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it-IT" sz="2400" b="1"/>
              <a:t>COSE ACCADUTE…</a:t>
            </a:r>
          </a:p>
        </p:txBody>
      </p:sp>
      <p:sp>
        <p:nvSpPr>
          <p:cNvPr id="5" name="Rettangolo 4"/>
          <p:cNvSpPr/>
          <p:nvPr/>
        </p:nvSpPr>
        <p:spPr>
          <a:xfrm>
            <a:off x="327351" y="1280179"/>
            <a:ext cx="8526492" cy="4247317"/>
          </a:xfrm>
          <a:prstGeom prst="rect">
            <a:avLst/>
          </a:prstGeom>
          <a:solidFill>
            <a:srgbClr val="FFF0CC"/>
          </a:solidFill>
          <a:ln w="9525" cmpd="sng">
            <a:solidFill>
              <a:srgbClr val="F0B57A"/>
            </a:solidFill>
          </a:ln>
        </p:spPr>
        <p:style>
          <a:lnRef idx="2">
            <a:schemeClr val="accent4"/>
          </a:lnRef>
          <a:fillRef idx="1">
            <a:schemeClr val="lt1"/>
          </a:fillRef>
          <a:effectRef idx="0">
            <a:schemeClr val="accent4"/>
          </a:effectRef>
          <a:fontRef idx="minor">
            <a:schemeClr val="dk1"/>
          </a:fontRef>
        </p:style>
        <p:txBody>
          <a:bodyPr wrap="square">
            <a:spAutoFit/>
          </a:bodyPr>
          <a:lstStyle/>
          <a:p>
            <a:endParaRPr lang="it-IT"/>
          </a:p>
          <a:p>
            <a:pPr marL="285750" indent="-285750" algn="just">
              <a:buFont typeface="Arial"/>
              <a:buChar char="•"/>
            </a:pPr>
            <a:r>
              <a:rPr lang="it-IT"/>
              <a:t>Il Direttore non sa esattamente quali siano i compiti e quale sia  l’effettivo ruolo del Rappresentante del Personale, in particolare quello/i T.A.&amp;T (il Rappresentante dei Ricercatori </a:t>
            </a:r>
            <a:r>
              <a:rPr lang="it-IT">
                <a:solidFill>
                  <a:schemeClr val="tx1"/>
                </a:solidFill>
              </a:rPr>
              <a:t>è</a:t>
            </a:r>
            <a:r>
              <a:rPr lang="it-IT"/>
              <a:t>… “un Ricercatore”, quindi ha per </a:t>
            </a:r>
            <a:r>
              <a:rPr lang="it-IT" i="1"/>
              <a:t>default</a:t>
            </a:r>
            <a:r>
              <a:rPr lang="it-IT"/>
              <a:t> credenziali di “accesso” diverse);</a:t>
            </a:r>
          </a:p>
          <a:p>
            <a:endParaRPr lang="it-IT"/>
          </a:p>
          <a:p>
            <a:pPr marL="285750" indent="-285750" algn="just">
              <a:buFont typeface="Arial"/>
              <a:buChar char="•"/>
            </a:pPr>
            <a:r>
              <a:rPr lang="it-IT"/>
              <a:t>Il Direttore convoca i Rappresentanti del Personale  su argomenti di pertinenza RSU;</a:t>
            </a:r>
          </a:p>
          <a:p>
            <a:pPr marL="285750" indent="-285750" algn="just">
              <a:buFont typeface="Arial"/>
              <a:buChar char="•"/>
            </a:pPr>
            <a:endParaRPr lang="it-IT"/>
          </a:p>
          <a:p>
            <a:pPr marL="285750" indent="-285750" algn="just">
              <a:buFont typeface="Arial"/>
              <a:buChar char="•"/>
            </a:pPr>
            <a:r>
              <a:rPr lang="it-IT"/>
              <a:t>Il Direttore considera questa figura del tutto inutile o quantomeno non ne conosce il ruolo a sufficienza;</a:t>
            </a:r>
          </a:p>
          <a:p>
            <a:pPr marL="285750" indent="-285750" algn="just">
              <a:buFont typeface="Arial"/>
              <a:buChar char="•"/>
            </a:pPr>
            <a:endParaRPr lang="it-IT"/>
          </a:p>
          <a:p>
            <a:pPr marL="285750" indent="-285750" algn="just">
              <a:buFont typeface="Arial"/>
              <a:buChar char="•"/>
            </a:pPr>
            <a:r>
              <a:rPr lang="it-IT"/>
              <a:t>Il Responsabile di Servizio gestisce il Servizio come se fosse casa propria (con regole importate da un  codice etico del tutto personale).</a:t>
            </a:r>
          </a:p>
          <a:p>
            <a:pPr marL="285750" indent="-285750" algn="just">
              <a:buFont typeface="Arial"/>
              <a:buChar char="•"/>
            </a:pPr>
            <a:endParaRPr lang="it-IT"/>
          </a:p>
        </p:txBody>
      </p:sp>
      <p:sp>
        <p:nvSpPr>
          <p:cNvPr id="2" name="CasellaDiTesto 1"/>
          <p:cNvSpPr txBox="1"/>
          <p:nvPr/>
        </p:nvSpPr>
        <p:spPr>
          <a:xfrm>
            <a:off x="2506717" y="5892547"/>
            <a:ext cx="4146087" cy="461665"/>
          </a:xfrm>
          <a:prstGeom prst="rect">
            <a:avLst/>
          </a:prstGeom>
          <a:solidFill>
            <a:srgbClr val="FFF0CC"/>
          </a:solidFill>
          <a:ln>
            <a:solidFill>
              <a:srgbClr val="F0B57A"/>
            </a:solid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it-IT" sz="2400" b="1"/>
              <a:t>Ma entriamo nei dettagli…</a:t>
            </a:r>
          </a:p>
        </p:txBody>
      </p:sp>
      <p:pic>
        <p:nvPicPr>
          <p:cNvPr id="10" name="Immagin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13180" y="191538"/>
            <a:ext cx="720000" cy="72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CasellaDiTesto 10"/>
          <p:cNvSpPr txBox="1"/>
          <p:nvPr/>
        </p:nvSpPr>
        <p:spPr>
          <a:xfrm>
            <a:off x="116466" y="929592"/>
            <a:ext cx="720000" cy="288000"/>
          </a:xfrm>
          <a:prstGeom prst="rect">
            <a:avLst/>
          </a:prstGeom>
          <a:noFill/>
        </p:spPr>
        <p:txBody>
          <a:bodyPr wrap="square" rtlCol="0">
            <a:spAutoFit/>
          </a:bodyPr>
          <a:lstStyle/>
          <a:p>
            <a:pPr lvl="0" algn="ctr"/>
            <a:r>
              <a:rPr lang="en-US" sz="400">
                <a:solidFill>
                  <a:srgbClr val="000000"/>
                </a:solidFill>
              </a:rPr>
              <a:t>Creative Commons Attribution-Share Alike 2.0 Generic </a:t>
            </a:r>
          </a:p>
        </p:txBody>
      </p:sp>
    </p:spTree>
    <p:extLst>
      <p:ext uri="{BB962C8B-B14F-4D97-AF65-F5344CB8AC3E}">
        <p14:creationId xmlns:p14="http://schemas.microsoft.com/office/powerpoint/2010/main" val="2940155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05252" y="1212537"/>
            <a:ext cx="8279998" cy="5509201"/>
          </a:xfrm>
          <a:prstGeom prst="rect">
            <a:avLst/>
          </a:prstGeom>
          <a:solidFill>
            <a:srgbClr val="FFF0CC"/>
          </a:solidFill>
          <a:ln w="9525" cmpd="sng">
            <a:solidFill>
              <a:srgbClr val="F0B57A"/>
            </a:solidFill>
          </a:ln>
        </p:spPr>
        <p:style>
          <a:lnRef idx="2">
            <a:schemeClr val="accent3"/>
          </a:lnRef>
          <a:fillRef idx="1">
            <a:schemeClr val="lt1"/>
          </a:fillRef>
          <a:effectRef idx="0">
            <a:schemeClr val="accent3"/>
          </a:effectRef>
          <a:fontRef idx="minor">
            <a:schemeClr val="dk1"/>
          </a:fontRef>
        </p:style>
        <p:txBody>
          <a:bodyPr wrap="square" rtlCol="0" anchor="t">
            <a:spAutoFit/>
          </a:bodyPr>
          <a:lstStyle/>
          <a:p>
            <a:pPr marL="285750" indent="-285750" algn="just">
              <a:buFont typeface="Wingdings" charset="2"/>
              <a:buChar char="q"/>
            </a:pPr>
            <a:r>
              <a:rPr lang="it-IT" sz="1600" b="1">
                <a:solidFill>
                  <a:srgbClr val="FF0000"/>
                </a:solidFill>
              </a:rPr>
              <a:t>Il Rappresentante è membro ufficiale del </a:t>
            </a:r>
            <a:r>
              <a:rPr lang="it-IT" sz="1600" b="1" err="1">
                <a:solidFill>
                  <a:srgbClr val="FF0000"/>
                </a:solidFill>
              </a:rPr>
              <a:t>CdS</a:t>
            </a:r>
            <a:endParaRPr lang="it-IT" sz="1600" b="1">
              <a:solidFill>
                <a:srgbClr val="FF0000"/>
              </a:solidFill>
            </a:endParaRPr>
          </a:p>
          <a:p>
            <a:pPr algn="just"/>
            <a:endParaRPr lang="it-IT" sz="1600" b="1">
              <a:solidFill>
                <a:srgbClr val="FF0000"/>
              </a:solidFill>
            </a:endParaRPr>
          </a:p>
          <a:p>
            <a:pPr marL="285750" indent="-285750" algn="just">
              <a:buFont typeface="Wingdings" charset="2"/>
              <a:buChar char="ü"/>
            </a:pPr>
            <a:r>
              <a:rPr lang="it-IT" sz="1600"/>
              <a:t>Nel contesto dei </a:t>
            </a:r>
            <a:r>
              <a:rPr lang="it-IT" sz="1600" err="1"/>
              <a:t>CdS</a:t>
            </a:r>
            <a:r>
              <a:rPr lang="it-IT" sz="1600"/>
              <a:t> siete paritetici con tutti gli altri membri.</a:t>
            </a:r>
          </a:p>
          <a:p>
            <a:pPr marL="285750" indent="-285750" algn="just">
              <a:buFont typeface="Wingdings" charset="2"/>
              <a:buChar char="ü"/>
            </a:pPr>
            <a:r>
              <a:rPr lang="it-IT" sz="1600" b="1">
                <a:solidFill>
                  <a:srgbClr val="FF0000"/>
                </a:solidFill>
              </a:rPr>
              <a:t>Tutti</a:t>
            </a:r>
            <a:r>
              <a:rPr lang="it-IT" sz="1600"/>
              <a:t> i componenti sono semplici </a:t>
            </a:r>
            <a:r>
              <a:rPr lang="it-IT" sz="1600" b="1">
                <a:solidFill>
                  <a:srgbClr val="FF0000"/>
                </a:solidFill>
              </a:rPr>
              <a:t>consiglieri</a:t>
            </a:r>
            <a:r>
              <a:rPr lang="it-IT" sz="1600"/>
              <a:t> del Direttore.</a:t>
            </a:r>
          </a:p>
          <a:p>
            <a:pPr marL="285750" indent="-285750" algn="just">
              <a:buFont typeface="Wingdings" charset="2"/>
              <a:buChar char="ü"/>
            </a:pPr>
            <a:r>
              <a:rPr lang="it-IT" sz="1600"/>
              <a:t>Il </a:t>
            </a:r>
            <a:r>
              <a:rPr lang="it-IT" sz="1600" err="1"/>
              <a:t>CdS</a:t>
            </a:r>
            <a:r>
              <a:rPr lang="it-IT" sz="1600"/>
              <a:t> è un organismo consultivo, ma ad alta valenza istituzionale.</a:t>
            </a:r>
          </a:p>
          <a:p>
            <a:pPr marL="285750" indent="-285750" algn="just">
              <a:buFont typeface="Wingdings" charset="2"/>
              <a:buChar char="ü"/>
            </a:pPr>
            <a:r>
              <a:rPr lang="it-IT" sz="1600"/>
              <a:t>E’ molto difficile, in un </a:t>
            </a:r>
            <a:r>
              <a:rPr lang="it-IT" sz="1600" err="1"/>
              <a:t>CdS</a:t>
            </a:r>
            <a:r>
              <a:rPr lang="it-IT" sz="1600"/>
              <a:t>, far valere le vostre ragioni o ottenere una rapida risposta alle vostre richieste. L’importante comunque è proporsi, cercare di essere parte attiva del Consiglio.</a:t>
            </a:r>
          </a:p>
          <a:p>
            <a:pPr marL="285750" indent="-285750" algn="just">
              <a:buFont typeface="Wingdings" charset="2"/>
              <a:buChar char="ü"/>
            </a:pPr>
            <a:r>
              <a:rPr lang="it-IT" sz="1600"/>
              <a:t>Di norma, </a:t>
            </a:r>
            <a:r>
              <a:rPr lang="it-IT" sz="1600">
                <a:solidFill>
                  <a:schemeClr val="tx1"/>
                </a:solidFill>
              </a:rPr>
              <a:t>durante queste sedute, il Direttore propone, ascolta e poi decide autonomamente (?).</a:t>
            </a:r>
          </a:p>
          <a:p>
            <a:pPr marL="285750" indent="-285750" algn="just">
              <a:buFont typeface="Wingdings" charset="2"/>
              <a:buChar char="ü"/>
            </a:pPr>
            <a:r>
              <a:rPr lang="it-IT" sz="1600">
                <a:solidFill>
                  <a:schemeClr val="tx1"/>
                </a:solidFill>
              </a:rPr>
              <a:t>Spesso il </a:t>
            </a:r>
            <a:r>
              <a:rPr lang="it-IT" sz="1600" err="1">
                <a:solidFill>
                  <a:schemeClr val="tx1"/>
                </a:solidFill>
              </a:rPr>
              <a:t>CdL</a:t>
            </a:r>
            <a:r>
              <a:rPr lang="it-IT" sz="1600">
                <a:solidFill>
                  <a:schemeClr val="tx1"/>
                </a:solidFill>
              </a:rPr>
              <a:t> è un semplice racconto di cose accadute, senza che si parli di argomenti riguardanti la vita della Struttura. Se così fatevi parte attiva segnalando argomenti di maggior interesse!</a:t>
            </a:r>
          </a:p>
          <a:p>
            <a:pPr algn="just"/>
            <a:endParaRPr lang="it-IT" sz="1600" b="1">
              <a:solidFill>
                <a:schemeClr val="tx1"/>
              </a:solidFill>
            </a:endParaRPr>
          </a:p>
          <a:p>
            <a:pPr marL="285750" indent="-285750" algn="just">
              <a:buFont typeface="Wingdings" charset="2"/>
              <a:buChar char="q"/>
            </a:pPr>
            <a:r>
              <a:rPr lang="it-IT" sz="1600" b="1">
                <a:solidFill>
                  <a:srgbClr val="FF0000"/>
                </a:solidFill>
              </a:rPr>
              <a:t>Come si devono rappresentare i Colleghi in </a:t>
            </a:r>
            <a:r>
              <a:rPr lang="it-IT" sz="1600" b="1" err="1">
                <a:solidFill>
                  <a:srgbClr val="FF0000"/>
                </a:solidFill>
              </a:rPr>
              <a:t>CdS</a:t>
            </a:r>
            <a:r>
              <a:rPr lang="it-IT" sz="1600" b="1">
                <a:solidFill>
                  <a:srgbClr val="FF0000"/>
                </a:solidFill>
              </a:rPr>
              <a:t>?</a:t>
            </a:r>
          </a:p>
          <a:p>
            <a:pPr algn="just"/>
            <a:endParaRPr lang="it-IT" sz="1600" b="1">
              <a:solidFill>
                <a:srgbClr val="FF0000"/>
              </a:solidFill>
            </a:endParaRPr>
          </a:p>
          <a:p>
            <a:pPr marL="285750" indent="-285750" algn="just">
              <a:buFont typeface="Wingdings" charset="2"/>
              <a:buChar char="ü"/>
            </a:pPr>
            <a:r>
              <a:rPr lang="it-IT" sz="1600"/>
              <a:t>In genere, portare un’idea o una richiesta in </a:t>
            </a:r>
            <a:r>
              <a:rPr lang="it-IT" sz="1600" err="1"/>
              <a:t>CdS</a:t>
            </a:r>
            <a:r>
              <a:rPr lang="it-IT" sz="1600"/>
              <a:t>, serve comunque a far sentire la vostra voce di Rappresentante e, comunque, vi fa sentire parte integrante del sistema;</a:t>
            </a:r>
          </a:p>
          <a:p>
            <a:pPr marL="285750" indent="-285750" algn="just">
              <a:buFont typeface="Wingdings" charset="2"/>
              <a:buChar char="ü"/>
            </a:pPr>
            <a:r>
              <a:rPr lang="it-IT" sz="1600"/>
              <a:t>non siate timidi, anche un insuccesso o una risposta sgarbata possono essere positivi;</a:t>
            </a:r>
          </a:p>
          <a:p>
            <a:pPr marL="285750" indent="-285750" algn="just">
              <a:buFont typeface="Wingdings" charset="2"/>
              <a:buChar char="ü"/>
            </a:pPr>
            <a:r>
              <a:rPr lang="it-IT" sz="1600"/>
              <a:t>utilizzate le </a:t>
            </a:r>
            <a:r>
              <a:rPr lang="it-IT" sz="1600" i="1"/>
              <a:t>“varie ed eventuali” </a:t>
            </a:r>
            <a:r>
              <a:rPr lang="it-IT" sz="1600"/>
              <a:t>per far notare le vostra presenza…c’è sempre qualcosa da suggerire o da proporre!</a:t>
            </a:r>
          </a:p>
          <a:p>
            <a:pPr algn="just"/>
            <a:endParaRPr lang="it-IT" sz="1600"/>
          </a:p>
        </p:txBody>
      </p:sp>
      <p:sp>
        <p:nvSpPr>
          <p:cNvPr id="6" name="CasellaDiTesto 5"/>
          <p:cNvSpPr txBox="1"/>
          <p:nvPr/>
        </p:nvSpPr>
        <p:spPr>
          <a:xfrm>
            <a:off x="2579444" y="473266"/>
            <a:ext cx="3970959" cy="461665"/>
          </a:xfrm>
          <a:prstGeom prst="rect">
            <a:avLst/>
          </a:prstGeom>
          <a:solidFill>
            <a:srgbClr val="FFF0CC"/>
          </a:solidFill>
          <a:ln>
            <a:solidFill>
              <a:srgbClr val="F0B57A"/>
            </a:solid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it-IT" sz="2400" b="1"/>
              <a:t>Consigli di Struttura (</a:t>
            </a:r>
            <a:r>
              <a:rPr lang="it-IT" sz="2400" b="1" err="1"/>
              <a:t>CdS</a:t>
            </a:r>
            <a:r>
              <a:rPr lang="it-IT" sz="2400" b="1"/>
              <a:t>)</a:t>
            </a:r>
          </a:p>
        </p:txBody>
      </p:sp>
      <p:pic>
        <p:nvPicPr>
          <p:cNvPr id="10" name="Immagine 4"/>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13180" y="106061"/>
            <a:ext cx="720000" cy="72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CasellaDiTesto 10"/>
          <p:cNvSpPr txBox="1"/>
          <p:nvPr/>
        </p:nvSpPr>
        <p:spPr>
          <a:xfrm>
            <a:off x="116466" y="795271"/>
            <a:ext cx="720000" cy="288000"/>
          </a:xfrm>
          <a:prstGeom prst="rect">
            <a:avLst/>
          </a:prstGeom>
          <a:noFill/>
        </p:spPr>
        <p:txBody>
          <a:bodyPr wrap="square" rtlCol="0">
            <a:spAutoFit/>
          </a:bodyPr>
          <a:lstStyle/>
          <a:p>
            <a:pPr lvl="0" algn="ctr"/>
            <a:r>
              <a:rPr lang="en-US" sz="400">
                <a:solidFill>
                  <a:srgbClr val="000000"/>
                </a:solidFill>
              </a:rPr>
              <a:t>Creative Commons Attribution-Share Alike 2.0 Generic </a:t>
            </a:r>
          </a:p>
        </p:txBody>
      </p:sp>
    </p:spTree>
    <p:extLst>
      <p:ext uri="{BB962C8B-B14F-4D97-AF65-F5344CB8AC3E}">
        <p14:creationId xmlns:p14="http://schemas.microsoft.com/office/powerpoint/2010/main" val="3061599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430857" y="1596754"/>
            <a:ext cx="8280000" cy="4770537"/>
          </a:xfrm>
          <a:prstGeom prst="rect">
            <a:avLst/>
          </a:prstGeom>
          <a:solidFill>
            <a:srgbClr val="FFF0CC"/>
          </a:solidFill>
          <a:ln w="9525" cmpd="sng">
            <a:solidFill>
              <a:srgbClr val="F0B57A"/>
            </a:solidFill>
          </a:ln>
        </p:spPr>
        <p:style>
          <a:lnRef idx="2">
            <a:schemeClr val="accent4"/>
          </a:lnRef>
          <a:fillRef idx="1">
            <a:schemeClr val="lt1"/>
          </a:fillRef>
          <a:effectRef idx="0">
            <a:schemeClr val="accent4"/>
          </a:effectRef>
          <a:fontRef idx="minor">
            <a:schemeClr val="dk1"/>
          </a:fontRef>
        </p:style>
        <p:txBody>
          <a:bodyPr wrap="square" anchor="t">
            <a:spAutoFit/>
          </a:bodyPr>
          <a:lstStyle/>
          <a:p>
            <a:pPr marL="285750" indent="-285750" algn="just">
              <a:buFont typeface="Wingdings" charset="2"/>
              <a:buChar char="q"/>
            </a:pPr>
            <a:endParaRPr lang="it-IT" sz="1600" b="1">
              <a:solidFill>
                <a:srgbClr val="FF0000"/>
              </a:solidFill>
            </a:endParaRPr>
          </a:p>
          <a:p>
            <a:pPr marL="285750" indent="-285750" algn="just">
              <a:buFont typeface="Wingdings" charset="2"/>
              <a:buChar char="q"/>
            </a:pPr>
            <a:r>
              <a:rPr lang="it-IT" sz="1600" b="1">
                <a:solidFill>
                  <a:srgbClr val="FF0000"/>
                </a:solidFill>
              </a:rPr>
              <a:t>Quali azioni mettere in atto</a:t>
            </a:r>
            <a:r>
              <a:rPr lang="it-IT" sz="1600" b="1" i="1">
                <a:solidFill>
                  <a:srgbClr val="FF0000"/>
                </a:solidFill>
              </a:rPr>
              <a:t> </a:t>
            </a:r>
            <a:r>
              <a:rPr lang="it-IT" sz="1600" b="1" u="sng">
                <a:solidFill>
                  <a:srgbClr val="FF0000"/>
                </a:solidFill>
              </a:rPr>
              <a:t>prima</a:t>
            </a:r>
            <a:r>
              <a:rPr lang="it-IT" sz="1600" b="1" i="1">
                <a:solidFill>
                  <a:srgbClr val="FF0000"/>
                </a:solidFill>
              </a:rPr>
              <a:t> </a:t>
            </a:r>
            <a:r>
              <a:rPr lang="it-IT" sz="1600" b="1">
                <a:solidFill>
                  <a:srgbClr val="FF0000"/>
                </a:solidFill>
              </a:rPr>
              <a:t>di un </a:t>
            </a:r>
            <a:r>
              <a:rPr lang="it-IT" sz="1600" b="1" err="1">
                <a:solidFill>
                  <a:srgbClr val="FF0000"/>
                </a:solidFill>
              </a:rPr>
              <a:t>CdS</a:t>
            </a:r>
            <a:r>
              <a:rPr lang="it-IT" sz="1600" b="1">
                <a:solidFill>
                  <a:srgbClr val="FF0000"/>
                </a:solidFill>
              </a:rPr>
              <a:t>?</a:t>
            </a:r>
          </a:p>
          <a:p>
            <a:pPr algn="just"/>
            <a:endParaRPr lang="it-IT" sz="1600" b="1">
              <a:solidFill>
                <a:srgbClr val="FF0000"/>
              </a:solidFill>
            </a:endParaRPr>
          </a:p>
          <a:p>
            <a:pPr marL="285750" indent="-285750" algn="just">
              <a:buFont typeface="Wingdings" charset="2"/>
              <a:buChar char="ü"/>
            </a:pPr>
            <a:r>
              <a:rPr lang="it-IT" sz="1600"/>
              <a:t>Sarebbe auspicabile, che prima di ogni </a:t>
            </a:r>
            <a:r>
              <a:rPr lang="it-IT" sz="1600" err="1"/>
              <a:t>CdS</a:t>
            </a:r>
            <a:r>
              <a:rPr lang="it-IT" sz="1600"/>
              <a:t>, i </a:t>
            </a:r>
            <a:r>
              <a:rPr lang="it-IT" sz="1600" err="1"/>
              <a:t>Rappr</a:t>
            </a:r>
            <a:r>
              <a:rPr lang="it-IT" sz="1600"/>
              <a:t>. del Pers. T.A.&amp;T (e perché no, anche quello dei Ricercatori) si incontrassero per un momento di confronto e per portare congiuntamente all’attenzione del Consiglio, in maniera propositiva, tematiche di comune interesse. In caso di importanti richieste, potrebbe essere utile parlarne prima col Direttore in un incontro privato e, magari, ribadire successivamente i concetti in seduta congiunta.</a:t>
            </a:r>
            <a:endParaRPr lang="it-IT" sz="1600" b="1">
              <a:solidFill>
                <a:srgbClr val="FF0000"/>
              </a:solidFill>
            </a:endParaRPr>
          </a:p>
          <a:p>
            <a:pPr marL="285750" indent="-285750" algn="just">
              <a:buFont typeface="Wingdings" charset="2"/>
              <a:buChar char="q"/>
            </a:pPr>
            <a:endParaRPr lang="it-IT" sz="1600" b="1">
              <a:solidFill>
                <a:srgbClr val="FF0000"/>
              </a:solidFill>
            </a:endParaRPr>
          </a:p>
          <a:p>
            <a:pPr marL="285750" indent="-285750" algn="just">
              <a:buFont typeface="Wingdings" charset="2"/>
              <a:buChar char="q"/>
            </a:pPr>
            <a:r>
              <a:rPr lang="it-IT" sz="1600" b="1">
                <a:solidFill>
                  <a:srgbClr val="FF0000"/>
                </a:solidFill>
              </a:rPr>
              <a:t>Quali azioni mettere in atto per informare il Personale </a:t>
            </a:r>
            <a:r>
              <a:rPr lang="it-IT" sz="1600" b="1" u="sng">
                <a:solidFill>
                  <a:srgbClr val="FF0000"/>
                </a:solidFill>
              </a:rPr>
              <a:t>dopo</a:t>
            </a:r>
            <a:r>
              <a:rPr lang="it-IT" sz="1600" b="1">
                <a:solidFill>
                  <a:srgbClr val="FF0000"/>
                </a:solidFill>
              </a:rPr>
              <a:t> un </a:t>
            </a:r>
            <a:r>
              <a:rPr lang="it-IT" sz="1600" b="1" err="1">
                <a:solidFill>
                  <a:srgbClr val="FF0000"/>
                </a:solidFill>
              </a:rPr>
              <a:t>CdS</a:t>
            </a:r>
            <a:r>
              <a:rPr lang="it-IT" sz="1600" b="1">
                <a:solidFill>
                  <a:srgbClr val="FF0000"/>
                </a:solidFill>
              </a:rPr>
              <a:t>?</a:t>
            </a:r>
          </a:p>
          <a:p>
            <a:pPr algn="just"/>
            <a:endParaRPr lang="it-IT" sz="1600" b="1">
              <a:solidFill>
                <a:srgbClr val="FF0000"/>
              </a:solidFill>
            </a:endParaRPr>
          </a:p>
          <a:p>
            <a:pPr marL="285750" indent="-285750" algn="just">
              <a:buFont typeface="Wingdings" charset="2"/>
              <a:buChar char="ü"/>
            </a:pPr>
            <a:r>
              <a:rPr lang="it-IT" sz="1600"/>
              <a:t>Se possibile inviate via e-mail ai Colleghi, </a:t>
            </a:r>
            <a:r>
              <a:rPr lang="it-IT" sz="1600">
                <a:solidFill>
                  <a:srgbClr val="FF0000"/>
                </a:solidFill>
              </a:rPr>
              <a:t>entro pochi giorni dal </a:t>
            </a:r>
            <a:r>
              <a:rPr lang="it-IT" sz="1600" err="1">
                <a:solidFill>
                  <a:srgbClr val="FF0000"/>
                </a:solidFill>
              </a:rPr>
              <a:t>CdS</a:t>
            </a:r>
            <a:r>
              <a:rPr lang="it-IT" sz="1600"/>
              <a:t>, un vostro resoconto. E’ una cosa molto gradita, in genere i Direttori non sono contrari. In caso che in </a:t>
            </a:r>
            <a:r>
              <a:rPr lang="it-IT" sz="1600" err="1"/>
              <a:t>CdS</a:t>
            </a:r>
            <a:r>
              <a:rPr lang="it-IT" sz="1600"/>
              <a:t> si trattino “notizie riservate” evitate di parlarne in giro. Quando si parla del Personale, e c’è stato un vostro intervento, accertatevi che sia messo a verbale. Potrete sempre avvalervi del verbale “ufficiale” per dimostrare la vostra posizione.</a:t>
            </a:r>
          </a:p>
          <a:p>
            <a:pPr marL="285750" indent="-285750" algn="just">
              <a:buFont typeface="Wingdings" charset="2"/>
              <a:buChar char="ü"/>
            </a:pPr>
            <a:endParaRPr lang="it-IT" sz="1600"/>
          </a:p>
          <a:p>
            <a:pPr marL="285750" indent="-285750" algn="just">
              <a:buClr>
                <a:schemeClr val="accent6">
                  <a:lumMod val="60000"/>
                  <a:lumOff val="40000"/>
                </a:schemeClr>
              </a:buClr>
              <a:buFont typeface="Wingdings" charset="2"/>
              <a:buChar char="ü"/>
            </a:pPr>
            <a:endParaRPr lang="it-IT" sz="1600"/>
          </a:p>
        </p:txBody>
      </p:sp>
      <p:pic>
        <p:nvPicPr>
          <p:cNvPr id="10" name="Immagin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13180" y="191538"/>
            <a:ext cx="720000" cy="72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CasellaDiTesto 10"/>
          <p:cNvSpPr txBox="1"/>
          <p:nvPr/>
        </p:nvSpPr>
        <p:spPr>
          <a:xfrm>
            <a:off x="116466" y="929592"/>
            <a:ext cx="720000" cy="288000"/>
          </a:xfrm>
          <a:prstGeom prst="rect">
            <a:avLst/>
          </a:prstGeom>
          <a:noFill/>
        </p:spPr>
        <p:txBody>
          <a:bodyPr wrap="square" rtlCol="0">
            <a:spAutoFit/>
          </a:bodyPr>
          <a:lstStyle/>
          <a:p>
            <a:pPr lvl="0" algn="ctr"/>
            <a:r>
              <a:rPr lang="en-US" sz="400">
                <a:solidFill>
                  <a:srgbClr val="000000"/>
                </a:solidFill>
              </a:rPr>
              <a:t>Creative Commons Attribution-Share Alike 2.0 Generic </a:t>
            </a:r>
          </a:p>
        </p:txBody>
      </p:sp>
      <p:sp>
        <p:nvSpPr>
          <p:cNvPr id="8" name="CasellaDiTesto 7"/>
          <p:cNvSpPr txBox="1"/>
          <p:nvPr/>
        </p:nvSpPr>
        <p:spPr>
          <a:xfrm>
            <a:off x="2579444" y="483570"/>
            <a:ext cx="3970959" cy="461665"/>
          </a:xfrm>
          <a:prstGeom prst="rect">
            <a:avLst/>
          </a:prstGeom>
          <a:solidFill>
            <a:srgbClr val="FFF0CC"/>
          </a:solidFill>
          <a:ln>
            <a:solidFill>
              <a:srgbClr val="F0B57A"/>
            </a:solid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it-IT" sz="2400" b="1"/>
              <a:t>Consigli di Struttura (</a:t>
            </a:r>
            <a:r>
              <a:rPr lang="it-IT" sz="2400" b="1" err="1"/>
              <a:t>CdS</a:t>
            </a:r>
            <a:r>
              <a:rPr lang="it-IT" sz="2400" b="1"/>
              <a:t>)</a:t>
            </a:r>
          </a:p>
        </p:txBody>
      </p:sp>
    </p:spTree>
    <p:extLst>
      <p:ext uri="{BB962C8B-B14F-4D97-AF65-F5344CB8AC3E}">
        <p14:creationId xmlns:p14="http://schemas.microsoft.com/office/powerpoint/2010/main" val="1475397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69455" y="1364615"/>
            <a:ext cx="8485909" cy="4862869"/>
          </a:xfrm>
          <a:prstGeom prst="rect">
            <a:avLst/>
          </a:prstGeom>
          <a:solidFill>
            <a:srgbClr val="FFEAC3"/>
          </a:solidFill>
          <a:ln>
            <a:solidFill>
              <a:srgbClr val="F0B57A"/>
            </a:solidFill>
          </a:ln>
        </p:spPr>
        <p:txBody>
          <a:bodyPr wrap="square">
            <a:spAutoFit/>
          </a:bodyPr>
          <a:lstStyle/>
          <a:p>
            <a:pPr marL="285750" indent="-285750" algn="just">
              <a:buClr>
                <a:srgbClr val="660066"/>
              </a:buClr>
              <a:buFont typeface="Wingdings" charset="2"/>
              <a:buChar char="ü"/>
            </a:pPr>
            <a:endParaRPr lang="it-IT" sz="1600">
              <a:solidFill>
                <a:srgbClr val="660066"/>
              </a:solidFill>
            </a:endParaRPr>
          </a:p>
          <a:p>
            <a:pPr algn="just">
              <a:buClr>
                <a:srgbClr val="660066"/>
              </a:buClr>
            </a:pPr>
            <a:r>
              <a:rPr lang="it-IT" sz="1400" b="1" i="1">
                <a:solidFill>
                  <a:srgbClr val="FF0000"/>
                </a:solidFill>
              </a:rPr>
              <a:t>Sarebbe opportuno…</a:t>
            </a:r>
          </a:p>
          <a:p>
            <a:pPr algn="just">
              <a:buClr>
                <a:srgbClr val="660066"/>
              </a:buClr>
            </a:pPr>
            <a:endParaRPr lang="it-IT" sz="1400" i="1">
              <a:solidFill>
                <a:srgbClr val="FF0000"/>
              </a:solidFill>
            </a:endParaRPr>
          </a:p>
          <a:p>
            <a:pPr marL="285750" indent="-285750" algn="just">
              <a:buClr>
                <a:srgbClr val="660066"/>
              </a:buClr>
              <a:buFont typeface="Wingdings" charset="2"/>
              <a:buChar char="ü"/>
            </a:pPr>
            <a:r>
              <a:rPr lang="it-IT" sz="1400"/>
              <a:t>che un vostro problema (o meglio, della comunità che rappresentate) diventi un problema del Management (leggi Direttore/Responsabili);</a:t>
            </a:r>
          </a:p>
          <a:p>
            <a:pPr marL="285750" indent="-285750" algn="just">
              <a:buClr>
                <a:srgbClr val="660066"/>
              </a:buClr>
              <a:buFont typeface="Wingdings" charset="2"/>
              <a:buChar char="ü"/>
            </a:pPr>
            <a:r>
              <a:rPr lang="it-IT" sz="1400">
                <a:cs typeface="Academy Engraved LET"/>
              </a:rPr>
              <a:t>che crediate fortemente nel risultato che volete ottenere anche se l’idea o l’iniziativa non nasce da voi.</a:t>
            </a:r>
          </a:p>
          <a:p>
            <a:pPr marL="285750" indent="-285750" algn="just">
              <a:buClr>
                <a:srgbClr val="660066"/>
              </a:buClr>
              <a:buFont typeface="Wingdings" charset="2"/>
              <a:buChar char="ü"/>
            </a:pPr>
            <a:endParaRPr lang="it-IT" sz="1400">
              <a:solidFill>
                <a:srgbClr val="660066"/>
              </a:solidFill>
              <a:cs typeface="Academy Engraved LET"/>
            </a:endParaRPr>
          </a:p>
          <a:p>
            <a:pPr algn="just">
              <a:buClr>
                <a:schemeClr val="tx1"/>
              </a:buClr>
            </a:pPr>
            <a:r>
              <a:rPr lang="it-IT" sz="1400" b="1" i="1">
                <a:solidFill>
                  <a:srgbClr val="FF0000"/>
                </a:solidFill>
              </a:rPr>
              <a:t>Cose che capitano…</a:t>
            </a:r>
          </a:p>
          <a:p>
            <a:pPr algn="just">
              <a:buClr>
                <a:schemeClr val="tx1"/>
              </a:buClr>
            </a:pPr>
            <a:endParaRPr lang="it-IT" sz="1400" b="1" i="1">
              <a:solidFill>
                <a:srgbClr val="FF0000"/>
              </a:solidFill>
            </a:endParaRPr>
          </a:p>
          <a:p>
            <a:pPr marL="285750" indent="-285750" algn="just">
              <a:buClr>
                <a:srgbClr val="000090"/>
              </a:buClr>
              <a:buFont typeface="Wingdings" charset="2"/>
              <a:buChar char="Ø"/>
            </a:pPr>
            <a:r>
              <a:rPr lang="it-IT" sz="1400">
                <a:solidFill>
                  <a:srgbClr val="000000"/>
                </a:solidFill>
              </a:rPr>
              <a:t>non sempre si è d’accordo (tra Rappresentanti!) sulle azioni da adottare;</a:t>
            </a:r>
            <a:endParaRPr lang="it-IT" sz="1400" i="1">
              <a:solidFill>
                <a:srgbClr val="000000"/>
              </a:solidFill>
            </a:endParaRPr>
          </a:p>
          <a:p>
            <a:pPr marL="285750" indent="-285750" algn="just">
              <a:buClr>
                <a:srgbClr val="000090"/>
              </a:buClr>
              <a:buFont typeface="Wingdings" charset="2"/>
              <a:buChar char="Ø"/>
            </a:pPr>
            <a:r>
              <a:rPr lang="it-IT" sz="1400">
                <a:solidFill>
                  <a:srgbClr val="000000"/>
                </a:solidFill>
              </a:rPr>
              <a:t>non si riesce ad avere rapidamente un incontro col Direttore;</a:t>
            </a:r>
          </a:p>
          <a:p>
            <a:pPr marL="285750" indent="-285750" algn="just">
              <a:buClr>
                <a:srgbClr val="000090"/>
              </a:buClr>
              <a:buFont typeface="Wingdings" charset="2"/>
              <a:buChar char="Ø"/>
            </a:pPr>
            <a:r>
              <a:rPr lang="it-IT" sz="1400">
                <a:solidFill>
                  <a:srgbClr val="000000"/>
                </a:solidFill>
              </a:rPr>
              <a:t>il Rappresentante dei Ricercatori non risponde ai nostri inviti per un incontro.</a:t>
            </a:r>
          </a:p>
          <a:p>
            <a:pPr marL="285750" indent="-285750" algn="just">
              <a:buClr>
                <a:srgbClr val="000090"/>
              </a:buClr>
              <a:buFont typeface="Wingdings" charset="2"/>
              <a:buChar char="Ø"/>
            </a:pPr>
            <a:endParaRPr lang="it-IT" sz="1400">
              <a:solidFill>
                <a:srgbClr val="000000"/>
              </a:solidFill>
            </a:endParaRPr>
          </a:p>
          <a:p>
            <a:pPr marL="285750" indent="-285750" algn="just">
              <a:buClr>
                <a:srgbClr val="000090"/>
              </a:buClr>
              <a:buFont typeface="Wingdings" charset="2"/>
              <a:buChar char="Ø"/>
            </a:pPr>
            <a:endParaRPr lang="it-IT" sz="1400">
              <a:solidFill>
                <a:srgbClr val="000000"/>
              </a:solidFill>
            </a:endParaRPr>
          </a:p>
          <a:p>
            <a:pPr algn="just">
              <a:buClr>
                <a:srgbClr val="000090"/>
              </a:buClr>
            </a:pPr>
            <a:r>
              <a:rPr lang="it-IT" sz="1400" b="1" i="1">
                <a:solidFill>
                  <a:srgbClr val="FF0000"/>
                </a:solidFill>
              </a:rPr>
              <a:t>E’ bene sapere che…</a:t>
            </a:r>
          </a:p>
          <a:p>
            <a:pPr marL="285750" indent="-285750" algn="just">
              <a:buClr>
                <a:srgbClr val="000090"/>
              </a:buClr>
              <a:buFont typeface="Wingdings" charset="2"/>
              <a:buChar char="§"/>
            </a:pPr>
            <a:endParaRPr lang="it-IT" sz="1400" b="1" i="1">
              <a:solidFill>
                <a:srgbClr val="FF0000"/>
              </a:solidFill>
            </a:endParaRPr>
          </a:p>
          <a:p>
            <a:pPr marL="285750" indent="-285750" algn="just">
              <a:buFont typeface="Wingdings" charset="2"/>
              <a:buChar char="²"/>
            </a:pPr>
            <a:r>
              <a:rPr lang="it-IT" sz="1400">
                <a:solidFill>
                  <a:srgbClr val="000000"/>
                </a:solidFill>
              </a:rPr>
              <a:t>qualunque cosa facciamo o diciamo (o NON diciamo o NON facciamo), essa avrà un qualche effetto sull'interlocutore ed è da considerarsi </a:t>
            </a:r>
            <a:r>
              <a:rPr lang="it-IT" sz="1400" b="1">
                <a:solidFill>
                  <a:srgbClr val="FF0000"/>
                </a:solidFill>
              </a:rPr>
              <a:t>comunicazione</a:t>
            </a:r>
            <a:r>
              <a:rPr lang="it-IT" sz="1400">
                <a:solidFill>
                  <a:srgbClr val="000000"/>
                </a:solidFill>
              </a:rPr>
              <a:t>. Ricordiamoci che, ogni nostra azione (siano esse gesti o parole) comunicherà sempre qualcosa;</a:t>
            </a:r>
          </a:p>
          <a:p>
            <a:pPr marL="285750" indent="-285750" algn="just">
              <a:buFont typeface="Wingdings" charset="2"/>
              <a:buChar char="²"/>
            </a:pPr>
            <a:r>
              <a:rPr lang="it-IT" sz="1400">
                <a:solidFill>
                  <a:srgbClr val="000000"/>
                </a:solidFill>
              </a:rPr>
              <a:t>siamo NOI i responsabili dell’efficacia della nostra comunicazione (non trinceriamoci sempre dietro la scarsa partecipazione dei Colleghi). Domandiamoci: “potevo fare di più?”</a:t>
            </a:r>
          </a:p>
          <a:p>
            <a:pPr marL="285750" indent="-285750" algn="just">
              <a:buFont typeface="Wingdings" charset="2"/>
              <a:buChar char="²"/>
            </a:pPr>
            <a:endParaRPr lang="it-IT" sz="1400">
              <a:solidFill>
                <a:srgbClr val="000000"/>
              </a:solidFill>
            </a:endParaRPr>
          </a:p>
        </p:txBody>
      </p:sp>
      <p:sp>
        <p:nvSpPr>
          <p:cNvPr id="5" name="CasellaDiTesto 4"/>
          <p:cNvSpPr txBox="1"/>
          <p:nvPr/>
        </p:nvSpPr>
        <p:spPr>
          <a:xfrm>
            <a:off x="2333395" y="288546"/>
            <a:ext cx="4441540" cy="461665"/>
          </a:xfrm>
          <a:prstGeom prst="rect">
            <a:avLst/>
          </a:prstGeom>
          <a:solidFill>
            <a:srgbClr val="FFF0CC"/>
          </a:solidFill>
          <a:ln>
            <a:solidFill>
              <a:srgbClr val="F0B57A"/>
            </a:solid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it-IT" sz="2400" b="1"/>
              <a:t>Suggerimenti e problematiche</a:t>
            </a:r>
          </a:p>
        </p:txBody>
      </p:sp>
      <p:pic>
        <p:nvPicPr>
          <p:cNvPr id="6" name="Immagin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13180" y="106061"/>
            <a:ext cx="720000" cy="72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asellaDiTesto 8"/>
          <p:cNvSpPr txBox="1"/>
          <p:nvPr/>
        </p:nvSpPr>
        <p:spPr>
          <a:xfrm>
            <a:off x="116466" y="878788"/>
            <a:ext cx="720000" cy="288000"/>
          </a:xfrm>
          <a:prstGeom prst="rect">
            <a:avLst/>
          </a:prstGeom>
          <a:noFill/>
        </p:spPr>
        <p:txBody>
          <a:bodyPr wrap="square" rtlCol="0">
            <a:spAutoFit/>
          </a:bodyPr>
          <a:lstStyle/>
          <a:p>
            <a:pPr lvl="0" algn="ctr"/>
            <a:r>
              <a:rPr lang="en-US" sz="400">
                <a:solidFill>
                  <a:srgbClr val="000000"/>
                </a:solidFill>
              </a:rPr>
              <a:t>Creative Commons Attribution-Share Alike 2.0 Generic </a:t>
            </a:r>
          </a:p>
        </p:txBody>
      </p:sp>
    </p:spTree>
    <p:extLst>
      <p:ext uri="{BB962C8B-B14F-4D97-AF65-F5344CB8AC3E}">
        <p14:creationId xmlns:p14="http://schemas.microsoft.com/office/powerpoint/2010/main" val="1676403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22428" y="1416069"/>
            <a:ext cx="8280000" cy="5078314"/>
          </a:xfrm>
          <a:prstGeom prst="rect">
            <a:avLst/>
          </a:prstGeom>
          <a:solidFill>
            <a:srgbClr val="FFF0CC"/>
          </a:solidFill>
          <a:ln w="9525" cmpd="sng">
            <a:solidFill>
              <a:srgbClr val="F0B57A"/>
            </a:solidFill>
          </a:ln>
        </p:spPr>
        <p:style>
          <a:lnRef idx="2">
            <a:schemeClr val="accent4"/>
          </a:lnRef>
          <a:fillRef idx="1">
            <a:schemeClr val="lt1"/>
          </a:fillRef>
          <a:effectRef idx="0">
            <a:schemeClr val="accent4"/>
          </a:effectRef>
          <a:fontRef idx="minor">
            <a:schemeClr val="dk1"/>
          </a:fontRef>
        </p:style>
        <p:txBody>
          <a:bodyPr wrap="square" rtlCol="0" anchor="t">
            <a:spAutoFit/>
          </a:bodyPr>
          <a:lstStyle/>
          <a:p>
            <a:r>
              <a:rPr lang="it-IT">
                <a:solidFill>
                  <a:srgbClr val="FF0000"/>
                </a:solidFill>
              </a:rPr>
              <a:t>E’ buona norma:</a:t>
            </a:r>
          </a:p>
          <a:p>
            <a:endParaRPr lang="it-IT" i="1">
              <a:solidFill>
                <a:srgbClr val="FF0000"/>
              </a:solidFill>
            </a:endParaRPr>
          </a:p>
          <a:p>
            <a:pPr marL="285750" indent="-285750" algn="just">
              <a:buClr>
                <a:schemeClr val="accent6">
                  <a:lumMod val="60000"/>
                  <a:lumOff val="40000"/>
                </a:schemeClr>
              </a:buClr>
              <a:buFont typeface="Wingdings" charset="2"/>
              <a:buChar char="ü"/>
            </a:pPr>
            <a:r>
              <a:rPr lang="it-IT"/>
              <a:t>Tenere periodicamente un incontro con le RSU  (e perché no, con l’RLS) per chiarire aspetti che spesso vengono trascurati e per confrontarsi su tematiche del Personale e strategie da perseguire. Non aspettare “</a:t>
            </a:r>
            <a:r>
              <a:rPr lang="it-IT" i="1"/>
              <a:t>il momento opportuno</a:t>
            </a:r>
            <a:r>
              <a:rPr lang="it-IT"/>
              <a:t>” per farlo: </a:t>
            </a:r>
            <a:r>
              <a:rPr lang="it-IT" i="1"/>
              <a:t>crealo</a:t>
            </a:r>
            <a:r>
              <a:rPr lang="it-IT"/>
              <a:t>!</a:t>
            </a:r>
          </a:p>
          <a:p>
            <a:pPr marL="285750" indent="-285750" algn="just">
              <a:buClr>
                <a:schemeClr val="accent6">
                  <a:lumMod val="60000"/>
                  <a:lumOff val="40000"/>
                </a:schemeClr>
              </a:buClr>
              <a:buFont typeface="Wingdings" charset="2"/>
              <a:buChar char="ü"/>
            </a:pPr>
            <a:endParaRPr lang="it-IT"/>
          </a:p>
          <a:p>
            <a:pPr marL="285750" indent="-285750" algn="just">
              <a:buClr>
                <a:schemeClr val="accent6">
                  <a:lumMod val="60000"/>
                  <a:lumOff val="40000"/>
                </a:schemeClr>
              </a:buClr>
              <a:buFont typeface="Wingdings" charset="2"/>
              <a:buChar char="ü"/>
            </a:pPr>
            <a:r>
              <a:rPr lang="it-IT"/>
              <a:t>Definire in maniera formale i propri ruoli (non sempre gli RSU sono dei veri e propri sindacalisti). A volte accade che un Rappresentante ricopra anche il ruolo di RSU.</a:t>
            </a:r>
          </a:p>
          <a:p>
            <a:pPr marL="285750" indent="-285750" algn="just">
              <a:buClr>
                <a:schemeClr val="accent6">
                  <a:lumMod val="60000"/>
                  <a:lumOff val="40000"/>
                </a:schemeClr>
              </a:buClr>
              <a:buFont typeface="Wingdings" charset="2"/>
              <a:buChar char="ü"/>
            </a:pPr>
            <a:endParaRPr lang="it-IT"/>
          </a:p>
          <a:p>
            <a:pPr marL="285750" indent="-285750" algn="just">
              <a:buClr>
                <a:schemeClr val="accent6">
                  <a:lumMod val="60000"/>
                  <a:lumOff val="40000"/>
                </a:schemeClr>
              </a:buClr>
              <a:buFont typeface="Wingdings" charset="2"/>
              <a:buChar char="ü"/>
            </a:pPr>
            <a:r>
              <a:rPr lang="it-IT"/>
              <a:t>Ricordate che è importante una fattiva collaborazione con le RSU, </a:t>
            </a:r>
            <a:r>
              <a:rPr lang="it-IT">
                <a:solidFill>
                  <a:srgbClr val="FF0000"/>
                </a:solidFill>
              </a:rPr>
              <a:t>ma…attenzione, </a:t>
            </a:r>
            <a:r>
              <a:rPr lang="it-IT"/>
              <a:t>mentre noi siamo parte integrante del “</a:t>
            </a:r>
            <a:r>
              <a:rPr lang="it-IT" i="1"/>
              <a:t>Consiglio di Amministrazione della Struttura” </a:t>
            </a:r>
            <a:r>
              <a:rPr lang="it-IT"/>
              <a:t>con un ruolo </a:t>
            </a:r>
            <a:r>
              <a:rPr lang="it-IT">
                <a:solidFill>
                  <a:srgbClr val="FF0000"/>
                </a:solidFill>
              </a:rPr>
              <a:t>propositivo-consultivo</a:t>
            </a:r>
            <a:r>
              <a:rPr lang="it-IT"/>
              <a:t>,</a:t>
            </a:r>
            <a:r>
              <a:rPr lang="it-IT" i="1"/>
              <a:t> </a:t>
            </a:r>
            <a:r>
              <a:rPr lang="it-IT"/>
              <a:t>le RSU hanno, invece, un potere “contrattuale” ben definito e codificato; la sinergia delle due figure, se ben gestita “può” risultare estremamente incisiva (nel rispetto dei ruoli).</a:t>
            </a:r>
          </a:p>
          <a:p>
            <a:pPr algn="just"/>
            <a:endParaRPr lang="it-IT" i="1"/>
          </a:p>
        </p:txBody>
      </p:sp>
      <p:sp>
        <p:nvSpPr>
          <p:cNvPr id="5" name="CasellaDiTesto 4"/>
          <p:cNvSpPr txBox="1"/>
          <p:nvPr/>
        </p:nvSpPr>
        <p:spPr>
          <a:xfrm>
            <a:off x="2313658" y="378500"/>
            <a:ext cx="4500000" cy="540000"/>
          </a:xfrm>
          <a:prstGeom prst="rect">
            <a:avLst/>
          </a:prstGeom>
          <a:solidFill>
            <a:srgbClr val="FFF0CC"/>
          </a:solidFill>
          <a:ln>
            <a:solidFill>
              <a:srgbClr val="F0B57A"/>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it-IT" sz="2400" b="1"/>
              <a:t>RELAZIONI CON LE RSU</a:t>
            </a:r>
          </a:p>
        </p:txBody>
      </p:sp>
      <p:pic>
        <p:nvPicPr>
          <p:cNvPr id="9" name="Immagin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74240" y="167116"/>
            <a:ext cx="720000" cy="72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CasellaDiTesto 9"/>
          <p:cNvSpPr txBox="1"/>
          <p:nvPr/>
        </p:nvSpPr>
        <p:spPr>
          <a:xfrm>
            <a:off x="153102" y="844115"/>
            <a:ext cx="720000" cy="288000"/>
          </a:xfrm>
          <a:prstGeom prst="rect">
            <a:avLst/>
          </a:prstGeom>
          <a:noFill/>
        </p:spPr>
        <p:txBody>
          <a:bodyPr wrap="square" rtlCol="0">
            <a:spAutoFit/>
          </a:bodyPr>
          <a:lstStyle/>
          <a:p>
            <a:pPr lvl="0" algn="ctr"/>
            <a:r>
              <a:rPr lang="en-US" sz="400">
                <a:solidFill>
                  <a:srgbClr val="000000"/>
                </a:solidFill>
              </a:rPr>
              <a:t>Creative Commons Attribution-Share Alike 2.0 Generic </a:t>
            </a:r>
          </a:p>
        </p:txBody>
      </p:sp>
    </p:spTree>
    <p:extLst>
      <p:ext uri="{BB962C8B-B14F-4D97-AF65-F5344CB8AC3E}">
        <p14:creationId xmlns:p14="http://schemas.microsoft.com/office/powerpoint/2010/main" val="1534583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41194" y="1804946"/>
            <a:ext cx="8484627" cy="3970318"/>
          </a:xfrm>
          <a:prstGeom prst="rect">
            <a:avLst/>
          </a:prstGeom>
          <a:solidFill>
            <a:srgbClr val="FFF0CC"/>
          </a:solidFill>
          <a:ln w="9525" cmpd="sng">
            <a:solidFill>
              <a:srgbClr val="F0B57A"/>
            </a:solidFill>
          </a:ln>
        </p:spPr>
        <p:style>
          <a:lnRef idx="2">
            <a:schemeClr val="accent4"/>
          </a:lnRef>
          <a:fillRef idx="1">
            <a:schemeClr val="lt1"/>
          </a:fillRef>
          <a:effectRef idx="0">
            <a:schemeClr val="accent4"/>
          </a:effectRef>
          <a:fontRef idx="minor">
            <a:schemeClr val="dk1"/>
          </a:fontRef>
        </p:style>
        <p:txBody>
          <a:bodyPr wrap="square">
            <a:spAutoFit/>
          </a:bodyPr>
          <a:lstStyle/>
          <a:p>
            <a:pPr marL="285750" indent="-285750" algn="just">
              <a:buFont typeface="Wingdings" charset="2"/>
              <a:buChar char="ü"/>
            </a:pPr>
            <a:endParaRPr lang="it-IT"/>
          </a:p>
          <a:p>
            <a:pPr marL="285750" indent="-285750" algn="just">
              <a:buFont typeface="Arial"/>
              <a:buChar char="•"/>
            </a:pPr>
            <a:r>
              <a:rPr lang="it-IT"/>
              <a:t>Non sempre si riesce a far parlare tra di loro RSU e Rappresentanti del Personale, a volte, per divergenza di idee, altre volte per scarso feeling ed empatia tra le persone stesse.</a:t>
            </a:r>
          </a:p>
          <a:p>
            <a:pPr marL="285750" indent="-285750" algn="just">
              <a:buFont typeface="Arial"/>
              <a:buChar char="•"/>
            </a:pPr>
            <a:endParaRPr lang="it-IT"/>
          </a:p>
          <a:p>
            <a:pPr marL="285750" indent="-285750" algn="just">
              <a:buFont typeface="Arial"/>
              <a:buChar char="•"/>
            </a:pPr>
            <a:r>
              <a:rPr lang="it-IT"/>
              <a:t>In alcuni casi i rapporti tra Rappresentanti ed RSU si sono incrinati in quanto questi ultimi si sono sentiti scavalcati da iniziative prese dai Rappresentanti (benché i ruoli siano diversi è spesso difficile mantenere il giusto confine delle competenze).</a:t>
            </a:r>
          </a:p>
          <a:p>
            <a:pPr algn="just"/>
            <a:endParaRPr lang="it-IT"/>
          </a:p>
          <a:p>
            <a:pPr marL="285750" indent="-285750" algn="just">
              <a:buFont typeface="Arial"/>
              <a:buChar char="•"/>
            </a:pPr>
            <a:r>
              <a:rPr lang="it-IT"/>
              <a:t>Non sempre la figura dell’RLS riesce a confrontarsi con i Rappresentanti del Personale o a dialogare con loro (la sicurezza è spesso ancora vista come un fatto privato tra RLS, RSPP e Direzione!). </a:t>
            </a:r>
          </a:p>
          <a:p>
            <a:endParaRPr lang="it-IT" i="1"/>
          </a:p>
        </p:txBody>
      </p:sp>
      <p:sp>
        <p:nvSpPr>
          <p:cNvPr id="5" name="Rettangolo 4"/>
          <p:cNvSpPr/>
          <p:nvPr/>
        </p:nvSpPr>
        <p:spPr>
          <a:xfrm>
            <a:off x="2392051" y="463584"/>
            <a:ext cx="4500000" cy="540000"/>
          </a:xfrm>
          <a:prstGeom prst="rect">
            <a:avLst/>
          </a:prstGeom>
          <a:solidFill>
            <a:srgbClr val="FFF0CC"/>
          </a:solidFill>
          <a:ln>
            <a:solidFill>
              <a:srgbClr val="F0B57A"/>
            </a:solidFill>
          </a:ln>
        </p:spPr>
        <p:style>
          <a:lnRef idx="2">
            <a:schemeClr val="accent4"/>
          </a:lnRef>
          <a:fillRef idx="1">
            <a:schemeClr val="lt1"/>
          </a:fillRef>
          <a:effectRef idx="0">
            <a:schemeClr val="accent4"/>
          </a:effectRef>
          <a:fontRef idx="minor">
            <a:schemeClr val="dk1"/>
          </a:fontRef>
        </p:style>
        <p:txBody>
          <a:bodyPr wrap="none">
            <a:spAutoFit/>
          </a:bodyPr>
          <a:lstStyle/>
          <a:p>
            <a:pPr algn="ctr"/>
            <a:r>
              <a:rPr lang="it-IT" sz="2400" b="1"/>
              <a:t>COSE ACCADUTE</a:t>
            </a:r>
          </a:p>
        </p:txBody>
      </p:sp>
      <p:pic>
        <p:nvPicPr>
          <p:cNvPr id="9" name="Immagin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74240" y="191538"/>
            <a:ext cx="720000" cy="72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CasellaDiTesto 9"/>
          <p:cNvSpPr txBox="1"/>
          <p:nvPr/>
        </p:nvSpPr>
        <p:spPr>
          <a:xfrm>
            <a:off x="165314" y="929592"/>
            <a:ext cx="720000" cy="288000"/>
          </a:xfrm>
          <a:prstGeom prst="rect">
            <a:avLst/>
          </a:prstGeom>
          <a:noFill/>
        </p:spPr>
        <p:txBody>
          <a:bodyPr wrap="square" rtlCol="0">
            <a:spAutoFit/>
          </a:bodyPr>
          <a:lstStyle/>
          <a:p>
            <a:pPr lvl="0" algn="ctr"/>
            <a:r>
              <a:rPr lang="en-US" sz="400">
                <a:solidFill>
                  <a:srgbClr val="000000"/>
                </a:solidFill>
              </a:rPr>
              <a:t>Creative Commons Attribution-Share Alike 2.0 Generic </a:t>
            </a:r>
          </a:p>
        </p:txBody>
      </p:sp>
    </p:spTree>
    <p:extLst>
      <p:ext uri="{BB962C8B-B14F-4D97-AF65-F5344CB8AC3E}">
        <p14:creationId xmlns:p14="http://schemas.microsoft.com/office/powerpoint/2010/main" val="3518677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251076" y="115822"/>
            <a:ext cx="6621829" cy="923330"/>
          </a:xfrm>
          <a:prstGeom prst="rect">
            <a:avLst/>
          </a:prstGeom>
          <a:solidFill>
            <a:srgbClr val="FFF0CC"/>
          </a:solidFill>
          <a:ln>
            <a:solidFill>
              <a:srgbClr val="F0B57A"/>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it-IT" b="1"/>
              <a:t>LE RELAZIONI TRA  RAPPRESENTATI E COLLEGHI</a:t>
            </a:r>
          </a:p>
          <a:p>
            <a:pPr algn="ctr"/>
            <a:r>
              <a:rPr lang="it-IT" b="1"/>
              <a:t> E GLI STRUMENTI DI COMUNICAZIONE</a:t>
            </a:r>
          </a:p>
          <a:p>
            <a:pPr algn="ctr"/>
            <a:r>
              <a:rPr lang="it-IT" b="1"/>
              <a:t>(OVVERO, COME COMUNICARE)</a:t>
            </a:r>
          </a:p>
        </p:txBody>
      </p:sp>
      <p:sp>
        <p:nvSpPr>
          <p:cNvPr id="5" name="CasellaDiTesto 4"/>
          <p:cNvSpPr txBox="1"/>
          <p:nvPr/>
        </p:nvSpPr>
        <p:spPr>
          <a:xfrm>
            <a:off x="431881" y="1190970"/>
            <a:ext cx="8280000" cy="5262980"/>
          </a:xfrm>
          <a:prstGeom prst="rect">
            <a:avLst/>
          </a:prstGeom>
          <a:solidFill>
            <a:srgbClr val="FFF0CC"/>
          </a:solidFill>
          <a:ln w="9525" cmpd="sng">
            <a:solidFill>
              <a:srgbClr val="F0B57A"/>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it-IT" sz="1600">
                <a:solidFill>
                  <a:srgbClr val="000090"/>
                </a:solidFill>
              </a:rPr>
              <a:t>	E’ buona norma:</a:t>
            </a:r>
          </a:p>
          <a:p>
            <a:endParaRPr lang="it-IT" sz="1600"/>
          </a:p>
          <a:p>
            <a:pPr marL="285750" indent="-285750" algn="just">
              <a:buFontTx/>
              <a:buChar char="-"/>
            </a:pPr>
            <a:r>
              <a:rPr lang="it-IT" sz="1600"/>
              <a:t>Tenere buone relazioni interpersonali con i Colleghi, mantenere un alto grado di imparzialità, cercare di non lasciarsi condizionare da casi molto personali.</a:t>
            </a:r>
          </a:p>
          <a:p>
            <a:pPr algn="just"/>
            <a:endParaRPr lang="it-IT" sz="1600"/>
          </a:p>
          <a:p>
            <a:pPr algn="just"/>
            <a:r>
              <a:rPr lang="it-IT" sz="1600">
                <a:solidFill>
                  <a:srgbClr val="000090"/>
                </a:solidFill>
              </a:rPr>
              <a:t>	Interazione con i Colleghi:</a:t>
            </a:r>
          </a:p>
          <a:p>
            <a:pPr algn="just"/>
            <a:endParaRPr lang="it-IT" sz="1600">
              <a:solidFill>
                <a:srgbClr val="000090"/>
              </a:solidFill>
            </a:endParaRPr>
          </a:p>
          <a:p>
            <a:pPr algn="just"/>
            <a:r>
              <a:rPr lang="it-IT" sz="1600">
                <a:solidFill>
                  <a:srgbClr val="000090"/>
                </a:solidFill>
              </a:rPr>
              <a:t>-    </a:t>
            </a:r>
            <a:r>
              <a:rPr lang="it-IT" sz="1600"/>
              <a:t>in maniera diretta (confronto e dialogo);</a:t>
            </a:r>
          </a:p>
          <a:p>
            <a:pPr marL="285750" indent="-285750" algn="just">
              <a:buFontTx/>
              <a:buChar char="-"/>
            </a:pPr>
            <a:r>
              <a:rPr lang="it-IT" sz="1600"/>
              <a:t>con assemblee periodiche in maniera da creare un momento di incontro anche se non vi sono argomenti importanti all’o.d.g. Tre assemblee all’anno potrebbero bastare;</a:t>
            </a:r>
          </a:p>
          <a:p>
            <a:pPr marL="285750" indent="-285750" algn="just">
              <a:buFontTx/>
              <a:buChar char="-"/>
            </a:pPr>
            <a:r>
              <a:rPr lang="it-IT" sz="1600"/>
              <a:t>tramite e-mail.</a:t>
            </a:r>
          </a:p>
          <a:p>
            <a:pPr lvl="1" algn="just"/>
            <a:endParaRPr lang="it-IT" sz="1600"/>
          </a:p>
          <a:p>
            <a:pPr lvl="1" algn="just"/>
            <a:r>
              <a:rPr lang="it-IT" sz="1600">
                <a:solidFill>
                  <a:srgbClr val="000090"/>
                </a:solidFill>
              </a:rPr>
              <a:t> Le e-mail:</a:t>
            </a:r>
          </a:p>
          <a:p>
            <a:pPr lvl="1" algn="just"/>
            <a:endParaRPr lang="it-IT" sz="1600">
              <a:solidFill>
                <a:srgbClr val="000090"/>
              </a:solidFill>
            </a:endParaRPr>
          </a:p>
          <a:p>
            <a:pPr marL="285750" indent="-285750" algn="just">
              <a:buFontTx/>
              <a:buChar char="-"/>
            </a:pPr>
            <a:r>
              <a:rPr lang="it-IT" sz="1600"/>
              <a:t>devono essere possibilmente concise e ben dirette al problema, una e-mail lunga normalmente non è letta con attenzione; dite in modo chiaro il concetto fondamentale!</a:t>
            </a:r>
          </a:p>
          <a:p>
            <a:pPr marL="285750" indent="-285750" algn="just">
              <a:buFontTx/>
              <a:buChar char="-"/>
            </a:pPr>
            <a:r>
              <a:rPr lang="it-IT" sz="1600"/>
              <a:t>le informazioni, se importanti o ritenute tali,  vanno messe in evidenza con un adeguato “oggetto” e senza altre info al contorno;</a:t>
            </a:r>
          </a:p>
          <a:p>
            <a:pPr marL="285750" indent="-285750" algn="just">
              <a:buFontTx/>
              <a:buChar char="-"/>
            </a:pPr>
            <a:r>
              <a:rPr lang="it-IT" sz="1600"/>
              <a:t>evitare di accorpare più info in una e-mail (a meno di non usare documenti allegati);</a:t>
            </a:r>
          </a:p>
          <a:p>
            <a:pPr marL="285750" indent="-285750" algn="just">
              <a:buFontTx/>
              <a:buChar char="-"/>
            </a:pPr>
            <a:r>
              <a:rPr lang="it-IT" sz="1600"/>
              <a:t>aggiornare la mailing list periodicamente, aggiungendo anche il Personale precario a vario titolo (alcune news sono più importanti per loro che per noi).</a:t>
            </a:r>
          </a:p>
        </p:txBody>
      </p:sp>
      <p:pic>
        <p:nvPicPr>
          <p:cNvPr id="9" name="Immagin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13180" y="191538"/>
            <a:ext cx="720000" cy="72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CasellaDiTesto 9"/>
          <p:cNvSpPr txBox="1"/>
          <p:nvPr/>
        </p:nvSpPr>
        <p:spPr>
          <a:xfrm>
            <a:off x="116466" y="929592"/>
            <a:ext cx="720000" cy="288000"/>
          </a:xfrm>
          <a:prstGeom prst="rect">
            <a:avLst/>
          </a:prstGeom>
          <a:noFill/>
        </p:spPr>
        <p:txBody>
          <a:bodyPr wrap="square" rtlCol="0">
            <a:spAutoFit/>
          </a:bodyPr>
          <a:lstStyle/>
          <a:p>
            <a:pPr lvl="0" algn="ctr"/>
            <a:r>
              <a:rPr lang="en-US" sz="400">
                <a:solidFill>
                  <a:srgbClr val="000000"/>
                </a:solidFill>
              </a:rPr>
              <a:t>Creative Commons Attribution-Share Alike 2.0 Generic </a:t>
            </a:r>
          </a:p>
        </p:txBody>
      </p:sp>
    </p:spTree>
    <p:extLst>
      <p:ext uri="{BB962C8B-B14F-4D97-AF65-F5344CB8AC3E}">
        <p14:creationId xmlns:p14="http://schemas.microsoft.com/office/powerpoint/2010/main" val="1409609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61447" y="204519"/>
            <a:ext cx="7207600" cy="892552"/>
          </a:xfrm>
          <a:prstGeom prst="rect">
            <a:avLst/>
          </a:prstGeom>
          <a:solidFill>
            <a:srgbClr val="FFF0CC"/>
          </a:solidFill>
          <a:ln>
            <a:solidFill>
              <a:srgbClr val="F0B57A"/>
            </a:solidFill>
          </a:ln>
        </p:spPr>
        <p:style>
          <a:lnRef idx="2">
            <a:schemeClr val="dk1"/>
          </a:lnRef>
          <a:fillRef idx="1">
            <a:schemeClr val="lt1"/>
          </a:fillRef>
          <a:effectRef idx="0">
            <a:schemeClr val="dk1"/>
          </a:effectRef>
          <a:fontRef idx="minor">
            <a:schemeClr val="dk1"/>
          </a:fontRef>
        </p:style>
        <p:txBody>
          <a:bodyPr wrap="square" rtlCol="0" anchor="t">
            <a:spAutoFit/>
          </a:bodyPr>
          <a:lstStyle/>
          <a:p>
            <a:pPr algn="ctr"/>
            <a:r>
              <a:rPr lang="it-IT" sz="2600" b="1">
                <a:latin typeface="Cambria"/>
                <a:cs typeface="Apple Chancery"/>
              </a:rPr>
              <a:t>Fare il Rappresentante del Personale è un p</a:t>
            </a:r>
            <a:r>
              <a:rPr lang="fr-FR" sz="2600" b="1">
                <a:latin typeface="Cambria"/>
                <a:cs typeface="Apple Chancery"/>
              </a:rPr>
              <a:t>o’</a:t>
            </a:r>
            <a:r>
              <a:rPr lang="it-IT" sz="2600" b="1">
                <a:latin typeface="Cambria"/>
                <a:cs typeface="Apple Chancery"/>
              </a:rPr>
              <a:t> come essere un bravo matematico </a:t>
            </a:r>
            <a:r>
              <a:rPr lang="it-IT" sz="2600" b="1" i="1">
                <a:latin typeface="Cambria"/>
                <a:cs typeface="Apple Chancery"/>
              </a:rPr>
              <a:t>!!!</a:t>
            </a:r>
          </a:p>
        </p:txBody>
      </p:sp>
      <p:sp>
        <p:nvSpPr>
          <p:cNvPr id="5" name="CasellaDiTesto 4"/>
          <p:cNvSpPr txBox="1"/>
          <p:nvPr/>
        </p:nvSpPr>
        <p:spPr>
          <a:xfrm>
            <a:off x="3454069" y="1306720"/>
            <a:ext cx="2438883" cy="707886"/>
          </a:xfrm>
          <a:prstGeom prst="rect">
            <a:avLst/>
          </a:prstGeom>
          <a:solidFill>
            <a:schemeClr val="accent3">
              <a:lumMod val="20000"/>
              <a:lumOff val="80000"/>
            </a:schemeClr>
          </a:solidFill>
        </p:spPr>
        <p:txBody>
          <a:bodyPr wrap="square" rtlCol="0">
            <a:spAutoFit/>
          </a:bodyPr>
          <a:lstStyle/>
          <a:p>
            <a:r>
              <a:rPr lang="it-IT" sz="2800" b="1" i="1">
                <a:latin typeface="Arial"/>
                <a:cs typeface="Arial"/>
              </a:rPr>
              <a:t>  </a:t>
            </a:r>
            <a:r>
              <a:rPr lang="it-IT" sz="2800" b="1" i="1">
                <a:solidFill>
                  <a:srgbClr val="000090"/>
                </a:solidFill>
                <a:latin typeface="Arial"/>
                <a:cs typeface="Arial"/>
              </a:rPr>
              <a:t> </a:t>
            </a:r>
            <a:r>
              <a:rPr lang="it-IT" sz="4000" b="1" i="1">
                <a:solidFill>
                  <a:srgbClr val="000090"/>
                </a:solidFill>
                <a:latin typeface="Arial"/>
                <a:cs typeface="Arial"/>
              </a:rPr>
              <a:t>   ???</a:t>
            </a:r>
          </a:p>
        </p:txBody>
      </p:sp>
      <p:sp>
        <p:nvSpPr>
          <p:cNvPr id="6" name="CasellaDiTesto 5"/>
          <p:cNvSpPr txBox="1"/>
          <p:nvPr/>
        </p:nvSpPr>
        <p:spPr>
          <a:xfrm>
            <a:off x="833180" y="2014606"/>
            <a:ext cx="7271543" cy="677108"/>
          </a:xfrm>
          <a:prstGeom prst="rect">
            <a:avLst/>
          </a:prstGeom>
          <a:noFill/>
        </p:spPr>
        <p:txBody>
          <a:bodyPr wrap="square" rtlCol="0" anchor="t">
            <a:spAutoFit/>
          </a:bodyPr>
          <a:lstStyle/>
          <a:p>
            <a:pPr algn="ctr"/>
            <a:r>
              <a:rPr lang="it-IT" sz="2000" i="1"/>
              <a:t>Beh, vi ricordate come veniva definita un’equazione del tipo </a:t>
            </a:r>
            <a:r>
              <a:rPr lang="it-IT" sz="2000" i="1" err="1"/>
              <a:t>ax</a:t>
            </a:r>
            <a:r>
              <a:rPr lang="it-IT" sz="2000" i="1"/>
              <a:t> = b?</a:t>
            </a:r>
          </a:p>
          <a:p>
            <a:pPr algn="ctr"/>
            <a:r>
              <a:rPr lang="it-IT" b="1"/>
              <a:t>Possibile, Impossibile o Indeterminata </a:t>
            </a:r>
          </a:p>
        </p:txBody>
      </p:sp>
      <p:sp>
        <p:nvSpPr>
          <p:cNvPr id="7" name="CasellaDiTesto 6"/>
          <p:cNvSpPr txBox="1"/>
          <p:nvPr/>
        </p:nvSpPr>
        <p:spPr>
          <a:xfrm>
            <a:off x="909738" y="2828454"/>
            <a:ext cx="7298195" cy="369332"/>
          </a:xfrm>
          <a:prstGeom prst="rect">
            <a:avLst/>
          </a:prstGeom>
          <a:solidFill>
            <a:srgbClr val="FFF0CC"/>
          </a:solidFill>
          <a:ln>
            <a:solidFill>
              <a:srgbClr val="F0B57A"/>
            </a:solidFill>
          </a:ln>
        </p:spPr>
        <p:txBody>
          <a:bodyPr wrap="square" rtlCol="0">
            <a:spAutoFit/>
          </a:bodyPr>
          <a:lstStyle/>
          <a:p>
            <a:pPr algn="ctr"/>
            <a:r>
              <a:rPr lang="it-IT" i="1">
                <a:solidFill>
                  <a:srgbClr val="FF0000"/>
                </a:solidFill>
              </a:rPr>
              <a:t>Possibile-Determinata </a:t>
            </a:r>
            <a:r>
              <a:rPr lang="it-IT">
                <a:sym typeface="Wingdings"/>
              </a:rPr>
              <a:t>  si può risolvere… </a:t>
            </a:r>
            <a:r>
              <a:rPr lang="it-IT" i="1" err="1">
                <a:solidFill>
                  <a:srgbClr val="FF0000"/>
                </a:solidFill>
                <a:sym typeface="Wingdings"/>
              </a:rPr>
              <a:t>ax</a:t>
            </a:r>
            <a:r>
              <a:rPr lang="it-IT" i="1">
                <a:solidFill>
                  <a:srgbClr val="FF0000"/>
                </a:solidFill>
                <a:sym typeface="Wingdings"/>
              </a:rPr>
              <a:t>=b  (a≠0  b≠</a:t>
            </a:r>
            <a:r>
              <a:rPr lang="it-IT">
                <a:solidFill>
                  <a:srgbClr val="FF0000"/>
                </a:solidFill>
                <a:sym typeface="Wingdings"/>
              </a:rPr>
              <a:t>0</a:t>
            </a:r>
            <a:r>
              <a:rPr lang="it-IT" i="1">
                <a:solidFill>
                  <a:srgbClr val="FF0000"/>
                </a:solidFill>
                <a:sym typeface="Wingdings"/>
              </a:rPr>
              <a:t>)</a:t>
            </a:r>
            <a:endParaRPr lang="it-IT" i="1">
              <a:solidFill>
                <a:srgbClr val="FF0000"/>
              </a:solidFill>
            </a:endParaRPr>
          </a:p>
        </p:txBody>
      </p:sp>
      <p:sp>
        <p:nvSpPr>
          <p:cNvPr id="8" name="CasellaDiTesto 7"/>
          <p:cNvSpPr txBox="1"/>
          <p:nvPr/>
        </p:nvSpPr>
        <p:spPr>
          <a:xfrm>
            <a:off x="1314713" y="3347790"/>
            <a:ext cx="6502093" cy="369332"/>
          </a:xfrm>
          <a:prstGeom prst="rect">
            <a:avLst/>
          </a:prstGeom>
          <a:solidFill>
            <a:srgbClr val="FFF0CC"/>
          </a:solidFill>
          <a:ln>
            <a:solidFill>
              <a:srgbClr val="F0B57A"/>
            </a:solidFill>
          </a:ln>
        </p:spPr>
        <p:txBody>
          <a:bodyPr wrap="square" rtlCol="0">
            <a:spAutoFit/>
          </a:bodyPr>
          <a:lstStyle/>
          <a:p>
            <a:pPr algn="ctr"/>
            <a:r>
              <a:rPr lang="it-IT" i="1">
                <a:solidFill>
                  <a:srgbClr val="FF0000"/>
                </a:solidFill>
              </a:rPr>
              <a:t>Impossibile</a:t>
            </a:r>
            <a:r>
              <a:rPr lang="it-IT"/>
              <a:t> </a:t>
            </a:r>
            <a:r>
              <a:rPr lang="it-IT">
                <a:sym typeface="Wingdings"/>
              </a:rPr>
              <a:t>  non ammette soluzione…  </a:t>
            </a:r>
            <a:r>
              <a:rPr lang="it-IT" i="1" err="1">
                <a:solidFill>
                  <a:srgbClr val="FF0000"/>
                </a:solidFill>
                <a:sym typeface="Wingdings"/>
              </a:rPr>
              <a:t>ax</a:t>
            </a:r>
            <a:r>
              <a:rPr lang="it-IT" i="1">
                <a:solidFill>
                  <a:srgbClr val="FF0000"/>
                </a:solidFill>
                <a:sym typeface="Wingdings"/>
              </a:rPr>
              <a:t>=b  (a=0  b≠0)</a:t>
            </a:r>
            <a:endParaRPr lang="it-IT" i="1">
              <a:solidFill>
                <a:srgbClr val="FF0000"/>
              </a:solidFill>
            </a:endParaRPr>
          </a:p>
        </p:txBody>
      </p:sp>
      <p:sp>
        <p:nvSpPr>
          <p:cNvPr id="9" name="CasellaDiTesto 8"/>
          <p:cNvSpPr txBox="1"/>
          <p:nvPr/>
        </p:nvSpPr>
        <p:spPr>
          <a:xfrm>
            <a:off x="1189515" y="3860526"/>
            <a:ext cx="6736776" cy="369332"/>
          </a:xfrm>
          <a:prstGeom prst="rect">
            <a:avLst/>
          </a:prstGeom>
          <a:solidFill>
            <a:srgbClr val="FFF0CC"/>
          </a:solidFill>
          <a:ln>
            <a:solidFill>
              <a:srgbClr val="F0B57A"/>
            </a:solidFill>
          </a:ln>
        </p:spPr>
        <p:txBody>
          <a:bodyPr wrap="square" rtlCol="0">
            <a:spAutoFit/>
          </a:bodyPr>
          <a:lstStyle/>
          <a:p>
            <a:pPr algn="ctr"/>
            <a:r>
              <a:rPr lang="it-IT" i="1">
                <a:solidFill>
                  <a:srgbClr val="FF0000"/>
                </a:solidFill>
              </a:rPr>
              <a:t>Indeterminata</a:t>
            </a:r>
            <a:r>
              <a:rPr lang="it-IT"/>
              <a:t> </a:t>
            </a:r>
            <a:r>
              <a:rPr lang="it-IT">
                <a:sym typeface="Wingdings"/>
              </a:rPr>
              <a:t>  esistono infinite soluzioni… </a:t>
            </a:r>
            <a:r>
              <a:rPr lang="it-IT" i="1" err="1">
                <a:solidFill>
                  <a:srgbClr val="FF0000"/>
                </a:solidFill>
                <a:sym typeface="Wingdings"/>
              </a:rPr>
              <a:t>ax</a:t>
            </a:r>
            <a:r>
              <a:rPr lang="it-IT" i="1">
                <a:solidFill>
                  <a:srgbClr val="FF0000"/>
                </a:solidFill>
                <a:sym typeface="Wingdings"/>
              </a:rPr>
              <a:t>=b  (a=0  b=0)</a:t>
            </a:r>
            <a:endParaRPr lang="it-IT" i="1">
              <a:solidFill>
                <a:srgbClr val="FF0000"/>
              </a:solidFill>
            </a:endParaRPr>
          </a:p>
        </p:txBody>
      </p:sp>
      <p:pic>
        <p:nvPicPr>
          <p:cNvPr id="3" name="Immagine 2"/>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401524" y="4700257"/>
            <a:ext cx="1725465" cy="1872439"/>
          </a:xfrm>
          <a:prstGeom prst="rect">
            <a:avLst/>
          </a:prstGeom>
          <a:ln>
            <a:solidFill>
              <a:srgbClr val="F0B57A"/>
            </a:solidFill>
          </a:ln>
        </p:spPr>
      </p:pic>
      <p:pic>
        <p:nvPicPr>
          <p:cNvPr id="10" name="Immagine 9"/>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7020101" y="4701793"/>
            <a:ext cx="1711021" cy="1880242"/>
          </a:xfrm>
          <a:prstGeom prst="rect">
            <a:avLst/>
          </a:prstGeom>
          <a:ln>
            <a:solidFill>
              <a:srgbClr val="F0B57A"/>
            </a:solidFill>
          </a:ln>
        </p:spPr>
      </p:pic>
      <p:sp>
        <p:nvSpPr>
          <p:cNvPr id="11" name="Freccia destra 10"/>
          <p:cNvSpPr/>
          <p:nvPr/>
        </p:nvSpPr>
        <p:spPr>
          <a:xfrm>
            <a:off x="2296245" y="4654079"/>
            <a:ext cx="4569966" cy="1963843"/>
          </a:xfrm>
          <a:prstGeom prst="rightArrow">
            <a:avLst/>
          </a:prstGeom>
          <a:solidFill>
            <a:srgbClr val="FFF0CC"/>
          </a:solidFill>
          <a:ln>
            <a:solidFill>
              <a:srgbClr val="F0B57A"/>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a:ln>
                  <a:solidFill>
                    <a:srgbClr val="000000"/>
                  </a:solidFill>
                </a:ln>
              </a:rPr>
              <a:t>noi non siamo dei grandi  matematici…però…</a:t>
            </a:r>
            <a:endParaRPr lang="it-IT" sz="2000"/>
          </a:p>
        </p:txBody>
      </p:sp>
      <p:pic>
        <p:nvPicPr>
          <p:cNvPr id="12" name="Immagine 4"/>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3180" y="191538"/>
            <a:ext cx="720000" cy="72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CasellaDiTesto 1"/>
          <p:cNvSpPr txBox="1"/>
          <p:nvPr/>
        </p:nvSpPr>
        <p:spPr>
          <a:xfrm>
            <a:off x="116466" y="929592"/>
            <a:ext cx="720000" cy="288000"/>
          </a:xfrm>
          <a:prstGeom prst="rect">
            <a:avLst/>
          </a:prstGeom>
          <a:noFill/>
        </p:spPr>
        <p:txBody>
          <a:bodyPr wrap="square" rtlCol="0">
            <a:spAutoFit/>
          </a:bodyPr>
          <a:lstStyle/>
          <a:p>
            <a:pPr lvl="0" algn="ctr"/>
            <a:r>
              <a:rPr lang="en-US" sz="400">
                <a:solidFill>
                  <a:srgbClr val="000000"/>
                </a:solidFill>
              </a:rPr>
              <a:t>Creative Commons Attribution-Share Alike 2.0 Generic </a:t>
            </a:r>
          </a:p>
        </p:txBody>
      </p:sp>
    </p:spTree>
    <p:extLst>
      <p:ext uri="{BB962C8B-B14F-4D97-AF65-F5344CB8AC3E}">
        <p14:creationId xmlns:p14="http://schemas.microsoft.com/office/powerpoint/2010/main" val="1793313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306726" y="580253"/>
            <a:ext cx="6753432" cy="461665"/>
          </a:xfrm>
          <a:prstGeom prst="rect">
            <a:avLst/>
          </a:prstGeom>
          <a:solidFill>
            <a:srgbClr val="FFF0CC"/>
          </a:solidFill>
          <a:ln>
            <a:solidFill>
              <a:srgbClr val="F0B57A"/>
            </a:solidFill>
          </a:ln>
        </p:spPr>
        <p:style>
          <a:lnRef idx="2">
            <a:schemeClr val="accent4"/>
          </a:lnRef>
          <a:fillRef idx="1">
            <a:schemeClr val="lt1"/>
          </a:fillRef>
          <a:effectRef idx="0">
            <a:schemeClr val="accent4"/>
          </a:effectRef>
          <a:fontRef idx="minor">
            <a:schemeClr val="dk1"/>
          </a:fontRef>
        </p:style>
        <p:txBody>
          <a:bodyPr wrap="square">
            <a:spAutoFit/>
          </a:bodyPr>
          <a:lstStyle/>
          <a:p>
            <a:r>
              <a:rPr lang="it-IT" sz="2400" b="1"/>
              <a:t>  COSE ACCADUTE: difetti di comunicazione</a:t>
            </a:r>
          </a:p>
        </p:txBody>
      </p:sp>
      <p:sp>
        <p:nvSpPr>
          <p:cNvPr id="5" name="CasellaDiTesto 4"/>
          <p:cNvSpPr txBox="1"/>
          <p:nvPr/>
        </p:nvSpPr>
        <p:spPr>
          <a:xfrm>
            <a:off x="239327" y="1584685"/>
            <a:ext cx="8635999" cy="4524316"/>
          </a:xfrm>
          <a:prstGeom prst="rect">
            <a:avLst/>
          </a:prstGeom>
          <a:solidFill>
            <a:srgbClr val="FFF0CC"/>
          </a:solidFill>
          <a:ln w="9525" cmpd="sng">
            <a:solidFill>
              <a:srgbClr val="F0B57A"/>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lgn="just">
              <a:buFontTx/>
              <a:buChar char="-"/>
            </a:pPr>
            <a:r>
              <a:rPr lang="it-IT" sz="1600">
                <a:solidFill>
                  <a:srgbClr val="FF0000"/>
                </a:solidFill>
              </a:rPr>
              <a:t>Alle e-mail nessuno risponde! </a:t>
            </a:r>
            <a:r>
              <a:rPr lang="it-IT" sz="1600"/>
              <a:t>Non preoccupatevi, in genere è così perché sono informazioni, non pensate subito di non essere “graditi”. Nel caso di sondaggi via e-mail o richiesta di opinioni,  in questo caso il  “</a:t>
            </a:r>
            <a:r>
              <a:rPr lang="it-IT" sz="1600" i="1"/>
              <a:t>feedback</a:t>
            </a:r>
            <a:r>
              <a:rPr lang="it-IT" sz="1600"/>
              <a:t>” è fondamentale…</a:t>
            </a:r>
          </a:p>
          <a:p>
            <a:pPr marL="285750" indent="-285750" algn="just">
              <a:buFontTx/>
              <a:buChar char="-"/>
            </a:pPr>
            <a:endParaRPr lang="it-IT" sz="1600"/>
          </a:p>
          <a:p>
            <a:pPr marL="285750" indent="-285750" algn="just">
              <a:buFontTx/>
              <a:buChar char="-"/>
            </a:pPr>
            <a:r>
              <a:rPr lang="it-IT" sz="1600">
                <a:solidFill>
                  <a:srgbClr val="FF0000"/>
                </a:solidFill>
              </a:rPr>
              <a:t>Le assemblee vanno più o meno deserte</a:t>
            </a:r>
            <a:r>
              <a:rPr lang="it-IT" sz="1600"/>
              <a:t>; in questo caso chiedersi come è stato impostato l’o.d.g. e </a:t>
            </a:r>
            <a:r>
              <a:rPr lang="it-IT" sz="1600" err="1"/>
              <a:t>qual’è</a:t>
            </a:r>
            <a:r>
              <a:rPr lang="it-IT" sz="1600"/>
              <a:t> il vostro </a:t>
            </a:r>
            <a:r>
              <a:rPr lang="it-IT" sz="1600" i="1"/>
              <a:t>appeal </a:t>
            </a:r>
            <a:r>
              <a:rPr lang="it-IT" sz="1600"/>
              <a:t>nei confronti dei Colleghi; cercate di individuare nell’o.d.g. argomenti che facciano presa.</a:t>
            </a:r>
          </a:p>
          <a:p>
            <a:pPr algn="just"/>
            <a:endParaRPr lang="it-IT" sz="1600"/>
          </a:p>
          <a:p>
            <a:pPr marL="285750" indent="-285750" algn="just">
              <a:buFontTx/>
              <a:buChar char="-"/>
            </a:pPr>
            <a:r>
              <a:rPr lang="it-IT" sz="1600">
                <a:solidFill>
                  <a:srgbClr val="FF0000"/>
                </a:solidFill>
              </a:rPr>
              <a:t>Le persone vi chiedono cose che avete già divulgato via e-mail</a:t>
            </a:r>
            <a:r>
              <a:rPr lang="it-IT" sz="1600"/>
              <a:t>; in tal caso chiedetevi se la comunicazione è stata efficace.  Ponetevi come obiettivo una buona veicolazione delle </a:t>
            </a:r>
            <a:r>
              <a:rPr lang="it-IT" sz="1600" u="sng"/>
              <a:t>informazioni</a:t>
            </a:r>
            <a:r>
              <a:rPr lang="it-IT" sz="1600"/>
              <a:t> (mail chiari, concisi, coinvolgenti, assemblee ben motivate).</a:t>
            </a:r>
          </a:p>
          <a:p>
            <a:pPr marL="285750" indent="-285750">
              <a:buFontTx/>
              <a:buChar char="-"/>
            </a:pPr>
            <a:endParaRPr lang="it-IT" sz="1600"/>
          </a:p>
          <a:p>
            <a:pPr marL="285750" indent="-285750" algn="just">
              <a:buFontTx/>
              <a:buChar char="-"/>
            </a:pPr>
            <a:r>
              <a:rPr lang="it-IT" sz="1600">
                <a:solidFill>
                  <a:srgbClr val="FF0000"/>
                </a:solidFill>
              </a:rPr>
              <a:t>I Colleghi vi chiedono un incontro per parlarvi di un “loro” problema</a:t>
            </a:r>
            <a:r>
              <a:rPr lang="it-IT" sz="1600"/>
              <a:t>. E’ importante impostare  correttamente la “relazione” sin dall’inizio. Scindete sempre “la persona” da ciò che dice, non date consigli o giudizi, ma ascoltate con attenzione quali sono i reali bisogni. Chiedete: “come posso aiutarti?”, ma fate in modo che il problema venga risolto in maniera autonoma! Spesso ci si rende conto di non poter essere di aiuto. Nel qual caso provate ad indirizzare la persona verso esperti.</a:t>
            </a:r>
          </a:p>
        </p:txBody>
      </p:sp>
      <p:pic>
        <p:nvPicPr>
          <p:cNvPr id="7" name="Immagin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9156" y="85872"/>
            <a:ext cx="720000" cy="72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asellaDiTesto 7"/>
          <p:cNvSpPr txBox="1"/>
          <p:nvPr/>
        </p:nvSpPr>
        <p:spPr>
          <a:xfrm>
            <a:off x="97394" y="805818"/>
            <a:ext cx="720000" cy="276999"/>
          </a:xfrm>
          <a:prstGeom prst="rect">
            <a:avLst/>
          </a:prstGeom>
          <a:noFill/>
        </p:spPr>
        <p:txBody>
          <a:bodyPr wrap="square" rtlCol="0">
            <a:spAutoFit/>
          </a:bodyPr>
          <a:lstStyle/>
          <a:p>
            <a:pPr lvl="0" algn="ctr"/>
            <a:r>
              <a:rPr lang="en-US" sz="400">
                <a:solidFill>
                  <a:srgbClr val="000000"/>
                </a:solidFill>
              </a:rPr>
              <a:t>Creative Commons Attribution-Share Alike 2.0 Generic </a:t>
            </a:r>
            <a:endParaRPr lang="it-IT" sz="400">
              <a:solidFill>
                <a:srgbClr val="000000"/>
              </a:solidFill>
            </a:endParaRPr>
          </a:p>
        </p:txBody>
      </p:sp>
    </p:spTree>
    <p:extLst>
      <p:ext uri="{BB962C8B-B14F-4D97-AF65-F5344CB8AC3E}">
        <p14:creationId xmlns:p14="http://schemas.microsoft.com/office/powerpoint/2010/main" val="2612223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36771" y="234149"/>
            <a:ext cx="7251820" cy="646331"/>
          </a:xfrm>
          <a:prstGeom prst="rect">
            <a:avLst/>
          </a:prstGeom>
          <a:solidFill>
            <a:srgbClr val="FFF0CC"/>
          </a:solidFill>
          <a:ln>
            <a:solidFill>
              <a:srgbClr val="F0B57A"/>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it-IT" b="1"/>
              <a:t>ALCUNE FIGURE PRESENTI NELL’ENTE A CUI RIVOLGERSI IN CASO DI NECESSITA’</a:t>
            </a:r>
          </a:p>
        </p:txBody>
      </p:sp>
      <p:sp>
        <p:nvSpPr>
          <p:cNvPr id="5" name="CasellaDiTesto 4"/>
          <p:cNvSpPr txBox="1"/>
          <p:nvPr/>
        </p:nvSpPr>
        <p:spPr>
          <a:xfrm>
            <a:off x="438381" y="1101255"/>
            <a:ext cx="8280000" cy="1384995"/>
          </a:xfrm>
          <a:prstGeom prst="rect">
            <a:avLst/>
          </a:prstGeom>
          <a:solidFill>
            <a:srgbClr val="FFF0CC"/>
          </a:solidFill>
          <a:ln w="9525" cmpd="sng">
            <a:solidFill>
              <a:srgbClr val="F0B57A"/>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it-IT" sz="1400" b="1">
                <a:solidFill>
                  <a:srgbClr val="FF0000"/>
                </a:solidFill>
              </a:rPr>
              <a:t>CUG</a:t>
            </a:r>
            <a:r>
              <a:rPr lang="it-IT" sz="1400"/>
              <a:t>: </a:t>
            </a:r>
            <a:r>
              <a:rPr lang="it-IT" sz="1400">
                <a:solidFill>
                  <a:srgbClr val="FF0000"/>
                </a:solidFill>
              </a:rPr>
              <a:t>C</a:t>
            </a:r>
            <a:r>
              <a:rPr lang="it-IT" sz="1400"/>
              <a:t>omitato </a:t>
            </a:r>
            <a:r>
              <a:rPr lang="it-IT" sz="1400">
                <a:solidFill>
                  <a:srgbClr val="FF0000"/>
                </a:solidFill>
              </a:rPr>
              <a:t>U</a:t>
            </a:r>
            <a:r>
              <a:rPr lang="it-IT" sz="1400"/>
              <a:t>nico di </a:t>
            </a:r>
            <a:r>
              <a:rPr lang="it-IT" sz="1400">
                <a:solidFill>
                  <a:srgbClr val="FF0000"/>
                </a:solidFill>
              </a:rPr>
              <a:t>G</a:t>
            </a:r>
            <a:r>
              <a:rPr lang="it-IT" sz="1400"/>
              <a:t>aranzia: nasce il 14 aprile 2011 in sostituzione del precedente Comitato di Pari Opportunità (CPO). Si occupa di pari opportunità, valorizzazione del benessere lavorativo, combatte le discriminazioni ed il mobbing. </a:t>
            </a:r>
          </a:p>
          <a:p>
            <a:pPr algn="just"/>
            <a:r>
              <a:rPr lang="it-IT" sz="1400"/>
              <a:t>Sito: </a:t>
            </a:r>
            <a:r>
              <a:rPr lang="it-IT" sz="1400" err="1"/>
              <a:t>https</a:t>
            </a:r>
            <a:r>
              <a:rPr lang="it-IT" sz="1400"/>
              <a:t>://</a:t>
            </a:r>
            <a:r>
              <a:rPr lang="it-IT" sz="1400" err="1"/>
              <a:t>web.infn.it</a:t>
            </a:r>
            <a:r>
              <a:rPr lang="it-IT" sz="1400"/>
              <a:t>/CUG/</a:t>
            </a:r>
          </a:p>
          <a:p>
            <a:pPr algn="just"/>
            <a:r>
              <a:rPr lang="it-IT" sz="1400"/>
              <a:t>Presidentessa (nominata dalla Giunta): Maria Rosaria Masullo (+ altri 8 componenti)</a:t>
            </a:r>
          </a:p>
          <a:p>
            <a:pPr algn="just"/>
            <a:r>
              <a:rPr lang="it-IT" sz="1400"/>
              <a:t>Email: </a:t>
            </a:r>
            <a:r>
              <a:rPr lang="it-IT" sz="1400">
                <a:hlinkClick r:id="rId2"/>
              </a:rPr>
              <a:t>masullo@na.infn.it</a:t>
            </a:r>
            <a:r>
              <a:rPr lang="it-IT" sz="1400"/>
              <a:t> - </a:t>
            </a:r>
            <a:r>
              <a:rPr lang="it-IT" sz="1400" err="1"/>
              <a:t>tel</a:t>
            </a:r>
            <a:r>
              <a:rPr lang="it-IT" sz="1400"/>
              <a:t>: 081 676143</a:t>
            </a:r>
          </a:p>
        </p:txBody>
      </p:sp>
      <p:sp>
        <p:nvSpPr>
          <p:cNvPr id="6" name="CasellaDiTesto 5"/>
          <p:cNvSpPr txBox="1"/>
          <p:nvPr/>
        </p:nvSpPr>
        <p:spPr>
          <a:xfrm rot="10800000" flipV="1">
            <a:off x="438381" y="2462397"/>
            <a:ext cx="8280000" cy="1384995"/>
          </a:xfrm>
          <a:prstGeom prst="rect">
            <a:avLst/>
          </a:prstGeom>
          <a:solidFill>
            <a:srgbClr val="FFF0CC"/>
          </a:solidFill>
          <a:ln w="9525" cmpd="sng">
            <a:solidFill>
              <a:srgbClr val="F0B57A"/>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it-IT" sz="1400" b="1">
                <a:solidFill>
                  <a:srgbClr val="FF0000"/>
                </a:solidFill>
              </a:rPr>
              <a:t>Consigliera di Fiducia</a:t>
            </a:r>
            <a:r>
              <a:rPr lang="it-IT" sz="1400" b="1">
                <a:solidFill>
                  <a:schemeClr val="tx1"/>
                </a:solidFill>
              </a:rPr>
              <a:t>:</a:t>
            </a:r>
            <a:r>
              <a:rPr lang="it-IT" sz="1400" b="1">
                <a:solidFill>
                  <a:srgbClr val="FF0000"/>
                </a:solidFill>
              </a:rPr>
              <a:t> </a:t>
            </a:r>
            <a:r>
              <a:rPr lang="it-IT" sz="1400"/>
              <a:t>è la figura di una “esperta” in grado di sapere ascoltare ed aiutare a prevenire e/o contrastare quelle situazioni in cui si è soggetti a forti discriminazioni o molestie sul luogo di lavoro (che poi si ripercuotono sulla vita lavorativa, familiare, sociale, psichica). </a:t>
            </a:r>
          </a:p>
          <a:p>
            <a:pPr algn="just"/>
            <a:r>
              <a:rPr lang="it-IT" sz="1400"/>
              <a:t>Sito: </a:t>
            </a:r>
            <a:r>
              <a:rPr lang="it-IT" sz="1400">
                <a:hlinkClick r:id="rId3"/>
              </a:rPr>
              <a:t>http://www.infn.it/consigliera/</a:t>
            </a:r>
            <a:endParaRPr lang="it-IT" sz="1400"/>
          </a:p>
          <a:p>
            <a:pPr algn="just"/>
            <a:r>
              <a:rPr lang="it-IT" sz="1400"/>
              <a:t>Consigliera INFN: Avv. Chiara Federici </a:t>
            </a:r>
          </a:p>
          <a:p>
            <a:pPr algn="just"/>
            <a:r>
              <a:rPr lang="it-IT" sz="1400"/>
              <a:t>Email : </a:t>
            </a:r>
            <a:r>
              <a:rPr lang="it-IT" sz="1400" err="1"/>
              <a:t>chiara.federici@presid.infn.it</a:t>
            </a:r>
            <a:r>
              <a:rPr lang="it-IT" sz="1400"/>
              <a:t>; telefono : (0039) 050 577290</a:t>
            </a:r>
          </a:p>
        </p:txBody>
      </p:sp>
      <p:pic>
        <p:nvPicPr>
          <p:cNvPr id="11" name="Immagine 4"/>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13180" y="127586"/>
            <a:ext cx="720000" cy="72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CasellaDiTesto 11"/>
          <p:cNvSpPr txBox="1"/>
          <p:nvPr/>
        </p:nvSpPr>
        <p:spPr>
          <a:xfrm>
            <a:off x="116466" y="847368"/>
            <a:ext cx="720000" cy="288000"/>
          </a:xfrm>
          <a:prstGeom prst="rect">
            <a:avLst/>
          </a:prstGeom>
          <a:noFill/>
        </p:spPr>
        <p:txBody>
          <a:bodyPr wrap="square" rtlCol="0">
            <a:spAutoFit/>
          </a:bodyPr>
          <a:lstStyle/>
          <a:p>
            <a:pPr lvl="0" algn="ctr"/>
            <a:r>
              <a:rPr lang="en-US" sz="400">
                <a:solidFill>
                  <a:srgbClr val="000000"/>
                </a:solidFill>
              </a:rPr>
              <a:t>Creative Commons Attribution-Share Alike 2.0 Generic </a:t>
            </a:r>
          </a:p>
        </p:txBody>
      </p:sp>
      <p:sp>
        <p:nvSpPr>
          <p:cNvPr id="10" name="CasellaDiTesto 9"/>
          <p:cNvSpPr txBox="1"/>
          <p:nvPr/>
        </p:nvSpPr>
        <p:spPr>
          <a:xfrm>
            <a:off x="438381" y="3822646"/>
            <a:ext cx="8280000" cy="523220"/>
          </a:xfrm>
          <a:prstGeom prst="rect">
            <a:avLst/>
          </a:prstGeom>
          <a:solidFill>
            <a:srgbClr val="FFF0CC"/>
          </a:solidFill>
          <a:ln w="9525" cmpd="sng">
            <a:solidFill>
              <a:srgbClr val="F0B57A"/>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it-IT" sz="1400" b="1">
                <a:solidFill>
                  <a:srgbClr val="FF0000"/>
                </a:solidFill>
              </a:rPr>
              <a:t>Servizio Salute e Ambiente INFN</a:t>
            </a:r>
            <a:r>
              <a:rPr lang="it-IT" sz="1400"/>
              <a:t>: </a:t>
            </a:r>
            <a:r>
              <a:rPr lang="it-IT" sz="1400">
                <a:hlinkClick r:id="rId5"/>
              </a:rPr>
              <a:t>http://www.ac.infn.it/sicurezza/indexSA.html</a:t>
            </a:r>
            <a:r>
              <a:rPr lang="it-IT" sz="1400"/>
              <a:t>. Elenco nazionale RLS, RSPP, E.Q., Medici Competenti, normative, documentazione, linee guida.</a:t>
            </a:r>
          </a:p>
        </p:txBody>
      </p:sp>
      <p:sp>
        <p:nvSpPr>
          <p:cNvPr id="13" name="CasellaDiTesto 12"/>
          <p:cNvSpPr txBox="1"/>
          <p:nvPr/>
        </p:nvSpPr>
        <p:spPr>
          <a:xfrm>
            <a:off x="444589" y="4434758"/>
            <a:ext cx="8280000" cy="523220"/>
          </a:xfrm>
          <a:prstGeom prst="rect">
            <a:avLst/>
          </a:prstGeom>
          <a:solidFill>
            <a:srgbClr val="FFF0CC"/>
          </a:solidFill>
          <a:ln w="9525" cmpd="sng">
            <a:solidFill>
              <a:srgbClr val="F0B57A"/>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it-IT" sz="1400" b="1">
                <a:solidFill>
                  <a:srgbClr val="FF0000"/>
                </a:solidFill>
              </a:rPr>
              <a:t>Ufficio Affari Legali e Contenzioso</a:t>
            </a:r>
            <a:r>
              <a:rPr lang="it-IT" sz="1400">
                <a:solidFill>
                  <a:schemeClr val="tx1"/>
                </a:solidFill>
              </a:rPr>
              <a:t>: </a:t>
            </a:r>
            <a:r>
              <a:rPr lang="it-IT" sz="1400">
                <a:hlinkClick r:id="rId6"/>
              </a:rPr>
              <a:t>https://www.ac.infn.it/legale/</a:t>
            </a:r>
            <a:r>
              <a:rPr lang="it-IT" sz="1400"/>
              <a:t> (E. Ronconi, E. Bovo, </a:t>
            </a:r>
            <a:r>
              <a:rPr lang="it-IT" sz="1400" err="1"/>
              <a:t>R</a:t>
            </a:r>
            <a:r>
              <a:rPr lang="it-IT" sz="1400"/>
              <a:t>. Lopez)</a:t>
            </a:r>
          </a:p>
          <a:p>
            <a:pPr algn="just"/>
            <a:r>
              <a:rPr lang="it-IT" sz="1400">
                <a:solidFill>
                  <a:schemeClr val="tx1"/>
                </a:solidFill>
                <a:hlinkClick r:id="rId7"/>
              </a:rPr>
              <a:t>http://www.ac.infn.it/legale/infnjus/</a:t>
            </a:r>
            <a:r>
              <a:rPr lang="it-IT" sz="1400">
                <a:solidFill>
                  <a:schemeClr val="tx1"/>
                </a:solidFill>
              </a:rPr>
              <a:t>: raccolta  di decreti legislativi, circolari, info dal MIUR, MEF, ecc.</a:t>
            </a:r>
          </a:p>
        </p:txBody>
      </p:sp>
      <p:sp>
        <p:nvSpPr>
          <p:cNvPr id="14" name="CasellaDiTesto 13"/>
          <p:cNvSpPr txBox="1"/>
          <p:nvPr/>
        </p:nvSpPr>
        <p:spPr>
          <a:xfrm>
            <a:off x="446509" y="5043958"/>
            <a:ext cx="8280000" cy="1384995"/>
          </a:xfrm>
          <a:prstGeom prst="rect">
            <a:avLst/>
          </a:prstGeom>
          <a:solidFill>
            <a:srgbClr val="FFF0CC"/>
          </a:solidFill>
          <a:ln w="9525" cmpd="sng">
            <a:solidFill>
              <a:srgbClr val="F0B57A"/>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it-IT" sz="1400" b="1">
                <a:solidFill>
                  <a:srgbClr val="FF0000"/>
                </a:solidFill>
              </a:rPr>
              <a:t>Siti di interesse e curiosità</a:t>
            </a:r>
            <a:r>
              <a:rPr lang="it-IT" sz="1400">
                <a:solidFill>
                  <a:schemeClr val="tx1"/>
                </a:solidFill>
              </a:rPr>
              <a:t>:</a:t>
            </a:r>
          </a:p>
          <a:p>
            <a:r>
              <a:rPr lang="it-IT" sz="1400">
                <a:solidFill>
                  <a:schemeClr val="tx1"/>
                </a:solidFill>
                <a:hlinkClick r:id="rId8"/>
              </a:rPr>
              <a:t>http://www.gazzettaamministrativa.it/opencms/opencms/_gazzetta_amministrativa/amministrazione_trasparente/_agenzie_enti_stato/_istituto_nazionale_di_fisica_nucleare</a:t>
            </a:r>
            <a:endParaRPr lang="it-IT" sz="1400">
              <a:solidFill>
                <a:schemeClr val="tx1"/>
              </a:solidFill>
            </a:endParaRPr>
          </a:p>
          <a:p>
            <a:r>
              <a:rPr lang="it-IT" sz="1400">
                <a:solidFill>
                  <a:schemeClr val="tx1"/>
                </a:solidFill>
              </a:rPr>
              <a:t>(“amministrazione trasparente” – pagina istituzionale conforme art. 51 </a:t>
            </a:r>
            <a:r>
              <a:rPr lang="it-IT" sz="1400" err="1">
                <a:solidFill>
                  <a:schemeClr val="tx1"/>
                </a:solidFill>
              </a:rPr>
              <a:t>D.Lgs</a:t>
            </a:r>
            <a:r>
              <a:rPr lang="it-IT" sz="1400">
                <a:solidFill>
                  <a:schemeClr val="tx1"/>
                </a:solidFill>
              </a:rPr>
              <a:t> n. 33/2013)</a:t>
            </a:r>
          </a:p>
          <a:p>
            <a:r>
              <a:rPr lang="it-IT" sz="1400">
                <a:solidFill>
                  <a:schemeClr val="tx1"/>
                </a:solidFill>
                <a:hlinkClick r:id="rId9"/>
              </a:rPr>
              <a:t>http://</a:t>
            </a:r>
            <a:r>
              <a:rPr lang="it-IT" sz="1400" err="1">
                <a:solidFill>
                  <a:schemeClr val="tx1"/>
                </a:solidFill>
                <a:hlinkClick r:id="rId9"/>
              </a:rPr>
              <a:t>www.infn.it</a:t>
            </a:r>
            <a:r>
              <a:rPr lang="it-IT" sz="1400">
                <a:solidFill>
                  <a:schemeClr val="tx1"/>
                </a:solidFill>
                <a:hlinkClick r:id="rId9"/>
              </a:rPr>
              <a:t>/comunicazione</a:t>
            </a:r>
            <a:endParaRPr lang="it-IT" sz="1400">
              <a:solidFill>
                <a:schemeClr val="tx1"/>
              </a:solidFill>
            </a:endParaRPr>
          </a:p>
          <a:p>
            <a:r>
              <a:rPr lang="it-IT" sz="1400">
                <a:solidFill>
                  <a:schemeClr val="tx1"/>
                </a:solidFill>
              </a:rPr>
              <a:t>(Ufficio Comunicazione INFN)</a:t>
            </a:r>
          </a:p>
        </p:txBody>
      </p:sp>
    </p:spTree>
    <p:extLst>
      <p:ext uri="{BB962C8B-B14F-4D97-AF65-F5344CB8AC3E}">
        <p14:creationId xmlns:p14="http://schemas.microsoft.com/office/powerpoint/2010/main" val="1442551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245107" y="5724213"/>
            <a:ext cx="4631336" cy="523220"/>
          </a:xfrm>
          <a:prstGeom prst="rect">
            <a:avLst/>
          </a:prstGeom>
          <a:noFill/>
        </p:spPr>
        <p:txBody>
          <a:bodyPr wrap="square" rtlCol="0">
            <a:spAutoFit/>
          </a:bodyPr>
          <a:lstStyle/>
          <a:p>
            <a:pPr algn="ctr"/>
            <a:r>
              <a:rPr lang="it-IT" sz="2800"/>
              <a:t> </a:t>
            </a:r>
            <a:r>
              <a:rPr lang="it-IT" sz="2800" i="1">
                <a:solidFill>
                  <a:srgbClr val="000090"/>
                </a:solidFill>
              </a:rPr>
              <a:t>Grazie per l’attenzione</a:t>
            </a:r>
          </a:p>
        </p:txBody>
      </p:sp>
      <p:pic>
        <p:nvPicPr>
          <p:cNvPr id="7" name="Immagine 6"/>
          <p:cNvPicPr>
            <a:picLocks noChangeAspect="1"/>
          </p:cNvPicPr>
          <p:nvPr/>
        </p:nvPicPr>
        <p:blipFill>
          <a:blip r:embed="rId2"/>
          <a:stretch>
            <a:fillRect/>
          </a:stretch>
        </p:blipFill>
        <p:spPr>
          <a:xfrm>
            <a:off x="1381764" y="398600"/>
            <a:ext cx="6350000" cy="4165600"/>
          </a:xfrm>
          <a:prstGeom prst="rect">
            <a:avLst/>
          </a:prstGeom>
          <a:ln>
            <a:solidFill>
              <a:srgbClr val="000090"/>
            </a:solidFill>
          </a:ln>
        </p:spPr>
      </p:pic>
      <p:sp>
        <p:nvSpPr>
          <p:cNvPr id="2" name="CasellaDiTesto 1"/>
          <p:cNvSpPr txBox="1"/>
          <p:nvPr/>
        </p:nvSpPr>
        <p:spPr>
          <a:xfrm>
            <a:off x="1322162" y="4899139"/>
            <a:ext cx="6441487" cy="646331"/>
          </a:xfrm>
          <a:prstGeom prst="rect">
            <a:avLst/>
          </a:prstGeom>
          <a:solidFill>
            <a:srgbClr val="FFEAC3"/>
          </a:solidFill>
        </p:spPr>
        <p:txBody>
          <a:bodyPr wrap="none" rtlCol="0">
            <a:spAutoFit/>
          </a:bodyPr>
          <a:lstStyle/>
          <a:p>
            <a:pPr algn="ctr"/>
            <a:r>
              <a:rPr lang="it-IT" b="1"/>
              <a:t>Speriamo che questo corso abbia creato i presupposti anche</a:t>
            </a:r>
          </a:p>
          <a:p>
            <a:pPr algn="ctr"/>
            <a:r>
              <a:rPr lang="it-IT" b="1"/>
              <a:t>per una </a:t>
            </a:r>
            <a:r>
              <a:rPr lang="it-IT" b="1" i="1"/>
              <a:t>“evoluzione” </a:t>
            </a:r>
            <a:r>
              <a:rPr lang="it-IT" b="1"/>
              <a:t>del nostro ruolo!</a:t>
            </a:r>
          </a:p>
        </p:txBody>
      </p:sp>
      <p:pic>
        <p:nvPicPr>
          <p:cNvPr id="8" name="Immagine 4"/>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13180" y="127398"/>
            <a:ext cx="720000" cy="72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ttangolo 2"/>
          <p:cNvSpPr/>
          <p:nvPr/>
        </p:nvSpPr>
        <p:spPr>
          <a:xfrm>
            <a:off x="-77694" y="907949"/>
            <a:ext cx="1180285" cy="215444"/>
          </a:xfrm>
          <a:prstGeom prst="rect">
            <a:avLst/>
          </a:prstGeom>
        </p:spPr>
        <p:txBody>
          <a:bodyPr wrap="square">
            <a:spAutoFit/>
          </a:bodyPr>
          <a:lstStyle/>
          <a:p>
            <a:pPr lvl="0" algn="ctr"/>
            <a:r>
              <a:rPr lang="en-US" sz="400">
                <a:solidFill>
                  <a:srgbClr val="000000"/>
                </a:solidFill>
              </a:rPr>
              <a:t>Attribution-Share Alike 2.0 </a:t>
            </a:r>
          </a:p>
          <a:p>
            <a:pPr lvl="0" algn="ctr"/>
            <a:r>
              <a:rPr lang="en-US" sz="400">
                <a:solidFill>
                  <a:srgbClr val="000000"/>
                </a:solidFill>
              </a:rPr>
              <a:t>Generic </a:t>
            </a:r>
          </a:p>
        </p:txBody>
      </p:sp>
      <p:sp>
        <p:nvSpPr>
          <p:cNvPr id="9" name="CasellaDiTesto 8"/>
          <p:cNvSpPr txBox="1"/>
          <p:nvPr/>
        </p:nvSpPr>
        <p:spPr>
          <a:xfrm>
            <a:off x="6644495" y="6420636"/>
            <a:ext cx="1820270" cy="553998"/>
          </a:xfrm>
          <a:prstGeom prst="rect">
            <a:avLst/>
          </a:prstGeom>
          <a:noFill/>
        </p:spPr>
        <p:txBody>
          <a:bodyPr wrap="none" rtlCol="0">
            <a:spAutoFit/>
          </a:bodyPr>
          <a:lstStyle/>
          <a:p>
            <a:r>
              <a:rPr lang="it-IT" sz="1200" i="1">
                <a:solidFill>
                  <a:srgbClr val="000090"/>
                </a:solidFill>
              </a:rPr>
              <a:t>Attanasio Candela-LNGS</a:t>
            </a:r>
          </a:p>
          <a:p>
            <a:endParaRPr lang="it-IT"/>
          </a:p>
        </p:txBody>
      </p:sp>
    </p:spTree>
    <p:extLst>
      <p:ext uri="{BB962C8B-B14F-4D97-AF65-F5344CB8AC3E}">
        <p14:creationId xmlns:p14="http://schemas.microsoft.com/office/powerpoint/2010/main" val="138770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85725" y="1313180"/>
            <a:ext cx="8877015" cy="4247317"/>
          </a:xfrm>
          <a:prstGeom prst="rect">
            <a:avLst/>
          </a:prstGeom>
          <a:solidFill>
            <a:srgbClr val="FFF0CC"/>
          </a:solidFill>
          <a:ln w="9525" cmpd="sng">
            <a:solidFill>
              <a:srgbClr val="F0B57A"/>
            </a:solidFill>
          </a:ln>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just"/>
            <a:endParaRPr lang="it-IT"/>
          </a:p>
          <a:p>
            <a:pPr algn="just"/>
            <a:r>
              <a:rPr lang="it-IT"/>
              <a:t>Nei nostri rapporti con la Direzione (o con i Responsabili di Servizio) spesso ci si imbatte in </a:t>
            </a:r>
            <a:r>
              <a:rPr lang="it-IT" b="1" i="1">
                <a:solidFill>
                  <a:schemeClr val="tx1"/>
                </a:solidFill>
              </a:rPr>
              <a:t>problemi (situazioni</a:t>
            </a:r>
            <a:r>
              <a:rPr lang="it-IT" b="1">
                <a:solidFill>
                  <a:schemeClr val="tx1"/>
                </a:solidFill>
              </a:rPr>
              <a:t>) </a:t>
            </a:r>
            <a:r>
              <a:rPr lang="it-IT"/>
              <a:t>che: </a:t>
            </a:r>
          </a:p>
          <a:p>
            <a:pPr algn="just"/>
            <a:endParaRPr lang="it-IT"/>
          </a:p>
          <a:p>
            <a:pPr marL="285750" indent="-285750" algn="just">
              <a:buFont typeface="Arial"/>
              <a:buChar char="•"/>
            </a:pPr>
            <a:r>
              <a:rPr lang="it-IT"/>
              <a:t>veramente facili da affrontare e vengono rapidamente risolti (è la condizione più rara,  ma che dà soddisfazione!)                         </a:t>
            </a:r>
            <a:r>
              <a:rPr lang="it-IT">
                <a:solidFill>
                  <a:srgbClr val="000000"/>
                </a:solidFill>
              </a:rPr>
              <a:t>                         </a:t>
            </a:r>
            <a:r>
              <a:rPr lang="it-IT" i="1">
                <a:solidFill>
                  <a:srgbClr val="FF0000"/>
                </a:solidFill>
              </a:rPr>
              <a:t>soluzione  determinata</a:t>
            </a:r>
            <a:r>
              <a:rPr lang="it-IT" i="1"/>
              <a:t> </a:t>
            </a:r>
          </a:p>
          <a:p>
            <a:pPr algn="just"/>
            <a:r>
              <a:rPr lang="it-IT" sz="1200" i="1">
                <a:solidFill>
                  <a:srgbClr val="FF0000"/>
                </a:solidFill>
              </a:rPr>
              <a:t>                                                                                                                                                                                     (soluzione possibile)</a:t>
            </a:r>
            <a:endParaRPr>
              <a:solidFill>
                <a:srgbClr val="000000"/>
              </a:solidFill>
            </a:endParaRPr>
          </a:p>
          <a:p>
            <a:pPr algn="just"/>
            <a:endParaRPr lang="it-IT">
              <a:solidFill>
                <a:srgbClr val="000000"/>
              </a:solidFill>
            </a:endParaRPr>
          </a:p>
          <a:p>
            <a:pPr marL="285750" indent="-285750" algn="just">
              <a:buFont typeface="Arial"/>
              <a:buChar char="•"/>
            </a:pPr>
            <a:r>
              <a:rPr lang="it-IT">
                <a:solidFill>
                  <a:srgbClr val="000000"/>
                </a:solidFill>
              </a:rPr>
              <a:t>sono</a:t>
            </a:r>
            <a:r>
              <a:rPr lang="it-IT"/>
              <a:t> insormontabili ed irrisolvibili quasi “per definizione”: ci si gira intorno senza che nessuno abbia mai  la volontà di affrontarli (danno la classica sensazione di sbattere contro un muro di gomma)</a:t>
            </a:r>
            <a:r>
              <a:rPr lang="it-IT" i="1">
                <a:solidFill>
                  <a:srgbClr val="FF0000"/>
                </a:solidFill>
              </a:rPr>
              <a:t>                                            soluzione  impossibile</a:t>
            </a:r>
            <a:r>
              <a:rPr lang="it-IT" i="1"/>
              <a:t> </a:t>
            </a:r>
            <a:endParaRPr/>
          </a:p>
          <a:p>
            <a:pPr marL="0" lvl="8" algn="just"/>
            <a:r>
              <a:rPr lang="it-IT" sz="1200" i="1">
                <a:solidFill>
                  <a:srgbClr val="FF0000"/>
                </a:solidFill>
              </a:rPr>
              <a:t>                                                                                                                                                                                          (non esiste!)</a:t>
            </a:r>
          </a:p>
          <a:p>
            <a:pPr marL="342900" indent="-342900" algn="just">
              <a:buFont typeface="+mj-lt"/>
              <a:buAutoNum type="arabicPeriod"/>
            </a:pPr>
            <a:endParaRPr lang="it-IT" i="1"/>
          </a:p>
          <a:p>
            <a:pPr marL="285750" indent="-285750" algn="just">
              <a:buFont typeface="Arial"/>
              <a:buChar char="•"/>
            </a:pPr>
            <a:r>
              <a:rPr lang="it-IT"/>
              <a:t>ognuno fa come gli pare!!!                                                            </a:t>
            </a:r>
            <a:r>
              <a:rPr lang="it-IT" i="1">
                <a:solidFill>
                  <a:srgbClr val="FF0000"/>
                </a:solidFill>
              </a:rPr>
              <a:t>soluzione indeterminata</a:t>
            </a:r>
          </a:p>
          <a:p>
            <a:pPr lvl="8"/>
            <a:r>
              <a:rPr lang="it-IT" sz="1200" i="1">
                <a:solidFill>
                  <a:srgbClr val="FF0000"/>
                </a:solidFill>
              </a:rPr>
              <a:t>                                                                                        (infinite soluzioni)</a:t>
            </a:r>
          </a:p>
          <a:p>
            <a:pPr algn="just"/>
            <a:r>
              <a:rPr lang="it-IT"/>
              <a:t>		</a:t>
            </a:r>
            <a:endParaRPr lang="it-IT">
              <a:solidFill>
                <a:srgbClr val="FF0000"/>
              </a:solidFill>
            </a:endParaRPr>
          </a:p>
        </p:txBody>
      </p:sp>
      <p:sp>
        <p:nvSpPr>
          <p:cNvPr id="5" name="CasellaDiTesto 4"/>
          <p:cNvSpPr txBox="1"/>
          <p:nvPr/>
        </p:nvSpPr>
        <p:spPr>
          <a:xfrm>
            <a:off x="360365" y="5774622"/>
            <a:ext cx="8572123" cy="646331"/>
          </a:xfrm>
          <a:prstGeom prst="rect">
            <a:avLst/>
          </a:prstGeom>
          <a:solidFill>
            <a:srgbClr val="FFF0CC"/>
          </a:solidFill>
          <a:ln w="9525" cmpd="sng">
            <a:solidFill>
              <a:srgbClr val="F0B57A"/>
            </a:solidFill>
          </a:ln>
          <a:effectLst>
            <a:outerShdw blurRad="76200" dir="13500000" sy="23000" kx="1200000" algn="br" rotWithShape="0">
              <a:prstClr val="black">
                <a:alpha val="20000"/>
              </a:prstClr>
            </a:outerShdw>
          </a:effectLst>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ctr"/>
            <a:r>
              <a:rPr lang="it-IT" b="1"/>
              <a:t>             Si può fare qualcosa per far sì che "i nostri problemi" </a:t>
            </a:r>
            <a:r>
              <a:rPr lang="it-IT" b="1">
                <a:solidFill>
                  <a:schemeClr val="tx1"/>
                </a:solidFill>
              </a:rPr>
              <a:t>abbiano sempre più spesso </a:t>
            </a:r>
            <a:r>
              <a:rPr lang="it-IT" b="1" i="1">
                <a:solidFill>
                  <a:srgbClr val="FF0000"/>
                </a:solidFill>
              </a:rPr>
              <a:t>soluzione determinata? </a:t>
            </a:r>
            <a:endParaRPr lang="it-IT" b="1" i="1"/>
          </a:p>
        </p:txBody>
      </p:sp>
      <p:sp>
        <p:nvSpPr>
          <p:cNvPr id="7" name="Freccia destra 6"/>
          <p:cNvSpPr/>
          <p:nvPr/>
        </p:nvSpPr>
        <p:spPr>
          <a:xfrm>
            <a:off x="5676900" y="2743200"/>
            <a:ext cx="729145" cy="2702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a:t>     </a:t>
            </a:r>
          </a:p>
        </p:txBody>
      </p:sp>
      <p:sp>
        <p:nvSpPr>
          <p:cNvPr id="9" name="CasellaDiTesto 8"/>
          <p:cNvSpPr txBox="1"/>
          <p:nvPr/>
        </p:nvSpPr>
        <p:spPr>
          <a:xfrm>
            <a:off x="1189357" y="258288"/>
            <a:ext cx="6949807" cy="830997"/>
          </a:xfrm>
          <a:prstGeom prst="rect">
            <a:avLst/>
          </a:prstGeom>
          <a:solidFill>
            <a:srgbClr val="FFF0CC"/>
          </a:solidFill>
          <a:ln>
            <a:solidFill>
              <a:srgbClr val="F0B57A"/>
            </a:solidFill>
          </a:ln>
        </p:spPr>
        <p:style>
          <a:lnRef idx="2">
            <a:schemeClr val="dk1"/>
          </a:lnRef>
          <a:fillRef idx="1">
            <a:schemeClr val="lt1"/>
          </a:fillRef>
          <a:effectRef idx="0">
            <a:schemeClr val="dk1"/>
          </a:effectRef>
          <a:fontRef idx="minor">
            <a:schemeClr val="dk1"/>
          </a:fontRef>
        </p:style>
        <p:txBody>
          <a:bodyPr wrap="square" rtlCol="0" anchor="t">
            <a:spAutoFit/>
          </a:bodyPr>
          <a:lstStyle/>
          <a:p>
            <a:pPr algn="ctr"/>
            <a:r>
              <a:rPr lang="it-IT" sz="2400" b="1">
                <a:latin typeface="Cambria"/>
                <a:cs typeface="Apple Chancery"/>
              </a:rPr>
              <a:t>Fare il Rappresentante del Personale è un p</a:t>
            </a:r>
            <a:r>
              <a:rPr lang="fr-FR" sz="2400" b="1">
                <a:latin typeface="Cambria"/>
                <a:cs typeface="Apple Chancery"/>
              </a:rPr>
              <a:t>o’</a:t>
            </a:r>
            <a:r>
              <a:rPr lang="it-IT" sz="2400" b="1">
                <a:latin typeface="Cambria"/>
                <a:cs typeface="Apple Chancery"/>
              </a:rPr>
              <a:t> come essere un bravo matematico </a:t>
            </a:r>
            <a:r>
              <a:rPr lang="it-IT" sz="2400" b="1" i="1">
                <a:latin typeface="Cambria"/>
                <a:cs typeface="Apple Chancery"/>
              </a:rPr>
              <a:t>!!!</a:t>
            </a:r>
          </a:p>
        </p:txBody>
      </p:sp>
      <p:pic>
        <p:nvPicPr>
          <p:cNvPr id="12" name="Immagin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13180" y="191538"/>
            <a:ext cx="720000" cy="72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CasellaDiTesto 12"/>
          <p:cNvSpPr txBox="1"/>
          <p:nvPr/>
        </p:nvSpPr>
        <p:spPr>
          <a:xfrm>
            <a:off x="116466" y="929592"/>
            <a:ext cx="720000" cy="288000"/>
          </a:xfrm>
          <a:prstGeom prst="rect">
            <a:avLst/>
          </a:prstGeom>
          <a:noFill/>
        </p:spPr>
        <p:txBody>
          <a:bodyPr wrap="square" rtlCol="0">
            <a:spAutoFit/>
          </a:bodyPr>
          <a:lstStyle/>
          <a:p>
            <a:pPr lvl="0" algn="ctr"/>
            <a:r>
              <a:rPr lang="en-US" sz="400">
                <a:solidFill>
                  <a:srgbClr val="000000"/>
                </a:solidFill>
              </a:rPr>
              <a:t>Creative Commons Attribution-Share Alike 2.0 Generic </a:t>
            </a:r>
          </a:p>
        </p:txBody>
      </p:sp>
      <p:pic>
        <p:nvPicPr>
          <p:cNvPr id="15" name="Immagine 14"/>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552995" y="5818987"/>
            <a:ext cx="728669" cy="514428"/>
          </a:xfrm>
          <a:prstGeom prst="rect">
            <a:avLst/>
          </a:prstGeom>
        </p:spPr>
      </p:pic>
      <p:sp>
        <p:nvSpPr>
          <p:cNvPr id="17" name="Freccia destra 16"/>
          <p:cNvSpPr/>
          <p:nvPr/>
        </p:nvSpPr>
        <p:spPr>
          <a:xfrm>
            <a:off x="5682580" y="4773558"/>
            <a:ext cx="729145" cy="2702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a:t>     </a:t>
            </a:r>
          </a:p>
        </p:txBody>
      </p:sp>
      <p:sp>
        <p:nvSpPr>
          <p:cNvPr id="14" name="Freccia destra 6"/>
          <p:cNvSpPr/>
          <p:nvPr/>
        </p:nvSpPr>
        <p:spPr>
          <a:xfrm>
            <a:off x="5682580" y="4068232"/>
            <a:ext cx="729145" cy="2702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a:t>          </a:t>
            </a:r>
          </a:p>
        </p:txBody>
      </p:sp>
      <p:sp>
        <p:nvSpPr>
          <p:cNvPr id="2" name="CasellaDiTesto 1"/>
          <p:cNvSpPr txBox="1"/>
          <p:nvPr/>
        </p:nvSpPr>
        <p:spPr>
          <a:xfrm>
            <a:off x="11707091" y="4906818"/>
            <a:ext cx="184666" cy="369332"/>
          </a:xfrm>
          <a:prstGeom prst="rect">
            <a:avLst/>
          </a:prstGeom>
          <a:noFill/>
        </p:spPr>
        <p:txBody>
          <a:bodyPr wrap="none" rtlCol="0">
            <a:spAutoFit/>
          </a:bodyPr>
          <a:lstStyle/>
          <a:p>
            <a:endParaRPr lang="it-IT"/>
          </a:p>
        </p:txBody>
      </p:sp>
    </p:spTree>
    <p:extLst>
      <p:ext uri="{BB962C8B-B14F-4D97-AF65-F5344CB8AC3E}">
        <p14:creationId xmlns:p14="http://schemas.microsoft.com/office/powerpoint/2010/main" val="3935880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30126" y="1234929"/>
            <a:ext cx="8353249" cy="5109090"/>
          </a:xfrm>
          <a:prstGeom prst="rect">
            <a:avLst/>
          </a:prstGeom>
          <a:solidFill>
            <a:srgbClr val="FFF0CC"/>
          </a:solidFill>
          <a:ln>
            <a:solidFill>
              <a:srgbClr val="F0B57A"/>
            </a:solidFill>
          </a:ln>
        </p:spPr>
        <p:txBody>
          <a:bodyPr wrap="square" rtlCol="0" anchor="t">
            <a:spAutoFit/>
          </a:bodyPr>
          <a:lstStyle/>
          <a:p>
            <a:pPr algn="just"/>
            <a:endParaRPr lang="it-IT" b="1">
              <a:solidFill>
                <a:srgbClr val="FF0000"/>
              </a:solidFill>
            </a:endParaRPr>
          </a:p>
          <a:p>
            <a:pPr marL="285750" indent="-285750" algn="just">
              <a:buFontTx/>
              <a:buChar char="-"/>
            </a:pPr>
            <a:r>
              <a:rPr lang="it-IT" sz="1400"/>
              <a:t>Basarsi, ove possibile, su tutti quegli strumenti che forniscono direttive ufficiali (statuto, disciplinari organizzativi, regolamento del Personale, contratto, ecc.).</a:t>
            </a:r>
          </a:p>
          <a:p>
            <a:pPr marL="285750" indent="-285750" algn="just">
              <a:buFontTx/>
              <a:buChar char="-"/>
            </a:pPr>
            <a:endParaRPr lang="it-IT" sz="1400"/>
          </a:p>
          <a:p>
            <a:pPr marL="285750" indent="-285750" algn="just">
              <a:buFontTx/>
              <a:buChar char="-"/>
            </a:pPr>
            <a:r>
              <a:rPr lang="it-IT" sz="1400"/>
              <a:t>Evitare  situazioni conflittuali (o quantomeno, se esistenti, cercare di smorzarle).</a:t>
            </a:r>
          </a:p>
          <a:p>
            <a:pPr marL="285750" indent="-285750" algn="just">
              <a:buFontTx/>
              <a:buChar char="-"/>
            </a:pPr>
            <a:endParaRPr lang="it-IT" sz="1400"/>
          </a:p>
          <a:p>
            <a:pPr algn="just"/>
            <a:endParaRPr lang="it-IT" sz="1400"/>
          </a:p>
          <a:p>
            <a:pPr algn="ctr"/>
            <a:r>
              <a:rPr lang="it-IT" sz="1400" b="1">
                <a:solidFill>
                  <a:srgbClr val="FF0000"/>
                </a:solidFill>
              </a:rPr>
              <a:t>La cosa non è semplice perché </a:t>
            </a:r>
            <a:r>
              <a:rPr lang="it-IT" sz="1400">
                <a:solidFill>
                  <a:srgbClr val="FF0000"/>
                </a:solidFill>
              </a:rPr>
              <a:t>:</a:t>
            </a:r>
          </a:p>
          <a:p>
            <a:pPr algn="just"/>
            <a:endParaRPr lang="it-IT" sz="1400"/>
          </a:p>
          <a:p>
            <a:pPr marL="285750" indent="-285750" algn="just">
              <a:buFontTx/>
              <a:buChar char="-"/>
            </a:pPr>
            <a:r>
              <a:rPr lang="it-IT" sz="1400"/>
              <a:t>L’INFN, ha la </a:t>
            </a:r>
            <a:r>
              <a:rPr lang="it-IT" sz="1400" b="1"/>
              <a:t>peculiare caratteristica </a:t>
            </a:r>
            <a:r>
              <a:rPr lang="it-IT" sz="1400"/>
              <a:t>di avere regole che, a seconda della Struttura, vengono   	interpretate, spesso, in maniera diversa in base a consuetudini locali.</a:t>
            </a:r>
          </a:p>
          <a:p>
            <a:pPr algn="just"/>
            <a:endParaRPr lang="it-IT" sz="1400"/>
          </a:p>
          <a:p>
            <a:pPr marL="285750" indent="-285750" algn="just">
              <a:buFontTx/>
              <a:buChar char="-"/>
            </a:pPr>
            <a:r>
              <a:rPr lang="it-IT" sz="1400"/>
              <a:t>Non sempre è possibile intervenire in situazioni dove vi sono rapporti interpersonali da tempo deteriorati.</a:t>
            </a:r>
          </a:p>
          <a:p>
            <a:pPr marL="285750" indent="-285750" algn="just">
              <a:buFontTx/>
              <a:buChar char="-"/>
            </a:pPr>
            <a:endParaRPr lang="it-IT" sz="1400"/>
          </a:p>
          <a:p>
            <a:pPr algn="ctr"/>
            <a:r>
              <a:rPr lang="it-IT" sz="1400" b="1">
                <a:solidFill>
                  <a:srgbClr val="FF0000"/>
                </a:solidFill>
              </a:rPr>
              <a:t>Che fare?</a:t>
            </a:r>
          </a:p>
          <a:p>
            <a:pPr algn="just"/>
            <a:endParaRPr lang="it-IT" sz="1400"/>
          </a:p>
          <a:p>
            <a:pPr marL="285750" indent="-285750" algn="just">
              <a:buFontTx/>
              <a:buChar char="-"/>
            </a:pPr>
            <a:r>
              <a:rPr lang="it-IT" sz="1400"/>
              <a:t>Una</a:t>
            </a:r>
            <a:r>
              <a:rPr lang="it-IT" sz="1400" b="1">
                <a:solidFill>
                  <a:srgbClr val="FF0000"/>
                </a:solidFill>
              </a:rPr>
              <a:t> buona norma </a:t>
            </a:r>
            <a:r>
              <a:rPr lang="it-IT" sz="1400"/>
              <a:t>è quella di dotarsi di tutti i principali regolamenti (sono facilmente reperibili sul sito del Rappresentante Nazionale </a:t>
            </a:r>
            <a:r>
              <a:rPr lang="it-IT" sz="1400">
                <a:hlinkClick r:id="rId2"/>
              </a:rPr>
              <a:t>https://web.infn.it/RNTTA/</a:t>
            </a:r>
            <a:r>
              <a:rPr lang="it-IT" sz="1400"/>
              <a:t>, oppure confrontarsi con Rappresentanti di altre Strutture).</a:t>
            </a:r>
          </a:p>
          <a:p>
            <a:pPr marL="285750" indent="-285750" algn="just">
              <a:buFontTx/>
              <a:buChar char="-"/>
            </a:pPr>
            <a:r>
              <a:rPr lang="it-IT" sz="1400"/>
              <a:t>Altra </a:t>
            </a:r>
            <a:r>
              <a:rPr lang="it-IT" sz="1400" b="1">
                <a:solidFill>
                  <a:srgbClr val="FF0000"/>
                </a:solidFill>
              </a:rPr>
              <a:t>buona norma </a:t>
            </a:r>
            <a:r>
              <a:rPr lang="it-IT" sz="1400"/>
              <a:t>è cercare di parlare un p</a:t>
            </a:r>
            <a:r>
              <a:rPr lang="fr-FR" sz="1400"/>
              <a:t>o’</a:t>
            </a:r>
            <a:r>
              <a:rPr lang="it-IT" sz="1400"/>
              <a:t> con tutti indipendentemente dalle situazioni conflittuali esistenti (devono riconoscervi come al di sopra delle parti).</a:t>
            </a:r>
          </a:p>
          <a:p>
            <a:pPr marL="285750" indent="-285750" algn="just">
              <a:buFontTx/>
              <a:buChar char="-"/>
            </a:pPr>
            <a:endParaRPr lang="it-IT" sz="1400"/>
          </a:p>
        </p:txBody>
      </p:sp>
      <p:sp>
        <p:nvSpPr>
          <p:cNvPr id="2" name="CasellaDiTesto 1"/>
          <p:cNvSpPr txBox="1"/>
          <p:nvPr/>
        </p:nvSpPr>
        <p:spPr>
          <a:xfrm>
            <a:off x="3020177" y="375095"/>
            <a:ext cx="3240000" cy="540000"/>
          </a:xfrm>
          <a:prstGeom prst="rect">
            <a:avLst/>
          </a:prstGeom>
          <a:solidFill>
            <a:srgbClr val="FFF0CC"/>
          </a:solidFill>
          <a:ln w="28575" cmpd="sng">
            <a:solidFill>
              <a:srgbClr val="F0B57A"/>
            </a:solidFill>
          </a:ln>
        </p:spPr>
        <p:txBody>
          <a:bodyPr wrap="square" rtlCol="0">
            <a:spAutoFit/>
          </a:bodyPr>
          <a:lstStyle/>
          <a:p>
            <a:pPr algn="ctr"/>
            <a:r>
              <a:rPr lang="it-IT" sz="2400" b="1"/>
              <a:t>SUGGERIMENTI</a:t>
            </a:r>
          </a:p>
        </p:txBody>
      </p:sp>
      <p:pic>
        <p:nvPicPr>
          <p:cNvPr id="10" name="Immagine 4"/>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13180" y="191538"/>
            <a:ext cx="720000" cy="72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CasellaDiTesto 10"/>
          <p:cNvSpPr txBox="1"/>
          <p:nvPr/>
        </p:nvSpPr>
        <p:spPr>
          <a:xfrm>
            <a:off x="116466" y="929592"/>
            <a:ext cx="720000" cy="288000"/>
          </a:xfrm>
          <a:prstGeom prst="rect">
            <a:avLst/>
          </a:prstGeom>
          <a:noFill/>
        </p:spPr>
        <p:txBody>
          <a:bodyPr wrap="square" rtlCol="0">
            <a:spAutoFit/>
          </a:bodyPr>
          <a:lstStyle/>
          <a:p>
            <a:pPr lvl="0" algn="ctr"/>
            <a:r>
              <a:rPr lang="en-US" sz="400">
                <a:solidFill>
                  <a:srgbClr val="000000"/>
                </a:solidFill>
              </a:rPr>
              <a:t>Creative Commons Attribution-Share Alike 2.0 Generic </a:t>
            </a:r>
          </a:p>
        </p:txBody>
      </p:sp>
    </p:spTree>
    <p:extLst>
      <p:ext uri="{BB962C8B-B14F-4D97-AF65-F5344CB8AC3E}">
        <p14:creationId xmlns:p14="http://schemas.microsoft.com/office/powerpoint/2010/main" val="315367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2837" y="1764532"/>
            <a:ext cx="8381713" cy="4020434"/>
          </a:xfrm>
          <a:solidFill>
            <a:srgbClr val="FFF0CC"/>
          </a:solidFill>
          <a:ln>
            <a:solidFill>
              <a:srgbClr val="F0B57A"/>
            </a:solidFill>
          </a:ln>
        </p:spPr>
        <p:txBody>
          <a:bodyPr vert="horz" lIns="91440" tIns="45720" rIns="91440" bIns="45720" rtlCol="0" anchor="t">
            <a:normAutofit/>
          </a:bodyPr>
          <a:lstStyle/>
          <a:p>
            <a:pPr algn="just">
              <a:buFontTx/>
              <a:buChar char="-"/>
            </a:pPr>
            <a:endParaRPr lang="it-IT" sz="1900">
              <a:solidFill>
                <a:srgbClr val="000000"/>
              </a:solidFill>
            </a:endParaRPr>
          </a:p>
          <a:p>
            <a:pPr algn="just">
              <a:buFontTx/>
              <a:buChar char="-"/>
            </a:pPr>
            <a:r>
              <a:rPr lang="it-IT" sz="1800">
                <a:solidFill>
                  <a:srgbClr val="000000"/>
                </a:solidFill>
                <a:latin typeface="+mn-lt"/>
              </a:rPr>
              <a:t>Se da un parte, ogni Sede ha un suo </a:t>
            </a:r>
            <a:r>
              <a:rPr lang="it-IT" sz="1800" i="1">
                <a:solidFill>
                  <a:srgbClr val="000000"/>
                </a:solidFill>
                <a:latin typeface="+mn-lt"/>
              </a:rPr>
              <a:t>modus operandi, </a:t>
            </a:r>
            <a:r>
              <a:rPr lang="it-IT" sz="1800">
                <a:solidFill>
                  <a:srgbClr val="000000"/>
                </a:solidFill>
                <a:latin typeface="+mn-lt"/>
              </a:rPr>
              <a:t>è anche vero che i comportamenti di Direttori e Responsabili di Servizio sembrano essere abbastanza simili in tutte le realtà del nostro Istituto </a:t>
            </a:r>
            <a:r>
              <a:rPr lang="it-IT" sz="1800">
                <a:solidFill>
                  <a:srgbClr val="000090"/>
                </a:solidFill>
                <a:latin typeface="+mn-lt"/>
              </a:rPr>
              <a:t>(</a:t>
            </a:r>
            <a:r>
              <a:rPr lang="it-IT" sz="1800" b="1" i="1" err="1">
                <a:solidFill>
                  <a:srgbClr val="000090"/>
                </a:solidFill>
                <a:latin typeface="+mn-lt"/>
              </a:rPr>
              <a:t>if</a:t>
            </a:r>
            <a:r>
              <a:rPr lang="it-IT" sz="1800" b="1" i="1">
                <a:solidFill>
                  <a:srgbClr val="000090"/>
                </a:solidFill>
                <a:latin typeface="+mn-lt"/>
              </a:rPr>
              <a:t> </a:t>
            </a:r>
            <a:r>
              <a:rPr lang="it-IT" sz="1800" b="1" i="1" err="1">
                <a:solidFill>
                  <a:srgbClr val="000090"/>
                </a:solidFill>
                <a:latin typeface="+mn-lt"/>
              </a:rPr>
              <a:t>you</a:t>
            </a:r>
            <a:r>
              <a:rPr lang="it-IT" sz="1800" b="1" i="1">
                <a:solidFill>
                  <a:srgbClr val="000090"/>
                </a:solidFill>
                <a:latin typeface="+mn-lt"/>
              </a:rPr>
              <a:t> </a:t>
            </a:r>
            <a:r>
              <a:rPr lang="it-IT" sz="1800" b="1" i="1" err="1">
                <a:solidFill>
                  <a:srgbClr val="000090"/>
                </a:solidFill>
                <a:latin typeface="+mn-lt"/>
              </a:rPr>
              <a:t>have</a:t>
            </a:r>
            <a:r>
              <a:rPr lang="it-IT" sz="1800" b="1" i="1">
                <a:solidFill>
                  <a:srgbClr val="000090"/>
                </a:solidFill>
                <a:latin typeface="+mn-lt"/>
              </a:rPr>
              <a:t> </a:t>
            </a:r>
            <a:r>
              <a:rPr lang="it-IT" sz="1800" b="1" i="1" err="1">
                <a:solidFill>
                  <a:srgbClr val="000090"/>
                </a:solidFill>
                <a:latin typeface="+mn-lt"/>
              </a:rPr>
              <a:t>seen</a:t>
            </a:r>
            <a:r>
              <a:rPr lang="it-IT" sz="1800" b="1" i="1">
                <a:solidFill>
                  <a:srgbClr val="000090"/>
                </a:solidFill>
                <a:latin typeface="+mn-lt"/>
              </a:rPr>
              <a:t> one, </a:t>
            </a:r>
            <a:r>
              <a:rPr lang="it-IT" sz="1800" b="1" i="1" err="1">
                <a:solidFill>
                  <a:srgbClr val="000090"/>
                </a:solidFill>
                <a:latin typeface="+mn-lt"/>
              </a:rPr>
              <a:t>you've</a:t>
            </a:r>
            <a:r>
              <a:rPr lang="it-IT" sz="1800" b="1" i="1">
                <a:solidFill>
                  <a:srgbClr val="000090"/>
                </a:solidFill>
                <a:latin typeface="+mn-lt"/>
              </a:rPr>
              <a:t> </a:t>
            </a:r>
            <a:r>
              <a:rPr lang="it-IT" sz="1800" b="1" i="1" err="1">
                <a:solidFill>
                  <a:srgbClr val="000090"/>
                </a:solidFill>
                <a:latin typeface="+mn-lt"/>
              </a:rPr>
              <a:t>seen</a:t>
            </a:r>
            <a:r>
              <a:rPr lang="it-IT" sz="1800" b="1" i="1">
                <a:solidFill>
                  <a:srgbClr val="000090"/>
                </a:solidFill>
                <a:latin typeface="+mn-lt"/>
              </a:rPr>
              <a:t> </a:t>
            </a:r>
            <a:r>
              <a:rPr lang="it-IT" sz="1800" b="1" i="1" err="1">
                <a:solidFill>
                  <a:srgbClr val="000090"/>
                </a:solidFill>
                <a:latin typeface="+mn-lt"/>
              </a:rPr>
              <a:t>them</a:t>
            </a:r>
            <a:r>
              <a:rPr lang="it-IT" sz="1800" b="1" i="1">
                <a:solidFill>
                  <a:srgbClr val="000090"/>
                </a:solidFill>
                <a:latin typeface="+mn-lt"/>
              </a:rPr>
              <a:t> </a:t>
            </a:r>
            <a:r>
              <a:rPr lang="it-IT" sz="1800" b="1" i="1" err="1">
                <a:solidFill>
                  <a:srgbClr val="000090"/>
                </a:solidFill>
                <a:latin typeface="+mn-lt"/>
              </a:rPr>
              <a:t>all</a:t>
            </a:r>
            <a:r>
              <a:rPr lang="it-IT" sz="1800" b="1" i="1">
                <a:solidFill>
                  <a:srgbClr val="000090"/>
                </a:solidFill>
                <a:latin typeface="+mn-lt"/>
              </a:rPr>
              <a:t>…</a:t>
            </a:r>
            <a:r>
              <a:rPr lang="it-IT" sz="1800">
                <a:solidFill>
                  <a:srgbClr val="000090"/>
                </a:solidFill>
                <a:latin typeface="+mn-lt"/>
              </a:rPr>
              <a:t>).</a:t>
            </a:r>
          </a:p>
          <a:p>
            <a:pPr algn="just">
              <a:buFontTx/>
              <a:buChar char="-"/>
            </a:pPr>
            <a:endParaRPr lang="it-IT" sz="1800">
              <a:solidFill>
                <a:srgbClr val="000090"/>
              </a:solidFill>
              <a:latin typeface="+mn-lt"/>
            </a:endParaRPr>
          </a:p>
          <a:p>
            <a:pPr algn="just">
              <a:buFontTx/>
              <a:buChar char="-"/>
            </a:pPr>
            <a:r>
              <a:rPr lang="it-IT" sz="1800">
                <a:solidFill>
                  <a:schemeClr val="tx1"/>
                </a:solidFill>
                <a:latin typeface="+mn-lt"/>
              </a:rPr>
              <a:t>Basandosi su queste considerazione si può tentare di </a:t>
            </a:r>
            <a:r>
              <a:rPr lang="it-IT" sz="1800">
                <a:solidFill>
                  <a:srgbClr val="000000"/>
                </a:solidFill>
                <a:latin typeface="+mn-lt"/>
              </a:rPr>
              <a:t>mettere insieme un vademecum di “buone prassi”.</a:t>
            </a:r>
          </a:p>
          <a:p>
            <a:pPr algn="just">
              <a:buFontTx/>
              <a:buChar char="-"/>
            </a:pPr>
            <a:endParaRPr lang="it-IT" sz="1800">
              <a:solidFill>
                <a:srgbClr val="000000"/>
              </a:solidFill>
              <a:latin typeface="+mn-lt"/>
            </a:endParaRPr>
          </a:p>
          <a:p>
            <a:pPr algn="just">
              <a:buFontTx/>
              <a:buChar char="-"/>
            </a:pPr>
            <a:r>
              <a:rPr lang="it-IT" sz="1800">
                <a:solidFill>
                  <a:srgbClr val="000000"/>
                </a:solidFill>
                <a:latin typeface="+mn-lt"/>
              </a:rPr>
              <a:t>Quello che verrà riportato in seguito </a:t>
            </a:r>
            <a:r>
              <a:rPr lang="it-IT" sz="1800" b="1">
                <a:solidFill>
                  <a:srgbClr val="FF0000"/>
                </a:solidFill>
                <a:latin typeface="+mn-lt"/>
              </a:rPr>
              <a:t>NON</a:t>
            </a:r>
            <a:r>
              <a:rPr lang="it-IT" sz="1800">
                <a:solidFill>
                  <a:srgbClr val="000000"/>
                </a:solidFill>
                <a:latin typeface="+mn-lt"/>
              </a:rPr>
              <a:t> ha la pretesa di essere un modello comportamentale da seguire, ma è da considerarsi una semplice "linea guida" a cui (eventualmente) riferirsi.</a:t>
            </a:r>
          </a:p>
          <a:p>
            <a:pPr marL="0" indent="0" algn="just">
              <a:buNone/>
            </a:pPr>
            <a:r>
              <a:rPr lang="it-IT" sz="1800">
                <a:solidFill>
                  <a:srgbClr val="000000"/>
                </a:solidFill>
                <a:latin typeface="+mn-lt"/>
              </a:rPr>
              <a:t> </a:t>
            </a:r>
          </a:p>
          <a:p>
            <a:pPr algn="just">
              <a:buFontTx/>
              <a:buChar char="-"/>
            </a:pPr>
            <a:endParaRPr lang="it-IT" sz="1800">
              <a:solidFill>
                <a:srgbClr val="000000"/>
              </a:solidFill>
              <a:latin typeface="+mn-lt"/>
            </a:endParaRPr>
          </a:p>
          <a:p>
            <a:pPr algn="just">
              <a:buFontTx/>
              <a:buChar char="-"/>
            </a:pPr>
            <a:endParaRPr lang="it-IT" sz="1800">
              <a:solidFill>
                <a:srgbClr val="000000"/>
              </a:solidFill>
              <a:latin typeface="+mn-lt"/>
            </a:endParaRPr>
          </a:p>
          <a:p>
            <a:pPr algn="just">
              <a:buFontTx/>
              <a:buChar char="-"/>
            </a:pPr>
            <a:endParaRPr lang="it-IT" sz="1800">
              <a:solidFill>
                <a:srgbClr val="000000"/>
              </a:solidFill>
              <a:latin typeface="+mn-lt"/>
            </a:endParaRPr>
          </a:p>
          <a:p>
            <a:pPr algn="just">
              <a:buFontTx/>
              <a:buChar char="-"/>
            </a:pPr>
            <a:endParaRPr lang="it-IT" sz="1800">
              <a:solidFill>
                <a:srgbClr val="000000"/>
              </a:solidFill>
              <a:latin typeface="+mn-lt"/>
            </a:endParaRPr>
          </a:p>
          <a:p>
            <a:pPr algn="just">
              <a:buFontTx/>
              <a:buChar char="-"/>
            </a:pPr>
            <a:endParaRPr lang="it-IT" sz="1800">
              <a:solidFill>
                <a:srgbClr val="000000"/>
              </a:solidFill>
              <a:latin typeface="+mn-lt"/>
            </a:endParaRPr>
          </a:p>
          <a:p>
            <a:pPr marL="0" indent="0" algn="just">
              <a:buNone/>
            </a:pPr>
            <a:endParaRPr lang="it-IT" sz="1800">
              <a:solidFill>
                <a:srgbClr val="000000"/>
              </a:solidFill>
            </a:endParaRPr>
          </a:p>
        </p:txBody>
      </p:sp>
      <p:sp>
        <p:nvSpPr>
          <p:cNvPr id="5" name="Rettangolo 4"/>
          <p:cNvSpPr/>
          <p:nvPr/>
        </p:nvSpPr>
        <p:spPr>
          <a:xfrm>
            <a:off x="3032026" y="466939"/>
            <a:ext cx="3240000" cy="540000"/>
          </a:xfrm>
          <a:prstGeom prst="rect">
            <a:avLst/>
          </a:prstGeom>
          <a:solidFill>
            <a:srgbClr val="FFF0CC"/>
          </a:solidFill>
          <a:ln w="28575" cmpd="sng">
            <a:solidFill>
              <a:schemeClr val="accent3">
                <a:lumMod val="60000"/>
                <a:lumOff val="40000"/>
              </a:schemeClr>
            </a:solidFill>
          </a:ln>
        </p:spPr>
        <p:txBody>
          <a:bodyPr wrap="none">
            <a:spAutoFit/>
          </a:bodyPr>
          <a:lstStyle/>
          <a:p>
            <a:pPr algn="ctr"/>
            <a:r>
              <a:rPr lang="it-IT" sz="2400" b="1"/>
              <a:t>SUGGERIMENTI</a:t>
            </a:r>
          </a:p>
        </p:txBody>
      </p:sp>
      <p:pic>
        <p:nvPicPr>
          <p:cNvPr id="9" name="Immagin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13180" y="191538"/>
            <a:ext cx="720000" cy="72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CasellaDiTesto 9"/>
          <p:cNvSpPr txBox="1"/>
          <p:nvPr/>
        </p:nvSpPr>
        <p:spPr>
          <a:xfrm>
            <a:off x="116466" y="929592"/>
            <a:ext cx="720000" cy="288000"/>
          </a:xfrm>
          <a:prstGeom prst="rect">
            <a:avLst/>
          </a:prstGeom>
          <a:noFill/>
        </p:spPr>
        <p:txBody>
          <a:bodyPr wrap="square" rtlCol="0">
            <a:spAutoFit/>
          </a:bodyPr>
          <a:lstStyle/>
          <a:p>
            <a:pPr lvl="0" algn="ctr"/>
            <a:r>
              <a:rPr lang="en-US" sz="400">
                <a:solidFill>
                  <a:srgbClr val="000000"/>
                </a:solidFill>
              </a:rPr>
              <a:t>Creative Commons Attribution-Share Alike 2.0 Generic </a:t>
            </a:r>
          </a:p>
        </p:txBody>
      </p:sp>
    </p:spTree>
    <p:extLst>
      <p:ext uri="{BB962C8B-B14F-4D97-AF65-F5344CB8AC3E}">
        <p14:creationId xmlns:p14="http://schemas.microsoft.com/office/powerpoint/2010/main" val="2424914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9865" y="5226968"/>
            <a:ext cx="8716783" cy="707886"/>
          </a:xfrm>
          <a:prstGeom prst="rect">
            <a:avLst/>
          </a:prstGeom>
          <a:solidFill>
            <a:srgbClr val="FFF0CC"/>
          </a:solidFill>
          <a:ln>
            <a:solidFill>
              <a:srgbClr val="F0B57A"/>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it-IT" sz="2000" b="1"/>
              <a:t>Questo è quello che </a:t>
            </a:r>
            <a:r>
              <a:rPr lang="it-IT" sz="2000" b="1" i="1"/>
              <a:t>mediamente</a:t>
            </a:r>
            <a:r>
              <a:rPr lang="it-IT" sz="2000" b="1"/>
              <a:t> pensano le persone con cui il “povero” Rappresentante del Personale si trova ad interagire.</a:t>
            </a:r>
          </a:p>
        </p:txBody>
      </p:sp>
      <p:sp>
        <p:nvSpPr>
          <p:cNvPr id="6" name="CasellaDiTesto 5"/>
          <p:cNvSpPr txBox="1"/>
          <p:nvPr/>
        </p:nvSpPr>
        <p:spPr>
          <a:xfrm>
            <a:off x="1913940" y="367600"/>
            <a:ext cx="5386623" cy="467999"/>
          </a:xfrm>
          <a:prstGeom prst="rect">
            <a:avLst/>
          </a:prstGeom>
          <a:solidFill>
            <a:srgbClr val="FFF0CC"/>
          </a:solidFill>
          <a:ln>
            <a:solidFill>
              <a:srgbClr val="F0B57A"/>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it-IT" sz="2400" b="1"/>
              <a:t>PARTIAMO DA LONTANO…</a:t>
            </a:r>
          </a:p>
        </p:txBody>
      </p:sp>
      <p:pic>
        <p:nvPicPr>
          <p:cNvPr id="10" name="Immagin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13180" y="191538"/>
            <a:ext cx="720000" cy="72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CasellaDiTesto 10"/>
          <p:cNvSpPr txBox="1"/>
          <p:nvPr/>
        </p:nvSpPr>
        <p:spPr>
          <a:xfrm>
            <a:off x="116466" y="929592"/>
            <a:ext cx="720000" cy="288000"/>
          </a:xfrm>
          <a:prstGeom prst="rect">
            <a:avLst/>
          </a:prstGeom>
          <a:noFill/>
        </p:spPr>
        <p:txBody>
          <a:bodyPr wrap="square" rtlCol="0">
            <a:spAutoFit/>
          </a:bodyPr>
          <a:lstStyle/>
          <a:p>
            <a:pPr lvl="0" algn="ctr"/>
            <a:r>
              <a:rPr lang="en-US" sz="400">
                <a:solidFill>
                  <a:srgbClr val="000000"/>
                </a:solidFill>
              </a:rPr>
              <a:t>Creative Commons Attribution-Share Alike 2.0 Generic </a:t>
            </a:r>
          </a:p>
        </p:txBody>
      </p:sp>
      <p:sp>
        <p:nvSpPr>
          <p:cNvPr id="2" name="CasellaDiTesto 1"/>
          <p:cNvSpPr txBox="1"/>
          <p:nvPr/>
        </p:nvSpPr>
        <p:spPr>
          <a:xfrm>
            <a:off x="2320636" y="1229137"/>
            <a:ext cx="4364182" cy="1477328"/>
          </a:xfrm>
          <a:prstGeom prst="rect">
            <a:avLst/>
          </a:prstGeom>
          <a:noFill/>
        </p:spPr>
        <p:txBody>
          <a:bodyPr wrap="square" rtlCol="0">
            <a:spAutoFit/>
          </a:bodyPr>
          <a:lstStyle/>
          <a:p>
            <a:pPr algn="ctr"/>
            <a:r>
              <a:rPr lang="it-IT" sz="3200" b="1"/>
              <a:t>Ernest Rutherford</a:t>
            </a:r>
          </a:p>
          <a:p>
            <a:pPr algn="ctr"/>
            <a:r>
              <a:rPr lang="it-IT" sz="2000"/>
              <a:t>(1871 – 1937)</a:t>
            </a:r>
          </a:p>
          <a:p>
            <a:pPr algn="ctr"/>
            <a:r>
              <a:rPr lang="it-IT" sz="2000"/>
              <a:t> chimico e fisico neozelandese </a:t>
            </a:r>
          </a:p>
          <a:p>
            <a:endParaRPr lang="it-IT"/>
          </a:p>
        </p:txBody>
      </p:sp>
      <p:sp>
        <p:nvSpPr>
          <p:cNvPr id="5" name="CasellaDiTesto 4"/>
          <p:cNvSpPr txBox="1"/>
          <p:nvPr/>
        </p:nvSpPr>
        <p:spPr>
          <a:xfrm>
            <a:off x="789487" y="2632364"/>
            <a:ext cx="7588059" cy="2400657"/>
          </a:xfrm>
          <a:prstGeom prst="rect">
            <a:avLst/>
          </a:prstGeom>
          <a:noFill/>
        </p:spPr>
        <p:txBody>
          <a:bodyPr wrap="none" rtlCol="0">
            <a:spAutoFit/>
          </a:bodyPr>
          <a:lstStyle/>
          <a:p>
            <a:pPr algn="ctr"/>
            <a:r>
              <a:rPr lang="it-IT" sz="3200" i="1">
                <a:solidFill>
                  <a:srgbClr val="FF0000"/>
                </a:solidFill>
              </a:rPr>
              <a:t>“Nella scienza esiste solo la Fisica;</a:t>
            </a:r>
          </a:p>
          <a:p>
            <a:pPr algn="ctr"/>
            <a:r>
              <a:rPr lang="it-IT" sz="3200" i="1">
                <a:solidFill>
                  <a:srgbClr val="FF0000"/>
                </a:solidFill>
              </a:rPr>
              <a:t> tutto il resto è collezione di francobolli”</a:t>
            </a:r>
          </a:p>
          <a:p>
            <a:pPr algn="ctr"/>
            <a:endParaRPr lang="it-IT" sz="3200" i="1">
              <a:solidFill>
                <a:srgbClr val="FF0000"/>
              </a:solidFill>
            </a:endParaRPr>
          </a:p>
          <a:p>
            <a:pPr algn="just"/>
            <a:r>
              <a:rPr lang="it-IT" i="1"/>
              <a:t>								</a:t>
            </a:r>
            <a:r>
              <a:rPr lang="it-IT" sz="1400" i="1"/>
              <a:t>"</a:t>
            </a:r>
            <a:r>
              <a:rPr lang="it-IT" sz="1400" i="1" err="1"/>
              <a:t>All</a:t>
            </a:r>
            <a:r>
              <a:rPr lang="it-IT" sz="1400" i="1"/>
              <a:t> science </a:t>
            </a:r>
            <a:r>
              <a:rPr lang="it-IT" sz="1400" i="1" err="1"/>
              <a:t>is</a:t>
            </a:r>
            <a:r>
              <a:rPr lang="it-IT" sz="1400" i="1"/>
              <a:t> </a:t>
            </a:r>
            <a:r>
              <a:rPr lang="it-IT" sz="1400" i="1" err="1"/>
              <a:t>either</a:t>
            </a:r>
            <a:r>
              <a:rPr lang="it-IT" sz="1400" i="1"/>
              <a:t> </a:t>
            </a:r>
            <a:r>
              <a:rPr lang="it-IT" sz="1400" i="1" err="1"/>
              <a:t>physics</a:t>
            </a:r>
            <a:r>
              <a:rPr lang="it-IT" sz="1400" i="1"/>
              <a:t> or </a:t>
            </a:r>
            <a:r>
              <a:rPr lang="it-IT" sz="1400" i="1" err="1"/>
              <a:t>stamp</a:t>
            </a:r>
            <a:r>
              <a:rPr lang="it-IT" sz="1400" i="1"/>
              <a:t> </a:t>
            </a:r>
            <a:r>
              <a:rPr lang="it-IT" sz="1400" i="1" err="1"/>
              <a:t>collecting</a:t>
            </a:r>
            <a:r>
              <a:rPr lang="it-IT" sz="1400" i="1"/>
              <a:t>”</a:t>
            </a:r>
          </a:p>
          <a:p>
            <a:pPr algn="just"/>
            <a:r>
              <a:rPr lang="it-IT" sz="1400" i="1"/>
              <a:t>								 in </a:t>
            </a:r>
            <a:r>
              <a:rPr lang="it-IT" sz="1400" i="1" err="1"/>
              <a:t>J</a:t>
            </a:r>
            <a:r>
              <a:rPr lang="it-IT" sz="1400" i="1"/>
              <a:t>. B. </a:t>
            </a:r>
            <a:r>
              <a:rPr lang="it-IT" sz="1400" i="1" err="1"/>
              <a:t>Birks</a:t>
            </a:r>
            <a:r>
              <a:rPr lang="it-IT" sz="1400" i="1"/>
              <a:t>: "Rutherford </a:t>
            </a:r>
            <a:r>
              <a:rPr lang="it-IT" sz="1400" i="1" err="1"/>
              <a:t>at</a:t>
            </a:r>
            <a:r>
              <a:rPr lang="it-IT" sz="1400" i="1"/>
              <a:t> Manchester" (1962</a:t>
            </a:r>
            <a:r>
              <a:rPr lang="it-IT" i="1"/>
              <a:t>) </a:t>
            </a:r>
          </a:p>
          <a:p>
            <a:pPr algn="just"/>
            <a:endParaRPr lang="it-IT"/>
          </a:p>
        </p:txBody>
      </p:sp>
    </p:spTree>
    <p:extLst>
      <p:ext uri="{BB962C8B-B14F-4D97-AF65-F5344CB8AC3E}">
        <p14:creationId xmlns:p14="http://schemas.microsoft.com/office/powerpoint/2010/main" val="383041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a:stretch>
            <a:fillRect/>
          </a:stretch>
        </p:blipFill>
        <p:spPr>
          <a:xfrm>
            <a:off x="2223433" y="1256373"/>
            <a:ext cx="4689854" cy="3986376"/>
          </a:xfrm>
          <a:prstGeom prst="rect">
            <a:avLst/>
          </a:prstGeom>
        </p:spPr>
      </p:pic>
      <p:sp>
        <p:nvSpPr>
          <p:cNvPr id="9" name="CasellaDiTesto 8"/>
          <p:cNvSpPr txBox="1"/>
          <p:nvPr/>
        </p:nvSpPr>
        <p:spPr>
          <a:xfrm rot="10800000" flipV="1">
            <a:off x="2223586" y="5407371"/>
            <a:ext cx="4689854" cy="923330"/>
          </a:xfrm>
          <a:prstGeom prst="rect">
            <a:avLst/>
          </a:prstGeom>
          <a:noFill/>
        </p:spPr>
        <p:txBody>
          <a:bodyPr wrap="square" rtlCol="0" anchor="t">
            <a:spAutoFit/>
          </a:bodyPr>
          <a:lstStyle/>
          <a:p>
            <a:pPr algn="ctr"/>
            <a:r>
              <a:rPr lang="it-IT">
                <a:solidFill>
                  <a:srgbClr val="000000"/>
                </a:solidFill>
              </a:rPr>
              <a:t>Nuova serie di francobolli prodotta dalle poste neozelandesi</a:t>
            </a:r>
          </a:p>
          <a:p>
            <a:pPr algn="ctr"/>
            <a:r>
              <a:rPr lang="it-IT">
                <a:solidFill>
                  <a:srgbClr val="000000"/>
                </a:solidFill>
              </a:rPr>
              <a:t> nel 2008</a:t>
            </a:r>
            <a:r>
              <a:rPr lang="it-IT"/>
              <a:t>.</a:t>
            </a:r>
          </a:p>
        </p:txBody>
      </p:sp>
      <p:sp>
        <p:nvSpPr>
          <p:cNvPr id="11" name="CasellaDiTesto 10"/>
          <p:cNvSpPr txBox="1"/>
          <p:nvPr/>
        </p:nvSpPr>
        <p:spPr>
          <a:xfrm>
            <a:off x="1260732" y="449873"/>
            <a:ext cx="6506233" cy="461665"/>
          </a:xfrm>
          <a:prstGeom prst="rect">
            <a:avLst/>
          </a:prstGeom>
          <a:solidFill>
            <a:srgbClr val="FFF0CC"/>
          </a:solidFill>
          <a:ln w="28575" cmpd="sng">
            <a:solidFill>
              <a:srgbClr val="F0B57A"/>
            </a:solidFill>
          </a:ln>
        </p:spPr>
        <p:txBody>
          <a:bodyPr wrap="square" rtlCol="0">
            <a:spAutoFit/>
          </a:bodyPr>
          <a:lstStyle/>
          <a:p>
            <a:pPr algn="ctr"/>
            <a:r>
              <a:rPr lang="it-IT" sz="2400" b="1"/>
              <a:t>MA NON BISOGNA DISPERARE…</a:t>
            </a:r>
          </a:p>
        </p:txBody>
      </p:sp>
      <p:pic>
        <p:nvPicPr>
          <p:cNvPr id="12" name="Immagine 4"/>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13180" y="191538"/>
            <a:ext cx="720000" cy="72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CasellaDiTesto 12"/>
          <p:cNvSpPr txBox="1"/>
          <p:nvPr/>
        </p:nvSpPr>
        <p:spPr>
          <a:xfrm>
            <a:off x="116466" y="929592"/>
            <a:ext cx="720000" cy="288000"/>
          </a:xfrm>
          <a:prstGeom prst="rect">
            <a:avLst/>
          </a:prstGeom>
          <a:noFill/>
        </p:spPr>
        <p:txBody>
          <a:bodyPr wrap="square" rtlCol="0">
            <a:spAutoFit/>
          </a:bodyPr>
          <a:lstStyle/>
          <a:p>
            <a:pPr lvl="0" algn="ctr"/>
            <a:r>
              <a:rPr lang="en-US" sz="400">
                <a:solidFill>
                  <a:srgbClr val="000000"/>
                </a:solidFill>
              </a:rPr>
              <a:t>Creative Commons Attribution-Share Alike 2.0 Generic </a:t>
            </a:r>
          </a:p>
        </p:txBody>
      </p:sp>
    </p:spTree>
    <p:extLst>
      <p:ext uri="{BB962C8B-B14F-4D97-AF65-F5344CB8AC3E}">
        <p14:creationId xmlns:p14="http://schemas.microsoft.com/office/powerpoint/2010/main" val="392010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1260732" y="387307"/>
            <a:ext cx="6506233" cy="461665"/>
          </a:xfrm>
          <a:prstGeom prst="rect">
            <a:avLst/>
          </a:prstGeom>
          <a:solidFill>
            <a:srgbClr val="FFEAC3"/>
          </a:solidFill>
          <a:ln w="28575" cmpd="sng">
            <a:solidFill>
              <a:srgbClr val="F0B57A"/>
            </a:solidFill>
          </a:ln>
        </p:spPr>
        <p:txBody>
          <a:bodyPr wrap="square" rtlCol="0">
            <a:spAutoFit/>
          </a:bodyPr>
          <a:lstStyle/>
          <a:p>
            <a:pPr algn="ctr"/>
            <a:r>
              <a:rPr lang="it-IT" sz="2400" b="1"/>
              <a:t>E CHI L’AVREBBE DETTO…</a:t>
            </a:r>
          </a:p>
        </p:txBody>
      </p:sp>
      <p:sp>
        <p:nvSpPr>
          <p:cNvPr id="9" name="CasellaDiTesto 8"/>
          <p:cNvSpPr txBox="1"/>
          <p:nvPr/>
        </p:nvSpPr>
        <p:spPr>
          <a:xfrm>
            <a:off x="493633" y="1083027"/>
            <a:ext cx="8162301" cy="2246769"/>
          </a:xfrm>
          <a:prstGeom prst="rect">
            <a:avLst/>
          </a:prstGeom>
          <a:solidFill>
            <a:srgbClr val="FFEAC3"/>
          </a:solidFill>
          <a:ln>
            <a:solidFill>
              <a:srgbClr val="F0B57A"/>
            </a:solidFill>
          </a:ln>
        </p:spPr>
        <p:txBody>
          <a:bodyPr wrap="square" rtlCol="0" anchor="t">
            <a:spAutoFit/>
          </a:bodyPr>
          <a:lstStyle/>
          <a:p>
            <a:pPr algn="just"/>
            <a:endParaRPr lang="it-IT" sz="1400" i="1">
              <a:solidFill>
                <a:srgbClr val="000090"/>
              </a:solidFill>
            </a:endParaRPr>
          </a:p>
          <a:p>
            <a:pPr algn="just"/>
            <a:r>
              <a:rPr lang="it-IT" i="1">
                <a:solidFill>
                  <a:srgbClr val="000090"/>
                </a:solidFill>
              </a:rPr>
              <a:t>…che nell'anno  2014, quattro   francobolli  ordinari appartenenti alla serie tematica</a:t>
            </a:r>
            <a:r>
              <a:rPr lang="it-IT" i="1">
                <a:solidFill>
                  <a:srgbClr val="FF0000"/>
                </a:solidFill>
              </a:rPr>
              <a:t> «le Eccellenze del sapere»  </a:t>
            </a:r>
            <a:r>
              <a:rPr lang="it-IT" i="1">
                <a:solidFill>
                  <a:srgbClr val="000090"/>
                </a:solidFill>
              </a:rPr>
              <a:t>fossero</a:t>
            </a:r>
            <a:r>
              <a:rPr lang="it-IT" i="1">
                <a:solidFill>
                  <a:srgbClr val="FF0000"/>
                </a:solidFill>
              </a:rPr>
              <a:t> </a:t>
            </a:r>
            <a:r>
              <a:rPr lang="it-IT" i="1">
                <a:solidFill>
                  <a:srgbClr val="000090"/>
                </a:solidFill>
              </a:rPr>
              <a:t>dedicati ai 4 Laboratori Nazionali </a:t>
            </a:r>
            <a:r>
              <a:rPr lang="it-IT" i="1">
                <a:solidFill>
                  <a:srgbClr val="FF0000"/>
                </a:solidFill>
              </a:rPr>
              <a:t>dell'Istituto Nazionale  di  Fisica  Nucleare:  </a:t>
            </a:r>
            <a:r>
              <a:rPr lang="it-IT" i="1">
                <a:solidFill>
                  <a:srgbClr val="000090"/>
                </a:solidFill>
              </a:rPr>
              <a:t>Laboratori del Gran Sasso, Laboratori del Sud, Laboratori di Legnaro, Laboratori di Frascati.</a:t>
            </a:r>
          </a:p>
          <a:p>
            <a:pPr algn="just"/>
            <a:endParaRPr lang="it-IT" i="1">
              <a:solidFill>
                <a:srgbClr val="000090"/>
              </a:solidFill>
            </a:endParaRPr>
          </a:p>
          <a:p>
            <a:pPr algn="ctr"/>
            <a:r>
              <a:rPr lang="it-IT" i="1">
                <a:solidFill>
                  <a:srgbClr val="000090"/>
                </a:solidFill>
              </a:rPr>
              <a:t>Valore di ciascun francobollo:  </a:t>
            </a:r>
            <a:r>
              <a:rPr lang="it-IT" i="1">
                <a:solidFill>
                  <a:srgbClr val="FF0000"/>
                </a:solidFill>
              </a:rPr>
              <a:t>€ 0,70</a:t>
            </a:r>
            <a:r>
              <a:rPr lang="it-IT" i="1">
                <a:solidFill>
                  <a:srgbClr val="000090"/>
                </a:solidFill>
              </a:rPr>
              <a:t> </a:t>
            </a:r>
          </a:p>
          <a:p>
            <a:pPr algn="just"/>
            <a:endParaRPr lang="it-IT" i="1">
              <a:solidFill>
                <a:srgbClr val="000090"/>
              </a:solidFill>
            </a:endParaRPr>
          </a:p>
        </p:txBody>
      </p:sp>
      <p:pic>
        <p:nvPicPr>
          <p:cNvPr id="10" name="Immagine 9"/>
          <p:cNvPicPr>
            <a:picLocks noChangeAspect="1"/>
          </p:cNvPicPr>
          <p:nvPr/>
        </p:nvPicPr>
        <p:blipFill>
          <a:blip r:embed="rId2"/>
          <a:stretch>
            <a:fillRect/>
          </a:stretch>
        </p:blipFill>
        <p:spPr>
          <a:xfrm>
            <a:off x="1839501" y="3498435"/>
            <a:ext cx="1982043" cy="1514232"/>
          </a:xfrm>
          <a:prstGeom prst="rect">
            <a:avLst/>
          </a:prstGeom>
          <a:ln>
            <a:solidFill>
              <a:srgbClr val="660066"/>
            </a:solidFill>
          </a:ln>
        </p:spPr>
      </p:pic>
      <p:pic>
        <p:nvPicPr>
          <p:cNvPr id="16" name="Immagine 15"/>
          <p:cNvPicPr>
            <a:picLocks/>
          </p:cNvPicPr>
          <p:nvPr/>
        </p:nvPicPr>
        <p:blipFill>
          <a:blip r:embed="rId3"/>
          <a:stretch>
            <a:fillRect/>
          </a:stretch>
        </p:blipFill>
        <p:spPr>
          <a:xfrm>
            <a:off x="5039426" y="3509980"/>
            <a:ext cx="1979999" cy="1512000"/>
          </a:xfrm>
          <a:prstGeom prst="rect">
            <a:avLst/>
          </a:prstGeom>
          <a:ln>
            <a:solidFill>
              <a:srgbClr val="660066"/>
            </a:solidFill>
          </a:ln>
        </p:spPr>
      </p:pic>
      <p:pic>
        <p:nvPicPr>
          <p:cNvPr id="17" name="Immagine 16"/>
          <p:cNvPicPr>
            <a:picLocks/>
          </p:cNvPicPr>
          <p:nvPr/>
        </p:nvPicPr>
        <p:blipFill>
          <a:blip r:embed="rId4"/>
          <a:stretch>
            <a:fillRect/>
          </a:stretch>
        </p:blipFill>
        <p:spPr>
          <a:xfrm>
            <a:off x="1839501" y="5125805"/>
            <a:ext cx="1980352" cy="1511999"/>
          </a:xfrm>
          <a:prstGeom prst="rect">
            <a:avLst/>
          </a:prstGeom>
          <a:ln>
            <a:solidFill>
              <a:srgbClr val="660066"/>
            </a:solidFill>
          </a:ln>
        </p:spPr>
      </p:pic>
      <p:pic>
        <p:nvPicPr>
          <p:cNvPr id="11" name="Immagine 4"/>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13180" y="110723"/>
            <a:ext cx="720000" cy="72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asellaDiTesto 5"/>
          <p:cNvSpPr txBox="1"/>
          <p:nvPr/>
        </p:nvSpPr>
        <p:spPr>
          <a:xfrm>
            <a:off x="116165" y="813743"/>
            <a:ext cx="717015" cy="338554"/>
          </a:xfrm>
          <a:prstGeom prst="rect">
            <a:avLst/>
          </a:prstGeom>
          <a:noFill/>
        </p:spPr>
        <p:txBody>
          <a:bodyPr wrap="square" rtlCol="0">
            <a:spAutoFit/>
          </a:bodyPr>
          <a:lstStyle/>
          <a:p>
            <a:pPr lvl="0" algn="ctr"/>
            <a:r>
              <a:rPr lang="en-US" sz="400">
                <a:solidFill>
                  <a:srgbClr val="000000"/>
                </a:solidFill>
              </a:rPr>
              <a:t>Creative Commons Attribution-Share Alike 2.0 Generic </a:t>
            </a:r>
          </a:p>
          <a:p>
            <a:endParaRPr lang="it-IT" sz="400"/>
          </a:p>
        </p:txBody>
      </p:sp>
      <p:pic>
        <p:nvPicPr>
          <p:cNvPr id="3" name="Immagine 2" descr="Screenshot 2016-09-13 16.52.08.png"/>
          <p:cNvPicPr>
            <a:picLocks/>
          </p:cNvPicPr>
          <p:nvPr/>
        </p:nvPicPr>
        <p:blipFill>
          <a:blip r:embed="rId6">
            <a:extLst>
              <a:ext uri="{28A0092B-C50C-407E-A947-70E740481C1C}">
                <a14:useLocalDpi xmlns:a14="http://schemas.microsoft.com/office/drawing/2010/main" val="0"/>
              </a:ext>
            </a:extLst>
          </a:blip>
          <a:stretch>
            <a:fillRect/>
          </a:stretch>
        </p:blipFill>
        <p:spPr>
          <a:xfrm>
            <a:off x="5039427" y="5125804"/>
            <a:ext cx="1979998" cy="1512000"/>
          </a:xfrm>
          <a:prstGeom prst="rect">
            <a:avLst/>
          </a:prstGeom>
          <a:ln>
            <a:solidFill>
              <a:srgbClr val="660066"/>
            </a:solidFill>
          </a:ln>
        </p:spPr>
      </p:pic>
    </p:spTree>
    <p:extLst>
      <p:ext uri="{BB962C8B-B14F-4D97-AF65-F5344CB8AC3E}">
        <p14:creationId xmlns:p14="http://schemas.microsoft.com/office/powerpoint/2010/main" val="34218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4194" y="1304637"/>
            <a:ext cx="8819716" cy="5310908"/>
          </a:xfrm>
          <a:solidFill>
            <a:srgbClr val="FFF0CC"/>
          </a:solidFill>
          <a:ln>
            <a:solidFill>
              <a:srgbClr val="F0B57A"/>
            </a:solidFill>
          </a:ln>
        </p:spPr>
        <p:txBody>
          <a:bodyPr vert="horz" lIns="91440" tIns="45720" rIns="91440" bIns="45720" rtlCol="0" anchor="t">
            <a:normAutofit fontScale="92500" lnSpcReduction="10000"/>
          </a:bodyPr>
          <a:lstStyle/>
          <a:p>
            <a:pPr algn="just">
              <a:buFont typeface="Wingdings" charset="2"/>
              <a:buChar char="ü"/>
            </a:pPr>
            <a:endParaRPr lang="it-IT" sz="1200">
              <a:solidFill>
                <a:srgbClr val="000000"/>
              </a:solidFill>
            </a:endParaRPr>
          </a:p>
          <a:p>
            <a:pPr algn="just">
              <a:buFont typeface="Wingdings" charset="2"/>
              <a:buChar char="ü"/>
            </a:pPr>
            <a:endParaRPr lang="it-IT" sz="1200">
              <a:solidFill>
                <a:srgbClr val="000000"/>
              </a:solidFill>
            </a:endParaRPr>
          </a:p>
          <a:p>
            <a:pPr algn="just">
              <a:buFont typeface="Wingdings" charset="2"/>
              <a:buChar char="ü"/>
            </a:pPr>
            <a:endParaRPr lang="it-IT" sz="1200">
              <a:solidFill>
                <a:srgbClr val="000000"/>
              </a:solidFill>
            </a:endParaRPr>
          </a:p>
          <a:p>
            <a:pPr algn="just">
              <a:buFont typeface="Wingdings" charset="2"/>
              <a:buChar char="ü"/>
            </a:pPr>
            <a:endParaRPr lang="it-IT" sz="1200">
              <a:solidFill>
                <a:srgbClr val="000000"/>
              </a:solidFill>
            </a:endParaRPr>
          </a:p>
          <a:p>
            <a:pPr algn="just">
              <a:buFont typeface="Wingdings" charset="2"/>
              <a:buChar char="ü"/>
            </a:pPr>
            <a:endParaRPr lang="it-IT" sz="1200">
              <a:solidFill>
                <a:srgbClr val="000000"/>
              </a:solidFill>
            </a:endParaRPr>
          </a:p>
          <a:p>
            <a:pPr algn="just">
              <a:buFont typeface="Wingdings" charset="2"/>
              <a:buChar char="ü"/>
            </a:pPr>
            <a:endParaRPr lang="it-IT" sz="1200">
              <a:solidFill>
                <a:srgbClr val="000000"/>
              </a:solidFill>
            </a:endParaRPr>
          </a:p>
          <a:p>
            <a:pPr algn="just">
              <a:buFont typeface="Wingdings" charset="2"/>
              <a:buChar char="ü"/>
            </a:pPr>
            <a:endParaRPr lang="it-IT" sz="1200">
              <a:solidFill>
                <a:srgbClr val="000000"/>
              </a:solidFill>
            </a:endParaRPr>
          </a:p>
          <a:p>
            <a:pPr algn="just">
              <a:buFont typeface="Wingdings" charset="2"/>
              <a:buChar char="ü"/>
            </a:pPr>
            <a:endParaRPr lang="it-IT" sz="1200">
              <a:solidFill>
                <a:srgbClr val="000000"/>
              </a:solidFill>
            </a:endParaRPr>
          </a:p>
          <a:p>
            <a:pPr marL="0" indent="0" algn="just">
              <a:buNone/>
            </a:pPr>
            <a:endParaRPr lang="it-IT" sz="1500">
              <a:solidFill>
                <a:srgbClr val="000000"/>
              </a:solidFill>
              <a:latin typeface="+mn-lt"/>
            </a:endParaRPr>
          </a:p>
          <a:p>
            <a:pPr marL="0" indent="0" algn="just">
              <a:buNone/>
            </a:pPr>
            <a:r>
              <a:rPr lang="it-IT" sz="1500">
                <a:solidFill>
                  <a:srgbClr val="FF0000"/>
                </a:solidFill>
                <a:latin typeface="+mn-lt"/>
              </a:rPr>
              <a:t>Lo studio ha evidenziato che, una volta raggiunto “il potere”,  spesso accade che:</a:t>
            </a:r>
          </a:p>
          <a:p>
            <a:pPr marL="0" indent="0" algn="just">
              <a:buNone/>
            </a:pPr>
            <a:endParaRPr lang="it-IT" sz="1500">
              <a:solidFill>
                <a:srgbClr val="000000"/>
              </a:solidFill>
              <a:latin typeface="+mn-lt"/>
            </a:endParaRPr>
          </a:p>
          <a:p>
            <a:pPr algn="just">
              <a:buFont typeface="Wingdings" charset="2"/>
              <a:buChar char="ü"/>
            </a:pPr>
            <a:r>
              <a:rPr lang="it-IT" sz="1600">
                <a:solidFill>
                  <a:srgbClr val="000000"/>
                </a:solidFill>
                <a:latin typeface="+mn-lt"/>
              </a:rPr>
              <a:t>i comportamenti sono contraddittori, poco comprensibili, arroganti;</a:t>
            </a:r>
          </a:p>
          <a:p>
            <a:pPr algn="just">
              <a:buFont typeface="Wingdings" charset="2"/>
              <a:buChar char="ü"/>
            </a:pPr>
            <a:r>
              <a:rPr lang="it-IT" sz="1600">
                <a:solidFill>
                  <a:srgbClr val="000000"/>
                </a:solidFill>
                <a:latin typeface="+mn-lt"/>
              </a:rPr>
              <a:t>si è meno consapevoli dei rischi, si diventa meno percettivi;</a:t>
            </a:r>
          </a:p>
          <a:p>
            <a:pPr algn="just">
              <a:buFont typeface="Wingdings" charset="2"/>
              <a:buChar char="ü"/>
            </a:pPr>
            <a:r>
              <a:rPr lang="it-IT" sz="1600">
                <a:solidFill>
                  <a:srgbClr val="000000"/>
                </a:solidFill>
                <a:latin typeface="+mn-lt"/>
              </a:rPr>
              <a:t>si diventa meno pronti a capire gli altri o quantomeno meno interessati o disposti a riuscirci;</a:t>
            </a:r>
          </a:p>
          <a:p>
            <a:pPr algn="just">
              <a:buFont typeface="Wingdings" charset="2"/>
              <a:buChar char="ü"/>
            </a:pPr>
            <a:r>
              <a:rPr lang="it-IT" sz="1600">
                <a:solidFill>
                  <a:srgbClr val="000000"/>
                </a:solidFill>
                <a:latin typeface="+mn-lt"/>
              </a:rPr>
              <a:t>si adottano comportamenti apparentemente illogici;</a:t>
            </a:r>
          </a:p>
          <a:p>
            <a:pPr algn="just">
              <a:buFont typeface="Wingdings" charset="2"/>
              <a:buChar char="ü"/>
            </a:pPr>
            <a:r>
              <a:rPr lang="it-IT" sz="1600">
                <a:solidFill>
                  <a:srgbClr val="000000"/>
                </a:solidFill>
                <a:latin typeface="+mn-lt"/>
              </a:rPr>
              <a:t> si ha difficoltà ad accettare il confronto, dimostrando una sicurezza di sé al limite dell’insolenza.</a:t>
            </a:r>
          </a:p>
          <a:p>
            <a:pPr algn="just">
              <a:buFontTx/>
              <a:buChar char="-"/>
            </a:pPr>
            <a:endParaRPr lang="it-IT" sz="1200">
              <a:solidFill>
                <a:srgbClr val="000000"/>
              </a:solidFill>
              <a:latin typeface="+mn-lt"/>
            </a:endParaRPr>
          </a:p>
          <a:p>
            <a:pPr algn="just">
              <a:buFont typeface="Wingdings" charset="2"/>
              <a:buChar char="Ø"/>
            </a:pPr>
            <a:r>
              <a:rPr lang="it-IT" sz="1300" err="1">
                <a:solidFill>
                  <a:srgbClr val="000000"/>
                </a:solidFill>
                <a:latin typeface="+mn-lt"/>
              </a:rPr>
              <a:t>Dacher</a:t>
            </a:r>
            <a:r>
              <a:rPr lang="it-IT" sz="1300">
                <a:solidFill>
                  <a:srgbClr val="000000"/>
                </a:solidFill>
                <a:latin typeface="+mn-lt"/>
              </a:rPr>
              <a:t> </a:t>
            </a:r>
            <a:r>
              <a:rPr lang="it-IT" sz="1300" err="1">
                <a:solidFill>
                  <a:srgbClr val="000000"/>
                </a:solidFill>
                <a:latin typeface="+mn-lt"/>
              </a:rPr>
              <a:t>Keltner</a:t>
            </a:r>
            <a:r>
              <a:rPr lang="it-IT" sz="1300">
                <a:solidFill>
                  <a:srgbClr val="000000"/>
                </a:solidFill>
                <a:latin typeface="+mn-lt"/>
              </a:rPr>
              <a:t> in un articolo, pubblicato sulla rivista americana “Atlantic” scrive che quando le persone acquistano ruoli di potere il </a:t>
            </a:r>
            <a:r>
              <a:rPr lang="it-IT" sz="1300" b="1">
                <a:solidFill>
                  <a:srgbClr val="FF0000"/>
                </a:solidFill>
                <a:latin typeface="+mn-lt"/>
              </a:rPr>
              <a:t>loro cervello </a:t>
            </a:r>
            <a:r>
              <a:rPr lang="it-IT" sz="1300">
                <a:solidFill>
                  <a:srgbClr val="000000"/>
                </a:solidFill>
                <a:latin typeface="+mn-lt"/>
              </a:rPr>
              <a:t>fa si che diventino meno empatiche, meno percettive, meno pronte a capire gli altri e spesso si circondano di subordinati che tendono a rispecchiare il loro capo per ingraziarselo. </a:t>
            </a:r>
            <a:r>
              <a:rPr lang="it-IT" sz="1300">
                <a:solidFill>
                  <a:srgbClr val="FF0000"/>
                </a:solidFill>
                <a:latin typeface="+mn-lt"/>
              </a:rPr>
              <a:t>E’ come se i soggetti in posizione di potere agissero come se avessero subito un trauma cerebrale!!!</a:t>
            </a:r>
          </a:p>
          <a:p>
            <a:pPr algn="just">
              <a:buFont typeface="Wingdings" charset="2"/>
              <a:buChar char="Ø"/>
            </a:pPr>
            <a:r>
              <a:rPr lang="it-IT" sz="1300">
                <a:solidFill>
                  <a:srgbClr val="000000"/>
                </a:solidFill>
                <a:latin typeface="+mn-lt"/>
              </a:rPr>
              <a:t>Questi comportamenti aiutano (forse) a raggiungere gli obiettivi prefissati, ma danneggiano le capacità di decisione, di interazione e </a:t>
            </a:r>
            <a:r>
              <a:rPr lang="it-IT" sz="1300" b="1">
                <a:solidFill>
                  <a:srgbClr val="FF0000"/>
                </a:solidFill>
                <a:latin typeface="+mn-lt"/>
              </a:rPr>
              <a:t>di comunicazione</a:t>
            </a:r>
            <a:r>
              <a:rPr lang="it-IT" sz="1300">
                <a:solidFill>
                  <a:srgbClr val="000000"/>
                </a:solidFill>
                <a:latin typeface="+mn-lt"/>
              </a:rPr>
              <a:t>, che sono strategiche nel lungo termine.</a:t>
            </a:r>
          </a:p>
          <a:p>
            <a:pPr algn="just">
              <a:buFont typeface="Wingdings" charset="2"/>
              <a:buChar char="Ø"/>
            </a:pPr>
            <a:r>
              <a:rPr lang="it-IT" sz="1300">
                <a:solidFill>
                  <a:srgbClr val="000000"/>
                </a:solidFill>
                <a:latin typeface="+mn-lt"/>
              </a:rPr>
              <a:t>Uno studio del neuroscienziato </a:t>
            </a:r>
            <a:r>
              <a:rPr lang="it-IT" sz="1300" err="1">
                <a:solidFill>
                  <a:srgbClr val="000000"/>
                </a:solidFill>
                <a:latin typeface="+mn-lt"/>
              </a:rPr>
              <a:t>Ohbi</a:t>
            </a:r>
            <a:r>
              <a:rPr lang="it-IT" sz="1300">
                <a:solidFill>
                  <a:srgbClr val="000000"/>
                </a:solidFill>
                <a:latin typeface="+mn-lt"/>
              </a:rPr>
              <a:t> </a:t>
            </a:r>
            <a:r>
              <a:rPr lang="it-IT" sz="1300" err="1">
                <a:solidFill>
                  <a:srgbClr val="000000"/>
                </a:solidFill>
                <a:latin typeface="+mn-lt"/>
              </a:rPr>
              <a:t>Sukhvinter</a:t>
            </a:r>
            <a:r>
              <a:rPr lang="it-IT" sz="1300">
                <a:solidFill>
                  <a:srgbClr val="000000"/>
                </a:solidFill>
                <a:latin typeface="+mn-lt"/>
              </a:rPr>
              <a:t> (</a:t>
            </a:r>
            <a:r>
              <a:rPr lang="it-IT" sz="1300" err="1">
                <a:solidFill>
                  <a:srgbClr val="000000"/>
                </a:solidFill>
                <a:latin typeface="+mn-lt"/>
              </a:rPr>
              <a:t>Univ</a:t>
            </a:r>
            <a:r>
              <a:rPr lang="it-IT" sz="1300">
                <a:solidFill>
                  <a:srgbClr val="000000"/>
                </a:solidFill>
                <a:latin typeface="+mn-lt"/>
              </a:rPr>
              <a:t>. Ontario)  mette in evidenza  che condizioni di potere influiscono su uno specifico processo </a:t>
            </a:r>
            <a:r>
              <a:rPr lang="it-IT" sz="1200">
                <a:solidFill>
                  <a:schemeClr val="tx1"/>
                </a:solidFill>
                <a:latin typeface="+mn-lt"/>
              </a:rPr>
              <a:t>neurale  </a:t>
            </a:r>
            <a:r>
              <a:rPr lang="it-IT" sz="1200" i="1">
                <a:solidFill>
                  <a:schemeClr val="tx1"/>
                </a:solidFill>
                <a:latin typeface="+mn-lt"/>
              </a:rPr>
              <a:t>(Journal of </a:t>
            </a:r>
            <a:r>
              <a:rPr lang="it-IT" sz="1200" i="1" err="1">
                <a:solidFill>
                  <a:schemeClr val="tx1"/>
                </a:solidFill>
                <a:latin typeface="+mn-lt"/>
              </a:rPr>
              <a:t>Experimental</a:t>
            </a:r>
            <a:r>
              <a:rPr lang="it-IT" sz="1200" i="1">
                <a:solidFill>
                  <a:schemeClr val="tx1"/>
                </a:solidFill>
                <a:latin typeface="+mn-lt"/>
              </a:rPr>
              <a:t> </a:t>
            </a:r>
            <a:r>
              <a:rPr lang="it-IT" sz="1200" i="1" err="1">
                <a:solidFill>
                  <a:schemeClr val="tx1"/>
                </a:solidFill>
                <a:latin typeface="+mn-lt"/>
              </a:rPr>
              <a:t>Psychology</a:t>
            </a:r>
            <a:r>
              <a:rPr lang="it-IT" sz="1200" i="1">
                <a:solidFill>
                  <a:schemeClr val="tx1"/>
                </a:solidFill>
                <a:latin typeface="+mn-lt"/>
              </a:rPr>
              <a:t>: General 2014, Vol. 143, No. 2, 755–762). </a:t>
            </a:r>
          </a:p>
          <a:p>
            <a:pPr algn="just">
              <a:buFontTx/>
              <a:buChar char="-"/>
            </a:pPr>
            <a:endParaRPr lang="it-IT" sz="1400"/>
          </a:p>
          <a:p>
            <a:pPr algn="just">
              <a:buFontTx/>
              <a:buChar char="-"/>
            </a:pPr>
            <a:endParaRPr lang="it-IT" sz="1300">
              <a:solidFill>
                <a:srgbClr val="000000"/>
              </a:solidFill>
              <a:latin typeface="+mn-lt"/>
            </a:endParaRPr>
          </a:p>
        </p:txBody>
      </p:sp>
      <p:sp>
        <p:nvSpPr>
          <p:cNvPr id="5" name="Rettangolo 4"/>
          <p:cNvSpPr/>
          <p:nvPr/>
        </p:nvSpPr>
        <p:spPr>
          <a:xfrm>
            <a:off x="1017539" y="266911"/>
            <a:ext cx="7776989" cy="584776"/>
          </a:xfrm>
          <a:prstGeom prst="rect">
            <a:avLst/>
          </a:prstGeom>
          <a:solidFill>
            <a:srgbClr val="FFF0CC"/>
          </a:solidFill>
          <a:ln w="28575" cmpd="sng">
            <a:solidFill>
              <a:schemeClr val="accent3">
                <a:lumMod val="60000"/>
                <a:lumOff val="40000"/>
              </a:schemeClr>
            </a:solidFill>
          </a:ln>
        </p:spPr>
        <p:txBody>
          <a:bodyPr wrap="none">
            <a:spAutoFit/>
          </a:bodyPr>
          <a:lstStyle/>
          <a:p>
            <a:pPr algn="ctr"/>
            <a:r>
              <a:rPr lang="it-IT" sz="1600" b="1"/>
              <a:t>LO STRANO PARADOSSO DEL POTERE</a:t>
            </a:r>
          </a:p>
          <a:p>
            <a:pPr algn="ctr"/>
            <a:r>
              <a:rPr lang="it-IT" sz="1600" b="1"/>
              <a:t>(da uno studio di </a:t>
            </a:r>
            <a:r>
              <a:rPr lang="it-IT" sz="1600" b="1" err="1"/>
              <a:t>Dacher</a:t>
            </a:r>
            <a:r>
              <a:rPr lang="it-IT" sz="1600" b="1"/>
              <a:t> </a:t>
            </a:r>
            <a:r>
              <a:rPr lang="it-IT" sz="1600" b="1" err="1"/>
              <a:t>Keltner</a:t>
            </a:r>
            <a:r>
              <a:rPr lang="it-IT" sz="1600" b="1"/>
              <a:t> docente di psicologia dell’Università di </a:t>
            </a:r>
            <a:r>
              <a:rPr lang="it-IT" sz="1600" b="1" err="1"/>
              <a:t>Berkely</a:t>
            </a:r>
            <a:r>
              <a:rPr lang="it-IT" sz="1600" b="1"/>
              <a:t>)</a:t>
            </a:r>
          </a:p>
        </p:txBody>
      </p:sp>
      <p:pic>
        <p:nvPicPr>
          <p:cNvPr id="9" name="Immagin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13180" y="191538"/>
            <a:ext cx="720000" cy="72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CasellaDiTesto 9"/>
          <p:cNvSpPr txBox="1"/>
          <p:nvPr/>
        </p:nvSpPr>
        <p:spPr>
          <a:xfrm>
            <a:off x="116466" y="929592"/>
            <a:ext cx="720000" cy="288000"/>
          </a:xfrm>
          <a:prstGeom prst="rect">
            <a:avLst/>
          </a:prstGeom>
          <a:noFill/>
        </p:spPr>
        <p:txBody>
          <a:bodyPr wrap="square" rtlCol="0">
            <a:spAutoFit/>
          </a:bodyPr>
          <a:lstStyle/>
          <a:p>
            <a:pPr lvl="0" algn="ctr"/>
            <a:r>
              <a:rPr lang="en-US" sz="400">
                <a:solidFill>
                  <a:srgbClr val="000000"/>
                </a:solidFill>
              </a:rPr>
              <a:t>Creative Commons Attribution-Share Alike 2.0 Generic </a:t>
            </a:r>
          </a:p>
        </p:txBody>
      </p:sp>
      <p:pic>
        <p:nvPicPr>
          <p:cNvPr id="7" name="Immagine 6" descr="lead_96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953" y="1520367"/>
            <a:ext cx="1991591" cy="1327727"/>
          </a:xfrm>
          <a:prstGeom prst="rect">
            <a:avLst/>
          </a:prstGeom>
        </p:spPr>
      </p:pic>
      <p:sp>
        <p:nvSpPr>
          <p:cNvPr id="8" name="CasellaDiTesto 7"/>
          <p:cNvSpPr txBox="1"/>
          <p:nvPr/>
        </p:nvSpPr>
        <p:spPr>
          <a:xfrm>
            <a:off x="4076557" y="1997238"/>
            <a:ext cx="3344824" cy="400110"/>
          </a:xfrm>
          <a:prstGeom prst="rect">
            <a:avLst/>
          </a:prstGeom>
          <a:noFill/>
        </p:spPr>
        <p:txBody>
          <a:bodyPr wrap="none" rtlCol="0">
            <a:spAutoFit/>
          </a:bodyPr>
          <a:lstStyle/>
          <a:p>
            <a:r>
              <a:rPr lang="it-IT" sz="2000" i="1" err="1"/>
              <a:t>Power</a:t>
            </a:r>
            <a:r>
              <a:rPr lang="it-IT" sz="2000" i="1"/>
              <a:t> </a:t>
            </a:r>
            <a:r>
              <a:rPr lang="it-IT" sz="2000" i="1" err="1"/>
              <a:t>Causes</a:t>
            </a:r>
            <a:r>
              <a:rPr lang="it-IT" sz="2000" i="1"/>
              <a:t> Brain </a:t>
            </a:r>
            <a:r>
              <a:rPr lang="it-IT" sz="2000" i="1" err="1"/>
              <a:t>Damage</a:t>
            </a:r>
            <a:r>
              <a:rPr lang="it-IT" sz="2000" i="1"/>
              <a:t>!</a:t>
            </a:r>
          </a:p>
        </p:txBody>
      </p:sp>
    </p:spTree>
    <p:extLst>
      <p:ext uri="{BB962C8B-B14F-4D97-AF65-F5344CB8AC3E}">
        <p14:creationId xmlns:p14="http://schemas.microsoft.com/office/powerpoint/2010/main" val="35494870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ilografica">
  <a:themeElements>
    <a:clrScheme name="Stilografica">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Stilografica">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tilografic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22</Slides>
  <Notes>3</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Stilografica</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revision>1</cp:revision>
  <dcterms:modified xsi:type="dcterms:W3CDTF">2017-09-19T14:40:31Z</dcterms:modified>
</cp:coreProperties>
</file>