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4" r:id="rId1"/>
  </p:sldMasterIdLst>
  <p:notesMasterIdLst>
    <p:notesMasterId r:id="rId50"/>
  </p:notesMasterIdLst>
  <p:sldIdLst>
    <p:sldId id="341" r:id="rId2"/>
    <p:sldId id="354" r:id="rId3"/>
    <p:sldId id="470" r:id="rId4"/>
    <p:sldId id="471" r:id="rId5"/>
    <p:sldId id="355" r:id="rId6"/>
    <p:sldId id="472" r:id="rId7"/>
    <p:sldId id="473" r:id="rId8"/>
    <p:sldId id="474" r:id="rId9"/>
    <p:sldId id="476" r:id="rId10"/>
    <p:sldId id="475" r:id="rId11"/>
    <p:sldId id="477" r:id="rId12"/>
    <p:sldId id="485" r:id="rId13"/>
    <p:sldId id="478" r:id="rId14"/>
    <p:sldId id="479" r:id="rId15"/>
    <p:sldId id="480" r:id="rId16"/>
    <p:sldId id="481" r:id="rId17"/>
    <p:sldId id="506" r:id="rId18"/>
    <p:sldId id="486" r:id="rId19"/>
    <p:sldId id="408" r:id="rId20"/>
    <p:sldId id="446" r:id="rId21"/>
    <p:sldId id="447" r:id="rId22"/>
    <p:sldId id="445" r:id="rId23"/>
    <p:sldId id="357" r:id="rId24"/>
    <p:sldId id="409" r:id="rId25"/>
    <p:sldId id="312" r:id="rId26"/>
    <p:sldId id="360" r:id="rId27"/>
    <p:sldId id="487" r:id="rId28"/>
    <p:sldId id="421" r:id="rId29"/>
    <p:sldId id="491" r:id="rId30"/>
    <p:sldId id="492" r:id="rId31"/>
    <p:sldId id="493" r:id="rId32"/>
    <p:sldId id="494" r:id="rId33"/>
    <p:sldId id="495" r:id="rId34"/>
    <p:sldId id="435" r:id="rId35"/>
    <p:sldId id="436" r:id="rId36"/>
    <p:sldId id="388" r:id="rId37"/>
    <p:sldId id="499" r:id="rId38"/>
    <p:sldId id="502" r:id="rId39"/>
    <p:sldId id="503" r:id="rId40"/>
    <p:sldId id="504" r:id="rId41"/>
    <p:sldId id="505" r:id="rId42"/>
    <p:sldId id="438" r:id="rId43"/>
    <p:sldId id="507" r:id="rId44"/>
    <p:sldId id="439" r:id="rId45"/>
    <p:sldId id="440" r:id="rId46"/>
    <p:sldId id="496" r:id="rId47"/>
    <p:sldId id="427" r:id="rId48"/>
    <p:sldId id="449" r:id="rId49"/>
  </p:sldIdLst>
  <p:sldSz cx="9144000" cy="6858000" type="screen4x3"/>
  <p:notesSz cx="6796088" cy="992505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  <p:sp>
        <p:nvSpPr>
          <p:cNvPr id="819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62000"/>
            <a:ext cx="4976813" cy="37322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724400"/>
            <a:ext cx="4951413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94488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766F2DF-8049-4B8E-9C99-424AB8CD30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9599C23-A4C0-4559-9EF0-60203F3B3475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it-IT" altLang="it-IT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2000"/>
            <a:ext cx="4978400" cy="37338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256A1B9-EAA4-493E-89C9-A11E32EECC63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it-IT" altLang="it-IT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2000"/>
            <a:ext cx="4978400" cy="37338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F122913-46CF-4A4C-BB74-BBE0516AB7FE}" type="slidenum">
              <a:t>32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63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87CE1E7-8DC6-4B9C-845A-224947125DBD}" type="slidenum">
              <a:t>33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86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B559559-05DE-48A1-AD75-013AFB716E4A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it-IT" altLang="it-IT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2000"/>
            <a:ext cx="4978400" cy="37338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B9D32-C3F3-4CFB-B926-DC7DEBF75BCE}" type="datetime1">
              <a:rPr lang="it-IT"/>
              <a:pPr>
                <a:defRPr/>
              </a:pPr>
              <a:t>29/09/2017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Scordo (on behalf of AMADEUS collaboration), MESON 2016, 06-06-2016, KRAKOW</a:t>
            </a: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6370-B9C8-4E64-A575-94534BEB44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712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E866B-6719-457E-9239-FA58C6A9411F}" type="datetime1">
              <a:rPr lang="it-IT"/>
              <a:pPr>
                <a:defRPr/>
              </a:pPr>
              <a:t>29/09/2017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Scordo (on behalf of AMADEUS collaboration), MESON 2016, 06-06-2016, KRAKOW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66EC6-62B2-4CA1-A8EE-C06FE69E8B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244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3400-7FC2-4DB1-A69A-9EC1C2B3134A}" type="datetime1">
              <a:rPr lang="it-IT"/>
              <a:pPr>
                <a:defRPr/>
              </a:pPr>
              <a:t>29/09/2017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Scordo (on behalf of AMADEUS collaboration), MESON 2016, 06-06-2016, KRAKOW</a:t>
            </a: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DF9F-C345-4DCB-9259-69E84E9598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371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BDA4-ABE7-4FBC-AFFC-92985F1EE766}" type="datetime1">
              <a:rPr lang="it-IT"/>
              <a:pPr>
                <a:defRPr/>
              </a:pPr>
              <a:t>29/09/2017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Scordo (on behalf of AMADEUS collaboration), MESON 2016, 06-06-2016, KRAKOW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D464-CA08-40C2-97BF-E334349906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771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8A47A-1C03-4773-AED8-0ACEF08AF302}" type="datetime1">
              <a:rPr lang="it-IT"/>
              <a:pPr>
                <a:defRPr/>
              </a:pPr>
              <a:t>29/09/2017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Scordo (on behalf of AMADEUS collaboration), MESON 2016, 06-06-2016, KRAKOW</a:t>
            </a: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B3131-14D7-4536-90DD-54859F84E2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074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32F6-2F54-456A-B454-F736428A7ADF}" type="datetime1">
              <a:rPr lang="it-IT"/>
              <a:pPr>
                <a:defRPr/>
              </a:pPr>
              <a:t>29/09/2017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Scordo (on behalf of AMADEUS collaboration), MESON 2016, 06-06-2016, KRAKOW</a:t>
            </a: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89BB-B187-49CA-942E-A5382C5DBA2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610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F5A1-AA83-4453-9D7F-5207B52FDD13}" type="datetime1">
              <a:rPr lang="it-IT"/>
              <a:pPr>
                <a:defRPr/>
              </a:pPr>
              <a:t>29/09/2017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Scordo (on behalf of AMADEUS collaboration), MESON 2016, 06-06-2016, KRAKOW</a:t>
            </a: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534B-9A53-4561-9E79-CC350F4CD8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667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7D7AD-DB04-421E-9516-A84A4EB310A0}" type="datetime1">
              <a:rPr lang="it-IT"/>
              <a:pPr>
                <a:defRPr/>
              </a:pPr>
              <a:t>29/09/2017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Scordo (on behalf of AMADEUS collaboration), MESON 2016, 06-06-2016, KRAKOW</a:t>
            </a: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081C-8922-4E82-BE8B-E7C8B740F0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794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4503-B647-4564-A4E9-A1CCABA602FE}" type="datetime1">
              <a:rPr lang="it-IT"/>
              <a:pPr>
                <a:defRPr/>
              </a:pPr>
              <a:t>29/09/2017</a:t>
            </a:fld>
            <a:endParaRPr lang="it-IT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A. Scordo (on behalf of AMADEUS collaboration), MESON 2016, 06-06-2016, KRAKOW</a:t>
            </a:r>
            <a:endParaRPr lang="it-IT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5113-CBC3-4463-89DC-64A53D18C33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861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0695DC3-53C7-4DC4-A04B-43BEFAD06140}" type="datetime1">
              <a:rPr lang="it-IT"/>
              <a:pPr>
                <a:defRPr/>
              </a:pPr>
              <a:t>29/09/2017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A. Scordo (on behalf of AMADEUS collaboration), MESON 2016, 06-06-2016, KRAKOW</a:t>
            </a: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2584F1-D6D8-44A3-A143-F2C7B93DE6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328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0657-ADED-4CA1-ABE3-9802F9B67D4F}" type="datetime1">
              <a:rPr lang="it-IT"/>
              <a:pPr>
                <a:defRPr/>
              </a:pPr>
              <a:t>29/09/2017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Scordo (on behalf of AMADEUS collaboration), MESON 2016, 06-06-2016, KRAKOW</a:t>
            </a: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C37F4-1551-4FC5-9197-98BC6F77F3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688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Modifica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018712D-86A9-40CD-8E71-A37C4BD1B8F5}" type="datetime1">
              <a:rPr lang="it-IT"/>
              <a:pPr>
                <a:defRPr/>
              </a:pPr>
              <a:t>29/09/2017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A. Scordo (on behalf of AMADEUS collaboration), MESON 2016, 06-06-2016, KRAKOW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F7751B1-63D8-4484-8B13-FBB5FC297CB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3" r:id="rId2"/>
    <p:sldLayoutId id="2147483789" r:id="rId3"/>
    <p:sldLayoutId id="2147483784" r:id="rId4"/>
    <p:sldLayoutId id="2147483785" r:id="rId5"/>
    <p:sldLayoutId id="2147483786" r:id="rId6"/>
    <p:sldLayoutId id="2147483790" r:id="rId7"/>
    <p:sldLayoutId id="2147483791" r:id="rId8"/>
    <p:sldLayoutId id="2147483792" r:id="rId9"/>
    <p:sldLayoutId id="2147483787" r:id="rId10"/>
    <p:sldLayoutId id="2147483793" r:id="rId11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google.it/url?sa=i&amp;rct=j&amp;q=&amp;esrc=s&amp;source=images&amp;cd=&amp;cad=rja&amp;uact=8&amp;ved=0CAcQjRxqFQoTCOPG58G5zscCFQZAFAodBw8PfQ&amp;url=http://sugabetic.me/wordless-wednesday-group-hug/&amp;ei=g7rhVaP5IYaAUYeevOgH&amp;psig=AFQjCNGjBDeFWx2kEjwbhJfK8hhv3QU7FQ&amp;ust=144094302452462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1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google.it/url?sa=i&amp;rct=j&amp;q=&amp;esrc=s&amp;source=images&amp;cd=&amp;cad=rja&amp;uact=8&amp;ved=0ahUKEwjX_vLcmZjNAhVC1BoKHTBvDUIQjRwIBw&amp;url=http://futurism.com/neutron-stars-big-things-in-small-packages/&amp;psig=AFQjCNHVlAsYgcdOHaRUtEHATn71zZHGLQ&amp;ust=1465467375805326" TargetMode="Externa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jpeg"/><Relationship Id="rId4" Type="http://schemas.openxmlformats.org/officeDocument/2006/relationships/image" Target="../media/image11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1060450" y="44624"/>
            <a:ext cx="8083550" cy="17478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Investigating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 energy strangeness QCD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kaon nucleon interactions by the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SIDDHARTA &amp; AMADEUS collaborations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19" name="Sottotitolo 2"/>
          <p:cNvSpPr>
            <a:spLocks noGrp="1"/>
          </p:cNvSpPr>
          <p:nvPr>
            <p:ph type="subTitle" idx="4294967295"/>
          </p:nvPr>
        </p:nvSpPr>
        <p:spPr>
          <a:xfrm>
            <a:off x="323528" y="5516563"/>
            <a:ext cx="8748713" cy="927100"/>
          </a:xfrm>
        </p:spPr>
        <p:txBody>
          <a:bodyPr/>
          <a:lstStyle/>
          <a:p>
            <a:pPr algn="ctr" eaLnBrk="1" hangingPunct="1"/>
            <a:r>
              <a:rPr lang="it-IT" altLang="it-IT" dirty="0" smtClean="0"/>
              <a:t>Alessandro Scordo</a:t>
            </a:r>
          </a:p>
          <a:p>
            <a:pPr algn="ctr" eaLnBrk="1" hangingPunct="1"/>
            <a:r>
              <a:rPr lang="it-IT" altLang="it-IT" dirty="0" smtClean="0"/>
              <a:t>TNPI 2017, 04-10-2017 Cortona (</a:t>
            </a:r>
            <a:r>
              <a:rPr lang="it-IT" altLang="it-IT" dirty="0" err="1" smtClean="0"/>
              <a:t>Italy</a:t>
            </a:r>
            <a:r>
              <a:rPr lang="it-IT" altLang="it-IT" dirty="0" smtClean="0"/>
              <a:t>)</a:t>
            </a:r>
          </a:p>
          <a:p>
            <a:pPr algn="ctr" eaLnBrk="1" hangingPunct="1"/>
            <a:endParaRPr lang="it-IT" altLang="it-IT" dirty="0" smtClean="0"/>
          </a:p>
        </p:txBody>
      </p:sp>
      <p:pic>
        <p:nvPicPr>
          <p:cNvPr id="9220" name="Picture 9" descr="http://www.inventati.org/accatagliato/accastampato/n02/mobile/images/article04_image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133600"/>
            <a:ext cx="487362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CB741-B6A3-4833-BCC3-F7FA7796EF13}" type="slidenum">
              <a:rPr lang="it-IT" altLang="it-IT"/>
              <a:pPr>
                <a:defRPr/>
              </a:pPr>
              <a:t>1</a:t>
            </a:fld>
            <a:endParaRPr lang="it-IT" altLang="it-IT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39C95-3685-48C0-A1A3-2ED5E21105A2}" type="slidenum">
              <a:rPr lang="it-IT" altLang="it-IT"/>
              <a:pPr>
                <a:defRPr/>
              </a:pPr>
              <a:t>10</a:t>
            </a:fld>
            <a:endParaRPr lang="it-IT" alt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563796" y="115888"/>
            <a:ext cx="7184917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Exotic atoms physics</a:t>
            </a:r>
            <a:endParaRPr lang="it-IT" sz="4400" dirty="0"/>
          </a:p>
        </p:txBody>
      </p:sp>
      <p:pic>
        <p:nvPicPr>
          <p:cNvPr id="6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9497"/>
            <a:ext cx="3068911" cy="339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1"/>
          <p:cNvSpPr txBox="1"/>
          <p:nvPr/>
        </p:nvSpPr>
        <p:spPr>
          <a:xfrm>
            <a:off x="302482" y="4560836"/>
            <a:ext cx="3582987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600" dirty="0"/>
              <a:t>Strong interaction causes a shifting of the energy of the lowest atomic level from its purely electromagnetic value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600" dirty="0" err="1"/>
              <a:t>Absorption</a:t>
            </a:r>
            <a:r>
              <a:rPr lang="it-IT" sz="1600" dirty="0"/>
              <a:t> reduces the lifetime of the state, so Xray transitions to this final atomic level are </a:t>
            </a:r>
            <a:r>
              <a:rPr lang="it-IT" sz="1600" dirty="0" err="1"/>
              <a:t>broadened</a:t>
            </a:r>
            <a:r>
              <a:rPr lang="it-IT" sz="1600" dirty="0"/>
              <a:t>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57489" y="1006885"/>
            <a:ext cx="4643437" cy="1368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t-IT" sz="1800" kern="0" dirty="0" smtClean="0">
                <a:effectLst/>
              </a:rPr>
              <a:t>Energy </a:t>
            </a:r>
            <a:r>
              <a:rPr lang="it-IT" sz="1800" kern="0" dirty="0" err="1" smtClean="0">
                <a:effectLst/>
              </a:rPr>
              <a:t>shift</a:t>
            </a:r>
            <a:r>
              <a:rPr lang="it-IT" sz="1800" kern="0" dirty="0" smtClean="0">
                <a:effectLst/>
              </a:rPr>
              <a:t> </a:t>
            </a:r>
            <a:r>
              <a:rPr lang="it-IT" sz="1800" kern="0" dirty="0" smtClean="0">
                <a:effectLst/>
                <a:latin typeface="Symbol" pitchFamily="18" charset="2"/>
              </a:rPr>
              <a:t>e</a:t>
            </a:r>
            <a:r>
              <a:rPr lang="it-IT" sz="1800" kern="0" dirty="0" smtClean="0">
                <a:effectLst/>
              </a:rPr>
              <a:t> and line </a:t>
            </a:r>
            <a:r>
              <a:rPr lang="it-IT" sz="1800" kern="0" dirty="0" err="1" smtClean="0">
                <a:effectLst/>
              </a:rPr>
              <a:t>width</a:t>
            </a:r>
            <a:r>
              <a:rPr lang="it-IT" sz="1800" kern="0" dirty="0" smtClean="0">
                <a:effectLst/>
              </a:rPr>
              <a:t> </a:t>
            </a:r>
            <a:r>
              <a:rPr lang="it-IT" sz="1800" kern="0" dirty="0" smtClean="0">
                <a:effectLst/>
                <a:latin typeface="Symbol" pitchFamily="18" charset="2"/>
              </a:rPr>
              <a:t>G</a:t>
            </a:r>
            <a:r>
              <a:rPr lang="it-IT" sz="1800" kern="0" dirty="0" smtClean="0">
                <a:effectLst/>
              </a:rPr>
              <a:t> of 1s state are </a:t>
            </a:r>
            <a:r>
              <a:rPr lang="it-IT" sz="1800" kern="0" dirty="0" err="1" smtClean="0">
                <a:effectLst/>
              </a:rPr>
              <a:t>related</a:t>
            </a:r>
            <a:r>
              <a:rPr lang="it-IT" sz="1800" kern="0" dirty="0" smtClean="0">
                <a:effectLst/>
              </a:rPr>
              <a:t> to </a:t>
            </a:r>
            <a:r>
              <a:rPr lang="it-IT" sz="1800" kern="0" dirty="0" err="1" smtClean="0">
                <a:effectLst/>
              </a:rPr>
              <a:t>real</a:t>
            </a:r>
            <a:r>
              <a:rPr lang="it-IT" sz="1800" kern="0" dirty="0" smtClean="0">
                <a:effectLst/>
              </a:rPr>
              <a:t> and </a:t>
            </a:r>
            <a:r>
              <a:rPr lang="it-IT" sz="1800" kern="0" dirty="0" err="1" smtClean="0">
                <a:effectLst/>
              </a:rPr>
              <a:t>imaginary</a:t>
            </a:r>
            <a:r>
              <a:rPr lang="it-IT" sz="1800" kern="0" dirty="0" smtClean="0">
                <a:effectLst/>
              </a:rPr>
              <a:t> part of the S-</a:t>
            </a:r>
            <a:r>
              <a:rPr lang="it-IT" sz="1800" kern="0" dirty="0" err="1" smtClean="0">
                <a:effectLst/>
              </a:rPr>
              <a:t>wave</a:t>
            </a:r>
            <a:r>
              <a:rPr lang="it-IT" sz="1800" kern="0" dirty="0" smtClean="0">
                <a:effectLst/>
              </a:rPr>
              <a:t> </a:t>
            </a:r>
            <a:r>
              <a:rPr lang="it-IT" sz="1800" kern="0" dirty="0" err="1" smtClean="0">
                <a:effectLst/>
              </a:rPr>
              <a:t>scattering</a:t>
            </a:r>
            <a:r>
              <a:rPr lang="it-IT" sz="1800" kern="0" dirty="0" smtClean="0">
                <a:effectLst/>
              </a:rPr>
              <a:t> </a:t>
            </a:r>
            <a:r>
              <a:rPr lang="it-IT" sz="1800" kern="0" dirty="0" err="1" smtClean="0">
                <a:effectLst/>
              </a:rPr>
              <a:t>length</a:t>
            </a:r>
            <a:r>
              <a:rPr lang="it-IT" sz="1800" kern="0" dirty="0" smtClean="0">
                <a:effectLst/>
              </a:rPr>
              <a:t> (</a:t>
            </a:r>
            <a:r>
              <a:rPr lang="it-IT" sz="1800" kern="0" dirty="0" err="1" smtClean="0">
                <a:effectLst/>
              </a:rPr>
              <a:t>Deser-Trueman</a:t>
            </a:r>
            <a:r>
              <a:rPr lang="it-IT" sz="1800" kern="0" dirty="0" smtClean="0">
                <a:effectLst/>
              </a:rPr>
              <a:t> formula) :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303514" y="3562760"/>
            <a:ext cx="4643437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800" dirty="0"/>
              <a:t>Scattering lengths can be expressed in terms of antiK-N isospin dependent scattering lengths:</a:t>
            </a:r>
            <a:endParaRPr lang="en-US" sz="1800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455894"/>
              </p:ext>
            </p:extLst>
          </p:nvPr>
        </p:nvGraphicFramePr>
        <p:xfrm>
          <a:off x="5156254" y="2153877"/>
          <a:ext cx="276066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zione" r:id="rId5" imgW="2044700" imgH="812800" progId="Equation.3">
                  <p:embed/>
                </p:oleObj>
              </mc:Choice>
              <mc:Fallback>
                <p:oleObj name="Equazione" r:id="rId5" imgW="2044700" imgH="812800" progId="Equation.3">
                  <p:embed/>
                  <p:pic>
                    <p:nvPicPr>
                      <p:cNvPr id="8197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54" y="2153877"/>
                        <a:ext cx="2760662" cy="1096963"/>
                      </a:xfrm>
                      <a:prstGeom prst="rect">
                        <a:avLst/>
                      </a:prstGeom>
                      <a:solidFill>
                        <a:srgbClr val="F6F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946335"/>
              </p:ext>
            </p:extLst>
          </p:nvPr>
        </p:nvGraphicFramePr>
        <p:xfrm>
          <a:off x="5156254" y="4627894"/>
          <a:ext cx="2954337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7" imgW="1981200" imgH="838200" progId="Equation.3">
                  <p:embed/>
                </p:oleObj>
              </mc:Choice>
              <mc:Fallback>
                <p:oleObj name="Equation" r:id="rId7" imgW="1981200" imgH="838200" progId="Equation.3">
                  <p:embed/>
                  <p:pic>
                    <p:nvPicPr>
                      <p:cNvPr id="82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54" y="4627894"/>
                        <a:ext cx="2954337" cy="1250950"/>
                      </a:xfrm>
                      <a:prstGeom prst="rect">
                        <a:avLst/>
                      </a:prstGeom>
                      <a:solidFill>
                        <a:srgbClr val="F6F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63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39C95-3685-48C0-A1A3-2ED5E21105A2}" type="slidenum">
              <a:rPr lang="it-IT" altLang="it-IT"/>
              <a:pPr>
                <a:defRPr/>
              </a:pPr>
              <a:t>11</a:t>
            </a:fld>
            <a:endParaRPr lang="it-IT" alt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563796" y="115888"/>
            <a:ext cx="7184917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err="1" smtClean="0"/>
              <a:t>Kaonic</a:t>
            </a:r>
            <a:r>
              <a:rPr lang="en-US" sz="4400" dirty="0" smtClean="0"/>
              <a:t> atoms puzzles</a:t>
            </a:r>
            <a:endParaRPr lang="it-IT" sz="4400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" y="1087551"/>
            <a:ext cx="4206180" cy="24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894783" cy="25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92188"/>
            <a:ext cx="3818707" cy="273972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87491"/>
            <a:ext cx="27193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16" y="5173366"/>
            <a:ext cx="28321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817949" y="5543377"/>
            <a:ext cx="4052887" cy="646112"/>
          </a:xfrm>
          <a:prstGeom prst="rect">
            <a:avLst/>
          </a:prstGeom>
          <a:noFill/>
          <a:ln w="6350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800" dirty="0" err="1"/>
              <a:t>Both</a:t>
            </a:r>
            <a:r>
              <a:rPr lang="it-IT" sz="1800" dirty="0"/>
              <a:t> </a:t>
            </a:r>
            <a:r>
              <a:rPr lang="it-IT" sz="1800" dirty="0" err="1"/>
              <a:t>puzzles</a:t>
            </a:r>
            <a:r>
              <a:rPr lang="it-IT" sz="1800" dirty="0"/>
              <a:t> </a:t>
            </a:r>
            <a:r>
              <a:rPr lang="it-IT" sz="1800" dirty="0" err="1"/>
              <a:t>have</a:t>
            </a:r>
            <a:r>
              <a:rPr lang="it-IT" sz="1800" dirty="0"/>
              <a:t> </a:t>
            </a:r>
            <a:r>
              <a:rPr lang="it-IT" sz="1800" dirty="0" err="1"/>
              <a:t>been</a:t>
            </a:r>
            <a:r>
              <a:rPr lang="it-IT" sz="1800" dirty="0"/>
              <a:t> </a:t>
            </a:r>
            <a:r>
              <a:rPr lang="it-IT" sz="1800" dirty="0" err="1"/>
              <a:t>finally</a:t>
            </a:r>
            <a:r>
              <a:rPr lang="it-IT" sz="1800" dirty="0"/>
              <a:t> </a:t>
            </a:r>
            <a:r>
              <a:rPr lang="it-IT" sz="1800" dirty="0" err="1"/>
              <a:t>solved</a:t>
            </a:r>
            <a:r>
              <a:rPr lang="it-IT" sz="1800" dirty="0"/>
              <a:t> by the SIDDHARTA  </a:t>
            </a:r>
            <a:r>
              <a:rPr lang="it-IT" sz="1800" dirty="0" err="1"/>
              <a:t>experiment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787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4467239"/>
            <a:ext cx="2626790" cy="17964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60722"/>
            <a:ext cx="43926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539750" y="3645024"/>
            <a:ext cx="431800" cy="38893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1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3924300" y="3645024"/>
            <a:ext cx="503238" cy="38893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1200" baseline="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it-IT" sz="12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051050" y="3688135"/>
            <a:ext cx="433388" cy="38893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</a:p>
        </p:txBody>
      </p:sp>
      <p:sp>
        <p:nvSpPr>
          <p:cNvPr id="24" name="Explosion 2 23"/>
          <p:cNvSpPr/>
          <p:nvPr/>
        </p:nvSpPr>
        <p:spPr bwMode="auto">
          <a:xfrm>
            <a:off x="1975689" y="3532684"/>
            <a:ext cx="647700" cy="760412"/>
          </a:xfrm>
          <a:prstGeom prst="irregularSeal2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1620838" y="2997200"/>
            <a:ext cx="1366838" cy="7143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rot="5400000">
            <a:off x="1764507" y="4220369"/>
            <a:ext cx="935037" cy="730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2337334" y="2390288"/>
            <a:ext cx="3778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t-IT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39975" y="4365625"/>
            <a:ext cx="4095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t-IT" baseline="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it-IT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Freeform 34"/>
          <p:cNvSpPr/>
          <p:nvPr/>
        </p:nvSpPr>
        <p:spPr bwMode="auto">
          <a:xfrm rot="19393241">
            <a:off x="1890713" y="1782763"/>
            <a:ext cx="287337" cy="762000"/>
          </a:xfrm>
          <a:custGeom>
            <a:avLst/>
            <a:gdLst>
              <a:gd name="connsiteX0" fmla="*/ 75513 w 420130"/>
              <a:gd name="connsiteY0" fmla="*/ 0 h 994032"/>
              <a:gd name="connsiteX1" fmla="*/ 405027 w 420130"/>
              <a:gd name="connsiteY1" fmla="*/ 82378 h 994032"/>
              <a:gd name="connsiteX2" fmla="*/ 1373 w 420130"/>
              <a:gd name="connsiteY2" fmla="*/ 263610 h 994032"/>
              <a:gd name="connsiteX3" fmla="*/ 413265 w 420130"/>
              <a:gd name="connsiteY3" fmla="*/ 403654 h 994032"/>
              <a:gd name="connsiteX4" fmla="*/ 42562 w 420130"/>
              <a:gd name="connsiteY4" fmla="*/ 634313 h 994032"/>
              <a:gd name="connsiteX5" fmla="*/ 372075 w 420130"/>
              <a:gd name="connsiteY5" fmla="*/ 741405 h 994032"/>
              <a:gd name="connsiteX6" fmla="*/ 289697 w 420130"/>
              <a:gd name="connsiteY6" fmla="*/ 963827 h 994032"/>
              <a:gd name="connsiteX7" fmla="*/ 314411 w 420130"/>
              <a:gd name="connsiteY7" fmla="*/ 922637 h 994032"/>
              <a:gd name="connsiteX8" fmla="*/ 306173 w 420130"/>
              <a:gd name="connsiteY8" fmla="*/ 922637 h 99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130" h="994032">
                <a:moveTo>
                  <a:pt x="75513" y="0"/>
                </a:moveTo>
                <a:cubicBezTo>
                  <a:pt x="246448" y="19221"/>
                  <a:pt x="417384" y="38443"/>
                  <a:pt x="405027" y="82378"/>
                </a:cubicBezTo>
                <a:cubicBezTo>
                  <a:pt x="392670" y="126313"/>
                  <a:pt x="0" y="210064"/>
                  <a:pt x="1373" y="263610"/>
                </a:cubicBezTo>
                <a:cubicBezTo>
                  <a:pt x="2746" y="317156"/>
                  <a:pt x="406400" y="341870"/>
                  <a:pt x="413265" y="403654"/>
                </a:cubicBezTo>
                <a:cubicBezTo>
                  <a:pt x="420130" y="465438"/>
                  <a:pt x="49427" y="578021"/>
                  <a:pt x="42562" y="634313"/>
                </a:cubicBezTo>
                <a:cubicBezTo>
                  <a:pt x="35697" y="690605"/>
                  <a:pt x="330886" y="686486"/>
                  <a:pt x="372075" y="741405"/>
                </a:cubicBezTo>
                <a:cubicBezTo>
                  <a:pt x="413264" y="796324"/>
                  <a:pt x="299308" y="933622"/>
                  <a:pt x="289697" y="963827"/>
                </a:cubicBezTo>
                <a:cubicBezTo>
                  <a:pt x="280086" y="994032"/>
                  <a:pt x="311665" y="929502"/>
                  <a:pt x="314411" y="922637"/>
                </a:cubicBezTo>
                <a:cubicBezTo>
                  <a:pt x="317157" y="915772"/>
                  <a:pt x="311665" y="919204"/>
                  <a:pt x="306173" y="922637"/>
                </a:cubicBezTo>
              </a:path>
            </a:pathLst>
          </a:custGeom>
          <a:noFill/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820167"/>
            <a:ext cx="28956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9" name="Straight Arrow Connector 10"/>
          <p:cNvCxnSpPr>
            <a:cxnSpLocks noChangeShapeType="1"/>
          </p:cNvCxnSpPr>
          <p:nvPr/>
        </p:nvCxnSpPr>
        <p:spPr bwMode="auto">
          <a:xfrm rot="10800000">
            <a:off x="2484438" y="2349500"/>
            <a:ext cx="2879725" cy="158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14"/>
          <p:cNvSpPr txBox="1"/>
          <p:nvPr/>
        </p:nvSpPr>
        <p:spPr>
          <a:xfrm>
            <a:off x="7621820" y="839673"/>
            <a:ext cx="159261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800" dirty="0" err="1"/>
              <a:t>Gaseous</a:t>
            </a:r>
            <a:r>
              <a:rPr lang="it-IT" sz="1800" dirty="0"/>
              <a:t> target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800" dirty="0"/>
              <a:t>T = 18 K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800" dirty="0"/>
              <a:t>P = 1.2 bar</a:t>
            </a:r>
          </a:p>
        </p:txBody>
      </p:sp>
      <p:pic>
        <p:nvPicPr>
          <p:cNvPr id="11281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753132"/>
            <a:ext cx="40497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703888" y="3368675"/>
            <a:ext cx="22875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800" dirty="0" err="1"/>
              <a:t>Silicon</a:t>
            </a:r>
            <a:r>
              <a:rPr lang="it-IT" sz="1800" dirty="0"/>
              <a:t> </a:t>
            </a:r>
            <a:r>
              <a:rPr lang="it-IT" sz="1800" dirty="0" err="1"/>
              <a:t>Drift</a:t>
            </a:r>
            <a:r>
              <a:rPr lang="it-IT" sz="1800" dirty="0"/>
              <a:t> Detectors</a:t>
            </a:r>
          </a:p>
        </p:txBody>
      </p:sp>
      <p:sp>
        <p:nvSpPr>
          <p:cNvPr id="6" name="Rettangolo 5"/>
          <p:cNvSpPr/>
          <p:nvPr/>
        </p:nvSpPr>
        <p:spPr>
          <a:xfrm>
            <a:off x="4702176" y="5742598"/>
            <a:ext cx="41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800" dirty="0" err="1"/>
              <a:t>Very</a:t>
            </a:r>
            <a:r>
              <a:rPr lang="it-IT" sz="1800" dirty="0"/>
              <a:t> fast and </a:t>
            </a:r>
            <a:r>
              <a:rPr lang="it-IT" sz="1800" dirty="0" err="1"/>
              <a:t>triggerable</a:t>
            </a:r>
            <a:r>
              <a:rPr lang="it-IT" sz="1800" dirty="0"/>
              <a:t> </a:t>
            </a:r>
          </a:p>
          <a:p>
            <a:pPr eaLnBrk="1" hangingPunct="1">
              <a:defRPr/>
            </a:pPr>
            <a:r>
              <a:rPr lang="it-IT" sz="1800" dirty="0" err="1"/>
              <a:t>Used</a:t>
            </a:r>
            <a:r>
              <a:rPr lang="it-IT" sz="1800" dirty="0"/>
              <a:t> for the first time </a:t>
            </a:r>
            <a:r>
              <a:rPr lang="it-IT" sz="1800" dirty="0" err="1"/>
              <a:t>as</a:t>
            </a:r>
            <a:r>
              <a:rPr lang="it-IT" sz="1800" dirty="0"/>
              <a:t> </a:t>
            </a:r>
            <a:r>
              <a:rPr lang="it-IT" sz="1800" dirty="0" err="1"/>
              <a:t>energy</a:t>
            </a:r>
            <a:r>
              <a:rPr lang="it-IT" sz="1800" dirty="0"/>
              <a:t> detectors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1563796" y="115889"/>
            <a:ext cx="7184917" cy="62640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The SIDDHARTA setup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9899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20851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1366 L 0.17326 0.01366 " pathEditMode="fixed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88" y="3596282"/>
            <a:ext cx="3311612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khe3-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84" y="836712"/>
            <a:ext cx="3076557" cy="291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39C95-3685-48C0-A1A3-2ED5E21105A2}" type="slidenum">
              <a:rPr lang="it-IT" altLang="it-IT"/>
              <a:pPr>
                <a:defRPr/>
              </a:pPr>
              <a:t>13</a:t>
            </a:fld>
            <a:endParaRPr lang="it-IT" alt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563796" y="115888"/>
            <a:ext cx="7184917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/>
              <a:t>K-4He &amp; K-3He results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800298" y="1597410"/>
            <a:ext cx="1738751" cy="338554"/>
          </a:xfrm>
          <a:prstGeom prst="rect">
            <a:avLst/>
          </a:prstGeom>
          <a:solidFill>
            <a:srgbClr val="0066FF"/>
          </a:solidFill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K-</a:t>
            </a:r>
            <a:r>
              <a:rPr kumimoji="0" lang="en-US" altLang="ja-JP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ja-JP" sz="1600" b="0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He (3d-2p)</a:t>
            </a:r>
          </a:p>
        </p:txBody>
      </p:sp>
      <p:pic>
        <p:nvPicPr>
          <p:cNvPr id="22" name="Picture 5" descr="kh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54088"/>
            <a:ext cx="3500437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69920" y="1093614"/>
            <a:ext cx="1698625" cy="395287"/>
          </a:xfrm>
          <a:prstGeom prst="rect">
            <a:avLst/>
          </a:prstGeom>
          <a:solidFill>
            <a:srgbClr val="0066FF"/>
          </a:solidFill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K-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He (3d-2p)</a:t>
            </a:r>
          </a:p>
        </p:txBody>
      </p:sp>
      <p:pic>
        <p:nvPicPr>
          <p:cNvPr id="28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60" y="1066006"/>
            <a:ext cx="2981325" cy="369888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2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169054"/>
              </p:ext>
            </p:extLst>
          </p:nvPr>
        </p:nvGraphicFramePr>
        <p:xfrm>
          <a:off x="211138" y="4070350"/>
          <a:ext cx="5491162" cy="1590675"/>
        </p:xfrm>
        <a:graphic>
          <a:graphicData uri="http://schemas.openxmlformats.org/drawingml/2006/table">
            <a:tbl>
              <a:tblPr/>
              <a:tblGrid>
                <a:gridCol w="267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Shift [eV]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Reference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KEK E570</a:t>
                      </a:r>
                    </a:p>
                  </a:txBody>
                  <a:tcPr marL="91438" marR="91438" marT="45750" marB="45750" horzOverflow="overflow">
                    <a:lnL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+2±2±2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PLB653(07)387</a:t>
                      </a:r>
                      <a:endParaRPr kumimoji="0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SIDDHARTA (He4 with 55Fe)</a:t>
                      </a:r>
                    </a:p>
                  </a:txBody>
                  <a:tcPr marL="91438" marR="91438" marT="45750" marB="45750" horzOverflow="overflow">
                    <a:lnL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+0±6±2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PLB681(2009)310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SIDDHARTA (He4)</a:t>
                      </a:r>
                    </a:p>
                  </a:txBody>
                  <a:tcPr marL="91438" marR="91438" marT="45750" marB="45750" horzOverflow="overflow">
                    <a:lnL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+5±3±4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arXiv:1010.4631,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PLB697(2011)199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SIDDHARTA (He3)</a:t>
                      </a:r>
                    </a:p>
                  </a:txBody>
                  <a:tcPr marL="91438" marR="91438" marT="45750" marB="45750" horzOverflow="overflow">
                    <a:lnL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-2±2±4  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Rettangolo 29"/>
          <p:cNvSpPr/>
          <p:nvPr/>
        </p:nvSpPr>
        <p:spPr>
          <a:xfrm>
            <a:off x="45610" y="5734050"/>
            <a:ext cx="58959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gaseous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and </a:t>
            </a:r>
            <a:r>
              <a:rPr lang="it-IT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77" y="2088245"/>
            <a:ext cx="3140861" cy="387869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087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39C95-3685-48C0-A1A3-2ED5E21105A2}" type="slidenum">
              <a:rPr lang="it-IT" altLang="it-IT"/>
              <a:pPr>
                <a:defRPr/>
              </a:pPr>
              <a:t>14</a:t>
            </a:fld>
            <a:endParaRPr lang="it-IT" alt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563796" y="115888"/>
            <a:ext cx="7184917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/>
              <a:t>KH &amp; </a:t>
            </a:r>
            <a:r>
              <a:rPr lang="en-US" sz="4400" dirty="0" err="1"/>
              <a:t>Kd</a:t>
            </a:r>
            <a:r>
              <a:rPr lang="en-US" sz="4400" dirty="0"/>
              <a:t> results</a:t>
            </a:r>
          </a:p>
        </p:txBody>
      </p:sp>
      <p:pic>
        <p:nvPicPr>
          <p:cNvPr id="13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868537"/>
            <a:ext cx="4156076" cy="492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911930"/>
            <a:ext cx="486251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4356100" y="4510204"/>
            <a:ext cx="4762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/>
              <a:t>Residuals of K-p x-ray spectrum after subtraction of fitted background</a:t>
            </a: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4764087" y="5227040"/>
            <a:ext cx="4032250" cy="73818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defTabSz="64293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42938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642938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64293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642938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Symbol" panose="05050102010706020507" pitchFamily="18" charset="2"/>
                <a:sym typeface="Helvetica Neue"/>
              </a:rPr>
              <a:t>e</a:t>
            </a:r>
            <a:r>
              <a:rPr lang="en-US" altLang="en-US" sz="1600" baseline="-25000" dirty="0">
                <a:sym typeface="Helvetica Neue"/>
              </a:rPr>
              <a:t>1S</a:t>
            </a:r>
            <a:r>
              <a:rPr lang="en-US" altLang="en-US" sz="1600" dirty="0">
                <a:sym typeface="Helvetica Neue"/>
              </a:rPr>
              <a:t>= −283 ± 36(stat) ± 6(</a:t>
            </a:r>
            <a:r>
              <a:rPr lang="en-US" altLang="en-US" sz="1600" dirty="0" err="1">
                <a:sym typeface="Helvetica Neue"/>
              </a:rPr>
              <a:t>syst</a:t>
            </a:r>
            <a:r>
              <a:rPr lang="en-US" altLang="en-US" sz="1600" dirty="0">
                <a:sym typeface="Helvetica Neue"/>
              </a:rPr>
              <a:t>) eV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ym typeface="Helvetica Neue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Symbol" panose="05050102010706020507" pitchFamily="18" charset="2"/>
                <a:sym typeface="Helvetica Neue"/>
              </a:rPr>
              <a:t>G</a:t>
            </a:r>
            <a:r>
              <a:rPr lang="en-US" altLang="en-US" sz="1600" baseline="-25000" dirty="0">
                <a:sym typeface="Helvetica Neue"/>
              </a:rPr>
              <a:t>1S</a:t>
            </a:r>
            <a:r>
              <a:rPr lang="en-US" altLang="en-US" sz="1600" dirty="0">
                <a:sym typeface="Helvetica Neue"/>
              </a:rPr>
              <a:t>= 541 ± 89(stat) ± 22(</a:t>
            </a:r>
            <a:r>
              <a:rPr lang="en-US" altLang="en-US" sz="1600" dirty="0" err="1">
                <a:sym typeface="Helvetica Neue"/>
              </a:rPr>
              <a:t>syst</a:t>
            </a:r>
            <a:r>
              <a:rPr lang="en-US" altLang="en-US" sz="1600" dirty="0">
                <a:sym typeface="Helvetica Neue"/>
              </a:rPr>
              <a:t>) eV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667249" y="6028270"/>
            <a:ext cx="4225925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M. </a:t>
            </a:r>
            <a:r>
              <a:rPr lang="it-IT" altLang="it-IT" sz="12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Bazzi</a:t>
            </a:r>
            <a:r>
              <a:rPr lang="it-IT" altLang="it-IT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et al.. 2011. (SIDDHARTA </a:t>
            </a:r>
            <a:r>
              <a:rPr lang="it-IT" altLang="it-IT" sz="12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Coll</a:t>
            </a:r>
            <a:r>
              <a:rPr lang="it-IT" altLang="it-IT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.), </a:t>
            </a:r>
            <a:r>
              <a:rPr lang="it-IT" altLang="it-IT" sz="12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Phys</a:t>
            </a:r>
            <a:r>
              <a:rPr lang="it-IT" altLang="it-IT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it-IT" altLang="it-IT" sz="12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Lett</a:t>
            </a:r>
            <a:r>
              <a:rPr lang="it-IT" altLang="it-IT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B704, 113</a:t>
            </a:r>
            <a:r>
              <a:rPr lang="it-IT" altLang="it-IT" sz="1200" dirty="0" smtClean="0">
                <a:latin typeface="+mn-lt"/>
              </a:rPr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0" y="57195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/>
              <a:t>Only exploratory measurement for </a:t>
            </a:r>
            <a:r>
              <a:rPr lang="en-US" dirty="0" err="1"/>
              <a:t>Kd</a:t>
            </a:r>
            <a:r>
              <a:rPr lang="en-US" dirty="0"/>
              <a:t>, no measured </a:t>
            </a:r>
            <a:r>
              <a:rPr lang="en-US" dirty="0" err="1">
                <a:latin typeface="Symbol" panose="05050102010706020507" pitchFamily="18" charset="2"/>
              </a:rPr>
              <a:t>e</a:t>
            </a:r>
            <a:r>
              <a:rPr lang="en-US" dirty="0" err="1"/>
              <a:t>,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/>
              <a:t> values obtained</a:t>
            </a:r>
          </a:p>
        </p:txBody>
      </p:sp>
    </p:spTree>
    <p:extLst>
      <p:ext uri="{BB962C8B-B14F-4D97-AF65-F5344CB8AC3E}">
        <p14:creationId xmlns:p14="http://schemas.microsoft.com/office/powerpoint/2010/main" val="4214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39C95-3685-48C0-A1A3-2ED5E21105A2}" type="slidenum">
              <a:rPr lang="it-IT" altLang="it-IT"/>
              <a:pPr>
                <a:defRPr/>
              </a:pPr>
              <a:t>15</a:t>
            </a:fld>
            <a:endParaRPr lang="it-IT" alt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347772" y="115888"/>
            <a:ext cx="7688724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/>
              <a:t>From SIDDHARTA to SIDDHARTA-2</a:t>
            </a:r>
          </a:p>
        </p:txBody>
      </p:sp>
      <p:pic>
        <p:nvPicPr>
          <p:cNvPr id="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14" y="960067"/>
            <a:ext cx="4037013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580112" y="4537162"/>
            <a:ext cx="2930525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/>
              <a:t>With the new S/B, </a:t>
            </a:r>
            <a:r>
              <a:rPr lang="en-US" sz="2000" dirty="0" err="1"/>
              <a:t>Kd</a:t>
            </a:r>
            <a:r>
              <a:rPr lang="en-US" sz="2000" dirty="0"/>
              <a:t> measurement will be possible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/>
              <a:t>(Y</a:t>
            </a:r>
            <a:r>
              <a:rPr lang="en-US" sz="2000" baseline="-25000" dirty="0"/>
              <a:t>KH</a:t>
            </a:r>
            <a:r>
              <a:rPr lang="en-US" sz="2000" dirty="0"/>
              <a:t> / </a:t>
            </a:r>
            <a:r>
              <a:rPr lang="en-US" sz="2000" dirty="0" err="1"/>
              <a:t>Y</a:t>
            </a:r>
            <a:r>
              <a:rPr lang="en-US" sz="2000" baseline="-25000" dirty="0" err="1"/>
              <a:t>Kd</a:t>
            </a:r>
            <a:r>
              <a:rPr lang="en-US" sz="2000" dirty="0"/>
              <a:t> ≈ 10)</a:t>
            </a:r>
          </a:p>
        </p:txBody>
      </p:sp>
      <p:pic>
        <p:nvPicPr>
          <p:cNvPr id="8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4729806" cy="31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3692"/>
            <a:ext cx="4153742" cy="23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2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39C95-3685-48C0-A1A3-2ED5E21105A2}" type="slidenum">
              <a:rPr lang="it-IT" altLang="it-IT"/>
              <a:pPr>
                <a:defRPr/>
              </a:pPr>
              <a:t>16</a:t>
            </a:fld>
            <a:endParaRPr lang="it-IT" alt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563796" y="115888"/>
            <a:ext cx="7184917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/>
              <a:t>Expected </a:t>
            </a:r>
            <a:r>
              <a:rPr lang="en-US" sz="4400" dirty="0" err="1"/>
              <a:t>Kd</a:t>
            </a:r>
            <a:r>
              <a:rPr lang="en-US" sz="4400" dirty="0"/>
              <a:t> spectrum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7" y="844407"/>
            <a:ext cx="8420785" cy="45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83568" y="5301208"/>
            <a:ext cx="8123519" cy="956288"/>
          </a:xfrm>
          <a:prstGeom prst="rect">
            <a:avLst/>
          </a:prstGeom>
          <a:solidFill>
            <a:srgbClr val="F8F8F8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572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1"/>
              </a:buClr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 panose="02020603050405020304" pitchFamily="18" charset="0"/>
              </a:rPr>
              <a:t>Achievable precisions: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De(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1s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) = 30 eV and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DG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(1s) = 70 eV</a:t>
            </a:r>
          </a:p>
        </p:txBody>
      </p:sp>
      <p:sp>
        <p:nvSpPr>
          <p:cNvPr id="11" name="Rechteck 30"/>
          <p:cNvSpPr/>
          <p:nvPr/>
        </p:nvSpPr>
        <p:spPr>
          <a:xfrm>
            <a:off x="6507123" y="1079031"/>
            <a:ext cx="2299964" cy="1969770"/>
          </a:xfrm>
          <a:prstGeom prst="rect">
            <a:avLst/>
          </a:prstGeom>
          <a:solidFill>
            <a:srgbClr val="F8F8F8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Assumptions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signal: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 shift - 800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eV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             width 750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eV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density: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 5% (LHD)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detector area: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 246 cm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  <a:sym typeface="Symbol"/>
              </a:rPr>
              <a:t>  yield: 0.1 %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yield ratio as in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16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cs typeface="Times New Roman" panose="02020603050405020304" pitchFamily="18" charset="0"/>
              </a:rPr>
              <a:t>p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692696"/>
            <a:ext cx="8820595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dirty="0" err="1"/>
              <a:t>Kaons</a:t>
            </a:r>
            <a:r>
              <a:rPr lang="it-IT" dirty="0"/>
              <a:t> are the </a:t>
            </a:r>
            <a:r>
              <a:rPr lang="it-IT" dirty="0" err="1"/>
              <a:t>lowest</a:t>
            </a:r>
            <a:r>
              <a:rPr lang="it-IT" dirty="0"/>
              <a:t> mass strange </a:t>
            </a:r>
            <a:r>
              <a:rPr lang="it-IT" dirty="0" err="1"/>
              <a:t>particles</a:t>
            </a:r>
            <a:r>
              <a:rPr lang="it-IT" dirty="0"/>
              <a:t> 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interaction</a:t>
            </a:r>
            <a:r>
              <a:rPr lang="it-IT" dirty="0"/>
              <a:t> with </a:t>
            </a:r>
            <a:r>
              <a:rPr lang="it-IT" dirty="0" err="1"/>
              <a:t>protons</a:t>
            </a:r>
            <a:r>
              <a:rPr lang="it-IT" dirty="0"/>
              <a:t> and </a:t>
            </a:r>
            <a:r>
              <a:rPr lang="it-IT" dirty="0" err="1"/>
              <a:t>neutrons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fundamental</a:t>
            </a:r>
            <a:r>
              <a:rPr lang="it-IT" dirty="0"/>
              <a:t> to be </a:t>
            </a:r>
            <a:r>
              <a:rPr lang="it-IT" dirty="0" err="1"/>
              <a:t>investigated</a:t>
            </a:r>
            <a:endParaRPr lang="it-IT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dirty="0" err="1"/>
              <a:t>Kaonic</a:t>
            </a:r>
            <a:r>
              <a:rPr lang="it-IT" dirty="0"/>
              <a:t> </a:t>
            </a:r>
            <a:r>
              <a:rPr lang="it-IT" dirty="0" err="1"/>
              <a:t>atoms</a:t>
            </a:r>
            <a:r>
              <a:rPr lang="it-IT" dirty="0"/>
              <a:t>, in </a:t>
            </a:r>
            <a:r>
              <a:rPr lang="it-IT" dirty="0" err="1"/>
              <a:t>particular</a:t>
            </a:r>
            <a:r>
              <a:rPr lang="it-IT" dirty="0"/>
              <a:t> KH &amp; </a:t>
            </a:r>
            <a:r>
              <a:rPr lang="it-IT" dirty="0" err="1"/>
              <a:t>Kd</a:t>
            </a:r>
            <a:r>
              <a:rPr lang="it-IT" dirty="0"/>
              <a:t>, </a:t>
            </a:r>
            <a:r>
              <a:rPr lang="it-IT" dirty="0" err="1"/>
              <a:t>represent</a:t>
            </a:r>
            <a:r>
              <a:rPr lang="it-IT" dirty="0"/>
              <a:t> a </a:t>
            </a:r>
            <a:r>
              <a:rPr lang="it-IT" dirty="0" err="1"/>
              <a:t>unique</a:t>
            </a:r>
            <a:r>
              <a:rPr lang="it-IT" dirty="0"/>
              <a:t> </a:t>
            </a:r>
            <a:r>
              <a:rPr lang="it-IT" dirty="0" err="1"/>
              <a:t>tool</a:t>
            </a:r>
            <a:r>
              <a:rPr lang="it-IT" dirty="0"/>
              <a:t> to investigate the KN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interaction</a:t>
            </a:r>
            <a:r>
              <a:rPr lang="it-IT" dirty="0"/>
              <a:t>, </a:t>
            </a:r>
          </a:p>
          <a:p>
            <a:pPr eaLnBrk="1" hangingPunct="1">
              <a:defRPr/>
            </a:pPr>
            <a:endParaRPr lang="it-IT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dirty="0"/>
              <a:t>The SIDDHARTA </a:t>
            </a:r>
            <a:r>
              <a:rPr lang="it-IT" dirty="0" err="1"/>
              <a:t>experiment</a:t>
            </a:r>
            <a:r>
              <a:rPr lang="it-IT" dirty="0"/>
              <a:t>, with </a:t>
            </a:r>
            <a:r>
              <a:rPr lang="it-IT" dirty="0" err="1"/>
              <a:t>its</a:t>
            </a:r>
            <a:r>
              <a:rPr lang="it-IT" dirty="0"/>
              <a:t> data </a:t>
            </a:r>
            <a:r>
              <a:rPr lang="it-IT" dirty="0" err="1"/>
              <a:t>taking</a:t>
            </a:r>
            <a:r>
              <a:rPr lang="it-IT" dirty="0"/>
              <a:t> </a:t>
            </a:r>
            <a:r>
              <a:rPr lang="it-IT" dirty="0" err="1"/>
              <a:t>campaign</a:t>
            </a:r>
            <a:r>
              <a:rPr lang="it-IT" dirty="0"/>
              <a:t> in 2009, </a:t>
            </a:r>
            <a:r>
              <a:rPr lang="it-IT" dirty="0" err="1"/>
              <a:t>delivered</a:t>
            </a:r>
            <a:r>
              <a:rPr lang="it-IT" dirty="0"/>
              <a:t> </a:t>
            </a:r>
            <a:r>
              <a:rPr lang="it-IT" dirty="0" err="1"/>
              <a:t>fundamental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the KH, K</a:t>
            </a:r>
            <a:r>
              <a:rPr lang="it-IT" baseline="30000" dirty="0"/>
              <a:t>4</a:t>
            </a:r>
            <a:r>
              <a:rPr lang="it-IT" dirty="0"/>
              <a:t>He and K</a:t>
            </a:r>
            <a:r>
              <a:rPr lang="it-IT" baseline="30000" dirty="0"/>
              <a:t>3</a:t>
            </a:r>
            <a:r>
              <a:rPr lang="it-IT" dirty="0"/>
              <a:t>He </a:t>
            </a:r>
            <a:r>
              <a:rPr lang="it-IT" dirty="0" err="1"/>
              <a:t>shift</a:t>
            </a:r>
            <a:r>
              <a:rPr lang="it-IT" dirty="0"/>
              <a:t> and </a:t>
            </a:r>
            <a:r>
              <a:rPr lang="it-IT" dirty="0" err="1"/>
              <a:t>width</a:t>
            </a:r>
            <a:r>
              <a:rPr lang="it-IT" dirty="0"/>
              <a:t> </a:t>
            </a:r>
            <a:r>
              <a:rPr lang="it-IT" dirty="0" err="1"/>
              <a:t>measurements</a:t>
            </a:r>
            <a:endParaRPr lang="it-IT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dirty="0"/>
              <a:t>The SIDDHARTA-2 </a:t>
            </a:r>
            <a:r>
              <a:rPr lang="it-IT" dirty="0" err="1"/>
              <a:t>experiment</a:t>
            </a:r>
            <a:r>
              <a:rPr lang="it-IT" dirty="0"/>
              <a:t>, in 2019, </a:t>
            </a:r>
            <a:r>
              <a:rPr lang="it-IT" dirty="0" err="1"/>
              <a:t>aims</a:t>
            </a:r>
            <a:r>
              <a:rPr lang="it-IT" dirty="0"/>
              <a:t> to </a:t>
            </a:r>
            <a:r>
              <a:rPr lang="it-IT" dirty="0" err="1"/>
              <a:t>deliver</a:t>
            </a:r>
            <a:r>
              <a:rPr lang="it-IT" dirty="0"/>
              <a:t> the first </a:t>
            </a:r>
            <a:r>
              <a:rPr lang="it-IT" dirty="0" err="1"/>
              <a:t>measurement</a:t>
            </a:r>
            <a:r>
              <a:rPr lang="it-IT" dirty="0"/>
              <a:t> </a:t>
            </a:r>
            <a:r>
              <a:rPr lang="it-IT" dirty="0" err="1"/>
              <a:t>ever</a:t>
            </a:r>
            <a:r>
              <a:rPr lang="it-IT" dirty="0"/>
              <a:t> of the </a:t>
            </a:r>
            <a:r>
              <a:rPr lang="it-IT" dirty="0" err="1"/>
              <a:t>Kd</a:t>
            </a:r>
            <a:r>
              <a:rPr lang="it-IT" dirty="0"/>
              <a:t> 1s </a:t>
            </a:r>
            <a:r>
              <a:rPr lang="it-IT" dirty="0" err="1"/>
              <a:t>level</a:t>
            </a:r>
            <a:r>
              <a:rPr lang="it-IT" dirty="0"/>
              <a:t> </a:t>
            </a:r>
            <a:r>
              <a:rPr lang="it-IT" dirty="0" err="1"/>
              <a:t>shift</a:t>
            </a:r>
            <a:r>
              <a:rPr lang="it-IT" dirty="0"/>
              <a:t> and </a:t>
            </a:r>
            <a:r>
              <a:rPr lang="it-IT" dirty="0" err="1"/>
              <a:t>width</a:t>
            </a:r>
            <a:endParaRPr lang="it-IT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dirty="0"/>
              <a:t>SIDDHARTA-2 future </a:t>
            </a:r>
            <a:r>
              <a:rPr lang="it-IT" dirty="0" err="1"/>
              <a:t>program</a:t>
            </a:r>
            <a:r>
              <a:rPr lang="it-IT" dirty="0"/>
              <a:t> and </a:t>
            </a:r>
            <a:r>
              <a:rPr lang="it-IT" dirty="0" err="1"/>
              <a:t>perspectives</a:t>
            </a:r>
            <a:r>
              <a:rPr lang="it-IT" dirty="0"/>
              <a:t> involve </a:t>
            </a:r>
            <a:r>
              <a:rPr lang="it-IT" dirty="0" err="1"/>
              <a:t>also</a:t>
            </a:r>
            <a:r>
              <a:rPr lang="it-IT" dirty="0"/>
              <a:t>:</a:t>
            </a:r>
          </a:p>
          <a:p>
            <a:pPr eaLnBrk="1" hangingPunct="1">
              <a:defRPr/>
            </a:pPr>
            <a:r>
              <a:rPr lang="it-IT" dirty="0"/>
              <a:t>	</a:t>
            </a:r>
          </a:p>
          <a:p>
            <a:pPr eaLnBrk="1" hangingPunct="1">
              <a:defRPr/>
            </a:pPr>
            <a:r>
              <a:rPr lang="it-IT" dirty="0"/>
              <a:t>	</a:t>
            </a:r>
            <a:r>
              <a:rPr lang="it-IT" dirty="0" err="1"/>
              <a:t>Other</a:t>
            </a:r>
            <a:r>
              <a:rPr lang="it-IT" dirty="0"/>
              <a:t>  light </a:t>
            </a:r>
            <a:r>
              <a:rPr lang="it-IT" dirty="0" err="1"/>
              <a:t>kaonic</a:t>
            </a:r>
            <a:r>
              <a:rPr lang="it-IT" dirty="0"/>
              <a:t> </a:t>
            </a:r>
            <a:r>
              <a:rPr lang="it-IT" dirty="0" err="1"/>
              <a:t>atoms</a:t>
            </a:r>
            <a:r>
              <a:rPr lang="it-IT" dirty="0"/>
              <a:t> (K</a:t>
            </a:r>
            <a:r>
              <a:rPr lang="it-IT" baseline="30000" dirty="0"/>
              <a:t>-</a:t>
            </a:r>
            <a:r>
              <a:rPr lang="it-IT" dirty="0"/>
              <a:t>O, K</a:t>
            </a:r>
            <a:r>
              <a:rPr lang="it-IT" baseline="30000" dirty="0"/>
              <a:t>-</a:t>
            </a:r>
            <a:r>
              <a:rPr lang="it-IT" dirty="0"/>
              <a:t>C,…) </a:t>
            </a:r>
          </a:p>
          <a:p>
            <a:pPr eaLnBrk="1" hangingPunct="1">
              <a:defRPr/>
            </a:pPr>
            <a:r>
              <a:rPr lang="it-IT" dirty="0"/>
              <a:t>	</a:t>
            </a:r>
            <a:r>
              <a:rPr lang="it-IT" dirty="0" err="1"/>
              <a:t>Heavier</a:t>
            </a:r>
            <a:r>
              <a:rPr lang="it-IT" dirty="0"/>
              <a:t> </a:t>
            </a:r>
            <a:r>
              <a:rPr lang="it-IT" dirty="0" err="1"/>
              <a:t>kaonic</a:t>
            </a:r>
            <a:r>
              <a:rPr lang="it-IT" dirty="0"/>
              <a:t> </a:t>
            </a:r>
            <a:r>
              <a:rPr lang="it-IT" dirty="0" err="1"/>
              <a:t>atoms</a:t>
            </a:r>
            <a:r>
              <a:rPr lang="it-IT" dirty="0"/>
              <a:t> (K</a:t>
            </a:r>
            <a:r>
              <a:rPr lang="it-IT" baseline="30000" dirty="0"/>
              <a:t>-</a:t>
            </a:r>
            <a:r>
              <a:rPr lang="it-IT" dirty="0"/>
              <a:t>Si, K</a:t>
            </a:r>
            <a:r>
              <a:rPr lang="it-IT" baseline="30000" dirty="0"/>
              <a:t>-</a:t>
            </a:r>
            <a:r>
              <a:rPr lang="it-IT" dirty="0"/>
              <a:t>Pb…) </a:t>
            </a:r>
          </a:p>
          <a:p>
            <a:pPr eaLnBrk="1" hangingPunct="1">
              <a:defRPr/>
            </a:pPr>
            <a:r>
              <a:rPr lang="it-IT" dirty="0"/>
              <a:t>	</a:t>
            </a:r>
            <a:r>
              <a:rPr lang="it-IT" dirty="0" err="1"/>
              <a:t>Kaonic</a:t>
            </a:r>
            <a:r>
              <a:rPr lang="it-IT" dirty="0"/>
              <a:t> </a:t>
            </a:r>
            <a:r>
              <a:rPr lang="it-IT" dirty="0" err="1"/>
              <a:t>helium</a:t>
            </a:r>
            <a:r>
              <a:rPr lang="it-IT" dirty="0"/>
              <a:t> </a:t>
            </a:r>
            <a:r>
              <a:rPr lang="it-IT" dirty="0" err="1"/>
              <a:t>transitions</a:t>
            </a:r>
            <a:r>
              <a:rPr lang="it-IT" dirty="0"/>
              <a:t> to the 1s </a:t>
            </a:r>
            <a:r>
              <a:rPr lang="it-IT" dirty="0" err="1"/>
              <a:t>level</a:t>
            </a:r>
            <a:r>
              <a:rPr lang="it-IT" dirty="0"/>
              <a:t> </a:t>
            </a:r>
          </a:p>
          <a:p>
            <a:pPr eaLnBrk="1" hangingPunct="1">
              <a:defRPr/>
            </a:pPr>
            <a:r>
              <a:rPr lang="it-IT" dirty="0"/>
              <a:t>	</a:t>
            </a:r>
            <a:r>
              <a:rPr lang="it-IT" dirty="0" err="1"/>
              <a:t>Kaon</a:t>
            </a:r>
            <a:r>
              <a:rPr lang="it-IT" dirty="0"/>
              <a:t> mass - </a:t>
            </a:r>
            <a:r>
              <a:rPr lang="it-IT" dirty="0" err="1"/>
              <a:t>precision</a:t>
            </a:r>
            <a:r>
              <a:rPr lang="it-IT" dirty="0"/>
              <a:t> </a:t>
            </a:r>
            <a:r>
              <a:rPr lang="it-IT" dirty="0" err="1"/>
              <a:t>measurement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a </a:t>
            </a:r>
            <a:r>
              <a:rPr lang="it-IT" dirty="0" err="1"/>
              <a:t>level</a:t>
            </a:r>
            <a:r>
              <a:rPr lang="it-IT" dirty="0"/>
              <a:t> &lt; 7 </a:t>
            </a:r>
            <a:r>
              <a:rPr lang="it-IT" dirty="0" err="1"/>
              <a:t>keV</a:t>
            </a:r>
            <a:endParaRPr lang="it-IT" dirty="0"/>
          </a:p>
          <a:p>
            <a:pPr eaLnBrk="1" hangingPunct="1">
              <a:defRPr/>
            </a:pPr>
            <a:r>
              <a:rPr lang="it-IT" dirty="0"/>
              <a:t>	Radiative </a:t>
            </a:r>
            <a:r>
              <a:rPr lang="it-IT" dirty="0" err="1"/>
              <a:t>kaon</a:t>
            </a:r>
            <a:r>
              <a:rPr lang="it-IT" dirty="0"/>
              <a:t> </a:t>
            </a:r>
            <a:r>
              <a:rPr lang="it-IT" dirty="0" err="1"/>
              <a:t>capture</a:t>
            </a:r>
            <a:r>
              <a:rPr lang="it-IT" dirty="0"/>
              <a:t> – </a:t>
            </a:r>
            <a:r>
              <a:rPr lang="it-IT" dirty="0">
                <a:latin typeface="Symbol" panose="05050102010706020507" pitchFamily="18" charset="2"/>
              </a:rPr>
              <a:t>L</a:t>
            </a:r>
            <a:r>
              <a:rPr lang="it-IT" dirty="0"/>
              <a:t>(1405) </a:t>
            </a:r>
            <a:r>
              <a:rPr lang="it-IT" dirty="0" err="1"/>
              <a:t>study</a:t>
            </a:r>
            <a:r>
              <a:rPr lang="it-IT" dirty="0"/>
              <a:t> </a:t>
            </a:r>
          </a:p>
          <a:p>
            <a:pPr eaLnBrk="1" hangingPunct="1">
              <a:defRPr/>
            </a:pPr>
            <a:r>
              <a:rPr lang="it-IT" dirty="0"/>
              <a:t>	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measurement</a:t>
            </a:r>
            <a:r>
              <a:rPr lang="it-IT" dirty="0"/>
              <a:t> of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types</a:t>
            </a:r>
            <a:r>
              <a:rPr lang="it-IT" dirty="0"/>
              <a:t> of </a:t>
            </a:r>
            <a:r>
              <a:rPr lang="it-IT" dirty="0" err="1"/>
              <a:t>hadronic</a:t>
            </a:r>
            <a:r>
              <a:rPr lang="it-IT" dirty="0"/>
              <a:t> </a:t>
            </a:r>
            <a:r>
              <a:rPr lang="it-IT" dirty="0" err="1"/>
              <a:t>exotic</a:t>
            </a:r>
            <a:r>
              <a:rPr lang="it-IT" dirty="0"/>
              <a:t> </a:t>
            </a:r>
            <a:r>
              <a:rPr lang="it-IT" dirty="0" err="1"/>
              <a:t>atoms</a:t>
            </a:r>
            <a:r>
              <a:rPr lang="it-IT" dirty="0"/>
              <a:t> (</a:t>
            </a:r>
            <a:r>
              <a:rPr lang="it-IT" dirty="0" err="1"/>
              <a:t>sigmonic</a:t>
            </a:r>
            <a:r>
              <a:rPr lang="it-IT" dirty="0"/>
              <a:t> </a:t>
            </a:r>
            <a:r>
              <a:rPr lang="it-IT" dirty="0" err="1"/>
              <a:t>hydrogen</a:t>
            </a:r>
            <a:r>
              <a:rPr lang="it-IT" dirty="0"/>
              <a:t> ?)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835696" y="116632"/>
            <a:ext cx="6139110" cy="54733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000" dirty="0" err="1" smtClean="0"/>
              <a:t>Conclusions</a:t>
            </a:r>
            <a:r>
              <a:rPr lang="it-IT" sz="4000" dirty="0" smtClean="0"/>
              <a:t> (1)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47956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39C95-3685-48C0-A1A3-2ED5E21105A2}" type="slidenum">
              <a:rPr lang="it-IT" altLang="it-IT"/>
              <a:pPr>
                <a:defRPr/>
              </a:pPr>
              <a:t>18</a:t>
            </a:fld>
            <a:endParaRPr lang="it-IT" alt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196805" y="1340768"/>
            <a:ext cx="7184917" cy="424847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400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Kaon Nucleon interaction: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400" dirty="0" smtClean="0"/>
          </a:p>
          <a:p>
            <a:pPr algn="ctr" fontAlgn="auto">
              <a:spcAft>
                <a:spcPts val="0"/>
              </a:spcAft>
              <a:defRPr/>
            </a:pPr>
            <a:endParaRPr lang="en-US" sz="4400" dirty="0"/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AMADEUS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4543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D5222-843A-4E58-9AB8-6AF4A24633A5}" type="slidenum">
              <a:rPr lang="it-IT" altLang="it-IT"/>
              <a:pPr>
                <a:defRPr/>
              </a:pPr>
              <a:t>19</a:t>
            </a:fld>
            <a:endParaRPr lang="it-IT" alt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258888" y="115888"/>
            <a:ext cx="7489825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Experimental program of AMADEUS</a:t>
            </a:r>
            <a:endParaRPr lang="it-IT" sz="4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5288" y="1052513"/>
            <a:ext cx="8748712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+mn-lt"/>
              </a:rPr>
              <a:t>AMADEUS </a:t>
            </a:r>
            <a:r>
              <a:rPr lang="it-IT" sz="2400" dirty="0" err="1">
                <a:latin typeface="+mn-lt"/>
              </a:rPr>
              <a:t>aims</a:t>
            </a:r>
            <a:r>
              <a:rPr lang="it-IT" sz="2400" dirty="0">
                <a:latin typeface="+mn-lt"/>
              </a:rPr>
              <a:t> to  </a:t>
            </a:r>
            <a:r>
              <a:rPr lang="it-IT" sz="2400" dirty="0" err="1">
                <a:latin typeface="+mn-lt"/>
              </a:rPr>
              <a:t>perform</a:t>
            </a:r>
            <a:r>
              <a:rPr lang="it-IT" sz="2400" dirty="0">
                <a:latin typeface="+mn-lt"/>
              </a:rPr>
              <a:t> high </a:t>
            </a:r>
            <a:r>
              <a:rPr lang="it-IT" sz="2400" dirty="0" err="1">
                <a:latin typeface="+mn-lt"/>
              </a:rPr>
              <a:t>precision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studies</a:t>
            </a:r>
            <a:r>
              <a:rPr lang="it-IT" sz="2400" dirty="0">
                <a:latin typeface="+mn-lt"/>
              </a:rPr>
              <a:t> of the </a:t>
            </a:r>
            <a:r>
              <a:rPr lang="it-IT" sz="2400" dirty="0" err="1">
                <a:latin typeface="+mn-lt"/>
              </a:rPr>
              <a:t>low-energy</a:t>
            </a:r>
            <a:r>
              <a:rPr lang="it-IT" sz="2400" dirty="0">
                <a:latin typeface="+mn-lt"/>
              </a:rPr>
              <a:t> K</a:t>
            </a:r>
            <a:r>
              <a:rPr lang="it-IT" sz="2400" baseline="30000" dirty="0">
                <a:latin typeface="+mn-lt"/>
              </a:rPr>
              <a:t>-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interactions</a:t>
            </a:r>
            <a:r>
              <a:rPr lang="it-IT" sz="2400" dirty="0">
                <a:latin typeface="+mn-lt"/>
              </a:rPr>
              <a:t> in </a:t>
            </a:r>
            <a:r>
              <a:rPr lang="it-IT" sz="2400" dirty="0" err="1">
                <a:latin typeface="+mn-lt"/>
              </a:rPr>
              <a:t>solid</a:t>
            </a:r>
            <a:r>
              <a:rPr lang="it-IT" sz="2400" dirty="0">
                <a:latin typeface="+mn-lt"/>
              </a:rPr>
              <a:t> and </a:t>
            </a:r>
            <a:r>
              <a:rPr lang="it-IT" sz="2400" dirty="0" err="1">
                <a:latin typeface="+mn-lt"/>
              </a:rPr>
              <a:t>gaseous</a:t>
            </a:r>
            <a:r>
              <a:rPr lang="it-IT" sz="2400" dirty="0">
                <a:latin typeface="+mn-lt"/>
              </a:rPr>
              <a:t> targets (H, </a:t>
            </a:r>
            <a:r>
              <a:rPr lang="it-IT" sz="2400" baseline="30000" dirty="0">
                <a:latin typeface="+mn-lt"/>
              </a:rPr>
              <a:t>12</a:t>
            </a:r>
            <a:r>
              <a:rPr lang="it-IT" sz="2400" dirty="0">
                <a:latin typeface="+mn-lt"/>
              </a:rPr>
              <a:t>C, </a:t>
            </a:r>
            <a:r>
              <a:rPr lang="it-IT" sz="2400" baseline="30000" dirty="0">
                <a:latin typeface="+mn-lt"/>
              </a:rPr>
              <a:t>4</a:t>
            </a:r>
            <a:r>
              <a:rPr lang="it-IT" sz="2400" dirty="0">
                <a:latin typeface="+mn-lt"/>
              </a:rPr>
              <a:t>He, </a:t>
            </a:r>
            <a:r>
              <a:rPr lang="it-IT" sz="2400" baseline="30000" dirty="0">
                <a:latin typeface="+mn-lt"/>
              </a:rPr>
              <a:t>9</a:t>
            </a:r>
            <a:r>
              <a:rPr lang="it-IT" sz="2400" dirty="0">
                <a:latin typeface="+mn-lt"/>
              </a:rPr>
              <a:t>Be) in </a:t>
            </a:r>
            <a:r>
              <a:rPr lang="it-IT" sz="2400" dirty="0" err="1">
                <a:latin typeface="+mn-lt"/>
              </a:rPr>
              <a:t>order</a:t>
            </a:r>
            <a:r>
              <a:rPr lang="it-IT" sz="2400" dirty="0">
                <a:latin typeface="+mn-lt"/>
              </a:rPr>
              <a:t> to </a:t>
            </a:r>
            <a:r>
              <a:rPr lang="it-IT" sz="2400" dirty="0" err="1">
                <a:latin typeface="+mn-lt"/>
              </a:rPr>
              <a:t>obtain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unique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quality</a:t>
            </a:r>
            <a:r>
              <a:rPr lang="it-IT" sz="2400" dirty="0">
                <a:latin typeface="+mn-lt"/>
              </a:rPr>
              <a:t> information </a:t>
            </a:r>
            <a:r>
              <a:rPr lang="it-IT" sz="2400" dirty="0" err="1">
                <a:latin typeface="+mn-lt"/>
              </a:rPr>
              <a:t>about</a:t>
            </a:r>
            <a:r>
              <a:rPr lang="it-IT" sz="2400" dirty="0">
                <a:latin typeface="+mn-lt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Interaction</a:t>
            </a:r>
            <a:r>
              <a:rPr lang="it-IT" sz="2400" dirty="0">
                <a:latin typeface="+mn-lt"/>
              </a:rPr>
              <a:t> of K- with </a:t>
            </a:r>
            <a:r>
              <a:rPr lang="it-IT" sz="2400" b="1" dirty="0" err="1">
                <a:latin typeface="+mn-lt"/>
              </a:rPr>
              <a:t>one</a:t>
            </a:r>
            <a:r>
              <a:rPr lang="it-IT" sz="2400" b="1" dirty="0">
                <a:latin typeface="+mn-lt"/>
              </a:rPr>
              <a:t> or more </a:t>
            </a:r>
            <a:r>
              <a:rPr lang="it-IT" sz="2400" dirty="0" err="1">
                <a:latin typeface="+mn-lt"/>
              </a:rPr>
              <a:t>nucleons</a:t>
            </a:r>
            <a:endParaRPr lang="it-IT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Possible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existence</a:t>
            </a:r>
            <a:r>
              <a:rPr lang="it-IT" sz="2400" dirty="0">
                <a:latin typeface="+mn-lt"/>
              </a:rPr>
              <a:t> of </a:t>
            </a:r>
            <a:r>
              <a:rPr lang="it-IT" sz="2400" dirty="0" err="1">
                <a:latin typeface="+mn-lt"/>
              </a:rPr>
              <a:t>kaonic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nuclear</a:t>
            </a:r>
            <a:r>
              <a:rPr lang="it-IT" sz="2400" dirty="0">
                <a:latin typeface="+mn-lt"/>
              </a:rPr>
              <a:t> clusters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 Nature of the </a:t>
            </a:r>
            <a:r>
              <a:rPr lang="it-IT" sz="2400" dirty="0" err="1">
                <a:latin typeface="+mn-lt"/>
              </a:rPr>
              <a:t>controversial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>
                <a:latin typeface="Symbol" panose="05050102010706020507" pitchFamily="18" charset="2"/>
              </a:rPr>
              <a:t>L</a:t>
            </a:r>
            <a:r>
              <a:rPr lang="it-IT" sz="2400" dirty="0">
                <a:latin typeface="+mn-lt"/>
              </a:rPr>
              <a:t>(1405) </a:t>
            </a:r>
            <a:r>
              <a:rPr lang="it-IT" sz="2400" dirty="0" err="1">
                <a:latin typeface="+mn-lt"/>
              </a:rPr>
              <a:t>resonance</a:t>
            </a:r>
            <a:endParaRPr lang="it-IT" sz="2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Low-energy</a:t>
            </a:r>
            <a:r>
              <a:rPr lang="it-IT" sz="2400" dirty="0">
                <a:latin typeface="+mn-lt"/>
              </a:rPr>
              <a:t> K</a:t>
            </a:r>
            <a:r>
              <a:rPr lang="it-IT" sz="2400" baseline="30000" dirty="0">
                <a:latin typeface="+mn-lt"/>
              </a:rPr>
              <a:t>-</a:t>
            </a:r>
            <a:r>
              <a:rPr lang="it-IT" sz="2400" dirty="0">
                <a:latin typeface="+mn-lt"/>
              </a:rPr>
              <a:t>p cross </a:t>
            </a:r>
            <a:r>
              <a:rPr lang="it-IT" sz="2400" dirty="0" err="1">
                <a:latin typeface="+mn-lt"/>
              </a:rPr>
              <a:t>sections</a:t>
            </a:r>
            <a:r>
              <a:rPr lang="it-IT" sz="2400" dirty="0">
                <a:latin typeface="+mn-lt"/>
              </a:rPr>
              <a:t> for p &lt; 100 </a:t>
            </a:r>
            <a:r>
              <a:rPr lang="it-IT" sz="2400" dirty="0" err="1">
                <a:latin typeface="+mn-lt"/>
              </a:rPr>
              <a:t>MeV</a:t>
            </a:r>
            <a:r>
              <a:rPr lang="it-IT" sz="2400" dirty="0">
                <a:latin typeface="+mn-lt"/>
              </a:rPr>
              <a:t>/c (</a:t>
            </a:r>
            <a:r>
              <a:rPr lang="it-IT" sz="2400" dirty="0" err="1">
                <a:latin typeface="+mn-lt"/>
              </a:rPr>
              <a:t>still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missing</a:t>
            </a:r>
            <a:r>
              <a:rPr lang="it-IT" sz="2400" dirty="0">
                <a:latin typeface="+mn-lt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Many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other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processes</a:t>
            </a:r>
            <a:r>
              <a:rPr lang="it-IT" sz="2400" dirty="0">
                <a:latin typeface="+mn-lt"/>
              </a:rPr>
              <a:t> of </a:t>
            </a:r>
            <a:r>
              <a:rPr lang="it-IT" sz="2400" dirty="0" err="1">
                <a:latin typeface="+mn-lt"/>
              </a:rPr>
              <a:t>interest</a:t>
            </a:r>
            <a:r>
              <a:rPr lang="it-IT" sz="2400" dirty="0">
                <a:latin typeface="+mn-lt"/>
              </a:rPr>
              <a:t> in the </a:t>
            </a:r>
            <a:r>
              <a:rPr lang="it-IT" sz="2400" dirty="0" err="1">
                <a:latin typeface="+mn-lt"/>
              </a:rPr>
              <a:t>low-energy</a:t>
            </a:r>
            <a:r>
              <a:rPr lang="it-IT" sz="2400" dirty="0">
                <a:latin typeface="+mn-lt"/>
              </a:rPr>
              <a:t> QCD in the </a:t>
            </a:r>
            <a:r>
              <a:rPr lang="it-IT" sz="2400" dirty="0" err="1">
                <a:latin typeface="+mn-lt"/>
              </a:rPr>
              <a:t>strangeness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sector</a:t>
            </a:r>
            <a:endParaRPr lang="it-IT" sz="2400" dirty="0">
              <a:latin typeface="+mn-lt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755650" y="2447925"/>
            <a:ext cx="5761038" cy="1341438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15A8B-EC40-4C84-90CC-7FDA418F4B05}" type="slidenum">
              <a:rPr lang="it-IT" altLang="it-IT"/>
              <a:pPr>
                <a:defRPr/>
              </a:pPr>
              <a:t>2</a:t>
            </a:fld>
            <a:endParaRPr lang="it-IT" alt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403648" y="115888"/>
            <a:ext cx="7328684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KN interaction at low energy</a:t>
            </a:r>
            <a:endParaRPr lang="it-IT" sz="4400" dirty="0"/>
          </a:p>
        </p:txBody>
      </p:sp>
      <p:pic>
        <p:nvPicPr>
          <p:cNvPr id="17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052513"/>
            <a:ext cx="48609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07950" y="1052513"/>
            <a:ext cx="38163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800" dirty="0"/>
              <a:t>Strange quark mass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still</a:t>
            </a:r>
            <a:r>
              <a:rPr lang="it-IT" sz="1800" dirty="0"/>
              <a:t>, </a:t>
            </a:r>
            <a:r>
              <a:rPr lang="it-IT" sz="1800" dirty="0" err="1"/>
              <a:t>together</a:t>
            </a:r>
            <a:r>
              <a:rPr lang="it-IT" sz="1800" dirty="0"/>
              <a:t> with the </a:t>
            </a:r>
            <a:r>
              <a:rPr lang="it-IT" sz="1800" dirty="0" err="1"/>
              <a:t>u,d</a:t>
            </a:r>
            <a:r>
              <a:rPr lang="it-IT" sz="1800" dirty="0"/>
              <a:t> quark </a:t>
            </a:r>
            <a:r>
              <a:rPr lang="it-IT" sz="1800" dirty="0" err="1"/>
              <a:t>masses</a:t>
            </a:r>
            <a:r>
              <a:rPr lang="it-IT" sz="1800" dirty="0"/>
              <a:t>, </a:t>
            </a:r>
            <a:r>
              <a:rPr lang="it-IT" sz="1800" dirty="0" err="1"/>
              <a:t>lower</a:t>
            </a:r>
            <a:r>
              <a:rPr lang="it-IT" sz="1800" dirty="0"/>
              <a:t> </a:t>
            </a:r>
            <a:r>
              <a:rPr lang="it-IT" sz="1800" dirty="0" err="1"/>
              <a:t>than</a:t>
            </a:r>
            <a:r>
              <a:rPr lang="it-IT" sz="1800" dirty="0"/>
              <a:t> the </a:t>
            </a:r>
            <a:r>
              <a:rPr lang="it-IT" sz="1800" dirty="0">
                <a:latin typeface="Symbol" panose="05050102010706020507" pitchFamily="18" charset="2"/>
              </a:rPr>
              <a:t>L</a:t>
            </a:r>
            <a:r>
              <a:rPr lang="it-IT" sz="1800" baseline="-25000" dirty="0"/>
              <a:t>QCD</a:t>
            </a:r>
            <a:r>
              <a:rPr lang="it-IT" sz="1800" dirty="0"/>
              <a:t> </a:t>
            </a:r>
            <a:r>
              <a:rPr lang="it-IT" sz="1800" dirty="0" err="1"/>
              <a:t>parameter</a:t>
            </a:r>
            <a:r>
              <a:rPr lang="it-IT" sz="1800" dirty="0"/>
              <a:t> (≈ 217 </a:t>
            </a:r>
            <a:r>
              <a:rPr lang="it-IT" sz="1800" dirty="0" err="1"/>
              <a:t>MeV</a:t>
            </a:r>
            <a:r>
              <a:rPr lang="it-IT" sz="1800" dirty="0"/>
              <a:t>)</a:t>
            </a:r>
            <a:endParaRPr lang="en-US" sz="1800" dirty="0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87313" y="2254250"/>
            <a:ext cx="38163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800" dirty="0"/>
              <a:t>How strong </a:t>
            </a:r>
            <a:r>
              <a:rPr lang="it-IT" sz="1800" dirty="0" err="1"/>
              <a:t>is</a:t>
            </a:r>
            <a:r>
              <a:rPr lang="it-IT" sz="1800" dirty="0"/>
              <a:t> the strange quark </a:t>
            </a:r>
            <a:r>
              <a:rPr lang="it-IT" sz="1800" dirty="0" err="1"/>
              <a:t>interaction</a:t>
            </a:r>
            <a:r>
              <a:rPr lang="it-IT" sz="1800" dirty="0"/>
              <a:t> with ‘standard’ </a:t>
            </a:r>
            <a:r>
              <a:rPr lang="it-IT" sz="1800" dirty="0" err="1"/>
              <a:t>matter</a:t>
            </a:r>
            <a:r>
              <a:rPr lang="it-IT" sz="1800" dirty="0"/>
              <a:t>?</a:t>
            </a:r>
          </a:p>
          <a:p>
            <a:pPr eaLnBrk="1" hangingPunct="1">
              <a:defRPr/>
            </a:pP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there</a:t>
            </a:r>
            <a:r>
              <a:rPr lang="it-IT" sz="1800" dirty="0"/>
              <a:t> </a:t>
            </a:r>
            <a:r>
              <a:rPr lang="it-IT" sz="1800" dirty="0" err="1"/>
              <a:t>any</a:t>
            </a:r>
            <a:r>
              <a:rPr lang="it-IT" sz="1800" dirty="0"/>
              <a:t> </a:t>
            </a:r>
            <a:r>
              <a:rPr lang="it-IT" sz="1800" dirty="0" err="1"/>
              <a:t>place</a:t>
            </a:r>
            <a:r>
              <a:rPr lang="it-IT" sz="1800" dirty="0"/>
              <a:t> for strange </a:t>
            </a:r>
            <a:r>
              <a:rPr lang="it-IT" sz="1800" dirty="0" err="1"/>
              <a:t>matter</a:t>
            </a:r>
            <a:r>
              <a:rPr lang="it-IT" sz="1800" dirty="0"/>
              <a:t>? </a:t>
            </a:r>
            <a:endParaRPr lang="en-US" sz="1800" dirty="0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07950" y="3486150"/>
            <a:ext cx="5616178" cy="923330"/>
          </a:xfrm>
          <a:prstGeom prst="rect">
            <a:avLst/>
          </a:prstGeom>
          <a:noFill/>
          <a:ln w="6350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800" dirty="0" err="1"/>
              <a:t>Kaons</a:t>
            </a:r>
            <a:r>
              <a:rPr lang="it-IT" sz="1800" dirty="0"/>
              <a:t> are the </a:t>
            </a:r>
            <a:r>
              <a:rPr lang="it-IT" sz="1800" dirty="0" err="1"/>
              <a:t>lowest</a:t>
            </a:r>
            <a:r>
              <a:rPr lang="it-IT" sz="1800" dirty="0"/>
              <a:t> mass strange </a:t>
            </a:r>
            <a:r>
              <a:rPr lang="it-IT" sz="1800" dirty="0" err="1"/>
              <a:t>particles</a:t>
            </a:r>
            <a:r>
              <a:rPr lang="it-IT" sz="1800" dirty="0"/>
              <a:t> and </a:t>
            </a:r>
            <a:r>
              <a:rPr lang="it-IT" sz="1800" dirty="0" err="1"/>
              <a:t>their</a:t>
            </a:r>
            <a:r>
              <a:rPr lang="it-IT" sz="1800" dirty="0"/>
              <a:t> </a:t>
            </a:r>
            <a:r>
              <a:rPr lang="it-IT" sz="1800" dirty="0" err="1"/>
              <a:t>interaction</a:t>
            </a:r>
            <a:r>
              <a:rPr lang="it-IT" sz="1800" dirty="0"/>
              <a:t> with </a:t>
            </a:r>
            <a:r>
              <a:rPr lang="it-IT" sz="1800" dirty="0" err="1"/>
              <a:t>protons</a:t>
            </a:r>
            <a:r>
              <a:rPr lang="it-IT" sz="1800" dirty="0"/>
              <a:t> and </a:t>
            </a:r>
            <a:r>
              <a:rPr lang="it-IT" sz="1800" dirty="0" err="1"/>
              <a:t>neutrons</a:t>
            </a:r>
            <a:r>
              <a:rPr lang="it-IT" sz="1800" dirty="0"/>
              <a:t> </a:t>
            </a:r>
            <a:r>
              <a:rPr lang="it-IT" sz="1800" dirty="0" err="1">
                <a:solidFill>
                  <a:srgbClr val="FF0000"/>
                </a:solidFill>
              </a:rPr>
              <a:t>at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very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low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energy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fundamental</a:t>
            </a:r>
            <a:r>
              <a:rPr lang="it-IT" sz="1800" dirty="0"/>
              <a:t> to be </a:t>
            </a:r>
            <a:r>
              <a:rPr lang="it-IT" sz="1800" dirty="0" err="1"/>
              <a:t>investigated</a:t>
            </a:r>
            <a:endParaRPr lang="en-US" sz="1800" dirty="0"/>
          </a:p>
        </p:txBody>
      </p:sp>
      <p:pic>
        <p:nvPicPr>
          <p:cNvPr id="27" name="Picture 2" descr="http://www.paintdetroit.com/Ghetto%20of%20Eden/Images%20without%20Watermark/Group%20Hug%20201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175"/>
            <a:ext cx="2525465" cy="251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720" y="4628706"/>
            <a:ext cx="2900511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800" dirty="0" smtClean="0"/>
              <a:t>SIDDHARTA</a:t>
            </a:r>
          </a:p>
          <a:p>
            <a:pPr eaLnBrk="1" hangingPunct="1">
              <a:defRPr/>
            </a:pPr>
            <a:endParaRPr lang="it-IT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dirty="0" err="1" smtClean="0"/>
              <a:t>Atomic</a:t>
            </a:r>
            <a:r>
              <a:rPr lang="it-IT" dirty="0" smtClean="0"/>
              <a:t> </a:t>
            </a:r>
            <a:r>
              <a:rPr lang="it-IT" dirty="0" err="1" smtClean="0"/>
              <a:t>interaction</a:t>
            </a:r>
            <a:endParaRPr lang="it-IT" sz="18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dirty="0" err="1" smtClean="0"/>
              <a:t>Kaonic</a:t>
            </a:r>
            <a:r>
              <a:rPr lang="it-IT" dirty="0" smtClean="0"/>
              <a:t> </a:t>
            </a:r>
            <a:r>
              <a:rPr lang="it-IT" dirty="0" err="1" smtClean="0"/>
              <a:t>atoms</a:t>
            </a:r>
            <a:endParaRPr lang="it-IT" sz="18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Kp</a:t>
            </a:r>
            <a:r>
              <a:rPr lang="en-US" dirty="0" smtClean="0"/>
              <a:t>/</a:t>
            </a:r>
            <a:r>
              <a:rPr lang="en-US" dirty="0" err="1" smtClean="0"/>
              <a:t>Kd</a:t>
            </a:r>
            <a:r>
              <a:rPr lang="en-US" dirty="0" smtClean="0"/>
              <a:t> scattering length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KN potential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80296" y="4589352"/>
            <a:ext cx="5747804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800" dirty="0" smtClean="0"/>
              <a:t>AMADEUS</a:t>
            </a:r>
          </a:p>
          <a:p>
            <a:pPr eaLnBrk="1" hangingPunct="1">
              <a:defRPr/>
            </a:pPr>
            <a:endParaRPr lang="it-IT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interaction</a:t>
            </a:r>
            <a:endParaRPr lang="it-IT" sz="18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Single/multi nucleon absorption &amp; KNN(N) bound states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Resonant and non resonant interaction products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YN interaction,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(1405) puzzle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3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grpSp>
        <p:nvGrpSpPr>
          <p:cNvPr id="25" name="Gruppieren 8"/>
          <p:cNvGrpSpPr>
            <a:grpSpLocks noChangeAspect="1"/>
          </p:cNvGrpSpPr>
          <p:nvPr/>
        </p:nvGrpSpPr>
        <p:grpSpPr bwMode="auto">
          <a:xfrm>
            <a:off x="4572000" y="1196975"/>
            <a:ext cx="2927350" cy="2016125"/>
            <a:chOff x="2136572" y="3597581"/>
            <a:chExt cx="4087847" cy="2907402"/>
          </a:xfrm>
        </p:grpSpPr>
        <p:pic>
          <p:nvPicPr>
            <p:cNvPr id="1333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t="5959" b="3139"/>
            <a:stretch>
              <a:fillRect/>
            </a:stretch>
          </p:blipFill>
          <p:spPr bwMode="auto">
            <a:xfrm>
              <a:off x="2136572" y="3597581"/>
              <a:ext cx="4087847" cy="290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feld 12"/>
            <p:cNvSpPr txBox="1"/>
            <p:nvPr/>
          </p:nvSpPr>
          <p:spPr>
            <a:xfrm>
              <a:off x="2571072" y="4057730"/>
              <a:ext cx="1197092" cy="36628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808DA0">
                      <a:lumMod val="75000"/>
                    </a:srgbClr>
                  </a:solidFill>
                  <a:latin typeface="Century Gothic"/>
                </a:rPr>
                <a:t>measured</a:t>
              </a:r>
            </a:p>
          </p:txBody>
        </p:sp>
        <p:sp>
          <p:nvSpPr>
            <p:cNvPr id="13336" name="Textfeld 13"/>
            <p:cNvSpPr txBox="1">
              <a:spLocks noChangeArrowheads="1"/>
            </p:cNvSpPr>
            <p:nvPr/>
          </p:nvSpPr>
          <p:spPr bwMode="auto">
            <a:xfrm>
              <a:off x="5050049" y="4251217"/>
              <a:ext cx="690021" cy="232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eaLnBrk="1" hangingPunct="1"/>
              <a:r>
                <a:rPr lang="en-US" altLang="it-IT" sz="1100">
                  <a:solidFill>
                    <a:srgbClr val="5C697C"/>
                  </a:solidFill>
                  <a:latin typeface="Century Gothic" panose="020B0502020202020204" pitchFamily="34" charset="0"/>
                </a:rPr>
                <a:t>acc. corr</a:t>
              </a:r>
            </a:p>
          </p:txBody>
        </p:sp>
      </p:grp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A0C2F-00A5-41A8-856B-EC9916FF8559}" type="slidenum">
              <a:rPr lang="it-IT" altLang="it-IT"/>
              <a:pPr>
                <a:defRPr/>
              </a:pPr>
              <a:t>20</a:t>
            </a:fld>
            <a:endParaRPr lang="it-IT" alt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763688" y="44450"/>
            <a:ext cx="6985025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K</a:t>
            </a:r>
            <a:r>
              <a:rPr lang="en-US" sz="4400" baseline="30000" dirty="0" smtClean="0"/>
              <a:t>-</a:t>
            </a:r>
            <a:r>
              <a:rPr lang="en-US" sz="4400" dirty="0" smtClean="0"/>
              <a:t>pp bound state</a:t>
            </a:r>
            <a:endParaRPr lang="it-IT" sz="4400" dirty="0"/>
          </a:p>
        </p:txBody>
      </p:sp>
      <p:pic>
        <p:nvPicPr>
          <p:cNvPr id="133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312863"/>
            <a:ext cx="43497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ttangolo 19"/>
          <p:cNvSpPr>
            <a:spLocks noChangeArrowheads="1"/>
          </p:cNvSpPr>
          <p:nvPr/>
        </p:nvSpPr>
        <p:spPr bwMode="auto">
          <a:xfrm>
            <a:off x="395288" y="2806700"/>
            <a:ext cx="25733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100" i="1">
                <a:solidFill>
                  <a:srgbClr val="414141"/>
                </a:solidFill>
                <a:latin typeface="Palatino-Italic"/>
              </a:rPr>
              <a:t>Prof. Nagae, HYP2015, Sep. 10, 2015</a:t>
            </a:r>
            <a:endParaRPr lang="it-IT" altLang="it-IT" sz="1100"/>
          </a:p>
        </p:txBody>
      </p:sp>
      <p:sp>
        <p:nvSpPr>
          <p:cNvPr id="13321" name="CasellaDiTesto 20"/>
          <p:cNvSpPr txBox="1">
            <a:spLocks noChangeArrowheads="1"/>
          </p:cNvSpPr>
          <p:nvPr/>
        </p:nvSpPr>
        <p:spPr bwMode="auto">
          <a:xfrm>
            <a:off x="1057275" y="908050"/>
            <a:ext cx="2435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Theoretical predictions</a:t>
            </a:r>
            <a:endParaRPr lang="it-IT" altLang="it-IT" baseline="30000"/>
          </a:p>
        </p:txBody>
      </p:sp>
      <p:sp>
        <p:nvSpPr>
          <p:cNvPr id="23" name="Rettangolo 22"/>
          <p:cNvSpPr>
            <a:spLocks noChangeArrowheads="1"/>
          </p:cNvSpPr>
          <p:nvPr/>
        </p:nvSpPr>
        <p:spPr bwMode="auto">
          <a:xfrm>
            <a:off x="4643438" y="908050"/>
            <a:ext cx="4105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 sz="1400">
                <a:solidFill>
                  <a:srgbClr val="414141"/>
                </a:solidFill>
                <a:latin typeface="Palatino-Roman"/>
              </a:rPr>
              <a:t>First evidence of </a:t>
            </a:r>
            <a:r>
              <a:rPr lang="en-US" altLang="it-IT" sz="1400" i="1">
                <a:solidFill>
                  <a:srgbClr val="414141"/>
                </a:solidFill>
                <a:latin typeface="Palatino-Italic"/>
              </a:rPr>
              <a:t>K</a:t>
            </a:r>
            <a:r>
              <a:rPr lang="en-US" altLang="it-IT" sz="1100" i="1" baseline="30000">
                <a:solidFill>
                  <a:srgbClr val="414141"/>
                </a:solidFill>
                <a:latin typeface="Palatino-Italic"/>
              </a:rPr>
              <a:t>-</a:t>
            </a:r>
            <a:r>
              <a:rPr lang="en-US" altLang="it-IT" sz="1400" i="1">
                <a:solidFill>
                  <a:srgbClr val="414141"/>
                </a:solidFill>
                <a:latin typeface="Palatino-Italic"/>
              </a:rPr>
              <a:t>pp </a:t>
            </a:r>
            <a:r>
              <a:rPr lang="en-US" altLang="it-IT" sz="1400">
                <a:solidFill>
                  <a:srgbClr val="414141"/>
                </a:solidFill>
                <a:latin typeface="Palatino-Roman"/>
              </a:rPr>
              <a:t>with </a:t>
            </a:r>
            <a:r>
              <a:rPr lang="en-US" altLang="it-IT" sz="1100" baseline="30000">
                <a:solidFill>
                  <a:srgbClr val="414141"/>
                </a:solidFill>
                <a:latin typeface="Palatino-Roman"/>
              </a:rPr>
              <a:t>6</a:t>
            </a:r>
            <a:r>
              <a:rPr lang="en-US" altLang="it-IT" sz="1400">
                <a:solidFill>
                  <a:srgbClr val="414141"/>
                </a:solidFill>
                <a:latin typeface="Palatino-Roman"/>
              </a:rPr>
              <a:t>Li+</a:t>
            </a:r>
            <a:r>
              <a:rPr lang="en-US" altLang="it-IT" sz="1100" baseline="30000">
                <a:solidFill>
                  <a:srgbClr val="414141"/>
                </a:solidFill>
                <a:latin typeface="Palatino-Roman"/>
              </a:rPr>
              <a:t>7</a:t>
            </a:r>
            <a:r>
              <a:rPr lang="en-US" altLang="it-IT" sz="1400">
                <a:solidFill>
                  <a:srgbClr val="414141"/>
                </a:solidFill>
                <a:latin typeface="Palatino-Roman"/>
              </a:rPr>
              <a:t>Li+</a:t>
            </a:r>
            <a:r>
              <a:rPr lang="en-US" altLang="it-IT" sz="1100" baseline="30000">
                <a:solidFill>
                  <a:srgbClr val="414141"/>
                </a:solidFill>
                <a:latin typeface="Palatino-Roman"/>
              </a:rPr>
              <a:t>12</a:t>
            </a:r>
            <a:r>
              <a:rPr lang="en-US" altLang="it-IT" sz="1400">
                <a:solidFill>
                  <a:srgbClr val="414141"/>
                </a:solidFill>
                <a:latin typeface="Palatino-Roman"/>
              </a:rPr>
              <a:t>C </a:t>
            </a:r>
            <a:r>
              <a:rPr lang="it-IT" altLang="it-IT" sz="1400">
                <a:solidFill>
                  <a:srgbClr val="414141"/>
                </a:solidFill>
                <a:latin typeface="Palatino-Roman"/>
              </a:rPr>
              <a:t>by FINUDA</a:t>
            </a:r>
            <a:endParaRPr lang="it-IT" altLang="it-IT" sz="1200">
              <a:solidFill>
                <a:srgbClr val="0097FF"/>
              </a:solidFill>
              <a:latin typeface="HelveticaNeue-Light"/>
            </a:endParaRPr>
          </a:p>
        </p:txBody>
      </p:sp>
      <p:sp>
        <p:nvSpPr>
          <p:cNvPr id="29" name="Rettangolo 28"/>
          <p:cNvSpPr>
            <a:spLocks noChangeArrowheads="1"/>
          </p:cNvSpPr>
          <p:nvPr/>
        </p:nvSpPr>
        <p:spPr bwMode="auto">
          <a:xfrm>
            <a:off x="7381875" y="2403475"/>
            <a:ext cx="1747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200"/>
              <a:t>M. Agnello et al., </a:t>
            </a:r>
          </a:p>
          <a:p>
            <a:pPr eaLnBrk="1" hangingPunct="1"/>
            <a:r>
              <a:rPr lang="it-IT" altLang="it-IT" sz="1200"/>
              <a:t>PRL94, (2005) 212303</a:t>
            </a:r>
          </a:p>
        </p:txBody>
      </p:sp>
      <p:sp>
        <p:nvSpPr>
          <p:cNvPr id="30" name="Rettangolo 29"/>
          <p:cNvSpPr>
            <a:spLocks noChangeArrowheads="1"/>
          </p:cNvSpPr>
          <p:nvPr/>
        </p:nvSpPr>
        <p:spPr bwMode="auto">
          <a:xfrm>
            <a:off x="7308850" y="1700213"/>
            <a:ext cx="1762125" cy="461962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200"/>
              <a:t>B=115+6/-5+3/-4 MeV</a:t>
            </a:r>
          </a:p>
          <a:p>
            <a:pPr eaLnBrk="1" hangingPunct="1"/>
            <a:r>
              <a:rPr lang="nn-NO" altLang="it-IT" sz="1200">
                <a:latin typeface="HelveticaNeue-Light"/>
              </a:rPr>
              <a:t>Γ= </a:t>
            </a:r>
            <a:r>
              <a:rPr lang="nn-NO" altLang="it-IT" sz="1200"/>
              <a:t>67+14/-11+2/-3 MeV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25875"/>
            <a:ext cx="2376488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ttangolo 31"/>
          <p:cNvSpPr>
            <a:spLocks noChangeArrowheads="1"/>
          </p:cNvSpPr>
          <p:nvPr/>
        </p:nvSpPr>
        <p:spPr bwMode="auto">
          <a:xfrm>
            <a:off x="4751388" y="3500438"/>
            <a:ext cx="3889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400">
                <a:solidFill>
                  <a:srgbClr val="414141"/>
                </a:solidFill>
                <a:latin typeface="Palatino-Roman"/>
              </a:rPr>
              <a:t>DISTO data: p+p-&gt;</a:t>
            </a:r>
            <a:r>
              <a:rPr lang="it-IT" altLang="it-IT" sz="1400" i="1">
                <a:solidFill>
                  <a:srgbClr val="414141"/>
                </a:solidFill>
                <a:latin typeface="Palatino-Italic"/>
              </a:rPr>
              <a:t>K</a:t>
            </a:r>
            <a:r>
              <a:rPr lang="it-IT" altLang="it-IT" sz="1100" i="1" baseline="30000">
                <a:solidFill>
                  <a:srgbClr val="414141"/>
                </a:solidFill>
                <a:latin typeface="Palatino-Italic"/>
              </a:rPr>
              <a:t>-</a:t>
            </a:r>
            <a:r>
              <a:rPr lang="it-IT" altLang="it-IT" sz="1400" i="1">
                <a:solidFill>
                  <a:srgbClr val="414141"/>
                </a:solidFill>
                <a:latin typeface="Palatino-Italic"/>
              </a:rPr>
              <a:t>pp </a:t>
            </a:r>
            <a:r>
              <a:rPr lang="it-IT" altLang="it-IT" sz="1400">
                <a:solidFill>
                  <a:srgbClr val="414141"/>
                </a:solidFill>
                <a:latin typeface="Palatino-Roman"/>
              </a:rPr>
              <a:t>(p</a:t>
            </a:r>
            <a:r>
              <a:rPr lang="el-GR" altLang="it-IT" sz="1400">
                <a:solidFill>
                  <a:srgbClr val="414141"/>
                </a:solidFill>
                <a:latin typeface="Palatino-Roman"/>
              </a:rPr>
              <a:t>Λ)+ </a:t>
            </a:r>
            <a:r>
              <a:rPr lang="it-IT" altLang="it-IT" sz="1400">
                <a:solidFill>
                  <a:srgbClr val="414141"/>
                </a:solidFill>
                <a:latin typeface="Palatino-Roman"/>
              </a:rPr>
              <a:t>K</a:t>
            </a:r>
            <a:r>
              <a:rPr lang="it-IT" altLang="it-IT" sz="1100">
                <a:solidFill>
                  <a:srgbClr val="414141"/>
                </a:solidFill>
                <a:latin typeface="Palatino-Roman"/>
              </a:rPr>
              <a:t>+ </a:t>
            </a:r>
            <a:r>
              <a:rPr lang="it-IT" altLang="it-IT" sz="1400">
                <a:solidFill>
                  <a:srgbClr val="414141"/>
                </a:solidFill>
                <a:latin typeface="Palatino-Roman"/>
              </a:rPr>
              <a:t>at 2.85 GeV</a:t>
            </a:r>
            <a:endParaRPr lang="it-IT" altLang="it-IT" sz="1400"/>
          </a:p>
        </p:txBody>
      </p:sp>
      <p:sp>
        <p:nvSpPr>
          <p:cNvPr id="33" name="Rettangolo 32"/>
          <p:cNvSpPr>
            <a:spLocks noChangeArrowheads="1"/>
          </p:cNvSpPr>
          <p:nvPr/>
        </p:nvSpPr>
        <p:spPr bwMode="auto">
          <a:xfrm>
            <a:off x="7381875" y="4260850"/>
            <a:ext cx="1395413" cy="46196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200"/>
              <a:t>B=103±3±5 MeV</a:t>
            </a:r>
          </a:p>
          <a:p>
            <a:pPr eaLnBrk="1" hangingPunct="1"/>
            <a:r>
              <a:rPr lang="el-GR" altLang="it-IT" sz="1200"/>
              <a:t>Γ= 118±8±10 </a:t>
            </a:r>
            <a:r>
              <a:rPr lang="it-IT" altLang="it-IT" sz="1200"/>
              <a:t>MeV</a:t>
            </a:r>
          </a:p>
        </p:txBody>
      </p:sp>
      <p:sp>
        <p:nvSpPr>
          <p:cNvPr id="34" name="Rettangolo 33"/>
          <p:cNvSpPr>
            <a:spLocks noChangeArrowheads="1"/>
          </p:cNvSpPr>
          <p:nvPr/>
        </p:nvSpPr>
        <p:spPr bwMode="auto">
          <a:xfrm>
            <a:off x="7381875" y="4949825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200"/>
              <a:t>T. Yamazaki et al., </a:t>
            </a:r>
          </a:p>
          <a:p>
            <a:pPr eaLnBrk="1" hangingPunct="1"/>
            <a:r>
              <a:rPr lang="it-IT" altLang="it-IT" sz="1200"/>
              <a:t>PRL 104 (2010) 132502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00438"/>
            <a:ext cx="1944688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ttangolo 35"/>
          <p:cNvSpPr>
            <a:spLocks noChangeArrowheads="1"/>
          </p:cNvSpPr>
          <p:nvPr/>
        </p:nvSpPr>
        <p:spPr bwMode="auto">
          <a:xfrm>
            <a:off x="68263" y="3265488"/>
            <a:ext cx="287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400">
                <a:solidFill>
                  <a:srgbClr val="414141"/>
                </a:solidFill>
                <a:latin typeface="Palatino-Roman"/>
              </a:rPr>
              <a:t>OBELIX: anti(p)+</a:t>
            </a:r>
            <a:r>
              <a:rPr lang="it-IT" altLang="it-IT" sz="1400" baseline="30000">
                <a:solidFill>
                  <a:srgbClr val="414141"/>
                </a:solidFill>
                <a:latin typeface="Palatino-Roman"/>
              </a:rPr>
              <a:t>4</a:t>
            </a:r>
            <a:r>
              <a:rPr lang="it-IT" altLang="it-IT" sz="1400">
                <a:solidFill>
                  <a:srgbClr val="414141"/>
                </a:solidFill>
                <a:latin typeface="Palatino-Roman"/>
              </a:rPr>
              <a:t>He -&gt; </a:t>
            </a:r>
            <a:r>
              <a:rPr lang="it-IT" altLang="it-IT" sz="1400" i="1">
                <a:solidFill>
                  <a:srgbClr val="414141"/>
                </a:solidFill>
                <a:latin typeface="Palatino-Italic"/>
              </a:rPr>
              <a:t>K</a:t>
            </a:r>
            <a:r>
              <a:rPr lang="it-IT" altLang="it-IT" sz="1100" i="1" baseline="30000">
                <a:solidFill>
                  <a:srgbClr val="414141"/>
                </a:solidFill>
                <a:latin typeface="Palatino-Italic"/>
              </a:rPr>
              <a:t>-</a:t>
            </a:r>
            <a:r>
              <a:rPr lang="it-IT" altLang="it-IT" sz="1400" i="1">
                <a:solidFill>
                  <a:srgbClr val="414141"/>
                </a:solidFill>
                <a:latin typeface="Palatino-Italic"/>
              </a:rPr>
              <a:t>pp </a:t>
            </a:r>
            <a:r>
              <a:rPr lang="it-IT" altLang="it-IT" sz="1400">
                <a:solidFill>
                  <a:srgbClr val="414141"/>
                </a:solidFill>
                <a:latin typeface="Palatino-Roman"/>
              </a:rPr>
              <a:t>(p</a:t>
            </a:r>
            <a:r>
              <a:rPr lang="el-GR" altLang="it-IT" sz="1400">
                <a:solidFill>
                  <a:srgbClr val="414141"/>
                </a:solidFill>
                <a:latin typeface="Palatino-Roman"/>
              </a:rPr>
              <a:t>Λ</a:t>
            </a:r>
            <a:r>
              <a:rPr lang="it-IT" altLang="it-IT" sz="1400">
                <a:solidFill>
                  <a:srgbClr val="414141"/>
                </a:solidFill>
                <a:latin typeface="Palatino-Roman"/>
              </a:rPr>
              <a:t>)</a:t>
            </a:r>
            <a:endParaRPr lang="it-IT" altLang="it-IT" sz="1400"/>
          </a:p>
        </p:txBody>
      </p:sp>
      <p:sp>
        <p:nvSpPr>
          <p:cNvPr id="37" name="Rettangolo 36"/>
          <p:cNvSpPr>
            <a:spLocks noChangeArrowheads="1"/>
          </p:cNvSpPr>
          <p:nvPr/>
        </p:nvSpPr>
        <p:spPr bwMode="auto">
          <a:xfrm>
            <a:off x="2219325" y="3892550"/>
            <a:ext cx="1419225" cy="46196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 sz="1200"/>
              <a:t>B=160.9 ± 4.9 MeV</a:t>
            </a:r>
          </a:p>
          <a:p>
            <a:pPr eaLnBrk="1" hangingPunct="1"/>
            <a:r>
              <a:rPr lang="en-US" altLang="it-IT" sz="1200">
                <a:latin typeface="Symbol" panose="05050102010706020507" pitchFamily="18" charset="2"/>
              </a:rPr>
              <a:t>G</a:t>
            </a:r>
            <a:r>
              <a:rPr lang="en-US" altLang="it-IT" sz="1200"/>
              <a:t> &lt; </a:t>
            </a:r>
            <a:r>
              <a:rPr lang="it-IT" altLang="it-IT" sz="1200"/>
              <a:t>24.4 ± 8.0 MeV</a:t>
            </a:r>
            <a:r>
              <a:rPr lang="en-US" altLang="it-IT" sz="1200"/>
              <a:t> </a:t>
            </a:r>
            <a:endParaRPr lang="it-IT" altLang="it-IT" sz="1200"/>
          </a:p>
        </p:txBody>
      </p:sp>
      <p:sp>
        <p:nvSpPr>
          <p:cNvPr id="38" name="CasellaDiTesto 37"/>
          <p:cNvSpPr txBox="1">
            <a:spLocks noChangeArrowheads="1"/>
          </p:cNvSpPr>
          <p:nvPr/>
        </p:nvSpPr>
        <p:spPr bwMode="auto">
          <a:xfrm>
            <a:off x="2205038" y="4579938"/>
            <a:ext cx="2573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200"/>
              <a:t>G. Bendiscioli et al, </a:t>
            </a:r>
          </a:p>
          <a:p>
            <a:pPr eaLnBrk="1" hangingPunct="1"/>
            <a:r>
              <a:rPr lang="en-US" altLang="it-IT" sz="1200"/>
              <a:t>Nuclear Physics A 789 (2007) 222–242</a:t>
            </a:r>
            <a:endParaRPr lang="it-IT" altLang="it-IT" sz="1200"/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063750"/>
            <a:ext cx="4400550" cy="32639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 animBg="1"/>
      <p:bldP spid="32" grpId="0"/>
      <p:bldP spid="33" grpId="0" animBg="1"/>
      <p:bldP spid="34" grpId="0"/>
      <p:bldP spid="36" grpId="0"/>
      <p:bldP spid="37" grpId="0" animBg="1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AD090-A60C-4714-B1F0-B20D26ADF1FD}" type="slidenum">
              <a:rPr lang="it-IT" altLang="it-IT"/>
              <a:pPr>
                <a:defRPr/>
              </a:pPr>
              <a:t>21</a:t>
            </a:fld>
            <a:endParaRPr lang="it-IT" altLang="it-IT"/>
          </a:p>
        </p:txBody>
      </p:sp>
      <p:pic>
        <p:nvPicPr>
          <p:cNvPr id="14341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860800"/>
            <a:ext cx="2376488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ttangolo 10"/>
          <p:cNvSpPr>
            <a:spLocks noChangeArrowheads="1"/>
          </p:cNvSpPr>
          <p:nvPr/>
        </p:nvSpPr>
        <p:spPr bwMode="auto">
          <a:xfrm>
            <a:off x="2482850" y="5446713"/>
            <a:ext cx="223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200"/>
              <a:t>A.O. Tokiyasu et al., </a:t>
            </a:r>
          </a:p>
          <a:p>
            <a:pPr eaLnBrk="1" hangingPunct="1"/>
            <a:r>
              <a:rPr lang="it-IT" altLang="it-IT" sz="1200"/>
              <a:t>Phys. Lett. B 728 (2014) 616-621</a:t>
            </a:r>
          </a:p>
        </p:txBody>
      </p:sp>
      <p:sp>
        <p:nvSpPr>
          <p:cNvPr id="14343" name="Rettangolo 13"/>
          <p:cNvSpPr>
            <a:spLocks noChangeArrowheads="1"/>
          </p:cNvSpPr>
          <p:nvPr/>
        </p:nvSpPr>
        <p:spPr bwMode="auto">
          <a:xfrm>
            <a:off x="-20638" y="3549650"/>
            <a:ext cx="4953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LEPS/SPring-8: </a:t>
            </a:r>
            <a:r>
              <a:rPr lang="en-US" altLang="it-IT" sz="1200"/>
              <a:t> </a:t>
            </a:r>
            <a:r>
              <a:rPr lang="en-US" altLang="it-IT"/>
              <a:t>d(γ,K</a:t>
            </a:r>
            <a:r>
              <a:rPr lang="en-US" altLang="it-IT" baseline="30000"/>
              <a:t>+</a:t>
            </a:r>
            <a:r>
              <a:rPr lang="en-US" altLang="it-IT">
                <a:latin typeface="Symbol" panose="05050102010706020507" pitchFamily="18" charset="2"/>
              </a:rPr>
              <a:t>p</a:t>
            </a:r>
            <a:r>
              <a:rPr lang="en-US" altLang="it-IT" baseline="30000"/>
              <a:t>-</a:t>
            </a:r>
            <a:r>
              <a:rPr lang="en-US" altLang="it-IT"/>
              <a:t> ) reaction (E</a:t>
            </a:r>
            <a:r>
              <a:rPr lang="en-US" altLang="it-IT" sz="1400"/>
              <a:t>γ</a:t>
            </a:r>
            <a:r>
              <a:rPr lang="en-US" altLang="it-IT"/>
              <a:t>=1.5-2.4 GeV)</a:t>
            </a:r>
            <a:endParaRPr lang="it-IT" altLang="it-IT"/>
          </a:p>
        </p:txBody>
      </p:sp>
      <p:pic>
        <p:nvPicPr>
          <p:cNvPr id="14344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19875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308100"/>
            <a:ext cx="2620962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ttangolo 17"/>
          <p:cNvSpPr>
            <a:spLocks noChangeArrowheads="1"/>
          </p:cNvSpPr>
          <p:nvPr/>
        </p:nvSpPr>
        <p:spPr bwMode="auto">
          <a:xfrm>
            <a:off x="107950" y="836613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HADES: p+p -&gt; K</a:t>
            </a:r>
            <a:r>
              <a:rPr lang="it-IT" altLang="it-IT" sz="1200"/>
              <a:t>+</a:t>
            </a:r>
            <a:r>
              <a:rPr lang="it-IT" altLang="it-IT"/>
              <a:t>p</a:t>
            </a:r>
            <a:r>
              <a:rPr lang="it-IT" altLang="it-IT">
                <a:latin typeface="Symbol" panose="05050102010706020507" pitchFamily="18" charset="2"/>
              </a:rPr>
              <a:t>L</a:t>
            </a:r>
            <a:r>
              <a:rPr lang="it-IT" altLang="it-IT"/>
              <a:t> @3.5 GeV</a:t>
            </a:r>
          </a:p>
        </p:txBody>
      </p:sp>
      <p:sp>
        <p:nvSpPr>
          <p:cNvPr id="14347" name="Rettangolo 25"/>
          <p:cNvSpPr>
            <a:spLocks noChangeArrowheads="1"/>
          </p:cNvSpPr>
          <p:nvPr/>
        </p:nvSpPr>
        <p:spPr bwMode="auto">
          <a:xfrm>
            <a:off x="2825750" y="1254125"/>
            <a:ext cx="1746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200"/>
              <a:t>Bonn-Gatchina</a:t>
            </a:r>
          </a:p>
          <a:p>
            <a:pPr eaLnBrk="1" hangingPunct="1"/>
            <a:r>
              <a:rPr lang="it-IT" altLang="it-IT" sz="1200"/>
              <a:t>Partial Wave Analysis</a:t>
            </a:r>
          </a:p>
          <a:p>
            <a:pPr eaLnBrk="1" hangingPunct="1"/>
            <a:r>
              <a:rPr lang="it-IT" altLang="it-IT" sz="1200"/>
              <a:t>well reproduces the data</a:t>
            </a:r>
          </a:p>
          <a:p>
            <a:pPr eaLnBrk="1" hangingPunct="1"/>
            <a:r>
              <a:rPr lang="de-DE" altLang="it-IT" sz="1200" b="1"/>
              <a:t>Extraction of upper limit</a:t>
            </a: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79513"/>
            <a:ext cx="227965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Rettangolo 26"/>
          <p:cNvSpPr>
            <a:spLocks noChangeArrowheads="1"/>
          </p:cNvSpPr>
          <p:nvPr/>
        </p:nvSpPr>
        <p:spPr bwMode="auto">
          <a:xfrm>
            <a:off x="2825750" y="2286000"/>
            <a:ext cx="226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b-NO" altLang="it-IT" sz="1200"/>
              <a:t>G. Agakishiev et al.,</a:t>
            </a:r>
          </a:p>
          <a:p>
            <a:pPr eaLnBrk="1" hangingPunct="1"/>
            <a:r>
              <a:rPr lang="nb-NO" altLang="it-IT" sz="1200"/>
              <a:t>Phys. Lett. B 742 (2015) 242-248</a:t>
            </a:r>
            <a:endParaRPr lang="it-IT" altLang="it-IT" sz="1200"/>
          </a:p>
        </p:txBody>
      </p:sp>
      <p:sp>
        <p:nvSpPr>
          <p:cNvPr id="29" name="Rettangolo 28"/>
          <p:cNvSpPr>
            <a:spLocks noChangeArrowheads="1"/>
          </p:cNvSpPr>
          <p:nvPr/>
        </p:nvSpPr>
        <p:spPr bwMode="auto">
          <a:xfrm>
            <a:off x="4895850" y="841375"/>
            <a:ext cx="414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J-PARC E15 : </a:t>
            </a:r>
            <a:r>
              <a:rPr lang="en-US" altLang="it-IT" baseline="30000"/>
              <a:t>3</a:t>
            </a:r>
            <a:r>
              <a:rPr lang="en-US" altLang="it-IT"/>
              <a:t>He(K</a:t>
            </a:r>
            <a:r>
              <a:rPr lang="en-US" altLang="it-IT" baseline="30000"/>
              <a:t>-</a:t>
            </a:r>
            <a:r>
              <a:rPr lang="en-US" altLang="it-IT"/>
              <a:t>,n) reaction @ 1 GeV/c</a:t>
            </a:r>
            <a:endParaRPr lang="it-IT" altLang="it-IT"/>
          </a:p>
        </p:txBody>
      </p:sp>
      <p:sp>
        <p:nvSpPr>
          <p:cNvPr id="30" name="Rettangolo 29"/>
          <p:cNvSpPr>
            <a:spLocks noChangeArrowheads="1"/>
          </p:cNvSpPr>
          <p:nvPr/>
        </p:nvSpPr>
        <p:spPr bwMode="auto">
          <a:xfrm>
            <a:off x="7288213" y="1206500"/>
            <a:ext cx="146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b-NO" altLang="it-IT" sz="1200"/>
              <a:t>T. Hashimoto et al., </a:t>
            </a:r>
          </a:p>
          <a:p>
            <a:pPr eaLnBrk="1" hangingPunct="1"/>
            <a:r>
              <a:rPr lang="nb-NO" altLang="it-IT" sz="1200"/>
              <a:t>PTEP (2015) 061D01</a:t>
            </a:r>
            <a:endParaRPr lang="it-IT" altLang="it-IT" sz="1200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720850"/>
            <a:ext cx="216376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4016375"/>
            <a:ext cx="261143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ttangolo 33"/>
          <p:cNvSpPr>
            <a:spLocks noChangeArrowheads="1"/>
          </p:cNvSpPr>
          <p:nvPr/>
        </p:nvSpPr>
        <p:spPr bwMode="auto">
          <a:xfrm>
            <a:off x="5200650" y="5862638"/>
            <a:ext cx="2951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200"/>
              <a:t>B =95 +18 −17 (stat.) +30 −21 (syst.) MeV</a:t>
            </a:r>
          </a:p>
          <a:p>
            <a:pPr eaLnBrk="1" hangingPunct="1"/>
            <a:r>
              <a:rPr lang="it-IT" altLang="it-IT" sz="1200">
                <a:latin typeface="Symbol" panose="05050102010706020507" pitchFamily="18" charset="2"/>
              </a:rPr>
              <a:t>G</a:t>
            </a:r>
            <a:r>
              <a:rPr lang="it-IT" altLang="it-IT" sz="1200"/>
              <a:t> = 162 +87 −45 (stat.) +66 −78 (syst.) MeV</a:t>
            </a:r>
          </a:p>
        </p:txBody>
      </p:sp>
      <p:sp>
        <p:nvSpPr>
          <p:cNvPr id="35" name="Rettangolo 34"/>
          <p:cNvSpPr>
            <a:spLocks noChangeArrowheads="1"/>
          </p:cNvSpPr>
          <p:nvPr/>
        </p:nvSpPr>
        <p:spPr bwMode="auto">
          <a:xfrm>
            <a:off x="4787900" y="3500438"/>
            <a:ext cx="4375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J-PARC E27: d(</a:t>
            </a:r>
            <a:r>
              <a:rPr lang="el-GR" altLang="it-IT"/>
              <a:t>π</a:t>
            </a:r>
            <a:r>
              <a:rPr lang="el-GR" altLang="it-IT" baseline="30000"/>
              <a:t>+</a:t>
            </a:r>
            <a:r>
              <a:rPr lang="el-GR" altLang="it-IT"/>
              <a:t>, </a:t>
            </a:r>
            <a:r>
              <a:rPr lang="it-IT" altLang="it-IT"/>
              <a:t>K</a:t>
            </a:r>
            <a:r>
              <a:rPr lang="it-IT" altLang="it-IT" baseline="30000"/>
              <a:t>+</a:t>
            </a:r>
            <a:r>
              <a:rPr lang="it-IT" altLang="it-IT"/>
              <a:t>) reaction @ 1.69 GeV/c</a:t>
            </a:r>
          </a:p>
        </p:txBody>
      </p:sp>
      <p:sp>
        <p:nvSpPr>
          <p:cNvPr id="36" name="Rettangolo 35"/>
          <p:cNvSpPr>
            <a:spLocks noChangeArrowheads="1"/>
          </p:cNvSpPr>
          <p:nvPr/>
        </p:nvSpPr>
        <p:spPr bwMode="auto">
          <a:xfrm>
            <a:off x="7562850" y="4246563"/>
            <a:ext cx="1404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it-IT" sz="1200"/>
              <a:t>Y. Ichikawa et al.,</a:t>
            </a:r>
          </a:p>
          <a:p>
            <a:pPr eaLnBrk="1" hangingPunct="1"/>
            <a:r>
              <a:rPr lang="da-DK" altLang="it-IT" sz="1200"/>
              <a:t>PTEP 2015, 021D01</a:t>
            </a:r>
            <a:endParaRPr lang="it-IT" altLang="it-IT" sz="1200"/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1907704" y="44450"/>
            <a:ext cx="6841009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K</a:t>
            </a:r>
            <a:r>
              <a:rPr lang="en-US" sz="4400" baseline="30000" dirty="0" smtClean="0"/>
              <a:t>-</a:t>
            </a:r>
            <a:r>
              <a:rPr lang="en-US" sz="4400" dirty="0" smtClean="0"/>
              <a:t>pp bound state</a:t>
            </a:r>
            <a:endParaRPr lang="it-IT" sz="4400" dirty="0"/>
          </a:p>
        </p:txBody>
      </p:sp>
      <p:sp>
        <p:nvSpPr>
          <p:cNvPr id="14359" name="Rettangolo 1"/>
          <p:cNvSpPr>
            <a:spLocks noChangeArrowheads="1"/>
          </p:cNvSpPr>
          <p:nvPr/>
        </p:nvSpPr>
        <p:spPr bwMode="auto">
          <a:xfrm>
            <a:off x="1223963" y="5978525"/>
            <a:ext cx="2257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it-IT" sz="1600" b="1" dirty="0" err="1"/>
              <a:t>Extraction</a:t>
            </a:r>
            <a:r>
              <a:rPr lang="de-DE" altLang="it-IT" sz="1600" b="1" dirty="0"/>
              <a:t> </a:t>
            </a:r>
            <a:r>
              <a:rPr lang="de-DE" altLang="it-IT" sz="1600" b="1" dirty="0" err="1"/>
              <a:t>of</a:t>
            </a:r>
            <a:r>
              <a:rPr lang="de-DE" altLang="it-IT" sz="1600" b="1" dirty="0"/>
              <a:t> </a:t>
            </a:r>
            <a:r>
              <a:rPr lang="de-DE" altLang="it-IT" sz="1600" b="1" dirty="0" err="1"/>
              <a:t>upper</a:t>
            </a:r>
            <a:r>
              <a:rPr lang="de-DE" altLang="it-IT" sz="1600" b="1" dirty="0"/>
              <a:t> </a:t>
            </a:r>
            <a:r>
              <a:rPr lang="de-DE" altLang="it-IT" sz="1600" b="1" dirty="0" err="1"/>
              <a:t>limit</a:t>
            </a:r>
            <a:endParaRPr lang="de-DE" altLang="it-IT" sz="1600" b="1" dirty="0"/>
          </a:p>
        </p:txBody>
      </p:sp>
      <p:sp>
        <p:nvSpPr>
          <p:cNvPr id="25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CD75D-AD51-4FE0-8E9E-34AC37BF4FB2}" type="slidenum">
              <a:rPr lang="it-IT" altLang="it-IT"/>
              <a:pPr>
                <a:defRPr/>
              </a:pPr>
              <a:t>22</a:t>
            </a:fld>
            <a:endParaRPr lang="it-IT" alt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763688" y="115888"/>
            <a:ext cx="6985025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Multi Nucleon absorption</a:t>
            </a:r>
            <a:endParaRPr lang="it-IT" sz="4400" dirty="0"/>
          </a:p>
        </p:txBody>
      </p:sp>
      <p:sp>
        <p:nvSpPr>
          <p:cNvPr id="15366" name="CasellaDiTesto 5"/>
          <p:cNvSpPr txBox="1">
            <a:spLocks noChangeArrowheads="1"/>
          </p:cNvSpPr>
          <p:nvPr/>
        </p:nvSpPr>
        <p:spPr bwMode="auto">
          <a:xfrm>
            <a:off x="327025" y="981075"/>
            <a:ext cx="8637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A K- produced in nuclear matter can undergo absorption on one or more nucleons</a:t>
            </a:r>
            <a:endParaRPr lang="it-IT" altLang="it-IT" baseline="30000"/>
          </a:p>
        </p:txBody>
      </p:sp>
      <p:sp>
        <p:nvSpPr>
          <p:cNvPr id="15367" name="CasellaDiTesto 7"/>
          <p:cNvSpPr txBox="1">
            <a:spLocks noChangeArrowheads="1"/>
          </p:cNvSpPr>
          <p:nvPr/>
        </p:nvSpPr>
        <p:spPr bwMode="auto">
          <a:xfrm>
            <a:off x="320675" y="1443038"/>
            <a:ext cx="3235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Important role in kaonic atoms</a:t>
            </a:r>
            <a:endParaRPr lang="it-IT" altLang="it-IT" baseline="30000"/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34925" y="5589588"/>
            <a:ext cx="3884613" cy="6461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Competing process to the experimental search of di/tri-kaonic bound states</a:t>
            </a:r>
            <a:endParaRPr lang="it-IT" altLang="it-IT" baseline="30000"/>
          </a:p>
        </p:txBody>
      </p:sp>
      <p:pic>
        <p:nvPicPr>
          <p:cNvPr id="15369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112963"/>
            <a:ext cx="31242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ttangolo 2"/>
          <p:cNvSpPr>
            <a:spLocks noChangeArrowheads="1"/>
          </p:cNvSpPr>
          <p:nvPr/>
        </p:nvSpPr>
        <p:spPr bwMode="auto">
          <a:xfrm>
            <a:off x="195263" y="5013325"/>
            <a:ext cx="336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 sz="1200"/>
              <a:t>1N and 2N components of the Ikeda-Hyodo-Weise</a:t>
            </a:r>
          </a:p>
          <a:p>
            <a:pPr eaLnBrk="1" hangingPunct="1"/>
            <a:r>
              <a:rPr lang="en-US" altLang="it-IT" sz="1200"/>
              <a:t> kaonic atom potential in Ni</a:t>
            </a:r>
            <a:endParaRPr lang="it-IT" altLang="it-IT" sz="1200"/>
          </a:p>
        </p:txBody>
      </p:sp>
      <p:sp>
        <p:nvSpPr>
          <p:cNvPr id="15371" name="Rettangolo 8"/>
          <p:cNvSpPr>
            <a:spLocks noChangeArrowheads="1"/>
          </p:cNvSpPr>
          <p:nvPr/>
        </p:nvSpPr>
        <p:spPr bwMode="auto">
          <a:xfrm>
            <a:off x="336550" y="1881188"/>
            <a:ext cx="3044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it-IT" sz="1200">
                <a:solidFill>
                  <a:srgbClr val="000000"/>
                </a:solidFill>
              </a:rPr>
              <a:t>A. Gal, Nucl.Phys. A914 (2013) 270-279</a:t>
            </a:r>
            <a:endParaRPr lang="it-IT" altLang="it-IT" sz="120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71663"/>
            <a:ext cx="4392612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3779838" y="1412875"/>
            <a:ext cx="518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First attempts to measure multinucleonic absorption</a:t>
            </a:r>
            <a:endParaRPr lang="it-IT" altLang="it-IT" baseline="3000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4198938" y="4251325"/>
            <a:ext cx="3205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200"/>
              <a:t>C. Van Der Velde-Wilquet et al., </a:t>
            </a:r>
          </a:p>
          <a:p>
            <a:pPr eaLnBrk="1" hangingPunct="1"/>
            <a:r>
              <a:rPr lang="it-IT" altLang="it-IT" sz="1200"/>
              <a:t>Il Nuovo Cimento Vol. 39 A, N. 4 21 Giugno 1977</a:t>
            </a:r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4243388" y="47974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/>
              <a:t>Determination of the Branching Fractions </a:t>
            </a:r>
          </a:p>
          <a:p>
            <a:pPr algn="ctr" eaLnBrk="1" hangingPunct="1"/>
            <a:r>
              <a:rPr lang="it-IT" altLang="it-IT"/>
              <a:t>for K- Multi Nucleon Absorptions at Rest in C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4243388" y="3987800"/>
            <a:ext cx="4360862" cy="206375"/>
          </a:xfrm>
          <a:prstGeom prst="rect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/>
      <p:bldP spid="21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6FA37-96ED-4123-B2C8-128354F227C4}" type="slidenum">
              <a:rPr lang="it-IT" altLang="it-IT"/>
              <a:pPr>
                <a:defRPr/>
              </a:pPr>
              <a:t>23</a:t>
            </a:fld>
            <a:endParaRPr lang="it-IT" altLang="it-IT"/>
          </a:p>
        </p:txBody>
      </p:sp>
      <p:sp>
        <p:nvSpPr>
          <p:cNvPr id="16389" name="Textplatzhalter 3"/>
          <p:cNvSpPr txBox="1">
            <a:spLocks/>
          </p:cNvSpPr>
          <p:nvPr/>
        </p:nvSpPr>
        <p:spPr bwMode="auto">
          <a:xfrm>
            <a:off x="1270000" y="1196975"/>
            <a:ext cx="17732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de-DE" altLang="it-IT"/>
              <a:t>KEK-PS: E549</a:t>
            </a:r>
          </a:p>
          <a:p>
            <a:pPr defTabSz="914400" eaLnBrk="1" hangingPunct="1"/>
            <a:endParaRPr lang="de-DE" altLang="it-IT"/>
          </a:p>
          <a:p>
            <a:pPr defTabSz="914400" eaLnBrk="1" hangingPunct="1"/>
            <a:r>
              <a:rPr lang="de-DE" altLang="it-IT"/>
              <a:t> </a:t>
            </a:r>
          </a:p>
        </p:txBody>
      </p:sp>
      <p:pic>
        <p:nvPicPr>
          <p:cNvPr id="16390" name="Bild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703388"/>
            <a:ext cx="2341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2406650"/>
            <a:ext cx="287337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feld 7"/>
          <p:cNvSpPr txBox="1">
            <a:spLocks noChangeArrowheads="1"/>
          </p:cNvSpPr>
          <p:nvPr/>
        </p:nvSpPr>
        <p:spPr bwMode="auto">
          <a:xfrm>
            <a:off x="34925" y="4529138"/>
            <a:ext cx="24685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en-US" altLang="it-IT" sz="1600"/>
              <a:t>Selection of the different mechanisms only on the base of the </a:t>
            </a:r>
            <a:r>
              <a:rPr lang="el-GR" altLang="it-IT" sz="1600"/>
              <a:t>Λ</a:t>
            </a:r>
            <a:r>
              <a:rPr lang="en-US" altLang="it-IT" sz="1600"/>
              <a:t>N missing mass. A: associated to 2N absorption</a:t>
            </a:r>
          </a:p>
        </p:txBody>
      </p:sp>
      <p:sp>
        <p:nvSpPr>
          <p:cNvPr id="16393" name="Textfeld 8"/>
          <p:cNvSpPr txBox="1">
            <a:spLocks noChangeArrowheads="1"/>
          </p:cNvSpPr>
          <p:nvPr/>
        </p:nvSpPr>
        <p:spPr bwMode="auto">
          <a:xfrm>
            <a:off x="352425" y="2176463"/>
            <a:ext cx="324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hu-HU" altLang="it-IT" sz="1200">
                <a:solidFill>
                  <a:srgbClr val="292934"/>
                </a:solidFill>
                <a:ea typeface="American Typewriter"/>
                <a:cs typeface="American Typewriter"/>
              </a:rPr>
              <a:t> T. Suzuki et al., Mod. Phys. Lett. A23 (2008) 2520</a:t>
            </a:r>
            <a:endParaRPr lang="en-US" altLang="it-IT" sz="1200">
              <a:solidFill>
                <a:srgbClr val="292934"/>
              </a:solidFill>
              <a:ea typeface="American Typewriter"/>
              <a:cs typeface="American Typewriter"/>
            </a:endParaRPr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1691680" y="115888"/>
            <a:ext cx="7057033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Multi Nucleon absorption</a:t>
            </a:r>
            <a:endParaRPr lang="it-IT" sz="4400" dirty="0"/>
          </a:p>
        </p:txBody>
      </p:sp>
      <p:sp>
        <p:nvSpPr>
          <p:cNvPr id="16395" name="Rettangolo 1"/>
          <p:cNvSpPr>
            <a:spLocks noChangeArrowheads="1"/>
          </p:cNvSpPr>
          <p:nvPr/>
        </p:nvSpPr>
        <p:spPr bwMode="auto">
          <a:xfrm>
            <a:off x="4551363" y="10763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/>
              <a:t>FINUDA: </a:t>
            </a:r>
            <a:r>
              <a:rPr lang="en-US" altLang="it-IT">
                <a:latin typeface="Symbol" panose="05050102010706020507" pitchFamily="18" charset="2"/>
              </a:rPr>
              <a:t>S</a:t>
            </a:r>
            <a:r>
              <a:rPr lang="en-US" altLang="it-IT" baseline="30000"/>
              <a:t>-</a:t>
            </a:r>
            <a:r>
              <a:rPr lang="en-US" altLang="it-IT"/>
              <a:t> p emission rates in K</a:t>
            </a:r>
            <a:r>
              <a:rPr lang="en-US" altLang="it-IT" baseline="30000"/>
              <a:t>-</a:t>
            </a:r>
            <a:r>
              <a:rPr lang="en-US" altLang="it-IT"/>
              <a:t> absorptions at rest on </a:t>
            </a:r>
            <a:r>
              <a:rPr lang="en-US" altLang="it-IT" baseline="30000"/>
              <a:t>6</a:t>
            </a:r>
            <a:r>
              <a:rPr lang="en-US" altLang="it-IT"/>
              <a:t>Li, </a:t>
            </a:r>
            <a:r>
              <a:rPr lang="en-US" altLang="it-IT" baseline="30000"/>
              <a:t>7</a:t>
            </a:r>
            <a:r>
              <a:rPr lang="en-US" altLang="it-IT"/>
              <a:t>Li, </a:t>
            </a:r>
            <a:r>
              <a:rPr lang="en-US" altLang="it-IT" baseline="30000"/>
              <a:t>9</a:t>
            </a:r>
            <a:r>
              <a:rPr lang="en-US" altLang="it-IT"/>
              <a:t>Be, </a:t>
            </a:r>
            <a:r>
              <a:rPr lang="en-US" altLang="it-IT" baseline="30000"/>
              <a:t>13</a:t>
            </a:r>
            <a:r>
              <a:rPr lang="en-US" altLang="it-IT"/>
              <a:t>C, and </a:t>
            </a:r>
            <a:r>
              <a:rPr lang="en-US" altLang="it-IT" baseline="30000"/>
              <a:t>16</a:t>
            </a:r>
            <a:r>
              <a:rPr lang="en-US" altLang="it-IT"/>
              <a:t>O </a:t>
            </a:r>
            <a:endParaRPr lang="it-IT" altLang="it-IT"/>
          </a:p>
        </p:txBody>
      </p:sp>
      <p:pic>
        <p:nvPicPr>
          <p:cNvPr id="16396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2165350"/>
            <a:ext cx="35496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Rettangolo 5"/>
          <p:cNvSpPr>
            <a:spLocks noChangeArrowheads="1"/>
          </p:cNvSpPr>
          <p:nvPr/>
        </p:nvSpPr>
        <p:spPr bwMode="auto">
          <a:xfrm>
            <a:off x="4716463" y="47371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/>
              <a:t>Missing mass of the K</a:t>
            </a:r>
            <a:r>
              <a:rPr lang="en-US" altLang="it-IT" baseline="30000"/>
              <a:t>−</a:t>
            </a:r>
            <a:r>
              <a:rPr lang="en-US" altLang="it-IT"/>
              <a:t> +</a:t>
            </a:r>
            <a:r>
              <a:rPr lang="en-US" altLang="it-IT" baseline="30000"/>
              <a:t>6</a:t>
            </a:r>
            <a:r>
              <a:rPr lang="en-US" altLang="it-IT"/>
              <a:t>Li → nπ</a:t>
            </a:r>
            <a:r>
              <a:rPr lang="en-US" altLang="it-IT" baseline="30000"/>
              <a:t>−</a:t>
            </a:r>
            <a:r>
              <a:rPr lang="en-US" altLang="it-IT"/>
              <a:t>pA’ reaction:</a:t>
            </a:r>
            <a:endParaRPr lang="it-IT" altLang="it-IT"/>
          </a:p>
        </p:txBody>
      </p:sp>
      <p:sp>
        <p:nvSpPr>
          <p:cNvPr id="16398" name="Rettangolo 6"/>
          <p:cNvSpPr>
            <a:spLocks noChangeArrowheads="1"/>
          </p:cNvSpPr>
          <p:nvPr/>
        </p:nvSpPr>
        <p:spPr bwMode="auto">
          <a:xfrm>
            <a:off x="4500563" y="534352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/>
              <a:t>(B) events from K</a:t>
            </a:r>
            <a:r>
              <a:rPr lang="en-US" altLang="it-IT" baseline="30000"/>
              <a:t>− 6</a:t>
            </a:r>
            <a:r>
              <a:rPr lang="en-US" altLang="it-IT"/>
              <a:t>Li → </a:t>
            </a:r>
            <a:r>
              <a:rPr lang="en-US" altLang="it-IT">
                <a:latin typeface="Symbol" panose="05050102010706020507" pitchFamily="18" charset="2"/>
              </a:rPr>
              <a:t>S</a:t>
            </a:r>
            <a:r>
              <a:rPr lang="en-US" altLang="it-IT" baseline="30000"/>
              <a:t>-</a:t>
            </a:r>
            <a:r>
              <a:rPr lang="en-US" altLang="it-IT"/>
              <a:t>p </a:t>
            </a:r>
            <a:r>
              <a:rPr lang="en-US" altLang="it-IT" baseline="30000"/>
              <a:t>4</a:t>
            </a:r>
            <a:r>
              <a:rPr lang="en-US" altLang="it-IT"/>
              <a:t>He two-body QF </a:t>
            </a:r>
            <a:endParaRPr lang="it-IT" altLang="it-IT"/>
          </a:p>
        </p:txBody>
      </p:sp>
      <p:sp>
        <p:nvSpPr>
          <p:cNvPr id="16399" name="Rettangolo 7"/>
          <p:cNvSpPr>
            <a:spLocks noChangeArrowheads="1"/>
          </p:cNvSpPr>
          <p:nvPr/>
        </p:nvSpPr>
        <p:spPr bwMode="auto">
          <a:xfrm>
            <a:off x="4479925" y="5724525"/>
            <a:ext cx="4643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/>
              <a:t>(D) events compatible with the K</a:t>
            </a:r>
            <a:r>
              <a:rPr lang="en-US" altLang="it-IT" baseline="30000"/>
              <a:t>- 6</a:t>
            </a:r>
            <a:r>
              <a:rPr lang="en-US" altLang="it-IT"/>
              <a:t>Li → </a:t>
            </a:r>
            <a:r>
              <a:rPr lang="en-US" altLang="it-IT">
                <a:latin typeface="Symbol" panose="05050102010706020507" pitchFamily="18" charset="2"/>
              </a:rPr>
              <a:t>S</a:t>
            </a:r>
            <a:r>
              <a:rPr lang="en-US" altLang="it-IT" baseline="30000"/>
              <a:t>-</a:t>
            </a:r>
            <a:r>
              <a:rPr lang="en-US" altLang="it-IT"/>
              <a:t> pπ</a:t>
            </a:r>
            <a:r>
              <a:rPr lang="en-US" altLang="it-IT" baseline="30000"/>
              <a:t>0</a:t>
            </a:r>
            <a:r>
              <a:rPr lang="en-US" altLang="it-IT"/>
              <a:t> A</a:t>
            </a:r>
            <a:endParaRPr lang="it-IT" altLang="it-IT"/>
          </a:p>
        </p:txBody>
      </p:sp>
      <p:sp>
        <p:nvSpPr>
          <p:cNvPr id="16400" name="Textfeld 8"/>
          <p:cNvSpPr txBox="1">
            <a:spLocks noChangeArrowheads="1"/>
          </p:cNvSpPr>
          <p:nvPr/>
        </p:nvSpPr>
        <p:spPr bwMode="auto">
          <a:xfrm>
            <a:off x="5076825" y="1844675"/>
            <a:ext cx="27130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hu-HU" altLang="it-IT" sz="1200">
                <a:solidFill>
                  <a:srgbClr val="292934"/>
                </a:solidFill>
                <a:ea typeface="American Typewriter"/>
                <a:cs typeface="American Typewriter"/>
              </a:rPr>
              <a:t> </a:t>
            </a:r>
            <a:r>
              <a:rPr lang="it-IT" altLang="it-IT" sz="1200">
                <a:solidFill>
                  <a:srgbClr val="292934"/>
                </a:solidFill>
                <a:ea typeface="American Typewriter"/>
                <a:cs typeface="American Typewriter"/>
              </a:rPr>
              <a:t>M. Agnello</a:t>
            </a:r>
            <a:r>
              <a:rPr lang="hu-HU" altLang="it-IT" sz="1200">
                <a:solidFill>
                  <a:srgbClr val="292934"/>
                </a:solidFill>
                <a:ea typeface="American Typewriter"/>
                <a:cs typeface="American Typewriter"/>
              </a:rPr>
              <a:t> et al., </a:t>
            </a:r>
            <a:r>
              <a:rPr lang="it-IT" altLang="it-IT" sz="1200">
                <a:solidFill>
                  <a:srgbClr val="292934"/>
                </a:solidFill>
                <a:ea typeface="American Typewriter"/>
                <a:cs typeface="American Typewriter"/>
              </a:rPr>
              <a:t> Phys. Rev. C 92 (2015)</a:t>
            </a:r>
            <a:endParaRPr lang="en-US" altLang="it-IT" sz="1200">
              <a:solidFill>
                <a:srgbClr val="292934"/>
              </a:solidFill>
              <a:ea typeface="American Typewriter"/>
              <a:cs typeface="American Typewriter"/>
            </a:endParaRPr>
          </a:p>
        </p:txBody>
      </p:sp>
      <p:sp>
        <p:nvSpPr>
          <p:cNvPr id="1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493838" y="44450"/>
            <a:ext cx="7435850" cy="107950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it-IT" dirty="0">
                <a:solidFill>
                  <a:schemeClr val="tx1"/>
                </a:solidFill>
                <a:latin typeface="+mj-lt"/>
              </a:rPr>
              <a:t>Low-energy K</a:t>
            </a:r>
            <a:r>
              <a:rPr lang="en-US" altLang="it-IT" baseline="30000" dirty="0">
                <a:solidFill>
                  <a:schemeClr val="tx1"/>
                </a:solidFill>
                <a:latin typeface="+mj-lt"/>
              </a:rPr>
              <a:t>-</a:t>
            </a:r>
            <a:r>
              <a:rPr lang="en-US" altLang="it-IT" dirty="0">
                <a:solidFill>
                  <a:schemeClr val="tx1"/>
                </a:solidFill>
                <a:latin typeface="+mj-lt"/>
              </a:rPr>
              <a:t> hadronic interactions studies                 with KLOE </a:t>
            </a:r>
            <a:r>
              <a:rPr lang="en-US" altLang="it-IT" dirty="0" smtClean="0">
                <a:solidFill>
                  <a:schemeClr val="tx1"/>
                </a:solidFill>
                <a:latin typeface="+mj-lt"/>
              </a:rPr>
              <a:t>2005 </a:t>
            </a:r>
            <a:r>
              <a:rPr lang="en-US" altLang="it-IT" dirty="0">
                <a:solidFill>
                  <a:schemeClr val="tx1"/>
                </a:solidFill>
                <a:latin typeface="+mj-lt"/>
              </a:rPr>
              <a:t>data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750" y="1225550"/>
            <a:ext cx="8072438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MC simulations show that : </a:t>
            </a:r>
          </a:p>
          <a:p>
            <a:pPr eaLnBrk="1" hangingPunct="1"/>
            <a:r>
              <a:rPr lang="en-US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    </a:t>
            </a:r>
            <a:r>
              <a:rPr lang="en-US" altLang="it-IT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0.1%  of K</a:t>
            </a:r>
            <a:r>
              <a:rPr lang="en-US" altLang="it-IT" sz="2000" baseline="30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-</a:t>
            </a:r>
            <a:r>
              <a:rPr lang="en-US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 stopped in the DC gas (90% He, 10% C</a:t>
            </a:r>
            <a:r>
              <a:rPr lang="en-US" altLang="it-IT" sz="2000" baseline="-25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4</a:t>
            </a:r>
            <a:r>
              <a:rPr lang="en-US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H</a:t>
            </a:r>
            <a:r>
              <a:rPr lang="en-US" altLang="it-IT" sz="2000" baseline="-25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10</a:t>
            </a:r>
            <a:r>
              <a:rPr lang="en-US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)</a:t>
            </a:r>
          </a:p>
          <a:p>
            <a:pPr eaLnBrk="1" hangingPunct="1"/>
            <a:r>
              <a:rPr lang="en-US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    </a:t>
            </a:r>
            <a:r>
              <a:rPr lang="en-US" altLang="it-IT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</a:t>
            </a:r>
            <a:r>
              <a:rPr lang="en-US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%  of K</a:t>
            </a:r>
            <a:r>
              <a:rPr lang="en-US" altLang="it-IT" sz="2000" baseline="30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-</a:t>
            </a:r>
            <a:r>
              <a:rPr lang="en-US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stopped in the DC wall (750 mm  c. f. , 150 mm  Al foil).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3157537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93838" y="4581525"/>
            <a:ext cx="500062" cy="39846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000">
                <a:solidFill>
                  <a:srgbClr val="C00000"/>
                </a:solidFill>
                <a:latin typeface="Garamond" panose="02020404030301010803" pitchFamily="18" charset="0"/>
                <a:ea typeface="DejaVu Sans"/>
                <a:cs typeface="DejaVu Sans"/>
              </a:rPr>
              <a:t>K</a:t>
            </a:r>
            <a:r>
              <a:rPr lang="it-IT" altLang="it-IT" sz="2000" baseline="30000">
                <a:solidFill>
                  <a:srgbClr val="C00000"/>
                </a:solidFill>
                <a:latin typeface="Garamond" panose="02020404030301010803" pitchFamily="18" charset="0"/>
                <a:ea typeface="DejaVu Sans"/>
                <a:cs typeface="DejaVu Sans"/>
              </a:rPr>
              <a:t>+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41463" y="3535363"/>
            <a:ext cx="438150" cy="39846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000">
                <a:solidFill>
                  <a:srgbClr val="C00000"/>
                </a:solidFill>
                <a:latin typeface="Garamond" panose="02020404030301010803" pitchFamily="18" charset="0"/>
                <a:ea typeface="DejaVu Sans"/>
                <a:cs typeface="DejaVu Sans"/>
              </a:rPr>
              <a:t>K</a:t>
            </a:r>
            <a:r>
              <a:rPr lang="it-IT" altLang="it-IT" sz="2000" baseline="30000">
                <a:solidFill>
                  <a:srgbClr val="C00000"/>
                </a:solidFill>
                <a:latin typeface="Garamond" panose="02020404030301010803" pitchFamily="18" charset="0"/>
                <a:ea typeface="DejaVu Sans"/>
                <a:cs typeface="DejaVu Sans"/>
              </a:rPr>
              <a:t>-</a:t>
            </a:r>
          </a:p>
        </p:txBody>
      </p:sp>
      <p:cxnSp>
        <p:nvCxnSpPr>
          <p:cNvPr id="21511" name="AutoShape 7"/>
          <p:cNvCxnSpPr>
            <a:cxnSpLocks noChangeShapeType="1"/>
          </p:cNvCxnSpPr>
          <p:nvPr/>
        </p:nvCxnSpPr>
        <p:spPr bwMode="auto">
          <a:xfrm flipH="1" flipV="1">
            <a:off x="1047750" y="3644900"/>
            <a:ext cx="571500" cy="428625"/>
          </a:xfrm>
          <a:prstGeom prst="straightConnector1">
            <a:avLst/>
          </a:prstGeom>
          <a:noFill/>
          <a:ln w="1908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12" name="AutoShape 8"/>
          <p:cNvCxnSpPr>
            <a:cxnSpLocks noChangeShapeType="1"/>
          </p:cNvCxnSpPr>
          <p:nvPr/>
        </p:nvCxnSpPr>
        <p:spPr bwMode="auto">
          <a:xfrm>
            <a:off x="1766888" y="4221163"/>
            <a:ext cx="573087" cy="430212"/>
          </a:xfrm>
          <a:prstGeom prst="straightConnector1">
            <a:avLst/>
          </a:prstGeom>
          <a:noFill/>
          <a:ln w="1908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3500438" y="2420938"/>
            <a:ext cx="5643562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Possibility to use KLOE materials as an active target</a:t>
            </a:r>
          </a:p>
          <a:p>
            <a:pPr eaLnBrk="1" hangingPunct="1"/>
            <a:endParaRPr lang="it-IT" altLang="it-IT" sz="200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DejaVu Sans"/>
            </a:endParaRPr>
          </a:p>
          <a:p>
            <a:pPr eaLnBrk="1" hangingPunct="1"/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Advantages:</a:t>
            </a:r>
          </a:p>
          <a:p>
            <a:pPr eaLnBrk="1" hangingPunct="1"/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Very good resolution :  </a:t>
            </a:r>
            <a:r>
              <a:rPr lang="it-IT" altLang="it-IT" sz="2000">
                <a:solidFill>
                  <a:srgbClr val="C00000"/>
                </a:solidFill>
                <a:latin typeface="Symbol" panose="05050102010706020507" pitchFamily="18" charset="2"/>
                <a:ea typeface="DejaVu Sans"/>
                <a:cs typeface="DejaVu Sans"/>
              </a:rPr>
              <a:t></a:t>
            </a:r>
            <a:r>
              <a:rPr lang="it-IT" altLang="it-IT" sz="2000" baseline="-2500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p</a:t>
            </a:r>
            <a:r>
              <a:rPr lang="it-IT" altLang="it-IT" sz="200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/p </a:t>
            </a:r>
            <a:r>
              <a:rPr lang="it-IT" altLang="it-IT" sz="2000">
                <a:solidFill>
                  <a:srgbClr val="C00000"/>
                </a:solidFill>
                <a:latin typeface="Garamond" panose="02020404030301010803" pitchFamily="18" charset="0"/>
                <a:ea typeface="DejaVu Sans"/>
                <a:cs typeface="DejaVu Sans"/>
              </a:rPr>
              <a:t>~</a:t>
            </a:r>
            <a:r>
              <a:rPr lang="it-IT" altLang="it-IT" sz="200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0.4</a:t>
            </a:r>
          </a:p>
          <a:p>
            <a:pPr eaLnBrk="1" hangingPunct="1"/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4</a:t>
            </a:r>
            <a:r>
              <a:rPr lang="it-IT" altLang="it-IT" sz="2000">
                <a:solidFill>
                  <a:srgbClr val="000000"/>
                </a:solidFill>
                <a:latin typeface="Symbol" panose="05050102010706020507" pitchFamily="18" charset="2"/>
                <a:ea typeface="DejaVu Sans"/>
                <a:cs typeface="DejaVu Sans"/>
              </a:rPr>
              <a:t></a:t>
            </a:r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-geometry with </a:t>
            </a:r>
            <a:r>
              <a:rPr lang="it-IT" altLang="it-IT" sz="2000">
                <a:solidFill>
                  <a:srgbClr val="C00000"/>
                </a:solidFill>
                <a:latin typeface="Garamond" panose="02020404030301010803" pitchFamily="18" charset="0"/>
                <a:ea typeface="DejaVu Sans"/>
                <a:cs typeface="DejaVu Sans"/>
              </a:rPr>
              <a:t>~</a:t>
            </a:r>
            <a:r>
              <a:rPr lang="it-IT" altLang="it-IT" sz="200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96% acceptance</a:t>
            </a:r>
          </a:p>
          <a:p>
            <a:pPr eaLnBrk="1" hangingPunct="1"/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Calorimeter optimized for </a:t>
            </a:r>
            <a:r>
              <a:rPr lang="it-IT" altLang="it-IT" sz="2000">
                <a:solidFill>
                  <a:srgbClr val="000000"/>
                </a:solidFill>
                <a:latin typeface="Symbol" panose="05050102010706020507" pitchFamily="18" charset="2"/>
                <a:ea typeface="DejaVu Sans"/>
                <a:cs typeface="DejaVu Sans"/>
              </a:rPr>
              <a:t></a:t>
            </a:r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: </a:t>
            </a:r>
            <a:r>
              <a:rPr lang="it-IT" altLang="it-IT" sz="2000">
                <a:solidFill>
                  <a:srgbClr val="C00000"/>
                </a:solidFill>
                <a:latin typeface="Symbol" panose="05050102010706020507" pitchFamily="18" charset="2"/>
                <a:ea typeface="DejaVu Sans"/>
                <a:cs typeface="DejaVu Sans"/>
              </a:rPr>
              <a:t>(</a:t>
            </a:r>
            <a:r>
              <a:rPr lang="it-IT" altLang="it-IT" sz="200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m</a:t>
            </a:r>
            <a:r>
              <a:rPr lang="it-IT" altLang="it-IT" sz="2000" baseline="-25000">
                <a:solidFill>
                  <a:srgbClr val="C00000"/>
                </a:solidFill>
                <a:latin typeface="Symbol" panose="05050102010706020507" pitchFamily="18" charset="2"/>
                <a:ea typeface="DejaVu Sans"/>
                <a:cs typeface="DejaVu Sans"/>
              </a:rPr>
              <a:t>gg</a:t>
            </a:r>
            <a:r>
              <a:rPr lang="it-IT" altLang="it-IT" sz="2000">
                <a:solidFill>
                  <a:srgbClr val="C00000"/>
                </a:solidFill>
                <a:latin typeface="Symbol" panose="05050102010706020507" pitchFamily="18" charset="2"/>
                <a:ea typeface="DejaVu Sans"/>
                <a:cs typeface="DejaVu Sans"/>
              </a:rPr>
              <a:t>)</a:t>
            </a:r>
            <a:r>
              <a:rPr lang="it-IT" altLang="it-IT" sz="2000">
                <a:solidFill>
                  <a:srgbClr val="C00000"/>
                </a:solidFill>
                <a:latin typeface="Garamond" panose="02020404030301010803" pitchFamily="18" charset="0"/>
                <a:ea typeface="DejaVu Sans"/>
                <a:cs typeface="DejaVu Sans"/>
              </a:rPr>
              <a:t> ~ 18</a:t>
            </a:r>
            <a:r>
              <a:rPr lang="it-IT" altLang="it-IT" sz="200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MeV/c</a:t>
            </a:r>
            <a:r>
              <a:rPr lang="it-IT" altLang="it-IT" sz="2000" baseline="3000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2</a:t>
            </a:r>
          </a:p>
          <a:p>
            <a:pPr eaLnBrk="1" hangingPunct="1"/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Vertex position resolution </a:t>
            </a:r>
            <a:r>
              <a:rPr lang="it-IT" altLang="it-IT" sz="2000">
                <a:solidFill>
                  <a:srgbClr val="C00000"/>
                </a:solidFill>
                <a:latin typeface="Garamond" panose="02020404030301010803" pitchFamily="18" charset="0"/>
                <a:ea typeface="DejaVu Sans"/>
                <a:cs typeface="DejaVu Sans"/>
              </a:rPr>
              <a:t>~</a:t>
            </a:r>
            <a:r>
              <a:rPr lang="it-IT" altLang="it-IT" sz="200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1 mm (in DC)</a:t>
            </a:r>
          </a:p>
          <a:p>
            <a:pPr eaLnBrk="1" hangingPunct="1"/>
            <a:endParaRPr lang="it-IT" altLang="it-IT" sz="200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DejaVu Sans"/>
            </a:endParaRPr>
          </a:p>
          <a:p>
            <a:pPr eaLnBrk="1" hangingPunct="1"/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Disadvantages:</a:t>
            </a:r>
          </a:p>
          <a:p>
            <a:pPr eaLnBrk="1" hangingPunct="1"/>
            <a:r>
              <a:rPr lang="en-US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Non dedicated target  → different nuclei contamination →   complex interpretation .. but  →  new features .. </a:t>
            </a:r>
            <a:r>
              <a:rPr lang="en-US" altLang="it-IT" sz="200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K</a:t>
            </a:r>
            <a:r>
              <a:rPr lang="en-US" altLang="it-IT" sz="2000" baseline="3000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-</a:t>
            </a:r>
            <a:r>
              <a:rPr lang="en-US" altLang="it-IT" sz="200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 in flight absorption</a:t>
            </a:r>
            <a:r>
              <a:rPr lang="en-US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D7BC5-A999-4DAC-A199-F473EDB596BE}" type="slidenum">
              <a:rPr lang="it-IT" altLang="it-IT"/>
              <a:pPr>
                <a:defRPr/>
              </a:pPr>
              <a:t>24</a:t>
            </a:fld>
            <a:endParaRPr lang="it-IT" altLang="it-IT"/>
          </a:p>
        </p:txBody>
      </p:sp>
      <p:sp>
        <p:nvSpPr>
          <p:cNvPr id="1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3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95400"/>
            <a:ext cx="3508375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03350" y="0"/>
            <a:ext cx="7740650" cy="1201738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3600" dirty="0">
                <a:latin typeface="+mj-lt"/>
              </a:rPr>
              <a:t>AMADEUS step-0: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3600" dirty="0">
                <a:latin typeface="+mj-lt"/>
              </a:rPr>
              <a:t>Pure Carbon target inside KLOE (2012)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101975"/>
            <a:ext cx="550862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Advantages:</a:t>
            </a:r>
          </a:p>
          <a:p>
            <a:pPr algn="ctr" eaLnBrk="1" hangingPunct="1"/>
            <a:r>
              <a:rPr lang="it-IT" altLang="it-IT" sz="24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</a:t>
            </a:r>
          </a:p>
          <a:p>
            <a:pPr algn="ctr" eaLnBrk="1" hangingPunct="1"/>
            <a:r>
              <a:rPr lang="it-IT" altLang="it-IT" sz="24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gain in statistics </a:t>
            </a:r>
          </a:p>
          <a:p>
            <a:pPr algn="ctr" eaLnBrk="1" hangingPunct="1"/>
            <a:r>
              <a:rPr lang="en-US" altLang="it-IT" sz="24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(</a:t>
            </a:r>
            <a:r>
              <a:rPr lang="en-US" altLang="it-IT" sz="2400">
                <a:solidFill>
                  <a:srgbClr val="000000"/>
                </a:solidFill>
                <a:latin typeface="Garamond" panose="02020404030301010803" pitchFamily="18" charset="0"/>
                <a:ea typeface="DejaVu Sans"/>
                <a:cs typeface="DejaVu Sans"/>
              </a:rPr>
              <a:t>~</a:t>
            </a:r>
            <a:r>
              <a:rPr lang="en-US" altLang="it-IT" sz="24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90 pb</a:t>
            </a:r>
            <a:r>
              <a:rPr lang="en-US" altLang="it-IT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-1</a:t>
            </a:r>
            <a:r>
              <a:rPr lang="en-US" altLang="it-IT" sz="24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; analyzed 37 pb</a:t>
            </a:r>
            <a:r>
              <a:rPr lang="en-US" altLang="it-IT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-1</a:t>
            </a:r>
            <a:r>
              <a:rPr lang="en-US" altLang="it-IT" sz="24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, x1.5 statistics)</a:t>
            </a:r>
          </a:p>
          <a:p>
            <a:pPr algn="ctr" eaLnBrk="1" hangingPunct="1"/>
            <a:endParaRPr lang="it-IT" altLang="it-IT" sz="240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DejaVu Sans"/>
            </a:endParaRPr>
          </a:p>
          <a:p>
            <a:pPr algn="ctr" eaLnBrk="1" hangingPunct="1"/>
            <a:r>
              <a:rPr lang="it-IT" altLang="it-IT" sz="24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K</a:t>
            </a:r>
            <a:r>
              <a:rPr lang="it-IT" altLang="it-IT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-</a:t>
            </a:r>
            <a:r>
              <a:rPr lang="it-IT" altLang="it-IT" sz="24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absorptions occur in </a:t>
            </a:r>
            <a:r>
              <a:rPr lang="it-IT" altLang="it-IT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12</a:t>
            </a:r>
            <a:r>
              <a:rPr lang="it-IT" altLang="it-IT" sz="24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C at-rest.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87338" y="1401763"/>
            <a:ext cx="45720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 sz="28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Dedicated run in 2012 with a 4/6 mm thick </a:t>
            </a:r>
            <a:r>
              <a:rPr lang="en-US" altLang="it-IT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12</a:t>
            </a:r>
            <a:r>
              <a:rPr lang="en-US" altLang="it-IT" sz="28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C target </a:t>
            </a:r>
          </a:p>
        </p:txBody>
      </p:sp>
      <p:pic>
        <p:nvPicPr>
          <p:cNvPr id="235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756025"/>
            <a:ext cx="3370263" cy="251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3559" name="AutoShape 15"/>
          <p:cNvCxnSpPr>
            <a:cxnSpLocks noChangeShapeType="1"/>
          </p:cNvCxnSpPr>
          <p:nvPr/>
        </p:nvCxnSpPr>
        <p:spPr bwMode="auto">
          <a:xfrm flipH="1">
            <a:off x="6381750" y="3044825"/>
            <a:ext cx="808038" cy="2112963"/>
          </a:xfrm>
          <a:prstGeom prst="straightConnector1">
            <a:avLst/>
          </a:prstGeom>
          <a:noFill/>
          <a:ln w="5715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A5AA-86F6-4D3D-82B6-D7667A939C35}" type="slidenum">
              <a:rPr lang="it-IT" altLang="it-IT"/>
              <a:pPr>
                <a:defRPr/>
              </a:pPr>
              <a:t>25</a:t>
            </a:fld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83436-9B6E-4B74-9862-4CD207631CFF}" type="slidenum">
              <a:rPr lang="it-IT" altLang="it-IT"/>
              <a:pPr>
                <a:defRPr/>
              </a:pPr>
              <a:t>26</a:t>
            </a:fld>
            <a:endParaRPr lang="it-IT" altLang="it-IT"/>
          </a:p>
        </p:txBody>
      </p:sp>
      <p:sp>
        <p:nvSpPr>
          <p:cNvPr id="25605" name="Textplatzhalter 2"/>
          <p:cNvSpPr txBox="1">
            <a:spLocks/>
          </p:cNvSpPr>
          <p:nvPr/>
        </p:nvSpPr>
        <p:spPr bwMode="auto">
          <a:xfrm>
            <a:off x="763588" y="1835150"/>
            <a:ext cx="21764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de-DE" altLang="it-IT" sz="2400"/>
              <a:t>K- Absorption</a:t>
            </a:r>
          </a:p>
        </p:txBody>
      </p:sp>
      <p:sp>
        <p:nvSpPr>
          <p:cNvPr id="7" name="Inhaltsplatzhalter 3"/>
          <p:cNvSpPr txBox="1">
            <a:spLocks/>
          </p:cNvSpPr>
          <p:nvPr/>
        </p:nvSpPr>
        <p:spPr>
          <a:xfrm>
            <a:off x="0" y="2492375"/>
            <a:ext cx="4973638" cy="348615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dirty="0" smtClean="0"/>
              <a:t>Pin down the contribution of the process: </a:t>
            </a:r>
          </a:p>
          <a:p>
            <a:pPr fontAlgn="auto">
              <a:defRPr/>
            </a:pPr>
            <a:r>
              <a:rPr lang="en-US" dirty="0" smtClean="0"/>
              <a:t>                                                         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--&gt; </a:t>
            </a:r>
            <a:r>
              <a:rPr lang="en-US" sz="2400" dirty="0" err="1" smtClean="0">
                <a:latin typeface="Symbol" panose="05050102010706020507" pitchFamily="18" charset="2"/>
              </a:rPr>
              <a:t>Lg</a:t>
            </a:r>
            <a:r>
              <a:rPr lang="en-US" sz="2400" dirty="0" smtClean="0"/>
              <a:t>)</a:t>
            </a: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r>
              <a:rPr lang="en-US" dirty="0" smtClean="0"/>
              <a:t> with respect to processes as:</a:t>
            </a: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en-US" dirty="0" smtClean="0"/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en-US" dirty="0"/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5097463" y="1816100"/>
            <a:ext cx="3703637" cy="3905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de-DE" sz="2400" dirty="0" err="1" smtClean="0"/>
              <a:t>Kaonic</a:t>
            </a:r>
            <a:r>
              <a:rPr lang="de-DE" sz="2400" dirty="0" smtClean="0"/>
              <a:t> </a:t>
            </a:r>
            <a:r>
              <a:rPr lang="de-DE" sz="2400" dirty="0" err="1" smtClean="0"/>
              <a:t>Bound</a:t>
            </a:r>
            <a:r>
              <a:rPr lang="de-DE" sz="2400" dirty="0" smtClean="0"/>
              <a:t> States</a:t>
            </a:r>
            <a:endParaRPr lang="de-DE" sz="2400" dirty="0"/>
          </a:p>
        </p:txBody>
      </p:sp>
      <p:sp>
        <p:nvSpPr>
          <p:cNvPr id="25608" name="Inhaltsplatzhalter 5"/>
          <p:cNvSpPr txBox="1">
            <a:spLocks/>
          </p:cNvSpPr>
          <p:nvPr/>
        </p:nvSpPr>
        <p:spPr bwMode="auto">
          <a:xfrm>
            <a:off x="5116513" y="2643188"/>
            <a:ext cx="3703637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en-US" altLang="it-IT"/>
              <a:t>Search for the formation of the </a:t>
            </a:r>
            <a:r>
              <a:rPr lang="en-US" altLang="it-IT" b="1"/>
              <a:t>ppK</a:t>
            </a:r>
            <a:r>
              <a:rPr lang="en-US" altLang="it-IT" b="1" baseline="30000"/>
              <a:t>-</a:t>
            </a:r>
            <a:r>
              <a:rPr lang="en-US" altLang="it-IT" baseline="30000"/>
              <a:t> </a:t>
            </a:r>
            <a:r>
              <a:rPr lang="en-US" altLang="it-IT"/>
              <a:t>and its decay in:</a:t>
            </a:r>
          </a:p>
        </p:txBody>
      </p:sp>
      <p:pic>
        <p:nvPicPr>
          <p:cNvPr id="25609" name="Bild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933700"/>
            <a:ext cx="31035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Bild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4003675"/>
            <a:ext cx="43894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Bild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54538"/>
            <a:ext cx="3489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Bild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129213"/>
            <a:ext cx="37115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Bild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57625"/>
            <a:ext cx="24352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feld 7"/>
          <p:cNvSpPr txBox="1">
            <a:spLocks noChangeArrowheads="1"/>
          </p:cNvSpPr>
          <p:nvPr/>
        </p:nvSpPr>
        <p:spPr bwMode="auto">
          <a:xfrm>
            <a:off x="5097463" y="4986338"/>
            <a:ext cx="3598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 sz="2000"/>
              <a:t>Yield Extraction and Significance </a:t>
            </a:r>
          </a:p>
        </p:txBody>
      </p:sp>
      <p:sp>
        <p:nvSpPr>
          <p:cNvPr id="25615" name="Textplatzhalter 4"/>
          <p:cNvSpPr txBox="1">
            <a:spLocks/>
          </p:cNvSpPr>
          <p:nvPr/>
        </p:nvSpPr>
        <p:spPr bwMode="auto">
          <a:xfrm>
            <a:off x="2771775" y="1165225"/>
            <a:ext cx="411956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de-DE" altLang="it-IT" sz="3200"/>
              <a:t>Goal of the analysis:</a:t>
            </a:r>
          </a:p>
        </p:txBody>
      </p:sp>
      <p:cxnSp>
        <p:nvCxnSpPr>
          <p:cNvPr id="17" name="Connettore diritto 16"/>
          <p:cNvCxnSpPr/>
          <p:nvPr/>
        </p:nvCxnSpPr>
        <p:spPr>
          <a:xfrm>
            <a:off x="4911725" y="1651000"/>
            <a:ext cx="0" cy="413702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2195513" y="5653088"/>
            <a:ext cx="5667375" cy="584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3200"/>
              <a:t>Free from </a:t>
            </a:r>
            <a:r>
              <a:rPr lang="it-IT" altLang="it-IT" sz="3200">
                <a:latin typeface="Symbol" panose="05050102010706020507" pitchFamily="18" charset="2"/>
              </a:rPr>
              <a:t>S</a:t>
            </a:r>
            <a:r>
              <a:rPr lang="it-IT" altLang="it-IT" sz="3200"/>
              <a:t>N </a:t>
            </a:r>
            <a:r>
              <a:rPr lang="it-IT" altLang="it-IT" sz="3200">
                <a:sym typeface="Wingdings" panose="05000000000000000000" pitchFamily="2" charset="2"/>
              </a:rPr>
              <a:t>--&gt; </a:t>
            </a:r>
            <a:r>
              <a:rPr lang="it-IT" altLang="it-IT" sz="320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it-IT" altLang="it-IT" sz="3200">
                <a:sym typeface="Wingdings" panose="05000000000000000000" pitchFamily="2" charset="2"/>
              </a:rPr>
              <a:t>N background</a:t>
            </a:r>
            <a:endParaRPr lang="it-IT" altLang="it-IT" sz="3200"/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1692275" y="44450"/>
            <a:ext cx="6551613" cy="112236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t-IT" sz="4400" dirty="0" smtClean="0"/>
              <a:t>K</a:t>
            </a:r>
            <a:r>
              <a:rPr lang="it-IT" sz="4400" baseline="30000" dirty="0" smtClean="0"/>
              <a:t>-</a:t>
            </a:r>
            <a:r>
              <a:rPr lang="it-IT" sz="4400" dirty="0" smtClean="0"/>
              <a:t> + </a:t>
            </a:r>
            <a:r>
              <a:rPr lang="it-IT" sz="4400" baseline="30000" dirty="0" smtClean="0"/>
              <a:t>12</a:t>
            </a:r>
            <a:r>
              <a:rPr lang="it-IT" sz="4400" dirty="0" smtClean="0"/>
              <a:t>C -&gt; </a:t>
            </a:r>
            <a:r>
              <a:rPr lang="it-IT" sz="4400" dirty="0" smtClean="0">
                <a:latin typeface="Symbol" panose="05050102010706020507" pitchFamily="18" charset="2"/>
              </a:rPr>
              <a:t>S</a:t>
            </a:r>
            <a:r>
              <a:rPr lang="it-IT" sz="4400" baseline="30000" dirty="0" smtClean="0"/>
              <a:t>0</a:t>
            </a:r>
            <a:r>
              <a:rPr lang="it-IT" sz="4400" dirty="0" smtClean="0"/>
              <a:t>p +A </a:t>
            </a:r>
          </a:p>
          <a:p>
            <a:pPr algn="ctr">
              <a:defRPr/>
            </a:pPr>
            <a:r>
              <a:rPr lang="it-IT" sz="3200" dirty="0" smtClean="0"/>
              <a:t>In DC </a:t>
            </a:r>
            <a:r>
              <a:rPr lang="it-IT" sz="3200" dirty="0" err="1" smtClean="0"/>
              <a:t>wall</a:t>
            </a:r>
            <a:r>
              <a:rPr lang="it-IT" sz="3200" dirty="0" smtClean="0"/>
              <a:t> (</a:t>
            </a:r>
            <a:r>
              <a:rPr lang="it-IT" sz="3200" baseline="30000" dirty="0" smtClean="0"/>
              <a:t>12</a:t>
            </a:r>
            <a:r>
              <a:rPr lang="it-IT" sz="3200" dirty="0" smtClean="0"/>
              <a:t>C+</a:t>
            </a:r>
            <a:r>
              <a:rPr lang="it-IT" sz="3200" baseline="30000" dirty="0" smtClean="0"/>
              <a:t>27</a:t>
            </a:r>
            <a:r>
              <a:rPr lang="it-IT" sz="3200" dirty="0" smtClean="0"/>
              <a:t>Al) 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2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65088" y="692150"/>
            <a:ext cx="1193800" cy="7572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z="2800" dirty="0" smtClean="0"/>
              <a:t>Final fit</a:t>
            </a:r>
            <a:endParaRPr lang="de-DE" sz="2800" dirty="0"/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r="1717" b="35001"/>
          <a:stretch>
            <a:fillRect/>
          </a:stretch>
        </p:blipFill>
        <p:spPr bwMode="auto">
          <a:xfrm>
            <a:off x="2339975" y="1052513"/>
            <a:ext cx="60594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Bild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36963"/>
            <a:ext cx="1262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71450" y="4089400"/>
            <a:ext cx="218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600"/>
              <a:t>From the contributions to the fit, the yields are extracted for K</a:t>
            </a:r>
            <a:r>
              <a:rPr lang="it-IT" altLang="it-IT" sz="1600" baseline="30000"/>
              <a:t>-</a:t>
            </a:r>
            <a:r>
              <a:rPr lang="it-IT" altLang="it-IT" sz="1600"/>
              <a:t> stop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8BC34-96B6-47B7-AD61-B98F461C585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2970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6" t="3558" r="14690" b="82671"/>
          <a:stretch>
            <a:fillRect/>
          </a:stretch>
        </p:blipFill>
        <p:spPr bwMode="auto">
          <a:xfrm>
            <a:off x="33338" y="1352550"/>
            <a:ext cx="2322512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925" y="5183188"/>
            <a:ext cx="2530475" cy="10160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000">
                <a:solidFill>
                  <a:srgbClr val="C00000"/>
                </a:solidFill>
              </a:rPr>
              <a:t>2NA-QF clearly separated</a:t>
            </a:r>
          </a:p>
          <a:p>
            <a:pPr eaLnBrk="1" hangingPunct="1"/>
            <a:r>
              <a:rPr lang="it-IT" altLang="it-IT" sz="2000">
                <a:solidFill>
                  <a:srgbClr val="C00000"/>
                </a:solidFill>
              </a:rPr>
              <a:t>From other processes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1403350" y="115888"/>
            <a:ext cx="6553200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400" dirty="0" smtClean="0"/>
              <a:t>K</a:t>
            </a:r>
            <a:r>
              <a:rPr lang="it-IT" sz="4400" baseline="30000" dirty="0" smtClean="0"/>
              <a:t>-</a:t>
            </a:r>
            <a:r>
              <a:rPr lang="it-IT" sz="4400" dirty="0" smtClean="0"/>
              <a:t> + </a:t>
            </a:r>
            <a:r>
              <a:rPr lang="it-IT" sz="4400" baseline="30000" dirty="0" smtClean="0"/>
              <a:t>12</a:t>
            </a:r>
            <a:r>
              <a:rPr lang="it-IT" sz="4400" dirty="0" smtClean="0"/>
              <a:t>C -&gt; </a:t>
            </a:r>
            <a:r>
              <a:rPr lang="it-IT" sz="4400" dirty="0" smtClean="0">
                <a:latin typeface="Symbol" panose="05050102010706020507" pitchFamily="18" charset="2"/>
              </a:rPr>
              <a:t>S</a:t>
            </a:r>
            <a:r>
              <a:rPr lang="it-IT" sz="4400" baseline="30000" dirty="0" smtClean="0"/>
              <a:t>0</a:t>
            </a:r>
            <a:r>
              <a:rPr lang="it-IT" sz="4400" dirty="0" smtClean="0"/>
              <a:t>p +A</a:t>
            </a:r>
            <a:endParaRPr lang="it-IT" sz="4400" dirty="0"/>
          </a:p>
        </p:txBody>
      </p:sp>
      <p:sp>
        <p:nvSpPr>
          <p:cNvPr id="5" name="Rettangolo 4"/>
          <p:cNvSpPr/>
          <p:nvPr/>
        </p:nvSpPr>
        <p:spPr>
          <a:xfrm>
            <a:off x="6443663" y="1352550"/>
            <a:ext cx="1152525" cy="106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E2382-8568-48EC-B7FB-9C24EE6761D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617788" y="942975"/>
            <a:ext cx="3611562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Absorption </a:t>
            </a:r>
            <a:r>
              <a:rPr lang="de-DE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esults</a:t>
            </a:r>
            <a:endParaRPr lang="de-DE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19250" y="4140200"/>
            <a:ext cx="5976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...is there room for the signal of a </a:t>
            </a:r>
            <a:r>
              <a:rPr lang="it-IT" altLang="it-IT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ppK</a:t>
            </a:r>
            <a:r>
              <a:rPr lang="it-IT" altLang="it-IT" b="1" baseline="30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altLang="it-IT" b="1">
                <a:solidFill>
                  <a:srgbClr val="00B050"/>
                </a:solidFill>
              </a:rPr>
              <a:t> bound state</a:t>
            </a:r>
            <a:r>
              <a:rPr lang="it-IT" altLang="it-IT"/>
              <a:t>?</a:t>
            </a: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304925" y="4508500"/>
            <a:ext cx="71548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/>
              <a:t>Repeat the fit with the inclusion of a simulated bound state in a grid with different values for the Binding Energy and Width:</a:t>
            </a:r>
          </a:p>
          <a:p>
            <a:pPr eaLnBrk="1" hangingPunct="1"/>
            <a:endParaRPr lang="en-US" altLang="it-IT"/>
          </a:p>
          <a:p>
            <a:pPr eaLnBrk="1" hangingPunct="1">
              <a:lnSpc>
                <a:spcPct val="150000"/>
              </a:lnSpc>
            </a:pPr>
            <a:r>
              <a:rPr lang="en-US" altLang="it-IT"/>
              <a:t>	B : 15-75 MeV/c</a:t>
            </a:r>
            <a:r>
              <a:rPr lang="en-US" altLang="it-IT" baseline="30000"/>
              <a:t>2</a:t>
            </a:r>
            <a:r>
              <a:rPr lang="en-US" altLang="it-IT"/>
              <a:t> (15 MeV/c</a:t>
            </a:r>
            <a:r>
              <a:rPr lang="en-US" altLang="it-IT" baseline="30000"/>
              <a:t>2</a:t>
            </a:r>
            <a:r>
              <a:rPr lang="en-US" altLang="it-IT"/>
              <a:t> steps)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it-IT"/>
              <a:t>	</a:t>
            </a:r>
            <a:r>
              <a:rPr lang="en-US" altLang="it-IT">
                <a:latin typeface="Symbol" panose="05050102010706020507" pitchFamily="18" charset="2"/>
              </a:rPr>
              <a:t>G</a:t>
            </a:r>
            <a:r>
              <a:rPr lang="en-US" altLang="it-IT"/>
              <a:t> : 30-70 MeV/c</a:t>
            </a:r>
            <a:r>
              <a:rPr lang="en-US" altLang="it-IT" baseline="30000"/>
              <a:t>2</a:t>
            </a:r>
            <a:r>
              <a:rPr lang="en-US" altLang="it-IT"/>
              <a:t> (20 MeV/c</a:t>
            </a:r>
            <a:r>
              <a:rPr lang="en-US" altLang="it-IT" baseline="30000"/>
              <a:t>2</a:t>
            </a:r>
            <a:r>
              <a:rPr lang="en-US" altLang="it-IT"/>
              <a:t> steps)</a:t>
            </a:r>
            <a:endParaRPr lang="en-US" altLang="it-IT" baseline="30000"/>
          </a:p>
        </p:txBody>
      </p:sp>
      <p:pic>
        <p:nvPicPr>
          <p:cNvPr id="3072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54175"/>
            <a:ext cx="663733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403350" y="115888"/>
            <a:ext cx="6553200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400" dirty="0" smtClean="0"/>
              <a:t>K</a:t>
            </a:r>
            <a:r>
              <a:rPr lang="it-IT" sz="4400" baseline="30000" dirty="0" smtClean="0"/>
              <a:t>-</a:t>
            </a:r>
            <a:r>
              <a:rPr lang="it-IT" sz="4400" dirty="0" smtClean="0"/>
              <a:t> + </a:t>
            </a:r>
            <a:r>
              <a:rPr lang="it-IT" sz="4400" baseline="30000" dirty="0" smtClean="0"/>
              <a:t>12</a:t>
            </a:r>
            <a:r>
              <a:rPr lang="it-IT" sz="4400" dirty="0" smtClean="0"/>
              <a:t>C -&gt; </a:t>
            </a:r>
            <a:r>
              <a:rPr lang="it-IT" sz="4400" dirty="0" smtClean="0">
                <a:latin typeface="Symbol" panose="05050102010706020507" pitchFamily="18" charset="2"/>
              </a:rPr>
              <a:t>S</a:t>
            </a:r>
            <a:r>
              <a:rPr lang="it-IT" sz="4400" baseline="30000" dirty="0" smtClean="0"/>
              <a:t>0</a:t>
            </a:r>
            <a:r>
              <a:rPr lang="it-IT" sz="4400" dirty="0" smtClean="0"/>
              <a:t>p +A</a:t>
            </a:r>
            <a:endParaRPr lang="it-IT" sz="4400" dirty="0"/>
          </a:p>
        </p:txBody>
      </p:sp>
      <p:sp>
        <p:nvSpPr>
          <p:cNvPr id="30730" name="CasellaDiTesto 11"/>
          <p:cNvSpPr txBox="1">
            <a:spLocks noChangeArrowheads="1"/>
          </p:cNvSpPr>
          <p:nvPr/>
        </p:nvSpPr>
        <p:spPr bwMode="auto">
          <a:xfrm>
            <a:off x="5580063" y="5589588"/>
            <a:ext cx="3332162" cy="4000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000"/>
              <a:t>1.74 fb</a:t>
            </a:r>
            <a:r>
              <a:rPr lang="it-IT" altLang="it-IT" sz="2000" baseline="30000"/>
              <a:t>-1</a:t>
            </a:r>
            <a:r>
              <a:rPr lang="it-IT" altLang="it-IT" sz="2000"/>
              <a:t> 2004-2005 KLOE data</a:t>
            </a:r>
          </a:p>
        </p:txBody>
      </p:sp>
      <p:sp>
        <p:nvSpPr>
          <p:cNvPr id="13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pic>
        <p:nvPicPr>
          <p:cNvPr id="31746" name="Bild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133725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feld 7"/>
          <p:cNvSpPr txBox="1">
            <a:spLocks noChangeArrowheads="1"/>
          </p:cNvSpPr>
          <p:nvPr/>
        </p:nvSpPr>
        <p:spPr bwMode="auto">
          <a:xfrm>
            <a:off x="0" y="1844675"/>
            <a:ext cx="22796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/>
              <a:t>Best solution:  </a:t>
            </a:r>
          </a:p>
          <a:p>
            <a:pPr eaLnBrk="1" hangingPunct="1"/>
            <a:r>
              <a:rPr lang="en-US" altLang="it-IT" sz="1600"/>
              <a:t>(best </a:t>
            </a:r>
            <a:r>
              <a:rPr lang="en-US" altLang="it-IT" sz="1600">
                <a:latin typeface="Symbol" panose="05050102010706020507" pitchFamily="18" charset="2"/>
              </a:rPr>
              <a:t>c</a:t>
            </a:r>
            <a:r>
              <a:rPr lang="en-US" altLang="it-IT" sz="1600" baseline="30000"/>
              <a:t>2</a:t>
            </a:r>
            <a:r>
              <a:rPr lang="en-US" altLang="it-IT" sz="1600"/>
              <a:t> and higher yield</a:t>
            </a:r>
            <a:r>
              <a:rPr lang="en-US" altLang="it-IT" sz="1600" b="1"/>
              <a:t>)</a:t>
            </a:r>
          </a:p>
          <a:p>
            <a:pPr eaLnBrk="1" hangingPunct="1"/>
            <a:r>
              <a:rPr lang="en-US" altLang="it-IT" b="1"/>
              <a:t> </a:t>
            </a:r>
            <a:r>
              <a:rPr lang="en-US" altLang="it-IT" b="1">
                <a:solidFill>
                  <a:srgbClr val="00B050"/>
                </a:solidFill>
              </a:rPr>
              <a:t>- B = 45 MeV/c</a:t>
            </a:r>
            <a:r>
              <a:rPr lang="en-US" altLang="it-IT" b="1" baseline="30000">
                <a:solidFill>
                  <a:srgbClr val="00B050"/>
                </a:solidFill>
              </a:rPr>
              <a:t>2</a:t>
            </a:r>
            <a:r>
              <a:rPr lang="en-US" altLang="it-IT" b="1">
                <a:solidFill>
                  <a:srgbClr val="00B050"/>
                </a:solidFill>
              </a:rPr>
              <a:t> </a:t>
            </a:r>
          </a:p>
          <a:p>
            <a:pPr eaLnBrk="1" hangingPunct="1"/>
            <a:r>
              <a:rPr lang="en-US" altLang="it-IT" b="1">
                <a:solidFill>
                  <a:srgbClr val="00B050"/>
                </a:solidFill>
              </a:rPr>
              <a:t> - </a:t>
            </a:r>
            <a:r>
              <a:rPr lang="en-US" altLang="it-IT" b="1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altLang="it-IT" b="1">
                <a:solidFill>
                  <a:srgbClr val="00B050"/>
                </a:solidFill>
              </a:rPr>
              <a:t> = 30 MeV/c</a:t>
            </a:r>
            <a:r>
              <a:rPr lang="en-US" altLang="it-IT" b="1" baseline="30000">
                <a:solidFill>
                  <a:srgbClr val="00B050"/>
                </a:solidFill>
              </a:rPr>
              <a:t>2</a:t>
            </a:r>
            <a:r>
              <a:rPr lang="en-US" altLang="it-IT" b="1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5088" y="10033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z="3200" dirty="0" smtClean="0"/>
              <a:t>Fit with </a:t>
            </a:r>
            <a:r>
              <a:rPr lang="it-IT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ppK</a:t>
            </a:r>
            <a:r>
              <a:rPr lang="it-IT" sz="3200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de-DE" sz="3200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00BAA-1FCA-4346-9111-899680C6A3E7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3175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3714" r="6294" b="83257"/>
          <a:stretch>
            <a:fillRect/>
          </a:stretch>
        </p:blipFill>
        <p:spPr bwMode="auto">
          <a:xfrm>
            <a:off x="0" y="3759200"/>
            <a:ext cx="27463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13575" y="750888"/>
            <a:ext cx="1901825" cy="1265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2028825" y="3271838"/>
            <a:ext cx="519113" cy="52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1753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2315" r="1756" b="34880"/>
          <a:stretch>
            <a:fillRect/>
          </a:stretch>
        </p:blipFill>
        <p:spPr bwMode="auto">
          <a:xfrm>
            <a:off x="2713038" y="1052513"/>
            <a:ext cx="58197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403350" y="115888"/>
            <a:ext cx="6553200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400" dirty="0" smtClean="0"/>
              <a:t>K</a:t>
            </a:r>
            <a:r>
              <a:rPr lang="it-IT" sz="4400" baseline="30000" dirty="0" smtClean="0"/>
              <a:t>-</a:t>
            </a:r>
            <a:r>
              <a:rPr lang="it-IT" sz="4400" dirty="0" smtClean="0"/>
              <a:t> + </a:t>
            </a:r>
            <a:r>
              <a:rPr lang="it-IT" sz="4400" baseline="30000" dirty="0" smtClean="0"/>
              <a:t>12</a:t>
            </a:r>
            <a:r>
              <a:rPr lang="it-IT" sz="4400" dirty="0" smtClean="0"/>
              <a:t>C -&gt; </a:t>
            </a:r>
            <a:r>
              <a:rPr lang="it-IT" sz="4400" dirty="0" smtClean="0">
                <a:latin typeface="Symbol" panose="05050102010706020507" pitchFamily="18" charset="2"/>
              </a:rPr>
              <a:t>S</a:t>
            </a:r>
            <a:r>
              <a:rPr lang="it-IT" sz="4400" baseline="30000" dirty="0" smtClean="0"/>
              <a:t>0</a:t>
            </a:r>
            <a:r>
              <a:rPr lang="it-IT" sz="4400" dirty="0" smtClean="0"/>
              <a:t>p +A</a:t>
            </a:r>
            <a:endParaRPr lang="it-IT" sz="4400" dirty="0"/>
          </a:p>
        </p:txBody>
      </p:sp>
      <p:sp>
        <p:nvSpPr>
          <p:cNvPr id="3" name="Rettangolo 2"/>
          <p:cNvSpPr/>
          <p:nvPr/>
        </p:nvSpPr>
        <p:spPr>
          <a:xfrm>
            <a:off x="2028825" y="3933825"/>
            <a:ext cx="519113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6588125" y="1196975"/>
            <a:ext cx="1152525" cy="106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7092950" y="1773238"/>
            <a:ext cx="1150938" cy="573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9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22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15A8B-EC40-4C84-90CC-7FDA418F4B05}" type="slidenum">
              <a:rPr lang="it-IT" altLang="it-IT"/>
              <a:pPr>
                <a:defRPr/>
              </a:pPr>
              <a:t>3</a:t>
            </a:fld>
            <a:endParaRPr lang="it-IT" alt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307405" y="115888"/>
            <a:ext cx="7585075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KN interaction at low energy</a:t>
            </a:r>
            <a:endParaRPr lang="it-IT" sz="4400" dirty="0"/>
          </a:p>
        </p:txBody>
      </p:sp>
      <p:sp>
        <p:nvSpPr>
          <p:cNvPr id="11270" name="CasellaDiTesto 16"/>
          <p:cNvSpPr txBox="1">
            <a:spLocks noChangeArrowheads="1"/>
          </p:cNvSpPr>
          <p:nvPr/>
        </p:nvSpPr>
        <p:spPr bwMode="auto">
          <a:xfrm>
            <a:off x="2927350" y="981075"/>
            <a:ext cx="3322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K</a:t>
            </a:r>
            <a:r>
              <a:rPr lang="it-IT" altLang="it-IT" baseline="30000"/>
              <a:t>- </a:t>
            </a:r>
            <a:r>
              <a:rPr lang="it-IT" altLang="it-IT"/>
              <a:t>- nucleus potential is </a:t>
            </a:r>
            <a:r>
              <a:rPr lang="it-IT" altLang="it-IT" b="1"/>
              <a:t>attractive</a:t>
            </a:r>
            <a:r>
              <a:rPr lang="it-IT" altLang="it-IT"/>
              <a:t> </a:t>
            </a:r>
            <a:endParaRPr lang="it-IT" altLang="it-IT" baseline="30000"/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1100138" y="1547813"/>
            <a:ext cx="203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Predicted by theory</a:t>
            </a:r>
            <a:endParaRPr lang="it-IT" altLang="it-IT" baseline="30000"/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6027738" y="1489075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Confirmed by kaonic atoms</a:t>
            </a:r>
          </a:p>
        </p:txBody>
      </p:sp>
      <p:pic>
        <p:nvPicPr>
          <p:cNvPr id="1028" name="Picture 4" descr="http://www.oeaw.ac.at/fileadmin/subsites/etc/Institute/SMI/IMG/strang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14588"/>
            <a:ext cx="3960813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116513" y="1998663"/>
            <a:ext cx="4041775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it-IT" altLang="it-IT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M. </a:t>
            </a:r>
            <a:r>
              <a:rPr lang="it-IT" altLang="it-IT" sz="12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Bazzi</a:t>
            </a:r>
            <a:r>
              <a:rPr lang="it-IT" altLang="it-IT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et al.. 2011. (SIDDHARTA </a:t>
            </a:r>
            <a:r>
              <a:rPr lang="it-IT" altLang="it-IT" sz="12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Coll</a:t>
            </a:r>
            <a:r>
              <a:rPr lang="it-IT" altLang="it-IT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.), </a:t>
            </a:r>
            <a:r>
              <a:rPr lang="it-IT" altLang="it-IT" sz="12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Phys</a:t>
            </a:r>
            <a:r>
              <a:rPr lang="it-IT" altLang="it-IT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it-IT" altLang="it-IT" sz="12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Lett</a:t>
            </a:r>
            <a:r>
              <a:rPr lang="it-IT" altLang="it-IT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B704, 113</a:t>
            </a:r>
            <a:r>
              <a:rPr lang="it-IT" altLang="it-IT" sz="1200" dirty="0" smtClean="0">
                <a:latin typeface="+mn-lt"/>
              </a:rPr>
              <a:t>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378075"/>
            <a:ext cx="3922713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96900" y="2060575"/>
            <a:ext cx="2952750" cy="211138"/>
          </a:xfrm>
          <a:custGeom>
            <a:avLst/>
            <a:gdLst>
              <a:gd name="G0" fmla="*/ 13065 1 2"/>
              <a:gd name="G1" fmla="*/ 759 1 2"/>
              <a:gd name="G2" fmla="+- 759 0 0"/>
              <a:gd name="G3" fmla="+- 1306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3065" y="0"/>
                </a:lnTo>
                <a:lnTo>
                  <a:pt x="13065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200" dirty="0">
                <a:solidFill>
                  <a:srgbClr val="292934"/>
                </a:solidFill>
                <a:latin typeface="+mn-lt"/>
              </a:rPr>
              <a:t>D. Cabrera, </a:t>
            </a:r>
            <a:r>
              <a:rPr lang="en-US" altLang="it-IT" sz="1200" dirty="0" smtClean="0">
                <a:solidFill>
                  <a:srgbClr val="292934"/>
                </a:solidFill>
                <a:latin typeface="+mn-lt"/>
              </a:rPr>
              <a:t>et al., PRC90 </a:t>
            </a:r>
            <a:r>
              <a:rPr lang="en-US" altLang="it-IT" sz="1200" dirty="0">
                <a:solidFill>
                  <a:srgbClr val="292934"/>
                </a:solidFill>
                <a:latin typeface="+mn-lt"/>
              </a:rPr>
              <a:t>(2014) 055207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2085975" y="5829300"/>
            <a:ext cx="4471988" cy="36988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Possible influence in nature of neutron stars?</a:t>
            </a:r>
            <a:endParaRPr lang="it-IT" altLang="it-IT" baseline="30000"/>
          </a:p>
        </p:txBody>
      </p:sp>
    </p:spTree>
    <p:extLst>
      <p:ext uri="{BB962C8B-B14F-4D97-AF65-F5344CB8AC3E}">
        <p14:creationId xmlns:p14="http://schemas.microsoft.com/office/powerpoint/2010/main" val="34131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11" grpId="0" animBg="1"/>
      <p:bldP spid="11" grpId="1" animBg="1"/>
      <p:bldP spid="16" grpId="0"/>
      <p:bldP spid="16" grpId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32770" name="Textfeld 7"/>
          <p:cNvSpPr txBox="1">
            <a:spLocks noChangeArrowheads="1"/>
          </p:cNvSpPr>
          <p:nvPr/>
        </p:nvSpPr>
        <p:spPr bwMode="auto">
          <a:xfrm>
            <a:off x="757238" y="1470025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800"/>
              </a:spcAft>
            </a:pPr>
            <a:r>
              <a:rPr lang="en-US" altLang="it-IT"/>
              <a:t>F-test to evaluate the addition of an extra parameter to the fit:	</a:t>
            </a:r>
          </a:p>
        </p:txBody>
      </p:sp>
      <p:pic>
        <p:nvPicPr>
          <p:cNvPr id="9" name="Bild 8" descr="fig9.pn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124075"/>
            <a:ext cx="45974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238125" y="873125"/>
            <a:ext cx="4005263" cy="5318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Evaluation of the significance of the 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ppK</a:t>
            </a:r>
            <a:r>
              <a:rPr lang="it-IT" sz="1800" baseline="300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signal</a:t>
            </a:r>
            <a:endParaRPr lang="de-DE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6BCD6-5918-41CD-B3F7-CA75EEFE2A3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3277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051050"/>
            <a:ext cx="4430713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t="12656"/>
          <a:stretch>
            <a:fillRect/>
          </a:stretch>
        </p:blipFill>
        <p:spPr bwMode="auto">
          <a:xfrm>
            <a:off x="4127500" y="1354138"/>
            <a:ext cx="5016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6159500" y="1768475"/>
            <a:ext cx="290513" cy="927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itolo 1"/>
          <p:cNvSpPr txBox="1">
            <a:spLocks/>
          </p:cNvSpPr>
          <p:nvPr/>
        </p:nvSpPr>
        <p:spPr>
          <a:xfrm>
            <a:off x="1403350" y="115888"/>
            <a:ext cx="6553200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400" dirty="0" smtClean="0"/>
              <a:t>K</a:t>
            </a:r>
            <a:r>
              <a:rPr lang="it-IT" sz="4400" baseline="30000" dirty="0" smtClean="0"/>
              <a:t>-</a:t>
            </a:r>
            <a:r>
              <a:rPr lang="it-IT" sz="4400" dirty="0" smtClean="0"/>
              <a:t> + </a:t>
            </a:r>
            <a:r>
              <a:rPr lang="it-IT" sz="4400" baseline="30000" dirty="0" smtClean="0"/>
              <a:t>12</a:t>
            </a:r>
            <a:r>
              <a:rPr lang="it-IT" sz="4400" dirty="0" smtClean="0"/>
              <a:t>C -&gt; </a:t>
            </a:r>
            <a:r>
              <a:rPr lang="it-IT" sz="4400" dirty="0" smtClean="0">
                <a:latin typeface="Symbol" panose="05050102010706020507" pitchFamily="18" charset="2"/>
              </a:rPr>
              <a:t>S</a:t>
            </a:r>
            <a:r>
              <a:rPr lang="it-IT" sz="4400" baseline="30000" dirty="0" smtClean="0"/>
              <a:t>0</a:t>
            </a:r>
            <a:r>
              <a:rPr lang="it-IT" sz="4400" dirty="0" smtClean="0"/>
              <a:t>p +A</a:t>
            </a:r>
            <a:endParaRPr lang="it-IT" sz="4400" dirty="0"/>
          </a:p>
        </p:txBody>
      </p:sp>
      <p:sp>
        <p:nvSpPr>
          <p:cNvPr id="32779" name="Rettangolo 4"/>
          <p:cNvSpPr>
            <a:spLocks noChangeArrowheads="1"/>
          </p:cNvSpPr>
          <p:nvPr/>
        </p:nvSpPr>
        <p:spPr bwMode="auto">
          <a:xfrm>
            <a:off x="0" y="50276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/>
            <a:r>
              <a:rPr lang="en-US" altLang="it-IT"/>
              <a:t>Significance of “signal” hypothesis w.r.t 	“Null-Hypothesis” (no bound state)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888038" y="2995613"/>
            <a:ext cx="147796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+mn-lt"/>
              </a:rPr>
              <a:t>MINOS 1</a:t>
            </a:r>
            <a:r>
              <a:rPr lang="it-IT" sz="2400" dirty="0">
                <a:latin typeface="Symbol" panose="05050102010706020507" pitchFamily="18" charset="2"/>
              </a:rPr>
              <a:t>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70C0"/>
                </a:solidFill>
                <a:latin typeface="+mn-lt"/>
              </a:rPr>
              <a:t>MINOS 2</a:t>
            </a:r>
            <a:r>
              <a:rPr lang="it-IT" sz="2400" dirty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MINOS 3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32782" name="CasellaDiTesto 2"/>
          <p:cNvSpPr txBox="1">
            <a:spLocks noChangeArrowheads="1"/>
          </p:cNvSpPr>
          <p:nvPr/>
        </p:nvSpPr>
        <p:spPr bwMode="auto">
          <a:xfrm>
            <a:off x="555625" y="5876925"/>
            <a:ext cx="332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P-value = 0.25 --&gt;</a:t>
            </a:r>
            <a:r>
              <a:rPr lang="it-IT" altLang="it-IT">
                <a:sym typeface="Wingdings" panose="05000000000000000000" pitchFamily="2" charset="2"/>
              </a:rPr>
              <a:t> 1</a:t>
            </a:r>
            <a:r>
              <a:rPr lang="it-IT" altLang="it-IT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it-IT" altLang="it-IT">
                <a:sym typeface="Wingdings" panose="05000000000000000000" pitchFamily="2" charset="2"/>
              </a:rPr>
              <a:t> significance </a:t>
            </a:r>
            <a:endParaRPr lang="it-IT" altLang="it-IT"/>
          </a:p>
        </p:txBody>
      </p:sp>
      <p:sp>
        <p:nvSpPr>
          <p:cNvPr id="2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8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30300"/>
            <a:ext cx="9144000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+mn-lt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it-IT" sz="2400" dirty="0">
                <a:latin typeface="+mn-lt"/>
              </a:rPr>
              <a:t> analysis has been completed for events in the DC wall </a:t>
            </a:r>
            <a:r>
              <a:rPr lang="it-IT" sz="2400" b="1" baseline="30000" dirty="0">
                <a:latin typeface="+mn-lt"/>
              </a:rPr>
              <a:t>12</a:t>
            </a:r>
            <a:r>
              <a:rPr lang="it-IT" sz="2400" b="1" dirty="0">
                <a:latin typeface="+mn-lt"/>
              </a:rPr>
              <a:t>C</a:t>
            </a:r>
            <a:r>
              <a:rPr lang="it-IT" sz="2400" dirty="0">
                <a:latin typeface="+mn-lt"/>
              </a:rPr>
              <a:t> + </a:t>
            </a:r>
            <a:r>
              <a:rPr lang="it-IT" sz="2400" baseline="30000" dirty="0">
                <a:latin typeface="+mn-lt"/>
              </a:rPr>
              <a:t>27</a:t>
            </a:r>
            <a:r>
              <a:rPr lang="it-IT" sz="2400" dirty="0">
                <a:latin typeface="+mn-lt"/>
              </a:rPr>
              <a:t>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2400" dirty="0">
              <a:latin typeface="+mn-lt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+mn-lt"/>
              </a:rPr>
              <a:t>Obtention of the 2NA-QF </a:t>
            </a:r>
            <a:r>
              <a:rPr lang="it-IT" sz="2400" dirty="0" err="1">
                <a:latin typeface="+mn-lt"/>
              </a:rPr>
              <a:t>yield</a:t>
            </a:r>
            <a:endParaRPr lang="it-IT" sz="2400" dirty="0">
              <a:latin typeface="+mn-lt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2400" dirty="0">
              <a:latin typeface="+mn-lt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2400" dirty="0">
              <a:latin typeface="+mn-lt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2400" dirty="0">
              <a:latin typeface="+mn-lt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solidFill>
                  <a:srgbClr val="C00000"/>
                </a:solidFill>
                <a:latin typeface="+mn-lt"/>
              </a:rPr>
              <a:t>2NA-QF </a:t>
            </a:r>
            <a:r>
              <a:rPr lang="it-IT" sz="2400" dirty="0" err="1">
                <a:solidFill>
                  <a:srgbClr val="C00000"/>
                </a:solidFill>
                <a:latin typeface="+mn-lt"/>
              </a:rPr>
              <a:t>yield</a:t>
            </a:r>
            <a:r>
              <a:rPr lang="it-IT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+mn-lt"/>
              </a:rPr>
              <a:t>is</a:t>
            </a:r>
            <a:r>
              <a:rPr lang="it-IT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+mn-lt"/>
              </a:rPr>
              <a:t>very</a:t>
            </a:r>
            <a:r>
              <a:rPr lang="it-IT" sz="2400" dirty="0">
                <a:solidFill>
                  <a:srgbClr val="C00000"/>
                </a:solidFill>
                <a:latin typeface="+mn-lt"/>
              </a:rPr>
              <a:t> small w.r.t. </a:t>
            </a:r>
            <a:r>
              <a:rPr lang="it-IT" sz="2400" dirty="0" err="1">
                <a:solidFill>
                  <a:srgbClr val="C00000"/>
                </a:solidFill>
                <a:latin typeface="+mn-lt"/>
              </a:rPr>
              <a:t>all</a:t>
            </a:r>
            <a:r>
              <a:rPr lang="it-IT" sz="2400" dirty="0">
                <a:solidFill>
                  <a:srgbClr val="C00000"/>
                </a:solidFill>
                <a:latin typeface="+mn-lt"/>
              </a:rPr>
              <a:t> 3 body </a:t>
            </a:r>
            <a:r>
              <a:rPr lang="it-IT" sz="2400" dirty="0" err="1">
                <a:solidFill>
                  <a:srgbClr val="C00000"/>
                </a:solidFill>
                <a:latin typeface="+mn-lt"/>
              </a:rPr>
              <a:t>processes</a:t>
            </a:r>
            <a:r>
              <a:rPr lang="it-IT" sz="2400" dirty="0">
                <a:solidFill>
                  <a:srgbClr val="C00000"/>
                </a:solidFill>
                <a:latin typeface="+mn-lt"/>
              </a:rPr>
              <a:t> (3NA, FSI)</a:t>
            </a:r>
            <a:endParaRPr lang="it-IT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+mn-lt"/>
              </a:rPr>
              <a:t>Bound state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ppK</a:t>
            </a:r>
            <a:r>
              <a:rPr lang="it-IT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>
                <a:latin typeface="+mn-lt"/>
              </a:rPr>
              <a:t>yield for B.E. 45 MeV/c</a:t>
            </a:r>
            <a:r>
              <a:rPr lang="it-IT" sz="2400" baseline="30000" dirty="0">
                <a:latin typeface="+mn-lt"/>
              </a:rPr>
              <a:t>2</a:t>
            </a:r>
            <a:r>
              <a:rPr lang="it-IT" sz="2400" dirty="0">
                <a:latin typeface="+mn-lt"/>
              </a:rPr>
              <a:t> and Width 30 MeV/c</a:t>
            </a:r>
            <a:r>
              <a:rPr lang="it-IT" sz="2400" baseline="30000" dirty="0">
                <a:latin typeface="+mn-lt"/>
              </a:rPr>
              <a:t>2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2400" baseline="300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2400" baseline="300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2400" baseline="30000" dirty="0">
              <a:latin typeface="+mn-lt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+mn-lt"/>
              </a:rPr>
              <a:t>the significance of the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ppK</a:t>
            </a:r>
            <a:r>
              <a:rPr lang="it-IT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2400" dirty="0">
                <a:latin typeface="+mn-lt"/>
              </a:rPr>
              <a:t> signal is of 1</a:t>
            </a:r>
            <a:r>
              <a:rPr lang="it-IT" sz="2400" dirty="0">
                <a:latin typeface="Symbol" panose="05050102010706020507" pitchFamily="18" charset="2"/>
              </a:rPr>
              <a:t>s</a:t>
            </a:r>
            <a:r>
              <a:rPr lang="it-IT" sz="2400" dirty="0">
                <a:latin typeface="+mn-lt"/>
              </a:rPr>
              <a:t> according to F-test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AA6B-0D3D-411B-906D-3A12105CA1A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3379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" b="67155"/>
          <a:stretch>
            <a:fillRect/>
          </a:stretch>
        </p:blipFill>
        <p:spPr bwMode="auto">
          <a:xfrm>
            <a:off x="1414463" y="2751138"/>
            <a:ext cx="60801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t="12656"/>
          <a:stretch>
            <a:fillRect/>
          </a:stretch>
        </p:blipFill>
        <p:spPr bwMode="auto">
          <a:xfrm>
            <a:off x="1431925" y="5097463"/>
            <a:ext cx="54578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403350" y="115888"/>
            <a:ext cx="6553200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400" dirty="0" smtClean="0"/>
              <a:t>K</a:t>
            </a:r>
            <a:r>
              <a:rPr lang="it-IT" sz="4400" baseline="30000" dirty="0" smtClean="0"/>
              <a:t>-</a:t>
            </a:r>
            <a:r>
              <a:rPr lang="it-IT" sz="4400" dirty="0" smtClean="0"/>
              <a:t> + </a:t>
            </a:r>
            <a:r>
              <a:rPr lang="it-IT" sz="4400" baseline="30000" dirty="0" smtClean="0"/>
              <a:t>12</a:t>
            </a:r>
            <a:r>
              <a:rPr lang="it-IT" sz="4400" dirty="0" smtClean="0"/>
              <a:t>C -&gt; </a:t>
            </a:r>
            <a:r>
              <a:rPr lang="it-IT" sz="4400" dirty="0" smtClean="0">
                <a:latin typeface="Symbol" panose="05050102010706020507" pitchFamily="18" charset="2"/>
              </a:rPr>
              <a:t>S</a:t>
            </a:r>
            <a:r>
              <a:rPr lang="it-IT" sz="4400" baseline="30000" dirty="0" smtClean="0"/>
              <a:t>0</a:t>
            </a:r>
            <a:r>
              <a:rPr lang="it-IT" sz="4400" dirty="0" smtClean="0"/>
              <a:t>p +A</a:t>
            </a:r>
            <a:endParaRPr lang="it-IT" sz="4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54088"/>
            <a:ext cx="7145338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4284663" y="4318000"/>
            <a:ext cx="48593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800"/>
              <a:t>Recently published in </a:t>
            </a:r>
          </a:p>
          <a:p>
            <a:pPr eaLnBrk="1" hangingPunct="1"/>
            <a:r>
              <a:rPr lang="it-IT" altLang="it-IT" sz="2800"/>
              <a:t>Phys. Lett. B758 (2016) 134-139 </a:t>
            </a:r>
          </a:p>
        </p:txBody>
      </p:sp>
      <p:sp>
        <p:nvSpPr>
          <p:cNvPr id="15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7171" y="3812192"/>
            <a:ext cx="4049235" cy="252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702337" y="3803049"/>
            <a:ext cx="4114545" cy="2564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592616" y="1193252"/>
            <a:ext cx="4093646" cy="263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06808" y="1233418"/>
            <a:ext cx="3999598" cy="25738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2699792" y="836613"/>
            <a:ext cx="3138954" cy="424452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177">
                <a:latin typeface="Liberation Sans" pitchFamily="34"/>
                <a:ea typeface="Droid Sans Fallback" pitchFamily="2"/>
                <a:cs typeface="FreeSans" pitchFamily="2"/>
              </a:rPr>
              <a:t>Total reduced</a:t>
            </a:r>
            <a:r>
              <a:rPr lang="it-IT" sz="2177">
                <a:latin typeface="Symbol" pitchFamily="18"/>
                <a:ea typeface="Droid Sans Fallback" pitchFamily="2"/>
                <a:cs typeface="FreeSans" pitchFamily="2"/>
              </a:rPr>
              <a:t>  c</a:t>
            </a:r>
            <a:r>
              <a:rPr lang="it-IT" sz="2177" baseline="33000">
                <a:latin typeface="Liberation Sans" pitchFamily="18"/>
                <a:ea typeface="Droid Sans Fallback" pitchFamily="2"/>
                <a:cs typeface="FreeSans" pitchFamily="2"/>
              </a:rPr>
              <a:t>2</a:t>
            </a:r>
            <a:r>
              <a:rPr lang="it-IT" sz="2177">
                <a:latin typeface="Liberation Sans" pitchFamily="18"/>
                <a:ea typeface="Droid Sans Fallback" pitchFamily="2"/>
                <a:cs typeface="FreeSans" pitchFamily="2"/>
              </a:rPr>
              <a:t> = 0.9435</a:t>
            </a:r>
          </a:p>
        </p:txBody>
      </p:sp>
      <p:sp>
        <p:nvSpPr>
          <p:cNvPr id="9" name="CasellaDiTesto 8"/>
          <p:cNvSpPr txBox="1"/>
          <p:nvPr/>
        </p:nvSpPr>
        <p:spPr>
          <a:xfrm rot="2700000">
            <a:off x="301630" y="2989012"/>
            <a:ext cx="1607958" cy="56397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633" b="1" dirty="0">
                <a:solidFill>
                  <a:srgbClr val="0066FF"/>
                </a:solidFill>
                <a:latin typeface="Liberation Sans" pitchFamily="18"/>
                <a:ea typeface="Droid Sans Fallback" pitchFamily="2"/>
                <a:cs typeface="FreeSans" pitchFamily="2"/>
              </a:rPr>
              <a:t>NOT TO BE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33" b="1" dirty="0">
                <a:solidFill>
                  <a:srgbClr val="0066FF"/>
                </a:solidFill>
                <a:latin typeface="Liberation Sans" pitchFamily="18"/>
                <a:ea typeface="Droid Sans Fallback" pitchFamily="2"/>
                <a:cs typeface="FreeSans" pitchFamily="2"/>
              </a:rPr>
              <a:t>DISTRIBUTED</a:t>
            </a:r>
          </a:p>
        </p:txBody>
      </p:sp>
      <p:sp>
        <p:nvSpPr>
          <p:cNvPr id="10" name="CasellaDiTesto 9"/>
          <p:cNvSpPr txBox="1"/>
          <p:nvPr/>
        </p:nvSpPr>
        <p:spPr>
          <a:xfrm rot="2700000">
            <a:off x="301957" y="5372835"/>
            <a:ext cx="1607958" cy="56397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633" b="1">
                <a:solidFill>
                  <a:srgbClr val="0066FF"/>
                </a:solidFill>
                <a:latin typeface="Liberation Sans" pitchFamily="18"/>
                <a:ea typeface="Droid Sans Fallback" pitchFamily="2"/>
                <a:cs typeface="FreeSans" pitchFamily="2"/>
              </a:rPr>
              <a:t>NOT TO BE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33" b="1">
                <a:solidFill>
                  <a:srgbClr val="0066FF"/>
                </a:solidFill>
                <a:latin typeface="Liberation Sans" pitchFamily="18"/>
                <a:ea typeface="Droid Sans Fallback" pitchFamily="2"/>
                <a:cs typeface="FreeSans" pitchFamily="2"/>
              </a:rPr>
              <a:t>DISTRIBUTED</a:t>
            </a:r>
          </a:p>
        </p:txBody>
      </p:sp>
      <p:sp>
        <p:nvSpPr>
          <p:cNvPr id="11" name="CasellaDiTesto 10"/>
          <p:cNvSpPr txBox="1"/>
          <p:nvPr/>
        </p:nvSpPr>
        <p:spPr>
          <a:xfrm rot="2700000">
            <a:off x="6695830" y="4574418"/>
            <a:ext cx="1607958" cy="56397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633" b="1">
                <a:solidFill>
                  <a:srgbClr val="0066FF"/>
                </a:solidFill>
                <a:latin typeface="Liberation Sans" pitchFamily="18"/>
                <a:ea typeface="Droid Sans Fallback" pitchFamily="2"/>
                <a:cs typeface="FreeSans" pitchFamily="2"/>
              </a:rPr>
              <a:t>NOT TO BE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33" b="1">
                <a:solidFill>
                  <a:srgbClr val="0066FF"/>
                </a:solidFill>
                <a:latin typeface="Liberation Sans" pitchFamily="18"/>
                <a:ea typeface="Droid Sans Fallback" pitchFamily="2"/>
                <a:cs typeface="FreeSans" pitchFamily="2"/>
              </a:rPr>
              <a:t>DISTRIBUTED</a:t>
            </a:r>
          </a:p>
        </p:txBody>
      </p:sp>
      <p:sp>
        <p:nvSpPr>
          <p:cNvPr id="12" name="CasellaDiTesto 11"/>
          <p:cNvSpPr txBox="1"/>
          <p:nvPr/>
        </p:nvSpPr>
        <p:spPr>
          <a:xfrm rot="900000">
            <a:off x="6108758" y="2191086"/>
            <a:ext cx="1607958" cy="56397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633" b="1">
                <a:solidFill>
                  <a:srgbClr val="0066FF"/>
                </a:solidFill>
                <a:latin typeface="Liberation Sans" pitchFamily="18"/>
                <a:ea typeface="Droid Sans Fallback" pitchFamily="2"/>
                <a:cs typeface="FreeSans" pitchFamily="2"/>
              </a:rPr>
              <a:t>NOT TO BE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33" b="1">
                <a:solidFill>
                  <a:srgbClr val="0066FF"/>
                </a:solidFill>
                <a:latin typeface="Liberation Sans" pitchFamily="18"/>
                <a:ea typeface="Droid Sans Fallback" pitchFamily="2"/>
                <a:cs typeface="FreeSans" pitchFamily="2"/>
              </a:rPr>
              <a:t>DISTRIBUTED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403350" y="115888"/>
            <a:ext cx="6553200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400" dirty="0" smtClean="0"/>
              <a:t>K</a:t>
            </a:r>
            <a:r>
              <a:rPr lang="it-IT" sz="4400" baseline="30000" dirty="0" smtClean="0"/>
              <a:t>-</a:t>
            </a:r>
            <a:r>
              <a:rPr lang="it-IT" sz="4400" dirty="0" smtClean="0"/>
              <a:t> + </a:t>
            </a:r>
            <a:r>
              <a:rPr lang="it-IT" sz="4400" baseline="30000" dirty="0" smtClean="0"/>
              <a:t>12</a:t>
            </a:r>
            <a:r>
              <a:rPr lang="it-IT" sz="4400" dirty="0" smtClean="0"/>
              <a:t>C -&gt; </a:t>
            </a:r>
            <a:r>
              <a:rPr lang="it-IT" sz="4400" dirty="0" err="1" smtClean="0">
                <a:latin typeface="Symbol" panose="05050102010706020507" pitchFamily="18" charset="2"/>
              </a:rPr>
              <a:t>L</a:t>
            </a:r>
            <a:r>
              <a:rPr lang="it-IT" sz="4400" dirty="0" err="1" smtClean="0"/>
              <a:t>p</a:t>
            </a:r>
            <a:r>
              <a:rPr lang="it-IT" sz="4400" dirty="0" smtClean="0"/>
              <a:t> +A</a:t>
            </a:r>
            <a:endParaRPr lang="it-IT" sz="4400" dirty="0"/>
          </a:p>
        </p:txBody>
      </p:sp>
      <p:sp>
        <p:nvSpPr>
          <p:cNvPr id="15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76209" y="3274167"/>
            <a:ext cx="7484759" cy="365205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b="1" dirty="0" err="1">
                <a:latin typeface="Liberation Sans" pitchFamily="18"/>
                <a:ea typeface="Droid Sans Fallback" pitchFamily="2"/>
                <a:cs typeface="FreeSans" pitchFamily="2"/>
              </a:rPr>
              <a:t>Obtained</a:t>
            </a:r>
            <a:r>
              <a:rPr lang="it-IT" b="1" dirty="0">
                <a:latin typeface="Liberation Sans" pitchFamily="18"/>
                <a:ea typeface="Droid Sans Fallback" pitchFamily="2"/>
                <a:cs typeface="FreeSans" pitchFamily="2"/>
              </a:rPr>
              <a:t> Multi-</a:t>
            </a:r>
            <a:r>
              <a:rPr lang="it-IT" b="1" dirty="0" err="1">
                <a:latin typeface="Liberation Sans" pitchFamily="18"/>
                <a:ea typeface="Droid Sans Fallback" pitchFamily="2"/>
                <a:cs typeface="FreeSans" pitchFamily="2"/>
              </a:rPr>
              <a:t>nucleon</a:t>
            </a:r>
            <a:r>
              <a:rPr lang="it-IT" b="1" dirty="0">
                <a:latin typeface="Liberation Sans" pitchFamily="18"/>
                <a:ea typeface="Droid Sans Fallback" pitchFamily="2"/>
                <a:cs typeface="FreeSans" pitchFamily="2"/>
              </a:rPr>
              <a:t> </a:t>
            </a:r>
            <a:r>
              <a:rPr lang="it-IT" b="1" dirty="0" err="1">
                <a:latin typeface="Liberation Sans" pitchFamily="18"/>
                <a:ea typeface="Droid Sans Fallback" pitchFamily="2"/>
                <a:cs typeface="FreeSans" pitchFamily="2"/>
              </a:rPr>
              <a:t>yield</a:t>
            </a:r>
            <a:r>
              <a:rPr lang="it-IT" dirty="0">
                <a:latin typeface="Liberation Sans" pitchFamily="18"/>
                <a:ea typeface="Droid Sans Fallback" pitchFamily="2"/>
                <a:cs typeface="FreeSans" pitchFamily="2"/>
              </a:rPr>
              <a:t> </a:t>
            </a:r>
            <a:r>
              <a:rPr lang="it-IT" dirty="0">
                <a:latin typeface="Symbol" pitchFamily="18"/>
                <a:ea typeface="Droid Sans Fallback" pitchFamily="2"/>
                <a:cs typeface="FreeSans" pitchFamily="2"/>
              </a:rPr>
              <a:t>L </a:t>
            </a:r>
            <a:r>
              <a:rPr lang="it-IT" dirty="0">
                <a:latin typeface="Liberation Sans" pitchFamily="34"/>
                <a:ea typeface="Droid Sans Fallback" pitchFamily="2"/>
                <a:cs typeface="FreeSans" pitchFamily="2"/>
              </a:rPr>
              <a:t>(</a:t>
            </a:r>
            <a:r>
              <a:rPr lang="it-IT" dirty="0">
                <a:latin typeface="Symbol" pitchFamily="18"/>
                <a:ea typeface="Droid Sans Fallback" pitchFamily="2"/>
                <a:cs typeface="FreeSans" pitchFamily="2"/>
              </a:rPr>
              <a:t>S</a:t>
            </a:r>
            <a:r>
              <a:rPr lang="it-IT" baseline="33000" dirty="0">
                <a:latin typeface="Liberation Sans" pitchFamily="34"/>
                <a:ea typeface="Droid Sans Fallback" pitchFamily="2"/>
                <a:cs typeface="FreeSans" pitchFamily="2"/>
              </a:rPr>
              <a:t>0</a:t>
            </a:r>
            <a:r>
              <a:rPr lang="it-IT" dirty="0">
                <a:latin typeface="Liberation Sans" pitchFamily="18"/>
                <a:ea typeface="Droid Sans Fallback" pitchFamily="2"/>
                <a:cs typeface="FreeSans" pitchFamily="2"/>
              </a:rPr>
              <a:t>) p = ( 17.0 </a:t>
            </a:r>
            <a:r>
              <a:rPr lang="it-IT" altLang="zh-CN" dirty="0">
                <a:latin typeface="Liberation Sans" pitchFamily="34"/>
                <a:ea typeface="Liberation Sans" pitchFamily="34"/>
                <a:cs typeface="Liberation Sans" pitchFamily="34"/>
              </a:rPr>
              <a:t>±</a:t>
            </a:r>
            <a:r>
              <a:rPr lang="it-IT" dirty="0">
                <a:latin typeface="Liberation Sans" pitchFamily="18"/>
                <a:ea typeface="Droid Sans Fallback" pitchFamily="2"/>
                <a:cs typeface="FreeSans" pitchFamily="2"/>
              </a:rPr>
              <a:t> 2.4 </a:t>
            </a:r>
            <a:r>
              <a:rPr lang="it-IT" dirty="0" err="1">
                <a:latin typeface="Liberation Sans" pitchFamily="18"/>
                <a:ea typeface="Droid Sans Fallback" pitchFamily="2"/>
                <a:cs typeface="FreeSans" pitchFamily="2"/>
              </a:rPr>
              <a:t>stat</a:t>
            </a:r>
            <a:r>
              <a:rPr lang="it-IT" dirty="0">
                <a:latin typeface="Liberation Sans" pitchFamily="18"/>
                <a:ea typeface="Droid Sans Fallback" pitchFamily="2"/>
                <a:cs typeface="FreeSans" pitchFamily="2"/>
              </a:rPr>
              <a:t>. </a:t>
            </a:r>
            <a:r>
              <a:rPr lang="it-IT" baseline="33000" dirty="0">
                <a:latin typeface="Liberation Sans" pitchFamily="18"/>
                <a:ea typeface="Droid Sans Fallback" pitchFamily="2"/>
                <a:cs typeface="FreeSans" pitchFamily="2"/>
              </a:rPr>
              <a:t>+2.7 </a:t>
            </a:r>
            <a:r>
              <a:rPr lang="it-IT" dirty="0" err="1">
                <a:latin typeface="Liberation Sans" pitchFamily="18"/>
                <a:ea typeface="Droid Sans Fallback" pitchFamily="2"/>
                <a:cs typeface="FreeSans" pitchFamily="2"/>
              </a:rPr>
              <a:t>syst</a:t>
            </a:r>
            <a:r>
              <a:rPr lang="it-IT" dirty="0">
                <a:latin typeface="Liberation Sans" pitchFamily="18"/>
                <a:ea typeface="Droid Sans Fallback" pitchFamily="2"/>
                <a:cs typeface="FreeSans" pitchFamily="2"/>
              </a:rPr>
              <a:t>. ) %/K</a:t>
            </a:r>
            <a:r>
              <a:rPr lang="it-IT" baseline="30000" dirty="0">
                <a:latin typeface="Liberation Sans" pitchFamily="18"/>
                <a:ea typeface="Droid Sans Fallback" pitchFamily="2"/>
                <a:cs typeface="FreeSans" pitchFamily="2"/>
              </a:rPr>
              <a:t>-</a:t>
            </a:r>
            <a:r>
              <a:rPr lang="it-IT" dirty="0">
                <a:latin typeface="Liberation Sans" pitchFamily="18"/>
                <a:ea typeface="Droid Sans Fallback" pitchFamily="2"/>
                <a:cs typeface="FreeSans" pitchFamily="2"/>
              </a:rPr>
              <a:t>stop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434854" y="3762980"/>
            <a:ext cx="5803210" cy="1045456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814">
                <a:latin typeface="Liberation Sans" pitchFamily="18"/>
                <a:ea typeface="Droid Sans Fallback" pitchFamily="2"/>
                <a:cs typeface="FreeSans" pitchFamily="2"/>
              </a:rPr>
              <a:t>comparable with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814">
                <a:latin typeface="Liberation Sans" pitchFamily="18"/>
                <a:ea typeface="Droid Sans Fallback" pitchFamily="2"/>
                <a:cs typeface="FreeSans" pitchFamily="2"/>
              </a:rPr>
              <a:t>Yield(K</a:t>
            </a:r>
            <a:r>
              <a:rPr lang="it-IT" sz="1814" baseline="30000">
                <a:latin typeface="Liberation Sans" pitchFamily="18"/>
                <a:ea typeface="Droid Sans Fallback" pitchFamily="2"/>
                <a:cs typeface="FreeSans" pitchFamily="2"/>
              </a:rPr>
              <a:t>- 4</a:t>
            </a:r>
            <a:r>
              <a:rPr lang="it-IT" sz="1814">
                <a:latin typeface="Liberation Sans" pitchFamily="18"/>
                <a:ea typeface="Droid Sans Fallback" pitchFamily="2"/>
                <a:cs typeface="FreeSans" pitchFamily="2"/>
              </a:rPr>
              <a:t>He → </a:t>
            </a:r>
            <a:r>
              <a:rPr lang="it-IT" sz="1814">
                <a:latin typeface="Symbol" pitchFamily="18"/>
                <a:ea typeface="Droid Sans Fallback" pitchFamily="2"/>
                <a:cs typeface="FreeSans" pitchFamily="2"/>
              </a:rPr>
              <a:t>L </a:t>
            </a:r>
            <a:r>
              <a:rPr lang="it-IT" sz="1814">
                <a:latin typeface="Liberation Sans" pitchFamily="34"/>
                <a:ea typeface="Droid Sans Fallback" pitchFamily="2"/>
                <a:cs typeface="FreeSans" pitchFamily="2"/>
              </a:rPr>
              <a:t>(</a:t>
            </a:r>
            <a:r>
              <a:rPr lang="it-IT" sz="1814">
                <a:latin typeface="Symbol" pitchFamily="18"/>
                <a:ea typeface="Droid Sans Fallback" pitchFamily="2"/>
                <a:cs typeface="FreeSans" pitchFamily="2"/>
              </a:rPr>
              <a:t>S</a:t>
            </a:r>
            <a:r>
              <a:rPr lang="it-IT" sz="1814" baseline="33000">
                <a:latin typeface="Liberation Sans" pitchFamily="34"/>
                <a:ea typeface="Droid Sans Fallback" pitchFamily="2"/>
                <a:cs typeface="FreeSans" pitchFamily="2"/>
              </a:rPr>
              <a:t>0</a:t>
            </a:r>
            <a:r>
              <a:rPr lang="it-IT" sz="1814">
                <a:latin typeface="Liberation Sans" pitchFamily="18"/>
                <a:ea typeface="Droid Sans Fallback" pitchFamily="2"/>
                <a:cs typeface="FreeSans" pitchFamily="2"/>
              </a:rPr>
              <a:t>)   (no pion) ) = (11.7 </a:t>
            </a:r>
            <a:r>
              <a:rPr lang="it-IT" altLang="zh-CN" sz="2177">
                <a:latin typeface="Liberation Sans" pitchFamily="34"/>
                <a:ea typeface="Liberation Sans" pitchFamily="34"/>
                <a:cs typeface="Liberation Sans" pitchFamily="34"/>
              </a:rPr>
              <a:t>±</a:t>
            </a:r>
            <a:r>
              <a:rPr lang="it-IT" sz="1814">
                <a:latin typeface="Liberation Sans" pitchFamily="18"/>
                <a:ea typeface="Droid Sans Fallback" pitchFamily="2"/>
                <a:cs typeface="FreeSans" pitchFamily="2"/>
              </a:rPr>
              <a:t> 2.4)% / K</a:t>
            </a:r>
            <a:r>
              <a:rPr lang="it-IT" sz="1814" baseline="30000">
                <a:latin typeface="Liberation Sans" pitchFamily="18"/>
                <a:ea typeface="Droid Sans Fallback" pitchFamily="2"/>
                <a:cs typeface="FreeSans" pitchFamily="2"/>
              </a:rPr>
              <a:t>-</a:t>
            </a:r>
            <a:r>
              <a:rPr lang="it-IT" sz="1814">
                <a:latin typeface="Liberation Sans" pitchFamily="18"/>
                <a:ea typeface="Droid Sans Fallback" pitchFamily="2"/>
                <a:cs typeface="FreeSans" pitchFamily="2"/>
              </a:rPr>
              <a:t>stop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270">
              <a:latin typeface="Liberation Sans" pitchFamily="18"/>
              <a:ea typeface="Droid Sans Fallback" pitchFamily="2"/>
              <a:cs typeface="FreeSans" pitchFamily="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270">
                <a:latin typeface="Liberation Sans" pitchFamily="18"/>
                <a:ea typeface="Droid Sans Fallback" pitchFamily="2"/>
                <a:cs typeface="FreeSans" pitchFamily="2"/>
              </a:rPr>
              <a:t>[P.A. Katz et al., Physical Review D, Vol. 1, no.5 (1970) ]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73436" y="3300145"/>
            <a:ext cx="5659901" cy="347893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atin typeface="Liberation Sans" pitchFamily="18"/>
                <a:ea typeface="Droid Sans Fallback" pitchFamily="2"/>
                <a:cs typeface="FreeSans" pitchFamily="2"/>
              </a:rPr>
              <a:t>                                                                                           </a:t>
            </a:r>
            <a:r>
              <a:rPr lang="it-IT" baseline="-33000" dirty="0">
                <a:latin typeface="Liberation Sans" pitchFamily="18"/>
                <a:ea typeface="Droid Sans Fallback" pitchFamily="2"/>
                <a:cs typeface="FreeSans" pitchFamily="2"/>
              </a:rPr>
              <a:t>-3.2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98585" y="4904623"/>
            <a:ext cx="7283180" cy="63066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atin typeface="Liberation Sans" pitchFamily="18"/>
                <a:ea typeface="Droid Sans Fallback" pitchFamily="2"/>
                <a:cs typeface="FreeSans" pitchFamily="2"/>
              </a:rPr>
              <a:t>From the ratio </a:t>
            </a:r>
            <a:r>
              <a:rPr lang="it-IT" dirty="0" err="1">
                <a:latin typeface="Liberation Sans" pitchFamily="18"/>
                <a:ea typeface="Droid Sans Fallback" pitchFamily="2"/>
                <a:cs typeface="FreeSans" pitchFamily="2"/>
              </a:rPr>
              <a:t>between</a:t>
            </a:r>
            <a:r>
              <a:rPr lang="it-IT" dirty="0">
                <a:latin typeface="Liberation Sans" pitchFamily="18"/>
                <a:ea typeface="Droid Sans Fallback" pitchFamily="2"/>
                <a:cs typeface="FreeSans" pitchFamily="2"/>
              </a:rPr>
              <a:t> the 2NA-QF </a:t>
            </a:r>
            <a:r>
              <a:rPr lang="it-IT" dirty="0" err="1">
                <a:latin typeface="Symbol" pitchFamily="18"/>
                <a:ea typeface="Droid Sans Fallback" pitchFamily="2"/>
                <a:cs typeface="FreeSans" pitchFamily="2"/>
              </a:rPr>
              <a:t>L</a:t>
            </a:r>
            <a:r>
              <a:rPr lang="it-IT" dirty="0" err="1">
                <a:latin typeface="Liberation Sans" pitchFamily="18"/>
                <a:ea typeface="Droid Sans Fallback" pitchFamily="2"/>
                <a:cs typeface="FreeSans" pitchFamily="2"/>
              </a:rPr>
              <a:t>p</a:t>
            </a:r>
            <a:r>
              <a:rPr lang="it-IT" dirty="0">
                <a:latin typeface="Liberation Sans" pitchFamily="18"/>
                <a:ea typeface="Droid Sans Fallback" pitchFamily="2"/>
                <a:cs typeface="FreeSans" pitchFamily="2"/>
              </a:rPr>
              <a:t> and </a:t>
            </a:r>
            <a:r>
              <a:rPr lang="it-IT" dirty="0">
                <a:latin typeface="Symbol" pitchFamily="18"/>
                <a:ea typeface="Droid Sans Fallback" pitchFamily="2"/>
                <a:cs typeface="FreeSans" pitchFamily="2"/>
              </a:rPr>
              <a:t>S</a:t>
            </a:r>
            <a:r>
              <a:rPr lang="it-IT" baseline="33000" dirty="0">
                <a:latin typeface="Liberation Sans" pitchFamily="18"/>
                <a:ea typeface="Droid Sans Fallback" pitchFamily="2"/>
                <a:cs typeface="FreeSans" pitchFamily="2"/>
              </a:rPr>
              <a:t>0</a:t>
            </a:r>
            <a:r>
              <a:rPr lang="it-IT" dirty="0">
                <a:latin typeface="Liberation Sans" pitchFamily="18"/>
                <a:ea typeface="Droid Sans Fallback" pitchFamily="2"/>
                <a:cs typeface="FreeSans" pitchFamily="2"/>
              </a:rPr>
              <a:t>p </a:t>
            </a:r>
            <a:r>
              <a:rPr lang="it-IT" dirty="0" err="1">
                <a:latin typeface="Liberation Sans" pitchFamily="18"/>
                <a:ea typeface="Droid Sans Fallback" pitchFamily="2"/>
                <a:cs typeface="FreeSans" pitchFamily="2"/>
              </a:rPr>
              <a:t>yields</a:t>
            </a:r>
            <a:r>
              <a:rPr lang="it-IT" dirty="0">
                <a:latin typeface="Liberation Sans" pitchFamily="18"/>
                <a:ea typeface="Droid Sans Fallback" pitchFamily="2"/>
                <a:cs typeface="FreeSans" pitchFamily="2"/>
              </a:rPr>
              <a:t> </a:t>
            </a:r>
            <a:r>
              <a:rPr lang="it-IT" dirty="0" err="1">
                <a:latin typeface="Liberation Sans" pitchFamily="18"/>
                <a:ea typeface="Droid Sans Fallback" pitchFamily="2"/>
                <a:cs typeface="FreeSans" pitchFamily="2"/>
              </a:rPr>
              <a:t>we</a:t>
            </a:r>
            <a:r>
              <a:rPr lang="it-IT" dirty="0">
                <a:latin typeface="Liberation Sans" pitchFamily="18"/>
                <a:ea typeface="Droid Sans Fallback" pitchFamily="2"/>
                <a:cs typeface="FreeSans" pitchFamily="2"/>
              </a:rPr>
              <a:t> </a:t>
            </a:r>
            <a:r>
              <a:rPr lang="it-IT" dirty="0" err="1">
                <a:latin typeface="Liberation Sans" pitchFamily="18"/>
                <a:ea typeface="Droid Sans Fallback" pitchFamily="2"/>
                <a:cs typeface="FreeSans" pitchFamily="2"/>
              </a:rPr>
              <a:t>extracted</a:t>
            </a:r>
            <a:r>
              <a:rPr lang="it-IT" dirty="0">
                <a:latin typeface="Liberation Sans" pitchFamily="18"/>
                <a:ea typeface="Droid Sans Fallback" pitchFamily="2"/>
                <a:cs typeface="FreeSans" pitchFamily="2"/>
              </a:rPr>
              <a:t> </a:t>
            </a:r>
            <a:r>
              <a:rPr lang="it-IT" b="1" dirty="0">
                <a:latin typeface="Liberation Sans" pitchFamily="18"/>
                <a:ea typeface="Droid Sans Fallback" pitchFamily="2"/>
                <a:cs typeface="FreeSans" pitchFamily="2"/>
              </a:rPr>
              <a:t>the ratio </a:t>
            </a:r>
            <a:r>
              <a:rPr lang="it-IT" b="1" dirty="0" err="1">
                <a:latin typeface="Liberation Sans" pitchFamily="18"/>
                <a:ea typeface="Droid Sans Fallback" pitchFamily="2"/>
                <a:cs typeface="FreeSans" pitchFamily="2"/>
              </a:rPr>
              <a:t>between</a:t>
            </a:r>
            <a:r>
              <a:rPr lang="it-IT" dirty="0">
                <a:latin typeface="Liberation Sans" pitchFamily="18"/>
                <a:ea typeface="Droid Sans Fallback" pitchFamily="2"/>
                <a:cs typeface="FreeSans" pitchFamily="2"/>
              </a:rPr>
              <a:t> the </a:t>
            </a:r>
            <a:r>
              <a:rPr lang="it-IT" dirty="0" err="1">
                <a:latin typeface="Liberation Sans" pitchFamily="18"/>
                <a:ea typeface="Droid Sans Fallback" pitchFamily="2"/>
                <a:cs typeface="FreeSans" pitchFamily="2"/>
              </a:rPr>
              <a:t>modulus</a:t>
            </a:r>
            <a:r>
              <a:rPr lang="it-IT" dirty="0">
                <a:latin typeface="Liberation Sans" pitchFamily="18"/>
                <a:ea typeface="Droid Sans Fallback" pitchFamily="2"/>
                <a:cs typeface="FreeSans" pitchFamily="2"/>
              </a:rPr>
              <a:t> of the </a:t>
            </a:r>
            <a:r>
              <a:rPr lang="it-IT" b="1" dirty="0" err="1">
                <a:latin typeface="Liberation Sans" pitchFamily="18"/>
                <a:ea typeface="Droid Sans Fallback" pitchFamily="2"/>
                <a:cs typeface="FreeSans" pitchFamily="2"/>
              </a:rPr>
              <a:t>transition</a:t>
            </a:r>
            <a:r>
              <a:rPr lang="it-IT" b="1" dirty="0">
                <a:latin typeface="Liberation Sans" pitchFamily="18"/>
                <a:ea typeface="Droid Sans Fallback" pitchFamily="2"/>
                <a:cs typeface="FreeSans" pitchFamily="2"/>
              </a:rPr>
              <a:t> </a:t>
            </a:r>
            <a:r>
              <a:rPr lang="it-IT" b="1" dirty="0" err="1">
                <a:latin typeface="Liberation Sans" pitchFamily="18"/>
                <a:ea typeface="Droid Sans Fallback" pitchFamily="2"/>
                <a:cs typeface="FreeSans" pitchFamily="2"/>
              </a:rPr>
              <a:t>amplitudes</a:t>
            </a:r>
            <a:endParaRPr lang="it-IT" b="1" dirty="0"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47100" y="914703"/>
            <a:ext cx="4204416" cy="238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699857" y="5622671"/>
            <a:ext cx="3960185" cy="6266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1403350" y="115888"/>
            <a:ext cx="6553200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400" dirty="0" smtClean="0"/>
              <a:t>K</a:t>
            </a:r>
            <a:r>
              <a:rPr lang="it-IT" sz="4400" baseline="30000" dirty="0" smtClean="0"/>
              <a:t>-</a:t>
            </a:r>
            <a:r>
              <a:rPr lang="it-IT" sz="4400" dirty="0" smtClean="0"/>
              <a:t> + </a:t>
            </a:r>
            <a:r>
              <a:rPr lang="it-IT" sz="4400" baseline="30000" dirty="0" smtClean="0"/>
              <a:t>12</a:t>
            </a:r>
            <a:r>
              <a:rPr lang="it-IT" sz="4400" dirty="0" smtClean="0"/>
              <a:t>C -&gt; </a:t>
            </a:r>
            <a:r>
              <a:rPr lang="it-IT" sz="4400" dirty="0" err="1" smtClean="0">
                <a:latin typeface="Symbol" panose="05050102010706020507" pitchFamily="18" charset="2"/>
              </a:rPr>
              <a:t>L</a:t>
            </a:r>
            <a:r>
              <a:rPr lang="it-IT" sz="4400" dirty="0" err="1" smtClean="0"/>
              <a:t>p</a:t>
            </a:r>
            <a:r>
              <a:rPr lang="it-IT" sz="4400" dirty="0" smtClean="0"/>
              <a:t> +A</a:t>
            </a:r>
            <a:endParaRPr lang="it-IT" sz="4400" dirty="0"/>
          </a:p>
        </p:txBody>
      </p:sp>
      <p:sp>
        <p:nvSpPr>
          <p:cNvPr id="14" name="CasellaDiTesto 13"/>
          <p:cNvSpPr txBox="1"/>
          <p:nvPr/>
        </p:nvSpPr>
        <p:spPr>
          <a:xfrm rot="2700000">
            <a:off x="1511580" y="1729512"/>
            <a:ext cx="1607958" cy="56397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633" b="1" dirty="0">
                <a:solidFill>
                  <a:srgbClr val="0066FF"/>
                </a:solidFill>
                <a:latin typeface="Liberation Sans" pitchFamily="18"/>
                <a:ea typeface="Droid Sans Fallback" pitchFamily="2"/>
                <a:cs typeface="FreeSans" pitchFamily="2"/>
              </a:rPr>
              <a:t>NOT TO BE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33" b="1" dirty="0">
                <a:solidFill>
                  <a:srgbClr val="0066FF"/>
                </a:solidFill>
                <a:latin typeface="Liberation Sans" pitchFamily="18"/>
                <a:ea typeface="Droid Sans Fallback" pitchFamily="2"/>
                <a:cs typeface="FreeSans" pitchFamily="2"/>
              </a:rPr>
              <a:t>DISTRIBUTED</a:t>
            </a:r>
          </a:p>
        </p:txBody>
      </p:sp>
      <p:sp>
        <p:nvSpPr>
          <p:cNvPr id="1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99BDF-05BB-4722-A165-91EAC3A34144}" type="slidenum">
              <a:rPr lang="it-IT" altLang="it-IT"/>
              <a:pPr>
                <a:defRPr/>
              </a:pPr>
              <a:t>34</a:t>
            </a:fld>
            <a:endParaRPr lang="it-IT" altLang="it-IT"/>
          </a:p>
        </p:txBody>
      </p:sp>
      <p:sp>
        <p:nvSpPr>
          <p:cNvPr id="34821" name="Titolo 1"/>
          <p:cNvSpPr txBox="1">
            <a:spLocks/>
          </p:cNvSpPr>
          <p:nvPr/>
        </p:nvSpPr>
        <p:spPr bwMode="auto">
          <a:xfrm>
            <a:off x="1691456" y="109537"/>
            <a:ext cx="6553200" cy="7207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85000"/>
              </a:lnSpc>
            </a:pPr>
            <a:r>
              <a:rPr lang="en-US" altLang="it-IT" sz="4400">
                <a:solidFill>
                  <a:srgbClr val="404040"/>
                </a:solidFill>
                <a:ea typeface="Ubuntu"/>
                <a:cs typeface="Ubuntu"/>
              </a:rPr>
              <a:t>K</a:t>
            </a:r>
            <a:r>
              <a:rPr lang="en-US" altLang="it-IT" sz="4400" baseline="33000">
                <a:solidFill>
                  <a:srgbClr val="404040"/>
                </a:solidFill>
                <a:ea typeface="Ubuntu"/>
                <a:cs typeface="Ubuntu"/>
              </a:rPr>
              <a:t>-  4</a:t>
            </a:r>
            <a:r>
              <a:rPr lang="en-US" altLang="it-IT" sz="4400">
                <a:solidFill>
                  <a:srgbClr val="404040"/>
                </a:solidFill>
                <a:latin typeface="Ume Gothic"/>
                <a:ea typeface="Ume Gothic"/>
                <a:cs typeface="Ume Gothic"/>
              </a:rPr>
              <a:t>He</a:t>
            </a:r>
            <a:r>
              <a:rPr lang="en-US" altLang="it-IT" sz="4400">
                <a:solidFill>
                  <a:srgbClr val="404040"/>
                </a:solidFill>
                <a:ea typeface="Ubuntu"/>
                <a:cs typeface="Ubuntu"/>
              </a:rPr>
              <a:t> → Λt   4NA process</a:t>
            </a:r>
            <a:endParaRPr lang="it-IT" altLang="it-IT" sz="4400">
              <a:solidFill>
                <a:srgbClr val="404040"/>
              </a:solidFill>
              <a:latin typeface="Calibri Light" panose="020F0302020204030204" pitchFamily="34" charset="0"/>
            </a:endParaRPr>
          </a:p>
        </p:txBody>
      </p:sp>
      <p:sp>
        <p:nvSpPr>
          <p:cNvPr id="34822" name="Rectangle 1"/>
          <p:cNvSpPr txBox="1">
            <a:spLocks noChangeArrowheads="1"/>
          </p:cNvSpPr>
          <p:nvPr/>
        </p:nvSpPr>
        <p:spPr bwMode="auto">
          <a:xfrm>
            <a:off x="1403350" y="981075"/>
            <a:ext cx="66881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404" rIns="0"/>
          <a:lstStyle>
            <a:lvl1pPr marL="1079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SzPct val="45000"/>
              <a:buFont typeface="Calibri" panose="020F0502020204030204" pitchFamily="34" charset="0"/>
              <a:buNone/>
            </a:pPr>
            <a:r>
              <a:rPr lang="en-US" altLang="it-IT" sz="2400">
                <a:solidFill>
                  <a:schemeClr val="tx1"/>
                </a:solidFill>
              </a:rPr>
              <a:t>Rare process of a K</a:t>
            </a:r>
            <a:r>
              <a:rPr lang="en-US" altLang="it-IT" sz="2400" baseline="33000">
                <a:solidFill>
                  <a:schemeClr val="tx1"/>
                </a:solidFill>
              </a:rPr>
              <a:t>-     </a:t>
            </a:r>
            <a:r>
              <a:rPr lang="en-US" altLang="it-IT" sz="2400">
                <a:solidFill>
                  <a:schemeClr val="tx1"/>
                </a:solidFill>
              </a:rPr>
              <a:t>absorbed on 4 nucleons (4NA) </a:t>
            </a:r>
            <a:endParaRPr lang="en-US" altLang="it-IT" sz="2800" b="1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3933825"/>
            <a:ext cx="4549775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64163" y="1557338"/>
            <a:ext cx="3546475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marL="107950" indent="0" eaLnBrk="1" fontAlgn="auto" hangingPunct="1">
              <a:spcBef>
                <a:spcPts val="0"/>
              </a:spcBef>
              <a:spcAft>
                <a:spcPts val="1425"/>
              </a:spcAft>
              <a:buSzPct val="45000"/>
              <a:defRPr/>
            </a:pPr>
            <a:r>
              <a:rPr lang="en-US" altLang="it-IT" sz="1600" dirty="0" smtClean="0"/>
              <a:t>The </a:t>
            </a:r>
            <a:r>
              <a:rPr lang="en-US" altLang="it-IT" sz="1600" dirty="0"/>
              <a:t>Branching Ratio </a:t>
            </a:r>
            <a:r>
              <a:rPr lang="en-US" altLang="it-IT" sz="1600" u="sng" dirty="0"/>
              <a:t>(BR) for non-</a:t>
            </a:r>
            <a:r>
              <a:rPr lang="en-US" altLang="it-IT" sz="1600" u="sng" dirty="0" err="1"/>
              <a:t>pionic</a:t>
            </a:r>
            <a:r>
              <a:rPr lang="en-US" altLang="it-IT" sz="1600" u="sng" dirty="0"/>
              <a:t> hyperon production</a:t>
            </a:r>
            <a:r>
              <a:rPr lang="en-US" altLang="it-IT" sz="1600" dirty="0"/>
              <a:t> (from </a:t>
            </a:r>
            <a:r>
              <a:rPr lang="en-US" altLang="it-IT" sz="1600" dirty="0">
                <a:latin typeface="Calibri" panose="020F0502020204030204" pitchFamily="34" charset="0"/>
                <a:cs typeface="Ubuntu" charset="0"/>
              </a:rPr>
              <a:t>K</a:t>
            </a:r>
            <a:r>
              <a:rPr lang="en-US" altLang="it-IT" sz="1600" baseline="33000" dirty="0">
                <a:latin typeface="Calibri" panose="020F0502020204030204" pitchFamily="34" charset="0"/>
                <a:cs typeface="Ubuntu" charset="0"/>
              </a:rPr>
              <a:t>-</a:t>
            </a:r>
            <a:r>
              <a:rPr lang="en-US" altLang="it-IT" sz="1600" dirty="0"/>
              <a:t> multi-nucleon absorption in</a:t>
            </a:r>
            <a:r>
              <a:rPr lang="en-US" altLang="it-IT" sz="1600" baseline="33000" dirty="0">
                <a:latin typeface="Calibri" panose="020F0502020204030204" pitchFamily="34" charset="0"/>
                <a:cs typeface="Ubuntu" charset="0"/>
              </a:rPr>
              <a:t>  4</a:t>
            </a:r>
            <a:r>
              <a:rPr lang="en-US" altLang="it-IT" sz="1600" dirty="0">
                <a:latin typeface="Ume Gothic" pitchFamily="32" charset="0"/>
                <a:cs typeface="Ume Gothic" pitchFamily="32" charset="0"/>
              </a:rPr>
              <a:t>He</a:t>
            </a:r>
            <a:r>
              <a:rPr lang="en-US" altLang="it-IT" sz="1600" dirty="0"/>
              <a:t>) was measured </a:t>
            </a:r>
            <a:r>
              <a:rPr lang="en-US" altLang="it-IT" sz="1600" dirty="0" smtClean="0"/>
              <a:t>in   </a:t>
            </a:r>
            <a:r>
              <a:rPr lang="en-US" altLang="it-IT" sz="1600" dirty="0"/>
              <a:t>[P. A. Katz et al., </a:t>
            </a:r>
            <a:r>
              <a:rPr lang="en-US" altLang="it-IT" sz="1600" dirty="0" err="1"/>
              <a:t>Phys.Rev</a:t>
            </a:r>
            <a:r>
              <a:rPr lang="en-US" altLang="it-IT" sz="1600" dirty="0"/>
              <a:t>. D1 (1970) 1267],</a:t>
            </a:r>
          </a:p>
          <a:p>
            <a:pPr eaLnBrk="1" fontAlgn="auto" hangingPunct="1">
              <a:spcBef>
                <a:spcPts val="0"/>
              </a:spcBef>
              <a:spcAft>
                <a:spcPts val="1425"/>
              </a:spcAft>
              <a:buSzPct val="45000"/>
              <a:buFont typeface="StarSymbol" charset="0"/>
              <a:buNone/>
              <a:defRPr/>
            </a:pPr>
            <a:r>
              <a:rPr lang="en-US" altLang="it-IT" sz="1600" dirty="0"/>
              <a:t>2/3/4 – NA   were not distinguished</a:t>
            </a:r>
          </a:p>
        </p:txBody>
      </p:sp>
      <p:sp>
        <p:nvSpPr>
          <p:cNvPr id="34825" name="Text Box 2"/>
          <p:cNvSpPr txBox="1">
            <a:spLocks noChangeArrowheads="1"/>
          </p:cNvSpPr>
          <p:nvPr/>
        </p:nvSpPr>
        <p:spPr bwMode="auto">
          <a:xfrm>
            <a:off x="34925" y="1682750"/>
            <a:ext cx="4249738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4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45000"/>
              <a:buFont typeface="StarSymbol"/>
              <a:buNone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Available data:</a:t>
            </a:r>
          </a:p>
          <a:p>
            <a:pPr eaLnBrk="1" hangingPunct="1">
              <a:buSzPct val="45000"/>
              <a:buFont typeface="StarSymbol"/>
              <a:buNone/>
            </a:pPr>
            <a:endParaRPr lang="en-US" altLang="it-IT" sz="160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Droid Sans Fallback"/>
            </a:endParaRPr>
          </a:p>
          <a:p>
            <a:pPr eaLnBrk="1" hangingPunct="1">
              <a:buSzPct val="45000"/>
              <a:buFont typeface="StarSymbol"/>
              <a:buChar char="●"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 in Helium : </a:t>
            </a:r>
          </a:p>
          <a:p>
            <a:pPr eaLnBrk="1" hangingPunct="1">
              <a:buSzPct val="45000"/>
              <a:buFont typeface="StarSymbol"/>
              <a:buNone/>
            </a:pPr>
            <a:endParaRPr lang="en-US" altLang="it-IT" sz="160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Droid Sans Fallback"/>
            </a:endParaRPr>
          </a:p>
          <a:p>
            <a:pPr eaLnBrk="1" hangingPunct="1">
              <a:buSzPct val="45000"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     bubble chamber experiment </a:t>
            </a:r>
          </a:p>
          <a:p>
            <a:pPr eaLnBrk="1" hangingPunct="1">
              <a:buSzPct val="45000"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     [M.Roosen et al,  Il Nuovo Cimento 66, (1981), 101]</a:t>
            </a:r>
          </a:p>
          <a:p>
            <a:pPr eaLnBrk="1" hangingPunct="1">
              <a:lnSpc>
                <a:spcPct val="97000"/>
              </a:lnSpc>
              <a:buSzPct val="45000"/>
              <a:buFont typeface="StarSymbol"/>
              <a:buNone/>
            </a:pPr>
            <a:r>
              <a:rPr lang="en-US" altLang="it-IT" sz="1600">
                <a:solidFill>
                  <a:srgbClr val="000000"/>
                </a:solidFill>
                <a:ea typeface="Ubuntu"/>
                <a:cs typeface="Ubuntu"/>
              </a:rPr>
              <a:t>      K</a:t>
            </a:r>
            <a:r>
              <a:rPr lang="en-US" altLang="it-IT" sz="1600" baseline="33000">
                <a:solidFill>
                  <a:srgbClr val="000000"/>
                </a:solidFill>
                <a:ea typeface="Ubuntu"/>
                <a:cs typeface="Ubuntu"/>
              </a:rPr>
              <a:t>-</a:t>
            </a: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 stopped in liquid helium, </a:t>
            </a:r>
            <a:r>
              <a:rPr lang="en-US" altLang="it-IT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Λ</a:t>
            </a:r>
            <a:r>
              <a:rPr lang="en-US" altLang="it-IT" b="1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 </a:t>
            </a: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dn/t search. </a:t>
            </a:r>
          </a:p>
          <a:p>
            <a:pPr eaLnBrk="1" hangingPunct="1">
              <a:lnSpc>
                <a:spcPct val="97000"/>
              </a:lnSpc>
              <a:buSzPct val="45000"/>
              <a:buFont typeface="StarSymbol"/>
              <a:buNone/>
            </a:pPr>
            <a:r>
              <a:rPr lang="en-US" altLang="it-IT" sz="1600">
                <a:solidFill>
                  <a:srgbClr val="0000FF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     </a:t>
            </a:r>
            <a:r>
              <a:rPr lang="en-US" altLang="it-IT" sz="1600" b="1">
                <a:latin typeface="Arial" panose="020B0604020202020204" pitchFamily="34" charset="0"/>
                <a:ea typeface="Droid Sans Fallback"/>
                <a:cs typeface="Droid Sans Fallback"/>
              </a:rPr>
              <a:t>3 events </a:t>
            </a: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compatible with the </a:t>
            </a:r>
            <a:r>
              <a:rPr lang="en-US" altLang="it-IT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Λ</a:t>
            </a: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t kinematics </a:t>
            </a:r>
          </a:p>
          <a:p>
            <a:pPr eaLnBrk="1" hangingPunct="1">
              <a:lnSpc>
                <a:spcPct val="97000"/>
              </a:lnSpc>
              <a:buSzPct val="45000"/>
              <a:buFont typeface="StarSymbol"/>
              <a:buNone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     were </a:t>
            </a:r>
            <a:r>
              <a:rPr lang="en-US" altLang="it-IT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found</a:t>
            </a:r>
            <a:endParaRPr lang="en-US" altLang="it-IT" sz="160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Droid Sans Fallback"/>
            </a:endParaRPr>
          </a:p>
          <a:p>
            <a:pPr eaLnBrk="1" hangingPunct="1">
              <a:buSzPct val="45000"/>
              <a:buFont typeface="StarSymbol"/>
              <a:buNone/>
            </a:pPr>
            <a:endParaRPr lang="en-US" altLang="it-IT" sz="160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Droid Sans Fallback"/>
            </a:endParaRPr>
          </a:p>
          <a:p>
            <a:pPr eaLnBrk="1" hangingPunct="1">
              <a:buSzPct val="45000"/>
              <a:buFont typeface="StarSymbol"/>
              <a:buNone/>
            </a:pPr>
            <a:r>
              <a:rPr lang="en-US" altLang="it-IT" sz="1600" b="1">
                <a:latin typeface="Arial" panose="020B0604020202020204" pitchFamily="34" charset="0"/>
                <a:ea typeface="Droid Sans Fallback"/>
                <a:cs typeface="Droid Sans Fallback"/>
              </a:rPr>
              <a:t>      BR(K</a:t>
            </a:r>
            <a:r>
              <a:rPr lang="en-US" altLang="it-IT" sz="1600" b="1" baseline="33000">
                <a:latin typeface="Arial" panose="020B0604020202020204" pitchFamily="34" charset="0"/>
                <a:ea typeface="Droid Sans Fallback"/>
                <a:cs typeface="Droid Sans Fallback"/>
              </a:rPr>
              <a:t>-4</a:t>
            </a:r>
            <a:r>
              <a:rPr lang="en-US" altLang="it-IT" sz="1600" b="1">
                <a:latin typeface="Arial" panose="020B0604020202020204" pitchFamily="34" charset="0"/>
                <a:ea typeface="Droid Sans Fallback"/>
                <a:cs typeface="Droid Sans Fallback"/>
              </a:rPr>
              <a:t>He → Λt) = (3 </a:t>
            </a:r>
            <a:r>
              <a:rPr lang="en-US" altLang="it-IT" sz="1600" b="1">
                <a:latin typeface="Arial" panose="020B0604020202020204" pitchFamily="34" charset="0"/>
                <a:ea typeface="Ubuntu"/>
                <a:cs typeface="Ubuntu"/>
              </a:rPr>
              <a:t>± 2) × 10</a:t>
            </a:r>
            <a:r>
              <a:rPr lang="en-US" altLang="it-IT" sz="1600" b="1" baseline="33000">
                <a:latin typeface="Arial" panose="020B0604020202020204" pitchFamily="34" charset="0"/>
                <a:ea typeface="Ubuntu"/>
                <a:cs typeface="Ubuntu"/>
              </a:rPr>
              <a:t>-4 </a:t>
            </a:r>
            <a:r>
              <a:rPr lang="en-US" altLang="it-IT" sz="1600" b="1">
                <a:latin typeface="Arial" panose="020B0604020202020204" pitchFamily="34" charset="0"/>
                <a:ea typeface="Ubuntu"/>
                <a:cs typeface="Ubuntu"/>
              </a:rPr>
              <a:t>/K</a:t>
            </a:r>
            <a:r>
              <a:rPr lang="en-US" altLang="it-IT" sz="1600" b="1" baseline="-33000">
                <a:latin typeface="Arial" panose="020B0604020202020204" pitchFamily="34" charset="0"/>
                <a:ea typeface="Ubuntu"/>
                <a:cs typeface="Ubuntu"/>
              </a:rPr>
              <a:t>stop         </a:t>
            </a:r>
          </a:p>
          <a:p>
            <a:pPr eaLnBrk="1" hangingPunct="1">
              <a:buSzPct val="45000"/>
              <a:buFont typeface="StarSymbol"/>
              <a:buNone/>
            </a:pPr>
            <a:r>
              <a:rPr lang="en-US" altLang="it-IT" sz="1600" b="1" baseline="-33000">
                <a:latin typeface="Arial" panose="020B0604020202020204" pitchFamily="34" charset="0"/>
                <a:ea typeface="Droid Sans Fallback"/>
                <a:cs typeface="Droid Sans Fallback"/>
              </a:rPr>
              <a:t>         </a:t>
            </a:r>
            <a:r>
              <a:rPr lang="en-US" altLang="it-IT" sz="1600" b="1">
                <a:latin typeface="Arial" panose="020B0604020202020204" pitchFamily="34" charset="0"/>
                <a:ea typeface="Droid Sans Fallback"/>
                <a:cs typeface="Droid Sans Fallback"/>
              </a:rPr>
              <a:t>global, no 4NA</a:t>
            </a:r>
          </a:p>
          <a:p>
            <a:pPr eaLnBrk="1" hangingPunct="1">
              <a:buSzPct val="45000"/>
              <a:buFont typeface="StarSymbol"/>
              <a:buNone/>
            </a:pPr>
            <a:endParaRPr lang="en-US" altLang="it-IT" sz="160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Droid Sans Fallback"/>
            </a:endParaRPr>
          </a:p>
          <a:p>
            <a:pPr eaLnBrk="1" hangingPunct="1">
              <a:buSzPct val="45000"/>
              <a:buFont typeface="StarSymbol"/>
              <a:buChar char="●"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Solid targets</a:t>
            </a:r>
          </a:p>
          <a:p>
            <a:pPr eaLnBrk="1" hangingPunct="1">
              <a:buSzPct val="45000"/>
              <a:buFont typeface="StarSymbol"/>
              <a:buNone/>
            </a:pPr>
            <a:endParaRPr lang="en-US" altLang="it-IT" sz="160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Droid Sans Fallback"/>
            </a:endParaRPr>
          </a:p>
          <a:p>
            <a:pPr eaLnBrk="1" hangingPunct="1">
              <a:buSzPct val="45000"/>
              <a:buFont typeface="StarSymbol"/>
              <a:buNone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      FINUDA [Phys.Lett. B669 (2008) 229] </a:t>
            </a:r>
          </a:p>
          <a:p>
            <a:pPr eaLnBrk="1" hangingPunct="1">
              <a:buSzPct val="45000"/>
              <a:buFont typeface="StarSymbol"/>
              <a:buNone/>
            </a:pP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      (</a:t>
            </a:r>
            <a:r>
              <a:rPr lang="en-US" altLang="it-IT" sz="1600" b="1">
                <a:latin typeface="Arial" panose="020B0604020202020204" pitchFamily="34" charset="0"/>
                <a:ea typeface="Droid Sans Fallback"/>
                <a:cs typeface="Droid Sans Fallback"/>
              </a:rPr>
              <a:t>40 events </a:t>
            </a:r>
            <a:r>
              <a:rPr lang="en-US" altLang="it-IT" sz="16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in different solid targets) </a:t>
            </a:r>
          </a:p>
          <a:p>
            <a:pPr eaLnBrk="1" hangingPunct="1">
              <a:buSzPct val="45000"/>
              <a:buFont typeface="StarSymbol"/>
              <a:buNone/>
            </a:pPr>
            <a:endParaRPr lang="en-US" altLang="it-IT" sz="160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Droid Sans Fallback"/>
            </a:endParaRPr>
          </a:p>
          <a:p>
            <a:pPr eaLnBrk="1" hangingPunct="1">
              <a:buSzPct val="45000"/>
              <a:buFont typeface="StarSymbol"/>
              <a:buNone/>
            </a:pPr>
            <a:r>
              <a:rPr lang="en-US" altLang="it-IT" sz="9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  </a:t>
            </a:r>
          </a:p>
        </p:txBody>
      </p:sp>
      <p:cxnSp>
        <p:nvCxnSpPr>
          <p:cNvPr id="3" name="Connettore 2 2"/>
          <p:cNvCxnSpPr/>
          <p:nvPr/>
        </p:nvCxnSpPr>
        <p:spPr>
          <a:xfrm>
            <a:off x="6804025" y="3357563"/>
            <a:ext cx="215900" cy="25923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332288" y="5661025"/>
            <a:ext cx="4703762" cy="379413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3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636713"/>
            <a:ext cx="3881438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609850"/>
            <a:ext cx="4289425" cy="29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630488"/>
            <a:ext cx="4548187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636838"/>
            <a:ext cx="473551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27F60-9B20-4360-BCBA-49F4571855A1}" type="slidenum">
              <a:rPr lang="it-IT" altLang="it-IT"/>
              <a:pPr>
                <a:defRPr/>
              </a:pPr>
              <a:t>35</a:t>
            </a:fld>
            <a:endParaRPr lang="it-IT" altLang="it-IT"/>
          </a:p>
        </p:txBody>
      </p:sp>
      <p:sp>
        <p:nvSpPr>
          <p:cNvPr id="35849" name="Titolo 1"/>
          <p:cNvSpPr txBox="1">
            <a:spLocks/>
          </p:cNvSpPr>
          <p:nvPr/>
        </p:nvSpPr>
        <p:spPr bwMode="auto">
          <a:xfrm>
            <a:off x="1403350" y="115888"/>
            <a:ext cx="6553200" cy="7207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85000"/>
              </a:lnSpc>
            </a:pPr>
            <a:r>
              <a:rPr lang="en-US" altLang="it-IT" sz="4400">
                <a:solidFill>
                  <a:srgbClr val="404040"/>
                </a:solidFill>
                <a:ea typeface="Ubuntu"/>
                <a:cs typeface="Ubuntu"/>
              </a:rPr>
              <a:t>K</a:t>
            </a:r>
            <a:r>
              <a:rPr lang="en-US" altLang="it-IT" sz="4400" baseline="33000">
                <a:solidFill>
                  <a:srgbClr val="404040"/>
                </a:solidFill>
                <a:ea typeface="Ubuntu"/>
                <a:cs typeface="Ubuntu"/>
              </a:rPr>
              <a:t>-  4</a:t>
            </a:r>
            <a:r>
              <a:rPr lang="en-US" altLang="it-IT" sz="4400">
                <a:solidFill>
                  <a:srgbClr val="404040"/>
                </a:solidFill>
                <a:latin typeface="Ume Gothic"/>
                <a:ea typeface="Ume Gothic"/>
                <a:cs typeface="Ume Gothic"/>
              </a:rPr>
              <a:t>He</a:t>
            </a:r>
            <a:r>
              <a:rPr lang="en-US" altLang="it-IT" sz="4400">
                <a:solidFill>
                  <a:srgbClr val="404040"/>
                </a:solidFill>
                <a:ea typeface="Ubuntu"/>
                <a:cs typeface="Ubuntu"/>
              </a:rPr>
              <a:t> → Λt   4NA process</a:t>
            </a:r>
            <a:endParaRPr lang="it-IT" altLang="it-IT" sz="4400">
              <a:solidFill>
                <a:srgbClr val="40404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50900" y="5629275"/>
            <a:ext cx="12954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it-IT" b="1">
                <a:solidFill>
                  <a:srgbClr val="FF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extra proton events</a:t>
            </a:r>
          </a:p>
          <a:p>
            <a:pPr algn="ctr" eaLnBrk="1" hangingPunct="1"/>
            <a:r>
              <a:rPr lang="en-US" altLang="it-IT">
                <a:solidFill>
                  <a:srgbClr val="FF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(not possible in pure </a:t>
            </a:r>
            <a:r>
              <a:rPr lang="en-US" altLang="it-IT" baseline="33000">
                <a:solidFill>
                  <a:srgbClr val="FF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4</a:t>
            </a:r>
            <a:r>
              <a:rPr lang="en-US" altLang="it-IT">
                <a:solidFill>
                  <a:srgbClr val="FF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He</a:t>
            </a:r>
            <a:r>
              <a:rPr lang="en-US" altLang="it-IT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978400" y="4508500"/>
            <a:ext cx="2257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2000" b="1" dirty="0">
                <a:solidFill>
                  <a:srgbClr val="00B050"/>
                </a:solidFill>
              </a:rPr>
              <a:t>4NA </a:t>
            </a:r>
            <a:r>
              <a:rPr lang="en-US" altLang="it-IT" sz="2000" b="1" dirty="0" smtClean="0">
                <a:solidFill>
                  <a:srgbClr val="00B050"/>
                </a:solidFill>
              </a:rPr>
              <a:t>process in </a:t>
            </a:r>
            <a:r>
              <a:rPr lang="en-US" altLang="it-IT" sz="2000" b="1" baseline="30000" dirty="0" smtClean="0">
                <a:solidFill>
                  <a:srgbClr val="00B050"/>
                </a:solidFill>
              </a:rPr>
              <a:t>4</a:t>
            </a:r>
            <a:r>
              <a:rPr lang="en-US" altLang="it-IT" sz="2000" b="1" dirty="0" smtClean="0">
                <a:solidFill>
                  <a:srgbClr val="00B050"/>
                </a:solidFill>
              </a:rPr>
              <a:t>He </a:t>
            </a:r>
            <a:r>
              <a:rPr lang="en-US" altLang="it-IT" sz="2000" b="1" dirty="0">
                <a:solidFill>
                  <a:srgbClr val="00B050"/>
                </a:solidFill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it-IT" sz="2000" b="1" dirty="0">
              <a:solidFill>
                <a:srgbClr val="00B050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it-IT" sz="2000" b="1" dirty="0" smtClean="0">
                <a:solidFill>
                  <a:srgbClr val="00B050"/>
                </a:solidFill>
              </a:rPr>
              <a:t>highest </a:t>
            </a:r>
            <a:r>
              <a:rPr lang="en-US" altLang="it-IT" sz="2000" b="1" dirty="0">
                <a:solidFill>
                  <a:srgbClr val="00B050"/>
                </a:solidFill>
              </a:rPr>
              <a:t>part of </a:t>
            </a:r>
            <a:r>
              <a:rPr lang="en-US" altLang="it-IT" sz="2000" b="1" dirty="0" smtClean="0">
                <a:solidFill>
                  <a:srgbClr val="00B050"/>
                </a:solidFill>
              </a:rPr>
              <a:t>invariant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2000" b="1" dirty="0">
                <a:solidFill>
                  <a:srgbClr val="00B050"/>
                </a:solidFill>
              </a:rPr>
              <a:t> </a:t>
            </a:r>
            <a:r>
              <a:rPr lang="en-US" altLang="it-IT" sz="2000" b="1" dirty="0" smtClean="0">
                <a:solidFill>
                  <a:srgbClr val="00B050"/>
                </a:solidFill>
              </a:rPr>
              <a:t>   mass spectrum</a:t>
            </a:r>
            <a:endParaRPr lang="en-US" altLang="it-IT" sz="2000" b="1" dirty="0">
              <a:solidFill>
                <a:srgbClr val="00B05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2000" b="1" dirty="0">
                <a:solidFill>
                  <a:srgbClr val="00B050"/>
                </a:solidFill>
              </a:rPr>
              <a:t>- </a:t>
            </a:r>
            <a:r>
              <a:rPr lang="en-US" altLang="it-IT" sz="2000" b="1" dirty="0" smtClean="0">
                <a:solidFill>
                  <a:srgbClr val="00B050"/>
                </a:solidFill>
              </a:rPr>
              <a:t>  back-to-back </a:t>
            </a:r>
            <a:r>
              <a:rPr lang="en-US" altLang="it-IT" sz="2000" b="1" dirty="0">
                <a:solidFill>
                  <a:srgbClr val="00B050"/>
                </a:solidFill>
              </a:rPr>
              <a:t>topology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2955925" y="3246438"/>
            <a:ext cx="2233613" cy="1543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 flipV="1">
            <a:off x="5314950" y="1557338"/>
            <a:ext cx="7938" cy="2519362"/>
          </a:xfrm>
          <a:prstGeom prst="line">
            <a:avLst/>
          </a:prstGeom>
          <a:noFill/>
          <a:ln w="360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583238" y="2265363"/>
            <a:ext cx="3162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Clear back-to-back </a:t>
            </a:r>
          </a:p>
          <a:p>
            <a:pPr eaLnBrk="1" hangingPunct="1"/>
            <a:r>
              <a:rPr lang="en-US" altLang="it-IT"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enhancement of Λt events</a:t>
            </a:r>
            <a:r>
              <a:rPr lang="en-US" altLang="it-IT"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 </a:t>
            </a:r>
            <a:r>
              <a:rPr lang="en-US" altLang="it-IT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  </a:t>
            </a:r>
          </a:p>
        </p:txBody>
      </p:sp>
      <p:sp>
        <p:nvSpPr>
          <p:cNvPr id="35855" name="CasellaDiTesto 1"/>
          <p:cNvSpPr txBox="1">
            <a:spLocks noChangeArrowheads="1"/>
          </p:cNvSpPr>
          <p:nvPr/>
        </p:nvSpPr>
        <p:spPr bwMode="auto">
          <a:xfrm>
            <a:off x="265113" y="873125"/>
            <a:ext cx="2166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/>
              <a:t>K</a:t>
            </a:r>
            <a:r>
              <a:rPr lang="it-IT" altLang="it-IT" sz="2400" baseline="30000"/>
              <a:t>-</a:t>
            </a:r>
            <a:r>
              <a:rPr lang="it-IT" altLang="it-IT" sz="2400"/>
              <a:t> + 4N </a:t>
            </a:r>
            <a:r>
              <a:rPr lang="it-IT" altLang="it-IT" sz="2400">
                <a:sym typeface="Wingdings" panose="05000000000000000000" pitchFamily="2" charset="2"/>
              </a:rPr>
              <a:t> </a:t>
            </a:r>
            <a:r>
              <a:rPr lang="it-IT" altLang="it-IT" sz="240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it-IT" altLang="it-IT" sz="2400">
                <a:sym typeface="Wingdings" panose="05000000000000000000" pitchFamily="2" charset="2"/>
              </a:rPr>
              <a:t> +  t</a:t>
            </a:r>
            <a:endParaRPr lang="it-IT" altLang="it-IT" sz="2400"/>
          </a:p>
        </p:txBody>
      </p:sp>
      <p:sp>
        <p:nvSpPr>
          <p:cNvPr id="35856" name="CasellaDiTesto 2"/>
          <p:cNvSpPr txBox="1">
            <a:spLocks noChangeArrowheads="1"/>
          </p:cNvSpPr>
          <p:nvPr/>
        </p:nvSpPr>
        <p:spPr bwMode="auto">
          <a:xfrm>
            <a:off x="2038350" y="1527175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/>
              <a:t>p + </a:t>
            </a:r>
            <a:r>
              <a:rPr lang="it-IT" altLang="it-IT" sz="2400">
                <a:latin typeface="Symbol" panose="05050102010706020507" pitchFamily="18" charset="2"/>
              </a:rPr>
              <a:t>p</a:t>
            </a:r>
            <a:r>
              <a:rPr lang="it-IT" altLang="it-IT" sz="2400" baseline="30000"/>
              <a:t>-</a:t>
            </a:r>
          </a:p>
        </p:txBody>
      </p:sp>
      <p:sp>
        <p:nvSpPr>
          <p:cNvPr id="6" name="Freccia angolare in su 5"/>
          <p:cNvSpPr/>
          <p:nvPr/>
        </p:nvSpPr>
        <p:spPr>
          <a:xfrm rot="5400000">
            <a:off x="1573213" y="1490663"/>
            <a:ext cx="528637" cy="25558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100263" y="923925"/>
            <a:ext cx="384175" cy="3921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5859" name="CasellaDiTesto 11"/>
          <p:cNvSpPr txBox="1">
            <a:spLocks noChangeArrowheads="1"/>
          </p:cNvSpPr>
          <p:nvPr/>
        </p:nvSpPr>
        <p:spPr bwMode="auto">
          <a:xfrm>
            <a:off x="2592388" y="884238"/>
            <a:ext cx="2249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>
                <a:solidFill>
                  <a:srgbClr val="7030A0"/>
                </a:solidFill>
              </a:rPr>
              <a:t>Detected by TOF</a:t>
            </a:r>
          </a:p>
        </p:txBody>
      </p:sp>
      <p:sp>
        <p:nvSpPr>
          <p:cNvPr id="35860" name="CasellaDiTesto 19"/>
          <p:cNvSpPr txBox="1">
            <a:spLocks noChangeArrowheads="1"/>
          </p:cNvSpPr>
          <p:nvPr/>
        </p:nvSpPr>
        <p:spPr bwMode="auto">
          <a:xfrm>
            <a:off x="190500" y="2132013"/>
            <a:ext cx="448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/>
              <a:t>Best </a:t>
            </a:r>
            <a:r>
              <a:rPr lang="it-IT" altLang="it-IT" sz="2400">
                <a:latin typeface="Symbol" panose="05050102010706020507" pitchFamily="18" charset="2"/>
              </a:rPr>
              <a:t>L</a:t>
            </a:r>
            <a:r>
              <a:rPr lang="it-IT" altLang="it-IT" sz="2400"/>
              <a:t>t statistics ever (150 events)</a:t>
            </a:r>
          </a:p>
        </p:txBody>
      </p:sp>
      <p:sp>
        <p:nvSpPr>
          <p:cNvPr id="35861" name="CasellaDiTesto 20"/>
          <p:cNvSpPr txBox="1">
            <a:spLocks noChangeArrowheads="1"/>
          </p:cNvSpPr>
          <p:nvPr/>
        </p:nvSpPr>
        <p:spPr bwMode="auto">
          <a:xfrm>
            <a:off x="2928938" y="5616575"/>
            <a:ext cx="14652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M</a:t>
            </a:r>
            <a:r>
              <a:rPr lang="it-IT" altLang="it-IT" baseline="-25000">
                <a:latin typeface="Symbol" panose="05050102010706020507" pitchFamily="18" charset="2"/>
              </a:rPr>
              <a:t>L</a:t>
            </a:r>
            <a:r>
              <a:rPr lang="it-IT" altLang="it-IT" baseline="-25000"/>
              <a:t>t</a:t>
            </a:r>
            <a:r>
              <a:rPr lang="it-IT" altLang="it-IT"/>
              <a:t> (MeV/c</a:t>
            </a:r>
            <a:r>
              <a:rPr lang="it-IT" altLang="it-IT" baseline="30000"/>
              <a:t>2</a:t>
            </a:r>
            <a:r>
              <a:rPr lang="it-IT" altLang="it-IT"/>
              <a:t>)</a:t>
            </a:r>
          </a:p>
        </p:txBody>
      </p:sp>
      <p:sp>
        <p:nvSpPr>
          <p:cNvPr id="35862" name="CasellaDiTesto 21"/>
          <p:cNvSpPr txBox="1">
            <a:spLocks noChangeArrowheads="1"/>
          </p:cNvSpPr>
          <p:nvPr/>
        </p:nvSpPr>
        <p:spPr bwMode="auto">
          <a:xfrm>
            <a:off x="5219700" y="908050"/>
            <a:ext cx="3521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/>
              <a:t>In KLOE DC (</a:t>
            </a:r>
            <a:r>
              <a:rPr lang="it-IT" altLang="it-IT" sz="2400" baseline="30000"/>
              <a:t>4</a:t>
            </a:r>
            <a:r>
              <a:rPr lang="it-IT" altLang="it-IT" sz="2400"/>
              <a:t>He + </a:t>
            </a:r>
            <a:r>
              <a:rPr lang="it-IT" altLang="it-IT" sz="2400" baseline="30000"/>
              <a:t>12</a:t>
            </a:r>
            <a:r>
              <a:rPr lang="it-IT" altLang="it-IT" sz="2400"/>
              <a:t>C + H)</a:t>
            </a:r>
          </a:p>
          <a:p>
            <a:pPr eaLnBrk="1" hangingPunct="1"/>
            <a:r>
              <a:rPr lang="it-IT" altLang="it-IT" sz="2400"/>
              <a:t>                       </a:t>
            </a:r>
            <a:r>
              <a:rPr lang="it-IT" altLang="it-IT"/>
              <a:t> 90%         10%</a:t>
            </a:r>
            <a:endParaRPr lang="it-IT" altLang="it-IT" sz="2400"/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7678738" y="4221163"/>
            <a:ext cx="10699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Cos</a:t>
            </a:r>
            <a:r>
              <a:rPr lang="it-IT" altLang="it-IT">
                <a:latin typeface="Symbol" panose="05050102010706020507" pitchFamily="18" charset="2"/>
              </a:rPr>
              <a:t>q</a:t>
            </a:r>
            <a:r>
              <a:rPr lang="it-IT" altLang="it-IT"/>
              <a:t>(</a:t>
            </a:r>
            <a:r>
              <a:rPr lang="it-IT" altLang="it-IT">
                <a:latin typeface="Symbol" panose="05050102010706020507" pitchFamily="18" charset="2"/>
              </a:rPr>
              <a:t>L</a:t>
            </a:r>
            <a:r>
              <a:rPr lang="it-IT" altLang="it-IT"/>
              <a:t>t) </a:t>
            </a: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5448300" y="1793875"/>
            <a:ext cx="2697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600"/>
              <a:t>I. Tucakovic, Ph.D Thesis, 2015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683568" y="2852936"/>
            <a:ext cx="243080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Preliminary</a:t>
            </a:r>
          </a:p>
        </p:txBody>
      </p:sp>
      <p:sp>
        <p:nvSpPr>
          <p:cNvPr id="29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8" grpId="0"/>
      <p:bldP spid="23" grpId="0" animBg="1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463800" y="101600"/>
            <a:ext cx="4451350" cy="649288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3600"/>
              <a:t>The nature of </a:t>
            </a:r>
            <a:r>
              <a:rPr lang="it-IT" altLang="it-IT" sz="3600">
                <a:latin typeface="Symbol" panose="05050102010706020507" pitchFamily="18" charset="2"/>
              </a:rPr>
              <a:t></a:t>
            </a:r>
            <a:r>
              <a:rPr lang="it-IT" altLang="it-IT" sz="3600"/>
              <a:t>(1405)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714375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it-IT" altLang="it-IT" sz="1600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DejaVu Sans"/>
            </a:endParaRPr>
          </a:p>
          <a:p>
            <a:pPr eaLnBrk="1" hangingPunct="1"/>
            <a:r>
              <a:rPr lang="it-IT" alt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</a:t>
            </a:r>
            <a:r>
              <a:rPr lang="it-IT" altLang="it-IT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two</a:t>
            </a:r>
            <a:r>
              <a:rPr lang="it-IT" alt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</a:t>
            </a:r>
            <a:r>
              <a:rPr lang="it-IT" altLang="it-IT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poles</a:t>
            </a:r>
            <a:r>
              <a:rPr lang="it-IT" alt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:  (z1=1424+7-23– i 26+3-14;  z2=1381+18-6– i 81+19-8) </a:t>
            </a:r>
            <a:r>
              <a:rPr lang="it-IT" altLang="it-IT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MeV</a:t>
            </a:r>
            <a:r>
              <a:rPr lang="it-IT" alt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  </a:t>
            </a:r>
            <a:r>
              <a:rPr lang="it-IT" altLang="it-IT" sz="11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(Y. </a:t>
            </a:r>
            <a:r>
              <a:rPr lang="it-IT" altLang="it-IT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Ikeda</a:t>
            </a:r>
            <a:r>
              <a:rPr lang="it-IT" altLang="it-IT" sz="11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et al., </a:t>
            </a:r>
            <a:r>
              <a:rPr lang="it-IT" altLang="it-IT" sz="1100" dirty="0" err="1">
                <a:solidFill>
                  <a:srgbClr val="000000"/>
                </a:solidFill>
                <a:ea typeface="DejaVu Sans"/>
                <a:cs typeface="DejaVu Sans"/>
              </a:rPr>
              <a:t>Nucl.Phys</a:t>
            </a:r>
            <a:r>
              <a:rPr lang="it-IT" altLang="it-IT" sz="1100" dirty="0">
                <a:solidFill>
                  <a:srgbClr val="000000"/>
                </a:solidFill>
                <a:ea typeface="DejaVu Sans"/>
                <a:cs typeface="DejaVu Sans"/>
              </a:rPr>
              <a:t>. A881 (2012) -114)</a:t>
            </a:r>
          </a:p>
          <a:p>
            <a:pPr eaLnBrk="1" hangingPunct="1"/>
            <a:r>
              <a:rPr lang="it-IT" alt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 </a:t>
            </a:r>
          </a:p>
          <a:p>
            <a:pPr marL="0" lvl="2" eaLnBrk="1" hangingPunct="1"/>
            <a:r>
              <a:rPr lang="en-US" alt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mainly coupled to KN                  mainly coupled to </a:t>
            </a:r>
            <a:r>
              <a:rPr lang="en-US" altLang="it-IT" sz="1600" dirty="0">
                <a:solidFill>
                  <a:srgbClr val="000000"/>
                </a:solidFill>
                <a:latin typeface="Symbol" panose="05050102010706020507" pitchFamily="18" charset="2"/>
                <a:ea typeface="DejaVu Sans"/>
                <a:cs typeface="DejaVu Sans"/>
              </a:rPr>
              <a:t></a:t>
            </a:r>
            <a:r>
              <a:rPr lang="en-US" alt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     →    </a:t>
            </a:r>
            <a:r>
              <a:rPr lang="en-US" altLang="it-IT" sz="1600" dirty="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line-shape depends on production mechanism 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306763"/>
            <a:ext cx="37036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4659313"/>
            <a:ext cx="23177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44525" y="2373313"/>
            <a:ext cx="4214813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/>
            <a:r>
              <a:rPr lang="en-US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Line-shape also depends on the decay channel :</a:t>
            </a:r>
          </a:p>
        </p:txBody>
      </p:sp>
      <p:cxnSp>
        <p:nvCxnSpPr>
          <p:cNvPr id="36871" name="AutoShape 16"/>
          <p:cNvCxnSpPr>
            <a:cxnSpLocks noChangeShapeType="1"/>
          </p:cNvCxnSpPr>
          <p:nvPr/>
        </p:nvCxnSpPr>
        <p:spPr bwMode="auto">
          <a:xfrm flipH="1">
            <a:off x="1547813" y="1214438"/>
            <a:ext cx="431800" cy="269875"/>
          </a:xfrm>
          <a:prstGeom prst="straightConnector1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2" name="AutoShape 17"/>
          <p:cNvCxnSpPr>
            <a:cxnSpLocks noChangeShapeType="1"/>
          </p:cNvCxnSpPr>
          <p:nvPr/>
        </p:nvCxnSpPr>
        <p:spPr bwMode="auto">
          <a:xfrm flipH="1">
            <a:off x="4067175" y="1214438"/>
            <a:ext cx="504825" cy="269875"/>
          </a:xfrm>
          <a:prstGeom prst="straightConnector1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0CD89-CA08-437C-A780-9439E8C6E7E0}" type="slidenum">
              <a:rPr lang="it-IT" altLang="it-IT"/>
              <a:pPr>
                <a:defRPr/>
              </a:pPr>
              <a:t>36</a:t>
            </a:fld>
            <a:endParaRPr lang="it-IT" altLang="it-IT"/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2911475"/>
            <a:ext cx="3738562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Line 15"/>
          <p:cNvSpPr>
            <a:spLocks noChangeShapeType="1"/>
          </p:cNvSpPr>
          <p:nvPr/>
        </p:nvSpPr>
        <p:spPr bwMode="auto">
          <a:xfrm flipH="1">
            <a:off x="8815388" y="2781300"/>
            <a:ext cx="4762" cy="3000375"/>
          </a:xfrm>
          <a:prstGeom prst="line">
            <a:avLst/>
          </a:prstGeom>
          <a:noFill/>
          <a:ln w="444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076825" y="5876925"/>
            <a:ext cx="4103688" cy="403225"/>
          </a:xfrm>
          <a:prstGeom prst="rect">
            <a:avLst/>
          </a:prstGeom>
          <a:solidFill>
            <a:srgbClr val="FFC000"/>
          </a:solidFill>
          <a:ln w="2556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t>Only at rest events (cut at mass limit)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5761038" y="3090863"/>
            <a:ext cx="283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400"/>
              <a:t>Fitted data: </a:t>
            </a:r>
          </a:p>
          <a:p>
            <a:pPr eaLnBrk="1" hangingPunct="1"/>
            <a:r>
              <a:rPr lang="it-IT" altLang="it-IT" sz="1400"/>
              <a:t>B. Riley, Phys. Rev. D 11 (1975) 3065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5978525" y="2133600"/>
            <a:ext cx="2574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1600">
                <a:solidFill>
                  <a:srgbClr val="000000"/>
                </a:solidFill>
              </a:rPr>
              <a:t>J. Esmaili et al., </a:t>
            </a:r>
          </a:p>
          <a:p>
            <a:pPr algn="ctr" eaLnBrk="1" hangingPunct="1"/>
            <a:r>
              <a:rPr lang="it-IT" altLang="it-IT" sz="1600">
                <a:solidFill>
                  <a:srgbClr val="000000"/>
                </a:solidFill>
              </a:rPr>
              <a:t>Phys.Lett. B686 (2010) 23-28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  <p:bldP spid="23" grpId="0" animBg="1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504" y="5656834"/>
            <a:ext cx="7258908" cy="60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906731" y="897113"/>
            <a:ext cx="78306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ymbol" pitchFamily="18" charset="2"/>
              </a:rPr>
              <a:t>L</a:t>
            </a:r>
            <a:r>
              <a:rPr lang="en-US" sz="1600" dirty="0" smtClean="0"/>
              <a:t>(1405) signal searched by  K- interaction with a bound proton in Carbon</a:t>
            </a:r>
          </a:p>
          <a:p>
            <a:r>
              <a:rPr lang="en-US" sz="1600" dirty="0" smtClean="0"/>
              <a:t>K- p  →  </a:t>
            </a:r>
            <a:r>
              <a:rPr lang="en-US" sz="1600" dirty="0" smtClean="0">
                <a:latin typeface="Symbol" pitchFamily="18" charset="2"/>
              </a:rPr>
              <a:t>S</a:t>
            </a:r>
            <a:r>
              <a:rPr lang="en-US" sz="1600" baseline="30000" dirty="0" smtClean="0"/>
              <a:t>0</a:t>
            </a:r>
            <a:r>
              <a:rPr lang="en-US" sz="1600" dirty="0" smtClean="0">
                <a:latin typeface="Symbol" pitchFamily="18" charset="2"/>
              </a:rPr>
              <a:t>p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   detected via:   </a:t>
            </a:r>
            <a:r>
              <a:rPr lang="en-US" sz="1600" dirty="0" smtClean="0">
                <a:latin typeface="Symbol" pitchFamily="18" charset="2"/>
              </a:rPr>
              <a:t>(</a:t>
            </a:r>
            <a:r>
              <a:rPr lang="en-US" sz="1600" dirty="0" err="1" smtClean="0">
                <a:latin typeface="Symbol" pitchFamily="18" charset="2"/>
              </a:rPr>
              <a:t>Lg</a:t>
            </a:r>
            <a:r>
              <a:rPr lang="en-US" sz="1600" dirty="0" smtClean="0">
                <a:latin typeface="Symbol" pitchFamily="18" charset="2"/>
              </a:rPr>
              <a:t>)(</a:t>
            </a:r>
            <a:r>
              <a:rPr lang="en-US" sz="1600" dirty="0" err="1" smtClean="0">
                <a:latin typeface="Symbol" pitchFamily="18" charset="2"/>
              </a:rPr>
              <a:t>gg</a:t>
            </a:r>
            <a:r>
              <a:rPr lang="en-US" sz="1600" dirty="0" smtClean="0">
                <a:latin typeface="Symbol" pitchFamily="18" charset="2"/>
              </a:rPr>
              <a:t>)</a:t>
            </a:r>
          </a:p>
          <a:p>
            <a:r>
              <a:rPr lang="en-US" sz="1600" dirty="0" smtClean="0"/>
              <a:t>Strategy :  K-  absorption in the DC entrance wall, mainly  12C  with H contamination (epoxy)</a:t>
            </a:r>
          </a:p>
          <a:p>
            <a:endParaRPr lang="it-I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34" y="1775351"/>
            <a:ext cx="2984793" cy="357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913" y="1704123"/>
            <a:ext cx="3205140" cy="388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71406" y="2214554"/>
            <a:ext cx="590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N.U.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00628" y="2285992"/>
            <a:ext cx="590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N.U.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357422" y="2357430"/>
            <a:ext cx="1120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2005 data</a:t>
            </a:r>
          </a:p>
          <a:p>
            <a:r>
              <a:rPr lang="it-IT" dirty="0" smtClean="0">
                <a:solidFill>
                  <a:srgbClr val="1B67FF"/>
                </a:solidFill>
              </a:rPr>
              <a:t>2012 data</a:t>
            </a:r>
            <a:endParaRPr lang="it-IT" dirty="0">
              <a:solidFill>
                <a:srgbClr val="1B67FF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358082" y="2428868"/>
            <a:ext cx="1120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2005 data</a:t>
            </a:r>
          </a:p>
          <a:p>
            <a:r>
              <a:rPr lang="it-IT" dirty="0" smtClean="0">
                <a:solidFill>
                  <a:srgbClr val="1B67FF"/>
                </a:solidFill>
              </a:rPr>
              <a:t>2012 data</a:t>
            </a:r>
            <a:endParaRPr lang="it-IT" dirty="0">
              <a:solidFill>
                <a:srgbClr val="1B67FF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763688" y="5351882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Invariant</a:t>
            </a:r>
            <a:r>
              <a:rPr lang="it-IT" sz="1200" dirty="0" smtClean="0"/>
              <a:t> Mass (</a:t>
            </a:r>
            <a:r>
              <a:rPr lang="it-IT" sz="1200" dirty="0" err="1" smtClean="0"/>
              <a:t>MeV</a:t>
            </a:r>
            <a:r>
              <a:rPr lang="it-IT" sz="1200" dirty="0" smtClean="0"/>
              <a:t>/c</a:t>
            </a:r>
            <a:r>
              <a:rPr lang="it-IT" sz="1200" baseline="30000" dirty="0" smtClean="0"/>
              <a:t>2</a:t>
            </a:r>
            <a:r>
              <a:rPr lang="it-IT" sz="1200" dirty="0" smtClean="0"/>
              <a:t>)</a:t>
            </a:r>
            <a:endParaRPr lang="it-IT" sz="12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072298" y="5576315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Momentum</a:t>
            </a:r>
            <a:r>
              <a:rPr lang="it-IT" sz="1200" dirty="0" smtClean="0"/>
              <a:t> (</a:t>
            </a:r>
            <a:r>
              <a:rPr lang="it-IT" sz="1200" dirty="0" err="1" smtClean="0"/>
              <a:t>MeV</a:t>
            </a:r>
            <a:r>
              <a:rPr lang="it-IT" sz="1200" dirty="0" smtClean="0"/>
              <a:t>/c)</a:t>
            </a:r>
            <a:endParaRPr lang="it-IT" sz="12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357422" y="3929066"/>
            <a:ext cx="1177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Mass </a:t>
            </a:r>
            <a:r>
              <a:rPr lang="it-IT" sz="1400" dirty="0" err="1" smtClean="0">
                <a:solidFill>
                  <a:srgbClr val="C00000"/>
                </a:solidFill>
              </a:rPr>
              <a:t>limit</a:t>
            </a:r>
            <a:endParaRPr lang="it-IT" sz="1400" dirty="0" smtClean="0">
              <a:solidFill>
                <a:srgbClr val="C00000"/>
              </a:solidFill>
            </a:endParaRPr>
          </a:p>
          <a:p>
            <a:r>
              <a:rPr lang="it-IT" sz="1400" dirty="0" smtClean="0">
                <a:solidFill>
                  <a:srgbClr val="C00000"/>
                </a:solidFill>
              </a:rPr>
              <a:t>on </a:t>
            </a:r>
            <a:r>
              <a:rPr lang="it-IT" sz="1400" baseline="30000" dirty="0" smtClean="0">
                <a:solidFill>
                  <a:srgbClr val="C00000"/>
                </a:solidFill>
              </a:rPr>
              <a:t>12</a:t>
            </a:r>
            <a:r>
              <a:rPr lang="it-IT" sz="1400" dirty="0" smtClean="0">
                <a:solidFill>
                  <a:srgbClr val="C00000"/>
                </a:solidFill>
              </a:rPr>
              <a:t>C at </a:t>
            </a:r>
            <a:r>
              <a:rPr lang="it-IT" sz="1400" dirty="0" err="1" smtClean="0">
                <a:solidFill>
                  <a:srgbClr val="C00000"/>
                </a:solidFill>
              </a:rPr>
              <a:t>rest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555776" y="131636"/>
            <a:ext cx="5660052" cy="648512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3600" dirty="0" smtClean="0"/>
              <a:t>The nature of </a:t>
            </a:r>
            <a:r>
              <a:rPr lang="it-IT" altLang="it-IT" sz="3600" dirty="0" smtClean="0">
                <a:latin typeface="Symbol" panose="05050102010706020507" pitchFamily="18" charset="2"/>
              </a:rPr>
              <a:t></a:t>
            </a:r>
            <a:r>
              <a:rPr lang="it-IT" altLang="it-IT" sz="3600" dirty="0" smtClean="0"/>
              <a:t>(1405): </a:t>
            </a:r>
            <a:r>
              <a:rPr lang="it-IT" altLang="it-IT" sz="3600" dirty="0" smtClean="0">
                <a:latin typeface="Symbol" panose="05050102010706020507" pitchFamily="18" charset="2"/>
              </a:rPr>
              <a:t>S</a:t>
            </a:r>
            <a:r>
              <a:rPr lang="it-IT" altLang="it-IT" sz="3600" baseline="30000" dirty="0" smtClean="0"/>
              <a:t>0</a:t>
            </a:r>
            <a:r>
              <a:rPr lang="it-IT" altLang="it-IT" sz="3600" dirty="0" smtClean="0">
                <a:latin typeface="Symbol" panose="05050102010706020507" pitchFamily="18" charset="2"/>
              </a:rPr>
              <a:t>p</a:t>
            </a:r>
            <a:r>
              <a:rPr lang="it-IT" altLang="it-IT" sz="3600" baseline="30000" dirty="0" smtClean="0"/>
              <a:t>0</a:t>
            </a:r>
            <a:r>
              <a:rPr lang="it-IT" altLang="it-IT" sz="3600" dirty="0" smtClean="0"/>
              <a:t> </a:t>
            </a:r>
            <a:endParaRPr lang="it-IT" altLang="it-IT" sz="360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51" y="1140163"/>
            <a:ext cx="4410335" cy="499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469" y="1125085"/>
            <a:ext cx="4142697" cy="500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876045" y="1500174"/>
            <a:ext cx="13819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rgbClr val="C00000"/>
                </a:solidFill>
              </a:rPr>
              <a:t>m</a:t>
            </a:r>
            <a:r>
              <a:rPr lang="it-IT" sz="1400" baseline="-25000" dirty="0" err="1" smtClean="0">
                <a:solidFill>
                  <a:srgbClr val="C00000"/>
                </a:solidFill>
              </a:rPr>
              <a:t>lim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baseline="30000" dirty="0" smtClean="0">
                <a:solidFill>
                  <a:srgbClr val="C00000"/>
                </a:solidFill>
              </a:rPr>
              <a:t>12</a:t>
            </a:r>
            <a:r>
              <a:rPr lang="it-IT" sz="1400" dirty="0" smtClean="0">
                <a:solidFill>
                  <a:srgbClr val="C00000"/>
                </a:solidFill>
              </a:rPr>
              <a:t>C  </a:t>
            </a:r>
            <a:r>
              <a:rPr lang="it-IT" sz="1400" dirty="0" err="1" smtClean="0">
                <a:solidFill>
                  <a:srgbClr val="C00000"/>
                </a:solidFill>
              </a:rPr>
              <a:t>at-rest</a:t>
            </a:r>
            <a:endParaRPr lang="it-IT" sz="1400" dirty="0" smtClean="0">
              <a:solidFill>
                <a:srgbClr val="C00000"/>
              </a:solidFill>
            </a:endParaRPr>
          </a:p>
          <a:p>
            <a:r>
              <a:rPr lang="it-IT" sz="1400" dirty="0" err="1" smtClean="0">
                <a:solidFill>
                  <a:srgbClr val="FF00FF"/>
                </a:solidFill>
              </a:rPr>
              <a:t>m</a:t>
            </a:r>
            <a:r>
              <a:rPr lang="it-IT" sz="1400" baseline="-25000" dirty="0" err="1" smtClean="0">
                <a:solidFill>
                  <a:srgbClr val="FF00FF"/>
                </a:solidFill>
              </a:rPr>
              <a:t>lim</a:t>
            </a:r>
            <a:r>
              <a:rPr lang="it-IT" sz="1400" dirty="0" smtClean="0">
                <a:solidFill>
                  <a:srgbClr val="FF00FF"/>
                </a:solidFill>
              </a:rPr>
              <a:t> </a:t>
            </a:r>
            <a:r>
              <a:rPr lang="it-IT" sz="1400" baseline="30000" dirty="0" smtClean="0">
                <a:solidFill>
                  <a:srgbClr val="FF00FF"/>
                </a:solidFill>
              </a:rPr>
              <a:t>12</a:t>
            </a:r>
            <a:r>
              <a:rPr lang="it-IT" sz="1400" dirty="0" smtClean="0">
                <a:solidFill>
                  <a:srgbClr val="FF00FF"/>
                </a:solidFill>
              </a:rPr>
              <a:t>C  </a:t>
            </a:r>
            <a:r>
              <a:rPr lang="it-IT" sz="1400" dirty="0" err="1" smtClean="0">
                <a:solidFill>
                  <a:srgbClr val="FF00FF"/>
                </a:solidFill>
              </a:rPr>
              <a:t>in-flight</a:t>
            </a:r>
            <a:endParaRPr lang="it-IT" sz="1400" dirty="0" smtClean="0">
              <a:solidFill>
                <a:srgbClr val="FF00FF"/>
              </a:solidFill>
            </a:endParaRPr>
          </a:p>
          <a:p>
            <a:endParaRPr lang="it-IT" sz="1400" dirty="0"/>
          </a:p>
        </p:txBody>
      </p:sp>
      <p:cxnSp>
        <p:nvCxnSpPr>
          <p:cNvPr id="11" name="Connettore 1 10"/>
          <p:cNvCxnSpPr/>
          <p:nvPr/>
        </p:nvCxnSpPr>
        <p:spPr>
          <a:xfrm rot="5400000">
            <a:off x="1961091" y="2339536"/>
            <a:ext cx="2143140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rot="5400000">
            <a:off x="2275499" y="2339536"/>
            <a:ext cx="2143140" cy="1588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rot="5400000">
            <a:off x="2598640" y="2428074"/>
            <a:ext cx="214314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376375" y="1571612"/>
            <a:ext cx="914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1B67FF"/>
                </a:solidFill>
              </a:rPr>
              <a:t>At-rest</a:t>
            </a:r>
            <a:endParaRPr lang="it-IT" dirty="0" smtClean="0">
              <a:solidFill>
                <a:srgbClr val="1B67FF"/>
              </a:solidFill>
            </a:endParaRPr>
          </a:p>
          <a:p>
            <a:r>
              <a:rPr lang="it-IT" dirty="0" err="1" smtClean="0">
                <a:solidFill>
                  <a:srgbClr val="00B050"/>
                </a:solidFill>
              </a:rPr>
              <a:t>In-flight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2596243" y="4289207"/>
            <a:ext cx="1571636" cy="7143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947483" y="4071942"/>
            <a:ext cx="2046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B050"/>
                </a:solidFill>
              </a:rPr>
              <a:t>In-flight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component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103577" y="836712"/>
            <a:ext cx="4276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P(</a:t>
            </a:r>
            <a:r>
              <a:rPr lang="it-IT" sz="2000" dirty="0" smtClean="0">
                <a:latin typeface="Symbol" pitchFamily="18" charset="2"/>
              </a:rPr>
              <a:t>p</a:t>
            </a:r>
            <a:r>
              <a:rPr lang="it-IT" sz="2000" baseline="30000" dirty="0" smtClean="0"/>
              <a:t>0</a:t>
            </a:r>
            <a:r>
              <a:rPr lang="it-IT" sz="2000" dirty="0" smtClean="0"/>
              <a:t>)  </a:t>
            </a:r>
            <a:r>
              <a:rPr lang="it-IT" sz="2000" dirty="0" err="1" smtClean="0"/>
              <a:t>resolution</a:t>
            </a:r>
            <a:r>
              <a:rPr lang="it-IT" sz="2000" dirty="0" smtClean="0"/>
              <a:t>: </a:t>
            </a:r>
            <a:r>
              <a:rPr lang="it-IT" sz="2000" dirty="0" err="1" smtClean="0">
                <a:latin typeface="Symbol" pitchFamily="18" charset="2"/>
              </a:rPr>
              <a:t>s</a:t>
            </a:r>
            <a:r>
              <a:rPr lang="it-IT" sz="2000" baseline="-25000" dirty="0" err="1" smtClean="0"/>
              <a:t>p</a:t>
            </a:r>
            <a:r>
              <a:rPr lang="it-IT" sz="2000" dirty="0" smtClean="0"/>
              <a:t> ≈ 12 </a:t>
            </a:r>
            <a:r>
              <a:rPr lang="it-IT" sz="2000" dirty="0" err="1" smtClean="0"/>
              <a:t>MeV</a:t>
            </a:r>
            <a:r>
              <a:rPr lang="it-IT" sz="2000" dirty="0" smtClean="0"/>
              <a:t>/c</a:t>
            </a:r>
            <a:endParaRPr lang="it-IT" sz="2000" dirty="0"/>
          </a:p>
        </p:txBody>
      </p:sp>
      <p:sp>
        <p:nvSpPr>
          <p:cNvPr id="20" name="Rettangolo 19"/>
          <p:cNvSpPr/>
          <p:nvPr/>
        </p:nvSpPr>
        <p:spPr>
          <a:xfrm>
            <a:off x="3269937" y="6037025"/>
            <a:ext cx="1276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/>
              <a:t>P(</a:t>
            </a:r>
            <a:r>
              <a:rPr lang="it-IT" sz="1400" b="1" dirty="0" smtClean="0">
                <a:latin typeface="Symbol" pitchFamily="18" charset="2"/>
              </a:rPr>
              <a:t>p</a:t>
            </a:r>
            <a:r>
              <a:rPr lang="it-IT" sz="1400" b="1" baseline="30000" dirty="0" smtClean="0"/>
              <a:t>0</a:t>
            </a:r>
            <a:r>
              <a:rPr lang="it-IT" sz="1400" b="1" dirty="0" smtClean="0"/>
              <a:t>)   (</a:t>
            </a:r>
            <a:r>
              <a:rPr lang="it-IT" sz="1400" b="1" dirty="0" err="1" smtClean="0"/>
              <a:t>MeV</a:t>
            </a:r>
            <a:r>
              <a:rPr lang="it-IT" sz="1400" b="1" dirty="0" smtClean="0"/>
              <a:t>/c)</a:t>
            </a:r>
          </a:p>
        </p:txBody>
      </p:sp>
      <p:sp>
        <p:nvSpPr>
          <p:cNvPr id="21" name="Rettangolo 20"/>
          <p:cNvSpPr/>
          <p:nvPr/>
        </p:nvSpPr>
        <p:spPr>
          <a:xfrm rot="16200000">
            <a:off x="-643669" y="4770427"/>
            <a:ext cx="1595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/>
              <a:t>M(</a:t>
            </a:r>
            <a:r>
              <a:rPr lang="it-IT" sz="1400" b="1" dirty="0" smtClean="0">
                <a:latin typeface="Symbol" pitchFamily="18" charset="2"/>
              </a:rPr>
              <a:t>S</a:t>
            </a:r>
            <a:r>
              <a:rPr lang="it-IT" sz="1400" b="1" baseline="30000" dirty="0" smtClean="0"/>
              <a:t>0</a:t>
            </a:r>
            <a:r>
              <a:rPr lang="it-IT" sz="1400" b="1" dirty="0" smtClean="0">
                <a:latin typeface="Symbol" pitchFamily="18" charset="2"/>
              </a:rPr>
              <a:t>p</a:t>
            </a:r>
            <a:r>
              <a:rPr lang="it-IT" sz="1400" b="1" baseline="30000" dirty="0" smtClean="0"/>
              <a:t>0</a:t>
            </a:r>
            <a:r>
              <a:rPr lang="it-IT" sz="1400" b="1" dirty="0" smtClean="0"/>
              <a:t>)   (</a:t>
            </a:r>
            <a:r>
              <a:rPr lang="it-IT" sz="1400" b="1" dirty="0" err="1" smtClean="0"/>
              <a:t>MeV</a:t>
            </a:r>
            <a:r>
              <a:rPr lang="it-IT" sz="1400" b="1" dirty="0" smtClean="0"/>
              <a:t>/c</a:t>
            </a:r>
            <a:r>
              <a:rPr lang="it-IT" sz="1400" b="1" baseline="30000" dirty="0" smtClean="0"/>
              <a:t>2</a:t>
            </a:r>
            <a:r>
              <a:rPr lang="it-IT" sz="1400" b="1" dirty="0" smtClean="0"/>
              <a:t>)</a:t>
            </a:r>
          </a:p>
        </p:txBody>
      </p:sp>
      <p:sp>
        <p:nvSpPr>
          <p:cNvPr id="22" name="Rettangolo 21"/>
          <p:cNvSpPr/>
          <p:nvPr/>
        </p:nvSpPr>
        <p:spPr>
          <a:xfrm rot="16200000">
            <a:off x="-612507" y="2041243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/>
              <a:t>Counts</a:t>
            </a:r>
            <a:r>
              <a:rPr lang="it-IT" sz="1400" dirty="0" smtClean="0"/>
              <a:t>/(10MeV/c)</a:t>
            </a:r>
            <a:endParaRPr lang="it-IT" sz="1400" dirty="0"/>
          </a:p>
        </p:txBody>
      </p:sp>
      <p:sp>
        <p:nvSpPr>
          <p:cNvPr id="23" name="Rettangolo 22"/>
          <p:cNvSpPr/>
          <p:nvPr/>
        </p:nvSpPr>
        <p:spPr>
          <a:xfrm>
            <a:off x="7740352" y="6046864"/>
            <a:ext cx="1276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/>
              <a:t>P(</a:t>
            </a:r>
            <a:r>
              <a:rPr lang="it-IT" sz="1400" b="1" dirty="0" smtClean="0">
                <a:latin typeface="Symbol" pitchFamily="18" charset="2"/>
              </a:rPr>
              <a:t>p</a:t>
            </a:r>
            <a:r>
              <a:rPr lang="it-IT" sz="1400" b="1" baseline="30000" dirty="0" smtClean="0"/>
              <a:t>0</a:t>
            </a:r>
            <a:r>
              <a:rPr lang="it-IT" sz="1400" b="1" dirty="0" smtClean="0"/>
              <a:t>)   (</a:t>
            </a:r>
            <a:r>
              <a:rPr lang="it-IT" sz="1400" b="1" dirty="0" err="1" smtClean="0"/>
              <a:t>MeV</a:t>
            </a:r>
            <a:r>
              <a:rPr lang="it-IT" sz="1400" b="1" dirty="0" smtClean="0"/>
              <a:t>/c)</a:t>
            </a:r>
          </a:p>
        </p:txBody>
      </p:sp>
      <p:sp>
        <p:nvSpPr>
          <p:cNvPr id="24" name="Rettangolo 23"/>
          <p:cNvSpPr/>
          <p:nvPr/>
        </p:nvSpPr>
        <p:spPr>
          <a:xfrm rot="16200000">
            <a:off x="4049181" y="4692131"/>
            <a:ext cx="1595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/>
              <a:t>M(</a:t>
            </a:r>
            <a:r>
              <a:rPr lang="it-IT" sz="1400" b="1" dirty="0" smtClean="0">
                <a:latin typeface="Symbol" pitchFamily="18" charset="2"/>
              </a:rPr>
              <a:t>S</a:t>
            </a:r>
            <a:r>
              <a:rPr lang="it-IT" sz="1400" b="1" baseline="30000" dirty="0" smtClean="0"/>
              <a:t>0</a:t>
            </a:r>
            <a:r>
              <a:rPr lang="it-IT" sz="1400" b="1" dirty="0" smtClean="0">
                <a:latin typeface="Symbol" pitchFamily="18" charset="2"/>
              </a:rPr>
              <a:t>p</a:t>
            </a:r>
            <a:r>
              <a:rPr lang="it-IT" sz="1400" b="1" baseline="30000" dirty="0" smtClean="0"/>
              <a:t>0</a:t>
            </a:r>
            <a:r>
              <a:rPr lang="it-IT" sz="1400" b="1" dirty="0" smtClean="0"/>
              <a:t>)   (</a:t>
            </a:r>
            <a:r>
              <a:rPr lang="it-IT" sz="1400" b="1" dirty="0" err="1" smtClean="0"/>
              <a:t>MeV</a:t>
            </a:r>
            <a:r>
              <a:rPr lang="it-IT" sz="1400" b="1" dirty="0" smtClean="0"/>
              <a:t>/c</a:t>
            </a:r>
            <a:r>
              <a:rPr lang="it-IT" sz="1400" b="1" baseline="30000" dirty="0" smtClean="0"/>
              <a:t>2</a:t>
            </a:r>
            <a:r>
              <a:rPr lang="it-IT" sz="1400" b="1" dirty="0" smtClean="0"/>
              <a:t>)</a:t>
            </a:r>
          </a:p>
        </p:txBody>
      </p:sp>
      <p:sp>
        <p:nvSpPr>
          <p:cNvPr id="25" name="Rettangolo 24"/>
          <p:cNvSpPr/>
          <p:nvPr/>
        </p:nvSpPr>
        <p:spPr>
          <a:xfrm rot="16200000">
            <a:off x="4080343" y="2184120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/>
              <a:t>Counts</a:t>
            </a:r>
            <a:r>
              <a:rPr lang="it-IT" sz="1400" dirty="0" smtClean="0"/>
              <a:t>/(10MeV/c)</a:t>
            </a:r>
            <a:endParaRPr lang="it-IT" sz="1400" dirty="0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555776" y="131636"/>
            <a:ext cx="5618374" cy="648512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3600" dirty="0" smtClean="0"/>
              <a:t>The nature of </a:t>
            </a:r>
            <a:r>
              <a:rPr lang="it-IT" altLang="it-IT" sz="3600" dirty="0" smtClean="0">
                <a:latin typeface="Symbol" panose="05050102010706020507" pitchFamily="18" charset="2"/>
              </a:rPr>
              <a:t></a:t>
            </a:r>
            <a:r>
              <a:rPr lang="it-IT" altLang="it-IT" sz="3600" dirty="0" smtClean="0"/>
              <a:t>(1405</a:t>
            </a:r>
            <a:r>
              <a:rPr lang="it-IT" altLang="it-IT" sz="3600" dirty="0"/>
              <a:t>) : </a:t>
            </a:r>
            <a:r>
              <a:rPr lang="it-IT" altLang="it-IT" sz="3600" dirty="0">
                <a:latin typeface="Symbol" panose="05050102010706020507" pitchFamily="18" charset="2"/>
              </a:rPr>
              <a:t>S</a:t>
            </a:r>
            <a:r>
              <a:rPr lang="it-IT" altLang="it-IT" sz="3600" baseline="30000" dirty="0"/>
              <a:t>0</a:t>
            </a:r>
            <a:r>
              <a:rPr lang="it-IT" altLang="it-IT" sz="3600" dirty="0">
                <a:latin typeface="Symbol" panose="05050102010706020507" pitchFamily="18" charset="2"/>
              </a:rPr>
              <a:t>p</a:t>
            </a:r>
            <a:r>
              <a:rPr lang="it-IT" altLang="it-IT" sz="3600" baseline="30000" dirty="0"/>
              <a:t>0</a:t>
            </a:r>
            <a:r>
              <a:rPr lang="it-IT" altLang="it-IT" sz="3600" dirty="0"/>
              <a:t> </a:t>
            </a: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2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" y="3336890"/>
            <a:ext cx="4383075" cy="297243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" y="548680"/>
            <a:ext cx="4383075" cy="297243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44602"/>
            <a:ext cx="4383075" cy="297243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55976" y="4081998"/>
            <a:ext cx="42484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DC gas (</a:t>
            </a:r>
            <a:r>
              <a:rPr lang="it-IT" sz="24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He):  </a:t>
            </a: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in </a:t>
            </a: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flight</a:t>
            </a:r>
            <a:endParaRPr lang="it-IT" sz="2400" baseline="3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1071226"/>
            <a:ext cx="833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Total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H</a:t>
            </a:r>
          </a:p>
          <a:p>
            <a:r>
              <a:rPr lang="it-IT" dirty="0" smtClean="0">
                <a:solidFill>
                  <a:srgbClr val="66FF33"/>
                </a:solidFill>
              </a:rPr>
              <a:t>IF </a:t>
            </a:r>
            <a:r>
              <a:rPr lang="it-IT" baseline="30000" dirty="0" smtClean="0">
                <a:solidFill>
                  <a:srgbClr val="66FF33"/>
                </a:solidFill>
              </a:rPr>
              <a:t>4</a:t>
            </a:r>
            <a:r>
              <a:rPr lang="it-IT" dirty="0" smtClean="0">
                <a:solidFill>
                  <a:srgbClr val="66FF33"/>
                </a:solidFill>
              </a:rPr>
              <a:t>He</a:t>
            </a:r>
          </a:p>
          <a:p>
            <a:r>
              <a:rPr lang="it-IT" dirty="0" smtClean="0">
                <a:solidFill>
                  <a:srgbClr val="FF00FF"/>
                </a:solidFill>
              </a:rPr>
              <a:t>AR </a:t>
            </a:r>
            <a:r>
              <a:rPr lang="it-IT" baseline="30000" dirty="0" smtClean="0">
                <a:solidFill>
                  <a:srgbClr val="FF00FF"/>
                </a:solidFill>
              </a:rPr>
              <a:t>4</a:t>
            </a:r>
            <a:r>
              <a:rPr lang="it-IT" dirty="0" smtClean="0">
                <a:solidFill>
                  <a:srgbClr val="FF00FF"/>
                </a:solidFill>
              </a:rPr>
              <a:t>He</a:t>
            </a:r>
            <a:endParaRPr lang="it-IT" dirty="0">
              <a:solidFill>
                <a:srgbClr val="FF00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54541" y="1493168"/>
            <a:ext cx="833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Total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H</a:t>
            </a:r>
          </a:p>
          <a:p>
            <a:r>
              <a:rPr lang="it-IT" dirty="0" smtClean="0">
                <a:solidFill>
                  <a:srgbClr val="66FF33"/>
                </a:solidFill>
              </a:rPr>
              <a:t>IF </a:t>
            </a:r>
            <a:r>
              <a:rPr lang="it-IT" baseline="30000" dirty="0" smtClean="0">
                <a:solidFill>
                  <a:srgbClr val="66FF33"/>
                </a:solidFill>
              </a:rPr>
              <a:t>4</a:t>
            </a:r>
            <a:r>
              <a:rPr lang="it-IT" dirty="0" smtClean="0">
                <a:solidFill>
                  <a:srgbClr val="66FF33"/>
                </a:solidFill>
              </a:rPr>
              <a:t>He</a:t>
            </a:r>
          </a:p>
          <a:p>
            <a:r>
              <a:rPr lang="it-IT" dirty="0" smtClean="0">
                <a:solidFill>
                  <a:srgbClr val="FF00FF"/>
                </a:solidFill>
              </a:rPr>
              <a:t>AR </a:t>
            </a:r>
            <a:r>
              <a:rPr lang="it-IT" baseline="30000" dirty="0" smtClean="0">
                <a:solidFill>
                  <a:srgbClr val="FF00FF"/>
                </a:solidFill>
              </a:rPr>
              <a:t>4</a:t>
            </a:r>
            <a:r>
              <a:rPr lang="it-IT" dirty="0" smtClean="0">
                <a:solidFill>
                  <a:srgbClr val="FF00FF"/>
                </a:solidFill>
              </a:rPr>
              <a:t>He</a:t>
            </a:r>
            <a:endParaRPr lang="it-IT" dirty="0">
              <a:solidFill>
                <a:srgbClr val="FF00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946029" y="4407401"/>
            <a:ext cx="833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Total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H</a:t>
            </a:r>
          </a:p>
          <a:p>
            <a:r>
              <a:rPr lang="it-IT" dirty="0" smtClean="0">
                <a:solidFill>
                  <a:srgbClr val="66FF33"/>
                </a:solidFill>
              </a:rPr>
              <a:t>IF </a:t>
            </a:r>
            <a:r>
              <a:rPr lang="it-IT" baseline="30000" dirty="0" smtClean="0">
                <a:solidFill>
                  <a:srgbClr val="66FF33"/>
                </a:solidFill>
              </a:rPr>
              <a:t>4</a:t>
            </a:r>
            <a:r>
              <a:rPr lang="it-IT" dirty="0" smtClean="0">
                <a:solidFill>
                  <a:srgbClr val="66FF33"/>
                </a:solidFill>
              </a:rPr>
              <a:t>He</a:t>
            </a:r>
          </a:p>
          <a:p>
            <a:r>
              <a:rPr lang="it-IT" dirty="0" smtClean="0">
                <a:solidFill>
                  <a:srgbClr val="FF00FF"/>
                </a:solidFill>
              </a:rPr>
              <a:t>AR </a:t>
            </a:r>
            <a:r>
              <a:rPr lang="it-IT" baseline="30000" dirty="0" smtClean="0">
                <a:solidFill>
                  <a:srgbClr val="FF00FF"/>
                </a:solidFill>
              </a:rPr>
              <a:t>4</a:t>
            </a:r>
            <a:r>
              <a:rPr lang="it-IT" dirty="0" smtClean="0">
                <a:solidFill>
                  <a:srgbClr val="FF00FF"/>
                </a:solidFill>
              </a:rPr>
              <a:t>He</a:t>
            </a:r>
            <a:endParaRPr lang="it-IT" dirty="0">
              <a:solidFill>
                <a:srgbClr val="FF00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398764" y="1539335"/>
            <a:ext cx="2109340" cy="1477328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Removing</a:t>
            </a:r>
            <a:r>
              <a:rPr lang="it-IT" dirty="0" smtClean="0">
                <a:solidFill>
                  <a:srgbClr val="C00000"/>
                </a:solidFill>
              </a:rPr>
              <a:t> the H component </a:t>
            </a:r>
            <a:r>
              <a:rPr lang="it-IT" dirty="0" err="1" smtClean="0">
                <a:solidFill>
                  <a:srgbClr val="C00000"/>
                </a:solidFill>
              </a:rPr>
              <a:t>is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fundamental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since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it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behaves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like</a:t>
            </a:r>
            <a:r>
              <a:rPr lang="it-IT" dirty="0" smtClean="0">
                <a:solidFill>
                  <a:srgbClr val="C00000"/>
                </a:solidFill>
              </a:rPr>
              <a:t> a high mass pole!!!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463800" y="44624"/>
            <a:ext cx="5876458" cy="648512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3600" dirty="0"/>
              <a:t>The nature of </a:t>
            </a:r>
            <a:r>
              <a:rPr lang="it-IT" altLang="it-IT" sz="3600" dirty="0">
                <a:latin typeface="Symbol" panose="05050102010706020507" pitchFamily="18" charset="2"/>
              </a:rPr>
              <a:t></a:t>
            </a:r>
            <a:r>
              <a:rPr lang="it-IT" altLang="it-IT" sz="3600" dirty="0"/>
              <a:t>(1405) : </a:t>
            </a:r>
            <a:r>
              <a:rPr lang="it-IT" altLang="it-IT" sz="3600" dirty="0" err="1" smtClean="0">
                <a:latin typeface="Symbol" panose="05050102010706020507" pitchFamily="18" charset="2"/>
              </a:rPr>
              <a:t>S</a:t>
            </a:r>
            <a:r>
              <a:rPr lang="it-IT" altLang="it-IT" sz="3600" baseline="30000" dirty="0" err="1" smtClean="0"/>
              <a:t>+</a:t>
            </a:r>
            <a:r>
              <a:rPr lang="it-IT" altLang="it-IT" sz="3600" dirty="0" err="1" smtClean="0">
                <a:latin typeface="Symbol" panose="05050102010706020507" pitchFamily="18" charset="2"/>
              </a:rPr>
              <a:t>p</a:t>
            </a:r>
            <a:r>
              <a:rPr lang="it-IT" altLang="it-IT" sz="3600" baseline="30000" dirty="0" smtClean="0"/>
              <a:t>-</a:t>
            </a:r>
            <a:r>
              <a:rPr lang="it-IT" altLang="it-IT" sz="3600" dirty="0" smtClean="0"/>
              <a:t>  </a:t>
            </a:r>
            <a:endParaRPr lang="it-IT" altLang="it-IT" sz="360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7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2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15A8B-EC40-4C84-90CC-7FDA418F4B05}" type="slidenum">
              <a:rPr lang="it-IT" altLang="it-IT"/>
              <a:pPr>
                <a:defRPr/>
              </a:pPr>
              <a:t>4</a:t>
            </a:fld>
            <a:endParaRPr lang="it-IT" alt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763688" y="115888"/>
            <a:ext cx="7056784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Strangeness in the stars</a:t>
            </a:r>
            <a:endParaRPr lang="it-IT" sz="44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857751"/>
            <a:ext cx="5146299" cy="376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astrobites.org/wp-content/uploads/2014/08/quark-neutronst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1340768"/>
            <a:ext cx="4896544" cy="357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i.imgur.com/8gCwfK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03" y="4365104"/>
            <a:ext cx="280476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5102891" y="5204893"/>
            <a:ext cx="3420103" cy="83099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 dirty="0" err="1" smtClean="0"/>
              <a:t>Evidences</a:t>
            </a:r>
            <a:r>
              <a:rPr lang="it-IT" altLang="it-IT" sz="2400" dirty="0" smtClean="0"/>
              <a:t>?</a:t>
            </a:r>
            <a:r>
              <a:rPr lang="it-IT" altLang="it-IT" sz="2400" baseline="30000" dirty="0" smtClean="0"/>
              <a:t> </a:t>
            </a:r>
            <a:endParaRPr lang="it-IT" altLang="it-IT" sz="2400" dirty="0"/>
          </a:p>
          <a:p>
            <a:pPr eaLnBrk="1" hangingPunct="1"/>
            <a:r>
              <a:rPr lang="it-IT" altLang="it-IT" sz="2400" dirty="0" err="1" smtClean="0"/>
              <a:t>Experimental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constraints</a:t>
            </a:r>
            <a:r>
              <a:rPr lang="it-IT" altLang="it-IT" sz="2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53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6" y="3336890"/>
            <a:ext cx="4383075" cy="297243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973190" y="4152785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Total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IF H</a:t>
            </a:r>
          </a:p>
          <a:p>
            <a:r>
              <a:rPr lang="it-IT" dirty="0" smtClean="0">
                <a:solidFill>
                  <a:srgbClr val="66FF33"/>
                </a:solidFill>
              </a:rPr>
              <a:t>IF </a:t>
            </a:r>
            <a:r>
              <a:rPr lang="it-IT" baseline="30000" dirty="0" smtClean="0">
                <a:solidFill>
                  <a:srgbClr val="66FF33"/>
                </a:solidFill>
              </a:rPr>
              <a:t>12</a:t>
            </a:r>
            <a:r>
              <a:rPr lang="it-IT" dirty="0" smtClean="0">
                <a:solidFill>
                  <a:srgbClr val="66FF33"/>
                </a:solidFill>
              </a:rPr>
              <a:t>C</a:t>
            </a:r>
          </a:p>
          <a:p>
            <a:r>
              <a:rPr lang="it-IT" dirty="0" smtClean="0">
                <a:solidFill>
                  <a:srgbClr val="FF00FF"/>
                </a:solidFill>
              </a:rPr>
              <a:t>AR </a:t>
            </a:r>
            <a:r>
              <a:rPr lang="it-IT" baseline="30000" dirty="0" smtClean="0">
                <a:solidFill>
                  <a:srgbClr val="FF00FF"/>
                </a:solidFill>
              </a:rPr>
              <a:t>12</a:t>
            </a:r>
            <a:r>
              <a:rPr lang="it-IT" dirty="0" smtClean="0">
                <a:solidFill>
                  <a:srgbClr val="FF00FF"/>
                </a:solidFill>
              </a:rPr>
              <a:t>C</a:t>
            </a:r>
            <a:endParaRPr lang="it-IT" dirty="0">
              <a:solidFill>
                <a:srgbClr val="FF00FF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21" y="620688"/>
            <a:ext cx="4383075" cy="29724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6" y="548680"/>
            <a:ext cx="4383075" cy="297243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0728" y="1124744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Total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IF H</a:t>
            </a:r>
          </a:p>
          <a:p>
            <a:r>
              <a:rPr lang="it-IT" dirty="0" smtClean="0">
                <a:solidFill>
                  <a:srgbClr val="66FF33"/>
                </a:solidFill>
              </a:rPr>
              <a:t>IF </a:t>
            </a:r>
            <a:r>
              <a:rPr lang="it-IT" baseline="30000" dirty="0" smtClean="0">
                <a:solidFill>
                  <a:srgbClr val="66FF33"/>
                </a:solidFill>
              </a:rPr>
              <a:t>12</a:t>
            </a:r>
            <a:r>
              <a:rPr lang="it-IT" dirty="0" smtClean="0">
                <a:solidFill>
                  <a:srgbClr val="66FF33"/>
                </a:solidFill>
              </a:rPr>
              <a:t>C</a:t>
            </a:r>
          </a:p>
          <a:p>
            <a:r>
              <a:rPr lang="it-IT" dirty="0" smtClean="0">
                <a:solidFill>
                  <a:srgbClr val="FF00FF"/>
                </a:solidFill>
              </a:rPr>
              <a:t>AR </a:t>
            </a:r>
            <a:r>
              <a:rPr lang="it-IT" baseline="30000" dirty="0" smtClean="0">
                <a:solidFill>
                  <a:srgbClr val="FF00FF"/>
                </a:solidFill>
              </a:rPr>
              <a:t>12</a:t>
            </a:r>
            <a:r>
              <a:rPr lang="it-IT" dirty="0" smtClean="0">
                <a:solidFill>
                  <a:srgbClr val="FF00FF"/>
                </a:solidFill>
              </a:rPr>
              <a:t>C</a:t>
            </a:r>
            <a:endParaRPr lang="it-IT" dirty="0">
              <a:solidFill>
                <a:srgbClr val="FF00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54541" y="1493168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Total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IF H</a:t>
            </a:r>
          </a:p>
          <a:p>
            <a:r>
              <a:rPr lang="it-IT" dirty="0" smtClean="0">
                <a:solidFill>
                  <a:srgbClr val="66FF33"/>
                </a:solidFill>
              </a:rPr>
              <a:t>IF </a:t>
            </a:r>
            <a:r>
              <a:rPr lang="it-IT" baseline="30000" dirty="0" smtClean="0">
                <a:solidFill>
                  <a:srgbClr val="66FF33"/>
                </a:solidFill>
              </a:rPr>
              <a:t>12</a:t>
            </a:r>
            <a:r>
              <a:rPr lang="it-IT" dirty="0" smtClean="0">
                <a:solidFill>
                  <a:srgbClr val="66FF33"/>
                </a:solidFill>
              </a:rPr>
              <a:t>C</a:t>
            </a:r>
          </a:p>
          <a:p>
            <a:r>
              <a:rPr lang="it-IT" dirty="0" smtClean="0">
                <a:solidFill>
                  <a:srgbClr val="FF00FF"/>
                </a:solidFill>
              </a:rPr>
              <a:t>AR </a:t>
            </a:r>
            <a:r>
              <a:rPr lang="it-IT" baseline="30000" dirty="0" smtClean="0">
                <a:solidFill>
                  <a:srgbClr val="FF00FF"/>
                </a:solidFill>
              </a:rPr>
              <a:t>12</a:t>
            </a:r>
            <a:r>
              <a:rPr lang="it-IT" dirty="0" smtClean="0">
                <a:solidFill>
                  <a:srgbClr val="FF00FF"/>
                </a:solidFill>
              </a:rPr>
              <a:t>C</a:t>
            </a:r>
            <a:endParaRPr lang="it-IT" dirty="0">
              <a:solidFill>
                <a:srgbClr val="FF00FF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578141" y="4152785"/>
            <a:ext cx="39542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</a:t>
            </a:r>
            <a:r>
              <a:rPr lang="it-IT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DC </a:t>
            </a:r>
            <a:r>
              <a:rPr lang="it-IT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</a:t>
            </a:r>
            <a:r>
              <a:rPr lang="it-IT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</a:t>
            </a:r>
            <a:r>
              <a:rPr lang="it-IT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it-IT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</a:t>
            </a:r>
            <a:r>
              <a:rPr lang="it-IT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in </a:t>
            </a:r>
            <a:r>
              <a:rPr lang="it-IT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flight</a:t>
            </a:r>
            <a:endParaRPr lang="it-IT" sz="2800" baseline="3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463800" y="44624"/>
            <a:ext cx="5876458" cy="648512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3600" dirty="0"/>
              <a:t>The nature of </a:t>
            </a:r>
            <a:r>
              <a:rPr lang="it-IT" altLang="it-IT" sz="3600" dirty="0">
                <a:latin typeface="Symbol" panose="05050102010706020507" pitchFamily="18" charset="2"/>
              </a:rPr>
              <a:t></a:t>
            </a:r>
            <a:r>
              <a:rPr lang="it-IT" altLang="it-IT" sz="3600" dirty="0"/>
              <a:t>(1405) : </a:t>
            </a:r>
            <a:r>
              <a:rPr lang="it-IT" altLang="it-IT" sz="3600" dirty="0" err="1" smtClean="0">
                <a:latin typeface="Symbol" panose="05050102010706020507" pitchFamily="18" charset="2"/>
              </a:rPr>
              <a:t>S</a:t>
            </a:r>
            <a:r>
              <a:rPr lang="it-IT" altLang="it-IT" sz="3600" baseline="30000" dirty="0" err="1" smtClean="0"/>
              <a:t>+</a:t>
            </a:r>
            <a:r>
              <a:rPr lang="it-IT" altLang="it-IT" sz="3600" dirty="0" err="1" smtClean="0">
                <a:latin typeface="Symbol" panose="05050102010706020507" pitchFamily="18" charset="2"/>
              </a:rPr>
              <a:t>p</a:t>
            </a:r>
            <a:r>
              <a:rPr lang="it-IT" altLang="it-IT" sz="3600" baseline="30000" dirty="0" smtClean="0"/>
              <a:t>-</a:t>
            </a:r>
            <a:r>
              <a:rPr lang="it-IT" altLang="it-IT" sz="3600" dirty="0" smtClean="0"/>
              <a:t>  </a:t>
            </a:r>
            <a:endParaRPr lang="it-IT" altLang="it-IT" sz="36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5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49748" y="738652"/>
            <a:ext cx="628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</a:t>
            </a:r>
            <a:r>
              <a:rPr lang="it-IT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</a:t>
            </a:r>
            <a:r>
              <a:rPr lang="it-IT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neutrons</a:t>
            </a:r>
            <a:r>
              <a:rPr lang="it-IT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it-IT" sz="3600" baseline="3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 descr="invma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52032"/>
            <a:ext cx="5783950" cy="422072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796136" y="1628800"/>
            <a:ext cx="321353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r>
              <a:rPr lang="it-IT" sz="2000" dirty="0" smtClean="0"/>
              <a:t>The </a:t>
            </a:r>
            <a:r>
              <a:rPr lang="it-IT" sz="2000" dirty="0" err="1" smtClean="0"/>
              <a:t>possibility</a:t>
            </a:r>
            <a:r>
              <a:rPr lang="it-IT" sz="2000" dirty="0" smtClean="0"/>
              <a:t> to </a:t>
            </a:r>
            <a:r>
              <a:rPr lang="it-IT" sz="2000" dirty="0" err="1" smtClean="0"/>
              <a:t>detect</a:t>
            </a:r>
            <a:r>
              <a:rPr lang="it-IT" sz="2000" dirty="0" smtClean="0"/>
              <a:t> </a:t>
            </a:r>
            <a:r>
              <a:rPr lang="it-IT" sz="2000" dirty="0" err="1" smtClean="0"/>
              <a:t>neutron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fundamental</a:t>
            </a:r>
            <a:r>
              <a:rPr lang="it-IT" sz="2000" dirty="0" smtClean="0"/>
              <a:t> for the </a:t>
            </a:r>
            <a:r>
              <a:rPr lang="it-IT" sz="2000" dirty="0" smtClean="0">
                <a:latin typeface="Symbol" pitchFamily="18" charset="2"/>
              </a:rPr>
              <a:t>S</a:t>
            </a:r>
            <a:r>
              <a:rPr lang="it-IT" sz="2000" baseline="30000" dirty="0" smtClean="0"/>
              <a:t>-</a:t>
            </a:r>
            <a:r>
              <a:rPr lang="it-IT" sz="2000" dirty="0" smtClean="0">
                <a:latin typeface="Symbol" pitchFamily="18" charset="2"/>
              </a:rPr>
              <a:t>p</a:t>
            </a:r>
            <a:r>
              <a:rPr lang="it-IT" sz="2000" baseline="30000" dirty="0" smtClean="0"/>
              <a:t>+</a:t>
            </a:r>
            <a:r>
              <a:rPr lang="it-IT" sz="2000" dirty="0" smtClean="0"/>
              <a:t> --&gt; n</a:t>
            </a:r>
            <a:r>
              <a:rPr lang="it-IT" sz="2000" dirty="0" smtClean="0">
                <a:latin typeface="Symbol" pitchFamily="18" charset="2"/>
              </a:rPr>
              <a:t>p</a:t>
            </a:r>
            <a:r>
              <a:rPr lang="it-IT" sz="2000" baseline="30000" dirty="0" smtClean="0"/>
              <a:t>-</a:t>
            </a:r>
            <a:r>
              <a:rPr lang="it-IT" sz="2000" dirty="0" smtClean="0">
                <a:latin typeface="Symbol" pitchFamily="18" charset="2"/>
              </a:rPr>
              <a:t>p</a:t>
            </a:r>
            <a:r>
              <a:rPr lang="it-IT" sz="2000" baseline="30000" dirty="0" smtClean="0"/>
              <a:t>+</a:t>
            </a:r>
            <a:r>
              <a:rPr lang="it-IT" sz="2000" dirty="0" smtClean="0"/>
              <a:t> </a:t>
            </a:r>
            <a:r>
              <a:rPr lang="it-IT" sz="2000" dirty="0" err="1" smtClean="0"/>
              <a:t>but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also</a:t>
            </a:r>
            <a:r>
              <a:rPr lang="it-IT" sz="2000" dirty="0" smtClean="0"/>
              <a:t> </a:t>
            </a:r>
            <a:r>
              <a:rPr lang="it-IT" sz="2000" dirty="0" err="1" smtClean="0"/>
              <a:t>very</a:t>
            </a:r>
            <a:r>
              <a:rPr lang="it-IT" sz="2000" dirty="0" smtClean="0"/>
              <a:t> </a:t>
            </a:r>
            <a:r>
              <a:rPr lang="it-IT" sz="2000" dirty="0" err="1" smtClean="0"/>
              <a:t>useful</a:t>
            </a:r>
            <a:endParaRPr lang="it-IT" sz="2000" dirty="0" smtClean="0"/>
          </a:p>
          <a:p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increase</a:t>
            </a:r>
            <a:r>
              <a:rPr lang="it-IT" sz="2000" dirty="0" smtClean="0"/>
              <a:t> the </a:t>
            </a:r>
            <a:r>
              <a:rPr lang="it-IT" sz="2000" dirty="0" err="1" smtClean="0"/>
              <a:t>statistics</a:t>
            </a:r>
            <a:r>
              <a:rPr lang="it-IT" sz="2000" dirty="0" smtClean="0"/>
              <a:t> in the </a:t>
            </a:r>
            <a:r>
              <a:rPr lang="it-IT" sz="2000" dirty="0" smtClean="0">
                <a:latin typeface="Symbol" pitchFamily="18" charset="2"/>
              </a:rPr>
              <a:t>S</a:t>
            </a:r>
            <a:r>
              <a:rPr lang="it-IT" sz="2000" baseline="30000" dirty="0" smtClean="0"/>
              <a:t>+</a:t>
            </a:r>
            <a:r>
              <a:rPr lang="it-IT" sz="2000" dirty="0" smtClean="0">
                <a:latin typeface="Symbol" pitchFamily="18" charset="2"/>
              </a:rPr>
              <a:t>p</a:t>
            </a:r>
            <a:r>
              <a:rPr lang="it-IT" sz="2000" baseline="30000" dirty="0" smtClean="0"/>
              <a:t>-</a:t>
            </a:r>
            <a:r>
              <a:rPr lang="it-IT" sz="2000" dirty="0" smtClean="0"/>
              <a:t> </a:t>
            </a:r>
            <a:r>
              <a:rPr lang="it-IT" sz="2000" dirty="0" err="1" smtClean="0"/>
              <a:t>--</a:t>
            </a:r>
            <a:r>
              <a:rPr lang="it-IT" sz="2000" dirty="0" smtClean="0"/>
              <a:t>&gt; n</a:t>
            </a:r>
            <a:r>
              <a:rPr lang="it-IT" sz="2000" dirty="0" smtClean="0">
                <a:latin typeface="Symbol" pitchFamily="18" charset="2"/>
              </a:rPr>
              <a:t>p</a:t>
            </a:r>
            <a:r>
              <a:rPr lang="it-IT" sz="2000" baseline="30000" dirty="0" smtClean="0"/>
              <a:t>+</a:t>
            </a:r>
            <a:r>
              <a:rPr lang="it-IT" sz="2000" dirty="0" smtClean="0">
                <a:latin typeface="Symbol" pitchFamily="18" charset="2"/>
              </a:rPr>
              <a:t>p</a:t>
            </a:r>
            <a:r>
              <a:rPr lang="it-IT" sz="2000" baseline="30000" dirty="0" smtClean="0"/>
              <a:t>-</a:t>
            </a:r>
            <a:endParaRPr lang="it-IT" sz="2000" baseline="30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63800" y="101600"/>
            <a:ext cx="5660052" cy="648512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3600" dirty="0"/>
              <a:t>The nature of </a:t>
            </a:r>
            <a:r>
              <a:rPr lang="it-IT" altLang="it-IT" sz="3600" dirty="0">
                <a:latin typeface="Symbol" panose="05050102010706020507" pitchFamily="18" charset="2"/>
              </a:rPr>
              <a:t></a:t>
            </a:r>
            <a:r>
              <a:rPr lang="it-IT" altLang="it-IT" sz="3600" dirty="0"/>
              <a:t>(1405) : </a:t>
            </a:r>
            <a:r>
              <a:rPr lang="it-IT" altLang="it-IT" sz="3600" dirty="0" smtClean="0">
                <a:latin typeface="Symbol" panose="05050102010706020507" pitchFamily="18" charset="2"/>
              </a:rPr>
              <a:t>S</a:t>
            </a:r>
            <a:r>
              <a:rPr lang="it-IT" altLang="it-IT" sz="3600" baseline="30000" dirty="0" smtClean="0"/>
              <a:t>-</a:t>
            </a:r>
            <a:r>
              <a:rPr lang="it-IT" altLang="it-IT" sz="3600" dirty="0" smtClean="0">
                <a:latin typeface="Symbol" panose="05050102010706020507" pitchFamily="18" charset="2"/>
              </a:rPr>
              <a:t>p</a:t>
            </a:r>
            <a:r>
              <a:rPr lang="it-IT" altLang="it-IT" sz="3600" baseline="30000" dirty="0"/>
              <a:t>+</a:t>
            </a:r>
            <a:r>
              <a:rPr lang="it-IT" altLang="it-IT" sz="3600" dirty="0" smtClean="0"/>
              <a:t>  </a:t>
            </a:r>
            <a:endParaRPr lang="it-IT" alt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2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C1405-C8EA-4E20-BB84-FF2E36E8DDC4}" type="slidenum">
              <a:rPr lang="it-IT" altLang="it-IT"/>
              <a:pPr>
                <a:defRPr/>
              </a:pPr>
              <a:t>42</a:t>
            </a:fld>
            <a:endParaRPr lang="it-IT" altLang="it-IT"/>
          </a:p>
        </p:txBody>
      </p:sp>
      <p:sp>
        <p:nvSpPr>
          <p:cNvPr id="39941" name="CasellaDiTesto 6"/>
          <p:cNvSpPr txBox="1">
            <a:spLocks noChangeArrowheads="1"/>
          </p:cNvSpPr>
          <p:nvPr/>
        </p:nvSpPr>
        <p:spPr bwMode="auto">
          <a:xfrm>
            <a:off x="1331913" y="188913"/>
            <a:ext cx="7751762" cy="83026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4800">
                <a:latin typeface="Symbol" panose="05050102010706020507" pitchFamily="18" charset="2"/>
              </a:rPr>
              <a:t>Lp</a:t>
            </a:r>
            <a:r>
              <a:rPr lang="it-IT" altLang="it-IT" sz="4800" baseline="30000">
                <a:latin typeface="Symbol" panose="05050102010706020507" pitchFamily="18" charset="2"/>
              </a:rPr>
              <a:t>- </a:t>
            </a:r>
            <a:r>
              <a:rPr lang="it-IT" altLang="it-IT" sz="4800"/>
              <a:t>(I=1); Res (</a:t>
            </a:r>
            <a:r>
              <a:rPr lang="it-IT" altLang="it-IT" sz="4800">
                <a:latin typeface="Symbol" panose="05050102010706020507" pitchFamily="18" charset="2"/>
              </a:rPr>
              <a:t>S</a:t>
            </a:r>
            <a:r>
              <a:rPr lang="it-IT" altLang="it-IT" sz="4800"/>
              <a:t>*</a:t>
            </a:r>
            <a:r>
              <a:rPr lang="it-IT" altLang="it-IT" sz="4800" baseline="30000"/>
              <a:t>-</a:t>
            </a:r>
            <a:r>
              <a:rPr lang="it-IT" altLang="it-IT" sz="4800"/>
              <a:t>) vs Non Res</a:t>
            </a:r>
            <a:endParaRPr lang="it-IT" altLang="it-IT" sz="4800" baseline="30000"/>
          </a:p>
        </p:txBody>
      </p:sp>
      <p:sp>
        <p:nvSpPr>
          <p:cNvPr id="39942" name="Rectangle 1"/>
          <p:cNvSpPr txBox="1">
            <a:spLocks noChangeArrowheads="1"/>
          </p:cNvSpPr>
          <p:nvPr/>
        </p:nvSpPr>
        <p:spPr bwMode="auto">
          <a:xfrm>
            <a:off x="34925" y="1003300"/>
            <a:ext cx="79359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694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7000"/>
              </a:lnSpc>
            </a:pPr>
            <a:r>
              <a:rPr lang="en-US" altLang="it-IT" sz="2300" dirty="0">
                <a:solidFill>
                  <a:srgbClr val="404040"/>
                </a:solidFill>
                <a:ea typeface="Ubuntu"/>
                <a:cs typeface="Ubuntu"/>
              </a:rPr>
              <a:t>K</a:t>
            </a:r>
            <a:r>
              <a:rPr lang="en-US" altLang="it-IT" sz="2300" baseline="33000" dirty="0">
                <a:solidFill>
                  <a:srgbClr val="404040"/>
                </a:solidFill>
                <a:ea typeface="Ubuntu"/>
                <a:cs typeface="Ubuntu"/>
              </a:rPr>
              <a:t>-  </a:t>
            </a:r>
            <a:r>
              <a:rPr lang="en-US" altLang="it-IT" sz="2300" dirty="0">
                <a:solidFill>
                  <a:srgbClr val="404040"/>
                </a:solidFill>
                <a:ea typeface="Ume Gothic"/>
                <a:cs typeface="Ume Gothic"/>
              </a:rPr>
              <a:t>n</a:t>
            </a:r>
            <a:r>
              <a:rPr lang="en-US" altLang="it-IT" sz="2300" dirty="0">
                <a:solidFill>
                  <a:srgbClr val="404040"/>
                </a:solidFill>
                <a:ea typeface="Ubuntu"/>
                <a:cs typeface="Ubuntu"/>
              </a:rPr>
              <a:t> → </a:t>
            </a:r>
            <a:r>
              <a:rPr lang="en-US" altLang="it-IT" sz="2300" dirty="0" err="1">
                <a:solidFill>
                  <a:srgbClr val="404040"/>
                </a:solidFill>
                <a:latin typeface="Symbol" panose="05050102010706020507" pitchFamily="18" charset="2"/>
                <a:ea typeface="Ubuntu"/>
                <a:cs typeface="Ubuntu"/>
              </a:rPr>
              <a:t>Lp</a:t>
            </a:r>
            <a:r>
              <a:rPr lang="en-US" altLang="it-IT" sz="2300" baseline="33000" dirty="0">
                <a:solidFill>
                  <a:srgbClr val="404040"/>
                </a:solidFill>
                <a:ea typeface="Ubuntu"/>
                <a:cs typeface="Ubuntu"/>
              </a:rPr>
              <a:t>-</a:t>
            </a:r>
            <a:r>
              <a:rPr lang="en-US" altLang="it-IT" sz="2300" dirty="0">
                <a:solidFill>
                  <a:srgbClr val="404040"/>
                </a:solidFill>
                <a:ea typeface="Ubuntu"/>
                <a:cs typeface="Ubuntu"/>
              </a:rPr>
              <a:t>  single nucleon absorption processes in </a:t>
            </a:r>
            <a:r>
              <a:rPr lang="en-US" altLang="it-IT" sz="2300" baseline="30000" dirty="0">
                <a:solidFill>
                  <a:srgbClr val="404040"/>
                </a:solidFill>
                <a:ea typeface="Ubuntu"/>
                <a:cs typeface="Ubuntu"/>
              </a:rPr>
              <a:t>4</a:t>
            </a:r>
            <a:r>
              <a:rPr lang="en-US" altLang="it-IT" sz="2300" dirty="0">
                <a:solidFill>
                  <a:srgbClr val="404040"/>
                </a:solidFill>
                <a:ea typeface="Ubuntu"/>
                <a:cs typeface="Ubuntu"/>
              </a:rPr>
              <a:t>He for:</a:t>
            </a:r>
            <a:br>
              <a:rPr lang="en-US" altLang="it-IT" sz="2300" dirty="0">
                <a:solidFill>
                  <a:srgbClr val="404040"/>
                </a:solidFill>
                <a:ea typeface="Ubuntu"/>
                <a:cs typeface="Ubuntu"/>
              </a:rPr>
            </a:br>
            <a:r>
              <a:rPr lang="en-US" altLang="it-IT" sz="2300" dirty="0">
                <a:solidFill>
                  <a:srgbClr val="404040"/>
                </a:solidFill>
                <a:ea typeface="Ubuntu"/>
                <a:cs typeface="Ubuntu"/>
              </a:rPr>
              <a:t/>
            </a:r>
            <a:br>
              <a:rPr lang="en-US" altLang="it-IT" sz="2300" dirty="0">
                <a:solidFill>
                  <a:srgbClr val="404040"/>
                </a:solidFill>
                <a:ea typeface="Ubuntu"/>
                <a:cs typeface="Ubuntu"/>
              </a:rPr>
            </a:br>
            <a:r>
              <a:rPr lang="en-US" altLang="it-IT" sz="2300" dirty="0">
                <a:solidFill>
                  <a:srgbClr val="404040"/>
                </a:solidFill>
                <a:ea typeface="Ubuntu"/>
                <a:cs typeface="Ubuntu"/>
              </a:rPr>
              <a:t>non-resonant / resonant (I=1)</a:t>
            </a:r>
            <a:br>
              <a:rPr lang="en-US" altLang="it-IT" sz="2300" dirty="0">
                <a:solidFill>
                  <a:srgbClr val="404040"/>
                </a:solidFill>
                <a:ea typeface="Ubuntu"/>
                <a:cs typeface="Ubuntu"/>
              </a:rPr>
            </a:br>
            <a:r>
              <a:rPr lang="en-US" altLang="it-IT" sz="2300" dirty="0">
                <a:solidFill>
                  <a:srgbClr val="404040"/>
                </a:solidFill>
                <a:ea typeface="Ubuntu"/>
                <a:cs typeface="Ubuntu"/>
              </a:rPr>
              <a:t>at-rest / in-flight</a:t>
            </a:r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43188"/>
            <a:ext cx="2843212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3984625" y="5381625"/>
            <a:ext cx="5159375" cy="83185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>
                <a:latin typeface="URW Palladio L"/>
              </a:rPr>
              <a:t>the goal is to measure </a:t>
            </a:r>
            <a:r>
              <a:rPr lang="it-IT" altLang="it-IT" sz="2400" b="1">
                <a:latin typeface="URW Palladio L"/>
                <a:cs typeface="Segoe UI" panose="020B0502040204020203" pitchFamily="34" charset="0"/>
              </a:rPr>
              <a:t>|f </a:t>
            </a:r>
            <a:r>
              <a:rPr lang="it-IT" altLang="it-IT" sz="2400" b="1" baseline="33000">
                <a:latin typeface="URW Palladio L"/>
              </a:rPr>
              <a:t>N-R</a:t>
            </a:r>
            <a:r>
              <a:rPr lang="it-IT" altLang="it-IT" sz="2400" b="1">
                <a:latin typeface="URW Palladio L"/>
                <a:cs typeface="Segoe UI" panose="020B0502040204020203" pitchFamily="34" charset="0"/>
              </a:rPr>
              <a:t> </a:t>
            </a:r>
            <a:r>
              <a:rPr lang="it-IT" altLang="it-IT" sz="2400" b="1" baseline="-25000">
                <a:latin typeface="Symbol" panose="05050102010706020507" pitchFamily="18" charset="2"/>
                <a:cs typeface="Lucida Sans Unicode" panose="020B0602030504020204" pitchFamily="34" charset="0"/>
              </a:rPr>
              <a:t>Lp </a:t>
            </a:r>
            <a:r>
              <a:rPr lang="it-IT" altLang="it-IT" sz="2400" b="1">
                <a:latin typeface="URW Palladio L"/>
                <a:cs typeface="Segoe UI" panose="020B0502040204020203" pitchFamily="34" charset="0"/>
              </a:rPr>
              <a:t>(I=1)|</a:t>
            </a:r>
            <a:r>
              <a:rPr lang="it-IT" altLang="it-IT" sz="2400">
                <a:latin typeface="URW Palladio L"/>
              </a:rPr>
              <a:t/>
            </a:r>
            <a:br>
              <a:rPr lang="it-IT" altLang="it-IT" sz="2400">
                <a:latin typeface="URW Palladio L"/>
              </a:rPr>
            </a:br>
            <a:r>
              <a:rPr lang="it-IT" altLang="it-IT" sz="2400">
                <a:latin typeface="URW Palladio L"/>
              </a:rPr>
              <a:t>to get information on </a:t>
            </a:r>
            <a:r>
              <a:rPr lang="it-IT" altLang="it-IT" sz="2400" b="1">
                <a:latin typeface="URW Palladio L"/>
                <a:cs typeface="Segoe UI" panose="020B0502040204020203" pitchFamily="34" charset="0"/>
              </a:rPr>
              <a:t>|f </a:t>
            </a:r>
            <a:r>
              <a:rPr lang="it-IT" altLang="it-IT" sz="2400" b="1" baseline="33000">
                <a:latin typeface="URW Palladio L"/>
              </a:rPr>
              <a:t>N-R</a:t>
            </a:r>
            <a:r>
              <a:rPr lang="it-IT" altLang="it-IT" sz="2400" b="1">
                <a:latin typeface="URW Palladio L"/>
                <a:cs typeface="Segoe UI" panose="020B0502040204020203" pitchFamily="34" charset="0"/>
              </a:rPr>
              <a:t> </a:t>
            </a:r>
            <a:r>
              <a:rPr lang="it-IT" altLang="it-IT" sz="2400" b="1" baseline="-25000">
                <a:latin typeface="Symbol" panose="05050102010706020507" pitchFamily="18" charset="2"/>
                <a:cs typeface="Lucida Sans Unicode" panose="020B0602030504020204" pitchFamily="34" charset="0"/>
              </a:rPr>
              <a:t>Sp </a:t>
            </a:r>
            <a:r>
              <a:rPr lang="it-IT" altLang="it-IT" sz="2400" b="1">
                <a:latin typeface="URW Palladio L"/>
                <a:cs typeface="Segoe UI" panose="020B0502040204020203" pitchFamily="34" charset="0"/>
              </a:rPr>
              <a:t>(I=0)|</a:t>
            </a:r>
            <a:endParaRPr lang="it-IT" altLang="it-IT" sz="240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431165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1566863"/>
            <a:ext cx="5189538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5148263" y="1706563"/>
            <a:ext cx="1065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200"/>
              <a:t>Non Resonant</a:t>
            </a:r>
          </a:p>
          <a:p>
            <a:pPr eaLnBrk="1" hangingPunct="1"/>
            <a:r>
              <a:rPr lang="it-IT" altLang="it-IT" sz="1200"/>
              <a:t>At-rest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123238" y="1706563"/>
            <a:ext cx="769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200"/>
              <a:t>Resonant</a:t>
            </a:r>
          </a:p>
          <a:p>
            <a:pPr eaLnBrk="1" hangingPunct="1"/>
            <a:r>
              <a:rPr lang="it-IT" altLang="it-IT" sz="1200"/>
              <a:t>At-rest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5219700" y="3614738"/>
            <a:ext cx="1065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200"/>
              <a:t>Non Resonant</a:t>
            </a:r>
          </a:p>
          <a:p>
            <a:pPr eaLnBrk="1" hangingPunct="1"/>
            <a:r>
              <a:rPr lang="it-IT" altLang="it-IT" sz="1200"/>
              <a:t>In-flight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196263" y="3614738"/>
            <a:ext cx="76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200"/>
              <a:t>Resonant</a:t>
            </a:r>
          </a:p>
          <a:p>
            <a:pPr eaLnBrk="1" hangingPunct="1"/>
            <a:r>
              <a:rPr lang="it-IT" altLang="it-IT" sz="1200"/>
              <a:t>In-flight</a:t>
            </a:r>
          </a:p>
        </p:txBody>
      </p:sp>
      <p:sp>
        <p:nvSpPr>
          <p:cNvPr id="2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02718" y="5495926"/>
            <a:ext cx="3751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K. </a:t>
            </a:r>
            <a:r>
              <a:rPr lang="it-IT" dirty="0" err="1"/>
              <a:t>Piscicchia</a:t>
            </a:r>
            <a:r>
              <a:rPr lang="it-IT" dirty="0"/>
              <a:t>, S. </a:t>
            </a:r>
            <a:r>
              <a:rPr lang="it-IT" dirty="0" err="1"/>
              <a:t>Wycech</a:t>
            </a:r>
            <a:r>
              <a:rPr lang="it-IT" dirty="0"/>
              <a:t>, C. </a:t>
            </a:r>
            <a:r>
              <a:rPr lang="it-IT" dirty="0" err="1"/>
              <a:t>Curceanu</a:t>
            </a:r>
            <a:r>
              <a:rPr lang="it-IT" dirty="0"/>
              <a:t>, </a:t>
            </a:r>
            <a:r>
              <a:rPr lang="it-IT" dirty="0" err="1"/>
              <a:t>Nucl</a:t>
            </a:r>
            <a:r>
              <a:rPr lang="it-IT" dirty="0"/>
              <a:t>. </a:t>
            </a:r>
            <a:r>
              <a:rPr lang="it-IT" dirty="0" err="1"/>
              <a:t>Phys</a:t>
            </a:r>
            <a:r>
              <a:rPr lang="it-IT" dirty="0"/>
              <a:t>. A 954 (2016) 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5" grpId="0"/>
      <p:bldP spid="16" grpId="0"/>
      <p:bldP spid="17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66301"/>
            <a:ext cx="6088857" cy="84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00" y="1124744"/>
            <a:ext cx="549688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C1405-C8EA-4E20-BB84-FF2E36E8DDC4}" type="slidenum">
              <a:rPr lang="it-IT" altLang="it-IT"/>
              <a:pPr>
                <a:defRPr/>
              </a:pPr>
              <a:t>43</a:t>
            </a:fld>
            <a:endParaRPr lang="it-IT" altLang="it-IT"/>
          </a:p>
        </p:txBody>
      </p:sp>
      <p:sp>
        <p:nvSpPr>
          <p:cNvPr id="39941" name="CasellaDiTesto 6"/>
          <p:cNvSpPr txBox="1">
            <a:spLocks noChangeArrowheads="1"/>
          </p:cNvSpPr>
          <p:nvPr/>
        </p:nvSpPr>
        <p:spPr bwMode="auto">
          <a:xfrm>
            <a:off x="1331913" y="188913"/>
            <a:ext cx="7751762" cy="83026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4800">
                <a:latin typeface="Symbol" panose="05050102010706020507" pitchFamily="18" charset="2"/>
              </a:rPr>
              <a:t>Lp</a:t>
            </a:r>
            <a:r>
              <a:rPr lang="it-IT" altLang="it-IT" sz="4800" baseline="30000">
                <a:latin typeface="Symbol" panose="05050102010706020507" pitchFamily="18" charset="2"/>
              </a:rPr>
              <a:t>- </a:t>
            </a:r>
            <a:r>
              <a:rPr lang="it-IT" altLang="it-IT" sz="4800"/>
              <a:t>(I=1); Res (</a:t>
            </a:r>
            <a:r>
              <a:rPr lang="it-IT" altLang="it-IT" sz="4800">
                <a:latin typeface="Symbol" panose="05050102010706020507" pitchFamily="18" charset="2"/>
              </a:rPr>
              <a:t>S</a:t>
            </a:r>
            <a:r>
              <a:rPr lang="it-IT" altLang="it-IT" sz="4800"/>
              <a:t>*</a:t>
            </a:r>
            <a:r>
              <a:rPr lang="it-IT" altLang="it-IT" sz="4800" baseline="30000"/>
              <a:t>-</a:t>
            </a:r>
            <a:r>
              <a:rPr lang="it-IT" altLang="it-IT" sz="4800"/>
              <a:t>) vs Non Res</a:t>
            </a:r>
            <a:endParaRPr lang="it-IT" altLang="it-IT" sz="4800" baseline="30000"/>
          </a:p>
        </p:txBody>
      </p:sp>
      <p:sp>
        <p:nvSpPr>
          <p:cNvPr id="2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olo 5"/>
          <p:cNvSpPr txBox="1">
            <a:spLocks/>
          </p:cNvSpPr>
          <p:nvPr/>
        </p:nvSpPr>
        <p:spPr>
          <a:xfrm>
            <a:off x="4860032" y="1484784"/>
            <a:ext cx="2660650" cy="798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/>
            <a:r>
              <a:rPr lang="de-DE" altLang="it-IT" sz="2000" dirty="0" smtClean="0">
                <a:solidFill>
                  <a:srgbClr val="000000"/>
                </a:solidFill>
              </a:rPr>
              <a:t>Light band </a:t>
            </a:r>
            <a:r>
              <a:rPr lang="de-DE" altLang="it-IT" sz="2000" dirty="0" err="1" smtClean="0">
                <a:solidFill>
                  <a:srgbClr val="000000"/>
                </a:solidFill>
              </a:rPr>
              <a:t>sys</a:t>
            </a:r>
            <a:r>
              <a:rPr lang="de-DE" altLang="it-IT" sz="2000" dirty="0" smtClean="0">
                <a:solidFill>
                  <a:srgbClr val="000000"/>
                </a:solidFill>
              </a:rPr>
              <a:t> </a:t>
            </a:r>
            <a:r>
              <a:rPr lang="de-DE" altLang="it-IT" sz="2000" dirty="0" err="1" smtClean="0">
                <a:solidFill>
                  <a:srgbClr val="000000"/>
                </a:solidFill>
              </a:rPr>
              <a:t>err</a:t>
            </a:r>
            <a:r>
              <a:rPr lang="de-DE" altLang="it-IT" sz="2000" dirty="0" smtClean="0">
                <a:solidFill>
                  <a:srgbClr val="000000"/>
                </a:solidFill>
              </a:rPr>
              <a:t>.</a:t>
            </a:r>
            <a:br>
              <a:rPr lang="de-DE" altLang="it-IT" sz="2000" dirty="0" smtClean="0">
                <a:solidFill>
                  <a:srgbClr val="000000"/>
                </a:solidFill>
              </a:rPr>
            </a:br>
            <a:r>
              <a:rPr lang="de-DE" altLang="it-IT" sz="2000" dirty="0" smtClean="0">
                <a:solidFill>
                  <a:srgbClr val="000000"/>
                </a:solidFill>
              </a:rPr>
              <a:t>Dark band stat. </a:t>
            </a:r>
            <a:r>
              <a:rPr lang="de-DE" altLang="it-IT" sz="2000" dirty="0" err="1" smtClean="0">
                <a:solidFill>
                  <a:srgbClr val="000000"/>
                </a:solidFill>
              </a:rPr>
              <a:t>Err</a:t>
            </a:r>
            <a:r>
              <a:rPr lang="de-DE" altLang="it-IT" sz="2000" dirty="0" smtClean="0">
                <a:solidFill>
                  <a:srgbClr val="000000"/>
                </a:solidFill>
              </a:rPr>
              <a:t>.</a:t>
            </a:r>
            <a:endParaRPr lang="de-DE" altLang="it-IT" sz="2000" dirty="0" smtClean="0">
              <a:solidFill>
                <a:srgbClr val="000000"/>
              </a:solidFill>
            </a:endParaRPr>
          </a:p>
        </p:txBody>
      </p:sp>
      <p:sp>
        <p:nvSpPr>
          <p:cNvPr id="22" name="Titolo 4"/>
          <p:cNvSpPr txBox="1">
            <a:spLocks/>
          </p:cNvSpPr>
          <p:nvPr/>
        </p:nvSpPr>
        <p:spPr>
          <a:xfrm rot="2685000">
            <a:off x="6704013" y="2706688"/>
            <a:ext cx="2547937" cy="998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/>
            <a:r>
              <a:rPr lang="it-IT" altLang="it-IT" sz="2500" b="1" smtClean="0">
                <a:solidFill>
                  <a:srgbClr val="0000FF"/>
                </a:solidFill>
                <a:latin typeface="URW Palladio L"/>
              </a:rPr>
              <a:t>Preliminary</a:t>
            </a:r>
            <a:endParaRPr lang="it-IT" altLang="it-IT" sz="2500" b="1" smtClean="0">
              <a:solidFill>
                <a:srgbClr val="0000FF"/>
              </a:solidFill>
              <a:latin typeface="URW Palladio L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622749" cy="14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2" y="3789388"/>
            <a:ext cx="3842004" cy="43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nettore diritto 24"/>
          <p:cNvSpPr/>
          <p:nvPr/>
        </p:nvSpPr>
        <p:spPr>
          <a:xfrm>
            <a:off x="2051720" y="3140968"/>
            <a:ext cx="0" cy="527019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wrap="none" lIns="18000" tIns="18000" rIns="18000" bIns="180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Titolo 2"/>
          <p:cNvSpPr txBox="1">
            <a:spLocks/>
          </p:cNvSpPr>
          <p:nvPr/>
        </p:nvSpPr>
        <p:spPr>
          <a:xfrm>
            <a:off x="107504" y="1124744"/>
            <a:ext cx="5039097" cy="427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/>
            <a:r>
              <a:rPr lang="en-US" altLang="it-IT" sz="1600" dirty="0" smtClean="0">
                <a:solidFill>
                  <a:srgbClr val="000000"/>
                </a:solidFill>
                <a:latin typeface="Calibri "/>
              </a:rPr>
              <a:t>From the well known</a:t>
            </a:r>
            <a:r>
              <a:rPr lang="en-US" altLang="it-IT" sz="1600" dirty="0" smtClean="0">
                <a:solidFill>
                  <a:srgbClr val="000000"/>
                </a:solidFill>
              </a:rPr>
              <a:t> </a:t>
            </a:r>
            <a:r>
              <a:rPr lang="en-US" altLang="it-IT" sz="1600" dirty="0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altLang="it-IT" sz="1600" dirty="0" smtClean="0">
                <a:solidFill>
                  <a:srgbClr val="000000"/>
                </a:solidFill>
                <a:latin typeface="URW Palladio L"/>
              </a:rPr>
              <a:t>* 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</a:rPr>
              <a:t>transition probability</a:t>
            </a:r>
            <a:r>
              <a:rPr lang="en-US" altLang="it-IT" sz="1600" dirty="0" smtClean="0">
                <a:solidFill>
                  <a:srgbClr val="000000"/>
                </a:solidFill>
              </a:rPr>
              <a:t>:</a:t>
            </a:r>
            <a:endParaRPr lang="en-US" altLang="it-IT" sz="1600" dirty="0" smtClean="0">
              <a:solidFill>
                <a:srgbClr val="00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8131" y="4365922"/>
            <a:ext cx="10277077" cy="10835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341313" indent="-328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lnSpc>
                <a:spcPct val="107000"/>
              </a:lnSpc>
              <a:spcAft>
                <a:spcPts val="1425"/>
              </a:spcAft>
            </a:pPr>
            <a:r>
              <a:rPr lang="it-IT" altLang="it-IT" sz="160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compatible</a:t>
            </a:r>
            <a:r>
              <a:rPr lang="it-IT" altLang="it-IT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with </a:t>
            </a:r>
            <a:r>
              <a:rPr lang="it-IT" altLang="it-IT" sz="1600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K</a:t>
            </a:r>
            <a:r>
              <a:rPr lang="it-IT" altLang="it-IT" sz="1600" baseline="33000" dirty="0" smtClean="0">
                <a:solidFill>
                  <a:srgbClr val="000000"/>
                </a:solidFill>
                <a:latin typeface="+mj-lt"/>
                <a:ea typeface="Standard Symbols L"/>
                <a:cs typeface="Standard Symbols L"/>
              </a:rPr>
              <a:t>-</a:t>
            </a:r>
            <a:r>
              <a:rPr lang="it-IT" altLang="it-IT" sz="1600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p </a:t>
            </a:r>
            <a:r>
              <a:rPr lang="it-IT" altLang="it-IT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→  </a:t>
            </a:r>
            <a:r>
              <a:rPr lang="it-IT" altLang="it-IT" sz="160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Lp</a:t>
            </a:r>
            <a:r>
              <a:rPr lang="it-IT" altLang="it-IT" sz="1600" baseline="33000" dirty="0" smtClean="0">
                <a:solidFill>
                  <a:srgbClr val="000000"/>
                </a:solidFill>
                <a:latin typeface="+mj-lt"/>
                <a:ea typeface="Standard Symbols L"/>
                <a:cs typeface="Standard Symbols L"/>
              </a:rPr>
              <a:t>0 </a:t>
            </a:r>
            <a:r>
              <a:rPr lang="it-IT" altLang="it-IT" sz="1600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scattering</a:t>
            </a:r>
            <a:r>
              <a:rPr lang="it-IT" altLang="it-IT" sz="16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above</a:t>
            </a:r>
            <a:r>
              <a:rPr lang="it-IT" altLang="it-IT" sz="16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threshold</a:t>
            </a:r>
            <a:endParaRPr lang="it-IT" altLang="it-IT" sz="1600" dirty="0">
              <a:solidFill>
                <a:srgbClr val="000000"/>
              </a:solidFill>
              <a:latin typeface="Calibri "/>
              <a:cs typeface="Calibri" panose="020F0502020204030204" pitchFamily="34" charset="0"/>
            </a:endParaRPr>
          </a:p>
          <a:p>
            <a:pPr algn="ctr" eaLnBrk="1">
              <a:lnSpc>
                <a:spcPct val="107000"/>
              </a:lnSpc>
              <a:spcAft>
                <a:spcPts val="1425"/>
              </a:spcAft>
            </a:pPr>
            <a:r>
              <a:rPr lang="it-IT" altLang="it-IT" sz="14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J. K. </a:t>
            </a:r>
            <a:r>
              <a:rPr lang="it-IT" altLang="it-IT" sz="1400" dirty="0" err="1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Kim</a:t>
            </a:r>
            <a:r>
              <a:rPr lang="it-IT" altLang="it-IT" sz="14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, Columbia </a:t>
            </a:r>
            <a:r>
              <a:rPr lang="it-IT" altLang="it-IT" sz="1400" dirty="0" err="1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University</a:t>
            </a:r>
            <a:r>
              <a:rPr lang="it-IT" altLang="it-IT" sz="14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 Report, </a:t>
            </a:r>
            <a:r>
              <a:rPr lang="it-IT" altLang="it-IT" sz="1400" dirty="0" err="1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Nevis</a:t>
            </a:r>
            <a:r>
              <a:rPr lang="it-IT" altLang="it-IT" sz="14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 149 (1966),</a:t>
            </a:r>
          </a:p>
          <a:p>
            <a:pPr algn="ctr" eaLnBrk="1">
              <a:lnSpc>
                <a:spcPct val="107000"/>
              </a:lnSpc>
              <a:spcAft>
                <a:spcPts val="1425"/>
              </a:spcAft>
            </a:pPr>
            <a:r>
              <a:rPr lang="it-IT" altLang="it-IT" sz="14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 J. K. </a:t>
            </a:r>
            <a:r>
              <a:rPr lang="it-IT" altLang="it-IT" sz="1400" dirty="0" err="1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Kim</a:t>
            </a:r>
            <a:r>
              <a:rPr lang="it-IT" altLang="it-IT" sz="14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, </a:t>
            </a:r>
            <a:r>
              <a:rPr lang="it-IT" altLang="it-IT" sz="1400" dirty="0" err="1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Phys</a:t>
            </a:r>
            <a:r>
              <a:rPr lang="it-IT" altLang="it-IT" sz="14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 </a:t>
            </a:r>
            <a:r>
              <a:rPr lang="it-IT" altLang="it-IT" sz="1400" dirty="0" err="1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Rev</a:t>
            </a:r>
            <a:r>
              <a:rPr lang="it-IT" altLang="it-IT" sz="14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 </a:t>
            </a:r>
            <a:r>
              <a:rPr lang="it-IT" altLang="it-IT" sz="1400" dirty="0" err="1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Lett</a:t>
            </a:r>
            <a:r>
              <a:rPr lang="it-IT" altLang="it-IT" sz="14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, 19 (1977) 1074:</a:t>
            </a:r>
          </a:p>
        </p:txBody>
      </p:sp>
      <p:sp>
        <p:nvSpPr>
          <p:cNvPr id="28" name="Titolo 4"/>
          <p:cNvSpPr txBox="1">
            <a:spLocks/>
          </p:cNvSpPr>
          <p:nvPr/>
        </p:nvSpPr>
        <p:spPr>
          <a:xfrm rot="2685000">
            <a:off x="2666455" y="2597022"/>
            <a:ext cx="2547937" cy="998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/>
            <a:r>
              <a:rPr lang="it-IT" altLang="it-IT" sz="2500" b="1" dirty="0" smtClean="0">
                <a:solidFill>
                  <a:srgbClr val="0000FF"/>
                </a:solidFill>
                <a:latin typeface="URW Palladio L"/>
              </a:rPr>
              <a:t>Preliminary</a:t>
            </a:r>
            <a:endParaRPr lang="it-IT" altLang="it-IT" sz="2500" b="1" dirty="0" smtClean="0">
              <a:solidFill>
                <a:srgbClr val="0000FF"/>
              </a:solidFill>
              <a:latin typeface="URW Palladio L"/>
            </a:endParaRPr>
          </a:p>
        </p:txBody>
      </p:sp>
      <p:pic>
        <p:nvPicPr>
          <p:cNvPr id="30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23" y="1162076"/>
            <a:ext cx="4943977" cy="299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sellaDiTesto 30"/>
          <p:cNvSpPr txBox="1"/>
          <p:nvPr/>
        </p:nvSpPr>
        <p:spPr>
          <a:xfrm>
            <a:off x="149771" y="4436563"/>
            <a:ext cx="8933904" cy="1800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compatLnSpc="0">
            <a:spAutoFit/>
          </a:bodyPr>
          <a:lstStyle/>
          <a:p>
            <a:pPr marL="342720" indent="-328680" eaLnBrk="1" fontAlgn="auto">
              <a:lnSpc>
                <a:spcPct val="107000"/>
              </a:lnSpc>
              <a:spcBef>
                <a:spcPts val="0"/>
              </a:spcBef>
              <a:spcAft>
                <a:spcPts val="1423"/>
              </a:spcAft>
              <a:defRPr/>
            </a:pPr>
            <a:endParaRPr lang="it-IT" sz="2000" dirty="0" smtClean="0">
              <a:solidFill>
                <a:srgbClr val="000000"/>
              </a:solidFill>
              <a:latin typeface="URW Palladio L" pitchFamily="18"/>
              <a:ea typeface="Calibri" pitchFamily="34"/>
              <a:cs typeface="Calibri" pitchFamily="34"/>
            </a:endParaRPr>
          </a:p>
          <a:p>
            <a:pPr marL="342720" indent="-328680" eaLnBrk="1" fontAlgn="auto">
              <a:lnSpc>
                <a:spcPct val="107000"/>
              </a:lnSpc>
              <a:spcBef>
                <a:spcPts val="0"/>
              </a:spcBef>
              <a:spcAft>
                <a:spcPts val="1423"/>
              </a:spcAft>
              <a:defRPr/>
            </a:pPr>
            <a:r>
              <a:rPr lang="it-IT" sz="2000" dirty="0" err="1" smtClean="0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Good</a:t>
            </a:r>
            <a:r>
              <a:rPr lang="it-IT" sz="2000" dirty="0" smtClean="0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agreement</a:t>
            </a:r>
            <a:r>
              <a:rPr lang="it-IT" sz="2000" dirty="0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with </a:t>
            </a:r>
            <a:r>
              <a:rPr lang="it-IT" sz="2000" dirty="0" err="1" smtClean="0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chiral</a:t>
            </a:r>
            <a:r>
              <a:rPr lang="it-IT" sz="2000" dirty="0" smtClean="0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calculation</a:t>
            </a:r>
            <a:r>
              <a:rPr lang="it-IT" sz="2000" dirty="0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:</a:t>
            </a:r>
          </a:p>
          <a:p>
            <a:pPr marL="342720" indent="-328680" eaLnBrk="1" fontAlgn="auto">
              <a:lnSpc>
                <a:spcPct val="107000"/>
              </a:lnSpc>
              <a:spcBef>
                <a:spcPts val="0"/>
              </a:spcBef>
              <a:spcAft>
                <a:spcPts val="1423"/>
              </a:spcAft>
              <a:defRPr/>
            </a:pPr>
            <a:r>
              <a:rPr lang="it-IT" sz="2000" dirty="0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Y. </a:t>
            </a:r>
            <a:r>
              <a:rPr lang="it-IT" sz="2000" dirty="0" err="1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Ikeda</a:t>
            </a:r>
            <a:r>
              <a:rPr lang="it-IT" sz="2000" dirty="0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, T. </a:t>
            </a:r>
            <a:r>
              <a:rPr lang="it-IT" sz="2000" dirty="0" err="1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Hyodo</a:t>
            </a:r>
            <a:r>
              <a:rPr lang="it-IT" sz="2000" dirty="0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 and W. </a:t>
            </a:r>
            <a:r>
              <a:rPr lang="it-IT" sz="2000" dirty="0" err="1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Weise</a:t>
            </a:r>
            <a:r>
              <a:rPr lang="it-IT" sz="2000" dirty="0" smtClean="0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,  </a:t>
            </a:r>
            <a:r>
              <a:rPr lang="it-IT" sz="2000" dirty="0" err="1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Nucl</a:t>
            </a:r>
            <a:r>
              <a:rPr lang="it-IT" sz="2000" dirty="0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. </a:t>
            </a:r>
            <a:r>
              <a:rPr lang="it-IT" sz="2000" dirty="0" err="1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Phys</a:t>
            </a:r>
            <a:r>
              <a:rPr lang="it-IT" sz="2000" dirty="0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. A 881 (2012) 98</a:t>
            </a:r>
            <a:r>
              <a:rPr lang="it-IT" sz="2000" dirty="0" smtClean="0">
                <a:solidFill>
                  <a:srgbClr val="000000"/>
                </a:solidFill>
                <a:latin typeface="URW Palladio L" pitchFamily="18"/>
                <a:ea typeface="Calibri" pitchFamily="34"/>
                <a:cs typeface="Calibri" pitchFamily="34"/>
              </a:rPr>
              <a:t>.</a:t>
            </a:r>
          </a:p>
          <a:p>
            <a:pPr marL="342720" indent="-328680" eaLnBrk="1" fontAlgn="auto">
              <a:lnSpc>
                <a:spcPct val="107000"/>
              </a:lnSpc>
              <a:spcBef>
                <a:spcPts val="0"/>
              </a:spcBef>
              <a:spcAft>
                <a:spcPts val="1423"/>
              </a:spcAft>
              <a:defRPr/>
            </a:pPr>
            <a:endParaRPr lang="it-IT" sz="2000" dirty="0">
              <a:solidFill>
                <a:srgbClr val="000000"/>
              </a:solidFill>
              <a:latin typeface="URW Palladio L" pitchFamily="18"/>
              <a:ea typeface="Calibri" pitchFamily="34"/>
              <a:cs typeface="Calibri" pitchFamily="34"/>
            </a:endParaRPr>
          </a:p>
        </p:txBody>
      </p:sp>
      <p:sp>
        <p:nvSpPr>
          <p:cNvPr id="32" name="Titolo 11"/>
          <p:cNvSpPr txBox="1">
            <a:spLocks/>
          </p:cNvSpPr>
          <p:nvPr/>
        </p:nvSpPr>
        <p:spPr>
          <a:xfrm>
            <a:off x="4139952" y="4177654"/>
            <a:ext cx="4979014" cy="4754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/>
            <a:r>
              <a:rPr lang="sv-SE" altLang="it-IT" sz="2000" dirty="0" smtClean="0">
                <a:solidFill>
                  <a:srgbClr val="000000"/>
                </a:solidFill>
                <a:latin typeface="+mn-lt"/>
              </a:rPr>
              <a:t>J. Hrtankova, and J. Mares, ArXiv:1704.07205v1</a:t>
            </a:r>
            <a:endParaRPr lang="sv-SE" altLang="it-IT" sz="20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98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pic>
        <p:nvPicPr>
          <p:cNvPr id="40962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822325"/>
            <a:ext cx="4335463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8E6DE-8BBC-4A6A-9464-E0A262B4F0E8}" type="slidenum">
              <a:rPr lang="it-IT" altLang="it-IT"/>
              <a:pPr>
                <a:defRPr/>
              </a:pPr>
              <a:t>44</a:t>
            </a:fld>
            <a:endParaRPr lang="it-IT" alt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403350" y="115888"/>
            <a:ext cx="6553200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400" dirty="0" smtClean="0">
                <a:latin typeface="Symbol" panose="05050102010706020507" pitchFamily="18" charset="2"/>
              </a:rPr>
              <a:t>s(</a:t>
            </a:r>
            <a:r>
              <a:rPr lang="it-IT" sz="4400" dirty="0" smtClean="0">
                <a:latin typeface="+mn-lt"/>
              </a:rPr>
              <a:t>K</a:t>
            </a:r>
            <a:r>
              <a:rPr lang="it-IT" sz="4400" baseline="30000" dirty="0" smtClean="0">
                <a:latin typeface="+mn-lt"/>
              </a:rPr>
              <a:t>-</a:t>
            </a:r>
            <a:r>
              <a:rPr lang="it-IT" sz="4400" dirty="0" smtClean="0">
                <a:latin typeface="+mn-lt"/>
              </a:rPr>
              <a:t>p-&gt;</a:t>
            </a:r>
            <a:r>
              <a:rPr lang="it-IT" sz="4400" dirty="0" smtClean="0">
                <a:latin typeface="Symbol" panose="05050102010706020507" pitchFamily="18" charset="2"/>
              </a:rPr>
              <a:t>S</a:t>
            </a:r>
            <a:r>
              <a:rPr lang="it-IT" sz="4400" baseline="30000" dirty="0" smtClean="0">
                <a:latin typeface="+mn-lt"/>
              </a:rPr>
              <a:t>0</a:t>
            </a:r>
            <a:r>
              <a:rPr lang="it-IT" sz="4400" dirty="0" smtClean="0">
                <a:latin typeface="Symbol" panose="05050102010706020507" pitchFamily="18" charset="2"/>
              </a:rPr>
              <a:t>p</a:t>
            </a:r>
            <a:r>
              <a:rPr lang="it-IT" sz="4400" baseline="30000" dirty="0" smtClean="0">
                <a:latin typeface="+mn-lt"/>
              </a:rPr>
              <a:t>0</a:t>
            </a:r>
            <a:r>
              <a:rPr lang="it-IT" sz="4400" dirty="0" smtClean="0">
                <a:latin typeface="+mn-lt"/>
              </a:rPr>
              <a:t>) @ 100 </a:t>
            </a:r>
            <a:r>
              <a:rPr lang="it-IT" sz="4400" dirty="0" err="1" smtClean="0">
                <a:latin typeface="+mn-lt"/>
              </a:rPr>
              <a:t>MeV</a:t>
            </a:r>
            <a:r>
              <a:rPr lang="it-IT" sz="4400" dirty="0" smtClean="0">
                <a:latin typeface="+mn-lt"/>
              </a:rPr>
              <a:t>/c</a:t>
            </a:r>
            <a:endParaRPr lang="it-IT" sz="4400" dirty="0"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-4763" y="954088"/>
            <a:ext cx="4360863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</a:rPr>
              <a:t>­Cross </a:t>
            </a:r>
            <a:r>
              <a:rPr lang="it-IT" dirty="0" err="1">
                <a:latin typeface="+mn-lt"/>
              </a:rPr>
              <a:t>sections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measurements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at</a:t>
            </a:r>
            <a:r>
              <a:rPr lang="it-IT" dirty="0">
                <a:latin typeface="+mn-lt"/>
              </a:rPr>
              <a:t> or </a:t>
            </a:r>
            <a:r>
              <a:rPr lang="it-IT" dirty="0" err="1">
                <a:latin typeface="+mn-lt"/>
              </a:rPr>
              <a:t>below</a:t>
            </a:r>
            <a:r>
              <a:rPr lang="it-IT" dirty="0">
                <a:latin typeface="+mn-lt"/>
              </a:rPr>
              <a:t> 100 </a:t>
            </a:r>
            <a:r>
              <a:rPr lang="it-IT" dirty="0" err="1">
                <a:latin typeface="+mn-lt"/>
              </a:rPr>
              <a:t>MeV</a:t>
            </a:r>
            <a:r>
              <a:rPr lang="it-IT" dirty="0">
                <a:latin typeface="+mn-lt"/>
              </a:rPr>
              <a:t>/c </a:t>
            </a:r>
            <a:r>
              <a:rPr lang="it-IT" dirty="0" err="1">
                <a:latin typeface="+mn-lt"/>
              </a:rPr>
              <a:t>missing</a:t>
            </a:r>
            <a:endParaRPr lang="it-IT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err="1">
                <a:latin typeface="+mn-lt"/>
              </a:rPr>
              <a:t>Existing</a:t>
            </a:r>
            <a:r>
              <a:rPr lang="it-IT" dirty="0">
                <a:latin typeface="+mn-lt"/>
              </a:rPr>
              <a:t> data </a:t>
            </a:r>
            <a:r>
              <a:rPr lang="it-IT" dirty="0" err="1">
                <a:latin typeface="+mn-lt"/>
              </a:rPr>
              <a:t>at</a:t>
            </a:r>
            <a:r>
              <a:rPr lang="it-IT" dirty="0">
                <a:latin typeface="+mn-lt"/>
              </a:rPr>
              <a:t> (120, ..) </a:t>
            </a:r>
            <a:r>
              <a:rPr lang="it-IT" dirty="0" err="1">
                <a:latin typeface="+mn-lt"/>
              </a:rPr>
              <a:t>MeV</a:t>
            </a:r>
            <a:r>
              <a:rPr lang="it-IT" dirty="0">
                <a:latin typeface="+mn-lt"/>
              </a:rPr>
              <a:t>/c with big</a:t>
            </a:r>
            <a:r>
              <a:rPr lang="it-IT">
                <a:latin typeface="+mn-lt"/>
              </a:rPr>
              <a:t>    relative</a:t>
            </a:r>
            <a:r>
              <a:rPr lang="it-IT" dirty="0">
                <a:latin typeface="+mn-lt"/>
              </a:rPr>
              <a:t> </a:t>
            </a:r>
            <a:r>
              <a:rPr lang="it-IT" dirty="0" err="1">
                <a:latin typeface="+mn-lt"/>
              </a:rPr>
              <a:t>errors</a:t>
            </a:r>
            <a:r>
              <a:rPr lang="it-IT" dirty="0">
                <a:latin typeface="+mn-lt"/>
              </a:rPr>
              <a:t>  (</a:t>
            </a:r>
            <a:r>
              <a:rPr lang="it-IT" dirty="0" err="1">
                <a:latin typeface="+mn-lt"/>
              </a:rPr>
              <a:t>about</a:t>
            </a:r>
            <a:r>
              <a:rPr lang="it-IT" dirty="0">
                <a:latin typeface="+mn-lt"/>
              </a:rPr>
              <a:t> 50% )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5292725" y="4221163"/>
            <a:ext cx="142875" cy="1655762"/>
          </a:xfrm>
          <a:prstGeom prst="round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0969" name="Rettangolo 8"/>
          <p:cNvSpPr>
            <a:spLocks noChangeArrowheads="1"/>
          </p:cNvSpPr>
          <p:nvPr/>
        </p:nvSpPr>
        <p:spPr bwMode="auto">
          <a:xfrm>
            <a:off x="250825" y="2633663"/>
            <a:ext cx="4105275" cy="2308225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/>
              <a:t>Calculations in according with latest kaonic hydrogen measurements</a:t>
            </a:r>
          </a:p>
          <a:p>
            <a:pPr eaLnBrk="1" hangingPunct="1"/>
            <a:endParaRPr lang="en-US" altLang="it-IT"/>
          </a:p>
          <a:p>
            <a:pPr eaLnBrk="1" hangingPunct="1"/>
            <a:r>
              <a:rPr lang="it-IT" altLang="it-IT"/>
              <a:t>M. Bazzi, et al., SIDDHARTA Collaboration, Phys. Lett. B 704 (2011) 113; </a:t>
            </a:r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/>
              <a:t>M. Bazzi, et al., SIDDHARTA Collaboration, Nucl. Phys. A 881 (2012) 88.</a:t>
            </a:r>
          </a:p>
        </p:txBody>
      </p:sp>
      <p:sp>
        <p:nvSpPr>
          <p:cNvPr id="40970" name="Rettangolo 9"/>
          <p:cNvSpPr>
            <a:spLocks noChangeArrowheads="1"/>
          </p:cNvSpPr>
          <p:nvPr/>
        </p:nvSpPr>
        <p:spPr bwMode="auto">
          <a:xfrm>
            <a:off x="4895850" y="5949950"/>
            <a:ext cx="39973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 sz="1400"/>
              <a:t>Y. Ikeda et al. / Nuclear Physics A 881 (2012) 98–114</a:t>
            </a:r>
            <a:endParaRPr lang="it-IT" altLang="it-IT" sz="1400"/>
          </a:p>
        </p:txBody>
      </p:sp>
      <p:sp>
        <p:nvSpPr>
          <p:cNvPr id="12" name="Rettangolo arrotondato 11"/>
          <p:cNvSpPr/>
          <p:nvPr/>
        </p:nvSpPr>
        <p:spPr>
          <a:xfrm>
            <a:off x="7380288" y="4221163"/>
            <a:ext cx="144462" cy="1655762"/>
          </a:xfrm>
          <a:prstGeom prst="round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311150" y="5511800"/>
            <a:ext cx="417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>
                <a:solidFill>
                  <a:srgbClr val="C00000"/>
                </a:solidFill>
              </a:rPr>
              <a:t>Possible AMADEUS contribution</a:t>
            </a:r>
          </a:p>
        </p:txBody>
      </p:sp>
      <p:sp>
        <p:nvSpPr>
          <p:cNvPr id="1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8"/>
            <a:ext cx="5435600" cy="34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9AAE8-D3BE-48A9-9CB0-D637864C5E14}" type="slidenum">
              <a:rPr lang="it-IT" altLang="it-IT"/>
              <a:pPr>
                <a:defRPr/>
              </a:pPr>
              <a:t>45</a:t>
            </a:fld>
            <a:endParaRPr lang="it-IT" alt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403350" y="115888"/>
            <a:ext cx="6553200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400" dirty="0" smtClean="0">
                <a:latin typeface="Symbol" panose="05050102010706020507" pitchFamily="18" charset="2"/>
              </a:rPr>
              <a:t>s(</a:t>
            </a:r>
            <a:r>
              <a:rPr lang="it-IT" sz="4400" dirty="0" smtClean="0">
                <a:latin typeface="+mn-lt"/>
              </a:rPr>
              <a:t>K</a:t>
            </a:r>
            <a:r>
              <a:rPr lang="it-IT" sz="4400" baseline="30000" dirty="0" smtClean="0">
                <a:latin typeface="+mn-lt"/>
              </a:rPr>
              <a:t>-</a:t>
            </a:r>
            <a:r>
              <a:rPr lang="it-IT" sz="4400" dirty="0" smtClean="0">
                <a:latin typeface="+mn-lt"/>
              </a:rPr>
              <a:t>p-&gt;</a:t>
            </a:r>
            <a:r>
              <a:rPr lang="it-IT" sz="4400" dirty="0" smtClean="0">
                <a:latin typeface="Symbol" panose="05050102010706020507" pitchFamily="18" charset="2"/>
              </a:rPr>
              <a:t>S</a:t>
            </a:r>
            <a:r>
              <a:rPr lang="it-IT" sz="4400" baseline="30000" dirty="0" smtClean="0">
                <a:latin typeface="+mn-lt"/>
              </a:rPr>
              <a:t>0</a:t>
            </a:r>
            <a:r>
              <a:rPr lang="it-IT" sz="4400" dirty="0" smtClean="0">
                <a:latin typeface="Symbol" panose="05050102010706020507" pitchFamily="18" charset="2"/>
              </a:rPr>
              <a:t>p</a:t>
            </a:r>
            <a:r>
              <a:rPr lang="it-IT" sz="4400" baseline="30000" dirty="0" smtClean="0">
                <a:latin typeface="+mn-lt"/>
              </a:rPr>
              <a:t>0</a:t>
            </a:r>
            <a:r>
              <a:rPr lang="it-IT" sz="4400" dirty="0" smtClean="0">
                <a:latin typeface="+mn-lt"/>
              </a:rPr>
              <a:t>) @ 100 </a:t>
            </a:r>
            <a:r>
              <a:rPr lang="it-IT" sz="4400" dirty="0" err="1" smtClean="0">
                <a:latin typeface="+mn-lt"/>
              </a:rPr>
              <a:t>MeV</a:t>
            </a:r>
            <a:r>
              <a:rPr lang="it-IT" sz="4400" dirty="0" smtClean="0">
                <a:latin typeface="+mn-lt"/>
              </a:rPr>
              <a:t>/c</a:t>
            </a:r>
            <a:endParaRPr lang="it-IT" sz="4400" dirty="0">
              <a:latin typeface="+mn-lt"/>
            </a:endParaRP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3059113" y="4149725"/>
            <a:ext cx="1828800" cy="4556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5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p</a:t>
            </a:r>
            <a:r>
              <a:rPr lang="en-US" altLang="it-IT" baseline="-33000">
                <a:solidFill>
                  <a:srgbClr val="000000"/>
                </a:solidFill>
                <a:latin typeface="Symbol" panose="05050102010706020507" pitchFamily="18" charset="2"/>
                <a:ea typeface="Droid Sans Fallback"/>
                <a:cs typeface="Droid Sans Fallback"/>
              </a:rPr>
              <a:t>S0p0</a:t>
            </a:r>
            <a:r>
              <a:rPr lang="en-US" altLang="it-IT" baseline="-33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 </a:t>
            </a:r>
            <a:r>
              <a:rPr lang="en-US" altLang="it-IT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(MeV/c)</a:t>
            </a:r>
          </a:p>
        </p:txBody>
      </p:sp>
      <p:sp>
        <p:nvSpPr>
          <p:cNvPr id="41992" name="Rettangolo 1"/>
          <p:cNvSpPr>
            <a:spLocks noChangeArrowheads="1"/>
          </p:cNvSpPr>
          <p:nvPr/>
        </p:nvSpPr>
        <p:spPr bwMode="auto">
          <a:xfrm>
            <a:off x="5364163" y="1149350"/>
            <a:ext cx="37417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/>
              <a:t>Strategy:</a:t>
            </a:r>
          </a:p>
          <a:p>
            <a:pPr eaLnBrk="1" hangingPunct="1"/>
            <a:endParaRPr lang="it-IT" altLang="it-IT" sz="2400"/>
          </a:p>
          <a:p>
            <a:pPr eaLnBrk="1" hangingPunct="1"/>
            <a:r>
              <a:rPr lang="it-IT" altLang="it-IT" sz="2400"/>
              <a:t>Fit of the measured  </a:t>
            </a:r>
            <a:r>
              <a:rPr lang="it-IT" altLang="it-IT" sz="2400">
                <a:latin typeface="Symbol" panose="05050102010706020507" pitchFamily="18" charset="2"/>
              </a:rPr>
              <a:t>S</a:t>
            </a:r>
            <a:r>
              <a:rPr lang="it-IT" altLang="it-IT" sz="2400" baseline="30000"/>
              <a:t>0</a:t>
            </a:r>
            <a:r>
              <a:rPr lang="it-IT" altLang="it-IT" sz="2400"/>
              <a:t>-</a:t>
            </a:r>
            <a:r>
              <a:rPr lang="it-IT" altLang="it-IT" sz="2400">
                <a:latin typeface="Symbol" panose="05050102010706020507" pitchFamily="18" charset="2"/>
              </a:rPr>
              <a:t>p</a:t>
            </a:r>
            <a:r>
              <a:rPr lang="it-IT" altLang="it-IT" sz="2400" baseline="30000"/>
              <a:t>0</a:t>
            </a:r>
            <a:r>
              <a:rPr lang="it-IT" altLang="it-IT" sz="2400"/>
              <a:t>  distributions (from K- captures in gas) including:</a:t>
            </a:r>
          </a:p>
        </p:txBody>
      </p:sp>
      <p:sp>
        <p:nvSpPr>
          <p:cNvPr id="3" name="Rettangolo 2"/>
          <p:cNvSpPr/>
          <p:nvPr/>
        </p:nvSpPr>
        <p:spPr>
          <a:xfrm>
            <a:off x="5326063" y="4464050"/>
            <a:ext cx="36036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altLang="it-IT" sz="2400" dirty="0">
                <a:latin typeface="+mn-lt"/>
              </a:rPr>
              <a:t>K- </a:t>
            </a:r>
            <a:r>
              <a:rPr lang="it-IT" altLang="it-IT" sz="2400" baseline="30000" dirty="0">
                <a:latin typeface="+mn-lt"/>
              </a:rPr>
              <a:t>4</a:t>
            </a:r>
            <a:r>
              <a:rPr lang="it-IT" altLang="it-IT" sz="2400" dirty="0">
                <a:latin typeface="+mn-lt"/>
              </a:rPr>
              <a:t>He </a:t>
            </a:r>
            <a:r>
              <a:rPr lang="it-IT" altLang="it-IT" sz="2400" dirty="0" err="1">
                <a:latin typeface="+mn-lt"/>
              </a:rPr>
              <a:t>capture</a:t>
            </a:r>
            <a:r>
              <a:rPr lang="it-IT" altLang="it-IT" sz="2400" dirty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400" dirty="0">
                <a:latin typeface="+mn-lt"/>
              </a:rPr>
              <a:t>    </a:t>
            </a:r>
            <a:r>
              <a:rPr lang="it-IT" altLang="it-IT" sz="2400" dirty="0" err="1">
                <a:latin typeface="+mn-lt"/>
              </a:rPr>
              <a:t>at-rest</a:t>
            </a:r>
            <a:r>
              <a:rPr lang="it-IT" altLang="it-IT" sz="2400" dirty="0">
                <a:latin typeface="+mn-lt"/>
              </a:rPr>
              <a:t> + in-</a:t>
            </a:r>
            <a:r>
              <a:rPr lang="it-IT" altLang="it-IT" sz="2400" dirty="0" err="1">
                <a:latin typeface="+mn-lt"/>
              </a:rPr>
              <a:t>flight</a:t>
            </a:r>
            <a:r>
              <a:rPr lang="it-IT" altLang="it-IT" sz="2400" dirty="0">
                <a:latin typeface="+mn-lt"/>
              </a:rPr>
              <a:t> (</a:t>
            </a:r>
            <a:r>
              <a:rPr lang="it-IT" altLang="it-IT" sz="2400" dirty="0" err="1">
                <a:latin typeface="+mn-lt"/>
              </a:rPr>
              <a:t>bkg</a:t>
            </a:r>
            <a:r>
              <a:rPr lang="it-IT" altLang="it-IT" sz="2400" dirty="0">
                <a:latin typeface="+mn-lt"/>
              </a:rPr>
              <a:t>) 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altLang="it-IT" sz="2400" dirty="0">
                <a:latin typeface="+mn-lt"/>
              </a:rPr>
              <a:t>K- </a:t>
            </a:r>
            <a:r>
              <a:rPr lang="it-IT" altLang="it-IT" sz="2400" baseline="30000" dirty="0">
                <a:latin typeface="+mn-lt"/>
              </a:rPr>
              <a:t>12</a:t>
            </a:r>
            <a:r>
              <a:rPr lang="it-IT" altLang="it-IT" sz="2400" dirty="0">
                <a:latin typeface="+mn-lt"/>
              </a:rPr>
              <a:t>C </a:t>
            </a:r>
            <a:r>
              <a:rPr lang="it-IT" altLang="it-IT" sz="2400" dirty="0" err="1">
                <a:latin typeface="+mn-lt"/>
              </a:rPr>
              <a:t>capture</a:t>
            </a:r>
            <a:r>
              <a:rPr lang="it-IT" altLang="it-IT" sz="2400" dirty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400" dirty="0">
                <a:latin typeface="+mn-lt"/>
              </a:rPr>
              <a:t>    </a:t>
            </a:r>
            <a:r>
              <a:rPr lang="it-IT" altLang="it-IT" sz="2400" dirty="0" err="1">
                <a:latin typeface="+mn-lt"/>
              </a:rPr>
              <a:t>at-rest</a:t>
            </a:r>
            <a:r>
              <a:rPr lang="it-IT" altLang="it-IT" sz="2400" dirty="0">
                <a:latin typeface="+mn-lt"/>
              </a:rPr>
              <a:t> + in-</a:t>
            </a:r>
            <a:r>
              <a:rPr lang="it-IT" altLang="it-IT" sz="2400" dirty="0" err="1">
                <a:latin typeface="+mn-lt"/>
              </a:rPr>
              <a:t>flight</a:t>
            </a:r>
            <a:r>
              <a:rPr lang="it-IT" altLang="it-IT" sz="2400" dirty="0">
                <a:latin typeface="+mn-lt"/>
              </a:rPr>
              <a:t> (</a:t>
            </a:r>
            <a:r>
              <a:rPr lang="it-IT" altLang="it-IT" sz="2400" dirty="0" err="1">
                <a:latin typeface="+mn-lt"/>
              </a:rPr>
              <a:t>bkg</a:t>
            </a:r>
            <a:r>
              <a:rPr lang="it-IT" altLang="it-IT" sz="2400" dirty="0">
                <a:latin typeface="+mn-lt"/>
              </a:rPr>
              <a:t>) 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84150" y="4835525"/>
            <a:ext cx="5067300" cy="12001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400"/>
              <a:t>K- H interaction considered </a:t>
            </a:r>
          </a:p>
          <a:p>
            <a:pPr algn="ctr" eaLnBrk="1" hangingPunct="1"/>
            <a:r>
              <a:rPr lang="it-IT" altLang="it-IT" sz="2400"/>
              <a:t>non-resonant  </a:t>
            </a:r>
          </a:p>
          <a:p>
            <a:pPr algn="ctr" eaLnBrk="1" hangingPunct="1"/>
            <a:r>
              <a:rPr lang="it-IT" altLang="it-IT" sz="2400"/>
              <a:t> (T = 1440 MeV  far above the </a:t>
            </a:r>
            <a:r>
              <a:rPr lang="it-IT" altLang="it-IT" sz="2400">
                <a:latin typeface="Symbol" panose="05050102010706020507" pitchFamily="18" charset="2"/>
              </a:rPr>
              <a:t>L</a:t>
            </a:r>
            <a:r>
              <a:rPr lang="it-IT" altLang="it-IT" sz="2400"/>
              <a:t>(1405))</a:t>
            </a:r>
          </a:p>
        </p:txBody>
      </p:sp>
      <p:sp>
        <p:nvSpPr>
          <p:cNvPr id="6" name="Rettangolo 5"/>
          <p:cNvSpPr/>
          <p:nvPr/>
        </p:nvSpPr>
        <p:spPr>
          <a:xfrm>
            <a:off x="900113" y="901700"/>
            <a:ext cx="3671887" cy="150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326063" y="3454400"/>
            <a:ext cx="36036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altLang="it-IT" sz="2400" dirty="0">
                <a:latin typeface="+mn-lt"/>
              </a:rPr>
              <a:t>K</a:t>
            </a:r>
            <a:r>
              <a:rPr lang="it-IT" altLang="it-IT" sz="2400" baseline="30000" dirty="0">
                <a:latin typeface="+mn-lt"/>
              </a:rPr>
              <a:t>-</a:t>
            </a:r>
            <a:r>
              <a:rPr lang="it-IT" altLang="it-IT" sz="2400" dirty="0">
                <a:latin typeface="+mn-lt"/>
              </a:rPr>
              <a:t> H </a:t>
            </a:r>
            <a:r>
              <a:rPr lang="it-IT" altLang="it-IT" sz="2400" dirty="0" err="1">
                <a:latin typeface="+mn-lt"/>
              </a:rPr>
              <a:t>capture</a:t>
            </a:r>
            <a:r>
              <a:rPr lang="it-IT" altLang="it-IT" sz="2400" dirty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400" dirty="0">
                <a:latin typeface="+mn-lt"/>
              </a:rPr>
              <a:t>    </a:t>
            </a:r>
            <a:r>
              <a:rPr lang="it-IT" altLang="it-IT" sz="2400" dirty="0" err="1">
                <a:latin typeface="+mn-lt"/>
              </a:rPr>
              <a:t>at-rest</a:t>
            </a:r>
            <a:r>
              <a:rPr lang="it-IT" altLang="it-IT" sz="2400" dirty="0">
                <a:latin typeface="+mn-lt"/>
              </a:rPr>
              <a:t> + in-</a:t>
            </a:r>
            <a:r>
              <a:rPr lang="it-IT" altLang="it-IT" sz="2400" dirty="0" err="1">
                <a:latin typeface="+mn-lt"/>
              </a:rPr>
              <a:t>flight</a:t>
            </a:r>
            <a:r>
              <a:rPr lang="it-IT" altLang="it-IT" sz="2400" dirty="0">
                <a:latin typeface="+mn-lt"/>
              </a:rPr>
              <a:t>  </a:t>
            </a:r>
            <a:r>
              <a:rPr lang="it-IT" altLang="it-IT" sz="2400" dirty="0">
                <a:solidFill>
                  <a:srgbClr val="C00000"/>
                </a:solidFill>
                <a:latin typeface="+mn-lt"/>
              </a:rPr>
              <a:t>(</a:t>
            </a:r>
            <a:r>
              <a:rPr lang="it-IT" altLang="it-IT" sz="2400" dirty="0" err="1">
                <a:solidFill>
                  <a:srgbClr val="C00000"/>
                </a:solidFill>
                <a:latin typeface="+mn-lt"/>
              </a:rPr>
              <a:t>signal</a:t>
            </a:r>
            <a:r>
              <a:rPr lang="it-IT" altLang="it-IT" sz="2400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285215" y="1918573"/>
            <a:ext cx="243080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C41C8-3E25-468A-8E9F-CD9F414F8090}" type="slidenum">
              <a:rPr lang="it-IT" altLang="it-IT"/>
              <a:pPr>
                <a:defRPr/>
              </a:pPr>
              <a:t>46</a:t>
            </a:fld>
            <a:endParaRPr lang="it-IT" alt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403350" y="115888"/>
            <a:ext cx="6553200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400" dirty="0" smtClean="0"/>
              <a:t>Future of AMADEUS</a:t>
            </a:r>
            <a:endParaRPr lang="it-IT" sz="4400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27100"/>
            <a:ext cx="36004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02038"/>
            <a:ext cx="36004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27100"/>
            <a:ext cx="38671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8" name="CasellaDiTesto 8"/>
          <p:cNvSpPr txBox="1">
            <a:spLocks noChangeArrowheads="1"/>
          </p:cNvSpPr>
          <p:nvPr/>
        </p:nvSpPr>
        <p:spPr bwMode="auto">
          <a:xfrm>
            <a:off x="4356100" y="5654675"/>
            <a:ext cx="4459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800"/>
              <a:t>127 MeV/c K</a:t>
            </a:r>
            <a:r>
              <a:rPr lang="it-IT" altLang="it-IT" sz="2800" baseline="30000"/>
              <a:t>-</a:t>
            </a:r>
            <a:r>
              <a:rPr lang="it-IT" altLang="it-IT" sz="2800"/>
              <a:t> from </a:t>
            </a:r>
            <a:r>
              <a:rPr lang="it-IT" altLang="it-IT" sz="2800">
                <a:latin typeface="Symbol" panose="05050102010706020507" pitchFamily="18" charset="2"/>
              </a:rPr>
              <a:t>f</a:t>
            </a:r>
            <a:r>
              <a:rPr lang="it-IT" altLang="it-IT" sz="2800">
                <a:sym typeface="Wingdings" panose="05000000000000000000" pitchFamily="2" charset="2"/>
              </a:rPr>
              <a:t> --&gt; K</a:t>
            </a:r>
            <a:r>
              <a:rPr lang="it-IT" altLang="it-IT" sz="2800" baseline="30000">
                <a:sym typeface="Wingdings" panose="05000000000000000000" pitchFamily="2" charset="2"/>
              </a:rPr>
              <a:t>+</a:t>
            </a:r>
            <a:r>
              <a:rPr lang="it-IT" altLang="it-IT" sz="2800">
                <a:sym typeface="Wingdings" panose="05000000000000000000" pitchFamily="2" charset="2"/>
              </a:rPr>
              <a:t>K</a:t>
            </a:r>
            <a:r>
              <a:rPr lang="it-IT" altLang="it-IT" sz="2800" baseline="30000">
                <a:sym typeface="Wingdings" panose="05000000000000000000" pitchFamily="2" charset="2"/>
              </a:rPr>
              <a:t>-</a:t>
            </a:r>
            <a:r>
              <a:rPr lang="it-IT" altLang="it-IT" sz="2800">
                <a:sym typeface="Wingdings" panose="05000000000000000000" pitchFamily="2" charset="2"/>
              </a:rPr>
              <a:t>  </a:t>
            </a:r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val="35443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73E57-4CA4-42D3-8ECE-7DE7191B7CBF}" type="slidenum">
              <a:rPr lang="it-IT" altLang="it-IT"/>
              <a:pPr>
                <a:defRPr/>
              </a:pPr>
              <a:t>47</a:t>
            </a:fld>
            <a:endParaRPr lang="it-IT" alt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403350" y="115889"/>
            <a:ext cx="6553200" cy="62865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000" dirty="0" err="1" smtClean="0"/>
              <a:t>Conclusions</a:t>
            </a:r>
            <a:r>
              <a:rPr lang="it-IT" sz="4000" dirty="0" smtClean="0"/>
              <a:t> (2)</a:t>
            </a:r>
            <a:endParaRPr lang="it-IT" sz="4000" dirty="0"/>
          </a:p>
        </p:txBody>
      </p:sp>
      <p:sp>
        <p:nvSpPr>
          <p:cNvPr id="43014" name="CasellaDiTesto 1"/>
          <p:cNvSpPr txBox="1">
            <a:spLocks noChangeArrowheads="1"/>
          </p:cNvSpPr>
          <p:nvPr/>
        </p:nvSpPr>
        <p:spPr bwMode="auto">
          <a:xfrm>
            <a:off x="111125" y="999882"/>
            <a:ext cx="90328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 err="1"/>
              <a:t>Interaction</a:t>
            </a:r>
            <a:r>
              <a:rPr lang="it-IT" altLang="it-IT" sz="2000" dirty="0"/>
              <a:t> of strange </a:t>
            </a:r>
            <a:r>
              <a:rPr lang="it-IT" altLang="it-IT" sz="2000" dirty="0" err="1"/>
              <a:t>mesons</a:t>
            </a:r>
            <a:r>
              <a:rPr lang="it-IT" altLang="it-IT" sz="2000" dirty="0"/>
              <a:t> and </a:t>
            </a:r>
            <a:r>
              <a:rPr lang="it-IT" altLang="it-IT" sz="2000" dirty="0" err="1"/>
              <a:t>hyperons</a:t>
            </a:r>
            <a:r>
              <a:rPr lang="it-IT" altLang="it-IT" sz="2000" dirty="0"/>
              <a:t> with nuclei </a:t>
            </a:r>
            <a:r>
              <a:rPr lang="it-IT" altLang="it-IT" sz="2000" dirty="0" err="1"/>
              <a:t>is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not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yet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fully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understood</a:t>
            </a:r>
            <a:endParaRPr lang="it-IT" altLang="it-IT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 err="1"/>
              <a:t>Many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questions</a:t>
            </a:r>
            <a:r>
              <a:rPr lang="it-IT" altLang="it-IT" sz="2000" dirty="0"/>
              <a:t> are </a:t>
            </a:r>
            <a:r>
              <a:rPr lang="it-IT" altLang="it-IT" sz="2000" dirty="0" err="1"/>
              <a:t>still</a:t>
            </a:r>
            <a:r>
              <a:rPr lang="it-IT" altLang="it-IT" sz="2000" dirty="0"/>
              <a:t> open and </a:t>
            </a:r>
            <a:r>
              <a:rPr lang="it-IT" altLang="it-IT" sz="2000" dirty="0" err="1"/>
              <a:t>need</a:t>
            </a:r>
            <a:r>
              <a:rPr lang="it-IT" altLang="it-IT" sz="2000" dirty="0"/>
              <a:t> to be </a:t>
            </a:r>
            <a:r>
              <a:rPr lang="it-IT" altLang="it-IT" sz="2000" dirty="0" err="1"/>
              <a:t>answered</a:t>
            </a:r>
            <a:r>
              <a:rPr lang="it-IT" altLang="it-IT" sz="2000" dirty="0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/>
              <a:t>Accurate and high </a:t>
            </a:r>
            <a:r>
              <a:rPr lang="it-IT" altLang="it-IT" sz="2000" dirty="0" err="1"/>
              <a:t>statistics</a:t>
            </a:r>
            <a:r>
              <a:rPr lang="it-IT" altLang="it-IT" sz="2000" dirty="0"/>
              <a:t> data are </a:t>
            </a:r>
            <a:r>
              <a:rPr lang="it-IT" altLang="it-IT" sz="2000" dirty="0" err="1"/>
              <a:t>needed</a:t>
            </a:r>
            <a:r>
              <a:rPr lang="it-IT" altLang="it-IT" sz="2000" dirty="0"/>
              <a:t> in </a:t>
            </a:r>
            <a:r>
              <a:rPr lang="it-IT" altLang="it-IT" sz="2000" dirty="0" err="1"/>
              <a:t>order</a:t>
            </a:r>
            <a:r>
              <a:rPr lang="it-IT" altLang="it-IT" sz="2000" dirty="0"/>
              <a:t> to </a:t>
            </a:r>
            <a:r>
              <a:rPr lang="it-IT" altLang="it-IT" sz="2000" dirty="0" err="1"/>
              <a:t>disentangle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between</a:t>
            </a:r>
            <a:r>
              <a:rPr lang="it-IT" altLang="it-IT" sz="2000" dirty="0"/>
              <a:t> the wide </a:t>
            </a:r>
            <a:r>
              <a:rPr lang="it-IT" altLang="it-IT" sz="2000" dirty="0" err="1"/>
              <a:t>range</a:t>
            </a:r>
            <a:r>
              <a:rPr lang="it-IT" altLang="it-IT" sz="2000" dirty="0"/>
              <a:t> of </a:t>
            </a:r>
            <a:r>
              <a:rPr lang="it-IT" altLang="it-IT" sz="2000" dirty="0" err="1"/>
              <a:t>available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theoretical</a:t>
            </a:r>
            <a:r>
              <a:rPr lang="it-IT" altLang="it-IT" sz="2000" dirty="0"/>
              <a:t> </a:t>
            </a:r>
            <a:r>
              <a:rPr lang="it-IT" altLang="it-IT" sz="2000" dirty="0" err="1"/>
              <a:t>models</a:t>
            </a:r>
            <a:endParaRPr lang="it-IT" altLang="it-IT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/>
              <a:t>The AMADEUS </a:t>
            </a:r>
            <a:r>
              <a:rPr lang="it-IT" altLang="it-IT" sz="2000" dirty="0" err="1"/>
              <a:t>experiment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has</a:t>
            </a:r>
            <a:r>
              <a:rPr lang="it-IT" altLang="it-IT" sz="2000" dirty="0"/>
              <a:t> the </a:t>
            </a:r>
            <a:r>
              <a:rPr lang="it-IT" altLang="it-IT" sz="2000" dirty="0" err="1"/>
              <a:t>possibility</a:t>
            </a:r>
            <a:r>
              <a:rPr lang="it-IT" altLang="it-IT" sz="2000" dirty="0"/>
              <a:t> to </a:t>
            </a:r>
            <a:r>
              <a:rPr lang="it-IT" altLang="it-IT" sz="2000" dirty="0" err="1"/>
              <a:t>deliver</a:t>
            </a:r>
            <a:r>
              <a:rPr lang="it-IT" altLang="it-IT" sz="2000" dirty="0"/>
              <a:t> high </a:t>
            </a:r>
            <a:r>
              <a:rPr lang="it-IT" altLang="it-IT" sz="2000" dirty="0" err="1"/>
              <a:t>quality</a:t>
            </a:r>
            <a:r>
              <a:rPr lang="it-IT" altLang="it-IT" sz="2000" dirty="0"/>
              <a:t> and high </a:t>
            </a:r>
            <a:r>
              <a:rPr lang="it-IT" altLang="it-IT" sz="2000" dirty="0" err="1"/>
              <a:t>statistics</a:t>
            </a:r>
            <a:r>
              <a:rPr lang="it-IT" altLang="it-IT" sz="2000" dirty="0"/>
              <a:t> data in </a:t>
            </a:r>
            <a:r>
              <a:rPr lang="it-IT" altLang="it-IT" sz="2000" dirty="0" err="1"/>
              <a:t>this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direction</a:t>
            </a:r>
            <a:endParaRPr lang="it-IT" altLang="it-IT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/>
              <a:t>AMADEUS </a:t>
            </a:r>
            <a:r>
              <a:rPr lang="it-IT" altLang="it-IT" sz="2000" dirty="0" err="1"/>
              <a:t>capability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have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been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already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anticipated</a:t>
            </a:r>
            <a:r>
              <a:rPr lang="it-IT" altLang="it-IT" sz="2000" dirty="0"/>
              <a:t> by the </a:t>
            </a:r>
            <a:r>
              <a:rPr lang="it-IT" altLang="it-IT" sz="2000" dirty="0" err="1"/>
              <a:t>very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good</a:t>
            </a:r>
            <a:r>
              <a:rPr lang="it-IT" altLang="it-IT" sz="2000" dirty="0"/>
              <a:t> </a:t>
            </a:r>
            <a:r>
              <a:rPr lang="it-IT" altLang="it-IT" sz="2000" dirty="0" err="1"/>
              <a:t>results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obtained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analysing</a:t>
            </a:r>
            <a:r>
              <a:rPr lang="it-IT" altLang="it-IT" sz="2000" dirty="0"/>
              <a:t> the KLOE data 2005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/>
              <a:t>Multi </a:t>
            </a:r>
            <a:r>
              <a:rPr lang="it-IT" altLang="it-IT" sz="2000" dirty="0" err="1"/>
              <a:t>Nucleon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absorption</a:t>
            </a:r>
            <a:r>
              <a:rPr lang="it-IT" altLang="it-IT" sz="2000" dirty="0"/>
              <a:t> in </a:t>
            </a:r>
            <a:r>
              <a:rPr lang="it-IT" altLang="it-IT" sz="2000" dirty="0">
                <a:latin typeface="Symbol" panose="05050102010706020507" pitchFamily="18" charset="2"/>
              </a:rPr>
              <a:t>S</a:t>
            </a:r>
            <a:r>
              <a:rPr lang="it-IT" altLang="it-IT" sz="2000" baseline="30000" dirty="0"/>
              <a:t>0</a:t>
            </a:r>
            <a:r>
              <a:rPr lang="it-IT" altLang="it-IT" sz="2000" dirty="0"/>
              <a:t>p </a:t>
            </a:r>
            <a:r>
              <a:rPr lang="it-IT" altLang="it-IT" sz="2000" dirty="0" err="1"/>
              <a:t>channel</a:t>
            </a:r>
            <a:r>
              <a:rPr lang="it-IT" altLang="it-IT" sz="2000" dirty="0"/>
              <a:t> (</a:t>
            </a:r>
            <a:r>
              <a:rPr lang="it-IT" altLang="it-IT" sz="2000" dirty="0" err="1"/>
              <a:t>exp</a:t>
            </a:r>
            <a:r>
              <a:rPr lang="it-IT" altLang="it-IT" sz="2000" dirty="0"/>
              <a:t>) and K</a:t>
            </a:r>
            <a:r>
              <a:rPr lang="it-IT" altLang="it-IT" sz="2000" baseline="30000" dirty="0"/>
              <a:t>-</a:t>
            </a:r>
            <a:r>
              <a:rPr lang="it-IT" altLang="it-IT" sz="2000" dirty="0"/>
              <a:t>p-&gt;</a:t>
            </a:r>
            <a:r>
              <a:rPr lang="it-IT" altLang="it-IT" sz="2000" dirty="0" err="1">
                <a:latin typeface="Symbol" panose="05050102010706020507" pitchFamily="18" charset="2"/>
              </a:rPr>
              <a:t>Lp</a:t>
            </a:r>
            <a:r>
              <a:rPr lang="it-IT" altLang="it-IT" sz="2000" baseline="30000" dirty="0"/>
              <a:t>-</a:t>
            </a:r>
            <a:r>
              <a:rPr lang="it-IT" altLang="it-IT" sz="2000" dirty="0"/>
              <a:t> (</a:t>
            </a:r>
            <a:r>
              <a:rPr lang="it-IT" altLang="it-IT" sz="2000" dirty="0" err="1"/>
              <a:t>theo</a:t>
            </a:r>
            <a:r>
              <a:rPr lang="it-IT" altLang="it-IT" sz="2000" dirty="0"/>
              <a:t>) </a:t>
            </a:r>
            <a:r>
              <a:rPr lang="it-IT" altLang="it-IT" sz="2000" dirty="0" err="1"/>
              <a:t>published</a:t>
            </a:r>
            <a:endParaRPr lang="it-IT" altLang="it-IT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 err="1"/>
              <a:t>Other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interesting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analyses</a:t>
            </a:r>
            <a:r>
              <a:rPr lang="it-IT" altLang="it-IT" sz="2000" dirty="0"/>
              <a:t> are </a:t>
            </a:r>
            <a:r>
              <a:rPr lang="it-IT" altLang="it-IT" sz="2000" dirty="0" err="1"/>
              <a:t>ongoing</a:t>
            </a:r>
            <a:r>
              <a:rPr lang="it-IT" altLang="it-IT" sz="2000" dirty="0"/>
              <a:t> (</a:t>
            </a:r>
            <a:r>
              <a:rPr lang="it-IT" altLang="it-IT" sz="2000" dirty="0">
                <a:latin typeface="Symbol" panose="05050102010706020507" pitchFamily="18" charset="2"/>
              </a:rPr>
              <a:t>L</a:t>
            </a:r>
            <a:r>
              <a:rPr lang="it-IT" altLang="it-IT" sz="2000" dirty="0"/>
              <a:t>-p/d/t, </a:t>
            </a:r>
            <a:r>
              <a:rPr lang="it-IT" altLang="it-IT" sz="2000" dirty="0">
                <a:latin typeface="Symbol" panose="05050102010706020507" pitchFamily="18" charset="2"/>
              </a:rPr>
              <a:t>S</a:t>
            </a:r>
            <a:r>
              <a:rPr lang="it-IT" altLang="it-IT" sz="2000" baseline="30000" dirty="0"/>
              <a:t>0</a:t>
            </a:r>
            <a:r>
              <a:rPr lang="it-IT" altLang="it-IT" sz="2000" dirty="0">
                <a:latin typeface="Symbol" panose="05050102010706020507" pitchFamily="18" charset="2"/>
              </a:rPr>
              <a:t>p</a:t>
            </a:r>
            <a:r>
              <a:rPr lang="it-IT" altLang="it-IT" sz="2000" baseline="30000" dirty="0"/>
              <a:t>0</a:t>
            </a:r>
            <a:r>
              <a:rPr lang="it-IT" altLang="it-IT" sz="2000" dirty="0"/>
              <a:t>,</a:t>
            </a:r>
            <a:r>
              <a:rPr lang="it-IT" altLang="it-IT" sz="2000" dirty="0">
                <a:latin typeface="Symbol" panose="05050102010706020507" pitchFamily="18" charset="2"/>
              </a:rPr>
              <a:t>S</a:t>
            </a:r>
            <a:r>
              <a:rPr lang="it-IT" altLang="it-IT" sz="2000" baseline="30000" dirty="0"/>
              <a:t>+</a:t>
            </a:r>
            <a:r>
              <a:rPr lang="it-IT" altLang="it-IT" sz="2000" dirty="0">
                <a:latin typeface="Symbol" panose="05050102010706020507" pitchFamily="18" charset="2"/>
              </a:rPr>
              <a:t>p</a:t>
            </a:r>
            <a:r>
              <a:rPr lang="it-IT" altLang="it-IT" sz="2000" baseline="30000" dirty="0"/>
              <a:t>-</a:t>
            </a:r>
            <a:r>
              <a:rPr lang="it-IT" altLang="it-IT" sz="2000" dirty="0"/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 err="1"/>
              <a:t>Other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interesting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analysis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will</a:t>
            </a:r>
            <a:r>
              <a:rPr lang="it-IT" altLang="it-IT" sz="2000" dirty="0"/>
              <a:t> start </a:t>
            </a:r>
            <a:r>
              <a:rPr lang="it-IT" altLang="it-IT" sz="2000" dirty="0" err="1"/>
              <a:t>soon</a:t>
            </a:r>
            <a:r>
              <a:rPr lang="it-IT" altLang="it-IT" sz="2000" dirty="0"/>
              <a:t> (</a:t>
            </a:r>
            <a:r>
              <a:rPr lang="it-IT" altLang="it-IT" sz="2000" dirty="0">
                <a:latin typeface="Symbol" panose="05050102010706020507" pitchFamily="18" charset="2"/>
              </a:rPr>
              <a:t>S</a:t>
            </a:r>
            <a:r>
              <a:rPr lang="it-IT" altLang="it-IT" sz="2000" baseline="30000" dirty="0"/>
              <a:t>0</a:t>
            </a:r>
            <a:r>
              <a:rPr lang="it-IT" altLang="it-IT" sz="2000" dirty="0"/>
              <a:t>-d/t, </a:t>
            </a:r>
            <a:r>
              <a:rPr lang="it-IT" altLang="it-IT" sz="2000" dirty="0">
                <a:latin typeface="Symbol" panose="05050102010706020507" pitchFamily="18" charset="2"/>
              </a:rPr>
              <a:t>S</a:t>
            </a:r>
            <a:r>
              <a:rPr lang="it-IT" altLang="it-IT" sz="2000" baseline="30000" dirty="0"/>
              <a:t>0</a:t>
            </a:r>
            <a:r>
              <a:rPr lang="it-IT" altLang="it-IT" sz="2000" dirty="0">
                <a:latin typeface="Symbol" panose="05050102010706020507" pitchFamily="18" charset="2"/>
              </a:rPr>
              <a:t>p</a:t>
            </a:r>
            <a:r>
              <a:rPr lang="it-IT" altLang="it-IT" sz="2000" baseline="30000" dirty="0"/>
              <a:t>-</a:t>
            </a:r>
            <a:r>
              <a:rPr lang="it-IT" altLang="it-IT" sz="2000" dirty="0"/>
              <a:t>, </a:t>
            </a:r>
            <a:r>
              <a:rPr lang="it-IT" altLang="it-IT" sz="2000" dirty="0">
                <a:latin typeface="Symbol" panose="05050102010706020507" pitchFamily="18" charset="2"/>
              </a:rPr>
              <a:t>S</a:t>
            </a:r>
            <a:r>
              <a:rPr lang="it-IT" altLang="it-IT" sz="2000" baseline="30000" dirty="0"/>
              <a:t>-</a:t>
            </a:r>
            <a:r>
              <a:rPr lang="it-IT" altLang="it-IT" sz="2000" dirty="0">
                <a:latin typeface="Symbol" panose="05050102010706020507" pitchFamily="18" charset="2"/>
              </a:rPr>
              <a:t>p</a:t>
            </a:r>
            <a:r>
              <a:rPr lang="it-IT" altLang="it-IT" sz="2000" baseline="30000" dirty="0"/>
              <a:t>+</a:t>
            </a:r>
            <a:r>
              <a:rPr lang="it-IT" altLang="it-IT" sz="2000" dirty="0"/>
              <a:t>)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342899" y="4712676"/>
            <a:ext cx="8569325" cy="13843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800"/>
              <a:t>DA</a:t>
            </a:r>
            <a:r>
              <a:rPr lang="it-IT" altLang="it-IT" sz="2800">
                <a:latin typeface="Symbol" panose="05050102010706020507" pitchFamily="18" charset="2"/>
              </a:rPr>
              <a:t>F</a:t>
            </a:r>
            <a:r>
              <a:rPr lang="it-IT" altLang="it-IT" sz="2800"/>
              <a:t>NE + AMADEUS represents a unique possibility to perform high quality  experiments with low momentum kaons and should not be missed</a:t>
            </a:r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39169"/>
            <a:ext cx="3493149" cy="188577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C8D7E-7EA1-4EA7-BAF2-3B8CF7533CC2}" type="slidenum">
              <a:rPr lang="it-IT" altLang="it-IT"/>
              <a:pPr>
                <a:defRPr/>
              </a:pPr>
              <a:t>48</a:t>
            </a:fld>
            <a:endParaRPr lang="it-IT" alt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763688" y="188640"/>
            <a:ext cx="6553200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400" dirty="0" smtClean="0"/>
              <a:t>Off </a:t>
            </a:r>
            <a:r>
              <a:rPr lang="it-IT" sz="4400" dirty="0" err="1" smtClean="0"/>
              <a:t>records</a:t>
            </a:r>
            <a:r>
              <a:rPr lang="it-IT" sz="4400" dirty="0" smtClean="0"/>
              <a:t>…VOXES!!!</a:t>
            </a:r>
            <a:endParaRPr lang="it-IT" sz="4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05" y="3110562"/>
            <a:ext cx="4853906" cy="312674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310" y="948409"/>
            <a:ext cx="3204194" cy="254692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950323"/>
            <a:ext cx="2779509" cy="2160240"/>
          </a:xfrm>
          <a:prstGeom prst="rect">
            <a:avLst/>
          </a:prstGeom>
        </p:spPr>
      </p:pic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5148064" y="3891827"/>
            <a:ext cx="3800400" cy="193899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400" dirty="0" err="1" smtClean="0"/>
              <a:t>eV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resolution</a:t>
            </a:r>
            <a:endParaRPr lang="it-IT" altLang="it-IT" sz="2400" dirty="0" smtClean="0"/>
          </a:p>
          <a:p>
            <a:pPr algn="ctr" eaLnBrk="1" hangingPunct="1"/>
            <a:r>
              <a:rPr lang="it-IT" altLang="it-IT" sz="2400" dirty="0" smtClean="0"/>
              <a:t>Sub-</a:t>
            </a:r>
            <a:r>
              <a:rPr lang="it-IT" altLang="it-IT" sz="2400" dirty="0" err="1" smtClean="0"/>
              <a:t>eV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precision</a:t>
            </a:r>
            <a:endParaRPr lang="it-IT" altLang="it-IT" sz="2400" dirty="0" smtClean="0"/>
          </a:p>
          <a:p>
            <a:pPr algn="ctr" eaLnBrk="1" hangingPunct="1"/>
            <a:endParaRPr lang="it-IT" altLang="it-IT" sz="2400" dirty="0"/>
          </a:p>
          <a:p>
            <a:pPr algn="ctr" eaLnBrk="1" hangingPunct="1"/>
            <a:r>
              <a:rPr lang="it-IT" altLang="it-IT" sz="2400" dirty="0" smtClean="0"/>
              <a:t>Idea for </a:t>
            </a:r>
            <a:r>
              <a:rPr lang="it-IT" altLang="it-IT" sz="2400" dirty="0" err="1" smtClean="0"/>
              <a:t>possible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applications</a:t>
            </a:r>
            <a:r>
              <a:rPr lang="it-IT" altLang="it-IT" sz="2400" dirty="0" smtClean="0"/>
              <a:t>???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2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85913"/>
            <a:ext cx="4265613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39C95-3685-48C0-A1A3-2ED5E21105A2}" type="slidenum">
              <a:rPr lang="it-IT" altLang="it-IT"/>
              <a:pPr>
                <a:defRPr/>
              </a:pPr>
              <a:t>5</a:t>
            </a:fld>
            <a:endParaRPr lang="it-IT" alt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563796" y="115888"/>
            <a:ext cx="7184917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KN interactions</a:t>
            </a:r>
            <a:endParaRPr lang="it-IT" sz="4400" dirty="0"/>
          </a:p>
        </p:txBody>
      </p:sp>
      <p:sp>
        <p:nvSpPr>
          <p:cNvPr id="12295" name="CasellaDiTesto 5"/>
          <p:cNvSpPr txBox="1">
            <a:spLocks noChangeArrowheads="1"/>
          </p:cNvSpPr>
          <p:nvPr/>
        </p:nvSpPr>
        <p:spPr bwMode="auto">
          <a:xfrm>
            <a:off x="365125" y="939800"/>
            <a:ext cx="3444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/>
              <a:t>Recent measurements constrain the neutron star EOS to be stiff</a:t>
            </a:r>
            <a:endParaRPr lang="it-IT" altLang="it-IT" baseline="30000"/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4873625" y="5507038"/>
            <a:ext cx="4235450" cy="7080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000"/>
              <a:t>More experimental data are needed (KN(s) interactions, bound states,…)</a:t>
            </a:r>
            <a:endParaRPr lang="it-IT" altLang="it-IT" sz="2000" baseline="3000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925513"/>
            <a:ext cx="48196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ttangolo 2"/>
          <p:cNvSpPr>
            <a:spLocks noChangeArrowheads="1"/>
          </p:cNvSpPr>
          <p:nvPr/>
        </p:nvSpPr>
        <p:spPr bwMode="auto">
          <a:xfrm>
            <a:off x="111125" y="4924425"/>
            <a:ext cx="4748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 sz="1200"/>
              <a:t>“most EOS curves involving exotic matter, such as kaon condensates or hyperons, tend to predict maximum masses well below 2.0M</a:t>
            </a:r>
            <a:r>
              <a:rPr lang="en-US" altLang="it-IT" sz="1200" baseline="-25000"/>
              <a:t>0</a:t>
            </a:r>
            <a:r>
              <a:rPr lang="en-US" altLang="it-IT" sz="1200"/>
              <a:t> and are therefore ruled out. Including the effect of neutron star rotation increases the maximum possible mass for each EOS. For a 3.15-ms spin period, this is a =2% correction and does not significantly alter our conclusions”</a:t>
            </a:r>
          </a:p>
          <a:p>
            <a:pPr eaLnBrk="1" hangingPunct="1"/>
            <a:endParaRPr lang="en-US" altLang="it-IT" sz="1200"/>
          </a:p>
          <a:p>
            <a:pPr eaLnBrk="1" hangingPunct="1"/>
            <a:r>
              <a:rPr lang="en-US" altLang="it-IT" sz="1200"/>
              <a:t>P.B. Demorest et al, Nature 467 (2010) 1081-1083</a:t>
            </a:r>
            <a:endParaRPr lang="it-IT" altLang="it-IT" sz="1200"/>
          </a:p>
        </p:txBody>
      </p:sp>
      <p:sp>
        <p:nvSpPr>
          <p:cNvPr id="7" name="Rettangolo 6"/>
          <p:cNvSpPr/>
          <p:nvPr/>
        </p:nvSpPr>
        <p:spPr>
          <a:xfrm>
            <a:off x="6588125" y="4321175"/>
            <a:ext cx="2160588" cy="215900"/>
          </a:xfrm>
          <a:prstGeom prst="rect">
            <a:avLst/>
          </a:prstGeom>
          <a:solidFill>
            <a:srgbClr val="FFC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427538" y="4473575"/>
            <a:ext cx="2997200" cy="214313"/>
          </a:xfrm>
          <a:prstGeom prst="rect">
            <a:avLst/>
          </a:prstGeom>
          <a:solidFill>
            <a:srgbClr val="FFC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5138738" y="4827588"/>
            <a:ext cx="3105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400"/>
              <a:t>Gazda D., Mares J., Nucl.Phys. A881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39C95-3685-48C0-A1A3-2ED5E21105A2}" type="slidenum">
              <a:rPr lang="it-IT" altLang="it-IT"/>
              <a:pPr>
                <a:defRPr/>
              </a:pPr>
              <a:t>6</a:t>
            </a:fld>
            <a:endParaRPr lang="it-IT" alt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563796" y="115888"/>
            <a:ext cx="7184917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KN(s) physics @ LNF</a:t>
            </a:r>
            <a:endParaRPr lang="it-IT" sz="4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11560" y="1412776"/>
            <a:ext cx="61711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The SIDDHARTA &amp; SIDDHARTA-2 </a:t>
            </a:r>
            <a:r>
              <a:rPr lang="it-IT" sz="2400" dirty="0" err="1" smtClean="0"/>
              <a:t>experiments</a:t>
            </a:r>
            <a:endParaRPr lang="it-IT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 smtClean="0"/>
              <a:t>Kaonic</a:t>
            </a:r>
            <a:r>
              <a:rPr lang="it-IT" sz="2400" dirty="0" smtClean="0"/>
              <a:t> </a:t>
            </a:r>
            <a:r>
              <a:rPr lang="it-IT" sz="2400" dirty="0" err="1" smtClean="0"/>
              <a:t>helium</a:t>
            </a:r>
            <a:r>
              <a:rPr lang="it-IT" sz="24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 smtClean="0"/>
              <a:t>Kaonic</a:t>
            </a:r>
            <a:r>
              <a:rPr lang="it-IT" sz="2400" dirty="0" smtClean="0"/>
              <a:t> </a:t>
            </a:r>
            <a:r>
              <a:rPr lang="it-IT" sz="2400" dirty="0" err="1" smtClean="0"/>
              <a:t>hydrogen</a:t>
            </a:r>
            <a:endParaRPr lang="it-IT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 smtClean="0"/>
              <a:t>Kaonic</a:t>
            </a:r>
            <a:r>
              <a:rPr lang="it-IT" sz="2400" dirty="0" smtClean="0"/>
              <a:t> </a:t>
            </a:r>
            <a:r>
              <a:rPr lang="it-IT" sz="2400" dirty="0" err="1" smtClean="0"/>
              <a:t>deuterium</a:t>
            </a:r>
            <a:endParaRPr lang="it-IT" sz="2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15543" y="3185333"/>
            <a:ext cx="78583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The AMADEUS data </a:t>
            </a:r>
            <a:r>
              <a:rPr lang="it-IT" sz="2400" dirty="0" err="1" smtClean="0"/>
              <a:t>analysis</a:t>
            </a:r>
            <a:r>
              <a:rPr lang="it-IT" sz="24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Kaonic</a:t>
            </a:r>
            <a:r>
              <a:rPr lang="it-IT" sz="2400" dirty="0" smtClean="0"/>
              <a:t> </a:t>
            </a:r>
            <a:r>
              <a:rPr lang="it-IT" sz="2400" dirty="0" err="1" smtClean="0"/>
              <a:t>bound</a:t>
            </a:r>
            <a:r>
              <a:rPr lang="it-IT" sz="2400" dirty="0" smtClean="0"/>
              <a:t> </a:t>
            </a:r>
            <a:r>
              <a:rPr lang="it-IT" sz="2400" dirty="0" err="1" smtClean="0"/>
              <a:t>states</a:t>
            </a:r>
            <a:endParaRPr lang="it-IT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Kaon</a:t>
            </a:r>
            <a:r>
              <a:rPr lang="it-IT" sz="2400" dirty="0" smtClean="0"/>
              <a:t> single and multi </a:t>
            </a:r>
            <a:r>
              <a:rPr lang="it-IT" sz="2400" dirty="0" err="1" smtClean="0"/>
              <a:t>nucleon</a:t>
            </a:r>
            <a:r>
              <a:rPr lang="it-IT" sz="2400" dirty="0" smtClean="0"/>
              <a:t> </a:t>
            </a:r>
            <a:r>
              <a:rPr lang="it-IT" sz="2400" dirty="0" err="1" smtClean="0"/>
              <a:t>absorption</a:t>
            </a:r>
            <a:r>
              <a:rPr lang="it-IT" sz="2400" dirty="0" smtClean="0"/>
              <a:t> (</a:t>
            </a:r>
            <a:r>
              <a:rPr lang="it-IT" sz="2400" dirty="0" smtClean="0">
                <a:latin typeface="Symbol" panose="05050102010706020507" pitchFamily="18" charset="2"/>
              </a:rPr>
              <a:t>S</a:t>
            </a:r>
            <a:r>
              <a:rPr lang="it-IT" sz="2400" baseline="30000" dirty="0" smtClean="0"/>
              <a:t>0</a:t>
            </a:r>
            <a:r>
              <a:rPr lang="it-IT" sz="2400" dirty="0" smtClean="0"/>
              <a:t>p, </a:t>
            </a:r>
            <a:r>
              <a:rPr lang="it-IT" sz="2400" dirty="0" err="1" smtClean="0">
                <a:latin typeface="Symbol" panose="05050102010706020507" pitchFamily="18" charset="2"/>
              </a:rPr>
              <a:t>L</a:t>
            </a:r>
            <a:r>
              <a:rPr lang="it-IT" sz="2400" dirty="0" err="1" smtClean="0"/>
              <a:t>p</a:t>
            </a:r>
            <a:r>
              <a:rPr lang="it-IT" sz="2400" dirty="0" smtClean="0"/>
              <a:t>, </a:t>
            </a:r>
            <a:r>
              <a:rPr lang="it-IT" sz="2400" dirty="0" smtClean="0">
                <a:latin typeface="Symbol" panose="05050102010706020507" pitchFamily="18" charset="2"/>
              </a:rPr>
              <a:t>L</a:t>
            </a:r>
            <a:r>
              <a:rPr lang="it-IT" sz="2400" dirty="0" smtClean="0"/>
              <a:t>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smtClean="0">
                <a:latin typeface="Symbol" panose="05050102010706020507" pitchFamily="18" charset="2"/>
              </a:rPr>
              <a:t>L</a:t>
            </a:r>
            <a:r>
              <a:rPr lang="it-IT" sz="2400" dirty="0" smtClean="0"/>
              <a:t>(1405) </a:t>
            </a:r>
            <a:r>
              <a:rPr lang="it-IT" sz="2400" dirty="0" err="1" smtClean="0"/>
              <a:t>shape</a:t>
            </a:r>
            <a:r>
              <a:rPr lang="it-IT" sz="2400" dirty="0" smtClean="0"/>
              <a:t> (</a:t>
            </a:r>
            <a:r>
              <a:rPr lang="it-IT" sz="2400" dirty="0" smtClean="0">
                <a:latin typeface="Symbol" panose="05050102010706020507" pitchFamily="18" charset="2"/>
              </a:rPr>
              <a:t>S</a:t>
            </a:r>
            <a:r>
              <a:rPr lang="it-IT" sz="2400" baseline="30000" dirty="0" smtClean="0"/>
              <a:t>0</a:t>
            </a:r>
            <a:r>
              <a:rPr lang="it-IT" sz="2400" dirty="0" smtClean="0">
                <a:latin typeface="Symbol" panose="05050102010706020507" pitchFamily="18" charset="2"/>
              </a:rPr>
              <a:t>p</a:t>
            </a:r>
            <a:r>
              <a:rPr lang="it-IT" sz="2400" baseline="30000" dirty="0" smtClean="0"/>
              <a:t>0</a:t>
            </a:r>
            <a:r>
              <a:rPr lang="it-IT" sz="2400" dirty="0" smtClean="0"/>
              <a:t>, </a:t>
            </a:r>
            <a:r>
              <a:rPr lang="it-IT" sz="2400" dirty="0" err="1" smtClean="0">
                <a:latin typeface="Symbol" panose="05050102010706020507" pitchFamily="18" charset="2"/>
              </a:rPr>
              <a:t>S</a:t>
            </a:r>
            <a:r>
              <a:rPr lang="it-IT" sz="2400" baseline="30000" dirty="0" err="1" smtClean="0"/>
              <a:t>+</a:t>
            </a:r>
            <a:r>
              <a:rPr lang="it-IT" sz="2400" dirty="0" err="1" smtClean="0">
                <a:latin typeface="Symbol" panose="05050102010706020507" pitchFamily="18" charset="2"/>
              </a:rPr>
              <a:t>p</a:t>
            </a:r>
            <a:r>
              <a:rPr lang="it-IT" sz="2400" baseline="30000" dirty="0" smtClean="0"/>
              <a:t>-</a:t>
            </a:r>
            <a:r>
              <a:rPr lang="it-IT" sz="2400" dirty="0" smtClean="0"/>
              <a:t>,</a:t>
            </a:r>
            <a:r>
              <a:rPr lang="it-IT" sz="2400" dirty="0" smtClean="0">
                <a:latin typeface="Symbol" panose="05050102010706020507" pitchFamily="18" charset="2"/>
              </a:rPr>
              <a:t>S</a:t>
            </a:r>
            <a:r>
              <a:rPr lang="it-IT" sz="2400" baseline="30000" dirty="0" smtClean="0"/>
              <a:t>-</a:t>
            </a:r>
            <a:r>
              <a:rPr lang="it-IT" sz="2400" dirty="0" smtClean="0">
                <a:latin typeface="Symbol" panose="05050102010706020507" pitchFamily="18" charset="2"/>
              </a:rPr>
              <a:t>p</a:t>
            </a:r>
            <a:r>
              <a:rPr lang="it-IT" sz="2400" baseline="30000" dirty="0" smtClean="0"/>
              <a:t>+</a:t>
            </a:r>
            <a:r>
              <a:rPr lang="it-IT" sz="2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 smtClean="0"/>
              <a:t>Resonant</a:t>
            </a:r>
            <a:r>
              <a:rPr lang="it-IT" sz="2400" dirty="0" smtClean="0"/>
              <a:t> and non </a:t>
            </a:r>
            <a:r>
              <a:rPr lang="it-IT" sz="2400" dirty="0" err="1" smtClean="0"/>
              <a:t>resonant</a:t>
            </a:r>
            <a:r>
              <a:rPr lang="it-IT" sz="2400" dirty="0" smtClean="0"/>
              <a:t> </a:t>
            </a:r>
            <a:r>
              <a:rPr lang="it-IT" sz="2400" dirty="0" err="1" smtClean="0"/>
              <a:t>formation</a:t>
            </a:r>
            <a:r>
              <a:rPr lang="it-IT" sz="2400" dirty="0" smtClean="0"/>
              <a:t> (</a:t>
            </a:r>
            <a:r>
              <a:rPr lang="it-IT" sz="2400" dirty="0" err="1" smtClean="0">
                <a:latin typeface="Symbol" panose="05050102010706020507" pitchFamily="18" charset="2"/>
              </a:rPr>
              <a:t>Lp</a:t>
            </a:r>
            <a:r>
              <a:rPr lang="it-IT" sz="2400" baseline="30000" dirty="0" smtClean="0"/>
              <a:t>-</a:t>
            </a:r>
            <a:r>
              <a:rPr lang="it-IT" sz="2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smtClean="0"/>
              <a:t>YM cross </a:t>
            </a:r>
            <a:r>
              <a:rPr lang="it-IT" sz="2400" dirty="0" err="1" smtClean="0"/>
              <a:t>sections</a:t>
            </a:r>
            <a:r>
              <a:rPr lang="it-IT" sz="2400" dirty="0" smtClean="0"/>
              <a:t> (</a:t>
            </a:r>
            <a:r>
              <a:rPr lang="it-IT" sz="2400" dirty="0" smtClean="0">
                <a:latin typeface="Symbol" panose="05050102010706020507" pitchFamily="18" charset="2"/>
              </a:rPr>
              <a:t>S</a:t>
            </a:r>
            <a:r>
              <a:rPr lang="it-IT" sz="2400" baseline="30000" dirty="0" smtClean="0"/>
              <a:t>0</a:t>
            </a:r>
            <a:r>
              <a:rPr lang="it-IT" sz="2400" dirty="0" smtClean="0">
                <a:latin typeface="Symbol" panose="05050102010706020507" pitchFamily="18" charset="2"/>
              </a:rPr>
              <a:t>p</a:t>
            </a:r>
            <a:r>
              <a:rPr lang="it-IT" sz="2400" baseline="30000" dirty="0" smtClean="0"/>
              <a:t>0</a:t>
            </a:r>
            <a:r>
              <a:rPr lang="it-IT" sz="2400" dirty="0" smtClean="0"/>
              <a:t>,</a:t>
            </a:r>
            <a:r>
              <a:rPr lang="it-IT" sz="2400" dirty="0" smtClean="0">
                <a:latin typeface="Symbol" panose="05050102010706020507" pitchFamily="18" charset="2"/>
              </a:rPr>
              <a:t>Lp</a:t>
            </a:r>
            <a:r>
              <a:rPr lang="it-IT" sz="2400" baseline="30000" dirty="0" smtClean="0"/>
              <a:t>0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1690255" y="5661248"/>
            <a:ext cx="6050097" cy="5847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3200" dirty="0" err="1" smtClean="0"/>
              <a:t>What</a:t>
            </a:r>
            <a:r>
              <a:rPr lang="it-IT" altLang="it-IT" sz="3200" dirty="0" smtClean="0"/>
              <a:t> do </a:t>
            </a:r>
            <a:r>
              <a:rPr lang="it-IT" altLang="it-IT" sz="3200" dirty="0" err="1" smtClean="0"/>
              <a:t>they</a:t>
            </a:r>
            <a:r>
              <a:rPr lang="it-IT" altLang="it-IT" sz="3200" dirty="0" smtClean="0"/>
              <a:t> </a:t>
            </a:r>
            <a:r>
              <a:rPr lang="it-IT" altLang="it-IT" sz="3200" dirty="0" err="1" smtClean="0"/>
              <a:t>have</a:t>
            </a:r>
            <a:r>
              <a:rPr lang="it-IT" altLang="it-IT" sz="3200" dirty="0" smtClean="0"/>
              <a:t> in common???</a:t>
            </a:r>
            <a:endParaRPr lang="it-IT" altLang="it-IT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71423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39C95-3685-48C0-A1A3-2ED5E21105A2}" type="slidenum">
              <a:rPr lang="it-IT" altLang="it-IT"/>
              <a:pPr>
                <a:defRPr/>
              </a:pPr>
              <a:t>7</a:t>
            </a:fld>
            <a:endParaRPr lang="it-IT" alt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563796" y="115888"/>
            <a:ext cx="7184917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DA</a:t>
            </a:r>
            <a:r>
              <a:rPr lang="en-US" sz="4400" dirty="0" smtClean="0">
                <a:latin typeface="Symbol" panose="05050102010706020507" pitchFamily="18" charset="2"/>
              </a:rPr>
              <a:t>F</a:t>
            </a:r>
            <a:r>
              <a:rPr lang="en-US" sz="4400" dirty="0" smtClean="0"/>
              <a:t>NE @ LNF</a:t>
            </a:r>
            <a:endParaRPr lang="it-IT" sz="4400" dirty="0"/>
          </a:p>
        </p:txBody>
      </p:sp>
      <p:sp>
        <p:nvSpPr>
          <p:cNvPr id="9" name="TextBox 6"/>
          <p:cNvSpPr txBox="1"/>
          <p:nvPr/>
        </p:nvSpPr>
        <p:spPr>
          <a:xfrm>
            <a:off x="5007918" y="1139895"/>
            <a:ext cx="3740795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2000" dirty="0" err="1"/>
              <a:t>e</a:t>
            </a:r>
            <a:r>
              <a:rPr lang="it-IT" sz="2000" baseline="30000" dirty="0" err="1"/>
              <a:t>+</a:t>
            </a:r>
            <a:r>
              <a:rPr lang="it-IT" sz="2000" dirty="0"/>
              <a:t> e</a:t>
            </a:r>
            <a:r>
              <a:rPr lang="it-IT" sz="2000" baseline="30000" dirty="0"/>
              <a:t>-</a:t>
            </a:r>
            <a:r>
              <a:rPr lang="it-IT" sz="2000" dirty="0"/>
              <a:t> at 510 </a:t>
            </a:r>
            <a:r>
              <a:rPr lang="it-IT" sz="2000" dirty="0" err="1"/>
              <a:t>MeV</a:t>
            </a:r>
            <a:endParaRPr lang="it-IT" sz="2000" dirty="0"/>
          </a:p>
          <a:p>
            <a:pPr eaLnBrk="1" hangingPunct="1">
              <a:spcBef>
                <a:spcPct val="50000"/>
              </a:spcBef>
              <a:buFont typeface="Symbol"/>
              <a:buChar char="F"/>
              <a:defRPr/>
            </a:pPr>
            <a:r>
              <a:rPr lang="it-IT" sz="2000" dirty="0"/>
              <a:t> </a:t>
            </a:r>
            <a:r>
              <a:rPr lang="it-IT" sz="2000" dirty="0" err="1"/>
              <a:t>resonance</a:t>
            </a:r>
            <a:r>
              <a:rPr lang="it-IT" sz="2000" dirty="0"/>
              <a:t> </a:t>
            </a:r>
            <a:r>
              <a:rPr lang="it-IT" sz="2000" dirty="0" err="1"/>
              <a:t>decays</a:t>
            </a:r>
            <a:r>
              <a:rPr lang="it-IT" sz="2000" dirty="0"/>
              <a:t> at 49.2 % in K</a:t>
            </a:r>
            <a:r>
              <a:rPr lang="it-IT" sz="2000" baseline="30000" dirty="0"/>
              <a:t>+</a:t>
            </a:r>
            <a:r>
              <a:rPr lang="it-IT" sz="2000" dirty="0"/>
              <a:t> K</a:t>
            </a:r>
            <a:r>
              <a:rPr lang="it-IT" sz="2000" baseline="30000" dirty="0"/>
              <a:t>-</a:t>
            </a:r>
            <a:r>
              <a:rPr lang="it-IT" sz="2000" dirty="0"/>
              <a:t> back to back </a:t>
            </a:r>
            <a:r>
              <a:rPr lang="it-IT" sz="2000" dirty="0" err="1"/>
              <a:t>pair</a:t>
            </a:r>
            <a:endParaRPr lang="it-IT" sz="2000" dirty="0"/>
          </a:p>
          <a:p>
            <a:pPr eaLnBrk="1" hangingPunct="1">
              <a:spcBef>
                <a:spcPct val="50000"/>
              </a:spcBef>
              <a:defRPr/>
            </a:pPr>
            <a:r>
              <a:rPr lang="it-IT" sz="2000" dirty="0" err="1"/>
              <a:t>Very</a:t>
            </a:r>
            <a:r>
              <a:rPr lang="it-IT" sz="2000" dirty="0"/>
              <a:t> </a:t>
            </a:r>
            <a:r>
              <a:rPr lang="it-IT" sz="2000" dirty="0" err="1"/>
              <a:t>low</a:t>
            </a:r>
            <a:r>
              <a:rPr lang="it-IT" sz="2000" dirty="0"/>
              <a:t> </a:t>
            </a:r>
            <a:r>
              <a:rPr lang="it-IT" sz="2000" dirty="0" err="1"/>
              <a:t>momentum</a:t>
            </a:r>
            <a:r>
              <a:rPr lang="it-IT" sz="2000" dirty="0"/>
              <a:t> (≈ 127 </a:t>
            </a:r>
            <a:r>
              <a:rPr lang="it-IT" sz="2000" dirty="0" err="1"/>
              <a:t>MeV</a:t>
            </a:r>
            <a:r>
              <a:rPr lang="it-IT" sz="2000" dirty="0"/>
              <a:t>) K</a:t>
            </a:r>
            <a:r>
              <a:rPr lang="it-IT" sz="2000" baseline="30000" dirty="0"/>
              <a:t>-</a:t>
            </a:r>
            <a:r>
              <a:rPr lang="it-IT" sz="2000" dirty="0"/>
              <a:t> </a:t>
            </a:r>
            <a:r>
              <a:rPr lang="it-IT" sz="2000" dirty="0" err="1"/>
              <a:t>beam</a:t>
            </a:r>
            <a:endParaRPr lang="it-IT" sz="2000" dirty="0"/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/>
              <a:t>Flux of produced kaons: about </a:t>
            </a:r>
            <a:r>
              <a:rPr lang="en-US" sz="2000" dirty="0" smtClean="0"/>
              <a:t>1000/second</a:t>
            </a:r>
            <a:endParaRPr lang="it-IT" sz="20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8" y="1019760"/>
            <a:ext cx="4372744" cy="28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71925"/>
            <a:ext cx="5625703" cy="235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395536" y="4653136"/>
            <a:ext cx="2736304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it-IT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factory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world</a:t>
            </a:r>
          </a:p>
        </p:txBody>
      </p:sp>
    </p:spTree>
    <p:extLst>
      <p:ext uri="{BB962C8B-B14F-4D97-AF65-F5344CB8AC3E}">
        <p14:creationId xmlns:p14="http://schemas.microsoft.com/office/powerpoint/2010/main" val="222209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1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39C95-3685-48C0-A1A3-2ED5E21105A2}" type="slidenum">
              <a:rPr lang="it-IT" altLang="it-IT"/>
              <a:pPr>
                <a:defRPr/>
              </a:pPr>
              <a:t>8</a:t>
            </a:fld>
            <a:endParaRPr lang="it-IT" alt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196805" y="1340768"/>
            <a:ext cx="7184917" cy="424847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400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Exotic atoms physics: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400" dirty="0"/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SIDDHARTA</a:t>
            </a:r>
            <a:br>
              <a:rPr lang="en-US" sz="4400" dirty="0" smtClean="0"/>
            </a:br>
            <a:r>
              <a:rPr lang="en-US" sz="4400" dirty="0" smtClean="0"/>
              <a:t>&amp;</a:t>
            </a:r>
            <a:br>
              <a:rPr lang="en-US" sz="4400" dirty="0" smtClean="0"/>
            </a:br>
            <a:r>
              <a:rPr lang="en-US" sz="4400" dirty="0" smtClean="0"/>
              <a:t>SIDDHARTA-2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3576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magin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9" y="1"/>
            <a:ext cx="1567325" cy="836711"/>
          </a:xfrm>
          <a:prstGeom prst="rect">
            <a:avLst/>
          </a:prstGeom>
        </p:spPr>
      </p:pic>
      <p:sp>
        <p:nvSpPr>
          <p:cNvPr id="5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8137152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Scordo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 behalf of AMADEUS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SIDDAHRTA collaborations), TNPI 2017, 04-10-2017,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Cortona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3" name="Oval 1"/>
          <p:cNvSpPr>
            <a:spLocks/>
          </p:cNvSpPr>
          <p:nvPr/>
        </p:nvSpPr>
        <p:spPr bwMode="auto">
          <a:xfrm>
            <a:off x="3340100" y="3751263"/>
            <a:ext cx="1874838" cy="695325"/>
          </a:xfrm>
          <a:prstGeom prst="ellipse">
            <a:avLst/>
          </a:prstGeom>
          <a:noFill/>
          <a:ln w="292100">
            <a:solidFill>
              <a:srgbClr val="FF7F00">
                <a:alpha val="56862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ja-JP" altLang="en-US" sz="3000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6804025" y="4430713"/>
            <a:ext cx="2243138" cy="942975"/>
          </a:xfrm>
          <a:prstGeom prst="rect">
            <a:avLst/>
          </a:prstGeom>
          <a:solidFill>
            <a:schemeClr val="bg1">
              <a:alpha val="21960"/>
            </a:schemeClr>
          </a:solidFill>
          <a:ln w="28575" cap="flat">
            <a:solidFill>
              <a:srgbClr val="C00000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defTabSz="642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Broader transition line due to strong interaction</a:t>
            </a:r>
          </a:p>
        </p:txBody>
      </p:sp>
      <p:sp>
        <p:nvSpPr>
          <p:cNvPr id="50180" name="Oval 3"/>
          <p:cNvSpPr>
            <a:spLocks/>
          </p:cNvSpPr>
          <p:nvPr/>
        </p:nvSpPr>
        <p:spPr bwMode="auto">
          <a:xfrm>
            <a:off x="4010025" y="3875088"/>
            <a:ext cx="463550" cy="465137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23491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ja-JP" altLang="en-US" sz="3000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50181" name="Oval 4"/>
          <p:cNvSpPr>
            <a:spLocks/>
          </p:cNvSpPr>
          <p:nvPr/>
        </p:nvSpPr>
        <p:spPr bwMode="auto">
          <a:xfrm>
            <a:off x="4098925" y="3965575"/>
            <a:ext cx="303213" cy="303213"/>
          </a:xfrm>
          <a:prstGeom prst="ellipse">
            <a:avLst/>
          </a:prstGeom>
          <a:gradFill rotWithShape="0">
            <a:gsLst>
              <a:gs pos="0">
                <a:srgbClr val="7F007F"/>
              </a:gs>
              <a:gs pos="100000">
                <a:srgbClr val="24082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ja-JP" altLang="en-US" sz="3000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50183" name="Oval 6"/>
          <p:cNvSpPr>
            <a:spLocks/>
          </p:cNvSpPr>
          <p:nvPr/>
        </p:nvSpPr>
        <p:spPr bwMode="auto">
          <a:xfrm>
            <a:off x="3303588" y="3759200"/>
            <a:ext cx="1876425" cy="696913"/>
          </a:xfrm>
          <a:prstGeom prst="ellips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ja-JP" altLang="en-US" sz="3000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50184" name="Oval 7"/>
          <p:cNvSpPr>
            <a:spLocks/>
          </p:cNvSpPr>
          <p:nvPr/>
        </p:nvSpPr>
        <p:spPr bwMode="auto">
          <a:xfrm>
            <a:off x="2759075" y="3554413"/>
            <a:ext cx="2955925" cy="109855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ja-JP" altLang="en-US" sz="3000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50185" name="Oval 8"/>
          <p:cNvSpPr>
            <a:spLocks/>
          </p:cNvSpPr>
          <p:nvPr/>
        </p:nvSpPr>
        <p:spPr bwMode="auto">
          <a:xfrm>
            <a:off x="2276475" y="3375025"/>
            <a:ext cx="3921125" cy="1455738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ja-JP" altLang="en-US" sz="3000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50186" name="Oval 9"/>
          <p:cNvSpPr>
            <a:spLocks/>
          </p:cNvSpPr>
          <p:nvPr/>
        </p:nvSpPr>
        <p:spPr bwMode="auto">
          <a:xfrm>
            <a:off x="1616075" y="3133725"/>
            <a:ext cx="5241925" cy="194786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ja-JP" altLang="en-US" sz="3000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50187" name="Oval 10"/>
          <p:cNvSpPr>
            <a:spLocks/>
          </p:cNvSpPr>
          <p:nvPr/>
        </p:nvSpPr>
        <p:spPr bwMode="auto">
          <a:xfrm>
            <a:off x="1581150" y="3116263"/>
            <a:ext cx="5313363" cy="1973262"/>
          </a:xfrm>
          <a:prstGeom prst="ellipse">
            <a:avLst/>
          </a:prstGeom>
          <a:noFill/>
          <a:ln w="508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ja-JP" altLang="en-US" sz="3000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15372" name="Line 11"/>
          <p:cNvSpPr>
            <a:spLocks noChangeShapeType="1"/>
          </p:cNvSpPr>
          <p:nvPr/>
        </p:nvSpPr>
        <p:spPr bwMode="auto">
          <a:xfrm rot="10800000">
            <a:off x="695325" y="3106738"/>
            <a:ext cx="3548063" cy="1587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33475" y="2339975"/>
            <a:ext cx="688975" cy="936625"/>
            <a:chOff x="0" y="0"/>
            <a:chExt cx="616" cy="840"/>
          </a:xfrm>
        </p:grpSpPr>
        <p:sp>
          <p:nvSpPr>
            <p:cNvPr id="50229" name="Oval 13"/>
            <p:cNvSpPr>
              <a:spLocks/>
            </p:cNvSpPr>
            <p:nvPr/>
          </p:nvSpPr>
          <p:spPr bwMode="auto">
            <a:xfrm>
              <a:off x="104" y="552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38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ja-JP" altLang="en-US" sz="3000">
                <a:solidFill>
                  <a:srgbClr val="FFFFFF"/>
                </a:solidFill>
                <a:latin typeface="Helvetica Neue" charset="0"/>
                <a:ea typeface="ヒラギノ角ゴ ProN W3" charset="-128"/>
                <a:sym typeface="Helvetica Neue" charset="0"/>
              </a:endParaRPr>
            </a:p>
          </p:txBody>
        </p:sp>
        <p:sp>
          <p:nvSpPr>
            <p:cNvPr id="23566" name="Rectangle 14"/>
            <p:cNvSpPr>
              <a:spLocks/>
            </p:cNvSpPr>
            <p:nvPr/>
          </p:nvSpPr>
          <p:spPr bwMode="auto">
            <a:xfrm>
              <a:off x="0" y="0"/>
              <a:ext cx="616" cy="49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64293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ea typeface="ヒラギノ角ゴ ProN W3" charset="-128"/>
                  <a:sym typeface="Helvetica Neue" charset="0"/>
                </a:rPr>
                <a:t>K</a:t>
              </a:r>
              <a:r>
                <a:rPr lang="en-US" altLang="ja-JP" sz="3200" baseline="3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ea typeface="ヒラギノ角ゴ ProN W3" charset="-128"/>
                  <a:sym typeface="Helvetica Neue" charset="0"/>
                </a:rPr>
                <a:t>-</a:t>
              </a:r>
            </a:p>
          </p:txBody>
        </p:sp>
      </p:grpSp>
      <p:sp>
        <p:nvSpPr>
          <p:cNvPr id="50190" name="Oval 15"/>
          <p:cNvSpPr>
            <a:spLocks/>
          </p:cNvSpPr>
          <p:nvPr/>
        </p:nvSpPr>
        <p:spPr bwMode="auto">
          <a:xfrm>
            <a:off x="4010025" y="3875088"/>
            <a:ext cx="463550" cy="465137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11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ja-JP" altLang="en-US" sz="3000">
              <a:solidFill>
                <a:srgbClr val="FFFFFF"/>
              </a:solidFill>
              <a:latin typeface="Helvetica Neue" charset="0"/>
              <a:ea typeface="ヒラギノ角ゴ ProN W3" charset="-128"/>
              <a:sym typeface="Helvetica Neue" charset="0"/>
            </a:endParaRP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7269163" y="1446213"/>
            <a:ext cx="687387" cy="5540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defTabSz="642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e</a:t>
            </a:r>
            <a:r>
              <a:rPr lang="en-US" altLang="ja-JP" sz="3200" baseline="32000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-</a:t>
            </a:r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 flipH="1">
            <a:off x="4251325" y="1919288"/>
            <a:ext cx="3052763" cy="1196975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5377" name="Rectangle 18"/>
          <p:cNvSpPr>
            <a:spLocks/>
          </p:cNvSpPr>
          <p:nvPr/>
        </p:nvSpPr>
        <p:spPr bwMode="auto">
          <a:xfrm>
            <a:off x="6804025" y="2111375"/>
            <a:ext cx="1965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2000">
                <a:latin typeface="Helvetica Neue" charset="0"/>
                <a:ea typeface="ヒラギノ角ゴ ProN W3" charset="-128"/>
                <a:sym typeface="Helvetica Neue" charset="0"/>
              </a:rPr>
              <a:t>Auger Electron</a:t>
            </a:r>
          </a:p>
        </p:txBody>
      </p:sp>
      <p:sp>
        <p:nvSpPr>
          <p:cNvPr id="23571" name="Rectangle 19"/>
          <p:cNvSpPr>
            <a:spLocks/>
          </p:cNvSpPr>
          <p:nvPr/>
        </p:nvSpPr>
        <p:spPr bwMode="auto">
          <a:xfrm>
            <a:off x="4330700" y="3803650"/>
            <a:ext cx="579438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8099" dir="5400000" algn="ctr" rotWithShape="0">
              <a:schemeClr val="bg2">
                <a:alpha val="7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N</a:t>
            </a:r>
          </a:p>
        </p:txBody>
      </p:sp>
      <p:sp>
        <p:nvSpPr>
          <p:cNvPr id="23572" name="AutoShape 20"/>
          <p:cNvSpPr>
            <a:spLocks/>
          </p:cNvSpPr>
          <p:nvPr/>
        </p:nvSpPr>
        <p:spPr bwMode="auto">
          <a:xfrm>
            <a:off x="1893888" y="3251200"/>
            <a:ext cx="2089150" cy="382588"/>
          </a:xfrm>
          <a:prstGeom prst="roundRect">
            <a:avLst>
              <a:gd name="adj" fmla="val 34880"/>
            </a:avLst>
          </a:prstGeom>
          <a:solidFill>
            <a:schemeClr val="accent1">
              <a:alpha val="70979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>
                <a:latin typeface="Helvetica Neue" charset="0"/>
                <a:ea typeface="ヒラギノ角ゴ ProN W3" charset="-128"/>
                <a:sym typeface="Helvetica Neue" charset="0"/>
              </a:rPr>
              <a:t>2) Cascade</a:t>
            </a:r>
          </a:p>
        </p:txBody>
      </p:sp>
      <p:sp>
        <p:nvSpPr>
          <p:cNvPr id="23573" name="AutoShape 21"/>
          <p:cNvSpPr>
            <a:spLocks/>
          </p:cNvSpPr>
          <p:nvPr/>
        </p:nvSpPr>
        <p:spPr bwMode="auto">
          <a:xfrm>
            <a:off x="2500313" y="2527300"/>
            <a:ext cx="2214562" cy="384175"/>
          </a:xfrm>
          <a:prstGeom prst="roundRect">
            <a:avLst>
              <a:gd name="adj" fmla="val 34880"/>
            </a:avLst>
          </a:prstGeom>
          <a:solidFill>
            <a:schemeClr val="accent1">
              <a:alpha val="70979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>
                <a:latin typeface="Helvetica Neue" charset="0"/>
                <a:ea typeface="ヒラギノ角ゴ ProN W3" charset="-128"/>
                <a:sym typeface="Helvetica Neue" charset="0"/>
              </a:rPr>
              <a:t>1) Initial capture</a:t>
            </a:r>
          </a:p>
        </p:txBody>
      </p:sp>
      <p:sp>
        <p:nvSpPr>
          <p:cNvPr id="23574" name="AutoShape 22"/>
          <p:cNvSpPr>
            <a:spLocks/>
          </p:cNvSpPr>
          <p:nvPr/>
        </p:nvSpPr>
        <p:spPr bwMode="auto">
          <a:xfrm>
            <a:off x="830263" y="4330700"/>
            <a:ext cx="2884487" cy="384175"/>
          </a:xfrm>
          <a:prstGeom prst="roundRect">
            <a:avLst>
              <a:gd name="adj" fmla="val 34880"/>
            </a:avLst>
          </a:prstGeom>
          <a:solidFill>
            <a:schemeClr val="accent1">
              <a:alpha val="70979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>
                <a:latin typeface="Helvetica Neue" charset="0"/>
                <a:ea typeface="ヒラギノ角ゴ ProN W3" charset="-128"/>
                <a:sym typeface="Helvetica Neue" charset="0"/>
              </a:rPr>
              <a:t>3) Strong interaction</a:t>
            </a:r>
          </a:p>
        </p:txBody>
      </p:sp>
      <p:sp>
        <p:nvSpPr>
          <p:cNvPr id="23575" name="Rectangle 23"/>
          <p:cNvSpPr>
            <a:spLocks/>
          </p:cNvSpPr>
          <p:nvPr/>
        </p:nvSpPr>
        <p:spPr bwMode="auto">
          <a:xfrm>
            <a:off x="173038" y="5402263"/>
            <a:ext cx="2489200" cy="763587"/>
          </a:xfrm>
          <a:prstGeom prst="rect">
            <a:avLst/>
          </a:prstGeom>
          <a:solidFill>
            <a:schemeClr val="bg1">
              <a:alpha val="21960"/>
            </a:schemeClr>
          </a:solidFill>
          <a:ln w="28575" cap="flat">
            <a:solidFill>
              <a:srgbClr val="C00000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defTabSz="642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70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ヒラギノ角ゴ ProN W3" charset="-128"/>
                <a:sym typeface="Helvetica Neue" charset="0"/>
              </a:rPr>
              <a:t>stopped in a target medium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527425" y="4081463"/>
            <a:ext cx="466725" cy="61912"/>
            <a:chOff x="0" y="0"/>
            <a:chExt cx="419" cy="56"/>
          </a:xfrm>
        </p:grpSpPr>
        <p:sp>
          <p:nvSpPr>
            <p:cNvPr id="50227" name="Line 25"/>
            <p:cNvSpPr>
              <a:spLocks noChangeShapeType="1"/>
            </p:cNvSpPr>
            <p:nvPr/>
          </p:nvSpPr>
          <p:spPr bwMode="auto">
            <a:xfrm>
              <a:off x="0" y="0"/>
              <a:ext cx="419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228" name="Line 26"/>
            <p:cNvSpPr>
              <a:spLocks noChangeShapeType="1"/>
            </p:cNvSpPr>
            <p:nvPr/>
          </p:nvSpPr>
          <p:spPr bwMode="auto">
            <a:xfrm>
              <a:off x="0" y="56"/>
              <a:ext cx="419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23579" name="AutoShape 27"/>
          <p:cNvSpPr>
            <a:spLocks/>
          </p:cNvSpPr>
          <p:nvPr/>
        </p:nvSpPr>
        <p:spPr bwMode="auto">
          <a:xfrm>
            <a:off x="2124075" y="4868863"/>
            <a:ext cx="2089150" cy="384175"/>
          </a:xfrm>
          <a:prstGeom prst="roundRect">
            <a:avLst>
              <a:gd name="adj" fmla="val 34880"/>
            </a:avLst>
          </a:prstGeom>
          <a:solidFill>
            <a:schemeClr val="accent1">
              <a:alpha val="70979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>
                <a:latin typeface="Helvetica Neue" charset="0"/>
                <a:ea typeface="ヒラギノ角ゴ ProN W3" charset="-128"/>
                <a:sym typeface="Helvetica Neue" charset="0"/>
              </a:rPr>
              <a:t>4) Absorption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089400" y="3098800"/>
            <a:ext cx="938213" cy="554038"/>
            <a:chOff x="0" y="0"/>
            <a:chExt cx="840" cy="496"/>
          </a:xfrm>
        </p:grpSpPr>
        <p:sp>
          <p:nvSpPr>
            <p:cNvPr id="50225" name="Oval 29"/>
            <p:cNvSpPr>
              <a:spLocks/>
            </p:cNvSpPr>
            <p:nvPr/>
          </p:nvSpPr>
          <p:spPr bwMode="auto">
            <a:xfrm>
              <a:off x="0" y="18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38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ja-JP" altLang="en-US" sz="3000">
                <a:solidFill>
                  <a:srgbClr val="FFFFFF"/>
                </a:solidFill>
                <a:latin typeface="Helvetica Neue" charset="0"/>
                <a:ea typeface="ヒラギノ角ゴ ProN W3" charset="-128"/>
                <a:sym typeface="Helvetica Neue" charset="0"/>
              </a:endParaRPr>
            </a:p>
          </p:txBody>
        </p:sp>
        <p:sp>
          <p:nvSpPr>
            <p:cNvPr id="23582" name="Rectangle 30"/>
            <p:cNvSpPr>
              <a:spLocks/>
            </p:cNvSpPr>
            <p:nvPr/>
          </p:nvSpPr>
          <p:spPr bwMode="auto">
            <a:xfrm>
              <a:off x="225" y="0"/>
              <a:ext cx="615" cy="49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64293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ea typeface="ヒラギノ角ゴ ProN W3" charset="-128"/>
                  <a:sym typeface="Helvetica Neue" charset="0"/>
                </a:rPr>
                <a:t>K</a:t>
              </a:r>
              <a:r>
                <a:rPr lang="en-US" altLang="ja-JP" sz="3200" baseline="3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ea typeface="ヒラギノ角ゴ ProN W3" charset="-128"/>
                  <a:sym typeface="Helvetica Neue" charset="0"/>
                </a:rPr>
                <a:t>-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232275" y="3001963"/>
            <a:ext cx="3670300" cy="785812"/>
            <a:chOff x="0" y="0"/>
            <a:chExt cx="3288" cy="705"/>
          </a:xfrm>
        </p:grpSpPr>
        <p:sp>
          <p:nvSpPr>
            <p:cNvPr id="50220" name="Line 32"/>
            <p:cNvSpPr>
              <a:spLocks noChangeShapeType="1"/>
            </p:cNvSpPr>
            <p:nvPr/>
          </p:nvSpPr>
          <p:spPr bwMode="auto">
            <a:xfrm rot="10800000" flipH="1">
              <a:off x="0" y="94"/>
              <a:ext cx="0" cy="256"/>
            </a:xfrm>
            <a:prstGeom prst="line">
              <a:avLst/>
            </a:prstGeom>
            <a:noFill/>
            <a:ln w="38100">
              <a:solidFill>
                <a:srgbClr val="FF7F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221" name="Line 33"/>
            <p:cNvSpPr>
              <a:spLocks noChangeShapeType="1"/>
            </p:cNvSpPr>
            <p:nvPr/>
          </p:nvSpPr>
          <p:spPr bwMode="auto">
            <a:xfrm rot="10800000" flipH="1">
              <a:off x="0" y="325"/>
              <a:ext cx="0" cy="190"/>
            </a:xfrm>
            <a:prstGeom prst="line">
              <a:avLst/>
            </a:prstGeom>
            <a:noFill/>
            <a:ln w="38100">
              <a:solidFill>
                <a:srgbClr val="FF7F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222" name="Line 34"/>
            <p:cNvSpPr>
              <a:spLocks noChangeShapeType="1"/>
            </p:cNvSpPr>
            <p:nvPr/>
          </p:nvSpPr>
          <p:spPr bwMode="auto">
            <a:xfrm rot="10800000" flipH="1">
              <a:off x="0" y="510"/>
              <a:ext cx="0" cy="184"/>
            </a:xfrm>
            <a:prstGeom prst="line">
              <a:avLst/>
            </a:prstGeom>
            <a:noFill/>
            <a:ln w="38100">
              <a:solidFill>
                <a:srgbClr val="FF7F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223" name="Freeform 35"/>
            <p:cNvSpPr>
              <a:spLocks/>
            </p:cNvSpPr>
            <p:nvPr/>
          </p:nvSpPr>
          <p:spPr bwMode="auto">
            <a:xfrm rot="15456114" flipH="1">
              <a:off x="1223" y="-944"/>
              <a:ext cx="152" cy="2591"/>
            </a:xfrm>
            <a:custGeom>
              <a:avLst/>
              <a:gdLst>
                <a:gd name="T0" fmla="*/ 0 w 20066"/>
                <a:gd name="T1" fmla="*/ 0 h 21600"/>
                <a:gd name="T2" fmla="*/ 0 w 20066"/>
                <a:gd name="T3" fmla="*/ 0 h 21600"/>
                <a:gd name="T4" fmla="*/ 0 w 20066"/>
                <a:gd name="T5" fmla="*/ 0 h 21600"/>
                <a:gd name="T6" fmla="*/ 0 w 20066"/>
                <a:gd name="T7" fmla="*/ 0 h 21600"/>
                <a:gd name="T8" fmla="*/ 0 w 20066"/>
                <a:gd name="T9" fmla="*/ 0 h 21600"/>
                <a:gd name="T10" fmla="*/ 0 w 20066"/>
                <a:gd name="T11" fmla="*/ 0 h 21600"/>
                <a:gd name="T12" fmla="*/ 0 w 20066"/>
                <a:gd name="T13" fmla="*/ 0 h 21600"/>
                <a:gd name="T14" fmla="*/ 0 w 20066"/>
                <a:gd name="T15" fmla="*/ 0 h 21600"/>
                <a:gd name="T16" fmla="*/ 0 w 20066"/>
                <a:gd name="T17" fmla="*/ 0 h 21600"/>
                <a:gd name="T18" fmla="*/ 0 w 20066"/>
                <a:gd name="T19" fmla="*/ 0 h 21600"/>
                <a:gd name="T20" fmla="*/ 0 w 20066"/>
                <a:gd name="T21" fmla="*/ 0 h 21600"/>
                <a:gd name="T22" fmla="*/ 0 w 20066"/>
                <a:gd name="T23" fmla="*/ 0 h 21600"/>
                <a:gd name="T24" fmla="*/ 0 w 20066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66"/>
                <a:gd name="T40" fmla="*/ 0 h 21600"/>
                <a:gd name="T41" fmla="*/ 20066 w 20066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66" h="21600">
                  <a:moveTo>
                    <a:pt x="18978" y="0"/>
                  </a:moveTo>
                  <a:cubicBezTo>
                    <a:pt x="15905" y="255"/>
                    <a:pt x="258" y="518"/>
                    <a:pt x="542" y="1528"/>
                  </a:cubicBezTo>
                  <a:cubicBezTo>
                    <a:pt x="826" y="2538"/>
                    <a:pt x="20198" y="2770"/>
                    <a:pt x="20062" y="3854"/>
                  </a:cubicBezTo>
                  <a:cubicBezTo>
                    <a:pt x="19926" y="4937"/>
                    <a:pt x="0" y="4799"/>
                    <a:pt x="0" y="5847"/>
                  </a:cubicBezTo>
                  <a:cubicBezTo>
                    <a:pt x="0" y="6895"/>
                    <a:pt x="19765" y="6771"/>
                    <a:pt x="20062" y="7774"/>
                  </a:cubicBezTo>
                  <a:cubicBezTo>
                    <a:pt x="20360" y="8777"/>
                    <a:pt x="1084" y="8493"/>
                    <a:pt x="1084" y="9501"/>
                  </a:cubicBezTo>
                  <a:cubicBezTo>
                    <a:pt x="1084" y="10509"/>
                    <a:pt x="19926" y="10608"/>
                    <a:pt x="20062" y="11628"/>
                  </a:cubicBezTo>
                  <a:cubicBezTo>
                    <a:pt x="20199" y="12647"/>
                    <a:pt x="1627" y="12572"/>
                    <a:pt x="1627" y="13554"/>
                  </a:cubicBezTo>
                  <a:cubicBezTo>
                    <a:pt x="1627" y="14537"/>
                    <a:pt x="20062" y="14425"/>
                    <a:pt x="20062" y="15415"/>
                  </a:cubicBezTo>
                  <a:cubicBezTo>
                    <a:pt x="20062" y="16405"/>
                    <a:pt x="1774" y="16467"/>
                    <a:pt x="1627" y="17408"/>
                  </a:cubicBezTo>
                  <a:cubicBezTo>
                    <a:pt x="1479" y="18349"/>
                    <a:pt x="17440" y="18105"/>
                    <a:pt x="19520" y="18870"/>
                  </a:cubicBezTo>
                  <a:cubicBezTo>
                    <a:pt x="21600" y="19634"/>
                    <a:pt x="12290" y="20476"/>
                    <a:pt x="10844" y="20797"/>
                  </a:cubicBezTo>
                  <a:lnTo>
                    <a:pt x="6964" y="21600"/>
                  </a:lnTo>
                </a:path>
              </a:pathLst>
            </a:custGeom>
            <a:noFill/>
            <a:ln w="50800">
              <a:solidFill>
                <a:srgbClr val="FF7F00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224" name="Rectangle 36"/>
            <p:cNvSpPr>
              <a:spLocks/>
            </p:cNvSpPr>
            <p:nvPr/>
          </p:nvSpPr>
          <p:spPr bwMode="auto">
            <a:xfrm>
              <a:off x="2296" y="130"/>
              <a:ext cx="99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2700">
                  <a:solidFill>
                    <a:srgbClr val="FF7F00"/>
                  </a:solidFill>
                  <a:latin typeface="Helvetica Neue" charset="0"/>
                  <a:ea typeface="ヒラギノ角ゴ ProN W3" charset="-128"/>
                  <a:sym typeface="Helvetica Neue" charset="0"/>
                </a:rPr>
                <a:t>X-ray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208338" y="4292600"/>
            <a:ext cx="5684837" cy="1968500"/>
            <a:chOff x="0" y="0"/>
            <a:chExt cx="5093" cy="1762"/>
          </a:xfrm>
        </p:grpSpPr>
        <p:grpSp>
          <p:nvGrpSpPr>
            <p:cNvPr id="50213" name="Group 38"/>
            <p:cNvGrpSpPr>
              <a:grpSpLocks/>
            </p:cNvGrpSpPr>
            <p:nvPr/>
          </p:nvGrpSpPr>
          <p:grpSpPr bwMode="auto">
            <a:xfrm>
              <a:off x="0" y="0"/>
              <a:ext cx="1934" cy="1646"/>
              <a:chOff x="0" y="0"/>
              <a:chExt cx="1934" cy="1646"/>
            </a:xfrm>
          </p:grpSpPr>
          <p:sp>
            <p:nvSpPr>
              <p:cNvPr id="50218" name="Line 39"/>
              <p:cNvSpPr>
                <a:spLocks noChangeShapeType="1"/>
              </p:cNvSpPr>
              <p:nvPr/>
            </p:nvSpPr>
            <p:spPr bwMode="auto">
              <a:xfrm>
                <a:off x="960" y="0"/>
                <a:ext cx="0" cy="9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50219" name="Rectangle 40"/>
              <p:cNvSpPr>
                <a:spLocks/>
              </p:cNvSpPr>
              <p:nvPr/>
            </p:nvSpPr>
            <p:spPr bwMode="auto">
              <a:xfrm>
                <a:off x="0" y="966"/>
                <a:ext cx="1934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ja-JP" sz="2200">
                    <a:latin typeface="Helvetica Neue" charset="0"/>
                    <a:ea typeface="ヒラギノ角ゴ ProN W3" charset="-128"/>
                    <a:sym typeface="Helvetica Neue" charset="0"/>
                  </a:rPr>
                  <a:t>Shift and Width</a:t>
                </a:r>
              </a:p>
              <a:p>
                <a:pPr algn="ctr" eaLnBrk="1" hangingPunct="1"/>
                <a:r>
                  <a:rPr lang="en-US" altLang="ja-JP" sz="2200">
                    <a:latin typeface="Helvetica Neue" charset="0"/>
                    <a:ea typeface="ヒラギノ角ゴ ProN W3" charset="-128"/>
                    <a:sym typeface="Helvetica Neue" charset="0"/>
                  </a:rPr>
                  <a:t>of last orbit</a:t>
                </a:r>
              </a:p>
            </p:txBody>
          </p:sp>
        </p:grpSp>
        <p:grpSp>
          <p:nvGrpSpPr>
            <p:cNvPr id="50214" name="Group 41"/>
            <p:cNvGrpSpPr>
              <a:grpSpLocks/>
            </p:cNvGrpSpPr>
            <p:nvPr/>
          </p:nvGrpSpPr>
          <p:grpSpPr bwMode="auto">
            <a:xfrm>
              <a:off x="2357" y="1090"/>
              <a:ext cx="2736" cy="672"/>
              <a:chOff x="0" y="0"/>
              <a:chExt cx="2735" cy="672"/>
            </a:xfrm>
          </p:grpSpPr>
          <p:sp>
            <p:nvSpPr>
              <p:cNvPr id="50215" name="Rectangle 42"/>
              <p:cNvSpPr>
                <a:spLocks/>
              </p:cNvSpPr>
              <p:nvPr/>
            </p:nvSpPr>
            <p:spPr bwMode="auto">
              <a:xfrm>
                <a:off x="0" y="16"/>
                <a:ext cx="73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ja-JP">
                    <a:latin typeface="Helvetica Neue" charset="0"/>
                    <a:ea typeface="ヒラギノ角ゴ ProN W3" charset="-128"/>
                    <a:sym typeface="Helvetica Neue" charset="0"/>
                  </a:rPr>
                  <a:t>e.g.</a:t>
                </a:r>
              </a:p>
            </p:txBody>
          </p:sp>
          <p:sp>
            <p:nvSpPr>
              <p:cNvPr id="50216" name="Rectangle 43"/>
              <p:cNvSpPr>
                <a:spLocks/>
              </p:cNvSpPr>
              <p:nvPr/>
            </p:nvSpPr>
            <p:spPr bwMode="auto">
              <a:xfrm>
                <a:off x="583" y="60"/>
                <a:ext cx="2152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buSzPct val="50000"/>
                  <a:buFont typeface="Helvetica Neue" charset="0"/>
                  <a:buChar char="•"/>
                </a:pPr>
                <a:r>
                  <a:rPr lang="en-US" altLang="ja-JP">
                    <a:latin typeface="Helvetica Neue" charset="0"/>
                    <a:ea typeface="ヒラギノ角ゴ ProN W3" charset="-128"/>
                    <a:sym typeface="Helvetica Neue" charset="0"/>
                  </a:rPr>
                  <a:t> 1s for K-p, K-d</a:t>
                </a:r>
              </a:p>
              <a:p>
                <a:pPr eaLnBrk="1" hangingPunct="1">
                  <a:buSzPct val="50000"/>
                  <a:buFont typeface="Helvetica Neue" charset="0"/>
                  <a:buChar char="•"/>
                </a:pPr>
                <a:r>
                  <a:rPr lang="en-US" altLang="ja-JP">
                    <a:latin typeface="Helvetica Neue" charset="0"/>
                    <a:ea typeface="ヒラギノ角ゴ ProN W3" charset="-128"/>
                    <a:sym typeface="Helvetica Neue" charset="0"/>
                  </a:rPr>
                  <a:t> 2p for K-He</a:t>
                </a:r>
              </a:p>
            </p:txBody>
          </p:sp>
          <p:sp>
            <p:nvSpPr>
              <p:cNvPr id="50217" name="AutoShape 44"/>
              <p:cNvSpPr>
                <a:spLocks/>
              </p:cNvSpPr>
              <p:nvPr/>
            </p:nvSpPr>
            <p:spPr bwMode="auto">
              <a:xfrm>
                <a:off x="87" y="0"/>
                <a:ext cx="2160" cy="672"/>
              </a:xfrm>
              <a:prstGeom prst="roundRect">
                <a:avLst>
                  <a:gd name="adj" fmla="val 17856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4293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429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ja-JP" altLang="en-US" sz="3000">
                  <a:solidFill>
                    <a:srgbClr val="FFFFFF"/>
                  </a:solidFill>
                  <a:latin typeface="Helvetica Neue" charset="0"/>
                  <a:ea typeface="ヒラギノ角ゴ ProN W3" charset="-128"/>
                  <a:sym typeface="Helvetica Neue" charset="0"/>
                </a:endParaRPr>
              </a:p>
            </p:txBody>
          </p:sp>
        </p:grpSp>
      </p:grpSp>
      <p:sp>
        <p:nvSpPr>
          <p:cNvPr id="50204" name="Rectangle 45"/>
          <p:cNvSpPr>
            <a:spLocks/>
          </p:cNvSpPr>
          <p:nvPr/>
        </p:nvSpPr>
        <p:spPr bwMode="auto">
          <a:xfrm>
            <a:off x="3044031" y="2058987"/>
            <a:ext cx="20907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700" dirty="0">
                <a:latin typeface="Helvetica Neue" charset="0"/>
                <a:ea typeface="ヒラギノ角ゴ ProN W3" charset="-128"/>
                <a:sym typeface="Helvetica Neue" charset="0"/>
              </a:rPr>
              <a:t>highly-excited state</a:t>
            </a:r>
          </a:p>
        </p:txBody>
      </p:sp>
      <p:sp>
        <p:nvSpPr>
          <p:cNvPr id="23598" name="Rectangle 46"/>
          <p:cNvSpPr>
            <a:spLocks/>
          </p:cNvSpPr>
          <p:nvPr/>
        </p:nvSpPr>
        <p:spPr bwMode="auto">
          <a:xfrm>
            <a:off x="4910138" y="2884488"/>
            <a:ext cx="949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700">
                <a:latin typeface="Helvetica Neue" charset="0"/>
                <a:ea typeface="ヒラギノ角ゴ ProN W3" charset="-128"/>
                <a:sym typeface="Helvetica Neue" charset="0"/>
              </a:rPr>
              <a:t>deexcite</a:t>
            </a:r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2681288" y="3786188"/>
            <a:ext cx="819150" cy="554037"/>
            <a:chOff x="0" y="0"/>
            <a:chExt cx="733" cy="496"/>
          </a:xfrm>
        </p:grpSpPr>
        <p:sp>
          <p:nvSpPr>
            <p:cNvPr id="50211" name="Oval 49"/>
            <p:cNvSpPr>
              <a:spLocks/>
            </p:cNvSpPr>
            <p:nvPr/>
          </p:nvSpPr>
          <p:spPr bwMode="auto">
            <a:xfrm>
              <a:off x="445" y="14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38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429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ja-JP" altLang="en-US" sz="3000">
                <a:solidFill>
                  <a:srgbClr val="FFFFFF"/>
                </a:solidFill>
                <a:latin typeface="Helvetica Neue" charset="0"/>
                <a:ea typeface="ヒラギノ角ゴ ProN W3" charset="-128"/>
                <a:sym typeface="Helvetica Neue" charset="0"/>
              </a:endParaRPr>
            </a:p>
          </p:txBody>
        </p:sp>
        <p:sp>
          <p:nvSpPr>
            <p:cNvPr id="23602" name="Rectangle 50"/>
            <p:cNvSpPr>
              <a:spLocks/>
            </p:cNvSpPr>
            <p:nvPr/>
          </p:nvSpPr>
          <p:spPr bwMode="auto">
            <a:xfrm>
              <a:off x="0" y="0"/>
              <a:ext cx="429" cy="49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64293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ea typeface="ヒラギノ角ゴ ProN W3" charset="-128"/>
                  <a:sym typeface="Helvetica Neue" charset="0"/>
                </a:rPr>
                <a:t>K</a:t>
              </a:r>
              <a:r>
                <a:rPr lang="en-US" altLang="ja-JP" sz="3200" baseline="3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ea typeface="ヒラギノ角ゴ ProN W3" charset="-128"/>
                  <a:sym typeface="Helvetica Neue" charset="0"/>
                </a:rPr>
                <a:t>-</a:t>
              </a:r>
            </a:p>
          </p:txBody>
        </p:sp>
      </p:grpSp>
      <p:sp>
        <p:nvSpPr>
          <p:cNvPr id="52" name="Titolo 1"/>
          <p:cNvSpPr txBox="1">
            <a:spLocks/>
          </p:cNvSpPr>
          <p:nvPr/>
        </p:nvSpPr>
        <p:spPr>
          <a:xfrm>
            <a:off x="1679878" y="115888"/>
            <a:ext cx="6553200" cy="7207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4400" dirty="0" err="1" smtClean="0"/>
              <a:t>Kaonic</a:t>
            </a:r>
            <a:r>
              <a:rPr lang="it-IT" sz="4400" dirty="0" smtClean="0"/>
              <a:t> </a:t>
            </a:r>
            <a:r>
              <a:rPr lang="it-IT" sz="4400" dirty="0" err="1" smtClean="0"/>
              <a:t>atoms</a:t>
            </a:r>
            <a:r>
              <a:rPr lang="it-IT" sz="4400" dirty="0" smtClean="0"/>
              <a:t> </a:t>
            </a:r>
            <a:r>
              <a:rPr lang="it-IT" sz="4400" dirty="0" err="1" smtClean="0"/>
              <a:t>physics</a:t>
            </a:r>
            <a:endParaRPr lang="it-IT" sz="4400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" y="1128667"/>
            <a:ext cx="1872457" cy="88433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56" y="1132676"/>
            <a:ext cx="2628938" cy="8763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781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  <p:bldP spid="23554" grpId="0" animBg="1"/>
      <p:bldP spid="23568" grpId="0"/>
      <p:bldP spid="15377" grpId="0"/>
      <p:bldP spid="23572" grpId="0" animBg="1"/>
      <p:bldP spid="23573" grpId="0" animBg="1"/>
      <p:bldP spid="23574" grpId="0" animBg="1"/>
      <p:bldP spid="23575" grpId="0" animBg="1"/>
      <p:bldP spid="23579" grpId="0" animBg="1"/>
      <p:bldP spid="50204" grpId="0"/>
      <p:bldP spid="23598" grpId="0"/>
    </p:bld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TM02900769[[fn=Retrospettivo]]</Template>
  <TotalTime>6264</TotalTime>
  <Words>4094</Words>
  <Application>Microsoft Office PowerPoint</Application>
  <PresentationFormat>Presentazione su schermo (4:3)</PresentationFormat>
  <Paragraphs>609</Paragraphs>
  <Slides>48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48</vt:i4>
      </vt:variant>
    </vt:vector>
  </HeadingPairs>
  <TitlesOfParts>
    <vt:vector size="81" baseType="lpstr">
      <vt:lpstr>MS PGothic</vt:lpstr>
      <vt:lpstr>MS PGothic</vt:lpstr>
      <vt:lpstr>American Typewriter</vt:lpstr>
      <vt:lpstr>Arial</vt:lpstr>
      <vt:lpstr>Calibri</vt:lpstr>
      <vt:lpstr>Calibri </vt:lpstr>
      <vt:lpstr>Calibri Light</vt:lpstr>
      <vt:lpstr>Century Gothic</vt:lpstr>
      <vt:lpstr>DejaVu Sans</vt:lpstr>
      <vt:lpstr>Droid Sans Fallback</vt:lpstr>
      <vt:lpstr>FreeSans</vt:lpstr>
      <vt:lpstr>Garamond</vt:lpstr>
      <vt:lpstr>Helvetica Neue</vt:lpstr>
      <vt:lpstr>HelveticaNeue-Light</vt:lpstr>
      <vt:lpstr>Liberation Sans</vt:lpstr>
      <vt:lpstr>Liberation Serif</vt:lpstr>
      <vt:lpstr>Lucida Sans Unicode</vt:lpstr>
      <vt:lpstr>Palatino Linotype</vt:lpstr>
      <vt:lpstr>Palatino-Italic</vt:lpstr>
      <vt:lpstr>Palatino-Roman</vt:lpstr>
      <vt:lpstr>Segoe UI</vt:lpstr>
      <vt:lpstr>Standard Symbols L</vt:lpstr>
      <vt:lpstr>StarSymbol</vt:lpstr>
      <vt:lpstr>Symbol</vt:lpstr>
      <vt:lpstr>Times New Roman</vt:lpstr>
      <vt:lpstr>Ubuntu</vt:lpstr>
      <vt:lpstr>Ume Gothic</vt:lpstr>
      <vt:lpstr>URW Palladio L</vt:lpstr>
      <vt:lpstr>Wingdings</vt:lpstr>
      <vt:lpstr>ヒラギノ角ゴ ProN W3</vt:lpstr>
      <vt:lpstr>Retrospettivo</vt:lpstr>
      <vt:lpstr>Equazione</vt:lpstr>
      <vt:lpstr>Equation</vt:lpstr>
      <vt:lpstr>Investigating low energy strangeness QCD through kaon nucleon interactions by the SIDDHARTA &amp; AMADEUS collaborations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Absorption results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 Experiment</dc:creator>
  <cp:lastModifiedBy>alessandro</cp:lastModifiedBy>
  <cp:revision>830</cp:revision>
  <cp:lastPrinted>1601-01-01T00:00:00Z</cp:lastPrinted>
  <dcterms:created xsi:type="dcterms:W3CDTF">2002-05-17T16:35:00Z</dcterms:created>
  <dcterms:modified xsi:type="dcterms:W3CDTF">2017-09-29T11:55:22Z</dcterms:modified>
</cp:coreProperties>
</file>