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4"/>
  </p:notesMasterIdLst>
  <p:sldIdLst>
    <p:sldId id="260" r:id="rId2"/>
    <p:sldId id="327" r:id="rId3"/>
    <p:sldId id="257" r:id="rId4"/>
    <p:sldId id="258" r:id="rId5"/>
    <p:sldId id="259" r:id="rId6"/>
    <p:sldId id="267" r:id="rId7"/>
    <p:sldId id="268" r:id="rId8"/>
    <p:sldId id="270" r:id="rId9"/>
    <p:sldId id="263" r:id="rId10"/>
    <p:sldId id="271" r:id="rId11"/>
    <p:sldId id="265" r:id="rId12"/>
    <p:sldId id="318" r:id="rId13"/>
    <p:sldId id="272" r:id="rId14"/>
    <p:sldId id="273" r:id="rId15"/>
    <p:sldId id="274" r:id="rId16"/>
    <p:sldId id="309" r:id="rId17"/>
    <p:sldId id="279" r:id="rId18"/>
    <p:sldId id="310" r:id="rId19"/>
    <p:sldId id="312" r:id="rId20"/>
    <p:sldId id="289" r:id="rId21"/>
    <p:sldId id="290" r:id="rId22"/>
    <p:sldId id="294" r:id="rId23"/>
    <p:sldId id="298" r:id="rId24"/>
    <p:sldId id="304" r:id="rId25"/>
    <p:sldId id="313" r:id="rId26"/>
    <p:sldId id="323" r:id="rId27"/>
    <p:sldId id="319" r:id="rId28"/>
    <p:sldId id="320" r:id="rId29"/>
    <p:sldId id="324" r:id="rId30"/>
    <p:sldId id="325" r:id="rId31"/>
    <p:sldId id="315" r:id="rId32"/>
    <p:sldId id="316" r:id="rId33"/>
  </p:sldIdLst>
  <p:sldSz cx="11999913" cy="8999538"/>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4">
          <p15:clr>
            <a:srgbClr val="A4A3A4"/>
          </p15:clr>
        </p15:guide>
        <p15:guide id="2" pos="37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4660"/>
  </p:normalViewPr>
  <p:slideViewPr>
    <p:cSldViewPr snapToGrid="0">
      <p:cViewPr varScale="1">
        <p:scale>
          <a:sx n="55" d="100"/>
          <a:sy n="55" d="100"/>
        </p:scale>
        <p:origin x="1338" y="72"/>
      </p:cViewPr>
      <p:guideLst>
        <p:guide orient="horz" pos="2834"/>
        <p:guide pos="3779"/>
      </p:guideLst>
    </p:cSldViewPr>
  </p:slideViewPr>
  <p:notesTextViewPr>
    <p:cViewPr>
      <p:scale>
        <a:sx n="1" d="1"/>
        <a:sy n="1" d="1"/>
      </p:scale>
      <p:origin x="0" y="0"/>
    </p:cViewPr>
  </p:notesTextViewPr>
  <p:sorterViewPr>
    <p:cViewPr>
      <p:scale>
        <a:sx n="100" d="100"/>
        <a:sy n="100" d="100"/>
      </p:scale>
      <p:origin x="0" y="-124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BFB6719A-E84B-4634-AC4D-EB022FB601F7}" type="datetimeFigureOut">
              <a:rPr lang="en-GB" smtClean="0"/>
              <a:t>18/07/2017</a:t>
            </a:fld>
            <a:endParaRPr lang="en-GB"/>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994C708-0FE5-4D61-A5A5-351C6C33503B}" type="slidenum">
              <a:rPr lang="en-GB" smtClean="0"/>
              <a:t>‹#›</a:t>
            </a:fld>
            <a:endParaRPr lang="en-GB"/>
          </a:p>
        </p:txBody>
      </p:sp>
    </p:spTree>
    <p:extLst>
      <p:ext uri="{BB962C8B-B14F-4D97-AF65-F5344CB8AC3E}">
        <p14:creationId xmlns:p14="http://schemas.microsoft.com/office/powerpoint/2010/main" val="176829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immagine diapositiva 1">
            <a:extLst>
              <a:ext uri="{FF2B5EF4-FFF2-40B4-BE49-F238E27FC236}">
                <a16:creationId xmlns:a16="http://schemas.microsoft.com/office/drawing/2014/main" id="{4A3836D7-C7FA-4E2B-9C9B-2553B73D47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7" name="Segnaposto note 2">
            <a:extLst>
              <a:ext uri="{FF2B5EF4-FFF2-40B4-BE49-F238E27FC236}">
                <a16:creationId xmlns:a16="http://schemas.microsoft.com/office/drawing/2014/main" id="{97C01EF4-2715-451C-8F64-A90495C94277}"/>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b="1">
                <a:latin typeface="Times New Roman" panose="02020603050405020304" pitchFamily="18" charset="0"/>
                <a:cs typeface="Times New Roman" panose="02020603050405020304" pitchFamily="18" charset="0"/>
              </a:rPr>
              <a:t>Figure  1</a:t>
            </a:r>
            <a:r>
              <a:rPr lang="it-IT" altLang="en-US">
                <a:latin typeface="Times New Roman" panose="02020603050405020304" pitchFamily="18" charset="0"/>
                <a:cs typeface="Times New Roman" panose="02020603050405020304" pitchFamily="18" charset="0"/>
              </a:rPr>
              <a:t>: TEM  characterization of iron oxide NPs A)  spherical iron oxide NPs  without FITC; B) elongated iron oxide nanoparticles with FITC. EDX analysis show C) Low (wihout FITC) and D) High (with FITC) concentration of iron atoms. Squares indicate area of EDX analysis</a:t>
            </a:r>
            <a:endParaRPr lang="en-US" altLang="en-US"/>
          </a:p>
          <a:p>
            <a:pPr eaLnBrk="1" hangingPunct="1">
              <a:spcBef>
                <a:spcPct val="0"/>
              </a:spcBef>
            </a:pPr>
            <a:endParaRPr lang="it-IT" altLang="en-US"/>
          </a:p>
        </p:txBody>
      </p:sp>
      <p:sp>
        <p:nvSpPr>
          <p:cNvPr id="11268" name="Segnaposto numero diapositiva 3">
            <a:extLst>
              <a:ext uri="{FF2B5EF4-FFF2-40B4-BE49-F238E27FC236}">
                <a16:creationId xmlns:a16="http://schemas.microsoft.com/office/drawing/2014/main" id="{4099B718-55A6-4606-8058-DC157C939D37}"/>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17CCB475-2A71-4B1F-8C27-5ED753CA517C}" type="slidenum">
              <a:rPr lang="it-IT" altLang="en-US"/>
              <a:pPr eaLnBrk="1" hangingPunct="1"/>
              <a:t>13</a:t>
            </a:fld>
            <a:endParaRPr lang="it-IT" altLang="en-US"/>
          </a:p>
        </p:txBody>
      </p:sp>
    </p:spTree>
    <p:extLst>
      <p:ext uri="{BB962C8B-B14F-4D97-AF65-F5344CB8AC3E}">
        <p14:creationId xmlns:p14="http://schemas.microsoft.com/office/powerpoint/2010/main" val="3178879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4FA642-DBCA-4663-B119-BD13ED31BDEE}" type="slidenum">
              <a:rPr lang="en-US" smtClean="0"/>
              <a:pPr/>
              <a:t>26</a:t>
            </a:fld>
            <a:endParaRPr lang="en-US"/>
          </a:p>
        </p:txBody>
      </p:sp>
    </p:spTree>
    <p:extLst>
      <p:ext uri="{BB962C8B-B14F-4D97-AF65-F5344CB8AC3E}">
        <p14:creationId xmlns:p14="http://schemas.microsoft.com/office/powerpoint/2010/main" val="265055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110" y="-11112"/>
            <a:ext cx="12033776" cy="9021761"/>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483711" y="3155395"/>
            <a:ext cx="7646557" cy="2160390"/>
          </a:xfrm>
        </p:spPr>
        <p:txBody>
          <a:bodyPr anchor="b">
            <a:noAutofit/>
          </a:bodyPr>
          <a:lstStyle>
            <a:lvl1pPr algn="r">
              <a:defRPr sz="7086">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483711" y="5315783"/>
            <a:ext cx="7646557" cy="1439426"/>
          </a:xfrm>
        </p:spPr>
        <p:txBody>
          <a:bodyPr anchor="t"/>
          <a:lstStyle>
            <a:lvl1pPr marL="0" indent="0" algn="r">
              <a:buNone/>
              <a:defRPr>
                <a:solidFill>
                  <a:schemeClr val="tx1">
                    <a:lumMod val="50000"/>
                    <a:lumOff val="50000"/>
                  </a:schemeClr>
                </a:solidFill>
              </a:defRPr>
            </a:lvl1pPr>
            <a:lvl2pPr marL="599984" indent="0" algn="ctr">
              <a:buNone/>
              <a:defRPr>
                <a:solidFill>
                  <a:schemeClr val="tx1">
                    <a:tint val="75000"/>
                  </a:schemeClr>
                </a:solidFill>
              </a:defRPr>
            </a:lvl2pPr>
            <a:lvl3pPr marL="1199967" indent="0" algn="ctr">
              <a:buNone/>
              <a:defRPr>
                <a:solidFill>
                  <a:schemeClr val="tx1">
                    <a:tint val="75000"/>
                  </a:schemeClr>
                </a:solidFill>
              </a:defRPr>
            </a:lvl3pPr>
            <a:lvl4pPr marL="1799951" indent="0" algn="ctr">
              <a:buNone/>
              <a:defRPr>
                <a:solidFill>
                  <a:schemeClr val="tx1">
                    <a:tint val="75000"/>
                  </a:schemeClr>
                </a:solidFill>
              </a:defRPr>
            </a:lvl4pPr>
            <a:lvl5pPr marL="2399934" indent="0" algn="ctr">
              <a:buNone/>
              <a:defRPr>
                <a:solidFill>
                  <a:schemeClr val="tx1">
                    <a:tint val="75000"/>
                  </a:schemeClr>
                </a:solidFill>
              </a:defRPr>
            </a:lvl5pPr>
            <a:lvl6pPr marL="2999918" indent="0" algn="ctr">
              <a:buNone/>
              <a:defRPr>
                <a:solidFill>
                  <a:schemeClr val="tx1">
                    <a:tint val="75000"/>
                  </a:schemeClr>
                </a:solidFill>
              </a:defRPr>
            </a:lvl6pPr>
            <a:lvl7pPr marL="3599901" indent="0" algn="ctr">
              <a:buNone/>
              <a:defRPr>
                <a:solidFill>
                  <a:schemeClr val="tx1">
                    <a:tint val="75000"/>
                  </a:schemeClr>
                </a:solidFill>
              </a:defRPr>
            </a:lvl7pPr>
            <a:lvl8pPr marL="4199885" indent="0" algn="ctr">
              <a:buNone/>
              <a:defRPr>
                <a:solidFill>
                  <a:schemeClr val="tx1">
                    <a:tint val="75000"/>
                  </a:schemeClr>
                </a:solidFill>
              </a:defRPr>
            </a:lvl8pPr>
            <a:lvl9pPr marL="479986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75904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99994" y="799959"/>
            <a:ext cx="8330273" cy="4466437"/>
          </a:xfrm>
        </p:spPr>
        <p:txBody>
          <a:bodyPr anchor="ctr">
            <a:normAutofit/>
          </a:bodyPr>
          <a:lstStyle>
            <a:lvl1pPr algn="l">
              <a:defRPr sz="5774" b="0" cap="none"/>
            </a:lvl1pPr>
          </a:lstStyle>
          <a:p>
            <a:r>
              <a:rPr lang="en-US"/>
              <a:t>Click to edit Master title style</a:t>
            </a:r>
            <a:endParaRPr lang="en-US" dirty="0"/>
          </a:p>
        </p:txBody>
      </p:sp>
      <p:sp>
        <p:nvSpPr>
          <p:cNvPr id="3" name="Text Placeholder 2"/>
          <p:cNvSpPr>
            <a:spLocks noGrp="1"/>
          </p:cNvSpPr>
          <p:nvPr>
            <p:ph type="body" idx="1"/>
          </p:nvPr>
        </p:nvSpPr>
        <p:spPr>
          <a:xfrm>
            <a:off x="799994" y="5866366"/>
            <a:ext cx="8330273" cy="2061524"/>
          </a:xfrm>
        </p:spPr>
        <p:txBody>
          <a:bodyPr anchor="ctr">
            <a:normAutofit/>
          </a:bodyPr>
          <a:lstStyle>
            <a:lvl1pPr marL="0" indent="0" algn="l">
              <a:buNone/>
              <a:defRPr sz="2362">
                <a:solidFill>
                  <a:schemeClr val="tx1">
                    <a:lumMod val="75000"/>
                    <a:lumOff val="25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162163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902" y="799959"/>
            <a:ext cx="7968685" cy="3966463"/>
          </a:xfrm>
        </p:spPr>
        <p:txBody>
          <a:bodyPr anchor="ctr">
            <a:normAutofit/>
          </a:bodyPr>
          <a:lstStyle>
            <a:lvl1pPr algn="l">
              <a:defRPr sz="577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44969" y="4766422"/>
            <a:ext cx="7112552" cy="499974"/>
          </a:xfrm>
        </p:spPr>
        <p:txBody>
          <a:bodyPr anchor="ctr">
            <a:noAutofit/>
          </a:bodyPr>
          <a:lstStyle>
            <a:lvl1pPr marL="0" indent="0">
              <a:buFontTx/>
              <a:buNone/>
              <a:defRPr sz="2100">
                <a:solidFill>
                  <a:schemeClr val="tx1">
                    <a:lumMod val="50000"/>
                    <a:lumOff val="50000"/>
                  </a:schemeClr>
                </a:solidFill>
              </a:defRPr>
            </a:lvl1pPr>
            <a:lvl2pPr marL="599984" indent="0">
              <a:buFontTx/>
              <a:buNone/>
              <a:defRPr/>
            </a:lvl2pPr>
            <a:lvl3pPr marL="1199967" indent="0">
              <a:buFontTx/>
              <a:buNone/>
              <a:defRPr/>
            </a:lvl3pPr>
            <a:lvl4pPr marL="1799951" indent="0">
              <a:buFontTx/>
              <a:buNone/>
              <a:defRPr/>
            </a:lvl4pPr>
            <a:lvl5pPr marL="2399934" indent="0">
              <a:buFontTx/>
              <a:buNone/>
              <a:defRPr/>
            </a:lvl5pPr>
          </a:lstStyle>
          <a:p>
            <a:pPr lvl="0"/>
            <a:r>
              <a:rPr lang="en-US"/>
              <a:t>Edit Master text styles</a:t>
            </a:r>
          </a:p>
        </p:txBody>
      </p:sp>
      <p:sp>
        <p:nvSpPr>
          <p:cNvPr id="3" name="Text Placeholder 2"/>
          <p:cNvSpPr>
            <a:spLocks noGrp="1"/>
          </p:cNvSpPr>
          <p:nvPr>
            <p:ph type="body" idx="1"/>
          </p:nvPr>
        </p:nvSpPr>
        <p:spPr>
          <a:xfrm>
            <a:off x="799992" y="5866366"/>
            <a:ext cx="8330274" cy="2061524"/>
          </a:xfrm>
        </p:spPr>
        <p:txBody>
          <a:bodyPr anchor="ctr">
            <a:normAutofit/>
          </a:bodyPr>
          <a:lstStyle>
            <a:lvl1pPr marL="0" indent="0" algn="l">
              <a:buNone/>
              <a:defRPr sz="2362">
                <a:solidFill>
                  <a:schemeClr val="tx1">
                    <a:lumMod val="75000"/>
                    <a:lumOff val="25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
        <p:nvSpPr>
          <p:cNvPr id="24" name="TextBox 23"/>
          <p:cNvSpPr txBox="1"/>
          <p:nvPr/>
        </p:nvSpPr>
        <p:spPr>
          <a:xfrm>
            <a:off x="633475" y="1037188"/>
            <a:ext cx="600152" cy="767383"/>
          </a:xfrm>
          <a:prstGeom prst="rect">
            <a:avLst/>
          </a:prstGeom>
        </p:spPr>
        <p:txBody>
          <a:bodyPr vert="horz" lIns="119994" tIns="59997" rIns="119994" bIns="59997" rtlCol="0" anchor="ctr">
            <a:noAutofit/>
          </a:bodyPr>
          <a:lstStyle/>
          <a:p>
            <a:pPr lvl="0"/>
            <a:r>
              <a:rPr lang="en-US" sz="104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55184" y="3787937"/>
            <a:ext cx="600152" cy="767383"/>
          </a:xfrm>
          <a:prstGeom prst="rect">
            <a:avLst/>
          </a:prstGeom>
        </p:spPr>
        <p:txBody>
          <a:bodyPr vert="horz" lIns="119994" tIns="59997" rIns="119994" bIns="59997" rtlCol="0" anchor="ctr">
            <a:noAutofit/>
          </a:bodyPr>
          <a:lstStyle/>
          <a:p>
            <a:pPr lvl="0"/>
            <a:r>
              <a:rPr lang="en-US" sz="104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53531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99992" y="2535287"/>
            <a:ext cx="8330274" cy="3405941"/>
          </a:xfrm>
        </p:spPr>
        <p:txBody>
          <a:bodyPr anchor="b">
            <a:normAutofit/>
          </a:bodyPr>
          <a:lstStyle>
            <a:lvl1pPr algn="l">
              <a:defRPr sz="5774" b="0" cap="none"/>
            </a:lvl1pPr>
          </a:lstStyle>
          <a:p>
            <a:r>
              <a:rPr lang="en-US"/>
              <a:t>Click to edit Master title style</a:t>
            </a:r>
            <a:endParaRPr lang="en-US" dirty="0"/>
          </a:p>
        </p:txBody>
      </p:sp>
      <p:sp>
        <p:nvSpPr>
          <p:cNvPr id="3" name="Text Placeholder 2"/>
          <p:cNvSpPr>
            <a:spLocks noGrp="1"/>
          </p:cNvSpPr>
          <p:nvPr>
            <p:ph type="body" idx="1"/>
          </p:nvPr>
        </p:nvSpPr>
        <p:spPr>
          <a:xfrm>
            <a:off x="799992" y="5941228"/>
            <a:ext cx="8330274" cy="1986662"/>
          </a:xfrm>
        </p:spPr>
        <p:txBody>
          <a:bodyPr anchor="t">
            <a:normAutofit/>
          </a:bodyPr>
          <a:lstStyle>
            <a:lvl1pPr marL="0" indent="0" algn="l">
              <a:buNone/>
              <a:defRPr sz="2362">
                <a:solidFill>
                  <a:schemeClr val="tx1">
                    <a:lumMod val="75000"/>
                    <a:lumOff val="25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3488279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902" y="799959"/>
            <a:ext cx="7968685" cy="3966463"/>
          </a:xfrm>
        </p:spPr>
        <p:txBody>
          <a:bodyPr anchor="ctr">
            <a:normAutofit/>
          </a:bodyPr>
          <a:lstStyle>
            <a:lvl1pPr algn="l">
              <a:defRPr sz="577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99990" y="5266397"/>
            <a:ext cx="8330276" cy="674831"/>
          </a:xfrm>
        </p:spPr>
        <p:txBody>
          <a:bodyPr anchor="b">
            <a:noAutofit/>
          </a:bodyPr>
          <a:lstStyle>
            <a:lvl1pPr marL="0" indent="0">
              <a:buFontTx/>
              <a:buNone/>
              <a:defRPr sz="3150">
                <a:solidFill>
                  <a:schemeClr val="tx1">
                    <a:lumMod val="75000"/>
                    <a:lumOff val="25000"/>
                  </a:schemeClr>
                </a:solidFill>
              </a:defRPr>
            </a:lvl1pPr>
            <a:lvl2pPr marL="599984" indent="0">
              <a:buFontTx/>
              <a:buNone/>
              <a:defRPr/>
            </a:lvl2pPr>
            <a:lvl3pPr marL="1199967" indent="0">
              <a:buFontTx/>
              <a:buNone/>
              <a:defRPr/>
            </a:lvl3pPr>
            <a:lvl4pPr marL="1799951" indent="0">
              <a:buFontTx/>
              <a:buNone/>
              <a:defRPr/>
            </a:lvl4pPr>
            <a:lvl5pPr marL="2399934" indent="0">
              <a:buFontTx/>
              <a:buNone/>
              <a:defRPr/>
            </a:lvl5pPr>
          </a:lstStyle>
          <a:p>
            <a:pPr lvl="0"/>
            <a:r>
              <a:rPr lang="en-US"/>
              <a:t>Edit Master text styles</a:t>
            </a:r>
          </a:p>
        </p:txBody>
      </p:sp>
      <p:sp>
        <p:nvSpPr>
          <p:cNvPr id="3" name="Text Placeholder 2"/>
          <p:cNvSpPr>
            <a:spLocks noGrp="1"/>
          </p:cNvSpPr>
          <p:nvPr>
            <p:ph type="body" idx="1"/>
          </p:nvPr>
        </p:nvSpPr>
        <p:spPr>
          <a:xfrm>
            <a:off x="799992" y="5941228"/>
            <a:ext cx="8330274" cy="1986662"/>
          </a:xfrm>
        </p:spPr>
        <p:txBody>
          <a:bodyPr anchor="t">
            <a:normAutofit/>
          </a:bodyPr>
          <a:lstStyle>
            <a:lvl1pPr marL="0" indent="0" algn="l">
              <a:buNone/>
              <a:defRPr sz="2362">
                <a:solidFill>
                  <a:schemeClr val="tx1">
                    <a:lumMod val="50000"/>
                    <a:lumOff val="50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
        <p:nvSpPr>
          <p:cNvPr id="24" name="TextBox 23"/>
          <p:cNvSpPr txBox="1"/>
          <p:nvPr/>
        </p:nvSpPr>
        <p:spPr>
          <a:xfrm>
            <a:off x="633475" y="1037188"/>
            <a:ext cx="600152" cy="767383"/>
          </a:xfrm>
          <a:prstGeom prst="rect">
            <a:avLst/>
          </a:prstGeom>
        </p:spPr>
        <p:txBody>
          <a:bodyPr vert="horz" lIns="119994" tIns="59997" rIns="119994" bIns="59997" rtlCol="0" anchor="ctr">
            <a:noAutofit/>
          </a:bodyPr>
          <a:lstStyle/>
          <a:p>
            <a:pPr lvl="0"/>
            <a:r>
              <a:rPr lang="en-US" sz="1049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55184" y="3787937"/>
            <a:ext cx="600152" cy="767383"/>
          </a:xfrm>
          <a:prstGeom prst="rect">
            <a:avLst/>
          </a:prstGeom>
        </p:spPr>
        <p:txBody>
          <a:bodyPr vert="horz" lIns="119994" tIns="59997" rIns="119994" bIns="59997" rtlCol="0" anchor="ctr">
            <a:noAutofit/>
          </a:bodyPr>
          <a:lstStyle/>
          <a:p>
            <a:pPr lvl="0"/>
            <a:r>
              <a:rPr lang="en-US" sz="1049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2859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08194" y="799959"/>
            <a:ext cx="8322072" cy="3966463"/>
          </a:xfrm>
        </p:spPr>
        <p:txBody>
          <a:bodyPr anchor="ctr">
            <a:normAutofit/>
          </a:bodyPr>
          <a:lstStyle>
            <a:lvl1pPr algn="l">
              <a:defRPr sz="5774"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799990" y="5266397"/>
            <a:ext cx="8330276" cy="674831"/>
          </a:xfrm>
        </p:spPr>
        <p:txBody>
          <a:bodyPr anchor="b">
            <a:noAutofit/>
          </a:bodyPr>
          <a:lstStyle>
            <a:lvl1pPr marL="0" indent="0">
              <a:buFontTx/>
              <a:buNone/>
              <a:defRPr sz="3150">
                <a:solidFill>
                  <a:schemeClr val="accent1"/>
                </a:solidFill>
              </a:defRPr>
            </a:lvl1pPr>
            <a:lvl2pPr marL="599984" indent="0">
              <a:buFontTx/>
              <a:buNone/>
              <a:defRPr/>
            </a:lvl2pPr>
            <a:lvl3pPr marL="1199967" indent="0">
              <a:buFontTx/>
              <a:buNone/>
              <a:defRPr/>
            </a:lvl3pPr>
            <a:lvl4pPr marL="1799951" indent="0">
              <a:buFontTx/>
              <a:buNone/>
              <a:defRPr/>
            </a:lvl4pPr>
            <a:lvl5pPr marL="2399934" indent="0">
              <a:buFontTx/>
              <a:buNone/>
              <a:defRPr/>
            </a:lvl5pPr>
          </a:lstStyle>
          <a:p>
            <a:pPr lvl="0"/>
            <a:r>
              <a:rPr lang="en-US"/>
              <a:t>Edit Master text styles</a:t>
            </a:r>
          </a:p>
        </p:txBody>
      </p:sp>
      <p:sp>
        <p:nvSpPr>
          <p:cNvPr id="3" name="Text Placeholder 2"/>
          <p:cNvSpPr>
            <a:spLocks noGrp="1"/>
          </p:cNvSpPr>
          <p:nvPr>
            <p:ph type="body" idx="1"/>
          </p:nvPr>
        </p:nvSpPr>
        <p:spPr>
          <a:xfrm>
            <a:off x="799992" y="5941228"/>
            <a:ext cx="8330274" cy="1986662"/>
          </a:xfrm>
        </p:spPr>
        <p:txBody>
          <a:bodyPr anchor="t">
            <a:normAutofit/>
          </a:bodyPr>
          <a:lstStyle>
            <a:lvl1pPr marL="0" indent="0" algn="l">
              <a:buNone/>
              <a:defRPr sz="2362">
                <a:solidFill>
                  <a:schemeClr val="tx1">
                    <a:lumMod val="50000"/>
                    <a:lumOff val="50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3030871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150910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4185" y="799960"/>
            <a:ext cx="1284521" cy="6891314"/>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799993" y="799960"/>
            <a:ext cx="6817570" cy="68913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2063143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190672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9992" y="3544265"/>
            <a:ext cx="8330274" cy="2396965"/>
          </a:xfrm>
        </p:spPr>
        <p:txBody>
          <a:bodyPr anchor="b"/>
          <a:lstStyle>
            <a:lvl1pPr algn="l">
              <a:defRPr sz="5249" b="0" cap="none"/>
            </a:lvl1pPr>
          </a:lstStyle>
          <a:p>
            <a:r>
              <a:rPr lang="en-US"/>
              <a:t>Click to edit Master title style</a:t>
            </a:r>
            <a:endParaRPr lang="en-US" dirty="0"/>
          </a:p>
        </p:txBody>
      </p:sp>
      <p:sp>
        <p:nvSpPr>
          <p:cNvPr id="3" name="Text Placeholder 2"/>
          <p:cNvSpPr>
            <a:spLocks noGrp="1"/>
          </p:cNvSpPr>
          <p:nvPr>
            <p:ph type="body" idx="1"/>
          </p:nvPr>
        </p:nvSpPr>
        <p:spPr>
          <a:xfrm>
            <a:off x="799992" y="5941228"/>
            <a:ext cx="8330274" cy="1129076"/>
          </a:xfrm>
        </p:spPr>
        <p:txBody>
          <a:bodyPr anchor="t"/>
          <a:lstStyle>
            <a:lvl1pPr marL="0" indent="0" algn="l">
              <a:buNone/>
              <a:defRPr sz="2625">
                <a:solidFill>
                  <a:schemeClr val="tx1">
                    <a:lumMod val="50000"/>
                    <a:lumOff val="50000"/>
                  </a:schemeClr>
                </a:solidFill>
              </a:defRPr>
            </a:lvl1pPr>
            <a:lvl2pPr marL="599984" indent="0">
              <a:buNone/>
              <a:defRPr sz="2362">
                <a:solidFill>
                  <a:schemeClr val="tx1">
                    <a:tint val="75000"/>
                  </a:schemeClr>
                </a:solidFill>
              </a:defRPr>
            </a:lvl2pPr>
            <a:lvl3pPr marL="1199967" indent="0">
              <a:buNone/>
              <a:defRPr sz="2100">
                <a:solidFill>
                  <a:schemeClr val="tx1">
                    <a:tint val="75000"/>
                  </a:schemeClr>
                </a:solidFill>
              </a:defRPr>
            </a:lvl3pPr>
            <a:lvl4pPr marL="1799951" indent="0">
              <a:buNone/>
              <a:defRPr sz="1837">
                <a:solidFill>
                  <a:schemeClr val="tx1">
                    <a:tint val="75000"/>
                  </a:schemeClr>
                </a:solidFill>
              </a:defRPr>
            </a:lvl4pPr>
            <a:lvl5pPr marL="2399934" indent="0">
              <a:buNone/>
              <a:defRPr sz="1837">
                <a:solidFill>
                  <a:schemeClr val="tx1">
                    <a:tint val="75000"/>
                  </a:schemeClr>
                </a:solidFill>
              </a:defRPr>
            </a:lvl5pPr>
            <a:lvl6pPr marL="2999918" indent="0">
              <a:buNone/>
              <a:defRPr sz="1837">
                <a:solidFill>
                  <a:schemeClr val="tx1">
                    <a:tint val="75000"/>
                  </a:schemeClr>
                </a:solidFill>
              </a:defRPr>
            </a:lvl6pPr>
            <a:lvl7pPr marL="3599901" indent="0">
              <a:buNone/>
              <a:defRPr sz="1837">
                <a:solidFill>
                  <a:schemeClr val="tx1">
                    <a:tint val="75000"/>
                  </a:schemeClr>
                </a:solidFill>
              </a:defRPr>
            </a:lvl7pPr>
            <a:lvl8pPr marL="4199885" indent="0">
              <a:buNone/>
              <a:defRPr sz="1837">
                <a:solidFill>
                  <a:schemeClr val="tx1">
                    <a:tint val="75000"/>
                  </a:schemeClr>
                </a:solidFill>
              </a:defRPr>
            </a:lvl8pPr>
            <a:lvl9pPr marL="4799868" indent="0">
              <a:buNone/>
              <a:defRPr sz="183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D8C0C-3D39-46FD-B01B-6098E5AEF2D3}" type="datetimeFigureOut">
              <a:rPr lang="en-GB" smtClean="0"/>
              <a:t>18/07/2017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4286056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99994" y="799959"/>
            <a:ext cx="8330273" cy="173324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99995" y="2835273"/>
            <a:ext cx="4052607" cy="5092615"/>
          </a:xfrm>
        </p:spPr>
        <p:txBody>
          <a:bodyPr>
            <a:normAutofit/>
          </a:bodyPr>
          <a:lstStyle>
            <a:lvl1pPr>
              <a:defRPr sz="2362"/>
            </a:lvl1pPr>
            <a:lvl2pPr>
              <a:defRPr sz="2100"/>
            </a:lvl2pPr>
            <a:lvl3pPr>
              <a:defRPr sz="1837"/>
            </a:lvl3pPr>
            <a:lvl4pPr>
              <a:defRPr sz="1575"/>
            </a:lvl4pPr>
            <a:lvl5pPr>
              <a:defRPr sz="1575"/>
            </a:lvl5pPr>
            <a:lvl6pPr>
              <a:defRPr sz="1575"/>
            </a:lvl6pPr>
            <a:lvl7pPr>
              <a:defRPr sz="1575"/>
            </a:lvl7pPr>
            <a:lvl8pPr>
              <a:defRPr sz="1575"/>
            </a:lvl8pPr>
            <a:lvl9pPr>
              <a:defRPr sz="15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77659" y="2835275"/>
            <a:ext cx="4052608" cy="5092617"/>
          </a:xfrm>
        </p:spPr>
        <p:txBody>
          <a:bodyPr>
            <a:normAutofit/>
          </a:bodyPr>
          <a:lstStyle>
            <a:lvl1pPr>
              <a:defRPr sz="2362"/>
            </a:lvl1pPr>
            <a:lvl2pPr>
              <a:defRPr sz="2100"/>
            </a:lvl2pPr>
            <a:lvl3pPr>
              <a:defRPr sz="1837"/>
            </a:lvl3pPr>
            <a:lvl4pPr>
              <a:defRPr sz="1575"/>
            </a:lvl4pPr>
            <a:lvl5pPr>
              <a:defRPr sz="1575"/>
            </a:lvl5pPr>
            <a:lvl6pPr>
              <a:defRPr sz="1575"/>
            </a:lvl6pPr>
            <a:lvl7pPr>
              <a:defRPr sz="1575"/>
            </a:lvl7pPr>
            <a:lvl8pPr>
              <a:defRPr sz="1575"/>
            </a:lvl8pPr>
            <a:lvl9pPr>
              <a:defRPr sz="157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3D8C0C-3D39-46FD-B01B-6098E5AEF2D3}" type="datetimeFigureOut">
              <a:rPr lang="en-GB" smtClean="0"/>
              <a:t>18/07/2017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392387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99993" y="799959"/>
            <a:ext cx="8330272" cy="1733244"/>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99993" y="2835790"/>
            <a:ext cx="4055971" cy="756211"/>
          </a:xfrm>
        </p:spPr>
        <p:txBody>
          <a:bodyPr anchor="b">
            <a:noAutofit/>
          </a:bodyPr>
          <a:lstStyle>
            <a:lvl1pPr marL="0" indent="0">
              <a:buNone/>
              <a:defRPr sz="3150" b="0"/>
            </a:lvl1pPr>
            <a:lvl2pPr marL="599984" indent="0">
              <a:buNone/>
              <a:defRPr sz="2625" b="1"/>
            </a:lvl2pPr>
            <a:lvl3pPr marL="1199967" indent="0">
              <a:buNone/>
              <a:defRPr sz="2362" b="1"/>
            </a:lvl3pPr>
            <a:lvl4pPr marL="1799951" indent="0">
              <a:buNone/>
              <a:defRPr sz="2100" b="1"/>
            </a:lvl4pPr>
            <a:lvl5pPr marL="2399934" indent="0">
              <a:buNone/>
              <a:defRPr sz="2100" b="1"/>
            </a:lvl5pPr>
            <a:lvl6pPr marL="2999918" indent="0">
              <a:buNone/>
              <a:defRPr sz="2100" b="1"/>
            </a:lvl6pPr>
            <a:lvl7pPr marL="3599901" indent="0">
              <a:buNone/>
              <a:defRPr sz="2100" b="1"/>
            </a:lvl7pPr>
            <a:lvl8pPr marL="4199885" indent="0">
              <a:buNone/>
              <a:defRPr sz="2100" b="1"/>
            </a:lvl8pPr>
            <a:lvl9pPr marL="4799868" indent="0">
              <a:buNone/>
              <a:defRPr sz="2100" b="1"/>
            </a:lvl9pPr>
          </a:lstStyle>
          <a:p>
            <a:pPr lvl="0"/>
            <a:r>
              <a:rPr lang="en-US"/>
              <a:t>Edit Master text styles</a:t>
            </a:r>
          </a:p>
        </p:txBody>
      </p:sp>
      <p:sp>
        <p:nvSpPr>
          <p:cNvPr id="4" name="Content Placeholder 3"/>
          <p:cNvSpPr>
            <a:spLocks noGrp="1"/>
          </p:cNvSpPr>
          <p:nvPr>
            <p:ph sz="half" idx="2"/>
          </p:nvPr>
        </p:nvSpPr>
        <p:spPr>
          <a:xfrm>
            <a:off x="799993" y="3592003"/>
            <a:ext cx="4055971" cy="433588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74294" y="2835790"/>
            <a:ext cx="4055971" cy="756211"/>
          </a:xfrm>
        </p:spPr>
        <p:txBody>
          <a:bodyPr anchor="b">
            <a:noAutofit/>
          </a:bodyPr>
          <a:lstStyle>
            <a:lvl1pPr marL="0" indent="0">
              <a:buNone/>
              <a:defRPr sz="3150" b="0"/>
            </a:lvl1pPr>
            <a:lvl2pPr marL="599984" indent="0">
              <a:buNone/>
              <a:defRPr sz="2625" b="1"/>
            </a:lvl2pPr>
            <a:lvl3pPr marL="1199967" indent="0">
              <a:buNone/>
              <a:defRPr sz="2362" b="1"/>
            </a:lvl3pPr>
            <a:lvl4pPr marL="1799951" indent="0">
              <a:buNone/>
              <a:defRPr sz="2100" b="1"/>
            </a:lvl4pPr>
            <a:lvl5pPr marL="2399934" indent="0">
              <a:buNone/>
              <a:defRPr sz="2100" b="1"/>
            </a:lvl5pPr>
            <a:lvl6pPr marL="2999918" indent="0">
              <a:buNone/>
              <a:defRPr sz="2100" b="1"/>
            </a:lvl6pPr>
            <a:lvl7pPr marL="3599901" indent="0">
              <a:buNone/>
              <a:defRPr sz="2100" b="1"/>
            </a:lvl7pPr>
            <a:lvl8pPr marL="4199885" indent="0">
              <a:buNone/>
              <a:defRPr sz="2100" b="1"/>
            </a:lvl8pPr>
            <a:lvl9pPr marL="4799868" indent="0">
              <a:buNone/>
              <a:defRPr sz="2100" b="1"/>
            </a:lvl9pPr>
          </a:lstStyle>
          <a:p>
            <a:pPr lvl="0"/>
            <a:r>
              <a:rPr lang="en-US"/>
              <a:t>Edit Master text styles</a:t>
            </a:r>
          </a:p>
        </p:txBody>
      </p:sp>
      <p:sp>
        <p:nvSpPr>
          <p:cNvPr id="6" name="Content Placeholder 5"/>
          <p:cNvSpPr>
            <a:spLocks noGrp="1"/>
          </p:cNvSpPr>
          <p:nvPr>
            <p:ph sz="quarter" idx="4"/>
          </p:nvPr>
        </p:nvSpPr>
        <p:spPr>
          <a:xfrm>
            <a:off x="5074294" y="3592003"/>
            <a:ext cx="4055971" cy="433588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3D8C0C-3D39-46FD-B01B-6098E5AEF2D3}" type="datetimeFigureOut">
              <a:rPr lang="en-GB" smtClean="0"/>
              <a:t>18/07/2017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156442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99993" y="799959"/>
            <a:ext cx="8330273" cy="1733244"/>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3D8C0C-3D39-46FD-B01B-6098E5AEF2D3}" type="datetimeFigureOut">
              <a:rPr lang="en-GB" smtClean="0"/>
              <a:t>18/07/2017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331280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D8C0C-3D39-46FD-B01B-6098E5AEF2D3}" type="datetimeFigureOut">
              <a:rPr lang="en-GB" smtClean="0"/>
              <a:t>18/07/2017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3367724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993" y="1966571"/>
            <a:ext cx="3661630" cy="1677691"/>
          </a:xfrm>
        </p:spPr>
        <p:txBody>
          <a:bodyPr anchor="b">
            <a:normAutofit/>
          </a:bodyPr>
          <a:lstStyle>
            <a:lvl1pPr>
              <a:defRPr sz="2625"/>
            </a:lvl1pPr>
          </a:lstStyle>
          <a:p>
            <a:r>
              <a:rPr lang="en-US"/>
              <a:t>Click to edit Master title style</a:t>
            </a:r>
            <a:endParaRPr lang="en-US" dirty="0"/>
          </a:p>
        </p:txBody>
      </p:sp>
      <p:sp>
        <p:nvSpPr>
          <p:cNvPr id="3" name="Content Placeholder 2"/>
          <p:cNvSpPr>
            <a:spLocks noGrp="1"/>
          </p:cNvSpPr>
          <p:nvPr>
            <p:ph idx="1"/>
          </p:nvPr>
        </p:nvSpPr>
        <p:spPr>
          <a:xfrm>
            <a:off x="4686679" y="675720"/>
            <a:ext cx="4443586" cy="725217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9993" y="3644261"/>
            <a:ext cx="3661630" cy="3391491"/>
          </a:xfrm>
        </p:spPr>
        <p:txBody>
          <a:bodyPr>
            <a:normAutofit/>
          </a:bodyPr>
          <a:lstStyle>
            <a:lvl1pPr marL="0" indent="0">
              <a:buNone/>
              <a:defRPr sz="1837"/>
            </a:lvl1pPr>
            <a:lvl2pPr marL="449988" indent="0">
              <a:buNone/>
              <a:defRPr sz="1378"/>
            </a:lvl2pPr>
            <a:lvl3pPr marL="899975" indent="0">
              <a:buNone/>
              <a:defRPr sz="1181"/>
            </a:lvl3pPr>
            <a:lvl4pPr marL="1349963" indent="0">
              <a:buNone/>
              <a:defRPr sz="984"/>
            </a:lvl4pPr>
            <a:lvl5pPr marL="1799951" indent="0">
              <a:buNone/>
              <a:defRPr sz="984"/>
            </a:lvl5pPr>
            <a:lvl6pPr marL="2249938" indent="0">
              <a:buNone/>
              <a:defRPr sz="984"/>
            </a:lvl6pPr>
            <a:lvl7pPr marL="2699926" indent="0">
              <a:buNone/>
              <a:defRPr sz="984"/>
            </a:lvl7pPr>
            <a:lvl8pPr marL="3149914" indent="0">
              <a:buNone/>
              <a:defRPr sz="984"/>
            </a:lvl8pPr>
            <a:lvl9pPr marL="3599901" indent="0">
              <a:buNone/>
              <a:defRPr sz="984"/>
            </a:lvl9pPr>
          </a:lstStyle>
          <a:p>
            <a:pPr lvl="0"/>
            <a:r>
              <a:rPr lang="en-US"/>
              <a:t>Edit Master text styles</a:t>
            </a:r>
          </a:p>
        </p:txBody>
      </p:sp>
      <p:sp>
        <p:nvSpPr>
          <p:cNvPr id="5" name="Date Placeholder 4"/>
          <p:cNvSpPr>
            <a:spLocks noGrp="1"/>
          </p:cNvSpPr>
          <p:nvPr>
            <p:ph type="dt" sz="half" idx="10"/>
          </p:nvPr>
        </p:nvSpPr>
        <p:spPr/>
        <p:txBody>
          <a:bodyPr/>
          <a:lstStyle/>
          <a:p>
            <a:fld id="{163D8C0C-3D39-46FD-B01B-6098E5AEF2D3}" type="datetimeFigureOut">
              <a:rPr lang="en-GB" smtClean="0"/>
              <a:t>18/07/2017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48776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9993" y="6299677"/>
            <a:ext cx="8330273" cy="743712"/>
          </a:xfrm>
        </p:spPr>
        <p:txBody>
          <a:bodyPr anchor="b">
            <a:normAutofit/>
          </a:bodyPr>
          <a:lstStyle>
            <a:lvl1pPr algn="l">
              <a:defRPr sz="315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99993" y="799959"/>
            <a:ext cx="8330273" cy="5046615"/>
          </a:xfrm>
        </p:spPr>
        <p:txBody>
          <a:bodyPr anchor="t">
            <a:normAutofit/>
          </a:bodyPr>
          <a:lstStyle>
            <a:lvl1pPr marL="0" indent="0" algn="ctr">
              <a:buNone/>
              <a:defRPr sz="2100"/>
            </a:lvl1pPr>
            <a:lvl2pPr marL="599984" indent="0">
              <a:buNone/>
              <a:defRPr sz="2100"/>
            </a:lvl2pPr>
            <a:lvl3pPr marL="1199967" indent="0">
              <a:buNone/>
              <a:defRPr sz="2100"/>
            </a:lvl3pPr>
            <a:lvl4pPr marL="1799951" indent="0">
              <a:buNone/>
              <a:defRPr sz="2100"/>
            </a:lvl4pPr>
            <a:lvl5pPr marL="2399934" indent="0">
              <a:buNone/>
              <a:defRPr sz="2100"/>
            </a:lvl5pPr>
            <a:lvl6pPr marL="2999918" indent="0">
              <a:buNone/>
              <a:defRPr sz="2100"/>
            </a:lvl6pPr>
            <a:lvl7pPr marL="3599901" indent="0">
              <a:buNone/>
              <a:defRPr sz="2100"/>
            </a:lvl7pPr>
            <a:lvl8pPr marL="4199885" indent="0">
              <a:buNone/>
              <a:defRPr sz="2100"/>
            </a:lvl8pPr>
            <a:lvl9pPr marL="4799868" indent="0">
              <a:buNone/>
              <a:defRPr sz="2100"/>
            </a:lvl9pPr>
          </a:lstStyle>
          <a:p>
            <a:r>
              <a:rPr lang="en-US"/>
              <a:t>Click icon to add picture</a:t>
            </a:r>
            <a:endParaRPr lang="en-US" dirty="0"/>
          </a:p>
        </p:txBody>
      </p:sp>
      <p:sp>
        <p:nvSpPr>
          <p:cNvPr id="4" name="Text Placeholder 3"/>
          <p:cNvSpPr>
            <a:spLocks noGrp="1"/>
          </p:cNvSpPr>
          <p:nvPr>
            <p:ph type="body" sz="half" idx="2"/>
          </p:nvPr>
        </p:nvSpPr>
        <p:spPr>
          <a:xfrm>
            <a:off x="799993" y="7043389"/>
            <a:ext cx="8330273" cy="884501"/>
          </a:xfrm>
        </p:spPr>
        <p:txBody>
          <a:bodyPr>
            <a:normAutofit/>
          </a:bodyPr>
          <a:lstStyle>
            <a:lvl1pPr marL="0" indent="0">
              <a:buNone/>
              <a:defRPr sz="1575"/>
            </a:lvl1pPr>
            <a:lvl2pPr marL="599984" indent="0">
              <a:buNone/>
              <a:defRPr sz="1575"/>
            </a:lvl2pPr>
            <a:lvl3pPr marL="1199967" indent="0">
              <a:buNone/>
              <a:defRPr sz="1312"/>
            </a:lvl3pPr>
            <a:lvl4pPr marL="1799951" indent="0">
              <a:buNone/>
              <a:defRPr sz="1181"/>
            </a:lvl4pPr>
            <a:lvl5pPr marL="2399934" indent="0">
              <a:buNone/>
              <a:defRPr sz="1181"/>
            </a:lvl5pPr>
            <a:lvl6pPr marL="2999918" indent="0">
              <a:buNone/>
              <a:defRPr sz="1181"/>
            </a:lvl6pPr>
            <a:lvl7pPr marL="3599901" indent="0">
              <a:buNone/>
              <a:defRPr sz="1181"/>
            </a:lvl7pPr>
            <a:lvl8pPr marL="4199885" indent="0">
              <a:buNone/>
              <a:defRPr sz="1181"/>
            </a:lvl8pPr>
            <a:lvl9pPr marL="4799868" indent="0">
              <a:buNone/>
              <a:defRPr sz="1181"/>
            </a:lvl9pPr>
          </a:lstStyle>
          <a:p>
            <a:pPr lvl="0"/>
            <a:r>
              <a:rPr lang="en-US"/>
              <a:t>Edit Master text styles</a:t>
            </a:r>
          </a:p>
        </p:txBody>
      </p:sp>
      <p:sp>
        <p:nvSpPr>
          <p:cNvPr id="5" name="Date Placeholder 4"/>
          <p:cNvSpPr>
            <a:spLocks noGrp="1"/>
          </p:cNvSpPr>
          <p:nvPr>
            <p:ph type="dt" sz="half" idx="10"/>
          </p:nvPr>
        </p:nvSpPr>
        <p:spPr/>
        <p:txBody>
          <a:bodyPr/>
          <a:lstStyle/>
          <a:p>
            <a:fld id="{163D8C0C-3D39-46FD-B01B-6098E5AEF2D3}" type="datetimeFigureOut">
              <a:rPr lang="en-GB" smtClean="0"/>
              <a:t>18/07/2017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A9CA2AA-6D1A-4FBC-96BF-15A404B4A73A}" type="slidenum">
              <a:rPr lang="en-GB" smtClean="0"/>
              <a:t>‹#›</a:t>
            </a:fld>
            <a:endParaRPr lang="en-GB"/>
          </a:p>
        </p:txBody>
      </p:sp>
    </p:spTree>
    <p:extLst>
      <p:ext uri="{BB962C8B-B14F-4D97-AF65-F5344CB8AC3E}">
        <p14:creationId xmlns:p14="http://schemas.microsoft.com/office/powerpoint/2010/main" val="1623843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111" y="-11112"/>
            <a:ext cx="12033778" cy="9021761"/>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799993" y="799959"/>
            <a:ext cx="8330272" cy="17332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99993" y="2835275"/>
            <a:ext cx="8330273" cy="50926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93463" y="7927892"/>
            <a:ext cx="897805" cy="479142"/>
          </a:xfrm>
          <a:prstGeom prst="rect">
            <a:avLst/>
          </a:prstGeom>
        </p:spPr>
        <p:txBody>
          <a:bodyPr vert="horz" lIns="91440" tIns="45720" rIns="91440" bIns="45720" rtlCol="0" anchor="ctr"/>
          <a:lstStyle>
            <a:lvl1pPr algn="r">
              <a:defRPr sz="1181">
                <a:solidFill>
                  <a:schemeClr val="tx1">
                    <a:tint val="75000"/>
                  </a:schemeClr>
                </a:solidFill>
              </a:defRPr>
            </a:lvl1pPr>
          </a:lstStyle>
          <a:p>
            <a:fld id="{163D8C0C-3D39-46FD-B01B-6098E5AEF2D3}" type="datetimeFigureOut">
              <a:rPr lang="en-GB" smtClean="0"/>
              <a:t>18/07/2017</a:t>
            </a:fld>
            <a:endParaRPr lang="en-GB"/>
          </a:p>
        </p:txBody>
      </p:sp>
      <p:sp>
        <p:nvSpPr>
          <p:cNvPr id="5" name="Footer Placeholder 4"/>
          <p:cNvSpPr>
            <a:spLocks noGrp="1"/>
          </p:cNvSpPr>
          <p:nvPr>
            <p:ph type="ftr" sz="quarter" idx="3"/>
          </p:nvPr>
        </p:nvSpPr>
        <p:spPr>
          <a:xfrm>
            <a:off x="799993" y="7927892"/>
            <a:ext cx="6066850" cy="479142"/>
          </a:xfrm>
          <a:prstGeom prst="rect">
            <a:avLst/>
          </a:prstGeom>
        </p:spPr>
        <p:txBody>
          <a:bodyPr vert="horz" lIns="91440" tIns="45720" rIns="91440" bIns="45720" rtlCol="0" anchor="ctr"/>
          <a:lstStyle>
            <a:lvl1pPr algn="l">
              <a:defRPr sz="118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457519" y="7927892"/>
            <a:ext cx="672748" cy="479142"/>
          </a:xfrm>
          <a:prstGeom prst="rect">
            <a:avLst/>
          </a:prstGeom>
        </p:spPr>
        <p:txBody>
          <a:bodyPr vert="horz" lIns="91440" tIns="45720" rIns="91440" bIns="45720" rtlCol="0" anchor="ctr"/>
          <a:lstStyle>
            <a:lvl1pPr algn="r">
              <a:defRPr sz="1181">
                <a:solidFill>
                  <a:schemeClr val="accent1"/>
                </a:solidFill>
              </a:defRPr>
            </a:lvl1pPr>
          </a:lstStyle>
          <a:p>
            <a:fld id="{8A9CA2AA-6D1A-4FBC-96BF-15A404B4A73A}" type="slidenum">
              <a:rPr lang="en-GB" smtClean="0"/>
              <a:t>‹#›</a:t>
            </a:fld>
            <a:endParaRPr lang="en-GB"/>
          </a:p>
        </p:txBody>
      </p:sp>
    </p:spTree>
    <p:extLst>
      <p:ext uri="{BB962C8B-B14F-4D97-AF65-F5344CB8AC3E}">
        <p14:creationId xmlns:p14="http://schemas.microsoft.com/office/powerpoint/2010/main" val="15343660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Lst>
  <p:txStyles>
    <p:titleStyle>
      <a:lvl1pPr algn="l" defTabSz="599984" rtl="0" eaLnBrk="1" latinLnBrk="0" hangingPunct="1">
        <a:spcBef>
          <a:spcPct val="0"/>
        </a:spcBef>
        <a:buNone/>
        <a:defRPr sz="4724"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49988" indent="-449988" algn="l" defTabSz="599984" rtl="0" eaLnBrk="1" latinLnBrk="0" hangingPunct="1">
        <a:spcBef>
          <a:spcPts val="1312"/>
        </a:spcBef>
        <a:spcAft>
          <a:spcPts val="0"/>
        </a:spcAft>
        <a:buClr>
          <a:schemeClr val="accent1"/>
        </a:buClr>
        <a:buSzPct val="80000"/>
        <a:buFont typeface="Wingdings 3" charset="2"/>
        <a:buChar char=""/>
        <a:defRPr sz="2362" kern="1200">
          <a:solidFill>
            <a:schemeClr val="tx1">
              <a:lumMod val="75000"/>
              <a:lumOff val="25000"/>
            </a:schemeClr>
          </a:solidFill>
          <a:latin typeface="+mn-lt"/>
          <a:ea typeface="+mn-ea"/>
          <a:cs typeface="+mn-cs"/>
        </a:defRPr>
      </a:lvl1pPr>
      <a:lvl2pPr marL="974973" indent="-374990" algn="l" defTabSz="599984" rtl="0" eaLnBrk="1" latinLnBrk="0" hangingPunct="1">
        <a:spcBef>
          <a:spcPts val="1312"/>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2pPr>
      <a:lvl3pPr marL="1499959" indent="-299992" algn="l" defTabSz="599984" rtl="0" eaLnBrk="1" latinLnBrk="0" hangingPunct="1">
        <a:spcBef>
          <a:spcPts val="1312"/>
        </a:spcBef>
        <a:spcAft>
          <a:spcPts val="0"/>
        </a:spcAft>
        <a:buClr>
          <a:schemeClr val="accent1"/>
        </a:buClr>
        <a:buSzPct val="80000"/>
        <a:buFont typeface="Wingdings 3" charset="2"/>
        <a:buChar char=""/>
        <a:defRPr sz="1837" kern="1200">
          <a:solidFill>
            <a:schemeClr val="tx1">
              <a:lumMod val="75000"/>
              <a:lumOff val="25000"/>
            </a:schemeClr>
          </a:solidFill>
          <a:latin typeface="+mn-lt"/>
          <a:ea typeface="+mn-ea"/>
          <a:cs typeface="+mn-cs"/>
        </a:defRPr>
      </a:lvl3pPr>
      <a:lvl4pPr marL="2099942"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4pPr>
      <a:lvl5pPr marL="2699926"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5pPr>
      <a:lvl6pPr marL="3299910"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6pPr>
      <a:lvl7pPr marL="3899893"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7pPr>
      <a:lvl8pPr marL="4499877"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8pPr>
      <a:lvl9pPr marL="5099860" indent="-299992" algn="l" defTabSz="599984" rtl="0" eaLnBrk="1" latinLnBrk="0" hangingPunct="1">
        <a:spcBef>
          <a:spcPts val="1312"/>
        </a:spcBef>
        <a:spcAft>
          <a:spcPts val="0"/>
        </a:spcAft>
        <a:buClr>
          <a:schemeClr val="accent1"/>
        </a:buClr>
        <a:buSzPct val="80000"/>
        <a:buFont typeface="Wingdings 3" charset="2"/>
        <a:buChar char=""/>
        <a:defRPr sz="1575" kern="1200">
          <a:solidFill>
            <a:schemeClr val="tx1">
              <a:lumMod val="75000"/>
              <a:lumOff val="25000"/>
            </a:schemeClr>
          </a:solidFill>
          <a:latin typeface="+mn-lt"/>
          <a:ea typeface="+mn-ea"/>
          <a:cs typeface="+mn-cs"/>
        </a:defRPr>
      </a:lvl9pPr>
    </p:bodyStyle>
    <p:otherStyle>
      <a:defPPr>
        <a:defRPr lang="en-US"/>
      </a:defPPr>
      <a:lvl1pPr marL="0" algn="l" defTabSz="599984" rtl="0" eaLnBrk="1" latinLnBrk="0" hangingPunct="1">
        <a:defRPr sz="2362" kern="1200">
          <a:solidFill>
            <a:schemeClr val="tx1"/>
          </a:solidFill>
          <a:latin typeface="+mn-lt"/>
          <a:ea typeface="+mn-ea"/>
          <a:cs typeface="+mn-cs"/>
        </a:defRPr>
      </a:lvl1pPr>
      <a:lvl2pPr marL="599984" algn="l" defTabSz="599984" rtl="0" eaLnBrk="1" latinLnBrk="0" hangingPunct="1">
        <a:defRPr sz="2362" kern="1200">
          <a:solidFill>
            <a:schemeClr val="tx1"/>
          </a:solidFill>
          <a:latin typeface="+mn-lt"/>
          <a:ea typeface="+mn-ea"/>
          <a:cs typeface="+mn-cs"/>
        </a:defRPr>
      </a:lvl2pPr>
      <a:lvl3pPr marL="1199967" algn="l" defTabSz="599984" rtl="0" eaLnBrk="1" latinLnBrk="0" hangingPunct="1">
        <a:defRPr sz="2362" kern="1200">
          <a:solidFill>
            <a:schemeClr val="tx1"/>
          </a:solidFill>
          <a:latin typeface="+mn-lt"/>
          <a:ea typeface="+mn-ea"/>
          <a:cs typeface="+mn-cs"/>
        </a:defRPr>
      </a:lvl3pPr>
      <a:lvl4pPr marL="1799951" algn="l" defTabSz="599984" rtl="0" eaLnBrk="1" latinLnBrk="0" hangingPunct="1">
        <a:defRPr sz="2362" kern="1200">
          <a:solidFill>
            <a:schemeClr val="tx1"/>
          </a:solidFill>
          <a:latin typeface="+mn-lt"/>
          <a:ea typeface="+mn-ea"/>
          <a:cs typeface="+mn-cs"/>
        </a:defRPr>
      </a:lvl4pPr>
      <a:lvl5pPr marL="2399934" algn="l" defTabSz="599984" rtl="0" eaLnBrk="1" latinLnBrk="0" hangingPunct="1">
        <a:defRPr sz="2362" kern="1200">
          <a:solidFill>
            <a:schemeClr val="tx1"/>
          </a:solidFill>
          <a:latin typeface="+mn-lt"/>
          <a:ea typeface="+mn-ea"/>
          <a:cs typeface="+mn-cs"/>
        </a:defRPr>
      </a:lvl5pPr>
      <a:lvl6pPr marL="2999918" algn="l" defTabSz="599984" rtl="0" eaLnBrk="1" latinLnBrk="0" hangingPunct="1">
        <a:defRPr sz="2362" kern="1200">
          <a:solidFill>
            <a:schemeClr val="tx1"/>
          </a:solidFill>
          <a:latin typeface="+mn-lt"/>
          <a:ea typeface="+mn-ea"/>
          <a:cs typeface="+mn-cs"/>
        </a:defRPr>
      </a:lvl6pPr>
      <a:lvl7pPr marL="3599901" algn="l" defTabSz="599984" rtl="0" eaLnBrk="1" latinLnBrk="0" hangingPunct="1">
        <a:defRPr sz="2362" kern="1200">
          <a:solidFill>
            <a:schemeClr val="tx1"/>
          </a:solidFill>
          <a:latin typeface="+mn-lt"/>
          <a:ea typeface="+mn-ea"/>
          <a:cs typeface="+mn-cs"/>
        </a:defRPr>
      </a:lvl7pPr>
      <a:lvl8pPr marL="4199885" algn="l" defTabSz="599984" rtl="0" eaLnBrk="1" latinLnBrk="0" hangingPunct="1">
        <a:defRPr sz="2362" kern="1200">
          <a:solidFill>
            <a:schemeClr val="tx1"/>
          </a:solidFill>
          <a:latin typeface="+mn-lt"/>
          <a:ea typeface="+mn-ea"/>
          <a:cs typeface="+mn-cs"/>
        </a:defRPr>
      </a:lvl8pPr>
      <a:lvl9pPr marL="4799868" algn="l" defTabSz="599984" rtl="0" eaLnBrk="1" latinLnBrk="0" hangingPunct="1">
        <a:defRPr sz="23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tiff"/><Relationship Id="rId4" Type="http://schemas.openxmlformats.org/officeDocument/2006/relationships/image" Target="../media/image42.tiff"/></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8.wmf"/><Relationship Id="rId18" Type="http://schemas.openxmlformats.org/officeDocument/2006/relationships/image" Target="../media/image50.wmf"/><Relationship Id="rId3" Type="http://schemas.openxmlformats.org/officeDocument/2006/relationships/notesSlide" Target="../notesSlides/notesSlide1.xml"/><Relationship Id="rId7" Type="http://schemas.openxmlformats.org/officeDocument/2006/relationships/image" Target="../media/image54.jpeg"/><Relationship Id="rId12" Type="http://schemas.openxmlformats.org/officeDocument/2006/relationships/oleObject" Target="../embeddings/oleObject1.bin"/><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image" Target="../media/image59.png"/><Relationship Id="rId1" Type="http://schemas.openxmlformats.org/officeDocument/2006/relationships/vmlDrawing" Target="../drawings/vmlDrawing1.v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49.wmf"/><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emf"/><Relationship Id="rId3" Type="http://schemas.openxmlformats.org/officeDocument/2006/relationships/image" Target="../media/image62.png"/><Relationship Id="rId7" Type="http://schemas.openxmlformats.org/officeDocument/2006/relationships/image" Target="../media/image61.wmf"/><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0.wmf"/><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oleObject" Target="../embeddings/oleObject4.bin"/><Relationship Id="rId9" Type="http://schemas.openxmlformats.org/officeDocument/2006/relationships/image" Target="../media/image64.emf"/><Relationship Id="rId1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6.bin"/><Relationship Id="rId7" Type="http://schemas.openxmlformats.org/officeDocument/2006/relationships/image" Target="../media/image7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hyperlink" Target="http://www.intechopen.com/source/html/47707/media/image3.png" TargetMode="External"/><Relationship Id="rId4" Type="http://schemas.openxmlformats.org/officeDocument/2006/relationships/image" Target="../media/image75.wmf"/><Relationship Id="rId9" Type="http://schemas.openxmlformats.org/officeDocument/2006/relationships/image" Target="../media/image77.wmf"/></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tiff"/><Relationship Id="rId4" Type="http://schemas.openxmlformats.org/officeDocument/2006/relationships/image" Target="../media/image82.tiff"/></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19.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91.jpeg"/><Relationship Id="rId7" Type="http://schemas.openxmlformats.org/officeDocument/2006/relationships/oleObject" Target="../embeddings/oleObject10.bin"/><Relationship Id="rId12" Type="http://schemas.openxmlformats.org/officeDocument/2006/relationships/image" Target="../media/image96.tif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9.wmf"/><Relationship Id="rId11" Type="http://schemas.openxmlformats.org/officeDocument/2006/relationships/image" Target="../media/image95.tiff"/><Relationship Id="rId5" Type="http://schemas.openxmlformats.org/officeDocument/2006/relationships/oleObject" Target="../embeddings/oleObject9.bin"/><Relationship Id="rId10" Type="http://schemas.openxmlformats.org/officeDocument/2006/relationships/image" Target="../media/image94.tiff"/><Relationship Id="rId4" Type="http://schemas.openxmlformats.org/officeDocument/2006/relationships/image" Target="../media/image92.tiff"/><Relationship Id="rId9" Type="http://schemas.openxmlformats.org/officeDocument/2006/relationships/image" Target="../media/image9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8.tiff"/><Relationship Id="rId7" Type="http://schemas.openxmlformats.org/officeDocument/2006/relationships/image" Target="../media/image102.tiff"/><Relationship Id="rId2" Type="http://schemas.openxmlformats.org/officeDocument/2006/relationships/image" Target="../media/image97.tiff"/><Relationship Id="rId1" Type="http://schemas.openxmlformats.org/officeDocument/2006/relationships/slideLayout" Target="../slideLayouts/slideLayout2.xml"/><Relationship Id="rId6" Type="http://schemas.openxmlformats.org/officeDocument/2006/relationships/image" Target="../media/image101.tiff"/><Relationship Id="rId5" Type="http://schemas.openxmlformats.org/officeDocument/2006/relationships/image" Target="../media/image100.tiff"/><Relationship Id="rId4" Type="http://schemas.openxmlformats.org/officeDocument/2006/relationships/image" Target="../media/image99.tiff"/></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N-Hydroxysuccinimide" TargetMode="External"/><Relationship Id="rId13" Type="http://schemas.openxmlformats.org/officeDocument/2006/relationships/image" Target="../media/image110.tiff"/><Relationship Id="rId3" Type="http://schemas.openxmlformats.org/officeDocument/2006/relationships/image" Target="../media/image79.png"/><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hyperlink" Target="http://www.intechopen.com/source/html/47707/media/image3.png" TargetMode="External"/><Relationship Id="rId1" Type="http://schemas.openxmlformats.org/officeDocument/2006/relationships/slideLayout" Target="../slideLayouts/slideLayout2.xml"/><Relationship Id="rId6" Type="http://schemas.openxmlformats.org/officeDocument/2006/relationships/hyperlink" Target="http://vitaminblog.sixnutrition.com/wp-content/uploads/2012/05/Folic-Acid1.png" TargetMode="External"/><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107.png"/><Relationship Id="rId4" Type="http://schemas.openxmlformats.org/officeDocument/2006/relationships/image" Target="../media/image103.png"/><Relationship Id="rId9" Type="http://schemas.openxmlformats.org/officeDocument/2006/relationships/image" Target="../media/image106.png"/><Relationship Id="rId14" Type="http://schemas.openxmlformats.org/officeDocument/2006/relationships/image" Target="../media/image111.tiff"/></Relationships>
</file>

<file path=ppt/slides/_rels/slide2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tiff"/><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dpi.com/journal/nanomaterials/special_issues/Nanocolloids_Nanomedicin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panstanford.com/" TargetMode="External"/><Relationship Id="rId7" Type="http://schemas.openxmlformats.org/officeDocument/2006/relationships/hyperlink" Target="http://www.ncbi.nlm.nih.gov/pubmed/?term=MOUSA%20S%5bauth%5d" TargetMode="External"/><Relationship Id="rId2" Type="http://schemas.openxmlformats.org/officeDocument/2006/relationships/hyperlink" Target="http://www.iss.it/binary/tesa/cont/Modulo_S5.Programma_Convegno_Rev3_Nanomedicine_17_19_settembre_2014_1.pdf" TargetMode="External"/><Relationship Id="rId1" Type="http://schemas.openxmlformats.org/officeDocument/2006/relationships/slideLayout" Target="../slideLayouts/slideLayout2.xml"/><Relationship Id="rId6" Type="http://schemas.openxmlformats.org/officeDocument/2006/relationships/hyperlink" Target="http://www.ncbi.nlm.nih.gov/pubmed/?term=SOSAMMA%20O%5bauth%5d" TargetMode="External"/><Relationship Id="rId5" Type="http://schemas.openxmlformats.org/officeDocument/2006/relationships/hyperlink" Target="http://www.ncbi.nlm.nih.gov/pubmed/?term=AFZAL%20M%5bauth%5d" TargetMode="External"/><Relationship Id="rId4" Type="http://schemas.openxmlformats.org/officeDocument/2006/relationships/hyperlink" Target="http://www.ncbi.nlm.nih.gov/pubmed/?term=SAFER%20A%5bauth%5d"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hyperlink" Target="http://www.google.it/url?sa=i&amp;rct=j&amp;q=&amp;esrc=s&amp;source=images&amp;cd=&amp;cad=rja&amp;uact=8&amp;ved=0ahUKEwjS0tr3lc3LAhUGWhQKHUPzD4YQjRwIBw&amp;url=http://www.nanoitaly.it/nanoitaly/en/home-eng/11-curriculum-ita/272-luciana-dini&amp;bvm=bv.117218890,d.ZWU&amp;psig=AFQjCNEzmFfIL-k9EUALuTlViSG5Yv5Hgg&amp;ust=1458491364646338" TargetMode="External"/><Relationship Id="rId18" Type="http://schemas.openxmlformats.org/officeDocument/2006/relationships/hyperlink" Target="http://www.it-liver.eu/IT-Liver/fellows.html#inline12" TargetMode="External"/><Relationship Id="rId3" Type="http://schemas.openxmlformats.org/officeDocument/2006/relationships/image" Target="../media/image129.jpeg"/><Relationship Id="rId21" Type="http://schemas.openxmlformats.org/officeDocument/2006/relationships/image" Target="../media/image141.jpeg"/><Relationship Id="rId7" Type="http://schemas.openxmlformats.org/officeDocument/2006/relationships/image" Target="../media/image132.jpeg"/><Relationship Id="rId12" Type="http://schemas.openxmlformats.org/officeDocument/2006/relationships/image" Target="../media/image136.png"/><Relationship Id="rId17" Type="http://schemas.openxmlformats.org/officeDocument/2006/relationships/image" Target="../media/image139.jpeg"/><Relationship Id="rId25" Type="http://schemas.openxmlformats.org/officeDocument/2006/relationships/image" Target="../media/image143.jpeg"/><Relationship Id="rId2" Type="http://schemas.openxmlformats.org/officeDocument/2006/relationships/image" Target="../media/image128.jpeg"/><Relationship Id="rId16" Type="http://schemas.openxmlformats.org/officeDocument/2006/relationships/hyperlink" Target="http://www.it-liver.eu/IT-Liver/fellows.html#inline2" TargetMode="External"/><Relationship Id="rId20" Type="http://schemas.openxmlformats.org/officeDocument/2006/relationships/hyperlink" Target="https://www.google.es/url?sa=i&amp;rct=j&amp;q=&amp;esrc=s&amp;source=images&amp;cd=&amp;cad=rja&amp;uact=8&amp;ved=0ahUKEwjt673At6zMAhVFPRQKHSX5Bl4QjRwIBw&amp;url=https://it.linkedin.com/in/serena-mancarella-391a8a87&amp;psig=AFQjCNFSANGI2s8Dsxk9he7nzbk76CYAPg&amp;ust=1461764568262660" TargetMode="External"/><Relationship Id="rId1" Type="http://schemas.openxmlformats.org/officeDocument/2006/relationships/slideLayout" Target="../slideLayouts/slideLayout7.xml"/><Relationship Id="rId6" Type="http://schemas.openxmlformats.org/officeDocument/2006/relationships/image" Target="../media/image131.jpeg"/><Relationship Id="rId11" Type="http://schemas.openxmlformats.org/officeDocument/2006/relationships/hyperlink" Target="http://www.google.it/url?sa=i&amp;rct=j&amp;q=&amp;esrc=s&amp;source=images&amp;cd=&amp;cad=rja&amp;uact=8&amp;ved=0ahUKEwiSiYXIlM3LAhVLbBoKHaB7BtEQjRwIBw&amp;url=http://ntll.dhitech.it/it/attori/le-persone/&amp;bvm=bv.117218890,d.ZWU&amp;psig=AFQjCNFFsORgp50SMrmkPqoLX48HuEjMNQ&amp;ust=1458491010889159" TargetMode="External"/><Relationship Id="rId24" Type="http://schemas.openxmlformats.org/officeDocument/2006/relationships/hyperlink" Target="http://www.it-liver.eu/IT-Liver/fellows.html#inline5" TargetMode="External"/><Relationship Id="rId5" Type="http://schemas.openxmlformats.org/officeDocument/2006/relationships/hyperlink" Target="https://www.google.it/url?sa=i&amp;rct=j&amp;q=&amp;esrc=s&amp;source=images&amp;cd=&amp;cad=rja&amp;uact=8&amp;ved=0ahUKEwi31-vn-87LAhWLORoKHRGEAc4QjRwIBw&amp;url=https://es.linkedin.com/in/isabel-fabregat-romero-a3904933&amp;psig=AFQjCNFTnsSW9Wv11UmydSd7n8_h8vx1xg&amp;ust=1458553087282079" TargetMode="External"/><Relationship Id="rId15" Type="http://schemas.openxmlformats.org/officeDocument/2006/relationships/image" Target="../media/image138.jpeg"/><Relationship Id="rId23" Type="http://schemas.openxmlformats.org/officeDocument/2006/relationships/image" Target="../media/image142.jpeg"/><Relationship Id="rId10" Type="http://schemas.openxmlformats.org/officeDocument/2006/relationships/image" Target="../media/image135.png"/><Relationship Id="rId19" Type="http://schemas.openxmlformats.org/officeDocument/2006/relationships/image" Target="../media/image140.jpeg"/><Relationship Id="rId4" Type="http://schemas.openxmlformats.org/officeDocument/2006/relationships/image" Target="../media/image130.png"/><Relationship Id="rId9" Type="http://schemas.openxmlformats.org/officeDocument/2006/relationships/image" Target="../media/image134.jpeg"/><Relationship Id="rId14" Type="http://schemas.openxmlformats.org/officeDocument/2006/relationships/image" Target="../media/image137.jpeg"/><Relationship Id="rId22" Type="http://schemas.openxmlformats.org/officeDocument/2006/relationships/hyperlink" Target="http://www.it-liver.eu/IT-Liver/fellows.html#inline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jpeg"/><Relationship Id="rId7" Type="http://schemas.openxmlformats.org/officeDocument/2006/relationships/image" Target="../media/image16.tif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it/url?sa=i&amp;rct=j&amp;q=&amp;esrc=s&amp;source=images&amp;cd=&amp;cad=rja&amp;uact=8&amp;ved=0ahUKEwimlZqX_d3LAhUCWxQKHcZnC58QjRwIBw&amp;url=http://www.niddk.nih.gov/health-information/health-topics/digestive-diseases/bleeding-in-the-digestive-tract/Pages/facts.aspx&amp;bvm=bv.117868183,d.d24&amp;psig=AFQjCNFt_or4GGxfscPM3Mf5VtRkFCbowA&amp;ust=1459068610027441" TargetMode="Externa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google.it/url?sa=i&amp;rct=j&amp;q=&amp;esrc=s&amp;source=images&amp;cd=&amp;cad=rja&amp;uact=8&amp;ved=0ahUKEwisvsSegd7LAhWDtBQKHeIxDoUQjRwIBw&amp;url=http://www.gizmag.com/clot-busting-treatment-heart-attack/38842/&amp;bvm=bv.117868183,d.d24&amp;psig=AFQjCNGHG_U6Ulbydd_Nm4YeKSm8ffvzRg&amp;ust=1459069856631205"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E78EE5-9278-4681-BE75-0C7C70528B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452" y="4699543"/>
            <a:ext cx="3921371" cy="3235984"/>
          </a:xfrm>
          <a:prstGeom prst="rect">
            <a:avLst/>
          </a:prstGeom>
        </p:spPr>
      </p:pic>
      <p:pic>
        <p:nvPicPr>
          <p:cNvPr id="6" name="Picture 5">
            <a:extLst>
              <a:ext uri="{FF2B5EF4-FFF2-40B4-BE49-F238E27FC236}">
                <a16:creationId xmlns:a16="http://schemas.microsoft.com/office/drawing/2014/main" id="{4538C7B3-4FBD-4A67-8BAB-4CBE3D5F2DD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17239" y="-4055"/>
            <a:ext cx="2337790" cy="1893693"/>
          </a:xfrm>
          <a:prstGeom prst="rect">
            <a:avLst/>
          </a:prstGeom>
          <a:noFill/>
          <a:ln>
            <a:noFill/>
          </a:ln>
        </p:spPr>
      </p:pic>
      <p:sp>
        <p:nvSpPr>
          <p:cNvPr id="7" name="Rectangle 6">
            <a:extLst>
              <a:ext uri="{FF2B5EF4-FFF2-40B4-BE49-F238E27FC236}">
                <a16:creationId xmlns:a16="http://schemas.microsoft.com/office/drawing/2014/main" id="{CAFCFC2C-A196-4E6F-B675-6462651A0B69}"/>
              </a:ext>
            </a:extLst>
          </p:cNvPr>
          <p:cNvSpPr/>
          <p:nvPr/>
        </p:nvSpPr>
        <p:spPr>
          <a:xfrm>
            <a:off x="2727422" y="1836525"/>
            <a:ext cx="6689557" cy="1048364"/>
          </a:xfrm>
          <a:prstGeom prst="rect">
            <a:avLst/>
          </a:prstGeom>
        </p:spPr>
        <p:txBody>
          <a:bodyPr wrap="square">
            <a:spAutoFit/>
          </a:bodyPr>
          <a:lstStyle/>
          <a:p>
            <a:pPr algn="ctr">
              <a:lnSpc>
                <a:spcPct val="115000"/>
              </a:lnSpc>
            </a:pPr>
            <a:r>
              <a:rPr lang="it-IT" sz="1801"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UNIVERSITA’ DEL SALENTO</a:t>
            </a:r>
            <a:endParaRPr lang="en-GB" sz="1801"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it-IT" sz="1801"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Facoltà di Scienze Matematiche, Fisiche e Naturali</a:t>
            </a:r>
            <a:endParaRPr lang="en-GB" sz="1801"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555"/>
              </a:spcAft>
            </a:pPr>
            <a:r>
              <a:rPr lang="it-IT" sz="1801"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Dottorato in Fisica and Nanoscience-XXIX Ciclo</a:t>
            </a:r>
            <a:endParaRPr lang="en-GB" sz="1801"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10BD4E90-26B3-4C47-A6B3-2D20D5E86F1B}"/>
              </a:ext>
            </a:extLst>
          </p:cNvPr>
          <p:cNvSpPr/>
          <p:nvPr/>
        </p:nvSpPr>
        <p:spPr>
          <a:xfrm>
            <a:off x="954640" y="2884889"/>
            <a:ext cx="10235120" cy="1477328"/>
          </a:xfrm>
          <a:prstGeom prst="rect">
            <a:avLst/>
          </a:prstGeom>
        </p:spPr>
        <p:txBody>
          <a:bodyPr wrap="square">
            <a:spAutoFit/>
          </a:bodyPr>
          <a:lstStyle/>
          <a:p>
            <a:pPr algn="ctr">
              <a:lnSpc>
                <a:spcPct val="150000"/>
              </a:lnSpc>
              <a:spcAft>
                <a:spcPts val="555"/>
              </a:spcAft>
            </a:pPr>
            <a:r>
              <a:rPr lang="en-US" sz="2000" b="1" cap="all" dirty="0">
                <a:latin typeface="Times New Roman" panose="02020603050405020304" pitchFamily="18" charset="0"/>
                <a:ea typeface="Calibri" panose="020F0502020204030204" pitchFamily="34" charset="0"/>
                <a:cs typeface="Times New Roman" panose="02020603050405020304" pitchFamily="18" charset="0"/>
              </a:rPr>
              <a:t>Development and Production of Multifunctional Bio-Nano-engineered Drug Delivery Systems Loaded by TGF ß1 inhibitors for delivering into Hepatocellular    Carcinoma Cells</a:t>
            </a:r>
            <a:r>
              <a:rPr lang="en-US" sz="2000" b="1" cap="all"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GB"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DB20175-91F5-49C4-A179-2A7A62CC3F59}"/>
              </a:ext>
            </a:extLst>
          </p:cNvPr>
          <p:cNvSpPr/>
          <p:nvPr/>
        </p:nvSpPr>
        <p:spPr>
          <a:xfrm>
            <a:off x="1500189" y="5973418"/>
            <a:ext cx="2877263" cy="1371658"/>
          </a:xfrm>
          <a:prstGeom prst="rect">
            <a:avLst/>
          </a:prstGeom>
        </p:spPr>
        <p:txBody>
          <a:bodyPr wrap="square">
            <a:spAutoFit/>
          </a:bodyPr>
          <a:lstStyle/>
          <a:p>
            <a:pPr>
              <a:lnSpc>
                <a:spcPct val="115000"/>
              </a:lnSpc>
            </a:pPr>
            <a:endParaRPr lang="it-IT" sz="1474"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pPr>
            <a:r>
              <a:rPr lang="it-IT" sz="1474" b="1" dirty="0">
                <a:latin typeface="Times New Roman" panose="02020603050405020304" pitchFamily="18" charset="0"/>
                <a:ea typeface="Calibri" panose="020F0502020204030204" pitchFamily="34" charset="0"/>
                <a:cs typeface="Times New Roman" panose="02020603050405020304" pitchFamily="18" charset="0"/>
              </a:rPr>
              <a:t>RELATORI:</a:t>
            </a:r>
            <a:endParaRPr lang="en-GB" sz="1474"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555"/>
              </a:spcAft>
            </a:pPr>
            <a:r>
              <a:rPr lang="it-IT" sz="1474" b="1" i="1" dirty="0">
                <a:latin typeface="Times New Roman" panose="02020603050405020304" pitchFamily="18" charset="0"/>
                <a:ea typeface="Calibri" panose="020F0502020204030204" pitchFamily="34" charset="0"/>
                <a:cs typeface="Times New Roman" panose="02020603050405020304" pitchFamily="18" charset="0"/>
              </a:rPr>
              <a:t>Chiar.ma Prof.ssa Rosaria Rinaldi</a:t>
            </a:r>
            <a:endParaRPr lang="en-GB" sz="1474"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555"/>
              </a:spcAft>
            </a:pPr>
            <a:r>
              <a:rPr lang="it-IT" sz="1474" b="1" i="1" dirty="0">
                <a:latin typeface="Times New Roman" panose="02020603050405020304" pitchFamily="18" charset="0"/>
                <a:ea typeface="Calibri" panose="020F0502020204030204" pitchFamily="34" charset="0"/>
                <a:cs typeface="Times New Roman" panose="02020603050405020304" pitchFamily="18" charset="0"/>
              </a:rPr>
              <a:t>Professor Stefano Leporatti</a:t>
            </a:r>
            <a:endParaRPr lang="en-GB" sz="1474"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A8855651-42BA-47C9-A441-0E0CDB2A96CC}"/>
              </a:ext>
            </a:extLst>
          </p:cNvPr>
          <p:cNvSpPr/>
          <p:nvPr/>
        </p:nvSpPr>
        <p:spPr>
          <a:xfrm>
            <a:off x="5639810" y="7935532"/>
            <a:ext cx="4120841" cy="907941"/>
          </a:xfrm>
          <a:prstGeom prst="rect">
            <a:avLst/>
          </a:prstGeom>
        </p:spPr>
        <p:txBody>
          <a:bodyPr wrap="square">
            <a:spAutoFit/>
          </a:bodyPr>
          <a:lstStyle/>
          <a:p>
            <a:pPr>
              <a:lnSpc>
                <a:spcPct val="150000"/>
              </a:lnSpc>
              <a:spcAft>
                <a:spcPts val="555"/>
              </a:spcAft>
            </a:pPr>
            <a:r>
              <a:rPr lang="en-GB" sz="1474" b="1" i="1" dirty="0">
                <a:latin typeface="Times New Roman" panose="02020603050405020304" pitchFamily="18" charset="0"/>
                <a:ea typeface="Calibri" panose="020F0502020204030204" pitchFamily="34" charset="0"/>
                <a:cs typeface="Times New Roman" panose="02020603050405020304" pitchFamily="18" charset="0"/>
              </a:rPr>
              <a:t> </a:t>
            </a:r>
            <a:r>
              <a:rPr lang="it-IT" sz="1600" b="1" i="1" dirty="0">
                <a:latin typeface="Times New Roman" panose="02020603050405020304" pitchFamily="18" charset="0"/>
                <a:ea typeface="Calibri" panose="020F0502020204030204" pitchFamily="34" charset="0"/>
                <a:cs typeface="Times New Roman" panose="02020603050405020304" pitchFamily="18" charset="0"/>
              </a:rPr>
              <a:t>DOTTORANDO:</a:t>
            </a:r>
            <a:endParaRPr lang="en-GB" sz="1600"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50000"/>
              </a:lnSpc>
              <a:spcAft>
                <a:spcPts val="555"/>
              </a:spcAft>
            </a:pPr>
            <a:r>
              <a:rPr lang="it-IT" sz="1600" b="1" i="1" dirty="0">
                <a:latin typeface="Times New Roman" panose="02020603050405020304" pitchFamily="18" charset="0"/>
                <a:ea typeface="Calibri" panose="020F0502020204030204" pitchFamily="34" charset="0"/>
                <a:cs typeface="Times New Roman" panose="02020603050405020304" pitchFamily="18" charset="0"/>
              </a:rPr>
              <a:t>Nemany AbdelHamid Nemany Hanafy</a:t>
            </a:r>
            <a:endParaRPr lang="en-GB" sz="1600" dirty="0"/>
          </a:p>
        </p:txBody>
      </p:sp>
    </p:spTree>
    <p:extLst>
      <p:ext uri="{BB962C8B-B14F-4D97-AF65-F5344CB8AC3E}">
        <p14:creationId xmlns:p14="http://schemas.microsoft.com/office/powerpoint/2010/main" val="81693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D9140D-FACE-4567-9AAD-4F6C374D19D2}"/>
              </a:ext>
            </a:extLst>
          </p:cNvPr>
          <p:cNvGrpSpPr/>
          <p:nvPr/>
        </p:nvGrpSpPr>
        <p:grpSpPr>
          <a:xfrm>
            <a:off x="199155" y="115896"/>
            <a:ext cx="11652876" cy="8458911"/>
            <a:chOff x="199155" y="115896"/>
            <a:chExt cx="11652876" cy="8458911"/>
          </a:xfrm>
        </p:grpSpPr>
        <p:grpSp>
          <p:nvGrpSpPr>
            <p:cNvPr id="3" name="Group 2">
              <a:extLst>
                <a:ext uri="{FF2B5EF4-FFF2-40B4-BE49-F238E27FC236}">
                  <a16:creationId xmlns:a16="http://schemas.microsoft.com/office/drawing/2014/main" id="{BA3FE4F0-5E47-4344-AC6F-1D6A82EC8A23}"/>
                </a:ext>
              </a:extLst>
            </p:cNvPr>
            <p:cNvGrpSpPr/>
            <p:nvPr/>
          </p:nvGrpSpPr>
          <p:grpSpPr>
            <a:xfrm>
              <a:off x="199155" y="115896"/>
              <a:ext cx="11652876" cy="8458911"/>
              <a:chOff x="199155" y="115896"/>
              <a:chExt cx="11652876" cy="8458911"/>
            </a:xfrm>
          </p:grpSpPr>
          <p:pic>
            <p:nvPicPr>
              <p:cNvPr id="21506" name="Picture 2" descr="E:\New folder\salento unversity\Images as Tiff\Immagine1.tif">
                <a:extLst>
                  <a:ext uri="{FF2B5EF4-FFF2-40B4-BE49-F238E27FC236}">
                    <a16:creationId xmlns:a16="http://schemas.microsoft.com/office/drawing/2014/main" id="{CF7A0264-F593-4544-A5D1-4F878944F1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35" y="1353662"/>
                <a:ext cx="5772273" cy="40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Rectangle 2">
                <a:extLst>
                  <a:ext uri="{FF2B5EF4-FFF2-40B4-BE49-F238E27FC236}">
                    <a16:creationId xmlns:a16="http://schemas.microsoft.com/office/drawing/2014/main" id="{19B02EB7-4402-420C-A545-0C43F989AEB5}"/>
                  </a:ext>
                </a:extLst>
              </p:cNvPr>
              <p:cNvSpPr>
                <a:spLocks noChangeArrowheads="1"/>
              </p:cNvSpPr>
              <p:nvPr/>
            </p:nvSpPr>
            <p:spPr bwMode="auto">
              <a:xfrm>
                <a:off x="199155" y="5897151"/>
                <a:ext cx="5849953"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Font typeface="Wingdings" panose="05000000000000000000" pitchFamily="2" charset="2"/>
                  <a:buChar char="Ø"/>
                </a:pPr>
                <a:r>
                  <a:rPr lang="it-IT" altLang="en-US" sz="2400" dirty="0">
                    <a:latin typeface="Times New Roman" panose="02020603050405020304" pitchFamily="18" charset="0"/>
                    <a:cs typeface="Times New Roman" panose="02020603050405020304" pitchFamily="18" charset="0"/>
                  </a:rPr>
                  <a:t>PSS and PAA particles are negatively charged and final capsules are positively charged.</a:t>
                </a:r>
              </a:p>
              <a:p>
                <a:pPr eaLnBrk="1" hangingPunct="1">
                  <a:spcBef>
                    <a:spcPct val="0"/>
                  </a:spcBef>
                  <a:buClrTx/>
                  <a:buFont typeface="Wingdings" panose="05000000000000000000" pitchFamily="2" charset="2"/>
                  <a:buChar char="Ø"/>
                </a:pPr>
                <a:r>
                  <a:rPr lang="it-IT" altLang="en-US" sz="2400" dirty="0">
                    <a:latin typeface="Times New Roman" panose="02020603050405020304" pitchFamily="18" charset="0"/>
                    <a:cs typeface="Times New Roman" panose="02020603050405020304" pitchFamily="18" charset="0"/>
                  </a:rPr>
                  <a:t>PAH particles are positively charged whereas final capsules are positively charged.</a:t>
                </a:r>
              </a:p>
              <a:p>
                <a:pPr eaLnBrk="1" hangingPunct="1">
                  <a:spcBef>
                    <a:spcPct val="0"/>
                  </a:spcBef>
                  <a:buClrTx/>
                  <a:buFont typeface="Wingdings" panose="05000000000000000000" pitchFamily="2" charset="2"/>
                  <a:buChar char="Ø"/>
                </a:pPr>
                <a:r>
                  <a:rPr lang="it-IT" altLang="en-US" sz="2400" dirty="0">
                    <a:latin typeface="Times New Roman" panose="02020603050405020304" pitchFamily="18" charset="0"/>
                    <a:cs typeface="Times New Roman" panose="02020603050405020304" pitchFamily="18" charset="0"/>
                  </a:rPr>
                  <a:t>Chitosan particles  is negatively charged  and final capsules are positively charged.  </a:t>
                </a:r>
                <a:endParaRPr lang="en-GB" altLang="en-US" sz="2400" dirty="0">
                  <a:latin typeface="Times New Roman" panose="02020603050405020304" pitchFamily="18" charset="0"/>
                  <a:cs typeface="Times New Roman" panose="02020603050405020304" pitchFamily="18" charset="0"/>
                </a:endParaRPr>
              </a:p>
            </p:txBody>
          </p:sp>
          <p:pic>
            <p:nvPicPr>
              <p:cNvPr id="5" name="Picture 2" descr="C:\Users\Nomany\Pictures\egypt conference\capsule SEM.jpg">
                <a:extLst>
                  <a:ext uri="{FF2B5EF4-FFF2-40B4-BE49-F238E27FC236}">
                    <a16:creationId xmlns:a16="http://schemas.microsoft.com/office/drawing/2014/main" id="{208D558B-8206-46DB-BCA2-1CC2BEBE308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476" y="1233603"/>
                <a:ext cx="5310555" cy="4663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DA9EC2C1-4BD0-4C85-B931-E74451852BBC}"/>
                  </a:ext>
                </a:extLst>
              </p:cNvPr>
              <p:cNvSpPr txBox="1">
                <a:spLocks noChangeArrowheads="1"/>
              </p:cNvSpPr>
              <p:nvPr/>
            </p:nvSpPr>
            <p:spPr bwMode="auto">
              <a:xfrm>
                <a:off x="6253055" y="6062517"/>
                <a:ext cx="559897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ClrTx/>
                  <a:buFont typeface="Wingdings" panose="05000000000000000000" pitchFamily="2" charset="2"/>
                  <a:buChar char="Ø"/>
                </a:pPr>
                <a:r>
                  <a:rPr lang="en-GB" altLang="en-US" sz="2400" dirty="0">
                    <a:latin typeface="Times New Roman" panose="02020603050405020304" pitchFamily="18" charset="0"/>
                    <a:cs typeface="Times New Roman" panose="02020603050405020304" pitchFamily="18" charset="0"/>
                  </a:rPr>
                  <a:t>SEM at low magnification showed no aggregated  capsules  in each polymers used after dissolving the core.</a:t>
                </a:r>
              </a:p>
              <a:p>
                <a:pPr eaLnBrk="1" hangingPunct="1">
                  <a:spcBef>
                    <a:spcPct val="0"/>
                  </a:spcBef>
                  <a:buClrTx/>
                  <a:buFont typeface="Wingdings" panose="05000000000000000000" pitchFamily="2" charset="2"/>
                  <a:buChar char="Ø"/>
                </a:pPr>
                <a:r>
                  <a:rPr lang="en-GB" altLang="en-US" sz="2400" dirty="0">
                    <a:latin typeface="Times New Roman" panose="02020603050405020304" pitchFamily="18" charset="0"/>
                    <a:cs typeface="Times New Roman" panose="02020603050405020304" pitchFamily="18" charset="0"/>
                  </a:rPr>
                  <a:t>High magnification showed hollow capsule </a:t>
                </a:r>
              </a:p>
            </p:txBody>
          </p:sp>
          <p:sp>
            <p:nvSpPr>
              <p:cNvPr id="2" name="TextBox 1">
                <a:extLst>
                  <a:ext uri="{FF2B5EF4-FFF2-40B4-BE49-F238E27FC236}">
                    <a16:creationId xmlns:a16="http://schemas.microsoft.com/office/drawing/2014/main" id="{7FBA775D-09D4-4BBD-82F4-928E34C43B82}"/>
                  </a:ext>
                </a:extLst>
              </p:cNvPr>
              <p:cNvSpPr txBox="1"/>
              <p:nvPr/>
            </p:nvSpPr>
            <p:spPr>
              <a:xfrm>
                <a:off x="2776738" y="115896"/>
                <a:ext cx="6544740"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Alternate Layer by Layer Assembly </a:t>
                </a:r>
              </a:p>
            </p:txBody>
          </p:sp>
        </p:grpSp>
        <p:sp>
          <p:nvSpPr>
            <p:cNvPr id="8" name="TextBox 7">
              <a:extLst>
                <a:ext uri="{FF2B5EF4-FFF2-40B4-BE49-F238E27FC236}">
                  <a16:creationId xmlns:a16="http://schemas.microsoft.com/office/drawing/2014/main" id="{6B43742D-CBB3-40D8-8337-3A7012BEC406}"/>
                </a:ext>
              </a:extLst>
            </p:cNvPr>
            <p:cNvSpPr txBox="1"/>
            <p:nvPr/>
          </p:nvSpPr>
          <p:spPr bwMode="auto">
            <a:xfrm>
              <a:off x="7409650" y="1318139"/>
              <a:ext cx="1132939" cy="40011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it-IT" sz="2000" dirty="0">
                  <a:solidFill>
                    <a:srgbClr val="FFFFFF"/>
                  </a:solidFill>
                  <a:latin typeface="Franklin Gothic Book" pitchFamily="4" charset="0"/>
                  <a:cs typeface="Times New Roman" pitchFamily="4" charset="0"/>
                </a:rPr>
                <a:t>Chitosan</a:t>
              </a:r>
              <a:endParaRPr lang="en-GB" sz="2000" dirty="0">
                <a:solidFill>
                  <a:srgbClr val="FFFFFF"/>
                </a:solidFill>
                <a:latin typeface="Franklin Gothic Book" pitchFamily="4" charset="0"/>
                <a:cs typeface="Times New Roman" pitchFamily="4" charset="0"/>
              </a:endParaRPr>
            </a:p>
          </p:txBody>
        </p:sp>
        <p:sp>
          <p:nvSpPr>
            <p:cNvPr id="9" name="TextBox 8">
              <a:extLst>
                <a:ext uri="{FF2B5EF4-FFF2-40B4-BE49-F238E27FC236}">
                  <a16:creationId xmlns:a16="http://schemas.microsoft.com/office/drawing/2014/main" id="{DBBA2BD8-34B9-4E94-8B64-21F1EC52A044}"/>
                </a:ext>
              </a:extLst>
            </p:cNvPr>
            <p:cNvSpPr txBox="1"/>
            <p:nvPr/>
          </p:nvSpPr>
          <p:spPr bwMode="auto">
            <a:xfrm>
              <a:off x="9300772" y="1233603"/>
              <a:ext cx="1793076"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1600" dirty="0">
                  <a:solidFill>
                    <a:schemeClr val="bg1"/>
                  </a:solidFill>
                  <a:latin typeface="Times New Roman" panose="02020603050405020304" pitchFamily="18" charset="0"/>
                  <a:cs typeface="Times New Roman" panose="02020603050405020304" pitchFamily="18" charset="0"/>
                </a:rPr>
                <a:t>Poly(sodium 4-</a:t>
              </a:r>
            </a:p>
            <a:p>
              <a:pPr eaLnBrk="1" hangingPunct="1">
                <a:defRPr/>
              </a:pPr>
              <a:r>
                <a:rPr lang="en-US" sz="1600" dirty="0">
                  <a:solidFill>
                    <a:schemeClr val="bg1"/>
                  </a:solidFill>
                  <a:latin typeface="Times New Roman" panose="02020603050405020304" pitchFamily="18" charset="0"/>
                  <a:cs typeface="Times New Roman" panose="02020603050405020304" pitchFamily="18" charset="0"/>
                </a:rPr>
                <a:t>styrene-sulfonate)</a:t>
              </a:r>
              <a:endParaRPr lang="en-GB" sz="1600"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F2D37D7-5CE1-4EC7-96A5-A665D52FCD1E}"/>
                </a:ext>
              </a:extLst>
            </p:cNvPr>
            <p:cNvSpPr txBox="1"/>
            <p:nvPr/>
          </p:nvSpPr>
          <p:spPr bwMode="auto">
            <a:xfrm>
              <a:off x="7380373" y="3607645"/>
              <a:ext cx="1798795"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2000" dirty="0">
                  <a:solidFill>
                    <a:schemeClr val="bg1"/>
                  </a:solidFill>
                  <a:latin typeface="Times New Roman" panose="02020603050405020304" pitchFamily="18" charset="0"/>
                  <a:cs typeface="Times New Roman" panose="02020603050405020304" pitchFamily="18" charset="0"/>
                </a:rPr>
                <a:t>Poly</a:t>
              </a:r>
              <a:r>
                <a:rPr lang="en-US" sz="1800" dirty="0">
                  <a:solidFill>
                    <a:schemeClr val="bg1"/>
                  </a:solidFill>
                  <a:latin typeface="Times New Roman" panose="02020603050405020304" pitchFamily="18" charset="0"/>
                  <a:cs typeface="Times New Roman" panose="02020603050405020304" pitchFamily="18" charset="0"/>
                </a:rPr>
                <a:t> acrylic acid </a:t>
              </a:r>
              <a:endParaRPr lang="en-GB" sz="1800"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FD26379-9106-433F-A38E-C8C284AE2575}"/>
                </a:ext>
              </a:extLst>
            </p:cNvPr>
            <p:cNvSpPr txBox="1"/>
            <p:nvPr/>
          </p:nvSpPr>
          <p:spPr bwMode="auto">
            <a:xfrm>
              <a:off x="9300772" y="3607645"/>
              <a:ext cx="1755609" cy="67710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1800" dirty="0">
                  <a:solidFill>
                    <a:schemeClr val="bg1"/>
                  </a:solidFill>
                  <a:latin typeface="Times New Roman" panose="02020603050405020304" pitchFamily="18" charset="0"/>
                  <a:cs typeface="Times New Roman" panose="02020603050405020304" pitchFamily="18" charset="0"/>
                </a:rPr>
                <a:t>Poly(allylamine</a:t>
              </a:r>
            </a:p>
            <a:p>
              <a:pPr eaLnBrk="1" hangingPunct="1">
                <a:defRPr/>
              </a:pPr>
              <a:r>
                <a:rPr lang="en-US" sz="1800"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hydrochloride</a:t>
              </a:r>
              <a:r>
                <a:rPr lang="en-US" sz="1800" dirty="0">
                  <a:solidFill>
                    <a:schemeClr val="bg1"/>
                  </a:solidFill>
                  <a:latin typeface="Times New Roman" panose="02020603050405020304" pitchFamily="18" charset="0"/>
                  <a:cs typeface="Times New Roman" panose="02020603050405020304" pitchFamily="18" charset="0"/>
                </a:rPr>
                <a:t>)</a:t>
              </a:r>
              <a:endParaRPr lang="en-GB" sz="18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07373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11610E0E-C5C4-4B88-B88C-72E05734F106}"/>
              </a:ext>
            </a:extLst>
          </p:cNvPr>
          <p:cNvGrpSpPr/>
          <p:nvPr/>
        </p:nvGrpSpPr>
        <p:grpSpPr>
          <a:xfrm>
            <a:off x="192701" y="0"/>
            <a:ext cx="11498235" cy="8550442"/>
            <a:chOff x="192701" y="0"/>
            <a:chExt cx="11498235" cy="8550442"/>
          </a:xfrm>
        </p:grpSpPr>
        <p:pic>
          <p:nvPicPr>
            <p:cNvPr id="4" name="Picture 2" descr="C:\Users\user\Pictures\nanotech italy\scheme333.jpg">
              <a:extLst>
                <a:ext uri="{FF2B5EF4-FFF2-40B4-BE49-F238E27FC236}">
                  <a16:creationId xmlns:a16="http://schemas.microsoft.com/office/drawing/2014/main" id="{5B813378-FC16-4DF7-B8D4-EE7FACE8A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01" y="622473"/>
              <a:ext cx="6340266" cy="4057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AB042A6C-9451-4809-8183-38D6BCB81094}"/>
                </a:ext>
              </a:extLst>
            </p:cNvPr>
            <p:cNvPicPr>
              <a:picLocks noChangeAspect="1" noChangeArrowheads="1"/>
            </p:cNvPicPr>
            <p:nvPr/>
          </p:nvPicPr>
          <p:blipFill>
            <a:blip r:embed="rId3"/>
            <a:srcRect b="50000"/>
            <a:stretch>
              <a:fillRect/>
            </a:stretch>
          </p:blipFill>
          <p:spPr bwMode="auto">
            <a:xfrm>
              <a:off x="840702" y="4857125"/>
              <a:ext cx="5549201" cy="3002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nvGrpSpPr>
            <p:cNvPr id="5" name="Group 4">
              <a:extLst>
                <a:ext uri="{FF2B5EF4-FFF2-40B4-BE49-F238E27FC236}">
                  <a16:creationId xmlns:a16="http://schemas.microsoft.com/office/drawing/2014/main" id="{CBADCBCE-2CC8-40D3-B4E9-4953A4862A92}"/>
                </a:ext>
              </a:extLst>
            </p:cNvPr>
            <p:cNvGrpSpPr/>
            <p:nvPr/>
          </p:nvGrpSpPr>
          <p:grpSpPr>
            <a:xfrm>
              <a:off x="6532968" y="4805621"/>
              <a:ext cx="5150978" cy="3002144"/>
              <a:chOff x="-459432" y="1423502"/>
              <a:chExt cx="9436239" cy="4745033"/>
            </a:xfrm>
          </p:grpSpPr>
          <p:grpSp>
            <p:nvGrpSpPr>
              <p:cNvPr id="6" name="Group 5">
                <a:extLst>
                  <a:ext uri="{FF2B5EF4-FFF2-40B4-BE49-F238E27FC236}">
                    <a16:creationId xmlns:a16="http://schemas.microsoft.com/office/drawing/2014/main" id="{C52C1653-3FAA-4154-903F-0C7428AA283A}"/>
                  </a:ext>
                </a:extLst>
              </p:cNvPr>
              <p:cNvGrpSpPr/>
              <p:nvPr/>
            </p:nvGrpSpPr>
            <p:grpSpPr>
              <a:xfrm>
                <a:off x="-459432" y="1475656"/>
                <a:ext cx="4680000" cy="4692879"/>
                <a:chOff x="1305589" y="4806443"/>
                <a:chExt cx="4680000" cy="4692879"/>
              </a:xfrm>
            </p:grpSpPr>
            <p:pic>
              <p:nvPicPr>
                <p:cNvPr id="16" name="Picture 3" descr="E:\New folder collaboration\nanotech -2014\confocal\6h\sample 2\1_4table.tif">
                  <a:extLst>
                    <a:ext uri="{FF2B5EF4-FFF2-40B4-BE49-F238E27FC236}">
                      <a16:creationId xmlns:a16="http://schemas.microsoft.com/office/drawing/2014/main" id="{2156F71D-B0EE-419F-9E54-C02B0AE651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5589" y="4819322"/>
                  <a:ext cx="4680000" cy="4680000"/>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D570D8C-2C29-4105-B863-7C696E00281A}"/>
                    </a:ext>
                  </a:extLst>
                </p:cNvPr>
                <p:cNvSpPr txBox="1"/>
                <p:nvPr/>
              </p:nvSpPr>
              <p:spPr>
                <a:xfrm>
                  <a:off x="1889589" y="4821755"/>
                  <a:ext cx="1056154"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DAPI </a:t>
                  </a:r>
                  <a:endParaRPr lang="en-GB" sz="1200" dirty="0">
                    <a:solidFill>
                      <a:schemeClr val="bg1"/>
                    </a:solidFill>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C467EC40-550E-4D8B-A1DF-A3A876EF9F94}"/>
                    </a:ext>
                  </a:extLst>
                </p:cNvPr>
                <p:cNvSpPr txBox="1"/>
                <p:nvPr/>
              </p:nvSpPr>
              <p:spPr>
                <a:xfrm>
                  <a:off x="1592111" y="7198514"/>
                  <a:ext cx="1146547"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TRITC</a:t>
                  </a:r>
                  <a:endParaRPr lang="en-GB" sz="1200" dirty="0">
                    <a:solidFill>
                      <a:schemeClr val="bg1"/>
                    </a:solidFill>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381B982B-C3F2-4E1F-994E-93BA685B3D08}"/>
                    </a:ext>
                  </a:extLst>
                </p:cNvPr>
                <p:cNvSpPr txBox="1"/>
                <p:nvPr/>
              </p:nvSpPr>
              <p:spPr>
                <a:xfrm>
                  <a:off x="4589053" y="4806443"/>
                  <a:ext cx="1012415"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FITC </a:t>
                  </a:r>
                  <a:endParaRPr lang="en-GB" sz="1200" dirty="0">
                    <a:solidFill>
                      <a:schemeClr val="bg1"/>
                    </a:solidFill>
                    <a:latin typeface="Times New Roman" pitchFamily="18" charset="0"/>
                    <a:cs typeface="Times New Roman" pitchFamily="18" charset="0"/>
                  </a:endParaRPr>
                </a:p>
              </p:txBody>
            </p:sp>
            <p:sp>
              <p:nvSpPr>
                <p:cNvPr id="20" name="TextBox 19">
                  <a:extLst>
                    <a:ext uri="{FF2B5EF4-FFF2-40B4-BE49-F238E27FC236}">
                      <a16:creationId xmlns:a16="http://schemas.microsoft.com/office/drawing/2014/main" id="{D9ED3289-9FCA-4A13-9864-EE68FFF393BF}"/>
                    </a:ext>
                  </a:extLst>
                </p:cNvPr>
                <p:cNvSpPr txBox="1"/>
                <p:nvPr/>
              </p:nvSpPr>
              <p:spPr>
                <a:xfrm>
                  <a:off x="4589053" y="7174846"/>
                  <a:ext cx="1062802"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Merge</a:t>
                  </a:r>
                  <a:endParaRPr lang="en-GB" sz="1200" dirty="0">
                    <a:solidFill>
                      <a:schemeClr val="bg1"/>
                    </a:solidFill>
                    <a:latin typeface="Times New Roman" pitchFamily="18" charset="0"/>
                    <a:cs typeface="Times New Roman" pitchFamily="18" charset="0"/>
                  </a:endParaRPr>
                </a:p>
              </p:txBody>
            </p:sp>
          </p:grpSp>
          <p:grpSp>
            <p:nvGrpSpPr>
              <p:cNvPr id="7" name="Group 6">
                <a:extLst>
                  <a:ext uri="{FF2B5EF4-FFF2-40B4-BE49-F238E27FC236}">
                    <a16:creationId xmlns:a16="http://schemas.microsoft.com/office/drawing/2014/main" id="{510FB938-AC2C-402F-9844-618E174CB251}"/>
                  </a:ext>
                </a:extLst>
              </p:cNvPr>
              <p:cNvGrpSpPr/>
              <p:nvPr/>
            </p:nvGrpSpPr>
            <p:grpSpPr>
              <a:xfrm>
                <a:off x="4296807" y="1423502"/>
                <a:ext cx="4680000" cy="4711500"/>
                <a:chOff x="1747476" y="4702942"/>
                <a:chExt cx="4680000" cy="4711500"/>
              </a:xfrm>
            </p:grpSpPr>
            <p:pic>
              <p:nvPicPr>
                <p:cNvPr id="11" name="Picture 3" descr="E:\New folder collaboration\nanotech -2014\confocal\3h\9_4table.tif">
                  <a:extLst>
                    <a:ext uri="{FF2B5EF4-FFF2-40B4-BE49-F238E27FC236}">
                      <a16:creationId xmlns:a16="http://schemas.microsoft.com/office/drawing/2014/main" id="{6646F4DA-AFA8-4C44-AA5B-6123572E49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7476" y="4734442"/>
                  <a:ext cx="4680000" cy="46800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E3087E-4C7D-4F8F-A208-572598402B66}"/>
                    </a:ext>
                  </a:extLst>
                </p:cNvPr>
                <p:cNvSpPr txBox="1"/>
                <p:nvPr/>
              </p:nvSpPr>
              <p:spPr>
                <a:xfrm>
                  <a:off x="2355036" y="4702942"/>
                  <a:ext cx="1056154"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DAPI </a:t>
                  </a:r>
                  <a:endParaRPr lang="en-GB" sz="1200" dirty="0">
                    <a:solidFill>
                      <a:schemeClr val="bg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D8BDE4EE-B855-4940-A6DC-66CCF6780D7F}"/>
                    </a:ext>
                  </a:extLst>
                </p:cNvPr>
                <p:cNvSpPr txBox="1"/>
                <p:nvPr/>
              </p:nvSpPr>
              <p:spPr>
                <a:xfrm>
                  <a:off x="5304256" y="4771414"/>
                  <a:ext cx="1123220" cy="474971"/>
                </a:xfrm>
                <a:prstGeom prst="rect">
                  <a:avLst/>
                </a:prstGeom>
                <a:noFill/>
              </p:spPr>
              <p:txBody>
                <a:bodyPr wrap="none" rtlCol="0">
                  <a:spAutoFit/>
                </a:bodyPr>
                <a:lstStyle/>
                <a:p>
                  <a:r>
                    <a:rPr lang="it-IT" sz="1400" dirty="0">
                      <a:solidFill>
                        <a:schemeClr val="bg1"/>
                      </a:solidFill>
                      <a:latin typeface="Times New Roman" pitchFamily="18" charset="0"/>
                      <a:cs typeface="Times New Roman" pitchFamily="18" charset="0"/>
                    </a:rPr>
                    <a:t>FITC </a:t>
                  </a:r>
                  <a:endParaRPr lang="en-GB" sz="1400" dirty="0">
                    <a:solidFill>
                      <a:schemeClr val="bg1"/>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926D9B13-0AEC-4E23-A78C-AF7CBF48640B}"/>
                    </a:ext>
                  </a:extLst>
                </p:cNvPr>
                <p:cNvSpPr txBox="1"/>
                <p:nvPr/>
              </p:nvSpPr>
              <p:spPr>
                <a:xfrm>
                  <a:off x="2303035" y="7016711"/>
                  <a:ext cx="1216530" cy="427474"/>
                </a:xfrm>
                <a:prstGeom prst="rect">
                  <a:avLst/>
                </a:prstGeom>
                <a:noFill/>
              </p:spPr>
              <p:txBody>
                <a:bodyPr wrap="none" rtlCol="0">
                  <a:spAutoFit/>
                </a:bodyPr>
                <a:lstStyle/>
                <a:p>
                  <a:r>
                    <a:rPr lang="it-IT" sz="1200" dirty="0">
                      <a:solidFill>
                        <a:schemeClr val="bg1"/>
                      </a:solidFill>
                      <a:latin typeface="Times New Roman" pitchFamily="18" charset="0"/>
                      <a:cs typeface="Times New Roman" pitchFamily="18" charset="0"/>
                    </a:rPr>
                    <a:t>TRITC </a:t>
                  </a:r>
                  <a:endParaRPr lang="en-GB" sz="1200" dirty="0">
                    <a:solidFill>
                      <a:schemeClr val="bg1"/>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E7090939-5936-4792-9DE6-9C2CE56D2793}"/>
                    </a:ext>
                  </a:extLst>
                </p:cNvPr>
                <p:cNvSpPr txBox="1"/>
                <p:nvPr/>
              </p:nvSpPr>
              <p:spPr>
                <a:xfrm>
                  <a:off x="5046572" y="7107974"/>
                  <a:ext cx="1184338" cy="474971"/>
                </a:xfrm>
                <a:prstGeom prst="rect">
                  <a:avLst/>
                </a:prstGeom>
                <a:noFill/>
              </p:spPr>
              <p:txBody>
                <a:bodyPr wrap="none" rtlCol="0">
                  <a:spAutoFit/>
                </a:bodyPr>
                <a:lstStyle/>
                <a:p>
                  <a:r>
                    <a:rPr lang="it-IT" sz="1400" dirty="0">
                      <a:solidFill>
                        <a:schemeClr val="bg1"/>
                      </a:solidFill>
                      <a:latin typeface="Times New Roman" pitchFamily="18" charset="0"/>
                      <a:cs typeface="Times New Roman" pitchFamily="18" charset="0"/>
                    </a:rPr>
                    <a:t>Merge</a:t>
                  </a:r>
                  <a:endParaRPr lang="en-GB" sz="1400" dirty="0">
                    <a:solidFill>
                      <a:schemeClr val="bg1"/>
                    </a:solidFill>
                    <a:latin typeface="Times New Roman" pitchFamily="18" charset="0"/>
                    <a:cs typeface="Times New Roman" pitchFamily="18" charset="0"/>
                  </a:endParaRPr>
                </a:p>
              </p:txBody>
            </p:sp>
          </p:grpSp>
          <p:sp>
            <p:nvSpPr>
              <p:cNvPr id="8" name="TextBox 7">
                <a:extLst>
                  <a:ext uri="{FF2B5EF4-FFF2-40B4-BE49-F238E27FC236}">
                    <a16:creationId xmlns:a16="http://schemas.microsoft.com/office/drawing/2014/main" id="{28E4D28E-E3D8-428B-A7BB-23BEBABF82BF}"/>
                  </a:ext>
                </a:extLst>
              </p:cNvPr>
              <p:cNvSpPr txBox="1"/>
              <p:nvPr/>
            </p:nvSpPr>
            <p:spPr>
              <a:xfrm>
                <a:off x="-351378" y="1573388"/>
                <a:ext cx="351378" cy="369332"/>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A</a:t>
                </a:r>
                <a:endParaRPr lang="en-GB" b="1" dirty="0">
                  <a:solidFill>
                    <a:schemeClr val="bg1"/>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6BEF4709-152C-45AB-BADB-3206378B9BDF}"/>
                  </a:ext>
                </a:extLst>
              </p:cNvPr>
              <p:cNvSpPr txBox="1"/>
              <p:nvPr/>
            </p:nvSpPr>
            <p:spPr>
              <a:xfrm>
                <a:off x="4346849" y="1515724"/>
                <a:ext cx="338554" cy="369332"/>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B</a:t>
                </a:r>
                <a:endParaRPr lang="en-GB" b="1" dirty="0">
                  <a:solidFill>
                    <a:schemeClr val="bg1"/>
                  </a:solidFill>
                  <a:latin typeface="Times New Roman" pitchFamily="18" charset="0"/>
                  <a:cs typeface="Times New Roman" pitchFamily="18" charset="0"/>
                </a:endParaRPr>
              </a:p>
            </p:txBody>
          </p:sp>
        </p:grpSp>
        <p:grpSp>
          <p:nvGrpSpPr>
            <p:cNvPr id="21" name="Group 20">
              <a:extLst>
                <a:ext uri="{FF2B5EF4-FFF2-40B4-BE49-F238E27FC236}">
                  <a16:creationId xmlns:a16="http://schemas.microsoft.com/office/drawing/2014/main" id="{E33444B9-F237-478C-A6D6-7DB2E974DD4A}"/>
                </a:ext>
              </a:extLst>
            </p:cNvPr>
            <p:cNvGrpSpPr/>
            <p:nvPr/>
          </p:nvGrpSpPr>
          <p:grpSpPr>
            <a:xfrm>
              <a:off x="6504779" y="906274"/>
              <a:ext cx="5150979" cy="3698171"/>
              <a:chOff x="-2554141" y="432939"/>
              <a:chExt cx="10925030" cy="5978975"/>
            </a:xfrm>
          </p:grpSpPr>
          <p:pic>
            <p:nvPicPr>
              <p:cNvPr id="22" name="Picture 4">
                <a:extLst>
                  <a:ext uri="{FF2B5EF4-FFF2-40B4-BE49-F238E27FC236}">
                    <a16:creationId xmlns:a16="http://schemas.microsoft.com/office/drawing/2014/main" id="{E875B887-82A9-4197-BFBD-CA4C2D22C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4141" y="432939"/>
                <a:ext cx="10925030" cy="5978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3" name="Straight Arrow Connector 22">
                <a:extLst>
                  <a:ext uri="{FF2B5EF4-FFF2-40B4-BE49-F238E27FC236}">
                    <a16:creationId xmlns:a16="http://schemas.microsoft.com/office/drawing/2014/main" id="{53D127EB-6934-4F9B-9AA7-8F336B888726}"/>
                  </a:ext>
                </a:extLst>
              </p:cNvPr>
              <p:cNvCxnSpPr/>
              <p:nvPr/>
            </p:nvCxnSpPr>
            <p:spPr>
              <a:xfrm flipH="1">
                <a:off x="4005064" y="2483768"/>
                <a:ext cx="576064"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0EFF3A8-54E8-4D29-BA2B-9F0D4D8814CB}"/>
                  </a:ext>
                </a:extLst>
              </p:cNvPr>
              <p:cNvSpPr txBox="1"/>
              <p:nvPr/>
            </p:nvSpPr>
            <p:spPr>
              <a:xfrm>
                <a:off x="4496084" y="2258452"/>
                <a:ext cx="301686" cy="369332"/>
              </a:xfrm>
              <a:prstGeom prst="rect">
                <a:avLst/>
              </a:prstGeom>
              <a:noFill/>
            </p:spPr>
            <p:txBody>
              <a:bodyPr wrap="none" rtlCol="0">
                <a:spAutoFit/>
              </a:bodyPr>
              <a:lstStyle/>
              <a:p>
                <a:r>
                  <a:rPr lang="it-IT" b="1" dirty="0">
                    <a:latin typeface="Times New Roman" pitchFamily="18" charset="0"/>
                    <a:cs typeface="Times New Roman" pitchFamily="18" charset="0"/>
                  </a:rPr>
                  <a:t>4</a:t>
                </a:r>
                <a:endParaRPr lang="en-US" b="1" dirty="0">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44A7341D-5B01-4897-B585-856E18C1E295}"/>
                  </a:ext>
                </a:extLst>
              </p:cNvPr>
              <p:cNvCxnSpPr/>
              <p:nvPr/>
            </p:nvCxnSpPr>
            <p:spPr>
              <a:xfrm flipH="1">
                <a:off x="3915650" y="2897363"/>
                <a:ext cx="4910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F4D27DE-FB35-4450-AEF9-17AC1CBF2B97}"/>
                  </a:ext>
                </a:extLst>
              </p:cNvPr>
              <p:cNvSpPr txBox="1"/>
              <p:nvPr/>
            </p:nvSpPr>
            <p:spPr>
              <a:xfrm>
                <a:off x="4430285" y="2712697"/>
                <a:ext cx="301686" cy="369332"/>
              </a:xfrm>
              <a:prstGeom prst="rect">
                <a:avLst/>
              </a:prstGeom>
              <a:noFill/>
            </p:spPr>
            <p:txBody>
              <a:bodyPr wrap="none" rtlCol="0">
                <a:spAutoFit/>
              </a:bodyPr>
              <a:lstStyle/>
              <a:p>
                <a:r>
                  <a:rPr lang="it-IT" b="1" dirty="0">
                    <a:latin typeface="Times New Roman" pitchFamily="18" charset="0"/>
                    <a:cs typeface="Times New Roman" pitchFamily="18" charset="0"/>
                  </a:rPr>
                  <a:t>3</a:t>
                </a:r>
                <a:endParaRPr lang="en-US" b="1" dirty="0">
                  <a:latin typeface="Times New Roman" pitchFamily="18" charset="0"/>
                  <a:cs typeface="Times New Roman" pitchFamily="18" charset="0"/>
                </a:endParaRPr>
              </a:p>
            </p:txBody>
          </p:sp>
          <p:cxnSp>
            <p:nvCxnSpPr>
              <p:cNvPr id="27" name="Straight Arrow Connector 26">
                <a:extLst>
                  <a:ext uri="{FF2B5EF4-FFF2-40B4-BE49-F238E27FC236}">
                    <a16:creationId xmlns:a16="http://schemas.microsoft.com/office/drawing/2014/main" id="{2C85850D-D8C3-4767-AF42-858C04FF311E}"/>
                  </a:ext>
                </a:extLst>
              </p:cNvPr>
              <p:cNvCxnSpPr/>
              <p:nvPr/>
            </p:nvCxnSpPr>
            <p:spPr>
              <a:xfrm flipH="1">
                <a:off x="332656" y="2897363"/>
                <a:ext cx="432048" cy="73853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B17F5E8-2BDB-4432-8CAF-268A414FC782}"/>
                  </a:ext>
                </a:extLst>
              </p:cNvPr>
              <p:cNvSpPr txBox="1"/>
              <p:nvPr/>
            </p:nvSpPr>
            <p:spPr>
              <a:xfrm>
                <a:off x="641586" y="2627784"/>
                <a:ext cx="301686" cy="369332"/>
              </a:xfrm>
              <a:prstGeom prst="rect">
                <a:avLst/>
              </a:prstGeom>
              <a:noFill/>
            </p:spPr>
            <p:txBody>
              <a:bodyPr wrap="none" rtlCol="0">
                <a:spAutoFit/>
              </a:bodyPr>
              <a:lstStyle/>
              <a:p>
                <a:r>
                  <a:rPr lang="it-IT" b="1" dirty="0">
                    <a:latin typeface="Times New Roman" pitchFamily="18" charset="0"/>
                    <a:cs typeface="Times New Roman" pitchFamily="18" charset="0"/>
                  </a:rPr>
                  <a:t>2</a:t>
                </a:r>
                <a:endParaRPr lang="en-US" b="1" dirty="0">
                  <a:latin typeface="Times New Roman" pitchFamily="18" charset="0"/>
                  <a:cs typeface="Times New Roman" pitchFamily="18" charset="0"/>
                </a:endParaRPr>
              </a:p>
            </p:txBody>
          </p:sp>
          <p:cxnSp>
            <p:nvCxnSpPr>
              <p:cNvPr id="29" name="Straight Arrow Connector 28">
                <a:extLst>
                  <a:ext uri="{FF2B5EF4-FFF2-40B4-BE49-F238E27FC236}">
                    <a16:creationId xmlns:a16="http://schemas.microsoft.com/office/drawing/2014/main" id="{2685252B-9736-4CEC-A470-3BA545AE419C}"/>
                  </a:ext>
                </a:extLst>
              </p:cNvPr>
              <p:cNvCxnSpPr/>
              <p:nvPr/>
            </p:nvCxnSpPr>
            <p:spPr>
              <a:xfrm>
                <a:off x="-243408" y="4427984"/>
                <a:ext cx="2434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ABBE344-92F9-49E2-AF54-D78596AFFE64}"/>
                  </a:ext>
                </a:extLst>
              </p:cNvPr>
              <p:cNvSpPr txBox="1"/>
              <p:nvPr/>
            </p:nvSpPr>
            <p:spPr>
              <a:xfrm>
                <a:off x="-538267" y="4178883"/>
                <a:ext cx="301686" cy="369332"/>
              </a:xfrm>
              <a:prstGeom prst="rect">
                <a:avLst/>
              </a:prstGeom>
              <a:noFill/>
            </p:spPr>
            <p:txBody>
              <a:bodyPr wrap="none" rtlCol="0">
                <a:spAutoFit/>
              </a:bodyPr>
              <a:lstStyle/>
              <a:p>
                <a:r>
                  <a:rPr lang="it-IT" b="1" dirty="0">
                    <a:latin typeface="Times New Roman" pitchFamily="18" charset="0"/>
                    <a:cs typeface="Times New Roman" pitchFamily="18" charset="0"/>
                  </a:rPr>
                  <a:t>1</a:t>
                </a:r>
                <a:endParaRPr lang="en-US" b="1" dirty="0">
                  <a:latin typeface="Times New Roman" pitchFamily="18" charset="0"/>
                  <a:cs typeface="Times New Roman" pitchFamily="18" charset="0"/>
                </a:endParaRPr>
              </a:p>
            </p:txBody>
          </p:sp>
        </p:grpSp>
        <p:sp>
          <p:nvSpPr>
            <p:cNvPr id="2" name="TextBox 1">
              <a:extLst>
                <a:ext uri="{FF2B5EF4-FFF2-40B4-BE49-F238E27FC236}">
                  <a16:creationId xmlns:a16="http://schemas.microsoft.com/office/drawing/2014/main" id="{F8F2CB9E-FA7C-4DF4-AA46-28302F4306D8}"/>
                </a:ext>
              </a:extLst>
            </p:cNvPr>
            <p:cNvSpPr txBox="1"/>
            <p:nvPr/>
          </p:nvSpPr>
          <p:spPr>
            <a:xfrm>
              <a:off x="4103633" y="0"/>
              <a:ext cx="4986237" cy="584775"/>
            </a:xfrm>
            <a:prstGeom prst="rect">
              <a:avLst/>
            </a:prstGeom>
            <a:noFill/>
          </p:spPr>
          <p:txBody>
            <a:bodyPr wrap="none" rtlCol="0">
              <a:spAutoFit/>
            </a:bodyPr>
            <a:lstStyle/>
            <a:p>
              <a:r>
                <a:rPr lang="it-IT" altLang="en-US" b="1" dirty="0">
                  <a:latin typeface="Times New Roman" panose="02020603050405020304" pitchFamily="18" charset="0"/>
                  <a:cs typeface="Times New Roman" panose="02020603050405020304" pitchFamily="18" charset="0"/>
                </a:rPr>
                <a:t> </a:t>
              </a:r>
              <a:r>
                <a:rPr lang="it-IT" altLang="en-US" sz="3200" b="1" dirty="0">
                  <a:latin typeface="Times New Roman" panose="02020603050405020304" pitchFamily="18" charset="0"/>
                  <a:cs typeface="Times New Roman" panose="02020603050405020304" pitchFamily="18" charset="0"/>
                </a:rPr>
                <a:t>CaCO</a:t>
              </a:r>
              <a:r>
                <a:rPr lang="it-IT" altLang="en-US" sz="2400" b="1" dirty="0">
                  <a:latin typeface="Times New Roman" panose="02020603050405020304" pitchFamily="18" charset="0"/>
                  <a:cs typeface="Times New Roman" panose="02020603050405020304" pitchFamily="18" charset="0"/>
                </a:rPr>
                <a:t>3</a:t>
              </a:r>
              <a:r>
                <a:rPr lang="it-IT" altLang="en-US" sz="3200" b="1" dirty="0">
                  <a:latin typeface="Times New Roman" panose="02020603050405020304" pitchFamily="18" charset="0"/>
                  <a:cs typeface="Times New Roman" panose="02020603050405020304" pitchFamily="18" charset="0"/>
                </a:rPr>
                <a:t> Micro/Nano-Rods  </a:t>
              </a:r>
              <a:endParaRPr lang="en-US" altLang="en-US" sz="32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14A297B-48A0-413F-B393-B65A1D794273}"/>
                </a:ext>
              </a:extLst>
            </p:cNvPr>
            <p:cNvSpPr/>
            <p:nvPr/>
          </p:nvSpPr>
          <p:spPr>
            <a:xfrm>
              <a:off x="304800" y="7859269"/>
              <a:ext cx="5955393" cy="691173"/>
            </a:xfrm>
            <a:prstGeom prst="rect">
              <a:avLst/>
            </a:prstGeom>
          </p:spPr>
          <p:txBody>
            <a:bodyPr>
              <a:spAutoFit/>
            </a:bodyPr>
            <a:lstStyle/>
            <a:p>
              <a:pPr>
                <a:spcBef>
                  <a:spcPct val="0"/>
                </a:spcBef>
              </a:pPr>
              <a:r>
                <a:rPr lang="en-US" altLang="en-US" sz="2000" dirty="0">
                  <a:latin typeface="Times New Roman" panose="02020603050405020304" pitchFamily="18" charset="0"/>
                  <a:cs typeface="Times New Roman" panose="02020603050405020304" pitchFamily="18" charset="0"/>
                </a:rPr>
                <a:t>TEM images of (A) elongated CaCO</a:t>
              </a:r>
              <a:r>
                <a:rPr lang="en-US" altLang="en-US" sz="2000" baseline="-25000" dirty="0">
                  <a:latin typeface="Times New Roman" panose="02020603050405020304" pitchFamily="18" charset="0"/>
                  <a:cs typeface="Times New Roman" panose="02020603050405020304" pitchFamily="18" charset="0"/>
                </a:rPr>
                <a:t>3</a:t>
              </a:r>
              <a:r>
                <a:rPr lang="en-US" altLang="en-US" sz="2000" dirty="0">
                  <a:latin typeface="Times New Roman" panose="02020603050405020304" pitchFamily="18" charset="0"/>
                  <a:cs typeface="Times New Roman" panose="02020603050405020304" pitchFamily="18" charset="0"/>
                </a:rPr>
                <a:t> micro rods (about 1–2 µm). (B) elongated Nano CaCO</a:t>
              </a:r>
              <a:r>
                <a:rPr lang="en-US" altLang="en-US" sz="2000" baseline="-25000" dirty="0">
                  <a:latin typeface="Times New Roman" panose="02020603050405020304" pitchFamily="18" charset="0"/>
                  <a:cs typeface="Times New Roman" panose="02020603050405020304" pitchFamily="18" charset="0"/>
                </a:rPr>
                <a:t>3</a:t>
              </a:r>
              <a:r>
                <a:rPr lang="en-US" altLang="en-US" sz="2000" dirty="0">
                  <a:latin typeface="Times New Roman" panose="02020603050405020304" pitchFamily="18" charset="0"/>
                  <a:cs typeface="Times New Roman" panose="02020603050405020304" pitchFamily="18" charset="0"/>
                </a:rPr>
                <a:t> rods (57 nm)</a:t>
              </a:r>
            </a:p>
          </p:txBody>
        </p:sp>
        <p:sp>
          <p:nvSpPr>
            <p:cNvPr id="32" name="TextBox 31">
              <a:extLst>
                <a:ext uri="{FF2B5EF4-FFF2-40B4-BE49-F238E27FC236}">
                  <a16:creationId xmlns:a16="http://schemas.microsoft.com/office/drawing/2014/main" id="{765D3A6E-CFE3-4F96-B135-6871B9D24353}"/>
                </a:ext>
              </a:extLst>
            </p:cNvPr>
            <p:cNvSpPr txBox="1"/>
            <p:nvPr/>
          </p:nvSpPr>
          <p:spPr>
            <a:xfrm>
              <a:off x="6406958" y="7859269"/>
              <a:ext cx="2781069" cy="390664"/>
            </a:xfrm>
            <a:prstGeom prst="rect">
              <a:avLst/>
            </a:prstGeom>
            <a:noFill/>
          </p:spPr>
          <p:txBody>
            <a:bodyPr wrap="none" rtlCol="0">
              <a:spAutoFit/>
            </a:bodyPr>
            <a:lstStyle/>
            <a:p>
              <a:r>
                <a:rPr lang="en-GB" sz="2000" dirty="0">
                  <a:latin typeface="Times New Roman" panose="02020603050405020304" pitchFamily="18" charset="0"/>
                  <a:cs typeface="Times New Roman" panose="02020603050405020304" pitchFamily="18" charset="0"/>
                </a:rPr>
                <a:t>Cellular uptake after 6 h </a:t>
              </a:r>
            </a:p>
          </p:txBody>
        </p:sp>
        <p:sp>
          <p:nvSpPr>
            <p:cNvPr id="33" name="Rectangle 32">
              <a:extLst>
                <a:ext uri="{FF2B5EF4-FFF2-40B4-BE49-F238E27FC236}">
                  <a16:creationId xmlns:a16="http://schemas.microsoft.com/office/drawing/2014/main" id="{25E74CD8-2BDF-4155-8E83-2D251D31284C}"/>
                </a:ext>
              </a:extLst>
            </p:cNvPr>
            <p:cNvSpPr/>
            <p:nvPr/>
          </p:nvSpPr>
          <p:spPr>
            <a:xfrm>
              <a:off x="9107242" y="7851566"/>
              <a:ext cx="2583694" cy="360612"/>
            </a:xfrm>
            <a:prstGeom prst="rect">
              <a:avLst/>
            </a:prstGeom>
          </p:spPr>
          <p:txBody>
            <a:bodyPr wrap="none">
              <a:spAutoFit/>
            </a:bodyPr>
            <a:lstStyle/>
            <a:p>
              <a:r>
                <a:rPr lang="en-GB" dirty="0">
                  <a:latin typeface="Times New Roman" panose="02020603050405020304" pitchFamily="18" charset="0"/>
                  <a:cs typeface="Times New Roman" panose="02020603050405020304" pitchFamily="18" charset="0"/>
                </a:rPr>
                <a:t>Cellular uptake after 24 h </a:t>
              </a:r>
            </a:p>
          </p:txBody>
        </p:sp>
      </p:grpSp>
    </p:spTree>
    <p:extLst>
      <p:ext uri="{BB962C8B-B14F-4D97-AF65-F5344CB8AC3E}">
        <p14:creationId xmlns:p14="http://schemas.microsoft.com/office/powerpoint/2010/main" val="870664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18075" y="1328049"/>
            <a:ext cx="7488610" cy="3922237"/>
            <a:chOff x="1664514" y="1970129"/>
            <a:chExt cx="6370256" cy="2857373"/>
          </a:xfrm>
        </p:grpSpPr>
        <p:grpSp>
          <p:nvGrpSpPr>
            <p:cNvPr id="5" name="Group 4"/>
            <p:cNvGrpSpPr/>
            <p:nvPr/>
          </p:nvGrpSpPr>
          <p:grpSpPr>
            <a:xfrm>
              <a:off x="2124410" y="1970129"/>
              <a:ext cx="4959720" cy="2301787"/>
              <a:chOff x="1965851" y="2083111"/>
              <a:chExt cx="4959720" cy="1788062"/>
            </a:xfrm>
          </p:grpSpPr>
          <p:sp>
            <p:nvSpPr>
              <p:cNvPr id="9" name="TextBox 8"/>
              <p:cNvSpPr txBox="1"/>
              <p:nvPr/>
            </p:nvSpPr>
            <p:spPr>
              <a:xfrm>
                <a:off x="3961178" y="3473760"/>
                <a:ext cx="763894" cy="257961"/>
              </a:xfrm>
              <a:prstGeom prst="rect">
                <a:avLst/>
              </a:prstGeom>
              <a:noFill/>
            </p:spPr>
            <p:txBody>
              <a:bodyPr wrap="none" rtlCol="0">
                <a:spAutoFit/>
              </a:bodyPr>
              <a:lstStyle/>
              <a:p>
                <a:pPr algn="ctr"/>
                <a:r>
                  <a:rPr lang="it-IT" sz="2362" b="1" dirty="0">
                    <a:latin typeface="Times New Roman" pitchFamily="18" charset="0"/>
                    <a:cs typeface="Times New Roman" pitchFamily="18" charset="0"/>
                  </a:rPr>
                  <a:t>FeCl</a:t>
                </a:r>
                <a:r>
                  <a:rPr lang="it-IT" sz="1444" b="1" dirty="0">
                    <a:latin typeface="Times New Roman" pitchFamily="18" charset="0"/>
                    <a:cs typeface="Times New Roman" pitchFamily="18" charset="0"/>
                  </a:rPr>
                  <a:t>3</a:t>
                </a:r>
                <a:endParaRPr lang="en-US" sz="1837" b="1" dirty="0">
                  <a:latin typeface="Times New Roman" pitchFamily="18" charset="0"/>
                  <a:cs typeface="Times New Roman" pitchFamily="18" charset="0"/>
                </a:endParaRPr>
              </a:p>
            </p:txBody>
          </p:sp>
          <p:grpSp>
            <p:nvGrpSpPr>
              <p:cNvPr id="10" name="Group 9"/>
              <p:cNvGrpSpPr/>
              <p:nvPr/>
            </p:nvGrpSpPr>
            <p:grpSpPr>
              <a:xfrm>
                <a:off x="1965851" y="2083111"/>
                <a:ext cx="4959720" cy="1788062"/>
                <a:chOff x="1965851" y="2083111"/>
                <a:chExt cx="4959720" cy="1788062"/>
              </a:xfrm>
            </p:grpSpPr>
            <p:grpSp>
              <p:nvGrpSpPr>
                <p:cNvPr id="11" name="Group 10"/>
                <p:cNvGrpSpPr/>
                <p:nvPr/>
              </p:nvGrpSpPr>
              <p:grpSpPr>
                <a:xfrm>
                  <a:off x="1965851" y="2083111"/>
                  <a:ext cx="4959720" cy="257961"/>
                  <a:chOff x="2253883" y="3865798"/>
                  <a:chExt cx="4959720" cy="257961"/>
                </a:xfrm>
              </p:grpSpPr>
              <p:sp>
                <p:nvSpPr>
                  <p:cNvPr id="17" name="Rectangle 16"/>
                  <p:cNvSpPr/>
                  <p:nvPr/>
                </p:nvSpPr>
                <p:spPr>
                  <a:xfrm>
                    <a:off x="2253883" y="3865798"/>
                    <a:ext cx="4959720" cy="257961"/>
                  </a:xfrm>
                  <a:prstGeom prst="rect">
                    <a:avLst/>
                  </a:prstGeom>
                </p:spPr>
                <p:txBody>
                  <a:bodyPr wrap="none">
                    <a:spAutoFit/>
                  </a:bodyPr>
                  <a:lstStyle/>
                  <a:p>
                    <a:pPr algn="ctr"/>
                    <a:r>
                      <a:rPr lang="en-US" sz="2362" b="1" dirty="0">
                        <a:latin typeface="Times New Roman" pitchFamily="18" charset="0"/>
                        <a:cs typeface="Times New Roman" pitchFamily="18" charset="0"/>
                      </a:rPr>
                      <a:t>FeCl</a:t>
                    </a:r>
                    <a:r>
                      <a:rPr lang="en-US" sz="1575" b="1" dirty="0">
                        <a:latin typeface="Times New Roman" pitchFamily="18" charset="0"/>
                        <a:cs typeface="Times New Roman" pitchFamily="18" charset="0"/>
                      </a:rPr>
                      <a:t>2</a:t>
                    </a:r>
                    <a:r>
                      <a:rPr lang="en-US" sz="2362" b="1" dirty="0">
                        <a:latin typeface="Times New Roman" pitchFamily="18" charset="0"/>
                        <a:cs typeface="Times New Roman" pitchFamily="18" charset="0"/>
                      </a:rPr>
                      <a:t> + 2NaOH                  Fe(OH)</a:t>
                    </a:r>
                    <a:r>
                      <a:rPr lang="en-US" sz="1837" b="1" dirty="0">
                        <a:latin typeface="Times New Roman" pitchFamily="18" charset="0"/>
                        <a:cs typeface="Times New Roman" pitchFamily="18" charset="0"/>
                      </a:rPr>
                      <a:t>2</a:t>
                    </a:r>
                    <a:r>
                      <a:rPr lang="en-US" sz="2362" b="1" dirty="0">
                        <a:latin typeface="Times New Roman" pitchFamily="18" charset="0"/>
                        <a:cs typeface="Times New Roman" pitchFamily="18" charset="0"/>
                      </a:rPr>
                      <a:t> + 2NaCl</a:t>
                    </a:r>
                  </a:p>
                </p:txBody>
              </p:sp>
              <p:cxnSp>
                <p:nvCxnSpPr>
                  <p:cNvPr id="18" name="Straight Arrow Connector 17"/>
                  <p:cNvCxnSpPr/>
                  <p:nvPr/>
                </p:nvCxnSpPr>
                <p:spPr>
                  <a:xfrm>
                    <a:off x="4235114" y="4043081"/>
                    <a:ext cx="79208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p:cNvCxnSpPr/>
                <p:nvPr/>
              </p:nvCxnSpPr>
              <p:spPr>
                <a:xfrm>
                  <a:off x="5223139" y="2762248"/>
                  <a:ext cx="0" cy="83254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4536629" y="2743443"/>
                  <a:ext cx="841121" cy="696968"/>
                </a:xfrm>
                <a:prstGeom prst="rect">
                  <a:avLst/>
                </a:prstGeom>
                <a:noFill/>
              </p:spPr>
              <p:txBody>
                <a:bodyPr wrap="none" rtlCol="0">
                  <a:spAutoFit/>
                </a:bodyPr>
                <a:lstStyle/>
                <a:p>
                  <a:pPr algn="ctr"/>
                  <a:r>
                    <a:rPr lang="en-US" sz="2362" b="1" dirty="0">
                      <a:latin typeface="Times New Roman" pitchFamily="18" charset="0"/>
                      <a:cs typeface="Times New Roman" pitchFamily="18" charset="0"/>
                    </a:rPr>
                    <a:t>Dissolved </a:t>
                  </a:r>
                </a:p>
                <a:p>
                  <a:pPr algn="ctr"/>
                  <a:r>
                    <a:rPr lang="en-US" sz="2362" b="1" dirty="0">
                      <a:latin typeface="Times New Roman" pitchFamily="18" charset="0"/>
                      <a:cs typeface="Times New Roman" pitchFamily="18" charset="0"/>
                    </a:rPr>
                    <a:t>O</a:t>
                  </a:r>
                  <a:r>
                    <a:rPr lang="en-US" sz="1837" b="1" dirty="0">
                      <a:latin typeface="Times New Roman" pitchFamily="18" charset="0"/>
                      <a:cs typeface="Times New Roman" pitchFamily="18" charset="0"/>
                    </a:rPr>
                    <a:t>2</a:t>
                  </a:r>
                  <a:endParaRPr lang="en-US" sz="2362" b="1" dirty="0">
                    <a:latin typeface="Times New Roman" pitchFamily="18" charset="0"/>
                    <a:cs typeface="Times New Roman" pitchFamily="18" charset="0"/>
                  </a:endParaRPr>
                </a:p>
              </p:txBody>
            </p:sp>
            <p:sp>
              <p:nvSpPr>
                <p:cNvPr id="14" name="TextBox 13"/>
                <p:cNvSpPr txBox="1"/>
                <p:nvPr/>
              </p:nvSpPr>
              <p:spPr>
                <a:xfrm>
                  <a:off x="4845505" y="3613212"/>
                  <a:ext cx="956163" cy="257961"/>
                </a:xfrm>
                <a:prstGeom prst="rect">
                  <a:avLst/>
                </a:prstGeom>
                <a:noFill/>
              </p:spPr>
              <p:txBody>
                <a:bodyPr wrap="none" rtlCol="0">
                  <a:spAutoFit/>
                </a:bodyPr>
                <a:lstStyle/>
                <a:p>
                  <a:pPr algn="ctr"/>
                  <a:r>
                    <a:rPr lang="en-US" sz="2362" b="1" dirty="0">
                      <a:latin typeface="Times New Roman" pitchFamily="18" charset="0"/>
                      <a:cs typeface="Times New Roman" pitchFamily="18" charset="0"/>
                    </a:rPr>
                    <a:t>2Fe</a:t>
                  </a:r>
                  <a:r>
                    <a:rPr lang="en-US" sz="1837" b="1" dirty="0">
                      <a:latin typeface="Times New Roman" pitchFamily="18" charset="0"/>
                      <a:cs typeface="Times New Roman" pitchFamily="18" charset="0"/>
                    </a:rPr>
                    <a:t>2</a:t>
                  </a:r>
                  <a:r>
                    <a:rPr lang="en-US" sz="2362" b="1" dirty="0">
                      <a:latin typeface="Times New Roman" pitchFamily="18" charset="0"/>
                      <a:cs typeface="Times New Roman" pitchFamily="18" charset="0"/>
                    </a:rPr>
                    <a:t>O</a:t>
                  </a:r>
                  <a:r>
                    <a:rPr lang="en-US" sz="1837" b="1" dirty="0">
                      <a:latin typeface="Times New Roman" pitchFamily="18" charset="0"/>
                      <a:cs typeface="Times New Roman" pitchFamily="18" charset="0"/>
                    </a:rPr>
                    <a:t>3</a:t>
                  </a:r>
                  <a:endParaRPr lang="en-US" sz="2362" b="1" dirty="0">
                    <a:latin typeface="Times New Roman" pitchFamily="18" charset="0"/>
                    <a:cs typeface="Times New Roman" pitchFamily="18" charset="0"/>
                  </a:endParaRPr>
                </a:p>
              </p:txBody>
            </p:sp>
            <p:cxnSp>
              <p:nvCxnSpPr>
                <p:cNvPr id="15" name="Straight Arrow Connector 14"/>
                <p:cNvCxnSpPr>
                  <a:cxnSpLocks/>
                  <a:stCxn id="14" idx="1"/>
                </p:cNvCxnSpPr>
                <p:nvPr/>
              </p:nvCxnSpPr>
              <p:spPr>
                <a:xfrm flipH="1">
                  <a:off x="3811916" y="3742193"/>
                  <a:ext cx="1033589"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829925" y="3594789"/>
                  <a:ext cx="827983" cy="257961"/>
                </a:xfrm>
                <a:prstGeom prst="rect">
                  <a:avLst/>
                </a:prstGeom>
                <a:noFill/>
              </p:spPr>
              <p:txBody>
                <a:bodyPr wrap="none" rtlCol="0">
                  <a:spAutoFit/>
                </a:bodyPr>
                <a:lstStyle/>
                <a:p>
                  <a:pPr algn="ctr"/>
                  <a:r>
                    <a:rPr lang="it-IT" sz="2362" b="1" dirty="0">
                      <a:latin typeface="Times New Roman" pitchFamily="18" charset="0"/>
                      <a:cs typeface="Times New Roman" pitchFamily="18" charset="0"/>
                    </a:rPr>
                    <a:t>Fe</a:t>
                  </a:r>
                  <a:r>
                    <a:rPr lang="it-IT" sz="1837" b="1" dirty="0">
                      <a:latin typeface="Times New Roman" pitchFamily="18" charset="0"/>
                      <a:cs typeface="Times New Roman" pitchFamily="18" charset="0"/>
                    </a:rPr>
                    <a:t>3</a:t>
                  </a:r>
                  <a:r>
                    <a:rPr lang="it-IT" sz="2362" b="1" dirty="0">
                      <a:latin typeface="Times New Roman" pitchFamily="18" charset="0"/>
                      <a:cs typeface="Times New Roman" pitchFamily="18" charset="0"/>
                    </a:rPr>
                    <a:t>O</a:t>
                  </a:r>
                  <a:r>
                    <a:rPr lang="it-IT" sz="1837" b="1" dirty="0">
                      <a:latin typeface="Times New Roman" pitchFamily="18" charset="0"/>
                      <a:cs typeface="Times New Roman" pitchFamily="18" charset="0"/>
                    </a:rPr>
                    <a:t>4</a:t>
                  </a:r>
                  <a:endParaRPr lang="en-US" sz="1837" b="1" dirty="0">
                    <a:latin typeface="Times New Roman" pitchFamily="18" charset="0"/>
                    <a:cs typeface="Times New Roman" pitchFamily="18" charset="0"/>
                  </a:endParaRPr>
                </a:p>
              </p:txBody>
            </p:sp>
          </p:grpSp>
        </p:grpSp>
        <p:sp>
          <p:nvSpPr>
            <p:cNvPr id="6" name="TextBox 5"/>
            <p:cNvSpPr txBox="1"/>
            <p:nvPr/>
          </p:nvSpPr>
          <p:spPr>
            <a:xfrm>
              <a:off x="5644484" y="2310188"/>
              <a:ext cx="2218865" cy="596885"/>
            </a:xfrm>
            <a:prstGeom prst="rect">
              <a:avLst/>
            </a:prstGeom>
            <a:noFill/>
          </p:spPr>
          <p:txBody>
            <a:bodyPr wrap="none" rtlCol="0">
              <a:spAutoFit/>
            </a:bodyPr>
            <a:lstStyle/>
            <a:p>
              <a:pPr algn="ctr"/>
              <a:r>
                <a:rPr lang="it-IT" sz="2362" dirty="0">
                  <a:latin typeface="Times New Roman" pitchFamily="18" charset="0"/>
                  <a:cs typeface="Times New Roman" pitchFamily="18" charset="0"/>
                </a:rPr>
                <a:t> Iron (II) Hydroxide</a:t>
              </a:r>
            </a:p>
            <a:p>
              <a:pPr algn="ctr"/>
              <a:r>
                <a:rPr lang="it-IT" sz="2362" dirty="0">
                  <a:latin typeface="Times New Roman" pitchFamily="18" charset="0"/>
                  <a:cs typeface="Times New Roman" pitchFamily="18" charset="0"/>
                </a:rPr>
                <a:t> (Greenish colour )</a:t>
              </a:r>
            </a:p>
          </p:txBody>
        </p:sp>
        <p:sp>
          <p:nvSpPr>
            <p:cNvPr id="7" name="TextBox 6"/>
            <p:cNvSpPr txBox="1"/>
            <p:nvPr/>
          </p:nvSpPr>
          <p:spPr>
            <a:xfrm>
              <a:off x="5301824" y="4230617"/>
              <a:ext cx="2732946" cy="596885"/>
            </a:xfrm>
            <a:prstGeom prst="rect">
              <a:avLst/>
            </a:prstGeom>
            <a:noFill/>
          </p:spPr>
          <p:txBody>
            <a:bodyPr wrap="none" rtlCol="0">
              <a:spAutoFit/>
            </a:bodyPr>
            <a:lstStyle/>
            <a:p>
              <a:pPr algn="ctr"/>
              <a:r>
                <a:rPr lang="it-IT" sz="2362" dirty="0">
                  <a:latin typeface="Times New Roman" pitchFamily="18" charset="0"/>
                  <a:cs typeface="Times New Roman" pitchFamily="18" charset="0"/>
                </a:rPr>
                <a:t> Iron (II) oxide </a:t>
              </a:r>
            </a:p>
            <a:p>
              <a:pPr algn="ctr"/>
              <a:r>
                <a:rPr lang="it-IT" sz="2362" dirty="0">
                  <a:latin typeface="Times New Roman" pitchFamily="18" charset="0"/>
                  <a:cs typeface="Times New Roman" pitchFamily="18" charset="0"/>
                </a:rPr>
                <a:t>(Blackish brown  colour)</a:t>
              </a:r>
            </a:p>
          </p:txBody>
        </p:sp>
        <p:sp>
          <p:nvSpPr>
            <p:cNvPr id="8" name="TextBox 7"/>
            <p:cNvSpPr txBox="1"/>
            <p:nvPr/>
          </p:nvSpPr>
          <p:spPr>
            <a:xfrm>
              <a:off x="1664514" y="4230617"/>
              <a:ext cx="2191593" cy="596885"/>
            </a:xfrm>
            <a:prstGeom prst="rect">
              <a:avLst/>
            </a:prstGeom>
            <a:noFill/>
          </p:spPr>
          <p:txBody>
            <a:bodyPr wrap="none" rtlCol="0">
              <a:spAutoFit/>
            </a:bodyPr>
            <a:lstStyle/>
            <a:p>
              <a:pPr algn="ctr"/>
              <a:r>
                <a:rPr lang="it-IT" sz="2362" dirty="0">
                  <a:latin typeface="Times New Roman" pitchFamily="18" charset="0"/>
                  <a:cs typeface="Times New Roman" pitchFamily="18" charset="0"/>
                </a:rPr>
                <a:t> Iron (III) oxide </a:t>
              </a:r>
            </a:p>
            <a:p>
              <a:pPr algn="ctr"/>
              <a:r>
                <a:rPr lang="it-IT" sz="2362" dirty="0">
                  <a:latin typeface="Times New Roman" pitchFamily="18" charset="0"/>
                  <a:cs typeface="Times New Roman" pitchFamily="18" charset="0"/>
                </a:rPr>
                <a:t>(dark-Black colour)</a:t>
              </a:r>
            </a:p>
          </p:txBody>
        </p:sp>
      </p:grpSp>
      <p:sp>
        <p:nvSpPr>
          <p:cNvPr id="27" name="TextBox 26"/>
          <p:cNvSpPr txBox="1"/>
          <p:nvPr/>
        </p:nvSpPr>
        <p:spPr>
          <a:xfrm>
            <a:off x="2218075" y="7837410"/>
            <a:ext cx="7209025" cy="577081"/>
          </a:xfrm>
          <a:prstGeom prst="rect">
            <a:avLst/>
          </a:prstGeom>
          <a:noFill/>
        </p:spPr>
        <p:txBody>
          <a:bodyPr wrap="none" rtlCol="0">
            <a:spAutoFit/>
          </a:bodyPr>
          <a:lstStyle/>
          <a:p>
            <a:r>
              <a:rPr lang="it-IT" sz="3150" dirty="0">
                <a:latin typeface="Times New Roman" pitchFamily="18" charset="0"/>
                <a:cs typeface="Times New Roman" pitchFamily="18" charset="0"/>
              </a:rPr>
              <a:t>Iron oxide nanoparticles  (NPs) fabrication </a:t>
            </a:r>
            <a:endParaRPr lang="en-US" sz="3150" dirty="0">
              <a:latin typeface="Times New Roman" pitchFamily="18" charset="0"/>
              <a:cs typeface="Times New Roman" pitchFamily="18" charset="0"/>
            </a:endParaRPr>
          </a:p>
        </p:txBody>
      </p:sp>
      <p:sp>
        <p:nvSpPr>
          <p:cNvPr id="2" name="TextBox 1"/>
          <p:cNvSpPr txBox="1"/>
          <p:nvPr/>
        </p:nvSpPr>
        <p:spPr>
          <a:xfrm>
            <a:off x="3349202" y="223764"/>
            <a:ext cx="5458546" cy="577081"/>
          </a:xfrm>
          <a:prstGeom prst="rect">
            <a:avLst/>
          </a:prstGeom>
          <a:noFill/>
        </p:spPr>
        <p:txBody>
          <a:bodyPr wrap="none" rtlCol="0">
            <a:spAutoFit/>
          </a:bodyPr>
          <a:lstStyle/>
          <a:p>
            <a:r>
              <a:rPr lang="it-IT" sz="3150" b="1" dirty="0">
                <a:latin typeface="Times New Roman" pitchFamily="18" charset="0"/>
                <a:cs typeface="Times New Roman" pitchFamily="18" charset="0"/>
              </a:rPr>
              <a:t>Fabrication of  </a:t>
            </a:r>
            <a:r>
              <a:rPr lang="it-IT" sz="3150" b="1" dirty="0" err="1">
                <a:latin typeface="Times New Roman" pitchFamily="18" charset="0"/>
                <a:cs typeface="Times New Roman" pitchFamily="18" charset="0"/>
              </a:rPr>
              <a:t>Magnetic</a:t>
            </a:r>
            <a:r>
              <a:rPr lang="it-IT" sz="3150" b="1" dirty="0">
                <a:latin typeface="Times New Roman" pitchFamily="18" charset="0"/>
                <a:cs typeface="Times New Roman" pitchFamily="18" charset="0"/>
              </a:rPr>
              <a:t> </a:t>
            </a:r>
            <a:r>
              <a:rPr lang="it-IT" sz="3150" b="1" dirty="0" err="1">
                <a:latin typeface="Times New Roman" pitchFamily="18" charset="0"/>
                <a:cs typeface="Times New Roman" pitchFamily="18" charset="0"/>
              </a:rPr>
              <a:t>NPs</a:t>
            </a:r>
            <a:r>
              <a:rPr lang="it-IT" sz="3150" b="1" dirty="0">
                <a:latin typeface="Times New Roman" pitchFamily="18" charset="0"/>
                <a:cs typeface="Times New Roman" pitchFamily="18" charset="0"/>
              </a:rPr>
              <a:t>  </a:t>
            </a:r>
            <a:endParaRPr lang="en-US" sz="3150" b="1" dirty="0">
              <a:latin typeface="Times New Roman" pitchFamily="18" charset="0"/>
              <a:cs typeface="Times New Roman" pitchFamily="18" charset="0"/>
            </a:endParaRPr>
          </a:p>
        </p:txBody>
      </p:sp>
      <p:grpSp>
        <p:nvGrpSpPr>
          <p:cNvPr id="20" name="Group 19">
            <a:extLst>
              <a:ext uri="{FF2B5EF4-FFF2-40B4-BE49-F238E27FC236}">
                <a16:creationId xmlns:a16="http://schemas.microsoft.com/office/drawing/2014/main" id="{D7FEE488-D4BB-455B-9133-8EF7F31FB5F3}"/>
              </a:ext>
            </a:extLst>
          </p:cNvPr>
          <p:cNvGrpSpPr/>
          <p:nvPr/>
        </p:nvGrpSpPr>
        <p:grpSpPr>
          <a:xfrm>
            <a:off x="4450999" y="5602224"/>
            <a:ext cx="4085894" cy="2088233"/>
            <a:chOff x="1187624" y="1292553"/>
            <a:chExt cx="2129096" cy="1440000"/>
          </a:xfrm>
        </p:grpSpPr>
        <p:pic>
          <p:nvPicPr>
            <p:cNvPr id="21" name="Picture 20">
              <a:extLst>
                <a:ext uri="{FF2B5EF4-FFF2-40B4-BE49-F238E27FC236}">
                  <a16:creationId xmlns:a16="http://schemas.microsoft.com/office/drawing/2014/main" id="{33582F61-BA73-412B-8CD0-831A0F92B71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814" t="24939" r="30372" b="21740"/>
            <a:stretch/>
          </p:blipFill>
          <p:spPr bwMode="auto">
            <a:xfrm>
              <a:off x="1187624" y="1292553"/>
              <a:ext cx="657431"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95A80DA8-6957-4B91-B7D8-E6BCB7C353E9}"/>
                </a:ext>
              </a:extLst>
            </p:cNvPr>
            <p:cNvPicPr preferRelativeResize="0">
              <a:picLocks noChangeArrowheads="1"/>
            </p:cNvPicPr>
            <p:nvPr/>
          </p:nvPicPr>
          <p:blipFill rotWithShape="1">
            <a:blip r:embed="rId3" cstate="print">
              <a:extLst>
                <a:ext uri="{28A0092B-C50C-407E-A947-70E740481C1C}">
                  <a14:useLocalDpi xmlns:a14="http://schemas.microsoft.com/office/drawing/2010/main" val="0"/>
                </a:ext>
              </a:extLst>
            </a:blip>
            <a:srcRect l="24832" t="9791" r="37044" b="29858"/>
            <a:stretch/>
          </p:blipFill>
          <p:spPr bwMode="auto">
            <a:xfrm>
              <a:off x="1876720" y="1292553"/>
              <a:ext cx="72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a:extLst>
                <a:ext uri="{FF2B5EF4-FFF2-40B4-BE49-F238E27FC236}">
                  <a16:creationId xmlns:a16="http://schemas.microsoft.com/office/drawing/2014/main" id="{D0628A30-CCE3-488F-A937-7BA00C8157CF}"/>
                </a:ext>
              </a:extLst>
            </p:cNvPr>
            <p:cNvSpPr txBox="1"/>
            <p:nvPr/>
          </p:nvSpPr>
          <p:spPr>
            <a:xfrm>
              <a:off x="1347064" y="1489955"/>
              <a:ext cx="351378" cy="369332"/>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A</a:t>
              </a:r>
              <a:endParaRPr lang="en-US" b="1" dirty="0">
                <a:solidFill>
                  <a:schemeClr val="bg1"/>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A352AE61-9C37-4FB3-83C0-3779A6F18C8E}"/>
                </a:ext>
              </a:extLst>
            </p:cNvPr>
            <p:cNvSpPr txBox="1"/>
            <p:nvPr/>
          </p:nvSpPr>
          <p:spPr>
            <a:xfrm>
              <a:off x="2067443" y="1489955"/>
              <a:ext cx="338554" cy="369332"/>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B</a:t>
              </a:r>
              <a:endParaRPr lang="en-US" b="1" dirty="0">
                <a:solidFill>
                  <a:schemeClr val="bg1"/>
                </a:solidFill>
                <a:latin typeface="Times New Roman" pitchFamily="18" charset="0"/>
                <a:cs typeface="Times New Roman" pitchFamily="18" charset="0"/>
              </a:endParaRPr>
            </a:p>
          </p:txBody>
        </p:sp>
        <p:pic>
          <p:nvPicPr>
            <p:cNvPr id="25" name="Picture 2">
              <a:extLst>
                <a:ext uri="{FF2B5EF4-FFF2-40B4-BE49-F238E27FC236}">
                  <a16:creationId xmlns:a16="http://schemas.microsoft.com/office/drawing/2014/main" id="{548D3035-7A6D-4DE6-B274-6637CE24D33E}"/>
                </a:ext>
              </a:extLst>
            </p:cNvPr>
            <p:cNvPicPr preferRelativeResize="0">
              <a:picLocks noChangeArrowheads="1"/>
            </p:cNvPicPr>
            <p:nvPr/>
          </p:nvPicPr>
          <p:blipFill rotWithShape="1">
            <a:blip r:embed="rId4" cstate="print">
              <a:extLst>
                <a:ext uri="{28A0092B-C50C-407E-A947-70E740481C1C}">
                  <a14:useLocalDpi xmlns:a14="http://schemas.microsoft.com/office/drawing/2010/main" val="0"/>
                </a:ext>
              </a:extLst>
            </a:blip>
            <a:srcRect l="43242" t="6134" r="23117" b="38374"/>
            <a:stretch/>
          </p:blipFill>
          <p:spPr bwMode="auto">
            <a:xfrm>
              <a:off x="2596720" y="1292553"/>
              <a:ext cx="72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a:extLst>
                <a:ext uri="{FF2B5EF4-FFF2-40B4-BE49-F238E27FC236}">
                  <a16:creationId xmlns:a16="http://schemas.microsoft.com/office/drawing/2014/main" id="{827ADCC1-C803-4767-A6E9-3EE2FA6A824A}"/>
                </a:ext>
              </a:extLst>
            </p:cNvPr>
            <p:cNvSpPr txBox="1"/>
            <p:nvPr/>
          </p:nvSpPr>
          <p:spPr>
            <a:xfrm>
              <a:off x="2781031" y="1514538"/>
              <a:ext cx="183098" cy="254683"/>
            </a:xfrm>
            <a:prstGeom prst="rect">
              <a:avLst/>
            </a:prstGeom>
            <a:noFill/>
          </p:spPr>
          <p:txBody>
            <a:bodyPr wrap="none" rtlCol="0">
              <a:spAutoFit/>
            </a:bodyPr>
            <a:lstStyle/>
            <a:p>
              <a:r>
                <a:rPr lang="it-IT" b="1" dirty="0">
                  <a:solidFill>
                    <a:schemeClr val="bg1"/>
                  </a:solidFill>
                  <a:latin typeface="Times New Roman" pitchFamily="18" charset="0"/>
                  <a:cs typeface="Times New Roman" pitchFamily="18" charset="0"/>
                </a:rPr>
                <a:t>C</a:t>
              </a:r>
              <a:endParaRPr lang="en-US" b="1" dirty="0">
                <a:solidFill>
                  <a:schemeClr val="bg1"/>
                </a:solidFill>
                <a:latin typeface="Times New Roman" pitchFamily="18" charset="0"/>
                <a:cs typeface="Times New Roman" pitchFamily="18" charset="0"/>
              </a:endParaRPr>
            </a:p>
          </p:txBody>
        </p:sp>
      </p:grpSp>
      <p:grpSp>
        <p:nvGrpSpPr>
          <p:cNvPr id="30" name="Group 29">
            <a:extLst>
              <a:ext uri="{FF2B5EF4-FFF2-40B4-BE49-F238E27FC236}">
                <a16:creationId xmlns:a16="http://schemas.microsoft.com/office/drawing/2014/main" id="{97895318-9862-408F-8CB5-599E3B6322FD}"/>
              </a:ext>
            </a:extLst>
          </p:cNvPr>
          <p:cNvGrpSpPr/>
          <p:nvPr/>
        </p:nvGrpSpPr>
        <p:grpSpPr>
          <a:xfrm>
            <a:off x="2758710" y="1935744"/>
            <a:ext cx="798617" cy="1001597"/>
            <a:chOff x="2477356" y="1724728"/>
            <a:chExt cx="798617" cy="1001597"/>
          </a:xfrm>
        </p:grpSpPr>
        <p:sp>
          <p:nvSpPr>
            <p:cNvPr id="19" name="TextBox 18">
              <a:extLst>
                <a:ext uri="{FF2B5EF4-FFF2-40B4-BE49-F238E27FC236}">
                  <a16:creationId xmlns:a16="http://schemas.microsoft.com/office/drawing/2014/main" id="{19B7EBE2-5200-45DD-B7C7-4B46E2FD38C7}"/>
                </a:ext>
              </a:extLst>
            </p:cNvPr>
            <p:cNvSpPr txBox="1"/>
            <p:nvPr/>
          </p:nvSpPr>
          <p:spPr>
            <a:xfrm>
              <a:off x="2477356" y="2326215"/>
              <a:ext cx="798617" cy="400110"/>
            </a:xfrm>
            <a:prstGeom prst="rect">
              <a:avLst/>
            </a:prstGeom>
            <a:noFill/>
          </p:spPr>
          <p:txBody>
            <a:bodyPr wrap="none" rtlCol="0">
              <a:spAutoFit/>
            </a:bodyPr>
            <a:lstStyle/>
            <a:p>
              <a:r>
                <a:rPr lang="en-GB" sz="2000" b="1" dirty="0">
                  <a:latin typeface="Times New Roman" panose="02020603050405020304" pitchFamily="18" charset="0"/>
                  <a:cs typeface="Times New Roman" panose="02020603050405020304" pitchFamily="18" charset="0"/>
                </a:rPr>
                <a:t>FITC</a:t>
              </a:r>
            </a:p>
          </p:txBody>
        </p:sp>
        <p:cxnSp>
          <p:nvCxnSpPr>
            <p:cNvPr id="29" name="Straight Arrow Connector 28">
              <a:extLst>
                <a:ext uri="{FF2B5EF4-FFF2-40B4-BE49-F238E27FC236}">
                  <a16:creationId xmlns:a16="http://schemas.microsoft.com/office/drawing/2014/main" id="{E74AA5DB-AF93-492C-99AF-E77E42117E18}"/>
                </a:ext>
              </a:extLst>
            </p:cNvPr>
            <p:cNvCxnSpPr/>
            <p:nvPr/>
          </p:nvCxnSpPr>
          <p:spPr>
            <a:xfrm flipV="1">
              <a:off x="2841494" y="1724728"/>
              <a:ext cx="0" cy="572687"/>
            </a:xfrm>
            <a:prstGeom prst="straightConnector1">
              <a:avLst/>
            </a:prstGeom>
            <a:ln w="317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93400F9-3FBE-439F-9706-1EF784F6303E}"/>
              </a:ext>
            </a:extLst>
          </p:cNvPr>
          <p:cNvSpPr txBox="1"/>
          <p:nvPr/>
        </p:nvSpPr>
        <p:spPr>
          <a:xfrm>
            <a:off x="9239" y="160951"/>
            <a:ext cx="2749471"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Chapter:1 section 2</a:t>
            </a:r>
          </a:p>
        </p:txBody>
      </p:sp>
    </p:spTree>
    <p:extLst>
      <p:ext uri="{BB962C8B-B14F-4D97-AF65-F5344CB8AC3E}">
        <p14:creationId xmlns:p14="http://schemas.microsoft.com/office/powerpoint/2010/main" val="38959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9426FB-F7D4-4195-80AB-7A76C34FC354}"/>
              </a:ext>
            </a:extLst>
          </p:cNvPr>
          <p:cNvGrpSpPr/>
          <p:nvPr/>
        </p:nvGrpSpPr>
        <p:grpSpPr>
          <a:xfrm>
            <a:off x="-7852" y="0"/>
            <a:ext cx="11676185" cy="9024727"/>
            <a:chOff x="-7852" y="0"/>
            <a:chExt cx="11676185" cy="9024727"/>
          </a:xfrm>
        </p:grpSpPr>
        <p:grpSp>
          <p:nvGrpSpPr>
            <p:cNvPr id="3" name="Group 2">
              <a:extLst>
                <a:ext uri="{FF2B5EF4-FFF2-40B4-BE49-F238E27FC236}">
                  <a16:creationId xmlns:a16="http://schemas.microsoft.com/office/drawing/2014/main" id="{2E47B44A-9F37-4F21-80A1-38293471C841}"/>
                </a:ext>
              </a:extLst>
            </p:cNvPr>
            <p:cNvGrpSpPr/>
            <p:nvPr/>
          </p:nvGrpSpPr>
          <p:grpSpPr>
            <a:xfrm>
              <a:off x="535660" y="760993"/>
              <a:ext cx="5844179" cy="4602314"/>
              <a:chOff x="1510501" y="322901"/>
              <a:chExt cx="9001723" cy="8014960"/>
            </a:xfrm>
          </p:grpSpPr>
          <p:grpSp>
            <p:nvGrpSpPr>
              <p:cNvPr id="2062" name="Group 4">
                <a:extLst>
                  <a:ext uri="{FF2B5EF4-FFF2-40B4-BE49-F238E27FC236}">
                    <a16:creationId xmlns:a16="http://schemas.microsoft.com/office/drawing/2014/main" id="{42891918-06C1-4A51-8DB0-F54E4A0C2A37}"/>
                  </a:ext>
                </a:extLst>
              </p:cNvPr>
              <p:cNvGrpSpPr>
                <a:grpSpLocks/>
              </p:cNvGrpSpPr>
              <p:nvPr/>
            </p:nvGrpSpPr>
            <p:grpSpPr bwMode="auto">
              <a:xfrm>
                <a:off x="1510501" y="349983"/>
                <a:ext cx="8961735" cy="7987878"/>
                <a:chOff x="107505" y="332655"/>
                <a:chExt cx="6725936" cy="5104289"/>
              </a:xfrm>
            </p:grpSpPr>
            <p:pic>
              <p:nvPicPr>
                <p:cNvPr id="2067" name="Picture 3">
                  <a:extLst>
                    <a:ext uri="{FF2B5EF4-FFF2-40B4-BE49-F238E27FC236}">
                      <a16:creationId xmlns:a16="http://schemas.microsoft.com/office/drawing/2014/main" id="{9F299546-0132-4C0F-98F5-55880E44535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332655"/>
                  <a:ext cx="3240000"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pic>
              <p:nvPicPr>
                <p:cNvPr id="2068" name="Picture 5">
                  <a:extLst>
                    <a:ext uri="{FF2B5EF4-FFF2-40B4-BE49-F238E27FC236}">
                      <a16:creationId xmlns:a16="http://schemas.microsoft.com/office/drawing/2014/main" id="{AE773D23-47F9-4147-88DA-A8788EF7E42A}"/>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592" y="332936"/>
                  <a:ext cx="3240000" cy="252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grpSp>
              <p:nvGrpSpPr>
                <p:cNvPr id="2069" name="Group 7">
                  <a:extLst>
                    <a:ext uri="{FF2B5EF4-FFF2-40B4-BE49-F238E27FC236}">
                      <a16:creationId xmlns:a16="http://schemas.microsoft.com/office/drawing/2014/main" id="{6E1B261D-3FFF-40FD-854A-9226AB314231}"/>
                    </a:ext>
                  </a:extLst>
                </p:cNvPr>
                <p:cNvGrpSpPr>
                  <a:grpSpLocks/>
                </p:cNvGrpSpPr>
                <p:nvPr/>
              </p:nvGrpSpPr>
              <p:grpSpPr bwMode="auto">
                <a:xfrm>
                  <a:off x="3593441" y="2916664"/>
                  <a:ext cx="3240000" cy="2520280"/>
                  <a:chOff x="4444650" y="3443953"/>
                  <a:chExt cx="3240000" cy="2520280"/>
                </a:xfrm>
              </p:grpSpPr>
              <p:pic>
                <p:nvPicPr>
                  <p:cNvPr id="2074" name="Picture 5" descr="E:\New folder\ALKI\27 may 15\1_FeO template_1 spectrum1.jpg">
                    <a:extLst>
                      <a:ext uri="{FF2B5EF4-FFF2-40B4-BE49-F238E27FC236}">
                        <a16:creationId xmlns:a16="http://schemas.microsoft.com/office/drawing/2014/main" id="{37AE60A8-3F5E-4DEB-B5DA-00F52C628B4E}"/>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4650" y="3443953"/>
                    <a:ext cx="3240000" cy="2520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75" name="Group 13">
                    <a:extLst>
                      <a:ext uri="{FF2B5EF4-FFF2-40B4-BE49-F238E27FC236}">
                        <a16:creationId xmlns:a16="http://schemas.microsoft.com/office/drawing/2014/main" id="{7520FEB2-6393-422C-8D2C-9411F09C04FE}"/>
                      </a:ext>
                    </a:extLst>
                  </p:cNvPr>
                  <p:cNvGrpSpPr>
                    <a:grpSpLocks/>
                  </p:cNvGrpSpPr>
                  <p:nvPr/>
                </p:nvGrpSpPr>
                <p:grpSpPr bwMode="auto">
                  <a:xfrm>
                    <a:off x="6726800" y="4627532"/>
                    <a:ext cx="269865" cy="477579"/>
                    <a:chOff x="6802223" y="4605652"/>
                    <a:chExt cx="269865" cy="477579"/>
                  </a:xfrm>
                </p:grpSpPr>
                <p:sp>
                  <p:nvSpPr>
                    <p:cNvPr id="2085" name="TextBox 23">
                      <a:extLst>
                        <a:ext uri="{FF2B5EF4-FFF2-40B4-BE49-F238E27FC236}">
                          <a16:creationId xmlns:a16="http://schemas.microsoft.com/office/drawing/2014/main" id="{BD099457-72AA-4647-811D-1858B223CD4C}"/>
                        </a:ext>
                      </a:extLst>
                    </p:cNvPr>
                    <p:cNvSpPr txBox="1">
                      <a:spLocks noChangeArrowheads="1"/>
                    </p:cNvSpPr>
                    <p:nvPr/>
                  </p:nvSpPr>
                  <p:spPr bwMode="auto">
                    <a:xfrm>
                      <a:off x="6802223" y="4605652"/>
                      <a:ext cx="269865" cy="20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44" b="1">
                          <a:latin typeface="Times New Roman" panose="02020603050405020304" pitchFamily="18" charset="0"/>
                          <a:cs typeface="Times New Roman" panose="02020603050405020304" pitchFamily="18" charset="0"/>
                        </a:rPr>
                        <a:t>Fe</a:t>
                      </a:r>
                      <a:endParaRPr lang="en-US" altLang="en-US" sz="1444" b="1">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63D128A-52BD-4252-8E57-3832373A1274}"/>
                        </a:ext>
                      </a:extLst>
                    </p:cNvPr>
                    <p:cNvCxnSpPr/>
                    <p:nvPr/>
                  </p:nvCxnSpPr>
                  <p:spPr>
                    <a:xfrm>
                      <a:off x="6992014" y="4867578"/>
                      <a:ext cx="0" cy="2156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76" name="Group 14">
                    <a:extLst>
                      <a:ext uri="{FF2B5EF4-FFF2-40B4-BE49-F238E27FC236}">
                        <a16:creationId xmlns:a16="http://schemas.microsoft.com/office/drawing/2014/main" id="{9CC29F6E-63E7-43AE-AFE3-0865CB2772B3}"/>
                      </a:ext>
                    </a:extLst>
                  </p:cNvPr>
                  <p:cNvGrpSpPr>
                    <a:grpSpLocks/>
                  </p:cNvGrpSpPr>
                  <p:nvPr/>
                </p:nvGrpSpPr>
                <p:grpSpPr bwMode="auto">
                  <a:xfrm>
                    <a:off x="7060546" y="4822136"/>
                    <a:ext cx="269865" cy="414763"/>
                    <a:chOff x="6857001" y="4571433"/>
                    <a:chExt cx="269865" cy="414763"/>
                  </a:xfrm>
                </p:grpSpPr>
                <p:sp>
                  <p:nvSpPr>
                    <p:cNvPr id="2083" name="TextBox 21">
                      <a:extLst>
                        <a:ext uri="{FF2B5EF4-FFF2-40B4-BE49-F238E27FC236}">
                          <a16:creationId xmlns:a16="http://schemas.microsoft.com/office/drawing/2014/main" id="{3A611FF1-B4FD-4586-B7FF-F0011FAEA8FF}"/>
                        </a:ext>
                      </a:extLst>
                    </p:cNvPr>
                    <p:cNvSpPr txBox="1">
                      <a:spLocks noChangeArrowheads="1"/>
                    </p:cNvSpPr>
                    <p:nvPr/>
                  </p:nvSpPr>
                  <p:spPr bwMode="auto">
                    <a:xfrm>
                      <a:off x="6857001" y="4571433"/>
                      <a:ext cx="269865" cy="201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44" b="1">
                          <a:latin typeface="Times New Roman" panose="02020603050405020304" pitchFamily="18" charset="0"/>
                          <a:cs typeface="Times New Roman" panose="02020603050405020304" pitchFamily="18" charset="0"/>
                        </a:rPr>
                        <a:t>Fe</a:t>
                      </a:r>
                      <a:endParaRPr lang="en-US" altLang="en-US" sz="1444" b="1">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13F71576-CC91-4A02-BB3A-71894217ED20}"/>
                        </a:ext>
                      </a:extLst>
                    </p:cNvPr>
                    <p:cNvCxnSpPr/>
                    <p:nvPr/>
                  </p:nvCxnSpPr>
                  <p:spPr>
                    <a:xfrm>
                      <a:off x="7023541" y="4770543"/>
                      <a:ext cx="0" cy="2156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77" name="Group 15">
                    <a:extLst>
                      <a:ext uri="{FF2B5EF4-FFF2-40B4-BE49-F238E27FC236}">
                        <a16:creationId xmlns:a16="http://schemas.microsoft.com/office/drawing/2014/main" id="{E22173F2-468F-4D9C-BF88-8252970CED56}"/>
                      </a:ext>
                    </a:extLst>
                  </p:cNvPr>
                  <p:cNvGrpSpPr>
                    <a:grpSpLocks/>
                  </p:cNvGrpSpPr>
                  <p:nvPr/>
                </p:nvGrpSpPr>
                <p:grpSpPr bwMode="auto">
                  <a:xfrm>
                    <a:off x="4611781" y="4546609"/>
                    <a:ext cx="269865" cy="452007"/>
                    <a:chOff x="6878727" y="4578833"/>
                    <a:chExt cx="269865" cy="452007"/>
                  </a:xfrm>
                </p:grpSpPr>
                <p:sp>
                  <p:nvSpPr>
                    <p:cNvPr id="2081" name="TextBox 19">
                      <a:extLst>
                        <a:ext uri="{FF2B5EF4-FFF2-40B4-BE49-F238E27FC236}">
                          <a16:creationId xmlns:a16="http://schemas.microsoft.com/office/drawing/2014/main" id="{51318720-1E0D-4B79-8544-349730DA8044}"/>
                        </a:ext>
                      </a:extLst>
                    </p:cNvPr>
                    <p:cNvSpPr txBox="1">
                      <a:spLocks noChangeArrowheads="1"/>
                    </p:cNvSpPr>
                    <p:nvPr/>
                  </p:nvSpPr>
                  <p:spPr bwMode="auto">
                    <a:xfrm>
                      <a:off x="6878727" y="4578833"/>
                      <a:ext cx="269865" cy="201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44" b="1">
                          <a:latin typeface="Times New Roman" panose="02020603050405020304" pitchFamily="18" charset="0"/>
                          <a:cs typeface="Times New Roman" panose="02020603050405020304" pitchFamily="18" charset="0"/>
                        </a:rPr>
                        <a:t>Fe</a:t>
                      </a:r>
                      <a:endParaRPr lang="en-US" altLang="en-US" sz="1444" b="1">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EFF0D022-2018-4285-90BC-5EC48F932A49}"/>
                        </a:ext>
                      </a:extLst>
                    </p:cNvPr>
                    <p:cNvCxnSpPr/>
                    <p:nvPr/>
                  </p:nvCxnSpPr>
                  <p:spPr>
                    <a:xfrm>
                      <a:off x="6967202" y="4815187"/>
                      <a:ext cx="0" cy="2156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078" name="Group 16">
                    <a:extLst>
                      <a:ext uri="{FF2B5EF4-FFF2-40B4-BE49-F238E27FC236}">
                        <a16:creationId xmlns:a16="http://schemas.microsoft.com/office/drawing/2014/main" id="{C825C582-EDD7-49F1-A12A-107F8A542A54}"/>
                      </a:ext>
                    </a:extLst>
                  </p:cNvPr>
                  <p:cNvGrpSpPr>
                    <a:grpSpLocks/>
                  </p:cNvGrpSpPr>
                  <p:nvPr/>
                </p:nvGrpSpPr>
                <p:grpSpPr bwMode="auto">
                  <a:xfrm>
                    <a:off x="4700720" y="4782755"/>
                    <a:ext cx="269865" cy="516710"/>
                    <a:chOff x="6869970" y="4532052"/>
                    <a:chExt cx="269865" cy="516710"/>
                  </a:xfrm>
                </p:grpSpPr>
                <p:sp>
                  <p:nvSpPr>
                    <p:cNvPr id="2079" name="TextBox 17">
                      <a:extLst>
                        <a:ext uri="{FF2B5EF4-FFF2-40B4-BE49-F238E27FC236}">
                          <a16:creationId xmlns:a16="http://schemas.microsoft.com/office/drawing/2014/main" id="{1AD1A29F-5DC2-48D5-96A9-38C9E6A47250}"/>
                        </a:ext>
                      </a:extLst>
                    </p:cNvPr>
                    <p:cNvSpPr txBox="1">
                      <a:spLocks noChangeArrowheads="1"/>
                    </p:cNvSpPr>
                    <p:nvPr/>
                  </p:nvSpPr>
                  <p:spPr bwMode="auto">
                    <a:xfrm>
                      <a:off x="6869970" y="4532052"/>
                      <a:ext cx="269865" cy="201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44" b="1">
                          <a:latin typeface="Times New Roman" panose="02020603050405020304" pitchFamily="18" charset="0"/>
                          <a:cs typeface="Times New Roman" panose="02020603050405020304" pitchFamily="18" charset="0"/>
                        </a:rPr>
                        <a:t>Fe</a:t>
                      </a:r>
                      <a:endParaRPr lang="en-US" altLang="en-US" sz="1444" b="1">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C2EFB52A-4E01-4FE6-A406-DEDA41BE3B62}"/>
                        </a:ext>
                      </a:extLst>
                    </p:cNvPr>
                    <p:cNvCxnSpPr/>
                    <p:nvPr/>
                  </p:nvCxnSpPr>
                  <p:spPr>
                    <a:xfrm>
                      <a:off x="7035103" y="4833109"/>
                      <a:ext cx="0" cy="21565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070" name="Group 8">
                  <a:extLst>
                    <a:ext uri="{FF2B5EF4-FFF2-40B4-BE49-F238E27FC236}">
                      <a16:creationId xmlns:a16="http://schemas.microsoft.com/office/drawing/2014/main" id="{7E9E1D90-FE3A-4B67-95FF-DB2BF5EA0C0B}"/>
                    </a:ext>
                  </a:extLst>
                </p:cNvPr>
                <p:cNvGrpSpPr>
                  <a:grpSpLocks/>
                </p:cNvGrpSpPr>
                <p:nvPr/>
              </p:nvGrpSpPr>
              <p:grpSpPr bwMode="auto">
                <a:xfrm>
                  <a:off x="107505" y="2907320"/>
                  <a:ext cx="3240002" cy="2520000"/>
                  <a:chOff x="3203854" y="1475032"/>
                  <a:chExt cx="4082606" cy="2818823"/>
                </a:xfrm>
              </p:grpSpPr>
              <p:pic>
                <p:nvPicPr>
                  <p:cNvPr id="2071" name="Picture 2" descr="C:\Users\user\Pictures\ALK1\iron without FITC.jpg">
                    <a:extLst>
                      <a:ext uri="{FF2B5EF4-FFF2-40B4-BE49-F238E27FC236}">
                        <a16:creationId xmlns:a16="http://schemas.microsoft.com/office/drawing/2014/main" id="{61922078-27AE-44FA-8DCE-67053317F2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54" y="1475032"/>
                    <a:ext cx="4082606" cy="2818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0519BCA0-90AE-483D-86F2-10AF97FD2AE1}"/>
                      </a:ext>
                    </a:extLst>
                  </p:cNvPr>
                  <p:cNvCxnSpPr/>
                  <p:nvPr/>
                </p:nvCxnSpPr>
                <p:spPr>
                  <a:xfrm>
                    <a:off x="4058177" y="3278106"/>
                    <a:ext cx="0" cy="287385"/>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73" name="TextBox 11">
                    <a:extLst>
                      <a:ext uri="{FF2B5EF4-FFF2-40B4-BE49-F238E27FC236}">
                        <a16:creationId xmlns:a16="http://schemas.microsoft.com/office/drawing/2014/main" id="{0FC4A20A-220B-4061-AA34-041115564C51}"/>
                      </a:ext>
                    </a:extLst>
                  </p:cNvPr>
                  <p:cNvSpPr txBox="1">
                    <a:spLocks noChangeArrowheads="1"/>
                  </p:cNvSpPr>
                  <p:nvPr/>
                </p:nvSpPr>
                <p:spPr bwMode="auto">
                  <a:xfrm>
                    <a:off x="3854158" y="2984956"/>
                    <a:ext cx="340047" cy="22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44" b="1">
                        <a:latin typeface="Times New Roman" panose="02020603050405020304" pitchFamily="18" charset="0"/>
                        <a:cs typeface="Times New Roman" panose="02020603050405020304" pitchFamily="18" charset="0"/>
                      </a:rPr>
                      <a:t>Fe</a:t>
                    </a:r>
                    <a:endParaRPr lang="en-US" altLang="en-US" sz="1444" b="1">
                      <a:latin typeface="Times New Roman" panose="02020603050405020304" pitchFamily="18" charset="0"/>
                      <a:cs typeface="Times New Roman" panose="02020603050405020304" pitchFamily="18" charset="0"/>
                    </a:endParaRPr>
                  </a:p>
                </p:txBody>
              </p:sp>
            </p:grpSp>
          </p:grpSp>
          <p:sp>
            <p:nvSpPr>
              <p:cNvPr id="2063" name="TextBox 25">
                <a:extLst>
                  <a:ext uri="{FF2B5EF4-FFF2-40B4-BE49-F238E27FC236}">
                    <a16:creationId xmlns:a16="http://schemas.microsoft.com/office/drawing/2014/main" id="{39A594B2-A6D9-4405-BB3B-311FE8247D1B}"/>
                  </a:ext>
                </a:extLst>
              </p:cNvPr>
              <p:cNvSpPr txBox="1">
                <a:spLocks noChangeArrowheads="1"/>
              </p:cNvSpPr>
              <p:nvPr/>
            </p:nvSpPr>
            <p:spPr bwMode="auto">
              <a:xfrm>
                <a:off x="1859198" y="470823"/>
                <a:ext cx="380795" cy="455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2362" b="1">
                    <a:latin typeface="Times New Roman" panose="02020603050405020304" pitchFamily="18" charset="0"/>
                    <a:cs typeface="Times New Roman" panose="02020603050405020304" pitchFamily="18" charset="0"/>
                  </a:rPr>
                  <a:t>A</a:t>
                </a:r>
                <a:endParaRPr lang="en-US" altLang="en-US" sz="2362" b="1">
                  <a:latin typeface="Times New Roman" panose="02020603050405020304" pitchFamily="18" charset="0"/>
                  <a:cs typeface="Times New Roman" panose="02020603050405020304" pitchFamily="18" charset="0"/>
                </a:endParaRPr>
              </a:p>
            </p:txBody>
          </p:sp>
          <p:sp>
            <p:nvSpPr>
              <p:cNvPr id="2064" name="TextBox 26">
                <a:extLst>
                  <a:ext uri="{FF2B5EF4-FFF2-40B4-BE49-F238E27FC236}">
                    <a16:creationId xmlns:a16="http://schemas.microsoft.com/office/drawing/2014/main" id="{A98D6BF5-854B-4C84-9E41-9DB213FF0A1A}"/>
                  </a:ext>
                </a:extLst>
              </p:cNvPr>
              <p:cNvSpPr txBox="1">
                <a:spLocks noChangeArrowheads="1"/>
              </p:cNvSpPr>
              <p:nvPr/>
            </p:nvSpPr>
            <p:spPr bwMode="auto">
              <a:xfrm>
                <a:off x="6155867" y="389568"/>
                <a:ext cx="365636" cy="455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2362" b="1">
                    <a:latin typeface="Times New Roman" panose="02020603050405020304" pitchFamily="18" charset="0"/>
                    <a:cs typeface="Times New Roman" panose="02020603050405020304" pitchFamily="18" charset="0"/>
                  </a:rPr>
                  <a:t>B</a:t>
                </a:r>
                <a:endParaRPr lang="en-US" altLang="en-US" sz="2362" b="1">
                  <a:latin typeface="Times New Roman" panose="02020603050405020304" pitchFamily="18" charset="0"/>
                  <a:cs typeface="Times New Roman" panose="02020603050405020304" pitchFamily="18" charset="0"/>
                </a:endParaRPr>
              </a:p>
            </p:txBody>
          </p:sp>
          <p:sp>
            <p:nvSpPr>
              <p:cNvPr id="2065" name="TextBox 27">
                <a:extLst>
                  <a:ext uri="{FF2B5EF4-FFF2-40B4-BE49-F238E27FC236}">
                    <a16:creationId xmlns:a16="http://schemas.microsoft.com/office/drawing/2014/main" id="{CCF4C310-87E9-45C0-9AB2-CB61571D5AB6}"/>
                  </a:ext>
                </a:extLst>
              </p:cNvPr>
              <p:cNvSpPr txBox="1">
                <a:spLocks noChangeArrowheads="1"/>
              </p:cNvSpPr>
              <p:nvPr/>
            </p:nvSpPr>
            <p:spPr bwMode="auto">
              <a:xfrm>
                <a:off x="1918298" y="4433509"/>
                <a:ext cx="380795" cy="455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2362" b="1">
                    <a:latin typeface="Times New Roman" panose="02020603050405020304" pitchFamily="18" charset="0"/>
                    <a:cs typeface="Times New Roman" panose="02020603050405020304" pitchFamily="18" charset="0"/>
                  </a:rPr>
                  <a:t>C</a:t>
                </a:r>
                <a:endParaRPr lang="en-US" altLang="en-US" sz="2362" b="1">
                  <a:latin typeface="Times New Roman" panose="02020603050405020304" pitchFamily="18" charset="0"/>
                  <a:cs typeface="Times New Roman" panose="02020603050405020304" pitchFamily="18" charset="0"/>
                </a:endParaRPr>
              </a:p>
            </p:txBody>
          </p:sp>
          <p:sp>
            <p:nvSpPr>
              <p:cNvPr id="2066" name="TextBox 28">
                <a:extLst>
                  <a:ext uri="{FF2B5EF4-FFF2-40B4-BE49-F238E27FC236}">
                    <a16:creationId xmlns:a16="http://schemas.microsoft.com/office/drawing/2014/main" id="{D9DB779D-CED4-4CE1-8685-36AEEB5F18CC}"/>
                  </a:ext>
                </a:extLst>
              </p:cNvPr>
              <p:cNvSpPr txBox="1">
                <a:spLocks noChangeArrowheads="1"/>
              </p:cNvSpPr>
              <p:nvPr/>
            </p:nvSpPr>
            <p:spPr bwMode="auto">
              <a:xfrm>
                <a:off x="6155867" y="4489762"/>
                <a:ext cx="380795" cy="455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2362" b="1">
                    <a:latin typeface="Times New Roman" panose="02020603050405020304" pitchFamily="18" charset="0"/>
                    <a:cs typeface="Times New Roman" panose="02020603050405020304" pitchFamily="18" charset="0"/>
                  </a:rPr>
                  <a:t>D</a:t>
                </a:r>
                <a:endParaRPr lang="en-US" altLang="en-US" sz="2362" b="1">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084E212-6FC8-4AAB-A9D2-32E3F1AC80C8}"/>
                  </a:ext>
                </a:extLst>
              </p:cNvPr>
              <p:cNvSpPr/>
              <p:nvPr/>
            </p:nvSpPr>
            <p:spPr bwMode="auto">
              <a:xfrm>
                <a:off x="7512323" y="3072761"/>
                <a:ext cx="858934" cy="10145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62"/>
              </a:p>
            </p:txBody>
          </p:sp>
          <p:sp>
            <p:nvSpPr>
              <p:cNvPr id="33" name="Rectangle 32">
                <a:extLst>
                  <a:ext uri="{FF2B5EF4-FFF2-40B4-BE49-F238E27FC236}">
                    <a16:creationId xmlns:a16="http://schemas.microsoft.com/office/drawing/2014/main" id="{F5F31DBF-A0C1-494E-AF54-05B48AD6D274}"/>
                  </a:ext>
                </a:extLst>
              </p:cNvPr>
              <p:cNvSpPr/>
              <p:nvPr/>
            </p:nvSpPr>
            <p:spPr bwMode="auto">
              <a:xfrm>
                <a:off x="2758634" y="402064"/>
                <a:ext cx="910155" cy="11291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362"/>
              </a:p>
            </p:txBody>
          </p:sp>
          <p:grpSp>
            <p:nvGrpSpPr>
              <p:cNvPr id="2051" name="Gruppo 40">
                <a:extLst>
                  <a:ext uri="{FF2B5EF4-FFF2-40B4-BE49-F238E27FC236}">
                    <a16:creationId xmlns:a16="http://schemas.microsoft.com/office/drawing/2014/main" id="{5E4A5551-0B5A-418A-9C80-51E7A0CB71D2}"/>
                  </a:ext>
                </a:extLst>
              </p:cNvPr>
              <p:cNvGrpSpPr>
                <a:grpSpLocks/>
              </p:cNvGrpSpPr>
              <p:nvPr/>
            </p:nvGrpSpPr>
            <p:grpSpPr bwMode="auto">
              <a:xfrm>
                <a:off x="8145679" y="322901"/>
                <a:ext cx="2366545" cy="1981148"/>
                <a:chOff x="8220257" y="940226"/>
                <a:chExt cx="1802968" cy="1509523"/>
              </a:xfrm>
            </p:grpSpPr>
            <p:pic>
              <p:nvPicPr>
                <p:cNvPr id="2055" name="Immagine 31">
                  <a:extLst>
                    <a:ext uri="{FF2B5EF4-FFF2-40B4-BE49-F238E27FC236}">
                      <a16:creationId xmlns:a16="http://schemas.microsoft.com/office/drawing/2014/main" id="{935B69CE-25CF-4B05-9D7A-5364B16859A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24926" y="940226"/>
                  <a:ext cx="1593028" cy="111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6" name="Immagine 34">
                  <a:extLst>
                    <a:ext uri="{FF2B5EF4-FFF2-40B4-BE49-F238E27FC236}">
                      <a16:creationId xmlns:a16="http://schemas.microsoft.com/office/drawing/2014/main" id="{74205CE3-ECD7-4D9F-BD4E-BF645CAB5C8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20257" y="2037727"/>
                  <a:ext cx="1802968" cy="4120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052" name="Gruppo 38">
                <a:extLst>
                  <a:ext uri="{FF2B5EF4-FFF2-40B4-BE49-F238E27FC236}">
                    <a16:creationId xmlns:a16="http://schemas.microsoft.com/office/drawing/2014/main" id="{03D9749A-B29D-4E60-9DA8-99509E6049E7}"/>
                  </a:ext>
                </a:extLst>
              </p:cNvPr>
              <p:cNvGrpSpPr>
                <a:grpSpLocks/>
              </p:cNvGrpSpPr>
              <p:nvPr/>
            </p:nvGrpSpPr>
            <p:grpSpPr bwMode="auto">
              <a:xfrm>
                <a:off x="3647994" y="358315"/>
                <a:ext cx="2258217" cy="2693612"/>
                <a:chOff x="-1360692" y="72255"/>
                <a:chExt cx="3035300" cy="3826754"/>
              </a:xfrm>
            </p:grpSpPr>
            <p:pic>
              <p:nvPicPr>
                <p:cNvPr id="2053" name="Immagine 36">
                  <a:extLst>
                    <a:ext uri="{FF2B5EF4-FFF2-40B4-BE49-F238E27FC236}">
                      <a16:creationId xmlns:a16="http://schemas.microsoft.com/office/drawing/2014/main" id="{EC433E66-3421-4E4B-B38C-E926B2549FA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76" y="3352909"/>
                  <a:ext cx="16256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4" name="Immagine 37">
                  <a:extLst>
                    <a:ext uri="{FF2B5EF4-FFF2-40B4-BE49-F238E27FC236}">
                      <a16:creationId xmlns:a16="http://schemas.microsoft.com/office/drawing/2014/main" id="{8A750C01-716C-40E0-9174-9BA633E9287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60692" y="72255"/>
                  <a:ext cx="30353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43" name="Group 2">
              <a:extLst>
                <a:ext uri="{FF2B5EF4-FFF2-40B4-BE49-F238E27FC236}">
                  <a16:creationId xmlns:a16="http://schemas.microsoft.com/office/drawing/2014/main" id="{0A965E72-83D3-492F-9C38-6F857427D4DB}"/>
                </a:ext>
              </a:extLst>
            </p:cNvPr>
            <p:cNvGrpSpPr>
              <a:grpSpLocks/>
            </p:cNvGrpSpPr>
            <p:nvPr/>
          </p:nvGrpSpPr>
          <p:grpSpPr bwMode="auto">
            <a:xfrm>
              <a:off x="-7852" y="5571152"/>
              <a:ext cx="11676185" cy="2933700"/>
              <a:chOff x="-184989" y="1930063"/>
              <a:chExt cx="9096530" cy="2933622"/>
            </a:xfrm>
          </p:grpSpPr>
          <p:graphicFrame>
            <p:nvGraphicFramePr>
              <p:cNvPr id="44" name="Object 9">
                <a:extLst>
                  <a:ext uri="{FF2B5EF4-FFF2-40B4-BE49-F238E27FC236}">
                    <a16:creationId xmlns:a16="http://schemas.microsoft.com/office/drawing/2014/main" id="{403ED703-0645-48C6-9D94-866618AF1FAB}"/>
                  </a:ext>
                </a:extLst>
              </p:cNvPr>
              <p:cNvGraphicFramePr>
                <a:graphicFrameLocks noChangeAspect="1"/>
              </p:cNvGraphicFramePr>
              <p:nvPr/>
            </p:nvGraphicFramePr>
            <p:xfrm>
              <a:off x="2699792" y="1958390"/>
              <a:ext cx="3528393" cy="2901950"/>
            </p:xfrm>
            <a:graphic>
              <a:graphicData uri="http://schemas.openxmlformats.org/presentationml/2006/ole">
                <mc:AlternateContent xmlns:mc="http://schemas.openxmlformats.org/markup-compatibility/2006">
                  <mc:Choice xmlns:v="urn:schemas-microsoft-com:vml" Requires="v">
                    <p:oleObj spid="_x0000_s1762" name="Graph" r:id="rId12" imgW="4133427" imgH="2900680" progId="Origin50.Graph">
                      <p:embed/>
                    </p:oleObj>
                  </mc:Choice>
                  <mc:Fallback>
                    <p:oleObj name="Graph" r:id="rId12" imgW="4133427" imgH="2900680" progId="Origin50.Graph">
                      <p:embed/>
                      <p:pic>
                        <p:nvPicPr>
                          <p:cNvPr id="4122" name="Object 9">
                            <a:extLst>
                              <a:ext uri="{FF2B5EF4-FFF2-40B4-BE49-F238E27FC236}">
                                <a16:creationId xmlns:a16="http://schemas.microsoft.com/office/drawing/2014/main" id="{A39B1EF1-042B-4456-9C18-BF04FD0438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9792" y="1958390"/>
                            <a:ext cx="3528393"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5" name="Object 5">
                <a:extLst>
                  <a:ext uri="{FF2B5EF4-FFF2-40B4-BE49-F238E27FC236}">
                    <a16:creationId xmlns:a16="http://schemas.microsoft.com/office/drawing/2014/main" id="{C9A93F76-AFE9-406D-87D6-A4203852621C}"/>
                  </a:ext>
                </a:extLst>
              </p:cNvPr>
              <p:cNvGraphicFramePr>
                <a:graphicFrameLocks noChangeAspect="1"/>
              </p:cNvGraphicFramePr>
              <p:nvPr/>
            </p:nvGraphicFramePr>
            <p:xfrm>
              <a:off x="-184989" y="1961735"/>
              <a:ext cx="3460845" cy="2901950"/>
            </p:xfrm>
            <a:graphic>
              <a:graphicData uri="http://schemas.openxmlformats.org/presentationml/2006/ole">
                <mc:AlternateContent xmlns:mc="http://schemas.openxmlformats.org/markup-compatibility/2006">
                  <mc:Choice xmlns:v="urn:schemas-microsoft-com:vml" Requires="v">
                    <p:oleObj spid="_x0000_s1763" name="Graph" r:id="rId14" imgW="4133427" imgH="2900680" progId="Origin50.Graph">
                      <p:embed/>
                    </p:oleObj>
                  </mc:Choice>
                  <mc:Fallback>
                    <p:oleObj name="Graph" r:id="rId14" imgW="4133427" imgH="2900680" progId="Origin50.Graph">
                      <p:embed/>
                      <p:pic>
                        <p:nvPicPr>
                          <p:cNvPr id="4123" name="Object 5">
                            <a:extLst>
                              <a:ext uri="{FF2B5EF4-FFF2-40B4-BE49-F238E27FC236}">
                                <a16:creationId xmlns:a16="http://schemas.microsoft.com/office/drawing/2014/main" id="{F7714289-E979-438E-BA14-FAA709F098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989" y="1961735"/>
                            <a:ext cx="3460845" cy="290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nvGrpSpPr>
              <p:cNvPr id="46" name="Group 8">
                <a:extLst>
                  <a:ext uri="{FF2B5EF4-FFF2-40B4-BE49-F238E27FC236}">
                    <a16:creationId xmlns:a16="http://schemas.microsoft.com/office/drawing/2014/main" id="{D3BD7E15-4DF6-4789-859F-1D20A8FBBDDB}"/>
                  </a:ext>
                </a:extLst>
              </p:cNvPr>
              <p:cNvGrpSpPr>
                <a:grpSpLocks/>
              </p:cNvGrpSpPr>
              <p:nvPr/>
            </p:nvGrpSpPr>
            <p:grpSpPr bwMode="auto">
              <a:xfrm>
                <a:off x="557604" y="1930063"/>
                <a:ext cx="8353937" cy="2603500"/>
                <a:chOff x="557604" y="1930063"/>
                <a:chExt cx="8353937" cy="2603500"/>
              </a:xfrm>
            </p:grpSpPr>
            <p:pic>
              <p:nvPicPr>
                <p:cNvPr id="47" name="Picture 2" descr="C:\Users\user\Pictures\ALK1\confocal image.tif">
                  <a:extLst>
                    <a:ext uri="{FF2B5EF4-FFF2-40B4-BE49-F238E27FC236}">
                      <a16:creationId xmlns:a16="http://schemas.microsoft.com/office/drawing/2014/main" id="{0F4FB98B-25BC-4275-B4B9-58C5638A4D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12160" y="1930063"/>
                  <a:ext cx="2899381" cy="260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23">
                  <a:extLst>
                    <a:ext uri="{FF2B5EF4-FFF2-40B4-BE49-F238E27FC236}">
                      <a16:creationId xmlns:a16="http://schemas.microsoft.com/office/drawing/2014/main" id="{24AB8B2E-6103-46BA-9750-200F9EF64152}"/>
                    </a:ext>
                  </a:extLst>
                </p:cNvPr>
                <p:cNvGrpSpPr>
                  <a:grpSpLocks/>
                </p:cNvGrpSpPr>
                <p:nvPr/>
              </p:nvGrpSpPr>
              <p:grpSpPr bwMode="auto">
                <a:xfrm>
                  <a:off x="8343586" y="4239820"/>
                  <a:ext cx="513254" cy="246221"/>
                  <a:chOff x="6516216" y="2564904"/>
                  <a:chExt cx="513254" cy="246221"/>
                </a:xfrm>
              </p:grpSpPr>
              <p:cxnSp>
                <p:nvCxnSpPr>
                  <p:cNvPr id="52" name="Straight Connector 51">
                    <a:extLst>
                      <a:ext uri="{FF2B5EF4-FFF2-40B4-BE49-F238E27FC236}">
                        <a16:creationId xmlns:a16="http://schemas.microsoft.com/office/drawing/2014/main" id="{7FD34CAA-0370-4FD6-826B-DD8A0595F2A0}"/>
                      </a:ext>
                    </a:extLst>
                  </p:cNvPr>
                  <p:cNvCxnSpPr/>
                  <p:nvPr/>
                </p:nvCxnSpPr>
                <p:spPr>
                  <a:xfrm>
                    <a:off x="6515836" y="2564898"/>
                    <a:ext cx="5143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extBox 25">
                    <a:extLst>
                      <a:ext uri="{FF2B5EF4-FFF2-40B4-BE49-F238E27FC236}">
                        <a16:creationId xmlns:a16="http://schemas.microsoft.com/office/drawing/2014/main" id="{EE735F82-46F1-4ACF-BA1B-183591CFFB36}"/>
                      </a:ext>
                    </a:extLst>
                  </p:cNvPr>
                  <p:cNvSpPr txBox="1">
                    <a:spLocks noChangeArrowheads="1"/>
                  </p:cNvSpPr>
                  <p:nvPr/>
                </p:nvSpPr>
                <p:spPr bwMode="auto">
                  <a:xfrm>
                    <a:off x="6543440" y="2564904"/>
                    <a:ext cx="48603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000">
                        <a:solidFill>
                          <a:schemeClr val="bg1"/>
                        </a:solidFill>
                        <a:latin typeface="Times New Roman" panose="02020603050405020304" pitchFamily="18" charset="0"/>
                        <a:cs typeface="Times New Roman" panose="02020603050405020304" pitchFamily="18" charset="0"/>
                      </a:rPr>
                      <a:t>20µm</a:t>
                    </a:r>
                    <a:endParaRPr lang="en-US" altLang="en-US" sz="1000">
                      <a:solidFill>
                        <a:schemeClr val="bg1"/>
                      </a:solidFill>
                      <a:latin typeface="Times New Roman" panose="02020603050405020304" pitchFamily="18" charset="0"/>
                      <a:cs typeface="Times New Roman" panose="02020603050405020304" pitchFamily="18" charset="0"/>
                    </a:endParaRPr>
                  </a:p>
                </p:txBody>
              </p:sp>
            </p:grpSp>
            <p:sp>
              <p:nvSpPr>
                <p:cNvPr id="49" name="TextBox 18">
                  <a:extLst>
                    <a:ext uri="{FF2B5EF4-FFF2-40B4-BE49-F238E27FC236}">
                      <a16:creationId xmlns:a16="http://schemas.microsoft.com/office/drawing/2014/main" id="{3BC84C96-8F5F-472B-BA6D-593197DD07A2}"/>
                    </a:ext>
                  </a:extLst>
                </p:cNvPr>
                <p:cNvSpPr txBox="1">
                  <a:spLocks noChangeArrowheads="1"/>
                </p:cNvSpPr>
                <p:nvPr/>
              </p:nvSpPr>
              <p:spPr bwMode="auto">
                <a:xfrm>
                  <a:off x="557604" y="1991847"/>
                  <a:ext cx="324136" cy="3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it-IT" altLang="en-US" b="1">
                      <a:latin typeface="Times New Roman" panose="02020603050405020304" pitchFamily="18" charset="0"/>
                      <a:cs typeface="Times New Roman" panose="02020603050405020304" pitchFamily="18" charset="0"/>
                    </a:rPr>
                    <a:t>A</a:t>
                  </a:r>
                  <a:endParaRPr lang="en-US" altLang="en-US" b="1">
                    <a:latin typeface="Times New Roman" panose="02020603050405020304" pitchFamily="18" charset="0"/>
                    <a:cs typeface="Times New Roman" panose="02020603050405020304" pitchFamily="18" charset="0"/>
                  </a:endParaRPr>
                </a:p>
              </p:txBody>
            </p:sp>
            <p:sp>
              <p:nvSpPr>
                <p:cNvPr id="50" name="TextBox 19">
                  <a:extLst>
                    <a:ext uri="{FF2B5EF4-FFF2-40B4-BE49-F238E27FC236}">
                      <a16:creationId xmlns:a16="http://schemas.microsoft.com/office/drawing/2014/main" id="{9AF39745-0BB4-4A9E-A3FB-BF1F87E1F887}"/>
                    </a:ext>
                  </a:extLst>
                </p:cNvPr>
                <p:cNvSpPr txBox="1">
                  <a:spLocks noChangeArrowheads="1"/>
                </p:cNvSpPr>
                <p:nvPr/>
              </p:nvSpPr>
              <p:spPr bwMode="auto">
                <a:xfrm>
                  <a:off x="3450137" y="1987672"/>
                  <a:ext cx="312306" cy="3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it-IT" altLang="en-US" b="1">
                      <a:latin typeface="Times New Roman" panose="02020603050405020304" pitchFamily="18" charset="0"/>
                      <a:cs typeface="Times New Roman" panose="02020603050405020304" pitchFamily="18" charset="0"/>
                    </a:rPr>
                    <a:t>B</a:t>
                  </a:r>
                  <a:endParaRPr lang="en-US" altLang="en-US" b="1">
                    <a:latin typeface="Times New Roman" panose="02020603050405020304" pitchFamily="18" charset="0"/>
                    <a:cs typeface="Times New Roman" panose="02020603050405020304" pitchFamily="18" charset="0"/>
                  </a:endParaRPr>
                </a:p>
              </p:txBody>
            </p:sp>
            <p:sp>
              <p:nvSpPr>
                <p:cNvPr id="51" name="TextBox 20">
                  <a:extLst>
                    <a:ext uri="{FF2B5EF4-FFF2-40B4-BE49-F238E27FC236}">
                      <a16:creationId xmlns:a16="http://schemas.microsoft.com/office/drawing/2014/main" id="{A0ED9DD4-A609-40F5-8FA5-C2C60398E606}"/>
                    </a:ext>
                  </a:extLst>
                </p:cNvPr>
                <p:cNvSpPr txBox="1">
                  <a:spLocks noChangeArrowheads="1"/>
                </p:cNvSpPr>
                <p:nvPr/>
              </p:nvSpPr>
              <p:spPr bwMode="auto">
                <a:xfrm>
                  <a:off x="6392846" y="1933072"/>
                  <a:ext cx="324136" cy="38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it-IT" altLang="en-US" b="1">
                      <a:solidFill>
                        <a:schemeClr val="bg1"/>
                      </a:solidFill>
                      <a:latin typeface="Times New Roman" panose="02020603050405020304" pitchFamily="18" charset="0"/>
                      <a:cs typeface="Times New Roman" panose="02020603050405020304" pitchFamily="18" charset="0"/>
                    </a:rPr>
                    <a:t>C</a:t>
                  </a:r>
                  <a:endParaRPr lang="en-US" altLang="en-US" b="1">
                    <a:solidFill>
                      <a:schemeClr val="bg1"/>
                    </a:solidFill>
                    <a:latin typeface="Times New Roman" panose="02020603050405020304" pitchFamily="18" charset="0"/>
                    <a:cs typeface="Times New Roman" panose="02020603050405020304" pitchFamily="18" charset="0"/>
                  </a:endParaRPr>
                </a:p>
              </p:txBody>
            </p:sp>
          </p:grpSp>
        </p:grpSp>
        <p:sp>
          <p:nvSpPr>
            <p:cNvPr id="2" name="TextBox 1">
              <a:extLst>
                <a:ext uri="{FF2B5EF4-FFF2-40B4-BE49-F238E27FC236}">
                  <a16:creationId xmlns:a16="http://schemas.microsoft.com/office/drawing/2014/main" id="{0315BEC0-E261-4002-99C0-EA8D1CF9ABEB}"/>
                </a:ext>
              </a:extLst>
            </p:cNvPr>
            <p:cNvSpPr txBox="1"/>
            <p:nvPr/>
          </p:nvSpPr>
          <p:spPr>
            <a:xfrm>
              <a:off x="1417215" y="94740"/>
              <a:ext cx="9420143"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Characterization of  </a:t>
              </a:r>
              <a:r>
                <a:rPr lang="en-GB" sz="3200" b="1" dirty="0" err="1">
                  <a:latin typeface="Times New Roman" panose="02020603050405020304" pitchFamily="18" charset="0"/>
                  <a:cs typeface="Times New Roman" panose="02020603050405020304" pitchFamily="18" charset="0"/>
                </a:rPr>
                <a:t>Fluoro</a:t>
              </a:r>
              <a:r>
                <a:rPr lang="en-GB" sz="3200" b="1" dirty="0">
                  <a:latin typeface="Times New Roman" panose="02020603050405020304" pitchFamily="18" charset="0"/>
                  <a:cs typeface="Times New Roman" panose="02020603050405020304" pitchFamily="18" charset="0"/>
                </a:rPr>
                <a:t>-Magnetic Nanoparticles </a:t>
              </a:r>
            </a:p>
          </p:txBody>
        </p:sp>
        <p:sp>
          <p:nvSpPr>
            <p:cNvPr id="5" name="TextBox 4">
              <a:extLst>
                <a:ext uri="{FF2B5EF4-FFF2-40B4-BE49-F238E27FC236}">
                  <a16:creationId xmlns:a16="http://schemas.microsoft.com/office/drawing/2014/main" id="{46917CCF-08D7-4EDD-8267-01FE02EAFBF9}"/>
                </a:ext>
              </a:extLst>
            </p:cNvPr>
            <p:cNvSpPr txBox="1"/>
            <p:nvPr/>
          </p:nvSpPr>
          <p:spPr>
            <a:xfrm>
              <a:off x="535660" y="8501507"/>
              <a:ext cx="9804287"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Fabrication and characterization of </a:t>
              </a:r>
              <a:r>
                <a:rPr lang="en-GB" sz="2800" dirty="0" err="1">
                  <a:latin typeface="Times New Roman" panose="02020603050405020304" pitchFamily="18" charset="0"/>
                  <a:cs typeface="Times New Roman" panose="02020603050405020304" pitchFamily="18" charset="0"/>
                </a:rPr>
                <a:t>Fluoro</a:t>
              </a:r>
              <a:r>
                <a:rPr lang="en-GB" sz="2800" dirty="0">
                  <a:latin typeface="Times New Roman" panose="02020603050405020304" pitchFamily="18" charset="0"/>
                  <a:cs typeface="Times New Roman" panose="02020603050405020304" pitchFamily="18" charset="0"/>
                </a:rPr>
                <a:t>-Magnetic nanoparticles </a:t>
              </a:r>
            </a:p>
          </p:txBody>
        </p:sp>
        <p:grpSp>
          <p:nvGrpSpPr>
            <p:cNvPr id="7" name="Group 6">
              <a:extLst>
                <a:ext uri="{FF2B5EF4-FFF2-40B4-BE49-F238E27FC236}">
                  <a16:creationId xmlns:a16="http://schemas.microsoft.com/office/drawing/2014/main" id="{B72256BE-C1F3-45B4-85E6-47F926547005}"/>
                </a:ext>
              </a:extLst>
            </p:cNvPr>
            <p:cNvGrpSpPr/>
            <p:nvPr/>
          </p:nvGrpSpPr>
          <p:grpSpPr>
            <a:xfrm>
              <a:off x="6673238" y="0"/>
              <a:ext cx="4853317" cy="5515105"/>
              <a:chOff x="6673238" y="0"/>
              <a:chExt cx="4853317" cy="5515105"/>
            </a:xfrm>
          </p:grpSpPr>
          <p:graphicFrame>
            <p:nvGraphicFramePr>
              <p:cNvPr id="41" name="Object 3">
                <a:extLst>
                  <a:ext uri="{FF2B5EF4-FFF2-40B4-BE49-F238E27FC236}">
                    <a16:creationId xmlns:a16="http://schemas.microsoft.com/office/drawing/2014/main" id="{E7750835-E50C-4DBB-ACA9-0066B0B8BA78}"/>
                  </a:ext>
                </a:extLst>
              </p:cNvPr>
              <p:cNvGraphicFramePr>
                <a:graphicFrameLocks noChangeAspect="1"/>
              </p:cNvGraphicFramePr>
              <p:nvPr>
                <p:extLst>
                  <p:ext uri="{D42A27DB-BD31-4B8C-83A1-F6EECF244321}">
                    <p14:modId xmlns:p14="http://schemas.microsoft.com/office/powerpoint/2010/main" val="1136939354"/>
                  </p:ext>
                </p:extLst>
              </p:nvPr>
            </p:nvGraphicFramePr>
            <p:xfrm>
              <a:off x="6673238" y="0"/>
              <a:ext cx="4853317" cy="5515105"/>
            </p:xfrm>
            <a:graphic>
              <a:graphicData uri="http://schemas.openxmlformats.org/presentationml/2006/ole">
                <mc:AlternateContent xmlns:mc="http://schemas.openxmlformats.org/markup-compatibility/2006">
                  <mc:Choice xmlns:v="urn:schemas-microsoft-com:vml" Requires="v">
                    <p:oleObj spid="_x0000_s1764" name="Graph" r:id="rId17" imgW="2900680" imgH="4133427" progId="Origin50.Graph">
                      <p:embed/>
                    </p:oleObj>
                  </mc:Choice>
                  <mc:Fallback>
                    <p:oleObj name="Graph" r:id="rId17" imgW="2900680" imgH="4133427" progId="Origin50.Graph">
                      <p:embed/>
                      <p:pic>
                        <p:nvPicPr>
                          <p:cNvPr id="3075" name="Object 3">
                            <a:extLst>
                              <a:ext uri="{FF2B5EF4-FFF2-40B4-BE49-F238E27FC236}">
                                <a16:creationId xmlns:a16="http://schemas.microsoft.com/office/drawing/2014/main" id="{21660387-CC38-4322-9956-7A9E8F4EAB4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73238" y="0"/>
                            <a:ext cx="4853317" cy="5515105"/>
                          </a:xfrm>
                          <a:prstGeom prst="rect">
                            <a:avLst/>
                          </a:prstGeom>
                          <a:noFill/>
                          <a:ln>
                            <a:noFill/>
                          </a:ln>
                        </p:spPr>
                      </p:pic>
                    </p:oleObj>
                  </mc:Fallback>
                </mc:AlternateContent>
              </a:graphicData>
            </a:graphic>
          </p:graphicFrame>
          <p:sp>
            <p:nvSpPr>
              <p:cNvPr id="6" name="Rectangle 5">
                <a:extLst>
                  <a:ext uri="{FF2B5EF4-FFF2-40B4-BE49-F238E27FC236}">
                    <a16:creationId xmlns:a16="http://schemas.microsoft.com/office/drawing/2014/main" id="{05781754-4440-4B26-BCE2-3CFF6CC91E31}"/>
                  </a:ext>
                </a:extLst>
              </p:cNvPr>
              <p:cNvSpPr/>
              <p:nvPr/>
            </p:nvSpPr>
            <p:spPr>
              <a:xfrm>
                <a:off x="9684532" y="1559370"/>
                <a:ext cx="417095" cy="1095894"/>
              </a:xfrm>
              <a:prstGeom prst="rect">
                <a:avLst/>
              </a:prstGeom>
              <a:noFill/>
              <a:ln w="28575" cmpd="dbl">
                <a:solidFill>
                  <a:srgbClr val="FF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078682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F06704-2ADF-4F2B-B9B1-6CAB494A3F40}"/>
              </a:ext>
            </a:extLst>
          </p:cNvPr>
          <p:cNvGrpSpPr/>
          <p:nvPr/>
        </p:nvGrpSpPr>
        <p:grpSpPr>
          <a:xfrm>
            <a:off x="0" y="222206"/>
            <a:ext cx="12005101" cy="8534933"/>
            <a:chOff x="0" y="222206"/>
            <a:chExt cx="12005101" cy="8534933"/>
          </a:xfrm>
        </p:grpSpPr>
        <p:grpSp>
          <p:nvGrpSpPr>
            <p:cNvPr id="5" name="Group 7175">
              <a:extLst>
                <a:ext uri="{FF2B5EF4-FFF2-40B4-BE49-F238E27FC236}">
                  <a16:creationId xmlns:a16="http://schemas.microsoft.com/office/drawing/2014/main" id="{5EC81D0F-E636-47F0-9EFE-621AD5EDB7EE}"/>
                </a:ext>
              </a:extLst>
            </p:cNvPr>
            <p:cNvGrpSpPr>
              <a:grpSpLocks/>
            </p:cNvGrpSpPr>
            <p:nvPr/>
          </p:nvGrpSpPr>
          <p:grpSpPr bwMode="auto">
            <a:xfrm>
              <a:off x="8341579" y="222206"/>
              <a:ext cx="3588498" cy="3661996"/>
              <a:chOff x="3102749" y="738321"/>
              <a:chExt cx="3460639" cy="3849554"/>
            </a:xfrm>
          </p:grpSpPr>
          <p:grpSp>
            <p:nvGrpSpPr>
              <p:cNvPr id="6" name="Group 3">
                <a:extLst>
                  <a:ext uri="{FF2B5EF4-FFF2-40B4-BE49-F238E27FC236}">
                    <a16:creationId xmlns:a16="http://schemas.microsoft.com/office/drawing/2014/main" id="{2E02A5FC-140B-4A01-9E50-A4B909934F84}"/>
                  </a:ext>
                </a:extLst>
              </p:cNvPr>
              <p:cNvGrpSpPr>
                <a:grpSpLocks/>
              </p:cNvGrpSpPr>
              <p:nvPr/>
            </p:nvGrpSpPr>
            <p:grpSpPr bwMode="auto">
              <a:xfrm>
                <a:off x="3145972" y="738321"/>
                <a:ext cx="2442630" cy="3664888"/>
                <a:chOff x="-741197" y="774826"/>
                <a:chExt cx="5757636" cy="4714349"/>
              </a:xfrm>
            </p:grpSpPr>
            <p:sp>
              <p:nvSpPr>
                <p:cNvPr id="29" name="TextBox 5">
                  <a:extLst>
                    <a:ext uri="{FF2B5EF4-FFF2-40B4-BE49-F238E27FC236}">
                      <a16:creationId xmlns:a16="http://schemas.microsoft.com/office/drawing/2014/main" id="{9EC0B0E3-470D-4299-9698-C5295B8932FF}"/>
                    </a:ext>
                  </a:extLst>
                </p:cNvPr>
                <p:cNvSpPr txBox="1">
                  <a:spLocks noChangeArrowheads="1"/>
                </p:cNvSpPr>
                <p:nvPr/>
              </p:nvSpPr>
              <p:spPr bwMode="auto">
                <a:xfrm>
                  <a:off x="4321611" y="782265"/>
                  <a:ext cx="694828" cy="475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1</a:t>
                  </a:r>
                  <a:endParaRPr lang="en-US" altLang="en-US" b="1">
                    <a:latin typeface="Times New Roman" panose="02020603050405020304" pitchFamily="18" charset="0"/>
                    <a:cs typeface="Times New Roman" panose="02020603050405020304" pitchFamily="18" charset="0"/>
                  </a:endParaRPr>
                </a:p>
              </p:txBody>
            </p:sp>
            <p:sp>
              <p:nvSpPr>
                <p:cNvPr id="30" name="TextBox 6">
                  <a:extLst>
                    <a:ext uri="{FF2B5EF4-FFF2-40B4-BE49-F238E27FC236}">
                      <a16:creationId xmlns:a16="http://schemas.microsoft.com/office/drawing/2014/main" id="{6558F883-617A-4E60-BFBD-A7F5BD8F3FA6}"/>
                    </a:ext>
                  </a:extLst>
                </p:cNvPr>
                <p:cNvSpPr txBox="1">
                  <a:spLocks noChangeArrowheads="1"/>
                </p:cNvSpPr>
                <p:nvPr/>
              </p:nvSpPr>
              <p:spPr bwMode="auto">
                <a:xfrm>
                  <a:off x="3596134" y="774826"/>
                  <a:ext cx="513582" cy="475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2</a:t>
                  </a:r>
                  <a:endParaRPr lang="en-US" altLang="en-US" b="1">
                    <a:latin typeface="Times New Roman" panose="02020603050405020304" pitchFamily="18" charset="0"/>
                    <a:cs typeface="Times New Roman" panose="02020603050405020304" pitchFamily="18" charset="0"/>
                  </a:endParaRPr>
                </a:p>
              </p:txBody>
            </p:sp>
            <p:sp>
              <p:nvSpPr>
                <p:cNvPr id="31" name="TextBox 7">
                  <a:extLst>
                    <a:ext uri="{FF2B5EF4-FFF2-40B4-BE49-F238E27FC236}">
                      <a16:creationId xmlns:a16="http://schemas.microsoft.com/office/drawing/2014/main" id="{BA9C5577-2984-49B5-AEC9-5667CB01C82C}"/>
                    </a:ext>
                  </a:extLst>
                </p:cNvPr>
                <p:cNvSpPr txBox="1">
                  <a:spLocks noChangeArrowheads="1"/>
                </p:cNvSpPr>
                <p:nvPr/>
              </p:nvSpPr>
              <p:spPr bwMode="auto">
                <a:xfrm>
                  <a:off x="2311156" y="782264"/>
                  <a:ext cx="478734" cy="475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3</a:t>
                  </a:r>
                  <a:endParaRPr lang="en-US" altLang="en-US" b="1">
                    <a:latin typeface="Times New Roman" panose="02020603050405020304" pitchFamily="18" charset="0"/>
                    <a:cs typeface="Times New Roman" panose="02020603050405020304" pitchFamily="18" charset="0"/>
                  </a:endParaRPr>
                </a:p>
              </p:txBody>
            </p:sp>
            <p:sp>
              <p:nvSpPr>
                <p:cNvPr id="32" name="TextBox 8">
                  <a:extLst>
                    <a:ext uri="{FF2B5EF4-FFF2-40B4-BE49-F238E27FC236}">
                      <a16:creationId xmlns:a16="http://schemas.microsoft.com/office/drawing/2014/main" id="{CED193CE-71E2-4747-A62F-CAC6F620F4D7}"/>
                    </a:ext>
                  </a:extLst>
                </p:cNvPr>
                <p:cNvSpPr txBox="1">
                  <a:spLocks noChangeArrowheads="1"/>
                </p:cNvSpPr>
                <p:nvPr/>
              </p:nvSpPr>
              <p:spPr bwMode="auto">
                <a:xfrm>
                  <a:off x="1432025" y="792502"/>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4</a:t>
                  </a:r>
                  <a:endParaRPr lang="en-US" altLang="en-US" b="1">
                    <a:latin typeface="Times New Roman" panose="02020603050405020304" pitchFamily="18" charset="0"/>
                    <a:cs typeface="Times New Roman" panose="02020603050405020304" pitchFamily="18" charset="0"/>
                  </a:endParaRPr>
                </a:p>
              </p:txBody>
            </p:sp>
            <p:sp>
              <p:nvSpPr>
                <p:cNvPr id="33" name="TextBox 9">
                  <a:extLst>
                    <a:ext uri="{FF2B5EF4-FFF2-40B4-BE49-F238E27FC236}">
                      <a16:creationId xmlns:a16="http://schemas.microsoft.com/office/drawing/2014/main" id="{C78A59C3-83B7-4C09-97CE-8CDBD909E62B}"/>
                    </a:ext>
                  </a:extLst>
                </p:cNvPr>
                <p:cNvSpPr txBox="1">
                  <a:spLocks noChangeArrowheads="1"/>
                </p:cNvSpPr>
                <p:nvPr/>
              </p:nvSpPr>
              <p:spPr bwMode="auto">
                <a:xfrm>
                  <a:off x="413661" y="795301"/>
                  <a:ext cx="394051" cy="475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5</a:t>
                  </a:r>
                  <a:endParaRPr lang="en-US" altLang="en-US" b="1">
                    <a:latin typeface="Times New Roman" panose="02020603050405020304" pitchFamily="18" charset="0"/>
                    <a:cs typeface="Times New Roman" panose="02020603050405020304" pitchFamily="18" charset="0"/>
                  </a:endParaRPr>
                </a:p>
              </p:txBody>
            </p:sp>
            <p:sp>
              <p:nvSpPr>
                <p:cNvPr id="34" name="TextBox 10">
                  <a:extLst>
                    <a:ext uri="{FF2B5EF4-FFF2-40B4-BE49-F238E27FC236}">
                      <a16:creationId xmlns:a16="http://schemas.microsoft.com/office/drawing/2014/main" id="{8F6C1F4F-8B51-4A08-9419-8D913EFD3DBF}"/>
                    </a:ext>
                  </a:extLst>
                </p:cNvPr>
                <p:cNvSpPr txBox="1">
                  <a:spLocks noChangeArrowheads="1"/>
                </p:cNvSpPr>
                <p:nvPr/>
              </p:nvSpPr>
              <p:spPr bwMode="auto">
                <a:xfrm>
                  <a:off x="-741197" y="795301"/>
                  <a:ext cx="513582" cy="475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6</a:t>
                  </a:r>
                  <a:endParaRPr lang="en-US" altLang="en-US" b="1">
                    <a:latin typeface="Times New Roman" panose="02020603050405020304" pitchFamily="18" charset="0"/>
                    <a:cs typeface="Times New Roman" panose="02020603050405020304" pitchFamily="18" charset="0"/>
                  </a:endParaRPr>
                </a:p>
              </p:txBody>
            </p:sp>
            <p:sp>
              <p:nvSpPr>
                <p:cNvPr id="35" name="TextBox 11">
                  <a:extLst>
                    <a:ext uri="{FF2B5EF4-FFF2-40B4-BE49-F238E27FC236}">
                      <a16:creationId xmlns:a16="http://schemas.microsoft.com/office/drawing/2014/main" id="{05C5A0DB-7B19-4A71-9A08-829AF5694AC8}"/>
                    </a:ext>
                  </a:extLst>
                </p:cNvPr>
                <p:cNvSpPr txBox="1">
                  <a:spLocks noChangeArrowheads="1"/>
                </p:cNvSpPr>
                <p:nvPr/>
              </p:nvSpPr>
              <p:spPr bwMode="auto">
                <a:xfrm>
                  <a:off x="458340" y="511984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US" altLang="en-US">
                    <a:latin typeface="Times New Roman" panose="02020603050405020304" pitchFamily="18" charset="0"/>
                    <a:cs typeface="Times New Roman" panose="02020603050405020304" pitchFamily="18" charset="0"/>
                  </a:endParaRPr>
                </a:p>
              </p:txBody>
            </p:sp>
          </p:grpSp>
          <p:grpSp>
            <p:nvGrpSpPr>
              <p:cNvPr id="7" name="Group 7172">
                <a:extLst>
                  <a:ext uri="{FF2B5EF4-FFF2-40B4-BE49-F238E27FC236}">
                    <a16:creationId xmlns:a16="http://schemas.microsoft.com/office/drawing/2014/main" id="{51E07161-B7E0-41A9-B526-1BABDF9DFF1E}"/>
                  </a:ext>
                </a:extLst>
              </p:cNvPr>
              <p:cNvGrpSpPr>
                <a:grpSpLocks/>
              </p:cNvGrpSpPr>
              <p:nvPr/>
            </p:nvGrpSpPr>
            <p:grpSpPr bwMode="auto">
              <a:xfrm>
                <a:off x="3102749" y="1043806"/>
                <a:ext cx="3460639" cy="3544069"/>
                <a:chOff x="2669430" y="1303025"/>
                <a:chExt cx="3460639" cy="3544069"/>
              </a:xfrm>
            </p:grpSpPr>
            <p:pic>
              <p:nvPicPr>
                <p:cNvPr id="8" name="Picture 2">
                  <a:extLst>
                    <a:ext uri="{FF2B5EF4-FFF2-40B4-BE49-F238E27FC236}">
                      <a16:creationId xmlns:a16="http://schemas.microsoft.com/office/drawing/2014/main" id="{CF57E217-FA5C-431E-BC9C-1702445A5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430" y="1303025"/>
                  <a:ext cx="2804308" cy="3422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cxnSp>
              <p:nvCxnSpPr>
                <p:cNvPr id="9" name="Straight Connector 15">
                  <a:extLst>
                    <a:ext uri="{FF2B5EF4-FFF2-40B4-BE49-F238E27FC236}">
                      <a16:creationId xmlns:a16="http://schemas.microsoft.com/office/drawing/2014/main" id="{9373A641-581C-47A5-8B69-3F922D621DF4}"/>
                    </a:ext>
                  </a:extLst>
                </p:cNvPr>
                <p:cNvCxnSpPr/>
                <p:nvPr/>
              </p:nvCxnSpPr>
              <p:spPr>
                <a:xfrm flipH="1">
                  <a:off x="5334359" y="1567132"/>
                  <a:ext cx="301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18">
                  <a:extLst>
                    <a:ext uri="{FF2B5EF4-FFF2-40B4-BE49-F238E27FC236}">
                      <a16:creationId xmlns:a16="http://schemas.microsoft.com/office/drawing/2014/main" id="{17B3255E-EAC2-4E49-B131-3660B4F919AD}"/>
                    </a:ext>
                  </a:extLst>
                </p:cNvPr>
                <p:cNvCxnSpPr/>
                <p:nvPr/>
              </p:nvCxnSpPr>
              <p:spPr>
                <a:xfrm flipH="1">
                  <a:off x="5323192" y="1799407"/>
                  <a:ext cx="301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9">
                  <a:extLst>
                    <a:ext uri="{FF2B5EF4-FFF2-40B4-BE49-F238E27FC236}">
                      <a16:creationId xmlns:a16="http://schemas.microsoft.com/office/drawing/2014/main" id="{FECB3240-E833-4B9E-9D9B-BFDDAD7C2107}"/>
                    </a:ext>
                  </a:extLst>
                </p:cNvPr>
                <p:cNvCxnSpPr/>
                <p:nvPr/>
              </p:nvCxnSpPr>
              <p:spPr>
                <a:xfrm flipH="1">
                  <a:off x="5323192" y="2132286"/>
                  <a:ext cx="301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20">
                  <a:extLst>
                    <a:ext uri="{FF2B5EF4-FFF2-40B4-BE49-F238E27FC236}">
                      <a16:creationId xmlns:a16="http://schemas.microsoft.com/office/drawing/2014/main" id="{B7A75CD1-429F-4331-98FD-37076B2B6307}"/>
                    </a:ext>
                  </a:extLst>
                </p:cNvPr>
                <p:cNvCxnSpPr/>
                <p:nvPr/>
              </p:nvCxnSpPr>
              <p:spPr>
                <a:xfrm flipH="1">
                  <a:off x="5324587" y="2348287"/>
                  <a:ext cx="300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21">
                  <a:extLst>
                    <a:ext uri="{FF2B5EF4-FFF2-40B4-BE49-F238E27FC236}">
                      <a16:creationId xmlns:a16="http://schemas.microsoft.com/office/drawing/2014/main" id="{7BA99FB9-9FB8-45B9-88A6-BB15197E02A0}"/>
                    </a:ext>
                  </a:extLst>
                </p:cNvPr>
                <p:cNvCxnSpPr/>
                <p:nvPr/>
              </p:nvCxnSpPr>
              <p:spPr>
                <a:xfrm flipH="1">
                  <a:off x="5324587" y="3014044"/>
                  <a:ext cx="300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22">
                  <a:extLst>
                    <a:ext uri="{FF2B5EF4-FFF2-40B4-BE49-F238E27FC236}">
                      <a16:creationId xmlns:a16="http://schemas.microsoft.com/office/drawing/2014/main" id="{36F0B7F9-E4B6-454E-A2ED-C655DCE64F5B}"/>
                    </a:ext>
                  </a:extLst>
                </p:cNvPr>
                <p:cNvCxnSpPr/>
                <p:nvPr/>
              </p:nvCxnSpPr>
              <p:spPr>
                <a:xfrm flipH="1">
                  <a:off x="5334359" y="3500786"/>
                  <a:ext cx="301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23">
                  <a:extLst>
                    <a:ext uri="{FF2B5EF4-FFF2-40B4-BE49-F238E27FC236}">
                      <a16:creationId xmlns:a16="http://schemas.microsoft.com/office/drawing/2014/main" id="{C0B94C24-6F4B-459D-B28F-0FDF94E3FE85}"/>
                    </a:ext>
                  </a:extLst>
                </p:cNvPr>
                <p:cNvCxnSpPr/>
                <p:nvPr/>
              </p:nvCxnSpPr>
              <p:spPr>
                <a:xfrm flipH="1">
                  <a:off x="5429286" y="4292297"/>
                  <a:ext cx="301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24">
                  <a:extLst>
                    <a:ext uri="{FF2B5EF4-FFF2-40B4-BE49-F238E27FC236}">
                      <a16:creationId xmlns:a16="http://schemas.microsoft.com/office/drawing/2014/main" id="{33FD07F0-6247-4897-B27F-92CD9F289F40}"/>
                    </a:ext>
                  </a:extLst>
                </p:cNvPr>
                <p:cNvCxnSpPr/>
                <p:nvPr/>
              </p:nvCxnSpPr>
              <p:spPr>
                <a:xfrm flipH="1">
                  <a:off x="5473958" y="4724299"/>
                  <a:ext cx="300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7">
                  <a:extLst>
                    <a:ext uri="{FF2B5EF4-FFF2-40B4-BE49-F238E27FC236}">
                      <a16:creationId xmlns:a16="http://schemas.microsoft.com/office/drawing/2014/main" id="{E7241F5B-BF36-4414-A7DE-939145D9237B}"/>
                    </a:ext>
                  </a:extLst>
                </p:cNvPr>
                <p:cNvSpPr txBox="1">
                  <a:spLocks noChangeArrowheads="1"/>
                </p:cNvSpPr>
                <p:nvPr/>
              </p:nvSpPr>
              <p:spPr bwMode="auto">
                <a:xfrm>
                  <a:off x="5580111" y="1382789"/>
                  <a:ext cx="5357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200</a:t>
                  </a:r>
                  <a:endParaRPr lang="en-US" altLang="en-US" b="1">
                    <a:latin typeface="Times New Roman" panose="02020603050405020304" pitchFamily="18" charset="0"/>
                    <a:cs typeface="Times New Roman" panose="02020603050405020304" pitchFamily="18" charset="0"/>
                  </a:endParaRPr>
                </a:p>
              </p:txBody>
            </p:sp>
            <p:sp>
              <p:nvSpPr>
                <p:cNvPr id="18" name="TextBox 25">
                  <a:extLst>
                    <a:ext uri="{FF2B5EF4-FFF2-40B4-BE49-F238E27FC236}">
                      <a16:creationId xmlns:a16="http://schemas.microsoft.com/office/drawing/2014/main" id="{92772976-612C-48DF-86C5-D074FBB112F9}"/>
                    </a:ext>
                  </a:extLst>
                </p:cNvPr>
                <p:cNvSpPr txBox="1">
                  <a:spLocks noChangeArrowheads="1"/>
                </p:cNvSpPr>
                <p:nvPr/>
              </p:nvSpPr>
              <p:spPr bwMode="auto">
                <a:xfrm>
                  <a:off x="5580111" y="1615293"/>
                  <a:ext cx="5357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150</a:t>
                  </a:r>
                  <a:endParaRPr lang="en-US" altLang="en-US" b="1">
                    <a:latin typeface="Times New Roman" panose="02020603050405020304" pitchFamily="18" charset="0"/>
                    <a:cs typeface="Times New Roman" panose="02020603050405020304" pitchFamily="18" charset="0"/>
                  </a:endParaRPr>
                </a:p>
              </p:txBody>
            </p:sp>
            <p:sp>
              <p:nvSpPr>
                <p:cNvPr id="19" name="TextBox 26">
                  <a:extLst>
                    <a:ext uri="{FF2B5EF4-FFF2-40B4-BE49-F238E27FC236}">
                      <a16:creationId xmlns:a16="http://schemas.microsoft.com/office/drawing/2014/main" id="{F95089DD-2FD6-40AE-B594-90BF5C0374EA}"/>
                    </a:ext>
                  </a:extLst>
                </p:cNvPr>
                <p:cNvSpPr txBox="1">
                  <a:spLocks noChangeArrowheads="1"/>
                </p:cNvSpPr>
                <p:nvPr/>
              </p:nvSpPr>
              <p:spPr bwMode="auto">
                <a:xfrm>
                  <a:off x="5594345" y="1948190"/>
                  <a:ext cx="5357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100</a:t>
                  </a:r>
                  <a:endParaRPr lang="en-US" altLang="en-US" b="1">
                    <a:latin typeface="Times New Roman" panose="02020603050405020304" pitchFamily="18" charset="0"/>
                    <a:cs typeface="Times New Roman" panose="02020603050405020304" pitchFamily="18" charset="0"/>
                  </a:endParaRPr>
                </a:p>
              </p:txBody>
            </p:sp>
            <p:sp>
              <p:nvSpPr>
                <p:cNvPr id="20" name="TextBox 27">
                  <a:extLst>
                    <a:ext uri="{FF2B5EF4-FFF2-40B4-BE49-F238E27FC236}">
                      <a16:creationId xmlns:a16="http://schemas.microsoft.com/office/drawing/2014/main" id="{B6BBB5DE-0335-4E3E-AC57-E952431AE750}"/>
                    </a:ext>
                  </a:extLst>
                </p:cNvPr>
                <p:cNvSpPr txBox="1">
                  <a:spLocks noChangeArrowheads="1"/>
                </p:cNvSpPr>
                <p:nvPr/>
              </p:nvSpPr>
              <p:spPr bwMode="auto">
                <a:xfrm>
                  <a:off x="5664439" y="2164214"/>
                  <a:ext cx="4187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75</a:t>
                  </a:r>
                  <a:endParaRPr lang="en-US" altLang="en-US" b="1">
                    <a:latin typeface="Times New Roman" panose="02020603050405020304" pitchFamily="18" charset="0"/>
                    <a:cs typeface="Times New Roman" panose="02020603050405020304" pitchFamily="18" charset="0"/>
                  </a:endParaRPr>
                </a:p>
              </p:txBody>
            </p:sp>
            <p:sp>
              <p:nvSpPr>
                <p:cNvPr id="21" name="TextBox 28">
                  <a:extLst>
                    <a:ext uri="{FF2B5EF4-FFF2-40B4-BE49-F238E27FC236}">
                      <a16:creationId xmlns:a16="http://schemas.microsoft.com/office/drawing/2014/main" id="{33DACBB4-593F-4004-9DE8-967111BA8FBC}"/>
                    </a:ext>
                  </a:extLst>
                </p:cNvPr>
                <p:cNvSpPr txBox="1">
                  <a:spLocks noChangeArrowheads="1"/>
                </p:cNvSpPr>
                <p:nvPr/>
              </p:nvSpPr>
              <p:spPr bwMode="auto">
                <a:xfrm>
                  <a:off x="5638621" y="2829418"/>
                  <a:ext cx="4187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50</a:t>
                  </a:r>
                  <a:endParaRPr lang="en-US" altLang="en-US" b="1">
                    <a:latin typeface="Times New Roman" panose="02020603050405020304" pitchFamily="18" charset="0"/>
                    <a:cs typeface="Times New Roman" panose="02020603050405020304" pitchFamily="18" charset="0"/>
                  </a:endParaRPr>
                </a:p>
              </p:txBody>
            </p:sp>
            <p:sp>
              <p:nvSpPr>
                <p:cNvPr id="22" name="TextBox 29">
                  <a:extLst>
                    <a:ext uri="{FF2B5EF4-FFF2-40B4-BE49-F238E27FC236}">
                      <a16:creationId xmlns:a16="http://schemas.microsoft.com/office/drawing/2014/main" id="{6C2BDB30-9D4D-42F3-A1D6-932A7878CA06}"/>
                    </a:ext>
                  </a:extLst>
                </p:cNvPr>
                <p:cNvSpPr txBox="1">
                  <a:spLocks noChangeArrowheads="1"/>
                </p:cNvSpPr>
                <p:nvPr/>
              </p:nvSpPr>
              <p:spPr bwMode="auto">
                <a:xfrm>
                  <a:off x="5652855" y="3326005"/>
                  <a:ext cx="4187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37</a:t>
                  </a:r>
                  <a:endParaRPr lang="en-US" altLang="en-US" b="1">
                    <a:latin typeface="Times New Roman" panose="02020603050405020304" pitchFamily="18" charset="0"/>
                    <a:cs typeface="Times New Roman" panose="02020603050405020304" pitchFamily="18" charset="0"/>
                  </a:endParaRPr>
                </a:p>
              </p:txBody>
            </p:sp>
            <p:sp>
              <p:nvSpPr>
                <p:cNvPr id="23" name="TextBox 30">
                  <a:extLst>
                    <a:ext uri="{FF2B5EF4-FFF2-40B4-BE49-F238E27FC236}">
                      <a16:creationId xmlns:a16="http://schemas.microsoft.com/office/drawing/2014/main" id="{F7BC3F26-A820-4C60-9ABC-150294FD2F87}"/>
                    </a:ext>
                  </a:extLst>
                </p:cNvPr>
                <p:cNvSpPr txBox="1">
                  <a:spLocks noChangeArrowheads="1"/>
                </p:cNvSpPr>
                <p:nvPr/>
              </p:nvSpPr>
              <p:spPr bwMode="auto">
                <a:xfrm>
                  <a:off x="5697131" y="4108430"/>
                  <a:ext cx="4187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25</a:t>
                  </a:r>
                  <a:endParaRPr lang="en-US" altLang="en-US" b="1">
                    <a:latin typeface="Times New Roman" panose="02020603050405020304" pitchFamily="18" charset="0"/>
                    <a:cs typeface="Times New Roman" panose="02020603050405020304" pitchFamily="18" charset="0"/>
                  </a:endParaRPr>
                </a:p>
              </p:txBody>
            </p:sp>
            <p:sp>
              <p:nvSpPr>
                <p:cNvPr id="24" name="TextBox 7167">
                  <a:extLst>
                    <a:ext uri="{FF2B5EF4-FFF2-40B4-BE49-F238E27FC236}">
                      <a16:creationId xmlns:a16="http://schemas.microsoft.com/office/drawing/2014/main" id="{3C9466D2-A75A-423A-93DB-B899AE7630B9}"/>
                    </a:ext>
                  </a:extLst>
                </p:cNvPr>
                <p:cNvSpPr txBox="1">
                  <a:spLocks noChangeArrowheads="1"/>
                </p:cNvSpPr>
                <p:nvPr/>
              </p:nvSpPr>
              <p:spPr bwMode="auto">
                <a:xfrm>
                  <a:off x="5711365" y="4477762"/>
                  <a:ext cx="41870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latin typeface="Times New Roman" panose="02020603050405020304" pitchFamily="18" charset="0"/>
                      <a:cs typeface="Times New Roman" panose="02020603050405020304" pitchFamily="18" charset="0"/>
                    </a:rPr>
                    <a:t>15</a:t>
                  </a:r>
                  <a:endParaRPr lang="en-US" altLang="en-US" b="1">
                    <a:latin typeface="Times New Roman" panose="02020603050405020304" pitchFamily="18" charset="0"/>
                    <a:cs typeface="Times New Roman" panose="02020603050405020304" pitchFamily="18" charset="0"/>
                  </a:endParaRPr>
                </a:p>
              </p:txBody>
            </p:sp>
            <p:cxnSp>
              <p:nvCxnSpPr>
                <p:cNvPr id="25" name="Straight Arrow Connector 7170">
                  <a:extLst>
                    <a:ext uri="{FF2B5EF4-FFF2-40B4-BE49-F238E27FC236}">
                      <a16:creationId xmlns:a16="http://schemas.microsoft.com/office/drawing/2014/main" id="{8265C47B-D971-4782-A2F2-8916627B0918}"/>
                    </a:ext>
                  </a:extLst>
                </p:cNvPr>
                <p:cNvCxnSpPr/>
                <p:nvPr/>
              </p:nvCxnSpPr>
              <p:spPr>
                <a:xfrm flipV="1">
                  <a:off x="4706168" y="3014044"/>
                  <a:ext cx="0" cy="3121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35">
                  <a:extLst>
                    <a:ext uri="{FF2B5EF4-FFF2-40B4-BE49-F238E27FC236}">
                      <a16:creationId xmlns:a16="http://schemas.microsoft.com/office/drawing/2014/main" id="{35150A86-6615-4991-88D7-E1707436AB59}"/>
                    </a:ext>
                  </a:extLst>
                </p:cNvPr>
                <p:cNvCxnSpPr/>
                <p:nvPr/>
              </p:nvCxnSpPr>
              <p:spPr>
                <a:xfrm flipV="1">
                  <a:off x="2952815" y="3042153"/>
                  <a:ext cx="0" cy="3121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7171">
                  <a:extLst>
                    <a:ext uri="{FF2B5EF4-FFF2-40B4-BE49-F238E27FC236}">
                      <a16:creationId xmlns:a16="http://schemas.microsoft.com/office/drawing/2014/main" id="{CE55D0E2-F9B8-42C3-B807-7F9B594EA233}"/>
                    </a:ext>
                  </a:extLst>
                </p:cNvPr>
                <p:cNvSpPr txBox="1">
                  <a:spLocks noChangeArrowheads="1"/>
                </p:cNvSpPr>
                <p:nvPr/>
              </p:nvSpPr>
              <p:spPr bwMode="auto">
                <a:xfrm rot="-5400000">
                  <a:off x="4374637" y="3494296"/>
                  <a:ext cx="6639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00" b="1">
                      <a:latin typeface="Times New Roman" panose="02020603050405020304" pitchFamily="18" charset="0"/>
                      <a:cs typeface="Times New Roman" panose="02020603050405020304" pitchFamily="18" charset="0"/>
                    </a:rPr>
                    <a:t>ALK1</a:t>
                  </a:r>
                  <a:endParaRPr lang="en-US" altLang="en-US" sz="1400" b="1">
                    <a:latin typeface="Times New Roman" panose="02020603050405020304" pitchFamily="18" charset="0"/>
                    <a:cs typeface="Times New Roman" panose="02020603050405020304" pitchFamily="18" charset="0"/>
                  </a:endParaRPr>
                </a:p>
              </p:txBody>
            </p:sp>
            <p:sp>
              <p:nvSpPr>
                <p:cNvPr id="28" name="TextBox 37">
                  <a:extLst>
                    <a:ext uri="{FF2B5EF4-FFF2-40B4-BE49-F238E27FC236}">
                      <a16:creationId xmlns:a16="http://schemas.microsoft.com/office/drawing/2014/main" id="{2C6CBB0E-C1F5-438C-A7AC-541C978F16A3}"/>
                    </a:ext>
                  </a:extLst>
                </p:cNvPr>
                <p:cNvSpPr txBox="1">
                  <a:spLocks noChangeArrowheads="1"/>
                </p:cNvSpPr>
                <p:nvPr/>
              </p:nvSpPr>
              <p:spPr bwMode="auto">
                <a:xfrm rot="-5400000">
                  <a:off x="2620491" y="3582764"/>
                  <a:ext cx="6639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00" b="1">
                      <a:latin typeface="Times New Roman" panose="02020603050405020304" pitchFamily="18" charset="0"/>
                      <a:cs typeface="Times New Roman" panose="02020603050405020304" pitchFamily="18" charset="0"/>
                    </a:rPr>
                    <a:t>ALK1</a:t>
                  </a:r>
                  <a:endParaRPr lang="en-US" altLang="en-US" sz="1400" b="1">
                    <a:latin typeface="Times New Roman" panose="02020603050405020304" pitchFamily="18" charset="0"/>
                    <a:cs typeface="Times New Roman" panose="02020603050405020304" pitchFamily="18" charset="0"/>
                  </a:endParaRPr>
                </a:p>
              </p:txBody>
            </p:sp>
          </p:grpSp>
        </p:grpSp>
        <p:grpSp>
          <p:nvGrpSpPr>
            <p:cNvPr id="56" name="Group 55">
              <a:extLst>
                <a:ext uri="{FF2B5EF4-FFF2-40B4-BE49-F238E27FC236}">
                  <a16:creationId xmlns:a16="http://schemas.microsoft.com/office/drawing/2014/main" id="{89BB2DA5-3799-4A4B-98D0-96AD2E14ABED}"/>
                </a:ext>
              </a:extLst>
            </p:cNvPr>
            <p:cNvGrpSpPr/>
            <p:nvPr/>
          </p:nvGrpSpPr>
          <p:grpSpPr>
            <a:xfrm>
              <a:off x="3563414" y="248021"/>
              <a:ext cx="5164285" cy="3910093"/>
              <a:chOff x="-344488" y="628650"/>
              <a:chExt cx="6057497" cy="4797425"/>
            </a:xfrm>
          </p:grpSpPr>
          <p:graphicFrame>
            <p:nvGraphicFramePr>
              <p:cNvPr id="4" name="Object 5">
                <a:extLst>
                  <a:ext uri="{FF2B5EF4-FFF2-40B4-BE49-F238E27FC236}">
                    <a16:creationId xmlns:a16="http://schemas.microsoft.com/office/drawing/2014/main" id="{21001C88-BDB1-4604-843A-A1E3C9089010}"/>
                  </a:ext>
                </a:extLst>
              </p:cNvPr>
              <p:cNvGraphicFramePr>
                <a:graphicFrameLocks noChangeAspect="1"/>
              </p:cNvGraphicFramePr>
              <p:nvPr>
                <p:extLst>
                  <p:ext uri="{D42A27DB-BD31-4B8C-83A1-F6EECF244321}">
                    <p14:modId xmlns:p14="http://schemas.microsoft.com/office/powerpoint/2010/main" val="3577064350"/>
                  </p:ext>
                </p:extLst>
              </p:nvPr>
            </p:nvGraphicFramePr>
            <p:xfrm>
              <a:off x="-344488" y="628650"/>
              <a:ext cx="5910263" cy="4797425"/>
            </p:xfrm>
            <a:graphic>
              <a:graphicData uri="http://schemas.openxmlformats.org/presentationml/2006/ole">
                <mc:AlternateContent xmlns:mc="http://schemas.openxmlformats.org/markup-compatibility/2006">
                  <mc:Choice xmlns:v="urn:schemas-microsoft-com:vml" Requires="v">
                    <p:oleObj spid="_x0000_s2539" name="Graph" r:id="rId4" imgW="3590544" imgH="2912669" progId="Origin50.Graph">
                      <p:embed/>
                    </p:oleObj>
                  </mc:Choice>
                  <mc:Fallback>
                    <p:oleObj name="Graph" r:id="rId4" imgW="3590544" imgH="2912669" progId="Origin50.Graph">
                      <p:embed/>
                      <p:pic>
                        <p:nvPicPr>
                          <p:cNvPr id="5122" name="Object 5">
                            <a:extLst>
                              <a:ext uri="{FF2B5EF4-FFF2-40B4-BE49-F238E27FC236}">
                                <a16:creationId xmlns:a16="http://schemas.microsoft.com/office/drawing/2014/main" id="{8594D6E2-7728-4C5D-B3B8-5413DC2C0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628650"/>
                            <a:ext cx="5910263"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5">
                <a:extLst>
                  <a:ext uri="{FF2B5EF4-FFF2-40B4-BE49-F238E27FC236}">
                    <a16:creationId xmlns:a16="http://schemas.microsoft.com/office/drawing/2014/main" id="{599CB13A-4488-4732-8376-7EF91695E934}"/>
                  </a:ext>
                </a:extLst>
              </p:cNvPr>
              <p:cNvGraphicFramePr>
                <a:graphicFrameLocks noChangeAspect="1"/>
              </p:cNvGraphicFramePr>
              <p:nvPr>
                <p:extLst>
                  <p:ext uri="{D42A27DB-BD31-4B8C-83A1-F6EECF244321}">
                    <p14:modId xmlns:p14="http://schemas.microsoft.com/office/powerpoint/2010/main" val="295109653"/>
                  </p:ext>
                </p:extLst>
              </p:nvPr>
            </p:nvGraphicFramePr>
            <p:xfrm>
              <a:off x="1350559" y="1519225"/>
              <a:ext cx="4362450" cy="3071811"/>
            </p:xfrm>
            <a:graphic>
              <a:graphicData uri="http://schemas.openxmlformats.org/presentationml/2006/ole">
                <mc:AlternateContent xmlns:mc="http://schemas.openxmlformats.org/markup-compatibility/2006">
                  <mc:Choice xmlns:v="urn:schemas-microsoft-com:vml" Requires="v">
                    <p:oleObj spid="_x0000_s2540" name="Graph" r:id="rId6" imgW="31153100" imgH="21945600" progId="Origin50.Graph">
                      <p:embed/>
                    </p:oleObj>
                  </mc:Choice>
                  <mc:Fallback>
                    <p:oleObj name="Graph" r:id="rId6" imgW="31153100" imgH="21945600" progId="Origin50.Graph">
                      <p:embed/>
                      <p:pic>
                        <p:nvPicPr>
                          <p:cNvPr id="5126" name="Object 5">
                            <a:extLst>
                              <a:ext uri="{FF2B5EF4-FFF2-40B4-BE49-F238E27FC236}">
                                <a16:creationId xmlns:a16="http://schemas.microsoft.com/office/drawing/2014/main" id="{5AD0EF4D-5601-4C42-9C23-EB979D71BB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559" y="1519225"/>
                            <a:ext cx="4362450" cy="3071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7" name="Group 22">
              <a:extLst>
                <a:ext uri="{FF2B5EF4-FFF2-40B4-BE49-F238E27FC236}">
                  <a16:creationId xmlns:a16="http://schemas.microsoft.com/office/drawing/2014/main" id="{23705AE1-B489-4325-B4B2-C303CA03C62A}"/>
                </a:ext>
              </a:extLst>
            </p:cNvPr>
            <p:cNvGrpSpPr>
              <a:grpSpLocks/>
            </p:cNvGrpSpPr>
            <p:nvPr/>
          </p:nvGrpSpPr>
          <p:grpSpPr bwMode="auto">
            <a:xfrm>
              <a:off x="4212920" y="3935572"/>
              <a:ext cx="7792181" cy="4821567"/>
              <a:chOff x="96684" y="980003"/>
              <a:chExt cx="8677356" cy="4311381"/>
            </a:xfrm>
          </p:grpSpPr>
          <p:grpSp>
            <p:nvGrpSpPr>
              <p:cNvPr id="38" name="Group 16">
                <a:extLst>
                  <a:ext uri="{FF2B5EF4-FFF2-40B4-BE49-F238E27FC236}">
                    <a16:creationId xmlns:a16="http://schemas.microsoft.com/office/drawing/2014/main" id="{93362CD1-1EC7-4934-951C-7BF74FC844E7}"/>
                  </a:ext>
                </a:extLst>
              </p:cNvPr>
              <p:cNvGrpSpPr>
                <a:grpSpLocks/>
              </p:cNvGrpSpPr>
              <p:nvPr/>
            </p:nvGrpSpPr>
            <p:grpSpPr bwMode="auto">
              <a:xfrm>
                <a:off x="96684" y="980003"/>
                <a:ext cx="8677356" cy="4311381"/>
                <a:chOff x="96684" y="980003"/>
                <a:chExt cx="8677356" cy="4311381"/>
              </a:xfrm>
            </p:grpSpPr>
            <p:grpSp>
              <p:nvGrpSpPr>
                <p:cNvPr id="42" name="Group 14">
                  <a:extLst>
                    <a:ext uri="{FF2B5EF4-FFF2-40B4-BE49-F238E27FC236}">
                      <a16:creationId xmlns:a16="http://schemas.microsoft.com/office/drawing/2014/main" id="{EDD4721A-2E38-4E02-BC06-3CF9D91D2A90}"/>
                    </a:ext>
                  </a:extLst>
                </p:cNvPr>
                <p:cNvGrpSpPr>
                  <a:grpSpLocks/>
                </p:cNvGrpSpPr>
                <p:nvPr/>
              </p:nvGrpSpPr>
              <p:grpSpPr bwMode="auto">
                <a:xfrm>
                  <a:off x="96684" y="980003"/>
                  <a:ext cx="8677356" cy="4311381"/>
                  <a:chOff x="0" y="1353770"/>
                  <a:chExt cx="9848198" cy="4701983"/>
                </a:xfrm>
              </p:grpSpPr>
              <p:grpSp>
                <p:nvGrpSpPr>
                  <p:cNvPr id="46" name="Group 10">
                    <a:extLst>
                      <a:ext uri="{FF2B5EF4-FFF2-40B4-BE49-F238E27FC236}">
                        <a16:creationId xmlns:a16="http://schemas.microsoft.com/office/drawing/2014/main" id="{800218F7-4F01-43E2-B822-D2564E531F58}"/>
                      </a:ext>
                    </a:extLst>
                  </p:cNvPr>
                  <p:cNvGrpSpPr>
                    <a:grpSpLocks/>
                  </p:cNvGrpSpPr>
                  <p:nvPr/>
                </p:nvGrpSpPr>
                <p:grpSpPr bwMode="auto">
                  <a:xfrm>
                    <a:off x="0" y="1353770"/>
                    <a:ext cx="9848198" cy="4361922"/>
                    <a:chOff x="322210" y="1381243"/>
                    <a:chExt cx="9848198" cy="4361922"/>
                  </a:xfrm>
                </p:grpSpPr>
                <p:pic>
                  <p:nvPicPr>
                    <p:cNvPr id="50" name="Picture 4">
                      <a:extLst>
                        <a:ext uri="{FF2B5EF4-FFF2-40B4-BE49-F238E27FC236}">
                          <a16:creationId xmlns:a16="http://schemas.microsoft.com/office/drawing/2014/main" id="{90495ABB-E8D6-408A-8AEF-08B09A21346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150" y="1381243"/>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5">
                      <a:extLst>
                        <a:ext uri="{FF2B5EF4-FFF2-40B4-BE49-F238E27FC236}">
                          <a16:creationId xmlns:a16="http://schemas.microsoft.com/office/drawing/2014/main" id="{BE0B4883-7D96-45C7-B2C8-25A05A76C4E0}"/>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210" y="3583165"/>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 name="Picture 6">
                      <a:extLst>
                        <a:ext uri="{FF2B5EF4-FFF2-40B4-BE49-F238E27FC236}">
                          <a16:creationId xmlns:a16="http://schemas.microsoft.com/office/drawing/2014/main" id="{AFE9AFA2-ECB7-433C-B73E-0084B465C390}"/>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3716" y="1398060"/>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 name="Picture 7">
                      <a:extLst>
                        <a:ext uri="{FF2B5EF4-FFF2-40B4-BE49-F238E27FC236}">
                          <a16:creationId xmlns:a16="http://schemas.microsoft.com/office/drawing/2014/main" id="{CCC90F17-EDD0-4FED-AAE6-A86BC8F7A558}"/>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2883" y="3583165"/>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 name="Picture 8">
                      <a:extLst>
                        <a:ext uri="{FF2B5EF4-FFF2-40B4-BE49-F238E27FC236}">
                          <a16:creationId xmlns:a16="http://schemas.microsoft.com/office/drawing/2014/main" id="{C5BD9F44-DC26-48EE-8195-221F71460D7B}"/>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0408" y="1381243"/>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 name="Picture 9">
                      <a:extLst>
                        <a:ext uri="{FF2B5EF4-FFF2-40B4-BE49-F238E27FC236}">
                          <a16:creationId xmlns:a16="http://schemas.microsoft.com/office/drawing/2014/main" id="{2191D95C-A158-4157-89F2-24BFFCB05C5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2883" y="3562027"/>
                      <a:ext cx="3240000" cy="216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7" name="TextBox 11">
                    <a:extLst>
                      <a:ext uri="{FF2B5EF4-FFF2-40B4-BE49-F238E27FC236}">
                        <a16:creationId xmlns:a16="http://schemas.microsoft.com/office/drawing/2014/main" id="{892F739A-9522-4545-96AE-484599A13DBF}"/>
                      </a:ext>
                    </a:extLst>
                  </p:cNvPr>
                  <p:cNvSpPr txBox="1">
                    <a:spLocks noChangeArrowheads="1"/>
                  </p:cNvSpPr>
                  <p:nvPr/>
                </p:nvSpPr>
                <p:spPr bwMode="auto">
                  <a:xfrm>
                    <a:off x="249562" y="5715690"/>
                    <a:ext cx="2355803" cy="32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00" dirty="0">
                        <a:latin typeface="Times New Roman" panose="02020603050405020304" pitchFamily="18" charset="0"/>
                        <a:cs typeface="Times New Roman" panose="02020603050405020304" pitchFamily="18" charset="0"/>
                      </a:rPr>
                      <a:t>Cytoplasmic internalization </a:t>
                    </a:r>
                    <a:endParaRPr lang="en-US" altLang="en-US" sz="1400" dirty="0">
                      <a:latin typeface="Times New Roman" panose="02020603050405020304" pitchFamily="18" charset="0"/>
                      <a:cs typeface="Times New Roman" panose="02020603050405020304" pitchFamily="18" charset="0"/>
                    </a:endParaRPr>
                  </a:p>
                </p:txBody>
              </p:sp>
              <p:sp>
                <p:nvSpPr>
                  <p:cNvPr id="48" name="TextBox 12">
                    <a:extLst>
                      <a:ext uri="{FF2B5EF4-FFF2-40B4-BE49-F238E27FC236}">
                        <a16:creationId xmlns:a16="http://schemas.microsoft.com/office/drawing/2014/main" id="{029DF1AE-581A-4739-95FF-7F0716A9AF24}"/>
                      </a:ext>
                    </a:extLst>
                  </p:cNvPr>
                  <p:cNvSpPr txBox="1">
                    <a:spLocks noChangeArrowheads="1"/>
                  </p:cNvSpPr>
                  <p:nvPr/>
                </p:nvSpPr>
                <p:spPr bwMode="auto">
                  <a:xfrm>
                    <a:off x="3763967" y="5729784"/>
                    <a:ext cx="1995255" cy="32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00" dirty="0">
                        <a:latin typeface="Times New Roman" panose="02020603050405020304" pitchFamily="18" charset="0"/>
                        <a:cs typeface="Times New Roman" panose="02020603050405020304" pitchFamily="18" charset="0"/>
                      </a:rPr>
                      <a:t>Nuclear internalization </a:t>
                    </a:r>
                    <a:endParaRPr lang="en-US" altLang="en-US" sz="1400" dirty="0">
                      <a:latin typeface="Times New Roman" panose="02020603050405020304" pitchFamily="18" charset="0"/>
                      <a:cs typeface="Times New Roman" panose="02020603050405020304" pitchFamily="18" charset="0"/>
                    </a:endParaRPr>
                  </a:p>
                </p:txBody>
              </p:sp>
              <p:sp>
                <p:nvSpPr>
                  <p:cNvPr id="49" name="TextBox 13">
                    <a:extLst>
                      <a:ext uri="{FF2B5EF4-FFF2-40B4-BE49-F238E27FC236}">
                        <a16:creationId xmlns:a16="http://schemas.microsoft.com/office/drawing/2014/main" id="{16906DA7-334C-43F6-AC84-6C6B2601515A}"/>
                      </a:ext>
                    </a:extLst>
                  </p:cNvPr>
                  <p:cNvSpPr txBox="1">
                    <a:spLocks noChangeArrowheads="1"/>
                  </p:cNvSpPr>
                  <p:nvPr/>
                </p:nvSpPr>
                <p:spPr bwMode="auto">
                  <a:xfrm>
                    <a:off x="6917168" y="5715692"/>
                    <a:ext cx="2481654" cy="325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sz="1400" dirty="0">
                        <a:latin typeface="Times New Roman" panose="02020603050405020304" pitchFamily="18" charset="0"/>
                        <a:cs typeface="Times New Roman" panose="02020603050405020304" pitchFamily="18" charset="0"/>
                      </a:rPr>
                      <a:t>Mitochondrial internalization </a:t>
                    </a:r>
                    <a:endParaRPr lang="en-US" altLang="en-US" sz="1400" dirty="0">
                      <a:latin typeface="Times New Roman" panose="02020603050405020304" pitchFamily="18" charset="0"/>
                      <a:cs typeface="Times New Roman" panose="02020603050405020304" pitchFamily="18" charset="0"/>
                    </a:endParaRPr>
                  </a:p>
                </p:txBody>
              </p:sp>
            </p:grpSp>
            <p:sp>
              <p:nvSpPr>
                <p:cNvPr id="43" name="Rectangle 42">
                  <a:extLst>
                    <a:ext uri="{FF2B5EF4-FFF2-40B4-BE49-F238E27FC236}">
                      <a16:creationId xmlns:a16="http://schemas.microsoft.com/office/drawing/2014/main" id="{A50FA528-EFF3-40A1-9522-8EF15DDBCB44}"/>
                    </a:ext>
                  </a:extLst>
                </p:cNvPr>
                <p:cNvSpPr/>
                <p:nvPr/>
              </p:nvSpPr>
              <p:spPr>
                <a:xfrm>
                  <a:off x="5003507" y="1237399"/>
                  <a:ext cx="432455" cy="504130"/>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4" name="Rectangle 43">
                  <a:extLst>
                    <a:ext uri="{FF2B5EF4-FFF2-40B4-BE49-F238E27FC236}">
                      <a16:creationId xmlns:a16="http://schemas.microsoft.com/office/drawing/2014/main" id="{41B0C4E6-6590-4FD4-87AB-10F50C36D2BE}"/>
                    </a:ext>
                  </a:extLst>
                </p:cNvPr>
                <p:cNvSpPr/>
                <p:nvPr/>
              </p:nvSpPr>
              <p:spPr>
                <a:xfrm>
                  <a:off x="7091649" y="1741529"/>
                  <a:ext cx="498868" cy="463008"/>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5" name="Rectangle 44">
                  <a:extLst>
                    <a:ext uri="{FF2B5EF4-FFF2-40B4-BE49-F238E27FC236}">
                      <a16:creationId xmlns:a16="http://schemas.microsoft.com/office/drawing/2014/main" id="{430247E9-1156-492F-8F88-3E7EE71F654D}"/>
                    </a:ext>
                  </a:extLst>
                </p:cNvPr>
                <p:cNvSpPr/>
                <p:nvPr/>
              </p:nvSpPr>
              <p:spPr>
                <a:xfrm>
                  <a:off x="1139211" y="1564855"/>
                  <a:ext cx="437088" cy="353348"/>
                </a:xfrm>
                <a:prstGeom prst="rect">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39" name="TextBox 19">
                <a:extLst>
                  <a:ext uri="{FF2B5EF4-FFF2-40B4-BE49-F238E27FC236}">
                    <a16:creationId xmlns:a16="http://schemas.microsoft.com/office/drawing/2014/main" id="{E16ABE22-BF06-42D5-A419-888F48601DCE}"/>
                  </a:ext>
                </a:extLst>
              </p:cNvPr>
              <p:cNvSpPr txBox="1">
                <a:spLocks noChangeArrowheads="1"/>
              </p:cNvSpPr>
              <p:nvPr/>
            </p:nvSpPr>
            <p:spPr bwMode="auto">
              <a:xfrm>
                <a:off x="148617" y="989518"/>
                <a:ext cx="341840" cy="3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solidFill>
                      <a:schemeClr val="bg1"/>
                    </a:solidFill>
                    <a:latin typeface="Times New Roman" panose="02020603050405020304" pitchFamily="18" charset="0"/>
                    <a:cs typeface="Times New Roman" panose="02020603050405020304" pitchFamily="18" charset="0"/>
                  </a:rPr>
                  <a:t>A</a:t>
                </a:r>
                <a:endParaRPr lang="en-US" altLang="en-US" b="1">
                  <a:solidFill>
                    <a:schemeClr val="bg1"/>
                  </a:solidFill>
                  <a:latin typeface="Times New Roman" panose="02020603050405020304" pitchFamily="18" charset="0"/>
                  <a:cs typeface="Times New Roman" panose="02020603050405020304" pitchFamily="18" charset="0"/>
                </a:endParaRPr>
              </a:p>
            </p:txBody>
          </p:sp>
          <p:sp>
            <p:nvSpPr>
              <p:cNvPr id="40" name="TextBox 20">
                <a:extLst>
                  <a:ext uri="{FF2B5EF4-FFF2-40B4-BE49-F238E27FC236}">
                    <a16:creationId xmlns:a16="http://schemas.microsoft.com/office/drawing/2014/main" id="{5E69714A-D055-4908-A151-251F3AF17B2D}"/>
                  </a:ext>
                </a:extLst>
              </p:cNvPr>
              <p:cNvSpPr txBox="1">
                <a:spLocks noChangeArrowheads="1"/>
              </p:cNvSpPr>
              <p:nvPr/>
            </p:nvSpPr>
            <p:spPr bwMode="auto">
              <a:xfrm>
                <a:off x="3010628" y="989518"/>
                <a:ext cx="329437" cy="3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solidFill>
                      <a:srgbClr val="FFFFFF"/>
                    </a:solidFill>
                    <a:latin typeface="Times New Roman" panose="02020603050405020304" pitchFamily="18" charset="0"/>
                    <a:cs typeface="Times New Roman" panose="02020603050405020304" pitchFamily="18" charset="0"/>
                  </a:rPr>
                  <a:t>B</a:t>
                </a:r>
                <a:endParaRPr lang="en-US" altLang="en-US" b="1">
                  <a:solidFill>
                    <a:srgbClr val="FFFFFF"/>
                  </a:solidFill>
                  <a:latin typeface="Times New Roman" panose="02020603050405020304" pitchFamily="18" charset="0"/>
                  <a:cs typeface="Times New Roman" panose="02020603050405020304" pitchFamily="18" charset="0"/>
                </a:endParaRPr>
              </a:p>
            </p:txBody>
          </p:sp>
          <p:sp>
            <p:nvSpPr>
              <p:cNvPr id="41" name="TextBox 21">
                <a:extLst>
                  <a:ext uri="{FF2B5EF4-FFF2-40B4-BE49-F238E27FC236}">
                    <a16:creationId xmlns:a16="http://schemas.microsoft.com/office/drawing/2014/main" id="{D7E7BFA4-1B83-4080-ACCC-C69D9DBC3704}"/>
                  </a:ext>
                </a:extLst>
              </p:cNvPr>
              <p:cNvSpPr txBox="1">
                <a:spLocks noChangeArrowheads="1"/>
              </p:cNvSpPr>
              <p:nvPr/>
            </p:nvSpPr>
            <p:spPr bwMode="auto">
              <a:xfrm>
                <a:off x="5930944" y="1017221"/>
                <a:ext cx="341828" cy="3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it-IT" altLang="en-US" b="1">
                    <a:solidFill>
                      <a:srgbClr val="FFFFFF"/>
                    </a:solidFill>
                    <a:latin typeface="Times New Roman" panose="02020603050405020304" pitchFamily="18" charset="0"/>
                    <a:cs typeface="Times New Roman" panose="02020603050405020304" pitchFamily="18" charset="0"/>
                  </a:rPr>
                  <a:t>C</a:t>
                </a:r>
                <a:endParaRPr lang="en-US" altLang="en-US" b="1">
                  <a:solidFill>
                    <a:srgbClr val="FFFFFF"/>
                  </a:solidFill>
                  <a:latin typeface="Times New Roman" panose="02020603050405020304" pitchFamily="18" charset="0"/>
                  <a:cs typeface="Times New Roman" panose="02020603050405020304" pitchFamily="18" charset="0"/>
                </a:endParaRPr>
              </a:p>
            </p:txBody>
          </p:sp>
        </p:grpSp>
        <p:grpSp>
          <p:nvGrpSpPr>
            <p:cNvPr id="58" name="Group 19">
              <a:extLst>
                <a:ext uri="{FF2B5EF4-FFF2-40B4-BE49-F238E27FC236}">
                  <a16:creationId xmlns:a16="http://schemas.microsoft.com/office/drawing/2014/main" id="{110F830B-58AC-4C8D-992A-4285DC7DDD80}"/>
                </a:ext>
              </a:extLst>
            </p:cNvPr>
            <p:cNvGrpSpPr>
              <a:grpSpLocks/>
            </p:cNvGrpSpPr>
            <p:nvPr/>
          </p:nvGrpSpPr>
          <p:grpSpPr bwMode="auto">
            <a:xfrm>
              <a:off x="168411" y="5816399"/>
              <a:ext cx="4155831" cy="2836097"/>
              <a:chOff x="4629395" y="1258209"/>
              <a:chExt cx="4374131" cy="2835275"/>
            </a:xfrm>
          </p:grpSpPr>
          <p:pic>
            <p:nvPicPr>
              <p:cNvPr id="69" name="Picture 7">
                <a:extLst>
                  <a:ext uri="{FF2B5EF4-FFF2-40B4-BE49-F238E27FC236}">
                    <a16:creationId xmlns:a16="http://schemas.microsoft.com/office/drawing/2014/main" id="{407DF418-3D23-416C-96DE-450F1C4CC6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3458"/>
              <a:stretch>
                <a:fillRect/>
              </a:stretch>
            </p:blipFill>
            <p:spPr bwMode="auto">
              <a:xfrm>
                <a:off x="4629395" y="1258209"/>
                <a:ext cx="4293093" cy="2835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70" name="Group 34">
                <a:extLst>
                  <a:ext uri="{FF2B5EF4-FFF2-40B4-BE49-F238E27FC236}">
                    <a16:creationId xmlns:a16="http://schemas.microsoft.com/office/drawing/2014/main" id="{6211F78B-5985-42B6-B2C2-1320BFAD1401}"/>
                  </a:ext>
                </a:extLst>
              </p:cNvPr>
              <p:cNvGrpSpPr>
                <a:grpSpLocks/>
              </p:cNvGrpSpPr>
              <p:nvPr/>
            </p:nvGrpSpPr>
            <p:grpSpPr bwMode="auto">
              <a:xfrm>
                <a:off x="5153551" y="1950822"/>
                <a:ext cx="3849975" cy="1527040"/>
                <a:chOff x="4937820" y="2294072"/>
                <a:chExt cx="4262310" cy="1603548"/>
              </a:xfrm>
            </p:grpSpPr>
            <p:sp>
              <p:nvSpPr>
                <p:cNvPr id="72" name="TextBox 1">
                  <a:extLst>
                    <a:ext uri="{FF2B5EF4-FFF2-40B4-BE49-F238E27FC236}">
                      <a16:creationId xmlns:a16="http://schemas.microsoft.com/office/drawing/2014/main" id="{6E18DD3F-40DC-4501-9302-B022A4629900}"/>
                    </a:ext>
                  </a:extLst>
                </p:cNvPr>
                <p:cNvSpPr txBox="1">
                  <a:spLocks noChangeArrowheads="1"/>
                </p:cNvSpPr>
                <p:nvPr/>
              </p:nvSpPr>
              <p:spPr bwMode="auto">
                <a:xfrm>
                  <a:off x="8599471" y="3055422"/>
                  <a:ext cx="600659" cy="29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a:latin typeface="Times New Roman" panose="02020603050405020304" pitchFamily="18" charset="0"/>
                      <a:cs typeface="Times New Roman" panose="02020603050405020304" pitchFamily="18" charset="0"/>
                    </a:rPr>
                    <a:t>PEG</a:t>
                  </a:r>
                </a:p>
              </p:txBody>
            </p:sp>
            <p:sp>
              <p:nvSpPr>
                <p:cNvPr id="73" name="TextBox 1">
                  <a:extLst>
                    <a:ext uri="{FF2B5EF4-FFF2-40B4-BE49-F238E27FC236}">
                      <a16:creationId xmlns:a16="http://schemas.microsoft.com/office/drawing/2014/main" id="{C1059A60-34EC-4521-90EE-7442DAA7F380}"/>
                    </a:ext>
                  </a:extLst>
                </p:cNvPr>
                <p:cNvSpPr txBox="1">
                  <a:spLocks noChangeArrowheads="1"/>
                </p:cNvSpPr>
                <p:nvPr/>
              </p:nvSpPr>
              <p:spPr bwMode="auto">
                <a:xfrm>
                  <a:off x="7152055" y="2542245"/>
                  <a:ext cx="639457" cy="258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a:latin typeface="Times New Roman" panose="02020603050405020304" pitchFamily="18" charset="0"/>
                      <a:cs typeface="Times New Roman" panose="02020603050405020304" pitchFamily="18" charset="0"/>
                    </a:rPr>
                    <a:t>PEG</a:t>
                  </a:r>
                </a:p>
              </p:txBody>
            </p:sp>
            <p:sp>
              <p:nvSpPr>
                <p:cNvPr id="74" name="TextBox 1">
                  <a:extLst>
                    <a:ext uri="{FF2B5EF4-FFF2-40B4-BE49-F238E27FC236}">
                      <a16:creationId xmlns:a16="http://schemas.microsoft.com/office/drawing/2014/main" id="{C07039B0-9AA9-40A1-BF50-03CF59865271}"/>
                    </a:ext>
                  </a:extLst>
                </p:cNvPr>
                <p:cNvSpPr txBox="1">
                  <a:spLocks noChangeArrowheads="1"/>
                </p:cNvSpPr>
                <p:nvPr/>
              </p:nvSpPr>
              <p:spPr bwMode="auto">
                <a:xfrm>
                  <a:off x="5921947" y="2294072"/>
                  <a:ext cx="597802" cy="252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a:latin typeface="Times New Roman" panose="02020603050405020304" pitchFamily="18" charset="0"/>
                      <a:cs typeface="Times New Roman" panose="02020603050405020304" pitchFamily="18" charset="0"/>
                    </a:rPr>
                    <a:t>PEG</a:t>
                  </a:r>
                </a:p>
              </p:txBody>
            </p:sp>
            <p:sp>
              <p:nvSpPr>
                <p:cNvPr id="75" name="TextBox 2">
                  <a:extLst>
                    <a:ext uri="{FF2B5EF4-FFF2-40B4-BE49-F238E27FC236}">
                      <a16:creationId xmlns:a16="http://schemas.microsoft.com/office/drawing/2014/main" id="{FBE7D38F-C54C-41BB-9A40-52A15E7BFB37}"/>
                    </a:ext>
                  </a:extLst>
                </p:cNvPr>
                <p:cNvSpPr txBox="1"/>
                <p:nvPr/>
              </p:nvSpPr>
              <p:spPr>
                <a:xfrm>
                  <a:off x="6234833" y="3622482"/>
                  <a:ext cx="1063659" cy="26164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a:latin typeface="Times New Roman" pitchFamily="18" charset="0"/>
                      <a:cs typeface="Times New Roman" pitchFamily="18" charset="0"/>
                    </a:rPr>
                    <a:t>CMC-ALK1fc</a:t>
                  </a:r>
                </a:p>
              </p:txBody>
            </p:sp>
            <p:sp>
              <p:nvSpPr>
                <p:cNvPr id="76" name="TextBox 2">
                  <a:extLst>
                    <a:ext uri="{FF2B5EF4-FFF2-40B4-BE49-F238E27FC236}">
                      <a16:creationId xmlns:a16="http://schemas.microsoft.com/office/drawing/2014/main" id="{8B7295AB-8A22-4334-A634-B85BE0347E3F}"/>
                    </a:ext>
                  </a:extLst>
                </p:cNvPr>
                <p:cNvSpPr txBox="1"/>
                <p:nvPr/>
              </p:nvSpPr>
              <p:spPr>
                <a:xfrm>
                  <a:off x="7594467" y="3635814"/>
                  <a:ext cx="1065509" cy="261648"/>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a:latin typeface="Times New Roman" pitchFamily="18" charset="0"/>
                      <a:cs typeface="Times New Roman" pitchFamily="18" charset="0"/>
                    </a:rPr>
                    <a:t>CMC-ALK1fc</a:t>
                  </a:r>
                </a:p>
              </p:txBody>
            </p:sp>
            <p:sp>
              <p:nvSpPr>
                <p:cNvPr id="77" name="TextBox 1">
                  <a:extLst>
                    <a:ext uri="{FF2B5EF4-FFF2-40B4-BE49-F238E27FC236}">
                      <a16:creationId xmlns:a16="http://schemas.microsoft.com/office/drawing/2014/main" id="{C94BAF2B-52D8-4B5A-A1CE-D111CE49F755}"/>
                    </a:ext>
                  </a:extLst>
                </p:cNvPr>
                <p:cNvSpPr txBox="1"/>
                <p:nvPr/>
              </p:nvSpPr>
              <p:spPr>
                <a:xfrm>
                  <a:off x="4938093" y="3379165"/>
                  <a:ext cx="984116" cy="254982"/>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err="1">
                      <a:latin typeface="Times New Roman" pitchFamily="18" charset="0"/>
                      <a:cs typeface="Times New Roman" pitchFamily="18" charset="0"/>
                    </a:rPr>
                    <a:t>Fluoro</a:t>
                  </a:r>
                  <a:r>
                    <a:rPr lang="en-US" b="1" dirty="0">
                      <a:latin typeface="Times New Roman" pitchFamily="18" charset="0"/>
                      <a:cs typeface="Times New Roman" pitchFamily="18" charset="0"/>
                    </a:rPr>
                    <a:t>-MNPs</a:t>
                  </a:r>
                </a:p>
              </p:txBody>
            </p:sp>
          </p:grpSp>
          <p:cxnSp>
            <p:nvCxnSpPr>
              <p:cNvPr id="71" name="Straight Connector 15">
                <a:extLst>
                  <a:ext uri="{FF2B5EF4-FFF2-40B4-BE49-F238E27FC236}">
                    <a16:creationId xmlns:a16="http://schemas.microsoft.com/office/drawing/2014/main" id="{C9FE459A-3288-4921-9060-63F8CD594C51}"/>
                  </a:ext>
                </a:extLst>
              </p:cNvPr>
              <p:cNvCxnSpPr/>
              <p:nvPr/>
            </p:nvCxnSpPr>
            <p:spPr>
              <a:xfrm>
                <a:off x="4629138" y="1257444"/>
                <a:ext cx="0" cy="28360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Group 13">
              <a:extLst>
                <a:ext uri="{FF2B5EF4-FFF2-40B4-BE49-F238E27FC236}">
                  <a16:creationId xmlns:a16="http://schemas.microsoft.com/office/drawing/2014/main" id="{45EDEEA8-8A4F-4CD4-BD1A-35C2B3EC5E94}"/>
                </a:ext>
              </a:extLst>
            </p:cNvPr>
            <p:cNvGrpSpPr>
              <a:grpSpLocks/>
            </p:cNvGrpSpPr>
            <p:nvPr/>
          </p:nvGrpSpPr>
          <p:grpSpPr bwMode="auto">
            <a:xfrm>
              <a:off x="168167" y="2790678"/>
              <a:ext cx="3940761" cy="2936835"/>
              <a:chOff x="795647" y="1555802"/>
              <a:chExt cx="4777831" cy="2756644"/>
            </a:xfrm>
          </p:grpSpPr>
          <p:pic>
            <p:nvPicPr>
              <p:cNvPr id="60" name="Picture 6">
                <a:extLst>
                  <a:ext uri="{FF2B5EF4-FFF2-40B4-BE49-F238E27FC236}">
                    <a16:creationId xmlns:a16="http://schemas.microsoft.com/office/drawing/2014/main" id="{13E39595-6C8C-49B0-8E5F-D99D3CFB75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l="12576"/>
              <a:stretch>
                <a:fillRect/>
              </a:stretch>
            </p:blipFill>
            <p:spPr bwMode="auto">
              <a:xfrm>
                <a:off x="795647" y="1555802"/>
                <a:ext cx="4769982" cy="2755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1" name="Group 69">
                <a:extLst>
                  <a:ext uri="{FF2B5EF4-FFF2-40B4-BE49-F238E27FC236}">
                    <a16:creationId xmlns:a16="http://schemas.microsoft.com/office/drawing/2014/main" id="{875CA267-555C-4364-8248-C53BE87988B0}"/>
                  </a:ext>
                </a:extLst>
              </p:cNvPr>
              <p:cNvGrpSpPr>
                <a:grpSpLocks/>
              </p:cNvGrpSpPr>
              <p:nvPr/>
            </p:nvGrpSpPr>
            <p:grpSpPr bwMode="auto">
              <a:xfrm>
                <a:off x="1312012" y="2502618"/>
                <a:ext cx="4261466" cy="1478168"/>
                <a:chOff x="1866891" y="1181001"/>
                <a:chExt cx="3850131" cy="1508772"/>
              </a:xfrm>
            </p:grpSpPr>
            <p:sp>
              <p:nvSpPr>
                <p:cNvPr id="64" name="TextBox 1">
                  <a:extLst>
                    <a:ext uri="{FF2B5EF4-FFF2-40B4-BE49-F238E27FC236}">
                      <a16:creationId xmlns:a16="http://schemas.microsoft.com/office/drawing/2014/main" id="{AC014514-4CE5-4152-9E41-7ADA06214297}"/>
                    </a:ext>
                  </a:extLst>
                </p:cNvPr>
                <p:cNvSpPr txBox="1">
                  <a:spLocks noChangeArrowheads="1"/>
                </p:cNvSpPr>
                <p:nvPr/>
              </p:nvSpPr>
              <p:spPr bwMode="auto">
                <a:xfrm>
                  <a:off x="3678112" y="1181001"/>
                  <a:ext cx="677229" cy="308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a:latin typeface="Times New Roman" panose="02020603050405020304" pitchFamily="18" charset="0"/>
                      <a:cs typeface="Times New Roman" panose="02020603050405020304" pitchFamily="18" charset="0"/>
                    </a:rPr>
                    <a:t>PEG</a:t>
                  </a:r>
                </a:p>
              </p:txBody>
            </p:sp>
            <p:sp>
              <p:nvSpPr>
                <p:cNvPr id="65" name="TextBox 1">
                  <a:extLst>
                    <a:ext uri="{FF2B5EF4-FFF2-40B4-BE49-F238E27FC236}">
                      <a16:creationId xmlns:a16="http://schemas.microsoft.com/office/drawing/2014/main" id="{05038CCE-0392-48BC-BFAB-960438112DC0}"/>
                    </a:ext>
                  </a:extLst>
                </p:cNvPr>
                <p:cNvSpPr txBox="1">
                  <a:spLocks noChangeArrowheads="1"/>
                </p:cNvSpPr>
                <p:nvPr/>
              </p:nvSpPr>
              <p:spPr bwMode="auto">
                <a:xfrm>
                  <a:off x="5127885" y="1466074"/>
                  <a:ext cx="589137" cy="264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dirty="0">
                      <a:latin typeface="Times New Roman" panose="02020603050405020304" pitchFamily="18" charset="0"/>
                      <a:cs typeface="Times New Roman" panose="02020603050405020304" pitchFamily="18" charset="0"/>
                    </a:rPr>
                    <a:t>PEG</a:t>
                  </a:r>
                </a:p>
              </p:txBody>
            </p:sp>
            <p:sp>
              <p:nvSpPr>
                <p:cNvPr id="66" name="TextBox 1">
                  <a:extLst>
                    <a:ext uri="{FF2B5EF4-FFF2-40B4-BE49-F238E27FC236}">
                      <a16:creationId xmlns:a16="http://schemas.microsoft.com/office/drawing/2014/main" id="{A9E46EC1-7A12-4CF9-8F56-7465F9A383CE}"/>
                    </a:ext>
                  </a:extLst>
                </p:cNvPr>
                <p:cNvSpPr txBox="1"/>
                <p:nvPr/>
              </p:nvSpPr>
              <p:spPr>
                <a:xfrm>
                  <a:off x="1866891" y="1689935"/>
                  <a:ext cx="978089" cy="253502"/>
                </a:xfrm>
                <a:prstGeom prst="rect">
                  <a:avLst/>
                </a:prstGeom>
                <a:noFill/>
              </p:spPr>
              <p:style>
                <a:lnRef idx="0">
                  <a:scrgbClr r="0" g="0" b="0"/>
                </a:lnRef>
                <a:fillRef idx="0">
                  <a:scrgbClr r="0" g="0" b="0"/>
                </a:fillRef>
                <a:effectRef idx="0">
                  <a:scrgbClr r="0" g="0" b="0"/>
                </a:effectRef>
                <a:fontRef idx="minor">
                  <a:schemeClr val="tx1"/>
                </a:fontRef>
              </p:style>
              <p:txBody>
                <a:bodyPr wrap="none"/>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err="1">
                      <a:latin typeface="Times New Roman" pitchFamily="18" charset="0"/>
                      <a:cs typeface="Times New Roman" pitchFamily="18" charset="0"/>
                    </a:rPr>
                    <a:t>Fluoro</a:t>
                  </a:r>
                  <a:r>
                    <a:rPr lang="en-US" b="1" dirty="0">
                      <a:latin typeface="Times New Roman" pitchFamily="18" charset="0"/>
                      <a:cs typeface="Times New Roman" pitchFamily="18" charset="0"/>
                    </a:rPr>
                    <a:t>-MNPs</a:t>
                  </a:r>
                </a:p>
              </p:txBody>
            </p:sp>
            <p:sp>
              <p:nvSpPr>
                <p:cNvPr id="67" name="TextBox 2">
                  <a:extLst>
                    <a:ext uri="{FF2B5EF4-FFF2-40B4-BE49-F238E27FC236}">
                      <a16:creationId xmlns:a16="http://schemas.microsoft.com/office/drawing/2014/main" id="{514E03CB-3EB5-42E3-B5D4-E7B6B90ADD11}"/>
                    </a:ext>
                  </a:extLst>
                </p:cNvPr>
                <p:cNvSpPr txBox="1"/>
                <p:nvPr/>
              </p:nvSpPr>
              <p:spPr>
                <a:xfrm>
                  <a:off x="3208546" y="2209536"/>
                  <a:ext cx="469740" cy="25035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a:latin typeface="Times New Roman" pitchFamily="18" charset="0"/>
                      <a:cs typeface="Times New Roman" pitchFamily="18" charset="0"/>
                    </a:rPr>
                    <a:t>CMC</a:t>
                  </a:r>
                </a:p>
              </p:txBody>
            </p:sp>
            <p:sp>
              <p:nvSpPr>
                <p:cNvPr id="68" name="TextBox 2">
                  <a:extLst>
                    <a:ext uri="{FF2B5EF4-FFF2-40B4-BE49-F238E27FC236}">
                      <a16:creationId xmlns:a16="http://schemas.microsoft.com/office/drawing/2014/main" id="{1FD0185B-E8DB-4E3E-9484-7D95D49E1A8F}"/>
                    </a:ext>
                  </a:extLst>
                </p:cNvPr>
                <p:cNvSpPr txBox="1"/>
                <p:nvPr/>
              </p:nvSpPr>
              <p:spPr>
                <a:xfrm>
                  <a:off x="4500331" y="2440994"/>
                  <a:ext cx="469740" cy="248779"/>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r>
                    <a:rPr lang="en-US" b="1" dirty="0">
                      <a:latin typeface="Times New Roman" pitchFamily="18" charset="0"/>
                      <a:cs typeface="Times New Roman" pitchFamily="18" charset="0"/>
                    </a:rPr>
                    <a:t>CMC</a:t>
                  </a:r>
                </a:p>
              </p:txBody>
            </p:sp>
          </p:grpSp>
          <p:sp>
            <p:nvSpPr>
              <p:cNvPr id="62" name="TextBox 1">
                <a:extLst>
                  <a:ext uri="{FF2B5EF4-FFF2-40B4-BE49-F238E27FC236}">
                    <a16:creationId xmlns:a16="http://schemas.microsoft.com/office/drawing/2014/main" id="{F737AA18-5644-4D3E-933A-5D6E1D4F9B49}"/>
                  </a:ext>
                </a:extLst>
              </p:cNvPr>
              <p:cNvSpPr txBox="1">
                <a:spLocks noChangeArrowheads="1"/>
              </p:cNvSpPr>
              <p:nvPr/>
            </p:nvSpPr>
            <p:spPr bwMode="auto">
              <a:xfrm>
                <a:off x="1582401" y="2202546"/>
                <a:ext cx="812196" cy="256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100" b="1">
                    <a:latin typeface="Times New Roman" panose="02020603050405020304" pitchFamily="18" charset="0"/>
                    <a:cs typeface="Times New Roman" panose="02020603050405020304" pitchFamily="18" charset="0"/>
                  </a:rPr>
                  <a:t>PEG</a:t>
                </a:r>
              </a:p>
            </p:txBody>
          </p:sp>
          <p:cxnSp>
            <p:nvCxnSpPr>
              <p:cNvPr id="63" name="Straight Connector 12">
                <a:extLst>
                  <a:ext uri="{FF2B5EF4-FFF2-40B4-BE49-F238E27FC236}">
                    <a16:creationId xmlns:a16="http://schemas.microsoft.com/office/drawing/2014/main" id="{6F5BAB5F-AFBD-4794-8F03-3CD011E5DE4A}"/>
                  </a:ext>
                </a:extLst>
              </p:cNvPr>
              <p:cNvCxnSpPr/>
              <p:nvPr/>
            </p:nvCxnSpPr>
            <p:spPr>
              <a:xfrm>
                <a:off x="795647" y="1555802"/>
                <a:ext cx="0" cy="27566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C60995B-6860-48CF-883B-D1AFB55A3EDA}"/>
                </a:ext>
              </a:extLst>
            </p:cNvPr>
            <p:cNvSpPr txBox="1"/>
            <p:nvPr/>
          </p:nvSpPr>
          <p:spPr>
            <a:xfrm>
              <a:off x="0" y="286992"/>
              <a:ext cx="3873176" cy="954107"/>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Magnetic nanoparticles </a:t>
              </a:r>
            </a:p>
            <a:p>
              <a:r>
                <a:rPr lang="en-GB" sz="2800" b="1" dirty="0">
                  <a:latin typeface="Times New Roman" panose="02020603050405020304" pitchFamily="18" charset="0"/>
                  <a:cs typeface="Times New Roman" panose="02020603050405020304" pitchFamily="18" charset="0"/>
                </a:rPr>
                <a:t>Functionalization </a:t>
              </a:r>
            </a:p>
          </p:txBody>
        </p:sp>
      </p:grpSp>
    </p:spTree>
    <p:extLst>
      <p:ext uri="{BB962C8B-B14F-4D97-AF65-F5344CB8AC3E}">
        <p14:creationId xmlns:p14="http://schemas.microsoft.com/office/powerpoint/2010/main" val="3662077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603FF3-E167-4729-9532-23BB5BCE4F8C}"/>
              </a:ext>
            </a:extLst>
          </p:cNvPr>
          <p:cNvGrpSpPr/>
          <p:nvPr/>
        </p:nvGrpSpPr>
        <p:grpSpPr>
          <a:xfrm>
            <a:off x="1226603" y="334760"/>
            <a:ext cx="10134929" cy="8664778"/>
            <a:chOff x="1547445" y="222959"/>
            <a:chExt cx="10134929" cy="8664778"/>
          </a:xfrm>
        </p:grpSpPr>
        <p:pic>
          <p:nvPicPr>
            <p:cNvPr id="4" name="Immagine 34">
              <a:extLst>
                <a:ext uri="{FF2B5EF4-FFF2-40B4-BE49-F238E27FC236}">
                  <a16:creationId xmlns:a16="http://schemas.microsoft.com/office/drawing/2014/main" id="{18FF06C2-B0F5-45CF-B870-DCC3658FFF3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47445" y="1068703"/>
              <a:ext cx="4565022" cy="3364632"/>
            </a:xfrm>
            <a:prstGeom prst="rect">
              <a:avLst/>
            </a:prstGeom>
            <a:noFill/>
          </p:spPr>
        </p:pic>
        <p:pic>
          <p:nvPicPr>
            <p:cNvPr id="5" name="Picture 4" descr="C:\Users\user\Pictures\ALK1\nanoparticles free.jpg">
              <a:extLst>
                <a:ext uri="{FF2B5EF4-FFF2-40B4-BE49-F238E27FC236}">
                  <a16:creationId xmlns:a16="http://schemas.microsoft.com/office/drawing/2014/main" id="{74A05D1D-BFA6-4B0A-85ED-F1E1A860FD3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85276" y="1055793"/>
              <a:ext cx="4565022" cy="3364632"/>
            </a:xfrm>
            <a:prstGeom prst="rect">
              <a:avLst/>
            </a:prstGeom>
            <a:noFill/>
            <a:ln>
              <a:noFill/>
            </a:ln>
          </p:spPr>
        </p:pic>
        <p:pic>
          <p:nvPicPr>
            <p:cNvPr id="6" name="Immagine 78">
              <a:extLst>
                <a:ext uri="{FF2B5EF4-FFF2-40B4-BE49-F238E27FC236}">
                  <a16:creationId xmlns:a16="http://schemas.microsoft.com/office/drawing/2014/main" id="{FEFBEE9C-83BB-4CAA-A08A-FB16B756FC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47445" y="5075016"/>
              <a:ext cx="4565022" cy="3364632"/>
            </a:xfrm>
            <a:prstGeom prst="rect">
              <a:avLst/>
            </a:prstGeom>
            <a:noFill/>
          </p:spPr>
        </p:pic>
        <p:pic>
          <p:nvPicPr>
            <p:cNvPr id="7" name="Picture 6">
              <a:extLst>
                <a:ext uri="{FF2B5EF4-FFF2-40B4-BE49-F238E27FC236}">
                  <a16:creationId xmlns:a16="http://schemas.microsoft.com/office/drawing/2014/main" id="{BF052566-47E5-4C81-AC87-D58B6FC4C1C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7352" y="4999885"/>
              <a:ext cx="4565022" cy="3364632"/>
            </a:xfrm>
            <a:prstGeom prst="rect">
              <a:avLst/>
            </a:prstGeom>
            <a:noFill/>
            <a:ln>
              <a:noFill/>
            </a:ln>
          </p:spPr>
        </p:pic>
        <p:sp>
          <p:nvSpPr>
            <p:cNvPr id="3" name="TextBox 2">
              <a:extLst>
                <a:ext uri="{FF2B5EF4-FFF2-40B4-BE49-F238E27FC236}">
                  <a16:creationId xmlns:a16="http://schemas.microsoft.com/office/drawing/2014/main" id="{0948830B-9E8E-4D41-9E9E-F001B0716A60}"/>
                </a:ext>
              </a:extLst>
            </p:cNvPr>
            <p:cNvSpPr txBox="1"/>
            <p:nvPr/>
          </p:nvSpPr>
          <p:spPr>
            <a:xfrm>
              <a:off x="2463094" y="222959"/>
              <a:ext cx="7358489"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Immune fluorescence assay: Anti-TGF</a:t>
              </a:r>
              <a:r>
                <a:rPr lang="el-GR" sz="3200" b="1" dirty="0">
                  <a:latin typeface="Times New Roman" panose="02020603050405020304" pitchFamily="18" charset="0"/>
                  <a:cs typeface="Times New Roman" panose="02020603050405020304" pitchFamily="18" charset="0"/>
                </a:rPr>
                <a:t>β</a:t>
              </a:r>
              <a:r>
                <a:rPr lang="en-GB" sz="3200" b="1" dirty="0">
                  <a:latin typeface="Times New Roman" panose="02020603050405020304" pitchFamily="18" charset="0"/>
                  <a:cs typeface="Times New Roman" panose="02020603050405020304" pitchFamily="18" charset="0"/>
                </a:rPr>
                <a:t>1</a:t>
              </a:r>
            </a:p>
          </p:txBody>
        </p:sp>
        <p:sp>
          <p:nvSpPr>
            <p:cNvPr id="8" name="TextBox 7">
              <a:extLst>
                <a:ext uri="{FF2B5EF4-FFF2-40B4-BE49-F238E27FC236}">
                  <a16:creationId xmlns:a16="http://schemas.microsoft.com/office/drawing/2014/main" id="{A0B37D7A-6FCC-4CC6-AE5E-28BBFD27DBBA}"/>
                </a:ext>
              </a:extLst>
            </p:cNvPr>
            <p:cNvSpPr txBox="1"/>
            <p:nvPr/>
          </p:nvSpPr>
          <p:spPr>
            <a:xfrm>
              <a:off x="2387093" y="4420425"/>
              <a:ext cx="3024611"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Control HLF cells </a:t>
              </a:r>
            </a:p>
          </p:txBody>
        </p:sp>
        <p:sp>
          <p:nvSpPr>
            <p:cNvPr id="9" name="TextBox 8">
              <a:extLst>
                <a:ext uri="{FF2B5EF4-FFF2-40B4-BE49-F238E27FC236}">
                  <a16:creationId xmlns:a16="http://schemas.microsoft.com/office/drawing/2014/main" id="{F45C7CC3-9FB7-42F0-A831-DE33886C8405}"/>
                </a:ext>
              </a:extLst>
            </p:cNvPr>
            <p:cNvSpPr txBox="1"/>
            <p:nvPr/>
          </p:nvSpPr>
          <p:spPr>
            <a:xfrm flipH="1">
              <a:off x="2335292" y="8364517"/>
              <a:ext cx="3128212" cy="523220"/>
            </a:xfrm>
            <a:prstGeom prst="rect">
              <a:avLst/>
            </a:prstGeom>
            <a:noFill/>
          </p:spPr>
          <p:txBody>
            <a:bodyPr wrap="square" rtlCol="0">
              <a:spAutoFit/>
            </a:bodyPr>
            <a:lstStyle/>
            <a:p>
              <a:r>
                <a:rPr lang="en-GB" sz="2800" b="1" dirty="0">
                  <a:latin typeface="Times New Roman" panose="02020603050405020304" pitchFamily="18" charset="0"/>
                  <a:cs typeface="Times New Roman" panose="02020603050405020304" pitchFamily="18" charset="0"/>
                </a:rPr>
                <a:t>Control ALK1fc</a:t>
              </a:r>
            </a:p>
          </p:txBody>
        </p:sp>
        <p:sp>
          <p:nvSpPr>
            <p:cNvPr id="10" name="TextBox 9">
              <a:extLst>
                <a:ext uri="{FF2B5EF4-FFF2-40B4-BE49-F238E27FC236}">
                  <a16:creationId xmlns:a16="http://schemas.microsoft.com/office/drawing/2014/main" id="{9401CB33-8556-4B9D-9122-49E71AD7F62A}"/>
                </a:ext>
              </a:extLst>
            </p:cNvPr>
            <p:cNvSpPr txBox="1"/>
            <p:nvPr/>
          </p:nvSpPr>
          <p:spPr>
            <a:xfrm>
              <a:off x="7555479" y="4378013"/>
              <a:ext cx="3688767"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Control Nanoparticles </a:t>
              </a:r>
            </a:p>
          </p:txBody>
        </p:sp>
        <p:sp>
          <p:nvSpPr>
            <p:cNvPr id="12" name="TextBox 11">
              <a:extLst>
                <a:ext uri="{FF2B5EF4-FFF2-40B4-BE49-F238E27FC236}">
                  <a16:creationId xmlns:a16="http://schemas.microsoft.com/office/drawing/2014/main" id="{7559EB81-8247-4362-8B3D-3EA5C96C6A75}"/>
                </a:ext>
              </a:extLst>
            </p:cNvPr>
            <p:cNvSpPr txBox="1"/>
            <p:nvPr/>
          </p:nvSpPr>
          <p:spPr>
            <a:xfrm>
              <a:off x="7742550" y="8281175"/>
              <a:ext cx="3656194"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Encapsulated ALK1fc </a:t>
              </a:r>
            </a:p>
          </p:txBody>
        </p:sp>
      </p:grpSp>
    </p:spTree>
    <p:extLst>
      <p:ext uri="{BB962C8B-B14F-4D97-AF65-F5344CB8AC3E}">
        <p14:creationId xmlns:p14="http://schemas.microsoft.com/office/powerpoint/2010/main" val="186881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24C5F08-FFB4-4875-B3A6-8E85B7E0F414}"/>
              </a:ext>
            </a:extLst>
          </p:cNvPr>
          <p:cNvSpPr/>
          <p:nvPr/>
        </p:nvSpPr>
        <p:spPr>
          <a:xfrm>
            <a:off x="73012" y="-11856"/>
            <a:ext cx="2969083" cy="954107"/>
          </a:xfrm>
          <a:prstGeom prst="rect">
            <a:avLst/>
          </a:prstGeom>
        </p:spPr>
        <p:txBody>
          <a:bodyPr wrap="none">
            <a:spAutoFit/>
          </a:bodyPr>
          <a:lstStyle/>
          <a:p>
            <a:r>
              <a:rPr lang="en-US" sz="2800" b="1" dirty="0">
                <a:latin typeface="Times New Roman" pitchFamily="18" charset="0"/>
                <a:cs typeface="Times New Roman" pitchFamily="18" charset="0"/>
              </a:rPr>
              <a:t>Nanoparticles </a:t>
            </a:r>
          </a:p>
          <a:p>
            <a:r>
              <a:rPr lang="en-US" sz="2800" b="1" dirty="0">
                <a:latin typeface="Times New Roman" pitchFamily="18" charset="0"/>
                <a:cs typeface="Times New Roman" pitchFamily="18" charset="0"/>
              </a:rPr>
              <a:t>Functionalization </a:t>
            </a:r>
            <a:endParaRPr lang="en-GB" sz="2800" dirty="0"/>
          </a:p>
        </p:txBody>
      </p:sp>
      <p:grpSp>
        <p:nvGrpSpPr>
          <p:cNvPr id="20" name="Group 19">
            <a:extLst>
              <a:ext uri="{FF2B5EF4-FFF2-40B4-BE49-F238E27FC236}">
                <a16:creationId xmlns:a16="http://schemas.microsoft.com/office/drawing/2014/main" id="{4BA5CB6E-8B14-4837-8B97-0ABB218114D8}"/>
              </a:ext>
            </a:extLst>
          </p:cNvPr>
          <p:cNvGrpSpPr/>
          <p:nvPr/>
        </p:nvGrpSpPr>
        <p:grpSpPr>
          <a:xfrm>
            <a:off x="35139" y="36812"/>
            <a:ext cx="11728673" cy="9413542"/>
            <a:chOff x="35139" y="36812"/>
            <a:chExt cx="11728673" cy="9413542"/>
          </a:xfrm>
        </p:grpSpPr>
        <p:grpSp>
          <p:nvGrpSpPr>
            <p:cNvPr id="16" name="Group 15">
              <a:extLst>
                <a:ext uri="{FF2B5EF4-FFF2-40B4-BE49-F238E27FC236}">
                  <a16:creationId xmlns:a16="http://schemas.microsoft.com/office/drawing/2014/main" id="{EE8C6DD1-0D9C-48AC-8099-CFA98C26C53A}"/>
                </a:ext>
              </a:extLst>
            </p:cNvPr>
            <p:cNvGrpSpPr/>
            <p:nvPr/>
          </p:nvGrpSpPr>
          <p:grpSpPr>
            <a:xfrm>
              <a:off x="35139" y="36812"/>
              <a:ext cx="11728673" cy="9413542"/>
              <a:chOff x="35139" y="36812"/>
              <a:chExt cx="11728673" cy="9413542"/>
            </a:xfrm>
          </p:grpSpPr>
          <p:grpSp>
            <p:nvGrpSpPr>
              <p:cNvPr id="15" name="Group 14"/>
              <p:cNvGrpSpPr/>
              <p:nvPr/>
            </p:nvGrpSpPr>
            <p:grpSpPr>
              <a:xfrm>
                <a:off x="1557554" y="984782"/>
                <a:ext cx="9230868" cy="6711246"/>
                <a:chOff x="994670" y="528650"/>
                <a:chExt cx="7034283" cy="5114232"/>
              </a:xfrm>
            </p:grpSpPr>
            <p:grpSp>
              <p:nvGrpSpPr>
                <p:cNvPr id="9" name="Group 8"/>
                <p:cNvGrpSpPr/>
                <p:nvPr/>
              </p:nvGrpSpPr>
              <p:grpSpPr>
                <a:xfrm>
                  <a:off x="994670" y="664028"/>
                  <a:ext cx="7034283" cy="4978854"/>
                  <a:chOff x="606366" y="332081"/>
                  <a:chExt cx="6674243" cy="6062524"/>
                </a:xfrm>
              </p:grpSpPr>
              <p:graphicFrame>
                <p:nvGraphicFramePr>
                  <p:cNvPr id="4" name="Object 3"/>
                  <p:cNvGraphicFramePr>
                    <a:graphicFrameLocks noChangeAspect="1"/>
                  </p:cNvGraphicFramePr>
                  <p:nvPr>
                    <p:extLst/>
                  </p:nvPr>
                </p:nvGraphicFramePr>
                <p:xfrm>
                  <a:off x="3774495" y="332081"/>
                  <a:ext cx="3167636" cy="2768075"/>
                </p:xfrm>
                <a:graphic>
                  <a:graphicData uri="http://schemas.openxmlformats.org/presentationml/2006/ole">
                    <mc:AlternateContent xmlns:mc="http://schemas.openxmlformats.org/markup-compatibility/2006">
                      <mc:Choice xmlns:v="urn:schemas-microsoft-com:vml" Requires="v">
                        <p:oleObj spid="_x0000_s19077" name="Graph" r:id="rId3" imgW="4132800" imgH="2901600" progId="Origin50.Graph">
                          <p:embed/>
                        </p:oleObj>
                      </mc:Choice>
                      <mc:Fallback>
                        <p:oleObj name="Graph" r:id="rId3" imgW="4132800" imgH="2901600" progId="Origin50.Graph">
                          <p:embed/>
                          <p:pic>
                            <p:nvPicPr>
                              <p:cNvPr id="4" name="Object 3"/>
                              <p:cNvPicPr>
                                <a:picLocks noChangeAspect="1" noChangeArrowheads="1"/>
                              </p:cNvPicPr>
                              <p:nvPr/>
                            </p:nvPicPr>
                            <p:blipFill>
                              <a:blip r:embed="rId4"/>
                              <a:srcRect/>
                              <a:stretch>
                                <a:fillRect/>
                              </a:stretch>
                            </p:blipFill>
                            <p:spPr bwMode="auto">
                              <a:xfrm>
                                <a:off x="3774495" y="332081"/>
                                <a:ext cx="3167636" cy="2768075"/>
                              </a:xfrm>
                              <a:prstGeom prst="rect">
                                <a:avLst/>
                              </a:prstGeom>
                              <a:noFill/>
                              <a:ln>
                                <a:noFill/>
                              </a:ln>
                            </p:spPr>
                          </p:pic>
                        </p:oleObj>
                      </mc:Fallback>
                    </mc:AlternateContent>
                  </a:graphicData>
                </a:graphic>
              </p:graphicFrame>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519" t="12666" r="28184" b="40498"/>
                  <a:stretch/>
                </p:blipFill>
                <p:spPr bwMode="auto">
                  <a:xfrm>
                    <a:off x="1289590" y="548679"/>
                    <a:ext cx="1654409" cy="15381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6" name="Object 5"/>
                  <p:cNvGraphicFramePr>
                    <a:graphicFrameLocks noChangeAspect="1"/>
                  </p:cNvGraphicFramePr>
                  <p:nvPr>
                    <p:extLst/>
                  </p:nvPr>
                </p:nvGraphicFramePr>
                <p:xfrm>
                  <a:off x="3702710" y="3212976"/>
                  <a:ext cx="3577899" cy="3126175"/>
                </p:xfrm>
                <a:graphic>
                  <a:graphicData uri="http://schemas.openxmlformats.org/presentationml/2006/ole">
                    <mc:AlternateContent xmlns:mc="http://schemas.openxmlformats.org/markup-compatibility/2006">
                      <mc:Choice xmlns:v="urn:schemas-microsoft-com:vml" Requires="v">
                        <p:oleObj spid="_x0000_s19078" name="Graph" r:id="rId6" imgW="4133088" imgH="2901696" progId="Origin50.Graph">
                          <p:embed/>
                        </p:oleObj>
                      </mc:Choice>
                      <mc:Fallback>
                        <p:oleObj name="Graph" r:id="rId6" imgW="4133088" imgH="2901696" progId="Origin50.Graph">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2710" y="3212976"/>
                                <a:ext cx="3577899" cy="3126175"/>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nvPr>
                </p:nvGraphicFramePr>
                <p:xfrm>
                  <a:off x="606366" y="2117880"/>
                  <a:ext cx="3365500" cy="4276725"/>
                </p:xfrm>
                <a:graphic>
                  <a:graphicData uri="http://schemas.openxmlformats.org/presentationml/2006/ole">
                    <mc:AlternateContent xmlns:mc="http://schemas.openxmlformats.org/markup-compatibility/2006">
                      <mc:Choice xmlns:v="urn:schemas-microsoft-com:vml" Requires="v">
                        <p:oleObj spid="_x0000_s19079" name="Graph" r:id="rId8" imgW="3022560" imgH="4276800" progId="Origin50.Graph">
                          <p:embed/>
                        </p:oleObj>
                      </mc:Choice>
                      <mc:Fallback>
                        <p:oleObj name="Graph" r:id="rId8" imgW="3022560" imgH="4276800" progId="Origin50.Graph">
                          <p:embed/>
                          <p:pic>
                            <p:nvPicPr>
                              <p:cNvPr id="7" name="Object 6"/>
                              <p:cNvPicPr>
                                <a:picLocks noChangeAspect="1" noChangeArrowheads="1"/>
                              </p:cNvPicPr>
                              <p:nvPr/>
                            </p:nvPicPr>
                            <p:blipFill>
                              <a:blip r:embed="rId9"/>
                              <a:srcRect/>
                              <a:stretch>
                                <a:fillRect/>
                              </a:stretch>
                            </p:blipFill>
                            <p:spPr bwMode="auto">
                              <a:xfrm>
                                <a:off x="606366" y="2117880"/>
                                <a:ext cx="3365500" cy="427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pSp>
            <p:sp>
              <p:nvSpPr>
                <p:cNvPr id="2" name="TextBox 1"/>
                <p:cNvSpPr txBox="1"/>
                <p:nvPr/>
              </p:nvSpPr>
              <p:spPr>
                <a:xfrm>
                  <a:off x="1360115" y="528650"/>
                  <a:ext cx="306853" cy="347360"/>
                </a:xfrm>
                <a:prstGeom prst="rect">
                  <a:avLst/>
                </a:prstGeom>
                <a:noFill/>
              </p:spPr>
              <p:txBody>
                <a:bodyPr wrap="none" rtlCol="0">
                  <a:spAutoFit/>
                </a:bodyPr>
                <a:lstStyle/>
                <a:p>
                  <a:r>
                    <a:rPr lang="it-IT" sz="2362" b="1" dirty="0">
                      <a:latin typeface="Times New Roman" pitchFamily="18" charset="0"/>
                      <a:cs typeface="Times New Roman" pitchFamily="18" charset="0"/>
                    </a:rPr>
                    <a:t>A</a:t>
                  </a:r>
                  <a:endParaRPr lang="en-US" sz="2362" b="1" dirty="0">
                    <a:latin typeface="Times New Roman" pitchFamily="18" charset="0"/>
                    <a:cs typeface="Times New Roman" pitchFamily="18" charset="0"/>
                  </a:endParaRPr>
                </a:p>
              </p:txBody>
            </p:sp>
            <p:sp>
              <p:nvSpPr>
                <p:cNvPr id="3" name="TextBox 2"/>
                <p:cNvSpPr txBox="1"/>
                <p:nvPr/>
              </p:nvSpPr>
              <p:spPr>
                <a:xfrm>
                  <a:off x="2753858" y="1938628"/>
                  <a:ext cx="628366" cy="224228"/>
                </a:xfrm>
                <a:prstGeom prst="rect">
                  <a:avLst/>
                </a:prstGeom>
                <a:noFill/>
              </p:spPr>
              <p:txBody>
                <a:bodyPr wrap="none" rtlCol="0">
                  <a:spAutoFit/>
                </a:bodyPr>
                <a:lstStyle/>
                <a:p>
                  <a:r>
                    <a:rPr lang="it-IT" sz="1312" b="1" dirty="0">
                      <a:latin typeface="Times New Roman" pitchFamily="18" charset="0"/>
                      <a:cs typeface="Times New Roman" pitchFamily="18" charset="0"/>
                    </a:rPr>
                    <a:t>FA+D.W</a:t>
                  </a:r>
                  <a:endParaRPr lang="en-US" sz="1312" b="1" dirty="0">
                    <a:latin typeface="Times New Roman" pitchFamily="18" charset="0"/>
                    <a:cs typeface="Times New Roman" pitchFamily="18" charset="0"/>
                  </a:endParaRPr>
                </a:p>
              </p:txBody>
            </p:sp>
            <p:sp>
              <p:nvSpPr>
                <p:cNvPr id="8" name="Rectangle 7"/>
                <p:cNvSpPr/>
                <p:nvPr/>
              </p:nvSpPr>
              <p:spPr>
                <a:xfrm>
                  <a:off x="1711493" y="1924015"/>
                  <a:ext cx="760293" cy="224228"/>
                </a:xfrm>
                <a:prstGeom prst="rect">
                  <a:avLst/>
                </a:prstGeom>
              </p:spPr>
              <p:txBody>
                <a:bodyPr wrap="none">
                  <a:spAutoFit/>
                </a:bodyPr>
                <a:lstStyle/>
                <a:p>
                  <a:r>
                    <a:rPr lang="it-IT" sz="1312" b="1" dirty="0">
                      <a:latin typeface="Times New Roman" pitchFamily="18" charset="0"/>
                      <a:cs typeface="Times New Roman" pitchFamily="18" charset="0"/>
                    </a:rPr>
                    <a:t>FA+DMSO</a:t>
                  </a:r>
                  <a:endParaRPr lang="en-US" sz="1312" b="1" dirty="0">
                    <a:latin typeface="Times New Roman" pitchFamily="18" charset="0"/>
                    <a:cs typeface="Times New Roman" pitchFamily="18" charset="0"/>
                  </a:endParaRPr>
                </a:p>
              </p:txBody>
            </p:sp>
            <p:sp>
              <p:nvSpPr>
                <p:cNvPr id="11" name="TextBox 10"/>
                <p:cNvSpPr txBox="1"/>
                <p:nvPr/>
              </p:nvSpPr>
              <p:spPr>
                <a:xfrm>
                  <a:off x="4725394" y="583399"/>
                  <a:ext cx="294638" cy="347360"/>
                </a:xfrm>
                <a:prstGeom prst="rect">
                  <a:avLst/>
                </a:prstGeom>
                <a:noFill/>
              </p:spPr>
              <p:txBody>
                <a:bodyPr wrap="none" rtlCol="0">
                  <a:spAutoFit/>
                </a:bodyPr>
                <a:lstStyle/>
                <a:p>
                  <a:r>
                    <a:rPr lang="it-IT" sz="2362" b="1" dirty="0">
                      <a:latin typeface="Times New Roman" pitchFamily="18" charset="0"/>
                      <a:cs typeface="Times New Roman" pitchFamily="18" charset="0"/>
                    </a:rPr>
                    <a:t>B</a:t>
                  </a:r>
                  <a:endParaRPr lang="en-US" sz="2362" b="1" dirty="0">
                    <a:latin typeface="Times New Roman" pitchFamily="18" charset="0"/>
                    <a:cs typeface="Times New Roman" pitchFamily="18" charset="0"/>
                  </a:endParaRPr>
                </a:p>
              </p:txBody>
            </p:sp>
            <p:sp>
              <p:nvSpPr>
                <p:cNvPr id="12" name="TextBox 11"/>
                <p:cNvSpPr txBox="1"/>
                <p:nvPr/>
              </p:nvSpPr>
              <p:spPr>
                <a:xfrm>
                  <a:off x="1511217" y="2213063"/>
                  <a:ext cx="306853" cy="347360"/>
                </a:xfrm>
                <a:prstGeom prst="rect">
                  <a:avLst/>
                </a:prstGeom>
                <a:noFill/>
              </p:spPr>
              <p:txBody>
                <a:bodyPr wrap="none" rtlCol="0">
                  <a:spAutoFit/>
                </a:bodyPr>
                <a:lstStyle/>
                <a:p>
                  <a:r>
                    <a:rPr lang="it-IT" sz="2362" b="1" dirty="0">
                      <a:latin typeface="Times New Roman" pitchFamily="18" charset="0"/>
                      <a:cs typeface="Times New Roman" pitchFamily="18" charset="0"/>
                    </a:rPr>
                    <a:t>C</a:t>
                  </a:r>
                  <a:endParaRPr lang="en-US" sz="2362" b="1" dirty="0">
                    <a:latin typeface="Times New Roman" pitchFamily="18" charset="0"/>
                    <a:cs typeface="Times New Roman" pitchFamily="18" charset="0"/>
                  </a:endParaRPr>
                </a:p>
              </p:txBody>
            </p:sp>
            <p:sp>
              <p:nvSpPr>
                <p:cNvPr id="13" name="TextBox 12"/>
                <p:cNvSpPr txBox="1"/>
                <p:nvPr/>
              </p:nvSpPr>
              <p:spPr>
                <a:xfrm>
                  <a:off x="4712570" y="2968921"/>
                  <a:ext cx="306853" cy="347360"/>
                </a:xfrm>
                <a:prstGeom prst="rect">
                  <a:avLst/>
                </a:prstGeom>
                <a:noFill/>
              </p:spPr>
              <p:txBody>
                <a:bodyPr wrap="none" rtlCol="0">
                  <a:spAutoFit/>
                </a:bodyPr>
                <a:lstStyle/>
                <a:p>
                  <a:r>
                    <a:rPr lang="it-IT" sz="2362" b="1" dirty="0">
                      <a:latin typeface="Times New Roman" pitchFamily="18" charset="0"/>
                      <a:cs typeface="Times New Roman" pitchFamily="18" charset="0"/>
                    </a:rPr>
                    <a:t>D</a:t>
                  </a:r>
                  <a:endParaRPr lang="en-US" sz="2362" b="1" dirty="0">
                    <a:latin typeface="Times New Roman" pitchFamily="18" charset="0"/>
                    <a:cs typeface="Times New Roman" pitchFamily="18" charset="0"/>
                  </a:endParaRPr>
                </a:p>
              </p:txBody>
            </p:sp>
          </p:grpSp>
          <p:sp>
            <p:nvSpPr>
              <p:cNvPr id="10" name="TextBox 9"/>
              <p:cNvSpPr txBox="1"/>
              <p:nvPr/>
            </p:nvSpPr>
            <p:spPr>
              <a:xfrm>
                <a:off x="3294935" y="36812"/>
                <a:ext cx="7088351" cy="584775"/>
              </a:xfrm>
              <a:prstGeom prst="rect">
                <a:avLst/>
              </a:prstGeom>
              <a:noFill/>
            </p:spPr>
            <p:txBody>
              <a:bodyPr wrap="none" rtlCol="0">
                <a:spAutoFit/>
              </a:bodyPr>
              <a:lstStyle/>
              <a:p>
                <a:pPr algn="ctr"/>
                <a:r>
                  <a:rPr lang="en-US" sz="3200" b="1" dirty="0">
                    <a:latin typeface="Times New Roman" pitchFamily="18" charset="0"/>
                    <a:cs typeface="Times New Roman" pitchFamily="18" charset="0"/>
                  </a:rPr>
                  <a:t>Folic acid as  ligand for folate receptors</a:t>
                </a:r>
              </a:p>
            </p:txBody>
          </p:sp>
          <p:sp>
            <p:nvSpPr>
              <p:cNvPr id="14" name="TextBox 13"/>
              <p:cNvSpPr txBox="1"/>
              <p:nvPr/>
            </p:nvSpPr>
            <p:spPr>
              <a:xfrm>
                <a:off x="35139" y="7696028"/>
                <a:ext cx="11728673" cy="1754326"/>
              </a:xfrm>
              <a:prstGeom prst="rect">
                <a:avLst/>
              </a:prstGeom>
              <a:noFill/>
            </p:spPr>
            <p:txBody>
              <a:bodyPr wrap="square" rtlCol="0">
                <a:spAutoFit/>
              </a:bodyPr>
              <a:lstStyle/>
              <a:p>
                <a:pPr algn="just"/>
                <a:r>
                  <a:rPr lang="it-IT" sz="2800" dirty="0" err="1">
                    <a:latin typeface="Times New Roman" panose="02020603050405020304" pitchFamily="18" charset="0"/>
                    <a:cs typeface="Times New Roman" panose="02020603050405020304" pitchFamily="18" charset="0"/>
                  </a:rPr>
                  <a:t>Behaviour</a:t>
                </a:r>
                <a:r>
                  <a:rPr lang="it-IT" sz="2800" dirty="0">
                    <a:latin typeface="Times New Roman" panose="02020603050405020304" pitchFamily="18" charset="0"/>
                    <a:cs typeface="Times New Roman" panose="02020603050405020304" pitchFamily="18" charset="0"/>
                  </a:rPr>
                  <a:t> of activated folic acid. A) Photograph of folic acid </a:t>
                </a:r>
                <a:r>
                  <a:rPr lang="it-IT" sz="2800" dirty="0" err="1">
                    <a:latin typeface="Times New Roman" panose="02020603050405020304" pitchFamily="18" charset="0"/>
                    <a:cs typeface="Times New Roman" panose="02020603050405020304" pitchFamily="18" charset="0"/>
                  </a:rPr>
                  <a:t>dissolution</a:t>
                </a:r>
                <a:r>
                  <a:rPr lang="it-IT" sz="2800" dirty="0">
                    <a:latin typeface="Times New Roman" panose="02020603050405020304" pitchFamily="18" charset="0"/>
                    <a:cs typeface="Times New Roman" panose="02020603050405020304" pitchFamily="18" charset="0"/>
                  </a:rPr>
                  <a:t>.  B) Folic acid absorbance. C) FTIR of Folic acid bands modification. D) Fluorescence intensity of folic acid.</a:t>
                </a:r>
              </a:p>
              <a:p>
                <a:r>
                  <a:rPr lang="it-IT"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itchFamily="18" charset="0"/>
                </a:endParaRPr>
              </a:p>
            </p:txBody>
          </p:sp>
        </p:grpSp>
        <p:pic>
          <p:nvPicPr>
            <p:cNvPr id="18" name="Picture 4" descr="media/image3.png">
              <a:hlinkClick r:id="rId10"/>
              <a:extLst>
                <a:ext uri="{FF2B5EF4-FFF2-40B4-BE49-F238E27FC236}">
                  <a16:creationId xmlns:a16="http://schemas.microsoft.com/office/drawing/2014/main" id="{53CE85BE-F1E7-48E7-91AE-9E53BF9CA181}"/>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8" r="52422" b="58001"/>
            <a:stretch/>
          </p:blipFill>
          <p:spPr bwMode="auto">
            <a:xfrm>
              <a:off x="8091822" y="760801"/>
              <a:ext cx="3371559" cy="920141"/>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49055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01DBB8F-FB42-47EF-9492-3FB9B8FBF801}"/>
              </a:ext>
            </a:extLst>
          </p:cNvPr>
          <p:cNvGrpSpPr/>
          <p:nvPr/>
        </p:nvGrpSpPr>
        <p:grpSpPr>
          <a:xfrm>
            <a:off x="408149" y="317399"/>
            <a:ext cx="11092190" cy="8682139"/>
            <a:chOff x="408149" y="317399"/>
            <a:chExt cx="11092190" cy="8682139"/>
          </a:xfrm>
        </p:grpSpPr>
        <p:sp>
          <p:nvSpPr>
            <p:cNvPr id="8" name="TextBox 7"/>
            <p:cNvSpPr txBox="1"/>
            <p:nvPr/>
          </p:nvSpPr>
          <p:spPr>
            <a:xfrm>
              <a:off x="684855" y="8464932"/>
              <a:ext cx="10647730" cy="534606"/>
            </a:xfrm>
            <a:prstGeom prst="rect">
              <a:avLst/>
            </a:prstGeom>
            <a:noFill/>
          </p:spPr>
          <p:txBody>
            <a:bodyPr wrap="none" lIns="102715" tIns="51358" rIns="102715" bIns="51358" rtlCol="0">
              <a:spAutoFit/>
            </a:bodyPr>
            <a:lstStyle/>
            <a:p>
              <a:r>
                <a:rPr lang="en-GB" sz="2800" dirty="0">
                  <a:latin typeface="Times New Roman" pitchFamily="18" charset="0"/>
                  <a:cs typeface="Times New Roman" pitchFamily="18" charset="0"/>
                </a:rPr>
                <a:t>Behaviour of </a:t>
              </a:r>
              <a:r>
                <a:rPr lang="en-GB" sz="2800" dirty="0" err="1">
                  <a:latin typeface="Times New Roman" pitchFamily="18" charset="0"/>
                  <a:cs typeface="Times New Roman" pitchFamily="18" charset="0"/>
                </a:rPr>
                <a:t>polygalacturonic</a:t>
              </a:r>
              <a:r>
                <a:rPr lang="en-GB" sz="2800" dirty="0">
                  <a:latin typeface="Times New Roman" pitchFamily="18" charset="0"/>
                  <a:cs typeface="Times New Roman" pitchFamily="18" charset="0"/>
                </a:rPr>
                <a:t> acid  and poly acrylic acid at different pH</a:t>
              </a:r>
              <a:endParaRPr lang="en-US" sz="2800" dirty="0">
                <a:latin typeface="Times New Roman" pitchFamily="18" charset="0"/>
                <a:cs typeface="Times New Roman" pitchFamily="18" charset="0"/>
              </a:endParaRPr>
            </a:p>
          </p:txBody>
        </p:sp>
        <p:grpSp>
          <p:nvGrpSpPr>
            <p:cNvPr id="31" name="Group 30">
              <a:extLst>
                <a:ext uri="{FF2B5EF4-FFF2-40B4-BE49-F238E27FC236}">
                  <a16:creationId xmlns:a16="http://schemas.microsoft.com/office/drawing/2014/main" id="{F45DB29A-5137-4DA9-B22C-78C2FB4A8A09}"/>
                </a:ext>
              </a:extLst>
            </p:cNvPr>
            <p:cNvGrpSpPr/>
            <p:nvPr/>
          </p:nvGrpSpPr>
          <p:grpSpPr>
            <a:xfrm>
              <a:off x="408149" y="1485916"/>
              <a:ext cx="11085817" cy="3109086"/>
              <a:chOff x="408149" y="1485916"/>
              <a:chExt cx="11085817" cy="3109086"/>
            </a:xfrm>
          </p:grpSpPr>
          <p:sp>
            <p:nvSpPr>
              <p:cNvPr id="5" name="Rectangle 4"/>
              <p:cNvSpPr/>
              <p:nvPr/>
            </p:nvSpPr>
            <p:spPr>
              <a:xfrm>
                <a:off x="408149" y="1485916"/>
                <a:ext cx="3701578" cy="446500"/>
              </a:xfrm>
              <a:prstGeom prst="rect">
                <a:avLst/>
              </a:prstGeom>
            </p:spPr>
            <p:txBody>
              <a:bodyPr wrap="none" lIns="102715" tIns="51358" rIns="102715" bIns="51358">
                <a:spAutoFit/>
              </a:bodyPr>
              <a:lstStyle/>
              <a:p>
                <a:pPr marL="401279" indent="-401279">
                  <a:buFont typeface="Wingdings" pitchFamily="2" charset="2"/>
                  <a:buChar char="q"/>
                </a:pPr>
                <a:r>
                  <a:rPr lang="it-IT" sz="2528" b="1" dirty="0">
                    <a:latin typeface="Times New Roman" pitchFamily="18" charset="0"/>
                    <a:cs typeface="Times New Roman" pitchFamily="18" charset="0"/>
                  </a:rPr>
                  <a:t>Polygalacturonic acid </a:t>
                </a:r>
                <a:endParaRPr lang="en-US" sz="2528" b="1" dirty="0">
                  <a:latin typeface="Times New Roman" pitchFamily="18" charset="0"/>
                  <a:cs typeface="Times New Roman" pitchFamily="18" charset="0"/>
                </a:endParaRPr>
              </a:p>
            </p:txBody>
          </p:sp>
          <p:grpSp>
            <p:nvGrpSpPr>
              <p:cNvPr id="3" name="Group 2"/>
              <p:cNvGrpSpPr/>
              <p:nvPr/>
            </p:nvGrpSpPr>
            <p:grpSpPr>
              <a:xfrm>
                <a:off x="6006604" y="2170666"/>
                <a:ext cx="5487362" cy="2424336"/>
                <a:chOff x="4732744" y="639852"/>
                <a:chExt cx="3843514" cy="2462335"/>
              </a:xfrm>
            </p:grpSpPr>
            <p:grpSp>
              <p:nvGrpSpPr>
                <p:cNvPr id="11" name="Group 10"/>
                <p:cNvGrpSpPr/>
                <p:nvPr/>
              </p:nvGrpSpPr>
              <p:grpSpPr>
                <a:xfrm>
                  <a:off x="4970847" y="639852"/>
                  <a:ext cx="3240359" cy="2088232"/>
                  <a:chOff x="1043512" y="895118"/>
                  <a:chExt cx="3052917" cy="2412258"/>
                </a:xfrm>
              </p:grpSpPr>
              <p:pic>
                <p:nvPicPr>
                  <p:cNvPr id="12" name="Picture 2"/>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38656" r="17857" b="29284"/>
                  <a:stretch/>
                </p:blipFill>
                <p:spPr bwMode="auto">
                  <a:xfrm>
                    <a:off x="1043512" y="895118"/>
                    <a:ext cx="3052917" cy="24122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276237" y="1901192"/>
                    <a:ext cx="260578" cy="465815"/>
                  </a:xfrm>
                  <a:prstGeom prst="rect">
                    <a:avLst/>
                  </a:prstGeom>
                  <a:noFill/>
                </p:spPr>
                <p:txBody>
                  <a:bodyPr wrap="none" rtlCol="0">
                    <a:spAutoFit/>
                  </a:bodyPr>
                  <a:lstStyle/>
                  <a:p>
                    <a:r>
                      <a:rPr lang="it-IT" sz="2247" b="1" dirty="0">
                        <a:latin typeface="Times New Roman" pitchFamily="18" charset="0"/>
                        <a:cs typeface="Times New Roman" pitchFamily="18" charset="0"/>
                      </a:rPr>
                      <a:t>A</a:t>
                    </a:r>
                    <a:endParaRPr lang="en-GB" sz="2247" b="1" dirty="0">
                      <a:latin typeface="Times New Roman" pitchFamily="18" charset="0"/>
                      <a:cs typeface="Times New Roman" pitchFamily="18" charset="0"/>
                    </a:endParaRPr>
                  </a:p>
                </p:txBody>
              </p:sp>
              <p:sp>
                <p:nvSpPr>
                  <p:cNvPr id="14" name="TextBox 13"/>
                  <p:cNvSpPr txBox="1"/>
                  <p:nvPr/>
                </p:nvSpPr>
                <p:spPr>
                  <a:xfrm>
                    <a:off x="2084301" y="1901192"/>
                    <a:ext cx="249950" cy="465815"/>
                  </a:xfrm>
                  <a:prstGeom prst="rect">
                    <a:avLst/>
                  </a:prstGeom>
                  <a:noFill/>
                </p:spPr>
                <p:txBody>
                  <a:bodyPr wrap="none" rtlCol="0">
                    <a:spAutoFit/>
                  </a:bodyPr>
                  <a:lstStyle/>
                  <a:p>
                    <a:r>
                      <a:rPr lang="it-IT" sz="2247" b="1" dirty="0">
                        <a:latin typeface="Times New Roman" pitchFamily="18" charset="0"/>
                        <a:cs typeface="Times New Roman" pitchFamily="18" charset="0"/>
                      </a:rPr>
                      <a:t>B</a:t>
                    </a:r>
                    <a:endParaRPr lang="en-GB" sz="2247" b="1" dirty="0">
                      <a:latin typeface="Times New Roman" pitchFamily="18" charset="0"/>
                      <a:cs typeface="Times New Roman" pitchFamily="18" charset="0"/>
                    </a:endParaRPr>
                  </a:p>
                </p:txBody>
              </p:sp>
              <p:sp>
                <p:nvSpPr>
                  <p:cNvPr id="15" name="TextBox 14"/>
                  <p:cNvSpPr txBox="1"/>
                  <p:nvPr/>
                </p:nvSpPr>
                <p:spPr>
                  <a:xfrm>
                    <a:off x="2637160" y="1889193"/>
                    <a:ext cx="260578" cy="465815"/>
                  </a:xfrm>
                  <a:prstGeom prst="rect">
                    <a:avLst/>
                  </a:prstGeom>
                  <a:noFill/>
                </p:spPr>
                <p:txBody>
                  <a:bodyPr wrap="none" rtlCol="0">
                    <a:spAutoFit/>
                  </a:bodyPr>
                  <a:lstStyle/>
                  <a:p>
                    <a:r>
                      <a:rPr lang="it-IT" sz="2247" b="1" dirty="0">
                        <a:latin typeface="Times New Roman" pitchFamily="18" charset="0"/>
                        <a:cs typeface="Times New Roman" pitchFamily="18" charset="0"/>
                      </a:rPr>
                      <a:t>C</a:t>
                    </a:r>
                    <a:endParaRPr lang="en-GB" sz="2247" b="1" dirty="0">
                      <a:latin typeface="Times New Roman" pitchFamily="18" charset="0"/>
                      <a:cs typeface="Times New Roman" pitchFamily="18" charset="0"/>
                    </a:endParaRPr>
                  </a:p>
                </p:txBody>
              </p:sp>
              <p:sp>
                <p:nvSpPr>
                  <p:cNvPr id="16" name="TextBox 15"/>
                  <p:cNvSpPr txBox="1"/>
                  <p:nvPr/>
                </p:nvSpPr>
                <p:spPr>
                  <a:xfrm>
                    <a:off x="3299690" y="1889193"/>
                    <a:ext cx="260578" cy="465815"/>
                  </a:xfrm>
                  <a:prstGeom prst="rect">
                    <a:avLst/>
                  </a:prstGeom>
                  <a:noFill/>
                </p:spPr>
                <p:txBody>
                  <a:bodyPr wrap="none" rtlCol="0">
                    <a:spAutoFit/>
                  </a:bodyPr>
                  <a:lstStyle/>
                  <a:p>
                    <a:r>
                      <a:rPr lang="it-IT" sz="2247" b="1" dirty="0">
                        <a:latin typeface="Times New Roman" pitchFamily="18" charset="0"/>
                        <a:cs typeface="Times New Roman" pitchFamily="18" charset="0"/>
                      </a:rPr>
                      <a:t>D</a:t>
                    </a:r>
                    <a:endParaRPr lang="en-GB" sz="2247" b="1" dirty="0">
                      <a:latin typeface="Times New Roman" pitchFamily="18" charset="0"/>
                      <a:cs typeface="Times New Roman" pitchFamily="18" charset="0"/>
                    </a:endParaRPr>
                  </a:p>
                </p:txBody>
              </p:sp>
            </p:grpSp>
            <p:sp>
              <p:nvSpPr>
                <p:cNvPr id="30" name="TextBox 29"/>
                <p:cNvSpPr txBox="1"/>
                <p:nvPr/>
              </p:nvSpPr>
              <p:spPr>
                <a:xfrm>
                  <a:off x="4732744" y="2758607"/>
                  <a:ext cx="3843514" cy="343580"/>
                </a:xfrm>
                <a:prstGeom prst="rect">
                  <a:avLst/>
                </a:prstGeom>
                <a:noFill/>
              </p:spPr>
              <p:txBody>
                <a:bodyPr wrap="square" rtlCol="0">
                  <a:spAutoFit/>
                </a:bodyPr>
                <a:lstStyle/>
                <a:p>
                  <a:r>
                    <a:rPr lang="en-GB" sz="1826" b="1" dirty="0">
                      <a:latin typeface="Times New Roman" pitchFamily="18" charset="0"/>
                      <a:cs typeface="Times New Roman" pitchFamily="18" charset="0"/>
                    </a:rPr>
                    <a:t>A) Distilled water; B) pH 10;  C) pH 7.2;  D) pH 3.</a:t>
                  </a:r>
                </a:p>
              </p:txBody>
            </p:sp>
          </p:grpSp>
          <p:pic>
            <p:nvPicPr>
              <p:cNvPr id="22531" name="Picture 3" descr="C:\Users\user\Pictures\LY+Micelles\PgA deproton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943" y="2157122"/>
                <a:ext cx="4570615" cy="228744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CF2D0447-776A-4F10-B538-2383EB49E0D3}"/>
                </a:ext>
              </a:extLst>
            </p:cNvPr>
            <p:cNvGrpSpPr/>
            <p:nvPr/>
          </p:nvGrpSpPr>
          <p:grpSpPr>
            <a:xfrm>
              <a:off x="684855" y="4719810"/>
              <a:ext cx="10815484" cy="3343673"/>
              <a:chOff x="684855" y="4719810"/>
              <a:chExt cx="10815484" cy="3343673"/>
            </a:xfrm>
          </p:grpSpPr>
          <p:grpSp>
            <p:nvGrpSpPr>
              <p:cNvPr id="17" name="Group 16"/>
              <p:cNvGrpSpPr/>
              <p:nvPr/>
            </p:nvGrpSpPr>
            <p:grpSpPr>
              <a:xfrm>
                <a:off x="6022621" y="5720255"/>
                <a:ext cx="5477718" cy="2160847"/>
                <a:chOff x="534829" y="3653027"/>
                <a:chExt cx="4680000" cy="2014386"/>
              </a:xfrm>
            </p:grpSpPr>
            <p:grpSp>
              <p:nvGrpSpPr>
                <p:cNvPr id="18" name="Group 17"/>
                <p:cNvGrpSpPr/>
                <p:nvPr/>
              </p:nvGrpSpPr>
              <p:grpSpPr>
                <a:xfrm>
                  <a:off x="534829" y="3653027"/>
                  <a:ext cx="4680000" cy="1728000"/>
                  <a:chOff x="960321" y="1678024"/>
                  <a:chExt cx="7022986" cy="2740784"/>
                </a:xfrm>
              </p:grpSpPr>
              <p:pic>
                <p:nvPicPr>
                  <p:cNvPr id="21" name="Picture 3" descr="E:\backup2013\It-Liver Project\Electron microscope\2014_06_30\acidicPAA\acidicPAA_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7307" y="1678024"/>
                    <a:ext cx="3636000" cy="274078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4313464" y="1868530"/>
                    <a:ext cx="493871" cy="644939"/>
                  </a:xfrm>
                  <a:prstGeom prst="rect">
                    <a:avLst/>
                  </a:prstGeom>
                  <a:noFill/>
                </p:spPr>
                <p:txBody>
                  <a:bodyPr wrap="none" rtlCol="0">
                    <a:spAutoFit/>
                  </a:bodyPr>
                  <a:lstStyle/>
                  <a:p>
                    <a:r>
                      <a:rPr lang="it-IT" sz="2528" b="1" dirty="0">
                        <a:latin typeface="Times New Roman" pitchFamily="18" charset="0"/>
                        <a:cs typeface="Times New Roman" pitchFamily="18" charset="0"/>
                      </a:rPr>
                      <a:t>F</a:t>
                    </a:r>
                    <a:endParaRPr lang="en-GB" sz="2528" b="1" dirty="0">
                      <a:latin typeface="Times New Roman" pitchFamily="18" charset="0"/>
                      <a:cs typeface="Times New Roman" pitchFamily="18" charset="0"/>
                    </a:endParaRPr>
                  </a:p>
                </p:txBody>
              </p:sp>
              <p:cxnSp>
                <p:nvCxnSpPr>
                  <p:cNvPr id="23" name="Straight Arrow Connector 22"/>
                  <p:cNvCxnSpPr/>
                  <p:nvPr/>
                </p:nvCxnSpPr>
                <p:spPr>
                  <a:xfrm>
                    <a:off x="6660232" y="2492896"/>
                    <a:ext cx="288032" cy="36004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2" descr="E:\backup2013\It-Liver Project\Electron microscope\2014_06_30\alkalinePAA\alkalinePAA_1.tif"/>
                  <p:cNvPicPr>
                    <a:picLocks noChangeAspect="1" noChangeArrowheads="1"/>
                  </p:cNvPicPr>
                  <p:nvPr/>
                </p:nvPicPr>
                <p:blipFill rotWithShape="1">
                  <a:blip r:embed="rId5">
                    <a:extLst>
                      <a:ext uri="{28A0092B-C50C-407E-A947-70E740481C1C}">
                        <a14:useLocalDpi xmlns:a14="http://schemas.microsoft.com/office/drawing/2010/main" val="0"/>
                      </a:ext>
                    </a:extLst>
                  </a:blip>
                  <a:srcRect l="20462" t="24681" r="17648"/>
                  <a:stretch/>
                </p:blipFill>
                <p:spPr bwMode="auto">
                  <a:xfrm>
                    <a:off x="960321" y="1678440"/>
                    <a:ext cx="3277592" cy="2740368"/>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p:cNvSpPr txBox="1"/>
                  <p:nvPr/>
                </p:nvSpPr>
                <p:spPr>
                  <a:xfrm>
                    <a:off x="991972" y="1879573"/>
                    <a:ext cx="516583" cy="644939"/>
                  </a:xfrm>
                  <a:prstGeom prst="rect">
                    <a:avLst/>
                  </a:prstGeom>
                  <a:noFill/>
                </p:spPr>
                <p:txBody>
                  <a:bodyPr wrap="none" rtlCol="0">
                    <a:spAutoFit/>
                  </a:bodyPr>
                  <a:lstStyle/>
                  <a:p>
                    <a:r>
                      <a:rPr lang="it-IT" sz="2528" b="1" dirty="0">
                        <a:latin typeface="Times New Roman" pitchFamily="18" charset="0"/>
                        <a:cs typeface="Times New Roman" pitchFamily="18" charset="0"/>
                      </a:rPr>
                      <a:t>E</a:t>
                    </a:r>
                    <a:endParaRPr lang="en-GB" sz="2528" b="1" dirty="0">
                      <a:latin typeface="Times New Roman" pitchFamily="18" charset="0"/>
                      <a:cs typeface="Times New Roman" pitchFamily="18" charset="0"/>
                    </a:endParaRPr>
                  </a:p>
                </p:txBody>
              </p:sp>
              <p:cxnSp>
                <p:nvCxnSpPr>
                  <p:cNvPr id="26" name="Straight Arrow Connector 25"/>
                  <p:cNvCxnSpPr/>
                  <p:nvPr/>
                </p:nvCxnSpPr>
                <p:spPr>
                  <a:xfrm>
                    <a:off x="1343349" y="2852936"/>
                    <a:ext cx="492347" cy="24084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80972" y="5286782"/>
                  <a:ext cx="1460163" cy="292988"/>
                </a:xfrm>
                <a:prstGeom prst="rect">
                  <a:avLst/>
                </a:prstGeom>
                <a:noFill/>
              </p:spPr>
              <p:txBody>
                <a:bodyPr wrap="none" rtlCol="0">
                  <a:spAutoFit/>
                </a:bodyPr>
                <a:lstStyle/>
                <a:p>
                  <a:r>
                    <a:rPr lang="it-IT" sz="1600" b="1" dirty="0">
                      <a:latin typeface="Times New Roman" pitchFamily="18" charset="0"/>
                      <a:cs typeface="Times New Roman" pitchFamily="18" charset="0"/>
                    </a:rPr>
                    <a:t>E) Alkaline pH 10</a:t>
                  </a:r>
                  <a:endParaRPr lang="en-US" sz="1600" b="1" dirty="0">
                    <a:latin typeface="Times New Roman" pitchFamily="18" charset="0"/>
                    <a:cs typeface="Times New Roman" pitchFamily="18" charset="0"/>
                  </a:endParaRPr>
                </a:p>
              </p:txBody>
            </p:sp>
            <p:sp>
              <p:nvSpPr>
                <p:cNvPr id="20" name="TextBox 19"/>
                <p:cNvSpPr txBox="1"/>
                <p:nvPr/>
              </p:nvSpPr>
              <p:spPr>
                <a:xfrm>
                  <a:off x="3375356" y="5374425"/>
                  <a:ext cx="1255976" cy="292988"/>
                </a:xfrm>
                <a:prstGeom prst="rect">
                  <a:avLst/>
                </a:prstGeom>
                <a:noFill/>
              </p:spPr>
              <p:txBody>
                <a:bodyPr wrap="none" rtlCol="0">
                  <a:spAutoFit/>
                </a:bodyPr>
                <a:lstStyle/>
                <a:p>
                  <a:r>
                    <a:rPr lang="it-IT" sz="1600" b="1" dirty="0">
                      <a:latin typeface="Times New Roman" pitchFamily="18" charset="0"/>
                      <a:cs typeface="Times New Roman" pitchFamily="18" charset="0"/>
                    </a:rPr>
                    <a:t>F)  </a:t>
                  </a:r>
                  <a:r>
                    <a:rPr lang="it-IT" sz="1600" b="1" dirty="0" err="1">
                      <a:latin typeface="Times New Roman" pitchFamily="18" charset="0"/>
                      <a:cs typeface="Times New Roman" pitchFamily="18" charset="0"/>
                    </a:rPr>
                    <a:t>Acidic</a:t>
                  </a:r>
                  <a:r>
                    <a:rPr lang="it-IT" sz="1600" b="1" dirty="0">
                      <a:latin typeface="Times New Roman" pitchFamily="18" charset="0"/>
                      <a:cs typeface="Times New Roman" pitchFamily="18" charset="0"/>
                    </a:rPr>
                    <a:t> </a:t>
                  </a:r>
                  <a:r>
                    <a:rPr lang="it-IT" sz="1600" b="1" dirty="0" err="1">
                      <a:latin typeface="Times New Roman" pitchFamily="18" charset="0"/>
                      <a:cs typeface="Times New Roman" pitchFamily="18" charset="0"/>
                    </a:rPr>
                    <a:t>pH</a:t>
                  </a:r>
                  <a:r>
                    <a:rPr lang="it-IT" sz="1600" b="1" dirty="0">
                      <a:latin typeface="Times New Roman" pitchFamily="18" charset="0"/>
                      <a:cs typeface="Times New Roman" pitchFamily="18" charset="0"/>
                    </a:rPr>
                    <a:t> 3</a:t>
                  </a:r>
                  <a:endParaRPr lang="en-US" sz="1600" b="1" dirty="0">
                    <a:latin typeface="Times New Roman" pitchFamily="18" charset="0"/>
                    <a:cs typeface="Times New Roman" pitchFamily="18" charset="0"/>
                  </a:endParaRPr>
                </a:p>
              </p:txBody>
            </p:sp>
          </p:grpSp>
          <p:pic>
            <p:nvPicPr>
              <p:cNvPr id="27" name="Picture 3" descr="C:\Users\user\Pictures\LY+Micelles\scheme of PAA structure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855" y="5570544"/>
                <a:ext cx="4840414" cy="249293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804943" y="4719810"/>
                <a:ext cx="2972774" cy="436183"/>
              </a:xfrm>
              <a:prstGeom prst="rect">
                <a:avLst/>
              </a:prstGeom>
            </p:spPr>
            <p:txBody>
              <a:bodyPr wrap="none">
                <a:spAutoFit/>
              </a:bodyPr>
              <a:lstStyle/>
              <a:p>
                <a:pPr marL="401279" indent="-401279">
                  <a:buFont typeface="Wingdings" pitchFamily="2" charset="2"/>
                  <a:buChar char="q"/>
                </a:pPr>
                <a:r>
                  <a:rPr lang="it-IT" sz="2528" b="1" dirty="0">
                    <a:latin typeface="Times New Roman" pitchFamily="18" charset="0"/>
                    <a:cs typeface="Times New Roman" pitchFamily="18" charset="0"/>
                  </a:rPr>
                  <a:t>Poly acrylic acid </a:t>
                </a:r>
                <a:endParaRPr lang="en-US" sz="2528" b="1" dirty="0">
                  <a:latin typeface="Times New Roman" pitchFamily="18" charset="0"/>
                  <a:cs typeface="Times New Roman" pitchFamily="18" charset="0"/>
                </a:endParaRPr>
              </a:p>
            </p:txBody>
          </p:sp>
        </p:grpSp>
        <p:sp>
          <p:nvSpPr>
            <p:cNvPr id="9" name="TextBox 8">
              <a:extLst>
                <a:ext uri="{FF2B5EF4-FFF2-40B4-BE49-F238E27FC236}">
                  <a16:creationId xmlns:a16="http://schemas.microsoft.com/office/drawing/2014/main" id="{F23E5293-3E90-4357-B291-1FFDAF31CF53}"/>
                </a:ext>
              </a:extLst>
            </p:cNvPr>
            <p:cNvSpPr txBox="1"/>
            <p:nvPr/>
          </p:nvSpPr>
          <p:spPr>
            <a:xfrm>
              <a:off x="3777717" y="317399"/>
              <a:ext cx="4733988"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Polymeric Nano-Micelles </a:t>
              </a:r>
              <a:r>
                <a:rPr lang="en-GB" dirty="0">
                  <a:latin typeface="Times New Roman" panose="02020603050405020304" pitchFamily="18" charset="0"/>
                  <a:cs typeface="Times New Roman" panose="02020603050405020304" pitchFamily="18" charset="0"/>
                </a:rPr>
                <a:t> </a:t>
              </a:r>
            </a:p>
          </p:txBody>
        </p:sp>
      </p:grpSp>
      <p:sp>
        <p:nvSpPr>
          <p:cNvPr id="28" name="Rectangle 27">
            <a:extLst>
              <a:ext uri="{FF2B5EF4-FFF2-40B4-BE49-F238E27FC236}">
                <a16:creationId xmlns:a16="http://schemas.microsoft.com/office/drawing/2014/main" id="{325F179C-65A5-4F7F-8007-141F8334B73B}"/>
              </a:ext>
            </a:extLst>
          </p:cNvPr>
          <p:cNvSpPr/>
          <p:nvPr/>
        </p:nvSpPr>
        <p:spPr>
          <a:xfrm>
            <a:off x="0" y="55789"/>
            <a:ext cx="2089033"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Chapter:  2 </a:t>
            </a:r>
            <a:r>
              <a:rPr lang="en-GB" b="1" dirty="0">
                <a:latin typeface="Times New Roman" panose="02020603050405020304" pitchFamily="18" charset="0"/>
                <a:cs typeface="Times New Roman" panose="02020603050405020304" pitchFamily="18" charset="0"/>
              </a:rPr>
              <a:t> </a:t>
            </a:r>
            <a:endParaRPr lang="en-GB" dirty="0"/>
          </a:p>
        </p:txBody>
      </p:sp>
    </p:spTree>
    <p:extLst>
      <p:ext uri="{BB962C8B-B14F-4D97-AF65-F5344CB8AC3E}">
        <p14:creationId xmlns:p14="http://schemas.microsoft.com/office/powerpoint/2010/main" val="384787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user\Pictures\LY+Micelles\manuscript\fig.5.jpg">
            <a:extLst>
              <a:ext uri="{FF2B5EF4-FFF2-40B4-BE49-F238E27FC236}">
                <a16:creationId xmlns:a16="http://schemas.microsoft.com/office/drawing/2014/main" id="{36D737D5-DB7B-4919-A0C6-D23B0DEB6FD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501662"/>
            <a:ext cx="7499531" cy="4585801"/>
          </a:xfrm>
          <a:prstGeom prst="rect">
            <a:avLst/>
          </a:prstGeom>
          <a:noFill/>
          <a:ln>
            <a:noFill/>
          </a:ln>
        </p:spPr>
      </p:pic>
      <p:pic>
        <p:nvPicPr>
          <p:cNvPr id="7" name="Immagine 2">
            <a:extLst>
              <a:ext uri="{FF2B5EF4-FFF2-40B4-BE49-F238E27FC236}">
                <a16:creationId xmlns:a16="http://schemas.microsoft.com/office/drawing/2014/main" id="{56A2501B-1EAC-4BEC-BEC1-750D848739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499530" y="688262"/>
            <a:ext cx="3712060" cy="3049398"/>
          </a:xfrm>
          <a:prstGeom prst="rect">
            <a:avLst/>
          </a:prstGeom>
          <a:noFill/>
          <a:ln>
            <a:noFill/>
          </a:ln>
        </p:spPr>
      </p:pic>
      <p:sp>
        <p:nvSpPr>
          <p:cNvPr id="2" name="TextBox 1">
            <a:extLst>
              <a:ext uri="{FF2B5EF4-FFF2-40B4-BE49-F238E27FC236}">
                <a16:creationId xmlns:a16="http://schemas.microsoft.com/office/drawing/2014/main" id="{B1E8B416-B87E-47E5-9B33-617AAE34A018}"/>
              </a:ext>
            </a:extLst>
          </p:cNvPr>
          <p:cNvSpPr txBox="1"/>
          <p:nvPr/>
        </p:nvSpPr>
        <p:spPr>
          <a:xfrm>
            <a:off x="926426" y="103487"/>
            <a:ext cx="10644261"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Polymeric –Nano-Micelles fabrication and functionalization</a:t>
            </a:r>
          </a:p>
        </p:txBody>
      </p:sp>
      <p:pic>
        <p:nvPicPr>
          <p:cNvPr id="6" name="Picture 5" descr="A close up of text on a white background&#10;&#10;Description generated with very high confidence">
            <a:extLst>
              <a:ext uri="{FF2B5EF4-FFF2-40B4-BE49-F238E27FC236}">
                <a16:creationId xmlns:a16="http://schemas.microsoft.com/office/drawing/2014/main" id="{F8BF2BF8-301E-4E0F-AD42-4B87E1101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27" y="650635"/>
            <a:ext cx="7381403" cy="4038319"/>
          </a:xfrm>
          <a:prstGeom prst="rect">
            <a:avLst/>
          </a:prstGeom>
        </p:spPr>
      </p:pic>
      <p:pic>
        <p:nvPicPr>
          <p:cNvPr id="12" name="Picture 11" descr="A close up of a map&#10;&#10;Description generated with high confidence">
            <a:extLst>
              <a:ext uri="{FF2B5EF4-FFF2-40B4-BE49-F238E27FC236}">
                <a16:creationId xmlns:a16="http://schemas.microsoft.com/office/drawing/2014/main" id="{3B1FBE46-8725-4F1B-8C69-70392FDC145C}"/>
              </a:ext>
            </a:extLst>
          </p:cNvPr>
          <p:cNvPicPr>
            <a:picLocks noChangeAspect="1"/>
          </p:cNvPicPr>
          <p:nvPr/>
        </p:nvPicPr>
        <p:blipFill rotWithShape="1">
          <a:blip r:embed="rId5">
            <a:extLst>
              <a:ext uri="{28A0092B-C50C-407E-A947-70E740481C1C}">
                <a14:useLocalDpi xmlns:a14="http://schemas.microsoft.com/office/drawing/2010/main" val="0"/>
              </a:ext>
            </a:extLst>
          </a:blip>
          <a:srcRect l="5157" t="8616" r="8605"/>
          <a:stretch/>
        </p:blipFill>
        <p:spPr>
          <a:xfrm>
            <a:off x="7723812" y="3775287"/>
            <a:ext cx="3707214" cy="5291007"/>
          </a:xfrm>
          <a:prstGeom prst="rect">
            <a:avLst/>
          </a:prstGeom>
        </p:spPr>
      </p:pic>
    </p:spTree>
    <p:extLst>
      <p:ext uri="{BB962C8B-B14F-4D97-AF65-F5344CB8AC3E}">
        <p14:creationId xmlns:p14="http://schemas.microsoft.com/office/powerpoint/2010/main" val="59483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29339" y="78064"/>
            <a:ext cx="6351747" cy="596162"/>
          </a:xfrm>
          <a:prstGeom prst="rect">
            <a:avLst/>
          </a:prstGeom>
          <a:noFill/>
        </p:spPr>
        <p:txBody>
          <a:bodyPr wrap="none" lIns="102715" tIns="51358" rIns="102715" bIns="51358" rtlCol="0">
            <a:spAutoFit/>
          </a:bodyPr>
          <a:lstStyle/>
          <a:p>
            <a:r>
              <a:rPr lang="en-US" sz="3200" b="1" dirty="0">
                <a:latin typeface="Times New Roman" pitchFamily="18" charset="0"/>
                <a:cs typeface="Times New Roman" pitchFamily="18" charset="0"/>
              </a:rPr>
              <a:t>Characterization of Nano-Micelles </a:t>
            </a:r>
            <a:endParaRPr lang="en-US" sz="3200" dirty="0">
              <a:latin typeface="Times New Roman" pitchFamily="18" charset="0"/>
              <a:cs typeface="Times New Roman" pitchFamily="18" charset="0"/>
            </a:endParaRPr>
          </a:p>
        </p:txBody>
      </p:sp>
      <p:sp>
        <p:nvSpPr>
          <p:cNvPr id="21" name="TextBox 20"/>
          <p:cNvSpPr txBox="1"/>
          <p:nvPr/>
        </p:nvSpPr>
        <p:spPr>
          <a:xfrm>
            <a:off x="-84795" y="8464932"/>
            <a:ext cx="5052085" cy="534606"/>
          </a:xfrm>
          <a:prstGeom prst="rect">
            <a:avLst/>
          </a:prstGeom>
          <a:noFill/>
        </p:spPr>
        <p:txBody>
          <a:bodyPr wrap="square" lIns="102715" tIns="51358" rIns="102715" bIns="51358" rtlCol="0">
            <a:spAutoFit/>
          </a:bodyPr>
          <a:lstStyle/>
          <a:p>
            <a:r>
              <a:rPr lang="it-IT" sz="2800" dirty="0">
                <a:latin typeface="Times New Roman" pitchFamily="18" charset="0"/>
                <a:cs typeface="Times New Roman" pitchFamily="18" charset="0"/>
              </a:rPr>
              <a:t>Nano-Micelles characterization</a:t>
            </a:r>
            <a:endParaRPr lang="en-US" sz="2800" dirty="0">
              <a:latin typeface="Times New Roman" pitchFamily="18" charset="0"/>
              <a:cs typeface="Times New Roman" pitchFamily="18" charset="0"/>
            </a:endParaRPr>
          </a:p>
        </p:txBody>
      </p:sp>
      <p:sp>
        <p:nvSpPr>
          <p:cNvPr id="2" name="AutoShape 92" descr="Risultati immagini per LY2157299  image"/>
          <p:cNvSpPr>
            <a:spLocks noChangeAspect="1" noChangeArrowheads="1"/>
          </p:cNvSpPr>
          <p:nvPr/>
        </p:nvSpPr>
        <p:spPr bwMode="auto">
          <a:xfrm>
            <a:off x="413426" y="-189572"/>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dirty="0"/>
          </a:p>
        </p:txBody>
      </p:sp>
      <p:sp>
        <p:nvSpPr>
          <p:cNvPr id="3" name="AutoShape 94" descr="Risultati immagini per LY2157299  image"/>
          <p:cNvSpPr>
            <a:spLocks noChangeAspect="1" noChangeArrowheads="1"/>
          </p:cNvSpPr>
          <p:nvPr/>
        </p:nvSpPr>
        <p:spPr bwMode="auto">
          <a:xfrm>
            <a:off x="599644" y="10420"/>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dirty="0"/>
          </a:p>
        </p:txBody>
      </p:sp>
      <p:grpSp>
        <p:nvGrpSpPr>
          <p:cNvPr id="25" name="Group 24">
            <a:extLst>
              <a:ext uri="{FF2B5EF4-FFF2-40B4-BE49-F238E27FC236}">
                <a16:creationId xmlns:a16="http://schemas.microsoft.com/office/drawing/2014/main" id="{34B7DC0E-8BC6-4073-815E-42BE1E58B267}"/>
              </a:ext>
            </a:extLst>
          </p:cNvPr>
          <p:cNvGrpSpPr/>
          <p:nvPr/>
        </p:nvGrpSpPr>
        <p:grpSpPr>
          <a:xfrm>
            <a:off x="81018" y="955914"/>
            <a:ext cx="5783544" cy="3756761"/>
            <a:chOff x="-22936" y="1793371"/>
            <a:chExt cx="5666525" cy="3441355"/>
          </a:xfrm>
        </p:grpSpPr>
        <p:sp>
          <p:nvSpPr>
            <p:cNvPr id="26" name="TextBox 25">
              <a:extLst>
                <a:ext uri="{FF2B5EF4-FFF2-40B4-BE49-F238E27FC236}">
                  <a16:creationId xmlns:a16="http://schemas.microsoft.com/office/drawing/2014/main" id="{8CC526BC-12B0-42DA-A440-F7C7106847DF}"/>
                </a:ext>
              </a:extLst>
            </p:cNvPr>
            <p:cNvSpPr txBox="1"/>
            <p:nvPr/>
          </p:nvSpPr>
          <p:spPr>
            <a:xfrm>
              <a:off x="15736" y="1847169"/>
              <a:ext cx="603960" cy="272013"/>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z="1545" b="1" dirty="0">
                  <a:latin typeface="Times New Roman" pitchFamily="18" charset="0"/>
                  <a:cs typeface="Times New Roman" pitchFamily="18" charset="0"/>
                </a:rPr>
                <a:t>PAA</a:t>
              </a:r>
              <a:endParaRPr lang="en-US" sz="1545" b="1" dirty="0">
                <a:latin typeface="Times New Roman" pitchFamily="18" charset="0"/>
                <a:cs typeface="Times New Roman" pitchFamily="18" charset="0"/>
              </a:endParaRPr>
            </a:p>
          </p:txBody>
        </p:sp>
        <p:sp>
          <p:nvSpPr>
            <p:cNvPr id="27" name="TextBox 26">
              <a:extLst>
                <a:ext uri="{FF2B5EF4-FFF2-40B4-BE49-F238E27FC236}">
                  <a16:creationId xmlns:a16="http://schemas.microsoft.com/office/drawing/2014/main" id="{2FB29002-CA29-4213-82BC-EB0A50454854}"/>
                </a:ext>
              </a:extLst>
            </p:cNvPr>
            <p:cNvSpPr txBox="1"/>
            <p:nvPr/>
          </p:nvSpPr>
          <p:spPr>
            <a:xfrm>
              <a:off x="-22936" y="3664623"/>
              <a:ext cx="573951" cy="272013"/>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it-IT" sz="1545" b="1" dirty="0">
                  <a:latin typeface="Times New Roman" pitchFamily="18" charset="0"/>
                  <a:cs typeface="Times New Roman" pitchFamily="18" charset="0"/>
                </a:rPr>
                <a:t>PgA</a:t>
              </a:r>
              <a:endParaRPr lang="en-US" sz="1545" b="1" dirty="0">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87131B6C-724F-47EB-9545-B9F149EF2075}"/>
                </a:ext>
              </a:extLst>
            </p:cNvPr>
            <p:cNvGrpSpPr/>
            <p:nvPr/>
          </p:nvGrpSpPr>
          <p:grpSpPr>
            <a:xfrm>
              <a:off x="622434" y="1793371"/>
              <a:ext cx="5021155" cy="3441355"/>
              <a:chOff x="622434" y="1793371"/>
              <a:chExt cx="5021155" cy="3441355"/>
            </a:xfrm>
          </p:grpSpPr>
          <p:grpSp>
            <p:nvGrpSpPr>
              <p:cNvPr id="29" name="Group 28">
                <a:extLst>
                  <a:ext uri="{FF2B5EF4-FFF2-40B4-BE49-F238E27FC236}">
                    <a16:creationId xmlns:a16="http://schemas.microsoft.com/office/drawing/2014/main" id="{9DA7A40E-4B87-47B4-871B-3D5152D54D27}"/>
                  </a:ext>
                </a:extLst>
              </p:cNvPr>
              <p:cNvGrpSpPr/>
              <p:nvPr/>
            </p:nvGrpSpPr>
            <p:grpSpPr>
              <a:xfrm>
                <a:off x="622434" y="1793371"/>
                <a:ext cx="5021155" cy="3169342"/>
                <a:chOff x="179512" y="1756331"/>
                <a:chExt cx="5021155" cy="3169342"/>
              </a:xfrm>
            </p:grpSpPr>
            <p:pic>
              <p:nvPicPr>
                <p:cNvPr id="33" name="Picture 3" descr="C:\Users\user\Pictures\LY+Micelles\micelles.jpg">
                  <a:extLst>
                    <a:ext uri="{FF2B5EF4-FFF2-40B4-BE49-F238E27FC236}">
                      <a16:creationId xmlns:a16="http://schemas.microsoft.com/office/drawing/2014/main" id="{7DC44A3A-919B-4D7D-A5E7-6A999EA87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56331"/>
                  <a:ext cx="5021155" cy="3169342"/>
                </a:xfrm>
                <a:prstGeom prst="rect">
                  <a:avLst/>
                </a:prstGeom>
                <a:noFill/>
                <a:extLst>
                  <a:ext uri="{909E8E84-426E-40dd-AFC4-6F175D3DCCD1}">
                    <a14:hiddenFill xmlns=""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59C9A3AC-C089-4A2F-82DF-B562AD3E50E4}"/>
                    </a:ext>
                  </a:extLst>
                </p:cNvPr>
                <p:cNvSpPr/>
                <p:nvPr/>
              </p:nvSpPr>
              <p:spPr>
                <a:xfrm>
                  <a:off x="2514832" y="2204864"/>
                  <a:ext cx="936104" cy="83365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a:p>
              </p:txBody>
            </p:sp>
            <p:sp>
              <p:nvSpPr>
                <p:cNvPr id="35" name="Oval 34">
                  <a:extLst>
                    <a:ext uri="{FF2B5EF4-FFF2-40B4-BE49-F238E27FC236}">
                      <a16:creationId xmlns:a16="http://schemas.microsoft.com/office/drawing/2014/main" id="{188F3E89-5EC5-4E03-ACC7-247BC107E6AA}"/>
                    </a:ext>
                  </a:extLst>
                </p:cNvPr>
                <p:cNvSpPr/>
                <p:nvPr/>
              </p:nvSpPr>
              <p:spPr>
                <a:xfrm>
                  <a:off x="1002176" y="2179840"/>
                  <a:ext cx="1080608" cy="98410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a:p>
              </p:txBody>
            </p:sp>
          </p:grpSp>
          <p:sp>
            <p:nvSpPr>
              <p:cNvPr id="30" name="TextBox 29">
                <a:extLst>
                  <a:ext uri="{FF2B5EF4-FFF2-40B4-BE49-F238E27FC236}">
                    <a16:creationId xmlns:a16="http://schemas.microsoft.com/office/drawing/2014/main" id="{D50F2C51-8D32-4ED3-A9B2-6E4CC60E852C}"/>
                  </a:ext>
                </a:extLst>
              </p:cNvPr>
              <p:cNvSpPr txBox="1"/>
              <p:nvPr/>
            </p:nvSpPr>
            <p:spPr>
              <a:xfrm>
                <a:off x="1508347" y="4962713"/>
                <a:ext cx="888515" cy="272013"/>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it-IT" sz="1545" b="1" dirty="0">
                    <a:latin typeface="Times New Roman" pitchFamily="18" charset="0"/>
                    <a:cs typeface="Times New Roman" pitchFamily="18" charset="0"/>
                  </a:rPr>
                  <a:t>Marker</a:t>
                </a:r>
                <a:endParaRPr lang="en-US" sz="1545" b="1"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7C725FD0-48B2-4781-91D8-E200D899C321}"/>
                  </a:ext>
                </a:extLst>
              </p:cNvPr>
              <p:cNvSpPr txBox="1"/>
              <p:nvPr/>
            </p:nvSpPr>
            <p:spPr>
              <a:xfrm>
                <a:off x="4700317" y="3147967"/>
                <a:ext cx="656377" cy="272013"/>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it-IT" sz="1545" b="1" dirty="0">
                    <a:latin typeface="Times New Roman" pitchFamily="18" charset="0"/>
                    <a:cs typeface="Times New Roman" pitchFamily="18" charset="0"/>
                  </a:rPr>
                  <a:t>Drug</a:t>
                </a:r>
                <a:endParaRPr lang="en-US" sz="1545" b="1"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534455A9-7365-4A87-8DDD-7A6ABAF356EA}"/>
                  </a:ext>
                </a:extLst>
              </p:cNvPr>
              <p:cNvSpPr txBox="1"/>
              <p:nvPr/>
            </p:nvSpPr>
            <p:spPr>
              <a:xfrm>
                <a:off x="3173955" y="3311519"/>
                <a:ext cx="829638" cy="272013"/>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it-IT" sz="1545" b="1" dirty="0">
                    <a:latin typeface="Times New Roman" pitchFamily="18" charset="0"/>
                    <a:cs typeface="Times New Roman" pitchFamily="18" charset="0"/>
                  </a:rPr>
                  <a:t>Ligand</a:t>
                </a:r>
                <a:endParaRPr lang="en-US" sz="1545" b="1" dirty="0">
                  <a:latin typeface="Times New Roman" pitchFamily="18" charset="0"/>
                  <a:cs typeface="Times New Roman" pitchFamily="18" charset="0"/>
                </a:endParaRPr>
              </a:p>
            </p:txBody>
          </p:sp>
        </p:grpSp>
      </p:grpSp>
      <p:grpSp>
        <p:nvGrpSpPr>
          <p:cNvPr id="36" name="Group 35">
            <a:extLst>
              <a:ext uri="{FF2B5EF4-FFF2-40B4-BE49-F238E27FC236}">
                <a16:creationId xmlns:a16="http://schemas.microsoft.com/office/drawing/2014/main" id="{A34F8DA7-D6C1-4933-A088-29335F6CA73B}"/>
              </a:ext>
            </a:extLst>
          </p:cNvPr>
          <p:cNvGrpSpPr/>
          <p:nvPr/>
        </p:nvGrpSpPr>
        <p:grpSpPr>
          <a:xfrm>
            <a:off x="6076960" y="923065"/>
            <a:ext cx="3106196" cy="2596501"/>
            <a:chOff x="5668343" y="1860590"/>
            <a:chExt cx="3096344" cy="3079961"/>
          </a:xfrm>
        </p:grpSpPr>
        <p:pic>
          <p:nvPicPr>
            <p:cNvPr id="37" name="Picture 2" descr="C:\Users\user\Desktop\Nemany 30_11_2015\Ly micelle\4 30000.tif">
              <a:extLst>
                <a:ext uri="{FF2B5EF4-FFF2-40B4-BE49-F238E27FC236}">
                  <a16:creationId xmlns:a16="http://schemas.microsoft.com/office/drawing/2014/main" id="{A22F026B-7396-44B6-9DA6-9D3BC79467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80" t="27298" r="30412" b="11618"/>
            <a:stretch/>
          </p:blipFill>
          <p:spPr bwMode="auto">
            <a:xfrm>
              <a:off x="5668343" y="1860590"/>
              <a:ext cx="3096344" cy="307996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945FDD21-52B3-4105-BE18-202C9E4DCCE2}"/>
                </a:ext>
              </a:extLst>
            </p:cNvPr>
            <p:cNvCxnSpPr/>
            <p:nvPr/>
          </p:nvCxnSpPr>
          <p:spPr>
            <a:xfrm>
              <a:off x="7687665" y="4584675"/>
              <a:ext cx="93610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5B026B52-4D84-4D58-A41E-947D56A547FC}"/>
              </a:ext>
            </a:extLst>
          </p:cNvPr>
          <p:cNvSpPr/>
          <p:nvPr/>
        </p:nvSpPr>
        <p:spPr>
          <a:xfrm>
            <a:off x="-84795" y="5151247"/>
            <a:ext cx="6250090" cy="3037664"/>
          </a:xfrm>
          <a:prstGeom prst="rect">
            <a:avLst/>
          </a:prstGeom>
        </p:spPr>
        <p:txBody>
          <a:bodyPr wrap="square" lIns="102715" tIns="51358" rIns="102715" bIns="51358">
            <a:spAutoFit/>
          </a:bodyPr>
          <a:lstStyle/>
          <a:p>
            <a:pPr marL="320991" indent="-320991">
              <a:lnSpc>
                <a:spcPct val="115000"/>
              </a:lnSpc>
              <a:spcAft>
                <a:spcPts val="1123"/>
              </a:spcAft>
              <a:buFont typeface="Wingdings" pitchFamily="2" charset="2"/>
              <a:buChar char="Ø"/>
            </a:pPr>
            <a:r>
              <a:rPr lang="en-GB" sz="1685" b="1" dirty="0">
                <a:latin typeface="Times New Roman" pitchFamily="18" charset="0"/>
                <a:ea typeface="Calibri"/>
                <a:cs typeface="Times New Roman" pitchFamily="18" charset="0"/>
              </a:rPr>
              <a:t>biodegradable </a:t>
            </a:r>
          </a:p>
          <a:p>
            <a:pPr marL="320991" indent="-320991">
              <a:lnSpc>
                <a:spcPct val="115000"/>
              </a:lnSpc>
              <a:spcAft>
                <a:spcPts val="1123"/>
              </a:spcAft>
              <a:buFont typeface="Wingdings" pitchFamily="2" charset="2"/>
              <a:buChar char="Ø"/>
            </a:pPr>
            <a:r>
              <a:rPr lang="en-GB" sz="1685" b="1" dirty="0">
                <a:latin typeface="Times New Roman" pitchFamily="18" charset="0"/>
                <a:ea typeface="Calibri"/>
                <a:cs typeface="Times New Roman" pitchFamily="18" charset="0"/>
              </a:rPr>
              <a:t>Increasable  time circulation </a:t>
            </a:r>
          </a:p>
          <a:p>
            <a:pPr marL="320991" indent="-320991">
              <a:lnSpc>
                <a:spcPct val="115000"/>
              </a:lnSpc>
              <a:spcAft>
                <a:spcPts val="1123"/>
              </a:spcAft>
              <a:buFont typeface="Wingdings" pitchFamily="2" charset="2"/>
              <a:buChar char="Ø"/>
            </a:pPr>
            <a:r>
              <a:rPr lang="en-GB" sz="1685" b="1" dirty="0">
                <a:latin typeface="Times New Roman" pitchFamily="18" charset="0"/>
                <a:ea typeface="Calibri"/>
                <a:cs typeface="Times New Roman" pitchFamily="18" charset="0"/>
              </a:rPr>
              <a:t>Specific  for  cancer cells </a:t>
            </a:r>
          </a:p>
          <a:p>
            <a:pPr marL="320991" indent="-320991">
              <a:lnSpc>
                <a:spcPct val="115000"/>
              </a:lnSpc>
              <a:spcAft>
                <a:spcPts val="1123"/>
              </a:spcAft>
              <a:buFont typeface="Wingdings" pitchFamily="2" charset="2"/>
              <a:buChar char="Ø"/>
            </a:pPr>
            <a:r>
              <a:rPr lang="en-GB" sz="1685" b="1" dirty="0">
                <a:latin typeface="Times New Roman" pitchFamily="18" charset="0"/>
                <a:ea typeface="Calibri"/>
                <a:cs typeface="Times New Roman" pitchFamily="18" charset="0"/>
              </a:rPr>
              <a:t>Increasable rate of cellular uptake </a:t>
            </a:r>
          </a:p>
          <a:p>
            <a:pPr marL="320991" indent="-320991">
              <a:lnSpc>
                <a:spcPct val="115000"/>
              </a:lnSpc>
              <a:spcAft>
                <a:spcPts val="1123"/>
              </a:spcAft>
              <a:buFont typeface="Wingdings" pitchFamily="2" charset="2"/>
              <a:buChar char="Ø"/>
            </a:pPr>
            <a:r>
              <a:rPr lang="en-GB" sz="1685" b="1" dirty="0">
                <a:latin typeface="Times New Roman" pitchFamily="18" charset="0"/>
                <a:ea typeface="Calibri"/>
                <a:cs typeface="Times New Roman" pitchFamily="18" charset="0"/>
              </a:rPr>
              <a:t>Shrinkable inside   stomach and extendable inside</a:t>
            </a:r>
          </a:p>
          <a:p>
            <a:pPr>
              <a:lnSpc>
                <a:spcPct val="115000"/>
              </a:lnSpc>
              <a:spcAft>
                <a:spcPts val="1123"/>
              </a:spcAft>
            </a:pPr>
            <a:r>
              <a:rPr lang="en-GB" sz="1685" b="1" dirty="0">
                <a:latin typeface="Times New Roman" pitchFamily="18" charset="0"/>
                <a:ea typeface="Calibri"/>
                <a:cs typeface="Times New Roman" pitchFamily="18" charset="0"/>
              </a:rPr>
              <a:t> colon  </a:t>
            </a:r>
          </a:p>
          <a:p>
            <a:pPr marL="320991" indent="-320991">
              <a:lnSpc>
                <a:spcPct val="115000"/>
              </a:lnSpc>
              <a:spcAft>
                <a:spcPts val="1123"/>
              </a:spcAft>
              <a:buFont typeface="Wingdings" pitchFamily="2" charset="2"/>
              <a:buChar char="Ø"/>
            </a:pPr>
            <a:r>
              <a:rPr lang="it-IT" sz="1685" b="1" dirty="0">
                <a:latin typeface="Times New Roman" pitchFamily="18" charset="0"/>
                <a:ea typeface="Calibri"/>
                <a:cs typeface="Times New Roman" pitchFamily="18" charset="0"/>
              </a:rPr>
              <a:t>Nano-sized carrier  50-100nm</a:t>
            </a:r>
            <a:endParaRPr lang="en-GB" sz="1685" b="1" dirty="0">
              <a:latin typeface="Times New Roman" pitchFamily="18" charset="0"/>
              <a:ea typeface="Calibri"/>
              <a:cs typeface="Times New Roman" pitchFamily="18" charset="0"/>
            </a:endParaRPr>
          </a:p>
        </p:txBody>
      </p:sp>
      <p:grpSp>
        <p:nvGrpSpPr>
          <p:cNvPr id="17" name="Group 16">
            <a:extLst>
              <a:ext uri="{FF2B5EF4-FFF2-40B4-BE49-F238E27FC236}">
                <a16:creationId xmlns:a16="http://schemas.microsoft.com/office/drawing/2014/main" id="{3D2F574B-8E09-466E-9AAE-A9C70911E9BD}"/>
              </a:ext>
            </a:extLst>
          </p:cNvPr>
          <p:cNvGrpSpPr/>
          <p:nvPr/>
        </p:nvGrpSpPr>
        <p:grpSpPr>
          <a:xfrm>
            <a:off x="4347383" y="3783646"/>
            <a:ext cx="7422937" cy="2863322"/>
            <a:chOff x="4347383" y="3783646"/>
            <a:chExt cx="7422937" cy="2863322"/>
          </a:xfrm>
        </p:grpSpPr>
        <p:grpSp>
          <p:nvGrpSpPr>
            <p:cNvPr id="46" name="Group 45">
              <a:extLst>
                <a:ext uri="{FF2B5EF4-FFF2-40B4-BE49-F238E27FC236}">
                  <a16:creationId xmlns:a16="http://schemas.microsoft.com/office/drawing/2014/main" id="{1BCC391C-86B6-43B9-A7EC-43C46A7CC08A}"/>
                </a:ext>
              </a:extLst>
            </p:cNvPr>
            <p:cNvGrpSpPr/>
            <p:nvPr/>
          </p:nvGrpSpPr>
          <p:grpSpPr>
            <a:xfrm>
              <a:off x="4347383" y="3783646"/>
              <a:ext cx="5148367" cy="2863322"/>
              <a:chOff x="1688613" y="579533"/>
              <a:chExt cx="7891157" cy="3611295"/>
            </a:xfrm>
          </p:grpSpPr>
          <p:grpSp>
            <p:nvGrpSpPr>
              <p:cNvPr id="47" name="Group 46">
                <a:extLst>
                  <a:ext uri="{FF2B5EF4-FFF2-40B4-BE49-F238E27FC236}">
                    <a16:creationId xmlns:a16="http://schemas.microsoft.com/office/drawing/2014/main" id="{7C5598B7-4179-4BD9-99BC-757AA27E040D}"/>
                  </a:ext>
                </a:extLst>
              </p:cNvPr>
              <p:cNvGrpSpPr/>
              <p:nvPr/>
            </p:nvGrpSpPr>
            <p:grpSpPr>
              <a:xfrm>
                <a:off x="1688613" y="579533"/>
                <a:ext cx="7891157" cy="3611295"/>
                <a:chOff x="-16633" y="1338008"/>
                <a:chExt cx="6963867" cy="3168352"/>
              </a:xfrm>
            </p:grpSpPr>
            <p:graphicFrame>
              <p:nvGraphicFramePr>
                <p:cNvPr id="52" name="Object 51">
                  <a:extLst>
                    <a:ext uri="{FF2B5EF4-FFF2-40B4-BE49-F238E27FC236}">
                      <a16:creationId xmlns:a16="http://schemas.microsoft.com/office/drawing/2014/main" id="{52D4A01D-F95E-4639-9ADB-11B001B19261}"/>
                    </a:ext>
                  </a:extLst>
                </p:cNvPr>
                <p:cNvGraphicFramePr>
                  <a:graphicFrameLocks noChangeAspect="1"/>
                </p:cNvGraphicFramePr>
                <p:nvPr>
                  <p:extLst>
                    <p:ext uri="{D42A27DB-BD31-4B8C-83A1-F6EECF244321}">
                      <p14:modId xmlns:p14="http://schemas.microsoft.com/office/powerpoint/2010/main" val="2628159358"/>
                    </p:ext>
                  </p:extLst>
                </p:nvPr>
              </p:nvGraphicFramePr>
              <p:xfrm>
                <a:off x="-16633" y="1338008"/>
                <a:ext cx="3957082" cy="3168352"/>
              </p:xfrm>
              <a:graphic>
                <a:graphicData uri="http://schemas.openxmlformats.org/presentationml/2006/ole">
                  <mc:AlternateContent xmlns:mc="http://schemas.openxmlformats.org/markup-compatibility/2006">
                    <mc:Choice xmlns:v="urn:schemas-microsoft-com:vml" Requires="v">
                      <p:oleObj spid="_x0000_s19873" name="Graph" r:id="rId5" imgW="4132800" imgH="2901600" progId="Origin50.Graph">
                        <p:embed/>
                      </p:oleObj>
                    </mc:Choice>
                    <mc:Fallback>
                      <p:oleObj name="Graph" r:id="rId5" imgW="4132800" imgH="2901600" progId="Origin50.Graph">
                        <p:embed/>
                        <p:pic>
                          <p:nvPicPr>
                            <p:cNvPr id="2" name="Object 1"/>
                            <p:cNvPicPr>
                              <a:picLocks noChangeAspect="1" noChangeArrowheads="1"/>
                            </p:cNvPicPr>
                            <p:nvPr/>
                          </p:nvPicPr>
                          <p:blipFill>
                            <a:blip r:embed="rId6"/>
                            <a:srcRect/>
                            <a:stretch>
                              <a:fillRect/>
                            </a:stretch>
                          </p:blipFill>
                          <p:spPr bwMode="auto">
                            <a:xfrm>
                              <a:off x="-16633" y="1338008"/>
                              <a:ext cx="3957082" cy="3168352"/>
                            </a:xfrm>
                            <a:prstGeom prst="rect">
                              <a:avLst/>
                            </a:prstGeom>
                            <a:noFill/>
                            <a:ln>
                              <a:noFill/>
                            </a:ln>
                          </p:spPr>
                        </p:pic>
                      </p:oleObj>
                    </mc:Fallback>
                  </mc:AlternateContent>
                </a:graphicData>
              </a:graphic>
            </p:graphicFrame>
            <p:graphicFrame>
              <p:nvGraphicFramePr>
                <p:cNvPr id="53" name="Object 52">
                  <a:extLst>
                    <a:ext uri="{FF2B5EF4-FFF2-40B4-BE49-F238E27FC236}">
                      <a16:creationId xmlns:a16="http://schemas.microsoft.com/office/drawing/2014/main" id="{37E00D61-A957-44E5-BB9F-B55ABE05E36C}"/>
                    </a:ext>
                  </a:extLst>
                </p:cNvPr>
                <p:cNvGraphicFramePr>
                  <a:graphicFrameLocks noChangeAspect="1"/>
                </p:cNvGraphicFramePr>
                <p:nvPr>
                  <p:extLst>
                    <p:ext uri="{D42A27DB-BD31-4B8C-83A1-F6EECF244321}">
                      <p14:modId xmlns:p14="http://schemas.microsoft.com/office/powerpoint/2010/main" val="1311158883"/>
                    </p:ext>
                  </p:extLst>
                </p:nvPr>
              </p:nvGraphicFramePr>
              <p:xfrm>
                <a:off x="3178982" y="1540982"/>
                <a:ext cx="3768252" cy="2911568"/>
              </p:xfrm>
              <a:graphic>
                <a:graphicData uri="http://schemas.openxmlformats.org/presentationml/2006/ole">
                  <mc:AlternateContent xmlns:mc="http://schemas.openxmlformats.org/markup-compatibility/2006">
                    <mc:Choice xmlns:v="urn:schemas-microsoft-com:vml" Requires="v">
                      <p:oleObj spid="_x0000_s19874" name="Graph" r:id="rId7" imgW="4132800" imgH="2901600" progId="Origin50.Graph">
                        <p:embed/>
                      </p:oleObj>
                    </mc:Choice>
                    <mc:Fallback>
                      <p:oleObj name="Graph" r:id="rId7" imgW="4132800" imgH="2901600" progId="Origin50.Graph">
                        <p:embed/>
                        <p:pic>
                          <p:nvPicPr>
                            <p:cNvPr id="3" name="Object 2"/>
                            <p:cNvPicPr>
                              <a:picLocks noChangeAspect="1" noChangeArrowheads="1"/>
                            </p:cNvPicPr>
                            <p:nvPr/>
                          </p:nvPicPr>
                          <p:blipFill>
                            <a:blip r:embed="rId8"/>
                            <a:srcRect/>
                            <a:stretch>
                              <a:fillRect/>
                            </a:stretch>
                          </p:blipFill>
                          <p:spPr bwMode="auto">
                            <a:xfrm>
                              <a:off x="3178982" y="1540982"/>
                              <a:ext cx="3768252" cy="2911568"/>
                            </a:xfrm>
                            <a:prstGeom prst="rect">
                              <a:avLst/>
                            </a:prstGeom>
                            <a:noFill/>
                            <a:ln>
                              <a:noFill/>
                            </a:ln>
                          </p:spPr>
                        </p:pic>
                      </p:oleObj>
                    </mc:Fallback>
                  </mc:AlternateContent>
                </a:graphicData>
              </a:graphic>
            </p:graphicFrame>
          </p:grpSp>
          <p:grpSp>
            <p:nvGrpSpPr>
              <p:cNvPr id="48" name="Group 47">
                <a:extLst>
                  <a:ext uri="{FF2B5EF4-FFF2-40B4-BE49-F238E27FC236}">
                    <a16:creationId xmlns:a16="http://schemas.microsoft.com/office/drawing/2014/main" id="{85D72CFB-38D4-42A8-8ED0-827CDEBF925E}"/>
                  </a:ext>
                </a:extLst>
              </p:cNvPr>
              <p:cNvGrpSpPr/>
              <p:nvPr/>
            </p:nvGrpSpPr>
            <p:grpSpPr>
              <a:xfrm>
                <a:off x="6404899" y="2326413"/>
                <a:ext cx="1758032" cy="1144929"/>
                <a:chOff x="6404899" y="2326413"/>
                <a:chExt cx="1758032" cy="1144929"/>
              </a:xfrm>
            </p:grpSpPr>
            <p:sp>
              <p:nvSpPr>
                <p:cNvPr id="49" name="Oval 48">
                  <a:extLst>
                    <a:ext uri="{FF2B5EF4-FFF2-40B4-BE49-F238E27FC236}">
                      <a16:creationId xmlns:a16="http://schemas.microsoft.com/office/drawing/2014/main" id="{23DBF21D-26FC-4FE3-8914-95E37691289C}"/>
                    </a:ext>
                  </a:extLst>
                </p:cNvPr>
                <p:cNvSpPr/>
                <p:nvPr/>
              </p:nvSpPr>
              <p:spPr>
                <a:xfrm>
                  <a:off x="6404899" y="2326413"/>
                  <a:ext cx="337504" cy="472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2715" tIns="51358" rIns="102715" bIns="51358" rtlCol="0" anchor="ctr"/>
                <a:lstStyle/>
                <a:p>
                  <a:pPr algn="ctr"/>
                  <a:endParaRPr lang="en-US" sz="2528"/>
                </a:p>
              </p:txBody>
            </p:sp>
            <p:sp>
              <p:nvSpPr>
                <p:cNvPr id="50" name="Oval 49">
                  <a:extLst>
                    <a:ext uri="{FF2B5EF4-FFF2-40B4-BE49-F238E27FC236}">
                      <a16:creationId xmlns:a16="http://schemas.microsoft.com/office/drawing/2014/main" id="{32425F43-773A-45FB-965A-A059931F2DB2}"/>
                    </a:ext>
                  </a:extLst>
                </p:cNvPr>
                <p:cNvSpPr/>
                <p:nvPr/>
              </p:nvSpPr>
              <p:spPr>
                <a:xfrm>
                  <a:off x="6867957" y="2998873"/>
                  <a:ext cx="337517" cy="472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2715" tIns="51358" rIns="102715" bIns="51358" rtlCol="0" anchor="ctr"/>
                <a:lstStyle/>
                <a:p>
                  <a:pPr algn="ctr"/>
                  <a:endParaRPr lang="en-US" sz="2528"/>
                </a:p>
              </p:txBody>
            </p:sp>
            <p:sp>
              <p:nvSpPr>
                <p:cNvPr id="51" name="Oval 50">
                  <a:extLst>
                    <a:ext uri="{FF2B5EF4-FFF2-40B4-BE49-F238E27FC236}">
                      <a16:creationId xmlns:a16="http://schemas.microsoft.com/office/drawing/2014/main" id="{EA4CB470-8DB6-4721-9D73-F815F7CF3EB9}"/>
                    </a:ext>
                  </a:extLst>
                </p:cNvPr>
                <p:cNvSpPr/>
                <p:nvPr/>
              </p:nvSpPr>
              <p:spPr>
                <a:xfrm>
                  <a:off x="7825414" y="2723410"/>
                  <a:ext cx="337517" cy="472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2715" tIns="51358" rIns="102715" bIns="51358" rtlCol="0" anchor="ctr"/>
                <a:lstStyle/>
                <a:p>
                  <a:pPr algn="ctr"/>
                  <a:endParaRPr lang="en-US" sz="2528"/>
                </a:p>
              </p:txBody>
            </p:sp>
          </p:grpSp>
        </p:grpSp>
        <p:pic>
          <p:nvPicPr>
            <p:cNvPr id="54" name="Picture 6" descr="E:\New folder\Lecce - micelles\SMA -HLF\Image013_drug encps.tif">
              <a:extLst>
                <a:ext uri="{FF2B5EF4-FFF2-40B4-BE49-F238E27FC236}">
                  <a16:creationId xmlns:a16="http://schemas.microsoft.com/office/drawing/2014/main" id="{79AED204-E88A-47FA-8825-3A0F2FEF7E2C}"/>
                </a:ext>
              </a:extLst>
            </p:cNvPr>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2193" y="4301344"/>
              <a:ext cx="2498127" cy="1917646"/>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9FB3890A-8FC3-4CD3-8A1B-D8AF747B568B}"/>
              </a:ext>
            </a:extLst>
          </p:cNvPr>
          <p:cNvGrpSpPr/>
          <p:nvPr/>
        </p:nvGrpSpPr>
        <p:grpSpPr>
          <a:xfrm>
            <a:off x="9296115" y="881365"/>
            <a:ext cx="2529068" cy="3161989"/>
            <a:chOff x="5450607" y="4185691"/>
            <a:chExt cx="2534351" cy="3376640"/>
          </a:xfrm>
        </p:grpSpPr>
        <p:pic>
          <p:nvPicPr>
            <p:cNvPr id="58" name="Picture 4" descr="C:\Users\user\Pictures\LY+Micelles\gel .tif">
              <a:extLst>
                <a:ext uri="{FF2B5EF4-FFF2-40B4-BE49-F238E27FC236}">
                  <a16:creationId xmlns:a16="http://schemas.microsoft.com/office/drawing/2014/main" id="{F6D82BD0-A8EF-4071-B876-60BF9502E6B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124"/>
            <a:stretch/>
          </p:blipFill>
          <p:spPr bwMode="auto">
            <a:xfrm>
              <a:off x="5450607" y="4185691"/>
              <a:ext cx="2534351" cy="337664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D1CCAD91-DF3A-4ABD-A27E-573264457D9A}"/>
                </a:ext>
              </a:extLst>
            </p:cNvPr>
            <p:cNvGrpSpPr/>
            <p:nvPr/>
          </p:nvGrpSpPr>
          <p:grpSpPr>
            <a:xfrm>
              <a:off x="5743540" y="6030694"/>
              <a:ext cx="1900406" cy="1526048"/>
              <a:chOff x="2113439" y="3411513"/>
              <a:chExt cx="1444302" cy="1377745"/>
            </a:xfrm>
          </p:grpSpPr>
          <p:sp>
            <p:nvSpPr>
              <p:cNvPr id="60" name="TextBox 59">
                <a:extLst>
                  <a:ext uri="{FF2B5EF4-FFF2-40B4-BE49-F238E27FC236}">
                    <a16:creationId xmlns:a16="http://schemas.microsoft.com/office/drawing/2014/main" id="{3A9A7615-68B8-431F-A9F5-8D8DCDDEB892}"/>
                  </a:ext>
                </a:extLst>
              </p:cNvPr>
              <p:cNvSpPr txBox="1"/>
              <p:nvPr/>
            </p:nvSpPr>
            <p:spPr>
              <a:xfrm rot="16200000">
                <a:off x="1601875" y="4035118"/>
                <a:ext cx="1224640"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Folic acid in DMSO</a:t>
                </a:r>
                <a:endParaRPr lang="en-US" sz="1123" dirty="0">
                  <a:solidFill>
                    <a:schemeClr val="bg1"/>
                  </a:solidFill>
                  <a:latin typeface="Times New Roman" pitchFamily="18" charset="0"/>
                  <a:cs typeface="Times New Roman" pitchFamily="18" charset="0"/>
                </a:endParaRPr>
              </a:p>
            </p:txBody>
          </p:sp>
          <p:sp>
            <p:nvSpPr>
              <p:cNvPr id="61" name="TextBox 60">
                <a:extLst>
                  <a:ext uri="{FF2B5EF4-FFF2-40B4-BE49-F238E27FC236}">
                    <a16:creationId xmlns:a16="http://schemas.microsoft.com/office/drawing/2014/main" id="{1910074D-529A-41E4-9C04-DA5DE959E102}"/>
                  </a:ext>
                </a:extLst>
              </p:cNvPr>
              <p:cNvSpPr txBox="1"/>
              <p:nvPr/>
            </p:nvSpPr>
            <p:spPr>
              <a:xfrm rot="16200000">
                <a:off x="1847901" y="4035114"/>
                <a:ext cx="1094390"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Active Folic acid </a:t>
                </a:r>
                <a:endParaRPr lang="en-US" sz="1123" dirty="0">
                  <a:solidFill>
                    <a:schemeClr val="bg1"/>
                  </a:solidFill>
                  <a:latin typeface="Times New Roman" pitchFamily="18" charset="0"/>
                  <a:cs typeface="Times New Roman" pitchFamily="18" charset="0"/>
                </a:endParaRPr>
              </a:p>
            </p:txBody>
          </p:sp>
          <p:sp>
            <p:nvSpPr>
              <p:cNvPr id="62" name="TextBox 61">
                <a:extLst>
                  <a:ext uri="{FF2B5EF4-FFF2-40B4-BE49-F238E27FC236}">
                    <a16:creationId xmlns:a16="http://schemas.microsoft.com/office/drawing/2014/main" id="{3D744F30-A68C-46F4-B391-B63198833EF9}"/>
                  </a:ext>
                </a:extLst>
              </p:cNvPr>
              <p:cNvSpPr txBox="1"/>
              <p:nvPr/>
            </p:nvSpPr>
            <p:spPr>
              <a:xfrm rot="16200000">
                <a:off x="2304783" y="4043093"/>
                <a:ext cx="676142"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Free R6G</a:t>
                </a:r>
                <a:endParaRPr lang="en-US" sz="1123" dirty="0">
                  <a:solidFill>
                    <a:schemeClr val="bg1"/>
                  </a:solidFill>
                  <a:latin typeface="Times New Roman" pitchFamily="18" charset="0"/>
                  <a:cs typeface="Times New Roman" pitchFamily="18" charset="0"/>
                </a:endParaRPr>
              </a:p>
            </p:txBody>
          </p:sp>
          <p:sp>
            <p:nvSpPr>
              <p:cNvPr id="63" name="TextBox 62">
                <a:extLst>
                  <a:ext uri="{FF2B5EF4-FFF2-40B4-BE49-F238E27FC236}">
                    <a16:creationId xmlns:a16="http://schemas.microsoft.com/office/drawing/2014/main" id="{15D36299-8EFB-40CE-B3D3-FC260D86DBE9}"/>
                  </a:ext>
                </a:extLst>
              </p:cNvPr>
              <p:cNvSpPr txBox="1"/>
              <p:nvPr/>
            </p:nvSpPr>
            <p:spPr>
              <a:xfrm rot="16200000">
                <a:off x="2502589" y="4035113"/>
                <a:ext cx="776001"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Free FITC  </a:t>
                </a:r>
                <a:endParaRPr lang="en-US" sz="1123" dirty="0">
                  <a:solidFill>
                    <a:schemeClr val="bg1"/>
                  </a:solidFill>
                  <a:latin typeface="Times New Roman" pitchFamily="18" charset="0"/>
                  <a:cs typeface="Times New Roman" pitchFamily="18" charset="0"/>
                </a:endParaRPr>
              </a:p>
            </p:txBody>
          </p:sp>
          <p:sp>
            <p:nvSpPr>
              <p:cNvPr id="64" name="TextBox 63">
                <a:extLst>
                  <a:ext uri="{FF2B5EF4-FFF2-40B4-BE49-F238E27FC236}">
                    <a16:creationId xmlns:a16="http://schemas.microsoft.com/office/drawing/2014/main" id="{0ABFF258-F123-4D74-85A2-CE01634256CC}"/>
                  </a:ext>
                </a:extLst>
              </p:cNvPr>
              <p:cNvSpPr txBox="1"/>
              <p:nvPr/>
            </p:nvSpPr>
            <p:spPr>
              <a:xfrm rot="16200000">
                <a:off x="2571162" y="4094273"/>
                <a:ext cx="1188459"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Micelles  with RG6</a:t>
                </a:r>
                <a:endParaRPr lang="en-US" sz="1123" dirty="0">
                  <a:solidFill>
                    <a:schemeClr val="bg1"/>
                  </a:solidFill>
                  <a:latin typeface="Times New Roman" pitchFamily="18" charset="0"/>
                  <a:cs typeface="Times New Roman" pitchFamily="18" charset="0"/>
                </a:endParaRPr>
              </a:p>
            </p:txBody>
          </p:sp>
          <p:sp>
            <p:nvSpPr>
              <p:cNvPr id="65" name="TextBox 64">
                <a:extLst>
                  <a:ext uri="{FF2B5EF4-FFF2-40B4-BE49-F238E27FC236}">
                    <a16:creationId xmlns:a16="http://schemas.microsoft.com/office/drawing/2014/main" id="{15B74156-EF57-430A-A181-955B7817B615}"/>
                  </a:ext>
                </a:extLst>
              </p:cNvPr>
              <p:cNvSpPr txBox="1"/>
              <p:nvPr/>
            </p:nvSpPr>
            <p:spPr>
              <a:xfrm rot="16200000">
                <a:off x="2828746" y="3938997"/>
                <a:ext cx="1256479" cy="201511"/>
              </a:xfrm>
              <a:prstGeom prst="rect">
                <a:avLst/>
              </a:prstGeom>
              <a:noFill/>
            </p:spPr>
            <p:txBody>
              <a:bodyPr wrap="none" rtlCol="0">
                <a:spAutoFit/>
              </a:bodyPr>
              <a:lstStyle/>
              <a:p>
                <a:r>
                  <a:rPr lang="it-IT" sz="1123" dirty="0">
                    <a:solidFill>
                      <a:schemeClr val="bg1"/>
                    </a:solidFill>
                    <a:latin typeface="Times New Roman" pitchFamily="18" charset="0"/>
                    <a:cs typeface="Times New Roman" pitchFamily="18" charset="0"/>
                  </a:rPr>
                  <a:t>Micelles with FITC  </a:t>
                </a:r>
                <a:endParaRPr lang="en-US" sz="1123" dirty="0">
                  <a:solidFill>
                    <a:schemeClr val="bg1"/>
                  </a:solidFill>
                  <a:latin typeface="Times New Roman" pitchFamily="18" charset="0"/>
                  <a:cs typeface="Times New Roman" pitchFamily="18" charset="0"/>
                </a:endParaRPr>
              </a:p>
            </p:txBody>
          </p:sp>
        </p:grpSp>
      </p:grpSp>
      <p:grpSp>
        <p:nvGrpSpPr>
          <p:cNvPr id="43" name="Group 42">
            <a:extLst>
              <a:ext uri="{FF2B5EF4-FFF2-40B4-BE49-F238E27FC236}">
                <a16:creationId xmlns:a16="http://schemas.microsoft.com/office/drawing/2014/main" id="{05CB498F-38DE-4C67-9D6B-918A6AD4696F}"/>
              </a:ext>
            </a:extLst>
          </p:cNvPr>
          <p:cNvGrpSpPr/>
          <p:nvPr/>
        </p:nvGrpSpPr>
        <p:grpSpPr>
          <a:xfrm>
            <a:off x="6247363" y="6923230"/>
            <a:ext cx="5237964" cy="1850740"/>
            <a:chOff x="1425274" y="3733910"/>
            <a:chExt cx="5237964" cy="1850740"/>
          </a:xfrm>
        </p:grpSpPr>
        <p:grpSp>
          <p:nvGrpSpPr>
            <p:cNvPr id="55" name="Group 54">
              <a:extLst>
                <a:ext uri="{FF2B5EF4-FFF2-40B4-BE49-F238E27FC236}">
                  <a16:creationId xmlns:a16="http://schemas.microsoft.com/office/drawing/2014/main" id="{0166EDFB-6324-4EB9-994F-8A63E8F1A87B}"/>
                </a:ext>
              </a:extLst>
            </p:cNvPr>
            <p:cNvGrpSpPr/>
            <p:nvPr/>
          </p:nvGrpSpPr>
          <p:grpSpPr>
            <a:xfrm>
              <a:off x="1425274" y="3733910"/>
              <a:ext cx="5237964" cy="1486136"/>
              <a:chOff x="1425274" y="3733910"/>
              <a:chExt cx="5237964" cy="1486136"/>
            </a:xfrm>
          </p:grpSpPr>
          <p:pic>
            <p:nvPicPr>
              <p:cNvPr id="67" name="Picture 66" descr="E:\backup2013\It-Liver Project\Electron microscope\2014_06_30\AcidicMicelles\acidicMicelles_2.tif">
                <a:extLst>
                  <a:ext uri="{FF2B5EF4-FFF2-40B4-BE49-F238E27FC236}">
                    <a16:creationId xmlns:a16="http://schemas.microsoft.com/office/drawing/2014/main" id="{0E91B3B7-4622-4332-A7BD-D1E426ED6FA3}"/>
                  </a:ext>
                </a:extLst>
              </p:cNvPr>
              <p:cNvPicPr preferRelativeResize="0">
                <a:picLocks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3997500" y="3750746"/>
                <a:ext cx="2665738" cy="1469300"/>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67" descr="E:\backup2013\It-Liver Project\Electron microscope\2014_06_30\AlkalineMicelles\alkalineMicelles_1.tif">
                <a:extLst>
                  <a:ext uri="{FF2B5EF4-FFF2-40B4-BE49-F238E27FC236}">
                    <a16:creationId xmlns:a16="http://schemas.microsoft.com/office/drawing/2014/main" id="{5A99BBBE-BFAC-4EF1-BFF7-50F5E83166FD}"/>
                  </a:ext>
                </a:extLst>
              </p:cNvPr>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25274" y="3733910"/>
                <a:ext cx="2495218" cy="148613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6" name="TextBox 55">
              <a:extLst>
                <a:ext uri="{FF2B5EF4-FFF2-40B4-BE49-F238E27FC236}">
                  <a16:creationId xmlns:a16="http://schemas.microsoft.com/office/drawing/2014/main" id="{EECA24B0-69C2-4AB0-ACF0-6DAE1E193C9B}"/>
                </a:ext>
              </a:extLst>
            </p:cNvPr>
            <p:cNvSpPr txBox="1"/>
            <p:nvPr/>
          </p:nvSpPr>
          <p:spPr>
            <a:xfrm>
              <a:off x="1776644" y="5184540"/>
              <a:ext cx="1508746" cy="400110"/>
            </a:xfrm>
            <a:prstGeom prst="rect">
              <a:avLst/>
            </a:prstGeom>
            <a:noFill/>
          </p:spPr>
          <p:txBody>
            <a:bodyPr wrap="none" rtlCol="0">
              <a:spAutoFit/>
            </a:bodyPr>
            <a:lstStyle/>
            <a:p>
              <a:r>
                <a:rPr lang="en-GB" sz="2000" b="1" dirty="0">
                  <a:latin typeface="Times New Roman" panose="02020603050405020304" pitchFamily="18" charset="0"/>
                  <a:cs typeface="Times New Roman" panose="02020603050405020304" pitchFamily="18" charset="0"/>
                </a:rPr>
                <a:t>At colon pH</a:t>
              </a:r>
            </a:p>
          </p:txBody>
        </p:sp>
        <p:sp>
          <p:nvSpPr>
            <p:cNvPr id="66" name="TextBox 65">
              <a:extLst>
                <a:ext uri="{FF2B5EF4-FFF2-40B4-BE49-F238E27FC236}">
                  <a16:creationId xmlns:a16="http://schemas.microsoft.com/office/drawing/2014/main" id="{FA8B97E1-EA5F-4BBF-B59D-F5BA7B5020A9}"/>
                </a:ext>
              </a:extLst>
            </p:cNvPr>
            <p:cNvSpPr txBox="1"/>
            <p:nvPr/>
          </p:nvSpPr>
          <p:spPr>
            <a:xfrm>
              <a:off x="4348870" y="5184540"/>
              <a:ext cx="1899879" cy="400110"/>
            </a:xfrm>
            <a:prstGeom prst="rect">
              <a:avLst/>
            </a:prstGeom>
            <a:noFill/>
          </p:spPr>
          <p:txBody>
            <a:bodyPr wrap="none" rtlCol="0">
              <a:spAutoFit/>
            </a:bodyPr>
            <a:lstStyle/>
            <a:p>
              <a:r>
                <a:rPr lang="en-GB" sz="2000" b="1" dirty="0">
                  <a:latin typeface="Times New Roman" panose="02020603050405020304" pitchFamily="18" charset="0"/>
                  <a:cs typeface="Times New Roman" panose="02020603050405020304" pitchFamily="18" charset="0"/>
                </a:rPr>
                <a:t>At stomach  pH</a:t>
              </a:r>
            </a:p>
          </p:txBody>
        </p:sp>
      </p:grpSp>
    </p:spTree>
    <p:extLst>
      <p:ext uri="{BB962C8B-B14F-4D97-AF65-F5344CB8AC3E}">
        <p14:creationId xmlns:p14="http://schemas.microsoft.com/office/powerpoint/2010/main" val="209951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sellaDiTesto 3"/>
          <p:cNvSpPr txBox="1">
            <a:spLocks noChangeArrowheads="1"/>
          </p:cNvSpPr>
          <p:nvPr/>
        </p:nvSpPr>
        <p:spPr bwMode="auto">
          <a:xfrm>
            <a:off x="0" y="1323397"/>
            <a:ext cx="218509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sz="2800" b="1" u="sng" dirty="0">
                <a:latin typeface="Times New Roman" panose="02020603050405020304" pitchFamily="18" charset="0"/>
                <a:cs typeface="Times New Roman" panose="02020603050405020304" pitchFamily="18" charset="0"/>
              </a:rPr>
              <a:t>OUTLINE</a:t>
            </a:r>
          </a:p>
        </p:txBody>
      </p:sp>
      <p:sp>
        <p:nvSpPr>
          <p:cNvPr id="33796" name="TextBox 6"/>
          <p:cNvSpPr txBox="1">
            <a:spLocks noChangeArrowheads="1"/>
          </p:cNvSpPr>
          <p:nvPr/>
        </p:nvSpPr>
        <p:spPr bwMode="auto">
          <a:xfrm>
            <a:off x="3537203" y="2999053"/>
            <a:ext cx="7700063" cy="395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1968" b="1" dirty="0">
                <a:solidFill>
                  <a:prstClr val="black"/>
                </a:solidFill>
                <a:latin typeface="Times New Roman" panose="02020603050405020304" pitchFamily="18" charset="0"/>
                <a:cs typeface="Times New Roman" panose="02020603050405020304" pitchFamily="18" charset="0"/>
              </a:rPr>
              <a:t>Fabrication of CaCO</a:t>
            </a:r>
            <a:r>
              <a:rPr lang="en-US" sz="1600" b="1" dirty="0">
                <a:solidFill>
                  <a:prstClr val="black"/>
                </a:solidFill>
                <a:latin typeface="Times New Roman" panose="02020603050405020304" pitchFamily="18" charset="0"/>
                <a:cs typeface="Times New Roman" panose="02020603050405020304" pitchFamily="18" charset="0"/>
              </a:rPr>
              <a:t>3 </a:t>
            </a:r>
            <a:r>
              <a:rPr lang="en-US" sz="1968" b="1" dirty="0">
                <a:solidFill>
                  <a:prstClr val="black"/>
                </a:solidFill>
                <a:latin typeface="Times New Roman" panose="02020603050405020304" pitchFamily="18" charset="0"/>
                <a:cs typeface="Times New Roman" panose="02020603050405020304" pitchFamily="18" charset="0"/>
              </a:rPr>
              <a:t> and magnetic nanoparticles </a:t>
            </a:r>
          </a:p>
        </p:txBody>
      </p:sp>
      <p:sp>
        <p:nvSpPr>
          <p:cNvPr id="33798" name="TextBox 8"/>
          <p:cNvSpPr txBox="1">
            <a:spLocks noChangeArrowheads="1"/>
          </p:cNvSpPr>
          <p:nvPr/>
        </p:nvSpPr>
        <p:spPr bwMode="auto">
          <a:xfrm>
            <a:off x="3537203" y="3855839"/>
            <a:ext cx="7855309" cy="395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sz="1968" b="1" dirty="0">
                <a:solidFill>
                  <a:srgbClr val="000000"/>
                </a:solidFill>
                <a:latin typeface="Times New Roman" panose="02020603050405020304" pitchFamily="18" charset="0"/>
                <a:cs typeface="Times New Roman" panose="02020603050405020304" pitchFamily="18" charset="0"/>
              </a:rPr>
              <a:t>Fabrication of  Nano-Micelles </a:t>
            </a:r>
          </a:p>
        </p:txBody>
      </p:sp>
      <p:sp>
        <p:nvSpPr>
          <p:cNvPr id="33800" name="TextBox 10"/>
          <p:cNvSpPr txBox="1">
            <a:spLocks noChangeArrowheads="1"/>
          </p:cNvSpPr>
          <p:nvPr/>
        </p:nvSpPr>
        <p:spPr bwMode="auto">
          <a:xfrm>
            <a:off x="3531990" y="4632114"/>
            <a:ext cx="70579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2000" b="1" dirty="0">
                <a:solidFill>
                  <a:srgbClr val="000000"/>
                </a:solidFill>
                <a:latin typeface="Times New Roman" panose="02020603050405020304" pitchFamily="18" charset="0"/>
                <a:cs typeface="Times New Roman" panose="02020603050405020304" pitchFamily="18" charset="0"/>
              </a:rPr>
              <a:t>Fabrication  of Hybrid Nanoparticles </a:t>
            </a:r>
          </a:p>
        </p:txBody>
      </p:sp>
      <p:sp>
        <p:nvSpPr>
          <p:cNvPr id="12" name="TextBox 11"/>
          <p:cNvSpPr txBox="1"/>
          <p:nvPr/>
        </p:nvSpPr>
        <p:spPr>
          <a:xfrm>
            <a:off x="1207112" y="6122684"/>
            <a:ext cx="1387155" cy="393806"/>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Conclusion</a:t>
            </a:r>
            <a:endParaRPr lang="en-US" sz="1968" b="1" dirty="0">
              <a:latin typeface="Times New Roman" panose="02020603050405020304" pitchFamily="18" charset="0"/>
              <a:cs typeface="Times New Roman" panose="02020603050405020304" pitchFamily="18" charset="0"/>
            </a:endParaRPr>
          </a:p>
        </p:txBody>
      </p:sp>
      <p:sp>
        <p:nvSpPr>
          <p:cNvPr id="18" name="Rectangle 17"/>
          <p:cNvSpPr/>
          <p:nvPr/>
        </p:nvSpPr>
        <p:spPr>
          <a:xfrm>
            <a:off x="134328" y="1297713"/>
            <a:ext cx="11865585" cy="7406671"/>
          </a:xfrm>
          <a:prstGeom prst="rect">
            <a:avLst/>
          </a:prstGeom>
          <a:noFill/>
          <a:ln w="63500" cmpd="dbl">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72"/>
          </a:p>
        </p:txBody>
      </p:sp>
      <p:cxnSp>
        <p:nvCxnSpPr>
          <p:cNvPr id="27" name="Straight Connector 26"/>
          <p:cNvCxnSpPr>
            <a:cxnSpLocks/>
          </p:cNvCxnSpPr>
          <p:nvPr/>
        </p:nvCxnSpPr>
        <p:spPr>
          <a:xfrm>
            <a:off x="3293682" y="2270772"/>
            <a:ext cx="0" cy="50620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13F6BE-FF18-41B5-9658-245445D30A42}"/>
              </a:ext>
            </a:extLst>
          </p:cNvPr>
          <p:cNvSpPr txBox="1"/>
          <p:nvPr/>
        </p:nvSpPr>
        <p:spPr>
          <a:xfrm>
            <a:off x="977645" y="2270772"/>
            <a:ext cx="1598707" cy="400110"/>
          </a:xfrm>
          <a:prstGeom prst="rect">
            <a:avLst/>
          </a:prstGeom>
          <a:noFill/>
        </p:spPr>
        <p:txBody>
          <a:bodyPr wrap="none" rtlCol="0">
            <a:spAutoFit/>
          </a:bodyPr>
          <a:lstStyle/>
          <a:p>
            <a:r>
              <a:rPr lang="en-GB" sz="2000" b="1" dirty="0">
                <a:latin typeface="Times New Roman" panose="02020603050405020304" pitchFamily="18" charset="0"/>
                <a:cs typeface="Times New Roman" panose="02020603050405020304" pitchFamily="18" charset="0"/>
              </a:rPr>
              <a:t>Background </a:t>
            </a:r>
          </a:p>
        </p:txBody>
      </p:sp>
      <p:sp>
        <p:nvSpPr>
          <p:cNvPr id="22" name="TextBox 10">
            <a:extLst>
              <a:ext uri="{FF2B5EF4-FFF2-40B4-BE49-F238E27FC236}">
                <a16:creationId xmlns:a16="http://schemas.microsoft.com/office/drawing/2014/main" id="{5D078CA4-6355-4873-BA35-8EE18B77277E}"/>
              </a:ext>
            </a:extLst>
          </p:cNvPr>
          <p:cNvSpPr txBox="1">
            <a:spLocks noChangeArrowheads="1"/>
          </p:cNvSpPr>
          <p:nvPr/>
        </p:nvSpPr>
        <p:spPr bwMode="auto">
          <a:xfrm>
            <a:off x="3489269" y="5360571"/>
            <a:ext cx="705794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2000" b="1" dirty="0">
                <a:solidFill>
                  <a:srgbClr val="000000"/>
                </a:solidFill>
                <a:latin typeface="Times New Roman" panose="02020603050405020304" pitchFamily="18" charset="0"/>
                <a:cs typeface="Times New Roman" panose="02020603050405020304" pitchFamily="18" charset="0"/>
              </a:rPr>
              <a:t>Hepatocellular Carcinoma Animal Model</a:t>
            </a:r>
          </a:p>
        </p:txBody>
      </p:sp>
      <p:sp>
        <p:nvSpPr>
          <p:cNvPr id="25" name="TextBox 24">
            <a:extLst>
              <a:ext uri="{FF2B5EF4-FFF2-40B4-BE49-F238E27FC236}">
                <a16:creationId xmlns:a16="http://schemas.microsoft.com/office/drawing/2014/main" id="{C2A8F5BB-C7E9-4445-8738-552AB27D89AD}"/>
              </a:ext>
            </a:extLst>
          </p:cNvPr>
          <p:cNvSpPr txBox="1"/>
          <p:nvPr/>
        </p:nvSpPr>
        <p:spPr>
          <a:xfrm>
            <a:off x="967068" y="6709650"/>
            <a:ext cx="2272032" cy="395173"/>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Our Contributions </a:t>
            </a:r>
            <a:endParaRPr lang="en-US" sz="1968"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87705CB-CD21-46A3-9F55-7AB38FC1BCC8}"/>
              </a:ext>
            </a:extLst>
          </p:cNvPr>
          <p:cNvSpPr/>
          <p:nvPr/>
        </p:nvSpPr>
        <p:spPr>
          <a:xfrm>
            <a:off x="983355" y="7332785"/>
            <a:ext cx="2157963" cy="400110"/>
          </a:xfrm>
          <a:prstGeom prst="rect">
            <a:avLst/>
          </a:prstGeom>
        </p:spPr>
        <p:txBody>
          <a:bodyPr wrap="none">
            <a:spAutoFit/>
          </a:bodyPr>
          <a:lstStyle/>
          <a:p>
            <a:pPr>
              <a:defRPr/>
            </a:pPr>
            <a:r>
              <a:rPr lang="it-IT" sz="2000" b="1" dirty="0">
                <a:latin typeface="Times New Roman" pitchFamily="18" charset="0"/>
                <a:cs typeface="Times New Roman" pitchFamily="18" charset="0"/>
              </a:rPr>
              <a:t>Acknowldegment</a:t>
            </a:r>
            <a:r>
              <a:rPr lang="it-IT" sz="2000" dirty="0">
                <a:latin typeface="Times New Roman" pitchFamily="18" charset="0"/>
                <a:cs typeface="Times New Roman" pitchFamily="18" charset="0"/>
              </a:rPr>
              <a:t> </a:t>
            </a:r>
            <a:endParaRPr lang="en-GB" sz="2000" dirty="0">
              <a:latin typeface="Times New Roman" pitchFamily="18" charset="0"/>
              <a:cs typeface="Times New Roman" pitchFamily="18" charset="0"/>
            </a:endParaRPr>
          </a:p>
        </p:txBody>
      </p:sp>
      <p:sp>
        <p:nvSpPr>
          <p:cNvPr id="29" name="TextBox 6">
            <a:extLst>
              <a:ext uri="{FF2B5EF4-FFF2-40B4-BE49-F238E27FC236}">
                <a16:creationId xmlns:a16="http://schemas.microsoft.com/office/drawing/2014/main" id="{C132D05C-682B-4F59-A11B-1F835E6DE721}"/>
              </a:ext>
            </a:extLst>
          </p:cNvPr>
          <p:cNvSpPr txBox="1">
            <a:spLocks noChangeArrowheads="1"/>
          </p:cNvSpPr>
          <p:nvPr/>
        </p:nvSpPr>
        <p:spPr bwMode="auto">
          <a:xfrm>
            <a:off x="3537203" y="2300532"/>
            <a:ext cx="7700063" cy="395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sz="1968" b="1" dirty="0">
                <a:solidFill>
                  <a:prstClr val="black"/>
                </a:solidFill>
                <a:latin typeface="Times New Roman" panose="02020603050405020304" pitchFamily="18" charset="0"/>
                <a:cs typeface="Times New Roman" panose="02020603050405020304" pitchFamily="18" charset="0"/>
              </a:rPr>
              <a:t>Hepatocellular Carcinoma (HCC)</a:t>
            </a:r>
          </a:p>
        </p:txBody>
      </p:sp>
      <p:grpSp>
        <p:nvGrpSpPr>
          <p:cNvPr id="13" name="Group 12">
            <a:extLst>
              <a:ext uri="{FF2B5EF4-FFF2-40B4-BE49-F238E27FC236}">
                <a16:creationId xmlns:a16="http://schemas.microsoft.com/office/drawing/2014/main" id="{67BE81E8-441E-42FA-8EA1-DEECB7A4DA90}"/>
              </a:ext>
            </a:extLst>
          </p:cNvPr>
          <p:cNvGrpSpPr/>
          <p:nvPr/>
        </p:nvGrpSpPr>
        <p:grpSpPr>
          <a:xfrm>
            <a:off x="621111" y="2997396"/>
            <a:ext cx="2605407" cy="2803297"/>
            <a:chOff x="621111" y="2856716"/>
            <a:chExt cx="2605407" cy="2803297"/>
          </a:xfrm>
        </p:grpSpPr>
        <p:grpSp>
          <p:nvGrpSpPr>
            <p:cNvPr id="3" name="Group 2">
              <a:extLst>
                <a:ext uri="{FF2B5EF4-FFF2-40B4-BE49-F238E27FC236}">
                  <a16:creationId xmlns:a16="http://schemas.microsoft.com/office/drawing/2014/main" id="{B64DE196-2123-466A-8182-672723A70F75}"/>
                </a:ext>
              </a:extLst>
            </p:cNvPr>
            <p:cNvGrpSpPr/>
            <p:nvPr/>
          </p:nvGrpSpPr>
          <p:grpSpPr>
            <a:xfrm>
              <a:off x="645555" y="2856716"/>
              <a:ext cx="2495763" cy="418505"/>
              <a:chOff x="664610" y="2550977"/>
              <a:chExt cx="2495763" cy="418505"/>
            </a:xfrm>
          </p:grpSpPr>
          <p:grpSp>
            <p:nvGrpSpPr>
              <p:cNvPr id="2" name="Group 20"/>
              <p:cNvGrpSpPr>
                <a:grpSpLocks/>
              </p:cNvGrpSpPr>
              <p:nvPr/>
            </p:nvGrpSpPr>
            <p:grpSpPr bwMode="auto">
              <a:xfrm>
                <a:off x="664610" y="2579419"/>
                <a:ext cx="2495763" cy="390063"/>
                <a:chOff x="669133" y="1500993"/>
                <a:chExt cx="1995669" cy="396307"/>
              </a:xfrm>
              <a:gradFill>
                <a:gsLst>
                  <a:gs pos="94000">
                    <a:schemeClr val="bg1"/>
                  </a:gs>
                  <a:gs pos="100000">
                    <a:schemeClr val="bg2">
                      <a:tint val="70000"/>
                      <a:satMod val="175000"/>
                    </a:schemeClr>
                  </a:gs>
                </a:gsLst>
                <a:lin ang="16200000" scaled="0"/>
              </a:gradFill>
            </p:grpSpPr>
            <p:grpSp>
              <p:nvGrpSpPr>
                <p:cNvPr id="33808" name="Group 16"/>
                <p:cNvGrpSpPr>
                  <a:grpSpLocks/>
                </p:cNvGrpSpPr>
                <p:nvPr/>
              </p:nvGrpSpPr>
              <p:grpSpPr bwMode="auto">
                <a:xfrm>
                  <a:off x="669133" y="1613581"/>
                  <a:ext cx="1995669" cy="203880"/>
                  <a:chOff x="669132" y="1611176"/>
                  <a:chExt cx="1995669" cy="203347"/>
                </a:xfrm>
                <a:grpFill/>
              </p:grpSpPr>
              <p:sp>
                <p:nvSpPr>
                  <p:cNvPr id="15" name="Pentagon 14"/>
                  <p:cNvSpPr/>
                  <p:nvPr/>
                </p:nvSpPr>
                <p:spPr>
                  <a:xfrm>
                    <a:off x="669132"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sp>
                <p:nvSpPr>
                  <p:cNvPr id="21" name="Pentagon 20"/>
                  <p:cNvSpPr/>
                  <p:nvPr/>
                </p:nvSpPr>
                <p:spPr>
                  <a:xfrm flipH="1">
                    <a:off x="2283895"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grpSp>
            <p:cxnSp>
              <p:nvCxnSpPr>
                <p:cNvPr id="19" name="Straight Connector 18"/>
                <p:cNvCxnSpPr/>
                <p:nvPr/>
              </p:nvCxnSpPr>
              <p:spPr>
                <a:xfrm>
                  <a:off x="999881" y="1500993"/>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99881" y="1897300"/>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213544" y="2550977"/>
                <a:ext cx="1264281" cy="393806"/>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Chapter 1</a:t>
                </a:r>
                <a:endParaRPr lang="en-US" sz="1968" b="1" dirty="0">
                  <a:latin typeface="Times New Roman" panose="020206030504050203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id="{81FAE470-D5BE-4A69-A206-B6E5E8178E34}"/>
                </a:ext>
              </a:extLst>
            </p:cNvPr>
            <p:cNvGrpSpPr/>
            <p:nvPr/>
          </p:nvGrpSpPr>
          <p:grpSpPr>
            <a:xfrm>
              <a:off x="707591" y="3747653"/>
              <a:ext cx="2495763" cy="418505"/>
              <a:chOff x="664610" y="2550977"/>
              <a:chExt cx="2495763" cy="418505"/>
            </a:xfrm>
          </p:grpSpPr>
          <p:grpSp>
            <p:nvGrpSpPr>
              <p:cNvPr id="31" name="Group 20">
                <a:extLst>
                  <a:ext uri="{FF2B5EF4-FFF2-40B4-BE49-F238E27FC236}">
                    <a16:creationId xmlns:a16="http://schemas.microsoft.com/office/drawing/2014/main" id="{BB0BB070-60F8-4A33-8F8C-178DD990AE93}"/>
                  </a:ext>
                </a:extLst>
              </p:cNvPr>
              <p:cNvGrpSpPr>
                <a:grpSpLocks/>
              </p:cNvGrpSpPr>
              <p:nvPr/>
            </p:nvGrpSpPr>
            <p:grpSpPr bwMode="auto">
              <a:xfrm>
                <a:off x="664610" y="2579419"/>
                <a:ext cx="2495763" cy="390063"/>
                <a:chOff x="669133" y="1500993"/>
                <a:chExt cx="1995669" cy="396307"/>
              </a:xfrm>
              <a:gradFill>
                <a:gsLst>
                  <a:gs pos="94000">
                    <a:schemeClr val="bg1"/>
                  </a:gs>
                  <a:gs pos="100000">
                    <a:schemeClr val="bg2">
                      <a:tint val="70000"/>
                      <a:satMod val="175000"/>
                    </a:schemeClr>
                  </a:gs>
                </a:gsLst>
                <a:lin ang="16200000" scaled="0"/>
              </a:gradFill>
            </p:grpSpPr>
            <p:grpSp>
              <p:nvGrpSpPr>
                <p:cNvPr id="33" name="Group 16">
                  <a:extLst>
                    <a:ext uri="{FF2B5EF4-FFF2-40B4-BE49-F238E27FC236}">
                      <a16:creationId xmlns:a16="http://schemas.microsoft.com/office/drawing/2014/main" id="{0ABF75C4-73A3-4BB1-B64B-A8E67EB7AB56}"/>
                    </a:ext>
                  </a:extLst>
                </p:cNvPr>
                <p:cNvGrpSpPr>
                  <a:grpSpLocks/>
                </p:cNvGrpSpPr>
                <p:nvPr/>
              </p:nvGrpSpPr>
              <p:grpSpPr bwMode="auto">
                <a:xfrm>
                  <a:off x="669133" y="1613581"/>
                  <a:ext cx="1995669" cy="203880"/>
                  <a:chOff x="669132" y="1611176"/>
                  <a:chExt cx="1995669" cy="203347"/>
                </a:xfrm>
                <a:grpFill/>
              </p:grpSpPr>
              <p:sp>
                <p:nvSpPr>
                  <p:cNvPr id="36" name="Pentagon 14">
                    <a:extLst>
                      <a:ext uri="{FF2B5EF4-FFF2-40B4-BE49-F238E27FC236}">
                        <a16:creationId xmlns:a16="http://schemas.microsoft.com/office/drawing/2014/main" id="{1CCAC0BB-19F1-471A-9AC9-F6C937AD0113}"/>
                      </a:ext>
                    </a:extLst>
                  </p:cNvPr>
                  <p:cNvSpPr/>
                  <p:nvPr/>
                </p:nvSpPr>
                <p:spPr>
                  <a:xfrm>
                    <a:off x="669132"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sp>
                <p:nvSpPr>
                  <p:cNvPr id="37" name="Pentagon 20">
                    <a:extLst>
                      <a:ext uri="{FF2B5EF4-FFF2-40B4-BE49-F238E27FC236}">
                        <a16:creationId xmlns:a16="http://schemas.microsoft.com/office/drawing/2014/main" id="{F74C3297-77AE-4369-8DBA-C25D619CE612}"/>
                      </a:ext>
                    </a:extLst>
                  </p:cNvPr>
                  <p:cNvSpPr/>
                  <p:nvPr/>
                </p:nvSpPr>
                <p:spPr>
                  <a:xfrm flipH="1">
                    <a:off x="2283895"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grpSp>
            <p:cxnSp>
              <p:nvCxnSpPr>
                <p:cNvPr id="34" name="Straight Connector 33">
                  <a:extLst>
                    <a:ext uri="{FF2B5EF4-FFF2-40B4-BE49-F238E27FC236}">
                      <a16:creationId xmlns:a16="http://schemas.microsoft.com/office/drawing/2014/main" id="{F70CC0E0-1F2D-45AC-8BF9-90CC8A662907}"/>
                    </a:ext>
                  </a:extLst>
                </p:cNvPr>
                <p:cNvCxnSpPr/>
                <p:nvPr/>
              </p:nvCxnSpPr>
              <p:spPr>
                <a:xfrm>
                  <a:off x="999881" y="1500993"/>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CD41957-C0BE-41D0-8B56-A963C8A25766}"/>
                    </a:ext>
                  </a:extLst>
                </p:cNvPr>
                <p:cNvCxnSpPr/>
                <p:nvPr/>
              </p:nvCxnSpPr>
              <p:spPr>
                <a:xfrm>
                  <a:off x="999881" y="1897300"/>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0E3F3700-1153-413E-8614-A72C42ABF9C2}"/>
                  </a:ext>
                </a:extLst>
              </p:cNvPr>
              <p:cNvSpPr txBox="1"/>
              <p:nvPr/>
            </p:nvSpPr>
            <p:spPr>
              <a:xfrm>
                <a:off x="1213544" y="2550977"/>
                <a:ext cx="1268552" cy="395173"/>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Chapter 2</a:t>
                </a:r>
                <a:endParaRPr lang="en-US" sz="1968" b="1" dirty="0">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8EA38FDB-1AAA-4C6E-B30C-71D253FD726A}"/>
                </a:ext>
              </a:extLst>
            </p:cNvPr>
            <p:cNvGrpSpPr/>
            <p:nvPr/>
          </p:nvGrpSpPr>
          <p:grpSpPr>
            <a:xfrm>
              <a:off x="730755" y="4485809"/>
              <a:ext cx="2495763" cy="418505"/>
              <a:chOff x="664610" y="2550977"/>
              <a:chExt cx="2495763" cy="418505"/>
            </a:xfrm>
          </p:grpSpPr>
          <p:grpSp>
            <p:nvGrpSpPr>
              <p:cNvPr id="39" name="Group 20">
                <a:extLst>
                  <a:ext uri="{FF2B5EF4-FFF2-40B4-BE49-F238E27FC236}">
                    <a16:creationId xmlns:a16="http://schemas.microsoft.com/office/drawing/2014/main" id="{38DEC131-9BB2-4729-98E8-E6DB9C38680D}"/>
                  </a:ext>
                </a:extLst>
              </p:cNvPr>
              <p:cNvGrpSpPr>
                <a:grpSpLocks/>
              </p:cNvGrpSpPr>
              <p:nvPr/>
            </p:nvGrpSpPr>
            <p:grpSpPr bwMode="auto">
              <a:xfrm>
                <a:off x="664610" y="2579419"/>
                <a:ext cx="2495763" cy="390063"/>
                <a:chOff x="669133" y="1500993"/>
                <a:chExt cx="1995669" cy="396307"/>
              </a:xfrm>
              <a:gradFill>
                <a:gsLst>
                  <a:gs pos="94000">
                    <a:schemeClr val="bg1"/>
                  </a:gs>
                  <a:gs pos="100000">
                    <a:schemeClr val="bg2">
                      <a:tint val="70000"/>
                      <a:satMod val="175000"/>
                    </a:schemeClr>
                  </a:gs>
                </a:gsLst>
                <a:lin ang="16200000" scaled="0"/>
              </a:gradFill>
            </p:grpSpPr>
            <p:grpSp>
              <p:nvGrpSpPr>
                <p:cNvPr id="41" name="Group 16">
                  <a:extLst>
                    <a:ext uri="{FF2B5EF4-FFF2-40B4-BE49-F238E27FC236}">
                      <a16:creationId xmlns:a16="http://schemas.microsoft.com/office/drawing/2014/main" id="{0FD04E82-CF36-4283-829A-6E4F89A63642}"/>
                    </a:ext>
                  </a:extLst>
                </p:cNvPr>
                <p:cNvGrpSpPr>
                  <a:grpSpLocks/>
                </p:cNvGrpSpPr>
                <p:nvPr/>
              </p:nvGrpSpPr>
              <p:grpSpPr bwMode="auto">
                <a:xfrm>
                  <a:off x="669133" y="1613581"/>
                  <a:ext cx="1995669" cy="203880"/>
                  <a:chOff x="669132" y="1611176"/>
                  <a:chExt cx="1995669" cy="203347"/>
                </a:xfrm>
                <a:grpFill/>
              </p:grpSpPr>
              <p:sp>
                <p:nvSpPr>
                  <p:cNvPr id="44" name="Pentagon 14">
                    <a:extLst>
                      <a:ext uri="{FF2B5EF4-FFF2-40B4-BE49-F238E27FC236}">
                        <a16:creationId xmlns:a16="http://schemas.microsoft.com/office/drawing/2014/main" id="{8FB0C9B2-8086-47D5-BAA9-C0FE6388159D}"/>
                      </a:ext>
                    </a:extLst>
                  </p:cNvPr>
                  <p:cNvSpPr/>
                  <p:nvPr/>
                </p:nvSpPr>
                <p:spPr>
                  <a:xfrm>
                    <a:off x="669132"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sp>
                <p:nvSpPr>
                  <p:cNvPr id="45" name="Pentagon 20">
                    <a:extLst>
                      <a:ext uri="{FF2B5EF4-FFF2-40B4-BE49-F238E27FC236}">
                        <a16:creationId xmlns:a16="http://schemas.microsoft.com/office/drawing/2014/main" id="{B66B1145-682C-446C-8184-515A4CA4DC4B}"/>
                      </a:ext>
                    </a:extLst>
                  </p:cNvPr>
                  <p:cNvSpPr/>
                  <p:nvPr/>
                </p:nvSpPr>
                <p:spPr>
                  <a:xfrm flipH="1">
                    <a:off x="2283895"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grpSp>
            <p:cxnSp>
              <p:nvCxnSpPr>
                <p:cNvPr id="42" name="Straight Connector 41">
                  <a:extLst>
                    <a:ext uri="{FF2B5EF4-FFF2-40B4-BE49-F238E27FC236}">
                      <a16:creationId xmlns:a16="http://schemas.microsoft.com/office/drawing/2014/main" id="{98983045-0610-41C1-B8F5-F61111674C57}"/>
                    </a:ext>
                  </a:extLst>
                </p:cNvPr>
                <p:cNvCxnSpPr/>
                <p:nvPr/>
              </p:nvCxnSpPr>
              <p:spPr>
                <a:xfrm>
                  <a:off x="999881" y="1500993"/>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C54FC4-47A4-4655-94BB-F359689BA008}"/>
                    </a:ext>
                  </a:extLst>
                </p:cNvPr>
                <p:cNvCxnSpPr/>
                <p:nvPr/>
              </p:nvCxnSpPr>
              <p:spPr>
                <a:xfrm>
                  <a:off x="999881" y="1897300"/>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F8835923-7A77-4F4C-8F92-E0CCBA48ACE5}"/>
                  </a:ext>
                </a:extLst>
              </p:cNvPr>
              <p:cNvSpPr txBox="1"/>
              <p:nvPr/>
            </p:nvSpPr>
            <p:spPr>
              <a:xfrm>
                <a:off x="1213544" y="2550977"/>
                <a:ext cx="1268552" cy="395173"/>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Chapter 3</a:t>
                </a:r>
                <a:endParaRPr lang="en-US" sz="1968" b="1" dirty="0">
                  <a:latin typeface="Times New Roman" panose="02020603050405020304" pitchFamily="18" charset="0"/>
                  <a:cs typeface="Times New Roman" panose="02020603050405020304" pitchFamily="18" charset="0"/>
                </a:endParaRPr>
              </a:p>
            </p:txBody>
          </p:sp>
        </p:grpSp>
        <p:grpSp>
          <p:nvGrpSpPr>
            <p:cNvPr id="46" name="Group 45">
              <a:extLst>
                <a:ext uri="{FF2B5EF4-FFF2-40B4-BE49-F238E27FC236}">
                  <a16:creationId xmlns:a16="http://schemas.microsoft.com/office/drawing/2014/main" id="{06955B4F-2261-4FAF-A8DE-9FC118DC5DE9}"/>
                </a:ext>
              </a:extLst>
            </p:cNvPr>
            <p:cNvGrpSpPr/>
            <p:nvPr/>
          </p:nvGrpSpPr>
          <p:grpSpPr>
            <a:xfrm>
              <a:off x="621111" y="5241508"/>
              <a:ext cx="2495763" cy="418505"/>
              <a:chOff x="664610" y="2550977"/>
              <a:chExt cx="2495763" cy="418505"/>
            </a:xfrm>
          </p:grpSpPr>
          <p:grpSp>
            <p:nvGrpSpPr>
              <p:cNvPr id="47" name="Group 20">
                <a:extLst>
                  <a:ext uri="{FF2B5EF4-FFF2-40B4-BE49-F238E27FC236}">
                    <a16:creationId xmlns:a16="http://schemas.microsoft.com/office/drawing/2014/main" id="{C47065BC-1CF3-44C2-A179-F9B12FF4E88D}"/>
                  </a:ext>
                </a:extLst>
              </p:cNvPr>
              <p:cNvGrpSpPr>
                <a:grpSpLocks/>
              </p:cNvGrpSpPr>
              <p:nvPr/>
            </p:nvGrpSpPr>
            <p:grpSpPr bwMode="auto">
              <a:xfrm>
                <a:off x="664610" y="2579419"/>
                <a:ext cx="2495763" cy="390063"/>
                <a:chOff x="669133" y="1500993"/>
                <a:chExt cx="1995669" cy="396307"/>
              </a:xfrm>
              <a:gradFill>
                <a:gsLst>
                  <a:gs pos="94000">
                    <a:schemeClr val="bg1"/>
                  </a:gs>
                  <a:gs pos="100000">
                    <a:schemeClr val="bg2">
                      <a:tint val="70000"/>
                      <a:satMod val="175000"/>
                    </a:schemeClr>
                  </a:gs>
                </a:gsLst>
                <a:lin ang="16200000" scaled="0"/>
              </a:gradFill>
            </p:grpSpPr>
            <p:grpSp>
              <p:nvGrpSpPr>
                <p:cNvPr id="49" name="Group 16">
                  <a:extLst>
                    <a:ext uri="{FF2B5EF4-FFF2-40B4-BE49-F238E27FC236}">
                      <a16:creationId xmlns:a16="http://schemas.microsoft.com/office/drawing/2014/main" id="{B67820B9-886A-40CB-B86F-8EF924BD5322}"/>
                    </a:ext>
                  </a:extLst>
                </p:cNvPr>
                <p:cNvGrpSpPr>
                  <a:grpSpLocks/>
                </p:cNvGrpSpPr>
                <p:nvPr/>
              </p:nvGrpSpPr>
              <p:grpSpPr bwMode="auto">
                <a:xfrm>
                  <a:off x="669133" y="1613581"/>
                  <a:ext cx="1995669" cy="203880"/>
                  <a:chOff x="669132" y="1611176"/>
                  <a:chExt cx="1995669" cy="203347"/>
                </a:xfrm>
                <a:grpFill/>
              </p:grpSpPr>
              <p:sp>
                <p:nvSpPr>
                  <p:cNvPr id="52" name="Pentagon 14">
                    <a:extLst>
                      <a:ext uri="{FF2B5EF4-FFF2-40B4-BE49-F238E27FC236}">
                        <a16:creationId xmlns:a16="http://schemas.microsoft.com/office/drawing/2014/main" id="{42A516AC-02D1-42DD-A565-137578C6AB67}"/>
                      </a:ext>
                    </a:extLst>
                  </p:cNvPr>
                  <p:cNvSpPr/>
                  <p:nvPr/>
                </p:nvSpPr>
                <p:spPr>
                  <a:xfrm>
                    <a:off x="669132"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sp>
                <p:nvSpPr>
                  <p:cNvPr id="53" name="Pentagon 20">
                    <a:extLst>
                      <a:ext uri="{FF2B5EF4-FFF2-40B4-BE49-F238E27FC236}">
                        <a16:creationId xmlns:a16="http://schemas.microsoft.com/office/drawing/2014/main" id="{D774FEEC-DD45-412D-A858-92A4160431E3}"/>
                      </a:ext>
                    </a:extLst>
                  </p:cNvPr>
                  <p:cNvSpPr/>
                  <p:nvPr/>
                </p:nvSpPr>
                <p:spPr>
                  <a:xfrm flipH="1">
                    <a:off x="2283895" y="1611176"/>
                    <a:ext cx="380906" cy="203347"/>
                  </a:xfrm>
                  <a:prstGeom prst="homePlate">
                    <a:avLst>
                      <a:gd name="adj" fmla="val 801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772">
                      <a:solidFill>
                        <a:prstClr val="white"/>
                      </a:solidFill>
                    </a:endParaRPr>
                  </a:p>
                </p:txBody>
              </p:sp>
            </p:grpSp>
            <p:cxnSp>
              <p:nvCxnSpPr>
                <p:cNvPr id="50" name="Straight Connector 49">
                  <a:extLst>
                    <a:ext uri="{FF2B5EF4-FFF2-40B4-BE49-F238E27FC236}">
                      <a16:creationId xmlns:a16="http://schemas.microsoft.com/office/drawing/2014/main" id="{B21E3D8C-196C-42F3-B603-B0089A26B25B}"/>
                    </a:ext>
                  </a:extLst>
                </p:cNvPr>
                <p:cNvCxnSpPr/>
                <p:nvPr/>
              </p:nvCxnSpPr>
              <p:spPr>
                <a:xfrm>
                  <a:off x="999881" y="1500993"/>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97D5B5-1082-43DF-B8D6-B9C60DF6FC40}"/>
                    </a:ext>
                  </a:extLst>
                </p:cNvPr>
                <p:cNvCxnSpPr/>
                <p:nvPr/>
              </p:nvCxnSpPr>
              <p:spPr>
                <a:xfrm>
                  <a:off x="999881" y="1897300"/>
                  <a:ext cx="1295082" cy="0"/>
                </a:xfrm>
                <a:prstGeom prst="line">
                  <a:avLst/>
                </a:prstGeom>
                <a:grpFill/>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212758CB-774D-46D9-8B6E-0E8BA74A0460}"/>
                  </a:ext>
                </a:extLst>
              </p:cNvPr>
              <p:cNvSpPr txBox="1"/>
              <p:nvPr/>
            </p:nvSpPr>
            <p:spPr>
              <a:xfrm>
                <a:off x="1213544" y="2550977"/>
                <a:ext cx="1268552" cy="395173"/>
              </a:xfrm>
              <a:prstGeom prst="rect">
                <a:avLst/>
              </a:prstGeom>
              <a:noFill/>
            </p:spPr>
            <p:txBody>
              <a:bodyPr wrap="none">
                <a:spAutoFit/>
              </a:bodyPr>
              <a:lstStyle/>
              <a:p>
                <a:pPr fontAlgn="base">
                  <a:spcBef>
                    <a:spcPct val="0"/>
                  </a:spcBef>
                  <a:spcAft>
                    <a:spcPct val="0"/>
                  </a:spcAft>
                  <a:defRPr/>
                </a:pPr>
                <a:r>
                  <a:rPr lang="it-IT" sz="1968" b="1" dirty="0">
                    <a:latin typeface="Times New Roman" panose="02020603050405020304" pitchFamily="18" charset="0"/>
                    <a:cs typeface="Times New Roman" panose="02020603050405020304" pitchFamily="18" charset="0"/>
                  </a:rPr>
                  <a:t>Chapter 4</a:t>
                </a:r>
                <a:endParaRPr lang="en-US" sz="1968" b="1"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40001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688" y="6565533"/>
            <a:ext cx="10822365" cy="1950378"/>
          </a:xfrm>
          <a:prstGeom prst="rect">
            <a:avLst/>
          </a:prstGeom>
        </p:spPr>
        <p:txBody>
          <a:bodyPr wrap="square" lIns="102715" tIns="51358" rIns="102715" bIns="51358">
            <a:spAutoFit/>
          </a:bodyPr>
          <a:lstStyle/>
          <a:p>
            <a:pPr algn="just"/>
            <a:r>
              <a:rPr lang="en-GB" sz="2400" dirty="0">
                <a:latin typeface="Times New Roman" pitchFamily="18" charset="0"/>
                <a:cs typeface="Times New Roman" pitchFamily="18" charset="0"/>
              </a:rPr>
              <a:t>Morphological ultrastructure of Golgi apparatus. A) Control HLF; B) Free LY2157299 incubated with HLF cells (swelling Golgi apparatus); C) Free LY2157299 incubated with HLF cells (many secreted vesicles); D) Free micelles incubated with HLF cells; E) Encapsulated LY2157299 incubated with HLF cells (swelling Golgi apparatus); F) Encapsulated LY2157299 incubated with HLF cells (many secreted vesicles). </a:t>
            </a:r>
            <a:endParaRPr lang="en-US" sz="2400" dirty="0">
              <a:latin typeface="Times New Roman" pitchFamily="18" charset="0"/>
              <a:cs typeface="Times New Roman" pitchFamily="18" charset="0"/>
            </a:endParaRPr>
          </a:p>
        </p:txBody>
      </p:sp>
      <p:sp>
        <p:nvSpPr>
          <p:cNvPr id="3" name="TextBox 2"/>
          <p:cNvSpPr txBox="1"/>
          <p:nvPr/>
        </p:nvSpPr>
        <p:spPr>
          <a:xfrm>
            <a:off x="1386628" y="47412"/>
            <a:ext cx="8556260" cy="596162"/>
          </a:xfrm>
          <a:prstGeom prst="rect">
            <a:avLst/>
          </a:prstGeom>
          <a:noFill/>
        </p:spPr>
        <p:txBody>
          <a:bodyPr wrap="none" lIns="102715" tIns="51358" rIns="102715" bIns="51358" rtlCol="0">
            <a:spAutoFit/>
          </a:bodyPr>
          <a:lstStyle/>
          <a:p>
            <a:r>
              <a:rPr lang="it-IT" sz="3200" b="1" dirty="0">
                <a:latin typeface="Times New Roman" pitchFamily="18" charset="0"/>
                <a:cs typeface="Times New Roman" pitchFamily="18" charset="0"/>
              </a:rPr>
              <a:t>TEM images of Golgi Apparatus Ultrastructure</a:t>
            </a:r>
            <a:endParaRPr lang="en-US" sz="3200" b="1" dirty="0">
              <a:latin typeface="Times New Roman" pitchFamily="18" charset="0"/>
              <a:cs typeface="Times New Roman" pitchFamily="18" charset="0"/>
            </a:endParaRPr>
          </a:p>
        </p:txBody>
      </p:sp>
      <p:grpSp>
        <p:nvGrpSpPr>
          <p:cNvPr id="48" name="Group 47"/>
          <p:cNvGrpSpPr/>
          <p:nvPr/>
        </p:nvGrpSpPr>
        <p:grpSpPr>
          <a:xfrm>
            <a:off x="954582" y="781136"/>
            <a:ext cx="10109231" cy="5786757"/>
            <a:chOff x="386485" y="925761"/>
            <a:chExt cx="8273358" cy="4409737"/>
          </a:xfrm>
        </p:grpSpPr>
        <p:grpSp>
          <p:nvGrpSpPr>
            <p:cNvPr id="12" name="Group 11"/>
            <p:cNvGrpSpPr/>
            <p:nvPr/>
          </p:nvGrpSpPr>
          <p:grpSpPr>
            <a:xfrm>
              <a:off x="410527" y="964289"/>
              <a:ext cx="2709289" cy="2155300"/>
              <a:chOff x="1151731" y="1784648"/>
              <a:chExt cx="4935082" cy="3672408"/>
            </a:xfrm>
          </p:grpSpPr>
          <p:pic>
            <p:nvPicPr>
              <p:cNvPr id="29" name="Picture 2" descr="E:\backup2013\It-Liver Project\Electron microscope\14-10-17 LY\sample Nemany_2_10.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731" y="1784648"/>
                <a:ext cx="4935082" cy="3672408"/>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0" name="Straight Arrow Connector 29"/>
              <p:cNvCxnSpPr/>
              <p:nvPr/>
            </p:nvCxnSpPr>
            <p:spPr>
              <a:xfrm>
                <a:off x="3095947" y="2216696"/>
                <a:ext cx="432048" cy="21602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3184495" y="944373"/>
              <a:ext cx="2709289" cy="2155300"/>
              <a:chOff x="1248090" y="2216696"/>
              <a:chExt cx="4680000" cy="3600000"/>
            </a:xfrm>
          </p:grpSpPr>
          <p:pic>
            <p:nvPicPr>
              <p:cNvPr id="25" name="Picture 2" descr="C:\Users\Nomany\Desktop\New folder (5)\Sampl Nemany_1_B2_46.tif"/>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090" y="2216696"/>
                <a:ext cx="4680000" cy="3600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6" name="Straight Arrow Connector 25"/>
              <p:cNvCxnSpPr/>
              <p:nvPr/>
            </p:nvCxnSpPr>
            <p:spPr>
              <a:xfrm>
                <a:off x="2505041" y="3053664"/>
                <a:ext cx="568522"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248075" y="2779196"/>
                <a:ext cx="288032" cy="2744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112171" y="4281760"/>
                <a:ext cx="432048" cy="2882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86485" y="3180198"/>
              <a:ext cx="2709289" cy="2155300"/>
              <a:chOff x="1287483" y="5646299"/>
              <a:chExt cx="4680000" cy="3600000"/>
            </a:xfrm>
          </p:grpSpPr>
          <p:pic>
            <p:nvPicPr>
              <p:cNvPr id="22" name="Picture 5" descr="C:\Users\Nomany\Desktop\New folder (5)\Sampl Nemany_4_B3_4.tif"/>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483" y="5646299"/>
                <a:ext cx="4680000" cy="3600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3" name="Straight Arrow Connector 22"/>
              <p:cNvCxnSpPr/>
              <p:nvPr/>
            </p:nvCxnSpPr>
            <p:spPr>
              <a:xfrm>
                <a:off x="3455987" y="7689304"/>
                <a:ext cx="342992"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184179" y="7257256"/>
                <a:ext cx="144016" cy="4320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188690" y="3155280"/>
              <a:ext cx="2709289" cy="2155300"/>
              <a:chOff x="900172" y="4953000"/>
              <a:chExt cx="4680000" cy="3600000"/>
            </a:xfrm>
          </p:grpSpPr>
          <p:pic>
            <p:nvPicPr>
              <p:cNvPr id="20" name="Picture 2" descr="E:\backup2013\It-Liver Project\Electron microscope\14-10-17 LY\sample Nemany_4_16.tif"/>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172" y="4953000"/>
                <a:ext cx="4680000" cy="3600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1" name="Straight Arrow Connector 20"/>
              <p:cNvCxnSpPr/>
              <p:nvPr/>
            </p:nvCxnSpPr>
            <p:spPr>
              <a:xfrm flipH="1">
                <a:off x="4032051" y="6141132"/>
                <a:ext cx="360040" cy="2520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386485" y="991747"/>
              <a:ext cx="342666"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A</a:t>
              </a:r>
              <a:endParaRPr lang="en-US" sz="2528" b="1" dirty="0">
                <a:solidFill>
                  <a:schemeClr val="bg1"/>
                </a:solidFill>
                <a:latin typeface="Times New Roman" pitchFamily="18" charset="0"/>
                <a:cs typeface="Times New Roman" pitchFamily="18" charset="0"/>
              </a:endParaRPr>
            </a:p>
          </p:txBody>
        </p:sp>
        <p:sp>
          <p:nvSpPr>
            <p:cNvPr id="17" name="TextBox 16"/>
            <p:cNvSpPr txBox="1"/>
            <p:nvPr/>
          </p:nvSpPr>
          <p:spPr>
            <a:xfrm>
              <a:off x="3253770" y="965363"/>
              <a:ext cx="328236"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B</a:t>
              </a:r>
              <a:endParaRPr lang="en-US" sz="2528" b="1" dirty="0">
                <a:solidFill>
                  <a:schemeClr val="bg1"/>
                </a:solidFill>
                <a:latin typeface="Times New Roman" pitchFamily="18" charset="0"/>
                <a:cs typeface="Times New Roman" pitchFamily="18" charset="0"/>
              </a:endParaRPr>
            </a:p>
          </p:txBody>
        </p:sp>
        <p:sp>
          <p:nvSpPr>
            <p:cNvPr id="19" name="TextBox 18"/>
            <p:cNvSpPr txBox="1"/>
            <p:nvPr/>
          </p:nvSpPr>
          <p:spPr>
            <a:xfrm>
              <a:off x="386485" y="3180198"/>
              <a:ext cx="342666"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D</a:t>
              </a:r>
              <a:endParaRPr lang="en-US" sz="2528" b="1" dirty="0">
                <a:solidFill>
                  <a:schemeClr val="bg1"/>
                </a:solidFill>
                <a:latin typeface="Times New Roman" pitchFamily="18" charset="0"/>
                <a:cs typeface="Times New Roman" pitchFamily="18" charset="0"/>
              </a:endParaRPr>
            </a:p>
          </p:txBody>
        </p:sp>
        <p:sp>
          <p:nvSpPr>
            <p:cNvPr id="8" name="Rectangle 7"/>
            <p:cNvSpPr/>
            <p:nvPr/>
          </p:nvSpPr>
          <p:spPr>
            <a:xfrm>
              <a:off x="3998349" y="1179854"/>
              <a:ext cx="1089605" cy="11436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sp>
          <p:nvSpPr>
            <p:cNvPr id="9" name="Rectangle 8"/>
            <p:cNvSpPr/>
            <p:nvPr/>
          </p:nvSpPr>
          <p:spPr>
            <a:xfrm>
              <a:off x="4076715" y="3572823"/>
              <a:ext cx="1159648" cy="12628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sp>
          <p:nvSpPr>
            <p:cNvPr id="10" name="Rectangle 9"/>
            <p:cNvSpPr/>
            <p:nvPr/>
          </p:nvSpPr>
          <p:spPr>
            <a:xfrm>
              <a:off x="1196326" y="1095403"/>
              <a:ext cx="1089605" cy="786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sp>
          <p:nvSpPr>
            <p:cNvPr id="11" name="Rectangle 10"/>
            <p:cNvSpPr/>
            <p:nvPr/>
          </p:nvSpPr>
          <p:spPr>
            <a:xfrm>
              <a:off x="1884495" y="4096387"/>
              <a:ext cx="1089605" cy="7863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cxnSp>
          <p:nvCxnSpPr>
            <p:cNvPr id="6" name="Straight Arrow Connector 5"/>
            <p:cNvCxnSpPr/>
            <p:nvPr/>
          </p:nvCxnSpPr>
          <p:spPr>
            <a:xfrm flipV="1">
              <a:off x="4241276" y="4274002"/>
              <a:ext cx="196810" cy="129333"/>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3" descr="C:\Users\Nomany\Desktop\New folder (5)\Sampl Nemany_1_B2_48.tif"/>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482" y="925761"/>
              <a:ext cx="2700000" cy="2160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6" name="Straight Arrow Connector 35"/>
            <p:cNvCxnSpPr/>
            <p:nvPr/>
          </p:nvCxnSpPr>
          <p:spPr>
            <a:xfrm>
              <a:off x="6523960" y="1690128"/>
              <a:ext cx="26176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7434906" y="1228195"/>
              <a:ext cx="205452" cy="864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267899" y="1095922"/>
              <a:ext cx="1774575" cy="9098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pic>
          <p:nvPicPr>
            <p:cNvPr id="44" name="Picture 6" descr="C:\Users\Nomany\Desktop\New folder (5)\Sampl Nemany_4_B3_20.tif"/>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9843" y="3150797"/>
              <a:ext cx="2700000" cy="215041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5" name="Straight Arrow Connector 44"/>
            <p:cNvCxnSpPr/>
            <p:nvPr/>
          </p:nvCxnSpPr>
          <p:spPr>
            <a:xfrm>
              <a:off x="7218075" y="3623940"/>
              <a:ext cx="290802" cy="430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785879" y="3150797"/>
              <a:ext cx="1774575" cy="9058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8" dirty="0"/>
            </a:p>
          </p:txBody>
        </p:sp>
        <p:cxnSp>
          <p:nvCxnSpPr>
            <p:cNvPr id="40" name="Straight Arrow Connector 39"/>
            <p:cNvCxnSpPr/>
            <p:nvPr/>
          </p:nvCxnSpPr>
          <p:spPr>
            <a:xfrm flipH="1">
              <a:off x="7570440" y="3228894"/>
              <a:ext cx="102726" cy="17142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7917738" y="3838702"/>
              <a:ext cx="337537" cy="21789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71277" y="925761"/>
              <a:ext cx="342666"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C</a:t>
              </a:r>
              <a:endParaRPr lang="en-US" sz="2528" b="1" dirty="0">
                <a:solidFill>
                  <a:schemeClr val="bg1"/>
                </a:solidFill>
                <a:latin typeface="Times New Roman" pitchFamily="18" charset="0"/>
                <a:cs typeface="Times New Roman" pitchFamily="18" charset="0"/>
              </a:endParaRPr>
            </a:p>
          </p:txBody>
        </p:sp>
        <p:sp>
          <p:nvSpPr>
            <p:cNvPr id="46" name="TextBox 45"/>
            <p:cNvSpPr txBox="1"/>
            <p:nvPr/>
          </p:nvSpPr>
          <p:spPr>
            <a:xfrm>
              <a:off x="3164124" y="3147241"/>
              <a:ext cx="328236"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E</a:t>
              </a:r>
              <a:endParaRPr lang="en-US" sz="2528" b="1" dirty="0">
                <a:solidFill>
                  <a:schemeClr val="bg1"/>
                </a:solidFill>
                <a:latin typeface="Times New Roman" pitchFamily="18" charset="0"/>
                <a:cs typeface="Times New Roman" pitchFamily="18" charset="0"/>
              </a:endParaRPr>
            </a:p>
          </p:txBody>
        </p:sp>
        <p:sp>
          <p:nvSpPr>
            <p:cNvPr id="47" name="TextBox 46"/>
            <p:cNvSpPr txBox="1"/>
            <p:nvPr/>
          </p:nvSpPr>
          <p:spPr>
            <a:xfrm>
              <a:off x="5938482" y="3154169"/>
              <a:ext cx="313804" cy="366808"/>
            </a:xfrm>
            <a:prstGeom prst="rect">
              <a:avLst/>
            </a:prstGeom>
            <a:noFill/>
          </p:spPr>
          <p:txBody>
            <a:bodyPr wrap="none" rtlCol="0">
              <a:spAutoFit/>
            </a:bodyPr>
            <a:lstStyle/>
            <a:p>
              <a:r>
                <a:rPr lang="it-IT" sz="2528" b="1" dirty="0">
                  <a:solidFill>
                    <a:schemeClr val="bg1"/>
                  </a:solidFill>
                  <a:latin typeface="Times New Roman" pitchFamily="18" charset="0"/>
                  <a:cs typeface="Times New Roman" pitchFamily="18" charset="0"/>
                </a:rPr>
                <a:t>F</a:t>
              </a:r>
              <a:endParaRPr lang="en-US" sz="2528" b="1"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4051480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FE1BA77E-FF82-41CE-96D6-ECFC45AFC37D}"/>
              </a:ext>
            </a:extLst>
          </p:cNvPr>
          <p:cNvGrpSpPr/>
          <p:nvPr/>
        </p:nvGrpSpPr>
        <p:grpSpPr>
          <a:xfrm>
            <a:off x="764719" y="206158"/>
            <a:ext cx="10119255" cy="8713530"/>
            <a:chOff x="764719" y="206158"/>
            <a:chExt cx="10119255" cy="8713530"/>
          </a:xfrm>
        </p:grpSpPr>
        <p:grpSp>
          <p:nvGrpSpPr>
            <p:cNvPr id="4" name="Group 3">
              <a:extLst>
                <a:ext uri="{FF2B5EF4-FFF2-40B4-BE49-F238E27FC236}">
                  <a16:creationId xmlns:a16="http://schemas.microsoft.com/office/drawing/2014/main" id="{5672BA1D-B3F3-40BF-B106-251BA8B66D56}"/>
                </a:ext>
              </a:extLst>
            </p:cNvPr>
            <p:cNvGrpSpPr/>
            <p:nvPr/>
          </p:nvGrpSpPr>
          <p:grpSpPr>
            <a:xfrm>
              <a:off x="984739" y="1230923"/>
              <a:ext cx="9407770" cy="6822831"/>
              <a:chOff x="106657" y="387987"/>
              <a:chExt cx="8249116" cy="7090762"/>
            </a:xfrm>
          </p:grpSpPr>
          <p:grpSp>
            <p:nvGrpSpPr>
              <p:cNvPr id="5" name="Group 4">
                <a:extLst>
                  <a:ext uri="{FF2B5EF4-FFF2-40B4-BE49-F238E27FC236}">
                    <a16:creationId xmlns:a16="http://schemas.microsoft.com/office/drawing/2014/main" id="{5BF86C4C-70A4-4E8C-B3EC-0CA87D93E006}"/>
                  </a:ext>
                </a:extLst>
              </p:cNvPr>
              <p:cNvGrpSpPr/>
              <p:nvPr/>
            </p:nvGrpSpPr>
            <p:grpSpPr>
              <a:xfrm>
                <a:off x="106657" y="387987"/>
                <a:ext cx="8249116" cy="7090762"/>
                <a:chOff x="106657" y="387987"/>
                <a:chExt cx="8249116" cy="7090762"/>
              </a:xfrm>
            </p:grpSpPr>
            <p:grpSp>
              <p:nvGrpSpPr>
                <p:cNvPr id="7" name="Group 6">
                  <a:extLst>
                    <a:ext uri="{FF2B5EF4-FFF2-40B4-BE49-F238E27FC236}">
                      <a16:creationId xmlns:a16="http://schemas.microsoft.com/office/drawing/2014/main" id="{DA87508D-1478-4076-AAB4-1B21164A0B43}"/>
                    </a:ext>
                  </a:extLst>
                </p:cNvPr>
                <p:cNvGrpSpPr/>
                <p:nvPr/>
              </p:nvGrpSpPr>
              <p:grpSpPr>
                <a:xfrm>
                  <a:off x="106657" y="387987"/>
                  <a:ext cx="8249116" cy="7090762"/>
                  <a:chOff x="106657" y="387987"/>
                  <a:chExt cx="8249116" cy="7090762"/>
                </a:xfrm>
              </p:grpSpPr>
              <p:grpSp>
                <p:nvGrpSpPr>
                  <p:cNvPr id="16" name="Group 15">
                    <a:extLst>
                      <a:ext uri="{FF2B5EF4-FFF2-40B4-BE49-F238E27FC236}">
                        <a16:creationId xmlns:a16="http://schemas.microsoft.com/office/drawing/2014/main" id="{6D15582A-9F7A-4BED-B4AB-92816CC69D60}"/>
                      </a:ext>
                    </a:extLst>
                  </p:cNvPr>
                  <p:cNvGrpSpPr/>
                  <p:nvPr/>
                </p:nvGrpSpPr>
                <p:grpSpPr>
                  <a:xfrm>
                    <a:off x="106657" y="554841"/>
                    <a:ext cx="8249116" cy="6923908"/>
                    <a:chOff x="106657" y="554841"/>
                    <a:chExt cx="8249116" cy="6923908"/>
                  </a:xfrm>
                </p:grpSpPr>
                <p:grpSp>
                  <p:nvGrpSpPr>
                    <p:cNvPr id="25" name="Group 24">
                      <a:extLst>
                        <a:ext uri="{FF2B5EF4-FFF2-40B4-BE49-F238E27FC236}">
                          <a16:creationId xmlns:a16="http://schemas.microsoft.com/office/drawing/2014/main" id="{D0D6F618-9FF4-4A13-9E57-7FDEA7B30FF5}"/>
                        </a:ext>
                      </a:extLst>
                    </p:cNvPr>
                    <p:cNvGrpSpPr/>
                    <p:nvPr/>
                  </p:nvGrpSpPr>
                  <p:grpSpPr>
                    <a:xfrm>
                      <a:off x="106657" y="554841"/>
                      <a:ext cx="8249116" cy="6923908"/>
                      <a:chOff x="106657" y="554841"/>
                      <a:chExt cx="8249116" cy="6923908"/>
                    </a:xfrm>
                  </p:grpSpPr>
                  <p:grpSp>
                    <p:nvGrpSpPr>
                      <p:cNvPr id="30" name="Group 29">
                        <a:extLst>
                          <a:ext uri="{FF2B5EF4-FFF2-40B4-BE49-F238E27FC236}">
                            <a16:creationId xmlns:a16="http://schemas.microsoft.com/office/drawing/2014/main" id="{AA4C9C2D-FACD-4CF7-932A-C7065C34B4F3}"/>
                          </a:ext>
                        </a:extLst>
                      </p:cNvPr>
                      <p:cNvGrpSpPr/>
                      <p:nvPr/>
                    </p:nvGrpSpPr>
                    <p:grpSpPr>
                      <a:xfrm>
                        <a:off x="1047842" y="554841"/>
                        <a:ext cx="7049260" cy="4596714"/>
                        <a:chOff x="1047842" y="554841"/>
                        <a:chExt cx="7049260" cy="4596714"/>
                      </a:xfrm>
                    </p:grpSpPr>
                    <p:grpSp>
                      <p:nvGrpSpPr>
                        <p:cNvPr id="39" name="Group 38">
                          <a:extLst>
                            <a:ext uri="{FF2B5EF4-FFF2-40B4-BE49-F238E27FC236}">
                              <a16:creationId xmlns:a16="http://schemas.microsoft.com/office/drawing/2014/main" id="{86384B83-5F35-4309-AB30-69E7D4366263}"/>
                            </a:ext>
                          </a:extLst>
                        </p:cNvPr>
                        <p:cNvGrpSpPr/>
                        <p:nvPr/>
                      </p:nvGrpSpPr>
                      <p:grpSpPr>
                        <a:xfrm>
                          <a:off x="1047842" y="554841"/>
                          <a:ext cx="7049260" cy="4596714"/>
                          <a:chOff x="-362003" y="-165641"/>
                          <a:chExt cx="9551328" cy="7338353"/>
                        </a:xfrm>
                      </p:grpSpPr>
                      <p:pic>
                        <p:nvPicPr>
                          <p:cNvPr id="44" name="Picture 4" descr="media/image3.png">
                            <a:hlinkClick r:id="rId2"/>
                            <a:extLst>
                              <a:ext uri="{FF2B5EF4-FFF2-40B4-BE49-F238E27FC236}">
                                <a16:creationId xmlns:a16="http://schemas.microsoft.com/office/drawing/2014/main" id="{4E585994-4B66-4649-AD66-C49A8ED96E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 r="57441" b="58001"/>
                          <a:stretch/>
                        </p:blipFill>
                        <p:spPr bwMode="auto">
                          <a:xfrm>
                            <a:off x="-362003" y="2158222"/>
                            <a:ext cx="5098447" cy="1405707"/>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5">
                            <a:extLst>
                              <a:ext uri="{FF2B5EF4-FFF2-40B4-BE49-F238E27FC236}">
                                <a16:creationId xmlns:a16="http://schemas.microsoft.com/office/drawing/2014/main" id="{3BE1FDBF-5269-4719-A0B1-AC3C396487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258" y="2282032"/>
                            <a:ext cx="958065" cy="734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46" name="Straight Connector 45">
                            <a:extLst>
                              <a:ext uri="{FF2B5EF4-FFF2-40B4-BE49-F238E27FC236}">
                                <a16:creationId xmlns:a16="http://schemas.microsoft.com/office/drawing/2014/main" id="{E41D28D7-8F75-42F4-94DB-272292592C0D}"/>
                              </a:ext>
                            </a:extLst>
                          </p:cNvPr>
                          <p:cNvCxnSpPr/>
                          <p:nvPr/>
                        </p:nvCxnSpPr>
                        <p:spPr>
                          <a:xfrm flipH="1">
                            <a:off x="4736445" y="2628161"/>
                            <a:ext cx="24555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4" descr="media/image3.png">
                            <a:hlinkClick r:id="rId2"/>
                            <a:extLst>
                              <a:ext uri="{FF2B5EF4-FFF2-40B4-BE49-F238E27FC236}">
                                <a16:creationId xmlns:a16="http://schemas.microsoft.com/office/drawing/2014/main" id="{6BC5C6E4-DE28-4AC4-8EB7-061550C467C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116" t="2702" r="68714" b="88539"/>
                          <a:stretch/>
                        </p:blipFill>
                        <p:spPr bwMode="auto">
                          <a:xfrm>
                            <a:off x="4602361" y="2267448"/>
                            <a:ext cx="223615" cy="251807"/>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2" descr="http://patentimages.storage.googleapis.com/EP2420254A1/imgb0004.png">
                            <a:extLst>
                              <a:ext uri="{FF2B5EF4-FFF2-40B4-BE49-F238E27FC236}">
                                <a16:creationId xmlns:a16="http://schemas.microsoft.com/office/drawing/2014/main" id="{E1DAC950-B78B-4B69-8A29-C1F8B6385D0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89" t="50000" r="15281"/>
                          <a:stretch/>
                        </p:blipFill>
                        <p:spPr bwMode="auto">
                          <a:xfrm>
                            <a:off x="6668315" y="1780034"/>
                            <a:ext cx="1712437" cy="158558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C63C7787-5162-4E3C-B1A7-8316E8942B5F}"/>
                              </a:ext>
                            </a:extLst>
                          </p:cNvPr>
                          <p:cNvGrpSpPr/>
                          <p:nvPr/>
                        </p:nvGrpSpPr>
                        <p:grpSpPr>
                          <a:xfrm>
                            <a:off x="-197750" y="1523958"/>
                            <a:ext cx="9387075" cy="5648754"/>
                            <a:chOff x="-1768108" y="-1343153"/>
                            <a:chExt cx="11079351" cy="5957069"/>
                          </a:xfrm>
                        </p:grpSpPr>
                        <p:grpSp>
                          <p:nvGrpSpPr>
                            <p:cNvPr id="55" name="Group 54">
                              <a:extLst>
                                <a:ext uri="{FF2B5EF4-FFF2-40B4-BE49-F238E27FC236}">
                                  <a16:creationId xmlns:a16="http://schemas.microsoft.com/office/drawing/2014/main" id="{DF7D7E61-73CC-442E-9FF2-F3A5F3A4AC2E}"/>
                                </a:ext>
                              </a:extLst>
                            </p:cNvPr>
                            <p:cNvGrpSpPr/>
                            <p:nvPr/>
                          </p:nvGrpSpPr>
                          <p:grpSpPr>
                            <a:xfrm>
                              <a:off x="131434" y="-1343153"/>
                              <a:ext cx="9179809" cy="5957069"/>
                              <a:chOff x="219786" y="-107656"/>
                              <a:chExt cx="9179810" cy="5957069"/>
                            </a:xfrm>
                          </p:grpSpPr>
                          <p:grpSp>
                            <p:nvGrpSpPr>
                              <p:cNvPr id="57" name="Group 56">
                                <a:extLst>
                                  <a:ext uri="{FF2B5EF4-FFF2-40B4-BE49-F238E27FC236}">
                                    <a16:creationId xmlns:a16="http://schemas.microsoft.com/office/drawing/2014/main" id="{5FF2D2D1-3E5E-4EE4-A091-CB08AB6555B2}"/>
                                  </a:ext>
                                </a:extLst>
                              </p:cNvPr>
                              <p:cNvGrpSpPr/>
                              <p:nvPr/>
                            </p:nvGrpSpPr>
                            <p:grpSpPr>
                              <a:xfrm>
                                <a:off x="219786" y="-107656"/>
                                <a:ext cx="7539196" cy="5957069"/>
                                <a:chOff x="219786" y="-107656"/>
                                <a:chExt cx="7539196" cy="5957069"/>
                              </a:xfrm>
                            </p:grpSpPr>
                            <p:sp>
                              <p:nvSpPr>
                                <p:cNvPr id="59" name="TextBox 58">
                                  <a:extLst>
                                    <a:ext uri="{FF2B5EF4-FFF2-40B4-BE49-F238E27FC236}">
                                      <a16:creationId xmlns:a16="http://schemas.microsoft.com/office/drawing/2014/main" id="{482A975B-B80B-4618-B1FC-5322A3AC6F8B}"/>
                                    </a:ext>
                                  </a:extLst>
                                </p:cNvPr>
                                <p:cNvSpPr txBox="1"/>
                                <p:nvPr/>
                              </p:nvSpPr>
                              <p:spPr>
                                <a:xfrm>
                                  <a:off x="7279558" y="-107656"/>
                                  <a:ext cx="479424" cy="414530"/>
                                </a:xfrm>
                                <a:prstGeom prst="rect">
                                  <a:avLst/>
                                </a:prstGeom>
                                <a:noFill/>
                              </p:spPr>
                              <p:txBody>
                                <a:bodyPr wrap="square" rtlCol="0">
                                  <a:spAutoFit/>
                                </a:bodyPr>
                                <a:lstStyle/>
                                <a:p>
                                  <a:r>
                                    <a:rPr lang="it-IT" sz="1000" dirty="0">
                                      <a:latin typeface="Times New Roman" pitchFamily="18" charset="0"/>
                                      <a:cs typeface="Times New Roman" pitchFamily="18" charset="0"/>
                                    </a:rPr>
                                    <a:t>H</a:t>
                                  </a:r>
                                  <a:endParaRPr lang="en-US" sz="1000" dirty="0">
                                    <a:latin typeface="Times New Roman" pitchFamily="18" charset="0"/>
                                    <a:cs typeface="Times New Roman" pitchFamily="18" charset="0"/>
                                  </a:endParaRPr>
                                </a:p>
                              </p:txBody>
                            </p:sp>
                            <p:grpSp>
                              <p:nvGrpSpPr>
                                <p:cNvPr id="60" name="Group 59">
                                  <a:extLst>
                                    <a:ext uri="{FF2B5EF4-FFF2-40B4-BE49-F238E27FC236}">
                                      <a16:creationId xmlns:a16="http://schemas.microsoft.com/office/drawing/2014/main" id="{DDEF73F6-BEE7-496C-B14C-1053505327DA}"/>
                                    </a:ext>
                                  </a:extLst>
                                </p:cNvPr>
                                <p:cNvGrpSpPr/>
                                <p:nvPr/>
                              </p:nvGrpSpPr>
                              <p:grpSpPr>
                                <a:xfrm>
                                  <a:off x="219786" y="2376507"/>
                                  <a:ext cx="4894477" cy="3472906"/>
                                  <a:chOff x="-1868446" y="-648287"/>
                                  <a:chExt cx="4894477" cy="3472906"/>
                                </a:xfrm>
                              </p:grpSpPr>
                              <p:pic>
                                <p:nvPicPr>
                                  <p:cNvPr id="62" name="Picture 4" descr="Folic Acid">
                                    <a:hlinkClick r:id="rId6"/>
                                    <a:extLst>
                                      <a:ext uri="{FF2B5EF4-FFF2-40B4-BE49-F238E27FC236}">
                                        <a16:creationId xmlns:a16="http://schemas.microsoft.com/office/drawing/2014/main" id="{AE90A823-D649-495F-8AB1-9496B7677D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8446" y="-648287"/>
                                    <a:ext cx="4095749" cy="1647825"/>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2" descr="http://patentimages.storage.googleapis.com/EP2420254A1/imgb0004.png">
                                    <a:extLst>
                                      <a:ext uri="{FF2B5EF4-FFF2-40B4-BE49-F238E27FC236}">
                                        <a16:creationId xmlns:a16="http://schemas.microsoft.com/office/drawing/2014/main" id="{0E23C1A3-E42B-46BF-8739-8DF1FFCDEB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89" t="50000" r="15281"/>
                                  <a:stretch/>
                                </p:blipFill>
                                <p:spPr bwMode="auto">
                                  <a:xfrm>
                                    <a:off x="29882" y="345861"/>
                                    <a:ext cx="2996149" cy="2478758"/>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61" name="Straight Arrow Connector 60">
                                  <a:extLst>
                                    <a:ext uri="{FF2B5EF4-FFF2-40B4-BE49-F238E27FC236}">
                                      <a16:creationId xmlns:a16="http://schemas.microsoft.com/office/drawing/2014/main" id="{B94A4EA9-231F-4244-8ED8-DBE73D751518}"/>
                                    </a:ext>
                                  </a:extLst>
                                </p:cNvPr>
                                <p:cNvCxnSpPr/>
                                <p:nvPr/>
                              </p:nvCxnSpPr>
                              <p:spPr>
                                <a:xfrm>
                                  <a:off x="3284406" y="1285703"/>
                                  <a:ext cx="0" cy="114744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5A71F844-C1A0-452F-83C2-110CDCA4384A}"/>
                                  </a:ext>
                                </a:extLst>
                              </p:cNvPr>
                              <p:cNvSpPr txBox="1"/>
                              <p:nvPr/>
                            </p:nvSpPr>
                            <p:spPr>
                              <a:xfrm>
                                <a:off x="6424104" y="2043660"/>
                                <a:ext cx="2975492" cy="466347"/>
                              </a:xfrm>
                              <a:prstGeom prst="rect">
                                <a:avLst/>
                              </a:prstGeom>
                              <a:noFill/>
                            </p:spPr>
                            <p:txBody>
                              <a:bodyPr wrap="square" rtlCol="0">
                                <a:spAutoFit/>
                              </a:bodyPr>
                              <a:lstStyle/>
                              <a:p>
                                <a:r>
                                  <a:rPr lang="it-IT" sz="1200" b="1" dirty="0">
                                    <a:latin typeface="Times New Roman" pitchFamily="18" charset="0"/>
                                    <a:cs typeface="Times New Roman" pitchFamily="18" charset="0"/>
                                  </a:rPr>
                                  <a:t>Bovine serum albumin</a:t>
                                </a:r>
                                <a:endParaRPr lang="en-US" sz="1200" dirty="0"/>
                              </a:p>
                            </p:txBody>
                          </p:sp>
                        </p:grpSp>
                        <p:sp>
                          <p:nvSpPr>
                            <p:cNvPr id="56" name="TextBox 55">
                              <a:extLst>
                                <a:ext uri="{FF2B5EF4-FFF2-40B4-BE49-F238E27FC236}">
                                  <a16:creationId xmlns:a16="http://schemas.microsoft.com/office/drawing/2014/main" id="{EF5D860D-68FF-49B0-A26A-7AE4712D24A9}"/>
                                </a:ext>
                              </a:extLst>
                            </p:cNvPr>
                            <p:cNvSpPr txBox="1"/>
                            <p:nvPr/>
                          </p:nvSpPr>
                          <p:spPr>
                            <a:xfrm>
                              <a:off x="-1768108" y="3007333"/>
                              <a:ext cx="3879428" cy="466347"/>
                            </a:xfrm>
                            <a:prstGeom prst="rect">
                              <a:avLst/>
                            </a:prstGeom>
                            <a:noFill/>
                          </p:spPr>
                          <p:txBody>
                            <a:bodyPr wrap="square" rtlCol="0">
                              <a:spAutoFit/>
                            </a:bodyPr>
                            <a:lstStyle/>
                            <a:p>
                              <a:r>
                                <a:rPr lang="it-IT" sz="1200" b="1" dirty="0">
                                  <a:latin typeface="Times New Roman" pitchFamily="18" charset="0"/>
                                  <a:cs typeface="Times New Roman" pitchFamily="18" charset="0"/>
                                </a:rPr>
                                <a:t>Bovine serum albumin /Folic acid </a:t>
                              </a:r>
                              <a:endParaRPr lang="en-US" sz="1200" dirty="0"/>
                            </a:p>
                          </p:txBody>
                        </p:sp>
                      </p:grpSp>
                      <p:pic>
                        <p:nvPicPr>
                          <p:cNvPr id="50" name="Picture 4" descr="media/image3.png">
                            <a:hlinkClick r:id="rId2"/>
                            <a:extLst>
                              <a:ext uri="{FF2B5EF4-FFF2-40B4-BE49-F238E27FC236}">
                                <a16:creationId xmlns:a16="http://schemas.microsoft.com/office/drawing/2014/main" id="{DAF06FBA-9DA6-409E-8863-FDA5F0BF5A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 r="52422" b="58001"/>
                          <a:stretch/>
                        </p:blipFill>
                        <p:spPr bwMode="auto">
                          <a:xfrm>
                            <a:off x="721301" y="38323"/>
                            <a:ext cx="4005638" cy="1526630"/>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https://upload.wikimedia.org/wikipedia/commons/thumb/1/1c/N-Hydroxysuccinimide.png/110px-N-Hydroxysuccinimide.png">
                            <a:hlinkClick r:id="rId8"/>
                            <a:extLst>
                              <a:ext uri="{FF2B5EF4-FFF2-40B4-BE49-F238E27FC236}">
                                <a16:creationId xmlns:a16="http://schemas.microsoft.com/office/drawing/2014/main" id="{679EBF16-E93C-4C5F-8600-45E3535009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5388434" y="-165641"/>
                            <a:ext cx="1199790" cy="1450656"/>
                          </a:xfrm>
                          <a:prstGeom prst="rect">
                            <a:avLst/>
                          </a:prstGeom>
                          <a:noFill/>
                          <a:extLst>
                            <a:ext uri="{909E8E84-426E-40dd-AFC4-6F175D3DCCD1}">
                              <a14:hiddenFill xmlns=""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BD05BACA-6085-43A0-A830-FEBC127357CC}"/>
                              </a:ext>
                            </a:extLst>
                          </p:cNvPr>
                          <p:cNvSpPr txBox="1"/>
                          <p:nvPr/>
                        </p:nvSpPr>
                        <p:spPr>
                          <a:xfrm>
                            <a:off x="5957906" y="2377952"/>
                            <a:ext cx="486957" cy="737018"/>
                          </a:xfrm>
                          <a:prstGeom prst="rect">
                            <a:avLst/>
                          </a:prstGeom>
                          <a:noFill/>
                        </p:spPr>
                        <p:txBody>
                          <a:bodyPr wrap="none" rtlCol="0">
                            <a:spAutoFit/>
                          </a:bodyPr>
                          <a:lstStyle/>
                          <a:p>
                            <a:r>
                              <a:rPr lang="it-IT"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53" name="TextBox 52">
                            <a:extLst>
                              <a:ext uri="{FF2B5EF4-FFF2-40B4-BE49-F238E27FC236}">
                                <a16:creationId xmlns:a16="http://schemas.microsoft.com/office/drawing/2014/main" id="{8D3B81D2-9D21-419F-943E-428EDB559292}"/>
                              </a:ext>
                            </a:extLst>
                          </p:cNvPr>
                          <p:cNvSpPr txBox="1"/>
                          <p:nvPr/>
                        </p:nvSpPr>
                        <p:spPr>
                          <a:xfrm>
                            <a:off x="4914431" y="298077"/>
                            <a:ext cx="428962" cy="589614"/>
                          </a:xfrm>
                          <a:prstGeom prst="rect">
                            <a:avLst/>
                          </a:prstGeom>
                          <a:noFill/>
                        </p:spPr>
                        <p:txBody>
                          <a:bodyPr wrap="square" rtlCol="0">
                            <a:spAutoFit/>
                          </a:bodyPr>
                          <a:lstStyle/>
                          <a:p>
                            <a:r>
                              <a:rPr lang="it-IT" b="1" dirty="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cxnSp>
                        <p:nvCxnSpPr>
                          <p:cNvPr id="54" name="Straight Arrow Connector 53">
                            <a:extLst>
                              <a:ext uri="{FF2B5EF4-FFF2-40B4-BE49-F238E27FC236}">
                                <a16:creationId xmlns:a16="http://schemas.microsoft.com/office/drawing/2014/main" id="{3A0160E9-4053-4473-B4A4-1028B18925DA}"/>
                              </a:ext>
                            </a:extLst>
                          </p:cNvPr>
                          <p:cNvCxnSpPr/>
                          <p:nvPr/>
                        </p:nvCxnSpPr>
                        <p:spPr>
                          <a:xfrm>
                            <a:off x="4057374" y="1096227"/>
                            <a:ext cx="0" cy="110411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7E9B2646-4FF8-49FB-A757-07039C70C3C3}"/>
                            </a:ext>
                          </a:extLst>
                        </p:cNvPr>
                        <p:cNvSpPr txBox="1"/>
                        <p:nvPr/>
                      </p:nvSpPr>
                      <p:spPr>
                        <a:xfrm>
                          <a:off x="1083042" y="1160740"/>
                          <a:ext cx="862737" cy="276999"/>
                        </a:xfrm>
                        <a:prstGeom prst="rect">
                          <a:avLst/>
                        </a:prstGeom>
                        <a:noFill/>
                      </p:spPr>
                      <p:txBody>
                        <a:bodyPr wrap="none" rtlCol="0">
                          <a:spAutoFit/>
                        </a:bodyPr>
                        <a:lstStyle/>
                        <a:p>
                          <a:r>
                            <a:rPr lang="it-IT" sz="1200" b="1" dirty="0">
                              <a:latin typeface="Times New Roman" pitchFamily="18" charset="0"/>
                              <a:cs typeface="Times New Roman" pitchFamily="18" charset="0"/>
                            </a:rPr>
                            <a:t>Folic acid </a:t>
                          </a:r>
                          <a:endParaRPr lang="en-US" sz="1200" b="1" dirty="0">
                            <a:latin typeface="Times New Roman" pitchFamily="18" charset="0"/>
                            <a:cs typeface="Times New Roman" pitchFamily="18" charset="0"/>
                          </a:endParaRPr>
                        </a:p>
                      </p:txBody>
                    </p:sp>
                    <p:sp>
                      <p:nvSpPr>
                        <p:cNvPr id="41" name="TextBox 40">
                          <a:extLst>
                            <a:ext uri="{FF2B5EF4-FFF2-40B4-BE49-F238E27FC236}">
                              <a16:creationId xmlns:a16="http://schemas.microsoft.com/office/drawing/2014/main" id="{6952C915-AB9A-4086-AF57-86BBA3B97171}"/>
                            </a:ext>
                          </a:extLst>
                        </p:cNvPr>
                        <p:cNvSpPr txBox="1"/>
                        <p:nvPr/>
                      </p:nvSpPr>
                      <p:spPr>
                        <a:xfrm>
                          <a:off x="4879551" y="1459310"/>
                          <a:ext cx="1669496" cy="276999"/>
                        </a:xfrm>
                        <a:prstGeom prst="rect">
                          <a:avLst/>
                        </a:prstGeom>
                        <a:noFill/>
                      </p:spPr>
                      <p:txBody>
                        <a:bodyPr wrap="none" rtlCol="0">
                          <a:spAutoFit/>
                        </a:bodyPr>
                        <a:lstStyle/>
                        <a:p>
                          <a:r>
                            <a:rPr lang="en-US" sz="1200" b="1" dirty="0">
                              <a:latin typeface="Times New Roman" pitchFamily="18" charset="0"/>
                              <a:cs typeface="Times New Roman" pitchFamily="18" charset="0"/>
                            </a:rPr>
                            <a:t>N-</a:t>
                          </a:r>
                          <a:r>
                            <a:rPr lang="en-US" sz="1200" b="1" dirty="0" err="1">
                              <a:latin typeface="Times New Roman" pitchFamily="18" charset="0"/>
                              <a:cs typeface="Times New Roman" pitchFamily="18" charset="0"/>
                            </a:rPr>
                            <a:t>hydroxysuccinimide</a:t>
                          </a:r>
                          <a:endParaRPr lang="en-US" sz="1200" b="1" dirty="0">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57155D84-49DC-4742-8A1D-03C47DCE3E97}"/>
                            </a:ext>
                          </a:extLst>
                        </p:cNvPr>
                        <p:cNvSpPr txBox="1"/>
                        <p:nvPr/>
                      </p:nvSpPr>
                      <p:spPr>
                        <a:xfrm rot="16200000">
                          <a:off x="3803509" y="1510754"/>
                          <a:ext cx="619080" cy="276999"/>
                        </a:xfrm>
                        <a:prstGeom prst="rect">
                          <a:avLst/>
                        </a:prstGeom>
                        <a:noFill/>
                      </p:spPr>
                      <p:txBody>
                        <a:bodyPr wrap="none" rtlCol="0">
                          <a:spAutoFit/>
                        </a:bodyPr>
                        <a:lstStyle/>
                        <a:p>
                          <a:r>
                            <a:rPr lang="it-IT" sz="1200" b="1" dirty="0">
                              <a:latin typeface="Times New Roman" pitchFamily="18" charset="0"/>
                              <a:cs typeface="Times New Roman" pitchFamily="18" charset="0"/>
                            </a:rPr>
                            <a:t>EDAC</a:t>
                          </a:r>
                          <a:endParaRPr lang="en-US" sz="1200" b="1" dirty="0">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83FD4529-EC1D-4169-84FA-490187AAEAB8}"/>
                            </a:ext>
                          </a:extLst>
                        </p:cNvPr>
                        <p:cNvSpPr/>
                        <p:nvPr/>
                      </p:nvSpPr>
                      <p:spPr>
                        <a:xfrm>
                          <a:off x="1153966" y="2766809"/>
                          <a:ext cx="2862579" cy="276999"/>
                        </a:xfrm>
                        <a:prstGeom prst="rect">
                          <a:avLst/>
                        </a:prstGeom>
                      </p:spPr>
                      <p:txBody>
                        <a:bodyPr wrap="none">
                          <a:spAutoFit/>
                        </a:bodyPr>
                        <a:lstStyle/>
                        <a:p>
                          <a:r>
                            <a:rPr lang="en-US" sz="1200" b="1" dirty="0">
                              <a:latin typeface="Times New Roman" pitchFamily="18" charset="0"/>
                              <a:cs typeface="Times New Roman" pitchFamily="18" charset="0"/>
                            </a:rPr>
                            <a:t>N-</a:t>
                          </a:r>
                          <a:r>
                            <a:rPr lang="en-US" sz="1200" b="1" dirty="0" err="1">
                              <a:latin typeface="Times New Roman" pitchFamily="18" charset="0"/>
                              <a:cs typeface="Times New Roman" pitchFamily="18" charset="0"/>
                            </a:rPr>
                            <a:t>hydroxysuccinimide</a:t>
                          </a:r>
                          <a:r>
                            <a:rPr lang="en-US" sz="1200" b="1" dirty="0">
                              <a:latin typeface="Times New Roman" pitchFamily="18" charset="0"/>
                              <a:cs typeface="Times New Roman" pitchFamily="18" charset="0"/>
                            </a:rPr>
                            <a:t> ester of folic acid </a:t>
                          </a:r>
                        </a:p>
                      </p:txBody>
                    </p:sp>
                  </p:grpSp>
                  <p:pic>
                    <p:nvPicPr>
                      <p:cNvPr id="31" name="Picture 2">
                        <a:extLst>
                          <a:ext uri="{FF2B5EF4-FFF2-40B4-BE49-F238E27FC236}">
                            <a16:creationId xmlns:a16="http://schemas.microsoft.com/office/drawing/2014/main" id="{18A7CC3C-DD74-4AAB-A65F-DBA6B85DE1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60052" y="3844935"/>
                        <a:ext cx="2095721" cy="926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2" name="Group 31">
                        <a:extLst>
                          <a:ext uri="{FF2B5EF4-FFF2-40B4-BE49-F238E27FC236}">
                            <a16:creationId xmlns:a16="http://schemas.microsoft.com/office/drawing/2014/main" id="{459845D8-A350-43AA-94F9-519BF8A5BCC9}"/>
                          </a:ext>
                        </a:extLst>
                      </p:cNvPr>
                      <p:cNvGrpSpPr/>
                      <p:nvPr/>
                    </p:nvGrpSpPr>
                    <p:grpSpPr>
                      <a:xfrm>
                        <a:off x="106657" y="4838930"/>
                        <a:ext cx="4215921" cy="2639819"/>
                        <a:chOff x="-1921215" y="1156569"/>
                        <a:chExt cx="6448470" cy="4603063"/>
                      </a:xfrm>
                    </p:grpSpPr>
                    <p:pic>
                      <p:nvPicPr>
                        <p:cNvPr id="34" name="Picture 2">
                          <a:extLst>
                            <a:ext uri="{FF2B5EF4-FFF2-40B4-BE49-F238E27FC236}">
                              <a16:creationId xmlns:a16="http://schemas.microsoft.com/office/drawing/2014/main" id="{ABD619CA-C37A-4B67-83B5-D7D62F60256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26857" y="4054657"/>
                          <a:ext cx="3200398" cy="170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5" name="Group 34">
                          <a:extLst>
                            <a:ext uri="{FF2B5EF4-FFF2-40B4-BE49-F238E27FC236}">
                              <a16:creationId xmlns:a16="http://schemas.microsoft.com/office/drawing/2014/main" id="{7FDB86D2-B3EA-4AE3-99F8-5F974143FC65}"/>
                            </a:ext>
                          </a:extLst>
                        </p:cNvPr>
                        <p:cNvGrpSpPr/>
                        <p:nvPr/>
                      </p:nvGrpSpPr>
                      <p:grpSpPr>
                        <a:xfrm>
                          <a:off x="-1921215" y="1156569"/>
                          <a:ext cx="4909039" cy="3250347"/>
                          <a:chOff x="-1921215" y="1156569"/>
                          <a:chExt cx="4909039" cy="3250347"/>
                        </a:xfrm>
                      </p:grpSpPr>
                      <p:pic>
                        <p:nvPicPr>
                          <p:cNvPr id="37" name="Picture 4" descr="Folic Acid">
                            <a:hlinkClick r:id="rId6"/>
                            <a:extLst>
                              <a:ext uri="{FF2B5EF4-FFF2-40B4-BE49-F238E27FC236}">
                                <a16:creationId xmlns:a16="http://schemas.microsoft.com/office/drawing/2014/main" id="{9F569F79-4BE4-4BE8-BC4C-30854FCDC78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1215" y="1156569"/>
                            <a:ext cx="4095750" cy="1647825"/>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patentimages.storage.googleapis.com/EP2420254A1/imgb0004.png">
                            <a:extLst>
                              <a:ext uri="{FF2B5EF4-FFF2-40B4-BE49-F238E27FC236}">
                                <a16:creationId xmlns:a16="http://schemas.microsoft.com/office/drawing/2014/main" id="{6E151421-8F03-408B-B878-2B557E634E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89" t="50000" r="15281" b="4822"/>
                          <a:stretch/>
                        </p:blipFill>
                        <p:spPr bwMode="auto">
                          <a:xfrm>
                            <a:off x="-8325" y="2167195"/>
                            <a:ext cx="2996149" cy="2239721"/>
                          </a:xfrm>
                          <a:prstGeom prst="rect">
                            <a:avLst/>
                          </a:prstGeom>
                          <a:noFill/>
                          <a:extLst>
                            <a:ext uri="{909E8E84-426E-40dd-AFC4-6F175D3DCCD1}">
                              <a14:hiddenFill xmlns="" xmlns:a14="http://schemas.microsoft.com/office/drawing/2010/main">
                                <a:solidFill>
                                  <a:srgbClr val="FFFFFF"/>
                                </a:solidFill>
                              </a14:hiddenFill>
                            </a:ext>
                          </a:extLst>
                        </p:spPr>
                      </p:pic>
                    </p:grpSp>
                    <p:cxnSp>
                      <p:nvCxnSpPr>
                        <p:cNvPr id="36" name="Straight Connector 35">
                          <a:extLst>
                            <a:ext uri="{FF2B5EF4-FFF2-40B4-BE49-F238E27FC236}">
                              <a16:creationId xmlns:a16="http://schemas.microsoft.com/office/drawing/2014/main" id="{7AF4C07A-9FA1-40A5-AA74-8C12F8BD30F7}"/>
                            </a:ext>
                          </a:extLst>
                        </p:cNvPr>
                        <p:cNvCxnSpPr/>
                        <p:nvPr/>
                      </p:nvCxnSpPr>
                      <p:spPr>
                        <a:xfrm flipV="1">
                          <a:off x="1842615" y="4703940"/>
                          <a:ext cx="0" cy="32399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75DF3D7B-B0CC-4724-86B8-179CB0B4D4BF}"/>
                          </a:ext>
                        </a:extLst>
                      </p:cNvPr>
                      <p:cNvSpPr/>
                      <p:nvPr/>
                    </p:nvSpPr>
                    <p:spPr>
                      <a:xfrm>
                        <a:off x="5690709" y="4230727"/>
                        <a:ext cx="359394" cy="461665"/>
                      </a:xfrm>
                      <a:prstGeom prst="rect">
                        <a:avLst/>
                      </a:prstGeom>
                    </p:spPr>
                    <p:txBody>
                      <a:bodyPr wrap="none">
                        <a:spAutoFit/>
                      </a:bodyPr>
                      <a:lstStyle/>
                      <a:p>
                        <a:r>
                          <a:rPr lang="it-IT" sz="2400" b="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grpSp>
                <p:sp>
                  <p:nvSpPr>
                    <p:cNvPr id="26" name="TextBox 25">
                      <a:extLst>
                        <a:ext uri="{FF2B5EF4-FFF2-40B4-BE49-F238E27FC236}">
                          <a16:creationId xmlns:a16="http://schemas.microsoft.com/office/drawing/2014/main" id="{7C23A4F5-2DC7-4904-B1F2-BF0D13162A1F}"/>
                        </a:ext>
                      </a:extLst>
                    </p:cNvPr>
                    <p:cNvSpPr txBox="1"/>
                    <p:nvPr/>
                  </p:nvSpPr>
                  <p:spPr>
                    <a:xfrm>
                      <a:off x="6652201" y="4652788"/>
                      <a:ext cx="1311421" cy="186142"/>
                    </a:xfrm>
                    <a:prstGeom prst="rect">
                      <a:avLst/>
                    </a:prstGeom>
                    <a:noFill/>
                  </p:spPr>
                  <p:txBody>
                    <a:bodyPr wrap="none" rtlCol="0">
                      <a:spAutoFit/>
                    </a:bodyPr>
                    <a:lstStyle/>
                    <a:p>
                      <a:r>
                        <a:rPr lang="it-IT" sz="1400" b="1" dirty="0">
                          <a:latin typeface="Times New Roman" pitchFamily="18" charset="0"/>
                          <a:cs typeface="Times New Roman" pitchFamily="18" charset="0"/>
                        </a:rPr>
                        <a:t>Polyethylene glycol </a:t>
                      </a:r>
                      <a:endParaRPr lang="en-US" sz="1400" b="1" dirty="0">
                        <a:latin typeface="Times New Roman" pitchFamily="18" charset="0"/>
                        <a:cs typeface="Times New Roman" pitchFamily="18" charset="0"/>
                      </a:endParaRPr>
                    </a:p>
                  </p:txBody>
                </p:sp>
                <p:grpSp>
                  <p:nvGrpSpPr>
                    <p:cNvPr id="27" name="Group 26">
                      <a:extLst>
                        <a:ext uri="{FF2B5EF4-FFF2-40B4-BE49-F238E27FC236}">
                          <a16:creationId xmlns:a16="http://schemas.microsoft.com/office/drawing/2014/main" id="{E8EF0363-F698-49D4-80F2-CA54C91E4605}"/>
                        </a:ext>
                      </a:extLst>
                    </p:cNvPr>
                    <p:cNvGrpSpPr/>
                    <p:nvPr/>
                  </p:nvGrpSpPr>
                  <p:grpSpPr>
                    <a:xfrm>
                      <a:off x="5360020" y="4931194"/>
                      <a:ext cx="2728887" cy="2396191"/>
                      <a:chOff x="2888960" y="692696"/>
                      <a:chExt cx="2880321" cy="2599042"/>
                    </a:xfrm>
                  </p:grpSpPr>
                  <p:pic>
                    <p:nvPicPr>
                      <p:cNvPr id="28" name="Picture 2" descr="C:\Users\user\Desktop\Nemany 30_11_2015\capsule\1 15000.tif">
                        <a:extLst>
                          <a:ext uri="{FF2B5EF4-FFF2-40B4-BE49-F238E27FC236}">
                            <a16:creationId xmlns:a16="http://schemas.microsoft.com/office/drawing/2014/main" id="{C06241E6-3B17-43DE-AF3D-18713B5BD23D}"/>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3705" t="41618" r="41816" b="16764"/>
                      <a:stretch/>
                    </p:blipFill>
                    <p:spPr bwMode="auto">
                      <a:xfrm>
                        <a:off x="2888960" y="692696"/>
                        <a:ext cx="2880321" cy="2599042"/>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3" descr="C:\Users\user\Desktop\Nemany 30_11_2015\capsule\1 15000.tif">
                        <a:extLst>
                          <a:ext uri="{FF2B5EF4-FFF2-40B4-BE49-F238E27FC236}">
                            <a16:creationId xmlns:a16="http://schemas.microsoft.com/office/drawing/2014/main" id="{1DCAE68F-DA27-46F7-B43E-F951A423A48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89554" b="99639"/>
                      <a:stretch/>
                    </p:blipFill>
                    <p:spPr bwMode="auto">
                      <a:xfrm>
                        <a:off x="3145140" y="3156087"/>
                        <a:ext cx="2520280" cy="110232"/>
                      </a:xfrm>
                      <a:prstGeom prst="rect">
                        <a:avLst/>
                      </a:prstGeom>
                      <a:noFill/>
                      <a:extLst>
                        <a:ext uri="{909E8E84-426E-40dd-AFC4-6F175D3DCCD1}">
                          <a14:hiddenFill xmlns="" xmlns:a14="http://schemas.microsoft.com/office/drawing/2010/main">
                            <a:solidFill>
                              <a:srgbClr val="FFFFFF"/>
                            </a:solidFill>
                          </a14:hiddenFill>
                        </a:ext>
                      </a:extLst>
                    </p:spPr>
                  </p:pic>
                </p:grpSp>
              </p:grpSp>
              <p:sp>
                <p:nvSpPr>
                  <p:cNvPr id="17" name="TextBox 16">
                    <a:extLst>
                      <a:ext uri="{FF2B5EF4-FFF2-40B4-BE49-F238E27FC236}">
                        <a16:creationId xmlns:a16="http://schemas.microsoft.com/office/drawing/2014/main" id="{681596BB-C46F-4359-B64E-81D2AED0CB27}"/>
                      </a:ext>
                    </a:extLst>
                  </p:cNvPr>
                  <p:cNvSpPr txBox="1"/>
                  <p:nvPr/>
                </p:nvSpPr>
                <p:spPr>
                  <a:xfrm>
                    <a:off x="1981575" y="1580274"/>
                    <a:ext cx="947695" cy="276999"/>
                  </a:xfrm>
                  <a:prstGeom prst="rect">
                    <a:avLst/>
                  </a:prstGeom>
                  <a:noFill/>
                </p:spPr>
                <p:txBody>
                  <a:bodyPr wrap="none" rtlCol="0">
                    <a:spAutoFit/>
                  </a:bodyPr>
                  <a:lstStyle/>
                  <a:p>
                    <a:r>
                      <a:rPr lang="it-IT" sz="1200" b="1" dirty="0">
                        <a:latin typeface="Times New Roman" pitchFamily="18" charset="0"/>
                        <a:cs typeface="Times New Roman" pitchFamily="18" charset="0"/>
                      </a:rPr>
                      <a:t>Pterin ring</a:t>
                    </a:r>
                    <a:r>
                      <a:rPr lang="it-IT" sz="1200" dirty="0">
                        <a:latin typeface="Times New Roman" pitchFamily="18" charset="0"/>
                        <a:cs typeface="Times New Roman" pitchFamily="18" charset="0"/>
                      </a:rPr>
                      <a:t> </a:t>
                    </a:r>
                    <a:endParaRPr lang="en-US" sz="1200" dirty="0">
                      <a:latin typeface="Times New Roman" pitchFamily="18" charset="0"/>
                      <a:cs typeface="Times New Roman" pitchFamily="18" charset="0"/>
                    </a:endParaRPr>
                  </a:p>
                </p:txBody>
              </p:sp>
              <p:sp>
                <p:nvSpPr>
                  <p:cNvPr id="18" name="TextBox 17">
                    <a:extLst>
                      <a:ext uri="{FF2B5EF4-FFF2-40B4-BE49-F238E27FC236}">
                        <a16:creationId xmlns:a16="http://schemas.microsoft.com/office/drawing/2014/main" id="{68796FAF-A0D9-430E-BDF7-0A2E19AB35EA}"/>
                      </a:ext>
                    </a:extLst>
                  </p:cNvPr>
                  <p:cNvSpPr txBox="1"/>
                  <p:nvPr/>
                </p:nvSpPr>
                <p:spPr>
                  <a:xfrm>
                    <a:off x="3052321" y="1337362"/>
                    <a:ext cx="591637" cy="276999"/>
                  </a:xfrm>
                  <a:prstGeom prst="rect">
                    <a:avLst/>
                  </a:prstGeom>
                  <a:noFill/>
                </p:spPr>
                <p:txBody>
                  <a:bodyPr wrap="none" rtlCol="0">
                    <a:spAutoFit/>
                  </a:bodyPr>
                  <a:lstStyle/>
                  <a:p>
                    <a:r>
                      <a:rPr lang="it-IT" sz="1200" b="1" dirty="0">
                        <a:latin typeface="Times New Roman" pitchFamily="18" charset="0"/>
                        <a:cs typeface="Times New Roman" pitchFamily="18" charset="0"/>
                      </a:rPr>
                      <a:t>PABA</a:t>
                    </a:r>
                    <a:endParaRPr lang="en-US" sz="1200" b="1" dirty="0">
                      <a:latin typeface="Times New Roman" pitchFamily="18" charset="0"/>
                      <a:cs typeface="Times New Roman" pitchFamily="18" charset="0"/>
                    </a:endParaRPr>
                  </a:p>
                </p:txBody>
              </p:sp>
              <p:sp>
                <p:nvSpPr>
                  <p:cNvPr id="19" name="TextBox 18">
                    <a:extLst>
                      <a:ext uri="{FF2B5EF4-FFF2-40B4-BE49-F238E27FC236}">
                        <a16:creationId xmlns:a16="http://schemas.microsoft.com/office/drawing/2014/main" id="{C6ECE0E9-0B8E-4085-BD70-5D6CDE891BDC}"/>
                      </a:ext>
                    </a:extLst>
                  </p:cNvPr>
                  <p:cNvSpPr txBox="1"/>
                  <p:nvPr/>
                </p:nvSpPr>
                <p:spPr>
                  <a:xfrm>
                    <a:off x="3833330" y="1079389"/>
                    <a:ext cx="886781" cy="276999"/>
                  </a:xfrm>
                  <a:prstGeom prst="rect">
                    <a:avLst/>
                  </a:prstGeom>
                  <a:noFill/>
                </p:spPr>
                <p:txBody>
                  <a:bodyPr wrap="none" rtlCol="0">
                    <a:spAutoFit/>
                  </a:bodyPr>
                  <a:lstStyle/>
                  <a:p>
                    <a:r>
                      <a:rPr lang="it-IT" sz="1200" b="1" dirty="0">
                        <a:latin typeface="Times New Roman" pitchFamily="18" charset="0"/>
                        <a:cs typeface="Times New Roman" pitchFamily="18" charset="0"/>
                      </a:rPr>
                      <a:t>Glutamate</a:t>
                    </a:r>
                    <a:endParaRPr lang="en-US" sz="1200" b="1" dirty="0">
                      <a:latin typeface="Times New Roman" pitchFamily="18" charset="0"/>
                      <a:cs typeface="Times New Roman" pitchFamily="18" charset="0"/>
                    </a:endParaRPr>
                  </a:p>
                </p:txBody>
              </p:sp>
              <p:sp>
                <p:nvSpPr>
                  <p:cNvPr id="20" name="Oval 19">
                    <a:extLst>
                      <a:ext uri="{FF2B5EF4-FFF2-40B4-BE49-F238E27FC236}">
                        <a16:creationId xmlns:a16="http://schemas.microsoft.com/office/drawing/2014/main" id="{3FA5091C-77DE-4189-9974-625E43252E9E}"/>
                      </a:ext>
                    </a:extLst>
                  </p:cNvPr>
                  <p:cNvSpPr/>
                  <p:nvPr/>
                </p:nvSpPr>
                <p:spPr>
                  <a:xfrm>
                    <a:off x="2556227" y="1052725"/>
                    <a:ext cx="199146" cy="208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51B8AD-7493-47EF-AC65-8C628AEE9034}"/>
                      </a:ext>
                    </a:extLst>
                  </p:cNvPr>
                  <p:cNvSpPr/>
                  <p:nvPr/>
                </p:nvSpPr>
                <p:spPr>
                  <a:xfrm>
                    <a:off x="4408106" y="917883"/>
                    <a:ext cx="449665" cy="190534"/>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6AB06A-3AF9-457B-B555-AFB04A5E9CE7}"/>
                      </a:ext>
                    </a:extLst>
                  </p:cNvPr>
                  <p:cNvSpPr/>
                  <p:nvPr/>
                </p:nvSpPr>
                <p:spPr>
                  <a:xfrm>
                    <a:off x="3917244" y="711228"/>
                    <a:ext cx="449665" cy="190534"/>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546AA5AB-5A26-42BB-872F-020825C61EE1}"/>
                      </a:ext>
                    </a:extLst>
                  </p:cNvPr>
                  <p:cNvSpPr txBox="1"/>
                  <p:nvPr/>
                </p:nvSpPr>
                <p:spPr>
                  <a:xfrm>
                    <a:off x="3957098" y="387987"/>
                    <a:ext cx="316112" cy="369332"/>
                  </a:xfrm>
                  <a:prstGeom prst="rect">
                    <a:avLst/>
                  </a:prstGeom>
                  <a:noFill/>
                </p:spPr>
                <p:txBody>
                  <a:bodyPr wrap="none" rtlCol="0">
                    <a:spAutoFit/>
                  </a:bodyPr>
                  <a:lstStyle/>
                  <a:p>
                    <a:r>
                      <a:rPr lang="el-GR" b="1" dirty="0">
                        <a:solidFill>
                          <a:srgbClr val="002060"/>
                        </a:solidFill>
                        <a:latin typeface="Times New Roman" pitchFamily="18" charset="0"/>
                        <a:cs typeface="Times New Roman" pitchFamily="18" charset="0"/>
                      </a:rPr>
                      <a:t>α</a:t>
                    </a:r>
                    <a:endParaRPr lang="en-US" b="1" dirty="0">
                      <a:solidFill>
                        <a:srgbClr val="00206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5E4F1477-33BA-4FCB-AFF2-62AC7747887D}"/>
                      </a:ext>
                    </a:extLst>
                  </p:cNvPr>
                  <p:cNvSpPr txBox="1"/>
                  <p:nvPr/>
                </p:nvSpPr>
                <p:spPr>
                  <a:xfrm>
                    <a:off x="4480677" y="595377"/>
                    <a:ext cx="292068" cy="369332"/>
                  </a:xfrm>
                  <a:prstGeom prst="rect">
                    <a:avLst/>
                  </a:prstGeom>
                  <a:noFill/>
                </p:spPr>
                <p:txBody>
                  <a:bodyPr wrap="none" rtlCol="0">
                    <a:spAutoFit/>
                  </a:bodyPr>
                  <a:lstStyle/>
                  <a:p>
                    <a:r>
                      <a:rPr lang="el-GR" b="1" dirty="0">
                        <a:solidFill>
                          <a:srgbClr val="002060"/>
                        </a:solidFill>
                        <a:latin typeface="Times New Roman" pitchFamily="18" charset="0"/>
                        <a:cs typeface="Times New Roman" pitchFamily="18" charset="0"/>
                      </a:rPr>
                      <a:t>γ</a:t>
                    </a:r>
                    <a:endParaRPr lang="en-US" b="1" dirty="0">
                      <a:solidFill>
                        <a:srgbClr val="002060"/>
                      </a:solidFill>
                      <a:latin typeface="Times New Roman" pitchFamily="18" charset="0"/>
                      <a:cs typeface="Times New Roman" pitchFamily="18" charset="0"/>
                    </a:endParaRPr>
                  </a:p>
                </p:txBody>
              </p:sp>
            </p:grpSp>
            <p:sp>
              <p:nvSpPr>
                <p:cNvPr id="8" name="Rectangle 7">
                  <a:extLst>
                    <a:ext uri="{FF2B5EF4-FFF2-40B4-BE49-F238E27FC236}">
                      <a16:creationId xmlns:a16="http://schemas.microsoft.com/office/drawing/2014/main" id="{C39FADB4-3BC4-4092-BB6E-00B378CEDDDC}"/>
                    </a:ext>
                  </a:extLst>
                </p:cNvPr>
                <p:cNvSpPr/>
                <p:nvPr/>
              </p:nvSpPr>
              <p:spPr>
                <a:xfrm>
                  <a:off x="5225546" y="917878"/>
                  <a:ext cx="449665" cy="190534"/>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7C4EC-9726-41D2-8B22-677475056A09}"/>
                    </a:ext>
                  </a:extLst>
                </p:cNvPr>
                <p:cNvSpPr/>
                <p:nvPr/>
              </p:nvSpPr>
              <p:spPr>
                <a:xfrm>
                  <a:off x="4668276" y="2067842"/>
                  <a:ext cx="494301" cy="345269"/>
                </a:xfrm>
                <a:prstGeom prst="rect">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9E0805-E0C0-42CC-B5B4-57A3471921C8}"/>
                    </a:ext>
                  </a:extLst>
                </p:cNvPr>
                <p:cNvSpPr/>
                <p:nvPr/>
              </p:nvSpPr>
              <p:spPr>
                <a:xfrm>
                  <a:off x="6826840" y="1614361"/>
                  <a:ext cx="299790" cy="396138"/>
                </a:xfrm>
                <a:prstGeom prst="rect">
                  <a:avLst/>
                </a:prstGeom>
                <a:no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A55D60-EBBB-448D-B966-A73CF1D93A49}"/>
                    </a:ext>
                  </a:extLst>
                </p:cNvPr>
                <p:cNvSpPr/>
                <p:nvPr/>
              </p:nvSpPr>
              <p:spPr>
                <a:xfrm>
                  <a:off x="4421961" y="3578116"/>
                  <a:ext cx="454815" cy="413643"/>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7F674A-977A-4AAA-9EDD-CC41109C3E73}"/>
                    </a:ext>
                  </a:extLst>
                </p:cNvPr>
                <p:cNvSpPr/>
                <p:nvPr/>
              </p:nvSpPr>
              <p:spPr>
                <a:xfrm>
                  <a:off x="6287762" y="4294268"/>
                  <a:ext cx="392149" cy="2769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C12529-C9B4-4849-AAD0-B81A267DB78A}"/>
                    </a:ext>
                  </a:extLst>
                </p:cNvPr>
                <p:cNvSpPr txBox="1"/>
                <p:nvPr/>
              </p:nvSpPr>
              <p:spPr>
                <a:xfrm>
                  <a:off x="2376112" y="6588059"/>
                  <a:ext cx="364202" cy="369332"/>
                </a:xfrm>
                <a:prstGeom prst="rect">
                  <a:avLst/>
                </a:prstGeom>
                <a:noFill/>
              </p:spPr>
              <p:txBody>
                <a:bodyPr wrap="none" rtlCol="0">
                  <a:spAutoFit/>
                </a:bodyPr>
                <a:lstStyle/>
                <a:p>
                  <a:r>
                    <a:rPr lang="it-IT" b="1" dirty="0">
                      <a:latin typeface="Times New Roman" pitchFamily="18" charset="0"/>
                      <a:cs typeface="Times New Roman" pitchFamily="18" charset="0"/>
                    </a:rPr>
                    <a:t>O</a:t>
                  </a:r>
                  <a:endParaRPr lang="en-US" b="1"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B9510CBE-F8E2-4BC9-B294-2BE6C3C9EAEF}"/>
                    </a:ext>
                  </a:extLst>
                </p:cNvPr>
                <p:cNvSpPr/>
                <p:nvPr/>
              </p:nvSpPr>
              <p:spPr>
                <a:xfrm>
                  <a:off x="2271767" y="6643479"/>
                  <a:ext cx="425598" cy="66047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3FE049E-462D-4F31-A376-1AB89FEF089B}"/>
                    </a:ext>
                  </a:extLst>
                </p:cNvPr>
                <p:cNvSpPr/>
                <p:nvPr/>
              </p:nvSpPr>
              <p:spPr>
                <a:xfrm>
                  <a:off x="4501775" y="4903883"/>
                  <a:ext cx="392149" cy="27699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D211C29F-A7B1-468F-8CDD-701436D5B7F0}"/>
                  </a:ext>
                </a:extLst>
              </p:cNvPr>
              <p:cNvSpPr txBox="1"/>
              <p:nvPr/>
            </p:nvSpPr>
            <p:spPr>
              <a:xfrm>
                <a:off x="143117" y="6500960"/>
                <a:ext cx="1467789" cy="58477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it-IT" sz="1600" b="1" dirty="0">
                    <a:latin typeface="Times New Roman" pitchFamily="18" charset="0"/>
                    <a:cs typeface="Times New Roman" pitchFamily="18" charset="0"/>
                  </a:rPr>
                  <a:t>FA-BSA-PEG</a:t>
                </a:r>
              </a:p>
              <a:p>
                <a:r>
                  <a:rPr lang="it-IT" sz="1600" b="1" dirty="0">
                    <a:latin typeface="Times New Roman" pitchFamily="18" charset="0"/>
                    <a:cs typeface="Times New Roman" pitchFamily="18" charset="0"/>
                  </a:rPr>
                  <a:t>HPNP-FA</a:t>
                </a:r>
                <a:endParaRPr lang="en-US" sz="1600" b="1" dirty="0">
                  <a:latin typeface="Times New Roman" pitchFamily="18" charset="0"/>
                  <a:cs typeface="Times New Roman" pitchFamily="18" charset="0"/>
                </a:endParaRPr>
              </a:p>
            </p:txBody>
          </p:sp>
        </p:grpSp>
        <p:sp>
          <p:nvSpPr>
            <p:cNvPr id="2" name="TextBox 1">
              <a:extLst>
                <a:ext uri="{FF2B5EF4-FFF2-40B4-BE49-F238E27FC236}">
                  <a16:creationId xmlns:a16="http://schemas.microsoft.com/office/drawing/2014/main" id="{59AC33D2-3DB4-4965-BF0A-1D75608F9194}"/>
                </a:ext>
              </a:extLst>
            </p:cNvPr>
            <p:cNvSpPr txBox="1"/>
            <p:nvPr/>
          </p:nvSpPr>
          <p:spPr>
            <a:xfrm>
              <a:off x="2475710" y="206158"/>
              <a:ext cx="8408264"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Hybrid Polymeric Nano-Protein-FA  Assembly </a:t>
              </a:r>
            </a:p>
          </p:txBody>
        </p:sp>
        <p:sp>
          <p:nvSpPr>
            <p:cNvPr id="3" name="TextBox 2">
              <a:extLst>
                <a:ext uri="{FF2B5EF4-FFF2-40B4-BE49-F238E27FC236}">
                  <a16:creationId xmlns:a16="http://schemas.microsoft.com/office/drawing/2014/main" id="{F8F1A321-0264-41E1-9820-841FF5E01290}"/>
                </a:ext>
              </a:extLst>
            </p:cNvPr>
            <p:cNvSpPr txBox="1"/>
            <p:nvPr/>
          </p:nvSpPr>
          <p:spPr>
            <a:xfrm>
              <a:off x="764719" y="8396468"/>
              <a:ext cx="8940268"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Scheme of Hybrid polymeric Nano Protein –FA  Fabrication </a:t>
              </a:r>
            </a:p>
          </p:txBody>
        </p:sp>
      </p:grpSp>
      <p:sp>
        <p:nvSpPr>
          <p:cNvPr id="65" name="TextBox 64">
            <a:extLst>
              <a:ext uri="{FF2B5EF4-FFF2-40B4-BE49-F238E27FC236}">
                <a16:creationId xmlns:a16="http://schemas.microsoft.com/office/drawing/2014/main" id="{7E092377-F931-4818-BF11-F78151C1EEC2}"/>
              </a:ext>
            </a:extLst>
          </p:cNvPr>
          <p:cNvSpPr txBox="1"/>
          <p:nvPr/>
        </p:nvSpPr>
        <p:spPr>
          <a:xfrm>
            <a:off x="296100" y="206158"/>
            <a:ext cx="1762021"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Chapter:3</a:t>
            </a:r>
          </a:p>
        </p:txBody>
      </p:sp>
    </p:spTree>
    <p:extLst>
      <p:ext uri="{BB962C8B-B14F-4D97-AF65-F5344CB8AC3E}">
        <p14:creationId xmlns:p14="http://schemas.microsoft.com/office/powerpoint/2010/main" val="30681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580">
                                          <p:stCondLst>
                                            <p:cond delay="0"/>
                                          </p:stCondLst>
                                        </p:cTn>
                                        <p:tgtEl>
                                          <p:spTgt spid="64"/>
                                        </p:tgtEl>
                                      </p:cBhvr>
                                    </p:animEffect>
                                    <p:anim calcmode="lin" valueType="num">
                                      <p:cBhvr>
                                        <p:cTn id="8"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13" dur="26">
                                          <p:stCondLst>
                                            <p:cond delay="650"/>
                                          </p:stCondLst>
                                        </p:cTn>
                                        <p:tgtEl>
                                          <p:spTgt spid="64"/>
                                        </p:tgtEl>
                                      </p:cBhvr>
                                      <p:to x="100000" y="60000"/>
                                    </p:animScale>
                                    <p:animScale>
                                      <p:cBhvr>
                                        <p:cTn id="14" dur="166" decel="50000">
                                          <p:stCondLst>
                                            <p:cond delay="676"/>
                                          </p:stCondLst>
                                        </p:cTn>
                                        <p:tgtEl>
                                          <p:spTgt spid="64"/>
                                        </p:tgtEl>
                                      </p:cBhvr>
                                      <p:to x="100000" y="100000"/>
                                    </p:animScale>
                                    <p:animScale>
                                      <p:cBhvr>
                                        <p:cTn id="15" dur="26">
                                          <p:stCondLst>
                                            <p:cond delay="1312"/>
                                          </p:stCondLst>
                                        </p:cTn>
                                        <p:tgtEl>
                                          <p:spTgt spid="64"/>
                                        </p:tgtEl>
                                      </p:cBhvr>
                                      <p:to x="100000" y="80000"/>
                                    </p:animScale>
                                    <p:animScale>
                                      <p:cBhvr>
                                        <p:cTn id="16" dur="166" decel="50000">
                                          <p:stCondLst>
                                            <p:cond delay="1338"/>
                                          </p:stCondLst>
                                        </p:cTn>
                                        <p:tgtEl>
                                          <p:spTgt spid="64"/>
                                        </p:tgtEl>
                                      </p:cBhvr>
                                      <p:to x="100000" y="100000"/>
                                    </p:animScale>
                                    <p:animScale>
                                      <p:cBhvr>
                                        <p:cTn id="17" dur="26">
                                          <p:stCondLst>
                                            <p:cond delay="1642"/>
                                          </p:stCondLst>
                                        </p:cTn>
                                        <p:tgtEl>
                                          <p:spTgt spid="64"/>
                                        </p:tgtEl>
                                      </p:cBhvr>
                                      <p:to x="100000" y="90000"/>
                                    </p:animScale>
                                    <p:animScale>
                                      <p:cBhvr>
                                        <p:cTn id="18" dur="166" decel="50000">
                                          <p:stCondLst>
                                            <p:cond delay="1668"/>
                                          </p:stCondLst>
                                        </p:cTn>
                                        <p:tgtEl>
                                          <p:spTgt spid="64"/>
                                        </p:tgtEl>
                                      </p:cBhvr>
                                      <p:to x="100000" y="100000"/>
                                    </p:animScale>
                                    <p:animScale>
                                      <p:cBhvr>
                                        <p:cTn id="19" dur="26">
                                          <p:stCondLst>
                                            <p:cond delay="1808"/>
                                          </p:stCondLst>
                                        </p:cTn>
                                        <p:tgtEl>
                                          <p:spTgt spid="64"/>
                                        </p:tgtEl>
                                      </p:cBhvr>
                                      <p:to x="100000" y="95000"/>
                                    </p:animScale>
                                    <p:animScale>
                                      <p:cBhvr>
                                        <p:cTn id="20" dur="166" decel="50000">
                                          <p:stCondLst>
                                            <p:cond delay="1834"/>
                                          </p:stCondLst>
                                        </p:cTn>
                                        <p:tgtEl>
                                          <p:spTgt spid="6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27D2D6-56D8-4354-9BD2-759C5C050F18}"/>
              </a:ext>
            </a:extLst>
          </p:cNvPr>
          <p:cNvGrpSpPr/>
          <p:nvPr/>
        </p:nvGrpSpPr>
        <p:grpSpPr>
          <a:xfrm>
            <a:off x="25639" y="179576"/>
            <a:ext cx="11953038" cy="8708552"/>
            <a:chOff x="25639" y="179576"/>
            <a:chExt cx="11953038" cy="8708552"/>
          </a:xfrm>
        </p:grpSpPr>
        <p:sp>
          <p:nvSpPr>
            <p:cNvPr id="4" name="TextBox 3"/>
            <p:cNvSpPr txBox="1"/>
            <p:nvPr/>
          </p:nvSpPr>
          <p:spPr>
            <a:xfrm>
              <a:off x="2384862" y="179576"/>
              <a:ext cx="7289158" cy="584776"/>
            </a:xfrm>
            <a:prstGeom prst="rect">
              <a:avLst/>
            </a:prstGeom>
            <a:noFill/>
          </p:spPr>
          <p:txBody>
            <a:bodyPr wrap="square" rtlCol="0">
              <a:spAutoFit/>
            </a:bodyPr>
            <a:lstStyle/>
            <a:p>
              <a:r>
                <a:rPr lang="it-IT" sz="3200" b="1" dirty="0" err="1">
                  <a:latin typeface="Times New Roman" pitchFamily="18" charset="0"/>
                  <a:cs typeface="Times New Roman" pitchFamily="18" charset="0"/>
                </a:rPr>
                <a:t>Conjugation</a:t>
              </a:r>
              <a:r>
                <a:rPr lang="it-IT" sz="3200" b="1" dirty="0">
                  <a:latin typeface="Times New Roman" pitchFamily="18" charset="0"/>
                  <a:cs typeface="Times New Roman" pitchFamily="18" charset="0"/>
                </a:rPr>
                <a:t> of </a:t>
              </a:r>
              <a:r>
                <a:rPr lang="it-IT" sz="3200" b="1" dirty="0" err="1">
                  <a:latin typeface="Times New Roman" pitchFamily="18" charset="0"/>
                  <a:cs typeface="Times New Roman" pitchFamily="18" charset="0"/>
                </a:rPr>
                <a:t>folic</a:t>
              </a:r>
              <a:r>
                <a:rPr lang="it-IT" sz="3200" b="1" dirty="0">
                  <a:latin typeface="Times New Roman" pitchFamily="18" charset="0"/>
                  <a:cs typeface="Times New Roman" pitchFamily="18" charset="0"/>
                </a:rPr>
                <a:t> acid with albumin </a:t>
              </a:r>
              <a:endParaRPr lang="en-US" sz="3200" b="1" dirty="0">
                <a:latin typeface="Times New Roman" pitchFamily="18" charset="0"/>
                <a:cs typeface="Times New Roman" pitchFamily="18" charset="0"/>
              </a:endParaRPr>
            </a:p>
          </p:txBody>
        </p:sp>
        <p:pic>
          <p:nvPicPr>
            <p:cNvPr id="45" name="Picture 44">
              <a:extLst>
                <a:ext uri="{FF2B5EF4-FFF2-40B4-BE49-F238E27FC236}">
                  <a16:creationId xmlns:a16="http://schemas.microsoft.com/office/drawing/2014/main" id="{F4CDC1CF-C8A4-40DE-8856-BB2A69B0F2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639" y="952106"/>
              <a:ext cx="5943600" cy="4455160"/>
            </a:xfrm>
            <a:prstGeom prst="rect">
              <a:avLst/>
            </a:prstGeom>
            <a:noFill/>
            <a:ln>
              <a:noFill/>
            </a:ln>
          </p:spPr>
        </p:pic>
        <p:pic>
          <p:nvPicPr>
            <p:cNvPr id="46" name="Picture 45" descr="C:\Users\user\Pictures\Prof. Isabel\manuscript\figure 3.2.jpg">
              <a:extLst>
                <a:ext uri="{FF2B5EF4-FFF2-40B4-BE49-F238E27FC236}">
                  <a16:creationId xmlns:a16="http://schemas.microsoft.com/office/drawing/2014/main" id="{5006D970-5537-486C-9060-AF2A5C33ACA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84302" y="852136"/>
              <a:ext cx="5794375" cy="4826635"/>
            </a:xfrm>
            <a:prstGeom prst="rect">
              <a:avLst/>
            </a:prstGeom>
            <a:noFill/>
            <a:ln>
              <a:noFill/>
            </a:ln>
          </p:spPr>
        </p:pic>
        <p:grpSp>
          <p:nvGrpSpPr>
            <p:cNvPr id="48" name="Group 47">
              <a:extLst>
                <a:ext uri="{FF2B5EF4-FFF2-40B4-BE49-F238E27FC236}">
                  <a16:creationId xmlns:a16="http://schemas.microsoft.com/office/drawing/2014/main" id="{C6508C15-1FCC-4C30-A924-39F444B932A7}"/>
                </a:ext>
              </a:extLst>
            </p:cNvPr>
            <p:cNvGrpSpPr/>
            <p:nvPr/>
          </p:nvGrpSpPr>
          <p:grpSpPr>
            <a:xfrm>
              <a:off x="144231" y="6124103"/>
              <a:ext cx="5937362" cy="2441356"/>
              <a:chOff x="1224074" y="605144"/>
              <a:chExt cx="4695557" cy="1914587"/>
            </a:xfrm>
          </p:grpSpPr>
          <p:grpSp>
            <p:nvGrpSpPr>
              <p:cNvPr id="49" name="Group 48">
                <a:extLst>
                  <a:ext uri="{FF2B5EF4-FFF2-40B4-BE49-F238E27FC236}">
                    <a16:creationId xmlns:a16="http://schemas.microsoft.com/office/drawing/2014/main" id="{6FE8273C-01FD-4186-8332-B8C5E279C446}"/>
                  </a:ext>
                </a:extLst>
              </p:cNvPr>
              <p:cNvGrpSpPr/>
              <p:nvPr/>
            </p:nvGrpSpPr>
            <p:grpSpPr>
              <a:xfrm>
                <a:off x="1224074" y="605144"/>
                <a:ext cx="4695557" cy="1914587"/>
                <a:chOff x="1554540" y="516559"/>
                <a:chExt cx="4695557" cy="1914587"/>
              </a:xfrm>
            </p:grpSpPr>
            <p:pic>
              <p:nvPicPr>
                <p:cNvPr id="55" name="Picture 2">
                  <a:extLst>
                    <a:ext uri="{FF2B5EF4-FFF2-40B4-BE49-F238E27FC236}">
                      <a16:creationId xmlns:a16="http://schemas.microsoft.com/office/drawing/2014/main" id="{BA0ED9AB-2B7D-4352-BBFC-7C2A65DC8EF1}"/>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1824" r="51789" b="38040"/>
                <a:stretch/>
              </p:blipFill>
              <p:spPr bwMode="auto">
                <a:xfrm>
                  <a:off x="3643361" y="516559"/>
                  <a:ext cx="2606736" cy="1914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6" name="Picture 5" descr="G:\TEM samples\2015_02_27_DNA\RNA\RNA_2.tif">
                  <a:extLst>
                    <a:ext uri="{FF2B5EF4-FFF2-40B4-BE49-F238E27FC236}">
                      <a16:creationId xmlns:a16="http://schemas.microsoft.com/office/drawing/2014/main" id="{842FC555-1E6D-477B-8660-5D19DDE8C203}"/>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4540" y="712839"/>
                  <a:ext cx="1982401" cy="1574597"/>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1CCB0222-192D-456A-9C1B-C1CC136CB01D}"/>
                    </a:ext>
                  </a:extLst>
                </p:cNvPr>
                <p:cNvCxnSpPr/>
                <p:nvPr/>
              </p:nvCxnSpPr>
              <p:spPr>
                <a:xfrm>
                  <a:off x="2963137" y="2219530"/>
                  <a:ext cx="43204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EA98EAC-4524-4391-BF20-43A56E7BCEC4}"/>
                    </a:ext>
                  </a:extLst>
                </p:cNvPr>
                <p:cNvSpPr txBox="1"/>
                <p:nvPr/>
              </p:nvSpPr>
              <p:spPr>
                <a:xfrm>
                  <a:off x="2887089" y="1979979"/>
                  <a:ext cx="584146" cy="239717"/>
                </a:xfrm>
                <a:prstGeom prst="rect">
                  <a:avLst/>
                </a:prstGeom>
                <a:noFill/>
                <a:ln w="19050">
                  <a:noFill/>
                </a:ln>
              </p:spPr>
              <p:txBody>
                <a:bodyPr wrap="none" rtlCol="0">
                  <a:spAutoFit/>
                </a:bodyPr>
                <a:lstStyle/>
                <a:p>
                  <a:r>
                    <a:rPr lang="it-IT" sz="1444" b="1" dirty="0">
                      <a:latin typeface="Times New Roman" pitchFamily="18" charset="0"/>
                      <a:cs typeface="Times New Roman" pitchFamily="18" charset="0"/>
                    </a:rPr>
                    <a:t>100 nm</a:t>
                  </a:r>
                  <a:endParaRPr lang="en-US" sz="1444" b="1" dirty="0">
                    <a:latin typeface="Times New Roman" pitchFamily="18" charset="0"/>
                    <a:cs typeface="Times New Roman" pitchFamily="18" charset="0"/>
                  </a:endParaRPr>
                </a:p>
              </p:txBody>
            </p:sp>
          </p:grpSp>
          <p:sp>
            <p:nvSpPr>
              <p:cNvPr id="50" name="TextBox 49">
                <a:extLst>
                  <a:ext uri="{FF2B5EF4-FFF2-40B4-BE49-F238E27FC236}">
                    <a16:creationId xmlns:a16="http://schemas.microsoft.com/office/drawing/2014/main" id="{18D973E7-805E-41E5-BC80-B22A61DF9AFF}"/>
                  </a:ext>
                </a:extLst>
              </p:cNvPr>
              <p:cNvSpPr txBox="1"/>
              <p:nvPr/>
            </p:nvSpPr>
            <p:spPr>
              <a:xfrm>
                <a:off x="1224074" y="824503"/>
                <a:ext cx="306853" cy="347360"/>
              </a:xfrm>
              <a:prstGeom prst="rect">
                <a:avLst/>
              </a:prstGeom>
              <a:noFill/>
            </p:spPr>
            <p:txBody>
              <a:bodyPr wrap="none" rtlCol="0">
                <a:spAutoFit/>
              </a:bodyPr>
              <a:lstStyle/>
              <a:p>
                <a:r>
                  <a:rPr lang="it-IT" sz="2362" b="1" dirty="0">
                    <a:latin typeface="Times New Roman" pitchFamily="18" charset="0"/>
                    <a:cs typeface="Times New Roman" pitchFamily="18" charset="0"/>
                  </a:rPr>
                  <a:t>A</a:t>
                </a:r>
                <a:endParaRPr lang="en-US" sz="2362" b="1" dirty="0">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F022F33C-1BDC-41A8-B2E5-BAB011EDC4F0}"/>
                  </a:ext>
                </a:extLst>
              </p:cNvPr>
              <p:cNvSpPr/>
              <p:nvPr/>
            </p:nvSpPr>
            <p:spPr>
              <a:xfrm>
                <a:off x="4834203" y="719623"/>
                <a:ext cx="294638" cy="347360"/>
              </a:xfrm>
              <a:prstGeom prst="rect">
                <a:avLst/>
              </a:prstGeom>
            </p:spPr>
            <p:txBody>
              <a:bodyPr wrap="none">
                <a:spAutoFit/>
              </a:bodyPr>
              <a:lstStyle/>
              <a:p>
                <a:r>
                  <a:rPr lang="it-IT" sz="2362" b="1" dirty="0">
                    <a:solidFill>
                      <a:schemeClr val="bg1"/>
                    </a:solidFill>
                    <a:latin typeface="Times New Roman" pitchFamily="18" charset="0"/>
                    <a:cs typeface="Times New Roman" pitchFamily="18" charset="0"/>
                  </a:rPr>
                  <a:t>B</a:t>
                </a:r>
                <a:endParaRPr lang="en-US" sz="2362" dirty="0">
                  <a:solidFill>
                    <a:schemeClr val="bg1"/>
                  </a:solidFill>
                </a:endParaRPr>
              </a:p>
            </p:txBody>
          </p:sp>
          <p:sp>
            <p:nvSpPr>
              <p:cNvPr id="52" name="TextBox 51">
                <a:extLst>
                  <a:ext uri="{FF2B5EF4-FFF2-40B4-BE49-F238E27FC236}">
                    <a16:creationId xmlns:a16="http://schemas.microsoft.com/office/drawing/2014/main" id="{B0FDB14C-9E32-438E-8D84-9CABC1991E6C}"/>
                  </a:ext>
                </a:extLst>
              </p:cNvPr>
              <p:cNvSpPr txBox="1"/>
              <p:nvPr/>
            </p:nvSpPr>
            <p:spPr>
              <a:xfrm>
                <a:off x="2469311" y="1193835"/>
                <a:ext cx="513296" cy="239717"/>
              </a:xfrm>
              <a:prstGeom prst="rect">
                <a:avLst/>
              </a:prstGeom>
              <a:noFill/>
            </p:spPr>
            <p:txBody>
              <a:bodyPr wrap="none" rtlCol="0">
                <a:spAutoFit/>
              </a:bodyPr>
              <a:lstStyle/>
              <a:p>
                <a:r>
                  <a:rPr lang="it-IT" sz="1444" b="1" dirty="0">
                    <a:solidFill>
                      <a:schemeClr val="bg1"/>
                    </a:solidFill>
                    <a:latin typeface="Times New Roman" pitchFamily="18" charset="0"/>
                    <a:cs typeface="Times New Roman" pitchFamily="18" charset="0"/>
                  </a:rPr>
                  <a:t>15 nm</a:t>
                </a:r>
                <a:endParaRPr lang="en-US" sz="1444" b="1" dirty="0">
                  <a:solidFill>
                    <a:schemeClr val="bg1"/>
                  </a:solidFill>
                  <a:latin typeface="Times New Roman" pitchFamily="18" charset="0"/>
                  <a:cs typeface="Times New Roman" pitchFamily="18" charset="0"/>
                </a:endParaRPr>
              </a:p>
            </p:txBody>
          </p:sp>
          <p:sp>
            <p:nvSpPr>
              <p:cNvPr id="53" name="TextBox 52">
                <a:extLst>
                  <a:ext uri="{FF2B5EF4-FFF2-40B4-BE49-F238E27FC236}">
                    <a16:creationId xmlns:a16="http://schemas.microsoft.com/office/drawing/2014/main" id="{A1B112C5-775C-4325-8A97-4086D5567599}"/>
                  </a:ext>
                </a:extLst>
              </p:cNvPr>
              <p:cNvSpPr txBox="1"/>
              <p:nvPr/>
            </p:nvSpPr>
            <p:spPr>
              <a:xfrm>
                <a:off x="1399763" y="1535647"/>
                <a:ext cx="619571" cy="239717"/>
              </a:xfrm>
              <a:prstGeom prst="rect">
                <a:avLst/>
              </a:prstGeom>
              <a:noFill/>
            </p:spPr>
            <p:txBody>
              <a:bodyPr wrap="none" rtlCol="0">
                <a:spAutoFit/>
              </a:bodyPr>
              <a:lstStyle/>
              <a:p>
                <a:r>
                  <a:rPr lang="it-IT" sz="1444" b="1" dirty="0">
                    <a:solidFill>
                      <a:schemeClr val="bg1"/>
                    </a:solidFill>
                    <a:latin typeface="Times New Roman" pitchFamily="18" charset="0"/>
                    <a:cs typeface="Times New Roman" pitchFamily="18" charset="0"/>
                  </a:rPr>
                  <a:t>14.5 nm</a:t>
                </a:r>
                <a:endParaRPr lang="en-US" sz="1444" b="1" dirty="0">
                  <a:solidFill>
                    <a:schemeClr val="bg1"/>
                  </a:solidFill>
                  <a:latin typeface="Times New Roman" pitchFamily="18" charset="0"/>
                  <a:cs typeface="Times New Roman" pitchFamily="18" charset="0"/>
                </a:endParaRPr>
              </a:p>
            </p:txBody>
          </p:sp>
          <p:sp>
            <p:nvSpPr>
              <p:cNvPr id="54" name="TextBox 53">
                <a:extLst>
                  <a:ext uri="{FF2B5EF4-FFF2-40B4-BE49-F238E27FC236}">
                    <a16:creationId xmlns:a16="http://schemas.microsoft.com/office/drawing/2014/main" id="{1DFC0C86-7C5F-4705-A636-4DC049FF6B65}"/>
                  </a:ext>
                </a:extLst>
              </p:cNvPr>
              <p:cNvSpPr txBox="1"/>
              <p:nvPr/>
            </p:nvSpPr>
            <p:spPr>
              <a:xfrm>
                <a:off x="3127225" y="1666452"/>
                <a:ext cx="513296" cy="239717"/>
              </a:xfrm>
              <a:prstGeom prst="rect">
                <a:avLst/>
              </a:prstGeom>
              <a:noFill/>
            </p:spPr>
            <p:txBody>
              <a:bodyPr wrap="none" rtlCol="0">
                <a:spAutoFit/>
              </a:bodyPr>
              <a:lstStyle/>
              <a:p>
                <a:r>
                  <a:rPr lang="it-IT" sz="1444" b="1" dirty="0">
                    <a:solidFill>
                      <a:schemeClr val="bg1"/>
                    </a:solidFill>
                    <a:latin typeface="Times New Roman" pitchFamily="18" charset="0"/>
                    <a:cs typeface="Times New Roman" pitchFamily="18" charset="0"/>
                  </a:rPr>
                  <a:t>17 nm</a:t>
                </a:r>
                <a:endParaRPr lang="en-US" sz="1444" b="1" dirty="0">
                  <a:solidFill>
                    <a:schemeClr val="bg1"/>
                  </a:solidFill>
                  <a:latin typeface="Times New Roman" pitchFamily="18" charset="0"/>
                  <a:cs typeface="Times New Roman" pitchFamily="18" charset="0"/>
                </a:endParaRPr>
              </a:p>
            </p:txBody>
          </p:sp>
        </p:grpSp>
        <p:grpSp>
          <p:nvGrpSpPr>
            <p:cNvPr id="60" name="Group 59">
              <a:extLst>
                <a:ext uri="{FF2B5EF4-FFF2-40B4-BE49-F238E27FC236}">
                  <a16:creationId xmlns:a16="http://schemas.microsoft.com/office/drawing/2014/main" id="{23F73C6A-91D3-4AE8-ACBA-E8DE9B43A4A9}"/>
                </a:ext>
              </a:extLst>
            </p:cNvPr>
            <p:cNvGrpSpPr/>
            <p:nvPr/>
          </p:nvGrpSpPr>
          <p:grpSpPr>
            <a:xfrm>
              <a:off x="5969239" y="6306038"/>
              <a:ext cx="5776425" cy="2444598"/>
              <a:chOff x="1558921" y="3481961"/>
              <a:chExt cx="5983669" cy="2991087"/>
            </a:xfrm>
          </p:grpSpPr>
          <p:grpSp>
            <p:nvGrpSpPr>
              <p:cNvPr id="61" name="Group 60">
                <a:extLst>
                  <a:ext uri="{FF2B5EF4-FFF2-40B4-BE49-F238E27FC236}">
                    <a16:creationId xmlns:a16="http://schemas.microsoft.com/office/drawing/2014/main" id="{AE88DBB2-9229-40B7-A1C4-F80FFAC4A0D8}"/>
                  </a:ext>
                </a:extLst>
              </p:cNvPr>
              <p:cNvGrpSpPr/>
              <p:nvPr/>
            </p:nvGrpSpPr>
            <p:grpSpPr>
              <a:xfrm>
                <a:off x="1558921" y="3481961"/>
                <a:ext cx="5983669" cy="2750333"/>
                <a:chOff x="1548322" y="3241179"/>
                <a:chExt cx="5983669" cy="2750333"/>
              </a:xfrm>
            </p:grpSpPr>
            <p:grpSp>
              <p:nvGrpSpPr>
                <p:cNvPr id="65" name="Group 64">
                  <a:extLst>
                    <a:ext uri="{FF2B5EF4-FFF2-40B4-BE49-F238E27FC236}">
                      <a16:creationId xmlns:a16="http://schemas.microsoft.com/office/drawing/2014/main" id="{0650D972-BFA1-4D05-8C08-3A4B70331746}"/>
                    </a:ext>
                  </a:extLst>
                </p:cNvPr>
                <p:cNvGrpSpPr/>
                <p:nvPr/>
              </p:nvGrpSpPr>
              <p:grpSpPr>
                <a:xfrm>
                  <a:off x="1548322" y="3241179"/>
                  <a:ext cx="5983669" cy="2750333"/>
                  <a:chOff x="1548322" y="3241179"/>
                  <a:chExt cx="5983669" cy="2750333"/>
                </a:xfrm>
              </p:grpSpPr>
              <p:grpSp>
                <p:nvGrpSpPr>
                  <p:cNvPr id="68" name="Group 67">
                    <a:extLst>
                      <a:ext uri="{FF2B5EF4-FFF2-40B4-BE49-F238E27FC236}">
                        <a16:creationId xmlns:a16="http://schemas.microsoft.com/office/drawing/2014/main" id="{BE4AF14D-04F9-4F91-8159-3BD943906B85}"/>
                      </a:ext>
                    </a:extLst>
                  </p:cNvPr>
                  <p:cNvGrpSpPr/>
                  <p:nvPr/>
                </p:nvGrpSpPr>
                <p:grpSpPr>
                  <a:xfrm>
                    <a:off x="1548322" y="3241179"/>
                    <a:ext cx="5983669" cy="2750333"/>
                    <a:chOff x="2627784" y="3811049"/>
                    <a:chExt cx="5983669" cy="2750333"/>
                  </a:xfrm>
                </p:grpSpPr>
                <p:grpSp>
                  <p:nvGrpSpPr>
                    <p:cNvPr id="80" name="Group 79">
                      <a:extLst>
                        <a:ext uri="{FF2B5EF4-FFF2-40B4-BE49-F238E27FC236}">
                          <a16:creationId xmlns:a16="http://schemas.microsoft.com/office/drawing/2014/main" id="{0A7AC928-975B-4D4C-A04F-08C8F8E94882}"/>
                        </a:ext>
                      </a:extLst>
                    </p:cNvPr>
                    <p:cNvGrpSpPr/>
                    <p:nvPr/>
                  </p:nvGrpSpPr>
                  <p:grpSpPr>
                    <a:xfrm>
                      <a:off x="2627784" y="3811049"/>
                      <a:ext cx="5983669" cy="2667226"/>
                      <a:chOff x="3785835" y="672808"/>
                      <a:chExt cx="5563244" cy="3086638"/>
                    </a:xfrm>
                  </p:grpSpPr>
                  <p:grpSp>
                    <p:nvGrpSpPr>
                      <p:cNvPr id="89" name="Group 88">
                        <a:extLst>
                          <a:ext uri="{FF2B5EF4-FFF2-40B4-BE49-F238E27FC236}">
                            <a16:creationId xmlns:a16="http://schemas.microsoft.com/office/drawing/2014/main" id="{C2564ED3-3EF4-4A27-A1DA-DB29FE9DD31A}"/>
                          </a:ext>
                        </a:extLst>
                      </p:cNvPr>
                      <p:cNvGrpSpPr/>
                      <p:nvPr/>
                    </p:nvGrpSpPr>
                    <p:grpSpPr>
                      <a:xfrm>
                        <a:off x="5503587" y="672808"/>
                        <a:ext cx="1841327" cy="3070844"/>
                        <a:chOff x="2908892" y="1884445"/>
                        <a:chExt cx="1841327" cy="3070844"/>
                      </a:xfrm>
                    </p:grpSpPr>
                    <p:pic>
                      <p:nvPicPr>
                        <p:cNvPr id="92" name="Picture 66" descr="E:\New folder\DNA results\nemany_october 26\560_1.jpg">
                          <a:extLst>
                            <a:ext uri="{FF2B5EF4-FFF2-40B4-BE49-F238E27FC236}">
                              <a16:creationId xmlns:a16="http://schemas.microsoft.com/office/drawing/2014/main" id="{2EF9D214-B355-4C81-A860-45017EF3BC0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00" r="42933"/>
                        <a:stretch/>
                      </p:blipFill>
                      <p:spPr bwMode="auto">
                        <a:xfrm>
                          <a:off x="2908892" y="1884445"/>
                          <a:ext cx="1841327" cy="3057525"/>
                        </a:xfrm>
                        <a:prstGeom prst="rect">
                          <a:avLst/>
                        </a:prstGeom>
                        <a:noFill/>
                        <a:extLst>
                          <a:ext uri="{909E8E84-426E-40dd-AFC4-6F175D3DCCD1}">
                            <a14:hiddenFill xmlns=""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80505ACA-EFEB-4678-A189-E5567F5307A8}"/>
                            </a:ext>
                          </a:extLst>
                        </p:cNvPr>
                        <p:cNvSpPr txBox="1"/>
                        <p:nvPr/>
                      </p:nvSpPr>
                      <p:spPr>
                        <a:xfrm rot="16200000">
                          <a:off x="2648183" y="3963432"/>
                          <a:ext cx="1211946" cy="208474"/>
                        </a:xfrm>
                        <a:prstGeom prst="rect">
                          <a:avLst/>
                        </a:prstGeom>
                        <a:noFill/>
                      </p:spPr>
                      <p:txBody>
                        <a:bodyPr wrap="square" rtlCol="0">
                          <a:spAutoFit/>
                        </a:bodyPr>
                        <a:lstStyle/>
                        <a:p>
                          <a:r>
                            <a:rPr lang="it-IT" sz="1312" b="1" dirty="0">
                              <a:solidFill>
                                <a:schemeClr val="bg1"/>
                              </a:solidFill>
                              <a:latin typeface="Times New Roman" pitchFamily="18" charset="0"/>
                              <a:cs typeface="Times New Roman" pitchFamily="18" charset="0"/>
                            </a:rPr>
                            <a:t>FA in D.W</a:t>
                          </a:r>
                          <a:endParaRPr lang="en-US" sz="1312" b="1" dirty="0">
                            <a:solidFill>
                              <a:schemeClr val="bg1"/>
                            </a:solidFill>
                            <a:latin typeface="Times New Roman" pitchFamily="18" charset="0"/>
                            <a:cs typeface="Times New Roman" pitchFamily="18" charset="0"/>
                          </a:endParaRPr>
                        </a:p>
                      </p:txBody>
                    </p:sp>
                    <p:sp>
                      <p:nvSpPr>
                        <p:cNvPr id="94" name="TextBox 93">
                          <a:extLst>
                            <a:ext uri="{FF2B5EF4-FFF2-40B4-BE49-F238E27FC236}">
                              <a16:creationId xmlns:a16="http://schemas.microsoft.com/office/drawing/2014/main" id="{E94973C8-AECD-4E7B-8D41-B8C4C5BCAA45}"/>
                            </a:ext>
                          </a:extLst>
                        </p:cNvPr>
                        <p:cNvSpPr txBox="1"/>
                        <p:nvPr/>
                      </p:nvSpPr>
                      <p:spPr>
                        <a:xfrm rot="16200000">
                          <a:off x="2965752" y="4199435"/>
                          <a:ext cx="1155948" cy="208474"/>
                        </a:xfrm>
                        <a:prstGeom prst="rect">
                          <a:avLst/>
                        </a:prstGeom>
                        <a:noFill/>
                      </p:spPr>
                      <p:txBody>
                        <a:bodyPr wrap="none" rtlCol="0">
                          <a:spAutoFit/>
                        </a:bodyPr>
                        <a:lstStyle/>
                        <a:p>
                          <a:r>
                            <a:rPr lang="it-IT" sz="1312" b="1" dirty="0">
                              <a:solidFill>
                                <a:schemeClr val="bg1"/>
                              </a:solidFill>
                              <a:latin typeface="Times New Roman" pitchFamily="18" charset="0"/>
                              <a:cs typeface="Times New Roman" pitchFamily="18" charset="0"/>
                            </a:rPr>
                            <a:t>FA in  DMSO</a:t>
                          </a:r>
                          <a:endParaRPr lang="en-US" sz="1312" b="1" dirty="0">
                            <a:solidFill>
                              <a:schemeClr val="bg1"/>
                            </a:solidFill>
                            <a:latin typeface="Times New Roman" pitchFamily="18" charset="0"/>
                            <a:cs typeface="Times New Roman" pitchFamily="18" charset="0"/>
                          </a:endParaRPr>
                        </a:p>
                      </p:txBody>
                    </p:sp>
                    <p:sp>
                      <p:nvSpPr>
                        <p:cNvPr id="95" name="TextBox 94">
                          <a:extLst>
                            <a:ext uri="{FF2B5EF4-FFF2-40B4-BE49-F238E27FC236}">
                              <a16:creationId xmlns:a16="http://schemas.microsoft.com/office/drawing/2014/main" id="{A9A931C0-C9D3-4086-BAA9-572CD93C7291}"/>
                            </a:ext>
                          </a:extLst>
                        </p:cNvPr>
                        <p:cNvSpPr txBox="1"/>
                        <p:nvPr/>
                      </p:nvSpPr>
                      <p:spPr>
                        <a:xfrm rot="16200000">
                          <a:off x="3349370" y="4149194"/>
                          <a:ext cx="1079505" cy="237139"/>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Active FA </a:t>
                          </a:r>
                          <a:endParaRPr lang="en-US" sz="1575" b="1" dirty="0">
                            <a:solidFill>
                              <a:schemeClr val="bg1"/>
                            </a:solidFill>
                            <a:latin typeface="Times New Roman" pitchFamily="18" charset="0"/>
                            <a:cs typeface="Times New Roman" pitchFamily="18" charset="0"/>
                          </a:endParaRPr>
                        </a:p>
                      </p:txBody>
                    </p:sp>
                    <p:sp>
                      <p:nvSpPr>
                        <p:cNvPr id="96" name="TextBox 95">
                          <a:extLst>
                            <a:ext uri="{FF2B5EF4-FFF2-40B4-BE49-F238E27FC236}">
                              <a16:creationId xmlns:a16="http://schemas.microsoft.com/office/drawing/2014/main" id="{13630695-0370-456B-A5D1-648123DD4DF3}"/>
                            </a:ext>
                          </a:extLst>
                        </p:cNvPr>
                        <p:cNvSpPr txBox="1"/>
                        <p:nvPr/>
                      </p:nvSpPr>
                      <p:spPr>
                        <a:xfrm rot="16200000">
                          <a:off x="3775845" y="3906798"/>
                          <a:ext cx="825376" cy="237139"/>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HPNP </a:t>
                          </a:r>
                          <a:endParaRPr lang="en-US" sz="1575" b="1" dirty="0">
                            <a:solidFill>
                              <a:schemeClr val="bg1"/>
                            </a:solidFill>
                            <a:latin typeface="Times New Roman" pitchFamily="18" charset="0"/>
                            <a:cs typeface="Times New Roman" pitchFamily="18" charset="0"/>
                          </a:endParaRPr>
                        </a:p>
                      </p:txBody>
                    </p:sp>
                    <p:sp>
                      <p:nvSpPr>
                        <p:cNvPr id="97" name="TextBox 96">
                          <a:extLst>
                            <a:ext uri="{FF2B5EF4-FFF2-40B4-BE49-F238E27FC236}">
                              <a16:creationId xmlns:a16="http://schemas.microsoft.com/office/drawing/2014/main" id="{538ECF86-C224-4942-A37C-B60D37C84FB3}"/>
                            </a:ext>
                          </a:extLst>
                        </p:cNvPr>
                        <p:cNvSpPr txBox="1"/>
                        <p:nvPr/>
                      </p:nvSpPr>
                      <p:spPr>
                        <a:xfrm rot="16200000">
                          <a:off x="3877174" y="4220908"/>
                          <a:ext cx="1231623" cy="237139"/>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HNPN-  FA</a:t>
                          </a:r>
                          <a:endParaRPr lang="en-US" sz="1575" b="1" dirty="0">
                            <a:solidFill>
                              <a:schemeClr val="bg1"/>
                            </a:solidFill>
                            <a:latin typeface="Times New Roman" pitchFamily="18" charset="0"/>
                            <a:cs typeface="Times New Roman" pitchFamily="18" charset="0"/>
                          </a:endParaRPr>
                        </a:p>
                      </p:txBody>
                    </p:sp>
                    <p:cxnSp>
                      <p:nvCxnSpPr>
                        <p:cNvPr id="98" name="Straight Arrow Connector 97">
                          <a:extLst>
                            <a:ext uri="{FF2B5EF4-FFF2-40B4-BE49-F238E27FC236}">
                              <a16:creationId xmlns:a16="http://schemas.microsoft.com/office/drawing/2014/main" id="{21448C19-759D-46EE-997F-B9058143B6AB}"/>
                            </a:ext>
                          </a:extLst>
                        </p:cNvPr>
                        <p:cNvCxnSpPr/>
                        <p:nvPr/>
                      </p:nvCxnSpPr>
                      <p:spPr>
                        <a:xfrm flipV="1">
                          <a:off x="3247002" y="3429000"/>
                          <a:ext cx="0" cy="13522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3341714-DEEA-492D-8C3E-8CBDF76E9666}"/>
                            </a:ext>
                          </a:extLst>
                        </p:cNvPr>
                        <p:cNvCxnSpPr/>
                        <p:nvPr/>
                      </p:nvCxnSpPr>
                      <p:spPr>
                        <a:xfrm flipV="1">
                          <a:off x="3551420" y="3413208"/>
                          <a:ext cx="0" cy="13522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7D076678-8CF8-4903-B853-C545B3183A1D}"/>
                            </a:ext>
                          </a:extLst>
                        </p:cNvPr>
                        <p:cNvCxnSpPr/>
                        <p:nvPr/>
                      </p:nvCxnSpPr>
                      <p:spPr>
                        <a:xfrm flipV="1">
                          <a:off x="3869021" y="3394273"/>
                          <a:ext cx="0" cy="13522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D4ECB174-2149-421C-8851-37ED38B657AF}"/>
                            </a:ext>
                          </a:extLst>
                        </p:cNvPr>
                        <p:cNvCxnSpPr/>
                        <p:nvPr/>
                      </p:nvCxnSpPr>
                      <p:spPr>
                        <a:xfrm flipV="1">
                          <a:off x="4173815" y="3385683"/>
                          <a:ext cx="0" cy="13522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9DACDE2D-E951-481F-8FD1-7EB45CDD76A0}"/>
                            </a:ext>
                          </a:extLst>
                        </p:cNvPr>
                        <p:cNvCxnSpPr/>
                        <p:nvPr/>
                      </p:nvCxnSpPr>
                      <p:spPr>
                        <a:xfrm flipV="1">
                          <a:off x="4478263" y="3400681"/>
                          <a:ext cx="0" cy="13522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90" name="Picture 3" descr="G:\nemany_october 27\post coomassie.jpg">
                        <a:extLst>
                          <a:ext uri="{FF2B5EF4-FFF2-40B4-BE49-F238E27FC236}">
                            <a16:creationId xmlns:a16="http://schemas.microsoft.com/office/drawing/2014/main" id="{2D308092-81FF-4A88-B2FF-BAFD62E540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49" r="41396"/>
                      <a:stretch/>
                    </p:blipFill>
                    <p:spPr bwMode="auto">
                      <a:xfrm>
                        <a:off x="7357440" y="687304"/>
                        <a:ext cx="1991639" cy="3072142"/>
                      </a:xfrm>
                      <a:prstGeom prst="rect">
                        <a:avLst/>
                      </a:prstGeom>
                      <a:noFill/>
                      <a:extLst>
                        <a:ext uri="{909E8E84-426E-40dd-AFC4-6F175D3DCCD1}">
                          <a14:hiddenFill xmlns="" xmlns:a14="http://schemas.microsoft.com/office/drawing/2010/main">
                            <a:solidFill>
                              <a:srgbClr val="FFFFFF"/>
                            </a:solidFill>
                          </a14:hiddenFill>
                        </a:ext>
                      </a:extLst>
                    </p:spPr>
                  </p:pic>
                  <p:pic>
                    <p:nvPicPr>
                      <p:cNvPr id="91" name="Picture 2">
                        <a:extLst>
                          <a:ext uri="{FF2B5EF4-FFF2-40B4-BE49-F238E27FC236}">
                            <a16:creationId xmlns:a16="http://schemas.microsoft.com/office/drawing/2014/main" id="{857426EC-3670-431C-9EB5-3DD037E70BC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353" t="43861" r="35331" b="20397"/>
                      <a:stretch/>
                    </p:blipFill>
                    <p:spPr bwMode="auto">
                      <a:xfrm>
                        <a:off x="3785835" y="681049"/>
                        <a:ext cx="1695994" cy="30783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81" name="TextBox 80">
                      <a:extLst>
                        <a:ext uri="{FF2B5EF4-FFF2-40B4-BE49-F238E27FC236}">
                          <a16:creationId xmlns:a16="http://schemas.microsoft.com/office/drawing/2014/main" id="{DF8256F4-E89D-4834-8E3D-8600B12D1979}"/>
                        </a:ext>
                      </a:extLst>
                    </p:cNvPr>
                    <p:cNvSpPr txBox="1"/>
                    <p:nvPr/>
                  </p:nvSpPr>
                  <p:spPr>
                    <a:xfrm rot="16200000">
                      <a:off x="7944090" y="5901717"/>
                      <a:ext cx="1064271" cy="255060"/>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HNPN-  FA</a:t>
                      </a:r>
                      <a:endParaRPr lang="en-US" sz="1575" b="1" dirty="0">
                        <a:solidFill>
                          <a:schemeClr val="bg1"/>
                        </a:solidFill>
                        <a:latin typeface="Times New Roman" pitchFamily="18" charset="0"/>
                        <a:cs typeface="Times New Roman" pitchFamily="18" charset="0"/>
                      </a:endParaRPr>
                    </a:p>
                  </p:txBody>
                </p:sp>
                <p:cxnSp>
                  <p:nvCxnSpPr>
                    <p:cNvPr id="82" name="Straight Arrow Connector 81">
                      <a:extLst>
                        <a:ext uri="{FF2B5EF4-FFF2-40B4-BE49-F238E27FC236}">
                          <a16:creationId xmlns:a16="http://schemas.microsoft.com/office/drawing/2014/main" id="{7929A917-9068-412D-8CB4-8C16FDD783F1}"/>
                        </a:ext>
                      </a:extLst>
                    </p:cNvPr>
                    <p:cNvCxnSpPr/>
                    <p:nvPr/>
                  </p:nvCxnSpPr>
                  <p:spPr>
                    <a:xfrm flipV="1">
                      <a:off x="8454111" y="5189020"/>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772762B-FCF5-4109-994B-6E1BCC939326}"/>
                        </a:ext>
                      </a:extLst>
                    </p:cNvPr>
                    <p:cNvCxnSpPr/>
                    <p:nvPr/>
                  </p:nvCxnSpPr>
                  <p:spPr>
                    <a:xfrm flipV="1">
                      <a:off x="8053279" y="5251650"/>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0E355D7-AC2A-415E-B7ED-B2227F4121D6}"/>
                        </a:ext>
                      </a:extLst>
                    </p:cNvPr>
                    <p:cNvCxnSpPr/>
                    <p:nvPr/>
                  </p:nvCxnSpPr>
                  <p:spPr>
                    <a:xfrm flipV="1">
                      <a:off x="3493815" y="5214072"/>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C07E0162-4674-42B7-BC93-F8CF7B752E8C}"/>
                        </a:ext>
                      </a:extLst>
                    </p:cNvPr>
                    <p:cNvCxnSpPr/>
                    <p:nvPr/>
                  </p:nvCxnSpPr>
                  <p:spPr>
                    <a:xfrm flipV="1">
                      <a:off x="4044959" y="5201546"/>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B792172-D137-4FBC-9809-F837541CFE56}"/>
                        </a:ext>
                      </a:extLst>
                    </p:cNvPr>
                    <p:cNvSpPr txBox="1"/>
                    <p:nvPr/>
                  </p:nvSpPr>
                  <p:spPr>
                    <a:xfrm rot="16200000">
                      <a:off x="7723245" y="5686456"/>
                      <a:ext cx="713224" cy="255060"/>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HPNP </a:t>
                      </a:r>
                      <a:endParaRPr lang="en-US" sz="1575" b="1" dirty="0">
                        <a:solidFill>
                          <a:schemeClr val="bg1"/>
                        </a:solidFill>
                        <a:latin typeface="Times New Roman" pitchFamily="18" charset="0"/>
                        <a:cs typeface="Times New Roman" pitchFamily="18" charset="0"/>
                      </a:endParaRPr>
                    </a:p>
                  </p:txBody>
                </p:sp>
                <p:sp>
                  <p:nvSpPr>
                    <p:cNvPr id="87" name="TextBox 86">
                      <a:extLst>
                        <a:ext uri="{FF2B5EF4-FFF2-40B4-BE49-F238E27FC236}">
                          <a16:creationId xmlns:a16="http://schemas.microsoft.com/office/drawing/2014/main" id="{5DAA2657-D77C-4185-9B84-AE829082CD00}"/>
                        </a:ext>
                      </a:extLst>
                    </p:cNvPr>
                    <p:cNvSpPr txBox="1"/>
                    <p:nvPr/>
                  </p:nvSpPr>
                  <p:spPr>
                    <a:xfrm rot="16200000">
                      <a:off x="3512823" y="5795881"/>
                      <a:ext cx="1064271" cy="255060"/>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HNPN-  FA</a:t>
                      </a:r>
                      <a:endParaRPr lang="en-US" sz="1575" b="1" dirty="0">
                        <a:solidFill>
                          <a:schemeClr val="bg1"/>
                        </a:solidFill>
                        <a:latin typeface="Times New Roman" pitchFamily="18" charset="0"/>
                        <a:cs typeface="Times New Roman" pitchFamily="18" charset="0"/>
                      </a:endParaRPr>
                    </a:p>
                  </p:txBody>
                </p:sp>
                <p:sp>
                  <p:nvSpPr>
                    <p:cNvPr id="88" name="TextBox 87">
                      <a:extLst>
                        <a:ext uri="{FF2B5EF4-FFF2-40B4-BE49-F238E27FC236}">
                          <a16:creationId xmlns:a16="http://schemas.microsoft.com/office/drawing/2014/main" id="{0A3EE086-3C2E-48E4-878D-70ABB912D01F}"/>
                        </a:ext>
                      </a:extLst>
                    </p:cNvPr>
                    <p:cNvSpPr txBox="1"/>
                    <p:nvPr/>
                  </p:nvSpPr>
                  <p:spPr>
                    <a:xfrm rot="16200000">
                      <a:off x="3036122" y="5802695"/>
                      <a:ext cx="932822" cy="255060"/>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Active FA </a:t>
                      </a:r>
                      <a:endParaRPr lang="en-US" sz="1575" b="1" dirty="0">
                        <a:solidFill>
                          <a:schemeClr val="bg1"/>
                        </a:solidFill>
                        <a:latin typeface="Times New Roman" pitchFamily="18" charset="0"/>
                        <a:cs typeface="Times New Roman" pitchFamily="18" charset="0"/>
                      </a:endParaRPr>
                    </a:p>
                  </p:txBody>
                </p:sp>
              </p:grpSp>
              <p:sp>
                <p:nvSpPr>
                  <p:cNvPr id="69" name="TextBox 68">
                    <a:extLst>
                      <a:ext uri="{FF2B5EF4-FFF2-40B4-BE49-F238E27FC236}">
                        <a16:creationId xmlns:a16="http://schemas.microsoft.com/office/drawing/2014/main" id="{27F382EB-1762-40ED-ACC5-2BF5239842F7}"/>
                      </a:ext>
                    </a:extLst>
                  </p:cNvPr>
                  <p:cNvSpPr txBox="1"/>
                  <p:nvPr/>
                </p:nvSpPr>
                <p:spPr>
                  <a:xfrm rot="16200000">
                    <a:off x="2381989" y="5012332"/>
                    <a:ext cx="713224" cy="255060"/>
                  </a:xfrm>
                  <a:prstGeom prst="rect">
                    <a:avLst/>
                  </a:prstGeom>
                  <a:noFill/>
                </p:spPr>
                <p:txBody>
                  <a:bodyPr wrap="none" rtlCol="0">
                    <a:spAutoFit/>
                  </a:bodyPr>
                  <a:lstStyle/>
                  <a:p>
                    <a:r>
                      <a:rPr lang="it-IT" sz="1575" b="1" dirty="0">
                        <a:solidFill>
                          <a:schemeClr val="bg1"/>
                        </a:solidFill>
                        <a:latin typeface="Times New Roman" pitchFamily="18" charset="0"/>
                        <a:cs typeface="Times New Roman" pitchFamily="18" charset="0"/>
                      </a:rPr>
                      <a:t> HPNP </a:t>
                    </a:r>
                    <a:endParaRPr lang="en-US" sz="1575" b="1" dirty="0">
                      <a:solidFill>
                        <a:schemeClr val="bg1"/>
                      </a:solidFill>
                      <a:latin typeface="Times New Roman" pitchFamily="18" charset="0"/>
                      <a:cs typeface="Times New Roman" pitchFamily="18" charset="0"/>
                    </a:endParaRPr>
                  </a:p>
                </p:txBody>
              </p:sp>
              <p:pic>
                <p:nvPicPr>
                  <p:cNvPr id="70" name="Picture 37">
                    <a:extLst>
                      <a:ext uri="{FF2B5EF4-FFF2-40B4-BE49-F238E27FC236}">
                        <a16:creationId xmlns:a16="http://schemas.microsoft.com/office/drawing/2014/main" id="{61693D4D-0298-4972-9DC8-1F1D5DA925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3341" y="4468707"/>
                    <a:ext cx="231775" cy="23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71" name="Straight Arrow Connector 70">
                    <a:extLst>
                      <a:ext uri="{FF2B5EF4-FFF2-40B4-BE49-F238E27FC236}">
                        <a16:creationId xmlns:a16="http://schemas.microsoft.com/office/drawing/2014/main" id="{3F03C538-1AE7-434C-AADD-02BCC880D032}"/>
                      </a:ext>
                    </a:extLst>
                  </p:cNvPr>
                  <p:cNvCxnSpPr/>
                  <p:nvPr/>
                </p:nvCxnSpPr>
                <p:spPr>
                  <a:xfrm flipV="1">
                    <a:off x="6562236" y="4690829"/>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AAD9AA7-7603-4D4A-9FB2-F9DDFDE37CDB}"/>
                      </a:ext>
                    </a:extLst>
                  </p:cNvPr>
                  <p:cNvCxnSpPr/>
                  <p:nvPr/>
                </p:nvCxnSpPr>
                <p:spPr>
                  <a:xfrm flipV="1">
                    <a:off x="6173930" y="4690829"/>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4E0618D-22E6-4EEC-915F-DAE65AE71454}"/>
                      </a:ext>
                    </a:extLst>
                  </p:cNvPr>
                  <p:cNvCxnSpPr/>
                  <p:nvPr/>
                </p:nvCxnSpPr>
                <p:spPr>
                  <a:xfrm flipV="1">
                    <a:off x="5785624" y="4690829"/>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233A15E-979E-446C-9E08-A1544E146E5C}"/>
                      </a:ext>
                    </a:extLst>
                  </p:cNvPr>
                  <p:cNvCxnSpPr/>
                  <p:nvPr/>
                </p:nvCxnSpPr>
                <p:spPr>
                  <a:xfrm flipV="1">
                    <a:off x="2165610" y="4565569"/>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3DD7A08-3EDE-4F38-B9AB-988236F49AFB}"/>
                      </a:ext>
                    </a:extLst>
                  </p:cNvPr>
                  <p:cNvCxnSpPr/>
                  <p:nvPr/>
                </p:nvCxnSpPr>
                <p:spPr>
                  <a:xfrm flipV="1">
                    <a:off x="1915090" y="4553043"/>
                    <a:ext cx="0" cy="11684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6" name="Picture 38">
                    <a:extLst>
                      <a:ext uri="{FF2B5EF4-FFF2-40B4-BE49-F238E27FC236}">
                        <a16:creationId xmlns:a16="http://schemas.microsoft.com/office/drawing/2014/main" id="{B9E758D2-E86B-43BF-8A43-579F9FD176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311" y="4802932"/>
                    <a:ext cx="323850" cy="865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7" name="TextBox 76">
                    <a:extLst>
                      <a:ext uri="{FF2B5EF4-FFF2-40B4-BE49-F238E27FC236}">
                        <a16:creationId xmlns:a16="http://schemas.microsoft.com/office/drawing/2014/main" id="{FA336250-D7E0-42AF-8B13-77A5AB58DBCC}"/>
                      </a:ext>
                    </a:extLst>
                  </p:cNvPr>
                  <p:cNvSpPr txBox="1"/>
                  <p:nvPr/>
                </p:nvSpPr>
                <p:spPr>
                  <a:xfrm rot="16200000">
                    <a:off x="5674490" y="5358255"/>
                    <a:ext cx="998878" cy="224229"/>
                  </a:xfrm>
                  <a:prstGeom prst="rect">
                    <a:avLst/>
                  </a:prstGeom>
                  <a:noFill/>
                </p:spPr>
                <p:txBody>
                  <a:bodyPr wrap="none" rtlCol="0">
                    <a:spAutoFit/>
                  </a:bodyPr>
                  <a:lstStyle/>
                  <a:p>
                    <a:r>
                      <a:rPr lang="it-IT" sz="1312" b="1" dirty="0">
                        <a:solidFill>
                          <a:schemeClr val="bg1"/>
                        </a:solidFill>
                        <a:latin typeface="Times New Roman" pitchFamily="18" charset="0"/>
                        <a:cs typeface="Times New Roman" pitchFamily="18" charset="0"/>
                      </a:rPr>
                      <a:t>FA in  DMSO</a:t>
                    </a:r>
                    <a:endParaRPr lang="en-US" sz="1312" b="1" dirty="0">
                      <a:solidFill>
                        <a:schemeClr val="bg1"/>
                      </a:solidFill>
                      <a:latin typeface="Times New Roman" pitchFamily="18" charset="0"/>
                      <a:cs typeface="Times New Roman" pitchFamily="18" charset="0"/>
                    </a:endParaRPr>
                  </a:p>
                </p:txBody>
              </p:sp>
              <p:sp>
                <p:nvSpPr>
                  <p:cNvPr id="78" name="TextBox 77">
                    <a:extLst>
                      <a:ext uri="{FF2B5EF4-FFF2-40B4-BE49-F238E27FC236}">
                        <a16:creationId xmlns:a16="http://schemas.microsoft.com/office/drawing/2014/main" id="{BC8AA624-2209-47DC-A707-B8124E5D1F09}"/>
                      </a:ext>
                    </a:extLst>
                  </p:cNvPr>
                  <p:cNvSpPr txBox="1"/>
                  <p:nvPr/>
                </p:nvSpPr>
                <p:spPr>
                  <a:xfrm rot="16200000">
                    <a:off x="1666172" y="5248201"/>
                    <a:ext cx="998878" cy="224229"/>
                  </a:xfrm>
                  <a:prstGeom prst="rect">
                    <a:avLst/>
                  </a:prstGeom>
                  <a:noFill/>
                </p:spPr>
                <p:txBody>
                  <a:bodyPr wrap="none" rtlCol="0">
                    <a:spAutoFit/>
                  </a:bodyPr>
                  <a:lstStyle/>
                  <a:p>
                    <a:r>
                      <a:rPr lang="it-IT" sz="1312" b="1" dirty="0">
                        <a:solidFill>
                          <a:schemeClr val="bg1"/>
                        </a:solidFill>
                        <a:latin typeface="Times New Roman" pitchFamily="18" charset="0"/>
                        <a:cs typeface="Times New Roman" pitchFamily="18" charset="0"/>
                      </a:rPr>
                      <a:t>FA in  DMSO</a:t>
                    </a:r>
                    <a:endParaRPr lang="en-US" sz="1312" b="1" dirty="0">
                      <a:solidFill>
                        <a:schemeClr val="bg1"/>
                      </a:solidFill>
                      <a:latin typeface="Times New Roman" pitchFamily="18" charset="0"/>
                      <a:cs typeface="Times New Roman" pitchFamily="18" charset="0"/>
                    </a:endParaRPr>
                  </a:p>
                </p:txBody>
              </p:sp>
              <p:sp>
                <p:nvSpPr>
                  <p:cNvPr id="79" name="TextBox 78">
                    <a:extLst>
                      <a:ext uri="{FF2B5EF4-FFF2-40B4-BE49-F238E27FC236}">
                        <a16:creationId xmlns:a16="http://schemas.microsoft.com/office/drawing/2014/main" id="{E8F0900D-1951-4FBC-8D0D-11EAB4CC4B8E}"/>
                      </a:ext>
                    </a:extLst>
                  </p:cNvPr>
                  <p:cNvSpPr txBox="1"/>
                  <p:nvPr/>
                </p:nvSpPr>
                <p:spPr>
                  <a:xfrm rot="16200000">
                    <a:off x="1375341" y="5026148"/>
                    <a:ext cx="1035730" cy="224229"/>
                  </a:xfrm>
                  <a:prstGeom prst="rect">
                    <a:avLst/>
                  </a:prstGeom>
                  <a:noFill/>
                </p:spPr>
                <p:txBody>
                  <a:bodyPr wrap="square" rtlCol="0">
                    <a:spAutoFit/>
                  </a:bodyPr>
                  <a:lstStyle/>
                  <a:p>
                    <a:r>
                      <a:rPr lang="it-IT" sz="1312" b="1" dirty="0">
                        <a:solidFill>
                          <a:schemeClr val="bg1"/>
                        </a:solidFill>
                        <a:latin typeface="Times New Roman" pitchFamily="18" charset="0"/>
                        <a:cs typeface="Times New Roman" pitchFamily="18" charset="0"/>
                      </a:rPr>
                      <a:t>FA in D.W</a:t>
                    </a:r>
                    <a:endParaRPr lang="en-US" sz="1312" b="1" dirty="0">
                      <a:solidFill>
                        <a:schemeClr val="bg1"/>
                      </a:solidFill>
                      <a:latin typeface="Times New Roman" pitchFamily="18" charset="0"/>
                      <a:cs typeface="Times New Roman" pitchFamily="18" charset="0"/>
                    </a:endParaRPr>
                  </a:p>
                </p:txBody>
              </p:sp>
            </p:grpSp>
            <p:sp>
              <p:nvSpPr>
                <p:cNvPr id="66" name="TextBox 65">
                  <a:extLst>
                    <a:ext uri="{FF2B5EF4-FFF2-40B4-BE49-F238E27FC236}">
                      <a16:creationId xmlns:a16="http://schemas.microsoft.com/office/drawing/2014/main" id="{0C68089E-04BE-45BF-9B37-99A29BA8493E}"/>
                    </a:ext>
                  </a:extLst>
                </p:cNvPr>
                <p:cNvSpPr txBox="1"/>
                <p:nvPr/>
              </p:nvSpPr>
              <p:spPr>
                <a:xfrm>
                  <a:off x="4450195" y="4188271"/>
                  <a:ext cx="229897" cy="323861"/>
                </a:xfrm>
                <a:prstGeom prst="rect">
                  <a:avLst/>
                </a:prstGeom>
                <a:noFill/>
              </p:spPr>
              <p:txBody>
                <a:bodyPr wrap="none" rtlCol="0">
                  <a:spAutoFit/>
                </a:bodyPr>
                <a:lstStyle/>
                <a:p>
                  <a:r>
                    <a:rPr lang="it-IT" sz="1837" b="1" dirty="0">
                      <a:solidFill>
                        <a:schemeClr val="bg1"/>
                      </a:solidFill>
                      <a:latin typeface="Times New Roman" pitchFamily="18" charset="0"/>
                      <a:cs typeface="Times New Roman" pitchFamily="18" charset="0"/>
                    </a:rPr>
                    <a:t>1</a:t>
                  </a:r>
                  <a:endParaRPr lang="en-US" sz="1837" b="1" dirty="0">
                    <a:solidFill>
                      <a:schemeClr val="bg1"/>
                    </a:solidFill>
                    <a:latin typeface="Times New Roman" pitchFamily="18" charset="0"/>
                    <a:cs typeface="Times New Roman" pitchFamily="18" charset="0"/>
                  </a:endParaRPr>
                </a:p>
              </p:txBody>
            </p:sp>
            <p:sp>
              <p:nvSpPr>
                <p:cNvPr id="67" name="TextBox 66">
                  <a:extLst>
                    <a:ext uri="{FF2B5EF4-FFF2-40B4-BE49-F238E27FC236}">
                      <a16:creationId xmlns:a16="http://schemas.microsoft.com/office/drawing/2014/main" id="{389C95CD-8048-49E1-94C4-045F3550527C}"/>
                    </a:ext>
                  </a:extLst>
                </p:cNvPr>
                <p:cNvSpPr txBox="1"/>
                <p:nvPr/>
              </p:nvSpPr>
              <p:spPr>
                <a:xfrm>
                  <a:off x="4461945" y="3984276"/>
                  <a:ext cx="229897" cy="323861"/>
                </a:xfrm>
                <a:prstGeom prst="rect">
                  <a:avLst/>
                </a:prstGeom>
                <a:noFill/>
              </p:spPr>
              <p:txBody>
                <a:bodyPr wrap="none" rtlCol="0">
                  <a:spAutoFit/>
                </a:bodyPr>
                <a:lstStyle/>
                <a:p>
                  <a:r>
                    <a:rPr lang="it-IT" sz="1837" b="1" dirty="0">
                      <a:solidFill>
                        <a:schemeClr val="bg1"/>
                      </a:solidFill>
                      <a:latin typeface="Times New Roman" pitchFamily="18" charset="0"/>
                      <a:cs typeface="Times New Roman" pitchFamily="18" charset="0"/>
                    </a:rPr>
                    <a:t>2</a:t>
                  </a:r>
                  <a:endParaRPr lang="en-US" sz="1837" b="1" dirty="0">
                    <a:solidFill>
                      <a:schemeClr val="bg1"/>
                    </a:solidFill>
                    <a:latin typeface="Times New Roman" pitchFamily="18" charset="0"/>
                    <a:cs typeface="Times New Roman" pitchFamily="18" charset="0"/>
                  </a:endParaRPr>
                </a:p>
              </p:txBody>
            </p:sp>
          </p:grpSp>
          <p:sp>
            <p:nvSpPr>
              <p:cNvPr id="62" name="TextBox 61">
                <a:extLst>
                  <a:ext uri="{FF2B5EF4-FFF2-40B4-BE49-F238E27FC236}">
                    <a16:creationId xmlns:a16="http://schemas.microsoft.com/office/drawing/2014/main" id="{6D9ED076-684A-4BBF-831F-6CAA9A050E0A}"/>
                  </a:ext>
                </a:extLst>
              </p:cNvPr>
              <p:cNvSpPr txBox="1"/>
              <p:nvPr/>
            </p:nvSpPr>
            <p:spPr>
              <a:xfrm>
                <a:off x="1944348" y="6144503"/>
                <a:ext cx="1048775" cy="323861"/>
              </a:xfrm>
              <a:prstGeom prst="rect">
                <a:avLst/>
              </a:prstGeom>
              <a:noFill/>
            </p:spPr>
            <p:txBody>
              <a:bodyPr wrap="none" rtlCol="0">
                <a:spAutoFit/>
              </a:bodyPr>
              <a:lstStyle/>
              <a:p>
                <a:r>
                  <a:rPr lang="it-IT" sz="1837" b="1" dirty="0">
                    <a:latin typeface="Times New Roman" pitchFamily="18" charset="0"/>
                    <a:cs typeface="Times New Roman" pitchFamily="18" charset="0"/>
                  </a:rPr>
                  <a:t>UV analysis</a:t>
                </a:r>
                <a:endParaRPr lang="en-US" sz="1837" b="1" dirty="0">
                  <a:latin typeface="Times New Roman" pitchFamily="18" charset="0"/>
                  <a:cs typeface="Times New Roman" pitchFamily="18" charset="0"/>
                </a:endParaRPr>
              </a:p>
            </p:txBody>
          </p:sp>
          <p:sp>
            <p:nvSpPr>
              <p:cNvPr id="63" name="TextBox 62">
                <a:extLst>
                  <a:ext uri="{FF2B5EF4-FFF2-40B4-BE49-F238E27FC236}">
                    <a16:creationId xmlns:a16="http://schemas.microsoft.com/office/drawing/2014/main" id="{2DA6301B-43D3-4EBB-BA05-B7612D1D2EDA}"/>
                  </a:ext>
                </a:extLst>
              </p:cNvPr>
              <p:cNvSpPr txBox="1"/>
              <p:nvPr/>
            </p:nvSpPr>
            <p:spPr>
              <a:xfrm>
                <a:off x="3600099" y="6145785"/>
                <a:ext cx="1416022" cy="323861"/>
              </a:xfrm>
              <a:prstGeom prst="rect">
                <a:avLst/>
              </a:prstGeom>
              <a:noFill/>
            </p:spPr>
            <p:txBody>
              <a:bodyPr wrap="none" rtlCol="0">
                <a:spAutoFit/>
              </a:bodyPr>
              <a:lstStyle/>
              <a:p>
                <a:r>
                  <a:rPr lang="it-IT" sz="1837" b="1" dirty="0">
                    <a:latin typeface="Times New Roman" pitchFamily="18" charset="0"/>
                    <a:cs typeface="Times New Roman" pitchFamily="18" charset="0"/>
                  </a:rPr>
                  <a:t>Bio Rad analysis</a:t>
                </a:r>
                <a:endParaRPr lang="en-US" sz="1837" b="1" dirty="0">
                  <a:latin typeface="Times New Roman" pitchFamily="18" charset="0"/>
                  <a:cs typeface="Times New Roman" pitchFamily="18" charset="0"/>
                </a:endParaRPr>
              </a:p>
            </p:txBody>
          </p:sp>
          <p:sp>
            <p:nvSpPr>
              <p:cNvPr id="64" name="TextBox 63">
                <a:extLst>
                  <a:ext uri="{FF2B5EF4-FFF2-40B4-BE49-F238E27FC236}">
                    <a16:creationId xmlns:a16="http://schemas.microsoft.com/office/drawing/2014/main" id="{6E23C531-C3C5-4B93-BCD1-197239E00307}"/>
                  </a:ext>
                </a:extLst>
              </p:cNvPr>
              <p:cNvSpPr txBox="1"/>
              <p:nvPr/>
            </p:nvSpPr>
            <p:spPr>
              <a:xfrm>
                <a:off x="5782315" y="6149187"/>
                <a:ext cx="1369603" cy="323861"/>
              </a:xfrm>
              <a:prstGeom prst="rect">
                <a:avLst/>
              </a:prstGeom>
              <a:noFill/>
            </p:spPr>
            <p:txBody>
              <a:bodyPr wrap="none" rtlCol="0">
                <a:spAutoFit/>
              </a:bodyPr>
              <a:lstStyle/>
              <a:p>
                <a:r>
                  <a:rPr lang="it-IT" sz="1837" b="1" dirty="0">
                    <a:latin typeface="Times New Roman" pitchFamily="18" charset="0"/>
                    <a:cs typeface="Times New Roman" pitchFamily="18" charset="0"/>
                  </a:rPr>
                  <a:t>Coomassie stain</a:t>
                </a:r>
                <a:endParaRPr lang="en-US" sz="1837" b="1" dirty="0">
                  <a:latin typeface="Times New Roman" pitchFamily="18" charset="0"/>
                  <a:cs typeface="Times New Roman" pitchFamily="18" charset="0"/>
                </a:endParaRPr>
              </a:p>
            </p:txBody>
          </p:sp>
        </p:grpSp>
        <p:sp>
          <p:nvSpPr>
            <p:cNvPr id="2" name="TextBox 1">
              <a:extLst>
                <a:ext uri="{FF2B5EF4-FFF2-40B4-BE49-F238E27FC236}">
                  <a16:creationId xmlns:a16="http://schemas.microsoft.com/office/drawing/2014/main" id="{1D0173EB-B17B-4A16-9835-2CFF2D597EC9}"/>
                </a:ext>
              </a:extLst>
            </p:cNvPr>
            <p:cNvSpPr txBox="1"/>
            <p:nvPr/>
          </p:nvSpPr>
          <p:spPr>
            <a:xfrm>
              <a:off x="362367" y="8426463"/>
              <a:ext cx="1755609" cy="461665"/>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TEM Image </a:t>
              </a:r>
            </a:p>
          </p:txBody>
        </p:sp>
        <p:sp>
          <p:nvSpPr>
            <p:cNvPr id="103" name="TextBox 102">
              <a:extLst>
                <a:ext uri="{FF2B5EF4-FFF2-40B4-BE49-F238E27FC236}">
                  <a16:creationId xmlns:a16="http://schemas.microsoft.com/office/drawing/2014/main" id="{2EFC7197-AEB1-4402-997E-83ECF08E9ABF}"/>
                </a:ext>
              </a:extLst>
            </p:cNvPr>
            <p:cNvSpPr txBox="1"/>
            <p:nvPr/>
          </p:nvSpPr>
          <p:spPr>
            <a:xfrm>
              <a:off x="3870043" y="8419223"/>
              <a:ext cx="1774845" cy="461665"/>
            </a:xfrm>
            <a:prstGeom prst="rect">
              <a:avLst/>
            </a:prstGeom>
            <a:noFill/>
          </p:spPr>
          <p:txBody>
            <a:bodyPr wrap="none" rtlCol="0">
              <a:spAutoFit/>
            </a:bodyPr>
            <a:lstStyle/>
            <a:p>
              <a:r>
                <a:rPr lang="en-GB" sz="2400" dirty="0">
                  <a:latin typeface="Times New Roman" panose="02020603050405020304" pitchFamily="18" charset="0"/>
                  <a:cs typeface="Times New Roman" panose="02020603050405020304" pitchFamily="18" charset="0"/>
                </a:rPr>
                <a:t>AFM Image </a:t>
              </a:r>
            </a:p>
          </p:txBody>
        </p:sp>
        <p:sp>
          <p:nvSpPr>
            <p:cNvPr id="3" name="TextBox 2">
              <a:extLst>
                <a:ext uri="{FF2B5EF4-FFF2-40B4-BE49-F238E27FC236}">
                  <a16:creationId xmlns:a16="http://schemas.microsoft.com/office/drawing/2014/main" id="{3F85A002-5584-4557-9ED6-E49CEE3488A3}"/>
                </a:ext>
              </a:extLst>
            </p:cNvPr>
            <p:cNvSpPr txBox="1"/>
            <p:nvPr/>
          </p:nvSpPr>
          <p:spPr>
            <a:xfrm>
              <a:off x="1718788" y="5538420"/>
              <a:ext cx="2294795"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FTIR:BSA/FA</a:t>
              </a:r>
            </a:p>
          </p:txBody>
        </p:sp>
        <p:sp>
          <p:nvSpPr>
            <p:cNvPr id="104" name="TextBox 103">
              <a:extLst>
                <a:ext uri="{FF2B5EF4-FFF2-40B4-BE49-F238E27FC236}">
                  <a16:creationId xmlns:a16="http://schemas.microsoft.com/office/drawing/2014/main" id="{5E13304B-0203-4D3F-94AC-6FE0F45F9910}"/>
                </a:ext>
              </a:extLst>
            </p:cNvPr>
            <p:cNvSpPr txBox="1"/>
            <p:nvPr/>
          </p:nvSpPr>
          <p:spPr>
            <a:xfrm>
              <a:off x="7194608" y="5577952"/>
              <a:ext cx="3646126" cy="523220"/>
            </a:xfrm>
            <a:prstGeom prst="rect">
              <a:avLst/>
            </a:prstGeom>
            <a:noFill/>
          </p:spPr>
          <p:txBody>
            <a:bodyPr wrap="none" rtlCol="0">
              <a:spAutoFit/>
            </a:bodyPr>
            <a:lstStyle/>
            <a:p>
              <a:r>
                <a:rPr lang="en-GB" sz="2800" dirty="0">
                  <a:latin typeface="Times New Roman" panose="02020603050405020304" pitchFamily="18" charset="0"/>
                  <a:cs typeface="Times New Roman" panose="02020603050405020304" pitchFamily="18" charset="0"/>
                </a:rPr>
                <a:t>FTIR: HPNP/HPNP-FA</a:t>
              </a:r>
            </a:p>
          </p:txBody>
        </p:sp>
      </p:grpSp>
    </p:spTree>
    <p:extLst>
      <p:ext uri="{BB962C8B-B14F-4D97-AF65-F5344CB8AC3E}">
        <p14:creationId xmlns:p14="http://schemas.microsoft.com/office/powerpoint/2010/main" val="3660614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66044" y="28402"/>
            <a:ext cx="7351243" cy="584775"/>
          </a:xfrm>
          <a:prstGeom prst="rect">
            <a:avLst/>
          </a:prstGeom>
          <a:noFill/>
        </p:spPr>
        <p:txBody>
          <a:bodyPr wrap="none" rtlCol="0">
            <a:spAutoFit/>
          </a:bodyPr>
          <a:lstStyle/>
          <a:p>
            <a:r>
              <a:rPr lang="it-IT" sz="3200" b="1" dirty="0">
                <a:latin typeface="Times New Roman" pitchFamily="18" charset="0"/>
                <a:cs typeface="Times New Roman" pitchFamily="18" charset="0"/>
              </a:rPr>
              <a:t>TEM photomicrograph and TGF</a:t>
            </a:r>
            <a:r>
              <a:rPr lang="el-GR" sz="3200" b="1" dirty="0">
                <a:latin typeface="Times New Roman" pitchFamily="18" charset="0"/>
                <a:cs typeface="Times New Roman" pitchFamily="18" charset="0"/>
              </a:rPr>
              <a:t>β</a:t>
            </a:r>
            <a:r>
              <a:rPr lang="en-GB" sz="3200" b="1" dirty="0">
                <a:latin typeface="Times New Roman" pitchFamily="18" charset="0"/>
                <a:cs typeface="Times New Roman" pitchFamily="18" charset="0"/>
              </a:rPr>
              <a:t> assay </a:t>
            </a:r>
            <a:endParaRPr lang="en-US" sz="3200" b="1" dirty="0">
              <a:latin typeface="Times New Roman" pitchFamily="18" charset="0"/>
              <a:cs typeface="Times New Roman" pitchFamily="18" charset="0"/>
            </a:endParaRPr>
          </a:p>
        </p:txBody>
      </p:sp>
      <p:pic>
        <p:nvPicPr>
          <p:cNvPr id="40" name="Picture 39">
            <a:extLst>
              <a:ext uri="{FF2B5EF4-FFF2-40B4-BE49-F238E27FC236}">
                <a16:creationId xmlns:a16="http://schemas.microsoft.com/office/drawing/2014/main" id="{EE4E7855-9B03-45B7-8C71-F590269608A7}"/>
              </a:ext>
            </a:extLst>
          </p:cNvPr>
          <p:cNvPicPr/>
          <p:nvPr/>
        </p:nvPicPr>
        <p:blipFill rotWithShape="1">
          <a:blip r:embed="rId2">
            <a:extLst>
              <a:ext uri="{28A0092B-C50C-407E-A947-70E740481C1C}">
                <a14:useLocalDpi xmlns:a14="http://schemas.microsoft.com/office/drawing/2010/main" val="0"/>
              </a:ext>
            </a:extLst>
          </a:blip>
          <a:srcRect l="9134" r="4647"/>
          <a:stretch/>
        </p:blipFill>
        <p:spPr bwMode="auto">
          <a:xfrm>
            <a:off x="59905" y="1779865"/>
            <a:ext cx="5168350" cy="4409965"/>
          </a:xfrm>
          <a:prstGeom prst="rect">
            <a:avLst/>
          </a:prstGeom>
          <a:noFill/>
          <a:ln>
            <a:noFill/>
          </a:ln>
          <a:extLst>
            <a:ext uri="{53640926-AAD7-44d8-BBD7-CCE9431645EC}">
              <a14:shadowObscured xmlns="" xmlns:a14="http://schemas.microsoft.com/office/drawing/2010/main"/>
            </a:ext>
          </a:extLst>
        </p:spPr>
      </p:pic>
      <p:sp>
        <p:nvSpPr>
          <p:cNvPr id="4" name="Rectangle 3">
            <a:extLst>
              <a:ext uri="{FF2B5EF4-FFF2-40B4-BE49-F238E27FC236}">
                <a16:creationId xmlns:a16="http://schemas.microsoft.com/office/drawing/2014/main" id="{C368CFDB-527A-4C38-9196-BAADBC754E7A}"/>
              </a:ext>
            </a:extLst>
          </p:cNvPr>
          <p:cNvSpPr/>
          <p:nvPr/>
        </p:nvSpPr>
        <p:spPr>
          <a:xfrm>
            <a:off x="10957" y="6189830"/>
            <a:ext cx="5029200" cy="1754326"/>
          </a:xfrm>
          <a:prstGeom prst="rect">
            <a:avLst/>
          </a:prstGeom>
        </p:spPr>
        <p:txBody>
          <a:bodyPr wrap="square">
            <a:spAutoFit/>
          </a:bodyPr>
          <a:lstStyle/>
          <a:p>
            <a:pPr algn="just">
              <a:lnSpc>
                <a:spcPct val="150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High-resolution TEM images of polymeric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nano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-protein carriers. A) Free capsules; B) SHT-DNA encapsulated; C) siRNA encapsulated; D) P-17 encapsulated.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4CE84973-5ED3-4507-8805-6666CB8991C0}"/>
              </a:ext>
            </a:extLst>
          </p:cNvPr>
          <p:cNvGrpSpPr/>
          <p:nvPr/>
        </p:nvGrpSpPr>
        <p:grpSpPr>
          <a:xfrm>
            <a:off x="5627078" y="1045469"/>
            <a:ext cx="6209746" cy="3864842"/>
            <a:chOff x="5627078" y="1045469"/>
            <a:chExt cx="6209746" cy="3864842"/>
          </a:xfrm>
        </p:grpSpPr>
        <p:pic>
          <p:nvPicPr>
            <p:cNvPr id="41" name="Picture 40" descr="E:\folder of the work\DNA results\TgfB and DNA\immunoassay of TGF manuscript.jpg">
              <a:extLst>
                <a:ext uri="{FF2B5EF4-FFF2-40B4-BE49-F238E27FC236}">
                  <a16:creationId xmlns:a16="http://schemas.microsoft.com/office/drawing/2014/main" id="{8B9BB99E-927E-488C-8B88-C974D4A581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27078" y="1045469"/>
              <a:ext cx="6209746" cy="3864842"/>
            </a:xfrm>
            <a:prstGeom prst="rect">
              <a:avLst/>
            </a:prstGeom>
            <a:noFill/>
            <a:ln>
              <a:noFill/>
            </a:ln>
          </p:spPr>
        </p:pic>
        <p:grpSp>
          <p:nvGrpSpPr>
            <p:cNvPr id="6" name="Group 5">
              <a:extLst>
                <a:ext uri="{FF2B5EF4-FFF2-40B4-BE49-F238E27FC236}">
                  <a16:creationId xmlns:a16="http://schemas.microsoft.com/office/drawing/2014/main" id="{215B6077-8D5B-4260-BD69-BD906CC1B2FE}"/>
                </a:ext>
              </a:extLst>
            </p:cNvPr>
            <p:cNvGrpSpPr/>
            <p:nvPr/>
          </p:nvGrpSpPr>
          <p:grpSpPr>
            <a:xfrm>
              <a:off x="5667133" y="2602381"/>
              <a:ext cx="6036933" cy="2307930"/>
              <a:chOff x="5667133" y="2602381"/>
              <a:chExt cx="6036933" cy="2307930"/>
            </a:xfrm>
          </p:grpSpPr>
          <p:sp>
            <p:nvSpPr>
              <p:cNvPr id="5" name="TextBox 4">
                <a:extLst>
                  <a:ext uri="{FF2B5EF4-FFF2-40B4-BE49-F238E27FC236}">
                    <a16:creationId xmlns:a16="http://schemas.microsoft.com/office/drawing/2014/main" id="{A9306ECB-AD38-4815-B9BC-B473C6693615}"/>
                  </a:ext>
                </a:extLst>
              </p:cNvPr>
              <p:cNvSpPr txBox="1"/>
              <p:nvPr/>
            </p:nvSpPr>
            <p:spPr>
              <a:xfrm>
                <a:off x="5807743" y="4540979"/>
                <a:ext cx="1356462" cy="369332"/>
              </a:xfrm>
              <a:prstGeom prst="rect">
                <a:avLst/>
              </a:prstGeom>
              <a:noFill/>
            </p:spPr>
            <p:txBody>
              <a:bodyPr wrap="none" rtlCol="0">
                <a:spAutoFit/>
              </a:bodyPr>
              <a:lstStyle/>
              <a:p>
                <a:r>
                  <a:rPr lang="en-GB" dirty="0">
                    <a:solidFill>
                      <a:schemeClr val="bg1"/>
                    </a:solidFill>
                  </a:rPr>
                  <a:t>EN-SHT DNA</a:t>
                </a:r>
              </a:p>
            </p:txBody>
          </p:sp>
          <p:sp>
            <p:nvSpPr>
              <p:cNvPr id="10" name="TextBox 9">
                <a:extLst>
                  <a:ext uri="{FF2B5EF4-FFF2-40B4-BE49-F238E27FC236}">
                    <a16:creationId xmlns:a16="http://schemas.microsoft.com/office/drawing/2014/main" id="{4382759F-B5F4-4F93-993D-AD9DF0FFAE27}"/>
                  </a:ext>
                </a:extLst>
              </p:cNvPr>
              <p:cNvSpPr txBox="1"/>
              <p:nvPr/>
            </p:nvSpPr>
            <p:spPr>
              <a:xfrm>
                <a:off x="9787155" y="4528624"/>
                <a:ext cx="1066318" cy="369332"/>
              </a:xfrm>
              <a:prstGeom prst="rect">
                <a:avLst/>
              </a:prstGeom>
              <a:noFill/>
            </p:spPr>
            <p:txBody>
              <a:bodyPr wrap="none" rtlCol="0">
                <a:spAutoFit/>
              </a:bodyPr>
              <a:lstStyle/>
              <a:p>
                <a:r>
                  <a:rPr lang="en-GB" dirty="0">
                    <a:solidFill>
                      <a:schemeClr val="bg1"/>
                    </a:solidFill>
                  </a:rPr>
                  <a:t>EN-siRNA</a:t>
                </a:r>
              </a:p>
            </p:txBody>
          </p:sp>
          <p:sp>
            <p:nvSpPr>
              <p:cNvPr id="11" name="TextBox 10">
                <a:extLst>
                  <a:ext uri="{FF2B5EF4-FFF2-40B4-BE49-F238E27FC236}">
                    <a16:creationId xmlns:a16="http://schemas.microsoft.com/office/drawing/2014/main" id="{AE13C95D-F171-460E-8ADD-FA211164FEA2}"/>
                  </a:ext>
                </a:extLst>
              </p:cNvPr>
              <p:cNvSpPr txBox="1"/>
              <p:nvPr/>
            </p:nvSpPr>
            <p:spPr>
              <a:xfrm>
                <a:off x="7792270" y="4540979"/>
                <a:ext cx="939681" cy="369332"/>
              </a:xfrm>
              <a:prstGeom prst="rect">
                <a:avLst/>
              </a:prstGeom>
              <a:noFill/>
            </p:spPr>
            <p:txBody>
              <a:bodyPr wrap="none" rtlCol="0">
                <a:spAutoFit/>
              </a:bodyPr>
              <a:lstStyle/>
              <a:p>
                <a:r>
                  <a:rPr lang="en-GB" dirty="0">
                    <a:solidFill>
                      <a:schemeClr val="bg1"/>
                    </a:solidFill>
                  </a:rPr>
                  <a:t>EN-P-17</a:t>
                </a:r>
              </a:p>
            </p:txBody>
          </p:sp>
          <p:sp>
            <p:nvSpPr>
              <p:cNvPr id="12" name="TextBox 11">
                <a:extLst>
                  <a:ext uri="{FF2B5EF4-FFF2-40B4-BE49-F238E27FC236}">
                    <a16:creationId xmlns:a16="http://schemas.microsoft.com/office/drawing/2014/main" id="{B4007052-F012-4C1A-BBEC-83F1EB2116DE}"/>
                  </a:ext>
                </a:extLst>
              </p:cNvPr>
              <p:cNvSpPr txBox="1"/>
              <p:nvPr/>
            </p:nvSpPr>
            <p:spPr>
              <a:xfrm>
                <a:off x="5667133" y="2608557"/>
                <a:ext cx="930639" cy="369332"/>
              </a:xfrm>
              <a:prstGeom prst="rect">
                <a:avLst/>
              </a:prstGeom>
              <a:noFill/>
            </p:spPr>
            <p:txBody>
              <a:bodyPr wrap="none" rtlCol="0">
                <a:spAutoFit/>
              </a:bodyPr>
              <a:lstStyle/>
              <a:p>
                <a:r>
                  <a:rPr lang="en-GB" dirty="0">
                    <a:solidFill>
                      <a:schemeClr val="bg1"/>
                    </a:solidFill>
                  </a:rPr>
                  <a:t>Control </a:t>
                </a:r>
              </a:p>
            </p:txBody>
          </p:sp>
          <p:sp>
            <p:nvSpPr>
              <p:cNvPr id="13" name="TextBox 12">
                <a:extLst>
                  <a:ext uri="{FF2B5EF4-FFF2-40B4-BE49-F238E27FC236}">
                    <a16:creationId xmlns:a16="http://schemas.microsoft.com/office/drawing/2014/main" id="{2BA8061D-1972-4763-9D6C-EE7800B95354}"/>
                  </a:ext>
                </a:extLst>
              </p:cNvPr>
              <p:cNvSpPr txBox="1"/>
              <p:nvPr/>
            </p:nvSpPr>
            <p:spPr>
              <a:xfrm>
                <a:off x="7770910" y="2637552"/>
                <a:ext cx="1841979" cy="369332"/>
              </a:xfrm>
              <a:prstGeom prst="rect">
                <a:avLst/>
              </a:prstGeom>
              <a:noFill/>
            </p:spPr>
            <p:txBody>
              <a:bodyPr wrap="none" rtlCol="0">
                <a:spAutoFit/>
              </a:bodyPr>
              <a:lstStyle/>
              <a:p>
                <a:r>
                  <a:rPr lang="en-GB" dirty="0">
                    <a:solidFill>
                      <a:schemeClr val="bg1"/>
                    </a:solidFill>
                  </a:rPr>
                  <a:t>Control anti-TGFβ</a:t>
                </a:r>
              </a:p>
            </p:txBody>
          </p:sp>
          <p:sp>
            <p:nvSpPr>
              <p:cNvPr id="14" name="TextBox 13">
                <a:extLst>
                  <a:ext uri="{FF2B5EF4-FFF2-40B4-BE49-F238E27FC236}">
                    <a16:creationId xmlns:a16="http://schemas.microsoft.com/office/drawing/2014/main" id="{0BB8B02D-64C3-4419-A2C2-0318DD94A1D3}"/>
                  </a:ext>
                </a:extLst>
              </p:cNvPr>
              <p:cNvSpPr txBox="1"/>
              <p:nvPr/>
            </p:nvSpPr>
            <p:spPr>
              <a:xfrm>
                <a:off x="9976605" y="2602381"/>
                <a:ext cx="1727461" cy="369332"/>
              </a:xfrm>
              <a:prstGeom prst="rect">
                <a:avLst/>
              </a:prstGeom>
              <a:noFill/>
            </p:spPr>
            <p:txBody>
              <a:bodyPr wrap="none" rtlCol="0">
                <a:spAutoFit/>
              </a:bodyPr>
              <a:lstStyle/>
              <a:p>
                <a:r>
                  <a:rPr lang="en-GB" dirty="0">
                    <a:solidFill>
                      <a:schemeClr val="bg1"/>
                    </a:solidFill>
                  </a:rPr>
                  <a:t>Control capsules</a:t>
                </a:r>
              </a:p>
            </p:txBody>
          </p:sp>
        </p:grpSp>
      </p:grpSp>
      <p:pic>
        <p:nvPicPr>
          <p:cNvPr id="17" name="Picture 16" descr="E:\folder of the work\DNA results\TgfB and DNA\western blot.jpg">
            <a:extLst>
              <a:ext uri="{FF2B5EF4-FFF2-40B4-BE49-F238E27FC236}">
                <a16:creationId xmlns:a16="http://schemas.microsoft.com/office/drawing/2014/main" id="{82EC3994-B35D-4BB1-A70A-D7B90BCC24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914306" y="5182872"/>
            <a:ext cx="4805961" cy="2869707"/>
          </a:xfrm>
          <a:prstGeom prst="rect">
            <a:avLst/>
          </a:prstGeom>
          <a:noFill/>
          <a:ln>
            <a:noFill/>
          </a:ln>
        </p:spPr>
      </p:pic>
      <p:sp>
        <p:nvSpPr>
          <p:cNvPr id="9" name="Rectangle 8">
            <a:extLst>
              <a:ext uri="{FF2B5EF4-FFF2-40B4-BE49-F238E27FC236}">
                <a16:creationId xmlns:a16="http://schemas.microsoft.com/office/drawing/2014/main" id="{B48A132C-215F-4DFA-93D5-1014E7C668B0}"/>
              </a:ext>
            </a:extLst>
          </p:cNvPr>
          <p:cNvSpPr/>
          <p:nvPr/>
        </p:nvSpPr>
        <p:spPr>
          <a:xfrm>
            <a:off x="6132452" y="7944156"/>
            <a:ext cx="6167303" cy="923330"/>
          </a:xfrm>
          <a:prstGeom prst="rect">
            <a:avLst/>
          </a:prstGeom>
        </p:spPr>
        <p:txBody>
          <a:bodyPr wrap="square">
            <a:spAutoFit/>
          </a:bodyPr>
          <a:lstStyle/>
          <a:p>
            <a:pPr>
              <a:lnSpc>
                <a:spcPct val="150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Effect of encapsulated P-17 on phosphorylation of SMAD2 in</a:t>
            </a:r>
          </a:p>
          <a:p>
            <a:pPr>
              <a:lnSpc>
                <a:spcPct val="150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presence and in absence of exogenous TGFβ1.</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156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B55A74-2F6C-4647-A763-16173550E089}"/>
              </a:ext>
            </a:extLst>
          </p:cNvPr>
          <p:cNvGrpSpPr/>
          <p:nvPr/>
        </p:nvGrpSpPr>
        <p:grpSpPr>
          <a:xfrm>
            <a:off x="144278" y="278254"/>
            <a:ext cx="11539231" cy="8387480"/>
            <a:chOff x="144278" y="278254"/>
            <a:chExt cx="11539231" cy="8387480"/>
          </a:xfrm>
        </p:grpSpPr>
        <p:pic>
          <p:nvPicPr>
            <p:cNvPr id="4" name="Picture 3" descr="C:\Users\user\Pictures\animal model experiment\collection of figure 5,6,7.jpg">
              <a:extLst>
                <a:ext uri="{FF2B5EF4-FFF2-40B4-BE49-F238E27FC236}">
                  <a16:creationId xmlns:a16="http://schemas.microsoft.com/office/drawing/2014/main" id="{8B66BD58-9F8D-4E1F-87D2-05F8AA11D30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78" y="4202659"/>
              <a:ext cx="5490124" cy="3464231"/>
            </a:xfrm>
            <a:prstGeom prst="rect">
              <a:avLst/>
            </a:prstGeom>
            <a:noFill/>
            <a:ln>
              <a:noFill/>
            </a:ln>
          </p:spPr>
        </p:pic>
        <p:pic>
          <p:nvPicPr>
            <p:cNvPr id="3" name="Picture 2" descr="C:\Users\user\Pictures\animal model experiment\figure 3.jpg">
              <a:extLst>
                <a:ext uri="{FF2B5EF4-FFF2-40B4-BE49-F238E27FC236}">
                  <a16:creationId xmlns:a16="http://schemas.microsoft.com/office/drawing/2014/main" id="{9007BDD3-6AC9-41A7-B325-C531C351A6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445" y="1145005"/>
              <a:ext cx="6063091" cy="2917667"/>
            </a:xfrm>
            <a:prstGeom prst="rect">
              <a:avLst/>
            </a:prstGeom>
            <a:noFill/>
            <a:ln>
              <a:noFill/>
            </a:ln>
          </p:spPr>
        </p:pic>
        <p:pic>
          <p:nvPicPr>
            <p:cNvPr id="5" name="Picture 4" descr="C:\Users\user\Pictures\animal model experiment\figure 4.jpg">
              <a:extLst>
                <a:ext uri="{FF2B5EF4-FFF2-40B4-BE49-F238E27FC236}">
                  <a16:creationId xmlns:a16="http://schemas.microsoft.com/office/drawing/2014/main" id="{A707C117-2FC1-4E0F-8978-2600F7FEFB8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805246" y="863029"/>
              <a:ext cx="4399756" cy="3152891"/>
            </a:xfrm>
            <a:prstGeom prst="rect">
              <a:avLst/>
            </a:prstGeom>
            <a:noFill/>
            <a:ln>
              <a:noFill/>
            </a:ln>
          </p:spPr>
        </p:pic>
        <p:pic>
          <p:nvPicPr>
            <p:cNvPr id="6" name="Picture 5" descr="C:\Users\user\Pictures\animal model experiment\figure 8.jpg">
              <a:extLst>
                <a:ext uri="{FF2B5EF4-FFF2-40B4-BE49-F238E27FC236}">
                  <a16:creationId xmlns:a16="http://schemas.microsoft.com/office/drawing/2014/main" id="{59F388F9-2B8E-4596-8866-BE397EB874D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4402" y="3827857"/>
              <a:ext cx="6049107" cy="3557673"/>
            </a:xfrm>
            <a:prstGeom prst="rect">
              <a:avLst/>
            </a:prstGeom>
            <a:noFill/>
            <a:ln>
              <a:noFill/>
            </a:ln>
          </p:spPr>
        </p:pic>
        <p:sp>
          <p:nvSpPr>
            <p:cNvPr id="2" name="TextBox 1">
              <a:extLst>
                <a:ext uri="{FF2B5EF4-FFF2-40B4-BE49-F238E27FC236}">
                  <a16:creationId xmlns:a16="http://schemas.microsoft.com/office/drawing/2014/main" id="{33592371-9DDE-43EF-B7E5-AA6AD83F6D88}"/>
                </a:ext>
              </a:extLst>
            </p:cNvPr>
            <p:cNvSpPr txBox="1"/>
            <p:nvPr/>
          </p:nvSpPr>
          <p:spPr>
            <a:xfrm>
              <a:off x="2884160" y="278254"/>
              <a:ext cx="7303153"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Hepatocellular carcinoma animal model </a:t>
              </a:r>
            </a:p>
          </p:txBody>
        </p:sp>
        <p:sp>
          <p:nvSpPr>
            <p:cNvPr id="7" name="Rectangle 6">
              <a:extLst>
                <a:ext uri="{FF2B5EF4-FFF2-40B4-BE49-F238E27FC236}">
                  <a16:creationId xmlns:a16="http://schemas.microsoft.com/office/drawing/2014/main" id="{707D5C1D-24EF-4A2C-B823-49D62573B3DA}"/>
                </a:ext>
              </a:extLst>
            </p:cNvPr>
            <p:cNvSpPr/>
            <p:nvPr/>
          </p:nvSpPr>
          <p:spPr>
            <a:xfrm>
              <a:off x="144278" y="7451869"/>
              <a:ext cx="5479764" cy="1015663"/>
            </a:xfrm>
            <a:prstGeom prst="rect">
              <a:avLst/>
            </a:prstGeom>
          </p:spPr>
          <p:txBody>
            <a:bodyPr wrap="square">
              <a:spAutoFit/>
            </a:bodyPr>
            <a:lstStyle/>
            <a:p>
              <a:pPr algn="just">
                <a:lnSpc>
                  <a:spcPct val="150000"/>
                </a:lnSpc>
                <a:spcAft>
                  <a:spcPts val="0"/>
                </a:spcAft>
              </a:pP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Bio-luminescence IVIS analysis. A) Control group. B) Oral LY. C) LY-loaded Nano micelles.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BC1DB32A-7C53-42C1-970B-3BEB913B96EC}"/>
                </a:ext>
              </a:extLst>
            </p:cNvPr>
            <p:cNvSpPr/>
            <p:nvPr/>
          </p:nvSpPr>
          <p:spPr>
            <a:xfrm>
              <a:off x="5685934" y="7342295"/>
              <a:ext cx="5997575" cy="1323439"/>
            </a:xfrm>
            <a:prstGeom prst="rect">
              <a:avLst/>
            </a:prstGeom>
          </p:spPr>
          <p:txBody>
            <a:bodyPr>
              <a:spAutoFit/>
            </a:bodyPr>
            <a:lstStyle/>
            <a:p>
              <a:pPr algn="just">
                <a:spcAft>
                  <a:spcPts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qPCR analysis. A) TGF</a:t>
              </a:r>
              <a:r>
                <a:rPr lang="el-G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mRNA analysis. B) TGF</a:t>
              </a:r>
              <a:r>
                <a:rPr lang="el-G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R1 mRNA analysis; C) TGF</a:t>
              </a:r>
              <a:r>
                <a:rPr lang="el-G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R2 mRNA analysis.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Control; Ly OS: Oral administered LY; Ly iv: LY-loaded </a:t>
              </a:r>
              <a:r>
                <a:rPr lang="en-US"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nano</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-micelles.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B33F837A-5A95-4188-9E58-F1FC78579CA8}"/>
              </a:ext>
            </a:extLst>
          </p:cNvPr>
          <p:cNvSpPr/>
          <p:nvPr/>
        </p:nvSpPr>
        <p:spPr>
          <a:xfrm>
            <a:off x="667723" y="339809"/>
            <a:ext cx="1935082" cy="523220"/>
          </a:xfrm>
          <a:prstGeom prst="rect">
            <a:avLst/>
          </a:prstGeom>
        </p:spPr>
        <p:txBody>
          <a:bodyPr wrap="none">
            <a:spAutoFit/>
          </a:bodyPr>
          <a:lstStyle/>
          <a:p>
            <a:r>
              <a:rPr lang="en-GB" sz="2800" b="1" dirty="0">
                <a:latin typeface="Times New Roman" panose="02020603050405020304" pitchFamily="18" charset="0"/>
                <a:cs typeface="Times New Roman" panose="02020603050405020304" pitchFamily="18" charset="0"/>
              </a:rPr>
              <a:t>Chapter 4: </a:t>
            </a:r>
            <a:endParaRPr lang="en-GB" sz="2800" dirty="0"/>
          </a:p>
        </p:txBody>
      </p:sp>
    </p:spTree>
    <p:extLst>
      <p:ext uri="{BB962C8B-B14F-4D97-AF65-F5344CB8AC3E}">
        <p14:creationId xmlns:p14="http://schemas.microsoft.com/office/powerpoint/2010/main" val="175973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36DDCA-6A43-4218-A44D-39F749D18E1B}"/>
              </a:ext>
            </a:extLst>
          </p:cNvPr>
          <p:cNvSpPr txBox="1"/>
          <p:nvPr/>
        </p:nvSpPr>
        <p:spPr>
          <a:xfrm>
            <a:off x="0" y="0"/>
            <a:ext cx="11605846" cy="8371523"/>
          </a:xfrm>
          <a:prstGeom prst="rect">
            <a:avLst/>
          </a:prstGeom>
          <a:noFill/>
        </p:spPr>
        <p:txBody>
          <a:bodyPr wrap="square" rtlCol="0">
            <a:spAutoFit/>
          </a:bodyPr>
          <a:lstStyle/>
          <a:p>
            <a:pPr algn="just"/>
            <a:r>
              <a:rPr lang="en-GB" sz="3200" b="1" dirty="0">
                <a:latin typeface="Times New Roman" panose="02020603050405020304" pitchFamily="18" charset="0"/>
                <a:cs typeface="Times New Roman" panose="02020603050405020304" pitchFamily="18" charset="0"/>
              </a:rPr>
              <a:t>Where are we Now????</a:t>
            </a:r>
          </a:p>
          <a:p>
            <a:pPr algn="just"/>
            <a:r>
              <a:rPr lang="en-US" sz="2400" dirty="0">
                <a:latin typeface="Times New Roman" panose="02020603050405020304" pitchFamily="18" charset="0"/>
                <a:cs typeface="Times New Roman" panose="02020603050405020304" pitchFamily="18" charset="0"/>
              </a:rPr>
              <a:t>Fabrication  and functionalization of  drug delivery systems starting from selection of suitable templates until to obtain layered capsules and self assembly are gained. </a:t>
            </a:r>
          </a:p>
          <a:p>
            <a:pPr marL="342900" indent="-342900" algn="just">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Homogenous colloidal </a:t>
            </a:r>
            <a:r>
              <a:rPr lang="en-US" sz="2400" b="1" i="1" dirty="0">
                <a:solidFill>
                  <a:schemeClr val="accent6"/>
                </a:solidFill>
                <a:latin typeface="Times New Roman" panose="02020603050405020304" pitchFamily="18" charset="0"/>
                <a:cs typeface="Times New Roman" panose="02020603050405020304" pitchFamily="18" charset="0"/>
              </a:rPr>
              <a:t>calcium carbonate </a:t>
            </a:r>
            <a:r>
              <a:rPr lang="en-US" sz="2400" dirty="0">
                <a:latin typeface="Times New Roman" panose="02020603050405020304" pitchFamily="18" charset="0"/>
                <a:cs typeface="Times New Roman" panose="02020603050405020304" pitchFamily="18" charset="0"/>
              </a:rPr>
              <a:t>has been fabricated, </a:t>
            </a:r>
            <a:r>
              <a:rPr lang="en-US" sz="2400" b="1" i="1" dirty="0">
                <a:solidFill>
                  <a:schemeClr val="accent6"/>
                </a:solidFill>
                <a:latin typeface="Times New Roman" panose="02020603050405020304" pitchFamily="18" charset="0"/>
                <a:cs typeface="Times New Roman" panose="02020603050405020304" pitchFamily="18" charset="0"/>
              </a:rPr>
              <a:t>Alternate polymers </a:t>
            </a:r>
            <a:r>
              <a:rPr lang="en-US" sz="2400" dirty="0">
                <a:latin typeface="Times New Roman" panose="02020603050405020304" pitchFamily="18" charset="0"/>
                <a:cs typeface="Times New Roman" panose="02020603050405020304" pitchFamily="18" charset="0"/>
              </a:rPr>
              <a:t>were assembled onto their surface by using Layer- by-Layer (</a:t>
            </a:r>
            <a:r>
              <a:rPr lang="en-US" sz="2400" dirty="0" err="1">
                <a:latin typeface="Times New Roman" panose="02020603050405020304" pitchFamily="18" charset="0"/>
                <a:cs typeface="Times New Roman" panose="02020603050405020304" pitchFamily="18" charset="0"/>
              </a:rPr>
              <a:t>LbL</a:t>
            </a:r>
            <a:r>
              <a:rPr lang="en-US" sz="2400" dirty="0">
                <a:latin typeface="Times New Roman" panose="02020603050405020304" pitchFamily="18" charset="0"/>
                <a:cs typeface="Times New Roman" panose="02020603050405020304" pitchFamily="18" charset="0"/>
              </a:rPr>
              <a:t>) technique.</a:t>
            </a:r>
          </a:p>
          <a:p>
            <a:pPr marL="342900" indent="-342900" algn="just">
              <a:buFont typeface="Wingdings" panose="05000000000000000000" pitchFamily="2" charset="2"/>
              <a:buChar char="ü"/>
            </a:pPr>
            <a:r>
              <a:rPr lang="en-US" sz="2400" b="1" i="1" dirty="0">
                <a:solidFill>
                  <a:schemeClr val="accent6"/>
                </a:solidFill>
                <a:latin typeface="Times New Roman" panose="02020603050405020304" pitchFamily="18" charset="0"/>
                <a:cs typeface="Times New Roman" panose="02020603050405020304" pitchFamily="18" charset="0"/>
              </a:rPr>
              <a:t>Magnetic nanoparticles </a:t>
            </a:r>
            <a:r>
              <a:rPr lang="en-US" sz="2400" dirty="0">
                <a:latin typeface="Times New Roman" panose="02020603050405020304" pitchFamily="18" charset="0"/>
                <a:cs typeface="Times New Roman" panose="02020603050405020304" pitchFamily="18" charset="0"/>
              </a:rPr>
              <a:t>(MNPs) were designed by grafting with fluorescent molecule. Then, they were coated by biocompatible and biodegradable polymers. </a:t>
            </a:r>
          </a:p>
          <a:p>
            <a:pPr marL="342900" indent="-342900" algn="just">
              <a:buFont typeface="Wingdings" panose="05000000000000000000" pitchFamily="2" charset="2"/>
              <a:buChar char="ü"/>
            </a:pPr>
            <a:r>
              <a:rPr lang="en-US" sz="2400" b="1" i="1" dirty="0">
                <a:solidFill>
                  <a:schemeClr val="accent6"/>
                </a:solidFill>
                <a:latin typeface="Times New Roman" panose="02020603050405020304" pitchFamily="18" charset="0"/>
                <a:cs typeface="Times New Roman" panose="02020603050405020304" pitchFamily="18" charset="0"/>
              </a:rPr>
              <a:t>Polymeric micelles </a:t>
            </a:r>
            <a:r>
              <a:rPr lang="en-US" sz="2400" dirty="0">
                <a:latin typeface="Times New Roman" panose="02020603050405020304" pitchFamily="18" charset="0"/>
                <a:cs typeface="Times New Roman" panose="02020603050405020304" pitchFamily="18" charset="0"/>
              </a:rPr>
              <a:t>optimized by control their chemical composition, exhibit good stability and capacity as drug delivery system.</a:t>
            </a:r>
          </a:p>
          <a:p>
            <a:pPr marL="342900" indent="-342900" algn="just">
              <a:buFont typeface="Wingdings" panose="05000000000000000000" pitchFamily="2" charset="2"/>
              <a:buChar char="ü"/>
            </a:pPr>
            <a:r>
              <a:rPr lang="en-US" sz="2400" b="1" i="1" dirty="0">
                <a:solidFill>
                  <a:schemeClr val="accent6"/>
                </a:solidFill>
                <a:latin typeface="Times New Roman" panose="02020603050405020304" pitchFamily="18" charset="0"/>
                <a:cs typeface="Times New Roman" panose="02020603050405020304" pitchFamily="18" charset="0"/>
              </a:rPr>
              <a:t>Hybrid polymer </a:t>
            </a:r>
            <a:r>
              <a:rPr lang="en-US" sz="2400" dirty="0">
                <a:latin typeface="Times New Roman" panose="02020603050405020304" pitchFamily="18" charset="0"/>
                <a:cs typeface="Times New Roman" panose="02020603050405020304" pitchFamily="18" charset="0"/>
              </a:rPr>
              <a:t>integrated biological molecules such as lipid or protein were functionalized</a:t>
            </a:r>
          </a:p>
          <a:p>
            <a:pPr algn="just"/>
            <a:r>
              <a:rPr lang="en-US" sz="2400" dirty="0">
                <a:latin typeface="Times New Roman" panose="02020603050405020304" pitchFamily="18" charset="0"/>
                <a:cs typeface="Times New Roman" panose="02020603050405020304" pitchFamily="18" charset="0"/>
              </a:rPr>
              <a:t>Previous results indicate that integration cargo molecule compounds inside layer-by-layer assembly can protect them from the external environment or from the adverse conditions and enable their controlled release.</a:t>
            </a:r>
          </a:p>
          <a:p>
            <a:pPr algn="just"/>
            <a:r>
              <a:rPr lang="en-US" sz="3200" b="1" dirty="0">
                <a:latin typeface="Times New Roman" panose="02020603050405020304" pitchFamily="18" charset="0"/>
                <a:cs typeface="Times New Roman" panose="02020603050405020304" pitchFamily="18" charset="0"/>
              </a:rPr>
              <a:t>What is the next????? </a:t>
            </a:r>
          </a:p>
          <a:p>
            <a:pPr algn="just"/>
            <a:r>
              <a:rPr lang="en-US" sz="2400" dirty="0">
                <a:latin typeface="Times New Roman" panose="02020603050405020304" pitchFamily="18" charset="0"/>
                <a:cs typeface="Times New Roman" panose="02020603050405020304" pitchFamily="18" charset="0"/>
              </a:rPr>
              <a:t>Chemotherapy causes many physiological disorders for cancer patients due to non-selectivity for their targets leaving patients to suffer a lot. The aim in future is to prevent the normal cells to obtain the desired therapeutic response completely by using </a:t>
            </a:r>
            <a:r>
              <a:rPr lang="en-US" sz="2400" b="1" i="1" dirty="0">
                <a:solidFill>
                  <a:srgbClr val="FF0000"/>
                </a:solidFill>
                <a:latin typeface="Times New Roman" panose="02020603050405020304" pitchFamily="18" charset="0"/>
                <a:cs typeface="Times New Roman" panose="02020603050405020304" pitchFamily="18" charset="0"/>
              </a:rPr>
              <a:t>dual or triple combination of specific ligands and molecules</a:t>
            </a:r>
            <a:r>
              <a:rPr lang="en-US" sz="2400" dirty="0">
                <a:latin typeface="Times New Roman" panose="02020603050405020304" pitchFamily="18" charset="0"/>
                <a:cs typeface="Times New Roman" panose="02020603050405020304" pitchFamily="18" charset="0"/>
              </a:rPr>
              <a:t>. In addition we are planning to use animal model experiments to exploit direction of new drug delivery system. </a:t>
            </a:r>
            <a:endParaRPr lang="en-GB"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00659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5ECB7DB-32A9-439D-9664-EFE97DEE8DC7}"/>
              </a:ext>
            </a:extLst>
          </p:cNvPr>
          <p:cNvGrpSpPr/>
          <p:nvPr/>
        </p:nvGrpSpPr>
        <p:grpSpPr>
          <a:xfrm>
            <a:off x="386860" y="703937"/>
            <a:ext cx="11454791" cy="8105957"/>
            <a:chOff x="128009" y="247547"/>
            <a:chExt cx="11871904" cy="8065801"/>
          </a:xfrm>
        </p:grpSpPr>
        <p:sp>
          <p:nvSpPr>
            <p:cNvPr id="2" name="Rectangle 1"/>
            <p:cNvSpPr/>
            <p:nvPr/>
          </p:nvSpPr>
          <p:spPr>
            <a:xfrm>
              <a:off x="198348" y="824628"/>
              <a:ext cx="11460252" cy="3785652"/>
            </a:xfrm>
            <a:prstGeom prst="rect">
              <a:avLst/>
            </a:prstGeom>
          </p:spPr>
          <p:txBody>
            <a:bodyPr wrap="square">
              <a:spAutoFit/>
            </a:bodyPr>
            <a:lstStyle/>
            <a:p>
              <a:pPr marL="342900" indent="-342900" algn="just">
                <a:buFont typeface="Wingdings" panose="05000000000000000000" pitchFamily="2" charset="2"/>
                <a:buChar char="q"/>
              </a:pPr>
              <a:r>
                <a:rPr lang="en-US" sz="2000" b="1" dirty="0">
                  <a:latin typeface="Times New Roman" panose="02020603050405020304" pitchFamily="18" charset="0"/>
                  <a:cs typeface="Times New Roman" pitchFamily="18" charset="0"/>
                </a:rPr>
                <a:t>Third EBTN Best Oral Presentation </a:t>
              </a:r>
            </a:p>
            <a:p>
              <a:pPr algn="just"/>
              <a:r>
                <a:rPr lang="en-US" sz="2000" dirty="0" err="1">
                  <a:latin typeface="Times New Roman" panose="02020603050405020304" pitchFamily="18" charset="0"/>
                  <a:cs typeface="Times New Roman" pitchFamily="18" charset="0"/>
                </a:rPr>
                <a:t>Nemany</a:t>
              </a:r>
              <a:r>
                <a:rPr lang="en-US" sz="2000" dirty="0">
                  <a:latin typeface="Times New Roman" panose="02020603050405020304" pitchFamily="18" charset="0"/>
                  <a:cs typeface="Times New Roman" pitchFamily="18" charset="0"/>
                </a:rPr>
                <a:t> A. Hanafy, Concetta Nobile, Maria Luisa De Giorgi, Bhavna Ran, Yuan Cao, Gianluigi </a:t>
              </a:r>
              <a:r>
                <a:rPr lang="en-US" sz="2000" dirty="0" err="1">
                  <a:latin typeface="Times New Roman" panose="02020603050405020304" pitchFamily="18" charset="0"/>
                  <a:cs typeface="Times New Roman" pitchFamily="18" charset="0"/>
                </a:rPr>
                <a:t>Giannelli</a:t>
              </a:r>
              <a:r>
                <a:rPr lang="en-US" sz="2000" dirty="0">
                  <a:latin typeface="Times New Roman" panose="02020603050405020304" pitchFamily="18" charset="0"/>
                  <a:cs typeface="Times New Roman" pitchFamily="18" charset="0"/>
                </a:rPr>
                <a:t> and Stefano </a:t>
              </a:r>
              <a:r>
                <a:rPr lang="en-US" sz="2000" dirty="0" err="1">
                  <a:latin typeface="Times New Roman" panose="02020603050405020304" pitchFamily="18" charset="0"/>
                  <a:cs typeface="Times New Roman" pitchFamily="18" charset="0"/>
                </a:rPr>
                <a:t>Leporatti</a:t>
              </a:r>
              <a:r>
                <a:rPr lang="en-US" sz="2000" dirty="0">
                  <a:latin typeface="Times New Roman" panose="02020603050405020304" pitchFamily="18" charset="0"/>
                  <a:cs typeface="Times New Roman" pitchFamily="18" charset="0"/>
                </a:rPr>
                <a:t> “ LY2157299-Loaded Carriers Inhibiting Wound Healing in Hepatocellular Carcinoma” European </a:t>
              </a:r>
              <a:r>
                <a:rPr lang="en-US" sz="2000" b="1" dirty="0">
                  <a:latin typeface="Times New Roman" panose="02020603050405020304" pitchFamily="18" charset="0"/>
                  <a:cs typeface="Times New Roman" pitchFamily="18" charset="0"/>
                </a:rPr>
                <a:t>Biotechnology Congress  </a:t>
              </a:r>
              <a:r>
                <a:rPr lang="en-US" sz="2000" dirty="0">
                  <a:latin typeface="Times New Roman" panose="02020603050405020304" pitchFamily="18" charset="0"/>
                  <a:cs typeface="Times New Roman" pitchFamily="18" charset="0"/>
                </a:rPr>
                <a:t>2014, Lecce 15th -18th  May 2014 (</a:t>
              </a:r>
              <a:r>
                <a:rPr lang="en-US" sz="2000" b="1" dirty="0">
                  <a:latin typeface="Times New Roman" panose="02020603050405020304" pitchFamily="18" charset="0"/>
                  <a:cs typeface="Times New Roman" pitchFamily="18" charset="0"/>
                </a:rPr>
                <a:t>Oral Communication</a:t>
              </a:r>
              <a:r>
                <a:rPr lang="en-US" sz="2000" dirty="0">
                  <a:latin typeface="Times New Roman" panose="02020603050405020304" pitchFamily="18" charset="0"/>
                  <a:cs typeface="Times New Roman" pitchFamily="18" charset="0"/>
                </a:rPr>
                <a:t>,)</a:t>
              </a:r>
            </a:p>
            <a:p>
              <a:pPr algn="just"/>
              <a:endParaRPr lang="it-IT" sz="2000" dirty="0">
                <a:latin typeface="Times New Roman" pitchFamily="18" charset="0"/>
                <a:cs typeface="Times New Roman" pitchFamily="18" charset="0"/>
              </a:endParaRPr>
            </a:p>
            <a:p>
              <a:pPr marL="342900" indent="-342900" algn="just">
                <a:buFont typeface="Wingdings" panose="05000000000000000000" pitchFamily="2" charset="2"/>
                <a:buChar char="q"/>
              </a:pPr>
              <a:r>
                <a:rPr lang="it-IT" sz="2000" b="1" dirty="0">
                  <a:latin typeface="Times New Roman" pitchFamily="18" charset="0"/>
                  <a:cs typeface="Times New Roman" pitchFamily="18" charset="0"/>
                </a:rPr>
                <a:t>Young investigator Bursary registartion </a:t>
              </a:r>
            </a:p>
            <a:p>
              <a:pPr algn="just"/>
              <a:r>
                <a:rPr lang="it-IT" sz="2000" dirty="0">
                  <a:latin typeface="Times New Roman" pitchFamily="18" charset="0"/>
                  <a:cs typeface="Times New Roman" pitchFamily="18" charset="0"/>
                </a:rPr>
                <a:t>Nemany A. N. Hanafy, Alessandra  Quarta, Riccardo Di Corato, Luciana Dini, Concetta Nobile, Maria Luisa De Giorgi , Sonia Carallo, Mariafrancesca Cascione, Rosaria Rinaldi, Isabel Fabregat, Stefano Leporatti.</a:t>
              </a:r>
              <a:r>
                <a:rPr lang="en-US" sz="2000" dirty="0">
                  <a:latin typeface="Times New Roman" panose="02020603050405020304" pitchFamily="18" charset="0"/>
                  <a:cs typeface="Times New Roman" pitchFamily="18" charset="0"/>
                </a:rPr>
                <a:t>” ENCAPSULATION OF SHT-DNA, SIRNA AND POLYPEPTIDE -17 INSIDE HYBRID POLYMERIC NANO-PROTEIN FOLIC ACID (HPNP-FA) CARRIER AS TARGETED TGFΒ INHIBITOR FOR HEPATOCELLULAR CARCINOMA”</a:t>
              </a:r>
              <a:r>
                <a:rPr lang="en-US" sz="2000" b="1" dirty="0">
                  <a:latin typeface="Times New Roman" panose="02020603050405020304" pitchFamily="18" charset="0"/>
                  <a:cs typeface="Times New Roman" pitchFamily="18" charset="0"/>
                </a:rPr>
                <a:t>  Intentional EASL conference 2016,</a:t>
              </a:r>
              <a:r>
                <a:rPr lang="en-US" sz="2000" dirty="0">
                  <a:latin typeface="Times New Roman" panose="02020603050405020304" pitchFamily="18" charset="0"/>
                  <a:cs typeface="Times New Roman" pitchFamily="18" charset="0"/>
                </a:rPr>
                <a:t> Barcelona  13th -17th  April</a:t>
              </a:r>
              <a:r>
                <a:rPr lang="en-US" sz="2000" b="1" dirty="0">
                  <a:latin typeface="Times New Roman" panose="02020603050405020304" pitchFamily="18" charset="0"/>
                  <a:cs typeface="Times New Roman" pitchFamily="18" charset="0"/>
                </a:rPr>
                <a:t> (Bursary) . </a:t>
              </a:r>
              <a:endParaRPr lang="en-US" sz="2000" dirty="0">
                <a:latin typeface="Times New Roman" panose="02020603050405020304" pitchFamily="18" charset="0"/>
                <a:cs typeface="Times New Roman" pitchFamily="18" charset="0"/>
              </a:endParaRPr>
            </a:p>
          </p:txBody>
        </p:sp>
        <p:sp>
          <p:nvSpPr>
            <p:cNvPr id="3" name="TextBox 2"/>
            <p:cNvSpPr txBox="1"/>
            <p:nvPr/>
          </p:nvSpPr>
          <p:spPr>
            <a:xfrm>
              <a:off x="198348" y="247547"/>
              <a:ext cx="1258293" cy="461665"/>
            </a:xfrm>
            <a:prstGeom prst="rect">
              <a:avLst/>
            </a:prstGeom>
            <a:noFill/>
          </p:spPr>
          <p:txBody>
            <a:bodyPr wrap="none" rtlCol="0">
              <a:spAutoFit/>
            </a:bodyPr>
            <a:lstStyle/>
            <a:p>
              <a:r>
                <a:rPr lang="it-IT" sz="2400" b="1" dirty="0">
                  <a:latin typeface="Times New Roman" pitchFamily="18" charset="0"/>
                  <a:cs typeface="Times New Roman" pitchFamily="18" charset="0"/>
                </a:rPr>
                <a:t>Awards</a:t>
              </a:r>
              <a:r>
                <a:rPr lang="it-IT" sz="2400" dirty="0"/>
                <a:t> </a:t>
              </a:r>
              <a:endParaRPr lang="en-US" sz="2400" dirty="0"/>
            </a:p>
          </p:txBody>
        </p:sp>
        <p:sp>
          <p:nvSpPr>
            <p:cNvPr id="4" name="Rectangle 3">
              <a:extLst>
                <a:ext uri="{FF2B5EF4-FFF2-40B4-BE49-F238E27FC236}">
                  <a16:creationId xmlns:a16="http://schemas.microsoft.com/office/drawing/2014/main" id="{4DCA006B-4FC7-4769-AD33-76950B6E0F53}"/>
                </a:ext>
              </a:extLst>
            </p:cNvPr>
            <p:cNvSpPr/>
            <p:nvPr/>
          </p:nvSpPr>
          <p:spPr>
            <a:xfrm>
              <a:off x="128009" y="4986967"/>
              <a:ext cx="11600929" cy="2240613"/>
            </a:xfrm>
            <a:prstGeom prst="rect">
              <a:avLst/>
            </a:prstGeom>
          </p:spPr>
          <p:txBody>
            <a:bodyPr wrap="square">
              <a:spAutoFit/>
            </a:bodyPr>
            <a:lstStyle/>
            <a:p>
              <a:pPr>
                <a:lnSpc>
                  <a:spcPct val="115000"/>
                </a:lnSpc>
                <a:spcAft>
                  <a:spcPts val="0"/>
                </a:spcAft>
              </a:pPr>
              <a:r>
                <a:rPr lang="en-GB"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Grants </a:t>
              </a:r>
            </a:p>
            <a:p>
              <a:pPr marL="285750" indent="-285750">
                <a:lnSpc>
                  <a:spcPct val="115000"/>
                </a:lnSpc>
                <a:spcAft>
                  <a:spcPts val="0"/>
                </a:spcAft>
                <a:buFont typeface="Wingdings" panose="05000000000000000000" pitchFamily="2" charset="2"/>
                <a:buChar char="v"/>
              </a:pP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Membership of the European Association for the Study of the Liver 2016 </a:t>
              </a: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is entitled to all association membership benefits.</a:t>
              </a: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15000"/>
                </a:lnSpc>
                <a:spcAft>
                  <a:spcPts val="0"/>
                </a:spcAft>
                <a:buFont typeface="Wingdings" panose="05000000000000000000" pitchFamily="2" charset="2"/>
                <a:buChar char="v"/>
              </a:pPr>
              <a:r>
                <a:rPr lang="en-GB"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Membership of the European Association for the Study of the Liver 2017 </a:t>
              </a: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is entitled to all association membership benefits.</a:t>
              </a: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E5B92EB-C10B-4C8D-BB0D-94810B607EED}"/>
                </a:ext>
              </a:extLst>
            </p:cNvPr>
            <p:cNvSpPr/>
            <p:nvPr/>
          </p:nvSpPr>
          <p:spPr>
            <a:xfrm>
              <a:off x="128009" y="7017609"/>
              <a:ext cx="11871904" cy="1295739"/>
            </a:xfrm>
            <a:prstGeom prst="rect">
              <a:avLst/>
            </a:prstGeom>
          </p:spPr>
          <p:txBody>
            <a:bodyPr wrap="square">
              <a:spAutoFit/>
            </a:bodyPr>
            <a:lstStyle/>
            <a:p>
              <a:pPr marL="342900" lvl="0" indent="-342900">
                <a:lnSpc>
                  <a:spcPct val="115000"/>
                </a:lnSpc>
                <a:spcAft>
                  <a:spcPts val="0"/>
                </a:spcAft>
                <a:buFont typeface="Courier New" panose="02070309020205020404" pitchFamily="49" charset="0"/>
                <a:buChar char="o"/>
              </a:pPr>
              <a:r>
                <a:rPr lang="en-GB"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Invitation for chapter/2018 </a:t>
              </a:r>
            </a:p>
            <a:p>
              <a:pPr lvl="0">
                <a:lnSpc>
                  <a:spcPct val="115000"/>
                </a:lnSpc>
                <a:spcAft>
                  <a:spcPts val="0"/>
                </a:spcAft>
              </a:pP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Special Issue  </a:t>
              </a:r>
              <a:r>
                <a:rPr lang="en-GB"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Nanocolloids</a:t>
              </a: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for Nanomedicine and Drug delivery,</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u="sng"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3"/>
                </a:rPr>
                <a:t>http://www.mdpi.com/journal/nanomaterials/special_issues/Nanocolloids_Nanomedicine</a:t>
              </a:r>
              <a:endParaRPr lang="en-GB" sz="2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7" name="TextBox 6">
            <a:extLst>
              <a:ext uri="{FF2B5EF4-FFF2-40B4-BE49-F238E27FC236}">
                <a16:creationId xmlns:a16="http://schemas.microsoft.com/office/drawing/2014/main" id="{57A16282-1E9C-443A-ABB0-CE153122AFE5}"/>
              </a:ext>
            </a:extLst>
          </p:cNvPr>
          <p:cNvSpPr txBox="1"/>
          <p:nvPr/>
        </p:nvSpPr>
        <p:spPr>
          <a:xfrm>
            <a:off x="123092" y="180717"/>
            <a:ext cx="3153364"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Our Contributions </a:t>
            </a:r>
          </a:p>
        </p:txBody>
      </p:sp>
    </p:spTree>
    <p:extLst>
      <p:ext uri="{BB962C8B-B14F-4D97-AF65-F5344CB8AC3E}">
        <p14:creationId xmlns:p14="http://schemas.microsoft.com/office/powerpoint/2010/main" val="311942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6BF019-A109-41C6-9102-7353497851CC}"/>
              </a:ext>
            </a:extLst>
          </p:cNvPr>
          <p:cNvSpPr/>
          <p:nvPr/>
        </p:nvSpPr>
        <p:spPr>
          <a:xfrm>
            <a:off x="316523" y="763437"/>
            <a:ext cx="11359662" cy="8236101"/>
          </a:xfrm>
          <a:prstGeom prst="rect">
            <a:avLst/>
          </a:prstGeom>
        </p:spPr>
        <p:txBody>
          <a:bodyPr wrap="square">
            <a:spAutoFit/>
          </a:bodyPr>
          <a:lstStyle/>
          <a:p>
            <a:pPr marL="342900" lvl="0" indent="-342900" algn="just">
              <a:lnSpc>
                <a:spcPct val="115000"/>
              </a:lnSpc>
              <a:spcAft>
                <a:spcPts val="1000"/>
              </a:spcAft>
              <a:buFont typeface="+mj-lt"/>
              <a:buAutoNum type="arabicParenR"/>
            </a:pPr>
            <a:r>
              <a:rPr lang="it-IT"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Nemany A. N. Hanafy</a:t>
            </a:r>
            <a:r>
              <a:rPr lang="it-IT"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Alessandra  Quarta, Riccardo Di Corato, Luciana Dini, Concetta Nobile, Maria Luisa De Giorgi , Sonia Carallo, Mariafrancesca Cascione, Rosaria Rinaldi, Isabel Fabregat, Stefano Leporatti.</a:t>
            </a: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Encapsulation of </a:t>
            </a:r>
            <a:r>
              <a:rPr lang="en-GB"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SHT-DNA, SIRNA and polypeptide -17 inside Hybrid polymeric </a:t>
            </a:r>
            <a:r>
              <a:rPr lang="en-GB"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nano</a:t>
            </a:r>
            <a:r>
              <a:rPr lang="en-GB"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-protein folic acid (HPNP-FA) carriers as targeted TGF beta inhibitor for Hepatocellular carcinoma.</a:t>
            </a:r>
            <a:r>
              <a:rPr lang="en-GB" sz="1600" dirty="0">
                <a:solidFill>
                  <a:srgbClr val="000000"/>
                </a:solidFill>
                <a:latin typeface="Arial" panose="020B0604020202020204" pitchFamily="34" charset="0"/>
                <a:ea typeface="Times New Roman" panose="02020603050405020304" pitchFamily="18" charset="0"/>
                <a:cs typeface="Traditional Arabic" panose="02020603050405020304" pitchFamily="18" charset="-78"/>
              </a:rPr>
              <a:t> </a:t>
            </a:r>
            <a:r>
              <a:rPr lang="it-IT" sz="1600" dirty="0">
                <a:solidFill>
                  <a:srgbClr val="000000"/>
                </a:solidFill>
                <a:latin typeface="Arial" panose="020B0604020202020204" pitchFamily="34" charset="0"/>
                <a:ea typeface="Times New Roman" panose="02020603050405020304" pitchFamily="18" charset="0"/>
                <a:cs typeface="Traditional Arabic" panose="02020603050405020304" pitchFamily="18" charset="-78"/>
              </a:rPr>
              <a:t>J Mater Sci: Mater Med (2017) 28: 120.</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15000"/>
              </a:lnSpc>
              <a:spcAft>
                <a:spcPts val="1000"/>
              </a:spcAft>
              <a:buFont typeface="+mj-lt"/>
              <a:buAutoNum type="arabicParenR"/>
            </a:pPr>
            <a:r>
              <a:rPr lang="it-IT"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N.A.N. Hanafy</a:t>
            </a:r>
            <a:r>
              <a:rPr lang="it-IT"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Quarta, M.M. Ferraro, L. Dini, C. Nobile, M.L. De Giorgi, S. Carallo, C. Citti, G. Cannazza, R. Rinaldi, G. Giannelli and S. Leporatti.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Polymeric Nano-micelles as Novel cargo-carriers for LY2157299 Liver Cancer Cells Delivery. Nano medicine, 2017 (under correction).</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15000"/>
              </a:lnSpc>
              <a:spcAft>
                <a:spcPts val="1000"/>
              </a:spcAft>
              <a:buFont typeface="+mj-lt"/>
              <a:buAutoNum type="arabicParenR"/>
            </a:pPr>
            <a:r>
              <a:rPr lang="it-IT" sz="1600" b="1" u="sng" dirty="0">
                <a:latin typeface="Times New Roman" panose="02020603050405020304" pitchFamily="18" charset="0"/>
                <a:ea typeface="Times New Roman" panose="02020603050405020304" pitchFamily="18" charset="0"/>
                <a:cs typeface="Times New Roman" panose="02020603050405020304" pitchFamily="18" charset="0"/>
              </a:rPr>
              <a:t>Nemany A. N. Hanafy</a:t>
            </a:r>
            <a:r>
              <a:rPr lang="it-IT" sz="1600" b="1" dirty="0">
                <a:latin typeface="Times New Roman" panose="02020603050405020304" pitchFamily="18" charset="0"/>
                <a:ea typeface="Times New Roman" panose="02020603050405020304" pitchFamily="18" charset="0"/>
                <a:cs typeface="Times New Roman" panose="02020603050405020304" pitchFamily="18" charset="0"/>
              </a:rPr>
              <a:t>, Maria Luisa De Giorgi, Concetta Nobile, Mariafrancesca Cascione, Ross Rinaldi  and Stefano Leporatti</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CaCO</a:t>
            </a:r>
            <a:r>
              <a:rPr lang="en-US" sz="1600" i="1" baseline="-25000" dirty="0">
                <a:latin typeface="Times New Roman" panose="02020603050405020304" pitchFamily="18" charset="0"/>
                <a:ea typeface="Times New Roman" panose="02020603050405020304" pitchFamily="18" charset="0"/>
                <a:cs typeface="Times New Roman" panose="02020603050405020304" pitchFamily="18" charset="0"/>
              </a:rPr>
              <a:t>3</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 rods as chitosan </a:t>
            </a:r>
            <a:r>
              <a:rPr lang="en-US" sz="1600" i="1" dirty="0" err="1">
                <a:latin typeface="Times New Roman" panose="02020603050405020304" pitchFamily="18" charset="0"/>
                <a:ea typeface="Times New Roman" panose="02020603050405020304" pitchFamily="18" charset="0"/>
                <a:cs typeface="Times New Roman" panose="02020603050405020304" pitchFamily="18" charset="0"/>
              </a:rPr>
              <a:t>polygalacturonic</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 acid carriers for </a:t>
            </a:r>
            <a:r>
              <a:rPr lang="en-US" sz="1600" i="1" dirty="0" err="1">
                <a:latin typeface="Times New Roman" panose="02020603050405020304" pitchFamily="18" charset="0"/>
                <a:ea typeface="Times New Roman" panose="02020603050405020304" pitchFamily="18" charset="0"/>
                <a:cs typeface="Times New Roman" panose="02020603050405020304" pitchFamily="18" charset="0"/>
              </a:rPr>
              <a:t>brompyruvic</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 acid delivery</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it-IT"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Science of Advanced Materials Journal.  </a:t>
            </a:r>
            <a:r>
              <a:rPr lang="it-IT"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2016.</a:t>
            </a:r>
            <a:r>
              <a:rPr lang="it-IT"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600" dirty="0">
                <a:solidFill>
                  <a:srgbClr val="2D2C2C"/>
                </a:solidFill>
                <a:latin typeface="Times New Roman" panose="02020603050405020304" pitchFamily="18" charset="0"/>
                <a:ea typeface="Times New Roman" panose="02020603050405020304" pitchFamily="18" charset="0"/>
                <a:cs typeface="Times New Roman" panose="02020603050405020304" pitchFamily="18" charset="0"/>
              </a:rPr>
              <a:t>8(3);514-523.</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15000"/>
              </a:lnSpc>
              <a:spcAft>
                <a:spcPts val="1000"/>
              </a:spcAft>
              <a:buFont typeface="+mj-lt"/>
              <a:buAutoNum type="arabicParenR"/>
            </a:pPr>
            <a:r>
              <a:rPr lang="it-IT" sz="1600" b="1" u="sng" dirty="0">
                <a:latin typeface="Times New Roman" panose="02020603050405020304" pitchFamily="18" charset="0"/>
                <a:ea typeface="Times New Roman" panose="02020603050405020304" pitchFamily="18" charset="0"/>
                <a:cs typeface="Times New Roman" panose="02020603050405020304" pitchFamily="18" charset="0"/>
              </a:rPr>
              <a:t>Nemany A.Hanafy</a:t>
            </a:r>
            <a:r>
              <a:rPr lang="it-IT" sz="1600" b="1" dirty="0">
                <a:latin typeface="Times New Roman" panose="02020603050405020304" pitchFamily="18" charset="0"/>
                <a:ea typeface="Times New Roman" panose="02020603050405020304" pitchFamily="18" charset="0"/>
                <a:cs typeface="Times New Roman" panose="02020603050405020304" pitchFamily="18" charset="0"/>
              </a:rPr>
              <a:t>, Marzia Maria Ferraro, Antonio Gaballo,  Luciana Dini, Vittorianna Tasco, Concetta Nobile, Maria Luisa De Giorgi, Sonia Carallo, Ross Rinaldi and Stefano Leporatti.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Fabrication and Characterization of ALK1fc-Loaded </a:t>
            </a:r>
            <a:r>
              <a:rPr lang="en-US" sz="1600" i="1" dirty="0" err="1">
                <a:latin typeface="Times New Roman" panose="02020603050405020304" pitchFamily="18" charset="0"/>
                <a:ea typeface="Times New Roman" panose="02020603050405020304" pitchFamily="18" charset="0"/>
                <a:cs typeface="Times New Roman" panose="02020603050405020304" pitchFamily="18" charset="0"/>
              </a:rPr>
              <a:t>Fluoro</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-Magnetic Nanoparticles Rods for Inhibiting TGF β1 in HCC</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ca-ES"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RSC Adv</a:t>
            </a:r>
            <a:r>
              <a:rPr lang="ca-E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2016, 6, 48834–48842. </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it-IT" sz="1600" b="1" dirty="0">
                <a:latin typeface="Times New Roman" panose="02020603050405020304" pitchFamily="18" charset="0"/>
                <a:ea typeface="Times New Roman" panose="02020603050405020304" pitchFamily="18" charset="0"/>
                <a:cs typeface="Times New Roman" panose="02020603050405020304" pitchFamily="18" charset="0"/>
              </a:rPr>
              <a:t>Chiara Dionisi, </a:t>
            </a:r>
            <a:r>
              <a:rPr lang="it-IT" sz="1600" b="1" u="sng" dirty="0">
                <a:latin typeface="Times New Roman" panose="02020603050405020304" pitchFamily="18" charset="0"/>
                <a:ea typeface="Times New Roman" panose="02020603050405020304" pitchFamily="18" charset="0"/>
                <a:cs typeface="Times New Roman" panose="02020603050405020304" pitchFamily="18" charset="0"/>
              </a:rPr>
              <a:t>Nemany Hanafy</a:t>
            </a:r>
            <a:r>
              <a:rPr lang="it-IT" sz="1600" b="1" dirty="0">
                <a:latin typeface="Times New Roman" panose="02020603050405020304" pitchFamily="18" charset="0"/>
                <a:ea typeface="Times New Roman" panose="02020603050405020304" pitchFamily="18" charset="0"/>
                <a:cs typeface="Times New Roman" panose="02020603050405020304" pitchFamily="18" charset="0"/>
              </a:rPr>
              <a:t>, Concetta Nobile, Maria Luisa De Giorgi, Ross Rinaldi,Sergio Casciaro, Member, IEEE, Yuri M. Lvov, and Stefano Leporatti</a:t>
            </a:r>
            <a:r>
              <a:rPr lang="it-IT"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ea typeface="Times New Roman" panose="02020603050405020304" pitchFamily="18" charset="0"/>
                <a:cs typeface="Times New Roman" panose="02020603050405020304" pitchFamily="18" charset="0"/>
              </a:rPr>
              <a:t>Halloysite</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 Clay Nanotubes as Carriers for Curcumin: Characterization and Application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Nanotechnology,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IEEE.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2016; 15(5):720-724</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it-IT" sz="1600" b="1" dirty="0">
                <a:latin typeface="Arial" panose="020B0604020202020204" pitchFamily="34" charset="0"/>
                <a:ea typeface="Times New Roman" panose="02020603050405020304" pitchFamily="18" charset="0"/>
                <a:cs typeface="Traditional Arabic" panose="02020603050405020304" pitchFamily="18" charset="-78"/>
              </a:rPr>
              <a:t>C. Buccoliero, D. Consolante, F. Dituri, S. Mancarella</a:t>
            </a:r>
            <a:r>
              <a:rPr lang="it-IT" sz="1600" b="1" u="sng" dirty="0">
                <a:latin typeface="Arial" panose="020B0604020202020204" pitchFamily="34" charset="0"/>
                <a:ea typeface="Times New Roman" panose="02020603050405020304" pitchFamily="18" charset="0"/>
                <a:cs typeface="Traditional Arabic" panose="02020603050405020304" pitchFamily="18" charset="-78"/>
              </a:rPr>
              <a:t>, N. Hanafy</a:t>
            </a:r>
            <a:r>
              <a:rPr lang="it-IT" sz="1600" b="1" dirty="0">
                <a:latin typeface="Arial" panose="020B0604020202020204" pitchFamily="34" charset="0"/>
                <a:ea typeface="Times New Roman" panose="02020603050405020304" pitchFamily="18" charset="0"/>
                <a:cs typeface="Traditional Arabic" panose="02020603050405020304" pitchFamily="18" charset="-78"/>
              </a:rPr>
              <a:t>, A. Mancinelli , P. Trerotoli , S. Leporatti4 , C. Pisano , G. Giannelli</a:t>
            </a:r>
            <a:r>
              <a:rPr lang="it-IT" sz="1600" dirty="0">
                <a:latin typeface="Arial" panose="020B0604020202020204" pitchFamily="34" charset="0"/>
                <a:ea typeface="Times New Roman" panose="02020603050405020304" pitchFamily="18" charset="0"/>
                <a:cs typeface="Traditional Arabic" panose="02020603050405020304" pitchFamily="18" charset="-78"/>
              </a:rPr>
              <a:t> .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FRI-053 A TGF-Β RECEPTOR I KINASE INHIBITOR, GALUNISERTIB (LY2157299) INHIBITS HEPATOCELLULAR CARCINOMA PROGRESSION IN IN VIVO EXPERIMENTAL MODELS.</a:t>
            </a:r>
            <a:r>
              <a:rPr lang="en-US" sz="1600" dirty="0">
                <a:latin typeface="Arial" panose="020B0604020202020204" pitchFamily="34" charset="0"/>
                <a:ea typeface="Times New Roman" panose="02020603050405020304" pitchFamily="18" charset="0"/>
                <a:cs typeface="Traditional Arabic" panose="02020603050405020304" pitchFamily="18" charset="-78"/>
              </a:rPr>
              <a:t> </a:t>
            </a:r>
            <a:r>
              <a:rPr lang="en-US" sz="1600" b="1" dirty="0">
                <a:latin typeface="Arial" panose="020B0604020202020204" pitchFamily="34" charset="0"/>
                <a:ea typeface="Times New Roman" panose="02020603050405020304" pitchFamily="18" charset="0"/>
                <a:cs typeface="Traditional Arabic" panose="02020603050405020304" pitchFamily="18" charset="-78"/>
              </a:rPr>
              <a:t>Journal of Hepatology </a:t>
            </a:r>
            <a:r>
              <a:rPr lang="en-US" sz="1600" dirty="0">
                <a:latin typeface="Arial" panose="020B0604020202020204" pitchFamily="34" charset="0"/>
                <a:ea typeface="Times New Roman" panose="02020603050405020304" pitchFamily="18" charset="0"/>
                <a:cs typeface="Traditional Arabic" panose="02020603050405020304" pitchFamily="18" charset="-78"/>
              </a:rPr>
              <a:t>2016 vol. 64 | S425–S630.</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en-US" sz="1600" b="1" u="sng"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Nemany</a:t>
            </a:r>
            <a:r>
              <a:rPr lang="en-US" sz="1600" b="1" u="sng"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Hanafy</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Concetta Nobile, Maria Luisa De Giorgi , Ross Rinaldi and Stefano </a:t>
            </a:r>
            <a:r>
              <a:rPr lang="en-US" sz="1600" b="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Leporatti</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1600" i="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Control of Colloidal CaCO</a:t>
            </a:r>
            <a:r>
              <a:rPr lang="en-US" sz="1600" i="1" kern="50" baseline="-25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3</a:t>
            </a:r>
            <a:r>
              <a:rPr lang="en-US" sz="1600" i="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suspension by using biodegradable polymers during  fabrication” </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Beni-</a:t>
            </a:r>
            <a:r>
              <a:rPr lang="en-US" sz="1600" b="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Suef</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University Journal of Basic and Applied Sciences</a:t>
            </a:r>
            <a:r>
              <a:rPr lang="en-US" sz="1600"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2015;4: 60-70. </a:t>
            </a:r>
            <a:endParaRPr lang="en-GB" sz="1600" dirty="0">
              <a:effectLst/>
              <a:latin typeface="Times New Roman" panose="02020603050405020304" pitchFamily="18" charset="0"/>
              <a:ea typeface="Times New Roman" panose="02020603050405020304" pitchFamily="18" charset="0"/>
              <a:cs typeface="Traditional Arabic" panose="02020603050405020304" pitchFamily="18" charset="-78"/>
            </a:endParaRPr>
          </a:p>
        </p:txBody>
      </p:sp>
      <p:sp>
        <p:nvSpPr>
          <p:cNvPr id="6" name="TextBox 5">
            <a:extLst>
              <a:ext uri="{FF2B5EF4-FFF2-40B4-BE49-F238E27FC236}">
                <a16:creationId xmlns:a16="http://schemas.microsoft.com/office/drawing/2014/main" id="{BA1DBE7B-9B14-41C4-8F8B-D0FFF48FBB30}"/>
              </a:ext>
            </a:extLst>
          </p:cNvPr>
          <p:cNvSpPr txBox="1"/>
          <p:nvPr/>
        </p:nvSpPr>
        <p:spPr>
          <a:xfrm>
            <a:off x="123092" y="0"/>
            <a:ext cx="2892074"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Our Publications </a:t>
            </a:r>
          </a:p>
        </p:txBody>
      </p:sp>
    </p:spTree>
    <p:extLst>
      <p:ext uri="{BB962C8B-B14F-4D97-AF65-F5344CB8AC3E}">
        <p14:creationId xmlns:p14="http://schemas.microsoft.com/office/powerpoint/2010/main" val="4014856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686634-F331-4839-B3A3-968CC462F342}"/>
              </a:ext>
            </a:extLst>
          </p:cNvPr>
          <p:cNvSpPr/>
          <p:nvPr/>
        </p:nvSpPr>
        <p:spPr>
          <a:xfrm>
            <a:off x="165468" y="140677"/>
            <a:ext cx="11588261" cy="9660080"/>
          </a:xfrm>
          <a:prstGeom prst="rect">
            <a:avLst/>
          </a:prstGeom>
        </p:spPr>
        <p:txBody>
          <a:bodyPr wrap="square">
            <a:spAutoFit/>
          </a:bodyPr>
          <a:lstStyle/>
          <a:p>
            <a:pPr lvl="0" algn="just">
              <a:lnSpc>
                <a:spcPct val="150000"/>
              </a:lnSpc>
              <a:spcAft>
                <a:spcPts val="1000"/>
              </a:spcAft>
            </a:pPr>
            <a:r>
              <a:rPr lang="en-US" sz="1600" b="1" u="sng"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8)  N.A.N. Hanafy</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M.L. De Giorgi, C. Nobile, G. </a:t>
            </a:r>
            <a:r>
              <a:rPr lang="en-US" sz="1600" b="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Giannelli</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 </a:t>
            </a:r>
            <a:r>
              <a:rPr lang="en-US" sz="1600" b="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Quarta</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 </a:t>
            </a:r>
            <a:r>
              <a:rPr lang="en-US" sz="1600" b="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Leporatti</a:t>
            </a:r>
            <a:r>
              <a:rPr lang="en-US" sz="1600"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P0253: </a:t>
            </a:r>
            <a:r>
              <a:rPr lang="en-US" sz="1600" i="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Inhibition of glycolysis by using </a:t>
            </a:r>
            <a:r>
              <a:rPr lang="en-US" sz="1600" i="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nanolipid</a:t>
            </a:r>
            <a:r>
              <a:rPr lang="en-US" sz="1600" i="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i="1" kern="5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bromopyruvic</a:t>
            </a:r>
            <a:r>
              <a:rPr lang="en-US" sz="1600" i="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chitosan carrier is a promising tool to prevent HCC invasiveness</a:t>
            </a:r>
            <a:r>
              <a:rPr lang="en-US" sz="1600"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b="1"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Journal of Hepatology</a:t>
            </a:r>
            <a:r>
              <a:rPr lang="en-US" sz="1600" kern="5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2015; 62: S401.</a:t>
            </a:r>
            <a:endParaRPr lang="en-GB" sz="1600" kern="50" dirty="0">
              <a:latin typeface="Times New Roman" panose="02020603050405020304" pitchFamily="18" charset="0"/>
              <a:ea typeface="Arial" panose="020B0604020202020204" pitchFamily="34" charset="0"/>
              <a:cs typeface="Traditional Arabic" panose="02020603050405020304" pitchFamily="18" charset="-78"/>
            </a:endParaRPr>
          </a:p>
          <a:p>
            <a:pPr lvl="0" algn="just">
              <a:lnSpc>
                <a:spcPct val="150000"/>
              </a:lnSpc>
              <a:spcAft>
                <a:spcPts val="1000"/>
              </a:spcAft>
            </a:pPr>
            <a:r>
              <a:rPr lang="en-GB" sz="1600" b="1" u="sng" kern="50" dirty="0">
                <a:solidFill>
                  <a:srgbClr val="000000"/>
                </a:solidFill>
                <a:latin typeface="Times New Roman" panose="02020603050405020304" pitchFamily="18" charset="0"/>
                <a:ea typeface="Times New Roman" panose="02020603050405020304" pitchFamily="18" charset="0"/>
                <a:cs typeface="Traditional Arabic" panose="02020603050405020304" pitchFamily="18" charset="-78"/>
              </a:rPr>
              <a:t>9) </a:t>
            </a:r>
            <a:r>
              <a:rPr lang="en-US" sz="1600" b="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Nemany</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Hanafy</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Concetta Nobile, Maria Luisa De Giorgi, Bhavna Ran, Yuan Cao, Gianluigi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Giannelli</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and Stefano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Leporatti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LY2157299-Loaded Carriers Inhibiting Wound Healing in Hepatocellular Carcinoma.</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Journal of Biotechnology</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Special Issue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EuroBiotech</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abstract, published, 2014.</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lvl="0" algn="just">
              <a:lnSpc>
                <a:spcPct val="150000"/>
              </a:lnSpc>
              <a:spcAft>
                <a:spcPts val="1000"/>
              </a:spcAft>
            </a:pPr>
            <a:r>
              <a:rPr lang="en-GB" sz="1600" b="1" dirty="0">
                <a:solidFill>
                  <a:srgbClr val="000000"/>
                </a:solidFill>
                <a:latin typeface="Times New Roman" panose="02020603050405020304" pitchFamily="18" charset="0"/>
                <a:ea typeface="Times New Roman" panose="02020603050405020304" pitchFamily="18" charset="0"/>
                <a:cs typeface="Traditional Arabic" panose="02020603050405020304" pitchFamily="18" charset="-78"/>
              </a:rPr>
              <a:t>10)  </a:t>
            </a:r>
            <a:r>
              <a:rPr lang="en-US" sz="1600" b="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Nemany</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Hanafy</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Concetta Nobile, Maria Luisa De Giorgi, and Stefano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Leporatti</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Curcumin bio\</a:t>
            </a:r>
            <a:r>
              <a:rPr lang="en-US" sz="16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nano</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-template for building layer by layer capsules</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Nanomedicine conference</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latin typeface="TimesNewRomanPS-BoldMT"/>
                <a:ea typeface="Calibri" panose="020F0502020204030204" pitchFamily="34" charset="0"/>
                <a:cs typeface="TimesNewRomanPS-BoldMT"/>
              </a:rPr>
              <a:t>Mod. S5 Rev. 3 del 24/07/2014. </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408940" algn="just">
              <a:lnSpc>
                <a:spcPct val="150000"/>
              </a:lnSpc>
              <a:spcAft>
                <a:spcPts val="1000"/>
              </a:spcAft>
            </a:pPr>
            <a:r>
              <a:rPr lang="en-US" sz="16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rPr>
              <a:t>http://www.iss.it/binary/tesa/cont/Modulo_S5.Programma_Convegno_Rev3_Nanomedicine_17_19_settembre_2014_1.pdf</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lvl="0" algn="just">
              <a:lnSpc>
                <a:spcPct val="150000"/>
              </a:lnSpc>
              <a:spcAft>
                <a:spcPts val="1000"/>
              </a:spcAft>
            </a:pP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11) del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Mercato</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L.L.,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Leporatti</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Ferraro,M</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u="sng"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Hanafy,N.A</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Rinaldi,R</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Parak</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W.J.,  </a:t>
            </a:r>
            <a:r>
              <a:rPr lang="en-US" sz="1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Carregal</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-Romero, S</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Multilayer Polyelectrolyte Capsules for Sensing and Drug Delivery: Fundamentals and Application</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submitted 2014 by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Pan Stanford Publishing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Pte</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Ltd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3"/>
              </a:rPr>
              <a:t>www.panstanford.com</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50000"/>
              </a:lnSpc>
              <a:spcAft>
                <a:spcPts val="1000"/>
              </a:spcAft>
            </a:pP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Other Publications </a:t>
            </a:r>
            <a:endParaRPr lang="en-GB" sz="1600" b="1" u="sng"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4"/>
              </a:rPr>
              <a:t>SAFER</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A.M., </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5"/>
              </a:rPr>
              <a:t>M. AFZAL</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,M., </a:t>
            </a: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Hanafy, N.A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6"/>
              </a:rPr>
              <a:t>SOSAMMA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,O., and </a:t>
            </a:r>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hlinkClick r:id="rId7"/>
              </a:rPr>
              <a:t> MOUSA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,S.A.</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Green tea extract therapy diminishes hepatic fibrosis mediated by dual exposure to carbon tetrachloride and ethanol: A histopathological study</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EXPERIMENTAL AND THERAPEUTIC MEDICINE, 2015;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9: 787-794.</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en-US" sz="1600" b="1" kern="1800" dirty="0">
                <a:latin typeface="Times New Roman" panose="02020603050405020304" pitchFamily="18" charset="0"/>
                <a:ea typeface="Cambria" panose="02040503050406030204" pitchFamily="18" charset="0"/>
                <a:cs typeface="Times New Roman" panose="02020603050405020304" pitchFamily="18" charset="0"/>
              </a:rPr>
              <a:t>A.M. Safer</a:t>
            </a:r>
            <a:r>
              <a:rPr lang="en-US" sz="1600" b="1" i="1" kern="1800"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Anindito</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Sen</a:t>
            </a:r>
            <a:r>
              <a:rPr lang="en-US" sz="1600" b="1" dirty="0">
                <a:latin typeface="Times New Roman" panose="02020603050405020304" pitchFamily="18" charset="0"/>
                <a:ea typeface="Cambria" panose="02040503050406030204" pitchFamily="18" charset="0"/>
                <a:cs typeface="Times New Roman" panose="02020603050405020304" pitchFamily="18" charset="0"/>
              </a:rPr>
              <a:t> , </a:t>
            </a:r>
            <a:r>
              <a:rPr lang="en-US" sz="1600" b="1" u="sng" kern="1800" dirty="0" err="1">
                <a:latin typeface="Times New Roman" panose="02020603050405020304" pitchFamily="18" charset="0"/>
                <a:ea typeface="Cambria" panose="02040503050406030204" pitchFamily="18" charset="0"/>
                <a:cs typeface="Times New Roman" panose="02020603050405020304" pitchFamily="18" charset="0"/>
              </a:rPr>
              <a:t>Nemany</a:t>
            </a:r>
            <a:r>
              <a:rPr lang="en-US" sz="1600" b="1" u="sng" kern="1800" dirty="0">
                <a:latin typeface="Times New Roman" panose="02020603050405020304" pitchFamily="18" charset="0"/>
                <a:ea typeface="Cambria" panose="02040503050406030204" pitchFamily="18" charset="0"/>
                <a:cs typeface="Times New Roman" panose="02020603050405020304" pitchFamily="18" charset="0"/>
              </a:rPr>
              <a:t> Hanafy</a:t>
            </a:r>
            <a:r>
              <a:rPr lang="en-US" sz="1600" b="1" baseline="30000"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a:latin typeface="Times New Roman" panose="02020603050405020304" pitchFamily="18" charset="0"/>
                <a:ea typeface="Cambria" panose="02040503050406030204" pitchFamily="18" charset="0"/>
                <a:cs typeface="Times New Roman" panose="02020603050405020304" pitchFamily="18" charset="0"/>
              </a:rPr>
              <a:t> and  Shaker Mousa. </a:t>
            </a:r>
            <a:r>
              <a:rPr lang="en-US" sz="1600" dirty="0">
                <a:latin typeface="Times New Roman" panose="02020603050405020304" pitchFamily="18" charset="0"/>
                <a:ea typeface="Cambria" panose="02040503050406030204" pitchFamily="18" charset="0"/>
                <a:cs typeface="Times New Roman" panose="02020603050405020304" pitchFamily="18" charset="0"/>
              </a:rPr>
              <a:t> </a:t>
            </a:r>
            <a:r>
              <a:rPr lang="en-US" sz="1600" i="1" dirty="0">
                <a:latin typeface="Times New Roman" panose="02020603050405020304" pitchFamily="18" charset="0"/>
                <a:ea typeface="Cambria" panose="02040503050406030204" pitchFamily="18" charset="0"/>
                <a:cs typeface="Times New Roman" panose="02020603050405020304" pitchFamily="18" charset="0"/>
              </a:rPr>
              <a:t>Quantification of the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healing  effect in hepatic fibrosis  induced by Chitosan Nano-encapsulated Green Tea in Rat Model</a:t>
            </a:r>
            <a:r>
              <a:rPr lang="en-US" sz="16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Studied</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 – at Ultrastructural level</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Journal of Nanoscience and Nanotechnology</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2015;</a:t>
            </a:r>
            <a:r>
              <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15:1–7. </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342900" lvl="0" indent="-342900" algn="just">
              <a:lnSpc>
                <a:spcPct val="150000"/>
              </a:lnSpc>
              <a:spcAft>
                <a:spcPts val="1000"/>
              </a:spcAft>
              <a:buFont typeface="+mj-lt"/>
              <a:buAutoNum type="arabicParenR"/>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Abdel Majeed. M. Safer, </a:t>
            </a:r>
            <a:r>
              <a:rPr lang="en-US" sz="1600" b="1" u="sng" dirty="0" err="1">
                <a:latin typeface="Times New Roman" panose="02020603050405020304" pitchFamily="18" charset="0"/>
                <a:ea typeface="Times New Roman" panose="02020603050405020304" pitchFamily="18" charset="0"/>
                <a:cs typeface="Times New Roman" panose="02020603050405020304" pitchFamily="18" charset="0"/>
              </a:rPr>
              <a:t>Nomany</a:t>
            </a: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 Hanafy</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Dhruba</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J.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Bharali</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cs typeface="Times New Roman" panose="02020603050405020304" pitchFamily="18" charset="0"/>
              </a:rPr>
              <a:t>Huadong</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Cui, and Shaker A. Mousa</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Effect of Green Tea Extract Encapsulated Into Chitosan Nanoparticles on Hepatic Fibrosis Collagen Fibers Assessed by Atomic Force Microscopy in Rat Hepatic Fibrosis Model.</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Journal of Nanoscience and Nanotechnology</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2015; 15:1–8. </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marL="90170" algn="just">
              <a:lnSpc>
                <a:spcPct val="115000"/>
              </a:lnSpc>
              <a:spcAft>
                <a:spcPts val="1000"/>
              </a:spcAft>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ea typeface="Times New Roman" panose="02020603050405020304" pitchFamily="18" charset="0"/>
              <a:cs typeface="Traditional Arabic" panose="02020603050405020304" pitchFamily="18" charset="-78"/>
            </a:endParaRPr>
          </a:p>
          <a:p>
            <a:pPr>
              <a:spcAft>
                <a:spcPts val="0"/>
              </a:spcAft>
            </a:pPr>
            <a:r>
              <a:rPr lang="it-IT" sz="1600" dirty="0">
                <a:latin typeface="Times New Roman" panose="02020603050405020304" pitchFamily="18" charset="0"/>
                <a:ea typeface="Times New Roman" panose="02020603050405020304" pitchFamily="18" charset="0"/>
                <a:cs typeface="Traditional Arabic" panose="02020603050405020304" pitchFamily="18" charset="-78"/>
              </a:rPr>
              <a:t> </a:t>
            </a:r>
            <a:endParaRPr lang="en-GB" sz="1600" dirty="0">
              <a:effectLst/>
              <a:latin typeface="Times New Roman" panose="02020603050405020304" pitchFamily="18" charset="0"/>
              <a:ea typeface="Times New Roman" panose="02020603050405020304" pitchFamily="18" charset="0"/>
              <a:cs typeface="Traditional Arabic" panose="02020603050405020304" pitchFamily="18" charset="-78"/>
            </a:endParaRPr>
          </a:p>
        </p:txBody>
      </p:sp>
    </p:spTree>
    <p:extLst>
      <p:ext uri="{BB962C8B-B14F-4D97-AF65-F5344CB8AC3E}">
        <p14:creationId xmlns:p14="http://schemas.microsoft.com/office/powerpoint/2010/main" val="1279536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647BA4-5C6C-4FF1-8F82-F9FCDFE3BE47}"/>
              </a:ext>
            </a:extLst>
          </p:cNvPr>
          <p:cNvSpPr/>
          <p:nvPr/>
        </p:nvSpPr>
        <p:spPr>
          <a:xfrm>
            <a:off x="0" y="436160"/>
            <a:ext cx="11482753" cy="8217634"/>
          </a:xfrm>
          <a:prstGeom prst="rect">
            <a:avLst/>
          </a:prstGeom>
        </p:spPr>
        <p:txBody>
          <a:bodyPr wrap="square">
            <a:spAutoFit/>
          </a:bodyPr>
          <a:lstStyle/>
          <a:p>
            <a:pPr marL="800100" indent="-342900" algn="just">
              <a:spcAft>
                <a:spcPts val="0"/>
              </a:spcAft>
              <a:buFont typeface="Wingdings" panose="05000000000000000000" pitchFamily="2" charset="2"/>
              <a:buChar char="q"/>
            </a:pPr>
            <a:r>
              <a:rPr lang="ca-E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Workshops</a:t>
            </a:r>
          </a:p>
          <a:p>
            <a:pPr marL="457200" algn="just">
              <a:spcAft>
                <a:spcPts val="0"/>
              </a:spcAft>
            </a:pPr>
            <a:endParaRPr lang="ca-ES" sz="24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indent="-342900" algn="just">
              <a:spcAft>
                <a:spcPts val="0"/>
              </a:spcAft>
              <a:buFont typeface="Wingdings" panose="05000000000000000000" pitchFamily="2" charset="2"/>
              <a:buChar char="Ø"/>
            </a:pPr>
            <a:r>
              <a:rPr lang="ca-ES" sz="20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Marie Curie fellowship</a:t>
            </a: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a:p>
            <a:pPr marL="228600" algn="just">
              <a:spcAft>
                <a:spcPts val="0"/>
              </a:spcAft>
            </a:pP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Omics meet translational research</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organized by the Marie Curie ITN action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ITLiver</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IDIBELL and the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Societat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Catalana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Biologia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(SCB) September 25-26th 2013,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Barcelona, Spain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Organizer: Dr. Isabel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Fabregat</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Bellvitge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Biomedical Research Institute (IDIBELL).</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3dimensional (3D) cell cultures and drug discovery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Vienna, Austria</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Organizer: Dr. Wolfgang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Mikulits</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Medical University of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Vienna, 2014</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Intellectual property and commercialization</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LUMC,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Netherlands</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2014 </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Organizer: Dr. Peter ten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Dijke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HCC From Molecular Pathogenesis to Targeted Therapy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Fulda,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Germany, 2015</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Organizer: SFB/TRR77 and Dr. Steven Dooley, University of Heidelberg.</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Management of chronic liver diseases in the clinic</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Bari, Italy. Organizer: Dr. Gianluigi </a:t>
            </a:r>
            <a:r>
              <a:rPr lang="en-US"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Giannelli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University of Bari</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2015</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Department of Internal Medicine (UB).</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indent="-342900" algn="just">
              <a:spcAft>
                <a:spcPts val="0"/>
              </a:spcAft>
              <a:buFont typeface="Wingdings" panose="05000000000000000000" pitchFamily="2" charset="2"/>
              <a:buChar char="Ø"/>
            </a:pPr>
            <a:r>
              <a:rPr lang="ca-ES" sz="20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PhD fellowship  </a:t>
            </a:r>
            <a:endParaRPr lang="en-GB"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National School of Optical Biosensors and Bio photonics</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Otranto, Italy, 2014.</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Workshop entitled “</a:t>
            </a:r>
            <a:r>
              <a:rPr lang="en-US" sz="2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School of Nano medicine</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Location: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Bari, Italy</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December 2-4, 2015.</a:t>
            </a:r>
            <a:endParaRPr lang="en-GB"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181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6338C0-C74B-48C7-9958-F4728769BEC7}"/>
              </a:ext>
            </a:extLst>
          </p:cNvPr>
          <p:cNvGrpSpPr/>
          <p:nvPr/>
        </p:nvGrpSpPr>
        <p:grpSpPr>
          <a:xfrm>
            <a:off x="0" y="102636"/>
            <a:ext cx="11893166" cy="8737644"/>
            <a:chOff x="0" y="102636"/>
            <a:chExt cx="11893166" cy="8737644"/>
          </a:xfrm>
        </p:grpSpPr>
        <p:grpSp>
          <p:nvGrpSpPr>
            <p:cNvPr id="4" name="Group 17">
              <a:extLst>
                <a:ext uri="{FF2B5EF4-FFF2-40B4-BE49-F238E27FC236}">
                  <a16:creationId xmlns:a16="http://schemas.microsoft.com/office/drawing/2014/main" id="{E7AE12D9-F6F0-4F3F-BBC5-2972853F3CAA}"/>
                </a:ext>
              </a:extLst>
            </p:cNvPr>
            <p:cNvGrpSpPr/>
            <p:nvPr/>
          </p:nvGrpSpPr>
          <p:grpSpPr>
            <a:xfrm>
              <a:off x="4141288" y="2549769"/>
              <a:ext cx="7047498" cy="4289317"/>
              <a:chOff x="580699" y="980728"/>
              <a:chExt cx="7920780" cy="4824536"/>
            </a:xfrm>
          </p:grpSpPr>
          <p:pic>
            <p:nvPicPr>
              <p:cNvPr id="5" name="Picture 2" descr="C:\Users\Nomany\Pictures\lecce\metastatic condition.jpg">
                <a:extLst>
                  <a:ext uri="{FF2B5EF4-FFF2-40B4-BE49-F238E27FC236}">
                    <a16:creationId xmlns:a16="http://schemas.microsoft.com/office/drawing/2014/main" id="{A648C8CA-314A-451E-B06D-CE4BD0D673F9}"/>
                  </a:ext>
                </a:extLst>
              </p:cNvPr>
              <p:cNvPicPr preferRelativeResize="0">
                <a:picLocks noChangeArrowheads="1"/>
              </p:cNvPicPr>
              <p:nvPr/>
            </p:nvPicPr>
            <p:blipFill rotWithShape="1">
              <a:blip r:embed="rId2">
                <a:extLst>
                  <a:ext uri="{28A0092B-C50C-407E-A947-70E740481C1C}">
                    <a14:useLocalDpi xmlns:a14="http://schemas.microsoft.com/office/drawing/2010/main" val="0"/>
                  </a:ext>
                </a:extLst>
              </a:blip>
              <a:srcRect l="4362" r="73839" b="64268"/>
              <a:stretch/>
            </p:blipFill>
            <p:spPr bwMode="auto">
              <a:xfrm>
                <a:off x="1312594" y="980728"/>
                <a:ext cx="6499766" cy="48245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1AA797-4133-47FA-B10E-D61B9628ACDC}"/>
                  </a:ext>
                </a:extLst>
              </p:cNvPr>
              <p:cNvSpPr txBox="1"/>
              <p:nvPr/>
            </p:nvSpPr>
            <p:spPr>
              <a:xfrm>
                <a:off x="580699" y="2585508"/>
                <a:ext cx="1446525" cy="345819"/>
              </a:xfrm>
              <a:prstGeom prst="rect">
                <a:avLst/>
              </a:prstGeom>
              <a:noFill/>
            </p:spPr>
            <p:txBody>
              <a:bodyPr wrap="none" rtlCol="0">
                <a:spAutoFit/>
              </a:bodyPr>
              <a:lstStyle/>
              <a:p>
                <a:r>
                  <a:rPr lang="it-IT" b="1" dirty="0">
                    <a:latin typeface="Times New Roman" pitchFamily="18" charset="0"/>
                    <a:cs typeface="Times New Roman" pitchFamily="18" charset="0"/>
                  </a:rPr>
                  <a:t>1-separation </a:t>
                </a:r>
                <a:endParaRPr lang="en-GB"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07B8DA5-A073-4A2B-8D07-90177E9E2936}"/>
                  </a:ext>
                </a:extLst>
              </p:cNvPr>
              <p:cNvSpPr txBox="1"/>
              <p:nvPr/>
            </p:nvSpPr>
            <p:spPr>
              <a:xfrm>
                <a:off x="588957" y="3707740"/>
                <a:ext cx="1352571" cy="345819"/>
              </a:xfrm>
              <a:prstGeom prst="rect">
                <a:avLst/>
              </a:prstGeom>
              <a:noFill/>
            </p:spPr>
            <p:txBody>
              <a:bodyPr wrap="none" rtlCol="0">
                <a:spAutoFit/>
              </a:bodyPr>
              <a:lstStyle/>
              <a:p>
                <a:r>
                  <a:rPr lang="it-IT" b="1" dirty="0">
                    <a:latin typeface="Times New Roman" pitchFamily="18" charset="0"/>
                    <a:cs typeface="Times New Roman" pitchFamily="18" charset="0"/>
                  </a:rPr>
                  <a:t>2-Migration</a:t>
                </a:r>
                <a:endParaRPr lang="en-GB" b="1"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00FAEE2A-2B90-4098-8BE0-297C638ACFE3}"/>
                  </a:ext>
                </a:extLst>
              </p:cNvPr>
              <p:cNvSpPr txBox="1"/>
              <p:nvPr/>
            </p:nvSpPr>
            <p:spPr>
              <a:xfrm>
                <a:off x="580699" y="4756502"/>
                <a:ext cx="1324938" cy="345819"/>
              </a:xfrm>
              <a:prstGeom prst="rect">
                <a:avLst/>
              </a:prstGeom>
              <a:noFill/>
            </p:spPr>
            <p:txBody>
              <a:bodyPr wrap="none" rtlCol="0">
                <a:spAutoFit/>
              </a:bodyPr>
              <a:lstStyle/>
              <a:p>
                <a:r>
                  <a:rPr lang="it-IT" b="1" dirty="0">
                    <a:latin typeface="Times New Roman" pitchFamily="18" charset="0"/>
                    <a:cs typeface="Times New Roman" pitchFamily="18" charset="0"/>
                  </a:rPr>
                  <a:t>3-Diffusion </a:t>
                </a:r>
                <a:endParaRPr lang="en-GB" b="1" dirty="0">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1C06D15-571D-41FA-983E-48A50CD1767B}"/>
                  </a:ext>
                </a:extLst>
              </p:cNvPr>
              <p:cNvSpPr txBox="1"/>
              <p:nvPr/>
            </p:nvSpPr>
            <p:spPr>
              <a:xfrm>
                <a:off x="3851919" y="4294837"/>
                <a:ext cx="1728192" cy="592834"/>
              </a:xfrm>
              <a:prstGeom prst="rect">
                <a:avLst/>
              </a:prstGeom>
              <a:noFill/>
            </p:spPr>
            <p:txBody>
              <a:bodyPr wrap="square" rtlCol="0">
                <a:spAutoFit/>
              </a:bodyPr>
              <a:lstStyle/>
              <a:p>
                <a:r>
                  <a:rPr lang="it-IT" b="1" dirty="0">
                    <a:latin typeface="Times New Roman" pitchFamily="18" charset="0"/>
                    <a:cs typeface="Times New Roman" pitchFamily="18" charset="0"/>
                  </a:rPr>
                  <a:t>4-Movement</a:t>
                </a:r>
              </a:p>
              <a:p>
                <a:r>
                  <a:rPr lang="it-IT" b="1" dirty="0">
                    <a:latin typeface="Times New Roman" pitchFamily="18" charset="0"/>
                    <a:cs typeface="Times New Roman" pitchFamily="18" charset="0"/>
                  </a:rPr>
                  <a:t> </a:t>
                </a:r>
                <a:endParaRPr lang="en-GB" b="1" dirty="0">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0EC7B5F1-B136-40CC-B371-80D6D69C0091}"/>
                  </a:ext>
                </a:extLst>
              </p:cNvPr>
              <p:cNvSpPr txBox="1"/>
              <p:nvPr/>
            </p:nvSpPr>
            <p:spPr>
              <a:xfrm>
                <a:off x="6876256" y="2420888"/>
                <a:ext cx="1224136" cy="592834"/>
              </a:xfrm>
              <a:prstGeom prst="rect">
                <a:avLst/>
              </a:prstGeom>
              <a:noFill/>
            </p:spPr>
            <p:txBody>
              <a:bodyPr wrap="square" rtlCol="0">
                <a:spAutoFit/>
              </a:bodyPr>
              <a:lstStyle/>
              <a:p>
                <a:r>
                  <a:rPr lang="it-IT" b="1" dirty="0">
                    <a:latin typeface="Times New Roman" pitchFamily="18" charset="0"/>
                    <a:cs typeface="Times New Roman" pitchFamily="18" charset="0"/>
                  </a:rPr>
                  <a:t>5-Diffusion </a:t>
                </a:r>
                <a:endParaRPr lang="en-GB" b="1"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60816CA-77E3-4A1C-BED5-434F4027B44C}"/>
                  </a:ext>
                </a:extLst>
              </p:cNvPr>
              <p:cNvSpPr txBox="1"/>
              <p:nvPr/>
            </p:nvSpPr>
            <p:spPr>
              <a:xfrm>
                <a:off x="7092281" y="3707740"/>
                <a:ext cx="1269376" cy="345819"/>
              </a:xfrm>
              <a:prstGeom prst="rect">
                <a:avLst/>
              </a:prstGeom>
              <a:noFill/>
            </p:spPr>
            <p:txBody>
              <a:bodyPr wrap="none" rtlCol="0">
                <a:spAutoFit/>
              </a:bodyPr>
              <a:lstStyle/>
              <a:p>
                <a:r>
                  <a:rPr lang="it-IT" b="1" dirty="0">
                    <a:latin typeface="Times New Roman" pitchFamily="18" charset="0"/>
                    <a:cs typeface="Times New Roman" pitchFamily="18" charset="0"/>
                  </a:rPr>
                  <a:t>6-Tumour  </a:t>
                </a:r>
                <a:endParaRPr lang="en-GB" b="1"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9C0FB708-0098-4ED1-833E-223094595C81}"/>
                  </a:ext>
                </a:extLst>
              </p:cNvPr>
              <p:cNvSpPr txBox="1"/>
              <p:nvPr/>
            </p:nvSpPr>
            <p:spPr>
              <a:xfrm>
                <a:off x="6876256" y="4756502"/>
                <a:ext cx="1625223" cy="345819"/>
              </a:xfrm>
              <a:prstGeom prst="rect">
                <a:avLst/>
              </a:prstGeom>
              <a:noFill/>
            </p:spPr>
            <p:txBody>
              <a:bodyPr wrap="none" rtlCol="0">
                <a:spAutoFit/>
              </a:bodyPr>
              <a:lstStyle/>
              <a:p>
                <a:r>
                  <a:rPr lang="it-IT" b="1" dirty="0">
                    <a:latin typeface="Times New Roman" pitchFamily="18" charset="0"/>
                    <a:cs typeface="Times New Roman" pitchFamily="18" charset="0"/>
                  </a:rPr>
                  <a:t>7-Angiogenesis</a:t>
                </a:r>
                <a:endParaRPr lang="en-GB" b="1" dirty="0">
                  <a:latin typeface="Times New Roman" pitchFamily="18" charset="0"/>
                  <a:cs typeface="Times New Roman" pitchFamily="18" charset="0"/>
                </a:endParaRPr>
              </a:p>
            </p:txBody>
          </p:sp>
        </p:grpSp>
        <p:sp>
          <p:nvSpPr>
            <p:cNvPr id="13" name="Rectangle 12">
              <a:extLst>
                <a:ext uri="{FF2B5EF4-FFF2-40B4-BE49-F238E27FC236}">
                  <a16:creationId xmlns:a16="http://schemas.microsoft.com/office/drawing/2014/main" id="{D1FF715F-3DAB-4A2E-87E7-3F8F713A6937}"/>
                </a:ext>
              </a:extLst>
            </p:cNvPr>
            <p:cNvSpPr/>
            <p:nvPr/>
          </p:nvSpPr>
          <p:spPr>
            <a:xfrm>
              <a:off x="379133" y="8328423"/>
              <a:ext cx="4134465" cy="369332"/>
            </a:xfrm>
            <a:prstGeom prst="rect">
              <a:avLst/>
            </a:prstGeom>
          </p:spPr>
          <p:txBody>
            <a:bodyPr wrap="none">
              <a:spAutoFit/>
            </a:bodyPr>
            <a:lstStyle/>
            <a:p>
              <a:r>
                <a:rPr lang="it-IT" b="1" dirty="0">
                  <a:latin typeface="Arial" panose="020B0604020202020204" pitchFamily="34" charset="0"/>
                  <a:cs typeface="Arial" panose="020B0604020202020204" pitchFamily="34" charset="0"/>
                </a:rPr>
                <a:t>Modification  from Geho et al.,2013  </a:t>
              </a:r>
              <a:endParaRPr lang="en-GB" b="1" dirty="0">
                <a:latin typeface="Arial" panose="020B0604020202020204" pitchFamily="34" charset="0"/>
                <a:cs typeface="Arial" panose="020B0604020202020204" pitchFamily="34" charset="0"/>
              </a:endParaRPr>
            </a:p>
          </p:txBody>
        </p:sp>
        <p:pic>
          <p:nvPicPr>
            <p:cNvPr id="2050" name="Picture 2" descr="نتيجة بحث الصور عن ‪animal hepatocellular carcinoma image‬‏">
              <a:extLst>
                <a:ext uri="{FF2B5EF4-FFF2-40B4-BE49-F238E27FC236}">
                  <a16:creationId xmlns:a16="http://schemas.microsoft.com/office/drawing/2014/main" id="{DC6EF431-92AB-4705-96DD-1D23AB53F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33" y="3962987"/>
              <a:ext cx="3762154" cy="197816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8267FCC-E744-4A72-ACF0-8DC02D45EB38}"/>
                </a:ext>
              </a:extLst>
            </p:cNvPr>
            <p:cNvSpPr txBox="1"/>
            <p:nvPr/>
          </p:nvSpPr>
          <p:spPr>
            <a:xfrm>
              <a:off x="3595380" y="850517"/>
              <a:ext cx="4820102"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Hepatocellular carcinoma </a:t>
              </a:r>
            </a:p>
          </p:txBody>
        </p:sp>
        <p:grpSp>
          <p:nvGrpSpPr>
            <p:cNvPr id="17" name="Group 16">
              <a:extLst>
                <a:ext uri="{FF2B5EF4-FFF2-40B4-BE49-F238E27FC236}">
                  <a16:creationId xmlns:a16="http://schemas.microsoft.com/office/drawing/2014/main" id="{0F9FBD7F-2E7B-4810-BB9E-CCB88A503590}"/>
                </a:ext>
              </a:extLst>
            </p:cNvPr>
            <p:cNvGrpSpPr/>
            <p:nvPr/>
          </p:nvGrpSpPr>
          <p:grpSpPr>
            <a:xfrm>
              <a:off x="0" y="102636"/>
              <a:ext cx="11893166" cy="8737644"/>
              <a:chOff x="-254478" y="100920"/>
              <a:chExt cx="9733322" cy="6658425"/>
            </a:xfrm>
          </p:grpSpPr>
          <p:pic>
            <p:nvPicPr>
              <p:cNvPr id="18" name="Bild 3" descr="Logo IT-Liver variation-1.jpg">
                <a:extLst>
                  <a:ext uri="{FF2B5EF4-FFF2-40B4-BE49-F238E27FC236}">
                    <a16:creationId xmlns:a16="http://schemas.microsoft.com/office/drawing/2014/main" id="{38E9DFA0-A4C2-4532-8D6B-444C1C04A0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0970" y="5709792"/>
                <a:ext cx="1523364"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Bild 4" descr="FP7-peo-RGB.jpg">
                <a:extLst>
                  <a:ext uri="{FF2B5EF4-FFF2-40B4-BE49-F238E27FC236}">
                    <a16:creationId xmlns:a16="http://schemas.microsoft.com/office/drawing/2014/main" id="{111062B6-9BEB-4C37-B1A3-D7CB395893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7670" y="5778617"/>
                <a:ext cx="1206471"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1361E35E-FF56-48F5-BD17-5A8E86FA8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7672" t="53993" r="55568" b="28076"/>
              <a:stretch>
                <a:fillRect/>
              </a:stretch>
            </p:blipFill>
            <p:spPr bwMode="auto">
              <a:xfrm>
                <a:off x="6540362" y="5621473"/>
                <a:ext cx="1567132" cy="1047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Bild 9">
                <a:extLst>
                  <a:ext uri="{FF2B5EF4-FFF2-40B4-BE49-F238E27FC236}">
                    <a16:creationId xmlns:a16="http://schemas.microsoft.com/office/drawing/2014/main" id="{53BFE742-DE57-483F-813A-725A012C313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3523" y="5589693"/>
                <a:ext cx="1115616" cy="1079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 descr="C:\Users\user\AppData\Roaming\Skype\My Skype Received Files\Logo Def NANOTEC.tiff">
                <a:extLst>
                  <a:ext uri="{FF2B5EF4-FFF2-40B4-BE49-F238E27FC236}">
                    <a16:creationId xmlns:a16="http://schemas.microsoft.com/office/drawing/2014/main" id="{F8A46B29-4CFE-4A24-8105-B304DBACCC3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673" t="30154" r="14300" b="34923"/>
              <a:stretch/>
            </p:blipFill>
            <p:spPr bwMode="auto">
              <a:xfrm>
                <a:off x="-254478" y="100920"/>
                <a:ext cx="2264816" cy="63688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174C7A89-426E-4A59-AF5A-DBD5C029A447}"/>
                  </a:ext>
                </a:extLst>
              </p:cNvPr>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35373" y="100920"/>
                <a:ext cx="1443471" cy="1368152"/>
              </a:xfrm>
              <a:prstGeom prst="rect">
                <a:avLst/>
              </a:prstGeom>
              <a:noFill/>
              <a:ln w="63500">
                <a:solidFill>
                  <a:srgbClr val="FFFFFF">
                    <a:alpha val="30196"/>
                  </a:srgbClr>
                </a:solidFill>
                <a:miter lim="800000"/>
                <a:headEnd/>
                <a:tailEnd/>
              </a:ln>
              <a:extLst>
                <a:ext uri="{909E8E84-426E-40dd-AFC4-6F175D3DCCD1}">
                  <a14:hiddenFill xmlns="" xmlns:a14="http://schemas.microsoft.com/office/drawing/2010/main">
                    <a:solidFill>
                      <a:srgbClr val="FFFFFF"/>
                    </a:solidFill>
                  </a14:hiddenFill>
                </a:ext>
              </a:extLst>
            </p:spPr>
          </p:pic>
        </p:grpSp>
      </p:grpSp>
      <p:sp>
        <p:nvSpPr>
          <p:cNvPr id="3" name="TextBox 2">
            <a:extLst>
              <a:ext uri="{FF2B5EF4-FFF2-40B4-BE49-F238E27FC236}">
                <a16:creationId xmlns:a16="http://schemas.microsoft.com/office/drawing/2014/main" id="{9503A23C-1B95-4C98-9114-CD539188F474}"/>
              </a:ext>
            </a:extLst>
          </p:cNvPr>
          <p:cNvSpPr txBox="1"/>
          <p:nvPr/>
        </p:nvSpPr>
        <p:spPr>
          <a:xfrm>
            <a:off x="0" y="912073"/>
            <a:ext cx="1881477"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Background </a:t>
            </a:r>
          </a:p>
        </p:txBody>
      </p:sp>
    </p:spTree>
    <p:extLst>
      <p:ext uri="{BB962C8B-B14F-4D97-AF65-F5344CB8AC3E}">
        <p14:creationId xmlns:p14="http://schemas.microsoft.com/office/powerpoint/2010/main" val="2298831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615712-38BD-426E-BDDB-A92773490F77}"/>
              </a:ext>
            </a:extLst>
          </p:cNvPr>
          <p:cNvSpPr/>
          <p:nvPr/>
        </p:nvSpPr>
        <p:spPr>
          <a:xfrm>
            <a:off x="0" y="0"/>
            <a:ext cx="11999913" cy="8992205"/>
          </a:xfrm>
          <a:prstGeom prst="rect">
            <a:avLst/>
          </a:prstGeom>
        </p:spPr>
        <p:txBody>
          <a:bodyPr wrap="square">
            <a:spAutoFit/>
          </a:bodyPr>
          <a:lstStyle/>
          <a:p>
            <a:pPr marL="800100" indent="-342900" algn="just">
              <a:spcAft>
                <a:spcPts val="0"/>
              </a:spcAft>
              <a:buFont typeface="Wingdings" panose="05000000000000000000" pitchFamily="2" charset="2"/>
              <a:buChar char="q"/>
            </a:pPr>
            <a:r>
              <a:rPr lang="en-GB"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Conferences </a:t>
            </a:r>
          </a:p>
          <a:p>
            <a:pPr marL="457200" algn="just">
              <a:spcAft>
                <a:spcPts val="0"/>
              </a:spcAft>
            </a:pPr>
            <a:r>
              <a:rPr lang="en-GB"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400" dirty="0">
                <a:latin typeface="Arial" panose="020B0604020202020204" pitchFamily="34" charset="0"/>
                <a:cs typeface="Arial" panose="020B0604020202020204" pitchFamily="34" charset="0"/>
              </a:rPr>
              <a:t>1.</a:t>
            </a:r>
            <a:r>
              <a:rPr lang="en-GB" sz="1400" b="1" dirty="0" err="1">
                <a:latin typeface="Arial" panose="020B0604020202020204" pitchFamily="34" charset="0"/>
                <a:cs typeface="Arial" panose="020B0604020202020204" pitchFamily="34" charset="0"/>
              </a:rPr>
              <a:t>Nemany</a:t>
            </a:r>
            <a:r>
              <a:rPr lang="en-GB" sz="1400" b="1" dirty="0">
                <a:latin typeface="Arial" panose="020B0604020202020204" pitchFamily="34" charset="0"/>
                <a:cs typeface="Arial" panose="020B0604020202020204" pitchFamily="34" charset="0"/>
              </a:rPr>
              <a:t> A. Hanafy, Concetta Nobile, Maria Luisa De Giorgi and Stefano </a:t>
            </a:r>
            <a:r>
              <a:rPr lang="en-GB" sz="1400" b="1" dirty="0" err="1">
                <a:latin typeface="Arial" panose="020B0604020202020204" pitchFamily="34" charset="0"/>
                <a:cs typeface="Arial" panose="020B0604020202020204" pitchFamily="34" charset="0"/>
              </a:rPr>
              <a:t>Leporatti</a:t>
            </a:r>
            <a:r>
              <a:rPr lang="en-GB" sz="1400" dirty="0">
                <a:latin typeface="Arial" panose="020B0604020202020204" pitchFamily="34" charset="0"/>
                <a:cs typeface="Arial" panose="020B0604020202020204" pitchFamily="34" charset="0"/>
              </a:rPr>
              <a:t> "Novel multidrug model  carrier  for cancer cells treatment”   “IT-Liver Meeting” and  International Workshop ” 3 Dimensional Cell Cultures and Drug Discovery” </a:t>
            </a:r>
            <a:r>
              <a:rPr lang="en-GB" sz="1400" b="1" dirty="0">
                <a:latin typeface="Arial" panose="020B0604020202020204" pitchFamily="34" charset="0"/>
                <a:cs typeface="Arial" panose="020B0604020202020204" pitchFamily="34" charset="0"/>
              </a:rPr>
              <a:t>Vienna (Austria)</a:t>
            </a:r>
            <a:r>
              <a:rPr lang="en-GB" sz="1400" dirty="0">
                <a:latin typeface="Arial" panose="020B0604020202020204" pitchFamily="34" charset="0"/>
                <a:cs typeface="Arial" panose="020B0604020202020204" pitchFamily="34" charset="0"/>
              </a:rPr>
              <a:t> , 27-28 February 2014 (</a:t>
            </a:r>
            <a:r>
              <a:rPr lang="en-GB" sz="1400" b="1" dirty="0">
                <a:latin typeface="Arial" panose="020B0604020202020204" pitchFamily="34" charset="0"/>
                <a:cs typeface="Arial" panose="020B0604020202020204" pitchFamily="34" charset="0"/>
              </a:rPr>
              <a:t>Poster Communication</a:t>
            </a:r>
            <a:r>
              <a:rPr lang="en-GB" sz="1400" dirty="0">
                <a:latin typeface="Arial" panose="020B0604020202020204" pitchFamily="34" charset="0"/>
                <a:cs typeface="Arial" panose="020B0604020202020204" pitchFamily="34" charset="0"/>
              </a:rPr>
              <a:t>)</a:t>
            </a:r>
          </a:p>
          <a:p>
            <a:pPr algn="just">
              <a:spcAft>
                <a:spcPts val="1000"/>
              </a:spcAft>
            </a:pPr>
            <a:r>
              <a:rPr lang="en-GB"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Nemany</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 Hanafy, Concetta Nobile, Maria Luisa De Giorgi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 Control of Colloidal CaCO</a:t>
            </a:r>
            <a:r>
              <a:rPr lang="en-US" sz="14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suspension during template fabrication by using biodegradable polymers” 2nd International Basic and Applied Sciences (ABAS)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AIN-</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Sokhna</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Egypt</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2-4 April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Oral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3.N. A. Hanafy, C. Nobile, M.L.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DeGiorgi</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and S.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"Encapsulation of curcumin inside carriers doped with poly (acrylic acid)"  BioNanomed2014,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Krems</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(Austria</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26-28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Marzo</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Poster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Topic: Nanomaterials for Biomedical Application</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Nemany A. Hanafy, Concetta Nobile, Maria Luisa De Giorgi, Bhavna Ran, Yuan Cao, Gianluigi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Giannelli</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 LY2157299-Loaded Carriers Inhibiting Wound Healing in Hepatocellular Carcinoma” European Biotechnology Congress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Lecce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15th -18th  May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Oral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Awarded as </a:t>
            </a:r>
            <a:r>
              <a:rPr lang="en-US" sz="14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Third EBTN Best Oral Presentation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5.Nemany A. Hanafy, Concetta Nobile, Maria Luisa De Giorgi,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“Curcumin bio\</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nano</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-template for building layer by layer capsules” Nanomedicine,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Viterbo</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(Italy</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17th-19th September 2014,(</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Oral presentation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6.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Nemany</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 Hanafy, Concetta Nobile, Maria Luisa De Giorgi,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Polymeric Nanocarriers: from Production to Medical application “European Biotechnology Days, Cluj-Napoca/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Romania</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 9 - 11 October,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Oral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7.Nemany A. Hanafy, Concetta Nobile, Maria Luisa De Giorgi,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Novel CaCO</a:t>
            </a:r>
            <a:r>
              <a:rPr lang="en-US" sz="14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rods as templates for producing chitosan-</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polygalacturonic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acid micro/nanotubes and to encapsulate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bromopyurvic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acid“</a:t>
            </a:r>
            <a:r>
              <a:rPr lang="en-GB"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Nanotech. Italy </a:t>
            </a:r>
            <a:r>
              <a:rPr lang="en-GB"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2014, Venice 26-28 November 2014</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8-Nemany A. Hanafy, Concetta Nobile, Maria Luisa De Giorgi, Ross Rinaldi,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"Novel CaCO3 rods as templates for producing chitosan-</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polygalacturonic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acid micro/nanotubes and to encapsulate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bromopyurvic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acid”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NanotechItaly</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2014, Venice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26th-28th November 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Poster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9-Nemany A. Hanafy, Concetta Nobile, Maria Luisa De Giorgi and Stefano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“Encapsulation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of Curcumin inside Carriers Doped with Poly(</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acrilyc</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acid)”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BioNanoMed</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2014,  5th International Congress Nanotechnology, Medicine &amp; Biology 26th- 28th March,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Krems</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2014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Poster Communication</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10-Nemany Hanafy, Chiara Dionisi, Concetta Nobile , Maria Luisa De Giorgi, Ross Rinaldi, Stefano Leporatti</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Nanocarriers for cancer therapy.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CNR meeting, Italy 2015</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1000"/>
              </a:spcAft>
            </a:pP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11-Chiara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Dionisi</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Nemany</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A.N. Hanafy, Viviana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Vergaro</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Yuri M. Lvov and </a:t>
            </a:r>
            <a:r>
              <a:rPr lang="en-US" sz="14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Stefano </a:t>
            </a:r>
            <a:r>
              <a:rPr lang="en-US" sz="1400" b="1" u="sng"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Leporatti</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Halloysite</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Clay Nanotubes as Novel Carriers for Drug Delivery </a:t>
            </a:r>
            <a:r>
              <a:rPr lang="en-US" sz="1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Euroclay</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2015, </a:t>
            </a:r>
            <a:r>
              <a:rPr lang="en-US" sz="1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Edingburgh</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6th -10th July 2015 (</a:t>
            </a:r>
            <a:r>
              <a:rPr lang="en-US"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Keynote Talk</a:t>
            </a:r>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12-Nemany Hanafy, Concetta Nobile, Maria Luisa de Giorgi, Ross Rinaldi, and Stefano Leporatti</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“Nanocarriers per la Nanomedicina” Notte dei Ricercatori, </a:t>
            </a: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Lecce, 2015</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Outreach</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GB" sz="1400" dirty="0">
              <a:latin typeface="Arial" panose="020B0604020202020204" pitchFamily="34" charset="0"/>
              <a:ea typeface="Times New Roman" panose="02020603050405020304" pitchFamily="18" charset="0"/>
              <a:cs typeface="Arial" panose="020B0604020202020204" pitchFamily="34" charset="0"/>
            </a:endParaRPr>
          </a:p>
          <a:p>
            <a:pPr algn="just">
              <a:spcAft>
                <a:spcPts val="600"/>
              </a:spcAft>
            </a:pP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13</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Nemany A. Hanafy, Marzia Maria Ferraro, Antonio Gaballo,  Luciana Dini, Concetta Nobile, Maria Luisa De Giorgi, Sonia Carallo, Ross Rinaldi and Stefano Leporatti</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Fabrication and Characterization of ALK1fc-Loaded Fluoro-Magnetic Nanoparticles for Inhibiting TGF β in Hepatocellular Carcinoma (HCC). </a:t>
            </a:r>
            <a:r>
              <a:rPr lang="it-IT"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School of Nano medicine.Bari/Italy. December 2-4, 2015</a:t>
            </a:r>
            <a:r>
              <a:rPr lang="it-IT"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519561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0" descr="E:\Camera Roll-1\WP_20131005_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73915" y="6011674"/>
            <a:ext cx="3880646" cy="2740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0" name="Picture 10" descr="C:\Users\user\Pictures\New folder\WP_20130926_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614" r="22906" b="11263"/>
          <a:stretch/>
        </p:blipFill>
        <p:spPr bwMode="auto">
          <a:xfrm>
            <a:off x="8106580" y="30512"/>
            <a:ext cx="3479916" cy="579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1" name="TextBox 2"/>
          <p:cNvSpPr txBox="1">
            <a:spLocks noChangeArrowheads="1"/>
          </p:cNvSpPr>
          <p:nvPr/>
        </p:nvSpPr>
        <p:spPr bwMode="auto">
          <a:xfrm>
            <a:off x="10243582" y="27730"/>
            <a:ext cx="1297478" cy="579234"/>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lIns="102715" tIns="51358" rIns="102715" bIns="51358">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it-IT" sz="1545" b="1" i="1" dirty="0">
                <a:solidFill>
                  <a:srgbClr val="FF0000"/>
                </a:solidFill>
                <a:latin typeface="Times New Roman" pitchFamily="18" charset="0"/>
                <a:cs typeface="Times New Roman" pitchFamily="18" charset="0"/>
              </a:rPr>
              <a:t>Prof. Stefano</a:t>
            </a:r>
          </a:p>
          <a:p>
            <a:pPr algn="ctr" eaLnBrk="1" hangingPunct="1"/>
            <a:r>
              <a:rPr lang="it-IT" sz="1545" b="1" i="1" dirty="0">
                <a:solidFill>
                  <a:srgbClr val="FF0000"/>
                </a:solidFill>
                <a:latin typeface="Times New Roman" pitchFamily="18" charset="0"/>
                <a:cs typeface="Times New Roman" pitchFamily="18" charset="0"/>
              </a:rPr>
              <a:t> leporatti </a:t>
            </a:r>
            <a:endParaRPr lang="en-US" sz="1545" b="1" i="1" dirty="0">
              <a:solidFill>
                <a:srgbClr val="FF0000"/>
              </a:solidFill>
              <a:latin typeface="Times New Roman" pitchFamily="18" charset="0"/>
              <a:cs typeface="Times New Roman" pitchFamily="18" charset="0"/>
            </a:endParaRPr>
          </a:p>
        </p:txBody>
      </p:sp>
      <p:sp>
        <p:nvSpPr>
          <p:cNvPr id="29702" name="TextBox 3"/>
          <p:cNvSpPr txBox="1">
            <a:spLocks noChangeArrowheads="1"/>
          </p:cNvSpPr>
          <p:nvPr/>
        </p:nvSpPr>
        <p:spPr bwMode="auto">
          <a:xfrm>
            <a:off x="8073508" y="641460"/>
            <a:ext cx="1606858" cy="341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2715" tIns="51358" rIns="102715" bIns="51358">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sz="1545" b="1" i="1" dirty="0">
                <a:solidFill>
                  <a:srgbClr val="FF0000"/>
                </a:solidFill>
                <a:latin typeface="Times New Roman" pitchFamily="18" charset="0"/>
                <a:cs typeface="Times New Roman" pitchFamily="18" charset="0"/>
              </a:rPr>
              <a:t>Nemany Hanafy </a:t>
            </a:r>
            <a:endParaRPr lang="en-US" sz="1545" b="1" i="1" dirty="0">
              <a:solidFill>
                <a:srgbClr val="FF0000"/>
              </a:solidFill>
              <a:latin typeface="Times New Roman" pitchFamily="18" charset="0"/>
              <a:cs typeface="Times New Roman" pitchFamily="18" charset="0"/>
            </a:endParaRPr>
          </a:p>
        </p:txBody>
      </p:sp>
      <p:sp>
        <p:nvSpPr>
          <p:cNvPr id="4" name="TextBox 3"/>
          <p:cNvSpPr txBox="1"/>
          <p:nvPr/>
        </p:nvSpPr>
        <p:spPr>
          <a:xfrm>
            <a:off x="2413286" y="-54518"/>
            <a:ext cx="2394510" cy="600778"/>
          </a:xfrm>
          <a:prstGeom prst="rect">
            <a:avLst/>
          </a:prstGeom>
        </p:spPr>
        <p:style>
          <a:lnRef idx="2">
            <a:schemeClr val="dk1"/>
          </a:lnRef>
          <a:fillRef idx="1">
            <a:schemeClr val="lt1"/>
          </a:fillRef>
          <a:effectRef idx="0">
            <a:schemeClr val="dk1"/>
          </a:effectRef>
          <a:fontRef idx="minor">
            <a:schemeClr val="dk1"/>
          </a:fontRef>
        </p:style>
        <p:txBody>
          <a:bodyPr wrap="none" lIns="102715" tIns="51358" rIns="102715" bIns="51358">
            <a:spAutoFit/>
          </a:bodyPr>
          <a:lstStyle/>
          <a:p>
            <a:pPr>
              <a:defRPr/>
            </a:pPr>
            <a:r>
              <a:rPr lang="it-IT" sz="3200" b="1" dirty="0">
                <a:latin typeface="Times New Roman" pitchFamily="18" charset="0"/>
                <a:cs typeface="Times New Roman" pitchFamily="18" charset="0"/>
              </a:rPr>
              <a:t>Team  Work</a:t>
            </a:r>
            <a:endParaRPr lang="en-US" sz="3200" b="1" dirty="0">
              <a:latin typeface="Times New Roman" pitchFamily="18" charset="0"/>
              <a:cs typeface="Times New Roman" pitchFamily="18" charset="0"/>
            </a:endParaRPr>
          </a:p>
        </p:txBody>
      </p:sp>
      <p:pic>
        <p:nvPicPr>
          <p:cNvPr id="59400" name="Picture 8" descr="Antonio Gabal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40" y="4972982"/>
            <a:ext cx="1425344" cy="153075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AutoShape 10" descr="Risultati immagini per Luciana Dini italy salento  image"/>
          <p:cNvSpPr>
            <a:spLocks noChangeAspect="1" noChangeArrowheads="1"/>
          </p:cNvSpPr>
          <p:nvPr/>
        </p:nvSpPr>
        <p:spPr bwMode="auto">
          <a:xfrm>
            <a:off x="413426" y="-189572"/>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dirty="0"/>
          </a:p>
        </p:txBody>
      </p:sp>
      <p:pic>
        <p:nvPicPr>
          <p:cNvPr id="60418" name="Picture 2" descr="https://media.licdn.com/mpr/mpr/shrinknp_200_200/p/7/005/09e/30e/27949ab.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1439" y="30512"/>
            <a:ext cx="1552576" cy="16673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5241793" y="1782428"/>
            <a:ext cx="2271254" cy="341476"/>
          </a:xfrm>
          <a:prstGeom prst="rect">
            <a:avLst/>
          </a:prstGeom>
          <a:noFill/>
        </p:spPr>
        <p:txBody>
          <a:bodyPr wrap="square" lIns="102715" tIns="51358" rIns="102715" bIns="51358" rtlCol="0">
            <a:spAutoFit/>
          </a:bodyPr>
          <a:lstStyle/>
          <a:p>
            <a:r>
              <a:rPr lang="en-US" sz="1545" b="1" dirty="0">
                <a:latin typeface="Times New Roman" pitchFamily="18" charset="0"/>
                <a:cs typeface="Times New Roman" pitchFamily="18" charset="0"/>
              </a:rPr>
              <a:t>Prof. Isabel </a:t>
            </a:r>
            <a:r>
              <a:rPr lang="en-US" sz="1545" b="1" dirty="0" err="1">
                <a:latin typeface="Times New Roman" pitchFamily="18" charset="0"/>
                <a:cs typeface="Times New Roman" pitchFamily="18" charset="0"/>
              </a:rPr>
              <a:t>Fabregat</a:t>
            </a:r>
            <a:endParaRPr lang="en-US" sz="1545" b="1" dirty="0">
              <a:latin typeface="Times New Roman" pitchFamily="18" charset="0"/>
              <a:cs typeface="Times New Roman" pitchFamily="18" charset="0"/>
            </a:endParaRPr>
          </a:p>
        </p:txBody>
      </p:sp>
      <p:grpSp>
        <p:nvGrpSpPr>
          <p:cNvPr id="11" name="Group 10"/>
          <p:cNvGrpSpPr/>
          <p:nvPr/>
        </p:nvGrpSpPr>
        <p:grpSpPr>
          <a:xfrm>
            <a:off x="25555" y="575824"/>
            <a:ext cx="7614659" cy="6424642"/>
            <a:chOff x="-369466" y="478076"/>
            <a:chExt cx="6231808" cy="4895825"/>
          </a:xfrm>
        </p:grpSpPr>
        <p:sp>
          <p:nvSpPr>
            <p:cNvPr id="29710" name="TextBox 6"/>
            <p:cNvSpPr txBox="1">
              <a:spLocks noChangeArrowheads="1"/>
            </p:cNvSpPr>
            <p:nvPr/>
          </p:nvSpPr>
          <p:spPr bwMode="auto">
            <a:xfrm>
              <a:off x="-369466" y="3285897"/>
              <a:ext cx="2082994" cy="251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sz="1545" b="1" dirty="0">
                  <a:latin typeface="Times New Roman" pitchFamily="18" charset="0"/>
                  <a:cs typeface="Times New Roman" pitchFamily="18" charset="0"/>
                </a:rPr>
                <a:t>Dr. Maria Luisa De Giorgi</a:t>
              </a:r>
              <a:endParaRPr lang="en-GB" sz="1545" b="1" dirty="0">
                <a:latin typeface="Times New Roman" pitchFamily="18" charset="0"/>
                <a:cs typeface="Times New Roman" pitchFamily="18" charset="0"/>
              </a:endParaRPr>
            </a:p>
          </p:txBody>
        </p:sp>
        <p:grpSp>
          <p:nvGrpSpPr>
            <p:cNvPr id="10" name="Group 9"/>
            <p:cNvGrpSpPr/>
            <p:nvPr/>
          </p:nvGrpSpPr>
          <p:grpSpPr>
            <a:xfrm>
              <a:off x="-276064" y="478076"/>
              <a:ext cx="6138406" cy="4895825"/>
              <a:chOff x="-276064" y="478076"/>
              <a:chExt cx="6138406" cy="4895825"/>
            </a:xfrm>
          </p:grpSpPr>
          <p:pic>
            <p:nvPicPr>
              <p:cNvPr id="29707"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t="16232"/>
              <a:stretch>
                <a:fillRect/>
              </a:stretch>
            </p:blipFill>
            <p:spPr bwMode="auto">
              <a:xfrm>
                <a:off x="1698344" y="3845293"/>
                <a:ext cx="982332" cy="106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t="26729"/>
              <a:stretch>
                <a:fillRect/>
              </a:stretch>
            </p:blipFill>
            <p:spPr bwMode="auto">
              <a:xfrm>
                <a:off x="59518" y="1979397"/>
                <a:ext cx="1021826" cy="132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9" name="TextBox 3"/>
              <p:cNvSpPr txBox="1">
                <a:spLocks noChangeArrowheads="1"/>
              </p:cNvSpPr>
              <p:nvPr/>
            </p:nvSpPr>
            <p:spPr bwMode="auto">
              <a:xfrm>
                <a:off x="1484026" y="4944801"/>
                <a:ext cx="1731973" cy="251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it-IT" sz="1545" b="1" dirty="0">
                    <a:latin typeface="Times New Roman" pitchFamily="18" charset="0"/>
                    <a:cs typeface="Times New Roman" pitchFamily="18" charset="0"/>
                  </a:rPr>
                  <a:t>Dr. Concetta Nobile</a:t>
                </a:r>
                <a:endParaRPr lang="en-GB" sz="1545" dirty="0">
                  <a:latin typeface="Times New Roman" pitchFamily="18" charset="0"/>
                  <a:cs typeface="Times New Roman" pitchFamily="18" charset="0"/>
                </a:endParaRPr>
              </a:p>
            </p:txBody>
          </p:sp>
          <p:pic>
            <p:nvPicPr>
              <p:cNvPr id="29703" name="Picture 2" descr="E:\New folder\Camera Roll\WP_20151009_01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12162" y="3693592"/>
                <a:ext cx="2286604" cy="128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4" name="Picture 13"/>
              <p:cNvPicPr>
                <a:picLocks noChangeAspect="1" noChangeArrowheads="1"/>
              </p:cNvPicPr>
              <p:nvPr/>
            </p:nvPicPr>
            <p:blipFill>
              <a:blip r:embed="rId10"/>
              <a:srcRect/>
              <a:stretch>
                <a:fillRect/>
              </a:stretch>
            </p:blipFill>
            <p:spPr bwMode="auto">
              <a:xfrm>
                <a:off x="2039063" y="478076"/>
                <a:ext cx="1141884" cy="1384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05" name="Rectangle 2"/>
              <p:cNvSpPr>
                <a:spLocks noChangeArrowheads="1"/>
              </p:cNvSpPr>
              <p:nvPr/>
            </p:nvSpPr>
            <p:spPr bwMode="auto">
              <a:xfrm>
                <a:off x="1707212" y="1810312"/>
                <a:ext cx="2141082" cy="28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b="1" dirty="0">
                    <a:latin typeface="Times New Roman" pitchFamily="18" charset="0"/>
                    <a:cs typeface="Times New Roman" pitchFamily="18" charset="0"/>
                  </a:rPr>
                  <a:t>Prof. Rosaria RINALDI </a:t>
                </a:r>
              </a:p>
            </p:txBody>
          </p:sp>
          <p:pic>
            <p:nvPicPr>
              <p:cNvPr id="59394" name="Picture 2" descr="http://ntll.dhitech.it/wp-content/uploads/2015/05/AlessandraQuarta.pn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1454" y="2070136"/>
                <a:ext cx="1207601" cy="1215761"/>
              </a:xfrm>
              <a:prstGeom prst="rect">
                <a:avLst/>
              </a:prstGeom>
              <a:noFill/>
              <a:extLst>
                <a:ext uri="{909E8E84-426E-40dd-AFC4-6F175D3DCCD1}">
                  <a14:hiddenFill xmlns="" xmlns:a14="http://schemas.microsoft.com/office/drawing/2010/main">
                    <a:solidFill>
                      <a:srgbClr val="FFFFFF"/>
                    </a:solidFill>
                  </a14:hiddenFill>
                </a:ext>
              </a:extLst>
            </p:spPr>
          </p:pic>
          <p:pic>
            <p:nvPicPr>
              <p:cNvPr id="59404" name="Picture 12" descr="http://www.nanoitaly.it/nanoitaly/images/ritratti/Dini.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19751" y="1882331"/>
                <a:ext cx="1145942" cy="143593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4421936" y="3285897"/>
                <a:ext cx="1440406" cy="251541"/>
              </a:xfrm>
              <a:prstGeom prst="rect">
                <a:avLst/>
              </a:prstGeom>
              <a:noFill/>
            </p:spPr>
            <p:txBody>
              <a:bodyPr wrap="none" rtlCol="0">
                <a:spAutoFit/>
              </a:bodyPr>
              <a:lstStyle/>
              <a:p>
                <a:r>
                  <a:rPr lang="en-US" sz="1545" b="1" dirty="0">
                    <a:latin typeface="Times New Roman" pitchFamily="18" charset="0"/>
                    <a:cs typeface="Times New Roman" pitchFamily="18" charset="0"/>
                  </a:rPr>
                  <a:t>Prof. Luciana </a:t>
                </a:r>
                <a:r>
                  <a:rPr lang="en-US" sz="1545" b="1" dirty="0" err="1">
                    <a:latin typeface="Times New Roman" pitchFamily="18" charset="0"/>
                    <a:cs typeface="Times New Roman" pitchFamily="18" charset="0"/>
                  </a:rPr>
                  <a:t>Dini</a:t>
                </a:r>
                <a:endParaRPr lang="en-US" sz="1545" b="1" dirty="0">
                  <a:latin typeface="Times New Roman" pitchFamily="18" charset="0"/>
                  <a:cs typeface="Times New Roman" pitchFamily="18" charset="0"/>
                </a:endParaRPr>
              </a:p>
            </p:txBody>
          </p:sp>
          <p:sp>
            <p:nvSpPr>
              <p:cNvPr id="8" name="Rectangle 7"/>
              <p:cNvSpPr/>
              <p:nvPr/>
            </p:nvSpPr>
            <p:spPr>
              <a:xfrm>
                <a:off x="-276064" y="4954041"/>
                <a:ext cx="1760090" cy="251541"/>
              </a:xfrm>
              <a:prstGeom prst="rect">
                <a:avLst/>
              </a:prstGeom>
            </p:spPr>
            <p:txBody>
              <a:bodyPr wrap="square">
                <a:spAutoFit/>
              </a:bodyPr>
              <a:lstStyle/>
              <a:p>
                <a:r>
                  <a:rPr lang="en-US" sz="1545" b="1" dirty="0">
                    <a:latin typeface="Times New Roman" pitchFamily="18" charset="0"/>
                    <a:cs typeface="Times New Roman" pitchFamily="18" charset="0"/>
                  </a:rPr>
                  <a:t>Prof. Antonio  </a:t>
                </a:r>
                <a:r>
                  <a:rPr lang="en-US" sz="1545" b="1" dirty="0" err="1">
                    <a:latin typeface="Times New Roman" pitchFamily="18" charset="0"/>
                    <a:cs typeface="Times New Roman" pitchFamily="18" charset="0"/>
                  </a:rPr>
                  <a:t>Gaballo</a:t>
                </a:r>
                <a:endParaRPr lang="en-US" sz="1545" b="1" dirty="0">
                  <a:latin typeface="Times New Roman" pitchFamily="18" charset="0"/>
                  <a:cs typeface="Times New Roman" pitchFamily="18" charset="0"/>
                </a:endParaRPr>
              </a:p>
            </p:txBody>
          </p:sp>
          <p:sp>
            <p:nvSpPr>
              <p:cNvPr id="9" name="TextBox 8"/>
              <p:cNvSpPr txBox="1"/>
              <p:nvPr/>
            </p:nvSpPr>
            <p:spPr>
              <a:xfrm>
                <a:off x="2002689" y="3313085"/>
                <a:ext cx="1718631" cy="251541"/>
              </a:xfrm>
              <a:prstGeom prst="rect">
                <a:avLst/>
              </a:prstGeom>
              <a:noFill/>
            </p:spPr>
            <p:txBody>
              <a:bodyPr wrap="none" rtlCol="0">
                <a:spAutoFit/>
              </a:bodyPr>
              <a:lstStyle/>
              <a:p>
                <a:r>
                  <a:rPr lang="en-US" sz="1545" b="1" dirty="0">
                    <a:latin typeface="Times New Roman" pitchFamily="18" charset="0"/>
                    <a:cs typeface="Times New Roman" pitchFamily="18" charset="0"/>
                  </a:rPr>
                  <a:t>Dr. Alessandra </a:t>
                </a:r>
                <a:r>
                  <a:rPr lang="en-US" sz="1545" b="1" dirty="0" err="1">
                    <a:latin typeface="Times New Roman" pitchFamily="18" charset="0"/>
                    <a:cs typeface="Times New Roman" pitchFamily="18" charset="0"/>
                  </a:rPr>
                  <a:t>Quarta</a:t>
                </a:r>
                <a:endParaRPr lang="en-US" sz="1545" b="1" dirty="0">
                  <a:latin typeface="Times New Roman" pitchFamily="18" charset="0"/>
                  <a:cs typeface="Times New Roman" pitchFamily="18" charset="0"/>
                </a:endParaRPr>
              </a:p>
            </p:txBody>
          </p:sp>
          <p:sp>
            <p:nvSpPr>
              <p:cNvPr id="3" name="TextBox 2"/>
              <p:cNvSpPr txBox="1"/>
              <p:nvPr/>
            </p:nvSpPr>
            <p:spPr>
              <a:xfrm>
                <a:off x="3224860" y="4941179"/>
                <a:ext cx="2022885" cy="432722"/>
              </a:xfrm>
              <a:prstGeom prst="rect">
                <a:avLst/>
              </a:prstGeom>
              <a:noFill/>
            </p:spPr>
            <p:txBody>
              <a:bodyPr wrap="none" rtlCol="0">
                <a:spAutoFit/>
              </a:bodyPr>
              <a:lstStyle/>
              <a:p>
                <a:r>
                  <a:rPr lang="it-IT" sz="1545" b="1" dirty="0">
                    <a:latin typeface="Times New Roman" pitchFamily="18" charset="0"/>
                    <a:cs typeface="Times New Roman" pitchFamily="18" charset="0"/>
                  </a:rPr>
                  <a:t>Couple: Dr Luigi Carbone </a:t>
                </a:r>
              </a:p>
              <a:p>
                <a:r>
                  <a:rPr lang="it-IT" sz="1545" b="1" dirty="0">
                    <a:latin typeface="Times New Roman" pitchFamily="18" charset="0"/>
                    <a:cs typeface="Times New Roman" pitchFamily="18" charset="0"/>
                  </a:rPr>
                  <a:t>and Betty Perrone</a:t>
                </a:r>
                <a:endParaRPr lang="en-US" sz="1545" b="1" dirty="0">
                  <a:latin typeface="Times New Roman" pitchFamily="18" charset="0"/>
                  <a:cs typeface="Times New Roman" pitchFamily="18" charset="0"/>
                </a:endParaRPr>
              </a:p>
            </p:txBody>
          </p:sp>
        </p:grpSp>
      </p:grpSp>
      <p:pic>
        <p:nvPicPr>
          <p:cNvPr id="22530" name="Picture 2" descr="http://www.it-liver.eu/images/member/grau/giannelli.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5864" y="10419"/>
            <a:ext cx="1353916" cy="1811326"/>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0" y="1783405"/>
            <a:ext cx="2298971" cy="341476"/>
          </a:xfrm>
          <a:prstGeom prst="rect">
            <a:avLst/>
          </a:prstGeom>
          <a:noFill/>
        </p:spPr>
        <p:txBody>
          <a:bodyPr wrap="none" lIns="102715" tIns="51358" rIns="102715" bIns="51358" rtlCol="0">
            <a:spAutoFit/>
          </a:bodyPr>
          <a:lstStyle/>
          <a:p>
            <a:r>
              <a:rPr lang="it-IT" sz="1545" b="1" dirty="0">
                <a:latin typeface="Times New Roman" pitchFamily="18" charset="0"/>
                <a:cs typeface="Times New Roman" pitchFamily="18" charset="0"/>
              </a:rPr>
              <a:t>Prof.</a:t>
            </a:r>
            <a:r>
              <a:rPr lang="en-US" sz="1545" b="1" dirty="0">
                <a:latin typeface="Times New Roman" pitchFamily="18" charset="0"/>
                <a:cs typeface="Times New Roman" pitchFamily="18" charset="0"/>
              </a:rPr>
              <a:t> </a:t>
            </a:r>
            <a:r>
              <a:rPr lang="en-US" sz="1545" b="1" dirty="0" err="1">
                <a:latin typeface="Times New Roman" pitchFamily="18" charset="0"/>
                <a:cs typeface="Times New Roman" pitchFamily="18" charset="0"/>
              </a:rPr>
              <a:t>Gianluigi</a:t>
            </a:r>
            <a:r>
              <a:rPr lang="en-US" sz="1545" b="1" dirty="0">
                <a:latin typeface="Times New Roman" pitchFamily="18" charset="0"/>
                <a:cs typeface="Times New Roman" pitchFamily="18" charset="0"/>
              </a:rPr>
              <a:t> </a:t>
            </a:r>
            <a:r>
              <a:rPr lang="en-US" sz="1545" b="1" dirty="0" err="1">
                <a:latin typeface="Times New Roman" pitchFamily="18" charset="0"/>
                <a:cs typeface="Times New Roman" pitchFamily="18" charset="0"/>
              </a:rPr>
              <a:t>Giannelli</a:t>
            </a:r>
            <a:endParaRPr lang="en-US" sz="1545" b="1" dirty="0">
              <a:latin typeface="Times New Roman" pitchFamily="18" charset="0"/>
              <a:cs typeface="Times New Roman" pitchFamily="18" charset="0"/>
            </a:endParaRPr>
          </a:p>
        </p:txBody>
      </p:sp>
      <p:sp>
        <p:nvSpPr>
          <p:cNvPr id="13" name="AutoShape 8" descr="Risultati immagini per Serena Mancarella image"/>
          <p:cNvSpPr>
            <a:spLocks noChangeAspect="1" noChangeArrowheads="1"/>
          </p:cNvSpPr>
          <p:nvPr/>
        </p:nvSpPr>
        <p:spPr bwMode="auto">
          <a:xfrm>
            <a:off x="599644" y="10420"/>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a:p>
        </p:txBody>
      </p:sp>
      <p:sp>
        <p:nvSpPr>
          <p:cNvPr id="14" name="AutoShape 10" descr="Risultati immagini per Serena Mancarella image"/>
          <p:cNvSpPr>
            <a:spLocks noChangeAspect="1" noChangeArrowheads="1"/>
          </p:cNvSpPr>
          <p:nvPr/>
        </p:nvSpPr>
        <p:spPr bwMode="auto">
          <a:xfrm>
            <a:off x="785858" y="210409"/>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a:p>
        </p:txBody>
      </p:sp>
      <p:sp>
        <p:nvSpPr>
          <p:cNvPr id="15" name="AutoShape 12" descr="Risultati immagini per Serena Mancarella image"/>
          <p:cNvSpPr>
            <a:spLocks noChangeAspect="1" noChangeArrowheads="1"/>
          </p:cNvSpPr>
          <p:nvPr/>
        </p:nvSpPr>
        <p:spPr bwMode="auto">
          <a:xfrm>
            <a:off x="972077" y="410398"/>
            <a:ext cx="372437" cy="39998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02715" tIns="51358" rIns="102715" bIns="51358" numCol="1" anchor="t" anchorCtr="0" compatLnSpc="1">
            <a:prstTxWarp prst="textNoShape">
              <a:avLst/>
            </a:prstTxWarp>
          </a:bodyPr>
          <a:lstStyle/>
          <a:p>
            <a:endParaRPr lang="en-US" sz="2528"/>
          </a:p>
        </p:txBody>
      </p:sp>
      <p:grpSp>
        <p:nvGrpSpPr>
          <p:cNvPr id="17" name="Group 16"/>
          <p:cNvGrpSpPr/>
          <p:nvPr/>
        </p:nvGrpSpPr>
        <p:grpSpPr>
          <a:xfrm>
            <a:off x="5382938" y="7192479"/>
            <a:ext cx="1921537" cy="1336567"/>
            <a:chOff x="4067033" y="5617430"/>
            <a:chExt cx="1572578" cy="1018516"/>
          </a:xfrm>
        </p:grpSpPr>
        <p:pic>
          <p:nvPicPr>
            <p:cNvPr id="22546" name="Picture 18" descr="http://www.it-liver.eu/images/member/grau/malfettone.jpg">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67033" y="5617430"/>
              <a:ext cx="813882" cy="1018516"/>
            </a:xfrm>
            <a:prstGeom prst="rect">
              <a:avLst/>
            </a:prstGeom>
            <a:noFill/>
            <a:extLst>
              <a:ext uri="{909E8E84-426E-40dd-AFC4-6F175D3DCCD1}">
                <a14:hiddenFill xmlns="" xmlns:a14="http://schemas.microsoft.com/office/drawing/2010/main">
                  <a:solidFill>
                    <a:srgbClr val="FFFFFF"/>
                  </a:solidFill>
                </a14:hiddenFill>
              </a:ext>
            </a:extLst>
          </p:spPr>
        </p:pic>
        <p:pic>
          <p:nvPicPr>
            <p:cNvPr id="22548" name="Picture 20" descr="http://www.it-liver.eu/images/member/grau/soukupova.jp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80915" y="5617430"/>
              <a:ext cx="758696" cy="101128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 name="Group 6"/>
          <p:cNvGrpSpPr/>
          <p:nvPr/>
        </p:nvGrpSpPr>
        <p:grpSpPr>
          <a:xfrm>
            <a:off x="554464" y="7244943"/>
            <a:ext cx="3589994" cy="1382070"/>
            <a:chOff x="95534" y="5716911"/>
            <a:chExt cx="2938039" cy="1053193"/>
          </a:xfrm>
        </p:grpSpPr>
        <p:pic>
          <p:nvPicPr>
            <p:cNvPr id="22544" name="Picture 16" descr="https://media.licdn.com/mpr/mpr/shrinknp_200_200/p/4/005/099/00a/3c114f1.jpg">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534" y="5716912"/>
              <a:ext cx="1017953" cy="1017953"/>
            </a:xfrm>
            <a:prstGeom prst="rect">
              <a:avLst/>
            </a:prstGeom>
            <a:noFill/>
            <a:extLst>
              <a:ext uri="{909E8E84-426E-40dd-AFC4-6F175D3DCCD1}">
                <a14:hiddenFill xmlns="" xmlns:a14="http://schemas.microsoft.com/office/drawing/2010/main">
                  <a:solidFill>
                    <a:srgbClr val="FFFFFF"/>
                  </a:solidFill>
                </a14:hiddenFill>
              </a:ext>
            </a:extLst>
          </p:spPr>
        </p:pic>
        <p:pic>
          <p:nvPicPr>
            <p:cNvPr id="22550" name="Picture 22" descr="http://www.it-liver.eu/images/member/grau/yuancao-grau.jpg">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83728" y="5716911"/>
              <a:ext cx="890342" cy="1053193"/>
            </a:xfrm>
            <a:prstGeom prst="rect">
              <a:avLst/>
            </a:prstGeom>
            <a:noFill/>
            <a:extLst>
              <a:ext uri="{909E8E84-426E-40dd-AFC4-6F175D3DCCD1}">
                <a14:hiddenFill xmlns="" xmlns:a14="http://schemas.microsoft.com/office/drawing/2010/main">
                  <a:solidFill>
                    <a:srgbClr val="FFFFFF"/>
                  </a:solidFill>
                </a14:hiddenFill>
              </a:ext>
            </a:extLst>
          </p:spPr>
        </p:pic>
        <p:pic>
          <p:nvPicPr>
            <p:cNvPr id="22552" name="Picture 24" descr="http://www.it-liver.eu/images/member/grau/rani.jpg">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46890" y="5733256"/>
              <a:ext cx="886683" cy="103160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6" name="TextBox 15"/>
          <p:cNvSpPr txBox="1"/>
          <p:nvPr/>
        </p:nvSpPr>
        <p:spPr>
          <a:xfrm>
            <a:off x="1381391" y="8572896"/>
            <a:ext cx="2592705" cy="492736"/>
          </a:xfrm>
          <a:prstGeom prst="rect">
            <a:avLst/>
          </a:prstGeom>
          <a:noFill/>
        </p:spPr>
        <p:txBody>
          <a:bodyPr wrap="none" lIns="102715" tIns="51358" rIns="102715" bIns="51358" rtlCol="0">
            <a:spAutoFit/>
          </a:bodyPr>
          <a:lstStyle/>
          <a:p>
            <a:r>
              <a:rPr lang="it-IT" sz="2528" b="1" dirty="0">
                <a:latin typeface="Times New Roman" pitchFamily="18" charset="0"/>
                <a:cs typeface="Times New Roman" pitchFamily="18" charset="0"/>
              </a:rPr>
              <a:t>First secondment</a:t>
            </a:r>
            <a:endParaRPr lang="en-US" sz="2528" b="1" dirty="0">
              <a:latin typeface="Times New Roman" pitchFamily="18" charset="0"/>
              <a:cs typeface="Times New Roman" pitchFamily="18" charset="0"/>
            </a:endParaRPr>
          </a:p>
        </p:txBody>
      </p:sp>
      <p:sp>
        <p:nvSpPr>
          <p:cNvPr id="39" name="TextBox 38"/>
          <p:cNvSpPr txBox="1"/>
          <p:nvPr/>
        </p:nvSpPr>
        <p:spPr>
          <a:xfrm>
            <a:off x="5179245" y="8494735"/>
            <a:ext cx="2914909" cy="492736"/>
          </a:xfrm>
          <a:prstGeom prst="rect">
            <a:avLst/>
          </a:prstGeom>
          <a:noFill/>
        </p:spPr>
        <p:txBody>
          <a:bodyPr wrap="none" lIns="102715" tIns="51358" rIns="102715" bIns="51358" rtlCol="0">
            <a:spAutoFit/>
          </a:bodyPr>
          <a:lstStyle/>
          <a:p>
            <a:r>
              <a:rPr lang="it-IT" sz="2528" b="1" dirty="0">
                <a:latin typeface="Times New Roman" pitchFamily="18" charset="0"/>
                <a:cs typeface="Times New Roman" pitchFamily="18" charset="0"/>
              </a:rPr>
              <a:t>Second secondment</a:t>
            </a:r>
            <a:endParaRPr lang="en-US" sz="2528" b="1" dirty="0">
              <a:latin typeface="Times New Roman" pitchFamily="18" charset="0"/>
              <a:cs typeface="Times New Roman" pitchFamily="18" charset="0"/>
            </a:endParaRPr>
          </a:p>
        </p:txBody>
      </p:sp>
    </p:spTree>
    <p:extLst>
      <p:ext uri="{BB962C8B-B14F-4D97-AF65-F5344CB8AC3E}">
        <p14:creationId xmlns:p14="http://schemas.microsoft.com/office/powerpoint/2010/main" val="376377734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4592168" y="437480"/>
            <a:ext cx="3399015" cy="600778"/>
          </a:xfrm>
          <a:prstGeom prst="rect">
            <a:avLst/>
          </a:prstGeom>
          <a:solidFill>
            <a:srgbClr val="08A1D9"/>
          </a:solidFill>
          <a:ln w="38100">
            <a:solidFill>
              <a:schemeClr val="bg1"/>
            </a:solidFill>
            <a:miter lim="800000"/>
            <a:headEnd/>
            <a:tailEnd/>
          </a:ln>
          <a:effectLst>
            <a:outerShdw blurRad="40000" dist="20000" dir="5400000" rotWithShape="0">
              <a:srgbClr val="808080">
                <a:alpha val="37999"/>
              </a:srgbClr>
            </a:outerShdw>
          </a:effectLst>
        </p:spPr>
        <p:txBody>
          <a:bodyPr wrap="none" lIns="102715" tIns="51358" rIns="102715" bIns="51358">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it-IT" sz="3230" b="1" dirty="0">
                <a:solidFill>
                  <a:srgbClr val="FFFFFF"/>
                </a:solidFill>
                <a:latin typeface="Times New Roman" pitchFamily="18" charset="0"/>
                <a:cs typeface="Times New Roman" pitchFamily="18" charset="0"/>
              </a:rPr>
              <a:t>Acknowldegment</a:t>
            </a:r>
            <a:r>
              <a:rPr lang="it-IT" sz="3230" dirty="0">
                <a:solidFill>
                  <a:srgbClr val="FFFFFF"/>
                </a:solidFill>
                <a:latin typeface="Times New Roman" pitchFamily="18" charset="0"/>
                <a:cs typeface="Times New Roman" pitchFamily="18" charset="0"/>
              </a:rPr>
              <a:t> </a:t>
            </a:r>
            <a:endParaRPr lang="en-GB" sz="3230" dirty="0">
              <a:solidFill>
                <a:srgbClr val="FFFFFF"/>
              </a:solidFill>
              <a:latin typeface="Times New Roman" pitchFamily="18" charset="0"/>
              <a:cs typeface="Times New Roman" pitchFamily="18" charset="0"/>
            </a:endParaRPr>
          </a:p>
        </p:txBody>
      </p:sp>
      <p:sp>
        <p:nvSpPr>
          <p:cNvPr id="31750" name="Rettangolo 9"/>
          <p:cNvSpPr>
            <a:spLocks noChangeArrowheads="1"/>
          </p:cNvSpPr>
          <p:nvPr/>
        </p:nvSpPr>
        <p:spPr bwMode="auto">
          <a:xfrm>
            <a:off x="993415" y="2435293"/>
            <a:ext cx="10005333" cy="215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02715" tIns="51358" rIns="102715" bIns="51358">
            <a:spAutoFit/>
          </a:bodyPr>
          <a:lstStyle/>
          <a:p>
            <a:pPr algn="just">
              <a:buFont typeface="Times New Roman" pitchFamily="4" charset="0"/>
              <a:buNone/>
            </a:pPr>
            <a:r>
              <a:rPr lang="en-GB" sz="2668" dirty="0">
                <a:latin typeface="Franklin Gothic Book" pitchFamily="4" charset="0"/>
                <a:cs typeface="Times New Roman" pitchFamily="4" charset="0"/>
              </a:rPr>
              <a:t>Financial support of the REA research grant n° PITN-GA-2012-316549 (IT LIVER) from the People Programme (Marie Curie Actions) of the European Union’s Seventh Framework Programme (FP7/2007-2013) is gratefully acknowledged</a:t>
            </a:r>
            <a:r>
              <a:rPr lang="en-GB" sz="2668" dirty="0">
                <a:latin typeface="Times New Roman" pitchFamily="4" charset="0"/>
                <a:cs typeface="Times New Roman" pitchFamily="4" charset="0"/>
              </a:rPr>
              <a:t>.</a:t>
            </a:r>
          </a:p>
          <a:p>
            <a:pPr algn="just">
              <a:buFont typeface="Times New Roman" pitchFamily="4" charset="0"/>
              <a:buNone/>
            </a:pPr>
            <a:endParaRPr lang="en-GB" sz="2668" dirty="0">
              <a:latin typeface="Times New Roman" pitchFamily="4" charset="0"/>
              <a:cs typeface="Times New Roman" pitchFamily="4" charset="0"/>
            </a:endParaRPr>
          </a:p>
        </p:txBody>
      </p:sp>
      <p:sp>
        <p:nvSpPr>
          <p:cNvPr id="11" name="Rettangolo 10"/>
          <p:cNvSpPr>
            <a:spLocks noChangeArrowheads="1"/>
          </p:cNvSpPr>
          <p:nvPr/>
        </p:nvSpPr>
        <p:spPr bwMode="auto">
          <a:xfrm>
            <a:off x="1909517" y="5285150"/>
            <a:ext cx="8374865" cy="730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2715" tIns="51358" rIns="102715" bIns="51358">
            <a:spAutoFit/>
          </a:bodyPr>
          <a:lstStyle/>
          <a:p>
            <a:pPr algn="just">
              <a:buFont typeface="Times New Roman" pitchFamily="4" charset="0"/>
              <a:buNone/>
            </a:pPr>
            <a:r>
              <a:rPr lang="en-GB" sz="4072" dirty="0">
                <a:latin typeface="Franklin Gothic Book" pitchFamily="4" charset="0"/>
                <a:cs typeface="Times New Roman" pitchFamily="4" charset="0"/>
              </a:rPr>
              <a:t>THANK YOU  FOR YOUR ATTENTION !</a:t>
            </a:r>
            <a:r>
              <a:rPr lang="en-GB" sz="4072" dirty="0">
                <a:latin typeface="Times New Roman" pitchFamily="4" charset="0"/>
                <a:cs typeface="Times New Roman" pitchFamily="4" charset="0"/>
              </a:rPr>
              <a:t>  </a:t>
            </a:r>
          </a:p>
        </p:txBody>
      </p:sp>
      <p:grpSp>
        <p:nvGrpSpPr>
          <p:cNvPr id="12" name="Group 11"/>
          <p:cNvGrpSpPr/>
          <p:nvPr/>
        </p:nvGrpSpPr>
        <p:grpSpPr>
          <a:xfrm>
            <a:off x="0" y="76947"/>
            <a:ext cx="11824794" cy="8858220"/>
            <a:chOff x="-289204" y="-23016"/>
            <a:chExt cx="9677367" cy="6750310"/>
          </a:xfrm>
        </p:grpSpPr>
        <p:pic>
          <p:nvPicPr>
            <p:cNvPr id="13" name="Bild 3" descr="Logo IT-Liver variation-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99571" y="5729032"/>
              <a:ext cx="1523364"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Bild 4" descr="FP7-peo-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204" y="5730676"/>
              <a:ext cx="1206471"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l="27672" t="53993" r="55568" b="28076"/>
            <a:stretch>
              <a:fillRect/>
            </a:stretch>
          </p:blipFill>
          <p:spPr bwMode="auto">
            <a:xfrm>
              <a:off x="2905694" y="5663969"/>
              <a:ext cx="1567132" cy="1047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Bild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2547" y="5648079"/>
              <a:ext cx="1115616" cy="1079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user\AppData\Roaming\Skype\My Skype Received Files\Logo Def NANOTEC.tif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673" t="30154" r="14300" b="34923"/>
            <a:stretch/>
          </p:blipFill>
          <p:spPr bwMode="auto">
            <a:xfrm>
              <a:off x="-163663" y="-10138"/>
              <a:ext cx="3027208" cy="851278"/>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1679" y="-23016"/>
              <a:ext cx="1923048" cy="1350458"/>
            </a:xfrm>
            <a:prstGeom prst="rect">
              <a:avLst/>
            </a:prstGeom>
            <a:noFill/>
            <a:ln w="63500">
              <a:solidFill>
                <a:srgbClr val="FFFFFF">
                  <a:alpha val="30196"/>
                </a:srgbClr>
              </a:solidFill>
              <a:miter lim="800000"/>
              <a:headEnd/>
              <a:tailEnd/>
            </a:ln>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98257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0CD4AA-8DBC-40EE-8EC2-D0C8319C4CF3}"/>
              </a:ext>
            </a:extLst>
          </p:cNvPr>
          <p:cNvGrpSpPr/>
          <p:nvPr/>
        </p:nvGrpSpPr>
        <p:grpSpPr>
          <a:xfrm>
            <a:off x="-16547" y="223406"/>
            <a:ext cx="11985470" cy="8582536"/>
            <a:chOff x="-16547" y="223406"/>
            <a:chExt cx="11985470" cy="8582536"/>
          </a:xfrm>
        </p:grpSpPr>
        <p:pic>
          <p:nvPicPr>
            <p:cNvPr id="4" name="Picture 2" descr="C:\Users\Nomany\Pictures\lecce\cell movement SEM.jpg">
              <a:extLst>
                <a:ext uri="{FF2B5EF4-FFF2-40B4-BE49-F238E27FC236}">
                  <a16:creationId xmlns:a16="http://schemas.microsoft.com/office/drawing/2014/main" id="{C20E0DE9-4DC6-4C02-B152-61CAC2A96C08}"/>
                </a:ext>
              </a:extLst>
            </p:cNvPr>
            <p:cNvPicPr preferRelativeResize="0">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868" y="1271376"/>
              <a:ext cx="4698750" cy="504625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86B63FC-566C-44C0-83F4-99521C1F4920}"/>
                </a:ext>
              </a:extLst>
            </p:cNvPr>
            <p:cNvSpPr/>
            <p:nvPr/>
          </p:nvSpPr>
          <p:spPr>
            <a:xfrm>
              <a:off x="-16547" y="6866950"/>
              <a:ext cx="5938189" cy="1938992"/>
            </a:xfrm>
            <a:prstGeom prst="rect">
              <a:avLst/>
            </a:prstGeom>
          </p:spPr>
          <p:txBody>
            <a:bodyPr wrap="square">
              <a:spAutoFit/>
            </a:bodyPr>
            <a:lstStyle/>
            <a:p>
              <a:pPr algn="just"/>
              <a:r>
                <a:rPr lang="it-IT" sz="2000" dirty="0">
                  <a:latin typeface="Times New Roman" pitchFamily="18" charset="0"/>
                  <a:cs typeface="Times New Roman" pitchFamily="18" charset="0"/>
                </a:rPr>
                <a:t>Cell takes rounded shape (A),  then  psedudopodia are formed like protrusion (B) .Cytoplasm is extended (C ),(D) and  takes shell shape (D), cytoskeleton  remodels forming rod connected structure  extended from nucleus and cover all cytoplasm (E) finally the cells  are attached together to form colony (F)  </a:t>
              </a:r>
              <a:endParaRPr lang="en-GB" sz="2000" dirty="0">
                <a:latin typeface="Times New Roman" pitchFamily="18" charset="0"/>
                <a:cs typeface="Times New Roman" pitchFamily="18" charset="0"/>
              </a:endParaRPr>
            </a:p>
          </p:txBody>
        </p:sp>
        <p:grpSp>
          <p:nvGrpSpPr>
            <p:cNvPr id="14" name="Group 13">
              <a:extLst>
                <a:ext uri="{FF2B5EF4-FFF2-40B4-BE49-F238E27FC236}">
                  <a16:creationId xmlns:a16="http://schemas.microsoft.com/office/drawing/2014/main" id="{31490535-1167-415F-819A-4C76269340E8}"/>
                </a:ext>
              </a:extLst>
            </p:cNvPr>
            <p:cNvGrpSpPr/>
            <p:nvPr/>
          </p:nvGrpSpPr>
          <p:grpSpPr>
            <a:xfrm>
              <a:off x="5990593" y="3473308"/>
              <a:ext cx="5978330" cy="2669035"/>
              <a:chOff x="29656" y="2132856"/>
              <a:chExt cx="10447000" cy="3888432"/>
            </a:xfrm>
          </p:grpSpPr>
          <p:pic>
            <p:nvPicPr>
              <p:cNvPr id="31" name="Picture 2" descr="E:\backup2013\It-Liver Project\Electron microscope\Nuova cartella\10-50-1\move\Captured DAPI new 3.jpg">
                <a:extLst>
                  <a:ext uri="{FF2B5EF4-FFF2-40B4-BE49-F238E27FC236}">
                    <a16:creationId xmlns:a16="http://schemas.microsoft.com/office/drawing/2014/main" id="{CC603D49-1EB4-404B-9151-ECFB82EBE5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56" y="2132856"/>
                <a:ext cx="5184576" cy="388843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3" descr="E:\backup2013\It-Liver Project\Electron microscope\Nuova cartella\10-50-1\move\Multichannel new 3.jpg">
                <a:extLst>
                  <a:ext uri="{FF2B5EF4-FFF2-40B4-BE49-F238E27FC236}">
                    <a16:creationId xmlns:a16="http://schemas.microsoft.com/office/drawing/2014/main" id="{1BC231B5-A5A8-4DF0-AE6F-0B9EC0BA29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2132856"/>
                <a:ext cx="5184576" cy="388843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5" name="Straight Arrow Connector 34">
                <a:extLst>
                  <a:ext uri="{FF2B5EF4-FFF2-40B4-BE49-F238E27FC236}">
                    <a16:creationId xmlns:a16="http://schemas.microsoft.com/office/drawing/2014/main" id="{7169B201-E291-45D4-B783-86B961A48F78}"/>
                  </a:ext>
                </a:extLst>
              </p:cNvPr>
              <p:cNvCxnSpPr/>
              <p:nvPr/>
            </p:nvCxnSpPr>
            <p:spPr>
              <a:xfrm>
                <a:off x="7380312" y="2378115"/>
                <a:ext cx="360040" cy="31483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A0CB7C3-84A5-4B9B-A84F-28207E088E63}"/>
                  </a:ext>
                </a:extLst>
              </p:cNvPr>
              <p:cNvCxnSpPr/>
              <p:nvPr/>
            </p:nvCxnSpPr>
            <p:spPr>
              <a:xfrm flipH="1" flipV="1">
                <a:off x="6300192" y="2615305"/>
                <a:ext cx="504056" cy="852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3D30FDF-7505-4ED9-AC7F-FB19BC6E9389}"/>
                  </a:ext>
                </a:extLst>
              </p:cNvPr>
              <p:cNvCxnSpPr/>
              <p:nvPr/>
            </p:nvCxnSpPr>
            <p:spPr>
              <a:xfrm flipH="1" flipV="1">
                <a:off x="8244408" y="3284984"/>
                <a:ext cx="360040" cy="14401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2" descr="E:\Camera Roll-6\WP_20140509_011.jpg">
              <a:extLst>
                <a:ext uri="{FF2B5EF4-FFF2-40B4-BE49-F238E27FC236}">
                  <a16:creationId xmlns:a16="http://schemas.microsoft.com/office/drawing/2014/main" id="{7D3A28DB-257E-467C-94D3-9BC2839A4ECC}"/>
                </a:ext>
              </a:extLst>
            </p:cNvPr>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19862" y="1204425"/>
              <a:ext cx="2952191" cy="2133433"/>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E:\backup2013\It-Liver Project\Electron microscope\5 may 14\sample 1 contro cell_7.tif">
              <a:extLst>
                <a:ext uri="{FF2B5EF4-FFF2-40B4-BE49-F238E27FC236}">
                  <a16:creationId xmlns:a16="http://schemas.microsoft.com/office/drawing/2014/main" id="{2E842454-6411-4261-87F0-FE3E4C2AFE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630" y="1204425"/>
              <a:ext cx="2810342" cy="222679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9F13361-73D9-4FBE-A552-99A2FCDC9529}"/>
                </a:ext>
              </a:extLst>
            </p:cNvPr>
            <p:cNvGrpSpPr/>
            <p:nvPr/>
          </p:nvGrpSpPr>
          <p:grpSpPr>
            <a:xfrm>
              <a:off x="8968687" y="6174795"/>
              <a:ext cx="2961169" cy="2220877"/>
              <a:chOff x="8968687" y="6174795"/>
              <a:chExt cx="2961169" cy="2220877"/>
            </a:xfrm>
          </p:grpSpPr>
          <p:pic>
            <p:nvPicPr>
              <p:cNvPr id="39" name="Picture 5" descr="E:\backup2013\It-Liver Project\Electron microscope\23 june 14\capsules drug 1_10.tif">
                <a:extLst>
                  <a:ext uri="{FF2B5EF4-FFF2-40B4-BE49-F238E27FC236}">
                    <a16:creationId xmlns:a16="http://schemas.microsoft.com/office/drawing/2014/main" id="{3CBD10D7-C278-448A-88F5-2EE8431FD2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8687" y="6174795"/>
                <a:ext cx="2961169" cy="222087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DBF18F-4428-403A-A551-F988C73466DE}"/>
                  </a:ext>
                </a:extLst>
              </p:cNvPr>
              <p:cNvSpPr/>
              <p:nvPr/>
            </p:nvSpPr>
            <p:spPr>
              <a:xfrm>
                <a:off x="9723152" y="6866950"/>
                <a:ext cx="1495833" cy="9694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CEB3B09A-254E-4575-A15E-865EC303AE84}"/>
                </a:ext>
              </a:extLst>
            </p:cNvPr>
            <p:cNvGrpSpPr/>
            <p:nvPr/>
          </p:nvGrpSpPr>
          <p:grpSpPr>
            <a:xfrm>
              <a:off x="6020606" y="6165392"/>
              <a:ext cx="2903366" cy="2177525"/>
              <a:chOff x="6020606" y="6165392"/>
              <a:chExt cx="2903366" cy="2177525"/>
            </a:xfrm>
          </p:grpSpPr>
          <p:pic>
            <p:nvPicPr>
              <p:cNvPr id="38" name="Picture 2" descr="E:\backup2013\It-Liver Project\Electron microscope\23 june 14\control 1 _2.tif">
                <a:extLst>
                  <a:ext uri="{FF2B5EF4-FFF2-40B4-BE49-F238E27FC236}">
                    <a16:creationId xmlns:a16="http://schemas.microsoft.com/office/drawing/2014/main" id="{41C59007-B968-4670-9DFF-B0F5AF302C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0606" y="6165392"/>
                <a:ext cx="2903366" cy="2177525"/>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B5DB844-5A92-415B-B663-29443595FBC5}"/>
                  </a:ext>
                </a:extLst>
              </p:cNvPr>
              <p:cNvSpPr/>
              <p:nvPr/>
            </p:nvSpPr>
            <p:spPr>
              <a:xfrm>
                <a:off x="6656884" y="7214893"/>
                <a:ext cx="1495833" cy="96949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8A9A9250-6D6D-4270-8122-0C091D290A3C}"/>
                </a:ext>
              </a:extLst>
            </p:cNvPr>
            <p:cNvSpPr txBox="1"/>
            <p:nvPr/>
          </p:nvSpPr>
          <p:spPr>
            <a:xfrm>
              <a:off x="2855243" y="223406"/>
              <a:ext cx="4754828" cy="523220"/>
            </a:xfrm>
            <a:prstGeom prst="rect">
              <a:avLst/>
            </a:prstGeom>
            <a:noFill/>
          </p:spPr>
          <p:txBody>
            <a:bodyPr wrap="none" rtlCol="0">
              <a:spAutoFit/>
            </a:bodyPr>
            <a:lstStyle/>
            <a:p>
              <a:r>
                <a:rPr lang="en-GB" sz="2800" b="1" dirty="0">
                  <a:latin typeface="Times New Roman" panose="02020603050405020304" pitchFamily="18" charset="0"/>
                  <a:cs typeface="Times New Roman" panose="02020603050405020304" pitchFamily="18" charset="0"/>
                </a:rPr>
                <a:t>Phenotype alteration of HCC </a:t>
              </a:r>
            </a:p>
          </p:txBody>
        </p:sp>
      </p:grpSp>
    </p:spTree>
    <p:extLst>
      <p:ext uri="{BB962C8B-B14F-4D97-AF65-F5344CB8AC3E}">
        <p14:creationId xmlns:p14="http://schemas.microsoft.com/office/powerpoint/2010/main" val="15372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E39CA3-D65A-4557-A6DD-32C5EE7FD6A7}"/>
              </a:ext>
            </a:extLst>
          </p:cNvPr>
          <p:cNvGrpSpPr/>
          <p:nvPr/>
        </p:nvGrpSpPr>
        <p:grpSpPr>
          <a:xfrm>
            <a:off x="67662" y="2146451"/>
            <a:ext cx="6025179" cy="4944786"/>
            <a:chOff x="402979" y="1011193"/>
            <a:chExt cx="8712439" cy="6115562"/>
          </a:xfrm>
        </p:grpSpPr>
        <p:sp>
          <p:nvSpPr>
            <p:cNvPr id="5" name="TextBox 4">
              <a:extLst>
                <a:ext uri="{FF2B5EF4-FFF2-40B4-BE49-F238E27FC236}">
                  <a16:creationId xmlns:a16="http://schemas.microsoft.com/office/drawing/2014/main" id="{7A0D59A2-0818-4727-ADA9-E8A4164749DA}"/>
                </a:ext>
              </a:extLst>
            </p:cNvPr>
            <p:cNvSpPr txBox="1"/>
            <p:nvPr/>
          </p:nvSpPr>
          <p:spPr>
            <a:xfrm>
              <a:off x="5849902" y="2038497"/>
              <a:ext cx="1985975" cy="799363"/>
            </a:xfrm>
            <a:prstGeom prst="rect">
              <a:avLst/>
            </a:prstGeom>
            <a:noFill/>
          </p:spPr>
          <p:txBody>
            <a:bodyPr wrap="square" rtlCol="0">
              <a:spAutoFit/>
            </a:bodyPr>
            <a:lstStyle/>
            <a:p>
              <a:r>
                <a:rPr lang="it-IT" dirty="0">
                  <a:latin typeface="Times New Roman" pitchFamily="18" charset="0"/>
                  <a:cs typeface="Times New Roman" pitchFamily="18" charset="0"/>
                </a:rPr>
                <a:t>Tight  Junction </a:t>
              </a:r>
              <a:endParaRPr lang="en-GB"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B875FD80-057A-415C-820B-A1EA97406438}"/>
                </a:ext>
              </a:extLst>
            </p:cNvPr>
            <p:cNvSpPr txBox="1"/>
            <p:nvPr/>
          </p:nvSpPr>
          <p:spPr>
            <a:xfrm>
              <a:off x="3223564" y="2239245"/>
              <a:ext cx="1892347" cy="345819"/>
            </a:xfrm>
            <a:prstGeom prst="rect">
              <a:avLst/>
            </a:prstGeom>
            <a:noFill/>
          </p:spPr>
          <p:txBody>
            <a:bodyPr wrap="none" rtlCol="0">
              <a:spAutoFit/>
            </a:bodyPr>
            <a:lstStyle/>
            <a:p>
              <a:r>
                <a:rPr lang="it-IT" dirty="0" err="1">
                  <a:latin typeface="Times New Roman" pitchFamily="18" charset="0"/>
                  <a:cs typeface="Times New Roman" pitchFamily="18" charset="0"/>
                </a:rPr>
                <a:t>Adherent</a:t>
              </a:r>
              <a:r>
                <a:rPr lang="it-IT" dirty="0">
                  <a:latin typeface="Times New Roman" pitchFamily="18" charset="0"/>
                  <a:cs typeface="Times New Roman" pitchFamily="18" charset="0"/>
                </a:rPr>
                <a:t> Junction </a:t>
              </a:r>
              <a:endParaRPr lang="en-GB"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FF19E47-4722-4764-B215-F65EFAA37A76}"/>
                </a:ext>
              </a:extLst>
            </p:cNvPr>
            <p:cNvSpPr txBox="1"/>
            <p:nvPr/>
          </p:nvSpPr>
          <p:spPr>
            <a:xfrm>
              <a:off x="1268262" y="2239245"/>
              <a:ext cx="1391258" cy="345819"/>
            </a:xfrm>
            <a:prstGeom prst="rect">
              <a:avLst/>
            </a:prstGeom>
            <a:noFill/>
          </p:spPr>
          <p:txBody>
            <a:bodyPr wrap="none" rtlCol="0">
              <a:spAutoFit/>
            </a:bodyPr>
            <a:lstStyle/>
            <a:p>
              <a:r>
                <a:rPr lang="it-IT" dirty="0" err="1">
                  <a:latin typeface="Times New Roman" pitchFamily="18" charset="0"/>
                  <a:cs typeface="Times New Roman" pitchFamily="18" charset="0"/>
                </a:rPr>
                <a:t>Desmosomes</a:t>
              </a:r>
              <a:endParaRPr lang="en-GB"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90653F39-E4D8-4AE4-9890-7DCE54A42C1D}"/>
                </a:ext>
              </a:extLst>
            </p:cNvPr>
            <p:cNvSpPr txBox="1"/>
            <p:nvPr/>
          </p:nvSpPr>
          <p:spPr>
            <a:xfrm>
              <a:off x="3261711" y="2692019"/>
              <a:ext cx="2917168" cy="456779"/>
            </a:xfrm>
            <a:prstGeom prst="rect">
              <a:avLst/>
            </a:prstGeom>
            <a:noFill/>
          </p:spPr>
          <p:txBody>
            <a:bodyPr wrap="square" rtlCol="0">
              <a:spAutoFit/>
            </a:bodyPr>
            <a:lstStyle/>
            <a:p>
              <a:r>
                <a:rPr lang="it-IT" dirty="0">
                  <a:latin typeface="Times New Roman" pitchFamily="18" charset="0"/>
                  <a:cs typeface="Times New Roman" pitchFamily="18" charset="0"/>
                </a:rPr>
                <a:t>Down- </a:t>
              </a:r>
              <a:r>
                <a:rPr lang="it-IT" dirty="0" err="1">
                  <a:latin typeface="Times New Roman" pitchFamily="18" charset="0"/>
                  <a:cs typeface="Times New Roman" pitchFamily="18" charset="0"/>
                </a:rPr>
                <a:t>regulation</a:t>
              </a:r>
              <a:r>
                <a:rPr lang="it-IT" dirty="0">
                  <a:latin typeface="Times New Roman" pitchFamily="18" charset="0"/>
                  <a:cs typeface="Times New Roman" pitchFamily="18" charset="0"/>
                </a:rPr>
                <a:t> </a:t>
              </a:r>
              <a:endParaRPr lang="en-GB"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2D52D36B-5918-48B6-8298-5904CEF79DD6}"/>
                </a:ext>
              </a:extLst>
            </p:cNvPr>
            <p:cNvSpPr/>
            <p:nvPr/>
          </p:nvSpPr>
          <p:spPr>
            <a:xfrm>
              <a:off x="5636175" y="1011193"/>
              <a:ext cx="1866210" cy="106143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GB" dirty="0" err="1">
                  <a:latin typeface="Times New Roman" pitchFamily="18" charset="0"/>
                  <a:cs typeface="Times New Roman" pitchFamily="18" charset="0"/>
                </a:rPr>
                <a:t>Claudin</a:t>
              </a:r>
              <a:r>
                <a:rPr lang="en-GB" dirty="0">
                  <a:latin typeface="Times New Roman" pitchFamily="18" charset="0"/>
                  <a:cs typeface="Times New Roman" pitchFamily="18" charset="0"/>
                </a:rPr>
                <a:t>	                                                                                        </a:t>
              </a:r>
            </a:p>
            <a:p>
              <a:r>
                <a:rPr lang="en-GB" dirty="0" err="1">
                  <a:latin typeface="Times New Roman" pitchFamily="18" charset="0"/>
                  <a:cs typeface="Times New Roman" pitchFamily="18" charset="0"/>
                </a:rPr>
                <a:t>Occludin</a:t>
              </a:r>
              <a:endParaRPr lang="en-GB" dirty="0">
                <a:latin typeface="Times New Roman" pitchFamily="18" charset="0"/>
                <a:cs typeface="Times New Roman" pitchFamily="18" charset="0"/>
              </a:endParaRPr>
            </a:p>
            <a:p>
              <a:r>
                <a:rPr lang="en-GB" dirty="0" err="1"/>
                <a:t>zonula</a:t>
              </a:r>
              <a:endParaRPr lang="en-GB" dirty="0"/>
            </a:p>
          </p:txBody>
        </p:sp>
        <p:sp>
          <p:nvSpPr>
            <p:cNvPr id="10" name="TextBox 9">
              <a:extLst>
                <a:ext uri="{FF2B5EF4-FFF2-40B4-BE49-F238E27FC236}">
                  <a16:creationId xmlns:a16="http://schemas.microsoft.com/office/drawing/2014/main" id="{63DC7863-1C72-4BF7-ABCA-E3375EA45CA6}"/>
                </a:ext>
              </a:extLst>
            </p:cNvPr>
            <p:cNvSpPr txBox="1"/>
            <p:nvPr/>
          </p:nvSpPr>
          <p:spPr>
            <a:xfrm>
              <a:off x="3261711" y="1765558"/>
              <a:ext cx="1831553" cy="45677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a:latin typeface="Times New Roman" pitchFamily="18" charset="0"/>
                  <a:cs typeface="Times New Roman" pitchFamily="18" charset="0"/>
                </a:rPr>
                <a:t>E-Cadherin</a:t>
              </a:r>
              <a:endParaRPr lang="en-GB" dirty="0"/>
            </a:p>
          </p:txBody>
        </p:sp>
        <p:sp>
          <p:nvSpPr>
            <p:cNvPr id="11" name="TextBox 10">
              <a:extLst>
                <a:ext uri="{FF2B5EF4-FFF2-40B4-BE49-F238E27FC236}">
                  <a16:creationId xmlns:a16="http://schemas.microsoft.com/office/drawing/2014/main" id="{97BD6F0F-6CD9-498B-8C83-556D910C0C9E}"/>
                </a:ext>
              </a:extLst>
            </p:cNvPr>
            <p:cNvSpPr txBox="1"/>
            <p:nvPr/>
          </p:nvSpPr>
          <p:spPr>
            <a:xfrm>
              <a:off x="778021" y="1345059"/>
              <a:ext cx="2371740" cy="7993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dirty="0" err="1"/>
                <a:t>Desmoplakin</a:t>
              </a:r>
              <a:endParaRPr lang="it-IT" dirty="0"/>
            </a:p>
            <a:p>
              <a:r>
                <a:rPr lang="it-IT" dirty="0" err="1"/>
                <a:t>Plakophilin</a:t>
              </a:r>
              <a:endParaRPr lang="en-GB" dirty="0"/>
            </a:p>
          </p:txBody>
        </p:sp>
        <p:sp>
          <p:nvSpPr>
            <p:cNvPr id="12" name="TextBox 11">
              <a:extLst>
                <a:ext uri="{FF2B5EF4-FFF2-40B4-BE49-F238E27FC236}">
                  <a16:creationId xmlns:a16="http://schemas.microsoft.com/office/drawing/2014/main" id="{EA4805FF-3C3B-45BB-9E61-B618ACAFDCA0}"/>
                </a:ext>
              </a:extLst>
            </p:cNvPr>
            <p:cNvSpPr txBox="1"/>
            <p:nvPr/>
          </p:nvSpPr>
          <p:spPr>
            <a:xfrm>
              <a:off x="5849902" y="5603717"/>
              <a:ext cx="2155566" cy="345819"/>
            </a:xfrm>
            <a:prstGeom prst="rect">
              <a:avLst/>
            </a:prstGeom>
            <a:noFill/>
          </p:spPr>
          <p:txBody>
            <a:bodyPr wrap="none" rtlCol="0">
              <a:spAutoFit/>
            </a:bodyPr>
            <a:lstStyle/>
            <a:p>
              <a:r>
                <a:rPr lang="it-IT" dirty="0" err="1"/>
                <a:t>Extracellular</a:t>
              </a:r>
              <a:r>
                <a:rPr lang="it-IT" dirty="0"/>
                <a:t>  </a:t>
              </a:r>
              <a:r>
                <a:rPr lang="it-IT" dirty="0" err="1"/>
                <a:t>changes</a:t>
              </a:r>
              <a:endParaRPr lang="it-IT" dirty="0"/>
            </a:p>
          </p:txBody>
        </p:sp>
        <p:sp>
          <p:nvSpPr>
            <p:cNvPr id="13" name="TextBox 12">
              <a:extLst>
                <a:ext uri="{FF2B5EF4-FFF2-40B4-BE49-F238E27FC236}">
                  <a16:creationId xmlns:a16="http://schemas.microsoft.com/office/drawing/2014/main" id="{67BD586E-B362-48BB-9D57-4165020AA6F9}"/>
                </a:ext>
              </a:extLst>
            </p:cNvPr>
            <p:cNvSpPr txBox="1"/>
            <p:nvPr/>
          </p:nvSpPr>
          <p:spPr>
            <a:xfrm>
              <a:off x="1566352" y="6125241"/>
              <a:ext cx="4304450" cy="45677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dirty="0">
                  <a:latin typeface="Times New Roman" pitchFamily="18" charset="0"/>
                  <a:cs typeface="Times New Roman" pitchFamily="18" charset="0"/>
                </a:rPr>
                <a:t>Actin cytoskeleton filaments  </a:t>
              </a:r>
            </a:p>
          </p:txBody>
        </p:sp>
        <p:sp>
          <p:nvSpPr>
            <p:cNvPr id="14" name="TextBox 13">
              <a:extLst>
                <a:ext uri="{FF2B5EF4-FFF2-40B4-BE49-F238E27FC236}">
                  <a16:creationId xmlns:a16="http://schemas.microsoft.com/office/drawing/2014/main" id="{D0B07C64-EC69-4DDA-B95D-CA64E116173B}"/>
                </a:ext>
              </a:extLst>
            </p:cNvPr>
            <p:cNvSpPr txBox="1"/>
            <p:nvPr/>
          </p:nvSpPr>
          <p:spPr>
            <a:xfrm>
              <a:off x="1835697" y="5603718"/>
              <a:ext cx="3524088" cy="470822"/>
            </a:xfrm>
            <a:prstGeom prst="rect">
              <a:avLst/>
            </a:prstGeom>
            <a:noFill/>
          </p:spPr>
          <p:txBody>
            <a:bodyPr wrap="square" rtlCol="0">
              <a:spAutoFit/>
            </a:bodyPr>
            <a:lstStyle/>
            <a:p>
              <a:r>
                <a:rPr lang="it-IT" dirty="0" err="1"/>
                <a:t>Intracellular</a:t>
              </a:r>
              <a:r>
                <a:rPr lang="it-IT" dirty="0"/>
                <a:t> </a:t>
              </a:r>
              <a:r>
                <a:rPr lang="it-IT" dirty="0" err="1"/>
                <a:t>changes</a:t>
              </a:r>
              <a:endParaRPr lang="en-GB" dirty="0"/>
            </a:p>
          </p:txBody>
        </p:sp>
        <p:sp>
          <p:nvSpPr>
            <p:cNvPr id="15" name="TextBox 14">
              <a:extLst>
                <a:ext uri="{FF2B5EF4-FFF2-40B4-BE49-F238E27FC236}">
                  <a16:creationId xmlns:a16="http://schemas.microsoft.com/office/drawing/2014/main" id="{52D28538-D4B4-4458-B203-4C7F0B65A9AA}"/>
                </a:ext>
              </a:extLst>
            </p:cNvPr>
            <p:cNvSpPr txBox="1"/>
            <p:nvPr/>
          </p:nvSpPr>
          <p:spPr>
            <a:xfrm>
              <a:off x="6590855" y="5984808"/>
              <a:ext cx="2524563" cy="114194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it-IT" dirty="0"/>
                <a:t>MMP</a:t>
              </a:r>
            </a:p>
            <a:p>
              <a:r>
                <a:rPr lang="it-IT" dirty="0" err="1"/>
                <a:t>Collagen</a:t>
              </a:r>
              <a:r>
                <a:rPr lang="it-IT" dirty="0"/>
                <a:t> </a:t>
              </a:r>
              <a:r>
                <a:rPr lang="it-IT" dirty="0" err="1"/>
                <a:t>fibers</a:t>
              </a:r>
              <a:endParaRPr lang="it-IT" dirty="0"/>
            </a:p>
            <a:p>
              <a:r>
                <a:rPr lang="it-IT" dirty="0" err="1"/>
                <a:t>Fibronectin</a:t>
              </a:r>
              <a:r>
                <a:rPr lang="it-IT" dirty="0"/>
                <a:t> </a:t>
              </a:r>
              <a:endParaRPr lang="en-GB" dirty="0"/>
            </a:p>
          </p:txBody>
        </p:sp>
        <p:sp>
          <p:nvSpPr>
            <p:cNvPr id="16" name="TextBox 15">
              <a:extLst>
                <a:ext uri="{FF2B5EF4-FFF2-40B4-BE49-F238E27FC236}">
                  <a16:creationId xmlns:a16="http://schemas.microsoft.com/office/drawing/2014/main" id="{6A0B3AF7-2487-4D91-8E09-AD92150662E6}"/>
                </a:ext>
              </a:extLst>
            </p:cNvPr>
            <p:cNvSpPr txBox="1"/>
            <p:nvPr/>
          </p:nvSpPr>
          <p:spPr>
            <a:xfrm>
              <a:off x="3628382" y="5284564"/>
              <a:ext cx="1560744" cy="345819"/>
            </a:xfrm>
            <a:prstGeom prst="rect">
              <a:avLst/>
            </a:prstGeom>
            <a:noFill/>
          </p:spPr>
          <p:txBody>
            <a:bodyPr wrap="none" rtlCol="0">
              <a:spAutoFit/>
            </a:bodyPr>
            <a:lstStyle/>
            <a:p>
              <a:r>
                <a:rPr lang="it-IT" dirty="0">
                  <a:latin typeface="Times New Roman" pitchFamily="18" charset="0"/>
                  <a:cs typeface="Times New Roman" pitchFamily="18" charset="0"/>
                </a:rPr>
                <a:t>Up- </a:t>
              </a:r>
              <a:r>
                <a:rPr lang="it-IT" dirty="0" err="1">
                  <a:latin typeface="Times New Roman" pitchFamily="18" charset="0"/>
                  <a:cs typeface="Times New Roman" pitchFamily="18" charset="0"/>
                </a:rPr>
                <a:t>regulation</a:t>
              </a:r>
              <a:r>
                <a:rPr lang="it-IT" dirty="0">
                  <a:latin typeface="Times New Roman" pitchFamily="18" charset="0"/>
                  <a:cs typeface="Times New Roman" pitchFamily="18" charset="0"/>
                </a:rPr>
                <a:t> </a:t>
              </a:r>
              <a:endParaRPr lang="en-GB" dirty="0">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id="{FF7F6EFD-AE50-4EC3-90B9-BDBCBED45229}"/>
                </a:ext>
              </a:extLst>
            </p:cNvPr>
            <p:cNvGrpSpPr/>
            <p:nvPr/>
          </p:nvGrpSpPr>
          <p:grpSpPr>
            <a:xfrm>
              <a:off x="402979" y="3244722"/>
              <a:ext cx="8046114" cy="1896902"/>
              <a:chOff x="554826" y="1471974"/>
              <a:chExt cx="8046114" cy="1896902"/>
            </a:xfrm>
          </p:grpSpPr>
          <p:pic>
            <p:nvPicPr>
              <p:cNvPr id="20" name="Picture 2" descr="C:\Users\Nomany\Pictures\lecce\Untitled.jpg">
                <a:extLst>
                  <a:ext uri="{FF2B5EF4-FFF2-40B4-BE49-F238E27FC236}">
                    <a16:creationId xmlns:a16="http://schemas.microsoft.com/office/drawing/2014/main" id="{7CF34039-D9CF-4874-A81D-751E8A43B5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t="14182" r="7834" b="46200"/>
              <a:stretch/>
            </p:blipFill>
            <p:spPr bwMode="auto">
              <a:xfrm>
                <a:off x="554826" y="1471974"/>
                <a:ext cx="8046114" cy="1896902"/>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164821B-3EF4-4181-B63A-0AC7A557749A}"/>
                  </a:ext>
                </a:extLst>
              </p:cNvPr>
              <p:cNvSpPr txBox="1"/>
              <p:nvPr/>
            </p:nvSpPr>
            <p:spPr>
              <a:xfrm>
                <a:off x="3923928" y="1821589"/>
                <a:ext cx="897538" cy="395223"/>
              </a:xfrm>
              <a:prstGeom prst="rect">
                <a:avLst/>
              </a:prstGeom>
              <a:noFill/>
            </p:spPr>
            <p:txBody>
              <a:bodyPr wrap="none" rtlCol="0">
                <a:spAutoFit/>
              </a:bodyPr>
              <a:lstStyle/>
              <a:p>
                <a:r>
                  <a:rPr lang="it-IT" sz="1800" b="1" dirty="0">
                    <a:latin typeface="Times New Roman" pitchFamily="18" charset="0"/>
                    <a:cs typeface="Times New Roman" pitchFamily="18" charset="0"/>
                  </a:rPr>
                  <a:t>TGF</a:t>
                </a:r>
                <a:r>
                  <a:rPr lang="el-GR" sz="1800" b="1" dirty="0">
                    <a:latin typeface="Times New Roman" pitchFamily="18" charset="0"/>
                    <a:cs typeface="Times New Roman" pitchFamily="18" charset="0"/>
                  </a:rPr>
                  <a:t>β</a:t>
                </a:r>
                <a:endParaRPr lang="en-GB" sz="1800" b="1" dirty="0">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23282F26-4B1A-4B28-833D-40241F3C2934}"/>
                  </a:ext>
                </a:extLst>
              </p:cNvPr>
              <p:cNvSpPr txBox="1"/>
              <p:nvPr/>
            </p:nvSpPr>
            <p:spPr>
              <a:xfrm>
                <a:off x="2345791" y="1715281"/>
                <a:ext cx="589885" cy="461093"/>
              </a:xfrm>
              <a:prstGeom prst="rect">
                <a:avLst/>
              </a:prstGeom>
              <a:noFill/>
            </p:spPr>
            <p:txBody>
              <a:bodyPr wrap="none" rtlCol="0">
                <a:spAutoFit/>
              </a:bodyPr>
              <a:lstStyle/>
              <a:p>
                <a:r>
                  <a:rPr lang="it-IT" sz="2200" b="1" dirty="0">
                    <a:latin typeface="Times New Roman" pitchFamily="18" charset="0"/>
                    <a:cs typeface="Times New Roman" pitchFamily="18" charset="0"/>
                  </a:rPr>
                  <a:t>TJ</a:t>
                </a:r>
                <a:endParaRPr lang="en-GB" sz="2200" b="1" dirty="0">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7ED5BBFA-D580-4527-A1A0-0075BBBDF24A}"/>
                  </a:ext>
                </a:extLst>
              </p:cNvPr>
              <p:cNvSpPr txBox="1"/>
              <p:nvPr/>
            </p:nvSpPr>
            <p:spPr>
              <a:xfrm>
                <a:off x="2336974" y="1953202"/>
                <a:ext cx="608307" cy="461093"/>
              </a:xfrm>
              <a:prstGeom prst="rect">
                <a:avLst/>
              </a:prstGeom>
              <a:noFill/>
            </p:spPr>
            <p:txBody>
              <a:bodyPr wrap="none" rtlCol="0">
                <a:spAutoFit/>
              </a:bodyPr>
              <a:lstStyle/>
              <a:p>
                <a:r>
                  <a:rPr lang="it-IT" sz="2200" b="1" dirty="0">
                    <a:latin typeface="Times New Roman" pitchFamily="18" charset="0"/>
                    <a:cs typeface="Times New Roman" pitchFamily="18" charset="0"/>
                  </a:rPr>
                  <a:t>AJ</a:t>
                </a:r>
                <a:endParaRPr lang="en-GB" sz="2200" b="1" dirty="0">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99423649-617D-4D9B-A49B-2F1ABC5CEC25}"/>
                  </a:ext>
                </a:extLst>
              </p:cNvPr>
              <p:cNvSpPr txBox="1"/>
              <p:nvPr/>
            </p:nvSpPr>
            <p:spPr>
              <a:xfrm>
                <a:off x="2345791" y="2189593"/>
                <a:ext cx="626730" cy="461093"/>
              </a:xfrm>
              <a:prstGeom prst="rect">
                <a:avLst/>
              </a:prstGeom>
              <a:noFill/>
            </p:spPr>
            <p:txBody>
              <a:bodyPr wrap="none" rtlCol="0">
                <a:spAutoFit/>
              </a:bodyPr>
              <a:lstStyle/>
              <a:p>
                <a:r>
                  <a:rPr lang="it-IT" sz="2200" b="1" dirty="0">
                    <a:latin typeface="Times New Roman" pitchFamily="18" charset="0"/>
                    <a:cs typeface="Times New Roman" pitchFamily="18" charset="0"/>
                  </a:rPr>
                  <a:t>DS</a:t>
                </a:r>
                <a:endParaRPr lang="en-GB" sz="2200" b="1" dirty="0">
                  <a:latin typeface="Times New Roman" pitchFamily="18" charset="0"/>
                  <a:cs typeface="Times New Roman" pitchFamily="18" charset="0"/>
                </a:endParaRPr>
              </a:p>
            </p:txBody>
          </p:sp>
        </p:grpSp>
        <p:sp>
          <p:nvSpPr>
            <p:cNvPr id="18" name="Right Brace 17">
              <a:extLst>
                <a:ext uri="{FF2B5EF4-FFF2-40B4-BE49-F238E27FC236}">
                  <a16:creationId xmlns:a16="http://schemas.microsoft.com/office/drawing/2014/main" id="{4F94C161-15B2-47EB-A9AB-5B2BDC10D941}"/>
                </a:ext>
              </a:extLst>
            </p:cNvPr>
            <p:cNvSpPr/>
            <p:nvPr/>
          </p:nvSpPr>
          <p:spPr>
            <a:xfrm rot="5400000">
              <a:off x="3789224" y="921974"/>
              <a:ext cx="864096" cy="4451023"/>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latin typeface="Times New Roman" pitchFamily="18" charset="0"/>
                <a:cs typeface="Times New Roman" pitchFamily="18" charset="0"/>
              </a:endParaRPr>
            </a:p>
          </p:txBody>
        </p:sp>
        <p:sp>
          <p:nvSpPr>
            <p:cNvPr id="19" name="Right Brace 18">
              <a:extLst>
                <a:ext uri="{FF2B5EF4-FFF2-40B4-BE49-F238E27FC236}">
                  <a16:creationId xmlns:a16="http://schemas.microsoft.com/office/drawing/2014/main" id="{7C55054C-38C1-43BE-9F4D-8FDE87F0A189}"/>
                </a:ext>
              </a:extLst>
            </p:cNvPr>
            <p:cNvSpPr/>
            <p:nvPr/>
          </p:nvSpPr>
          <p:spPr>
            <a:xfrm rot="16200000">
              <a:off x="3814378" y="2811670"/>
              <a:ext cx="864096" cy="4451023"/>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dirty="0">
                <a:latin typeface="Times New Roman" pitchFamily="18" charset="0"/>
                <a:cs typeface="Times New Roman" pitchFamily="18" charset="0"/>
              </a:endParaRPr>
            </a:p>
          </p:txBody>
        </p:sp>
      </p:grpSp>
      <p:pic>
        <p:nvPicPr>
          <p:cNvPr id="25" name="Picture 24" descr="C:\Documents and Settings\User\My Documents\My Pictures\Active TGF.jpg">
            <a:extLst>
              <a:ext uri="{FF2B5EF4-FFF2-40B4-BE49-F238E27FC236}">
                <a16:creationId xmlns:a16="http://schemas.microsoft.com/office/drawing/2014/main" id="{026FAB46-4453-4C86-B0BD-35AF07B48011}"/>
              </a:ext>
            </a:extLst>
          </p:cNvPr>
          <p:cNvPicPr/>
          <p:nvPr/>
        </p:nvPicPr>
        <p:blipFill rotWithShape="1">
          <a:blip r:embed="rId3" cstate="print"/>
          <a:srcRect t="23313"/>
          <a:stretch/>
        </p:blipFill>
        <p:spPr bwMode="auto">
          <a:xfrm>
            <a:off x="7916891" y="519218"/>
            <a:ext cx="3438579" cy="1112799"/>
          </a:xfrm>
          <a:prstGeom prst="rect">
            <a:avLst/>
          </a:prstGeom>
          <a:noFill/>
          <a:ln w="9525">
            <a:noFill/>
            <a:miter lim="800000"/>
            <a:headEnd/>
            <a:tailEnd/>
          </a:ln>
        </p:spPr>
      </p:pic>
      <p:pic>
        <p:nvPicPr>
          <p:cNvPr id="26" name="Picture 25" descr="C:\Documents and Settings\User\My Documents\My Pictures\TGF receptor structure.jpg">
            <a:extLst>
              <a:ext uri="{FF2B5EF4-FFF2-40B4-BE49-F238E27FC236}">
                <a16:creationId xmlns:a16="http://schemas.microsoft.com/office/drawing/2014/main" id="{C1684821-FF9D-4A42-A104-388802BF09BC}"/>
              </a:ext>
            </a:extLst>
          </p:cNvPr>
          <p:cNvPicPr/>
          <p:nvPr/>
        </p:nvPicPr>
        <p:blipFill>
          <a:blip r:embed="rId4" cstate="print"/>
          <a:srcRect/>
          <a:stretch>
            <a:fillRect/>
          </a:stretch>
        </p:blipFill>
        <p:spPr bwMode="auto">
          <a:xfrm>
            <a:off x="7187364" y="1804911"/>
            <a:ext cx="4135523" cy="2536671"/>
          </a:xfrm>
          <a:prstGeom prst="rect">
            <a:avLst/>
          </a:prstGeom>
          <a:noFill/>
          <a:ln w="9525">
            <a:noFill/>
            <a:miter lim="800000"/>
            <a:headEnd/>
            <a:tailEnd/>
          </a:ln>
        </p:spPr>
      </p:pic>
      <p:pic>
        <p:nvPicPr>
          <p:cNvPr id="37" name="Picture 2" descr="An external file that holds a picture, illustration, etc.&#10;Object name is ijbsv08p0964g03.jpg">
            <a:extLst>
              <a:ext uri="{FF2B5EF4-FFF2-40B4-BE49-F238E27FC236}">
                <a16:creationId xmlns:a16="http://schemas.microsoft.com/office/drawing/2014/main" id="{05DB764F-71E3-4A39-B044-7833CF47B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241" y="4221615"/>
            <a:ext cx="5482070" cy="4230375"/>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2536D9C-3293-4417-9525-750B3433D820}"/>
              </a:ext>
            </a:extLst>
          </p:cNvPr>
          <p:cNvSpPr txBox="1"/>
          <p:nvPr/>
        </p:nvSpPr>
        <p:spPr>
          <a:xfrm>
            <a:off x="6257419" y="6939019"/>
            <a:ext cx="902015" cy="39119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100" dirty="0">
                <a:latin typeface="Times New Roman" pitchFamily="18" charset="0"/>
                <a:cs typeface="Times New Roman" pitchFamily="18" charset="0"/>
              </a:rPr>
              <a:t>Golgi </a:t>
            </a:r>
          </a:p>
          <a:p>
            <a:r>
              <a:rPr lang="it-IT" sz="1100" dirty="0" err="1">
                <a:latin typeface="Times New Roman" pitchFamily="18" charset="0"/>
                <a:cs typeface="Times New Roman" pitchFamily="18" charset="0"/>
              </a:rPr>
              <a:t>Apparatus</a:t>
            </a:r>
            <a:endParaRPr lang="en-GB" sz="1100" dirty="0">
              <a:latin typeface="Times New Roman" pitchFamily="18" charset="0"/>
              <a:cs typeface="Times New Roman" pitchFamily="18" charset="0"/>
            </a:endParaRPr>
          </a:p>
        </p:txBody>
      </p:sp>
      <p:sp>
        <p:nvSpPr>
          <p:cNvPr id="39" name="5-Point Star 7">
            <a:extLst>
              <a:ext uri="{FF2B5EF4-FFF2-40B4-BE49-F238E27FC236}">
                <a16:creationId xmlns:a16="http://schemas.microsoft.com/office/drawing/2014/main" id="{22FEC557-157D-47E3-BD49-8D4C252478A1}"/>
              </a:ext>
            </a:extLst>
          </p:cNvPr>
          <p:cNvSpPr/>
          <p:nvPr/>
        </p:nvSpPr>
        <p:spPr>
          <a:xfrm>
            <a:off x="9856877" y="5962597"/>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40" name="5-Point Star 8">
            <a:extLst>
              <a:ext uri="{FF2B5EF4-FFF2-40B4-BE49-F238E27FC236}">
                <a16:creationId xmlns:a16="http://schemas.microsoft.com/office/drawing/2014/main" id="{1BE6F3F1-71F0-4689-90F4-7FB0F707035B}"/>
              </a:ext>
            </a:extLst>
          </p:cNvPr>
          <p:cNvSpPr/>
          <p:nvPr/>
        </p:nvSpPr>
        <p:spPr>
          <a:xfrm>
            <a:off x="7911752" y="7747089"/>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41" name="5-Point Star 9">
            <a:extLst>
              <a:ext uri="{FF2B5EF4-FFF2-40B4-BE49-F238E27FC236}">
                <a16:creationId xmlns:a16="http://schemas.microsoft.com/office/drawing/2014/main" id="{1A9AF7E7-540D-40FB-9411-73197FF3BA0F}"/>
              </a:ext>
            </a:extLst>
          </p:cNvPr>
          <p:cNvSpPr/>
          <p:nvPr/>
        </p:nvSpPr>
        <p:spPr>
          <a:xfrm>
            <a:off x="6443552" y="6726363"/>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30" name="5-Point Star 12">
            <a:extLst>
              <a:ext uri="{FF2B5EF4-FFF2-40B4-BE49-F238E27FC236}">
                <a16:creationId xmlns:a16="http://schemas.microsoft.com/office/drawing/2014/main" id="{7CDBF5C4-11C1-45AF-80E5-6A992D08CE5C}"/>
              </a:ext>
            </a:extLst>
          </p:cNvPr>
          <p:cNvSpPr/>
          <p:nvPr/>
        </p:nvSpPr>
        <p:spPr>
          <a:xfrm>
            <a:off x="8206442" y="4714310"/>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grpSp>
        <p:nvGrpSpPr>
          <p:cNvPr id="43" name="Group 42">
            <a:extLst>
              <a:ext uri="{FF2B5EF4-FFF2-40B4-BE49-F238E27FC236}">
                <a16:creationId xmlns:a16="http://schemas.microsoft.com/office/drawing/2014/main" id="{87FEF860-1698-46C7-AF15-AFB67496E921}"/>
              </a:ext>
            </a:extLst>
          </p:cNvPr>
          <p:cNvGrpSpPr/>
          <p:nvPr/>
        </p:nvGrpSpPr>
        <p:grpSpPr>
          <a:xfrm>
            <a:off x="7010557" y="4812478"/>
            <a:ext cx="3756897" cy="2518233"/>
            <a:chOff x="7010557" y="4812478"/>
            <a:chExt cx="3756897" cy="2518233"/>
          </a:xfrm>
        </p:grpSpPr>
        <p:sp>
          <p:nvSpPr>
            <p:cNvPr id="32" name="TextBox 31">
              <a:extLst>
                <a:ext uri="{FF2B5EF4-FFF2-40B4-BE49-F238E27FC236}">
                  <a16:creationId xmlns:a16="http://schemas.microsoft.com/office/drawing/2014/main" id="{E11363C6-7DB7-44D1-A746-CC56049D3EFC}"/>
                </a:ext>
              </a:extLst>
            </p:cNvPr>
            <p:cNvSpPr txBox="1"/>
            <p:nvPr/>
          </p:nvSpPr>
          <p:spPr>
            <a:xfrm>
              <a:off x="9763554" y="6190885"/>
              <a:ext cx="812669" cy="237508"/>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sz="1100" b="1" dirty="0">
                  <a:latin typeface="Times New Roman" pitchFamily="18" charset="0"/>
                  <a:cs typeface="Times New Roman" pitchFamily="18" charset="0"/>
                </a:rPr>
                <a:t>pSmad 2&amp;3</a:t>
              </a:r>
              <a:endParaRPr lang="en-US" sz="1100" b="1" dirty="0">
                <a:latin typeface="Times New Roman" pitchFamily="18" charset="0"/>
                <a:cs typeface="Times New Roman" pitchFamily="18" charset="0"/>
              </a:endParaRPr>
            </a:p>
          </p:txBody>
        </p:sp>
        <p:grpSp>
          <p:nvGrpSpPr>
            <p:cNvPr id="28" name="Group 27">
              <a:extLst>
                <a:ext uri="{FF2B5EF4-FFF2-40B4-BE49-F238E27FC236}">
                  <a16:creationId xmlns:a16="http://schemas.microsoft.com/office/drawing/2014/main" id="{F4710BB8-78D6-4455-A257-2ADB23D55ECA}"/>
                </a:ext>
              </a:extLst>
            </p:cNvPr>
            <p:cNvGrpSpPr/>
            <p:nvPr/>
          </p:nvGrpSpPr>
          <p:grpSpPr>
            <a:xfrm>
              <a:off x="7010557" y="4812478"/>
              <a:ext cx="3756897" cy="2518233"/>
              <a:chOff x="7010557" y="4812478"/>
              <a:chExt cx="3756897" cy="2518233"/>
            </a:xfrm>
          </p:grpSpPr>
          <p:sp>
            <p:nvSpPr>
              <p:cNvPr id="29" name="TextBox 28">
                <a:extLst>
                  <a:ext uri="{FF2B5EF4-FFF2-40B4-BE49-F238E27FC236}">
                    <a16:creationId xmlns:a16="http://schemas.microsoft.com/office/drawing/2014/main" id="{30606D5F-BED4-495A-8432-AE01462020B0}"/>
                  </a:ext>
                </a:extLst>
              </p:cNvPr>
              <p:cNvSpPr txBox="1"/>
              <p:nvPr/>
            </p:nvSpPr>
            <p:spPr>
              <a:xfrm>
                <a:off x="8471316" y="4812478"/>
                <a:ext cx="458780" cy="2616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sz="1100" b="1" dirty="0">
                    <a:latin typeface="Times New Roman" pitchFamily="18" charset="0"/>
                    <a:cs typeface="Times New Roman" pitchFamily="18" charset="0"/>
                  </a:rPr>
                  <a:t>P-17</a:t>
                </a:r>
                <a:endParaRPr lang="en-US" sz="1100" b="1" dirty="0">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B007C07F-F5F6-42D8-80A2-CC9D52C1B6C0}"/>
                  </a:ext>
                </a:extLst>
              </p:cNvPr>
              <p:cNvSpPr txBox="1"/>
              <p:nvPr/>
            </p:nvSpPr>
            <p:spPr>
              <a:xfrm>
                <a:off x="9652673" y="5091986"/>
                <a:ext cx="1114781" cy="237508"/>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1100" b="1" dirty="0">
                    <a:latin typeface="Times New Roman" pitchFamily="18" charset="0"/>
                    <a:cs typeface="Times New Roman" pitchFamily="18" charset="0"/>
                  </a:rPr>
                  <a:t>ALK1fc inhibitor</a:t>
                </a:r>
                <a:endParaRPr lang="en-US" sz="1100" b="1"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0FD5DAEE-1C28-4785-A7C5-2FF34339A4B2}"/>
                  </a:ext>
                </a:extLst>
              </p:cNvPr>
              <p:cNvSpPr txBox="1"/>
              <p:nvPr/>
            </p:nvSpPr>
            <p:spPr>
              <a:xfrm>
                <a:off x="7010557" y="7069101"/>
                <a:ext cx="1374094" cy="261610"/>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it-IT" sz="1100" b="1" dirty="0">
                    <a:latin typeface="Times New Roman" pitchFamily="18" charset="0"/>
                    <a:cs typeface="Times New Roman" pitchFamily="18" charset="0"/>
                  </a:rPr>
                  <a:t>SHT-DNA&amp; siRNA</a:t>
                </a:r>
              </a:p>
            </p:txBody>
          </p:sp>
        </p:grpSp>
      </p:grpSp>
      <p:sp>
        <p:nvSpPr>
          <p:cNvPr id="34" name="5-Point Star 16">
            <a:extLst>
              <a:ext uri="{FF2B5EF4-FFF2-40B4-BE49-F238E27FC236}">
                <a16:creationId xmlns:a16="http://schemas.microsoft.com/office/drawing/2014/main" id="{C00FD104-4970-4523-B370-B59780C523D3}"/>
              </a:ext>
            </a:extLst>
          </p:cNvPr>
          <p:cNvSpPr/>
          <p:nvPr/>
        </p:nvSpPr>
        <p:spPr>
          <a:xfrm>
            <a:off x="7257971" y="6468694"/>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35" name="5-Point Star 17">
            <a:extLst>
              <a:ext uri="{FF2B5EF4-FFF2-40B4-BE49-F238E27FC236}">
                <a16:creationId xmlns:a16="http://schemas.microsoft.com/office/drawing/2014/main" id="{F85607AF-45D1-4756-A736-C5E8DBBFF501}"/>
              </a:ext>
            </a:extLst>
          </p:cNvPr>
          <p:cNvSpPr/>
          <p:nvPr/>
        </p:nvSpPr>
        <p:spPr>
          <a:xfrm>
            <a:off x="9674577" y="5335185"/>
            <a:ext cx="264874" cy="263783"/>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2F72316C-F33A-4F9E-86BD-0CC613367417}"/>
              </a:ext>
            </a:extLst>
          </p:cNvPr>
          <p:cNvSpPr txBox="1"/>
          <p:nvPr/>
        </p:nvSpPr>
        <p:spPr>
          <a:xfrm>
            <a:off x="10121752" y="5455597"/>
            <a:ext cx="506220" cy="237508"/>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GB" sz="1100" b="1" dirty="0">
                <a:latin typeface="Times New Roman" pitchFamily="18" charset="0"/>
                <a:cs typeface="Times New Roman" pitchFamily="18" charset="0"/>
              </a:rPr>
              <a:t>ALK5</a:t>
            </a:r>
            <a:endParaRPr lang="en-US" sz="1100" b="1" dirty="0">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id="{7A0AA095-68C6-4933-A360-514B8F9EF383}"/>
              </a:ext>
            </a:extLst>
          </p:cNvPr>
          <p:cNvSpPr txBox="1"/>
          <p:nvPr/>
        </p:nvSpPr>
        <p:spPr>
          <a:xfrm>
            <a:off x="3019012" y="262330"/>
            <a:ext cx="4596475" cy="575330"/>
          </a:xfrm>
          <a:prstGeom prst="rect">
            <a:avLst/>
          </a:prstGeom>
          <a:noFill/>
        </p:spPr>
        <p:txBody>
          <a:bodyPr wrap="none" lIns="82086" tIns="41043" rIns="82086" bIns="41043" rtlCol="0">
            <a:spAutoFit/>
          </a:bodyPr>
          <a:lstStyle/>
          <a:p>
            <a:r>
              <a:rPr lang="it-IT" sz="3200" b="1" dirty="0">
                <a:latin typeface="Times New Roman" pitchFamily="18" charset="0"/>
                <a:cs typeface="Times New Roman" pitchFamily="18" charset="0"/>
              </a:rPr>
              <a:t>Stimulation  cell to move </a:t>
            </a:r>
            <a:endParaRPr lang="en-GB" sz="3200" b="1"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2F9BC339-C4A7-45EF-AD4C-780C14B4C68B}"/>
              </a:ext>
            </a:extLst>
          </p:cNvPr>
          <p:cNvSpPr/>
          <p:nvPr/>
        </p:nvSpPr>
        <p:spPr>
          <a:xfrm>
            <a:off x="115757" y="8328710"/>
            <a:ext cx="6824193" cy="400110"/>
          </a:xfrm>
          <a:prstGeom prst="rect">
            <a:avLst/>
          </a:prstGeom>
        </p:spPr>
        <p:txBody>
          <a:bodyPr wrap="square">
            <a:spAutoFit/>
          </a:bodyPr>
          <a:lstStyle/>
          <a:p>
            <a:r>
              <a:rPr lang="pt-BR" sz="2000" dirty="0">
                <a:latin typeface="Times New Roman" panose="02020603050405020304" pitchFamily="18" charset="0"/>
                <a:cs typeface="Times New Roman" panose="02020603050405020304" pitchFamily="18" charset="0"/>
              </a:rPr>
              <a:t>Modification from  Xu,J. et al., Cell Res. </a:t>
            </a:r>
            <a:r>
              <a:rPr lang="en-GB" sz="2000" dirty="0">
                <a:latin typeface="Times New Roman" panose="02020603050405020304" pitchFamily="18" charset="0"/>
                <a:cs typeface="Times New Roman" panose="02020603050405020304" pitchFamily="18" charset="0"/>
              </a:rPr>
              <a:t>2009;19(2):156-72.</a:t>
            </a:r>
          </a:p>
        </p:txBody>
      </p:sp>
    </p:spTree>
    <p:extLst>
      <p:ext uri="{BB962C8B-B14F-4D97-AF65-F5344CB8AC3E}">
        <p14:creationId xmlns:p14="http://schemas.microsoft.com/office/powerpoint/2010/main" val="354330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80">
                                          <p:stCondLst>
                                            <p:cond delay="0"/>
                                          </p:stCondLst>
                                        </p:cTn>
                                        <p:tgtEl>
                                          <p:spTgt spid="43"/>
                                        </p:tgtEl>
                                      </p:cBhvr>
                                    </p:animEffect>
                                    <p:anim calcmode="lin" valueType="num">
                                      <p:cBhvr>
                                        <p:cTn id="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3" dur="26">
                                          <p:stCondLst>
                                            <p:cond delay="650"/>
                                          </p:stCondLst>
                                        </p:cTn>
                                        <p:tgtEl>
                                          <p:spTgt spid="43"/>
                                        </p:tgtEl>
                                      </p:cBhvr>
                                      <p:to x="100000" y="60000"/>
                                    </p:animScale>
                                    <p:animScale>
                                      <p:cBhvr>
                                        <p:cTn id="14" dur="166" decel="50000">
                                          <p:stCondLst>
                                            <p:cond delay="676"/>
                                          </p:stCondLst>
                                        </p:cTn>
                                        <p:tgtEl>
                                          <p:spTgt spid="43"/>
                                        </p:tgtEl>
                                      </p:cBhvr>
                                      <p:to x="100000" y="100000"/>
                                    </p:animScale>
                                    <p:animScale>
                                      <p:cBhvr>
                                        <p:cTn id="15" dur="26">
                                          <p:stCondLst>
                                            <p:cond delay="1312"/>
                                          </p:stCondLst>
                                        </p:cTn>
                                        <p:tgtEl>
                                          <p:spTgt spid="43"/>
                                        </p:tgtEl>
                                      </p:cBhvr>
                                      <p:to x="100000" y="80000"/>
                                    </p:animScale>
                                    <p:animScale>
                                      <p:cBhvr>
                                        <p:cTn id="16" dur="166" decel="50000">
                                          <p:stCondLst>
                                            <p:cond delay="1338"/>
                                          </p:stCondLst>
                                        </p:cTn>
                                        <p:tgtEl>
                                          <p:spTgt spid="43"/>
                                        </p:tgtEl>
                                      </p:cBhvr>
                                      <p:to x="100000" y="100000"/>
                                    </p:animScale>
                                    <p:animScale>
                                      <p:cBhvr>
                                        <p:cTn id="17" dur="26">
                                          <p:stCondLst>
                                            <p:cond delay="1642"/>
                                          </p:stCondLst>
                                        </p:cTn>
                                        <p:tgtEl>
                                          <p:spTgt spid="43"/>
                                        </p:tgtEl>
                                      </p:cBhvr>
                                      <p:to x="100000" y="90000"/>
                                    </p:animScale>
                                    <p:animScale>
                                      <p:cBhvr>
                                        <p:cTn id="18" dur="166" decel="50000">
                                          <p:stCondLst>
                                            <p:cond delay="1668"/>
                                          </p:stCondLst>
                                        </p:cTn>
                                        <p:tgtEl>
                                          <p:spTgt spid="43"/>
                                        </p:tgtEl>
                                      </p:cBhvr>
                                      <p:to x="100000" y="100000"/>
                                    </p:animScale>
                                    <p:animScale>
                                      <p:cBhvr>
                                        <p:cTn id="19" dur="26">
                                          <p:stCondLst>
                                            <p:cond delay="1808"/>
                                          </p:stCondLst>
                                        </p:cTn>
                                        <p:tgtEl>
                                          <p:spTgt spid="43"/>
                                        </p:tgtEl>
                                      </p:cBhvr>
                                      <p:to x="100000" y="95000"/>
                                    </p:animScale>
                                    <p:animScale>
                                      <p:cBhvr>
                                        <p:cTn id="20"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F7D6E35-49E8-4F03-A8FD-A14EBD3AD723}"/>
              </a:ext>
            </a:extLst>
          </p:cNvPr>
          <p:cNvGrpSpPr/>
          <p:nvPr/>
        </p:nvGrpSpPr>
        <p:grpSpPr>
          <a:xfrm>
            <a:off x="670593" y="89629"/>
            <a:ext cx="10373947" cy="8865329"/>
            <a:chOff x="670593" y="89629"/>
            <a:chExt cx="10373947" cy="8865329"/>
          </a:xfrm>
        </p:grpSpPr>
        <p:pic>
          <p:nvPicPr>
            <p:cNvPr id="9218" name="Picture 2" descr="http://www.niddk.nih.gov/health-information/health-topics/digestive-diseases/bleeding-in-the-digestive-tract/PublishingImages/Digestive_Tract_colon_shad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0086" y="1990767"/>
              <a:ext cx="3766874" cy="461894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460827" y="89629"/>
              <a:ext cx="5795504" cy="600778"/>
            </a:xfrm>
            <a:prstGeom prst="rect">
              <a:avLst/>
            </a:prstGeom>
            <a:noFill/>
          </p:spPr>
          <p:txBody>
            <a:bodyPr wrap="none" lIns="102715" tIns="51358" rIns="102715" bIns="51358" rtlCol="0">
              <a:spAutoFit/>
            </a:bodyPr>
            <a:lstStyle/>
            <a:p>
              <a:r>
                <a:rPr lang="it-IT" sz="3200" b="1" dirty="0">
                  <a:latin typeface="Times New Roman" pitchFamily="18" charset="0"/>
                  <a:cs typeface="Times New Roman" pitchFamily="18" charset="0"/>
                </a:rPr>
                <a:t>Challenge of therapeutic agents</a:t>
              </a:r>
              <a:endParaRPr lang="en-US" sz="3200" b="1" dirty="0">
                <a:latin typeface="Times New Roman" pitchFamily="18" charset="0"/>
                <a:cs typeface="Times New Roman" pitchFamily="18" charset="0"/>
              </a:endParaRPr>
            </a:p>
          </p:txBody>
        </p:sp>
        <p:sp>
          <p:nvSpPr>
            <p:cNvPr id="6" name="TextBox 5"/>
            <p:cNvSpPr txBox="1"/>
            <p:nvPr/>
          </p:nvSpPr>
          <p:spPr>
            <a:xfrm>
              <a:off x="1131547" y="1219903"/>
              <a:ext cx="1709450" cy="514281"/>
            </a:xfrm>
            <a:prstGeom prst="rect">
              <a:avLst/>
            </a:prstGeom>
          </p:spPr>
          <p:style>
            <a:lnRef idx="1">
              <a:schemeClr val="dk1"/>
            </a:lnRef>
            <a:fillRef idx="2">
              <a:schemeClr val="dk1"/>
            </a:fillRef>
            <a:effectRef idx="1">
              <a:schemeClr val="dk1"/>
            </a:effectRef>
            <a:fontRef idx="minor">
              <a:schemeClr val="dk1"/>
            </a:fontRef>
          </p:style>
          <p:txBody>
            <a:bodyPr wrap="none" lIns="102715" tIns="51358" rIns="102715" bIns="51358" rtlCol="0">
              <a:spAutoFit/>
            </a:bodyPr>
            <a:lstStyle/>
            <a:p>
              <a:r>
                <a:rPr lang="it-IT" sz="2668" b="1" dirty="0">
                  <a:latin typeface="Times New Roman" pitchFamily="18" charset="0"/>
                  <a:cs typeface="Times New Roman" pitchFamily="18" charset="0"/>
                </a:rPr>
                <a:t>Oral dose </a:t>
              </a:r>
              <a:endParaRPr lang="en-US" sz="2668" b="1" dirty="0">
                <a:latin typeface="Times New Roman" pitchFamily="18" charset="0"/>
                <a:cs typeface="Times New Roman" pitchFamily="18" charset="0"/>
              </a:endParaRPr>
            </a:p>
          </p:txBody>
        </p:sp>
        <p:sp>
          <p:nvSpPr>
            <p:cNvPr id="7" name="TextBox 6"/>
            <p:cNvSpPr txBox="1"/>
            <p:nvPr/>
          </p:nvSpPr>
          <p:spPr>
            <a:xfrm>
              <a:off x="7569402" y="1244538"/>
              <a:ext cx="1834485" cy="449519"/>
            </a:xfrm>
            <a:prstGeom prst="rect">
              <a:avLst/>
            </a:prstGeom>
          </p:spPr>
          <p:style>
            <a:lnRef idx="1">
              <a:schemeClr val="dk1"/>
            </a:lnRef>
            <a:fillRef idx="2">
              <a:schemeClr val="dk1"/>
            </a:fillRef>
            <a:effectRef idx="1">
              <a:schemeClr val="dk1"/>
            </a:effectRef>
            <a:fontRef idx="minor">
              <a:schemeClr val="dk1"/>
            </a:fontRef>
          </p:style>
          <p:txBody>
            <a:bodyPr wrap="none" lIns="102715" tIns="51358" rIns="102715" bIns="51358" rtlCol="0">
              <a:spAutoFit/>
            </a:bodyPr>
            <a:lstStyle/>
            <a:p>
              <a:r>
                <a:rPr lang="it-IT" sz="2247" b="1" dirty="0">
                  <a:latin typeface="Times New Roman" pitchFamily="18" charset="0"/>
                  <a:cs typeface="Times New Roman" pitchFamily="18" charset="0"/>
                </a:rPr>
                <a:t>Injected dose</a:t>
              </a:r>
              <a:endParaRPr lang="en-US" sz="2247" b="1" dirty="0">
                <a:latin typeface="Times New Roman" pitchFamily="18" charset="0"/>
                <a:cs typeface="Times New Roman" pitchFamily="18" charset="0"/>
              </a:endParaRPr>
            </a:p>
          </p:txBody>
        </p:sp>
        <p:sp>
          <p:nvSpPr>
            <p:cNvPr id="8" name="TextBox 7"/>
            <p:cNvSpPr txBox="1"/>
            <p:nvPr/>
          </p:nvSpPr>
          <p:spPr>
            <a:xfrm>
              <a:off x="670593" y="7004580"/>
              <a:ext cx="3542965" cy="1950378"/>
            </a:xfrm>
            <a:prstGeom prst="rect">
              <a:avLst/>
            </a:prstGeom>
            <a:noFill/>
          </p:spPr>
          <p:txBody>
            <a:bodyPr wrap="none" lIns="102715" tIns="51358" rIns="102715" bIns="51358" rtlCol="0">
              <a:spAutoFit/>
            </a:bodyPr>
            <a:lstStyle/>
            <a:p>
              <a:r>
                <a:rPr lang="it-IT" sz="2400" dirty="0">
                  <a:latin typeface="Times New Roman" pitchFamily="18" charset="0"/>
                  <a:cs typeface="Times New Roman" pitchFamily="18" charset="0"/>
                </a:rPr>
                <a:t>Disadvantages </a:t>
              </a:r>
            </a:p>
            <a:p>
              <a:pPr marL="385190" indent="-385190">
                <a:buFont typeface="Wingdings" pitchFamily="2" charset="2"/>
                <a:buChar char="Ø"/>
              </a:pPr>
              <a:r>
                <a:rPr lang="it-IT" sz="2400" dirty="0" err="1">
                  <a:latin typeface="Times New Roman" pitchFamily="18" charset="0"/>
                  <a:cs typeface="Times New Roman" pitchFamily="18" charset="0"/>
                </a:rPr>
                <a:t>Salivary</a:t>
              </a:r>
              <a:r>
                <a:rPr lang="it-IT" sz="2400" dirty="0">
                  <a:latin typeface="Times New Roman" pitchFamily="18" charset="0"/>
                  <a:cs typeface="Times New Roman" pitchFamily="18" charset="0"/>
                </a:rPr>
                <a:t> amylase </a:t>
              </a:r>
            </a:p>
            <a:p>
              <a:pPr marL="385190" indent="-385190">
                <a:buFont typeface="Wingdings" pitchFamily="2" charset="2"/>
                <a:buChar char="Ø"/>
              </a:pPr>
              <a:r>
                <a:rPr lang="it-IT" sz="2400" dirty="0">
                  <a:latin typeface="Times New Roman" pitchFamily="18" charset="0"/>
                  <a:cs typeface="Times New Roman" pitchFamily="18" charset="0"/>
                </a:rPr>
                <a:t>Acidic pH of  stomach </a:t>
              </a:r>
            </a:p>
            <a:p>
              <a:pPr marL="385190" indent="-385190">
                <a:buFont typeface="Wingdings" pitchFamily="2" charset="2"/>
                <a:buChar char="Ø"/>
              </a:pPr>
              <a:r>
                <a:rPr lang="it-IT" sz="2400" dirty="0">
                  <a:latin typeface="Times New Roman" pitchFamily="18" charset="0"/>
                  <a:cs typeface="Times New Roman" pitchFamily="18" charset="0"/>
                </a:rPr>
                <a:t>Alkaline pH of Colon </a:t>
              </a:r>
            </a:p>
            <a:p>
              <a:pPr marL="385190" indent="-385190">
                <a:buFont typeface="Wingdings" pitchFamily="2" charset="2"/>
                <a:buChar char="Ø"/>
              </a:pPr>
              <a:r>
                <a:rPr lang="it-IT" sz="2400" dirty="0">
                  <a:latin typeface="Times New Roman" pitchFamily="18" charset="0"/>
                  <a:cs typeface="Times New Roman" pitchFamily="18" charset="0"/>
                </a:rPr>
                <a:t>Poor adsorption </a:t>
              </a:r>
              <a:endParaRPr lang="en-US" sz="2400" dirty="0">
                <a:latin typeface="Times New Roman" pitchFamily="18" charset="0"/>
                <a:cs typeface="Times New Roman" pitchFamily="18" charset="0"/>
              </a:endParaRPr>
            </a:p>
          </p:txBody>
        </p:sp>
        <p:sp>
          <p:nvSpPr>
            <p:cNvPr id="9" name="TextBox 8"/>
            <p:cNvSpPr txBox="1"/>
            <p:nvPr/>
          </p:nvSpPr>
          <p:spPr>
            <a:xfrm>
              <a:off x="7416616" y="7269236"/>
              <a:ext cx="3627924" cy="1581047"/>
            </a:xfrm>
            <a:prstGeom prst="rect">
              <a:avLst/>
            </a:prstGeom>
            <a:noFill/>
          </p:spPr>
          <p:txBody>
            <a:bodyPr wrap="none" lIns="102715" tIns="51358" rIns="102715" bIns="51358" rtlCol="0">
              <a:spAutoFit/>
            </a:bodyPr>
            <a:lstStyle/>
            <a:p>
              <a:r>
                <a:rPr lang="it-IT" sz="2400" dirty="0">
                  <a:latin typeface="Times New Roman" pitchFamily="18" charset="0"/>
                  <a:cs typeface="Times New Roman" pitchFamily="18" charset="0"/>
                </a:rPr>
                <a:t>Disadvantages</a:t>
              </a:r>
            </a:p>
            <a:p>
              <a:pPr marL="385190" indent="-385190">
                <a:buFont typeface="Wingdings" pitchFamily="2" charset="2"/>
                <a:buChar char="Ø"/>
              </a:pPr>
              <a:r>
                <a:rPr lang="it-IT" sz="2400" dirty="0">
                  <a:latin typeface="Times New Roman" pitchFamily="18" charset="0"/>
                  <a:cs typeface="Times New Roman" pitchFamily="18" charset="0"/>
                </a:rPr>
                <a:t>Immunosystem attack</a:t>
              </a:r>
            </a:p>
            <a:p>
              <a:pPr marL="385190" indent="-385190">
                <a:buFont typeface="Wingdings" pitchFamily="2" charset="2"/>
                <a:buChar char="Ø"/>
              </a:pPr>
              <a:r>
                <a:rPr lang="it-IT" sz="2400" dirty="0">
                  <a:latin typeface="Times New Roman" pitchFamily="18" charset="0"/>
                  <a:cs typeface="Times New Roman" pitchFamily="18" charset="0"/>
                </a:rPr>
                <a:t>Not targeted dose</a:t>
              </a:r>
            </a:p>
            <a:p>
              <a:pPr marL="385190" indent="-385190">
                <a:buFont typeface="Wingdings" pitchFamily="2" charset="2"/>
                <a:buChar char="Ø"/>
              </a:pPr>
              <a:r>
                <a:rPr lang="it-IT" sz="2400" dirty="0">
                  <a:latin typeface="Times New Roman" pitchFamily="18" charset="0"/>
                  <a:cs typeface="Times New Roman" pitchFamily="18" charset="0"/>
                </a:rPr>
                <a:t>Diluted by blood plasma</a:t>
              </a:r>
              <a:endParaRPr lang="en-US" sz="2400" dirty="0">
                <a:latin typeface="Times New Roman" pitchFamily="18" charset="0"/>
                <a:cs typeface="Times New Roman" pitchFamily="18" charset="0"/>
              </a:endParaRPr>
            </a:p>
          </p:txBody>
        </p:sp>
        <p:pic>
          <p:nvPicPr>
            <p:cNvPr id="9220" name="Picture 4" descr="http://img-2.gizmag.com/shutterstock_144224020.jpg?auto=format%2Ccompress&amp;ch=Width%2CDPR&amp;fit=crop&amp;h=394&amp;q=60&amp;rect=0%2C16%2C995%2C560&amp;w=700&amp;s=9e5026642c9962847e26b60f8d62740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6618" y="1912026"/>
              <a:ext cx="3625700" cy="2313904"/>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142038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40A50E0-6C24-4354-B041-27DB5210B2A8}"/>
              </a:ext>
            </a:extLst>
          </p:cNvPr>
          <p:cNvGrpSpPr/>
          <p:nvPr/>
        </p:nvGrpSpPr>
        <p:grpSpPr>
          <a:xfrm>
            <a:off x="1007936" y="397790"/>
            <a:ext cx="10620074" cy="8150361"/>
            <a:chOff x="1007936" y="397790"/>
            <a:chExt cx="10620074" cy="8150361"/>
          </a:xfrm>
        </p:grpSpPr>
        <p:sp>
          <p:nvSpPr>
            <p:cNvPr id="4101" name="TextBox 38">
              <a:extLst>
                <a:ext uri="{FF2B5EF4-FFF2-40B4-BE49-F238E27FC236}">
                  <a16:creationId xmlns:a16="http://schemas.microsoft.com/office/drawing/2014/main" id="{6ABF5A99-15C7-4B3C-8B73-D86E48B671ED}"/>
                </a:ext>
              </a:extLst>
            </p:cNvPr>
            <p:cNvSpPr txBox="1">
              <a:spLocks noChangeArrowheads="1"/>
            </p:cNvSpPr>
            <p:nvPr/>
          </p:nvSpPr>
          <p:spPr bwMode="auto">
            <a:xfrm>
              <a:off x="1370417" y="397790"/>
              <a:ext cx="906907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1199967" eaLnBrk="1" hangingPunct="1"/>
              <a:r>
                <a:rPr lang="it-IT" altLang="en-US" sz="3200" b="1" dirty="0">
                  <a:solidFill>
                    <a:srgbClr val="000000"/>
                  </a:solidFill>
                  <a:latin typeface="Times New Roman" panose="02020603050405020304" pitchFamily="18" charset="0"/>
                  <a:cs typeface="Times New Roman" panose="02020603050405020304" pitchFamily="18" charset="0"/>
                </a:rPr>
                <a:t>Fabrication of Micro/Nano-templates to obtain capsules as vehicles  for drug delivery </a:t>
              </a:r>
              <a:endParaRPr lang="en-GB" altLang="en-US" sz="3200" b="1" dirty="0">
                <a:solidFill>
                  <a:srgbClr val="000000"/>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92B54A8A-D936-4337-ACFB-0EC01328AD27}"/>
                </a:ext>
              </a:extLst>
            </p:cNvPr>
            <p:cNvGrpSpPr/>
            <p:nvPr/>
          </p:nvGrpSpPr>
          <p:grpSpPr>
            <a:xfrm>
              <a:off x="1007936" y="2804169"/>
              <a:ext cx="10620074" cy="5743982"/>
              <a:chOff x="44013" y="2821754"/>
              <a:chExt cx="10620074" cy="5743982"/>
            </a:xfrm>
          </p:grpSpPr>
          <p:sp>
            <p:nvSpPr>
              <p:cNvPr id="4099" name="TextBox 35">
                <a:extLst>
                  <a:ext uri="{FF2B5EF4-FFF2-40B4-BE49-F238E27FC236}">
                    <a16:creationId xmlns:a16="http://schemas.microsoft.com/office/drawing/2014/main" id="{8C9740A9-256C-467B-B144-21E0E12CBAC5}"/>
                  </a:ext>
                </a:extLst>
              </p:cNvPr>
              <p:cNvSpPr txBox="1">
                <a:spLocks noChangeArrowheads="1"/>
              </p:cNvSpPr>
              <p:nvPr/>
            </p:nvSpPr>
            <p:spPr bwMode="auto">
              <a:xfrm>
                <a:off x="44013" y="6618411"/>
                <a:ext cx="541302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charset="0"/>
                    <a:ea typeface="ＭＳ Ｐゴシック" pitchFamily="4" charset="-128"/>
                  </a:defRPr>
                </a:lvl1pPr>
                <a:lvl2pPr marL="742950" indent="-285750" eaLnBrk="0" hangingPunct="0">
                  <a:defRPr>
                    <a:solidFill>
                      <a:schemeClr val="tx1"/>
                    </a:solidFill>
                    <a:latin typeface="Arial" charset="0"/>
                    <a:ea typeface="ＭＳ Ｐゴシック" pitchFamily="4" charset="-128"/>
                  </a:defRPr>
                </a:lvl2pPr>
                <a:lvl3pPr marL="1143000" indent="-228600" eaLnBrk="0" hangingPunct="0">
                  <a:defRPr>
                    <a:solidFill>
                      <a:schemeClr val="tx1"/>
                    </a:solidFill>
                    <a:latin typeface="Arial" charset="0"/>
                    <a:ea typeface="ＭＳ Ｐゴシック" pitchFamily="4" charset="-128"/>
                  </a:defRPr>
                </a:lvl3pPr>
                <a:lvl4pPr marL="1600200" indent="-228600" eaLnBrk="0" hangingPunct="0">
                  <a:defRPr>
                    <a:solidFill>
                      <a:schemeClr val="tx1"/>
                    </a:solidFill>
                    <a:latin typeface="Arial" charset="0"/>
                    <a:ea typeface="ＭＳ Ｐゴシック" pitchFamily="4" charset="-128"/>
                  </a:defRPr>
                </a:lvl4pPr>
                <a:lvl5pPr marL="2057400" indent="-228600" eaLnBrk="0" hangingPunct="0">
                  <a:defRPr>
                    <a:solidFill>
                      <a:schemeClr val="tx1"/>
                    </a:solidFill>
                    <a:latin typeface="Arial" charset="0"/>
                    <a:ea typeface="ＭＳ Ｐゴシック" pitchFamily="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 charset="-128"/>
                  </a:defRPr>
                </a:lvl9pPr>
              </a:lstStyle>
              <a:p>
                <a:pPr marL="449988" indent="-449988" defTabSz="1199967" eaLnBrk="1" hangingPunct="1">
                  <a:buFont typeface="Wingdings" pitchFamily="2" charset="2"/>
                  <a:buChar char="Ø"/>
                  <a:defRPr/>
                </a:pPr>
                <a:r>
                  <a:rPr lang="it-IT" sz="2400" dirty="0">
                    <a:solidFill>
                      <a:srgbClr val="000000"/>
                    </a:solidFill>
                    <a:latin typeface="Times New Roman" panose="02020603050405020304" pitchFamily="18" charset="0"/>
                    <a:cs typeface="Times New Roman" panose="02020603050405020304" pitchFamily="18" charset="0"/>
                  </a:rPr>
                  <a:t>Homogeneous  population of particles </a:t>
                </a:r>
              </a:p>
              <a:p>
                <a:pPr defTabSz="1199967" eaLnBrk="1" hangingPunct="1">
                  <a:buFont typeface="Wingdings" pitchFamily="2" charset="2"/>
                  <a:buChar char="Ø"/>
                  <a:defRPr/>
                </a:pPr>
                <a:r>
                  <a:rPr lang="it-IT" sz="2400" dirty="0">
                    <a:solidFill>
                      <a:srgbClr val="000000"/>
                    </a:solidFill>
                    <a:latin typeface="Times New Roman" panose="02020603050405020304" pitchFamily="18" charset="0"/>
                    <a:cs typeface="Times New Roman" panose="02020603050405020304" pitchFamily="18" charset="0"/>
                  </a:rPr>
                  <a:t> </a:t>
                </a:r>
                <a:r>
                  <a:rPr lang="it-IT" sz="2400" dirty="0" err="1">
                    <a:solidFill>
                      <a:srgbClr val="000000"/>
                    </a:solidFill>
                    <a:latin typeface="Times New Roman" panose="02020603050405020304" pitchFamily="18" charset="0"/>
                    <a:cs typeface="Times New Roman" panose="02020603050405020304" pitchFamily="18" charset="0"/>
                  </a:rPr>
                  <a:t>Separated</a:t>
                </a:r>
                <a:r>
                  <a:rPr lang="it-IT" sz="2400" dirty="0">
                    <a:solidFill>
                      <a:srgbClr val="000000"/>
                    </a:solidFill>
                    <a:latin typeface="Times New Roman" panose="02020603050405020304" pitchFamily="18" charset="0"/>
                    <a:cs typeface="Times New Roman" panose="02020603050405020304" pitchFamily="18" charset="0"/>
                  </a:rPr>
                  <a:t> particles </a:t>
                </a:r>
              </a:p>
              <a:p>
                <a:pPr defTabSz="1199967" eaLnBrk="1" hangingPunct="1">
                  <a:buFont typeface="Wingdings" pitchFamily="2" charset="2"/>
                  <a:buChar char="Ø"/>
                  <a:defRPr/>
                </a:pPr>
                <a:r>
                  <a:rPr lang="it-IT" sz="2400" dirty="0">
                    <a:solidFill>
                      <a:srgbClr val="000000"/>
                    </a:solidFill>
                    <a:latin typeface="Times New Roman" panose="02020603050405020304" pitchFamily="18" charset="0"/>
                    <a:cs typeface="Times New Roman" panose="02020603050405020304" pitchFamily="18" charset="0"/>
                  </a:rPr>
                  <a:t> Small diameter </a:t>
                </a:r>
              </a:p>
              <a:p>
                <a:pPr defTabSz="1199967" eaLnBrk="1" hangingPunct="1">
                  <a:buFont typeface="Wingdings" pitchFamily="2" charset="2"/>
                  <a:buChar char="Ø"/>
                  <a:defRPr/>
                </a:pPr>
                <a:r>
                  <a:rPr lang="it-IT" sz="2400" dirty="0">
                    <a:solidFill>
                      <a:srgbClr val="000000"/>
                    </a:solidFill>
                    <a:latin typeface="Times New Roman" panose="02020603050405020304" pitchFamily="18" charset="0"/>
                    <a:cs typeface="Times New Roman" panose="02020603050405020304" pitchFamily="18" charset="0"/>
                  </a:rPr>
                  <a:t> </a:t>
                </a:r>
                <a:r>
                  <a:rPr lang="it-IT" sz="2400" dirty="0" err="1">
                    <a:solidFill>
                      <a:srgbClr val="000000"/>
                    </a:solidFill>
                    <a:latin typeface="Times New Roman" panose="02020603050405020304" pitchFamily="18" charset="0"/>
                    <a:cs typeface="Times New Roman" panose="02020603050405020304" pitchFamily="18" charset="0"/>
                  </a:rPr>
                  <a:t>Charged</a:t>
                </a:r>
                <a:r>
                  <a:rPr lang="it-IT" sz="2400" dirty="0">
                    <a:solidFill>
                      <a:srgbClr val="000000"/>
                    </a:solidFill>
                    <a:latin typeface="Times New Roman" panose="02020603050405020304" pitchFamily="18" charset="0"/>
                    <a:cs typeface="Times New Roman" panose="02020603050405020304" pitchFamily="18" charset="0"/>
                  </a:rPr>
                  <a:t> particles </a:t>
                </a:r>
              </a:p>
            </p:txBody>
          </p:sp>
          <p:sp>
            <p:nvSpPr>
              <p:cNvPr id="4" name="TextBox 3">
                <a:extLst>
                  <a:ext uri="{FF2B5EF4-FFF2-40B4-BE49-F238E27FC236}">
                    <a16:creationId xmlns:a16="http://schemas.microsoft.com/office/drawing/2014/main" id="{74307758-4A63-4D85-885B-7892B03314E1}"/>
                  </a:ext>
                </a:extLst>
              </p:cNvPr>
              <p:cNvSpPr txBox="1"/>
              <p:nvPr/>
            </p:nvSpPr>
            <p:spPr>
              <a:xfrm>
                <a:off x="158590" y="5803869"/>
                <a:ext cx="164660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solidFill>
                      <a:srgbClr val="000000"/>
                    </a:solidFill>
                    <a:latin typeface="Arial" panose="020B0604020202020204" pitchFamily="34" charset="0"/>
                    <a:cs typeface="Arial" panose="020B0604020202020204" pitchFamily="34" charset="0"/>
                  </a:rPr>
                  <a:t>Optimization</a:t>
                </a:r>
                <a:r>
                  <a:rPr lang="it-IT"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86CC103C-3005-4524-912E-30C4163E25ED}"/>
                  </a:ext>
                </a:extLst>
              </p:cNvPr>
              <p:cNvGrpSpPr/>
              <p:nvPr/>
            </p:nvGrpSpPr>
            <p:grpSpPr>
              <a:xfrm>
                <a:off x="406494" y="2821754"/>
                <a:ext cx="10257593" cy="5743982"/>
                <a:chOff x="406494" y="2821754"/>
                <a:chExt cx="10257593" cy="5743982"/>
              </a:xfrm>
            </p:grpSpPr>
            <p:sp>
              <p:nvSpPr>
                <p:cNvPr id="4100" name="TextBox 36">
                  <a:extLst>
                    <a:ext uri="{FF2B5EF4-FFF2-40B4-BE49-F238E27FC236}">
                      <a16:creationId xmlns:a16="http://schemas.microsoft.com/office/drawing/2014/main" id="{62148C53-1E06-419A-944B-47C3E04DA99E}"/>
                    </a:ext>
                  </a:extLst>
                </p:cNvPr>
                <p:cNvSpPr txBox="1">
                  <a:spLocks noChangeArrowheads="1"/>
                </p:cNvSpPr>
                <p:nvPr/>
              </p:nvSpPr>
              <p:spPr bwMode="auto">
                <a:xfrm>
                  <a:off x="6295775" y="6626744"/>
                  <a:ext cx="436831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199967" eaLnBrk="1" hangingPunct="1">
                    <a:buFont typeface="Wingdings" panose="05000000000000000000" pitchFamily="2" charset="2"/>
                    <a:buChar char="Ø"/>
                  </a:pPr>
                  <a:r>
                    <a:rPr lang="it-IT" altLang="en-US" sz="2400" dirty="0">
                      <a:solidFill>
                        <a:srgbClr val="000000"/>
                      </a:solidFill>
                      <a:latin typeface="Times New Roman" panose="02020603050405020304" pitchFamily="18" charset="0"/>
                      <a:cs typeface="Times New Roman" panose="02020603050405020304" pitchFamily="18" charset="0"/>
                    </a:rPr>
                    <a:t>LbL polyelectrolyte multilayers</a:t>
                  </a:r>
                </a:p>
                <a:p>
                  <a:pPr defTabSz="1199967" eaLnBrk="1" hangingPunct="1">
                    <a:buFont typeface="Wingdings" panose="05000000000000000000" pitchFamily="2" charset="2"/>
                    <a:buChar char="Ø"/>
                  </a:pPr>
                  <a:r>
                    <a:rPr lang="it-IT" altLang="en-US" sz="2400" dirty="0">
                      <a:solidFill>
                        <a:srgbClr val="000000"/>
                      </a:solidFill>
                      <a:latin typeface="Times New Roman" panose="02020603050405020304" pitchFamily="18" charset="0"/>
                      <a:cs typeface="Times New Roman" panose="02020603050405020304" pitchFamily="18" charset="0"/>
                    </a:rPr>
                    <a:t>No aggregation  </a:t>
                  </a:r>
                </a:p>
                <a:p>
                  <a:pPr defTabSz="1199967" eaLnBrk="1" hangingPunct="1">
                    <a:buFont typeface="Wingdings" panose="05000000000000000000" pitchFamily="2" charset="2"/>
                    <a:buChar char="Ø"/>
                  </a:pPr>
                  <a:r>
                    <a:rPr lang="it-IT" altLang="en-US" sz="2400" dirty="0">
                      <a:solidFill>
                        <a:srgbClr val="000000"/>
                      </a:solidFill>
                      <a:latin typeface="Times New Roman" panose="02020603050405020304" pitchFamily="18" charset="0"/>
                      <a:cs typeface="Times New Roman" panose="02020603050405020304" pitchFamily="18" charset="0"/>
                    </a:rPr>
                    <a:t>Small diameter </a:t>
                  </a:r>
                </a:p>
                <a:p>
                  <a:pPr defTabSz="1199967" eaLnBrk="1" hangingPunct="1">
                    <a:buFont typeface="Wingdings" panose="05000000000000000000" pitchFamily="2" charset="2"/>
                    <a:buChar char="Ø"/>
                  </a:pPr>
                  <a:r>
                    <a:rPr lang="it-IT" altLang="en-US" sz="2400" dirty="0">
                      <a:solidFill>
                        <a:srgbClr val="000000"/>
                      </a:solidFill>
                      <a:latin typeface="Times New Roman" panose="02020603050405020304" pitchFamily="18" charset="0"/>
                      <a:cs typeface="Times New Roman" panose="02020603050405020304" pitchFamily="18" charset="0"/>
                    </a:rPr>
                    <a:t>Efficient core removal </a:t>
                  </a:r>
                </a:p>
                <a:p>
                  <a:pPr defTabSz="1199967" eaLnBrk="1" hangingPunct="1">
                    <a:buFont typeface="Wingdings" panose="05000000000000000000" pitchFamily="2" charset="2"/>
                    <a:buChar char="Ø"/>
                  </a:pPr>
                  <a:r>
                    <a:rPr lang="it-IT" altLang="en-US" sz="2400" dirty="0">
                      <a:solidFill>
                        <a:srgbClr val="000000"/>
                      </a:solidFill>
                      <a:latin typeface="Times New Roman" panose="02020603050405020304" pitchFamily="18" charset="0"/>
                      <a:cs typeface="Times New Roman" panose="02020603050405020304" pitchFamily="18" charset="0"/>
                    </a:rPr>
                    <a:t>Hollow  capsules</a:t>
                  </a:r>
                </a:p>
              </p:txBody>
            </p:sp>
            <p:sp>
              <p:nvSpPr>
                <p:cNvPr id="4102" name="TextBox 39">
                  <a:extLst>
                    <a:ext uri="{FF2B5EF4-FFF2-40B4-BE49-F238E27FC236}">
                      <a16:creationId xmlns:a16="http://schemas.microsoft.com/office/drawing/2014/main" id="{44A8277D-D63E-48FB-B5D7-53AA9BF22C74}"/>
                    </a:ext>
                  </a:extLst>
                </p:cNvPr>
                <p:cNvSpPr txBox="1">
                  <a:spLocks noChangeArrowheads="1"/>
                </p:cNvSpPr>
                <p:nvPr/>
              </p:nvSpPr>
              <p:spPr bwMode="auto">
                <a:xfrm>
                  <a:off x="406494" y="4764340"/>
                  <a:ext cx="13730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199967" eaLnBrk="1" hangingPunct="1"/>
                  <a:r>
                    <a:rPr lang="it-IT" altLang="en-US" b="1">
                      <a:solidFill>
                        <a:srgbClr val="000000"/>
                      </a:solidFill>
                      <a:cs typeface="Arial" panose="020B0604020202020204" pitchFamily="34" charset="0"/>
                    </a:rPr>
                    <a:t>Templates </a:t>
                  </a:r>
                  <a:endParaRPr lang="en-GB" altLang="en-US" b="1">
                    <a:solidFill>
                      <a:srgbClr val="000000"/>
                    </a:solidFill>
                    <a:cs typeface="Arial" panose="020B0604020202020204" pitchFamily="34" charset="0"/>
                  </a:endParaRPr>
                </a:p>
              </p:txBody>
            </p:sp>
            <p:sp>
              <p:nvSpPr>
                <p:cNvPr id="4103" name="TextBox 40">
                  <a:extLst>
                    <a:ext uri="{FF2B5EF4-FFF2-40B4-BE49-F238E27FC236}">
                      <a16:creationId xmlns:a16="http://schemas.microsoft.com/office/drawing/2014/main" id="{4A4B06BA-F219-45D8-B55F-35A51BFC994D}"/>
                    </a:ext>
                  </a:extLst>
                </p:cNvPr>
                <p:cNvSpPr txBox="1">
                  <a:spLocks noChangeArrowheads="1"/>
                </p:cNvSpPr>
                <p:nvPr/>
              </p:nvSpPr>
              <p:spPr bwMode="auto">
                <a:xfrm>
                  <a:off x="8076933" y="4851835"/>
                  <a:ext cx="12105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199967" eaLnBrk="1" hangingPunct="1"/>
                  <a:r>
                    <a:rPr lang="it-IT" altLang="en-US" b="1">
                      <a:solidFill>
                        <a:srgbClr val="000000"/>
                      </a:solidFill>
                      <a:cs typeface="Arial" panose="020B0604020202020204" pitchFamily="34" charset="0"/>
                    </a:rPr>
                    <a:t>Capsules</a:t>
                  </a:r>
                  <a:endParaRPr lang="en-GB" altLang="en-US" b="1">
                    <a:solidFill>
                      <a:srgbClr val="000000"/>
                    </a:solidFill>
                    <a:cs typeface="Arial" panose="020B0604020202020204" pitchFamily="34" charset="0"/>
                  </a:endParaRPr>
                </a:p>
              </p:txBody>
            </p:sp>
            <p:sp>
              <p:nvSpPr>
                <p:cNvPr id="4104" name="TextBox 41">
                  <a:extLst>
                    <a:ext uri="{FF2B5EF4-FFF2-40B4-BE49-F238E27FC236}">
                      <a16:creationId xmlns:a16="http://schemas.microsoft.com/office/drawing/2014/main" id="{F618BDD1-B152-4F49-8488-11805C498A82}"/>
                    </a:ext>
                  </a:extLst>
                </p:cNvPr>
                <p:cNvSpPr txBox="1">
                  <a:spLocks noChangeArrowheads="1"/>
                </p:cNvSpPr>
                <p:nvPr/>
              </p:nvSpPr>
              <p:spPr bwMode="auto">
                <a:xfrm>
                  <a:off x="6197863" y="4431023"/>
                  <a:ext cx="14798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199967" eaLnBrk="1" hangingPunct="1"/>
                  <a:r>
                    <a:rPr lang="it-IT" altLang="en-US" b="1">
                      <a:solidFill>
                        <a:srgbClr val="000000"/>
                      </a:solidFill>
                      <a:cs typeface="Arial" panose="020B0604020202020204" pitchFamily="34" charset="0"/>
                    </a:rPr>
                    <a:t>dissolution </a:t>
                  </a:r>
                  <a:endParaRPr lang="en-GB" altLang="en-US" b="1">
                    <a:solidFill>
                      <a:srgbClr val="000000"/>
                    </a:solidFill>
                    <a:cs typeface="Arial" panose="020B0604020202020204" pitchFamily="34" charset="0"/>
                  </a:endParaRPr>
                </a:p>
              </p:txBody>
            </p:sp>
            <p:grpSp>
              <p:nvGrpSpPr>
                <p:cNvPr id="4105" name="Gruppo 61">
                  <a:extLst>
                    <a:ext uri="{FF2B5EF4-FFF2-40B4-BE49-F238E27FC236}">
                      <a16:creationId xmlns:a16="http://schemas.microsoft.com/office/drawing/2014/main" id="{A7AA1CC5-03D6-40C2-A037-C6911591E608}"/>
                    </a:ext>
                  </a:extLst>
                </p:cNvPr>
                <p:cNvGrpSpPr>
                  <a:grpSpLocks/>
                </p:cNvGrpSpPr>
                <p:nvPr/>
              </p:nvGrpSpPr>
              <p:grpSpPr bwMode="auto">
                <a:xfrm>
                  <a:off x="7770698" y="3285249"/>
                  <a:ext cx="1699913" cy="1681163"/>
                  <a:chOff x="7012805" y="3008998"/>
                  <a:chExt cx="893258" cy="880906"/>
                </a:xfrm>
              </p:grpSpPr>
              <p:sp>
                <p:nvSpPr>
                  <p:cNvPr id="65" name="Forma libre 33">
                    <a:extLst>
                      <a:ext uri="{FF2B5EF4-FFF2-40B4-BE49-F238E27FC236}">
                        <a16:creationId xmlns:a16="http://schemas.microsoft.com/office/drawing/2014/main" id="{6DF3C4A0-BCF6-4082-9316-6C3B7E28CCA1}"/>
                      </a:ext>
                    </a:extLst>
                  </p:cNvPr>
                  <p:cNvSpPr>
                    <a:spLocks noChangeArrowheads="1"/>
                  </p:cNvSpPr>
                  <p:nvPr/>
                </p:nvSpPr>
                <p:spPr bwMode="auto">
                  <a:xfrm>
                    <a:off x="7519642" y="3191292"/>
                    <a:ext cx="232072" cy="236874"/>
                  </a:xfrm>
                  <a:custGeom>
                    <a:avLst/>
                    <a:gdLst>
                      <a:gd name="T0" fmla="*/ 0 w 231775"/>
                      <a:gd name="T1" fmla="*/ 4717 h 236473"/>
                      <a:gd name="T2" fmla="*/ 15905 w 231775"/>
                      <a:gd name="T3" fmla="*/ 1530 h 236473"/>
                      <a:gd name="T4" fmla="*/ 117706 w 231775"/>
                      <a:gd name="T5" fmla="*/ 7904 h 236473"/>
                      <a:gd name="T6" fmla="*/ 127250 w 231775"/>
                      <a:gd name="T7" fmla="*/ 17470 h 236473"/>
                      <a:gd name="T8" fmla="*/ 136793 w 231775"/>
                      <a:gd name="T9" fmla="*/ 93978 h 236473"/>
                      <a:gd name="T10" fmla="*/ 146336 w 231775"/>
                      <a:gd name="T11" fmla="*/ 103541 h 236473"/>
                      <a:gd name="T12" fmla="*/ 155880 w 231775"/>
                      <a:gd name="T13" fmla="*/ 109918 h 236473"/>
                      <a:gd name="T14" fmla="*/ 187693 w 231775"/>
                      <a:gd name="T15" fmla="*/ 119481 h 236473"/>
                      <a:gd name="T16" fmla="*/ 197236 w 231775"/>
                      <a:gd name="T17" fmla="*/ 122669 h 236473"/>
                      <a:gd name="T18" fmla="*/ 209961 w 231775"/>
                      <a:gd name="T19" fmla="*/ 132232 h 236473"/>
                      <a:gd name="T20" fmla="*/ 225868 w 231775"/>
                      <a:gd name="T21" fmla="*/ 148172 h 236473"/>
                      <a:gd name="T22" fmla="*/ 232230 w 231775"/>
                      <a:gd name="T23" fmla="*/ 167300 h 236473"/>
                      <a:gd name="T24" fmla="*/ 225868 w 231775"/>
                      <a:gd name="T25" fmla="*/ 218306 h 236473"/>
                      <a:gd name="T26" fmla="*/ 213142 w 231775"/>
                      <a:gd name="T27" fmla="*/ 23743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6" name="Forma libre 34">
                    <a:extLst>
                      <a:ext uri="{FF2B5EF4-FFF2-40B4-BE49-F238E27FC236}">
                        <a16:creationId xmlns:a16="http://schemas.microsoft.com/office/drawing/2014/main" id="{EE053F36-82BA-4BB4-9AD5-BB22CC79175F}"/>
                      </a:ext>
                    </a:extLst>
                  </p:cNvPr>
                  <p:cNvSpPr>
                    <a:spLocks noChangeArrowheads="1"/>
                  </p:cNvSpPr>
                  <p:nvPr/>
                </p:nvSpPr>
                <p:spPr bwMode="auto">
                  <a:xfrm rot="5400000">
                    <a:off x="7515591" y="3473677"/>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7" name="Forma libre 35">
                    <a:extLst>
                      <a:ext uri="{FF2B5EF4-FFF2-40B4-BE49-F238E27FC236}">
                        <a16:creationId xmlns:a16="http://schemas.microsoft.com/office/drawing/2014/main" id="{0AD7B4A4-4E3F-43EB-BB32-71C6E725FB2F}"/>
                      </a:ext>
                    </a:extLst>
                  </p:cNvPr>
                  <p:cNvSpPr>
                    <a:spLocks noChangeArrowheads="1"/>
                  </p:cNvSpPr>
                  <p:nvPr/>
                </p:nvSpPr>
                <p:spPr bwMode="auto">
                  <a:xfrm rot="10498194">
                    <a:off x="7216415" y="3474012"/>
                    <a:ext cx="232072" cy="236873"/>
                  </a:xfrm>
                  <a:custGeom>
                    <a:avLst/>
                    <a:gdLst>
                      <a:gd name="T0" fmla="*/ 0 w 231775"/>
                      <a:gd name="T1" fmla="*/ 4717 h 236473"/>
                      <a:gd name="T2" fmla="*/ 15952 w 231775"/>
                      <a:gd name="T3" fmla="*/ 1530 h 236473"/>
                      <a:gd name="T4" fmla="*/ 118051 w 231775"/>
                      <a:gd name="T5" fmla="*/ 7904 h 236473"/>
                      <a:gd name="T6" fmla="*/ 127622 w 231775"/>
                      <a:gd name="T7" fmla="*/ 17468 h 236473"/>
                      <a:gd name="T8" fmla="*/ 137194 w 231775"/>
                      <a:gd name="T9" fmla="*/ 93977 h 236473"/>
                      <a:gd name="T10" fmla="*/ 146766 w 231775"/>
                      <a:gd name="T11" fmla="*/ 103541 h 236473"/>
                      <a:gd name="T12" fmla="*/ 156337 w 231775"/>
                      <a:gd name="T13" fmla="*/ 109917 h 236473"/>
                      <a:gd name="T14" fmla="*/ 188243 w 231775"/>
                      <a:gd name="T15" fmla="*/ 119480 h 236473"/>
                      <a:gd name="T16" fmla="*/ 197815 w 231775"/>
                      <a:gd name="T17" fmla="*/ 122668 h 236473"/>
                      <a:gd name="T18" fmla="*/ 210576 w 231775"/>
                      <a:gd name="T19" fmla="*/ 132231 h 236473"/>
                      <a:gd name="T20" fmla="*/ 226530 w 231775"/>
                      <a:gd name="T21" fmla="*/ 148171 h 236473"/>
                      <a:gd name="T22" fmla="*/ 232911 w 231775"/>
                      <a:gd name="T23" fmla="*/ 167299 h 236473"/>
                      <a:gd name="T24" fmla="*/ 226530 w 231775"/>
                      <a:gd name="T25" fmla="*/ 218304 h 236473"/>
                      <a:gd name="T26" fmla="*/ 213768 w 231775"/>
                      <a:gd name="T27" fmla="*/ 237431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8" name="Forma libre 36">
                    <a:extLst>
                      <a:ext uri="{FF2B5EF4-FFF2-40B4-BE49-F238E27FC236}">
                        <a16:creationId xmlns:a16="http://schemas.microsoft.com/office/drawing/2014/main" id="{479B75B3-6DE7-4D8D-810F-F6E2FAE6400C}"/>
                      </a:ext>
                    </a:extLst>
                  </p:cNvPr>
                  <p:cNvSpPr>
                    <a:spLocks noChangeArrowheads="1"/>
                  </p:cNvSpPr>
                  <p:nvPr/>
                </p:nvSpPr>
                <p:spPr bwMode="auto">
                  <a:xfrm rot="-5400000">
                    <a:off x="7208535" y="3183863"/>
                    <a:ext cx="232507" cy="236451"/>
                  </a:xfrm>
                  <a:custGeom>
                    <a:avLst/>
                    <a:gdLst>
                      <a:gd name="T0" fmla="*/ 0 w 231775"/>
                      <a:gd name="T1" fmla="*/ 4696 h 236473"/>
                      <a:gd name="T2" fmla="*/ 15973 w 231775"/>
                      <a:gd name="T3" fmla="*/ 1522 h 236473"/>
                      <a:gd name="T4" fmla="*/ 118202 w 231775"/>
                      <a:gd name="T5" fmla="*/ 7868 h 236473"/>
                      <a:gd name="T6" fmla="*/ 127786 w 231775"/>
                      <a:gd name="T7" fmla="*/ 17388 h 236473"/>
                      <a:gd name="T8" fmla="*/ 137370 w 231775"/>
                      <a:gd name="T9" fmla="*/ 93548 h 236473"/>
                      <a:gd name="T10" fmla="*/ 146954 w 231775"/>
                      <a:gd name="T11" fmla="*/ 103067 h 236473"/>
                      <a:gd name="T12" fmla="*/ 156538 w 231775"/>
                      <a:gd name="T13" fmla="*/ 109415 h 236473"/>
                      <a:gd name="T14" fmla="*/ 188485 w 231775"/>
                      <a:gd name="T15" fmla="*/ 118935 h 236473"/>
                      <a:gd name="T16" fmla="*/ 198070 w 231775"/>
                      <a:gd name="T17" fmla="*/ 122109 h 236473"/>
                      <a:gd name="T18" fmla="*/ 210848 w 231775"/>
                      <a:gd name="T19" fmla="*/ 131628 h 236473"/>
                      <a:gd name="T20" fmla="*/ 226821 w 231775"/>
                      <a:gd name="T21" fmla="*/ 147494 h 236473"/>
                      <a:gd name="T22" fmla="*/ 233210 w 231775"/>
                      <a:gd name="T23" fmla="*/ 166535 h 236473"/>
                      <a:gd name="T24" fmla="*/ 226821 w 231775"/>
                      <a:gd name="T25" fmla="*/ 217308 h 236473"/>
                      <a:gd name="T26" fmla="*/ 214043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9" name="Forma libre 37">
                    <a:extLst>
                      <a:ext uri="{FF2B5EF4-FFF2-40B4-BE49-F238E27FC236}">
                        <a16:creationId xmlns:a16="http://schemas.microsoft.com/office/drawing/2014/main" id="{6CDB113F-4FB1-439B-BA2C-670B72F6360A}"/>
                      </a:ext>
                    </a:extLst>
                  </p:cNvPr>
                  <p:cNvSpPr>
                    <a:spLocks noChangeArrowheads="1"/>
                  </p:cNvSpPr>
                  <p:nvPr/>
                </p:nvSpPr>
                <p:spPr bwMode="auto">
                  <a:xfrm rot="-3061040">
                    <a:off x="7362336" y="3086165"/>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0" name="Forma libre 38">
                    <a:extLst>
                      <a:ext uri="{FF2B5EF4-FFF2-40B4-BE49-F238E27FC236}">
                        <a16:creationId xmlns:a16="http://schemas.microsoft.com/office/drawing/2014/main" id="{D81200EE-251A-40C5-8011-646C61DB3BE8}"/>
                      </a:ext>
                    </a:extLst>
                  </p:cNvPr>
                  <p:cNvSpPr>
                    <a:spLocks noChangeArrowheads="1"/>
                  </p:cNvSpPr>
                  <p:nvPr/>
                </p:nvSpPr>
                <p:spPr bwMode="auto">
                  <a:xfrm>
                    <a:off x="7568902" y="3137805"/>
                    <a:ext cx="230978" cy="235782"/>
                  </a:xfrm>
                  <a:custGeom>
                    <a:avLst/>
                    <a:gdLst>
                      <a:gd name="T0" fmla="*/ 0 w 231775"/>
                      <a:gd name="T1" fmla="*/ 4673 h 236473"/>
                      <a:gd name="T2" fmla="*/ 15756 w 231775"/>
                      <a:gd name="T3" fmla="*/ 1516 h 236473"/>
                      <a:gd name="T4" fmla="*/ 116599 w 231775"/>
                      <a:gd name="T5" fmla="*/ 7832 h 236473"/>
                      <a:gd name="T6" fmla="*/ 126053 w 231775"/>
                      <a:gd name="T7" fmla="*/ 17308 h 236473"/>
                      <a:gd name="T8" fmla="*/ 135506 w 231775"/>
                      <a:gd name="T9" fmla="*/ 93113 h 236473"/>
                      <a:gd name="T10" fmla="*/ 144960 w 231775"/>
                      <a:gd name="T11" fmla="*/ 102588 h 236473"/>
                      <a:gd name="T12" fmla="*/ 154414 w 231775"/>
                      <a:gd name="T13" fmla="*/ 108907 h 236473"/>
                      <a:gd name="T14" fmla="*/ 185927 w 231775"/>
                      <a:gd name="T15" fmla="*/ 118382 h 236473"/>
                      <a:gd name="T16" fmla="*/ 195382 w 231775"/>
                      <a:gd name="T17" fmla="*/ 121541 h 236473"/>
                      <a:gd name="T18" fmla="*/ 207986 w 231775"/>
                      <a:gd name="T19" fmla="*/ 131016 h 236473"/>
                      <a:gd name="T20" fmla="*/ 223743 w 231775"/>
                      <a:gd name="T21" fmla="*/ 146809 h 236473"/>
                      <a:gd name="T22" fmla="*/ 230045 w 231775"/>
                      <a:gd name="T23" fmla="*/ 165761 h 236473"/>
                      <a:gd name="T24" fmla="*/ 223743 w 231775"/>
                      <a:gd name="T25" fmla="*/ 216297 h 236473"/>
                      <a:gd name="T26" fmla="*/ 211137 w 231775"/>
                      <a:gd name="T27" fmla="*/ 235250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1" name="Forma libre 39">
                    <a:extLst>
                      <a:ext uri="{FF2B5EF4-FFF2-40B4-BE49-F238E27FC236}">
                        <a16:creationId xmlns:a16="http://schemas.microsoft.com/office/drawing/2014/main" id="{BBA208BD-4765-4A09-AE1D-52EC3831EB76}"/>
                      </a:ext>
                    </a:extLst>
                  </p:cNvPr>
                  <p:cNvSpPr>
                    <a:spLocks noChangeArrowheads="1"/>
                  </p:cNvSpPr>
                  <p:nvPr/>
                </p:nvSpPr>
                <p:spPr bwMode="auto">
                  <a:xfrm rot="7665876">
                    <a:off x="7363431" y="3589385"/>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2" name="Forma libre 40">
                    <a:extLst>
                      <a:ext uri="{FF2B5EF4-FFF2-40B4-BE49-F238E27FC236}">
                        <a16:creationId xmlns:a16="http://schemas.microsoft.com/office/drawing/2014/main" id="{4348308C-3DB1-4C40-B2FB-0F57AE8F70B4}"/>
                      </a:ext>
                    </a:extLst>
                  </p:cNvPr>
                  <p:cNvSpPr>
                    <a:spLocks noChangeArrowheads="1"/>
                  </p:cNvSpPr>
                  <p:nvPr/>
                </p:nvSpPr>
                <p:spPr bwMode="auto">
                  <a:xfrm rot="5173519">
                    <a:off x="7555000" y="3532623"/>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3" name="Forma libre 41">
                    <a:extLst>
                      <a:ext uri="{FF2B5EF4-FFF2-40B4-BE49-F238E27FC236}">
                        <a16:creationId xmlns:a16="http://schemas.microsoft.com/office/drawing/2014/main" id="{E66B5AA7-3B30-45C3-8433-D741D96AB344}"/>
                      </a:ext>
                    </a:extLst>
                  </p:cNvPr>
                  <p:cNvSpPr>
                    <a:spLocks noChangeArrowheads="1"/>
                  </p:cNvSpPr>
                  <p:nvPr/>
                </p:nvSpPr>
                <p:spPr bwMode="auto">
                  <a:xfrm rot="-5874398">
                    <a:off x="7164199" y="3127646"/>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4" name="Forma libre 42">
                    <a:extLst>
                      <a:ext uri="{FF2B5EF4-FFF2-40B4-BE49-F238E27FC236}">
                        <a16:creationId xmlns:a16="http://schemas.microsoft.com/office/drawing/2014/main" id="{C07F4BE1-B301-4573-A725-62DA61F18F04}"/>
                      </a:ext>
                    </a:extLst>
                  </p:cNvPr>
                  <p:cNvSpPr>
                    <a:spLocks noChangeArrowheads="1"/>
                  </p:cNvSpPr>
                  <p:nvPr/>
                </p:nvSpPr>
                <p:spPr bwMode="auto">
                  <a:xfrm rot="-8922555">
                    <a:off x="7090528" y="3346296"/>
                    <a:ext cx="230977" cy="235782"/>
                  </a:xfrm>
                  <a:custGeom>
                    <a:avLst/>
                    <a:gdLst>
                      <a:gd name="T0" fmla="*/ 0 w 231775"/>
                      <a:gd name="T1" fmla="*/ 4659 h 236473"/>
                      <a:gd name="T2" fmla="*/ 15756 w 231775"/>
                      <a:gd name="T3" fmla="*/ 1512 h 236473"/>
                      <a:gd name="T4" fmla="*/ 116598 w 231775"/>
                      <a:gd name="T5" fmla="*/ 7809 h 236473"/>
                      <a:gd name="T6" fmla="*/ 126052 w 231775"/>
                      <a:gd name="T7" fmla="*/ 17256 h 236473"/>
                      <a:gd name="T8" fmla="*/ 135505 w 231775"/>
                      <a:gd name="T9" fmla="*/ 92839 h 236473"/>
                      <a:gd name="T10" fmla="*/ 144958 w 231775"/>
                      <a:gd name="T11" fmla="*/ 102286 h 236473"/>
                      <a:gd name="T12" fmla="*/ 154414 w 231775"/>
                      <a:gd name="T13" fmla="*/ 108586 h 236473"/>
                      <a:gd name="T14" fmla="*/ 185926 w 231775"/>
                      <a:gd name="T15" fmla="*/ 118033 h 236473"/>
                      <a:gd name="T16" fmla="*/ 195380 w 231775"/>
                      <a:gd name="T17" fmla="*/ 121182 h 236473"/>
                      <a:gd name="T18" fmla="*/ 207984 w 231775"/>
                      <a:gd name="T19" fmla="*/ 130630 h 236473"/>
                      <a:gd name="T20" fmla="*/ 223741 w 231775"/>
                      <a:gd name="T21" fmla="*/ 146376 h 236473"/>
                      <a:gd name="T22" fmla="*/ 230043 w 231775"/>
                      <a:gd name="T23" fmla="*/ 165272 h 236473"/>
                      <a:gd name="T24" fmla="*/ 223741 w 231775"/>
                      <a:gd name="T25" fmla="*/ 215660 h 236473"/>
                      <a:gd name="T26" fmla="*/ 211136 w 231775"/>
                      <a:gd name="T27" fmla="*/ 234556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5" name="Forma libre 43">
                    <a:extLst>
                      <a:ext uri="{FF2B5EF4-FFF2-40B4-BE49-F238E27FC236}">
                        <a16:creationId xmlns:a16="http://schemas.microsoft.com/office/drawing/2014/main" id="{03B9AFFE-1C42-4B07-81A4-A05C3E3DED34}"/>
                      </a:ext>
                    </a:extLst>
                  </p:cNvPr>
                  <p:cNvSpPr>
                    <a:spLocks noChangeArrowheads="1"/>
                  </p:cNvSpPr>
                  <p:nvPr/>
                </p:nvSpPr>
                <p:spPr bwMode="auto">
                  <a:xfrm rot="10132526">
                    <a:off x="7156208" y="3520949"/>
                    <a:ext cx="232072" cy="236874"/>
                  </a:xfrm>
                  <a:custGeom>
                    <a:avLst/>
                    <a:gdLst>
                      <a:gd name="T0" fmla="*/ 0 w 231775"/>
                      <a:gd name="T1" fmla="*/ 4717 h 236473"/>
                      <a:gd name="T2" fmla="*/ 15905 w 231775"/>
                      <a:gd name="T3" fmla="*/ 1530 h 236473"/>
                      <a:gd name="T4" fmla="*/ 117705 w 231775"/>
                      <a:gd name="T5" fmla="*/ 7904 h 236473"/>
                      <a:gd name="T6" fmla="*/ 127249 w 231775"/>
                      <a:gd name="T7" fmla="*/ 17470 h 236473"/>
                      <a:gd name="T8" fmla="*/ 136793 w 231775"/>
                      <a:gd name="T9" fmla="*/ 93978 h 236473"/>
                      <a:gd name="T10" fmla="*/ 146336 w 231775"/>
                      <a:gd name="T11" fmla="*/ 103541 h 236473"/>
                      <a:gd name="T12" fmla="*/ 155879 w 231775"/>
                      <a:gd name="T13" fmla="*/ 109918 h 236473"/>
                      <a:gd name="T14" fmla="*/ 187692 w 231775"/>
                      <a:gd name="T15" fmla="*/ 119481 h 236473"/>
                      <a:gd name="T16" fmla="*/ 197235 w 231775"/>
                      <a:gd name="T17" fmla="*/ 122669 h 236473"/>
                      <a:gd name="T18" fmla="*/ 209960 w 231775"/>
                      <a:gd name="T19" fmla="*/ 132232 h 236473"/>
                      <a:gd name="T20" fmla="*/ 225867 w 231775"/>
                      <a:gd name="T21" fmla="*/ 148172 h 236473"/>
                      <a:gd name="T22" fmla="*/ 232229 w 231775"/>
                      <a:gd name="T23" fmla="*/ 167300 h 236473"/>
                      <a:gd name="T24" fmla="*/ 225867 w 231775"/>
                      <a:gd name="T25" fmla="*/ 218306 h 236473"/>
                      <a:gd name="T26" fmla="*/ 213142 w 231775"/>
                      <a:gd name="T27" fmla="*/ 23743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6" name="Forma libre 44">
                    <a:extLst>
                      <a:ext uri="{FF2B5EF4-FFF2-40B4-BE49-F238E27FC236}">
                        <a16:creationId xmlns:a16="http://schemas.microsoft.com/office/drawing/2014/main" id="{5D69F011-9F19-4421-B5BE-A5792CA6F12F}"/>
                      </a:ext>
                    </a:extLst>
                  </p:cNvPr>
                  <p:cNvSpPr>
                    <a:spLocks noChangeArrowheads="1"/>
                  </p:cNvSpPr>
                  <p:nvPr/>
                </p:nvSpPr>
                <p:spPr bwMode="auto">
                  <a:xfrm rot="-3011422">
                    <a:off x="7368358" y="3013576"/>
                    <a:ext cx="232507" cy="236451"/>
                  </a:xfrm>
                  <a:custGeom>
                    <a:avLst/>
                    <a:gdLst>
                      <a:gd name="T0" fmla="*/ 0 w 231775"/>
                      <a:gd name="T1" fmla="*/ 4696 h 236473"/>
                      <a:gd name="T2" fmla="*/ 15973 w 231775"/>
                      <a:gd name="T3" fmla="*/ 1522 h 236473"/>
                      <a:gd name="T4" fmla="*/ 118202 w 231775"/>
                      <a:gd name="T5" fmla="*/ 7868 h 236473"/>
                      <a:gd name="T6" fmla="*/ 127786 w 231775"/>
                      <a:gd name="T7" fmla="*/ 17388 h 236473"/>
                      <a:gd name="T8" fmla="*/ 137370 w 231775"/>
                      <a:gd name="T9" fmla="*/ 93548 h 236473"/>
                      <a:gd name="T10" fmla="*/ 146954 w 231775"/>
                      <a:gd name="T11" fmla="*/ 103067 h 236473"/>
                      <a:gd name="T12" fmla="*/ 156538 w 231775"/>
                      <a:gd name="T13" fmla="*/ 109415 h 236473"/>
                      <a:gd name="T14" fmla="*/ 188485 w 231775"/>
                      <a:gd name="T15" fmla="*/ 118935 h 236473"/>
                      <a:gd name="T16" fmla="*/ 198070 w 231775"/>
                      <a:gd name="T17" fmla="*/ 122109 h 236473"/>
                      <a:gd name="T18" fmla="*/ 210848 w 231775"/>
                      <a:gd name="T19" fmla="*/ 131628 h 236473"/>
                      <a:gd name="T20" fmla="*/ 226821 w 231775"/>
                      <a:gd name="T21" fmla="*/ 147494 h 236473"/>
                      <a:gd name="T22" fmla="*/ 233210 w 231775"/>
                      <a:gd name="T23" fmla="*/ 166535 h 236473"/>
                      <a:gd name="T24" fmla="*/ 226821 w 231775"/>
                      <a:gd name="T25" fmla="*/ 217308 h 236473"/>
                      <a:gd name="T26" fmla="*/ 214043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7" name="Forma libre 45">
                    <a:extLst>
                      <a:ext uri="{FF2B5EF4-FFF2-40B4-BE49-F238E27FC236}">
                        <a16:creationId xmlns:a16="http://schemas.microsoft.com/office/drawing/2014/main" id="{0BA18172-4E6C-452A-8189-18D665E238DD}"/>
                      </a:ext>
                    </a:extLst>
                  </p:cNvPr>
                  <p:cNvSpPr>
                    <a:spLocks noChangeArrowheads="1"/>
                  </p:cNvSpPr>
                  <p:nvPr/>
                </p:nvSpPr>
                <p:spPr bwMode="auto">
                  <a:xfrm rot="7748661">
                    <a:off x="7365620" y="3655971"/>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8" name="Forma libre 46">
                    <a:extLst>
                      <a:ext uri="{FF2B5EF4-FFF2-40B4-BE49-F238E27FC236}">
                        <a16:creationId xmlns:a16="http://schemas.microsoft.com/office/drawing/2014/main" id="{6A64460F-C58A-40FA-A9E5-C1FB30BDD4B9}"/>
                      </a:ext>
                    </a:extLst>
                  </p:cNvPr>
                  <p:cNvSpPr>
                    <a:spLocks noChangeArrowheads="1"/>
                  </p:cNvSpPr>
                  <p:nvPr/>
                </p:nvSpPr>
                <p:spPr bwMode="auto">
                  <a:xfrm rot="-8488262">
                    <a:off x="7036888" y="3313549"/>
                    <a:ext cx="230978" cy="236874"/>
                  </a:xfrm>
                  <a:custGeom>
                    <a:avLst/>
                    <a:gdLst>
                      <a:gd name="T0" fmla="*/ 0 w 231775"/>
                      <a:gd name="T1" fmla="*/ 4717 h 236473"/>
                      <a:gd name="T2" fmla="*/ 15756 w 231775"/>
                      <a:gd name="T3" fmla="*/ 1530 h 236473"/>
                      <a:gd name="T4" fmla="*/ 116598 w 231775"/>
                      <a:gd name="T5" fmla="*/ 7904 h 236473"/>
                      <a:gd name="T6" fmla="*/ 126052 w 231775"/>
                      <a:gd name="T7" fmla="*/ 17470 h 236473"/>
                      <a:gd name="T8" fmla="*/ 135506 w 231775"/>
                      <a:gd name="T9" fmla="*/ 93978 h 236473"/>
                      <a:gd name="T10" fmla="*/ 144960 w 231775"/>
                      <a:gd name="T11" fmla="*/ 103541 h 236473"/>
                      <a:gd name="T12" fmla="*/ 154413 w 231775"/>
                      <a:gd name="T13" fmla="*/ 109918 h 236473"/>
                      <a:gd name="T14" fmla="*/ 185926 w 231775"/>
                      <a:gd name="T15" fmla="*/ 119481 h 236473"/>
                      <a:gd name="T16" fmla="*/ 195381 w 231775"/>
                      <a:gd name="T17" fmla="*/ 122669 h 236473"/>
                      <a:gd name="T18" fmla="*/ 207985 w 231775"/>
                      <a:gd name="T19" fmla="*/ 132232 h 236473"/>
                      <a:gd name="T20" fmla="*/ 223742 w 231775"/>
                      <a:gd name="T21" fmla="*/ 148172 h 236473"/>
                      <a:gd name="T22" fmla="*/ 230044 w 231775"/>
                      <a:gd name="T23" fmla="*/ 167300 h 236473"/>
                      <a:gd name="T24" fmla="*/ 223742 w 231775"/>
                      <a:gd name="T25" fmla="*/ 218306 h 236473"/>
                      <a:gd name="T26" fmla="*/ 211137 w 231775"/>
                      <a:gd name="T27" fmla="*/ 23743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79" name="Forma libre 47">
                    <a:extLst>
                      <a:ext uri="{FF2B5EF4-FFF2-40B4-BE49-F238E27FC236}">
                        <a16:creationId xmlns:a16="http://schemas.microsoft.com/office/drawing/2014/main" id="{846187A9-F7C8-4893-A8E9-8036C54AF901}"/>
                      </a:ext>
                    </a:extLst>
                  </p:cNvPr>
                  <p:cNvSpPr>
                    <a:spLocks noChangeArrowheads="1"/>
                  </p:cNvSpPr>
                  <p:nvPr/>
                </p:nvSpPr>
                <p:spPr bwMode="auto">
                  <a:xfrm rot="2700004">
                    <a:off x="7672130" y="3343779"/>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0" name="Forma libre 48">
                    <a:extLst>
                      <a:ext uri="{FF2B5EF4-FFF2-40B4-BE49-F238E27FC236}">
                        <a16:creationId xmlns:a16="http://schemas.microsoft.com/office/drawing/2014/main" id="{7A8AE100-25E2-4DEA-A2D8-B91E18A4679F}"/>
                      </a:ext>
                    </a:extLst>
                  </p:cNvPr>
                  <p:cNvSpPr>
                    <a:spLocks noChangeArrowheads="1"/>
                  </p:cNvSpPr>
                  <p:nvPr/>
                </p:nvSpPr>
                <p:spPr bwMode="auto">
                  <a:xfrm rot="3798764">
                    <a:off x="7634912" y="3409276"/>
                    <a:ext cx="232507" cy="235356"/>
                  </a:xfrm>
                  <a:custGeom>
                    <a:avLst/>
                    <a:gdLst>
                      <a:gd name="T0" fmla="*/ 0 w 231775"/>
                      <a:gd name="T1" fmla="*/ 4652 h 236473"/>
                      <a:gd name="T2" fmla="*/ 15973 w 231775"/>
                      <a:gd name="T3" fmla="*/ 1508 h 236473"/>
                      <a:gd name="T4" fmla="*/ 118202 w 231775"/>
                      <a:gd name="T5" fmla="*/ 7796 h 236473"/>
                      <a:gd name="T6" fmla="*/ 127786 w 231775"/>
                      <a:gd name="T7" fmla="*/ 17228 h 236473"/>
                      <a:gd name="T8" fmla="*/ 137370 w 231775"/>
                      <a:gd name="T9" fmla="*/ 92684 h 236473"/>
                      <a:gd name="T10" fmla="*/ 146954 w 231775"/>
                      <a:gd name="T11" fmla="*/ 102115 h 236473"/>
                      <a:gd name="T12" fmla="*/ 156538 w 231775"/>
                      <a:gd name="T13" fmla="*/ 108404 h 236473"/>
                      <a:gd name="T14" fmla="*/ 188485 w 231775"/>
                      <a:gd name="T15" fmla="*/ 117836 h 236473"/>
                      <a:gd name="T16" fmla="*/ 198070 w 231775"/>
                      <a:gd name="T17" fmla="*/ 120980 h 236473"/>
                      <a:gd name="T18" fmla="*/ 210848 w 231775"/>
                      <a:gd name="T19" fmla="*/ 130411 h 236473"/>
                      <a:gd name="T20" fmla="*/ 226821 w 231775"/>
                      <a:gd name="T21" fmla="*/ 146131 h 236473"/>
                      <a:gd name="T22" fmla="*/ 233210 w 231775"/>
                      <a:gd name="T23" fmla="*/ 164995 h 236473"/>
                      <a:gd name="T24" fmla="*/ 226821 w 231775"/>
                      <a:gd name="T25" fmla="*/ 215299 h 236473"/>
                      <a:gd name="T26" fmla="*/ 214043 w 231775"/>
                      <a:gd name="T27" fmla="*/ 23416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1" name="Forma libre 49">
                    <a:extLst>
                      <a:ext uri="{FF2B5EF4-FFF2-40B4-BE49-F238E27FC236}">
                        <a16:creationId xmlns:a16="http://schemas.microsoft.com/office/drawing/2014/main" id="{FADE3EEC-F119-4A13-8268-E16DBBB274A4}"/>
                      </a:ext>
                    </a:extLst>
                  </p:cNvPr>
                  <p:cNvSpPr>
                    <a:spLocks noChangeArrowheads="1"/>
                  </p:cNvSpPr>
                  <p:nvPr/>
                </p:nvSpPr>
                <p:spPr bwMode="auto">
                  <a:xfrm rot="5400000">
                    <a:off x="7591124" y="3577377"/>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2" name="Forma libre 50">
                    <a:extLst>
                      <a:ext uri="{FF2B5EF4-FFF2-40B4-BE49-F238E27FC236}">
                        <a16:creationId xmlns:a16="http://schemas.microsoft.com/office/drawing/2014/main" id="{14F49F87-E250-4CC5-BAC2-6958EEB99263}"/>
                      </a:ext>
                    </a:extLst>
                  </p:cNvPr>
                  <p:cNvSpPr>
                    <a:spLocks noChangeArrowheads="1"/>
                  </p:cNvSpPr>
                  <p:nvPr/>
                </p:nvSpPr>
                <p:spPr bwMode="auto">
                  <a:xfrm rot="7860172">
                    <a:off x="7316361" y="3604668"/>
                    <a:ext cx="232507" cy="235356"/>
                  </a:xfrm>
                  <a:custGeom>
                    <a:avLst/>
                    <a:gdLst>
                      <a:gd name="T0" fmla="*/ 0 w 231775"/>
                      <a:gd name="T1" fmla="*/ 4652 h 236473"/>
                      <a:gd name="T2" fmla="*/ 15973 w 231775"/>
                      <a:gd name="T3" fmla="*/ 1508 h 236473"/>
                      <a:gd name="T4" fmla="*/ 118202 w 231775"/>
                      <a:gd name="T5" fmla="*/ 7796 h 236473"/>
                      <a:gd name="T6" fmla="*/ 127786 w 231775"/>
                      <a:gd name="T7" fmla="*/ 17228 h 236473"/>
                      <a:gd name="T8" fmla="*/ 137370 w 231775"/>
                      <a:gd name="T9" fmla="*/ 92684 h 236473"/>
                      <a:gd name="T10" fmla="*/ 146954 w 231775"/>
                      <a:gd name="T11" fmla="*/ 102115 h 236473"/>
                      <a:gd name="T12" fmla="*/ 156538 w 231775"/>
                      <a:gd name="T13" fmla="*/ 108404 h 236473"/>
                      <a:gd name="T14" fmla="*/ 188485 w 231775"/>
                      <a:gd name="T15" fmla="*/ 117836 h 236473"/>
                      <a:gd name="T16" fmla="*/ 198070 w 231775"/>
                      <a:gd name="T17" fmla="*/ 120980 h 236473"/>
                      <a:gd name="T18" fmla="*/ 210848 w 231775"/>
                      <a:gd name="T19" fmla="*/ 130411 h 236473"/>
                      <a:gd name="T20" fmla="*/ 226821 w 231775"/>
                      <a:gd name="T21" fmla="*/ 146131 h 236473"/>
                      <a:gd name="T22" fmla="*/ 233210 w 231775"/>
                      <a:gd name="T23" fmla="*/ 164995 h 236473"/>
                      <a:gd name="T24" fmla="*/ 226821 w 231775"/>
                      <a:gd name="T25" fmla="*/ 215299 h 236473"/>
                      <a:gd name="T26" fmla="*/ 214043 w 231775"/>
                      <a:gd name="T27" fmla="*/ 23416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3" name="Forma libre 51">
                    <a:extLst>
                      <a:ext uri="{FF2B5EF4-FFF2-40B4-BE49-F238E27FC236}">
                        <a16:creationId xmlns:a16="http://schemas.microsoft.com/office/drawing/2014/main" id="{B8150EAC-F0CE-44F4-9262-B479CF91DF16}"/>
                      </a:ext>
                    </a:extLst>
                  </p:cNvPr>
                  <p:cNvSpPr>
                    <a:spLocks noChangeArrowheads="1"/>
                  </p:cNvSpPr>
                  <p:nvPr/>
                </p:nvSpPr>
                <p:spPr bwMode="auto">
                  <a:xfrm rot="10006657">
                    <a:off x="7152924" y="3605002"/>
                    <a:ext cx="230978" cy="236873"/>
                  </a:xfrm>
                  <a:custGeom>
                    <a:avLst/>
                    <a:gdLst>
                      <a:gd name="T0" fmla="*/ 0 w 231775"/>
                      <a:gd name="T1" fmla="*/ 4717 h 236473"/>
                      <a:gd name="T2" fmla="*/ 15756 w 231775"/>
                      <a:gd name="T3" fmla="*/ 1530 h 236473"/>
                      <a:gd name="T4" fmla="*/ 116599 w 231775"/>
                      <a:gd name="T5" fmla="*/ 7904 h 236473"/>
                      <a:gd name="T6" fmla="*/ 126053 w 231775"/>
                      <a:gd name="T7" fmla="*/ 17468 h 236473"/>
                      <a:gd name="T8" fmla="*/ 135506 w 231775"/>
                      <a:gd name="T9" fmla="*/ 93977 h 236473"/>
                      <a:gd name="T10" fmla="*/ 144960 w 231775"/>
                      <a:gd name="T11" fmla="*/ 103541 h 236473"/>
                      <a:gd name="T12" fmla="*/ 154414 w 231775"/>
                      <a:gd name="T13" fmla="*/ 109917 h 236473"/>
                      <a:gd name="T14" fmla="*/ 185927 w 231775"/>
                      <a:gd name="T15" fmla="*/ 119480 h 236473"/>
                      <a:gd name="T16" fmla="*/ 195382 w 231775"/>
                      <a:gd name="T17" fmla="*/ 122668 h 236473"/>
                      <a:gd name="T18" fmla="*/ 207986 w 231775"/>
                      <a:gd name="T19" fmla="*/ 132231 h 236473"/>
                      <a:gd name="T20" fmla="*/ 223743 w 231775"/>
                      <a:gd name="T21" fmla="*/ 148171 h 236473"/>
                      <a:gd name="T22" fmla="*/ 230045 w 231775"/>
                      <a:gd name="T23" fmla="*/ 167299 h 236473"/>
                      <a:gd name="T24" fmla="*/ 223743 w 231775"/>
                      <a:gd name="T25" fmla="*/ 218304 h 236473"/>
                      <a:gd name="T26" fmla="*/ 211137 w 231775"/>
                      <a:gd name="T27" fmla="*/ 237431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4" name="Forma libre 52">
                    <a:extLst>
                      <a:ext uri="{FF2B5EF4-FFF2-40B4-BE49-F238E27FC236}">
                        <a16:creationId xmlns:a16="http://schemas.microsoft.com/office/drawing/2014/main" id="{87AEA981-9530-4E84-9567-B6C7E1430F74}"/>
                      </a:ext>
                    </a:extLst>
                  </p:cNvPr>
                  <p:cNvSpPr>
                    <a:spLocks noChangeArrowheads="1"/>
                  </p:cNvSpPr>
                  <p:nvPr/>
                </p:nvSpPr>
                <p:spPr bwMode="auto">
                  <a:xfrm rot="-9563962">
                    <a:off x="7088338" y="3380136"/>
                    <a:ext cx="232072" cy="236873"/>
                  </a:xfrm>
                  <a:custGeom>
                    <a:avLst/>
                    <a:gdLst>
                      <a:gd name="T0" fmla="*/ 0 w 231775"/>
                      <a:gd name="T1" fmla="*/ 4717 h 236473"/>
                      <a:gd name="T2" fmla="*/ 15905 w 231775"/>
                      <a:gd name="T3" fmla="*/ 1530 h 236473"/>
                      <a:gd name="T4" fmla="*/ 117706 w 231775"/>
                      <a:gd name="T5" fmla="*/ 7904 h 236473"/>
                      <a:gd name="T6" fmla="*/ 127250 w 231775"/>
                      <a:gd name="T7" fmla="*/ 17468 h 236473"/>
                      <a:gd name="T8" fmla="*/ 136793 w 231775"/>
                      <a:gd name="T9" fmla="*/ 93977 h 236473"/>
                      <a:gd name="T10" fmla="*/ 146336 w 231775"/>
                      <a:gd name="T11" fmla="*/ 103541 h 236473"/>
                      <a:gd name="T12" fmla="*/ 155880 w 231775"/>
                      <a:gd name="T13" fmla="*/ 109917 h 236473"/>
                      <a:gd name="T14" fmla="*/ 187693 w 231775"/>
                      <a:gd name="T15" fmla="*/ 119480 h 236473"/>
                      <a:gd name="T16" fmla="*/ 197236 w 231775"/>
                      <a:gd name="T17" fmla="*/ 122668 h 236473"/>
                      <a:gd name="T18" fmla="*/ 209961 w 231775"/>
                      <a:gd name="T19" fmla="*/ 132231 h 236473"/>
                      <a:gd name="T20" fmla="*/ 225868 w 231775"/>
                      <a:gd name="T21" fmla="*/ 148171 h 236473"/>
                      <a:gd name="T22" fmla="*/ 232230 w 231775"/>
                      <a:gd name="T23" fmla="*/ 167299 h 236473"/>
                      <a:gd name="T24" fmla="*/ 225868 w 231775"/>
                      <a:gd name="T25" fmla="*/ 218304 h 236473"/>
                      <a:gd name="T26" fmla="*/ 213142 w 231775"/>
                      <a:gd name="T27" fmla="*/ 237431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5" name="Forma libre 53">
                    <a:extLst>
                      <a:ext uri="{FF2B5EF4-FFF2-40B4-BE49-F238E27FC236}">
                        <a16:creationId xmlns:a16="http://schemas.microsoft.com/office/drawing/2014/main" id="{E33E946B-4212-4DDA-851D-A8279B830990}"/>
                      </a:ext>
                    </a:extLst>
                  </p:cNvPr>
                  <p:cNvSpPr>
                    <a:spLocks noChangeArrowheads="1"/>
                  </p:cNvSpPr>
                  <p:nvPr/>
                </p:nvSpPr>
                <p:spPr bwMode="auto">
                  <a:xfrm rot="-7226466">
                    <a:off x="7015323" y="3222613"/>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6" name="Forma libre 54">
                    <a:extLst>
                      <a:ext uri="{FF2B5EF4-FFF2-40B4-BE49-F238E27FC236}">
                        <a16:creationId xmlns:a16="http://schemas.microsoft.com/office/drawing/2014/main" id="{FEF71049-62EF-4B49-9F9C-BDAB60CF3532}"/>
                      </a:ext>
                    </a:extLst>
                  </p:cNvPr>
                  <p:cNvSpPr>
                    <a:spLocks noChangeArrowheads="1"/>
                  </p:cNvSpPr>
                  <p:nvPr/>
                </p:nvSpPr>
                <p:spPr bwMode="auto">
                  <a:xfrm rot="-4894109">
                    <a:off x="7209081" y="3129829"/>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7" name="Forma libre 55">
                    <a:extLst>
                      <a:ext uri="{FF2B5EF4-FFF2-40B4-BE49-F238E27FC236}">
                        <a16:creationId xmlns:a16="http://schemas.microsoft.com/office/drawing/2014/main" id="{AFB928AB-9EBE-411D-B0C6-A8C96E23740B}"/>
                      </a:ext>
                    </a:extLst>
                  </p:cNvPr>
                  <p:cNvSpPr>
                    <a:spLocks noChangeArrowheads="1"/>
                  </p:cNvSpPr>
                  <p:nvPr/>
                </p:nvSpPr>
                <p:spPr bwMode="auto">
                  <a:xfrm rot="-358897">
                    <a:off x="7532778" y="3149812"/>
                    <a:ext cx="232072" cy="235782"/>
                  </a:xfrm>
                  <a:custGeom>
                    <a:avLst/>
                    <a:gdLst>
                      <a:gd name="T0" fmla="*/ 0 w 231775"/>
                      <a:gd name="T1" fmla="*/ 4673 h 236473"/>
                      <a:gd name="T2" fmla="*/ 15905 w 231775"/>
                      <a:gd name="T3" fmla="*/ 1516 h 236473"/>
                      <a:gd name="T4" fmla="*/ 117706 w 231775"/>
                      <a:gd name="T5" fmla="*/ 7832 h 236473"/>
                      <a:gd name="T6" fmla="*/ 127250 w 231775"/>
                      <a:gd name="T7" fmla="*/ 17308 h 236473"/>
                      <a:gd name="T8" fmla="*/ 136793 w 231775"/>
                      <a:gd name="T9" fmla="*/ 93113 h 236473"/>
                      <a:gd name="T10" fmla="*/ 146336 w 231775"/>
                      <a:gd name="T11" fmla="*/ 102588 h 236473"/>
                      <a:gd name="T12" fmla="*/ 155880 w 231775"/>
                      <a:gd name="T13" fmla="*/ 108907 h 236473"/>
                      <a:gd name="T14" fmla="*/ 187693 w 231775"/>
                      <a:gd name="T15" fmla="*/ 118382 h 236473"/>
                      <a:gd name="T16" fmla="*/ 197236 w 231775"/>
                      <a:gd name="T17" fmla="*/ 121541 h 236473"/>
                      <a:gd name="T18" fmla="*/ 209961 w 231775"/>
                      <a:gd name="T19" fmla="*/ 131016 h 236473"/>
                      <a:gd name="T20" fmla="*/ 225868 w 231775"/>
                      <a:gd name="T21" fmla="*/ 146809 h 236473"/>
                      <a:gd name="T22" fmla="*/ 232230 w 231775"/>
                      <a:gd name="T23" fmla="*/ 165761 h 236473"/>
                      <a:gd name="T24" fmla="*/ 225868 w 231775"/>
                      <a:gd name="T25" fmla="*/ 216297 h 236473"/>
                      <a:gd name="T26" fmla="*/ 213142 w 231775"/>
                      <a:gd name="T27" fmla="*/ 235250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8" name="Forma libre 56">
                    <a:extLst>
                      <a:ext uri="{FF2B5EF4-FFF2-40B4-BE49-F238E27FC236}">
                        <a16:creationId xmlns:a16="http://schemas.microsoft.com/office/drawing/2014/main" id="{3D25CB50-ED0B-488B-B575-C94A4D7119DD}"/>
                      </a:ext>
                    </a:extLst>
                  </p:cNvPr>
                  <p:cNvSpPr>
                    <a:spLocks noChangeArrowheads="1"/>
                  </p:cNvSpPr>
                  <p:nvPr/>
                </p:nvSpPr>
                <p:spPr bwMode="auto">
                  <a:xfrm rot="-3712072">
                    <a:off x="7273667" y="3006480"/>
                    <a:ext cx="231415" cy="236451"/>
                  </a:xfrm>
                  <a:custGeom>
                    <a:avLst/>
                    <a:gdLst>
                      <a:gd name="T0" fmla="*/ 0 w 231775"/>
                      <a:gd name="T1" fmla="*/ 4696 h 236473"/>
                      <a:gd name="T2" fmla="*/ 15823 w 231775"/>
                      <a:gd name="T3" fmla="*/ 1522 h 236473"/>
                      <a:gd name="T4" fmla="*/ 117095 w 231775"/>
                      <a:gd name="T5" fmla="*/ 7868 h 236473"/>
                      <a:gd name="T6" fmla="*/ 126589 w 231775"/>
                      <a:gd name="T7" fmla="*/ 17388 h 236473"/>
                      <a:gd name="T8" fmla="*/ 136083 w 231775"/>
                      <a:gd name="T9" fmla="*/ 93548 h 236473"/>
                      <a:gd name="T10" fmla="*/ 145577 w 231775"/>
                      <a:gd name="T11" fmla="*/ 103067 h 236473"/>
                      <a:gd name="T12" fmla="*/ 155071 w 231775"/>
                      <a:gd name="T13" fmla="*/ 109415 h 236473"/>
                      <a:gd name="T14" fmla="*/ 186719 w 231775"/>
                      <a:gd name="T15" fmla="*/ 118935 h 236473"/>
                      <a:gd name="T16" fmla="*/ 196213 w 231775"/>
                      <a:gd name="T17" fmla="*/ 122109 h 236473"/>
                      <a:gd name="T18" fmla="*/ 208872 w 231775"/>
                      <a:gd name="T19" fmla="*/ 131628 h 236473"/>
                      <a:gd name="T20" fmla="*/ 224695 w 231775"/>
                      <a:gd name="T21" fmla="*/ 147494 h 236473"/>
                      <a:gd name="T22" fmla="*/ 231025 w 231775"/>
                      <a:gd name="T23" fmla="*/ 166535 h 236473"/>
                      <a:gd name="T24" fmla="*/ 224695 w 231775"/>
                      <a:gd name="T25" fmla="*/ 217308 h 236473"/>
                      <a:gd name="T26" fmla="*/ 212037 w 231775"/>
                      <a:gd name="T27" fmla="*/ 23634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89" name="Forma libre 57">
                    <a:extLst>
                      <a:ext uri="{FF2B5EF4-FFF2-40B4-BE49-F238E27FC236}">
                        <a16:creationId xmlns:a16="http://schemas.microsoft.com/office/drawing/2014/main" id="{9FA8D67F-52DB-4776-9B17-C0804F88C298}"/>
                      </a:ext>
                    </a:extLst>
                  </p:cNvPr>
                  <p:cNvSpPr>
                    <a:spLocks noChangeArrowheads="1"/>
                  </p:cNvSpPr>
                  <p:nvPr/>
                </p:nvSpPr>
                <p:spPr bwMode="auto">
                  <a:xfrm rot="-174404">
                    <a:off x="7608310" y="3099599"/>
                    <a:ext cx="232072" cy="236874"/>
                  </a:xfrm>
                  <a:custGeom>
                    <a:avLst/>
                    <a:gdLst>
                      <a:gd name="T0" fmla="*/ 0 w 231775"/>
                      <a:gd name="T1" fmla="*/ 4717 h 236473"/>
                      <a:gd name="T2" fmla="*/ 15905 w 231775"/>
                      <a:gd name="T3" fmla="*/ 1530 h 236473"/>
                      <a:gd name="T4" fmla="*/ 117705 w 231775"/>
                      <a:gd name="T5" fmla="*/ 7904 h 236473"/>
                      <a:gd name="T6" fmla="*/ 127249 w 231775"/>
                      <a:gd name="T7" fmla="*/ 17470 h 236473"/>
                      <a:gd name="T8" fmla="*/ 136793 w 231775"/>
                      <a:gd name="T9" fmla="*/ 93978 h 236473"/>
                      <a:gd name="T10" fmla="*/ 146336 w 231775"/>
                      <a:gd name="T11" fmla="*/ 103541 h 236473"/>
                      <a:gd name="T12" fmla="*/ 155879 w 231775"/>
                      <a:gd name="T13" fmla="*/ 109918 h 236473"/>
                      <a:gd name="T14" fmla="*/ 187692 w 231775"/>
                      <a:gd name="T15" fmla="*/ 119481 h 236473"/>
                      <a:gd name="T16" fmla="*/ 197235 w 231775"/>
                      <a:gd name="T17" fmla="*/ 122669 h 236473"/>
                      <a:gd name="T18" fmla="*/ 209960 w 231775"/>
                      <a:gd name="T19" fmla="*/ 132232 h 236473"/>
                      <a:gd name="T20" fmla="*/ 225867 w 231775"/>
                      <a:gd name="T21" fmla="*/ 148172 h 236473"/>
                      <a:gd name="T22" fmla="*/ 232229 w 231775"/>
                      <a:gd name="T23" fmla="*/ 167300 h 236473"/>
                      <a:gd name="T24" fmla="*/ 225867 w 231775"/>
                      <a:gd name="T25" fmla="*/ 218306 h 236473"/>
                      <a:gd name="T26" fmla="*/ 213142 w 231775"/>
                      <a:gd name="T27" fmla="*/ 23743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grpSp>
            <p:sp>
              <p:nvSpPr>
                <p:cNvPr id="63" name="Flecha derecha 59">
                  <a:extLst>
                    <a:ext uri="{FF2B5EF4-FFF2-40B4-BE49-F238E27FC236}">
                      <a16:creationId xmlns:a16="http://schemas.microsoft.com/office/drawing/2014/main" id="{53153229-9C2A-42FD-8B84-A76DE822A519}"/>
                    </a:ext>
                  </a:extLst>
                </p:cNvPr>
                <p:cNvSpPr/>
                <p:nvPr/>
              </p:nvSpPr>
              <p:spPr bwMode="auto">
                <a:xfrm>
                  <a:off x="6196960" y="4100580"/>
                  <a:ext cx="1261998" cy="312447"/>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endParaRPr lang="es-ES" sz="1800" dirty="0">
                    <a:solidFill>
                      <a:srgbClr val="FFFFFF"/>
                    </a:solidFill>
                    <a:latin typeface="Arial" panose="020B0604020202020204" pitchFamily="34" charset="0"/>
                    <a:cs typeface="Arial" panose="020B0604020202020204" pitchFamily="34" charset="0"/>
                    <a:sym typeface="Arial" charset="0"/>
                  </a:endParaRPr>
                </a:p>
              </p:txBody>
            </p:sp>
            <p:grpSp>
              <p:nvGrpSpPr>
                <p:cNvPr id="4107" name="Gruppo 17">
                  <a:extLst>
                    <a:ext uri="{FF2B5EF4-FFF2-40B4-BE49-F238E27FC236}">
                      <a16:creationId xmlns:a16="http://schemas.microsoft.com/office/drawing/2014/main" id="{3797C768-BE03-4D1D-BE60-80B0846F1254}"/>
                    </a:ext>
                  </a:extLst>
                </p:cNvPr>
                <p:cNvGrpSpPr>
                  <a:grpSpLocks noChangeAspect="1"/>
                </p:cNvGrpSpPr>
                <p:nvPr/>
              </p:nvGrpSpPr>
              <p:grpSpPr bwMode="auto">
                <a:xfrm>
                  <a:off x="4314627" y="3531070"/>
                  <a:ext cx="1668664" cy="1693662"/>
                  <a:chOff x="4072113" y="3084355"/>
                  <a:chExt cx="893459" cy="880861"/>
                </a:xfrm>
              </p:grpSpPr>
              <p:sp>
                <p:nvSpPr>
                  <p:cNvPr id="27" name="Elipse 82">
                    <a:extLst>
                      <a:ext uri="{FF2B5EF4-FFF2-40B4-BE49-F238E27FC236}">
                        <a16:creationId xmlns:a16="http://schemas.microsoft.com/office/drawing/2014/main" id="{89610711-964A-4C5C-83EA-34DC2E6499EC}"/>
                      </a:ext>
                    </a:extLst>
                  </p:cNvPr>
                  <p:cNvSpPr/>
                  <p:nvPr/>
                </p:nvSpPr>
                <p:spPr>
                  <a:xfrm>
                    <a:off x="4336795" y="3317889"/>
                    <a:ext cx="423333" cy="399143"/>
                  </a:xfrm>
                  <a:prstGeom prst="ellipse">
                    <a:avLst/>
                  </a:prstGeom>
                  <a:scene3d>
                    <a:camera prst="orthographicFront">
                      <a:rot lat="0" lon="0" rev="0"/>
                    </a:camera>
                    <a:lightRig rig="twoPt" dir="r">
                      <a:rot lat="0" lon="0" rev="6000000"/>
                    </a:lightRig>
                  </a:scene3d>
                  <a:sp3d extrusionH="76200" contourW="12700" prstMaterial="matte">
                    <a:bevelT w="190500" h="190500"/>
                    <a:contourClr>
                      <a:schemeClr val="bg1"/>
                    </a:contourClr>
                  </a:sp3d>
                </p:spPr>
                <p:style>
                  <a:lnRef idx="1">
                    <a:schemeClr val="accent5"/>
                  </a:lnRef>
                  <a:fillRef idx="3">
                    <a:schemeClr val="accent5"/>
                  </a:fillRef>
                  <a:effectRef idx="2">
                    <a:schemeClr val="accent5"/>
                  </a:effectRef>
                  <a:fontRef idx="minor">
                    <a:schemeClr val="lt1"/>
                  </a:fontRef>
                </p:style>
                <p:txBody>
                  <a:bodyPr anchor="ct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endParaRPr lang="es-ES" sz="1800" dirty="0">
                      <a:solidFill>
                        <a:srgbClr val="FFFFFF"/>
                      </a:solidFill>
                      <a:latin typeface="Arial" panose="020B0604020202020204" pitchFamily="34" charset="0"/>
                      <a:cs typeface="Arial" panose="020B0604020202020204" pitchFamily="34" charset="0"/>
                      <a:sym typeface="Arial" charset="0"/>
                    </a:endParaRPr>
                  </a:p>
                </p:txBody>
              </p:sp>
              <p:sp>
                <p:nvSpPr>
                  <p:cNvPr id="28" name="Forma libre 83">
                    <a:extLst>
                      <a:ext uri="{FF2B5EF4-FFF2-40B4-BE49-F238E27FC236}">
                        <a16:creationId xmlns:a16="http://schemas.microsoft.com/office/drawing/2014/main" id="{AA1201D0-33B7-4FF1-8973-8AE9B4C753FA}"/>
                      </a:ext>
                    </a:extLst>
                  </p:cNvPr>
                  <p:cNvSpPr>
                    <a:spLocks noChangeArrowheads="1"/>
                  </p:cNvSpPr>
                  <p:nvPr/>
                </p:nvSpPr>
                <p:spPr bwMode="auto">
                  <a:xfrm>
                    <a:off x="4579633" y="3266378"/>
                    <a:ext cx="232009" cy="237280"/>
                  </a:xfrm>
                  <a:custGeom>
                    <a:avLst/>
                    <a:gdLst>
                      <a:gd name="T0" fmla="*/ 0 w 231775"/>
                      <a:gd name="T1" fmla="*/ 4737 h 236473"/>
                      <a:gd name="T2" fmla="*/ 15924 w 231775"/>
                      <a:gd name="T3" fmla="*/ 1535 h 236473"/>
                      <a:gd name="T4" fmla="*/ 117838 w 231775"/>
                      <a:gd name="T5" fmla="*/ 7939 h 236473"/>
                      <a:gd name="T6" fmla="*/ 127391 w 231775"/>
                      <a:gd name="T7" fmla="*/ 17544 h 236473"/>
                      <a:gd name="T8" fmla="*/ 136946 w 231775"/>
                      <a:gd name="T9" fmla="*/ 94382 h 236473"/>
                      <a:gd name="T10" fmla="*/ 146502 w 231775"/>
                      <a:gd name="T11" fmla="*/ 103987 h 236473"/>
                      <a:gd name="T12" fmla="*/ 156055 w 231775"/>
                      <a:gd name="T13" fmla="*/ 110390 h 236473"/>
                      <a:gd name="T14" fmla="*/ 187904 w 231775"/>
                      <a:gd name="T15" fmla="*/ 119995 h 236473"/>
                      <a:gd name="T16" fmla="*/ 197458 w 231775"/>
                      <a:gd name="T17" fmla="*/ 123197 h 236473"/>
                      <a:gd name="T18" fmla="*/ 210197 w 231775"/>
                      <a:gd name="T19" fmla="*/ 132802 h 236473"/>
                      <a:gd name="T20" fmla="*/ 226121 w 231775"/>
                      <a:gd name="T21" fmla="*/ 148809 h 236473"/>
                      <a:gd name="T22" fmla="*/ 232490 w 231775"/>
                      <a:gd name="T23" fmla="*/ 168018 h 236473"/>
                      <a:gd name="T24" fmla="*/ 226121 w 231775"/>
                      <a:gd name="T25" fmla="*/ 219245 h 236473"/>
                      <a:gd name="T26" fmla="*/ 213382 w 231775"/>
                      <a:gd name="T27" fmla="*/ 23845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29" name="Forma libre 84">
                    <a:extLst>
                      <a:ext uri="{FF2B5EF4-FFF2-40B4-BE49-F238E27FC236}">
                        <a16:creationId xmlns:a16="http://schemas.microsoft.com/office/drawing/2014/main" id="{36581B8D-45E2-4A9C-A729-82C89E4011A3}"/>
                      </a:ext>
                    </a:extLst>
                  </p:cNvPr>
                  <p:cNvSpPr>
                    <a:spLocks noChangeArrowheads="1"/>
                  </p:cNvSpPr>
                  <p:nvPr/>
                </p:nvSpPr>
                <p:spPr bwMode="auto">
                  <a:xfrm rot="5400000">
                    <a:off x="4575245" y="3549026"/>
                    <a:ext cx="231863" cy="236471"/>
                  </a:xfrm>
                  <a:custGeom>
                    <a:avLst/>
                    <a:gdLst>
                      <a:gd name="T0" fmla="*/ 0 w 231775"/>
                      <a:gd name="T1" fmla="*/ 4692 h 236473"/>
                      <a:gd name="T2" fmla="*/ 15902 w 231775"/>
                      <a:gd name="T3" fmla="*/ 1521 h 236473"/>
                      <a:gd name="T4" fmla="*/ 117673 w 231775"/>
                      <a:gd name="T5" fmla="*/ 7863 h 236473"/>
                      <a:gd name="T6" fmla="*/ 127213 w 231775"/>
                      <a:gd name="T7" fmla="*/ 17376 h 236473"/>
                      <a:gd name="T8" fmla="*/ 136754 w 231775"/>
                      <a:gd name="T9" fmla="*/ 93480 h 236473"/>
                      <a:gd name="T10" fmla="*/ 146296 w 231775"/>
                      <a:gd name="T11" fmla="*/ 102993 h 236473"/>
                      <a:gd name="T12" fmla="*/ 155836 w 231775"/>
                      <a:gd name="T13" fmla="*/ 109335 h 236473"/>
                      <a:gd name="T14" fmla="*/ 187639 w 231775"/>
                      <a:gd name="T15" fmla="*/ 118848 h 236473"/>
                      <a:gd name="T16" fmla="*/ 197181 w 231775"/>
                      <a:gd name="T17" fmla="*/ 122019 h 236473"/>
                      <a:gd name="T18" fmla="*/ 209903 w 231775"/>
                      <a:gd name="T19" fmla="*/ 131532 h 236473"/>
                      <a:gd name="T20" fmla="*/ 225804 w 231775"/>
                      <a:gd name="T21" fmla="*/ 147388 h 236473"/>
                      <a:gd name="T22" fmla="*/ 232164 w 231775"/>
                      <a:gd name="T23" fmla="*/ 166414 h 236473"/>
                      <a:gd name="T24" fmla="*/ 225804 w 231775"/>
                      <a:gd name="T25" fmla="*/ 217149 h 236473"/>
                      <a:gd name="T26" fmla="*/ 213082 w 231775"/>
                      <a:gd name="T27" fmla="*/ 236175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0" name="Forma libre 85">
                    <a:extLst>
                      <a:ext uri="{FF2B5EF4-FFF2-40B4-BE49-F238E27FC236}">
                        <a16:creationId xmlns:a16="http://schemas.microsoft.com/office/drawing/2014/main" id="{EBEEE185-17A4-4E92-B133-B4CBDE7924F0}"/>
                      </a:ext>
                    </a:extLst>
                  </p:cNvPr>
                  <p:cNvSpPr>
                    <a:spLocks noChangeArrowheads="1"/>
                  </p:cNvSpPr>
                  <p:nvPr/>
                </p:nvSpPr>
                <p:spPr bwMode="auto">
                  <a:xfrm rot="10498194">
                    <a:off x="4276236" y="3549163"/>
                    <a:ext cx="230894" cy="236197"/>
                  </a:xfrm>
                  <a:custGeom>
                    <a:avLst/>
                    <a:gdLst>
                      <a:gd name="T0" fmla="*/ 0 w 231775"/>
                      <a:gd name="T1" fmla="*/ 4695 h 236473"/>
                      <a:gd name="T2" fmla="*/ 15725 w 231775"/>
                      <a:gd name="T3" fmla="*/ 1521 h 236473"/>
                      <a:gd name="T4" fmla="*/ 116359 w 231775"/>
                      <a:gd name="T5" fmla="*/ 7867 h 236473"/>
                      <a:gd name="T6" fmla="*/ 125794 w 231775"/>
                      <a:gd name="T7" fmla="*/ 17385 h 236473"/>
                      <a:gd name="T8" fmla="*/ 135229 w 231775"/>
                      <a:gd name="T9" fmla="*/ 93523 h 236473"/>
                      <a:gd name="T10" fmla="*/ 144664 w 231775"/>
                      <a:gd name="T11" fmla="*/ 103040 h 236473"/>
                      <a:gd name="T12" fmla="*/ 154098 w 231775"/>
                      <a:gd name="T13" fmla="*/ 109385 h 236473"/>
                      <a:gd name="T14" fmla="*/ 185546 w 231775"/>
                      <a:gd name="T15" fmla="*/ 118902 h 236473"/>
                      <a:gd name="T16" fmla="*/ 194981 w 231775"/>
                      <a:gd name="T17" fmla="*/ 122074 h 236473"/>
                      <a:gd name="T18" fmla="*/ 207561 w 231775"/>
                      <a:gd name="T19" fmla="*/ 131592 h 236473"/>
                      <a:gd name="T20" fmla="*/ 223285 w 231775"/>
                      <a:gd name="T21" fmla="*/ 147454 h 236473"/>
                      <a:gd name="T22" fmla="*/ 229575 w 231775"/>
                      <a:gd name="T23" fmla="*/ 166488 h 236473"/>
                      <a:gd name="T24" fmla="*/ 223285 w 231775"/>
                      <a:gd name="T25" fmla="*/ 217248 h 236473"/>
                      <a:gd name="T26" fmla="*/ 210706 w 231775"/>
                      <a:gd name="T27" fmla="*/ 23628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1" name="Forma libre 86">
                    <a:extLst>
                      <a:ext uri="{FF2B5EF4-FFF2-40B4-BE49-F238E27FC236}">
                        <a16:creationId xmlns:a16="http://schemas.microsoft.com/office/drawing/2014/main" id="{6AC77B0C-2D92-4DC7-9A3B-8D9477330371}"/>
                      </a:ext>
                    </a:extLst>
                  </p:cNvPr>
                  <p:cNvSpPr>
                    <a:spLocks noChangeArrowheads="1"/>
                  </p:cNvSpPr>
                  <p:nvPr/>
                </p:nvSpPr>
                <p:spPr bwMode="auto">
                  <a:xfrm rot="-5400000">
                    <a:off x="4267944" y="3259182"/>
                    <a:ext cx="231863" cy="237587"/>
                  </a:xfrm>
                  <a:custGeom>
                    <a:avLst/>
                    <a:gdLst>
                      <a:gd name="T0" fmla="*/ 0 w 231775"/>
                      <a:gd name="T1" fmla="*/ 4750 h 236473"/>
                      <a:gd name="T2" fmla="*/ 15902 w 231775"/>
                      <a:gd name="T3" fmla="*/ 1540 h 236473"/>
                      <a:gd name="T4" fmla="*/ 117673 w 231775"/>
                      <a:gd name="T5" fmla="*/ 7960 h 236473"/>
                      <a:gd name="T6" fmla="*/ 127213 w 231775"/>
                      <a:gd name="T7" fmla="*/ 17591 h 236473"/>
                      <a:gd name="T8" fmla="*/ 136754 w 231775"/>
                      <a:gd name="T9" fmla="*/ 94642 h 236473"/>
                      <a:gd name="T10" fmla="*/ 146296 w 231775"/>
                      <a:gd name="T11" fmla="*/ 104273 h 236473"/>
                      <a:gd name="T12" fmla="*/ 155836 w 231775"/>
                      <a:gd name="T13" fmla="*/ 110693 h 236473"/>
                      <a:gd name="T14" fmla="*/ 187639 w 231775"/>
                      <a:gd name="T15" fmla="*/ 120324 h 236473"/>
                      <a:gd name="T16" fmla="*/ 197181 w 231775"/>
                      <a:gd name="T17" fmla="*/ 123535 h 236473"/>
                      <a:gd name="T18" fmla="*/ 209903 w 231775"/>
                      <a:gd name="T19" fmla="*/ 133165 h 236473"/>
                      <a:gd name="T20" fmla="*/ 225804 w 231775"/>
                      <a:gd name="T21" fmla="*/ 149217 h 236473"/>
                      <a:gd name="T22" fmla="*/ 232164 w 231775"/>
                      <a:gd name="T23" fmla="*/ 168479 h 236473"/>
                      <a:gd name="T24" fmla="*/ 225804 w 231775"/>
                      <a:gd name="T25" fmla="*/ 219846 h 236473"/>
                      <a:gd name="T26" fmla="*/ 213082 w 231775"/>
                      <a:gd name="T27" fmla="*/ 239108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2" name="Forma libre 87">
                    <a:extLst>
                      <a:ext uri="{FF2B5EF4-FFF2-40B4-BE49-F238E27FC236}">
                        <a16:creationId xmlns:a16="http://schemas.microsoft.com/office/drawing/2014/main" id="{06C9F1D3-DE90-4EAE-B5FF-6991A9EBB327}"/>
                      </a:ext>
                    </a:extLst>
                  </p:cNvPr>
                  <p:cNvSpPr>
                    <a:spLocks noChangeArrowheads="1"/>
                  </p:cNvSpPr>
                  <p:nvPr/>
                </p:nvSpPr>
                <p:spPr bwMode="auto">
                  <a:xfrm rot="-3061040">
                    <a:off x="4421873" y="3162786"/>
                    <a:ext cx="231863" cy="235355"/>
                  </a:xfrm>
                  <a:custGeom>
                    <a:avLst/>
                    <a:gdLst>
                      <a:gd name="T0" fmla="*/ 0 w 231775"/>
                      <a:gd name="T1" fmla="*/ 4648 h 236473"/>
                      <a:gd name="T2" fmla="*/ 15902 w 231775"/>
                      <a:gd name="T3" fmla="*/ 1507 h 236473"/>
                      <a:gd name="T4" fmla="*/ 117673 w 231775"/>
                      <a:gd name="T5" fmla="*/ 7789 h 236473"/>
                      <a:gd name="T6" fmla="*/ 127213 w 231775"/>
                      <a:gd name="T7" fmla="*/ 17212 h 236473"/>
                      <a:gd name="T8" fmla="*/ 136754 w 231775"/>
                      <a:gd name="T9" fmla="*/ 92599 h 236473"/>
                      <a:gd name="T10" fmla="*/ 146296 w 231775"/>
                      <a:gd name="T11" fmla="*/ 102022 h 236473"/>
                      <a:gd name="T12" fmla="*/ 155836 w 231775"/>
                      <a:gd name="T13" fmla="*/ 108305 h 236473"/>
                      <a:gd name="T14" fmla="*/ 187639 w 231775"/>
                      <a:gd name="T15" fmla="*/ 117729 h 236473"/>
                      <a:gd name="T16" fmla="*/ 197181 w 231775"/>
                      <a:gd name="T17" fmla="*/ 120870 h 236473"/>
                      <a:gd name="T18" fmla="*/ 209903 w 231775"/>
                      <a:gd name="T19" fmla="*/ 130293 h 236473"/>
                      <a:gd name="T20" fmla="*/ 225804 w 231775"/>
                      <a:gd name="T21" fmla="*/ 145998 h 236473"/>
                      <a:gd name="T22" fmla="*/ 232164 w 231775"/>
                      <a:gd name="T23" fmla="*/ 164845 h 236473"/>
                      <a:gd name="T24" fmla="*/ 225804 w 231775"/>
                      <a:gd name="T25" fmla="*/ 215103 h 236473"/>
                      <a:gd name="T26" fmla="*/ 213082 w 231775"/>
                      <a:gd name="T27" fmla="*/ 233950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4" name="Forma libre 88">
                    <a:extLst>
                      <a:ext uri="{FF2B5EF4-FFF2-40B4-BE49-F238E27FC236}">
                        <a16:creationId xmlns:a16="http://schemas.microsoft.com/office/drawing/2014/main" id="{475CBA2F-3468-4F82-9C24-E3A20324A89A}"/>
                      </a:ext>
                    </a:extLst>
                  </p:cNvPr>
                  <p:cNvSpPr>
                    <a:spLocks noChangeArrowheads="1"/>
                  </p:cNvSpPr>
                  <p:nvPr/>
                </p:nvSpPr>
                <p:spPr bwMode="auto">
                  <a:xfrm>
                    <a:off x="4628712" y="3212204"/>
                    <a:ext cx="230894" cy="237280"/>
                  </a:xfrm>
                  <a:custGeom>
                    <a:avLst/>
                    <a:gdLst>
                      <a:gd name="T0" fmla="*/ 0 w 231775"/>
                      <a:gd name="T1" fmla="*/ 4737 h 236473"/>
                      <a:gd name="T2" fmla="*/ 15725 w 231775"/>
                      <a:gd name="T3" fmla="*/ 1535 h 236473"/>
                      <a:gd name="T4" fmla="*/ 116359 w 231775"/>
                      <a:gd name="T5" fmla="*/ 7939 h 236473"/>
                      <a:gd name="T6" fmla="*/ 125794 w 231775"/>
                      <a:gd name="T7" fmla="*/ 17544 h 236473"/>
                      <a:gd name="T8" fmla="*/ 135229 w 231775"/>
                      <a:gd name="T9" fmla="*/ 94382 h 236473"/>
                      <a:gd name="T10" fmla="*/ 144664 w 231775"/>
                      <a:gd name="T11" fmla="*/ 103987 h 236473"/>
                      <a:gd name="T12" fmla="*/ 154098 w 231775"/>
                      <a:gd name="T13" fmla="*/ 110390 h 236473"/>
                      <a:gd name="T14" fmla="*/ 185546 w 231775"/>
                      <a:gd name="T15" fmla="*/ 119995 h 236473"/>
                      <a:gd name="T16" fmla="*/ 194981 w 231775"/>
                      <a:gd name="T17" fmla="*/ 123197 h 236473"/>
                      <a:gd name="T18" fmla="*/ 207561 w 231775"/>
                      <a:gd name="T19" fmla="*/ 132802 h 236473"/>
                      <a:gd name="T20" fmla="*/ 223285 w 231775"/>
                      <a:gd name="T21" fmla="*/ 148809 h 236473"/>
                      <a:gd name="T22" fmla="*/ 229575 w 231775"/>
                      <a:gd name="T23" fmla="*/ 168018 h 236473"/>
                      <a:gd name="T24" fmla="*/ 223285 w 231775"/>
                      <a:gd name="T25" fmla="*/ 219245 h 236473"/>
                      <a:gd name="T26" fmla="*/ 210706 w 231775"/>
                      <a:gd name="T27" fmla="*/ 23845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5" name="Forma libre 89">
                    <a:extLst>
                      <a:ext uri="{FF2B5EF4-FFF2-40B4-BE49-F238E27FC236}">
                        <a16:creationId xmlns:a16="http://schemas.microsoft.com/office/drawing/2014/main" id="{B07D6D9A-B6BC-435F-AE4A-EFF7CBDB70E2}"/>
                      </a:ext>
                    </a:extLst>
                  </p:cNvPr>
                  <p:cNvSpPr>
                    <a:spLocks noChangeArrowheads="1"/>
                  </p:cNvSpPr>
                  <p:nvPr/>
                </p:nvSpPr>
                <p:spPr bwMode="auto">
                  <a:xfrm rot="7665876">
                    <a:off x="4422431" y="3664958"/>
                    <a:ext cx="231863" cy="236471"/>
                  </a:xfrm>
                  <a:custGeom>
                    <a:avLst/>
                    <a:gdLst>
                      <a:gd name="T0" fmla="*/ 0 w 231775"/>
                      <a:gd name="T1" fmla="*/ 4706 h 236473"/>
                      <a:gd name="T2" fmla="*/ 15902 w 231775"/>
                      <a:gd name="T3" fmla="*/ 1526 h 236473"/>
                      <a:gd name="T4" fmla="*/ 117673 w 231775"/>
                      <a:gd name="T5" fmla="*/ 7886 h 236473"/>
                      <a:gd name="T6" fmla="*/ 127213 w 231775"/>
                      <a:gd name="T7" fmla="*/ 17427 h 236473"/>
                      <a:gd name="T8" fmla="*/ 136754 w 231775"/>
                      <a:gd name="T9" fmla="*/ 93754 h 236473"/>
                      <a:gd name="T10" fmla="*/ 146296 w 231775"/>
                      <a:gd name="T11" fmla="*/ 103295 h 236473"/>
                      <a:gd name="T12" fmla="*/ 155836 w 231775"/>
                      <a:gd name="T13" fmla="*/ 109655 h 236473"/>
                      <a:gd name="T14" fmla="*/ 187639 w 231775"/>
                      <a:gd name="T15" fmla="*/ 119196 h 236473"/>
                      <a:gd name="T16" fmla="*/ 197181 w 231775"/>
                      <a:gd name="T17" fmla="*/ 122377 h 236473"/>
                      <a:gd name="T18" fmla="*/ 209903 w 231775"/>
                      <a:gd name="T19" fmla="*/ 131918 h 236473"/>
                      <a:gd name="T20" fmla="*/ 225804 w 231775"/>
                      <a:gd name="T21" fmla="*/ 147819 h 236473"/>
                      <a:gd name="T22" fmla="*/ 232164 w 231775"/>
                      <a:gd name="T23" fmla="*/ 166901 h 236473"/>
                      <a:gd name="T24" fmla="*/ 225804 w 231775"/>
                      <a:gd name="T25" fmla="*/ 217785 h 236473"/>
                      <a:gd name="T26" fmla="*/ 213082 w 231775"/>
                      <a:gd name="T27" fmla="*/ 23686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38" name="Forma libre 90">
                    <a:extLst>
                      <a:ext uri="{FF2B5EF4-FFF2-40B4-BE49-F238E27FC236}">
                        <a16:creationId xmlns:a16="http://schemas.microsoft.com/office/drawing/2014/main" id="{6627BC89-CD02-4F74-AE66-766BA56A8F1C}"/>
                      </a:ext>
                    </a:extLst>
                  </p:cNvPr>
                  <p:cNvSpPr>
                    <a:spLocks noChangeArrowheads="1"/>
                  </p:cNvSpPr>
                  <p:nvPr/>
                </p:nvSpPr>
                <p:spPr bwMode="auto">
                  <a:xfrm rot="5173519">
                    <a:off x="4613727" y="3608092"/>
                    <a:ext cx="231863" cy="235355"/>
                  </a:xfrm>
                  <a:custGeom>
                    <a:avLst/>
                    <a:gdLst>
                      <a:gd name="T0" fmla="*/ 0 w 231775"/>
                      <a:gd name="T1" fmla="*/ 4648 h 236473"/>
                      <a:gd name="T2" fmla="*/ 15902 w 231775"/>
                      <a:gd name="T3" fmla="*/ 1507 h 236473"/>
                      <a:gd name="T4" fmla="*/ 117673 w 231775"/>
                      <a:gd name="T5" fmla="*/ 7789 h 236473"/>
                      <a:gd name="T6" fmla="*/ 127213 w 231775"/>
                      <a:gd name="T7" fmla="*/ 17212 h 236473"/>
                      <a:gd name="T8" fmla="*/ 136754 w 231775"/>
                      <a:gd name="T9" fmla="*/ 92600 h 236473"/>
                      <a:gd name="T10" fmla="*/ 146296 w 231775"/>
                      <a:gd name="T11" fmla="*/ 102023 h 236473"/>
                      <a:gd name="T12" fmla="*/ 155836 w 231775"/>
                      <a:gd name="T13" fmla="*/ 108306 h 236473"/>
                      <a:gd name="T14" fmla="*/ 187639 w 231775"/>
                      <a:gd name="T15" fmla="*/ 117729 h 236473"/>
                      <a:gd name="T16" fmla="*/ 197181 w 231775"/>
                      <a:gd name="T17" fmla="*/ 120870 h 236473"/>
                      <a:gd name="T18" fmla="*/ 209903 w 231775"/>
                      <a:gd name="T19" fmla="*/ 130293 h 236473"/>
                      <a:gd name="T20" fmla="*/ 225804 w 231775"/>
                      <a:gd name="T21" fmla="*/ 145999 h 236473"/>
                      <a:gd name="T22" fmla="*/ 232164 w 231775"/>
                      <a:gd name="T23" fmla="*/ 164846 h 236473"/>
                      <a:gd name="T24" fmla="*/ 225804 w 231775"/>
                      <a:gd name="T25" fmla="*/ 215104 h 236473"/>
                      <a:gd name="T26" fmla="*/ 213082 w 231775"/>
                      <a:gd name="T27" fmla="*/ 233951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45" name="Forma libre 91">
                    <a:extLst>
                      <a:ext uri="{FF2B5EF4-FFF2-40B4-BE49-F238E27FC236}">
                        <a16:creationId xmlns:a16="http://schemas.microsoft.com/office/drawing/2014/main" id="{5509E1AC-5491-4A92-A62C-2440C7017280}"/>
                      </a:ext>
                    </a:extLst>
                  </p:cNvPr>
                  <p:cNvSpPr>
                    <a:spLocks noChangeArrowheads="1"/>
                  </p:cNvSpPr>
                  <p:nvPr/>
                </p:nvSpPr>
                <p:spPr bwMode="auto">
                  <a:xfrm rot="-5874398">
                    <a:off x="4223311" y="3202858"/>
                    <a:ext cx="230779" cy="236471"/>
                  </a:xfrm>
                  <a:custGeom>
                    <a:avLst/>
                    <a:gdLst>
                      <a:gd name="T0" fmla="*/ 0 w 231775"/>
                      <a:gd name="T1" fmla="*/ 4692 h 236473"/>
                      <a:gd name="T2" fmla="*/ 15706 w 231775"/>
                      <a:gd name="T3" fmla="*/ 1521 h 236473"/>
                      <a:gd name="T4" fmla="*/ 116226 w 231775"/>
                      <a:gd name="T5" fmla="*/ 7863 h 236473"/>
                      <a:gd name="T6" fmla="*/ 125650 w 231775"/>
                      <a:gd name="T7" fmla="*/ 17376 h 236473"/>
                      <a:gd name="T8" fmla="*/ 135074 w 231775"/>
                      <a:gd name="T9" fmla="*/ 93480 h 236473"/>
                      <a:gd name="T10" fmla="*/ 144498 w 231775"/>
                      <a:gd name="T11" fmla="*/ 102993 h 236473"/>
                      <a:gd name="T12" fmla="*/ 153922 w 231775"/>
                      <a:gd name="T13" fmla="*/ 109335 h 236473"/>
                      <a:gd name="T14" fmla="*/ 185334 w 231775"/>
                      <a:gd name="T15" fmla="*/ 118848 h 236473"/>
                      <a:gd name="T16" fmla="*/ 194757 w 231775"/>
                      <a:gd name="T17" fmla="*/ 122019 h 236473"/>
                      <a:gd name="T18" fmla="*/ 207322 w 231775"/>
                      <a:gd name="T19" fmla="*/ 131532 h 236473"/>
                      <a:gd name="T20" fmla="*/ 223028 w 231775"/>
                      <a:gd name="T21" fmla="*/ 147388 h 236473"/>
                      <a:gd name="T22" fmla="*/ 229311 w 231775"/>
                      <a:gd name="T23" fmla="*/ 166414 h 236473"/>
                      <a:gd name="T24" fmla="*/ 223028 w 231775"/>
                      <a:gd name="T25" fmla="*/ 217149 h 236473"/>
                      <a:gd name="T26" fmla="*/ 210464 w 231775"/>
                      <a:gd name="T27" fmla="*/ 236175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46" name="Forma libre 92">
                    <a:extLst>
                      <a:ext uri="{FF2B5EF4-FFF2-40B4-BE49-F238E27FC236}">
                        <a16:creationId xmlns:a16="http://schemas.microsoft.com/office/drawing/2014/main" id="{B255BD87-E9F2-475D-801D-3712DFD89DF8}"/>
                      </a:ext>
                    </a:extLst>
                  </p:cNvPr>
                  <p:cNvSpPr>
                    <a:spLocks noChangeArrowheads="1"/>
                  </p:cNvSpPr>
                  <p:nvPr/>
                </p:nvSpPr>
                <p:spPr bwMode="auto">
                  <a:xfrm rot="-8922555">
                    <a:off x="4150193" y="3421314"/>
                    <a:ext cx="232009" cy="236197"/>
                  </a:xfrm>
                  <a:custGeom>
                    <a:avLst/>
                    <a:gdLst>
                      <a:gd name="T0" fmla="*/ 0 w 231775"/>
                      <a:gd name="T1" fmla="*/ 4681 h 236473"/>
                      <a:gd name="T2" fmla="*/ 15924 w 231775"/>
                      <a:gd name="T3" fmla="*/ 1517 h 236473"/>
                      <a:gd name="T4" fmla="*/ 117838 w 231775"/>
                      <a:gd name="T5" fmla="*/ 7844 h 236473"/>
                      <a:gd name="T6" fmla="*/ 127391 w 231775"/>
                      <a:gd name="T7" fmla="*/ 17334 h 236473"/>
                      <a:gd name="T8" fmla="*/ 136946 w 231775"/>
                      <a:gd name="T9" fmla="*/ 93249 h 236473"/>
                      <a:gd name="T10" fmla="*/ 146502 w 231775"/>
                      <a:gd name="T11" fmla="*/ 102739 h 236473"/>
                      <a:gd name="T12" fmla="*/ 156055 w 231775"/>
                      <a:gd name="T13" fmla="*/ 109065 h 236473"/>
                      <a:gd name="T14" fmla="*/ 187904 w 231775"/>
                      <a:gd name="T15" fmla="*/ 118554 h 236473"/>
                      <a:gd name="T16" fmla="*/ 197458 w 231775"/>
                      <a:gd name="T17" fmla="*/ 121719 h 236473"/>
                      <a:gd name="T18" fmla="*/ 210197 w 231775"/>
                      <a:gd name="T19" fmla="*/ 131208 h 236473"/>
                      <a:gd name="T20" fmla="*/ 226121 w 231775"/>
                      <a:gd name="T21" fmla="*/ 147023 h 236473"/>
                      <a:gd name="T22" fmla="*/ 232490 w 231775"/>
                      <a:gd name="T23" fmla="*/ 166002 h 236473"/>
                      <a:gd name="T24" fmla="*/ 226121 w 231775"/>
                      <a:gd name="T25" fmla="*/ 216614 h 236473"/>
                      <a:gd name="T26" fmla="*/ 213382 w 231775"/>
                      <a:gd name="T27" fmla="*/ 235592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47" name="Forma libre 93">
                    <a:extLst>
                      <a:ext uri="{FF2B5EF4-FFF2-40B4-BE49-F238E27FC236}">
                        <a16:creationId xmlns:a16="http://schemas.microsoft.com/office/drawing/2014/main" id="{74ACA48E-DE47-4801-A370-319734268D66}"/>
                      </a:ext>
                    </a:extLst>
                  </p:cNvPr>
                  <p:cNvSpPr>
                    <a:spLocks noChangeArrowheads="1"/>
                  </p:cNvSpPr>
                  <p:nvPr/>
                </p:nvSpPr>
                <p:spPr bwMode="auto">
                  <a:xfrm rot="10132526">
                    <a:off x="4216003" y="3595753"/>
                    <a:ext cx="232009" cy="236197"/>
                  </a:xfrm>
                  <a:custGeom>
                    <a:avLst/>
                    <a:gdLst>
                      <a:gd name="T0" fmla="*/ 0 w 231775"/>
                      <a:gd name="T1" fmla="*/ 4681 h 236473"/>
                      <a:gd name="T2" fmla="*/ 15924 w 231775"/>
                      <a:gd name="T3" fmla="*/ 1517 h 236473"/>
                      <a:gd name="T4" fmla="*/ 117839 w 231775"/>
                      <a:gd name="T5" fmla="*/ 7844 h 236473"/>
                      <a:gd name="T6" fmla="*/ 127392 w 231775"/>
                      <a:gd name="T7" fmla="*/ 17334 h 236473"/>
                      <a:gd name="T8" fmla="*/ 136947 w 231775"/>
                      <a:gd name="T9" fmla="*/ 93249 h 236473"/>
                      <a:gd name="T10" fmla="*/ 146502 w 231775"/>
                      <a:gd name="T11" fmla="*/ 102739 h 236473"/>
                      <a:gd name="T12" fmla="*/ 156055 w 231775"/>
                      <a:gd name="T13" fmla="*/ 109065 h 236473"/>
                      <a:gd name="T14" fmla="*/ 187904 w 231775"/>
                      <a:gd name="T15" fmla="*/ 118554 h 236473"/>
                      <a:gd name="T16" fmla="*/ 197459 w 231775"/>
                      <a:gd name="T17" fmla="*/ 121719 h 236473"/>
                      <a:gd name="T18" fmla="*/ 210198 w 231775"/>
                      <a:gd name="T19" fmla="*/ 131208 h 236473"/>
                      <a:gd name="T20" fmla="*/ 226122 w 231775"/>
                      <a:gd name="T21" fmla="*/ 147023 h 236473"/>
                      <a:gd name="T22" fmla="*/ 232491 w 231775"/>
                      <a:gd name="T23" fmla="*/ 166002 h 236473"/>
                      <a:gd name="T24" fmla="*/ 226122 w 231775"/>
                      <a:gd name="T25" fmla="*/ 216614 h 236473"/>
                      <a:gd name="T26" fmla="*/ 213383 w 231775"/>
                      <a:gd name="T27" fmla="*/ 235592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48" name="Forma libre 94">
                    <a:extLst>
                      <a:ext uri="{FF2B5EF4-FFF2-40B4-BE49-F238E27FC236}">
                        <a16:creationId xmlns:a16="http://schemas.microsoft.com/office/drawing/2014/main" id="{FD3EA8C8-5F33-467C-82BD-1B1844CC55CF}"/>
                      </a:ext>
                    </a:extLst>
                  </p:cNvPr>
                  <p:cNvSpPr>
                    <a:spLocks noChangeArrowheads="1"/>
                  </p:cNvSpPr>
                  <p:nvPr/>
                </p:nvSpPr>
                <p:spPr bwMode="auto">
                  <a:xfrm rot="-3011422">
                    <a:off x="4427451" y="3089109"/>
                    <a:ext cx="231863" cy="235356"/>
                  </a:xfrm>
                  <a:custGeom>
                    <a:avLst/>
                    <a:gdLst>
                      <a:gd name="T0" fmla="*/ 0 w 231775"/>
                      <a:gd name="T1" fmla="*/ 4648 h 236473"/>
                      <a:gd name="T2" fmla="*/ 15854 w 231775"/>
                      <a:gd name="T3" fmla="*/ 1507 h 236473"/>
                      <a:gd name="T4" fmla="*/ 117322 w 231775"/>
                      <a:gd name="T5" fmla="*/ 7789 h 236473"/>
                      <a:gd name="T6" fmla="*/ 126833 w 231775"/>
                      <a:gd name="T7" fmla="*/ 17212 h 236473"/>
                      <a:gd name="T8" fmla="*/ 136346 w 231775"/>
                      <a:gd name="T9" fmla="*/ 92600 h 236473"/>
                      <a:gd name="T10" fmla="*/ 145858 w 231775"/>
                      <a:gd name="T11" fmla="*/ 102023 h 236473"/>
                      <a:gd name="T12" fmla="*/ 155371 w 231775"/>
                      <a:gd name="T13" fmla="*/ 108306 h 236473"/>
                      <a:gd name="T14" fmla="*/ 187079 w 231775"/>
                      <a:gd name="T15" fmla="*/ 117730 h 236473"/>
                      <a:gd name="T16" fmla="*/ 196592 w 231775"/>
                      <a:gd name="T17" fmla="*/ 120871 h 236473"/>
                      <a:gd name="T18" fmla="*/ 209274 w 231775"/>
                      <a:gd name="T19" fmla="*/ 130295 h 236473"/>
                      <a:gd name="T20" fmla="*/ 225128 w 231775"/>
                      <a:gd name="T21" fmla="*/ 146000 h 236473"/>
                      <a:gd name="T22" fmla="*/ 231471 w 231775"/>
                      <a:gd name="T23" fmla="*/ 164847 h 236473"/>
                      <a:gd name="T24" fmla="*/ 225128 w 231775"/>
                      <a:gd name="T25" fmla="*/ 215105 h 236473"/>
                      <a:gd name="T26" fmla="*/ 212446 w 231775"/>
                      <a:gd name="T27" fmla="*/ 233952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49" name="Forma libre 95">
                    <a:extLst>
                      <a:ext uri="{FF2B5EF4-FFF2-40B4-BE49-F238E27FC236}">
                        <a16:creationId xmlns:a16="http://schemas.microsoft.com/office/drawing/2014/main" id="{E218048A-65CF-45C1-860D-2A3ABB3E22B9}"/>
                      </a:ext>
                    </a:extLst>
                  </p:cNvPr>
                  <p:cNvSpPr>
                    <a:spLocks noChangeArrowheads="1"/>
                  </p:cNvSpPr>
                  <p:nvPr/>
                </p:nvSpPr>
                <p:spPr bwMode="auto">
                  <a:xfrm rot="7748661">
                    <a:off x="4424662" y="3731049"/>
                    <a:ext cx="231863" cy="236471"/>
                  </a:xfrm>
                  <a:custGeom>
                    <a:avLst/>
                    <a:gdLst>
                      <a:gd name="T0" fmla="*/ 0 w 231775"/>
                      <a:gd name="T1" fmla="*/ 4692 h 236473"/>
                      <a:gd name="T2" fmla="*/ 15902 w 231775"/>
                      <a:gd name="T3" fmla="*/ 1521 h 236473"/>
                      <a:gd name="T4" fmla="*/ 117673 w 231775"/>
                      <a:gd name="T5" fmla="*/ 7863 h 236473"/>
                      <a:gd name="T6" fmla="*/ 127213 w 231775"/>
                      <a:gd name="T7" fmla="*/ 17376 h 236473"/>
                      <a:gd name="T8" fmla="*/ 136754 w 231775"/>
                      <a:gd name="T9" fmla="*/ 93479 h 236473"/>
                      <a:gd name="T10" fmla="*/ 146296 w 231775"/>
                      <a:gd name="T11" fmla="*/ 102992 h 236473"/>
                      <a:gd name="T12" fmla="*/ 155836 w 231775"/>
                      <a:gd name="T13" fmla="*/ 109334 h 236473"/>
                      <a:gd name="T14" fmla="*/ 187639 w 231775"/>
                      <a:gd name="T15" fmla="*/ 118848 h 236473"/>
                      <a:gd name="T16" fmla="*/ 197181 w 231775"/>
                      <a:gd name="T17" fmla="*/ 122019 h 236473"/>
                      <a:gd name="T18" fmla="*/ 209903 w 231775"/>
                      <a:gd name="T19" fmla="*/ 131532 h 236473"/>
                      <a:gd name="T20" fmla="*/ 225804 w 231775"/>
                      <a:gd name="T21" fmla="*/ 147387 h 236473"/>
                      <a:gd name="T22" fmla="*/ 232164 w 231775"/>
                      <a:gd name="T23" fmla="*/ 166413 h 236473"/>
                      <a:gd name="T24" fmla="*/ 225804 w 231775"/>
                      <a:gd name="T25" fmla="*/ 217148 h 236473"/>
                      <a:gd name="T26" fmla="*/ 213082 w 231775"/>
                      <a:gd name="T27" fmla="*/ 23617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0" name="Forma libre 96">
                    <a:extLst>
                      <a:ext uri="{FF2B5EF4-FFF2-40B4-BE49-F238E27FC236}">
                        <a16:creationId xmlns:a16="http://schemas.microsoft.com/office/drawing/2014/main" id="{3A0E0980-B781-47AD-97BA-32998EF8EEEC}"/>
                      </a:ext>
                    </a:extLst>
                  </p:cNvPr>
                  <p:cNvSpPr>
                    <a:spLocks noChangeArrowheads="1"/>
                  </p:cNvSpPr>
                  <p:nvPr/>
                </p:nvSpPr>
                <p:spPr bwMode="auto">
                  <a:xfrm rot="-8488262">
                    <a:off x="4095537" y="3388810"/>
                    <a:ext cx="232009" cy="237280"/>
                  </a:xfrm>
                  <a:custGeom>
                    <a:avLst/>
                    <a:gdLst>
                      <a:gd name="T0" fmla="*/ 0 w 231775"/>
                      <a:gd name="T1" fmla="*/ 4737 h 236473"/>
                      <a:gd name="T2" fmla="*/ 15924 w 231775"/>
                      <a:gd name="T3" fmla="*/ 1535 h 236473"/>
                      <a:gd name="T4" fmla="*/ 117838 w 231775"/>
                      <a:gd name="T5" fmla="*/ 7939 h 236473"/>
                      <a:gd name="T6" fmla="*/ 127391 w 231775"/>
                      <a:gd name="T7" fmla="*/ 17544 h 236473"/>
                      <a:gd name="T8" fmla="*/ 136946 w 231775"/>
                      <a:gd name="T9" fmla="*/ 94382 h 236473"/>
                      <a:gd name="T10" fmla="*/ 146502 w 231775"/>
                      <a:gd name="T11" fmla="*/ 103987 h 236473"/>
                      <a:gd name="T12" fmla="*/ 156055 w 231775"/>
                      <a:gd name="T13" fmla="*/ 110390 h 236473"/>
                      <a:gd name="T14" fmla="*/ 187904 w 231775"/>
                      <a:gd name="T15" fmla="*/ 119995 h 236473"/>
                      <a:gd name="T16" fmla="*/ 197458 w 231775"/>
                      <a:gd name="T17" fmla="*/ 123197 h 236473"/>
                      <a:gd name="T18" fmla="*/ 210197 w 231775"/>
                      <a:gd name="T19" fmla="*/ 132802 h 236473"/>
                      <a:gd name="T20" fmla="*/ 226121 w 231775"/>
                      <a:gd name="T21" fmla="*/ 148809 h 236473"/>
                      <a:gd name="T22" fmla="*/ 232490 w 231775"/>
                      <a:gd name="T23" fmla="*/ 168018 h 236473"/>
                      <a:gd name="T24" fmla="*/ 226121 w 231775"/>
                      <a:gd name="T25" fmla="*/ 219245 h 236473"/>
                      <a:gd name="T26" fmla="*/ 213382 w 231775"/>
                      <a:gd name="T27" fmla="*/ 23845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1" name="Forma libre 97">
                    <a:extLst>
                      <a:ext uri="{FF2B5EF4-FFF2-40B4-BE49-F238E27FC236}">
                        <a16:creationId xmlns:a16="http://schemas.microsoft.com/office/drawing/2014/main" id="{AB07E1CC-5F3F-4A34-BBA1-348907ADA03F}"/>
                      </a:ext>
                    </a:extLst>
                  </p:cNvPr>
                  <p:cNvSpPr>
                    <a:spLocks noChangeArrowheads="1"/>
                  </p:cNvSpPr>
                  <p:nvPr/>
                </p:nvSpPr>
                <p:spPr bwMode="auto">
                  <a:xfrm rot="2700004">
                    <a:off x="4731405" y="3419010"/>
                    <a:ext cx="231863" cy="236471"/>
                  </a:xfrm>
                  <a:custGeom>
                    <a:avLst/>
                    <a:gdLst>
                      <a:gd name="T0" fmla="*/ 0 w 231775"/>
                      <a:gd name="T1" fmla="*/ 4692 h 236473"/>
                      <a:gd name="T2" fmla="*/ 15854 w 231775"/>
                      <a:gd name="T3" fmla="*/ 1521 h 236473"/>
                      <a:gd name="T4" fmla="*/ 117322 w 231775"/>
                      <a:gd name="T5" fmla="*/ 7863 h 236473"/>
                      <a:gd name="T6" fmla="*/ 126833 w 231775"/>
                      <a:gd name="T7" fmla="*/ 17376 h 236473"/>
                      <a:gd name="T8" fmla="*/ 136346 w 231775"/>
                      <a:gd name="T9" fmla="*/ 93480 h 236473"/>
                      <a:gd name="T10" fmla="*/ 145858 w 231775"/>
                      <a:gd name="T11" fmla="*/ 102993 h 236473"/>
                      <a:gd name="T12" fmla="*/ 155371 w 231775"/>
                      <a:gd name="T13" fmla="*/ 109335 h 236473"/>
                      <a:gd name="T14" fmla="*/ 187079 w 231775"/>
                      <a:gd name="T15" fmla="*/ 118848 h 236473"/>
                      <a:gd name="T16" fmla="*/ 196592 w 231775"/>
                      <a:gd name="T17" fmla="*/ 122019 h 236473"/>
                      <a:gd name="T18" fmla="*/ 209274 w 231775"/>
                      <a:gd name="T19" fmla="*/ 131532 h 236473"/>
                      <a:gd name="T20" fmla="*/ 225128 w 231775"/>
                      <a:gd name="T21" fmla="*/ 147388 h 236473"/>
                      <a:gd name="T22" fmla="*/ 231471 w 231775"/>
                      <a:gd name="T23" fmla="*/ 166414 h 236473"/>
                      <a:gd name="T24" fmla="*/ 225128 w 231775"/>
                      <a:gd name="T25" fmla="*/ 217149 h 236473"/>
                      <a:gd name="T26" fmla="*/ 212446 w 231775"/>
                      <a:gd name="T27" fmla="*/ 236175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2" name="Forma libre 98">
                    <a:extLst>
                      <a:ext uri="{FF2B5EF4-FFF2-40B4-BE49-F238E27FC236}">
                        <a16:creationId xmlns:a16="http://schemas.microsoft.com/office/drawing/2014/main" id="{7A6EE792-FF97-4D47-ADDA-3FE18E5340FC}"/>
                      </a:ext>
                    </a:extLst>
                  </p:cNvPr>
                  <p:cNvSpPr>
                    <a:spLocks noChangeArrowheads="1"/>
                  </p:cNvSpPr>
                  <p:nvPr/>
                </p:nvSpPr>
                <p:spPr bwMode="auto">
                  <a:xfrm rot="3798764">
                    <a:off x="4694596" y="3484018"/>
                    <a:ext cx="231863" cy="236471"/>
                  </a:xfrm>
                  <a:custGeom>
                    <a:avLst/>
                    <a:gdLst>
                      <a:gd name="T0" fmla="*/ 0 w 231775"/>
                      <a:gd name="T1" fmla="*/ 4692 h 236473"/>
                      <a:gd name="T2" fmla="*/ 15902 w 231775"/>
                      <a:gd name="T3" fmla="*/ 1521 h 236473"/>
                      <a:gd name="T4" fmla="*/ 117673 w 231775"/>
                      <a:gd name="T5" fmla="*/ 7863 h 236473"/>
                      <a:gd name="T6" fmla="*/ 127213 w 231775"/>
                      <a:gd name="T7" fmla="*/ 17376 h 236473"/>
                      <a:gd name="T8" fmla="*/ 136754 w 231775"/>
                      <a:gd name="T9" fmla="*/ 93479 h 236473"/>
                      <a:gd name="T10" fmla="*/ 146296 w 231775"/>
                      <a:gd name="T11" fmla="*/ 102992 h 236473"/>
                      <a:gd name="T12" fmla="*/ 155836 w 231775"/>
                      <a:gd name="T13" fmla="*/ 109334 h 236473"/>
                      <a:gd name="T14" fmla="*/ 187639 w 231775"/>
                      <a:gd name="T15" fmla="*/ 118848 h 236473"/>
                      <a:gd name="T16" fmla="*/ 197181 w 231775"/>
                      <a:gd name="T17" fmla="*/ 122019 h 236473"/>
                      <a:gd name="T18" fmla="*/ 209903 w 231775"/>
                      <a:gd name="T19" fmla="*/ 131532 h 236473"/>
                      <a:gd name="T20" fmla="*/ 225804 w 231775"/>
                      <a:gd name="T21" fmla="*/ 147387 h 236473"/>
                      <a:gd name="T22" fmla="*/ 232164 w 231775"/>
                      <a:gd name="T23" fmla="*/ 166413 h 236473"/>
                      <a:gd name="T24" fmla="*/ 225804 w 231775"/>
                      <a:gd name="T25" fmla="*/ 217148 h 236473"/>
                      <a:gd name="T26" fmla="*/ 213082 w 231775"/>
                      <a:gd name="T27" fmla="*/ 23617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3" name="Forma libre 99">
                    <a:extLst>
                      <a:ext uri="{FF2B5EF4-FFF2-40B4-BE49-F238E27FC236}">
                        <a16:creationId xmlns:a16="http://schemas.microsoft.com/office/drawing/2014/main" id="{884B0C67-1C33-41D6-949C-88380F9CAFDF}"/>
                      </a:ext>
                    </a:extLst>
                  </p:cNvPr>
                  <p:cNvSpPr>
                    <a:spLocks noChangeArrowheads="1"/>
                  </p:cNvSpPr>
                  <p:nvPr/>
                </p:nvSpPr>
                <p:spPr bwMode="auto">
                  <a:xfrm rot="5400000">
                    <a:off x="4649979" y="3653040"/>
                    <a:ext cx="231863" cy="236471"/>
                  </a:xfrm>
                  <a:custGeom>
                    <a:avLst/>
                    <a:gdLst>
                      <a:gd name="T0" fmla="*/ 0 w 231775"/>
                      <a:gd name="T1" fmla="*/ 4706 h 236473"/>
                      <a:gd name="T2" fmla="*/ 15902 w 231775"/>
                      <a:gd name="T3" fmla="*/ 1526 h 236473"/>
                      <a:gd name="T4" fmla="*/ 117673 w 231775"/>
                      <a:gd name="T5" fmla="*/ 7886 h 236473"/>
                      <a:gd name="T6" fmla="*/ 127213 w 231775"/>
                      <a:gd name="T7" fmla="*/ 17427 h 236473"/>
                      <a:gd name="T8" fmla="*/ 136754 w 231775"/>
                      <a:gd name="T9" fmla="*/ 93754 h 236473"/>
                      <a:gd name="T10" fmla="*/ 146296 w 231775"/>
                      <a:gd name="T11" fmla="*/ 103295 h 236473"/>
                      <a:gd name="T12" fmla="*/ 155836 w 231775"/>
                      <a:gd name="T13" fmla="*/ 109655 h 236473"/>
                      <a:gd name="T14" fmla="*/ 187639 w 231775"/>
                      <a:gd name="T15" fmla="*/ 119196 h 236473"/>
                      <a:gd name="T16" fmla="*/ 197181 w 231775"/>
                      <a:gd name="T17" fmla="*/ 122377 h 236473"/>
                      <a:gd name="T18" fmla="*/ 209903 w 231775"/>
                      <a:gd name="T19" fmla="*/ 131918 h 236473"/>
                      <a:gd name="T20" fmla="*/ 225804 w 231775"/>
                      <a:gd name="T21" fmla="*/ 147819 h 236473"/>
                      <a:gd name="T22" fmla="*/ 232164 w 231775"/>
                      <a:gd name="T23" fmla="*/ 166901 h 236473"/>
                      <a:gd name="T24" fmla="*/ 225804 w 231775"/>
                      <a:gd name="T25" fmla="*/ 217785 h 236473"/>
                      <a:gd name="T26" fmla="*/ 213082 w 231775"/>
                      <a:gd name="T27" fmla="*/ 23686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4" name="Forma libre 100">
                    <a:extLst>
                      <a:ext uri="{FF2B5EF4-FFF2-40B4-BE49-F238E27FC236}">
                        <a16:creationId xmlns:a16="http://schemas.microsoft.com/office/drawing/2014/main" id="{1800CAC7-8454-4F7D-A834-3C962DD22426}"/>
                      </a:ext>
                    </a:extLst>
                  </p:cNvPr>
                  <p:cNvSpPr>
                    <a:spLocks noChangeArrowheads="1"/>
                  </p:cNvSpPr>
                  <p:nvPr/>
                </p:nvSpPr>
                <p:spPr bwMode="auto">
                  <a:xfrm rot="7860172">
                    <a:off x="4376125" y="3679585"/>
                    <a:ext cx="230779" cy="236471"/>
                  </a:xfrm>
                  <a:custGeom>
                    <a:avLst/>
                    <a:gdLst>
                      <a:gd name="T0" fmla="*/ 0 w 231775"/>
                      <a:gd name="T1" fmla="*/ 4706 h 236473"/>
                      <a:gd name="T2" fmla="*/ 15706 w 231775"/>
                      <a:gd name="T3" fmla="*/ 1526 h 236473"/>
                      <a:gd name="T4" fmla="*/ 116226 w 231775"/>
                      <a:gd name="T5" fmla="*/ 7886 h 236473"/>
                      <a:gd name="T6" fmla="*/ 125650 w 231775"/>
                      <a:gd name="T7" fmla="*/ 17427 h 236473"/>
                      <a:gd name="T8" fmla="*/ 135074 w 231775"/>
                      <a:gd name="T9" fmla="*/ 93754 h 236473"/>
                      <a:gd name="T10" fmla="*/ 144498 w 231775"/>
                      <a:gd name="T11" fmla="*/ 103295 h 236473"/>
                      <a:gd name="T12" fmla="*/ 153922 w 231775"/>
                      <a:gd name="T13" fmla="*/ 109655 h 236473"/>
                      <a:gd name="T14" fmla="*/ 185334 w 231775"/>
                      <a:gd name="T15" fmla="*/ 119196 h 236473"/>
                      <a:gd name="T16" fmla="*/ 194757 w 231775"/>
                      <a:gd name="T17" fmla="*/ 122377 h 236473"/>
                      <a:gd name="T18" fmla="*/ 207322 w 231775"/>
                      <a:gd name="T19" fmla="*/ 131918 h 236473"/>
                      <a:gd name="T20" fmla="*/ 223028 w 231775"/>
                      <a:gd name="T21" fmla="*/ 147819 h 236473"/>
                      <a:gd name="T22" fmla="*/ 229311 w 231775"/>
                      <a:gd name="T23" fmla="*/ 166901 h 236473"/>
                      <a:gd name="T24" fmla="*/ 223028 w 231775"/>
                      <a:gd name="T25" fmla="*/ 217785 h 236473"/>
                      <a:gd name="T26" fmla="*/ 210464 w 231775"/>
                      <a:gd name="T27" fmla="*/ 23686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5" name="Forma libre 101">
                    <a:extLst>
                      <a:ext uri="{FF2B5EF4-FFF2-40B4-BE49-F238E27FC236}">
                        <a16:creationId xmlns:a16="http://schemas.microsoft.com/office/drawing/2014/main" id="{F2BF44A4-D27F-46A5-A3E5-2DB2E619122A}"/>
                      </a:ext>
                    </a:extLst>
                  </p:cNvPr>
                  <p:cNvSpPr>
                    <a:spLocks noChangeArrowheads="1"/>
                  </p:cNvSpPr>
                  <p:nvPr/>
                </p:nvSpPr>
                <p:spPr bwMode="auto">
                  <a:xfrm rot="10006657">
                    <a:off x="4211541" y="3680264"/>
                    <a:ext cx="232009" cy="237280"/>
                  </a:xfrm>
                  <a:custGeom>
                    <a:avLst/>
                    <a:gdLst>
                      <a:gd name="T0" fmla="*/ 0 w 231775"/>
                      <a:gd name="T1" fmla="*/ 4737 h 236473"/>
                      <a:gd name="T2" fmla="*/ 15924 w 231775"/>
                      <a:gd name="T3" fmla="*/ 1535 h 236473"/>
                      <a:gd name="T4" fmla="*/ 117838 w 231775"/>
                      <a:gd name="T5" fmla="*/ 7939 h 236473"/>
                      <a:gd name="T6" fmla="*/ 127391 w 231775"/>
                      <a:gd name="T7" fmla="*/ 17544 h 236473"/>
                      <a:gd name="T8" fmla="*/ 136946 w 231775"/>
                      <a:gd name="T9" fmla="*/ 94382 h 236473"/>
                      <a:gd name="T10" fmla="*/ 146502 w 231775"/>
                      <a:gd name="T11" fmla="*/ 103987 h 236473"/>
                      <a:gd name="T12" fmla="*/ 156055 w 231775"/>
                      <a:gd name="T13" fmla="*/ 110390 h 236473"/>
                      <a:gd name="T14" fmla="*/ 187904 w 231775"/>
                      <a:gd name="T15" fmla="*/ 119995 h 236473"/>
                      <a:gd name="T16" fmla="*/ 197458 w 231775"/>
                      <a:gd name="T17" fmla="*/ 123197 h 236473"/>
                      <a:gd name="T18" fmla="*/ 210197 w 231775"/>
                      <a:gd name="T19" fmla="*/ 132802 h 236473"/>
                      <a:gd name="T20" fmla="*/ 226121 w 231775"/>
                      <a:gd name="T21" fmla="*/ 148809 h 236473"/>
                      <a:gd name="T22" fmla="*/ 232490 w 231775"/>
                      <a:gd name="T23" fmla="*/ 168018 h 236473"/>
                      <a:gd name="T24" fmla="*/ 226121 w 231775"/>
                      <a:gd name="T25" fmla="*/ 219245 h 236473"/>
                      <a:gd name="T26" fmla="*/ 213382 w 231775"/>
                      <a:gd name="T27" fmla="*/ 23845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6" name="Forma libre 102">
                    <a:extLst>
                      <a:ext uri="{FF2B5EF4-FFF2-40B4-BE49-F238E27FC236}">
                        <a16:creationId xmlns:a16="http://schemas.microsoft.com/office/drawing/2014/main" id="{36E8460B-0FEA-4DA0-AAB9-80A7A28A4B12}"/>
                      </a:ext>
                    </a:extLst>
                  </p:cNvPr>
                  <p:cNvSpPr>
                    <a:spLocks noChangeArrowheads="1"/>
                  </p:cNvSpPr>
                  <p:nvPr/>
                </p:nvSpPr>
                <p:spPr bwMode="auto">
                  <a:xfrm rot="-9563962">
                    <a:off x="4147962" y="3455985"/>
                    <a:ext cx="232009" cy="236197"/>
                  </a:xfrm>
                  <a:custGeom>
                    <a:avLst/>
                    <a:gdLst>
                      <a:gd name="T0" fmla="*/ 0 w 231775"/>
                      <a:gd name="T1" fmla="*/ 4681 h 236473"/>
                      <a:gd name="T2" fmla="*/ 15924 w 231775"/>
                      <a:gd name="T3" fmla="*/ 1517 h 236473"/>
                      <a:gd name="T4" fmla="*/ 117838 w 231775"/>
                      <a:gd name="T5" fmla="*/ 7844 h 236473"/>
                      <a:gd name="T6" fmla="*/ 127391 w 231775"/>
                      <a:gd name="T7" fmla="*/ 17334 h 236473"/>
                      <a:gd name="T8" fmla="*/ 136946 w 231775"/>
                      <a:gd name="T9" fmla="*/ 93249 h 236473"/>
                      <a:gd name="T10" fmla="*/ 146502 w 231775"/>
                      <a:gd name="T11" fmla="*/ 102739 h 236473"/>
                      <a:gd name="T12" fmla="*/ 156055 w 231775"/>
                      <a:gd name="T13" fmla="*/ 109065 h 236473"/>
                      <a:gd name="T14" fmla="*/ 187904 w 231775"/>
                      <a:gd name="T15" fmla="*/ 118554 h 236473"/>
                      <a:gd name="T16" fmla="*/ 197458 w 231775"/>
                      <a:gd name="T17" fmla="*/ 121719 h 236473"/>
                      <a:gd name="T18" fmla="*/ 210197 w 231775"/>
                      <a:gd name="T19" fmla="*/ 131208 h 236473"/>
                      <a:gd name="T20" fmla="*/ 226121 w 231775"/>
                      <a:gd name="T21" fmla="*/ 147023 h 236473"/>
                      <a:gd name="T22" fmla="*/ 232490 w 231775"/>
                      <a:gd name="T23" fmla="*/ 166002 h 236473"/>
                      <a:gd name="T24" fmla="*/ 226121 w 231775"/>
                      <a:gd name="T25" fmla="*/ 216614 h 236473"/>
                      <a:gd name="T26" fmla="*/ 213382 w 231775"/>
                      <a:gd name="T27" fmla="*/ 235592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7" name="Forma libre 103">
                    <a:extLst>
                      <a:ext uri="{FF2B5EF4-FFF2-40B4-BE49-F238E27FC236}">
                        <a16:creationId xmlns:a16="http://schemas.microsoft.com/office/drawing/2014/main" id="{9376475F-2173-437E-B212-2B56C4D79891}"/>
                      </a:ext>
                    </a:extLst>
                  </p:cNvPr>
                  <p:cNvSpPr>
                    <a:spLocks noChangeArrowheads="1"/>
                  </p:cNvSpPr>
                  <p:nvPr/>
                </p:nvSpPr>
                <p:spPr bwMode="auto">
                  <a:xfrm rot="-7226466">
                    <a:off x="4074417" y="3297661"/>
                    <a:ext cx="231863" cy="236471"/>
                  </a:xfrm>
                  <a:custGeom>
                    <a:avLst/>
                    <a:gdLst>
                      <a:gd name="T0" fmla="*/ 0 w 231775"/>
                      <a:gd name="T1" fmla="*/ 4692 h 236473"/>
                      <a:gd name="T2" fmla="*/ 15902 w 231775"/>
                      <a:gd name="T3" fmla="*/ 1521 h 236473"/>
                      <a:gd name="T4" fmla="*/ 117673 w 231775"/>
                      <a:gd name="T5" fmla="*/ 7863 h 236473"/>
                      <a:gd name="T6" fmla="*/ 127213 w 231775"/>
                      <a:gd name="T7" fmla="*/ 17376 h 236473"/>
                      <a:gd name="T8" fmla="*/ 136754 w 231775"/>
                      <a:gd name="T9" fmla="*/ 93479 h 236473"/>
                      <a:gd name="T10" fmla="*/ 146296 w 231775"/>
                      <a:gd name="T11" fmla="*/ 102992 h 236473"/>
                      <a:gd name="T12" fmla="*/ 155836 w 231775"/>
                      <a:gd name="T13" fmla="*/ 109334 h 236473"/>
                      <a:gd name="T14" fmla="*/ 187639 w 231775"/>
                      <a:gd name="T15" fmla="*/ 118848 h 236473"/>
                      <a:gd name="T16" fmla="*/ 197181 w 231775"/>
                      <a:gd name="T17" fmla="*/ 122019 h 236473"/>
                      <a:gd name="T18" fmla="*/ 209903 w 231775"/>
                      <a:gd name="T19" fmla="*/ 131532 h 236473"/>
                      <a:gd name="T20" fmla="*/ 225804 w 231775"/>
                      <a:gd name="T21" fmla="*/ 147387 h 236473"/>
                      <a:gd name="T22" fmla="*/ 232164 w 231775"/>
                      <a:gd name="T23" fmla="*/ 166413 h 236473"/>
                      <a:gd name="T24" fmla="*/ 225804 w 231775"/>
                      <a:gd name="T25" fmla="*/ 217148 h 236473"/>
                      <a:gd name="T26" fmla="*/ 213082 w 231775"/>
                      <a:gd name="T27" fmla="*/ 236174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8" name="Forma libre 104">
                    <a:extLst>
                      <a:ext uri="{FF2B5EF4-FFF2-40B4-BE49-F238E27FC236}">
                        <a16:creationId xmlns:a16="http://schemas.microsoft.com/office/drawing/2014/main" id="{D536813F-C2EE-4557-B397-CE67C8284AA1}"/>
                      </a:ext>
                    </a:extLst>
                  </p:cNvPr>
                  <p:cNvSpPr>
                    <a:spLocks noChangeArrowheads="1"/>
                  </p:cNvSpPr>
                  <p:nvPr/>
                </p:nvSpPr>
                <p:spPr bwMode="auto">
                  <a:xfrm rot="-4894109">
                    <a:off x="4268502" y="3205567"/>
                    <a:ext cx="231863" cy="236471"/>
                  </a:xfrm>
                  <a:custGeom>
                    <a:avLst/>
                    <a:gdLst>
                      <a:gd name="T0" fmla="*/ 0 w 231775"/>
                      <a:gd name="T1" fmla="*/ 4706 h 236473"/>
                      <a:gd name="T2" fmla="*/ 15854 w 231775"/>
                      <a:gd name="T3" fmla="*/ 1526 h 236473"/>
                      <a:gd name="T4" fmla="*/ 117322 w 231775"/>
                      <a:gd name="T5" fmla="*/ 7886 h 236473"/>
                      <a:gd name="T6" fmla="*/ 126833 w 231775"/>
                      <a:gd name="T7" fmla="*/ 17427 h 236473"/>
                      <a:gd name="T8" fmla="*/ 136346 w 231775"/>
                      <a:gd name="T9" fmla="*/ 93754 h 236473"/>
                      <a:gd name="T10" fmla="*/ 145858 w 231775"/>
                      <a:gd name="T11" fmla="*/ 103295 h 236473"/>
                      <a:gd name="T12" fmla="*/ 155371 w 231775"/>
                      <a:gd name="T13" fmla="*/ 109655 h 236473"/>
                      <a:gd name="T14" fmla="*/ 187079 w 231775"/>
                      <a:gd name="T15" fmla="*/ 119196 h 236473"/>
                      <a:gd name="T16" fmla="*/ 196592 w 231775"/>
                      <a:gd name="T17" fmla="*/ 122377 h 236473"/>
                      <a:gd name="T18" fmla="*/ 209274 w 231775"/>
                      <a:gd name="T19" fmla="*/ 131918 h 236473"/>
                      <a:gd name="T20" fmla="*/ 225128 w 231775"/>
                      <a:gd name="T21" fmla="*/ 147819 h 236473"/>
                      <a:gd name="T22" fmla="*/ 231471 w 231775"/>
                      <a:gd name="T23" fmla="*/ 166901 h 236473"/>
                      <a:gd name="T24" fmla="*/ 225128 w 231775"/>
                      <a:gd name="T25" fmla="*/ 217785 h 236473"/>
                      <a:gd name="T26" fmla="*/ 212446 w 231775"/>
                      <a:gd name="T27" fmla="*/ 23686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59" name="Forma libre 105">
                    <a:extLst>
                      <a:ext uri="{FF2B5EF4-FFF2-40B4-BE49-F238E27FC236}">
                        <a16:creationId xmlns:a16="http://schemas.microsoft.com/office/drawing/2014/main" id="{BB7A3F6E-3899-4857-92E5-D92077448A0E}"/>
                      </a:ext>
                    </a:extLst>
                  </p:cNvPr>
                  <p:cNvSpPr>
                    <a:spLocks noChangeArrowheads="1"/>
                  </p:cNvSpPr>
                  <p:nvPr/>
                </p:nvSpPr>
                <p:spPr bwMode="auto">
                  <a:xfrm rot="-358897">
                    <a:off x="4593018" y="3225206"/>
                    <a:ext cx="230894" cy="236197"/>
                  </a:xfrm>
                  <a:custGeom>
                    <a:avLst/>
                    <a:gdLst>
                      <a:gd name="T0" fmla="*/ 0 w 231775"/>
                      <a:gd name="T1" fmla="*/ 4681 h 236473"/>
                      <a:gd name="T2" fmla="*/ 15725 w 231775"/>
                      <a:gd name="T3" fmla="*/ 1517 h 236473"/>
                      <a:gd name="T4" fmla="*/ 116359 w 231775"/>
                      <a:gd name="T5" fmla="*/ 7844 h 236473"/>
                      <a:gd name="T6" fmla="*/ 125794 w 231775"/>
                      <a:gd name="T7" fmla="*/ 17334 h 236473"/>
                      <a:gd name="T8" fmla="*/ 135229 w 231775"/>
                      <a:gd name="T9" fmla="*/ 93249 h 236473"/>
                      <a:gd name="T10" fmla="*/ 144664 w 231775"/>
                      <a:gd name="T11" fmla="*/ 102739 h 236473"/>
                      <a:gd name="T12" fmla="*/ 154098 w 231775"/>
                      <a:gd name="T13" fmla="*/ 109065 h 236473"/>
                      <a:gd name="T14" fmla="*/ 185546 w 231775"/>
                      <a:gd name="T15" fmla="*/ 118554 h 236473"/>
                      <a:gd name="T16" fmla="*/ 194981 w 231775"/>
                      <a:gd name="T17" fmla="*/ 121719 h 236473"/>
                      <a:gd name="T18" fmla="*/ 207561 w 231775"/>
                      <a:gd name="T19" fmla="*/ 131208 h 236473"/>
                      <a:gd name="T20" fmla="*/ 223285 w 231775"/>
                      <a:gd name="T21" fmla="*/ 147023 h 236473"/>
                      <a:gd name="T22" fmla="*/ 229575 w 231775"/>
                      <a:gd name="T23" fmla="*/ 166002 h 236473"/>
                      <a:gd name="T24" fmla="*/ 223285 w 231775"/>
                      <a:gd name="T25" fmla="*/ 216614 h 236473"/>
                      <a:gd name="T26" fmla="*/ 210706 w 231775"/>
                      <a:gd name="T27" fmla="*/ 235592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0" name="Forma libre 106">
                    <a:extLst>
                      <a:ext uri="{FF2B5EF4-FFF2-40B4-BE49-F238E27FC236}">
                        <a16:creationId xmlns:a16="http://schemas.microsoft.com/office/drawing/2014/main" id="{A766C69C-ED59-427C-AD8A-B0703A9BE876}"/>
                      </a:ext>
                    </a:extLst>
                  </p:cNvPr>
                  <p:cNvSpPr>
                    <a:spLocks noChangeArrowheads="1"/>
                  </p:cNvSpPr>
                  <p:nvPr/>
                </p:nvSpPr>
                <p:spPr bwMode="auto">
                  <a:xfrm rot="-3712072">
                    <a:off x="4333197" y="3082051"/>
                    <a:ext cx="231863" cy="236471"/>
                  </a:xfrm>
                  <a:custGeom>
                    <a:avLst/>
                    <a:gdLst>
                      <a:gd name="T0" fmla="*/ 0 w 231775"/>
                      <a:gd name="T1" fmla="*/ 4706 h 236473"/>
                      <a:gd name="T2" fmla="*/ 15902 w 231775"/>
                      <a:gd name="T3" fmla="*/ 1526 h 236473"/>
                      <a:gd name="T4" fmla="*/ 117673 w 231775"/>
                      <a:gd name="T5" fmla="*/ 7886 h 236473"/>
                      <a:gd name="T6" fmla="*/ 127213 w 231775"/>
                      <a:gd name="T7" fmla="*/ 17427 h 236473"/>
                      <a:gd name="T8" fmla="*/ 136754 w 231775"/>
                      <a:gd name="T9" fmla="*/ 93754 h 236473"/>
                      <a:gd name="T10" fmla="*/ 146296 w 231775"/>
                      <a:gd name="T11" fmla="*/ 103295 h 236473"/>
                      <a:gd name="T12" fmla="*/ 155836 w 231775"/>
                      <a:gd name="T13" fmla="*/ 109655 h 236473"/>
                      <a:gd name="T14" fmla="*/ 187639 w 231775"/>
                      <a:gd name="T15" fmla="*/ 119196 h 236473"/>
                      <a:gd name="T16" fmla="*/ 197181 w 231775"/>
                      <a:gd name="T17" fmla="*/ 122377 h 236473"/>
                      <a:gd name="T18" fmla="*/ 209903 w 231775"/>
                      <a:gd name="T19" fmla="*/ 131918 h 236473"/>
                      <a:gd name="T20" fmla="*/ 225804 w 231775"/>
                      <a:gd name="T21" fmla="*/ 147819 h 236473"/>
                      <a:gd name="T22" fmla="*/ 232164 w 231775"/>
                      <a:gd name="T23" fmla="*/ 166901 h 236473"/>
                      <a:gd name="T24" fmla="*/ 225804 w 231775"/>
                      <a:gd name="T25" fmla="*/ 217785 h 236473"/>
                      <a:gd name="T26" fmla="*/ 213082 w 231775"/>
                      <a:gd name="T27" fmla="*/ 236867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61" name="Forma libre 107">
                    <a:extLst>
                      <a:ext uri="{FF2B5EF4-FFF2-40B4-BE49-F238E27FC236}">
                        <a16:creationId xmlns:a16="http://schemas.microsoft.com/office/drawing/2014/main" id="{E7E3F92C-3D25-4C72-9BE5-D2C9019DC6F0}"/>
                      </a:ext>
                    </a:extLst>
                  </p:cNvPr>
                  <p:cNvSpPr>
                    <a:spLocks noChangeArrowheads="1"/>
                  </p:cNvSpPr>
                  <p:nvPr/>
                </p:nvSpPr>
                <p:spPr bwMode="auto">
                  <a:xfrm rot="-174404">
                    <a:off x="4667753" y="3175367"/>
                    <a:ext cx="232009" cy="236197"/>
                  </a:xfrm>
                  <a:custGeom>
                    <a:avLst/>
                    <a:gdLst>
                      <a:gd name="T0" fmla="*/ 0 w 231775"/>
                      <a:gd name="T1" fmla="*/ 4695 h 236473"/>
                      <a:gd name="T2" fmla="*/ 15924 w 231775"/>
                      <a:gd name="T3" fmla="*/ 1521 h 236473"/>
                      <a:gd name="T4" fmla="*/ 117838 w 231775"/>
                      <a:gd name="T5" fmla="*/ 7867 h 236473"/>
                      <a:gd name="T6" fmla="*/ 127391 w 231775"/>
                      <a:gd name="T7" fmla="*/ 17385 h 236473"/>
                      <a:gd name="T8" fmla="*/ 136946 w 231775"/>
                      <a:gd name="T9" fmla="*/ 93523 h 236473"/>
                      <a:gd name="T10" fmla="*/ 146502 w 231775"/>
                      <a:gd name="T11" fmla="*/ 103040 h 236473"/>
                      <a:gd name="T12" fmla="*/ 156055 w 231775"/>
                      <a:gd name="T13" fmla="*/ 109385 h 236473"/>
                      <a:gd name="T14" fmla="*/ 187904 w 231775"/>
                      <a:gd name="T15" fmla="*/ 118902 h 236473"/>
                      <a:gd name="T16" fmla="*/ 197458 w 231775"/>
                      <a:gd name="T17" fmla="*/ 122074 h 236473"/>
                      <a:gd name="T18" fmla="*/ 210197 w 231775"/>
                      <a:gd name="T19" fmla="*/ 131592 h 236473"/>
                      <a:gd name="T20" fmla="*/ 226121 w 231775"/>
                      <a:gd name="T21" fmla="*/ 147454 h 236473"/>
                      <a:gd name="T22" fmla="*/ 232490 w 231775"/>
                      <a:gd name="T23" fmla="*/ 166488 h 236473"/>
                      <a:gd name="T24" fmla="*/ 226121 w 231775"/>
                      <a:gd name="T25" fmla="*/ 217248 h 236473"/>
                      <a:gd name="T26" fmla="*/ 213382 w 231775"/>
                      <a:gd name="T27" fmla="*/ 236283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2540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grpSp>
            <p:grpSp>
              <p:nvGrpSpPr>
                <p:cNvPr id="4108" name="Group 1">
                  <a:extLst>
                    <a:ext uri="{FF2B5EF4-FFF2-40B4-BE49-F238E27FC236}">
                      <a16:creationId xmlns:a16="http://schemas.microsoft.com/office/drawing/2014/main" id="{B63F1390-F945-422B-8BF9-00A33D7FDE89}"/>
                    </a:ext>
                  </a:extLst>
                </p:cNvPr>
                <p:cNvGrpSpPr>
                  <a:grpSpLocks/>
                </p:cNvGrpSpPr>
                <p:nvPr/>
              </p:nvGrpSpPr>
              <p:grpSpPr bwMode="auto">
                <a:xfrm>
                  <a:off x="2694851" y="3476908"/>
                  <a:ext cx="1017247" cy="1165850"/>
                  <a:chOff x="2168600" y="2582069"/>
                  <a:chExt cx="774968" cy="887414"/>
                </a:xfrm>
              </p:grpSpPr>
              <p:sp>
                <p:nvSpPr>
                  <p:cNvPr id="16" name="Flecha derecha 58">
                    <a:extLst>
                      <a:ext uri="{FF2B5EF4-FFF2-40B4-BE49-F238E27FC236}">
                        <a16:creationId xmlns:a16="http://schemas.microsoft.com/office/drawing/2014/main" id="{A9F58F3E-0743-4C67-8B6B-189226AC8F43}"/>
                      </a:ext>
                    </a:extLst>
                  </p:cNvPr>
                  <p:cNvSpPr/>
                  <p:nvPr/>
                </p:nvSpPr>
                <p:spPr bwMode="auto">
                  <a:xfrm>
                    <a:off x="2168600" y="3199127"/>
                    <a:ext cx="774968" cy="270356"/>
                  </a:xfrm>
                  <a:prstGeom prst="rightArrow">
                    <a:avLst/>
                  </a:prstGeom>
                </p:spPr>
                <p:style>
                  <a:lnRef idx="0">
                    <a:schemeClr val="accent2"/>
                  </a:lnRef>
                  <a:fillRef idx="3">
                    <a:schemeClr val="accent2"/>
                  </a:fillRef>
                  <a:effectRef idx="3">
                    <a:schemeClr val="accent2"/>
                  </a:effectRef>
                  <a:fontRef idx="minor">
                    <a:schemeClr val="lt1"/>
                  </a:fontRef>
                </p:style>
                <p:txBody>
                  <a:bodyPr anchor="ct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endParaRPr lang="es-ES" sz="1800" dirty="0">
                      <a:solidFill>
                        <a:srgbClr val="FFFFFF"/>
                      </a:solidFill>
                      <a:latin typeface="Arial" panose="020B0604020202020204" pitchFamily="34" charset="0"/>
                      <a:cs typeface="Arial" panose="020B0604020202020204" pitchFamily="34" charset="0"/>
                      <a:sym typeface="Arial" charset="0"/>
                    </a:endParaRPr>
                  </a:p>
                </p:txBody>
              </p:sp>
              <p:grpSp>
                <p:nvGrpSpPr>
                  <p:cNvPr id="4122" name="Gruppo 18">
                    <a:extLst>
                      <a:ext uri="{FF2B5EF4-FFF2-40B4-BE49-F238E27FC236}">
                        <a16:creationId xmlns:a16="http://schemas.microsoft.com/office/drawing/2014/main" id="{BFE8E8A7-D404-4110-B66D-3146832EA5EA}"/>
                      </a:ext>
                    </a:extLst>
                  </p:cNvPr>
                  <p:cNvGrpSpPr>
                    <a:grpSpLocks/>
                  </p:cNvGrpSpPr>
                  <p:nvPr/>
                </p:nvGrpSpPr>
                <p:grpSpPr bwMode="auto">
                  <a:xfrm>
                    <a:off x="2254704" y="2582069"/>
                    <a:ext cx="491978" cy="506219"/>
                    <a:chOff x="2267747" y="1988840"/>
                    <a:chExt cx="1008506" cy="1045405"/>
                  </a:xfrm>
                </p:grpSpPr>
                <p:sp>
                  <p:nvSpPr>
                    <p:cNvPr id="24" name="Forma libre 63">
                      <a:extLst>
                        <a:ext uri="{FF2B5EF4-FFF2-40B4-BE49-F238E27FC236}">
                          <a16:creationId xmlns:a16="http://schemas.microsoft.com/office/drawing/2014/main" id="{0014BE89-588D-469D-ABBC-AED584A45B51}"/>
                        </a:ext>
                      </a:extLst>
                    </p:cNvPr>
                    <p:cNvSpPr>
                      <a:spLocks noChangeArrowheads="1"/>
                    </p:cNvSpPr>
                    <p:nvPr/>
                  </p:nvSpPr>
                  <p:spPr bwMode="auto">
                    <a:xfrm rot="-3011422">
                      <a:off x="2381542" y="2323253"/>
                      <a:ext cx="799017" cy="621385"/>
                    </a:xfrm>
                    <a:custGeom>
                      <a:avLst/>
                      <a:gdLst>
                        <a:gd name="T0" fmla="*/ 0 w 231775"/>
                        <a:gd name="T1" fmla="*/ 85669 h 236473"/>
                        <a:gd name="T2" fmla="*/ 651435 w 231775"/>
                        <a:gd name="T3" fmla="*/ 27772 h 236473"/>
                        <a:gd name="T4" fmla="*/ 4820650 w 231775"/>
                        <a:gd name="T5" fmla="*/ 143568 h 236473"/>
                        <a:gd name="T6" fmla="*/ 5211518 w 231775"/>
                        <a:gd name="T7" fmla="*/ 317260 h 236473"/>
                        <a:gd name="T8" fmla="*/ 5602375 w 231775"/>
                        <a:gd name="T9" fmla="*/ 1706786 h 236473"/>
                        <a:gd name="T10" fmla="*/ 5993243 w 231775"/>
                        <a:gd name="T11" fmla="*/ 1880478 h 236473"/>
                        <a:gd name="T12" fmla="*/ 6384110 w 231775"/>
                        <a:gd name="T13" fmla="*/ 1996274 h 236473"/>
                        <a:gd name="T14" fmla="*/ 7686990 w 231775"/>
                        <a:gd name="T15" fmla="*/ 2169967 h 236473"/>
                        <a:gd name="T16" fmla="*/ 8077844 w 231775"/>
                        <a:gd name="T17" fmla="*/ 2227858 h 236473"/>
                        <a:gd name="T18" fmla="*/ 8599002 w 231775"/>
                        <a:gd name="T19" fmla="*/ 2401550 h 236473"/>
                        <a:gd name="T20" fmla="*/ 9250436 w 231775"/>
                        <a:gd name="T21" fmla="*/ 2691038 h 236473"/>
                        <a:gd name="T22" fmla="*/ 9511014 w 231775"/>
                        <a:gd name="T23" fmla="*/ 3038418 h 236473"/>
                        <a:gd name="T24" fmla="*/ 9250436 w 231775"/>
                        <a:gd name="T25" fmla="*/ 3964776 h 236473"/>
                        <a:gd name="T26" fmla="*/ 8729289 w 231775"/>
                        <a:gd name="T27" fmla="*/ 4312155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44450">
                      <a:solidFill>
                        <a:schemeClr val="accent1"/>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25" name="Más 66">
                      <a:extLst>
                        <a:ext uri="{FF2B5EF4-FFF2-40B4-BE49-F238E27FC236}">
                          <a16:creationId xmlns:a16="http://schemas.microsoft.com/office/drawing/2014/main" id="{BBED0CE0-9233-4148-AA0A-7801335D5C17}"/>
                        </a:ext>
                      </a:extLst>
                    </p:cNvPr>
                    <p:cNvSpPr>
                      <a:spLocks noChangeArrowheads="1"/>
                    </p:cNvSpPr>
                    <p:nvPr/>
                  </p:nvSpPr>
                  <p:spPr bwMode="auto">
                    <a:xfrm>
                      <a:off x="2789182" y="1988840"/>
                      <a:ext cx="487998" cy="360212"/>
                    </a:xfrm>
                    <a:custGeom>
                      <a:avLst/>
                      <a:gdLst>
                        <a:gd name="T0" fmla="*/ 422364 w 489095"/>
                        <a:gd name="T1" fmla="*/ 180042 h 360340"/>
                        <a:gd name="T2" fmla="*/ 243452 w 489095"/>
                        <a:gd name="T3" fmla="*/ 312355 h 360340"/>
                        <a:gd name="T4" fmla="*/ 64540 w 489095"/>
                        <a:gd name="T5" fmla="*/ 180042 h 360340"/>
                        <a:gd name="T6" fmla="*/ 243452 w 489095"/>
                        <a:gd name="T7" fmla="*/ 47729 h 360340"/>
                        <a:gd name="T8" fmla="*/ 0 60000 65536"/>
                        <a:gd name="T9" fmla="*/ 0 60000 65536"/>
                        <a:gd name="T10" fmla="*/ 0 60000 65536"/>
                        <a:gd name="T11" fmla="*/ 0 60000 65536"/>
                        <a:gd name="T12" fmla="*/ 64830 w 489095"/>
                        <a:gd name="T13" fmla="*/ 137794 h 360340"/>
                        <a:gd name="T14" fmla="*/ 424265 w 489095"/>
                        <a:gd name="T15" fmla="*/ 222546 h 360340"/>
                      </a:gdLst>
                      <a:ahLst/>
                      <a:cxnLst>
                        <a:cxn ang="T8">
                          <a:pos x="T0" y="T1"/>
                        </a:cxn>
                        <a:cxn ang="T9">
                          <a:pos x="T2" y="T3"/>
                        </a:cxn>
                        <a:cxn ang="T10">
                          <a:pos x="T4" y="T5"/>
                        </a:cxn>
                        <a:cxn ang="T11">
                          <a:pos x="T6" y="T7"/>
                        </a:cxn>
                      </a:cxnLst>
                      <a:rect l="T12" t="T13" r="T14" b="T15"/>
                      <a:pathLst>
                        <a:path w="489095" h="360340">
                          <a:moveTo>
                            <a:pt x="64830" y="137794"/>
                          </a:moveTo>
                          <a:lnTo>
                            <a:pt x="202172" y="137794"/>
                          </a:lnTo>
                          <a:lnTo>
                            <a:pt x="202172" y="47763"/>
                          </a:lnTo>
                          <a:lnTo>
                            <a:pt x="286923" y="47763"/>
                          </a:lnTo>
                          <a:lnTo>
                            <a:pt x="286923" y="137794"/>
                          </a:lnTo>
                          <a:lnTo>
                            <a:pt x="424265" y="137794"/>
                          </a:lnTo>
                          <a:lnTo>
                            <a:pt x="424265" y="222546"/>
                          </a:lnTo>
                          <a:lnTo>
                            <a:pt x="286923" y="222546"/>
                          </a:lnTo>
                          <a:lnTo>
                            <a:pt x="286923" y="312577"/>
                          </a:lnTo>
                          <a:lnTo>
                            <a:pt x="202172" y="312577"/>
                          </a:lnTo>
                          <a:lnTo>
                            <a:pt x="202172" y="222546"/>
                          </a:lnTo>
                          <a:lnTo>
                            <a:pt x="64830" y="222546"/>
                          </a:lnTo>
                          <a:lnTo>
                            <a:pt x="64830" y="137794"/>
                          </a:lnTo>
                          <a:close/>
                        </a:path>
                      </a:pathLst>
                    </a:custGeom>
                    <a:gradFill rotWithShape="1">
                      <a:gsLst>
                        <a:gs pos="0">
                          <a:srgbClr val="75777B"/>
                        </a:gs>
                        <a:gs pos="20000">
                          <a:srgbClr val="74777B"/>
                        </a:gs>
                        <a:gs pos="100000">
                          <a:srgbClr val="57595C"/>
                        </a:gs>
                      </a:gsLst>
                      <a:lin ang="5400000"/>
                    </a:gradFill>
                    <a:ln w="9525">
                      <a:solidFill>
                        <a:srgbClr val="76787B"/>
                      </a:solidFill>
                      <a:miter lim="800000"/>
                      <a:headEnd/>
                      <a:tailEnd/>
                    </a:ln>
                    <a:effectLst>
                      <a:outerShdw blurRad="40000" dist="23000" dir="5400000" rotWithShape="0">
                        <a:srgbClr val="808080">
                          <a:alpha val="34998"/>
                        </a:srgbClr>
                      </a:outerShdw>
                    </a:effec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26" name="Más 66">
                      <a:extLst>
                        <a:ext uri="{FF2B5EF4-FFF2-40B4-BE49-F238E27FC236}">
                          <a16:creationId xmlns:a16="http://schemas.microsoft.com/office/drawing/2014/main" id="{2E55770B-70DE-4141-B15B-2EED3CF81876}"/>
                        </a:ext>
                      </a:extLst>
                    </p:cNvPr>
                    <p:cNvSpPr>
                      <a:spLocks noChangeArrowheads="1"/>
                    </p:cNvSpPr>
                    <p:nvPr/>
                  </p:nvSpPr>
                  <p:spPr bwMode="auto">
                    <a:xfrm>
                      <a:off x="2268651" y="1988840"/>
                      <a:ext cx="487998" cy="360212"/>
                    </a:xfrm>
                    <a:custGeom>
                      <a:avLst/>
                      <a:gdLst>
                        <a:gd name="T0" fmla="*/ 422364 w 489095"/>
                        <a:gd name="T1" fmla="*/ 180042 h 360340"/>
                        <a:gd name="T2" fmla="*/ 243452 w 489095"/>
                        <a:gd name="T3" fmla="*/ 312355 h 360340"/>
                        <a:gd name="T4" fmla="*/ 64540 w 489095"/>
                        <a:gd name="T5" fmla="*/ 180042 h 360340"/>
                        <a:gd name="T6" fmla="*/ 243452 w 489095"/>
                        <a:gd name="T7" fmla="*/ 47729 h 360340"/>
                        <a:gd name="T8" fmla="*/ 0 60000 65536"/>
                        <a:gd name="T9" fmla="*/ 0 60000 65536"/>
                        <a:gd name="T10" fmla="*/ 0 60000 65536"/>
                        <a:gd name="T11" fmla="*/ 0 60000 65536"/>
                        <a:gd name="T12" fmla="*/ 64830 w 489095"/>
                        <a:gd name="T13" fmla="*/ 137794 h 360340"/>
                        <a:gd name="T14" fmla="*/ 424265 w 489095"/>
                        <a:gd name="T15" fmla="*/ 222546 h 360340"/>
                      </a:gdLst>
                      <a:ahLst/>
                      <a:cxnLst>
                        <a:cxn ang="T8">
                          <a:pos x="T0" y="T1"/>
                        </a:cxn>
                        <a:cxn ang="T9">
                          <a:pos x="T2" y="T3"/>
                        </a:cxn>
                        <a:cxn ang="T10">
                          <a:pos x="T4" y="T5"/>
                        </a:cxn>
                        <a:cxn ang="T11">
                          <a:pos x="T6" y="T7"/>
                        </a:cxn>
                      </a:cxnLst>
                      <a:rect l="T12" t="T13" r="T14" b="T15"/>
                      <a:pathLst>
                        <a:path w="489095" h="360340">
                          <a:moveTo>
                            <a:pt x="64830" y="137794"/>
                          </a:moveTo>
                          <a:lnTo>
                            <a:pt x="202172" y="137794"/>
                          </a:lnTo>
                          <a:lnTo>
                            <a:pt x="202172" y="47763"/>
                          </a:lnTo>
                          <a:lnTo>
                            <a:pt x="286923" y="47763"/>
                          </a:lnTo>
                          <a:lnTo>
                            <a:pt x="286923" y="137794"/>
                          </a:lnTo>
                          <a:lnTo>
                            <a:pt x="424265" y="137794"/>
                          </a:lnTo>
                          <a:lnTo>
                            <a:pt x="424265" y="222546"/>
                          </a:lnTo>
                          <a:lnTo>
                            <a:pt x="286923" y="222546"/>
                          </a:lnTo>
                          <a:lnTo>
                            <a:pt x="286923" y="312577"/>
                          </a:lnTo>
                          <a:lnTo>
                            <a:pt x="202172" y="312577"/>
                          </a:lnTo>
                          <a:lnTo>
                            <a:pt x="202172" y="222546"/>
                          </a:lnTo>
                          <a:lnTo>
                            <a:pt x="64830" y="222546"/>
                          </a:lnTo>
                          <a:lnTo>
                            <a:pt x="64830" y="137794"/>
                          </a:lnTo>
                          <a:close/>
                        </a:path>
                      </a:pathLst>
                    </a:custGeom>
                    <a:gradFill rotWithShape="1">
                      <a:gsLst>
                        <a:gs pos="0">
                          <a:srgbClr val="75777B"/>
                        </a:gs>
                        <a:gs pos="20000">
                          <a:srgbClr val="74777B"/>
                        </a:gs>
                        <a:gs pos="100000">
                          <a:srgbClr val="57595C"/>
                        </a:gs>
                      </a:gsLst>
                      <a:lin ang="5400000"/>
                    </a:gradFill>
                    <a:ln w="9525">
                      <a:solidFill>
                        <a:srgbClr val="76787B"/>
                      </a:solidFill>
                      <a:miter lim="800000"/>
                      <a:headEnd/>
                      <a:tailEnd/>
                    </a:ln>
                    <a:effectLst>
                      <a:outerShdw blurRad="40000" dist="23000" dir="5400000" rotWithShape="0">
                        <a:srgbClr val="808080">
                          <a:alpha val="34998"/>
                        </a:srgbClr>
                      </a:outerShdw>
                    </a:effec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grpSp>
              <p:grpSp>
                <p:nvGrpSpPr>
                  <p:cNvPr id="4123" name="Gruppo 19">
                    <a:extLst>
                      <a:ext uri="{FF2B5EF4-FFF2-40B4-BE49-F238E27FC236}">
                        <a16:creationId xmlns:a16="http://schemas.microsoft.com/office/drawing/2014/main" id="{7CEAFC5F-A851-49DE-8FE2-FF632919EEB9}"/>
                      </a:ext>
                    </a:extLst>
                  </p:cNvPr>
                  <p:cNvGrpSpPr>
                    <a:grpSpLocks/>
                  </p:cNvGrpSpPr>
                  <p:nvPr/>
                </p:nvGrpSpPr>
                <p:grpSpPr bwMode="auto">
                  <a:xfrm>
                    <a:off x="2254703" y="2950320"/>
                    <a:ext cx="491979" cy="413903"/>
                    <a:chOff x="2411759" y="2781270"/>
                    <a:chExt cx="864433" cy="781641"/>
                  </a:xfrm>
                </p:grpSpPr>
                <p:sp>
                  <p:nvSpPr>
                    <p:cNvPr id="21" name="Forma libre 64">
                      <a:extLst>
                        <a:ext uri="{FF2B5EF4-FFF2-40B4-BE49-F238E27FC236}">
                          <a16:creationId xmlns:a16="http://schemas.microsoft.com/office/drawing/2014/main" id="{CFDF10C2-00E1-4BA8-9A7B-9C1A72872440}"/>
                        </a:ext>
                      </a:extLst>
                    </p:cNvPr>
                    <p:cNvSpPr>
                      <a:spLocks noChangeArrowheads="1"/>
                    </p:cNvSpPr>
                    <p:nvPr/>
                  </p:nvSpPr>
                  <p:spPr bwMode="auto">
                    <a:xfrm rot="-2803144">
                      <a:off x="2493671" y="2907104"/>
                      <a:ext cx="640829" cy="669252"/>
                    </a:xfrm>
                    <a:custGeom>
                      <a:avLst/>
                      <a:gdLst>
                        <a:gd name="T0" fmla="*/ 0 w 231775"/>
                        <a:gd name="T1" fmla="*/ 106408 h 236473"/>
                        <a:gd name="T2" fmla="*/ 335037 w 231775"/>
                        <a:gd name="T3" fmla="*/ 34497 h 236473"/>
                        <a:gd name="T4" fmla="*/ 2479269 w 231775"/>
                        <a:gd name="T5" fmla="*/ 178319 h 236473"/>
                        <a:gd name="T6" fmla="*/ 2680290 w 231775"/>
                        <a:gd name="T7" fmla="*/ 394052 h 236473"/>
                        <a:gd name="T8" fmla="*/ 2881310 w 231775"/>
                        <a:gd name="T9" fmla="*/ 2119920 h 236473"/>
                        <a:gd name="T10" fmla="*/ 3082338 w 231775"/>
                        <a:gd name="T11" fmla="*/ 2335653 h 236473"/>
                        <a:gd name="T12" fmla="*/ 3283359 w 231775"/>
                        <a:gd name="T13" fmla="*/ 2479475 h 236473"/>
                        <a:gd name="T14" fmla="*/ 3953432 w 231775"/>
                        <a:gd name="T15" fmla="*/ 2695209 h 236473"/>
                        <a:gd name="T16" fmla="*/ 4154455 w 231775"/>
                        <a:gd name="T17" fmla="*/ 2767120 h 236473"/>
                        <a:gd name="T18" fmla="*/ 4422479 w 231775"/>
                        <a:gd name="T19" fmla="*/ 2982853 h 236473"/>
                        <a:gd name="T20" fmla="*/ 4757516 w 231775"/>
                        <a:gd name="T21" fmla="*/ 3342408 h 236473"/>
                        <a:gd name="T22" fmla="*/ 4891532 w 231775"/>
                        <a:gd name="T23" fmla="*/ 3773875 h 236473"/>
                        <a:gd name="T24" fmla="*/ 4757516 w 231775"/>
                        <a:gd name="T25" fmla="*/ 4924451 h 236473"/>
                        <a:gd name="T26" fmla="*/ 4489491 w 231775"/>
                        <a:gd name="T27" fmla="*/ 5355918 h 2364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775"/>
                        <a:gd name="T43" fmla="*/ 0 h 236473"/>
                        <a:gd name="T44" fmla="*/ 231775 w 231775"/>
                        <a:gd name="T45" fmla="*/ 236473 h 2364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775" h="236473">
                          <a:moveTo>
                            <a:pt x="0" y="4698"/>
                          </a:moveTo>
                          <a:cubicBezTo>
                            <a:pt x="5292" y="3640"/>
                            <a:pt x="10479" y="1523"/>
                            <a:pt x="15875" y="1523"/>
                          </a:cubicBezTo>
                          <a:cubicBezTo>
                            <a:pt x="101424" y="1523"/>
                            <a:pt x="79892" y="-4655"/>
                            <a:pt x="117475" y="7873"/>
                          </a:cubicBezTo>
                          <a:cubicBezTo>
                            <a:pt x="120650" y="11048"/>
                            <a:pt x="124125" y="13949"/>
                            <a:pt x="127000" y="17398"/>
                          </a:cubicBezTo>
                          <a:cubicBezTo>
                            <a:pt x="146323" y="40585"/>
                            <a:pt x="129492" y="51397"/>
                            <a:pt x="136525" y="93598"/>
                          </a:cubicBezTo>
                          <a:cubicBezTo>
                            <a:pt x="137263" y="98027"/>
                            <a:pt x="142601" y="100248"/>
                            <a:pt x="146050" y="103123"/>
                          </a:cubicBezTo>
                          <a:cubicBezTo>
                            <a:pt x="148981" y="105566"/>
                            <a:pt x="152088" y="107923"/>
                            <a:pt x="155575" y="109473"/>
                          </a:cubicBezTo>
                          <a:cubicBezTo>
                            <a:pt x="169156" y="115509"/>
                            <a:pt x="174395" y="115304"/>
                            <a:pt x="187325" y="118998"/>
                          </a:cubicBezTo>
                          <a:cubicBezTo>
                            <a:pt x="190543" y="119917"/>
                            <a:pt x="193675" y="121115"/>
                            <a:pt x="196850" y="122173"/>
                          </a:cubicBezTo>
                          <a:cubicBezTo>
                            <a:pt x="201083" y="125348"/>
                            <a:pt x="205244" y="128622"/>
                            <a:pt x="209550" y="131698"/>
                          </a:cubicBezTo>
                          <a:cubicBezTo>
                            <a:pt x="218509" y="138097"/>
                            <a:pt x="220699" y="136940"/>
                            <a:pt x="225425" y="147573"/>
                          </a:cubicBezTo>
                          <a:cubicBezTo>
                            <a:pt x="228143" y="153690"/>
                            <a:pt x="231775" y="166623"/>
                            <a:pt x="231775" y="166623"/>
                          </a:cubicBezTo>
                          <a:cubicBezTo>
                            <a:pt x="231674" y="167941"/>
                            <a:pt x="232156" y="205307"/>
                            <a:pt x="225425" y="217423"/>
                          </a:cubicBezTo>
                          <a:cubicBezTo>
                            <a:pt x="221719" y="224094"/>
                            <a:pt x="212725" y="236473"/>
                            <a:pt x="212725" y="236473"/>
                          </a:cubicBezTo>
                        </a:path>
                      </a:pathLst>
                    </a:custGeom>
                    <a:noFill/>
                    <a:ln w="44450">
                      <a:solidFill>
                        <a:srgbClr val="400080"/>
                      </a:solidFill>
                      <a:miter lim="800000"/>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solidFill>
                            <a:srgbClr val="FFFFFF"/>
                          </a:solidFill>
                        </a14:hiddenFill>
                      </a:ext>
                    </a:ex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22" name="Menos 68">
                      <a:extLst>
                        <a:ext uri="{FF2B5EF4-FFF2-40B4-BE49-F238E27FC236}">
                          <a16:creationId xmlns:a16="http://schemas.microsoft.com/office/drawing/2014/main" id="{0BE16833-B6D3-499D-9A2F-88BC1CCD0E55}"/>
                        </a:ext>
                      </a:extLst>
                    </p:cNvPr>
                    <p:cNvSpPr>
                      <a:spLocks noChangeArrowheads="1"/>
                    </p:cNvSpPr>
                    <p:nvPr/>
                  </p:nvSpPr>
                  <p:spPr bwMode="auto">
                    <a:xfrm>
                      <a:off x="2412535" y="2780572"/>
                      <a:ext cx="359724" cy="215606"/>
                    </a:xfrm>
                    <a:custGeom>
                      <a:avLst/>
                      <a:gdLst>
                        <a:gd name="T0" fmla="*/ 311523 w 360325"/>
                        <a:gd name="T1" fmla="*/ 107365 h 216485"/>
                        <a:gd name="T2" fmla="*/ 179562 w 360325"/>
                        <a:gd name="T3" fmla="*/ 132617 h 216485"/>
                        <a:gd name="T4" fmla="*/ 47601 w 360325"/>
                        <a:gd name="T5" fmla="*/ 107365 h 216485"/>
                        <a:gd name="T6" fmla="*/ 179562 w 360325"/>
                        <a:gd name="T7" fmla="*/ 82113 h 216485"/>
                        <a:gd name="T8" fmla="*/ 0 60000 65536"/>
                        <a:gd name="T9" fmla="*/ 0 60000 65536"/>
                        <a:gd name="T10" fmla="*/ 0 60000 65536"/>
                        <a:gd name="T11" fmla="*/ 0 60000 65536"/>
                        <a:gd name="T12" fmla="*/ 47761 w 360325"/>
                        <a:gd name="T13" fmla="*/ 82784 h 216485"/>
                        <a:gd name="T14" fmla="*/ 312564 w 360325"/>
                        <a:gd name="T15" fmla="*/ 133701 h 216485"/>
                      </a:gdLst>
                      <a:ahLst/>
                      <a:cxnLst>
                        <a:cxn ang="T8">
                          <a:pos x="T0" y="T1"/>
                        </a:cxn>
                        <a:cxn ang="T9">
                          <a:pos x="T2" y="T3"/>
                        </a:cxn>
                        <a:cxn ang="T10">
                          <a:pos x="T4" y="T5"/>
                        </a:cxn>
                        <a:cxn ang="T11">
                          <a:pos x="T6" y="T7"/>
                        </a:cxn>
                      </a:cxnLst>
                      <a:rect l="T12" t="T13" r="T14" b="T15"/>
                      <a:pathLst>
                        <a:path w="360325" h="216485">
                          <a:moveTo>
                            <a:pt x="47761" y="82784"/>
                          </a:moveTo>
                          <a:lnTo>
                            <a:pt x="312564" y="82784"/>
                          </a:lnTo>
                          <a:lnTo>
                            <a:pt x="312564" y="133701"/>
                          </a:lnTo>
                          <a:lnTo>
                            <a:pt x="47761" y="133701"/>
                          </a:lnTo>
                          <a:lnTo>
                            <a:pt x="47761" y="82784"/>
                          </a:lnTo>
                          <a:close/>
                        </a:path>
                      </a:pathLst>
                    </a:custGeom>
                    <a:solidFill>
                      <a:srgbClr val="5F2987"/>
                    </a:solidFill>
                    <a:ln w="9525">
                      <a:solidFill>
                        <a:srgbClr val="400080"/>
                      </a:solidFill>
                      <a:miter lim="800000"/>
                      <a:headEnd/>
                      <a:tailEnd/>
                    </a:ln>
                    <a:effectLst>
                      <a:outerShdw blurRad="40000" dist="23000" dir="5400000" rotWithShape="0">
                        <a:srgbClr val="808080">
                          <a:alpha val="34998"/>
                        </a:srgbClr>
                      </a:outerShdw>
                    </a:effec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sp>
                  <p:nvSpPr>
                    <p:cNvPr id="23" name="Menos 68">
                      <a:extLst>
                        <a:ext uri="{FF2B5EF4-FFF2-40B4-BE49-F238E27FC236}">
                          <a16:creationId xmlns:a16="http://schemas.microsoft.com/office/drawing/2014/main" id="{A7CCD1DE-038A-43F3-9443-316EE38243F9}"/>
                        </a:ext>
                      </a:extLst>
                    </p:cNvPr>
                    <p:cNvSpPr>
                      <a:spLocks noChangeArrowheads="1"/>
                    </p:cNvSpPr>
                    <p:nvPr/>
                  </p:nvSpPr>
                  <p:spPr bwMode="auto">
                    <a:xfrm>
                      <a:off x="2917264" y="2780572"/>
                      <a:ext cx="359722" cy="215606"/>
                    </a:xfrm>
                    <a:custGeom>
                      <a:avLst/>
                      <a:gdLst>
                        <a:gd name="T0" fmla="*/ 311519 w 360325"/>
                        <a:gd name="T1" fmla="*/ 107365 h 216485"/>
                        <a:gd name="T2" fmla="*/ 179560 w 360325"/>
                        <a:gd name="T3" fmla="*/ 132617 h 216485"/>
                        <a:gd name="T4" fmla="*/ 47601 w 360325"/>
                        <a:gd name="T5" fmla="*/ 107365 h 216485"/>
                        <a:gd name="T6" fmla="*/ 179560 w 360325"/>
                        <a:gd name="T7" fmla="*/ 82113 h 216485"/>
                        <a:gd name="T8" fmla="*/ 0 60000 65536"/>
                        <a:gd name="T9" fmla="*/ 0 60000 65536"/>
                        <a:gd name="T10" fmla="*/ 0 60000 65536"/>
                        <a:gd name="T11" fmla="*/ 0 60000 65536"/>
                        <a:gd name="T12" fmla="*/ 47761 w 360325"/>
                        <a:gd name="T13" fmla="*/ 82784 h 216485"/>
                        <a:gd name="T14" fmla="*/ 312564 w 360325"/>
                        <a:gd name="T15" fmla="*/ 133701 h 216485"/>
                      </a:gdLst>
                      <a:ahLst/>
                      <a:cxnLst>
                        <a:cxn ang="T8">
                          <a:pos x="T0" y="T1"/>
                        </a:cxn>
                        <a:cxn ang="T9">
                          <a:pos x="T2" y="T3"/>
                        </a:cxn>
                        <a:cxn ang="T10">
                          <a:pos x="T4" y="T5"/>
                        </a:cxn>
                        <a:cxn ang="T11">
                          <a:pos x="T6" y="T7"/>
                        </a:cxn>
                      </a:cxnLst>
                      <a:rect l="T12" t="T13" r="T14" b="T15"/>
                      <a:pathLst>
                        <a:path w="360325" h="216485">
                          <a:moveTo>
                            <a:pt x="47761" y="82784"/>
                          </a:moveTo>
                          <a:lnTo>
                            <a:pt x="312564" y="82784"/>
                          </a:lnTo>
                          <a:lnTo>
                            <a:pt x="312564" y="133701"/>
                          </a:lnTo>
                          <a:lnTo>
                            <a:pt x="47761" y="133701"/>
                          </a:lnTo>
                          <a:lnTo>
                            <a:pt x="47761" y="82784"/>
                          </a:lnTo>
                          <a:close/>
                        </a:path>
                      </a:pathLst>
                    </a:custGeom>
                    <a:solidFill>
                      <a:srgbClr val="5F2987"/>
                    </a:solidFill>
                    <a:ln w="9525">
                      <a:solidFill>
                        <a:srgbClr val="400080"/>
                      </a:solidFill>
                      <a:miter lim="800000"/>
                      <a:headEnd/>
                      <a:tailEnd/>
                    </a:ln>
                    <a:effectLst>
                      <a:outerShdw blurRad="40000" dist="23000" dir="5400000" rotWithShape="0">
                        <a:srgbClr val="808080">
                          <a:alpha val="34998"/>
                        </a:srgbClr>
                      </a:outerShdw>
                    </a:effectLst>
                  </p:spPr>
                  <p:txBody>
                    <a:bodyPr anchor="ctr"/>
                    <a:lstStyle/>
                    <a:p>
                      <a:pPr>
                        <a:defRPr/>
                      </a:pPr>
                      <a:endParaRPr lang="en-US">
                        <a:latin typeface="Arial" panose="020B0604020202020204" pitchFamily="34" charset="0"/>
                        <a:ea typeface="ＭＳ Ｐゴシック" pitchFamily="1" charset="-128"/>
                        <a:cs typeface="Arial" panose="020B0604020202020204" pitchFamily="34" charset="0"/>
                      </a:endParaRPr>
                    </a:p>
                  </p:txBody>
                </p:sp>
              </p:grpSp>
            </p:grpSp>
            <p:sp>
              <p:nvSpPr>
                <p:cNvPr id="90" name="Elipse 6">
                  <a:extLst>
                    <a:ext uri="{FF2B5EF4-FFF2-40B4-BE49-F238E27FC236}">
                      <a16:creationId xmlns:a16="http://schemas.microsoft.com/office/drawing/2014/main" id="{E1871ED0-7472-4DCA-B95E-B75A3122B6DE}"/>
                    </a:ext>
                  </a:extLst>
                </p:cNvPr>
                <p:cNvSpPr>
                  <a:spLocks noChangeAspect="1"/>
                </p:cNvSpPr>
                <p:nvPr/>
              </p:nvSpPr>
              <p:spPr bwMode="auto">
                <a:xfrm>
                  <a:off x="722055" y="3925987"/>
                  <a:ext cx="880553" cy="830237"/>
                </a:xfrm>
                <a:prstGeom prst="ellipse">
                  <a:avLst/>
                </a:prstGeom>
                <a:scene3d>
                  <a:camera prst="orthographicFront">
                    <a:rot lat="0" lon="0" rev="0"/>
                  </a:camera>
                  <a:lightRig rig="twoPt" dir="r">
                    <a:rot lat="0" lon="0" rev="6000000"/>
                  </a:lightRig>
                </a:scene3d>
                <a:sp3d extrusionH="76200" contourW="12700" prstMaterial="matte">
                  <a:bevelT w="190500" h="190500"/>
                  <a:contourClr>
                    <a:schemeClr val="bg1"/>
                  </a:contourClr>
                </a:sp3d>
              </p:spPr>
              <p:style>
                <a:lnRef idx="1">
                  <a:schemeClr val="accent5"/>
                </a:lnRef>
                <a:fillRef idx="3">
                  <a:schemeClr val="accent5"/>
                </a:fillRef>
                <a:effectRef idx="2">
                  <a:schemeClr val="accent5"/>
                </a:effectRef>
                <a:fontRef idx="minor">
                  <a:schemeClr val="lt1"/>
                </a:fontRef>
              </p:style>
              <p:txBody>
                <a:bodyPr anchor="ct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endParaRPr lang="es-ES" sz="1800" dirty="0">
                    <a:solidFill>
                      <a:srgbClr val="FFFFFF"/>
                    </a:solidFill>
                    <a:latin typeface="Arial" panose="020B0604020202020204" pitchFamily="34" charset="0"/>
                    <a:cs typeface="Arial" panose="020B0604020202020204" pitchFamily="34" charset="0"/>
                    <a:sym typeface="Arial" charset="0"/>
                  </a:endParaRPr>
                </a:p>
              </p:txBody>
            </p:sp>
            <p:sp>
              <p:nvSpPr>
                <p:cNvPr id="4112" name="TextBox 39">
                  <a:extLst>
                    <a:ext uri="{FF2B5EF4-FFF2-40B4-BE49-F238E27FC236}">
                      <a16:creationId xmlns:a16="http://schemas.microsoft.com/office/drawing/2014/main" id="{78459E80-EDBB-4F5F-BBCF-1F8BDAD82A64}"/>
                    </a:ext>
                  </a:extLst>
                </p:cNvPr>
                <p:cNvSpPr txBox="1">
                  <a:spLocks noChangeArrowheads="1"/>
                </p:cNvSpPr>
                <p:nvPr/>
              </p:nvSpPr>
              <p:spPr bwMode="auto">
                <a:xfrm>
                  <a:off x="2506387" y="5805953"/>
                  <a:ext cx="4137287" cy="369332"/>
                </a:xfrm>
                <a:prstGeom prst="rect">
                  <a:avLst/>
                </a:prstGeom>
                <a:ln/>
              </p:spPr>
              <p:style>
                <a:lnRef idx="2">
                  <a:schemeClr val="dk1"/>
                </a:lnRef>
                <a:fillRef idx="1">
                  <a:schemeClr val="lt1"/>
                </a:fillRef>
                <a:effectRef idx="0">
                  <a:schemeClr val="dk1"/>
                </a:effectRef>
                <a:fontRef idx="minor">
                  <a:schemeClr val="dk1"/>
                </a:fontRef>
              </p:style>
              <p:txBody>
                <a:bodyPr>
                  <a:spAutoFit/>
                </a:bodyPr>
                <a:lstStyle>
                  <a:lvl1pPr eaLnBrk="0" hangingPunct="0">
                    <a:defRPr>
                      <a:solidFill>
                        <a:schemeClr val="tx1"/>
                      </a:solidFill>
                      <a:latin typeface="Arial" charset="0"/>
                      <a:ea typeface="ＭＳ Ｐゴシック" pitchFamily="4" charset="-128"/>
                    </a:defRPr>
                  </a:lvl1pPr>
                  <a:lvl2pPr marL="742950" indent="-285750" eaLnBrk="0" hangingPunct="0">
                    <a:defRPr>
                      <a:solidFill>
                        <a:schemeClr val="tx1"/>
                      </a:solidFill>
                      <a:latin typeface="Arial" charset="0"/>
                      <a:ea typeface="ＭＳ Ｐゴシック" pitchFamily="4" charset="-128"/>
                    </a:defRPr>
                  </a:lvl2pPr>
                  <a:lvl3pPr marL="1143000" indent="-228600" eaLnBrk="0" hangingPunct="0">
                    <a:defRPr>
                      <a:solidFill>
                        <a:schemeClr val="tx1"/>
                      </a:solidFill>
                      <a:latin typeface="Arial" charset="0"/>
                      <a:ea typeface="ＭＳ Ｐゴシック" pitchFamily="4" charset="-128"/>
                    </a:defRPr>
                  </a:lvl3pPr>
                  <a:lvl4pPr marL="1600200" indent="-228600" eaLnBrk="0" hangingPunct="0">
                    <a:defRPr>
                      <a:solidFill>
                        <a:schemeClr val="tx1"/>
                      </a:solidFill>
                      <a:latin typeface="Arial" charset="0"/>
                      <a:ea typeface="ＭＳ Ｐゴシック" pitchFamily="4" charset="-128"/>
                    </a:defRPr>
                  </a:lvl4pPr>
                  <a:lvl5pPr marL="2057400" indent="-228600" eaLnBrk="0" hangingPunct="0">
                    <a:defRPr>
                      <a:solidFill>
                        <a:schemeClr val="tx1"/>
                      </a:solidFill>
                      <a:latin typeface="Arial" charset="0"/>
                      <a:ea typeface="ＭＳ Ｐゴシック" pitchFamily="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4" charset="-128"/>
                    </a:defRPr>
                  </a:lvl9pPr>
                </a:lstStyle>
                <a:p>
                  <a:pPr defTabSz="1199967" eaLnBrk="1" hangingPunct="1">
                    <a:defRPr/>
                  </a:pPr>
                  <a:r>
                    <a:rPr lang="it-IT" b="1" dirty="0">
                      <a:solidFill>
                        <a:srgbClr val="000000"/>
                      </a:solidFill>
                      <a:latin typeface="Arial" panose="020B0604020202020204" pitchFamily="34" charset="0"/>
                      <a:cs typeface="Arial" panose="020B0604020202020204" pitchFamily="34" charset="0"/>
                    </a:rPr>
                    <a:t>Alternate LbL  Abosrption </a:t>
                  </a:r>
                  <a:endParaRPr lang="en-GB" b="1"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CBDAD57-6ECD-4CC6-88F4-E1F9690896C0}"/>
                    </a:ext>
                  </a:extLst>
                </p:cNvPr>
                <p:cNvSpPr txBox="1"/>
                <p:nvPr/>
              </p:nvSpPr>
              <p:spPr>
                <a:xfrm>
                  <a:off x="849425" y="2835804"/>
                  <a:ext cx="31290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latin typeface="Arial" panose="020B0604020202020204" pitchFamily="34" charset="0"/>
                      <a:cs typeface="Arial" panose="020B0604020202020204" pitchFamily="34" charset="0"/>
                    </a:rPr>
                    <a:t>1</a:t>
                  </a:r>
                  <a:endParaRPr lang="en-US" b="1" dirty="0">
                    <a:latin typeface="Arial" panose="020B0604020202020204" pitchFamily="34" charset="0"/>
                    <a:cs typeface="Arial" panose="020B0604020202020204" pitchFamily="34" charset="0"/>
                  </a:endParaRPr>
                </a:p>
              </p:txBody>
            </p:sp>
            <p:sp>
              <p:nvSpPr>
                <p:cNvPr id="91" name="TextBox 90">
                  <a:extLst>
                    <a:ext uri="{FF2B5EF4-FFF2-40B4-BE49-F238E27FC236}">
                      <a16:creationId xmlns:a16="http://schemas.microsoft.com/office/drawing/2014/main" id="{84472813-4C97-4FA7-BBD5-A66BBF63615B}"/>
                    </a:ext>
                  </a:extLst>
                </p:cNvPr>
                <p:cNvSpPr txBox="1"/>
                <p:nvPr/>
              </p:nvSpPr>
              <p:spPr>
                <a:xfrm>
                  <a:off x="2964696" y="2821754"/>
                  <a:ext cx="31290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latin typeface="Arial" panose="020B0604020202020204" pitchFamily="34" charset="0"/>
                      <a:cs typeface="Arial" panose="020B0604020202020204" pitchFamily="34" charset="0"/>
                    </a:rPr>
                    <a:t>2</a:t>
                  </a:r>
                  <a:endParaRPr lang="en-US" b="1" dirty="0">
                    <a:latin typeface="Arial" panose="020B0604020202020204" pitchFamily="34" charset="0"/>
                    <a:cs typeface="Arial" panose="020B0604020202020204" pitchFamily="34" charset="0"/>
                  </a:endParaRPr>
                </a:p>
              </p:txBody>
            </p:sp>
            <p:sp>
              <p:nvSpPr>
                <p:cNvPr id="92" name="TextBox 91">
                  <a:extLst>
                    <a:ext uri="{FF2B5EF4-FFF2-40B4-BE49-F238E27FC236}">
                      <a16:creationId xmlns:a16="http://schemas.microsoft.com/office/drawing/2014/main" id="{85EED589-C075-409A-B18D-909F5DF64657}"/>
                    </a:ext>
                  </a:extLst>
                </p:cNvPr>
                <p:cNvSpPr txBox="1"/>
                <p:nvPr/>
              </p:nvSpPr>
              <p:spPr>
                <a:xfrm>
                  <a:off x="4838766" y="2835191"/>
                  <a:ext cx="31290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80DAFC00-33DB-4587-A7D3-56A3195D9B8B}"/>
                    </a:ext>
                  </a:extLst>
                </p:cNvPr>
                <p:cNvSpPr txBox="1"/>
                <p:nvPr/>
              </p:nvSpPr>
              <p:spPr>
                <a:xfrm>
                  <a:off x="8309806" y="2821992"/>
                  <a:ext cx="31290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latin typeface="Arial" panose="020B0604020202020204" pitchFamily="34" charset="0"/>
                      <a:cs typeface="Arial" panose="020B0604020202020204" pitchFamily="34" charset="0"/>
                    </a:rPr>
                    <a:t>4</a:t>
                  </a:r>
                  <a:endParaRPr lang="en-US" b="1" dirty="0">
                    <a:latin typeface="Arial" panose="020B0604020202020204" pitchFamily="34" charset="0"/>
                    <a:cs typeface="Arial" panose="020B0604020202020204" pitchFamily="34" charset="0"/>
                  </a:endParaRPr>
                </a:p>
              </p:txBody>
            </p:sp>
            <p:sp>
              <p:nvSpPr>
                <p:cNvPr id="4117" name="Rectangle 2">
                  <a:extLst>
                    <a:ext uri="{FF2B5EF4-FFF2-40B4-BE49-F238E27FC236}">
                      <a16:creationId xmlns:a16="http://schemas.microsoft.com/office/drawing/2014/main" id="{DEC8E1F5-3A86-4D6B-B5DE-1DC862698985}"/>
                    </a:ext>
                  </a:extLst>
                </p:cNvPr>
                <p:cNvSpPr>
                  <a:spLocks noChangeArrowheads="1"/>
                </p:cNvSpPr>
                <p:nvPr/>
              </p:nvSpPr>
              <p:spPr bwMode="auto">
                <a:xfrm>
                  <a:off x="6335356" y="3672729"/>
                  <a:ext cx="77457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1199967" eaLnBrk="1" hangingPunct="1"/>
                  <a:r>
                    <a:rPr lang="it-IT" altLang="en-US" b="1">
                      <a:solidFill>
                        <a:srgbClr val="000000"/>
                      </a:solidFill>
                      <a:cs typeface="Arial" panose="020B0604020202020204" pitchFamily="34" charset="0"/>
                    </a:rPr>
                    <a:t>Core </a:t>
                  </a:r>
                </a:p>
              </p:txBody>
            </p:sp>
            <p:sp>
              <p:nvSpPr>
                <p:cNvPr id="4118" name="TextBox 2">
                  <a:extLst>
                    <a:ext uri="{FF2B5EF4-FFF2-40B4-BE49-F238E27FC236}">
                      <a16:creationId xmlns:a16="http://schemas.microsoft.com/office/drawing/2014/main" id="{6AD033B2-7E0A-4792-ACCC-F72A6F7E43DE}"/>
                    </a:ext>
                  </a:extLst>
                </p:cNvPr>
                <p:cNvSpPr txBox="1">
                  <a:spLocks noChangeArrowheads="1"/>
                </p:cNvSpPr>
                <p:nvPr/>
              </p:nvSpPr>
              <p:spPr bwMode="auto">
                <a:xfrm>
                  <a:off x="2414724" y="4764340"/>
                  <a:ext cx="12234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dirty="0">
                      <a:solidFill>
                        <a:srgbClr val="000000"/>
                      </a:solidFill>
                      <a:cs typeface="Arial" panose="020B0604020202020204" pitchFamily="34" charset="0"/>
                    </a:rPr>
                    <a:t>Polymers</a:t>
                  </a:r>
                  <a:endParaRPr lang="en-US" altLang="en-US" b="1"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62B678D8-3295-4CC7-A722-4CD3F4878B79}"/>
                    </a:ext>
                  </a:extLst>
                </p:cNvPr>
                <p:cNvSpPr txBox="1"/>
                <p:nvPr/>
              </p:nvSpPr>
              <p:spPr>
                <a:xfrm>
                  <a:off x="7529044" y="5805953"/>
                  <a:ext cx="214674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it-IT" b="1" dirty="0">
                      <a:solidFill>
                        <a:srgbClr val="000000"/>
                      </a:solidFill>
                      <a:latin typeface="Arial" panose="020B0604020202020204" pitchFamily="34" charset="0"/>
                      <a:cs typeface="Arial" panose="020B0604020202020204" pitchFamily="34" charset="0"/>
                    </a:rPr>
                    <a:t>Functionalization</a:t>
                  </a:r>
                  <a:r>
                    <a:rPr lang="it-IT"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grpSp>
        </p:grpSp>
      </p:grpSp>
    </p:spTree>
    <p:extLst>
      <p:ext uri="{BB962C8B-B14F-4D97-AF65-F5344CB8AC3E}">
        <p14:creationId xmlns:p14="http://schemas.microsoft.com/office/powerpoint/2010/main" val="665037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854BC2-B0CA-46BD-B51B-77490401F229}"/>
              </a:ext>
            </a:extLst>
          </p:cNvPr>
          <p:cNvGrpSpPr/>
          <p:nvPr/>
        </p:nvGrpSpPr>
        <p:grpSpPr>
          <a:xfrm>
            <a:off x="369278" y="304469"/>
            <a:ext cx="11630635" cy="8466469"/>
            <a:chOff x="369278" y="273077"/>
            <a:chExt cx="11706978" cy="8466469"/>
          </a:xfrm>
        </p:grpSpPr>
        <p:grpSp>
          <p:nvGrpSpPr>
            <p:cNvPr id="9218" name="Group 4106">
              <a:extLst>
                <a:ext uri="{FF2B5EF4-FFF2-40B4-BE49-F238E27FC236}">
                  <a16:creationId xmlns:a16="http://schemas.microsoft.com/office/drawing/2014/main" id="{645A6CC2-2FCD-4ABA-B84B-1FB700F6A610}"/>
                </a:ext>
              </a:extLst>
            </p:cNvPr>
            <p:cNvGrpSpPr>
              <a:grpSpLocks/>
            </p:cNvGrpSpPr>
            <p:nvPr/>
          </p:nvGrpSpPr>
          <p:grpSpPr bwMode="auto">
            <a:xfrm>
              <a:off x="369278" y="998739"/>
              <a:ext cx="11706978" cy="3168817"/>
              <a:chOff x="832704" y="883845"/>
              <a:chExt cx="8805477" cy="3196053"/>
            </a:xfrm>
          </p:grpSpPr>
          <p:grpSp>
            <p:nvGrpSpPr>
              <p:cNvPr id="9219" name="Group 3">
                <a:extLst>
                  <a:ext uri="{FF2B5EF4-FFF2-40B4-BE49-F238E27FC236}">
                    <a16:creationId xmlns:a16="http://schemas.microsoft.com/office/drawing/2014/main" id="{F1E81AC9-61D0-469E-A7C3-23827CA01064}"/>
                  </a:ext>
                </a:extLst>
              </p:cNvPr>
              <p:cNvGrpSpPr>
                <a:grpSpLocks/>
              </p:cNvGrpSpPr>
              <p:nvPr/>
            </p:nvGrpSpPr>
            <p:grpSpPr bwMode="auto">
              <a:xfrm>
                <a:off x="832704" y="2163875"/>
                <a:ext cx="8805477" cy="1916023"/>
                <a:chOff x="925357" y="2151414"/>
                <a:chExt cx="8683039" cy="1943002"/>
              </a:xfrm>
            </p:grpSpPr>
            <p:sp>
              <p:nvSpPr>
                <p:cNvPr id="9232" name="TextBox 8">
                  <a:extLst>
                    <a:ext uri="{FF2B5EF4-FFF2-40B4-BE49-F238E27FC236}">
                      <a16:creationId xmlns:a16="http://schemas.microsoft.com/office/drawing/2014/main" id="{0C367BD1-C2C4-46D3-AD53-427124241420}"/>
                    </a:ext>
                  </a:extLst>
                </p:cNvPr>
                <p:cNvSpPr txBox="1">
                  <a:spLocks noChangeArrowheads="1"/>
                </p:cNvSpPr>
                <p:nvPr/>
              </p:nvSpPr>
              <p:spPr bwMode="auto">
                <a:xfrm>
                  <a:off x="1643124" y="2966610"/>
                  <a:ext cx="866381" cy="28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Ca +CO3</a:t>
                  </a:r>
                  <a:endParaRPr lang="en-GB" altLang="en-US">
                    <a:cs typeface="Arial" panose="020B0604020202020204" pitchFamily="34" charset="0"/>
                  </a:endParaRPr>
                </a:p>
              </p:txBody>
            </p:sp>
            <p:grpSp>
              <p:nvGrpSpPr>
                <p:cNvPr id="9233" name="Group 9">
                  <a:extLst>
                    <a:ext uri="{FF2B5EF4-FFF2-40B4-BE49-F238E27FC236}">
                      <a16:creationId xmlns:a16="http://schemas.microsoft.com/office/drawing/2014/main" id="{B4064E5A-DB58-4C2D-89B2-FE7BF5484489}"/>
                    </a:ext>
                  </a:extLst>
                </p:cNvPr>
                <p:cNvGrpSpPr>
                  <a:grpSpLocks/>
                </p:cNvGrpSpPr>
                <p:nvPr/>
              </p:nvGrpSpPr>
              <p:grpSpPr bwMode="auto">
                <a:xfrm>
                  <a:off x="928467" y="2297705"/>
                  <a:ext cx="2973012" cy="1796711"/>
                  <a:chOff x="331976" y="1946523"/>
                  <a:chExt cx="2973012" cy="1796711"/>
                </a:xfrm>
              </p:grpSpPr>
              <p:pic>
                <p:nvPicPr>
                  <p:cNvPr id="9249" name="Picture 5">
                    <a:extLst>
                      <a:ext uri="{FF2B5EF4-FFF2-40B4-BE49-F238E27FC236}">
                        <a16:creationId xmlns:a16="http://schemas.microsoft.com/office/drawing/2014/main" id="{45A102B9-7553-4A70-B51D-861A276C9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 t="1299" r="59872" b="32333"/>
                  <a:stretch>
                    <a:fillRect/>
                  </a:stretch>
                </p:blipFill>
                <p:spPr bwMode="auto">
                  <a:xfrm>
                    <a:off x="564897" y="1946523"/>
                    <a:ext cx="2740091" cy="1499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0" name="TextBox 26">
                    <a:extLst>
                      <a:ext uri="{FF2B5EF4-FFF2-40B4-BE49-F238E27FC236}">
                        <a16:creationId xmlns:a16="http://schemas.microsoft.com/office/drawing/2014/main" id="{16E9C450-E264-415E-843F-F95196BC1972}"/>
                      </a:ext>
                    </a:extLst>
                  </p:cNvPr>
                  <p:cNvSpPr txBox="1">
                    <a:spLocks noChangeArrowheads="1"/>
                  </p:cNvSpPr>
                  <p:nvPr/>
                </p:nvSpPr>
                <p:spPr bwMode="auto">
                  <a:xfrm>
                    <a:off x="2285750" y="3426238"/>
                    <a:ext cx="1006120" cy="28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Nucleation </a:t>
                    </a:r>
                    <a:endParaRPr lang="en-GB" altLang="en-US">
                      <a:cs typeface="Arial" panose="020B0604020202020204" pitchFamily="34" charset="0"/>
                    </a:endParaRPr>
                  </a:p>
                </p:txBody>
              </p:sp>
              <p:sp>
                <p:nvSpPr>
                  <p:cNvPr id="9251" name="TextBox 27">
                    <a:extLst>
                      <a:ext uri="{FF2B5EF4-FFF2-40B4-BE49-F238E27FC236}">
                        <a16:creationId xmlns:a16="http://schemas.microsoft.com/office/drawing/2014/main" id="{55AB9756-F341-41D2-80FD-EE1E512CAACE}"/>
                      </a:ext>
                    </a:extLst>
                  </p:cNvPr>
                  <p:cNvSpPr txBox="1">
                    <a:spLocks noChangeArrowheads="1"/>
                  </p:cNvSpPr>
                  <p:nvPr/>
                </p:nvSpPr>
                <p:spPr bwMode="auto">
                  <a:xfrm>
                    <a:off x="331976" y="3457781"/>
                    <a:ext cx="948297" cy="28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Chemicals</a:t>
                    </a:r>
                    <a:endParaRPr lang="en-GB" altLang="en-US">
                      <a:cs typeface="Arial" panose="020B0604020202020204" pitchFamily="34" charset="0"/>
                    </a:endParaRPr>
                  </a:p>
                </p:txBody>
              </p:sp>
            </p:grpSp>
            <p:pic>
              <p:nvPicPr>
                <p:cNvPr id="9247" name="Picture 11" descr="C:\Users\Nomany\Pictures\CaCo3 growth.jpg">
                  <a:extLst>
                    <a:ext uri="{FF2B5EF4-FFF2-40B4-BE49-F238E27FC236}">
                      <a16:creationId xmlns:a16="http://schemas.microsoft.com/office/drawing/2014/main" id="{065CCF92-84BC-4F8B-A804-B38B12A4B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48" t="8800" r="56532" b="54691"/>
                <a:stretch>
                  <a:fillRect/>
                </a:stretch>
              </p:blipFill>
              <p:spPr bwMode="auto">
                <a:xfrm>
                  <a:off x="8197020" y="2297705"/>
                  <a:ext cx="1411376" cy="1348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153CB364-ED0C-4CAB-84C9-3C6582C9EC6A}"/>
                    </a:ext>
                  </a:extLst>
                </p:cNvPr>
                <p:cNvCxnSpPr/>
                <p:nvPr/>
              </p:nvCxnSpPr>
              <p:spPr>
                <a:xfrm>
                  <a:off x="4233272" y="3241398"/>
                  <a:ext cx="1128747"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236" name="Group 12">
                  <a:extLst>
                    <a:ext uri="{FF2B5EF4-FFF2-40B4-BE49-F238E27FC236}">
                      <a16:creationId xmlns:a16="http://schemas.microsoft.com/office/drawing/2014/main" id="{B37543C9-542B-489E-A21D-ED7FDDCE5CA4}"/>
                    </a:ext>
                  </a:extLst>
                </p:cNvPr>
                <p:cNvGrpSpPr>
                  <a:grpSpLocks/>
                </p:cNvGrpSpPr>
                <p:nvPr/>
              </p:nvGrpSpPr>
              <p:grpSpPr bwMode="auto">
                <a:xfrm>
                  <a:off x="5540314" y="3168944"/>
                  <a:ext cx="2542596" cy="895697"/>
                  <a:chOff x="4943823" y="2817762"/>
                  <a:chExt cx="2542596" cy="895697"/>
                </a:xfrm>
              </p:grpSpPr>
              <p:sp>
                <p:nvSpPr>
                  <p:cNvPr id="9239" name="TextBox 15">
                    <a:extLst>
                      <a:ext uri="{FF2B5EF4-FFF2-40B4-BE49-F238E27FC236}">
                        <a16:creationId xmlns:a16="http://schemas.microsoft.com/office/drawing/2014/main" id="{526BA44D-5AF5-4AB9-9F6A-632C9B408A22}"/>
                      </a:ext>
                    </a:extLst>
                  </p:cNvPr>
                  <p:cNvSpPr txBox="1">
                    <a:spLocks noChangeArrowheads="1"/>
                  </p:cNvSpPr>
                  <p:nvPr/>
                </p:nvSpPr>
                <p:spPr bwMode="auto">
                  <a:xfrm>
                    <a:off x="4943823" y="3428006"/>
                    <a:ext cx="1218137" cy="28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a:cs typeface="Arial" panose="020B0604020202020204" pitchFamily="34" charset="0"/>
                      </a:rPr>
                      <a:t>Crystallization</a:t>
                    </a:r>
                  </a:p>
                </p:txBody>
              </p:sp>
              <p:cxnSp>
                <p:nvCxnSpPr>
                  <p:cNvPr id="17" name="Straight Arrow Connector 16">
                    <a:extLst>
                      <a:ext uri="{FF2B5EF4-FFF2-40B4-BE49-F238E27FC236}">
                        <a16:creationId xmlns:a16="http://schemas.microsoft.com/office/drawing/2014/main" id="{BD6D361A-AFA2-4938-9078-C1B6D5C99D03}"/>
                      </a:ext>
                    </a:extLst>
                  </p:cNvPr>
                  <p:cNvCxnSpPr/>
                  <p:nvPr/>
                </p:nvCxnSpPr>
                <p:spPr>
                  <a:xfrm>
                    <a:off x="6409334" y="2817762"/>
                    <a:ext cx="1077085"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9237" name="Picture 9">
                  <a:extLst>
                    <a:ext uri="{FF2B5EF4-FFF2-40B4-BE49-F238E27FC236}">
                      <a16:creationId xmlns:a16="http://schemas.microsoft.com/office/drawing/2014/main" id="{AD541DB5-1F14-472C-A009-87047B213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285" y="2718516"/>
                  <a:ext cx="11334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38" name="TextBox 14">
                  <a:extLst>
                    <a:ext uri="{FF2B5EF4-FFF2-40B4-BE49-F238E27FC236}">
                      <a16:creationId xmlns:a16="http://schemas.microsoft.com/office/drawing/2014/main" id="{DB4659AA-1547-417E-B7E0-98D9026D9690}"/>
                    </a:ext>
                  </a:extLst>
                </p:cNvPr>
                <p:cNvSpPr txBox="1">
                  <a:spLocks noChangeArrowheads="1"/>
                </p:cNvSpPr>
                <p:nvPr/>
              </p:nvSpPr>
              <p:spPr bwMode="auto">
                <a:xfrm>
                  <a:off x="925357" y="2151414"/>
                  <a:ext cx="3248042" cy="285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q"/>
                  </a:pPr>
                  <a:r>
                    <a:rPr lang="it-IT" altLang="en-US" dirty="0">
                      <a:cs typeface="Arial" panose="020B0604020202020204" pitchFamily="34" charset="0"/>
                    </a:rPr>
                    <a:t>Physical mechanism</a:t>
                  </a:r>
                  <a:endParaRPr lang="en-GB" altLang="en-US" dirty="0">
                    <a:cs typeface="Arial" panose="020B0604020202020204" pitchFamily="34" charset="0"/>
                  </a:endParaRPr>
                </a:p>
              </p:txBody>
            </p:sp>
          </p:grpSp>
          <p:sp>
            <p:nvSpPr>
              <p:cNvPr id="9221" name="TextBox 1">
                <a:extLst>
                  <a:ext uri="{FF2B5EF4-FFF2-40B4-BE49-F238E27FC236}">
                    <a16:creationId xmlns:a16="http://schemas.microsoft.com/office/drawing/2014/main" id="{E6819667-DAA0-4F18-9C73-EB01E0F9E1EC}"/>
                  </a:ext>
                </a:extLst>
              </p:cNvPr>
              <p:cNvSpPr txBox="1">
                <a:spLocks noChangeArrowheads="1"/>
              </p:cNvSpPr>
              <p:nvPr/>
            </p:nvSpPr>
            <p:spPr bwMode="auto">
              <a:xfrm>
                <a:off x="1913766" y="2949798"/>
                <a:ext cx="565860" cy="28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Ca2+</a:t>
                </a:r>
                <a:endParaRPr lang="en-GB" altLang="en-US">
                  <a:cs typeface="Arial" panose="020B0604020202020204" pitchFamily="34" charset="0"/>
                </a:endParaRPr>
              </a:p>
            </p:txBody>
          </p:sp>
          <p:sp>
            <p:nvSpPr>
              <p:cNvPr id="9222" name="TextBox 28">
                <a:extLst>
                  <a:ext uri="{FF2B5EF4-FFF2-40B4-BE49-F238E27FC236}">
                    <a16:creationId xmlns:a16="http://schemas.microsoft.com/office/drawing/2014/main" id="{EB579808-79A1-447C-AE04-FECAAAF2381A}"/>
                  </a:ext>
                </a:extLst>
              </p:cNvPr>
              <p:cNvSpPr txBox="1">
                <a:spLocks noChangeArrowheads="1"/>
              </p:cNvSpPr>
              <p:nvPr/>
            </p:nvSpPr>
            <p:spPr bwMode="auto">
              <a:xfrm>
                <a:off x="1939222" y="3238226"/>
                <a:ext cx="560973" cy="28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CO3-</a:t>
                </a:r>
                <a:endParaRPr lang="en-GB" altLang="en-US">
                  <a:cs typeface="Arial" panose="020B0604020202020204" pitchFamily="34" charset="0"/>
                </a:endParaRPr>
              </a:p>
            </p:txBody>
          </p:sp>
          <p:sp>
            <p:nvSpPr>
              <p:cNvPr id="9223" name="TextBox 29">
                <a:extLst>
                  <a:ext uri="{FF2B5EF4-FFF2-40B4-BE49-F238E27FC236}">
                    <a16:creationId xmlns:a16="http://schemas.microsoft.com/office/drawing/2014/main" id="{6E68ECC2-56F1-4A00-8B4D-A89FEDDA9CD3}"/>
                  </a:ext>
                </a:extLst>
              </p:cNvPr>
              <p:cNvSpPr txBox="1">
                <a:spLocks noChangeArrowheads="1"/>
              </p:cNvSpPr>
              <p:nvPr/>
            </p:nvSpPr>
            <p:spPr bwMode="auto">
              <a:xfrm>
                <a:off x="8417061" y="3620384"/>
                <a:ext cx="1137583" cy="28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dirty="0">
                    <a:cs typeface="Arial" panose="020B0604020202020204" pitchFamily="34" charset="0"/>
                  </a:rPr>
                  <a:t>Aggregation </a:t>
                </a:r>
                <a:endParaRPr lang="en-GB" altLang="en-US" dirty="0">
                  <a:cs typeface="Arial" panose="020B0604020202020204" pitchFamily="34" charset="0"/>
                </a:endParaRPr>
              </a:p>
            </p:txBody>
          </p:sp>
          <p:pic>
            <p:nvPicPr>
              <p:cNvPr id="9224" name="Picture 2">
                <a:extLst>
                  <a:ext uri="{FF2B5EF4-FFF2-40B4-BE49-F238E27FC236}">
                    <a16:creationId xmlns:a16="http://schemas.microsoft.com/office/drawing/2014/main" id="{30FB83AF-EA55-4E17-9446-2B6F40CA5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821" y="2677532"/>
                <a:ext cx="292100"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TextBox 4096">
                <a:extLst>
                  <a:ext uri="{FF2B5EF4-FFF2-40B4-BE49-F238E27FC236}">
                    <a16:creationId xmlns:a16="http://schemas.microsoft.com/office/drawing/2014/main" id="{7288CE98-07FB-4FD1-B540-5EF7ADF385C1}"/>
                  </a:ext>
                </a:extLst>
              </p:cNvPr>
              <p:cNvSpPr txBox="1">
                <a:spLocks noChangeArrowheads="1"/>
              </p:cNvSpPr>
              <p:nvPr/>
            </p:nvSpPr>
            <p:spPr bwMode="auto">
              <a:xfrm>
                <a:off x="3922381" y="3294542"/>
                <a:ext cx="1303725" cy="28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cs typeface="Arial" panose="020B0604020202020204" pitchFamily="34" charset="0"/>
                  </a:rPr>
                  <a:t>Same solution </a:t>
                </a:r>
                <a:endParaRPr lang="en-GB" altLang="en-US">
                  <a:cs typeface="Arial" panose="020B0604020202020204" pitchFamily="34" charset="0"/>
                </a:endParaRPr>
              </a:p>
            </p:txBody>
          </p:sp>
          <p:grpSp>
            <p:nvGrpSpPr>
              <p:cNvPr id="9226" name="Group 4101">
                <a:extLst>
                  <a:ext uri="{FF2B5EF4-FFF2-40B4-BE49-F238E27FC236}">
                    <a16:creationId xmlns:a16="http://schemas.microsoft.com/office/drawing/2014/main" id="{81183E97-8A54-4B01-9C73-6B6BB52C01B3}"/>
                  </a:ext>
                </a:extLst>
              </p:cNvPr>
              <p:cNvGrpSpPr>
                <a:grpSpLocks/>
              </p:cNvGrpSpPr>
              <p:nvPr/>
            </p:nvGrpSpPr>
            <p:grpSpPr bwMode="auto">
              <a:xfrm>
                <a:off x="4375771" y="2922858"/>
                <a:ext cx="584200" cy="296494"/>
                <a:chOff x="4375771" y="2922858"/>
                <a:chExt cx="584200" cy="296494"/>
              </a:xfrm>
            </p:grpSpPr>
            <p:pic>
              <p:nvPicPr>
                <p:cNvPr id="9230" name="Picture 3">
                  <a:extLst>
                    <a:ext uri="{FF2B5EF4-FFF2-40B4-BE49-F238E27FC236}">
                      <a16:creationId xmlns:a16="http://schemas.microsoft.com/office/drawing/2014/main" id="{133015E8-0400-44ED-ADB0-2523AF6E0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5771" y="2970115"/>
                  <a:ext cx="292100"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31" name="Picture 2">
                  <a:extLst>
                    <a:ext uri="{FF2B5EF4-FFF2-40B4-BE49-F238E27FC236}">
                      <a16:creationId xmlns:a16="http://schemas.microsoft.com/office/drawing/2014/main" id="{8792FC20-500C-46CF-A7D9-5799B8050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7871" y="2922858"/>
                  <a:ext cx="292100" cy="24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9227" name="Picture 3">
                <a:extLst>
                  <a:ext uri="{FF2B5EF4-FFF2-40B4-BE49-F238E27FC236}">
                    <a16:creationId xmlns:a16="http://schemas.microsoft.com/office/drawing/2014/main" id="{4D4FBFF6-7F7E-4EAB-AEE7-41F2DD663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858" y="1246180"/>
                <a:ext cx="4664075" cy="67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105" name="Straight Arrow Connector 4104">
                <a:extLst>
                  <a:ext uri="{FF2B5EF4-FFF2-40B4-BE49-F238E27FC236}">
                    <a16:creationId xmlns:a16="http://schemas.microsoft.com/office/drawing/2014/main" id="{ACA3C24B-CF2E-456E-A338-B7EC9C2DE31C}"/>
                  </a:ext>
                </a:extLst>
              </p:cNvPr>
              <p:cNvCxnSpPr/>
              <p:nvPr/>
            </p:nvCxnSpPr>
            <p:spPr>
              <a:xfrm>
                <a:off x="2328402" y="1471754"/>
                <a:ext cx="138915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9" name="TextBox 4105">
                <a:extLst>
                  <a:ext uri="{FF2B5EF4-FFF2-40B4-BE49-F238E27FC236}">
                    <a16:creationId xmlns:a16="http://schemas.microsoft.com/office/drawing/2014/main" id="{EC54454E-8884-4FC7-A007-A3B3E884E336}"/>
                  </a:ext>
                </a:extLst>
              </p:cNvPr>
              <p:cNvSpPr txBox="1">
                <a:spLocks noChangeArrowheads="1"/>
              </p:cNvSpPr>
              <p:nvPr/>
            </p:nvSpPr>
            <p:spPr bwMode="auto">
              <a:xfrm>
                <a:off x="865910" y="883845"/>
                <a:ext cx="2090456" cy="281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Wingdings" panose="05000000000000000000" pitchFamily="2" charset="2"/>
                  <a:buChar char="q"/>
                </a:pPr>
                <a:r>
                  <a:rPr lang="it-IT" altLang="en-US" dirty="0">
                    <a:cs typeface="Arial" panose="020B0604020202020204" pitchFamily="34" charset="0"/>
                  </a:rPr>
                  <a:t>Chemical mechanism </a:t>
                </a:r>
                <a:endParaRPr lang="en-GB" altLang="en-US" dirty="0">
                  <a:cs typeface="Arial" panose="020B0604020202020204" pitchFamily="34" charset="0"/>
                </a:endParaRPr>
              </a:p>
            </p:txBody>
          </p:sp>
        </p:grpSp>
        <p:pic>
          <p:nvPicPr>
            <p:cNvPr id="36" name="Picture 2">
              <a:extLst>
                <a:ext uri="{FF2B5EF4-FFF2-40B4-BE49-F238E27FC236}">
                  <a16:creationId xmlns:a16="http://schemas.microsoft.com/office/drawing/2014/main" id="{25A55930-E7CF-4C65-AADF-1A4AC69898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9084"/>
            <a:stretch>
              <a:fillRect/>
            </a:stretch>
          </p:blipFill>
          <p:spPr bwMode="auto">
            <a:xfrm>
              <a:off x="698303" y="4436479"/>
              <a:ext cx="5531661" cy="3812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7" name="Group 1">
              <a:extLst>
                <a:ext uri="{FF2B5EF4-FFF2-40B4-BE49-F238E27FC236}">
                  <a16:creationId xmlns:a16="http://schemas.microsoft.com/office/drawing/2014/main" id="{9E774BF3-32F7-4DDF-8AB9-4383FDB8284B}"/>
                </a:ext>
              </a:extLst>
            </p:cNvPr>
            <p:cNvGrpSpPr>
              <a:grpSpLocks/>
            </p:cNvGrpSpPr>
            <p:nvPr/>
          </p:nvGrpSpPr>
          <p:grpSpPr bwMode="auto">
            <a:xfrm>
              <a:off x="6465353" y="4470363"/>
              <a:ext cx="5401218" cy="4269183"/>
              <a:chOff x="1201002" y="369331"/>
              <a:chExt cx="6594569" cy="6944472"/>
            </a:xfrm>
          </p:grpSpPr>
          <p:pic>
            <p:nvPicPr>
              <p:cNvPr id="39" name="Picture 3" descr="C:\Users\Nomany\Pictures\egypt conference\SEM water.jpg">
                <a:extLst>
                  <a:ext uri="{FF2B5EF4-FFF2-40B4-BE49-F238E27FC236}">
                    <a16:creationId xmlns:a16="http://schemas.microsoft.com/office/drawing/2014/main" id="{B5A301BA-195E-4E85-A3B7-8C70C084E6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1002" y="369331"/>
                <a:ext cx="6594569" cy="541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9A5868B9-D46C-44E6-A36F-2FA9B794AED5}"/>
                  </a:ext>
                </a:extLst>
              </p:cNvPr>
              <p:cNvSpPr txBox="1">
                <a:spLocks noChangeArrowheads="1"/>
              </p:cNvSpPr>
              <p:nvPr/>
            </p:nvSpPr>
            <p:spPr bwMode="auto">
              <a:xfrm>
                <a:off x="1447034" y="5771411"/>
                <a:ext cx="6348537" cy="1542392"/>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marL="171450" indent="-171450"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buFont typeface="Wingdings" pitchFamily="4" charset="2"/>
                  <a:buChar char="Ø"/>
                  <a:defRPr/>
                </a:pPr>
                <a:r>
                  <a:rPr lang="en-GB" sz="1600" dirty="0">
                    <a:solidFill>
                      <a:srgbClr val="000000"/>
                    </a:solidFill>
                    <a:latin typeface="Times New Roman" pitchFamily="18" charset="0"/>
                    <a:cs typeface="Times New Roman" pitchFamily="18" charset="0"/>
                  </a:rPr>
                  <a:t> </a:t>
                </a:r>
                <a:r>
                  <a:rPr lang="en-GB" sz="1400" dirty="0">
                    <a:solidFill>
                      <a:srgbClr val="000000"/>
                    </a:solidFill>
                    <a:latin typeface="Times New Roman" pitchFamily="18" charset="0"/>
                    <a:cs typeface="Times New Roman" pitchFamily="18" charset="0"/>
                  </a:rPr>
                  <a:t>CaCO3 fabricated in  presence of  distilled water (B and D) and in the absence of distilled water (A and C).</a:t>
                </a:r>
              </a:p>
              <a:p>
                <a:pPr eaLnBrk="1" hangingPunct="1">
                  <a:buFont typeface="Wingdings" pitchFamily="4" charset="2"/>
                  <a:buChar char="Ø"/>
                  <a:defRPr/>
                </a:pPr>
                <a:r>
                  <a:rPr lang="en-GB" sz="1400" dirty="0">
                    <a:solidFill>
                      <a:srgbClr val="000000"/>
                    </a:solidFill>
                    <a:latin typeface="Times New Roman" pitchFamily="18" charset="0"/>
                    <a:cs typeface="Times New Roman" pitchFamily="18" charset="0"/>
                  </a:rPr>
                  <a:t> The high magnification (2.500X) showed aggregated calcite in both samples (C and D)</a:t>
                </a:r>
              </a:p>
            </p:txBody>
          </p:sp>
        </p:grpSp>
        <p:sp>
          <p:nvSpPr>
            <p:cNvPr id="2" name="Rectangle 1">
              <a:extLst>
                <a:ext uri="{FF2B5EF4-FFF2-40B4-BE49-F238E27FC236}">
                  <a16:creationId xmlns:a16="http://schemas.microsoft.com/office/drawing/2014/main" id="{8322225E-A7E4-4B22-B388-5314FEFAE8B5}"/>
                </a:ext>
              </a:extLst>
            </p:cNvPr>
            <p:cNvSpPr/>
            <p:nvPr/>
          </p:nvSpPr>
          <p:spPr>
            <a:xfrm>
              <a:off x="4663834" y="273077"/>
              <a:ext cx="3821149" cy="584775"/>
            </a:xfrm>
            <a:prstGeom prst="rect">
              <a:avLst/>
            </a:prstGeom>
          </p:spPr>
          <p:txBody>
            <a:bodyPr wrap="none">
              <a:spAutoFit/>
            </a:bodyPr>
            <a:lstStyle/>
            <a:p>
              <a:pPr algn="ctr">
                <a:defRPr/>
              </a:pPr>
              <a:r>
                <a:rPr lang="it-IT" sz="3200" b="1" dirty="0">
                  <a:latin typeface="Times New Roman" panose="02020603050405020304" pitchFamily="18" charset="0"/>
                  <a:cs typeface="Times New Roman" panose="02020603050405020304" pitchFamily="18" charset="0"/>
                </a:rPr>
                <a:t>CaCO</a:t>
              </a:r>
              <a:r>
                <a:rPr lang="it-IT" sz="3200" b="1" baseline="-25000" dirty="0">
                  <a:latin typeface="Times New Roman" panose="02020603050405020304" pitchFamily="18" charset="0"/>
                  <a:cs typeface="Times New Roman" panose="02020603050405020304" pitchFamily="18" charset="0"/>
                </a:rPr>
                <a:t>3</a:t>
              </a:r>
              <a:r>
                <a:rPr lang="it-IT" sz="3200" b="1" dirty="0">
                  <a:latin typeface="Times New Roman" panose="02020603050405020304" pitchFamily="18" charset="0"/>
                  <a:cs typeface="Times New Roman" panose="02020603050405020304" pitchFamily="18" charset="0"/>
                </a:rPr>
                <a:t>  Fabrication </a:t>
              </a:r>
              <a:endParaRPr lang="en-GB" sz="3200" b="1"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DEC2AA6F-B93B-45D0-88D5-31160A6E6573}"/>
              </a:ext>
            </a:extLst>
          </p:cNvPr>
          <p:cNvSpPr txBox="1"/>
          <p:nvPr/>
        </p:nvSpPr>
        <p:spPr>
          <a:xfrm>
            <a:off x="0" y="175413"/>
            <a:ext cx="2749471"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Chapter:1 section 1</a:t>
            </a:r>
          </a:p>
        </p:txBody>
      </p:sp>
    </p:spTree>
    <p:extLst>
      <p:ext uri="{BB962C8B-B14F-4D97-AF65-F5344CB8AC3E}">
        <p14:creationId xmlns:p14="http://schemas.microsoft.com/office/powerpoint/2010/main" val="28034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0395C8C-C93F-4734-8C5D-E9F38511BE48}"/>
              </a:ext>
            </a:extLst>
          </p:cNvPr>
          <p:cNvGrpSpPr/>
          <p:nvPr/>
        </p:nvGrpSpPr>
        <p:grpSpPr>
          <a:xfrm>
            <a:off x="219281" y="0"/>
            <a:ext cx="12038417" cy="8799428"/>
            <a:chOff x="219281" y="45022"/>
            <a:chExt cx="12038417" cy="8799428"/>
          </a:xfrm>
        </p:grpSpPr>
        <p:grpSp>
          <p:nvGrpSpPr>
            <p:cNvPr id="4" name="Group 5">
              <a:extLst>
                <a:ext uri="{FF2B5EF4-FFF2-40B4-BE49-F238E27FC236}">
                  <a16:creationId xmlns:a16="http://schemas.microsoft.com/office/drawing/2014/main" id="{713A6A69-C7D9-4B46-BB11-2C5727691F61}"/>
                </a:ext>
              </a:extLst>
            </p:cNvPr>
            <p:cNvGrpSpPr>
              <a:grpSpLocks/>
            </p:cNvGrpSpPr>
            <p:nvPr/>
          </p:nvGrpSpPr>
          <p:grpSpPr bwMode="auto">
            <a:xfrm>
              <a:off x="545124" y="971631"/>
              <a:ext cx="10621107" cy="1874837"/>
              <a:chOff x="899592" y="1012663"/>
              <a:chExt cx="7610611" cy="1640065"/>
            </a:xfrm>
          </p:grpSpPr>
          <p:grpSp>
            <p:nvGrpSpPr>
              <p:cNvPr id="5" name="Group 6">
                <a:extLst>
                  <a:ext uri="{FF2B5EF4-FFF2-40B4-BE49-F238E27FC236}">
                    <a16:creationId xmlns:a16="http://schemas.microsoft.com/office/drawing/2014/main" id="{5898326F-3A13-45EF-B42F-C5EDB42F62C6}"/>
                  </a:ext>
                </a:extLst>
              </p:cNvPr>
              <p:cNvGrpSpPr>
                <a:grpSpLocks/>
              </p:cNvGrpSpPr>
              <p:nvPr/>
            </p:nvGrpSpPr>
            <p:grpSpPr bwMode="auto">
              <a:xfrm>
                <a:off x="7498561" y="1137693"/>
                <a:ext cx="1011642" cy="1392589"/>
                <a:chOff x="4711064" y="1662757"/>
                <a:chExt cx="1011642" cy="1392589"/>
              </a:xfrm>
            </p:grpSpPr>
            <p:pic>
              <p:nvPicPr>
                <p:cNvPr id="8" name="Picture 3" descr="C:\Users\Nomany\Pictures\particle covered by polymer.jpg">
                  <a:extLst>
                    <a:ext uri="{FF2B5EF4-FFF2-40B4-BE49-F238E27FC236}">
                      <a16:creationId xmlns:a16="http://schemas.microsoft.com/office/drawing/2014/main" id="{9AE1AB7C-FB36-4864-94BB-663FBDB6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932" t="9052" r="35036" b="28656"/>
                <a:stretch>
                  <a:fillRect/>
                </a:stretch>
              </p:blipFill>
              <p:spPr bwMode="auto">
                <a:xfrm>
                  <a:off x="5020382" y="1662757"/>
                  <a:ext cx="447382" cy="44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6353157B-4E13-40DF-99FD-FC3226633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617" y="2559659"/>
                  <a:ext cx="498997" cy="495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264CA146-30D8-4829-A57C-6C17723E6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850" y="2109537"/>
                  <a:ext cx="478632" cy="47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6">
                  <a:extLst>
                    <a:ext uri="{FF2B5EF4-FFF2-40B4-BE49-F238E27FC236}">
                      <a16:creationId xmlns:a16="http://schemas.microsoft.com/office/drawing/2014/main" id="{673A0BC7-EEE9-450A-BD29-97ED52981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074" y="2109537"/>
                  <a:ext cx="478632" cy="475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7">
                  <a:extLst>
                    <a:ext uri="{FF2B5EF4-FFF2-40B4-BE49-F238E27FC236}">
                      <a16:creationId xmlns:a16="http://schemas.microsoft.com/office/drawing/2014/main" id="{E4AD7971-9283-4094-879C-9546B1224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064" y="2559659"/>
                  <a:ext cx="477838" cy="4746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 name="Picture 9">
                <a:extLst>
                  <a:ext uri="{FF2B5EF4-FFF2-40B4-BE49-F238E27FC236}">
                    <a16:creationId xmlns:a16="http://schemas.microsoft.com/office/drawing/2014/main" id="{5D6F416C-1B80-47A1-9379-5168FB8A6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1012663"/>
                <a:ext cx="5725454" cy="1640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Arrow Connector 8">
                <a:extLst>
                  <a:ext uri="{FF2B5EF4-FFF2-40B4-BE49-F238E27FC236}">
                    <a16:creationId xmlns:a16="http://schemas.microsoft.com/office/drawing/2014/main" id="{2256A4B5-4E4E-45EC-B8DE-7877D208073B}"/>
                  </a:ext>
                </a:extLst>
              </p:cNvPr>
              <p:cNvCxnSpPr>
                <a:cxnSpLocks noChangeShapeType="1"/>
              </p:cNvCxnSpPr>
              <p:nvPr/>
            </p:nvCxnSpPr>
            <p:spPr bwMode="auto">
              <a:xfrm flipV="1">
                <a:off x="6474919" y="1832695"/>
                <a:ext cx="971290" cy="1"/>
              </a:xfrm>
              <a:prstGeom prst="straightConnector1">
                <a:avLst/>
              </a:prstGeom>
              <a:noFill/>
              <a:ln w="22225">
                <a:solidFill>
                  <a:srgbClr val="000000"/>
                </a:solidFill>
                <a:round/>
                <a:headEnd/>
                <a:tailEnd type="arrow" w="med" len="med"/>
              </a:ln>
              <a:extLst>
                <a:ext uri="{909E8E84-426E-40dd-AFC4-6F175D3DCCD1}">
                  <a14:hiddenFill xmlns="" xmlns:a14="http://schemas.microsoft.com/office/drawing/2010/main">
                    <a:noFill/>
                  </a14:hiddenFill>
                </a:ext>
              </a:extLst>
            </p:spPr>
          </p:cxnSp>
        </p:grpSp>
        <p:grpSp>
          <p:nvGrpSpPr>
            <p:cNvPr id="13" name="Group 8">
              <a:extLst>
                <a:ext uri="{FF2B5EF4-FFF2-40B4-BE49-F238E27FC236}">
                  <a16:creationId xmlns:a16="http://schemas.microsoft.com/office/drawing/2014/main" id="{645F80EA-8830-4FF8-8E97-40A43AA8746E}"/>
                </a:ext>
              </a:extLst>
            </p:cNvPr>
            <p:cNvGrpSpPr>
              <a:grpSpLocks/>
            </p:cNvGrpSpPr>
            <p:nvPr/>
          </p:nvGrpSpPr>
          <p:grpSpPr bwMode="auto">
            <a:xfrm>
              <a:off x="219281" y="2684826"/>
              <a:ext cx="5850062" cy="6159624"/>
              <a:chOff x="815151" y="626427"/>
              <a:chExt cx="5849950" cy="6158543"/>
            </a:xfrm>
          </p:grpSpPr>
          <p:pic>
            <p:nvPicPr>
              <p:cNvPr id="15" name="Picture 2" descr="C:\Users\Nomany\Pictures\egypt conference\SEM1.jpg">
                <a:extLst>
                  <a:ext uri="{FF2B5EF4-FFF2-40B4-BE49-F238E27FC236}">
                    <a16:creationId xmlns:a16="http://schemas.microsoft.com/office/drawing/2014/main" id="{24EA5058-DBBF-49DE-845A-E880D051EA7B}"/>
                  </a:ext>
                </a:extLst>
              </p:cNvPr>
              <p:cNvPicPr>
                <a:picLocks noChangeAspect="1" noChangeArrowheads="1"/>
              </p:cNvPicPr>
              <p:nvPr/>
            </p:nvPicPr>
            <p:blipFill>
              <a:blip r:embed="rId6"/>
              <a:srcRect/>
              <a:stretch>
                <a:fillRect/>
              </a:stretch>
            </p:blipFill>
            <p:spPr bwMode="auto">
              <a:xfrm>
                <a:off x="815152" y="626427"/>
                <a:ext cx="5849949" cy="4214703"/>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sp>
            <p:nvSpPr>
              <p:cNvPr id="16" name="TextBox 15">
                <a:extLst>
                  <a:ext uri="{FF2B5EF4-FFF2-40B4-BE49-F238E27FC236}">
                    <a16:creationId xmlns:a16="http://schemas.microsoft.com/office/drawing/2014/main" id="{08A3386E-0BAE-4510-8495-28ED1713C2B8}"/>
                  </a:ext>
                </a:extLst>
              </p:cNvPr>
              <p:cNvSpPr txBox="1">
                <a:spLocks noChangeArrowheads="1"/>
              </p:cNvSpPr>
              <p:nvPr/>
            </p:nvSpPr>
            <p:spPr bwMode="auto">
              <a:xfrm>
                <a:off x="815151" y="4846318"/>
                <a:ext cx="5849949" cy="193865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lvl1pPr marL="342900" indent="-342900"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defTabSz="914400" eaLnBrk="1" hangingPunct="1">
                  <a:spcBef>
                    <a:spcPct val="0"/>
                  </a:spcBef>
                  <a:buClrTx/>
                  <a:buFont typeface="Wingdings" panose="05000000000000000000" pitchFamily="2" charset="2"/>
                  <a:buChar char="Ø"/>
                </a:pPr>
                <a:r>
                  <a:rPr lang="en-GB" altLang="en-US" dirty="0">
                    <a:solidFill>
                      <a:srgbClr val="000000"/>
                    </a:solidFill>
                    <a:latin typeface="Times New Roman" panose="02020603050405020304" pitchFamily="18" charset="0"/>
                    <a:cs typeface="Times New Roman" panose="02020603050405020304" pitchFamily="18" charset="0"/>
                  </a:rPr>
                  <a:t>Separated particles.  </a:t>
                </a:r>
              </a:p>
              <a:p>
                <a:pPr defTabSz="914400" eaLnBrk="1" hangingPunct="1">
                  <a:spcBef>
                    <a:spcPct val="0"/>
                  </a:spcBef>
                  <a:buClrTx/>
                  <a:buFont typeface="Wingdings" panose="05000000000000000000" pitchFamily="2" charset="2"/>
                  <a:buChar char="Ø"/>
                </a:pPr>
                <a:r>
                  <a:rPr lang="en-GB" altLang="en-US" dirty="0">
                    <a:solidFill>
                      <a:srgbClr val="000000"/>
                    </a:solidFill>
                    <a:latin typeface="Times New Roman" panose="02020603050405020304" pitchFamily="18" charset="0"/>
                    <a:cs typeface="Times New Roman" panose="02020603050405020304" pitchFamily="18" charset="0"/>
                  </a:rPr>
                  <a:t>Homogenous population.</a:t>
                </a:r>
              </a:p>
              <a:p>
                <a:pPr defTabSz="914400" eaLnBrk="1" hangingPunct="1">
                  <a:spcBef>
                    <a:spcPct val="0"/>
                  </a:spcBef>
                  <a:buClrTx/>
                  <a:buFont typeface="Wingdings" panose="05000000000000000000" pitchFamily="2" charset="2"/>
                  <a:buChar char="Ø"/>
                </a:pPr>
                <a:r>
                  <a:rPr lang="en-GB" altLang="en-US" dirty="0">
                    <a:solidFill>
                      <a:srgbClr val="000000"/>
                    </a:solidFill>
                    <a:latin typeface="Times New Roman" panose="02020603050405020304" pitchFamily="18" charset="0"/>
                    <a:cs typeface="Times New Roman" panose="02020603050405020304" pitchFamily="18" charset="0"/>
                  </a:rPr>
                  <a:t> Charged particles</a:t>
                </a:r>
              </a:p>
              <a:p>
                <a:pPr defTabSz="914400" eaLnBrk="1" hangingPunct="1">
                  <a:spcBef>
                    <a:spcPct val="0"/>
                  </a:spcBef>
                  <a:buClrTx/>
                  <a:buFont typeface="Wingdings" panose="05000000000000000000" pitchFamily="2" charset="2"/>
                  <a:buChar char="Ø"/>
                </a:pPr>
                <a:r>
                  <a:rPr lang="en-GB" altLang="en-US" dirty="0">
                    <a:solidFill>
                      <a:srgbClr val="000000"/>
                    </a:solidFill>
                    <a:latin typeface="Times New Roman" panose="02020603050405020304" pitchFamily="18" charset="0"/>
                    <a:cs typeface="Times New Roman" panose="02020603050405020304" pitchFamily="18" charset="0"/>
                  </a:rPr>
                  <a:t> Spherical shape (mostly)</a:t>
                </a:r>
              </a:p>
              <a:p>
                <a:pPr defTabSz="914400" eaLnBrk="1" hangingPunct="1">
                  <a:spcBef>
                    <a:spcPct val="0"/>
                  </a:spcBef>
                  <a:buClrTx/>
                  <a:buFont typeface="Wingdings" panose="05000000000000000000" pitchFamily="2" charset="2"/>
                  <a:buChar char="Ø"/>
                </a:pPr>
                <a:r>
                  <a:rPr lang="en-GB" altLang="en-US" dirty="0">
                    <a:solidFill>
                      <a:srgbClr val="000000"/>
                    </a:solidFill>
                    <a:latin typeface="Times New Roman" panose="02020603050405020304" pitchFamily="18" charset="0"/>
                    <a:cs typeface="Times New Roman" panose="02020603050405020304" pitchFamily="18" charset="0"/>
                  </a:rPr>
                  <a:t> No aggregation  </a:t>
                </a:r>
              </a:p>
            </p:txBody>
          </p:sp>
          <p:sp>
            <p:nvSpPr>
              <p:cNvPr id="17" name="TextBox 16">
                <a:extLst>
                  <a:ext uri="{FF2B5EF4-FFF2-40B4-BE49-F238E27FC236}">
                    <a16:creationId xmlns:a16="http://schemas.microsoft.com/office/drawing/2014/main" id="{ACB2DAA0-6B0D-4475-8303-202A85D472B1}"/>
                  </a:ext>
                </a:extLst>
              </p:cNvPr>
              <p:cNvSpPr txBox="1"/>
              <p:nvPr/>
            </p:nvSpPr>
            <p:spPr>
              <a:xfrm>
                <a:off x="2510846" y="683561"/>
                <a:ext cx="1132917" cy="400040"/>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it-IT" sz="2000" dirty="0">
                    <a:solidFill>
                      <a:srgbClr val="FFFFFF"/>
                    </a:solidFill>
                    <a:latin typeface="Franklin Gothic Book" pitchFamily="4" charset="0"/>
                    <a:cs typeface="Times New Roman" pitchFamily="4" charset="0"/>
                  </a:rPr>
                  <a:t>Chitosan</a:t>
                </a:r>
                <a:endParaRPr lang="en-GB" sz="2000" dirty="0">
                  <a:solidFill>
                    <a:srgbClr val="FFFFFF"/>
                  </a:solidFill>
                  <a:latin typeface="Franklin Gothic Book" pitchFamily="4" charset="0"/>
                  <a:cs typeface="Times New Roman" pitchFamily="4" charset="0"/>
                </a:endParaRPr>
              </a:p>
            </p:txBody>
          </p:sp>
          <p:sp>
            <p:nvSpPr>
              <p:cNvPr id="18" name="TextBox 17">
                <a:extLst>
                  <a:ext uri="{FF2B5EF4-FFF2-40B4-BE49-F238E27FC236}">
                    <a16:creationId xmlns:a16="http://schemas.microsoft.com/office/drawing/2014/main" id="{983100B6-05EE-472D-8C32-9237E65B125D}"/>
                  </a:ext>
                </a:extLst>
              </p:cNvPr>
              <p:cNvSpPr txBox="1"/>
              <p:nvPr/>
            </p:nvSpPr>
            <p:spPr>
              <a:xfrm>
                <a:off x="4827194" y="656609"/>
                <a:ext cx="1793042" cy="58467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1600" dirty="0">
                    <a:solidFill>
                      <a:schemeClr val="bg1"/>
                    </a:solidFill>
                    <a:latin typeface="Times New Roman" panose="02020603050405020304" pitchFamily="18" charset="0"/>
                    <a:cs typeface="Times New Roman" panose="02020603050405020304" pitchFamily="18" charset="0"/>
                  </a:rPr>
                  <a:t>Poly(sodium 4-</a:t>
                </a:r>
              </a:p>
              <a:p>
                <a:pPr eaLnBrk="1" hangingPunct="1">
                  <a:defRPr/>
                </a:pPr>
                <a:r>
                  <a:rPr lang="en-US" sz="1600" dirty="0">
                    <a:solidFill>
                      <a:schemeClr val="bg1"/>
                    </a:solidFill>
                    <a:latin typeface="Times New Roman" panose="02020603050405020304" pitchFamily="18" charset="0"/>
                    <a:cs typeface="Times New Roman" panose="02020603050405020304" pitchFamily="18" charset="0"/>
                  </a:rPr>
                  <a:t>styrene-sulfonate)</a:t>
                </a:r>
                <a:endParaRPr lang="en-GB" sz="1600" dirty="0">
                  <a:solidFill>
                    <a:schemeClr val="bg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4B970BB-B2EB-454A-A745-86DD6A74C931}"/>
                  </a:ext>
                </a:extLst>
              </p:cNvPr>
              <p:cNvSpPr txBox="1"/>
              <p:nvPr/>
            </p:nvSpPr>
            <p:spPr>
              <a:xfrm>
                <a:off x="1641202" y="2850649"/>
                <a:ext cx="2057360" cy="4000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2000" dirty="0">
                    <a:solidFill>
                      <a:schemeClr val="bg1"/>
                    </a:solidFill>
                    <a:latin typeface="Times New Roman" panose="02020603050405020304" pitchFamily="18" charset="0"/>
                    <a:cs typeface="Times New Roman" panose="02020603050405020304" pitchFamily="18" charset="0"/>
                  </a:rPr>
                  <a:t>Poly</a:t>
                </a:r>
                <a:r>
                  <a:rPr lang="en-US" sz="1800" dirty="0">
                    <a:solidFill>
                      <a:schemeClr val="bg1"/>
                    </a:solidFill>
                    <a:latin typeface="Times New Roman" panose="02020603050405020304" pitchFamily="18" charset="0"/>
                    <a:cs typeface="Times New Roman" panose="02020603050405020304" pitchFamily="18" charset="0"/>
                  </a:rPr>
                  <a:t> acrylic acid </a:t>
                </a:r>
                <a:endParaRPr lang="en-GB" sz="1800"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FC7D4F1-8DDF-4390-9062-F578DC3AC10D}"/>
                  </a:ext>
                </a:extLst>
              </p:cNvPr>
              <p:cNvSpPr txBox="1"/>
              <p:nvPr/>
            </p:nvSpPr>
            <p:spPr>
              <a:xfrm>
                <a:off x="4864660" y="2808625"/>
                <a:ext cx="1755575" cy="6769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pitchFamily="4" charset="-128"/>
                  </a:defRPr>
                </a:lvl1pPr>
                <a:lvl2pPr marL="37931725" indent="-37474525" eaLnBrk="0" hangingPunct="0">
                  <a:defRPr sz="2400">
                    <a:solidFill>
                      <a:schemeClr val="tx1"/>
                    </a:solidFill>
                    <a:latin typeface="Arial" charset="0"/>
                    <a:ea typeface="ＭＳ Ｐゴシック" pitchFamily="4" charset="-128"/>
                  </a:defRPr>
                </a:lvl2pPr>
                <a:lvl3pPr eaLnBrk="0" hangingPunct="0">
                  <a:defRPr sz="2400">
                    <a:solidFill>
                      <a:schemeClr val="tx1"/>
                    </a:solidFill>
                    <a:latin typeface="Arial" charset="0"/>
                    <a:ea typeface="ＭＳ Ｐゴシック" pitchFamily="4" charset="-128"/>
                  </a:defRPr>
                </a:lvl3pPr>
                <a:lvl4pPr eaLnBrk="0" hangingPunct="0">
                  <a:defRPr sz="2400">
                    <a:solidFill>
                      <a:schemeClr val="tx1"/>
                    </a:solidFill>
                    <a:latin typeface="Arial" charset="0"/>
                    <a:ea typeface="ＭＳ Ｐゴシック" pitchFamily="4" charset="-128"/>
                  </a:defRPr>
                </a:lvl4pPr>
                <a:lvl5pPr eaLnBrk="0" hangingPunct="0">
                  <a:defRPr sz="2400">
                    <a:solidFill>
                      <a:schemeClr val="tx1"/>
                    </a:solidFill>
                    <a:latin typeface="Arial" charset="0"/>
                    <a:ea typeface="ＭＳ Ｐゴシック" pitchFamily="4" charset="-128"/>
                  </a:defRPr>
                </a:lvl5pPr>
                <a:lvl6pPr marL="457200" eaLnBrk="0" fontAlgn="base" hangingPunct="0">
                  <a:spcBef>
                    <a:spcPct val="0"/>
                  </a:spcBef>
                  <a:spcAft>
                    <a:spcPct val="0"/>
                  </a:spcAft>
                  <a:defRPr sz="2400">
                    <a:solidFill>
                      <a:schemeClr val="tx1"/>
                    </a:solidFill>
                    <a:latin typeface="Arial" charset="0"/>
                    <a:ea typeface="ＭＳ Ｐゴシック" pitchFamily="4" charset="-128"/>
                  </a:defRPr>
                </a:lvl6pPr>
                <a:lvl7pPr marL="914400" eaLnBrk="0" fontAlgn="base" hangingPunct="0">
                  <a:spcBef>
                    <a:spcPct val="0"/>
                  </a:spcBef>
                  <a:spcAft>
                    <a:spcPct val="0"/>
                  </a:spcAft>
                  <a:defRPr sz="2400">
                    <a:solidFill>
                      <a:schemeClr val="tx1"/>
                    </a:solidFill>
                    <a:latin typeface="Arial" charset="0"/>
                    <a:ea typeface="ＭＳ Ｐゴシック" pitchFamily="4" charset="-128"/>
                  </a:defRPr>
                </a:lvl7pPr>
                <a:lvl8pPr marL="1371600" eaLnBrk="0" fontAlgn="base" hangingPunct="0">
                  <a:spcBef>
                    <a:spcPct val="0"/>
                  </a:spcBef>
                  <a:spcAft>
                    <a:spcPct val="0"/>
                  </a:spcAft>
                  <a:defRPr sz="2400">
                    <a:solidFill>
                      <a:schemeClr val="tx1"/>
                    </a:solidFill>
                    <a:latin typeface="Arial" charset="0"/>
                    <a:ea typeface="ＭＳ Ｐゴシック" pitchFamily="4" charset="-128"/>
                  </a:defRPr>
                </a:lvl8pPr>
                <a:lvl9pPr marL="1828800" eaLnBrk="0" fontAlgn="base" hangingPunct="0">
                  <a:spcBef>
                    <a:spcPct val="0"/>
                  </a:spcBef>
                  <a:spcAft>
                    <a:spcPct val="0"/>
                  </a:spcAft>
                  <a:defRPr sz="2400">
                    <a:solidFill>
                      <a:schemeClr val="tx1"/>
                    </a:solidFill>
                    <a:latin typeface="Arial" charset="0"/>
                    <a:ea typeface="ＭＳ Ｐゴシック" pitchFamily="4" charset="-128"/>
                  </a:defRPr>
                </a:lvl9pPr>
              </a:lstStyle>
              <a:p>
                <a:pPr eaLnBrk="1" hangingPunct="1">
                  <a:defRPr/>
                </a:pPr>
                <a:r>
                  <a:rPr lang="en-US" sz="1800" dirty="0">
                    <a:solidFill>
                      <a:schemeClr val="bg1"/>
                    </a:solidFill>
                    <a:latin typeface="Times New Roman" panose="02020603050405020304" pitchFamily="18" charset="0"/>
                    <a:cs typeface="Times New Roman" panose="02020603050405020304" pitchFamily="18" charset="0"/>
                  </a:rPr>
                  <a:t>Poly(allylamine</a:t>
                </a:r>
              </a:p>
              <a:p>
                <a:pPr eaLnBrk="1" hangingPunct="1">
                  <a:defRPr/>
                </a:pPr>
                <a:r>
                  <a:rPr lang="en-US" sz="1800" dirty="0">
                    <a:solidFill>
                      <a:schemeClr val="bg1"/>
                    </a:solidFill>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hydrochloride</a:t>
                </a:r>
                <a:r>
                  <a:rPr lang="en-US" sz="1800" dirty="0">
                    <a:solidFill>
                      <a:schemeClr val="bg1"/>
                    </a:solidFill>
                    <a:latin typeface="Times New Roman" panose="02020603050405020304" pitchFamily="18" charset="0"/>
                    <a:cs typeface="Times New Roman" panose="02020603050405020304" pitchFamily="18" charset="0"/>
                  </a:rPr>
                  <a:t>)</a:t>
                </a:r>
                <a:endParaRPr lang="en-GB" sz="1800" dirty="0">
                  <a:solidFill>
                    <a:schemeClr val="bg1"/>
                  </a:solidFill>
                  <a:latin typeface="Times New Roman" panose="02020603050405020304" pitchFamily="18" charset="0"/>
                  <a:cs typeface="Times New Roman" panose="02020603050405020304" pitchFamily="18" charset="0"/>
                </a:endParaRPr>
              </a:p>
            </p:txBody>
          </p:sp>
        </p:grpSp>
        <p:sp>
          <p:nvSpPr>
            <p:cNvPr id="2" name="TextBox 1">
              <a:extLst>
                <a:ext uri="{FF2B5EF4-FFF2-40B4-BE49-F238E27FC236}">
                  <a16:creationId xmlns:a16="http://schemas.microsoft.com/office/drawing/2014/main" id="{6EE66F24-EE36-403C-AB04-858A23E78117}"/>
                </a:ext>
              </a:extLst>
            </p:cNvPr>
            <p:cNvSpPr txBox="1"/>
            <p:nvPr/>
          </p:nvSpPr>
          <p:spPr>
            <a:xfrm>
              <a:off x="1730367" y="45022"/>
              <a:ext cx="8677953" cy="584775"/>
            </a:xfrm>
            <a:prstGeom prst="rect">
              <a:avLst/>
            </a:prstGeom>
            <a:noFill/>
          </p:spPr>
          <p:txBody>
            <a:bodyPr wrap="none" rtlCol="0">
              <a:spAutoFit/>
            </a:bodyPr>
            <a:lstStyle/>
            <a:p>
              <a:r>
                <a:rPr lang="en-GB" sz="3200" b="1" dirty="0">
                  <a:latin typeface="Times New Roman" panose="02020603050405020304" pitchFamily="18" charset="0"/>
                  <a:cs typeface="Times New Roman" panose="02020603050405020304" pitchFamily="18" charset="0"/>
                </a:rPr>
                <a:t>Control CaCO</a:t>
              </a:r>
              <a:r>
                <a:rPr lang="en-GB" sz="2400" b="1" dirty="0">
                  <a:latin typeface="Times New Roman" panose="02020603050405020304" pitchFamily="18" charset="0"/>
                  <a:cs typeface="Times New Roman" panose="02020603050405020304" pitchFamily="18" charset="0"/>
                </a:rPr>
                <a:t>3 </a:t>
              </a:r>
              <a:r>
                <a:rPr lang="en-GB" sz="3200" b="1" dirty="0">
                  <a:latin typeface="Times New Roman" panose="02020603050405020304" pitchFamily="18" charset="0"/>
                  <a:cs typeface="Times New Roman" panose="02020603050405020304" pitchFamily="18" charset="0"/>
                </a:rPr>
                <a:t>fabrication by adding polymers </a:t>
              </a:r>
            </a:p>
          </p:txBody>
        </p:sp>
        <p:pic>
          <p:nvPicPr>
            <p:cNvPr id="22" name="Picture 21">
              <a:extLst>
                <a:ext uri="{FF2B5EF4-FFF2-40B4-BE49-F238E27FC236}">
                  <a16:creationId xmlns:a16="http://schemas.microsoft.com/office/drawing/2014/main" id="{47CF983B-5E99-4AD5-8C3F-C56B87D10F8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260123" y="2858799"/>
              <a:ext cx="5559697" cy="4017217"/>
            </a:xfrm>
            <a:prstGeom prst="rect">
              <a:avLst/>
            </a:prstGeom>
            <a:solidFill>
              <a:srgbClr val="FFFFFF"/>
            </a:solidFill>
            <a:ln>
              <a:noFill/>
            </a:ln>
          </p:spPr>
        </p:pic>
        <p:sp>
          <p:nvSpPr>
            <p:cNvPr id="3" name="Rectangle 2">
              <a:extLst>
                <a:ext uri="{FF2B5EF4-FFF2-40B4-BE49-F238E27FC236}">
                  <a16:creationId xmlns:a16="http://schemas.microsoft.com/office/drawing/2014/main" id="{BC2FB3DB-E007-45B4-A798-160F97E30294}"/>
                </a:ext>
              </a:extLst>
            </p:cNvPr>
            <p:cNvSpPr/>
            <p:nvPr/>
          </p:nvSpPr>
          <p:spPr>
            <a:xfrm>
              <a:off x="6260123" y="7740074"/>
              <a:ext cx="5997575" cy="954107"/>
            </a:xfrm>
            <a:prstGeom prst="rect">
              <a:avLst/>
            </a:prstGeom>
          </p:spPr>
          <p:txBody>
            <a:bodyPr>
              <a:spAutoFit/>
            </a:bodyPr>
            <a:lstStyle/>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Elemental distribution of calcium and carbon atoms in different conditions</a:t>
              </a:r>
              <a:endParaRPr lang="en-GB"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041287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2719</Words>
  <Application>Microsoft Office PowerPoint</Application>
  <PresentationFormat>Custom</PresentationFormat>
  <Paragraphs>451</Paragraphs>
  <Slides>32</Slides>
  <Notes>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7" baseType="lpstr">
      <vt:lpstr>MS PGothic</vt:lpstr>
      <vt:lpstr>MS PGothic</vt:lpstr>
      <vt:lpstr>Arial</vt:lpstr>
      <vt:lpstr>Calibri</vt:lpstr>
      <vt:lpstr>Cambria</vt:lpstr>
      <vt:lpstr>Courier New</vt:lpstr>
      <vt:lpstr>Franklin Gothic Book</vt:lpstr>
      <vt:lpstr>Times New Roman</vt:lpstr>
      <vt:lpstr>TimesNewRomanPS-BoldMT</vt:lpstr>
      <vt:lpstr>Traditional Arabic</vt:lpstr>
      <vt:lpstr>Trebuchet MS</vt:lpstr>
      <vt:lpstr>Wingdings</vt:lpstr>
      <vt:lpstr>Wingdings 3</vt:lpstr>
      <vt:lpstr>Facet</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234</cp:revision>
  <dcterms:created xsi:type="dcterms:W3CDTF">2017-07-12T07:30:13Z</dcterms:created>
  <dcterms:modified xsi:type="dcterms:W3CDTF">2017-07-18T06:14:39Z</dcterms:modified>
</cp:coreProperties>
</file>