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94" r:id="rId2"/>
    <p:sldId id="279" r:id="rId3"/>
    <p:sldId id="305" r:id="rId4"/>
    <p:sldId id="296" r:id="rId5"/>
    <p:sldId id="322" r:id="rId6"/>
    <p:sldId id="303" r:id="rId7"/>
    <p:sldId id="298" r:id="rId8"/>
    <p:sldId id="321" r:id="rId9"/>
    <p:sldId id="308" r:id="rId10"/>
    <p:sldId id="283" r:id="rId11"/>
    <p:sldId id="304" r:id="rId12"/>
    <p:sldId id="261" r:id="rId13"/>
    <p:sldId id="306" r:id="rId14"/>
    <p:sldId id="319" r:id="rId15"/>
    <p:sldId id="272" r:id="rId16"/>
    <p:sldId id="311" r:id="rId17"/>
    <p:sldId id="310" r:id="rId18"/>
    <p:sldId id="307" r:id="rId19"/>
    <p:sldId id="273" r:id="rId20"/>
    <p:sldId id="277" r:id="rId21"/>
    <p:sldId id="316" r:id="rId22"/>
    <p:sldId id="312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66"/>
    <a:srgbClr val="00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317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F5CF1-E78D-4B49-ABF0-4333AD024114}" type="datetimeFigureOut">
              <a:rPr lang="it-IT" smtClean="0"/>
              <a:t>17/07/17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6687B-81F5-47AD-8321-47B8931BB2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11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49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First of </a:t>
            </a:r>
            <a:r>
              <a:rPr lang="it-IT" dirty="0" err="1"/>
              <a:t>all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played</a:t>
            </a:r>
            <a:r>
              <a:rPr lang="it-IT" baseline="0" dirty="0"/>
              <a:t> with the </a:t>
            </a:r>
            <a:r>
              <a:rPr lang="it-IT" baseline="0" dirty="0" err="1"/>
              <a:t>concept</a:t>
            </a:r>
            <a:r>
              <a:rPr lang="it-IT" baseline="0" dirty="0"/>
              <a:t> of </a:t>
            </a:r>
            <a:r>
              <a:rPr lang="it-IT" baseline="0" dirty="0" err="1"/>
              <a:t>coupled</a:t>
            </a:r>
            <a:r>
              <a:rPr lang="it-IT" baseline="0" dirty="0"/>
              <a:t> </a:t>
            </a:r>
            <a:r>
              <a:rPr lang="it-IT" baseline="0" dirty="0" err="1"/>
              <a:t>oscillators</a:t>
            </a:r>
            <a:r>
              <a:rPr lang="it-IT" baseline="0" dirty="0"/>
              <a:t> </a:t>
            </a:r>
            <a:r>
              <a:rPr lang="it-IT" baseline="0" dirty="0" err="1"/>
              <a:t>applied</a:t>
            </a:r>
            <a:r>
              <a:rPr lang="it-IT" baseline="0" dirty="0"/>
              <a:t> to white </a:t>
            </a:r>
            <a:r>
              <a:rPr lang="it-IT" baseline="0" dirty="0" err="1"/>
              <a:t>emiting</a:t>
            </a:r>
            <a:r>
              <a:rPr lang="it-IT" baseline="0" dirty="0"/>
              <a:t> </a:t>
            </a:r>
            <a:r>
              <a:rPr lang="it-IT" baseline="0" dirty="0" err="1"/>
              <a:t>oleds</a:t>
            </a:r>
            <a:r>
              <a:rPr lang="it-IT" baseline="0" dirty="0"/>
              <a:t>. To produce white light the </a:t>
            </a:r>
            <a:r>
              <a:rPr lang="it-IT" baseline="0" dirty="0" err="1"/>
              <a:t>emitted</a:t>
            </a:r>
            <a:r>
              <a:rPr lang="it-IT" baseline="0" dirty="0"/>
              <a:t> light </a:t>
            </a:r>
            <a:r>
              <a:rPr lang="it-IT" baseline="0" dirty="0" err="1"/>
              <a:t>spectrum</a:t>
            </a:r>
            <a:r>
              <a:rPr lang="it-IT" baseline="0" dirty="0"/>
              <a:t> must cover the </a:t>
            </a:r>
            <a:r>
              <a:rPr lang="it-IT" baseline="0" dirty="0" err="1"/>
              <a:t>whole</a:t>
            </a:r>
            <a:r>
              <a:rPr lang="it-IT" baseline="0" dirty="0"/>
              <a:t> range of </a:t>
            </a:r>
            <a:r>
              <a:rPr lang="it-IT" baseline="0" dirty="0" err="1"/>
              <a:t>visible</a:t>
            </a:r>
            <a:r>
              <a:rPr lang="it-IT" baseline="0" dirty="0"/>
              <a:t> </a:t>
            </a:r>
            <a:r>
              <a:rPr lang="it-IT" baseline="0" dirty="0" err="1"/>
              <a:t>wavelength</a:t>
            </a:r>
            <a:r>
              <a:rPr lang="it-IT" baseline="0" dirty="0"/>
              <a:t>, </a:t>
            </a:r>
            <a:r>
              <a:rPr lang="it-IT" baseline="0" dirty="0" err="1"/>
              <a:t>but</a:t>
            </a:r>
            <a:r>
              <a:rPr lang="it-IT" baseline="0" dirty="0"/>
              <a:t> </a:t>
            </a:r>
            <a:r>
              <a:rPr lang="it-IT" baseline="0" dirty="0" err="1"/>
              <a:t>apparently</a:t>
            </a:r>
            <a:r>
              <a:rPr lang="it-IT" baseline="0" dirty="0"/>
              <a:t>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not</a:t>
            </a:r>
            <a:r>
              <a:rPr lang="it-IT" baseline="0" dirty="0"/>
              <a:t> </a:t>
            </a:r>
            <a:r>
              <a:rPr lang="it-IT" baseline="0" dirty="0" err="1"/>
              <a:t>compatible</a:t>
            </a:r>
            <a:r>
              <a:rPr lang="it-IT" baseline="0" dirty="0"/>
              <a:t> with </a:t>
            </a:r>
            <a:r>
              <a:rPr lang="it-IT" baseline="0" dirty="0" err="1"/>
              <a:t>microcavities</a:t>
            </a:r>
            <a:r>
              <a:rPr lang="it-IT" baseline="0" dirty="0"/>
              <a:t> with a single </a:t>
            </a:r>
            <a:r>
              <a:rPr lang="it-IT" baseline="0" dirty="0" err="1"/>
              <a:t>narrow</a:t>
            </a:r>
            <a:r>
              <a:rPr lang="it-IT" baseline="0" dirty="0"/>
              <a:t> </a:t>
            </a:r>
            <a:r>
              <a:rPr lang="it-IT" baseline="0" dirty="0" err="1"/>
              <a:t>resonant</a:t>
            </a:r>
            <a:r>
              <a:rPr lang="it-IT" baseline="0" dirty="0"/>
              <a:t> mode. </a:t>
            </a:r>
            <a:r>
              <a:rPr lang="it-IT" baseline="0" dirty="0" err="1"/>
              <a:t>Our</a:t>
            </a:r>
            <a:r>
              <a:rPr lang="it-IT" baseline="0" dirty="0"/>
              <a:t> </a:t>
            </a:r>
            <a:r>
              <a:rPr lang="it-IT" baseline="0" dirty="0" err="1"/>
              <a:t>approach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to </a:t>
            </a:r>
            <a:r>
              <a:rPr lang="it-IT" baseline="0" dirty="0" err="1"/>
              <a:t>fabricate</a:t>
            </a:r>
            <a:r>
              <a:rPr lang="it-IT" baseline="0" dirty="0"/>
              <a:t> </a:t>
            </a:r>
            <a:r>
              <a:rPr lang="it-IT" baseline="0" dirty="0" err="1"/>
              <a:t>three</a:t>
            </a:r>
            <a:r>
              <a:rPr lang="it-IT" baseline="0" dirty="0"/>
              <a:t> </a:t>
            </a:r>
            <a:r>
              <a:rPr lang="it-IT" baseline="0" dirty="0" err="1"/>
              <a:t>cavity</a:t>
            </a:r>
            <a:r>
              <a:rPr lang="it-IT" baseline="0" dirty="0"/>
              <a:t> in strong </a:t>
            </a:r>
            <a:r>
              <a:rPr lang="it-IT" baseline="0" dirty="0" err="1"/>
              <a:t>coupling</a:t>
            </a:r>
            <a:r>
              <a:rPr lang="it-IT" baseline="0" dirty="0"/>
              <a:t> </a:t>
            </a:r>
            <a:r>
              <a:rPr lang="it-IT" baseline="0" dirty="0" err="1"/>
              <a:t>between</a:t>
            </a:r>
            <a:r>
              <a:rPr lang="it-IT" baseline="0" dirty="0"/>
              <a:t> </a:t>
            </a:r>
            <a:r>
              <a:rPr lang="it-IT" baseline="0" dirty="0" err="1"/>
              <a:t>them</a:t>
            </a:r>
            <a:r>
              <a:rPr lang="it-IT" baseline="0" dirty="0"/>
              <a:t>, </a:t>
            </a:r>
            <a:r>
              <a:rPr lang="it-IT" baseline="0" dirty="0" err="1"/>
              <a:t>thus</a:t>
            </a:r>
            <a:r>
              <a:rPr lang="it-IT" baseline="0" dirty="0"/>
              <a:t> </a:t>
            </a:r>
            <a:r>
              <a:rPr lang="it-IT" baseline="0" dirty="0" err="1"/>
              <a:t>leading</a:t>
            </a:r>
            <a:r>
              <a:rPr lang="it-IT" baseline="0" dirty="0"/>
              <a:t> to a </a:t>
            </a:r>
            <a:r>
              <a:rPr lang="it-IT" baseline="0" dirty="0" err="1"/>
              <a:t>three</a:t>
            </a:r>
            <a:r>
              <a:rPr lang="it-IT" baseline="0" dirty="0"/>
              <a:t> </a:t>
            </a:r>
            <a:r>
              <a:rPr lang="it-IT" baseline="0" dirty="0" err="1"/>
              <a:t>peaks</a:t>
            </a:r>
            <a:r>
              <a:rPr lang="it-IT" baseline="0" dirty="0"/>
              <a:t> </a:t>
            </a:r>
            <a:r>
              <a:rPr lang="it-IT" baseline="0" dirty="0" err="1"/>
              <a:t>spectrum</a:t>
            </a:r>
            <a:r>
              <a:rPr lang="it-IT" baseline="0" dirty="0"/>
              <a:t>. By </a:t>
            </a:r>
            <a:r>
              <a:rPr lang="it-IT" baseline="0" dirty="0" err="1"/>
              <a:t>placing</a:t>
            </a:r>
            <a:r>
              <a:rPr lang="it-IT" baseline="0" dirty="0"/>
              <a:t> the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emitters</a:t>
            </a:r>
            <a:r>
              <a:rPr lang="it-IT" baseline="0" dirty="0"/>
              <a:t> inside the first </a:t>
            </a:r>
            <a:r>
              <a:rPr lang="it-IT" baseline="0" dirty="0" err="1"/>
              <a:t>electrically</a:t>
            </a:r>
            <a:r>
              <a:rPr lang="it-IT" baseline="0" dirty="0"/>
              <a:t> </a:t>
            </a:r>
            <a:r>
              <a:rPr lang="it-IT" baseline="0" dirty="0" err="1"/>
              <a:t>active</a:t>
            </a:r>
            <a:r>
              <a:rPr lang="it-IT" baseline="0" dirty="0"/>
              <a:t> </a:t>
            </a:r>
            <a:r>
              <a:rPr lang="it-IT" baseline="0" dirty="0" err="1"/>
              <a:t>cavity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where</a:t>
            </a:r>
            <a:r>
              <a:rPr lang="it-IT" baseline="0" dirty="0"/>
              <a:t> </a:t>
            </a:r>
            <a:r>
              <a:rPr lang="it-IT" baseline="0" dirty="0" err="1"/>
              <a:t>able</a:t>
            </a:r>
            <a:r>
              <a:rPr lang="it-IT" baseline="0" dirty="0"/>
              <a:t> to </a:t>
            </a:r>
            <a:r>
              <a:rPr lang="it-IT" baseline="0" dirty="0" err="1"/>
              <a:t>finely</a:t>
            </a:r>
            <a:r>
              <a:rPr lang="it-IT" baseline="0" dirty="0"/>
              <a:t> </a:t>
            </a:r>
            <a:r>
              <a:rPr lang="it-IT" baseline="0" dirty="0" err="1"/>
              <a:t>tune</a:t>
            </a:r>
            <a:r>
              <a:rPr lang="it-IT" baseline="0" dirty="0"/>
              <a:t> the </a:t>
            </a:r>
            <a:r>
              <a:rPr lang="it-IT" baseline="0" dirty="0" err="1"/>
              <a:t>whole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 </a:t>
            </a:r>
            <a:r>
              <a:rPr lang="it-IT" baseline="0" dirty="0" err="1"/>
              <a:t>spetrum</a:t>
            </a:r>
            <a:r>
              <a:rPr lang="it-IT" baseline="0" dirty="0"/>
              <a:t> </a:t>
            </a:r>
            <a:r>
              <a:rPr lang="it-IT" baseline="0" dirty="0" err="1"/>
              <a:t>reaching</a:t>
            </a:r>
            <a:r>
              <a:rPr lang="it-IT" baseline="0" dirty="0"/>
              <a:t> an high color </a:t>
            </a:r>
            <a:r>
              <a:rPr lang="it-IT" baseline="0" dirty="0" err="1"/>
              <a:t>quality</a:t>
            </a:r>
            <a:r>
              <a:rPr lang="it-IT" baseline="0" dirty="0"/>
              <a:t> and </a:t>
            </a:r>
            <a:r>
              <a:rPr lang="it-IT" baseline="0" dirty="0" err="1"/>
              <a:t>simultanesously</a:t>
            </a:r>
            <a:r>
              <a:rPr lang="it-IT" baseline="0" dirty="0"/>
              <a:t> </a:t>
            </a:r>
            <a:r>
              <a:rPr lang="it-IT" baseline="0" dirty="0" err="1"/>
              <a:t>boosting</a:t>
            </a:r>
            <a:r>
              <a:rPr lang="it-IT" baseline="0" dirty="0"/>
              <a:t> the </a:t>
            </a:r>
            <a:r>
              <a:rPr lang="it-IT" baseline="0" dirty="0" err="1"/>
              <a:t>efficiency</a:t>
            </a:r>
            <a:r>
              <a:rPr lang="it-IT" baseline="0" dirty="0"/>
              <a:t> </a:t>
            </a:r>
            <a:r>
              <a:rPr lang="it-IT" baseline="0" dirty="0" err="1"/>
              <a:t>owing</a:t>
            </a:r>
            <a:r>
              <a:rPr lang="it-IT" baseline="0" dirty="0"/>
              <a:t> to the </a:t>
            </a:r>
            <a:r>
              <a:rPr lang="it-IT" baseline="0" dirty="0" err="1"/>
              <a:t>weak</a:t>
            </a:r>
            <a:r>
              <a:rPr lang="it-IT" baseline="0" dirty="0"/>
              <a:t> </a:t>
            </a:r>
            <a:r>
              <a:rPr lang="it-IT" baseline="0" dirty="0" err="1"/>
              <a:t>coulping</a:t>
            </a:r>
            <a:r>
              <a:rPr lang="it-IT" baseline="0" dirty="0"/>
              <a:t> with the </a:t>
            </a:r>
            <a:r>
              <a:rPr lang="it-IT" baseline="0" dirty="0" err="1"/>
              <a:t>multicavity</a:t>
            </a:r>
            <a:r>
              <a:rPr lang="it-IT" baseline="0" dirty="0"/>
              <a:t> </a:t>
            </a:r>
            <a:r>
              <a:rPr lang="it-IT" baseline="0" dirty="0" err="1"/>
              <a:t>strucuture</a:t>
            </a:r>
            <a:r>
              <a:rPr lang="it-IT" baseline="0" dirty="0"/>
              <a:t>.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used</a:t>
            </a:r>
            <a:r>
              <a:rPr lang="it-IT" baseline="0" dirty="0"/>
              <a:t> </a:t>
            </a:r>
            <a:r>
              <a:rPr lang="it-IT" baseline="0" dirty="0" err="1"/>
              <a:t>only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and </a:t>
            </a:r>
            <a:r>
              <a:rPr lang="it-IT" baseline="0" dirty="0" err="1"/>
              <a:t>metallic</a:t>
            </a:r>
            <a:r>
              <a:rPr lang="it-IT" baseline="0" dirty="0"/>
              <a:t> </a:t>
            </a:r>
            <a:r>
              <a:rPr lang="it-IT" baseline="0" dirty="0" err="1"/>
              <a:t>layer</a:t>
            </a:r>
            <a:r>
              <a:rPr lang="it-IT" baseline="0" dirty="0"/>
              <a:t>, so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avoided</a:t>
            </a:r>
            <a:r>
              <a:rPr lang="it-IT" baseline="0" dirty="0"/>
              <a:t> the use of the </a:t>
            </a:r>
            <a:r>
              <a:rPr lang="it-IT" baseline="0" dirty="0" err="1"/>
              <a:t>expensive</a:t>
            </a:r>
            <a:r>
              <a:rPr lang="it-IT" baseline="0" dirty="0"/>
              <a:t> and </a:t>
            </a:r>
            <a:r>
              <a:rPr lang="it-IT" baseline="0" dirty="0" err="1"/>
              <a:t>brittle</a:t>
            </a:r>
            <a:r>
              <a:rPr lang="it-IT" baseline="0" dirty="0"/>
              <a:t> ITO, </a:t>
            </a:r>
            <a:r>
              <a:rPr lang="it-IT" baseline="0" dirty="0" err="1"/>
              <a:t>thus</a:t>
            </a:r>
            <a:r>
              <a:rPr lang="it-IT" baseline="0" dirty="0"/>
              <a:t> </a:t>
            </a:r>
            <a:r>
              <a:rPr lang="it-IT" baseline="0" dirty="0" err="1"/>
              <a:t>producing</a:t>
            </a:r>
            <a:r>
              <a:rPr lang="it-IT" baseline="0" dirty="0"/>
              <a:t> a </a:t>
            </a:r>
            <a:r>
              <a:rPr lang="it-IT" baseline="0" dirty="0" err="1"/>
              <a:t>highly</a:t>
            </a:r>
            <a:r>
              <a:rPr lang="it-IT" baseline="0" dirty="0"/>
              <a:t> </a:t>
            </a:r>
            <a:r>
              <a:rPr lang="it-IT" baseline="0" dirty="0" err="1"/>
              <a:t>efficient</a:t>
            </a:r>
            <a:r>
              <a:rPr lang="it-IT" baseline="0" dirty="0"/>
              <a:t> </a:t>
            </a:r>
            <a:r>
              <a:rPr lang="it-IT" baseline="0" dirty="0" err="1"/>
              <a:t>flexible</a:t>
            </a:r>
            <a:r>
              <a:rPr lang="it-IT" baseline="0" dirty="0"/>
              <a:t> white </a:t>
            </a:r>
            <a:r>
              <a:rPr lang="it-IT" baseline="0" dirty="0" err="1"/>
              <a:t>oled</a:t>
            </a:r>
            <a:r>
              <a:rPr lang="it-IT" baseline="0" dirty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8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studied</a:t>
            </a:r>
            <a:r>
              <a:rPr lang="it-IT" baseline="0" dirty="0"/>
              <a:t> a </a:t>
            </a:r>
            <a:r>
              <a:rPr lang="it-IT" baseline="0" dirty="0" err="1"/>
              <a:t>squaraine</a:t>
            </a:r>
            <a:r>
              <a:rPr lang="it-IT" baseline="0" dirty="0"/>
              <a:t> </a:t>
            </a:r>
            <a:r>
              <a:rPr lang="it-IT" baseline="0" dirty="0" err="1"/>
              <a:t>molecule</a:t>
            </a:r>
            <a:r>
              <a:rPr lang="it-IT" baseline="0" dirty="0"/>
              <a:t> with a high </a:t>
            </a:r>
            <a:r>
              <a:rPr lang="it-IT" baseline="0" dirty="0" err="1"/>
              <a:t>absorption</a:t>
            </a:r>
            <a:r>
              <a:rPr lang="it-IT" baseline="0" dirty="0"/>
              <a:t> </a:t>
            </a:r>
            <a:r>
              <a:rPr lang="it-IT" baseline="0" dirty="0" err="1"/>
              <a:t>coefficient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allowed</a:t>
            </a:r>
            <a:r>
              <a:rPr lang="it-IT" baseline="0" dirty="0"/>
              <a:t> to </a:t>
            </a:r>
            <a:r>
              <a:rPr lang="it-IT" baseline="0" dirty="0" err="1"/>
              <a:t>reach</a:t>
            </a:r>
            <a:r>
              <a:rPr lang="it-IT" baseline="0" dirty="0"/>
              <a:t> </a:t>
            </a:r>
            <a:r>
              <a:rPr lang="it-IT" baseline="0" dirty="0" err="1"/>
              <a:t>different</a:t>
            </a:r>
            <a:r>
              <a:rPr lang="it-IT" baseline="0" dirty="0"/>
              <a:t> </a:t>
            </a:r>
            <a:r>
              <a:rPr lang="it-IT" baseline="0" dirty="0" err="1"/>
              <a:t>degrees</a:t>
            </a:r>
            <a:r>
              <a:rPr lang="it-IT" baseline="0" dirty="0"/>
              <a:t> of </a:t>
            </a:r>
            <a:r>
              <a:rPr lang="it-IT" baseline="0" dirty="0" err="1"/>
              <a:t>coupling</a:t>
            </a:r>
            <a:r>
              <a:rPr lang="it-IT" baseline="0" dirty="0"/>
              <a:t> up to the ultra strong </a:t>
            </a:r>
            <a:r>
              <a:rPr lang="it-IT" baseline="0" dirty="0" err="1"/>
              <a:t>coupling</a:t>
            </a:r>
            <a:r>
              <a:rPr lang="it-IT" baseline="0" dirty="0"/>
              <a:t> regime. From the </a:t>
            </a:r>
            <a:r>
              <a:rPr lang="it-IT" baseline="0" dirty="0" err="1"/>
              <a:t>graph</a:t>
            </a:r>
            <a:r>
              <a:rPr lang="it-IT" baseline="0" dirty="0"/>
              <a:t>: </a:t>
            </a:r>
            <a:r>
              <a:rPr lang="it-IT" baseline="0" dirty="0" err="1"/>
              <a:t>formation</a:t>
            </a:r>
            <a:r>
              <a:rPr lang="it-IT" baseline="0" dirty="0"/>
              <a:t> of </a:t>
            </a:r>
            <a:r>
              <a:rPr lang="it-IT" baseline="0" dirty="0" err="1"/>
              <a:t>upper</a:t>
            </a:r>
            <a:r>
              <a:rPr lang="it-IT" baseline="0" dirty="0"/>
              <a:t> and </a:t>
            </a:r>
            <a:r>
              <a:rPr lang="it-IT" baseline="0" dirty="0" err="1"/>
              <a:t>lower</a:t>
            </a:r>
            <a:r>
              <a:rPr lang="it-IT" baseline="0" dirty="0"/>
              <a:t>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around</a:t>
            </a:r>
            <a:r>
              <a:rPr lang="it-IT" baseline="0" dirty="0"/>
              <a:t> the </a:t>
            </a:r>
            <a:r>
              <a:rPr lang="it-IT" baseline="0" dirty="0" err="1"/>
              <a:t>absorption</a:t>
            </a:r>
            <a:r>
              <a:rPr lang="it-IT" baseline="0" dirty="0"/>
              <a:t> band with a </a:t>
            </a:r>
            <a:r>
              <a:rPr lang="it-IT" baseline="0" dirty="0" err="1"/>
              <a:t>rabi</a:t>
            </a:r>
            <a:r>
              <a:rPr lang="it-IT" baseline="0" dirty="0"/>
              <a:t> </a:t>
            </a:r>
            <a:r>
              <a:rPr lang="it-IT" baseline="0" dirty="0" err="1"/>
              <a:t>splitting</a:t>
            </a:r>
            <a:r>
              <a:rPr lang="it-IT" baseline="0" dirty="0"/>
              <a:t> </a:t>
            </a:r>
            <a:r>
              <a:rPr lang="it-IT" baseline="0" dirty="0" err="1"/>
              <a:t>above</a:t>
            </a:r>
            <a:r>
              <a:rPr lang="it-IT" baseline="0" dirty="0"/>
              <a:t> 1eV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lead</a:t>
            </a:r>
            <a:r>
              <a:rPr lang="it-IT" baseline="0" dirty="0"/>
              <a:t> to a record </a:t>
            </a:r>
            <a:r>
              <a:rPr lang="it-IT" baseline="0" dirty="0" err="1"/>
              <a:t>value</a:t>
            </a:r>
            <a:r>
              <a:rPr lang="it-IT" baseline="0" dirty="0"/>
              <a:t> of </a:t>
            </a:r>
            <a:r>
              <a:rPr lang="it-IT" baseline="0" dirty="0" err="1"/>
              <a:t>coupling</a:t>
            </a:r>
            <a:r>
              <a:rPr lang="it-IT" baseline="0" dirty="0"/>
              <a:t> </a:t>
            </a:r>
            <a:r>
              <a:rPr lang="it-IT" baseline="0" dirty="0" err="1"/>
              <a:t>strength</a:t>
            </a:r>
            <a:r>
              <a:rPr lang="it-IT" baseline="0" dirty="0"/>
              <a:t> in </a:t>
            </a:r>
            <a:r>
              <a:rPr lang="it-IT" baseline="0" dirty="0" err="1"/>
              <a:t>these</a:t>
            </a:r>
            <a:r>
              <a:rPr lang="it-IT" baseline="0" dirty="0"/>
              <a:t> systems. </a:t>
            </a:r>
            <a:r>
              <a:rPr lang="it-IT" baseline="0" dirty="0" err="1"/>
              <a:t>simply</a:t>
            </a:r>
            <a:r>
              <a:rPr lang="it-IT" baseline="0" dirty="0"/>
              <a:t> </a:t>
            </a:r>
            <a:r>
              <a:rPr lang="it-IT" baseline="0" dirty="0" err="1"/>
              <a:t>changing</a:t>
            </a:r>
            <a:r>
              <a:rPr lang="it-IT" baseline="0" dirty="0"/>
              <a:t> the </a:t>
            </a:r>
            <a:r>
              <a:rPr lang="it-IT" baseline="0" dirty="0" err="1"/>
              <a:t>layer</a:t>
            </a:r>
            <a:r>
              <a:rPr lang="it-IT" baseline="0" dirty="0"/>
              <a:t> </a:t>
            </a:r>
            <a:r>
              <a:rPr lang="it-IT" baseline="0" dirty="0" err="1"/>
              <a:t>thickness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demonstrated</a:t>
            </a:r>
            <a:r>
              <a:rPr lang="it-IT" baseline="0" dirty="0"/>
              <a:t> in </a:t>
            </a:r>
            <a:r>
              <a:rPr lang="it-IT" baseline="0" dirty="0" err="1"/>
              <a:t>this</a:t>
            </a:r>
            <a:r>
              <a:rPr lang="it-IT" baseline="0" dirty="0"/>
              <a:t> system </a:t>
            </a:r>
            <a:r>
              <a:rPr lang="it-IT" baseline="0" dirty="0" err="1"/>
              <a:t>that</a:t>
            </a:r>
            <a:r>
              <a:rPr lang="it-IT" baseline="0" dirty="0"/>
              <a:t> the </a:t>
            </a:r>
            <a:r>
              <a:rPr lang="it-IT" baseline="0" dirty="0" err="1"/>
              <a:t>rabi</a:t>
            </a:r>
            <a:r>
              <a:rPr lang="it-IT" baseline="0" dirty="0"/>
              <a:t> </a:t>
            </a:r>
            <a:r>
              <a:rPr lang="it-IT" baseline="0" dirty="0" err="1"/>
              <a:t>splitting</a:t>
            </a:r>
            <a:r>
              <a:rPr lang="it-IT" baseline="0" dirty="0"/>
              <a:t> and the </a:t>
            </a:r>
            <a:r>
              <a:rPr lang="it-IT" baseline="0" dirty="0" err="1"/>
              <a:t>active</a:t>
            </a:r>
            <a:r>
              <a:rPr lang="it-IT" baseline="0" dirty="0"/>
              <a:t> </a:t>
            </a:r>
            <a:r>
              <a:rPr lang="it-IT" baseline="0" dirty="0" err="1"/>
              <a:t>layer</a:t>
            </a:r>
            <a:r>
              <a:rPr lang="it-IT" baseline="0" dirty="0"/>
              <a:t> </a:t>
            </a:r>
            <a:r>
              <a:rPr lang="it-IT" baseline="0" dirty="0" err="1"/>
              <a:t>absorbance</a:t>
            </a:r>
            <a:r>
              <a:rPr lang="it-IT" baseline="0" dirty="0"/>
              <a:t> are </a:t>
            </a:r>
            <a:r>
              <a:rPr lang="it-IT" baseline="0" dirty="0" err="1"/>
              <a:t>proportionals</a:t>
            </a:r>
            <a:r>
              <a:rPr lang="it-IT" baseline="0" dirty="0"/>
              <a:t>, </a:t>
            </a:r>
            <a:r>
              <a:rPr lang="it-IT" baseline="0" dirty="0" err="1"/>
              <a:t>related</a:t>
            </a:r>
            <a:r>
              <a:rPr lang="it-IT" baseline="0" dirty="0"/>
              <a:t> to the </a:t>
            </a:r>
            <a:r>
              <a:rPr lang="it-IT" baseline="0" dirty="0" err="1"/>
              <a:t>number</a:t>
            </a:r>
            <a:r>
              <a:rPr lang="it-IT" baseline="0" dirty="0"/>
              <a:t> of </a:t>
            </a:r>
            <a:r>
              <a:rPr lang="it-IT" baseline="0" dirty="0" err="1"/>
              <a:t>coupled</a:t>
            </a:r>
            <a:r>
              <a:rPr lang="it-IT" baseline="0" dirty="0"/>
              <a:t> </a:t>
            </a:r>
            <a:r>
              <a:rPr lang="it-IT" baseline="0" dirty="0" err="1"/>
              <a:t>molecules</a:t>
            </a:r>
            <a:r>
              <a:rPr lang="it-IT" baseline="0" dirty="0"/>
              <a:t> and the </a:t>
            </a:r>
            <a:r>
              <a:rPr lang="it-IT" baseline="0" dirty="0" err="1"/>
              <a:t>oscillator</a:t>
            </a:r>
            <a:r>
              <a:rPr lang="it-IT" baseline="0" dirty="0"/>
              <a:t> </a:t>
            </a:r>
            <a:r>
              <a:rPr lang="it-IT" baseline="0" dirty="0" err="1"/>
              <a:t>strength</a:t>
            </a:r>
            <a:r>
              <a:rPr lang="it-IT" baseline="0" dirty="0"/>
              <a:t> of the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dipole</a:t>
            </a:r>
            <a:r>
              <a:rPr lang="it-IT" baseline="0" dirty="0"/>
              <a:t>. A non linear </a:t>
            </a:r>
            <a:r>
              <a:rPr lang="it-IT" baseline="0" dirty="0" err="1"/>
              <a:t>behaviour</a:t>
            </a:r>
            <a:r>
              <a:rPr lang="it-IT" baseline="0" dirty="0"/>
              <a:t> of UP and LP </a:t>
            </a:r>
            <a:r>
              <a:rPr lang="it-IT" baseline="0" dirty="0" err="1"/>
              <a:t>stes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</a:t>
            </a:r>
            <a:r>
              <a:rPr lang="it-IT" baseline="0" dirty="0" err="1"/>
              <a:t>also</a:t>
            </a:r>
            <a:r>
              <a:rPr lang="it-IT" baseline="0" dirty="0"/>
              <a:t> </a:t>
            </a:r>
            <a:r>
              <a:rPr lang="it-IT" baseline="0" dirty="0" err="1"/>
              <a:t>found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a </a:t>
            </a:r>
            <a:r>
              <a:rPr lang="it-IT" baseline="0" dirty="0" err="1"/>
              <a:t>clera</a:t>
            </a:r>
            <a:r>
              <a:rPr lang="it-IT" baseline="0" dirty="0"/>
              <a:t> </a:t>
            </a:r>
            <a:r>
              <a:rPr lang="it-IT" baseline="0" dirty="0" err="1"/>
              <a:t>proof</a:t>
            </a:r>
            <a:r>
              <a:rPr lang="it-IT" baseline="0" dirty="0"/>
              <a:t> of the USC regime.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0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Measuring</a:t>
            </a:r>
            <a:r>
              <a:rPr lang="it-IT" baseline="0" dirty="0"/>
              <a:t> the transmission </a:t>
            </a:r>
            <a:r>
              <a:rPr lang="it-IT" baseline="0" dirty="0" err="1"/>
              <a:t>spectrum</a:t>
            </a:r>
            <a:r>
              <a:rPr lang="it-IT" baseline="0" dirty="0"/>
              <a:t> of the </a:t>
            </a:r>
            <a:r>
              <a:rPr lang="it-IT" baseline="0" dirty="0" err="1"/>
              <a:t>cavity</a:t>
            </a:r>
            <a:r>
              <a:rPr lang="it-IT" baseline="0" dirty="0"/>
              <a:t> in USC regime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found</a:t>
            </a:r>
            <a:r>
              <a:rPr lang="it-IT" baseline="0" dirty="0"/>
              <a:t> an ultra-</a:t>
            </a:r>
            <a:r>
              <a:rPr lang="it-IT" baseline="0" dirty="0" err="1"/>
              <a:t>narrow</a:t>
            </a:r>
            <a:r>
              <a:rPr lang="it-IT" baseline="0" dirty="0"/>
              <a:t> </a:t>
            </a:r>
            <a:r>
              <a:rPr lang="it-IT" baseline="0" dirty="0" err="1"/>
              <a:t>linewidth</a:t>
            </a:r>
            <a:r>
              <a:rPr lang="it-IT" baseline="0" dirty="0"/>
              <a:t> and a </a:t>
            </a:r>
            <a:r>
              <a:rPr lang="it-IT" baseline="0" dirty="0" err="1"/>
              <a:t>nearly</a:t>
            </a:r>
            <a:r>
              <a:rPr lang="it-IT" baseline="0" dirty="0"/>
              <a:t> </a:t>
            </a:r>
            <a:r>
              <a:rPr lang="it-IT" baseline="0" dirty="0" err="1"/>
              <a:t>flat</a:t>
            </a:r>
            <a:r>
              <a:rPr lang="it-IT" baseline="0" dirty="0"/>
              <a:t> </a:t>
            </a:r>
            <a:r>
              <a:rPr lang="it-IT" baseline="0" dirty="0" err="1"/>
              <a:t>cavity</a:t>
            </a:r>
            <a:r>
              <a:rPr lang="it-IT" baseline="0" dirty="0"/>
              <a:t> </a:t>
            </a:r>
            <a:r>
              <a:rPr lang="it-IT" baseline="0" dirty="0" err="1"/>
              <a:t>dispersion</a:t>
            </a:r>
            <a:r>
              <a:rPr lang="it-IT" baseline="0" dirty="0"/>
              <a:t>. </a:t>
            </a:r>
            <a:r>
              <a:rPr lang="it-IT" baseline="0" dirty="0" err="1"/>
              <a:t>Thus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exploited</a:t>
            </a:r>
            <a:r>
              <a:rPr lang="it-IT" baseline="0" dirty="0"/>
              <a:t> </a:t>
            </a:r>
            <a:r>
              <a:rPr lang="it-IT" baseline="0" dirty="0" err="1"/>
              <a:t>these</a:t>
            </a:r>
            <a:r>
              <a:rPr lang="it-IT" baseline="0" dirty="0"/>
              <a:t> features in an OLED </a:t>
            </a:r>
            <a:r>
              <a:rPr lang="it-IT" baseline="0" dirty="0" err="1"/>
              <a:t>working</a:t>
            </a:r>
            <a:r>
              <a:rPr lang="it-IT" baseline="0" dirty="0"/>
              <a:t> in USC regime </a:t>
            </a:r>
            <a:r>
              <a:rPr lang="it-IT" baseline="0" dirty="0" err="1"/>
              <a:t>obtaining</a:t>
            </a:r>
            <a:r>
              <a:rPr lang="it-IT" baseline="0" dirty="0"/>
              <a:t> an </a:t>
            </a:r>
            <a:r>
              <a:rPr lang="it-IT" baseline="0" dirty="0" err="1"/>
              <a:t>electroluminescent</a:t>
            </a:r>
            <a:r>
              <a:rPr lang="it-IT" baseline="0" dirty="0"/>
              <a:t> </a:t>
            </a:r>
            <a:r>
              <a:rPr lang="it-IT" baseline="0" dirty="0" err="1"/>
              <a:t>spectrum</a:t>
            </a:r>
            <a:r>
              <a:rPr lang="it-IT" baseline="0" dirty="0"/>
              <a:t> with a </a:t>
            </a:r>
            <a:r>
              <a:rPr lang="it-IT" baseline="0" dirty="0" err="1"/>
              <a:t>linewidth</a:t>
            </a:r>
            <a:r>
              <a:rPr lang="it-IT" baseline="0" dirty="0"/>
              <a:t> </a:t>
            </a:r>
            <a:r>
              <a:rPr lang="it-IT" baseline="0" dirty="0" err="1"/>
              <a:t>even</a:t>
            </a:r>
            <a:r>
              <a:rPr lang="it-IT" baseline="0" dirty="0"/>
              <a:t> </a:t>
            </a:r>
            <a:r>
              <a:rPr lang="it-IT" baseline="0" dirty="0" err="1"/>
              <a:t>lower</a:t>
            </a:r>
            <a:r>
              <a:rPr lang="it-IT" baseline="0" dirty="0"/>
              <a:t> </a:t>
            </a:r>
            <a:r>
              <a:rPr lang="it-IT" baseline="0" dirty="0" err="1"/>
              <a:t>than</a:t>
            </a:r>
            <a:r>
              <a:rPr lang="it-IT" baseline="0" dirty="0"/>
              <a:t> a </a:t>
            </a:r>
            <a:r>
              <a:rPr lang="it-IT" baseline="0" dirty="0" err="1"/>
              <a:t>cavity</a:t>
            </a:r>
            <a:r>
              <a:rPr lang="it-IT" baseline="0" dirty="0"/>
              <a:t> mode </a:t>
            </a:r>
            <a:r>
              <a:rPr lang="it-IT" baseline="0" dirty="0" err="1"/>
              <a:t>tuned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the </a:t>
            </a:r>
            <a:r>
              <a:rPr lang="it-IT" baseline="0" dirty="0" err="1"/>
              <a:t>same</a:t>
            </a:r>
            <a:r>
              <a:rPr lang="it-IT" baseline="0" dirty="0"/>
              <a:t> </a:t>
            </a:r>
            <a:r>
              <a:rPr lang="it-IT" baseline="0" dirty="0" err="1"/>
              <a:t>wavelength</a:t>
            </a:r>
            <a:r>
              <a:rPr lang="it-IT" baseline="0" dirty="0"/>
              <a:t> solving in </a:t>
            </a:r>
            <a:r>
              <a:rPr lang="it-IT" baseline="0" dirty="0" err="1"/>
              <a:t>addition</a:t>
            </a:r>
            <a:r>
              <a:rPr lang="it-IT" baseline="0" dirty="0"/>
              <a:t> the </a:t>
            </a:r>
            <a:r>
              <a:rPr lang="it-IT" baseline="0" dirty="0" err="1"/>
              <a:t>problem</a:t>
            </a:r>
            <a:r>
              <a:rPr lang="it-IT" baseline="0" dirty="0"/>
              <a:t> of </a:t>
            </a:r>
            <a:r>
              <a:rPr lang="it-IT" baseline="0" dirty="0" err="1"/>
              <a:t>angular</a:t>
            </a:r>
            <a:r>
              <a:rPr lang="it-IT" baseline="0" dirty="0"/>
              <a:t> </a:t>
            </a:r>
            <a:r>
              <a:rPr lang="it-IT" baseline="0" dirty="0" err="1"/>
              <a:t>dependence</a:t>
            </a:r>
            <a:r>
              <a:rPr lang="it-IT" baseline="0" dirty="0"/>
              <a:t> of </a:t>
            </a:r>
            <a:r>
              <a:rPr lang="it-IT" baseline="0" dirty="0" err="1"/>
              <a:t>weakly</a:t>
            </a:r>
            <a:r>
              <a:rPr lang="it-IT" baseline="0" dirty="0"/>
              <a:t> </a:t>
            </a:r>
            <a:r>
              <a:rPr lang="it-IT" baseline="0" dirty="0" err="1"/>
              <a:t>coupled</a:t>
            </a:r>
            <a:r>
              <a:rPr lang="it-IT" baseline="0" dirty="0"/>
              <a:t> </a:t>
            </a:r>
            <a:r>
              <a:rPr lang="it-IT" baseline="0" dirty="0" err="1"/>
              <a:t>cavities</a:t>
            </a:r>
            <a:r>
              <a:rPr lang="it-IT" baseline="0" dirty="0"/>
              <a:t>. </a:t>
            </a:r>
            <a:r>
              <a:rPr lang="it-IT" baseline="0" dirty="0" err="1"/>
              <a:t>But</a:t>
            </a:r>
            <a:r>
              <a:rPr lang="it-IT" baseline="0" dirty="0"/>
              <a:t> </a:t>
            </a:r>
            <a:r>
              <a:rPr lang="it-IT" baseline="0" dirty="0" err="1"/>
              <a:t>despite</a:t>
            </a:r>
            <a:r>
              <a:rPr lang="it-IT" baseline="0" dirty="0"/>
              <a:t> the high </a:t>
            </a:r>
            <a:r>
              <a:rPr lang="it-IT" baseline="0" dirty="0" err="1"/>
              <a:t>absorption</a:t>
            </a:r>
            <a:r>
              <a:rPr lang="it-IT" baseline="0" dirty="0"/>
              <a:t> </a:t>
            </a:r>
            <a:r>
              <a:rPr lang="it-IT" baseline="0" dirty="0" err="1"/>
              <a:t>oeffient</a:t>
            </a:r>
            <a:r>
              <a:rPr lang="it-IT" baseline="0" dirty="0"/>
              <a:t> of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molecule</a:t>
            </a:r>
            <a:r>
              <a:rPr lang="it-IT" baseline="0" dirty="0"/>
              <a:t>, the radiative </a:t>
            </a:r>
            <a:r>
              <a:rPr lang="it-IT" baseline="0" dirty="0" err="1"/>
              <a:t>efficiency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</a:t>
            </a:r>
            <a:r>
              <a:rPr lang="it-IT" baseline="0" dirty="0" err="1"/>
              <a:t>too</a:t>
            </a:r>
            <a:r>
              <a:rPr lang="it-IT" baseline="0" dirty="0"/>
              <a:t> low for BEC or </a:t>
            </a:r>
            <a:r>
              <a:rPr lang="it-IT" baseline="0" dirty="0" err="1"/>
              <a:t>lasing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740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473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</a:t>
            </a:r>
            <a:r>
              <a:rPr lang="it-IT" baseline="0" dirty="0"/>
              <a:t> </a:t>
            </a:r>
            <a:r>
              <a:rPr lang="it-IT" baseline="0" dirty="0" err="1"/>
              <a:t>optimize</a:t>
            </a:r>
            <a:r>
              <a:rPr lang="it-IT" baseline="0" dirty="0"/>
              <a:t> the devices to </a:t>
            </a:r>
            <a:r>
              <a:rPr lang="it-IT" baseline="0" dirty="0" err="1"/>
              <a:t>obtain</a:t>
            </a:r>
            <a:r>
              <a:rPr lang="it-IT" baseline="0" dirty="0"/>
              <a:t> BEC </a:t>
            </a:r>
            <a:r>
              <a:rPr lang="it-IT" baseline="0" dirty="0" err="1"/>
              <a:t>we</a:t>
            </a:r>
            <a:r>
              <a:rPr lang="it-IT" baseline="0" dirty="0"/>
              <a:t> first </a:t>
            </a:r>
            <a:r>
              <a:rPr lang="it-IT" baseline="0" dirty="0" err="1"/>
              <a:t>studied</a:t>
            </a:r>
            <a:r>
              <a:rPr lang="it-IT" baseline="0" dirty="0"/>
              <a:t> the </a:t>
            </a:r>
            <a:r>
              <a:rPr lang="it-IT" baseline="0" dirty="0" err="1"/>
              <a:t>emission</a:t>
            </a:r>
            <a:r>
              <a:rPr lang="it-IT" baseline="0" dirty="0"/>
              <a:t> </a:t>
            </a:r>
            <a:r>
              <a:rPr lang="it-IT" baseline="0" dirty="0" err="1"/>
              <a:t>dynamics</a:t>
            </a:r>
            <a:r>
              <a:rPr lang="it-IT" baseline="0" dirty="0"/>
              <a:t> of </a:t>
            </a:r>
            <a:r>
              <a:rPr lang="it-IT" baseline="0" dirty="0" err="1"/>
              <a:t>polaritons</a:t>
            </a:r>
            <a:r>
              <a:rPr lang="it-IT" baseline="0" dirty="0"/>
              <a:t> in </a:t>
            </a:r>
            <a:r>
              <a:rPr lang="it-IT" baseline="0" dirty="0" err="1"/>
              <a:t>disordered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microcavities</a:t>
            </a:r>
            <a:r>
              <a:rPr lang="it-IT" baseline="0" dirty="0"/>
              <a:t>. A </a:t>
            </a:r>
            <a:r>
              <a:rPr lang="it-IT" baseline="0" dirty="0" err="1"/>
              <a:t>peculiar</a:t>
            </a:r>
            <a:r>
              <a:rPr lang="it-IT" baseline="0" dirty="0"/>
              <a:t> </a:t>
            </a:r>
            <a:r>
              <a:rPr lang="it-IT" baseline="0" dirty="0" err="1"/>
              <a:t>aspect</a:t>
            </a:r>
            <a:r>
              <a:rPr lang="it-IT" baseline="0" dirty="0"/>
              <a:t> of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disordered</a:t>
            </a:r>
            <a:r>
              <a:rPr lang="it-IT" baseline="0" dirty="0"/>
              <a:t> systems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not</a:t>
            </a:r>
            <a:r>
              <a:rPr lang="it-IT" baseline="0" dirty="0"/>
              <a:t> </a:t>
            </a:r>
            <a:r>
              <a:rPr lang="it-IT" baseline="0" dirty="0" err="1"/>
              <a:t>all</a:t>
            </a:r>
            <a:r>
              <a:rPr lang="it-IT" baseline="0" dirty="0"/>
              <a:t> the </a:t>
            </a:r>
            <a:r>
              <a:rPr lang="it-IT" baseline="0" dirty="0" err="1"/>
              <a:t>molecules</a:t>
            </a:r>
            <a:r>
              <a:rPr lang="it-IT" baseline="0" dirty="0"/>
              <a:t> are </a:t>
            </a:r>
            <a:r>
              <a:rPr lang="it-IT" baseline="0" dirty="0" err="1"/>
              <a:t>strogly</a:t>
            </a:r>
            <a:r>
              <a:rPr lang="it-IT" baseline="0" dirty="0"/>
              <a:t> </a:t>
            </a:r>
            <a:r>
              <a:rPr lang="it-IT" baseline="0" dirty="0" err="1"/>
              <a:t>coupled</a:t>
            </a:r>
            <a:r>
              <a:rPr lang="it-IT" baseline="0" dirty="0"/>
              <a:t> to the </a:t>
            </a:r>
            <a:r>
              <a:rPr lang="it-IT" baseline="0" dirty="0" err="1"/>
              <a:t>cavity</a:t>
            </a:r>
            <a:r>
              <a:rPr lang="it-IT" baseline="0" dirty="0"/>
              <a:t>: in </a:t>
            </a:r>
            <a:r>
              <a:rPr lang="it-IT" baseline="0" dirty="0" err="1"/>
              <a:t>fact</a:t>
            </a:r>
            <a:r>
              <a:rPr lang="it-IT" baseline="0" dirty="0"/>
              <a:t> solving the </a:t>
            </a:r>
            <a:r>
              <a:rPr lang="it-IT" baseline="0" dirty="0" err="1"/>
              <a:t>hamiltonian</a:t>
            </a:r>
            <a:r>
              <a:rPr lang="it-IT" baseline="0" dirty="0"/>
              <a:t> in </a:t>
            </a:r>
            <a:r>
              <a:rPr lang="it-IT" baseline="0" dirty="0" err="1"/>
              <a:t>presence</a:t>
            </a:r>
            <a:r>
              <a:rPr lang="it-IT" baseline="0" dirty="0"/>
              <a:t> of </a:t>
            </a:r>
            <a:r>
              <a:rPr lang="it-IT" baseline="0" dirty="0" err="1"/>
              <a:t>energetci</a:t>
            </a:r>
            <a:r>
              <a:rPr lang="it-IT" baseline="0" dirty="0"/>
              <a:t> </a:t>
            </a:r>
            <a:r>
              <a:rPr lang="it-IT" baseline="0" dirty="0" err="1"/>
              <a:t>disorder</a:t>
            </a:r>
            <a:r>
              <a:rPr lang="it-IT" baseline="0" dirty="0"/>
              <a:t> for a </a:t>
            </a:r>
            <a:r>
              <a:rPr lang="it-IT" baseline="0" dirty="0" err="1"/>
              <a:t>many-molecules</a:t>
            </a:r>
            <a:r>
              <a:rPr lang="it-IT" baseline="0" dirty="0"/>
              <a:t> systems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found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only</a:t>
            </a:r>
            <a:r>
              <a:rPr lang="it-IT" baseline="0" dirty="0"/>
              <a:t> a small </a:t>
            </a:r>
            <a:r>
              <a:rPr lang="it-IT" baseline="0" dirty="0" err="1"/>
              <a:t>fraction</a:t>
            </a:r>
            <a:r>
              <a:rPr lang="it-IT" baseline="0" dirty="0"/>
              <a:t> of </a:t>
            </a:r>
            <a:r>
              <a:rPr lang="it-IT" baseline="0" dirty="0" err="1"/>
              <a:t>eigenstates</a:t>
            </a:r>
            <a:r>
              <a:rPr lang="it-IT" baseline="0" dirty="0"/>
              <a:t> are </a:t>
            </a:r>
            <a:r>
              <a:rPr lang="it-IT" baseline="0" dirty="0" err="1"/>
              <a:t>coherent</a:t>
            </a:r>
            <a:r>
              <a:rPr lang="it-IT" baseline="0" dirty="0"/>
              <a:t> </a:t>
            </a:r>
            <a:r>
              <a:rPr lang="it-IT" baseline="0" dirty="0" err="1"/>
              <a:t>polaritons</a:t>
            </a:r>
            <a:r>
              <a:rPr lang="it-IT" baseline="0" dirty="0"/>
              <a:t> </a:t>
            </a:r>
            <a:r>
              <a:rPr lang="it-IT" baseline="0" dirty="0" err="1"/>
              <a:t>while</a:t>
            </a:r>
            <a:r>
              <a:rPr lang="it-IT" baseline="0" dirty="0"/>
              <a:t> the </a:t>
            </a:r>
            <a:r>
              <a:rPr lang="it-IT" baseline="0" dirty="0" err="1"/>
              <a:t>majority</a:t>
            </a:r>
            <a:r>
              <a:rPr lang="it-IT" baseline="0" dirty="0"/>
              <a:t> are </a:t>
            </a:r>
            <a:r>
              <a:rPr lang="it-IT" baseline="0" dirty="0" err="1"/>
              <a:t>localized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near</a:t>
            </a:r>
            <a:r>
              <a:rPr lang="it-IT" baseline="0" dirty="0"/>
              <a:t> the </a:t>
            </a:r>
            <a:r>
              <a:rPr lang="it-IT" baseline="0" dirty="0" err="1"/>
              <a:t>transition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.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explains</a:t>
            </a:r>
            <a:r>
              <a:rPr lang="it-IT" baseline="0" dirty="0"/>
              <a:t> the </a:t>
            </a:r>
            <a:r>
              <a:rPr lang="it-IT" baseline="0" dirty="0" err="1"/>
              <a:t>emission</a:t>
            </a:r>
            <a:r>
              <a:rPr lang="it-IT" baseline="0" dirty="0"/>
              <a:t> </a:t>
            </a:r>
            <a:r>
              <a:rPr lang="it-IT" baseline="0" dirty="0" err="1"/>
              <a:t>dynamics</a:t>
            </a:r>
            <a:r>
              <a:rPr lang="it-IT" baseline="0" dirty="0"/>
              <a:t> in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microcavities</a:t>
            </a:r>
            <a:r>
              <a:rPr lang="it-IT" baseline="0" dirty="0"/>
              <a:t>: first </a:t>
            </a:r>
            <a:r>
              <a:rPr lang="it-IT" baseline="0" dirty="0" err="1"/>
              <a:t>excitations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a high </a:t>
            </a:r>
            <a:r>
              <a:rPr lang="it-IT" baseline="0" dirty="0" err="1"/>
              <a:t>energy</a:t>
            </a:r>
            <a:r>
              <a:rPr lang="it-IT" baseline="0" dirty="0"/>
              <a:t> are </a:t>
            </a:r>
            <a:r>
              <a:rPr lang="it-IT" baseline="0" dirty="0" err="1"/>
              <a:t>fomred</a:t>
            </a:r>
            <a:r>
              <a:rPr lang="it-IT" baseline="0" dirty="0"/>
              <a:t> by </a:t>
            </a:r>
            <a:r>
              <a:rPr lang="it-IT" baseline="0" dirty="0" err="1"/>
              <a:t>external</a:t>
            </a:r>
            <a:r>
              <a:rPr lang="it-IT" baseline="0" dirty="0"/>
              <a:t> </a:t>
            </a:r>
            <a:r>
              <a:rPr lang="it-IT" baseline="0" dirty="0" err="1"/>
              <a:t>pumping</a:t>
            </a:r>
            <a:r>
              <a:rPr lang="it-IT" baseline="0" dirty="0"/>
              <a:t>, </a:t>
            </a:r>
            <a:r>
              <a:rPr lang="it-IT" baseline="0" dirty="0" err="1"/>
              <a:t>then</a:t>
            </a:r>
            <a:r>
              <a:rPr lang="it-IT" baseline="0" dirty="0"/>
              <a:t> </a:t>
            </a:r>
            <a:r>
              <a:rPr lang="it-IT" baseline="0" dirty="0" err="1"/>
              <a:t>they</a:t>
            </a:r>
            <a:r>
              <a:rPr lang="it-IT" baseline="0" dirty="0"/>
              <a:t> relax to the </a:t>
            </a:r>
            <a:r>
              <a:rPr lang="it-IT" baseline="0" dirty="0" err="1"/>
              <a:t>exciton</a:t>
            </a:r>
            <a:r>
              <a:rPr lang="it-IT" baseline="0" dirty="0"/>
              <a:t> </a:t>
            </a:r>
            <a:r>
              <a:rPr lang="it-IT" baseline="0" dirty="0" err="1"/>
              <a:t>reservoir</a:t>
            </a:r>
            <a:r>
              <a:rPr lang="it-IT" baseline="0" dirty="0"/>
              <a:t>. At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poitn</a:t>
            </a:r>
            <a:r>
              <a:rPr lang="it-IT" baseline="0" dirty="0"/>
              <a:t> </a:t>
            </a:r>
            <a:r>
              <a:rPr lang="it-IT" baseline="0" dirty="0" err="1"/>
              <a:t>they</a:t>
            </a:r>
            <a:r>
              <a:rPr lang="it-IT" baseline="0" dirty="0"/>
              <a:t> can take </a:t>
            </a:r>
            <a:r>
              <a:rPr lang="it-IT" baseline="0" dirty="0" err="1"/>
              <a:t>two</a:t>
            </a:r>
            <a:r>
              <a:rPr lang="it-IT" baseline="0" dirty="0"/>
              <a:t> </a:t>
            </a:r>
            <a:r>
              <a:rPr lang="it-IT" baseline="0" dirty="0" err="1"/>
              <a:t>different</a:t>
            </a:r>
            <a:r>
              <a:rPr lang="it-IT" baseline="0" dirty="0"/>
              <a:t> </a:t>
            </a:r>
            <a:r>
              <a:rPr lang="it-IT" baseline="0" dirty="0" err="1"/>
              <a:t>pathways</a:t>
            </a:r>
            <a:r>
              <a:rPr lang="it-IT" baseline="0" dirty="0"/>
              <a:t>: </a:t>
            </a:r>
            <a:r>
              <a:rPr lang="it-IT" baseline="0" dirty="0" err="1"/>
              <a:t>thay</a:t>
            </a:r>
            <a:r>
              <a:rPr lang="it-IT" baseline="0" dirty="0"/>
              <a:t> can </a:t>
            </a:r>
            <a:r>
              <a:rPr lang="it-IT" baseline="0" dirty="0" err="1"/>
              <a:t>scatter</a:t>
            </a:r>
            <a:r>
              <a:rPr lang="it-IT" baseline="0" dirty="0"/>
              <a:t> </a:t>
            </a:r>
            <a:r>
              <a:rPr lang="it-IT" baseline="0" dirty="0" err="1"/>
              <a:t>along</a:t>
            </a:r>
            <a:r>
              <a:rPr lang="it-IT" baseline="0" dirty="0"/>
              <a:t> the </a:t>
            </a:r>
            <a:r>
              <a:rPr lang="it-IT" baseline="0" dirty="0" err="1"/>
              <a:t>coherent</a:t>
            </a:r>
            <a:r>
              <a:rPr lang="it-IT" baseline="0" dirty="0"/>
              <a:t> </a:t>
            </a:r>
            <a:r>
              <a:rPr lang="it-IT" baseline="0" dirty="0" err="1"/>
              <a:t>polariton</a:t>
            </a:r>
            <a:r>
              <a:rPr lang="it-IT" baseline="0" dirty="0"/>
              <a:t> branche </a:t>
            </a:r>
            <a:r>
              <a:rPr lang="it-IT" baseline="0" dirty="0" err="1"/>
              <a:t>assisted</a:t>
            </a:r>
            <a:r>
              <a:rPr lang="it-IT" baseline="0" dirty="0"/>
              <a:t> by </a:t>
            </a:r>
            <a:r>
              <a:rPr lang="it-IT" baseline="0" dirty="0" err="1"/>
              <a:t>phonons</a:t>
            </a:r>
            <a:r>
              <a:rPr lang="it-IT" baseline="0" dirty="0"/>
              <a:t> or </a:t>
            </a:r>
            <a:r>
              <a:rPr lang="it-IT" baseline="0" dirty="0" err="1"/>
              <a:t>they</a:t>
            </a:r>
            <a:r>
              <a:rPr lang="it-IT" baseline="0" dirty="0"/>
              <a:t> can </a:t>
            </a:r>
            <a:r>
              <a:rPr lang="it-IT" baseline="0" dirty="0" err="1"/>
              <a:t>follow</a:t>
            </a:r>
            <a:r>
              <a:rPr lang="it-IT" baseline="0" dirty="0"/>
              <a:t> the standard </a:t>
            </a:r>
            <a:r>
              <a:rPr lang="it-IT" baseline="0" dirty="0" err="1"/>
              <a:t>route</a:t>
            </a:r>
            <a:r>
              <a:rPr lang="it-IT" baseline="0" dirty="0"/>
              <a:t> of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decay</a:t>
            </a:r>
            <a:r>
              <a:rPr lang="it-IT" baseline="0" dirty="0"/>
              <a:t>, </a:t>
            </a:r>
            <a:r>
              <a:rPr lang="it-IT" baseline="0" dirty="0" err="1"/>
              <a:t>emitting</a:t>
            </a:r>
            <a:r>
              <a:rPr lang="it-IT" baseline="0" dirty="0"/>
              <a:t> </a:t>
            </a:r>
            <a:r>
              <a:rPr lang="it-IT" baseline="0" dirty="0" err="1"/>
              <a:t>photons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the </a:t>
            </a:r>
            <a:r>
              <a:rPr lang="it-IT" baseline="0" dirty="0" err="1"/>
              <a:t>walengths</a:t>
            </a:r>
            <a:r>
              <a:rPr lang="it-IT" baseline="0" dirty="0"/>
              <a:t> of the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. </a:t>
            </a:r>
            <a:r>
              <a:rPr lang="it-IT" baseline="0" dirty="0" err="1"/>
              <a:t>Thus</a:t>
            </a:r>
            <a:r>
              <a:rPr lang="it-IT" baseline="0" dirty="0"/>
              <a:t>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can be </a:t>
            </a:r>
            <a:r>
              <a:rPr lang="it-IT" baseline="0" dirty="0" err="1"/>
              <a:t>populated</a:t>
            </a:r>
            <a:r>
              <a:rPr lang="it-IT" baseline="0" dirty="0"/>
              <a:t> or by </a:t>
            </a:r>
            <a:r>
              <a:rPr lang="it-IT" baseline="0" dirty="0" err="1"/>
              <a:t>excitons</a:t>
            </a:r>
            <a:r>
              <a:rPr lang="it-IT" baseline="0" dirty="0"/>
              <a:t> or by </a:t>
            </a:r>
            <a:r>
              <a:rPr lang="it-IT" baseline="0" dirty="0" err="1"/>
              <a:t>emitted</a:t>
            </a:r>
            <a:r>
              <a:rPr lang="it-IT" baseline="0" dirty="0"/>
              <a:t> </a:t>
            </a:r>
            <a:r>
              <a:rPr lang="it-IT" baseline="0" dirty="0" err="1"/>
              <a:t>photons</a:t>
            </a:r>
            <a:r>
              <a:rPr lang="it-IT" baseline="0" dirty="0"/>
              <a:t>. To </a:t>
            </a:r>
            <a:r>
              <a:rPr lang="it-IT" baseline="0" dirty="0" err="1"/>
              <a:t>increase</a:t>
            </a:r>
            <a:r>
              <a:rPr lang="it-IT" baseline="0" dirty="0"/>
              <a:t> the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poulation</a:t>
            </a:r>
            <a:r>
              <a:rPr lang="it-IT" baseline="0" dirty="0"/>
              <a:t>, </a:t>
            </a:r>
            <a:r>
              <a:rPr lang="it-IT" baseline="0" dirty="0" err="1"/>
              <a:t>decreasing</a:t>
            </a:r>
            <a:r>
              <a:rPr lang="it-IT" baseline="0" dirty="0"/>
              <a:t> the </a:t>
            </a:r>
            <a:r>
              <a:rPr lang="it-IT" baseline="0" dirty="0" err="1"/>
              <a:t>threshold</a:t>
            </a:r>
            <a:r>
              <a:rPr lang="it-IT" baseline="0" dirty="0"/>
              <a:t> for BEC the </a:t>
            </a:r>
            <a:r>
              <a:rPr lang="it-IT" baseline="0" dirty="0" err="1"/>
              <a:t>two</a:t>
            </a:r>
            <a:r>
              <a:rPr lang="it-IT" baseline="0" dirty="0"/>
              <a:t> input </a:t>
            </a:r>
            <a:r>
              <a:rPr lang="it-IT" baseline="0" dirty="0" err="1"/>
              <a:t>channels</a:t>
            </a:r>
            <a:r>
              <a:rPr lang="it-IT" baseline="0" dirty="0"/>
              <a:t> must be </a:t>
            </a:r>
            <a:r>
              <a:rPr lang="it-IT" baseline="0" dirty="0" err="1"/>
              <a:t>enhanced</a:t>
            </a:r>
            <a:r>
              <a:rPr lang="it-IT" baseline="0" dirty="0"/>
              <a:t> </a:t>
            </a:r>
            <a:r>
              <a:rPr lang="it-IT" baseline="0" dirty="0" err="1"/>
              <a:t>while</a:t>
            </a:r>
            <a:r>
              <a:rPr lang="it-IT" baseline="0" dirty="0"/>
              <a:t> </a:t>
            </a:r>
            <a:r>
              <a:rPr lang="it-IT" baseline="0" dirty="0" err="1"/>
              <a:t>hindering</a:t>
            </a:r>
            <a:r>
              <a:rPr lang="it-IT" baseline="0" dirty="0"/>
              <a:t> the </a:t>
            </a:r>
            <a:r>
              <a:rPr lang="it-IT" baseline="0" dirty="0" err="1"/>
              <a:t>photon</a:t>
            </a:r>
            <a:r>
              <a:rPr lang="it-IT" baseline="0" dirty="0"/>
              <a:t> </a:t>
            </a:r>
            <a:r>
              <a:rPr lang="it-IT" baseline="0" dirty="0" err="1"/>
              <a:t>loss</a:t>
            </a:r>
            <a:r>
              <a:rPr lang="it-IT" baseline="0" dirty="0"/>
              <a:t> </a:t>
            </a:r>
            <a:r>
              <a:rPr lang="it-IT" baseline="0" dirty="0" err="1"/>
              <a:t>channel</a:t>
            </a:r>
            <a:r>
              <a:rPr lang="it-IT" baseline="0" dirty="0"/>
              <a:t> </a:t>
            </a:r>
            <a:r>
              <a:rPr lang="it-IT" baseline="0" dirty="0" err="1"/>
              <a:t>principally</a:t>
            </a:r>
            <a:r>
              <a:rPr lang="it-IT" baseline="0" dirty="0"/>
              <a:t> </a:t>
            </a:r>
            <a:r>
              <a:rPr lang="it-IT" baseline="0" dirty="0" err="1"/>
              <a:t>controlled</a:t>
            </a:r>
            <a:r>
              <a:rPr lang="it-IT" baseline="0" dirty="0"/>
              <a:t> by the </a:t>
            </a:r>
            <a:r>
              <a:rPr lang="it-IT" baseline="0" dirty="0" err="1"/>
              <a:t>cavity</a:t>
            </a:r>
            <a:r>
              <a:rPr lang="it-IT" baseline="0" dirty="0"/>
              <a:t> Q-</a:t>
            </a:r>
            <a:r>
              <a:rPr lang="it-IT" baseline="0" dirty="0" err="1"/>
              <a:t>factor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399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Considering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picture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fistly</a:t>
            </a:r>
            <a:r>
              <a:rPr lang="it-IT" dirty="0"/>
              <a:t> </a:t>
            </a:r>
            <a:r>
              <a:rPr lang="it-IT" dirty="0" err="1"/>
              <a:t>optimized</a:t>
            </a:r>
            <a:r>
              <a:rPr lang="it-IT" baseline="0" dirty="0"/>
              <a:t>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OLEDs</a:t>
            </a:r>
            <a:r>
              <a:rPr lang="it-IT" baseline="0" dirty="0"/>
              <a:t> </a:t>
            </a:r>
            <a:r>
              <a:rPr lang="it-IT" baseline="0" dirty="0" err="1"/>
              <a:t>exploiting</a:t>
            </a:r>
            <a:r>
              <a:rPr lang="it-IT" baseline="0" dirty="0"/>
              <a:t> an </a:t>
            </a:r>
            <a:r>
              <a:rPr lang="it-IT" baseline="0" dirty="0" err="1"/>
              <a:t>highly</a:t>
            </a:r>
            <a:r>
              <a:rPr lang="it-IT" baseline="0" dirty="0"/>
              <a:t> </a:t>
            </a:r>
            <a:r>
              <a:rPr lang="it-IT" baseline="0" dirty="0" err="1"/>
              <a:t>efficient</a:t>
            </a:r>
            <a:r>
              <a:rPr lang="it-IT" baseline="0" dirty="0"/>
              <a:t> </a:t>
            </a:r>
            <a:r>
              <a:rPr lang="it-IT" baseline="0" dirty="0" err="1"/>
              <a:t>molelar</a:t>
            </a:r>
            <a:r>
              <a:rPr lang="it-IT" baseline="0" dirty="0"/>
              <a:t> </a:t>
            </a:r>
            <a:r>
              <a:rPr lang="it-IT" baseline="0" dirty="0" err="1"/>
              <a:t>dye</a:t>
            </a:r>
            <a:r>
              <a:rPr lang="it-IT" baseline="0" dirty="0"/>
              <a:t>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also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an high </a:t>
            </a:r>
            <a:r>
              <a:rPr lang="it-IT" baseline="0" dirty="0" err="1"/>
              <a:t>absorption</a:t>
            </a:r>
            <a:r>
              <a:rPr lang="it-IT" baseline="0" dirty="0"/>
              <a:t> </a:t>
            </a:r>
            <a:r>
              <a:rPr lang="it-IT" baseline="0" dirty="0" err="1"/>
              <a:t>coefficient</a:t>
            </a:r>
            <a:r>
              <a:rPr lang="it-IT" baseline="0" dirty="0"/>
              <a:t>. In </a:t>
            </a:r>
            <a:r>
              <a:rPr lang="it-IT" baseline="0" dirty="0" err="1"/>
              <a:t>this</a:t>
            </a:r>
            <a:r>
              <a:rPr lang="it-IT" baseline="0" dirty="0"/>
              <a:t> way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could</a:t>
            </a:r>
            <a:r>
              <a:rPr lang="it-IT" baseline="0" dirty="0"/>
              <a:t> </a:t>
            </a:r>
            <a:r>
              <a:rPr lang="it-IT" baseline="0" dirty="0" err="1"/>
              <a:t>finely</a:t>
            </a:r>
            <a:r>
              <a:rPr lang="it-IT" baseline="0" dirty="0"/>
              <a:t> </a:t>
            </a:r>
            <a:r>
              <a:rPr lang="it-IT" baseline="0" dirty="0" err="1"/>
              <a:t>tune</a:t>
            </a:r>
            <a:r>
              <a:rPr lang="it-IT" baseline="0" dirty="0"/>
              <a:t> the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the </a:t>
            </a:r>
            <a:r>
              <a:rPr lang="it-IT" baseline="0" dirty="0" err="1"/>
              <a:t>energies</a:t>
            </a:r>
            <a:r>
              <a:rPr lang="it-IT" baseline="0" dirty="0"/>
              <a:t> of the bare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, </a:t>
            </a:r>
            <a:r>
              <a:rPr lang="it-IT" baseline="0" dirty="0" err="1"/>
              <a:t>thus</a:t>
            </a:r>
            <a:r>
              <a:rPr lang="it-IT" baseline="0" dirty="0"/>
              <a:t> </a:t>
            </a:r>
            <a:r>
              <a:rPr lang="it-IT" baseline="0" dirty="0" err="1"/>
              <a:t>maximizing</a:t>
            </a:r>
            <a:r>
              <a:rPr lang="it-IT" baseline="0" dirty="0"/>
              <a:t> the </a:t>
            </a:r>
            <a:r>
              <a:rPr lang="it-IT" baseline="0" dirty="0" err="1"/>
              <a:t>radiatve</a:t>
            </a:r>
            <a:r>
              <a:rPr lang="it-IT" baseline="0" dirty="0"/>
              <a:t> </a:t>
            </a:r>
            <a:r>
              <a:rPr lang="it-IT" baseline="0" dirty="0" err="1"/>
              <a:t>pumping</a:t>
            </a:r>
            <a:r>
              <a:rPr lang="it-IT" baseline="0" dirty="0"/>
              <a:t>. From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figures</a:t>
            </a:r>
            <a:r>
              <a:rPr lang="it-IT" baseline="0" dirty="0"/>
              <a:t> </a:t>
            </a:r>
            <a:r>
              <a:rPr lang="it-IT" baseline="0" dirty="0" err="1"/>
              <a:t>you</a:t>
            </a:r>
            <a:r>
              <a:rPr lang="it-IT" baseline="0" dirty="0"/>
              <a:t> can </a:t>
            </a:r>
            <a:r>
              <a:rPr lang="it-IT" baseline="0" dirty="0" err="1"/>
              <a:t>see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indepently</a:t>
            </a:r>
            <a:r>
              <a:rPr lang="it-IT" baseline="0" dirty="0"/>
              <a:t> from the </a:t>
            </a:r>
            <a:r>
              <a:rPr lang="it-IT" baseline="0" dirty="0" err="1"/>
              <a:t>coupling</a:t>
            </a:r>
            <a:r>
              <a:rPr lang="it-IT" baseline="0" dirty="0"/>
              <a:t> and the </a:t>
            </a:r>
            <a:r>
              <a:rPr lang="it-IT" baseline="0" dirty="0" err="1"/>
              <a:t>detunign</a:t>
            </a:r>
            <a:r>
              <a:rPr lang="it-IT" baseline="0" dirty="0"/>
              <a:t> the maximum EL </a:t>
            </a:r>
            <a:r>
              <a:rPr lang="it-IT" baseline="0" dirty="0" err="1"/>
              <a:t>emission</a:t>
            </a:r>
            <a:r>
              <a:rPr lang="it-IT" baseline="0" dirty="0"/>
              <a:t> </a:t>
            </a:r>
            <a:r>
              <a:rPr lang="it-IT" baseline="0" dirty="0" err="1"/>
              <a:t>occurrs</a:t>
            </a:r>
            <a:r>
              <a:rPr lang="it-IT" baseline="0" dirty="0"/>
              <a:t> </a:t>
            </a:r>
            <a:r>
              <a:rPr lang="it-IT" baseline="0" dirty="0" err="1"/>
              <a:t>always</a:t>
            </a:r>
            <a:r>
              <a:rPr lang="it-IT" baseline="0" dirty="0"/>
              <a:t> </a:t>
            </a:r>
            <a:r>
              <a:rPr lang="it-IT" baseline="0" dirty="0" err="1"/>
              <a:t>near</a:t>
            </a:r>
            <a:r>
              <a:rPr lang="it-IT" baseline="0" dirty="0"/>
              <a:t> </a:t>
            </a:r>
            <a:r>
              <a:rPr lang="it-IT" baseline="0" dirty="0" err="1"/>
              <a:t>peak</a:t>
            </a:r>
            <a:r>
              <a:rPr lang="it-IT" baseline="0" dirty="0"/>
              <a:t> of the bare </a:t>
            </a:r>
            <a:r>
              <a:rPr lang="it-IT" baseline="0" dirty="0" err="1"/>
              <a:t>molecule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, </a:t>
            </a:r>
            <a:r>
              <a:rPr lang="it-IT" baseline="0" dirty="0" err="1"/>
              <a:t>confirming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the </a:t>
            </a:r>
            <a:r>
              <a:rPr lang="it-IT" baseline="0" dirty="0" err="1"/>
              <a:t>dominatnt</a:t>
            </a:r>
            <a:r>
              <a:rPr lang="it-IT" baseline="0" dirty="0"/>
              <a:t> </a:t>
            </a:r>
            <a:r>
              <a:rPr lang="it-IT" baseline="0" dirty="0" err="1"/>
              <a:t>mechanism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the radiative </a:t>
            </a:r>
            <a:r>
              <a:rPr lang="it-IT" baseline="0" dirty="0" err="1"/>
              <a:t>pumping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0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Regarding</a:t>
            </a:r>
            <a:r>
              <a:rPr lang="it-IT" dirty="0"/>
              <a:t> the </a:t>
            </a:r>
            <a:r>
              <a:rPr lang="it-IT" dirty="0" err="1"/>
              <a:t>decrease</a:t>
            </a:r>
            <a:r>
              <a:rPr lang="it-IT" baseline="0" dirty="0"/>
              <a:t> of </a:t>
            </a:r>
            <a:r>
              <a:rPr lang="it-IT" baseline="0" dirty="0" err="1"/>
              <a:t>cavity</a:t>
            </a:r>
            <a:r>
              <a:rPr lang="it-IT" baseline="0" dirty="0"/>
              <a:t> </a:t>
            </a:r>
            <a:r>
              <a:rPr lang="it-IT" baseline="0" dirty="0" err="1"/>
              <a:t>losses</a:t>
            </a:r>
            <a:r>
              <a:rPr lang="it-IT" baseline="0" dirty="0"/>
              <a:t>, the first </a:t>
            </a:r>
            <a:r>
              <a:rPr lang="it-IT" baseline="0" dirty="0" err="1"/>
              <a:t>stepp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to </a:t>
            </a:r>
            <a:r>
              <a:rPr lang="it-IT" baseline="0" dirty="0" err="1"/>
              <a:t>fabricate</a:t>
            </a:r>
            <a:r>
              <a:rPr lang="it-IT" baseline="0" dirty="0"/>
              <a:t> an </a:t>
            </a:r>
            <a:r>
              <a:rPr lang="it-IT" baseline="0" dirty="0" err="1"/>
              <a:t>organic</a:t>
            </a:r>
            <a:r>
              <a:rPr lang="it-IT" baseline="0" dirty="0"/>
              <a:t> LED by </a:t>
            </a:r>
            <a:r>
              <a:rPr lang="it-IT" baseline="0" dirty="0" err="1"/>
              <a:t>using</a:t>
            </a:r>
            <a:r>
              <a:rPr lang="it-IT" baseline="0" dirty="0"/>
              <a:t> </a:t>
            </a:r>
            <a:r>
              <a:rPr lang="it-IT" baseline="0" dirty="0" err="1"/>
              <a:t>only</a:t>
            </a:r>
            <a:r>
              <a:rPr lang="it-IT" baseline="0" dirty="0"/>
              <a:t> </a:t>
            </a:r>
            <a:r>
              <a:rPr lang="it-IT" baseline="0" dirty="0" err="1"/>
              <a:t>dieletric</a:t>
            </a:r>
            <a:r>
              <a:rPr lang="it-IT" baseline="0" dirty="0"/>
              <a:t> </a:t>
            </a:r>
            <a:r>
              <a:rPr lang="it-IT" baseline="0" dirty="0" err="1"/>
              <a:t>mirrors</a:t>
            </a:r>
            <a:r>
              <a:rPr lang="it-IT" baseline="0" dirty="0"/>
              <a:t>. In </a:t>
            </a:r>
            <a:r>
              <a:rPr lang="it-IT" baseline="0" dirty="0" err="1"/>
              <a:t>fact</a:t>
            </a:r>
            <a:r>
              <a:rPr lang="it-IT" baseline="0" dirty="0"/>
              <a:t> the </a:t>
            </a:r>
            <a:r>
              <a:rPr lang="it-IT" baseline="0" dirty="0" err="1"/>
              <a:t>quality</a:t>
            </a:r>
            <a:r>
              <a:rPr lang="it-IT" baseline="0" dirty="0"/>
              <a:t> </a:t>
            </a:r>
            <a:r>
              <a:rPr lang="it-IT" baseline="0" dirty="0" err="1"/>
              <a:t>factor</a:t>
            </a:r>
            <a:r>
              <a:rPr lang="it-IT" baseline="0" dirty="0"/>
              <a:t> of a </a:t>
            </a:r>
            <a:r>
              <a:rPr lang="it-IT" baseline="0" dirty="0" err="1"/>
              <a:t>metallic</a:t>
            </a:r>
            <a:r>
              <a:rPr lang="it-IT" baseline="0" dirty="0"/>
              <a:t> </a:t>
            </a:r>
            <a:r>
              <a:rPr lang="it-IT" baseline="0" dirty="0" err="1"/>
              <a:t>microcavity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limited</a:t>
            </a:r>
            <a:r>
              <a:rPr lang="it-IT" baseline="0" dirty="0"/>
              <a:t> by </a:t>
            </a:r>
            <a:r>
              <a:rPr lang="it-IT" baseline="0" dirty="0" err="1"/>
              <a:t>metals</a:t>
            </a:r>
            <a:r>
              <a:rPr lang="it-IT" baseline="0" dirty="0"/>
              <a:t> </a:t>
            </a:r>
            <a:r>
              <a:rPr lang="it-IT" baseline="0" dirty="0" err="1"/>
              <a:t>absorption</a:t>
            </a:r>
            <a:r>
              <a:rPr lang="it-IT" baseline="0" dirty="0"/>
              <a:t>, </a:t>
            </a:r>
            <a:r>
              <a:rPr lang="it-IT" baseline="0" dirty="0" err="1"/>
              <a:t>while</a:t>
            </a:r>
            <a:r>
              <a:rPr lang="it-IT" baseline="0" dirty="0"/>
              <a:t> </a:t>
            </a:r>
            <a:r>
              <a:rPr lang="it-IT" baseline="0" dirty="0" err="1"/>
              <a:t>using</a:t>
            </a:r>
            <a:r>
              <a:rPr lang="it-IT" baseline="0" dirty="0"/>
              <a:t> </a:t>
            </a:r>
            <a:r>
              <a:rPr lang="it-IT" baseline="0" dirty="0" err="1"/>
              <a:t>DBRs</a:t>
            </a:r>
            <a:r>
              <a:rPr lang="it-IT" baseline="0" dirty="0"/>
              <a:t>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limit</a:t>
            </a:r>
            <a:r>
              <a:rPr lang="it-IT" baseline="0" dirty="0"/>
              <a:t> can be </a:t>
            </a:r>
            <a:r>
              <a:rPr lang="it-IT" baseline="0" dirty="0" err="1"/>
              <a:t>overcome</a:t>
            </a:r>
            <a:r>
              <a:rPr lang="it-IT" baseline="0" dirty="0"/>
              <a:t>. The </a:t>
            </a:r>
            <a:r>
              <a:rPr lang="it-IT" baseline="0" dirty="0" err="1"/>
              <a:t>higher</a:t>
            </a:r>
            <a:r>
              <a:rPr lang="it-IT" baseline="0" dirty="0"/>
              <a:t> </a:t>
            </a:r>
            <a:r>
              <a:rPr lang="it-IT" baseline="0" dirty="0" err="1"/>
              <a:t>obstacle</a:t>
            </a:r>
            <a:r>
              <a:rPr lang="it-IT" baseline="0" dirty="0"/>
              <a:t> </a:t>
            </a:r>
            <a:r>
              <a:rPr lang="it-IT" baseline="0" dirty="0" err="1"/>
              <a:t>here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to </a:t>
            </a:r>
            <a:r>
              <a:rPr lang="it-IT" baseline="0" dirty="0" err="1"/>
              <a:t>deposit</a:t>
            </a:r>
            <a:r>
              <a:rPr lang="it-IT" baseline="0" dirty="0"/>
              <a:t> an high </a:t>
            </a:r>
            <a:r>
              <a:rPr lang="it-IT" baseline="0" dirty="0" err="1"/>
              <a:t>quality</a:t>
            </a:r>
            <a:r>
              <a:rPr lang="it-IT" baseline="0" dirty="0"/>
              <a:t> DBR </a:t>
            </a:r>
            <a:r>
              <a:rPr lang="it-IT" baseline="0" dirty="0" err="1"/>
              <a:t>comprising</a:t>
            </a:r>
            <a:r>
              <a:rPr lang="it-IT" baseline="0" dirty="0"/>
              <a:t> a </a:t>
            </a:r>
            <a:r>
              <a:rPr lang="it-IT" baseline="0" dirty="0" err="1"/>
              <a:t>transparent</a:t>
            </a:r>
            <a:r>
              <a:rPr lang="it-IT" baseline="0" dirty="0"/>
              <a:t> and </a:t>
            </a:r>
            <a:r>
              <a:rPr lang="it-IT" baseline="0" dirty="0" err="1"/>
              <a:t>conductive</a:t>
            </a:r>
            <a:r>
              <a:rPr lang="it-IT" baseline="0" dirty="0"/>
              <a:t> </a:t>
            </a:r>
            <a:r>
              <a:rPr lang="it-IT" baseline="0" dirty="0" err="1"/>
              <a:t>layer</a:t>
            </a:r>
            <a:r>
              <a:rPr lang="it-IT" baseline="0" dirty="0"/>
              <a:t> of ITO to </a:t>
            </a:r>
            <a:r>
              <a:rPr lang="it-IT" baseline="0" dirty="0" err="1"/>
              <a:t>electrically</a:t>
            </a:r>
            <a:r>
              <a:rPr lang="it-IT" baseline="0" dirty="0"/>
              <a:t> supply </a:t>
            </a:r>
            <a:r>
              <a:rPr lang="it-IT" baseline="0" dirty="0" err="1"/>
              <a:t>th</a:t>
            </a:r>
            <a:r>
              <a:rPr lang="it-IT" baseline="0" dirty="0"/>
              <a:t> device </a:t>
            </a:r>
            <a:r>
              <a:rPr lang="it-IT" baseline="0" dirty="0" err="1"/>
              <a:t>without</a:t>
            </a:r>
            <a:r>
              <a:rPr lang="it-IT" baseline="0" dirty="0"/>
              <a:t> </a:t>
            </a:r>
            <a:r>
              <a:rPr lang="it-IT" baseline="0" dirty="0" err="1"/>
              <a:t>damaging</a:t>
            </a:r>
            <a:r>
              <a:rPr lang="it-IT" baseline="0" dirty="0"/>
              <a:t> the </a:t>
            </a:r>
            <a:r>
              <a:rPr lang="it-IT" baseline="0" dirty="0" err="1"/>
              <a:t>underlying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layers</a:t>
            </a:r>
            <a:r>
              <a:rPr lang="it-IT" baseline="0" dirty="0"/>
              <a:t>. By the use of </a:t>
            </a:r>
            <a:r>
              <a:rPr lang="it-IT" baseline="0" dirty="0" err="1"/>
              <a:t>themally</a:t>
            </a:r>
            <a:r>
              <a:rPr lang="it-IT" baseline="0" dirty="0"/>
              <a:t> </a:t>
            </a:r>
            <a:r>
              <a:rPr lang="it-IT" baseline="0" dirty="0" err="1"/>
              <a:t>resistent</a:t>
            </a:r>
            <a:r>
              <a:rPr lang="it-IT" baseline="0" dirty="0"/>
              <a:t> </a:t>
            </a:r>
            <a:r>
              <a:rPr lang="it-IT" baseline="0" dirty="0" err="1"/>
              <a:t>inorganic</a:t>
            </a:r>
            <a:r>
              <a:rPr lang="it-IT" baseline="0" dirty="0"/>
              <a:t> </a:t>
            </a:r>
            <a:r>
              <a:rPr lang="it-IT" baseline="0" dirty="0" err="1"/>
              <a:t>hole</a:t>
            </a:r>
            <a:r>
              <a:rPr lang="it-IT" baseline="0" dirty="0"/>
              <a:t> </a:t>
            </a:r>
            <a:r>
              <a:rPr lang="it-IT" baseline="0" dirty="0" err="1"/>
              <a:t>injection</a:t>
            </a:r>
            <a:r>
              <a:rPr lang="it-IT" baseline="0" dirty="0"/>
              <a:t> </a:t>
            </a:r>
            <a:r>
              <a:rPr lang="it-IT" baseline="0" dirty="0" err="1"/>
              <a:t>layer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succesfully</a:t>
            </a:r>
            <a:r>
              <a:rPr lang="it-IT" baseline="0" dirty="0"/>
              <a:t> </a:t>
            </a:r>
            <a:r>
              <a:rPr lang="it-IT" baseline="0" dirty="0" err="1"/>
              <a:t>overcome</a:t>
            </a:r>
            <a:r>
              <a:rPr lang="it-IT" baseline="0" dirty="0"/>
              <a:t> the </a:t>
            </a:r>
            <a:r>
              <a:rPr lang="it-IT" baseline="0" dirty="0" err="1"/>
              <a:t>problem</a:t>
            </a:r>
            <a:r>
              <a:rPr lang="it-IT" baseline="0" dirty="0"/>
              <a:t>. In the </a:t>
            </a:r>
            <a:r>
              <a:rPr lang="it-IT" baseline="0" dirty="0" err="1"/>
              <a:t>final</a:t>
            </a:r>
            <a:r>
              <a:rPr lang="it-IT" baseline="0" dirty="0"/>
              <a:t> </a:t>
            </a:r>
            <a:r>
              <a:rPr lang="it-IT" baseline="0" dirty="0" err="1"/>
              <a:t>optimized</a:t>
            </a:r>
            <a:r>
              <a:rPr lang="it-IT" baseline="0" dirty="0"/>
              <a:t> </a:t>
            </a:r>
            <a:r>
              <a:rPr lang="it-IT" baseline="0" dirty="0" err="1"/>
              <a:t>cavity</a:t>
            </a:r>
            <a:r>
              <a:rPr lang="it-IT" baseline="0" dirty="0"/>
              <a:t> in </a:t>
            </a:r>
            <a:r>
              <a:rPr lang="it-IT" baseline="0" dirty="0" err="1"/>
              <a:t>weak</a:t>
            </a:r>
            <a:r>
              <a:rPr lang="it-IT" baseline="0" dirty="0"/>
              <a:t> </a:t>
            </a:r>
            <a:r>
              <a:rPr lang="it-IT" baseline="0" dirty="0" err="1"/>
              <a:t>coupling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measured</a:t>
            </a:r>
            <a:r>
              <a:rPr lang="it-IT" baseline="0" dirty="0"/>
              <a:t> an ultra-</a:t>
            </a:r>
            <a:r>
              <a:rPr lang="it-IT" baseline="0" dirty="0" err="1"/>
              <a:t>narrow</a:t>
            </a:r>
            <a:r>
              <a:rPr lang="it-IT" baseline="0" dirty="0"/>
              <a:t> EL </a:t>
            </a:r>
            <a:r>
              <a:rPr lang="it-IT" baseline="0" dirty="0" err="1"/>
              <a:t>emission</a:t>
            </a:r>
            <a:r>
              <a:rPr lang="it-IT" baseline="0" dirty="0"/>
              <a:t> </a:t>
            </a:r>
            <a:r>
              <a:rPr lang="it-IT" baseline="0" dirty="0" err="1"/>
              <a:t>related</a:t>
            </a:r>
            <a:r>
              <a:rPr lang="it-IT" baseline="0" dirty="0"/>
              <a:t> to a record </a:t>
            </a:r>
            <a:r>
              <a:rPr lang="it-IT" baseline="0" dirty="0" err="1"/>
              <a:t>value</a:t>
            </a:r>
            <a:r>
              <a:rPr lang="it-IT" baseline="0" dirty="0"/>
              <a:t> of q-</a:t>
            </a:r>
            <a:r>
              <a:rPr lang="it-IT" baseline="0" dirty="0" err="1"/>
              <a:t>factor</a:t>
            </a:r>
            <a:r>
              <a:rPr lang="it-IT" baseline="0" dirty="0"/>
              <a:t> for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eletrcoluminscent</a:t>
            </a:r>
            <a:r>
              <a:rPr lang="it-IT" baseline="0" dirty="0"/>
              <a:t> </a:t>
            </a:r>
            <a:r>
              <a:rPr lang="it-IT" baseline="0" dirty="0" err="1"/>
              <a:t>microcavities</a:t>
            </a:r>
            <a:r>
              <a:rPr lang="it-IT" baseline="0" dirty="0"/>
              <a:t>. </a:t>
            </a:r>
            <a:r>
              <a:rPr lang="it-IT" baseline="0" dirty="0" err="1"/>
              <a:t>Measuring</a:t>
            </a:r>
            <a:r>
              <a:rPr lang="it-IT" baseline="0" dirty="0"/>
              <a:t> </a:t>
            </a:r>
            <a:r>
              <a:rPr lang="it-IT" baseline="0" dirty="0" err="1"/>
              <a:t>also</a:t>
            </a:r>
            <a:r>
              <a:rPr lang="it-IT" baseline="0" dirty="0"/>
              <a:t> the PL </a:t>
            </a:r>
            <a:r>
              <a:rPr lang="it-IT" baseline="0" dirty="0" err="1"/>
              <a:t>lifetimes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found</a:t>
            </a:r>
            <a:r>
              <a:rPr lang="it-IT" baseline="0" dirty="0"/>
              <a:t> a </a:t>
            </a:r>
            <a:r>
              <a:rPr lang="it-IT" baseline="0" dirty="0" err="1"/>
              <a:t>decrease</a:t>
            </a:r>
            <a:r>
              <a:rPr lang="it-IT" baseline="0" dirty="0"/>
              <a:t> in the </a:t>
            </a:r>
            <a:r>
              <a:rPr lang="it-IT" baseline="0" dirty="0" err="1"/>
              <a:t>decay</a:t>
            </a:r>
            <a:r>
              <a:rPr lang="it-IT" baseline="0" dirty="0"/>
              <a:t> time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could</a:t>
            </a:r>
            <a:r>
              <a:rPr lang="it-IT" baseline="0" dirty="0"/>
              <a:t> be </a:t>
            </a:r>
            <a:r>
              <a:rPr lang="it-IT" baseline="0" dirty="0" err="1"/>
              <a:t>ascribed</a:t>
            </a:r>
            <a:r>
              <a:rPr lang="it-IT" baseline="0" dirty="0"/>
              <a:t> to a </a:t>
            </a:r>
            <a:r>
              <a:rPr lang="it-IT" baseline="0" dirty="0" err="1"/>
              <a:t>Purcell</a:t>
            </a:r>
            <a:r>
              <a:rPr lang="it-IT" baseline="0" dirty="0"/>
              <a:t> </a:t>
            </a:r>
            <a:r>
              <a:rPr lang="it-IT" baseline="0" dirty="0" err="1"/>
              <a:t>effect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78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Besides</a:t>
            </a:r>
            <a:r>
              <a:rPr lang="it-IT" dirty="0"/>
              <a:t> the </a:t>
            </a:r>
            <a:r>
              <a:rPr lang="it-IT" dirty="0" err="1"/>
              <a:t>application</a:t>
            </a:r>
            <a:r>
              <a:rPr lang="it-IT" dirty="0"/>
              <a:t> in high Q </a:t>
            </a:r>
            <a:r>
              <a:rPr lang="it-IT" dirty="0" err="1"/>
              <a:t>cavities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exploited</a:t>
            </a:r>
            <a:r>
              <a:rPr lang="it-IT" baseline="0" dirty="0"/>
              <a:t> the </a:t>
            </a:r>
            <a:r>
              <a:rPr lang="it-IT" baseline="0" dirty="0" err="1"/>
              <a:t>optmized</a:t>
            </a:r>
            <a:r>
              <a:rPr lang="it-IT" baseline="0" dirty="0"/>
              <a:t> </a:t>
            </a:r>
            <a:r>
              <a:rPr lang="it-IT" baseline="0" dirty="0" err="1"/>
              <a:t>electroluminescent</a:t>
            </a:r>
            <a:r>
              <a:rPr lang="it-IT" baseline="0" dirty="0"/>
              <a:t> </a:t>
            </a:r>
            <a:r>
              <a:rPr lang="it-IT" baseline="0" dirty="0" err="1"/>
              <a:t>stack</a:t>
            </a:r>
            <a:r>
              <a:rPr lang="it-IT" baseline="0" dirty="0"/>
              <a:t> with double </a:t>
            </a:r>
            <a:r>
              <a:rPr lang="it-IT" baseline="0" dirty="0" err="1"/>
              <a:t>transparent</a:t>
            </a:r>
            <a:r>
              <a:rPr lang="it-IT" baseline="0" dirty="0"/>
              <a:t> </a:t>
            </a:r>
            <a:r>
              <a:rPr lang="it-IT" baseline="0" dirty="0" err="1"/>
              <a:t>electrodes</a:t>
            </a:r>
            <a:r>
              <a:rPr lang="it-IT" baseline="0" dirty="0"/>
              <a:t> to </a:t>
            </a:r>
            <a:r>
              <a:rPr lang="it-IT" baseline="0" dirty="0" err="1"/>
              <a:t>build</a:t>
            </a:r>
            <a:r>
              <a:rPr lang="it-IT" baseline="0" dirty="0"/>
              <a:t> high </a:t>
            </a:r>
            <a:r>
              <a:rPr lang="it-IT" baseline="0" dirty="0" err="1"/>
              <a:t>luminance</a:t>
            </a:r>
            <a:r>
              <a:rPr lang="it-IT" baseline="0" dirty="0"/>
              <a:t> </a:t>
            </a:r>
            <a:r>
              <a:rPr lang="it-IT" baseline="0" dirty="0" err="1"/>
              <a:t>transparent</a:t>
            </a:r>
            <a:r>
              <a:rPr lang="it-IT" baseline="0" dirty="0"/>
              <a:t> </a:t>
            </a:r>
            <a:r>
              <a:rPr lang="it-IT" baseline="0" dirty="0" err="1"/>
              <a:t>OLEDs</a:t>
            </a:r>
            <a:r>
              <a:rPr lang="it-IT" baseline="0" dirty="0"/>
              <a:t>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could</a:t>
            </a:r>
            <a:r>
              <a:rPr lang="it-IT" baseline="0" dirty="0"/>
              <a:t> be </a:t>
            </a:r>
            <a:r>
              <a:rPr lang="it-IT" baseline="0" dirty="0" err="1"/>
              <a:t>already</a:t>
            </a:r>
            <a:r>
              <a:rPr lang="it-IT" baseline="0" dirty="0"/>
              <a:t> </a:t>
            </a:r>
            <a:r>
              <a:rPr lang="it-IT" baseline="0" dirty="0" err="1"/>
              <a:t>used</a:t>
            </a:r>
            <a:r>
              <a:rPr lang="it-IT" baseline="0" dirty="0"/>
              <a:t> in a </a:t>
            </a:r>
            <a:r>
              <a:rPr lang="it-IT" baseline="0" dirty="0" err="1"/>
              <a:t>number</a:t>
            </a:r>
            <a:r>
              <a:rPr lang="it-IT" baseline="0" dirty="0"/>
              <a:t> of </a:t>
            </a:r>
            <a:r>
              <a:rPr lang="it-IT" baseline="0" dirty="0" err="1"/>
              <a:t>technological</a:t>
            </a:r>
            <a:r>
              <a:rPr lang="it-IT" baseline="0" dirty="0"/>
              <a:t>  </a:t>
            </a:r>
            <a:r>
              <a:rPr lang="it-IT" baseline="0" dirty="0" err="1"/>
              <a:t>applications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39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62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Apart</a:t>
            </a:r>
            <a:r>
              <a:rPr lang="it-IT" dirty="0"/>
              <a:t> the </a:t>
            </a:r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by BEC,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promising</a:t>
            </a:r>
            <a:r>
              <a:rPr lang="it-IT" baseline="0" dirty="0"/>
              <a:t> </a:t>
            </a:r>
            <a:r>
              <a:rPr lang="it-IT" baseline="0" dirty="0" err="1"/>
              <a:t>material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can be </a:t>
            </a:r>
            <a:r>
              <a:rPr lang="it-IT" baseline="0" dirty="0" err="1"/>
              <a:t>exploited</a:t>
            </a:r>
            <a:r>
              <a:rPr lang="it-IT" baseline="0" dirty="0"/>
              <a:t> for standard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lasers</a:t>
            </a:r>
            <a:r>
              <a:rPr lang="it-IT" baseline="0" dirty="0"/>
              <a:t>: the </a:t>
            </a:r>
            <a:r>
              <a:rPr lang="it-IT" baseline="0" dirty="0" err="1"/>
              <a:t>hybrid</a:t>
            </a:r>
            <a:r>
              <a:rPr lang="it-IT" baseline="0" dirty="0"/>
              <a:t> perovskite.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a </a:t>
            </a:r>
            <a:r>
              <a:rPr lang="it-IT" baseline="0" dirty="0" err="1"/>
              <a:t>polycristalline</a:t>
            </a:r>
            <a:r>
              <a:rPr lang="it-IT" baseline="0" dirty="0"/>
              <a:t> soft </a:t>
            </a:r>
            <a:r>
              <a:rPr lang="it-IT" baseline="0" dirty="0" err="1"/>
              <a:t>material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inside </a:t>
            </a:r>
            <a:r>
              <a:rPr lang="it-IT" baseline="0" dirty="0" err="1"/>
              <a:t>its</a:t>
            </a:r>
            <a:r>
              <a:rPr lang="it-IT" baseline="0" dirty="0"/>
              <a:t> lattice </a:t>
            </a:r>
            <a:r>
              <a:rPr lang="it-IT" baseline="0" dirty="0" err="1"/>
              <a:t>structure</a:t>
            </a:r>
            <a:r>
              <a:rPr lang="it-IT" baseline="0" dirty="0"/>
              <a:t> </a:t>
            </a:r>
            <a:r>
              <a:rPr lang="it-IT" baseline="0" dirty="0" err="1"/>
              <a:t>both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and </a:t>
            </a:r>
            <a:r>
              <a:rPr lang="it-IT" baseline="0" dirty="0" err="1"/>
              <a:t>inorganc</a:t>
            </a:r>
            <a:r>
              <a:rPr lang="it-IT" baseline="0" dirty="0"/>
              <a:t> </a:t>
            </a:r>
            <a:r>
              <a:rPr lang="it-IT" baseline="0" dirty="0" err="1"/>
              <a:t>ions</a:t>
            </a:r>
            <a:r>
              <a:rPr lang="it-IT" baseline="0" dirty="0"/>
              <a:t>, </a:t>
            </a:r>
            <a:r>
              <a:rPr lang="it-IT" baseline="0" dirty="0" err="1"/>
              <a:t>giving</a:t>
            </a:r>
            <a:r>
              <a:rPr lang="it-IT" baseline="0" dirty="0"/>
              <a:t> the </a:t>
            </a:r>
            <a:r>
              <a:rPr lang="it-IT" baseline="0" dirty="0" err="1"/>
              <a:t>possibility</a:t>
            </a:r>
            <a:r>
              <a:rPr lang="it-IT" baseline="0" dirty="0"/>
              <a:t> to exploit </a:t>
            </a:r>
            <a:r>
              <a:rPr lang="it-IT" baseline="0" dirty="0" err="1"/>
              <a:t>all</a:t>
            </a:r>
            <a:r>
              <a:rPr lang="it-IT" baseline="0" dirty="0"/>
              <a:t> the </a:t>
            </a:r>
            <a:r>
              <a:rPr lang="it-IT" baseline="0" dirty="0" err="1"/>
              <a:t>deposition</a:t>
            </a:r>
            <a:r>
              <a:rPr lang="it-IT" baseline="0" dirty="0"/>
              <a:t> </a:t>
            </a:r>
            <a:r>
              <a:rPr lang="it-IT" baseline="0" dirty="0" err="1"/>
              <a:t>tecqniques</a:t>
            </a:r>
            <a:r>
              <a:rPr lang="it-IT" baseline="0" dirty="0"/>
              <a:t> </a:t>
            </a:r>
            <a:r>
              <a:rPr lang="it-IT" baseline="0" dirty="0" err="1"/>
              <a:t>already</a:t>
            </a:r>
            <a:r>
              <a:rPr lang="it-IT" baseline="0" dirty="0"/>
              <a:t> </a:t>
            </a:r>
            <a:r>
              <a:rPr lang="it-IT" baseline="0" dirty="0" err="1"/>
              <a:t>used</a:t>
            </a:r>
            <a:r>
              <a:rPr lang="it-IT" baseline="0" dirty="0"/>
              <a:t> for </a:t>
            </a:r>
            <a:r>
              <a:rPr lang="it-IT" baseline="0" dirty="0" err="1"/>
              <a:t>organics</a:t>
            </a:r>
            <a:r>
              <a:rPr lang="it-IT" baseline="0" dirty="0"/>
              <a:t> , with a </a:t>
            </a:r>
            <a:r>
              <a:rPr lang="it-IT" baseline="0" dirty="0" err="1"/>
              <a:t>spectrally</a:t>
            </a:r>
            <a:r>
              <a:rPr lang="it-IT" baseline="0" dirty="0"/>
              <a:t> </a:t>
            </a:r>
            <a:r>
              <a:rPr lang="it-IT" baseline="0" dirty="0" err="1"/>
              <a:t>tunable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 and </a:t>
            </a:r>
            <a:r>
              <a:rPr lang="it-IT" baseline="0" dirty="0" err="1"/>
              <a:t>very</a:t>
            </a:r>
            <a:r>
              <a:rPr lang="it-IT" baseline="0" dirty="0"/>
              <a:t> high </a:t>
            </a:r>
            <a:r>
              <a:rPr lang="it-IT" baseline="0" dirty="0" err="1"/>
              <a:t>charge</a:t>
            </a:r>
            <a:r>
              <a:rPr lang="it-IT" baseline="0" dirty="0"/>
              <a:t> </a:t>
            </a:r>
            <a:r>
              <a:rPr lang="it-IT" baseline="0" dirty="0" err="1"/>
              <a:t>carriers</a:t>
            </a:r>
            <a:r>
              <a:rPr lang="it-IT" baseline="0" dirty="0"/>
              <a:t> </a:t>
            </a:r>
            <a:r>
              <a:rPr lang="it-IT" baseline="0" dirty="0" err="1"/>
              <a:t>mobilities</a:t>
            </a:r>
            <a:r>
              <a:rPr lang="it-IT" baseline="0" dirty="0"/>
              <a:t>. </a:t>
            </a:r>
            <a:r>
              <a:rPr lang="it-IT" baseline="0" dirty="0" err="1"/>
              <a:t>These</a:t>
            </a:r>
            <a:r>
              <a:rPr lang="it-IT" baseline="0" dirty="0"/>
              <a:t> features plus an </a:t>
            </a:r>
            <a:r>
              <a:rPr lang="it-IT" baseline="0" dirty="0" err="1"/>
              <a:t>excellent</a:t>
            </a:r>
            <a:r>
              <a:rPr lang="it-IT" baseline="0" dirty="0"/>
              <a:t> </a:t>
            </a:r>
            <a:r>
              <a:rPr lang="it-IT" baseline="0" dirty="0" err="1"/>
              <a:t>thermal</a:t>
            </a:r>
            <a:r>
              <a:rPr lang="it-IT" baseline="0" dirty="0"/>
              <a:t> </a:t>
            </a:r>
            <a:r>
              <a:rPr lang="it-IT" baseline="0" dirty="0" err="1"/>
              <a:t>resistance</a:t>
            </a:r>
            <a:r>
              <a:rPr lang="it-IT" baseline="0" dirty="0"/>
              <a:t> make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materials</a:t>
            </a:r>
            <a:r>
              <a:rPr lang="it-IT" baseline="0" dirty="0"/>
              <a:t> a </a:t>
            </a:r>
            <a:r>
              <a:rPr lang="it-IT" baseline="0" dirty="0" err="1"/>
              <a:t>good</a:t>
            </a:r>
            <a:r>
              <a:rPr lang="it-IT" baseline="0" dirty="0"/>
              <a:t> candidate for the </a:t>
            </a:r>
            <a:r>
              <a:rPr lang="it-IT" baseline="0" dirty="0" err="1"/>
              <a:t>active</a:t>
            </a:r>
            <a:r>
              <a:rPr lang="it-IT" baseline="0" dirty="0"/>
              <a:t> </a:t>
            </a:r>
            <a:r>
              <a:rPr lang="it-IT" baseline="0" dirty="0" err="1"/>
              <a:t>alyer</a:t>
            </a:r>
            <a:r>
              <a:rPr lang="it-IT" baseline="0" dirty="0"/>
              <a:t> of an </a:t>
            </a:r>
            <a:r>
              <a:rPr lang="it-IT" baseline="0" dirty="0" err="1"/>
              <a:t>electrically</a:t>
            </a:r>
            <a:r>
              <a:rPr lang="it-IT" baseline="0" dirty="0"/>
              <a:t> </a:t>
            </a:r>
            <a:r>
              <a:rPr lang="it-IT" baseline="0" dirty="0" err="1"/>
              <a:t>pumped</a:t>
            </a:r>
            <a:r>
              <a:rPr lang="it-IT" baseline="0" dirty="0"/>
              <a:t> laser. </a:t>
            </a:r>
            <a:r>
              <a:rPr lang="it-IT" baseline="0" dirty="0" err="1"/>
              <a:t>Indeed</a:t>
            </a:r>
            <a:r>
              <a:rPr lang="it-IT" baseline="0" dirty="0"/>
              <a:t> </a:t>
            </a:r>
            <a:r>
              <a:rPr lang="it-IT" baseline="0" dirty="0" err="1"/>
              <a:t>coherent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 from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structures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already</a:t>
            </a:r>
            <a:r>
              <a:rPr lang="it-IT" baseline="0" dirty="0"/>
              <a:t> </a:t>
            </a:r>
            <a:r>
              <a:rPr lang="it-IT" baseline="0" dirty="0" err="1"/>
              <a:t>measured</a:t>
            </a:r>
            <a:r>
              <a:rPr lang="it-IT" baseline="0" dirty="0"/>
              <a:t> by </a:t>
            </a:r>
            <a:r>
              <a:rPr lang="it-IT" baseline="0" dirty="0" err="1"/>
              <a:t>optical</a:t>
            </a:r>
            <a:r>
              <a:rPr lang="it-IT" baseline="0" dirty="0"/>
              <a:t> </a:t>
            </a:r>
            <a:r>
              <a:rPr lang="it-IT" baseline="0" dirty="0" err="1"/>
              <a:t>excitation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54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30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drawback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materials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they</a:t>
            </a:r>
            <a:r>
              <a:rPr lang="it-IT" baseline="0" dirty="0"/>
              <a:t> </a:t>
            </a:r>
            <a:r>
              <a:rPr lang="it-IT" baseline="0" dirty="0" err="1"/>
              <a:t>have</a:t>
            </a:r>
            <a:r>
              <a:rPr lang="it-IT" baseline="0" dirty="0"/>
              <a:t> </a:t>
            </a:r>
            <a:r>
              <a:rPr lang="it-IT" baseline="0" dirty="0" err="1"/>
              <a:t>reached</a:t>
            </a:r>
            <a:r>
              <a:rPr lang="it-IT" baseline="0" dirty="0"/>
              <a:t> high performance </a:t>
            </a:r>
            <a:r>
              <a:rPr lang="it-IT" baseline="0" dirty="0" err="1"/>
              <a:t>only</a:t>
            </a:r>
            <a:r>
              <a:rPr lang="it-IT" baseline="0" dirty="0"/>
              <a:t> </a:t>
            </a:r>
            <a:r>
              <a:rPr lang="it-IT" baseline="0" dirty="0" err="1"/>
              <a:t>depositing</a:t>
            </a:r>
            <a:r>
              <a:rPr lang="it-IT" baseline="0" dirty="0"/>
              <a:t> </a:t>
            </a:r>
            <a:r>
              <a:rPr lang="it-IT" baseline="0" dirty="0" err="1"/>
              <a:t>them</a:t>
            </a:r>
            <a:r>
              <a:rPr lang="it-IT" baseline="0" dirty="0"/>
              <a:t> with </a:t>
            </a:r>
            <a:r>
              <a:rPr lang="it-IT" baseline="0" dirty="0" err="1"/>
              <a:t>wet</a:t>
            </a:r>
            <a:r>
              <a:rPr lang="it-IT" baseline="0" dirty="0"/>
              <a:t> </a:t>
            </a:r>
            <a:r>
              <a:rPr lang="it-IT" baseline="0" dirty="0" err="1"/>
              <a:t>techniques</a:t>
            </a:r>
            <a:r>
              <a:rPr lang="it-IT" baseline="0" dirty="0"/>
              <a:t>, </a:t>
            </a:r>
            <a:r>
              <a:rPr lang="it-IT" baseline="0" dirty="0" err="1"/>
              <a:t>which</a:t>
            </a:r>
            <a:r>
              <a:rPr lang="it-IT" baseline="0" dirty="0"/>
              <a:t> can </a:t>
            </a:r>
            <a:r>
              <a:rPr lang="it-IT" baseline="0" dirty="0" err="1"/>
              <a:t>damage</a:t>
            </a:r>
            <a:r>
              <a:rPr lang="it-IT" baseline="0" dirty="0"/>
              <a:t> the </a:t>
            </a:r>
            <a:r>
              <a:rPr lang="it-IT" baseline="0" dirty="0" err="1"/>
              <a:t>underlying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layers</a:t>
            </a:r>
            <a:r>
              <a:rPr lang="it-IT" baseline="0" dirty="0"/>
              <a:t> and </a:t>
            </a:r>
            <a:r>
              <a:rPr lang="it-IT" baseline="0" dirty="0" err="1"/>
              <a:t>withot</a:t>
            </a:r>
            <a:r>
              <a:rPr lang="it-IT" baseline="0" dirty="0"/>
              <a:t> a fine </a:t>
            </a:r>
            <a:r>
              <a:rPr lang="it-IT" baseline="0" dirty="0" err="1"/>
              <a:t>thickness</a:t>
            </a:r>
            <a:r>
              <a:rPr lang="it-IT" baseline="0" dirty="0"/>
              <a:t> control. </a:t>
            </a:r>
            <a:r>
              <a:rPr lang="it-IT" baseline="0" dirty="0" err="1"/>
              <a:t>Then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wanted</a:t>
            </a:r>
            <a:r>
              <a:rPr lang="it-IT" baseline="0" dirty="0"/>
              <a:t> to </a:t>
            </a:r>
            <a:r>
              <a:rPr lang="it-IT" baseline="0" dirty="0" err="1"/>
              <a:t>optimize</a:t>
            </a:r>
            <a:r>
              <a:rPr lang="it-IT" baseline="0" dirty="0"/>
              <a:t> the </a:t>
            </a:r>
            <a:r>
              <a:rPr lang="it-IT" baseline="0" dirty="0" err="1"/>
              <a:t>deposition</a:t>
            </a:r>
            <a:r>
              <a:rPr lang="it-IT" baseline="0" dirty="0"/>
              <a:t> </a:t>
            </a:r>
            <a:r>
              <a:rPr lang="it-IT" baseline="0" dirty="0" err="1"/>
              <a:t>also</a:t>
            </a:r>
            <a:r>
              <a:rPr lang="it-IT" baseline="0" dirty="0"/>
              <a:t> by </a:t>
            </a:r>
            <a:r>
              <a:rPr lang="it-IT" baseline="0" dirty="0" err="1"/>
              <a:t>thermally</a:t>
            </a:r>
            <a:r>
              <a:rPr lang="it-IT" baseline="0" dirty="0"/>
              <a:t> </a:t>
            </a:r>
            <a:r>
              <a:rPr lang="it-IT" baseline="0" dirty="0" err="1"/>
              <a:t>evaporating</a:t>
            </a:r>
            <a:r>
              <a:rPr lang="it-IT" baseline="0" dirty="0"/>
              <a:t> </a:t>
            </a:r>
            <a:r>
              <a:rPr lang="it-IT" baseline="0" dirty="0" err="1"/>
              <a:t>two</a:t>
            </a:r>
            <a:r>
              <a:rPr lang="it-IT" baseline="0" dirty="0"/>
              <a:t> </a:t>
            </a:r>
            <a:r>
              <a:rPr lang="it-IT" baseline="0" dirty="0" err="1"/>
              <a:t>precursors</a:t>
            </a:r>
            <a:r>
              <a:rPr lang="it-IT" baseline="0" dirty="0"/>
              <a:t>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formed</a:t>
            </a:r>
            <a:r>
              <a:rPr lang="it-IT" baseline="0" dirty="0"/>
              <a:t> the perovskite film </a:t>
            </a:r>
            <a:r>
              <a:rPr lang="it-IT" baseline="0" dirty="0" err="1"/>
              <a:t>directly</a:t>
            </a:r>
            <a:r>
              <a:rPr lang="it-IT" baseline="0" dirty="0"/>
              <a:t> on the </a:t>
            </a:r>
            <a:r>
              <a:rPr lang="it-IT" baseline="0" dirty="0" err="1"/>
              <a:t>substrate</a:t>
            </a:r>
            <a:r>
              <a:rPr lang="it-IT" baseline="0" dirty="0"/>
              <a:t>. In </a:t>
            </a:r>
            <a:r>
              <a:rPr lang="it-IT" baseline="0" dirty="0" err="1"/>
              <a:t>this</a:t>
            </a:r>
            <a:r>
              <a:rPr lang="it-IT" baseline="0" dirty="0"/>
              <a:t> way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fabricated</a:t>
            </a:r>
            <a:r>
              <a:rPr lang="it-IT" baseline="0" dirty="0"/>
              <a:t> the first </a:t>
            </a:r>
            <a:r>
              <a:rPr lang="it-IT" baseline="0" dirty="0" err="1"/>
              <a:t>fully</a:t>
            </a:r>
            <a:r>
              <a:rPr lang="it-IT" baseline="0" dirty="0"/>
              <a:t> </a:t>
            </a:r>
            <a:r>
              <a:rPr lang="it-IT" baseline="0" dirty="0" err="1"/>
              <a:t>evaporated</a:t>
            </a:r>
            <a:r>
              <a:rPr lang="it-IT" baseline="0" dirty="0"/>
              <a:t> </a:t>
            </a:r>
            <a:r>
              <a:rPr lang="it-IT" baseline="0" dirty="0" err="1"/>
              <a:t>hybrid</a:t>
            </a:r>
            <a:r>
              <a:rPr lang="it-IT" baseline="0" dirty="0"/>
              <a:t> perovskite LED </a:t>
            </a:r>
            <a:r>
              <a:rPr lang="it-IT" baseline="0" dirty="0" err="1"/>
              <a:t>achieving</a:t>
            </a:r>
            <a:r>
              <a:rPr lang="it-IT" baseline="0" dirty="0"/>
              <a:t> an </a:t>
            </a:r>
            <a:r>
              <a:rPr lang="it-IT" baseline="0" dirty="0" err="1"/>
              <a:t>optimal</a:t>
            </a:r>
            <a:r>
              <a:rPr lang="it-IT" baseline="0" dirty="0"/>
              <a:t> perovskite film with </a:t>
            </a:r>
            <a:r>
              <a:rPr lang="it-IT" baseline="0" dirty="0" err="1"/>
              <a:t>good</a:t>
            </a:r>
            <a:r>
              <a:rPr lang="it-IT" baseline="0" dirty="0"/>
              <a:t> </a:t>
            </a:r>
            <a:r>
              <a:rPr lang="it-IT" baseline="0" dirty="0" err="1"/>
              <a:t>cristallinity</a:t>
            </a:r>
            <a:r>
              <a:rPr lang="it-IT" baseline="0" dirty="0"/>
              <a:t> and </a:t>
            </a:r>
            <a:r>
              <a:rPr lang="it-IT" baseline="0" dirty="0" err="1"/>
              <a:t>homogeneity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57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070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32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21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First</a:t>
            </a:r>
            <a:r>
              <a:rPr lang="it-IT" baseline="0" dirty="0"/>
              <a:t> </a:t>
            </a:r>
            <a:r>
              <a:rPr lang="it-IT" baseline="0" dirty="0" err="1"/>
              <a:t>element</a:t>
            </a:r>
            <a:r>
              <a:rPr lang="it-IT" baseline="0" dirty="0"/>
              <a:t>: </a:t>
            </a:r>
            <a:r>
              <a:rPr lang="it-IT" baseline="0" dirty="0" err="1"/>
              <a:t>microcavity</a:t>
            </a:r>
            <a:r>
              <a:rPr lang="it-IT" baseline="0" dirty="0"/>
              <a:t>-&gt;</a:t>
            </a:r>
            <a:r>
              <a:rPr lang="it-IT" baseline="0" dirty="0" err="1"/>
              <a:t>optical</a:t>
            </a:r>
            <a:r>
              <a:rPr lang="it-IT" baseline="0" dirty="0"/>
              <a:t> </a:t>
            </a:r>
            <a:r>
              <a:rPr lang="it-IT" baseline="0" dirty="0" err="1"/>
              <a:t>resonator</a:t>
            </a:r>
            <a:r>
              <a:rPr lang="it-IT" baseline="0" dirty="0"/>
              <a:t> to confine </a:t>
            </a:r>
            <a:r>
              <a:rPr lang="it-IT" baseline="0" dirty="0" err="1"/>
              <a:t>photons</a:t>
            </a:r>
            <a:r>
              <a:rPr lang="it-IT" baseline="0" dirty="0"/>
              <a:t>-&gt; </a:t>
            </a:r>
            <a:r>
              <a:rPr lang="it-IT" baseline="0" dirty="0" err="1"/>
              <a:t>mirrors</a:t>
            </a:r>
            <a:r>
              <a:rPr lang="it-IT" baseline="0" dirty="0"/>
              <a:t> made of </a:t>
            </a:r>
            <a:r>
              <a:rPr lang="it-IT" baseline="0" dirty="0" err="1"/>
              <a:t>metals</a:t>
            </a:r>
            <a:r>
              <a:rPr lang="it-IT" baseline="0" dirty="0"/>
              <a:t> or </a:t>
            </a:r>
            <a:r>
              <a:rPr lang="it-IT" baseline="0" dirty="0" err="1"/>
              <a:t>dielectric</a:t>
            </a:r>
            <a:r>
              <a:rPr lang="it-IT" baseline="0" dirty="0"/>
              <a:t> </a:t>
            </a:r>
            <a:r>
              <a:rPr lang="it-IT" baseline="0" dirty="0" err="1"/>
              <a:t>periodic</a:t>
            </a:r>
            <a:r>
              <a:rPr lang="it-IT" baseline="0" dirty="0"/>
              <a:t> </a:t>
            </a:r>
            <a:r>
              <a:rPr lang="it-IT" baseline="0" dirty="0" err="1"/>
              <a:t>structure</a:t>
            </a:r>
            <a:r>
              <a:rPr lang="it-IT" baseline="0" dirty="0"/>
              <a:t> </a:t>
            </a:r>
            <a:r>
              <a:rPr lang="it-IT" baseline="0" dirty="0" err="1"/>
              <a:t>exploiting</a:t>
            </a:r>
            <a:r>
              <a:rPr lang="it-IT" baseline="0" dirty="0"/>
              <a:t> </a:t>
            </a:r>
            <a:r>
              <a:rPr lang="it-IT" baseline="0" dirty="0" err="1"/>
              <a:t>diffraction</a:t>
            </a: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Here the Q-</a:t>
            </a:r>
            <a:r>
              <a:rPr lang="it-IT" baseline="0" dirty="0" err="1"/>
              <a:t>factor</a:t>
            </a:r>
            <a:r>
              <a:rPr lang="it-IT" baseline="0" dirty="0"/>
              <a:t> of the </a:t>
            </a:r>
            <a:r>
              <a:rPr lang="it-IT" baseline="0" dirty="0" err="1"/>
              <a:t>cavity</a:t>
            </a:r>
            <a:r>
              <a:rPr lang="it-IT" baseline="0" dirty="0"/>
              <a:t> </a:t>
            </a:r>
            <a:r>
              <a:rPr lang="it-IT" baseline="0" dirty="0" err="1"/>
              <a:t>plays</a:t>
            </a:r>
            <a:r>
              <a:rPr lang="it-IT" baseline="0" dirty="0"/>
              <a:t> a </a:t>
            </a:r>
            <a:r>
              <a:rPr lang="it-IT" baseline="0" dirty="0" err="1"/>
              <a:t>fundamental</a:t>
            </a:r>
            <a:r>
              <a:rPr lang="it-IT" baseline="0" dirty="0"/>
              <a:t> </a:t>
            </a:r>
            <a:r>
              <a:rPr lang="it-IT" baseline="0" dirty="0" err="1"/>
              <a:t>role</a:t>
            </a:r>
            <a:r>
              <a:rPr lang="it-IT" baseline="0" dirty="0"/>
              <a:t>: </a:t>
            </a:r>
            <a:r>
              <a:rPr lang="it-IT" baseline="0" dirty="0" err="1"/>
              <a:t>defined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the ratio </a:t>
            </a:r>
            <a:r>
              <a:rPr lang="it-IT" baseline="0" dirty="0" err="1"/>
              <a:t>between</a:t>
            </a:r>
            <a:r>
              <a:rPr lang="it-IT" baseline="0" dirty="0"/>
              <a:t> the </a:t>
            </a:r>
            <a:r>
              <a:rPr lang="it-IT" baseline="0" dirty="0" err="1"/>
              <a:t>resonant</a:t>
            </a:r>
            <a:r>
              <a:rPr lang="it-IT" baseline="0" dirty="0"/>
              <a:t> mode </a:t>
            </a:r>
            <a:r>
              <a:rPr lang="it-IT" baseline="0" dirty="0" err="1"/>
              <a:t>splitting</a:t>
            </a:r>
            <a:r>
              <a:rPr lang="it-IT" baseline="0" dirty="0"/>
              <a:t> and the </a:t>
            </a:r>
            <a:r>
              <a:rPr lang="it-IT" baseline="0" dirty="0" err="1"/>
              <a:t>linewdth</a:t>
            </a:r>
            <a:r>
              <a:rPr lang="it-IT" baseline="0" dirty="0"/>
              <a:t> of the </a:t>
            </a:r>
            <a:r>
              <a:rPr lang="it-IT" baseline="0" dirty="0" err="1"/>
              <a:t>spectral</a:t>
            </a:r>
            <a:r>
              <a:rPr lang="it-IT" baseline="0" dirty="0"/>
              <a:t> </a:t>
            </a:r>
            <a:r>
              <a:rPr lang="it-IT" baseline="0" dirty="0" err="1"/>
              <a:t>density</a:t>
            </a:r>
            <a:r>
              <a:rPr lang="it-IT" baseline="0" dirty="0"/>
              <a:t> (</a:t>
            </a:r>
            <a:r>
              <a:rPr lang="it-IT" baseline="0" dirty="0" err="1"/>
              <a:t>dephasing</a:t>
            </a:r>
            <a:r>
              <a:rPr lang="it-IT" baseline="0" dirty="0"/>
              <a:t> rate): high Q </a:t>
            </a:r>
            <a:r>
              <a:rPr lang="it-IT" baseline="0" dirty="0" err="1"/>
              <a:t>means</a:t>
            </a:r>
            <a:r>
              <a:rPr lang="it-IT" baseline="0" dirty="0"/>
              <a:t> low </a:t>
            </a:r>
            <a:r>
              <a:rPr lang="it-IT" baseline="0" dirty="0" err="1"/>
              <a:t>loss</a:t>
            </a:r>
            <a:r>
              <a:rPr lang="it-IT" baseline="0" dirty="0"/>
              <a:t> rate, </a:t>
            </a:r>
            <a:r>
              <a:rPr lang="it-IT" baseline="0" dirty="0" err="1"/>
              <a:t>photons</a:t>
            </a:r>
            <a:r>
              <a:rPr lang="it-IT" baseline="0" dirty="0"/>
              <a:t> </a:t>
            </a:r>
            <a:r>
              <a:rPr lang="it-IT" baseline="0" dirty="0" err="1"/>
              <a:t>better</a:t>
            </a:r>
            <a:r>
              <a:rPr lang="it-IT" baseline="0" dirty="0"/>
              <a:t> </a:t>
            </a:r>
            <a:r>
              <a:rPr lang="it-IT" baseline="0" dirty="0" err="1"/>
              <a:t>confined</a:t>
            </a:r>
            <a:r>
              <a:rPr lang="it-IT" baseline="0" dirty="0"/>
              <a:t>.</a:t>
            </a:r>
          </a:p>
          <a:p>
            <a:r>
              <a:rPr lang="it-IT" baseline="0" dirty="0"/>
              <a:t>Second </a:t>
            </a:r>
            <a:r>
              <a:rPr lang="it-IT" baseline="0" dirty="0" err="1"/>
              <a:t>element</a:t>
            </a:r>
            <a:r>
              <a:rPr lang="it-IT" baseline="0" dirty="0"/>
              <a:t>-&gt; </a:t>
            </a:r>
            <a:r>
              <a:rPr lang="it-IT" baseline="0" dirty="0" err="1"/>
              <a:t>exciton</a:t>
            </a:r>
            <a:r>
              <a:rPr lang="it-IT" baseline="0" dirty="0"/>
              <a:t>, electron in an </a:t>
            </a:r>
            <a:r>
              <a:rPr lang="it-IT" baseline="0" dirty="0" err="1"/>
              <a:t>excited</a:t>
            </a:r>
            <a:r>
              <a:rPr lang="it-IT" baseline="0" dirty="0"/>
              <a:t> state </a:t>
            </a:r>
            <a:r>
              <a:rPr lang="it-IT" baseline="0" dirty="0" err="1"/>
              <a:t>bound</a:t>
            </a:r>
            <a:r>
              <a:rPr lang="it-IT" baseline="0" dirty="0"/>
              <a:t> to a </a:t>
            </a:r>
            <a:r>
              <a:rPr lang="it-IT" baseline="0" dirty="0" err="1"/>
              <a:t>hole</a:t>
            </a:r>
            <a:r>
              <a:rPr lang="it-IT" baseline="0" dirty="0"/>
              <a:t> in the </a:t>
            </a:r>
            <a:r>
              <a:rPr lang="it-IT" baseline="0" dirty="0" err="1"/>
              <a:t>fundamental</a:t>
            </a:r>
            <a:r>
              <a:rPr lang="it-IT" baseline="0" dirty="0"/>
              <a:t> one-&gt;</a:t>
            </a:r>
            <a:r>
              <a:rPr lang="it-IT" baseline="0" dirty="0" err="1"/>
              <a:t>formed</a:t>
            </a:r>
            <a:r>
              <a:rPr lang="it-IT" baseline="0" dirty="0"/>
              <a:t> in </a:t>
            </a:r>
            <a:r>
              <a:rPr lang="it-IT" baseline="0" dirty="0" err="1"/>
              <a:t>OLEDs</a:t>
            </a:r>
            <a:r>
              <a:rPr lang="it-IT" baseline="0" dirty="0"/>
              <a:t> by </a:t>
            </a:r>
            <a:r>
              <a:rPr lang="it-IT" baseline="0" dirty="0" err="1"/>
              <a:t>injecting</a:t>
            </a:r>
            <a:r>
              <a:rPr lang="it-IT" baseline="0" dirty="0"/>
              <a:t> </a:t>
            </a:r>
            <a:r>
              <a:rPr lang="it-IT" baseline="0" dirty="0" err="1"/>
              <a:t>carriers</a:t>
            </a:r>
            <a:r>
              <a:rPr lang="it-IT" baseline="0" dirty="0"/>
              <a:t> from the </a:t>
            </a:r>
            <a:r>
              <a:rPr lang="it-IT" baseline="0" dirty="0" err="1"/>
              <a:t>electrodes</a:t>
            </a:r>
            <a:r>
              <a:rPr lang="it-IT" baseline="0" dirty="0"/>
              <a:t> to the </a:t>
            </a:r>
            <a:r>
              <a:rPr lang="it-IT" baseline="0" dirty="0" err="1"/>
              <a:t>acive</a:t>
            </a:r>
            <a:r>
              <a:rPr lang="it-IT" baseline="0" dirty="0"/>
              <a:t> </a:t>
            </a:r>
            <a:r>
              <a:rPr lang="it-IT" baseline="0" dirty="0" err="1"/>
              <a:t>layer</a:t>
            </a:r>
            <a:r>
              <a:rPr lang="it-IT" baseline="0" dirty="0"/>
              <a:t>. The </a:t>
            </a:r>
            <a:r>
              <a:rPr lang="it-IT" baseline="0" dirty="0" err="1"/>
              <a:t>dephasign</a:t>
            </a:r>
            <a:r>
              <a:rPr lang="it-IT" baseline="0" dirty="0"/>
              <a:t> rate of a </a:t>
            </a:r>
            <a:r>
              <a:rPr lang="it-IT" baseline="0" dirty="0" err="1"/>
              <a:t>molecule</a:t>
            </a:r>
            <a:r>
              <a:rPr lang="it-IT" baseline="0" dirty="0"/>
              <a:t> </a:t>
            </a:r>
            <a:r>
              <a:rPr lang="it-IT" baseline="0" dirty="0" err="1"/>
              <a:t>depends</a:t>
            </a:r>
            <a:r>
              <a:rPr lang="it-IT" baseline="0" dirty="0"/>
              <a:t> on a </a:t>
            </a:r>
            <a:r>
              <a:rPr lang="it-IT" baseline="0" dirty="0" err="1"/>
              <a:t>lot</a:t>
            </a:r>
            <a:r>
              <a:rPr lang="it-IT" baseline="0" dirty="0"/>
              <a:t> of </a:t>
            </a:r>
            <a:r>
              <a:rPr lang="it-IT" baseline="0" dirty="0" err="1"/>
              <a:t>factors</a:t>
            </a:r>
            <a:r>
              <a:rPr lang="it-IT" baseline="0" dirty="0"/>
              <a:t> </a:t>
            </a:r>
            <a:r>
              <a:rPr lang="it-IT" baseline="0" dirty="0" err="1"/>
              <a:t>but</a:t>
            </a:r>
            <a:r>
              <a:rPr lang="it-IT" baseline="0" dirty="0"/>
              <a:t> in general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dependent</a:t>
            </a:r>
            <a:r>
              <a:rPr lang="it-IT" baseline="0" dirty="0"/>
              <a:t> to the radiative and non radiative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pathways</a:t>
            </a: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84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err="1"/>
              <a:t>Interaction</a:t>
            </a:r>
            <a:r>
              <a:rPr lang="it-IT" baseline="0" dirty="0"/>
              <a:t>-&gt;</a:t>
            </a:r>
            <a:r>
              <a:rPr lang="it-IT" baseline="0" dirty="0" err="1"/>
              <a:t>these</a:t>
            </a:r>
            <a:r>
              <a:rPr lang="it-IT" baseline="0" dirty="0"/>
              <a:t> 2 </a:t>
            </a:r>
            <a:r>
              <a:rPr lang="it-IT" baseline="0" dirty="0" err="1"/>
              <a:t>structure</a:t>
            </a:r>
            <a:r>
              <a:rPr lang="it-IT" baseline="0" dirty="0"/>
              <a:t> can be </a:t>
            </a:r>
            <a:r>
              <a:rPr lang="it-IT" baseline="0" dirty="0" err="1"/>
              <a:t>easily</a:t>
            </a:r>
            <a:r>
              <a:rPr lang="it-IT" baseline="0" dirty="0"/>
              <a:t> </a:t>
            </a:r>
            <a:r>
              <a:rPr lang="it-IT" baseline="0" dirty="0" err="1"/>
              <a:t>integrated</a:t>
            </a:r>
            <a:r>
              <a:rPr lang="it-IT" baseline="0" dirty="0"/>
              <a:t>-&gt;the </a:t>
            </a:r>
            <a:r>
              <a:rPr lang="it-IT" baseline="0" dirty="0" err="1"/>
              <a:t>interaction</a:t>
            </a:r>
            <a:r>
              <a:rPr lang="it-IT" baseline="0" dirty="0"/>
              <a:t> </a:t>
            </a:r>
            <a:r>
              <a:rPr lang="it-IT" baseline="0" dirty="0" err="1"/>
              <a:t>condition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controlled</a:t>
            </a:r>
            <a:r>
              <a:rPr lang="it-IT" baseline="0" dirty="0"/>
              <a:t> by 3 </a:t>
            </a:r>
            <a:r>
              <a:rPr lang="it-IT" baseline="0" dirty="0" err="1"/>
              <a:t>main</a:t>
            </a:r>
            <a:r>
              <a:rPr lang="it-IT" baseline="0" dirty="0"/>
              <a:t> </a:t>
            </a:r>
            <a:r>
              <a:rPr lang="it-IT" baseline="0" dirty="0" err="1"/>
              <a:t>parameters</a:t>
            </a:r>
            <a:r>
              <a:rPr lang="it-IT" baseline="0" dirty="0"/>
              <a:t>: </a:t>
            </a:r>
            <a:r>
              <a:rPr lang="it-IT" baseline="0" dirty="0" err="1"/>
              <a:t>dephasing</a:t>
            </a:r>
            <a:r>
              <a:rPr lang="it-IT" baseline="0" dirty="0"/>
              <a:t> </a:t>
            </a:r>
            <a:r>
              <a:rPr lang="it-IT" baseline="0" dirty="0" err="1"/>
              <a:t>rates</a:t>
            </a:r>
            <a:r>
              <a:rPr lang="it-IT" baseline="0" dirty="0"/>
              <a:t> and </a:t>
            </a:r>
            <a:r>
              <a:rPr lang="it-IT" baseline="0" dirty="0" err="1"/>
              <a:t>rabi</a:t>
            </a:r>
            <a:r>
              <a:rPr lang="it-IT" baseline="0" dirty="0"/>
              <a:t> </a:t>
            </a:r>
            <a:r>
              <a:rPr lang="it-IT" baseline="0" dirty="0" err="1"/>
              <a:t>frequency</a:t>
            </a:r>
            <a:endParaRPr lang="it-IT" baseline="0" dirty="0"/>
          </a:p>
          <a:p>
            <a:r>
              <a:rPr lang="it-IT" baseline="0" dirty="0"/>
              <a:t>In the quantum </a:t>
            </a:r>
            <a:r>
              <a:rPr lang="it-IT" baseline="0" dirty="0" err="1"/>
              <a:t>picture</a:t>
            </a:r>
            <a:r>
              <a:rPr lang="it-IT" baseline="0" dirty="0"/>
              <a:t> the system can be </a:t>
            </a:r>
            <a:r>
              <a:rPr lang="it-IT" baseline="0" dirty="0" err="1"/>
              <a:t>described</a:t>
            </a:r>
            <a:r>
              <a:rPr lang="it-IT" baseline="0" dirty="0"/>
              <a:t> by the </a:t>
            </a:r>
            <a:r>
              <a:rPr lang="it-IT" baseline="0" dirty="0" err="1"/>
              <a:t>Jaynes</a:t>
            </a:r>
            <a:r>
              <a:rPr lang="it-IT" baseline="0" dirty="0"/>
              <a:t> </a:t>
            </a:r>
            <a:r>
              <a:rPr lang="it-IT" baseline="0" dirty="0" err="1"/>
              <a:t>cummings</a:t>
            </a:r>
            <a:r>
              <a:rPr lang="it-IT" baseline="0" dirty="0"/>
              <a:t> </a:t>
            </a:r>
            <a:r>
              <a:rPr lang="it-IT" baseline="0" dirty="0" err="1"/>
              <a:t>hamiltonian</a:t>
            </a:r>
            <a:r>
              <a:rPr lang="it-IT" baseline="0" dirty="0"/>
              <a:t> </a:t>
            </a:r>
            <a:r>
              <a:rPr lang="it-IT" baseline="0" dirty="0" err="1"/>
              <a:t>where</a:t>
            </a:r>
            <a:r>
              <a:rPr lang="it-IT" baseline="0" dirty="0"/>
              <a:t>…</a:t>
            </a:r>
            <a:r>
              <a:rPr lang="it-IT" baseline="0" dirty="0" err="1"/>
              <a:t>complex</a:t>
            </a:r>
            <a:r>
              <a:rPr lang="it-IT" baseline="0" dirty="0"/>
              <a:t> </a:t>
            </a:r>
            <a:r>
              <a:rPr lang="it-IT" baseline="0" dirty="0" err="1"/>
              <a:t>frequecies</a:t>
            </a:r>
            <a:r>
              <a:rPr lang="it-IT" baseline="0" dirty="0"/>
              <a:t> and </a:t>
            </a:r>
            <a:r>
              <a:rPr lang="it-IT" baseline="0" dirty="0" err="1"/>
              <a:t>operators</a:t>
            </a:r>
            <a:endParaRPr lang="it-IT" baseline="0" dirty="0"/>
          </a:p>
          <a:p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an </a:t>
            </a:r>
            <a:r>
              <a:rPr lang="it-IT" baseline="0" dirty="0" err="1"/>
              <a:t>analogous</a:t>
            </a:r>
            <a:r>
              <a:rPr lang="it-IT" baseline="0" dirty="0"/>
              <a:t> in the </a:t>
            </a:r>
            <a:r>
              <a:rPr lang="it-IT" baseline="0" dirty="0" err="1"/>
              <a:t>classical</a:t>
            </a:r>
            <a:r>
              <a:rPr lang="it-IT" baseline="0" dirty="0"/>
              <a:t> world: </a:t>
            </a:r>
            <a:r>
              <a:rPr lang="it-IT" baseline="0" dirty="0" err="1"/>
              <a:t>coupled</a:t>
            </a:r>
            <a:r>
              <a:rPr lang="it-IT" baseline="0" dirty="0"/>
              <a:t> </a:t>
            </a:r>
            <a:r>
              <a:rPr lang="it-IT" baseline="0" dirty="0" err="1"/>
              <a:t>harmonic</a:t>
            </a:r>
            <a:r>
              <a:rPr lang="it-IT" baseline="0" dirty="0"/>
              <a:t> </a:t>
            </a:r>
            <a:r>
              <a:rPr lang="it-IT" baseline="0" dirty="0" err="1"/>
              <a:t>oscillators</a:t>
            </a:r>
            <a:endParaRPr lang="it-IT" baseline="0" dirty="0"/>
          </a:p>
          <a:p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loss</a:t>
            </a:r>
            <a:r>
              <a:rPr lang="it-IT" baseline="0" dirty="0"/>
              <a:t> </a:t>
            </a:r>
            <a:r>
              <a:rPr lang="it-IT" baseline="0" dirty="0" err="1"/>
              <a:t>rates</a:t>
            </a:r>
            <a:r>
              <a:rPr lang="it-IT" baseline="0" dirty="0"/>
              <a:t> are </a:t>
            </a:r>
            <a:r>
              <a:rPr lang="it-IT" baseline="0" dirty="0" err="1"/>
              <a:t>bigger</a:t>
            </a:r>
            <a:r>
              <a:rPr lang="it-IT" baseline="0" dirty="0"/>
              <a:t> </a:t>
            </a:r>
            <a:r>
              <a:rPr lang="it-IT" baseline="0" dirty="0" err="1"/>
              <a:t>than</a:t>
            </a:r>
            <a:r>
              <a:rPr lang="it-IT" baseline="0" dirty="0"/>
              <a:t> the </a:t>
            </a:r>
            <a:r>
              <a:rPr lang="it-IT" baseline="0" dirty="0" err="1"/>
              <a:t>interaction</a:t>
            </a:r>
            <a:r>
              <a:rPr lang="it-IT" baseline="0" dirty="0"/>
              <a:t> </a:t>
            </a:r>
            <a:r>
              <a:rPr lang="it-IT" baseline="0" dirty="0" err="1"/>
              <a:t>frequency</a:t>
            </a:r>
            <a:r>
              <a:rPr lang="it-IT" baseline="0" dirty="0"/>
              <a:t> </a:t>
            </a:r>
            <a:r>
              <a:rPr lang="it-IT" baseline="0" dirty="0" err="1"/>
              <a:t>we</a:t>
            </a:r>
            <a:r>
              <a:rPr lang="it-IT" baseline="0" dirty="0"/>
              <a:t> are in the </a:t>
            </a:r>
            <a:r>
              <a:rPr lang="it-IT" baseline="0" dirty="0" err="1"/>
              <a:t>weak</a:t>
            </a:r>
            <a:r>
              <a:rPr lang="it-IT" baseline="0" dirty="0"/>
              <a:t> </a:t>
            </a:r>
            <a:r>
              <a:rPr lang="it-IT" baseline="0" dirty="0" err="1"/>
              <a:t>coupling</a:t>
            </a:r>
            <a:r>
              <a:rPr lang="it-IT" baseline="0" dirty="0"/>
              <a:t> regime</a:t>
            </a:r>
          </a:p>
          <a:p>
            <a:r>
              <a:rPr lang="it-IT" baseline="0" dirty="0"/>
              <a:t>First </a:t>
            </a:r>
            <a:r>
              <a:rPr lang="it-IT" baseline="0" dirty="0" err="1"/>
              <a:t>important</a:t>
            </a:r>
            <a:r>
              <a:rPr lang="it-IT" baseline="0" dirty="0"/>
              <a:t> </a:t>
            </a:r>
            <a:r>
              <a:rPr lang="it-IT" baseline="0" dirty="0" err="1"/>
              <a:t>effect</a:t>
            </a:r>
            <a:r>
              <a:rPr lang="it-IT" baseline="0" dirty="0"/>
              <a:t> </a:t>
            </a:r>
            <a:r>
              <a:rPr lang="it-IT" baseline="0" dirty="0" err="1"/>
              <a:t>comes</a:t>
            </a:r>
            <a:r>
              <a:rPr lang="it-IT" baseline="0" dirty="0"/>
              <a:t> from the fermi </a:t>
            </a:r>
            <a:r>
              <a:rPr lang="it-IT" baseline="0" dirty="0" err="1"/>
              <a:t>golded</a:t>
            </a:r>
            <a:r>
              <a:rPr lang="it-IT" baseline="0" dirty="0"/>
              <a:t> </a:t>
            </a:r>
            <a:r>
              <a:rPr lang="it-IT" baseline="0" dirty="0" err="1"/>
              <a:t>rule</a:t>
            </a:r>
            <a:r>
              <a:rPr lang="it-IT" baseline="0" dirty="0"/>
              <a:t>,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the </a:t>
            </a:r>
            <a:r>
              <a:rPr lang="it-IT" baseline="0" dirty="0" err="1"/>
              <a:t>transition</a:t>
            </a:r>
            <a:r>
              <a:rPr lang="it-IT" baseline="0" dirty="0"/>
              <a:t> </a:t>
            </a:r>
            <a:r>
              <a:rPr lang="it-IT" baseline="0" dirty="0" err="1"/>
              <a:t>porbability</a:t>
            </a:r>
            <a:r>
              <a:rPr lang="it-IT" baseline="0" dirty="0"/>
              <a:t> of an </a:t>
            </a:r>
            <a:r>
              <a:rPr lang="it-IT" baseline="0" dirty="0" err="1"/>
              <a:t>emitter</a:t>
            </a:r>
            <a:r>
              <a:rPr lang="it-IT" baseline="0" dirty="0"/>
              <a:t> </a:t>
            </a:r>
            <a:r>
              <a:rPr lang="it-IT" baseline="0" dirty="0" err="1"/>
              <a:t>scales</a:t>
            </a:r>
            <a:r>
              <a:rPr lang="it-IT" baseline="0" dirty="0"/>
              <a:t> with the </a:t>
            </a:r>
            <a:r>
              <a:rPr lang="it-IT" baseline="0" dirty="0" err="1"/>
              <a:t>photonic</a:t>
            </a:r>
            <a:r>
              <a:rPr lang="it-IT" baseline="0" dirty="0"/>
              <a:t> mode </a:t>
            </a:r>
            <a:r>
              <a:rPr lang="it-IT" baseline="0" dirty="0" err="1"/>
              <a:t>density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the </a:t>
            </a:r>
            <a:r>
              <a:rPr lang="it-IT" baseline="0" dirty="0" err="1"/>
              <a:t>emission</a:t>
            </a:r>
            <a:r>
              <a:rPr lang="it-IT" baseline="0" dirty="0"/>
              <a:t> </a:t>
            </a:r>
            <a:r>
              <a:rPr lang="it-IT" baseline="0" dirty="0" err="1"/>
              <a:t>frequency</a:t>
            </a:r>
            <a:r>
              <a:rPr lang="it-IT" baseline="0" dirty="0"/>
              <a:t>-&gt; in a </a:t>
            </a:r>
            <a:r>
              <a:rPr lang="it-IT" baseline="0" dirty="0" err="1"/>
              <a:t>cavity</a:t>
            </a:r>
            <a:r>
              <a:rPr lang="it-IT" baseline="0" dirty="0"/>
              <a:t> a </a:t>
            </a:r>
            <a:r>
              <a:rPr lang="it-IT" baseline="0" dirty="0" err="1"/>
              <a:t>transition</a:t>
            </a:r>
            <a:r>
              <a:rPr lang="it-IT" baseline="0" dirty="0"/>
              <a:t> in </a:t>
            </a:r>
            <a:r>
              <a:rPr lang="it-IT" baseline="0" dirty="0" err="1"/>
              <a:t>resonance</a:t>
            </a:r>
            <a:r>
              <a:rPr lang="it-IT" baseline="0" dirty="0"/>
              <a:t> with the </a:t>
            </a:r>
            <a:r>
              <a:rPr lang="it-IT" baseline="0" dirty="0" err="1"/>
              <a:t>optical</a:t>
            </a:r>
            <a:r>
              <a:rPr lang="it-IT" baseline="0" dirty="0"/>
              <a:t> mode </a:t>
            </a:r>
            <a:r>
              <a:rPr lang="it-IT" baseline="0" dirty="0" err="1"/>
              <a:t>will</a:t>
            </a:r>
            <a:r>
              <a:rPr lang="it-IT" baseline="0" dirty="0"/>
              <a:t> be </a:t>
            </a:r>
            <a:r>
              <a:rPr lang="it-IT" baseline="0" dirty="0" err="1"/>
              <a:t>strongly</a:t>
            </a:r>
            <a:r>
              <a:rPr lang="it-IT" baseline="0" dirty="0"/>
              <a:t> </a:t>
            </a:r>
            <a:r>
              <a:rPr lang="it-IT" baseline="0" dirty="0" err="1"/>
              <a:t>favored</a:t>
            </a:r>
            <a:r>
              <a:rPr lang="it-IT" baseline="0" dirty="0"/>
              <a:t> </a:t>
            </a:r>
            <a:r>
              <a:rPr lang="it-IT" baseline="0" dirty="0" err="1"/>
              <a:t>proportionally</a:t>
            </a:r>
            <a:r>
              <a:rPr lang="it-IT" baseline="0" dirty="0"/>
              <a:t> to the Q-</a:t>
            </a:r>
            <a:r>
              <a:rPr lang="it-IT" baseline="0" dirty="0" err="1"/>
              <a:t>factor</a:t>
            </a:r>
            <a:r>
              <a:rPr lang="it-IT" baseline="0" dirty="0"/>
              <a:t>.</a:t>
            </a:r>
          </a:p>
          <a:p>
            <a:r>
              <a:rPr lang="it-IT" dirty="0"/>
              <a:t>The strong </a:t>
            </a:r>
            <a:r>
              <a:rPr lang="it-IT" dirty="0" err="1"/>
              <a:t>coupling</a:t>
            </a:r>
            <a:r>
              <a:rPr lang="it-IT" baseline="0" dirty="0"/>
              <a:t> </a:t>
            </a:r>
            <a:r>
              <a:rPr lang="it-IT" baseline="0" dirty="0" err="1"/>
              <a:t>appears</a:t>
            </a:r>
            <a:r>
              <a:rPr lang="it-IT" baseline="0" dirty="0"/>
              <a:t> </a:t>
            </a:r>
            <a:r>
              <a:rPr lang="it-IT" baseline="0" dirty="0" err="1"/>
              <a:t>when</a:t>
            </a:r>
            <a:r>
              <a:rPr lang="it-IT" baseline="0" dirty="0"/>
              <a:t> the </a:t>
            </a:r>
            <a:r>
              <a:rPr lang="it-IT" baseline="0" dirty="0" err="1"/>
              <a:t>interaction</a:t>
            </a:r>
            <a:r>
              <a:rPr lang="it-IT" baseline="0" dirty="0"/>
              <a:t> </a:t>
            </a:r>
            <a:r>
              <a:rPr lang="it-IT" baseline="0" dirty="0" err="1"/>
              <a:t>strength</a:t>
            </a:r>
            <a:r>
              <a:rPr lang="it-IT" baseline="0" dirty="0"/>
              <a:t> </a:t>
            </a:r>
            <a:r>
              <a:rPr lang="it-IT" baseline="0" dirty="0" err="1"/>
              <a:t>overcome</a:t>
            </a:r>
            <a:r>
              <a:rPr lang="it-IT" baseline="0" dirty="0"/>
              <a:t> the </a:t>
            </a:r>
            <a:r>
              <a:rPr lang="it-IT" baseline="0" dirty="0" err="1"/>
              <a:t>losses</a:t>
            </a:r>
            <a:r>
              <a:rPr lang="it-IT" baseline="0" dirty="0"/>
              <a:t>: in </a:t>
            </a:r>
            <a:r>
              <a:rPr lang="it-IT" baseline="0" dirty="0" err="1"/>
              <a:t>this</a:t>
            </a:r>
            <a:r>
              <a:rPr lang="it-IT" baseline="0" dirty="0"/>
              <a:t> case the </a:t>
            </a:r>
            <a:r>
              <a:rPr lang="it-IT" baseline="0" dirty="0" err="1"/>
              <a:t>transition</a:t>
            </a:r>
            <a:r>
              <a:rPr lang="it-IT" baseline="0" dirty="0"/>
              <a:t> and the </a:t>
            </a:r>
            <a:r>
              <a:rPr lang="it-IT" baseline="0" dirty="0" err="1"/>
              <a:t>cavity</a:t>
            </a:r>
            <a:r>
              <a:rPr lang="it-IT" baseline="0" dirty="0"/>
              <a:t> </a:t>
            </a:r>
            <a:r>
              <a:rPr lang="it-IT" baseline="0" dirty="0" err="1"/>
              <a:t>photons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the </a:t>
            </a:r>
            <a:r>
              <a:rPr lang="it-IT" baseline="0" dirty="0" err="1"/>
              <a:t>same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 </a:t>
            </a:r>
            <a:r>
              <a:rPr lang="it-IT" baseline="0" dirty="0" err="1"/>
              <a:t>exchange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the so </a:t>
            </a:r>
            <a:r>
              <a:rPr lang="it-IT" baseline="0" dirty="0" err="1"/>
              <a:t>called</a:t>
            </a:r>
            <a:r>
              <a:rPr lang="it-IT" baseline="0" dirty="0"/>
              <a:t> </a:t>
            </a:r>
            <a:r>
              <a:rPr lang="it-IT" baseline="0" dirty="0" err="1"/>
              <a:t>Rabi</a:t>
            </a:r>
            <a:r>
              <a:rPr lang="it-IT" baseline="0" dirty="0"/>
              <a:t> </a:t>
            </a:r>
            <a:r>
              <a:rPr lang="it-IT" baseline="0" dirty="0" err="1"/>
              <a:t>frequency</a:t>
            </a:r>
            <a:r>
              <a:rPr lang="it-IT" baseline="0" dirty="0"/>
              <a:t> </a:t>
            </a:r>
            <a:r>
              <a:rPr lang="it-IT" baseline="0" dirty="0" err="1"/>
              <a:t>where</a:t>
            </a:r>
            <a:r>
              <a:rPr lang="it-IT" baseline="0" dirty="0"/>
              <a:t> </a:t>
            </a:r>
            <a:r>
              <a:rPr lang="it-IT" baseline="0" dirty="0" err="1"/>
              <a:t>each</a:t>
            </a:r>
            <a:r>
              <a:rPr lang="it-IT" baseline="0" dirty="0"/>
              <a:t> system </a:t>
            </a:r>
            <a:r>
              <a:rPr lang="it-IT" baseline="0" dirty="0" err="1"/>
              <a:t>enters</a:t>
            </a:r>
            <a:r>
              <a:rPr lang="it-IT" baseline="0" dirty="0"/>
              <a:t> in a </a:t>
            </a:r>
            <a:r>
              <a:rPr lang="it-IT" baseline="0" dirty="0" err="1"/>
              <a:t>cycle</a:t>
            </a:r>
            <a:r>
              <a:rPr lang="it-IT" baseline="0" dirty="0"/>
              <a:t> of </a:t>
            </a:r>
            <a:r>
              <a:rPr lang="it-IT" baseline="0" dirty="0" err="1"/>
              <a:t>collapses</a:t>
            </a:r>
            <a:r>
              <a:rPr lang="it-IT" baseline="0" dirty="0"/>
              <a:t> and </a:t>
            </a:r>
            <a:r>
              <a:rPr lang="it-IT" baseline="0" dirty="0" err="1"/>
              <a:t>revivals</a:t>
            </a:r>
            <a:r>
              <a:rPr lang="it-IT" baseline="0" dirty="0"/>
              <a:t>.</a:t>
            </a:r>
          </a:p>
          <a:p>
            <a:r>
              <a:rPr lang="it-IT" baseline="0" dirty="0"/>
              <a:t>In the light-</a:t>
            </a:r>
            <a:r>
              <a:rPr lang="it-IT" baseline="0" dirty="0" err="1"/>
              <a:t>matter</a:t>
            </a:r>
            <a:r>
              <a:rPr lang="it-IT" baseline="0" dirty="0"/>
              <a:t> </a:t>
            </a:r>
            <a:r>
              <a:rPr lang="it-IT" baseline="0" dirty="0" err="1"/>
              <a:t>interaction</a:t>
            </a:r>
            <a:r>
              <a:rPr lang="it-IT" baseline="0" dirty="0"/>
              <a:t> framework, the </a:t>
            </a:r>
            <a:r>
              <a:rPr lang="it-IT" baseline="0" dirty="0" err="1"/>
              <a:t>uncoupled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ar</a:t>
            </a:r>
            <a:r>
              <a:rPr lang="it-IT" baseline="0" dirty="0"/>
              <a:t> </a:t>
            </a:r>
            <a:r>
              <a:rPr lang="it-IT" baseline="0" dirty="0" err="1"/>
              <a:t>splitted</a:t>
            </a:r>
            <a:r>
              <a:rPr lang="it-IT" baseline="0" dirty="0"/>
              <a:t> in </a:t>
            </a:r>
            <a:r>
              <a:rPr lang="it-IT" baseline="0" dirty="0" err="1"/>
              <a:t>two</a:t>
            </a:r>
            <a:r>
              <a:rPr lang="it-IT" baseline="0" dirty="0"/>
              <a:t> new </a:t>
            </a:r>
            <a:r>
              <a:rPr lang="it-IT" baseline="0" dirty="0" err="1"/>
              <a:t>hybrid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, </a:t>
            </a:r>
            <a:r>
              <a:rPr lang="it-IT" baseline="0" dirty="0" err="1"/>
              <a:t>whose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 </a:t>
            </a:r>
            <a:r>
              <a:rPr lang="it-IT" baseline="0" dirty="0" err="1"/>
              <a:t>difference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porportional</a:t>
            </a:r>
            <a:r>
              <a:rPr lang="it-IT" baseline="0" dirty="0"/>
              <a:t> to the </a:t>
            </a:r>
            <a:r>
              <a:rPr lang="it-IT" baseline="0" dirty="0" err="1"/>
              <a:t>Rabi</a:t>
            </a:r>
            <a:r>
              <a:rPr lang="it-IT" baseline="0" dirty="0"/>
              <a:t> </a:t>
            </a:r>
            <a:r>
              <a:rPr lang="it-IT" baseline="0" dirty="0" err="1"/>
              <a:t>requency</a:t>
            </a:r>
            <a:r>
              <a:rPr lang="it-IT" baseline="0" dirty="0"/>
              <a:t> </a:t>
            </a:r>
          </a:p>
          <a:p>
            <a:r>
              <a:rPr lang="it-IT" baseline="0" dirty="0"/>
              <a:t>In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photons</a:t>
            </a:r>
            <a:r>
              <a:rPr lang="it-IT" baseline="0" dirty="0"/>
              <a:t> and </a:t>
            </a:r>
            <a:r>
              <a:rPr lang="it-IT" baseline="0" dirty="0" err="1"/>
              <a:t>excitons</a:t>
            </a:r>
            <a:r>
              <a:rPr lang="it-IT" baseline="0" dirty="0"/>
              <a:t> are </a:t>
            </a:r>
            <a:r>
              <a:rPr lang="it-IT" baseline="0" dirty="0" err="1"/>
              <a:t>mixed</a:t>
            </a:r>
            <a:r>
              <a:rPr lang="it-IT" baseline="0" dirty="0"/>
              <a:t> and the </a:t>
            </a:r>
            <a:r>
              <a:rPr lang="it-IT" baseline="0" dirty="0" err="1"/>
              <a:t>arising</a:t>
            </a:r>
            <a:r>
              <a:rPr lang="it-IT" baseline="0" dirty="0"/>
              <a:t> </a:t>
            </a:r>
            <a:r>
              <a:rPr lang="it-IT" baseline="0" dirty="0" err="1"/>
              <a:t>quasiparticles</a:t>
            </a:r>
            <a:r>
              <a:rPr lang="it-IT" baseline="0" dirty="0"/>
              <a:t> are </a:t>
            </a:r>
            <a:r>
              <a:rPr lang="it-IT" baseline="0" dirty="0" err="1"/>
              <a:t>called</a:t>
            </a:r>
            <a:r>
              <a:rPr lang="it-IT" baseline="0" dirty="0"/>
              <a:t> </a:t>
            </a:r>
            <a:r>
              <a:rPr lang="it-IT" baseline="0" dirty="0" err="1"/>
              <a:t>polariton</a:t>
            </a:r>
            <a:r>
              <a:rPr lang="it-IT" baseline="0" dirty="0"/>
              <a:t>,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merges</a:t>
            </a:r>
            <a:r>
              <a:rPr lang="it-IT" baseline="0" dirty="0"/>
              <a:t> some </a:t>
            </a:r>
            <a:r>
              <a:rPr lang="it-IT" baseline="0" dirty="0" err="1"/>
              <a:t>properties</a:t>
            </a:r>
            <a:r>
              <a:rPr lang="it-IT" baseline="0" dirty="0"/>
              <a:t> of </a:t>
            </a:r>
            <a:r>
              <a:rPr lang="it-IT" baseline="0" dirty="0" err="1"/>
              <a:t>both</a:t>
            </a:r>
            <a:r>
              <a:rPr lang="it-IT" baseline="0" dirty="0"/>
              <a:t> the </a:t>
            </a:r>
            <a:r>
              <a:rPr lang="it-IT" baseline="0" dirty="0" err="1"/>
              <a:t>uncoupled</a:t>
            </a:r>
            <a:r>
              <a:rPr lang="it-IT" baseline="0" dirty="0"/>
              <a:t> systems</a:t>
            </a:r>
          </a:p>
          <a:p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coupling</a:t>
            </a:r>
            <a:r>
              <a:rPr lang="it-IT" dirty="0"/>
              <a:t> ratio</a:t>
            </a:r>
            <a:r>
              <a:rPr lang="it-IT" baseline="0" dirty="0"/>
              <a:t> </a:t>
            </a:r>
            <a:r>
              <a:rPr lang="it-IT" baseline="0" dirty="0" err="1"/>
              <a:t>between</a:t>
            </a:r>
            <a:r>
              <a:rPr lang="it-IT" baseline="0" dirty="0"/>
              <a:t> the </a:t>
            </a:r>
            <a:r>
              <a:rPr lang="it-IT" baseline="0" dirty="0" err="1"/>
              <a:t>rabi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 </a:t>
            </a:r>
            <a:r>
              <a:rPr lang="it-IT" baseline="0" dirty="0" err="1"/>
              <a:t>splitting</a:t>
            </a:r>
            <a:r>
              <a:rPr lang="it-IT" baseline="0" dirty="0"/>
              <a:t> and the </a:t>
            </a:r>
            <a:r>
              <a:rPr lang="it-IT" baseline="0" dirty="0" err="1"/>
              <a:t>exciton</a:t>
            </a:r>
            <a:r>
              <a:rPr lang="it-IT" baseline="0" dirty="0"/>
              <a:t> </a:t>
            </a:r>
            <a:r>
              <a:rPr lang="it-IT" baseline="0" dirty="0" err="1"/>
              <a:t>energy</a:t>
            </a:r>
            <a:r>
              <a:rPr lang="it-IT" baseline="0" dirty="0"/>
              <a:t> </a:t>
            </a:r>
            <a:r>
              <a:rPr lang="it-IT" baseline="0" dirty="0" err="1"/>
              <a:t>goes</a:t>
            </a:r>
            <a:r>
              <a:rPr lang="it-IT" baseline="0" dirty="0"/>
              <a:t> </a:t>
            </a:r>
            <a:r>
              <a:rPr lang="it-IT" baseline="0" dirty="0" err="1"/>
              <a:t>beyond</a:t>
            </a:r>
            <a:r>
              <a:rPr lang="it-IT" baseline="0" dirty="0"/>
              <a:t> 0,2 the </a:t>
            </a:r>
            <a:r>
              <a:rPr lang="it-IT" baseline="0" dirty="0" err="1"/>
              <a:t>Jaynes</a:t>
            </a:r>
            <a:r>
              <a:rPr lang="it-IT" baseline="0" dirty="0"/>
              <a:t> </a:t>
            </a:r>
            <a:r>
              <a:rPr lang="it-IT" baseline="0" dirty="0" err="1"/>
              <a:t>cummings</a:t>
            </a:r>
            <a:r>
              <a:rPr lang="it-IT" baseline="0" dirty="0"/>
              <a:t> </a:t>
            </a:r>
            <a:r>
              <a:rPr lang="it-IT" baseline="0" dirty="0" err="1"/>
              <a:t>hamiltonian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no </a:t>
            </a:r>
            <a:r>
              <a:rPr lang="it-IT" baseline="0" dirty="0" err="1"/>
              <a:t>longer</a:t>
            </a:r>
            <a:r>
              <a:rPr lang="it-IT" baseline="0" dirty="0"/>
              <a:t> </a:t>
            </a:r>
            <a:r>
              <a:rPr lang="it-IT" baseline="0" dirty="0" err="1"/>
              <a:t>enough</a:t>
            </a:r>
            <a:r>
              <a:rPr lang="it-IT" baseline="0" dirty="0"/>
              <a:t> to </a:t>
            </a:r>
            <a:r>
              <a:rPr lang="it-IT" baseline="0" dirty="0" err="1"/>
              <a:t>describe</a:t>
            </a:r>
            <a:r>
              <a:rPr lang="it-IT" baseline="0" dirty="0"/>
              <a:t> the new </a:t>
            </a:r>
            <a:r>
              <a:rPr lang="it-IT" baseline="0" dirty="0" err="1"/>
              <a:t>eigen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of the system: </a:t>
            </a:r>
            <a:r>
              <a:rPr lang="it-IT" baseline="0" dirty="0" err="1"/>
              <a:t>we</a:t>
            </a:r>
            <a:r>
              <a:rPr lang="it-IT" baseline="0" dirty="0"/>
              <a:t> are in the so </a:t>
            </a:r>
            <a:r>
              <a:rPr lang="it-IT" baseline="0" dirty="0" err="1"/>
              <a:t>called</a:t>
            </a:r>
            <a:r>
              <a:rPr lang="it-IT" baseline="0" dirty="0"/>
              <a:t> </a:t>
            </a:r>
            <a:r>
              <a:rPr lang="it-IT" baseline="0" dirty="0" err="1"/>
              <a:t>ultrastrong</a:t>
            </a:r>
            <a:r>
              <a:rPr lang="it-IT" baseline="0" dirty="0"/>
              <a:t> </a:t>
            </a:r>
            <a:r>
              <a:rPr lang="it-IT" baseline="0" dirty="0" err="1"/>
              <a:t>coupling</a:t>
            </a:r>
            <a:r>
              <a:rPr lang="it-IT" baseline="0" dirty="0"/>
              <a:t> regime. Here some non-linear </a:t>
            </a:r>
            <a:r>
              <a:rPr lang="it-IT" baseline="0" dirty="0" err="1"/>
              <a:t>effects</a:t>
            </a:r>
            <a:r>
              <a:rPr lang="it-IT" baseline="0" dirty="0"/>
              <a:t> </a:t>
            </a:r>
            <a:r>
              <a:rPr lang="it-IT" baseline="0" dirty="0" err="1"/>
              <a:t>begin</a:t>
            </a:r>
            <a:r>
              <a:rPr lang="it-IT" baseline="0" dirty="0"/>
              <a:t> to </a:t>
            </a:r>
            <a:r>
              <a:rPr lang="it-IT" baseline="0" dirty="0" err="1"/>
              <a:t>manisfest</a:t>
            </a:r>
            <a:r>
              <a:rPr lang="it-IT" baseline="0" dirty="0"/>
              <a:t> due to the </a:t>
            </a:r>
            <a:r>
              <a:rPr lang="it-IT" baseline="0" dirty="0" err="1"/>
              <a:t>contribution</a:t>
            </a:r>
            <a:r>
              <a:rPr lang="it-IT" baseline="0" dirty="0"/>
              <a:t> of </a:t>
            </a:r>
            <a:r>
              <a:rPr lang="it-IT" baseline="0" dirty="0" err="1"/>
              <a:t>antiresonant</a:t>
            </a:r>
            <a:r>
              <a:rPr lang="it-IT" baseline="0" dirty="0"/>
              <a:t> </a:t>
            </a:r>
            <a:r>
              <a:rPr lang="it-IT" baseline="0" dirty="0" err="1"/>
              <a:t>terms</a:t>
            </a:r>
            <a:r>
              <a:rPr lang="it-IT" baseline="0" dirty="0"/>
              <a:t> in the </a:t>
            </a:r>
            <a:r>
              <a:rPr lang="it-IT" baseline="0" dirty="0" err="1"/>
              <a:t>interaction</a:t>
            </a:r>
            <a:r>
              <a:rPr lang="it-IT" baseline="0" dirty="0"/>
              <a:t> </a:t>
            </a:r>
            <a:r>
              <a:rPr lang="it-IT" baseline="0" dirty="0" err="1"/>
              <a:t>hamiltonian</a:t>
            </a:r>
            <a:r>
              <a:rPr lang="it-IT" baseline="0" dirty="0"/>
              <a:t> </a:t>
            </a:r>
            <a:r>
              <a:rPr lang="it-IT" baseline="0" dirty="0" err="1"/>
              <a:t>involving</a:t>
            </a:r>
            <a:r>
              <a:rPr lang="it-IT" baseline="0" dirty="0"/>
              <a:t> </a:t>
            </a:r>
            <a:r>
              <a:rPr lang="it-IT" baseline="0" dirty="0" err="1"/>
              <a:t>virtual</a:t>
            </a:r>
            <a:r>
              <a:rPr lang="it-IT" baseline="0" dirty="0"/>
              <a:t> </a:t>
            </a:r>
            <a:r>
              <a:rPr lang="it-IT" baseline="0" dirty="0" err="1"/>
              <a:t>photon</a:t>
            </a:r>
            <a:r>
              <a:rPr lang="it-IT" baseline="0" dirty="0"/>
              <a:t> </a:t>
            </a:r>
            <a:r>
              <a:rPr lang="it-IT" baseline="0" dirty="0" err="1"/>
              <a:t>processes</a:t>
            </a:r>
            <a:r>
              <a:rPr lang="it-IT" baseline="0" dirty="0"/>
              <a:t>. </a:t>
            </a:r>
            <a:endParaRPr lang="it-IT" dirty="0"/>
          </a:p>
          <a:p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41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</a:t>
            </a:r>
            <a:r>
              <a:rPr lang="it-IT" baseline="0" dirty="0"/>
              <a:t> </a:t>
            </a:r>
            <a:r>
              <a:rPr lang="it-IT" baseline="0" dirty="0" err="1"/>
              <a:t>main</a:t>
            </a:r>
            <a:r>
              <a:rPr lang="it-IT" baseline="0" dirty="0"/>
              <a:t> </a:t>
            </a:r>
            <a:r>
              <a:rPr lang="it-IT" baseline="0" dirty="0" err="1"/>
              <a:t>applications</a:t>
            </a:r>
            <a:r>
              <a:rPr lang="it-IT" baseline="0" dirty="0"/>
              <a:t> of </a:t>
            </a:r>
            <a:r>
              <a:rPr lang="it-IT" baseline="0" dirty="0" err="1"/>
              <a:t>polaritons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the </a:t>
            </a:r>
            <a:r>
              <a:rPr lang="it-IT" baseline="0" dirty="0" err="1"/>
              <a:t>possibility</a:t>
            </a:r>
            <a:r>
              <a:rPr lang="it-IT" baseline="0" dirty="0"/>
              <a:t> to </a:t>
            </a:r>
            <a:r>
              <a:rPr lang="it-IT" baseline="0" dirty="0" err="1"/>
              <a:t>obtain</a:t>
            </a:r>
            <a:r>
              <a:rPr lang="it-IT" baseline="0" dirty="0"/>
              <a:t> a Bose-Einstein condensate </a:t>
            </a:r>
            <a:r>
              <a:rPr lang="it-IT" baseline="0" dirty="0" err="1"/>
              <a:t>at</a:t>
            </a:r>
            <a:r>
              <a:rPr lang="it-IT" baseline="0" dirty="0"/>
              <a:t> room temperature.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phenomenon</a:t>
            </a:r>
            <a:r>
              <a:rPr lang="it-IT" baseline="0" dirty="0"/>
              <a:t> </a:t>
            </a:r>
            <a:r>
              <a:rPr lang="it-IT" baseline="0" dirty="0" err="1"/>
              <a:t>was</a:t>
            </a:r>
            <a:r>
              <a:rPr lang="it-IT" baseline="0" dirty="0"/>
              <a:t> </a:t>
            </a:r>
            <a:r>
              <a:rPr lang="it-IT" baseline="0" dirty="0" err="1"/>
              <a:t>dimostrated</a:t>
            </a:r>
            <a:r>
              <a:rPr lang="it-IT" baseline="0" dirty="0"/>
              <a:t> for the first time </a:t>
            </a:r>
            <a:r>
              <a:rPr lang="it-IT" baseline="0" dirty="0" err="1"/>
              <a:t>using</a:t>
            </a:r>
            <a:r>
              <a:rPr lang="it-IT" baseline="0" dirty="0"/>
              <a:t> </a:t>
            </a:r>
            <a:r>
              <a:rPr lang="it-IT" baseline="0" dirty="0" err="1"/>
              <a:t>ultracold</a:t>
            </a:r>
            <a:r>
              <a:rPr lang="it-IT" baseline="0" dirty="0"/>
              <a:t> </a:t>
            </a:r>
            <a:r>
              <a:rPr lang="it-IT" baseline="0" dirty="0" err="1"/>
              <a:t>atoms</a:t>
            </a:r>
            <a:r>
              <a:rPr lang="it-IT" baseline="0" dirty="0"/>
              <a:t>: </a:t>
            </a:r>
            <a:r>
              <a:rPr lang="it-IT" baseline="0" dirty="0" err="1"/>
              <a:t>when</a:t>
            </a:r>
            <a:r>
              <a:rPr lang="it-IT" baseline="0" dirty="0"/>
              <a:t> an </a:t>
            </a:r>
            <a:r>
              <a:rPr lang="it-IT" baseline="0" dirty="0" err="1"/>
              <a:t>atomic</a:t>
            </a:r>
            <a:r>
              <a:rPr lang="it-IT" baseline="0" dirty="0"/>
              <a:t> ensemble </a:t>
            </a:r>
            <a:r>
              <a:rPr lang="it-IT" baseline="0" dirty="0" err="1"/>
              <a:t>confined</a:t>
            </a:r>
            <a:r>
              <a:rPr lang="it-IT" baseline="0" dirty="0"/>
              <a:t> in an </a:t>
            </a:r>
            <a:r>
              <a:rPr lang="it-IT" baseline="0" dirty="0" err="1"/>
              <a:t>harmonic</a:t>
            </a:r>
            <a:r>
              <a:rPr lang="it-IT" baseline="0" dirty="0"/>
              <a:t> </a:t>
            </a:r>
            <a:r>
              <a:rPr lang="it-IT" baseline="0" dirty="0" err="1"/>
              <a:t>potential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cooled</a:t>
            </a:r>
            <a:r>
              <a:rPr lang="it-IT" baseline="0" dirty="0"/>
              <a:t> to </a:t>
            </a:r>
            <a:r>
              <a:rPr lang="it-IT" baseline="0" dirty="0" err="1"/>
              <a:t>very</a:t>
            </a:r>
            <a:r>
              <a:rPr lang="it-IT" baseline="0" dirty="0"/>
              <a:t> low </a:t>
            </a:r>
            <a:r>
              <a:rPr lang="it-IT" baseline="0" dirty="0" err="1"/>
              <a:t>temperatures</a:t>
            </a:r>
            <a:r>
              <a:rPr lang="it-IT" baseline="0" dirty="0"/>
              <a:t> the </a:t>
            </a:r>
            <a:r>
              <a:rPr lang="it-IT" baseline="0" dirty="0" err="1"/>
              <a:t>atoms</a:t>
            </a:r>
            <a:r>
              <a:rPr lang="it-IT" baseline="0" dirty="0"/>
              <a:t> </a:t>
            </a:r>
            <a:r>
              <a:rPr lang="it-IT" baseline="0" dirty="0" err="1"/>
              <a:t>begin</a:t>
            </a:r>
            <a:r>
              <a:rPr lang="it-IT" baseline="0" dirty="0"/>
              <a:t> to slow down and </a:t>
            </a:r>
            <a:r>
              <a:rPr lang="it-IT" baseline="0" dirty="0" err="1"/>
              <a:t>as</a:t>
            </a:r>
            <a:r>
              <a:rPr lang="it-IT" baseline="0" dirty="0"/>
              <a:t> a </a:t>
            </a:r>
            <a:r>
              <a:rPr lang="it-IT" baseline="0" dirty="0" err="1"/>
              <a:t>consequence</a:t>
            </a:r>
            <a:r>
              <a:rPr lang="it-IT" baseline="0" dirty="0"/>
              <a:t> </a:t>
            </a:r>
            <a:r>
              <a:rPr lang="it-IT" baseline="0" dirty="0" err="1"/>
              <a:t>thier</a:t>
            </a:r>
            <a:r>
              <a:rPr lang="it-IT" baseline="0" dirty="0"/>
              <a:t> </a:t>
            </a:r>
            <a:r>
              <a:rPr lang="it-IT" baseline="0" dirty="0" err="1"/>
              <a:t>thermal</a:t>
            </a:r>
            <a:r>
              <a:rPr lang="it-IT" baseline="0" dirty="0"/>
              <a:t> de </a:t>
            </a:r>
            <a:r>
              <a:rPr lang="it-IT" baseline="0" dirty="0" err="1"/>
              <a:t>broglie</a:t>
            </a:r>
            <a:r>
              <a:rPr lang="it-IT" baseline="0" dirty="0"/>
              <a:t> </a:t>
            </a:r>
            <a:r>
              <a:rPr lang="it-IT" baseline="0" dirty="0" err="1"/>
              <a:t>wavelength</a:t>
            </a:r>
            <a:r>
              <a:rPr lang="it-IT" baseline="0" dirty="0"/>
              <a:t> </a:t>
            </a:r>
            <a:r>
              <a:rPr lang="it-IT" baseline="0" dirty="0" err="1"/>
              <a:t>approaches</a:t>
            </a:r>
            <a:r>
              <a:rPr lang="it-IT" baseline="0" dirty="0"/>
              <a:t> the </a:t>
            </a:r>
            <a:r>
              <a:rPr lang="it-IT" baseline="0" dirty="0" err="1"/>
              <a:t>interparticle</a:t>
            </a:r>
            <a:r>
              <a:rPr lang="it-IT" baseline="0" dirty="0"/>
              <a:t> </a:t>
            </a:r>
            <a:r>
              <a:rPr lang="it-IT" baseline="0" dirty="0" err="1"/>
              <a:t>distance</a:t>
            </a:r>
            <a:r>
              <a:rPr lang="it-IT" baseline="0" dirty="0"/>
              <a:t> </a:t>
            </a:r>
            <a:r>
              <a:rPr lang="it-IT" baseline="0" dirty="0" err="1"/>
              <a:t>making</a:t>
            </a:r>
            <a:r>
              <a:rPr lang="it-IT" baseline="0" dirty="0"/>
              <a:t> the </a:t>
            </a:r>
            <a:r>
              <a:rPr lang="it-IT" baseline="0" dirty="0" err="1"/>
              <a:t>matter-waves</a:t>
            </a:r>
            <a:r>
              <a:rPr lang="it-IT" baseline="0" dirty="0"/>
              <a:t> </a:t>
            </a:r>
            <a:r>
              <a:rPr lang="it-IT" baseline="0" dirty="0" err="1"/>
              <a:t>overlap</a:t>
            </a:r>
            <a:r>
              <a:rPr lang="it-IT" baseline="0" dirty="0"/>
              <a:t>. </a:t>
            </a:r>
            <a:r>
              <a:rPr lang="it-IT" baseline="0" dirty="0" err="1"/>
              <a:t>Below</a:t>
            </a:r>
            <a:r>
              <a:rPr lang="it-IT" baseline="0" dirty="0"/>
              <a:t> a </a:t>
            </a:r>
            <a:r>
              <a:rPr lang="it-IT" baseline="0" dirty="0" err="1"/>
              <a:t>critical</a:t>
            </a:r>
            <a:r>
              <a:rPr lang="it-IT" baseline="0" dirty="0"/>
              <a:t> temperature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interaction</a:t>
            </a:r>
            <a:r>
              <a:rPr lang="it-IT" baseline="0" dirty="0"/>
              <a:t> </a:t>
            </a:r>
            <a:r>
              <a:rPr lang="it-IT" baseline="0" dirty="0" err="1"/>
              <a:t>lead</a:t>
            </a:r>
            <a:r>
              <a:rPr lang="it-IT" baseline="0" dirty="0"/>
              <a:t> to a quantum </a:t>
            </a:r>
            <a:r>
              <a:rPr lang="it-IT" baseline="0" dirty="0" err="1"/>
              <a:t>phase</a:t>
            </a:r>
            <a:r>
              <a:rPr lang="it-IT" baseline="0" dirty="0"/>
              <a:t> </a:t>
            </a:r>
            <a:r>
              <a:rPr lang="it-IT" baseline="0" dirty="0" err="1"/>
              <a:t>transition</a:t>
            </a:r>
            <a:r>
              <a:rPr lang="it-IT" baseline="0" dirty="0"/>
              <a:t> </a:t>
            </a:r>
            <a:r>
              <a:rPr lang="it-IT" baseline="0" dirty="0" err="1"/>
              <a:t>towards</a:t>
            </a:r>
            <a:r>
              <a:rPr lang="it-IT" baseline="0" dirty="0"/>
              <a:t> a new </a:t>
            </a:r>
            <a:r>
              <a:rPr lang="it-IT" baseline="0" dirty="0" err="1"/>
              <a:t>macroscopic</a:t>
            </a:r>
            <a:r>
              <a:rPr lang="it-IT" baseline="0" dirty="0"/>
              <a:t> </a:t>
            </a:r>
            <a:r>
              <a:rPr lang="it-IT" baseline="0" dirty="0" err="1"/>
              <a:t>object</a:t>
            </a:r>
            <a:r>
              <a:rPr lang="it-IT" baseline="0" dirty="0"/>
              <a:t> </a:t>
            </a:r>
            <a:r>
              <a:rPr lang="it-IT" baseline="0" dirty="0" err="1"/>
              <a:t>where</a:t>
            </a:r>
            <a:r>
              <a:rPr lang="it-IT" baseline="0" dirty="0"/>
              <a:t> </a:t>
            </a:r>
            <a:r>
              <a:rPr lang="it-IT" baseline="0" dirty="0" err="1"/>
              <a:t>particles</a:t>
            </a:r>
            <a:r>
              <a:rPr lang="it-IT" baseline="0" dirty="0"/>
              <a:t> </a:t>
            </a:r>
            <a:r>
              <a:rPr lang="it-IT" baseline="0" dirty="0" err="1"/>
              <a:t>collapse</a:t>
            </a:r>
            <a:r>
              <a:rPr lang="it-IT" baseline="0" dirty="0"/>
              <a:t> in the </a:t>
            </a:r>
            <a:r>
              <a:rPr lang="it-IT" baseline="0" dirty="0" err="1"/>
              <a:t>same</a:t>
            </a:r>
            <a:r>
              <a:rPr lang="it-IT" baseline="0" dirty="0"/>
              <a:t> quantum state with a </a:t>
            </a:r>
            <a:r>
              <a:rPr lang="it-IT" baseline="0" dirty="0" err="1"/>
              <a:t>unique</a:t>
            </a:r>
            <a:r>
              <a:rPr lang="it-IT" baseline="0" dirty="0"/>
              <a:t> </a:t>
            </a:r>
            <a:r>
              <a:rPr lang="it-IT" baseline="0" dirty="0" err="1"/>
              <a:t>phase</a:t>
            </a:r>
            <a:r>
              <a:rPr lang="it-IT" baseline="0" dirty="0"/>
              <a:t>.  In the case of </a:t>
            </a:r>
            <a:r>
              <a:rPr lang="it-IT" baseline="0" dirty="0" err="1"/>
              <a:t>polariton</a:t>
            </a:r>
            <a:r>
              <a:rPr lang="it-IT" baseline="0" dirty="0"/>
              <a:t> the </a:t>
            </a:r>
            <a:r>
              <a:rPr lang="it-IT" baseline="0" dirty="0" err="1"/>
              <a:t>trick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those</a:t>
            </a:r>
            <a:r>
              <a:rPr lang="it-IT" baseline="0" dirty="0"/>
              <a:t> </a:t>
            </a:r>
            <a:r>
              <a:rPr lang="it-IT" baseline="0" dirty="0" err="1"/>
              <a:t>bosonic</a:t>
            </a:r>
            <a:r>
              <a:rPr lang="it-IT" baseline="0" dirty="0"/>
              <a:t> </a:t>
            </a:r>
            <a:r>
              <a:rPr lang="it-IT" baseline="0" dirty="0" err="1"/>
              <a:t>particles</a:t>
            </a:r>
            <a:r>
              <a:rPr lang="it-IT" baseline="0" dirty="0"/>
              <a:t> </a:t>
            </a:r>
            <a:r>
              <a:rPr lang="it-IT" baseline="0" dirty="0" err="1"/>
              <a:t>have</a:t>
            </a:r>
            <a:r>
              <a:rPr lang="it-IT" baseline="0" dirty="0"/>
              <a:t> a high </a:t>
            </a:r>
            <a:r>
              <a:rPr lang="it-IT" baseline="0" dirty="0" err="1"/>
              <a:t>delocalization</a:t>
            </a:r>
            <a:r>
              <a:rPr lang="it-IT" baseline="0" dirty="0"/>
              <a:t> </a:t>
            </a:r>
            <a:r>
              <a:rPr lang="it-IT" baseline="0" dirty="0" err="1"/>
              <a:t>given</a:t>
            </a:r>
            <a:r>
              <a:rPr lang="it-IT" baseline="0" dirty="0"/>
              <a:t> </a:t>
            </a:r>
            <a:r>
              <a:rPr lang="it-IT" baseline="0" dirty="0" err="1"/>
              <a:t>mostly</a:t>
            </a:r>
            <a:r>
              <a:rPr lang="it-IT" baseline="0" dirty="0"/>
              <a:t> by the </a:t>
            </a:r>
            <a:r>
              <a:rPr lang="it-IT" baseline="0" dirty="0" err="1"/>
              <a:t>photonic</a:t>
            </a:r>
            <a:r>
              <a:rPr lang="it-IT" baseline="0" dirty="0"/>
              <a:t> </a:t>
            </a:r>
            <a:r>
              <a:rPr lang="it-IT" baseline="0" dirty="0" err="1"/>
              <a:t>charchter</a:t>
            </a:r>
            <a:r>
              <a:rPr lang="it-IT" baseline="0" dirty="0"/>
              <a:t> and a </a:t>
            </a:r>
            <a:r>
              <a:rPr lang="it-IT" baseline="0" dirty="0" err="1"/>
              <a:t>sufficiently</a:t>
            </a:r>
            <a:r>
              <a:rPr lang="it-IT" baseline="0" dirty="0"/>
              <a:t> high </a:t>
            </a:r>
            <a:r>
              <a:rPr lang="it-IT" baseline="0" dirty="0" err="1"/>
              <a:t>interaction</a:t>
            </a:r>
            <a:r>
              <a:rPr lang="it-IT" baseline="0" dirty="0"/>
              <a:t> cross </a:t>
            </a:r>
            <a:r>
              <a:rPr lang="it-IT" baseline="0" dirty="0" err="1"/>
              <a:t>section</a:t>
            </a:r>
            <a:r>
              <a:rPr lang="it-IT" baseline="0" dirty="0"/>
              <a:t> </a:t>
            </a:r>
            <a:r>
              <a:rPr lang="it-IT" baseline="0" dirty="0" err="1"/>
              <a:t>given</a:t>
            </a:r>
            <a:r>
              <a:rPr lang="it-IT" baseline="0" dirty="0"/>
              <a:t> by the </a:t>
            </a:r>
            <a:r>
              <a:rPr lang="it-IT" baseline="0" dirty="0" err="1"/>
              <a:t>excitonic</a:t>
            </a:r>
            <a:r>
              <a:rPr lang="it-IT" baseline="0" dirty="0"/>
              <a:t> part. The </a:t>
            </a:r>
            <a:r>
              <a:rPr lang="it-IT" baseline="0" dirty="0" err="1"/>
              <a:t>confinement</a:t>
            </a:r>
            <a:r>
              <a:rPr lang="it-IT" baseline="0" dirty="0"/>
              <a:t> </a:t>
            </a:r>
            <a:r>
              <a:rPr lang="it-IT" baseline="0" dirty="0" err="1"/>
              <a:t>potential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formed</a:t>
            </a:r>
            <a:r>
              <a:rPr lang="it-IT" baseline="0" dirty="0"/>
              <a:t> </a:t>
            </a:r>
            <a:r>
              <a:rPr lang="it-IT" baseline="0" dirty="0" err="1"/>
              <a:t>if</a:t>
            </a:r>
            <a:r>
              <a:rPr lang="it-IT" baseline="0" dirty="0"/>
              <a:t> the </a:t>
            </a:r>
            <a:r>
              <a:rPr lang="it-IT" baseline="0" dirty="0" err="1"/>
              <a:t>cavity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negatively</a:t>
            </a:r>
            <a:r>
              <a:rPr lang="it-IT" baseline="0" dirty="0"/>
              <a:t> </a:t>
            </a:r>
            <a:r>
              <a:rPr lang="it-IT" baseline="0" dirty="0" err="1"/>
              <a:t>detuned</a:t>
            </a:r>
            <a:r>
              <a:rPr lang="it-IT" baseline="0" dirty="0"/>
              <a:t> with </a:t>
            </a:r>
            <a:r>
              <a:rPr lang="it-IT" baseline="0" dirty="0" err="1"/>
              <a:t>respect</a:t>
            </a:r>
            <a:r>
              <a:rPr lang="it-IT" baseline="0" dirty="0"/>
              <a:t> to the </a:t>
            </a:r>
            <a:r>
              <a:rPr lang="it-IT" baseline="0" dirty="0" err="1"/>
              <a:t>flat</a:t>
            </a:r>
            <a:r>
              <a:rPr lang="it-IT" baseline="0" dirty="0"/>
              <a:t> </a:t>
            </a:r>
            <a:r>
              <a:rPr lang="it-IT" baseline="0" dirty="0" err="1"/>
              <a:t>exciton</a:t>
            </a:r>
            <a:r>
              <a:rPr lang="it-IT" baseline="0" dirty="0"/>
              <a:t> </a:t>
            </a:r>
            <a:r>
              <a:rPr lang="it-IT" baseline="0" dirty="0" err="1"/>
              <a:t>dispersion</a:t>
            </a:r>
            <a:r>
              <a:rPr lang="it-IT" baseline="0" dirty="0"/>
              <a:t>, </a:t>
            </a:r>
            <a:r>
              <a:rPr lang="it-IT" baseline="0" dirty="0" err="1"/>
              <a:t>resulting</a:t>
            </a:r>
            <a:r>
              <a:rPr lang="it-IT" baseline="0" dirty="0"/>
              <a:t> in an </a:t>
            </a:r>
            <a:r>
              <a:rPr lang="it-IT" baseline="0" dirty="0" err="1"/>
              <a:t>energetic</a:t>
            </a:r>
            <a:r>
              <a:rPr lang="it-IT" baseline="0" dirty="0"/>
              <a:t> minimum in the </a:t>
            </a:r>
            <a:r>
              <a:rPr lang="it-IT" baseline="0" dirty="0" err="1"/>
              <a:t>lower</a:t>
            </a:r>
            <a:r>
              <a:rPr lang="it-IT" baseline="0" dirty="0"/>
              <a:t> </a:t>
            </a:r>
            <a:r>
              <a:rPr lang="it-IT" baseline="0" dirty="0" err="1"/>
              <a:t>polariton</a:t>
            </a:r>
            <a:r>
              <a:rPr lang="it-IT" baseline="0" dirty="0"/>
              <a:t> </a:t>
            </a:r>
            <a:r>
              <a:rPr lang="it-IT" baseline="0" dirty="0" err="1"/>
              <a:t>states</a:t>
            </a:r>
            <a:r>
              <a:rPr lang="it-IT" baseline="0" dirty="0"/>
              <a:t> </a:t>
            </a:r>
            <a:r>
              <a:rPr lang="it-IT" baseline="0" dirty="0" err="1"/>
              <a:t>dispersion</a:t>
            </a:r>
            <a:r>
              <a:rPr lang="it-IT" baseline="0" dirty="0"/>
              <a:t>. </a:t>
            </a:r>
            <a:r>
              <a:rPr lang="it-IT" baseline="0" dirty="0" err="1"/>
              <a:t>Owing</a:t>
            </a:r>
            <a:r>
              <a:rPr lang="it-IT" baseline="0" dirty="0"/>
              <a:t> to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unique</a:t>
            </a:r>
            <a:r>
              <a:rPr lang="it-IT" baseline="0" dirty="0"/>
              <a:t> </a:t>
            </a:r>
            <a:r>
              <a:rPr lang="it-IT" baseline="0" dirty="0" err="1"/>
              <a:t>properties</a:t>
            </a:r>
            <a:r>
              <a:rPr lang="it-IT" baseline="0" dirty="0"/>
              <a:t>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possible</a:t>
            </a:r>
            <a:r>
              <a:rPr lang="it-IT" baseline="0" dirty="0"/>
              <a:t> to </a:t>
            </a:r>
            <a:r>
              <a:rPr lang="it-IT" baseline="0" dirty="0" err="1"/>
              <a:t>measure</a:t>
            </a:r>
            <a:r>
              <a:rPr lang="it-IT" baseline="0" dirty="0"/>
              <a:t> the </a:t>
            </a:r>
            <a:r>
              <a:rPr lang="it-IT" baseline="0" dirty="0" err="1"/>
              <a:t>formation</a:t>
            </a:r>
            <a:r>
              <a:rPr lang="it-IT" baseline="0" dirty="0"/>
              <a:t> of a BEC </a:t>
            </a:r>
            <a:r>
              <a:rPr lang="it-IT" baseline="0" dirty="0" err="1"/>
              <a:t>at</a:t>
            </a:r>
            <a:r>
              <a:rPr lang="it-IT" baseline="0" dirty="0"/>
              <a:t> room temperature in an </a:t>
            </a:r>
            <a:r>
              <a:rPr lang="it-IT" baseline="0" dirty="0" err="1"/>
              <a:t>optically</a:t>
            </a:r>
            <a:r>
              <a:rPr lang="it-IT" baseline="0" dirty="0"/>
              <a:t> </a:t>
            </a:r>
            <a:r>
              <a:rPr lang="it-IT" baseline="0" dirty="0" err="1"/>
              <a:t>pumped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microcavity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69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My work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baseline="0" dirty="0"/>
              <a:t> on the </a:t>
            </a:r>
            <a:r>
              <a:rPr lang="it-IT" baseline="0" dirty="0" err="1"/>
              <a:t>exploitation</a:t>
            </a:r>
            <a:r>
              <a:rPr lang="it-IT" baseline="0" dirty="0"/>
              <a:t> of the </a:t>
            </a:r>
            <a:r>
              <a:rPr lang="it-IT" baseline="0" dirty="0" err="1"/>
              <a:t>different</a:t>
            </a:r>
            <a:r>
              <a:rPr lang="it-IT" baseline="0" dirty="0"/>
              <a:t> light-</a:t>
            </a:r>
            <a:r>
              <a:rPr lang="it-IT" baseline="0" dirty="0" err="1"/>
              <a:t>matter</a:t>
            </a:r>
            <a:r>
              <a:rPr lang="it-IT" baseline="0" dirty="0"/>
              <a:t> </a:t>
            </a:r>
            <a:r>
              <a:rPr lang="it-IT" baseline="0" dirty="0" err="1"/>
              <a:t>coupling</a:t>
            </a:r>
            <a:r>
              <a:rPr lang="it-IT" baseline="0" dirty="0"/>
              <a:t> </a:t>
            </a:r>
            <a:r>
              <a:rPr lang="it-IT" baseline="0" dirty="0" err="1"/>
              <a:t>regimes</a:t>
            </a:r>
            <a:r>
              <a:rPr lang="it-IT" baseline="0" dirty="0"/>
              <a:t> in </a:t>
            </a:r>
            <a:r>
              <a:rPr lang="it-IT" baseline="0" dirty="0" err="1"/>
              <a:t>organic</a:t>
            </a:r>
            <a:r>
              <a:rPr lang="it-IT" baseline="0" dirty="0"/>
              <a:t> </a:t>
            </a:r>
            <a:r>
              <a:rPr lang="it-IT" baseline="0" dirty="0" err="1"/>
              <a:t>electroluminescent</a:t>
            </a:r>
            <a:r>
              <a:rPr lang="it-IT" baseline="0" dirty="0"/>
              <a:t> devices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emit</a:t>
            </a:r>
            <a:r>
              <a:rPr lang="it-IT" baseline="0" dirty="0"/>
              <a:t> </a:t>
            </a:r>
            <a:r>
              <a:rPr lang="it-IT" baseline="0" dirty="0" err="1"/>
              <a:t>incoherent</a:t>
            </a:r>
            <a:r>
              <a:rPr lang="it-IT" baseline="0" dirty="0"/>
              <a:t> light, </a:t>
            </a:r>
            <a:r>
              <a:rPr lang="it-IT" baseline="0" dirty="0" err="1"/>
              <a:t>looking</a:t>
            </a:r>
            <a:r>
              <a:rPr lang="it-IT" baseline="0" dirty="0"/>
              <a:t> </a:t>
            </a:r>
            <a:r>
              <a:rPr lang="it-IT" baseline="0" dirty="0" err="1"/>
              <a:t>towards</a:t>
            </a:r>
            <a:r>
              <a:rPr lang="it-IT" baseline="0" dirty="0"/>
              <a:t> </a:t>
            </a:r>
            <a:r>
              <a:rPr lang="it-IT" baseline="0" dirty="0" err="1"/>
              <a:t>obtaining</a:t>
            </a:r>
            <a:r>
              <a:rPr lang="it-IT" baseline="0" dirty="0"/>
              <a:t> </a:t>
            </a:r>
            <a:r>
              <a:rPr lang="it-IT" baseline="0" dirty="0" err="1"/>
              <a:t>coherent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 from an </a:t>
            </a:r>
            <a:r>
              <a:rPr lang="it-IT" baseline="0" dirty="0" err="1"/>
              <a:t>electrically</a:t>
            </a:r>
            <a:r>
              <a:rPr lang="it-IT" baseline="0" dirty="0"/>
              <a:t> </a:t>
            </a:r>
            <a:r>
              <a:rPr lang="it-IT" baseline="0" dirty="0" err="1"/>
              <a:t>pumped</a:t>
            </a:r>
            <a:r>
              <a:rPr lang="it-IT" baseline="0" dirty="0"/>
              <a:t> </a:t>
            </a:r>
            <a:r>
              <a:rPr lang="it-IT" baseline="0" dirty="0" err="1"/>
              <a:t>organic</a:t>
            </a:r>
            <a:r>
              <a:rPr lang="it-IT" baseline="0" dirty="0"/>
              <a:t> device. In </a:t>
            </a:r>
            <a:r>
              <a:rPr lang="it-IT" baseline="0" dirty="0" err="1"/>
              <a:t>weak</a:t>
            </a:r>
            <a:r>
              <a:rPr lang="it-IT" baseline="0" dirty="0"/>
              <a:t> </a:t>
            </a:r>
            <a:r>
              <a:rPr lang="it-IT" baseline="0" dirty="0" err="1"/>
              <a:t>coupling</a:t>
            </a:r>
            <a:r>
              <a:rPr lang="it-IT" baseline="0" dirty="0"/>
              <a:t> regime the light </a:t>
            </a:r>
            <a:r>
              <a:rPr lang="it-IT" baseline="0" dirty="0" err="1"/>
              <a:t>confinement</a:t>
            </a:r>
            <a:r>
              <a:rPr lang="it-IT" baseline="0" dirty="0"/>
              <a:t> can </a:t>
            </a:r>
            <a:r>
              <a:rPr lang="it-IT" baseline="0" dirty="0" err="1"/>
              <a:t>lower</a:t>
            </a:r>
            <a:r>
              <a:rPr lang="it-IT" baseline="0" dirty="0"/>
              <a:t> the </a:t>
            </a:r>
            <a:r>
              <a:rPr lang="it-IT" baseline="0" dirty="0" err="1"/>
              <a:t>tresholds</a:t>
            </a:r>
            <a:r>
              <a:rPr lang="it-IT" baseline="0" dirty="0"/>
              <a:t> for the </a:t>
            </a:r>
            <a:r>
              <a:rPr lang="it-IT" baseline="0" dirty="0" err="1"/>
              <a:t>population</a:t>
            </a:r>
            <a:r>
              <a:rPr lang="it-IT" baseline="0" dirty="0"/>
              <a:t> </a:t>
            </a:r>
            <a:r>
              <a:rPr lang="it-IT" baseline="0" dirty="0" err="1"/>
              <a:t>inversion</a:t>
            </a:r>
            <a:r>
              <a:rPr lang="it-IT" baseline="0" dirty="0"/>
              <a:t> </a:t>
            </a:r>
            <a:r>
              <a:rPr lang="it-IT" baseline="0" dirty="0" err="1"/>
              <a:t>but</a:t>
            </a:r>
            <a:r>
              <a:rPr lang="it-IT" baseline="0" dirty="0"/>
              <a:t> </a:t>
            </a:r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not</a:t>
            </a:r>
            <a:r>
              <a:rPr lang="it-IT" baseline="0" dirty="0"/>
              <a:t> </a:t>
            </a:r>
            <a:r>
              <a:rPr lang="it-IT" baseline="0" dirty="0" err="1"/>
              <a:t>enough</a:t>
            </a:r>
            <a:r>
              <a:rPr lang="it-IT" baseline="0" dirty="0"/>
              <a:t> to </a:t>
            </a:r>
            <a:r>
              <a:rPr lang="it-IT" baseline="0" dirty="0" err="1"/>
              <a:t>overcome</a:t>
            </a:r>
            <a:r>
              <a:rPr lang="it-IT" baseline="0" dirty="0"/>
              <a:t> the </a:t>
            </a:r>
            <a:r>
              <a:rPr lang="it-IT" baseline="0" dirty="0" err="1"/>
              <a:t>losses</a:t>
            </a:r>
            <a:r>
              <a:rPr lang="it-IT" baseline="0" dirty="0"/>
              <a:t> of </a:t>
            </a:r>
            <a:r>
              <a:rPr lang="it-IT" baseline="0" dirty="0" err="1"/>
              <a:t>organic</a:t>
            </a:r>
            <a:r>
              <a:rPr lang="it-IT" baseline="0" dirty="0"/>
              <a:t> systems. </a:t>
            </a:r>
            <a:r>
              <a:rPr lang="it-IT" baseline="0" dirty="0" err="1"/>
              <a:t>As</a:t>
            </a:r>
            <a:r>
              <a:rPr lang="it-IT" baseline="0" dirty="0"/>
              <a:t> an </a:t>
            </a:r>
            <a:r>
              <a:rPr lang="it-IT" baseline="0" dirty="0" err="1"/>
              <a:t>effective</a:t>
            </a:r>
            <a:r>
              <a:rPr lang="it-IT" baseline="0" dirty="0"/>
              <a:t> alternative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porposed</a:t>
            </a:r>
            <a:r>
              <a:rPr lang="it-IT" baseline="0" dirty="0"/>
              <a:t> to </a:t>
            </a:r>
            <a:r>
              <a:rPr lang="it-IT" baseline="0" dirty="0" err="1"/>
              <a:t>explolit</a:t>
            </a:r>
            <a:r>
              <a:rPr lang="it-IT" baseline="0" dirty="0"/>
              <a:t> the strong </a:t>
            </a:r>
            <a:r>
              <a:rPr lang="it-IT" baseline="0" dirty="0" err="1"/>
              <a:t>coupling</a:t>
            </a:r>
            <a:r>
              <a:rPr lang="it-IT" baseline="0" dirty="0"/>
              <a:t> in </a:t>
            </a:r>
            <a:r>
              <a:rPr lang="it-IT" baseline="0" dirty="0" err="1"/>
              <a:t>order</a:t>
            </a:r>
            <a:r>
              <a:rPr lang="it-IT" baseline="0" dirty="0"/>
              <a:t> to </a:t>
            </a:r>
            <a:r>
              <a:rPr lang="it-IT" baseline="0" dirty="0" err="1"/>
              <a:t>achieve</a:t>
            </a:r>
            <a:r>
              <a:rPr lang="it-IT" baseline="0" dirty="0"/>
              <a:t> </a:t>
            </a:r>
            <a:r>
              <a:rPr lang="it-IT" baseline="0" dirty="0" err="1"/>
              <a:t>coherent</a:t>
            </a:r>
            <a:r>
              <a:rPr lang="it-IT" baseline="0" dirty="0"/>
              <a:t> </a:t>
            </a:r>
            <a:r>
              <a:rPr lang="it-IT" baseline="0" dirty="0" err="1"/>
              <a:t>emission</a:t>
            </a:r>
            <a:r>
              <a:rPr lang="it-IT" baseline="0" dirty="0"/>
              <a:t> from the </a:t>
            </a:r>
            <a:r>
              <a:rPr lang="it-IT" baseline="0" dirty="0" err="1"/>
              <a:t>decay</a:t>
            </a:r>
            <a:r>
              <a:rPr lang="it-IT" baseline="0" dirty="0"/>
              <a:t> of </a:t>
            </a:r>
            <a:r>
              <a:rPr lang="it-IT" baseline="0" dirty="0" err="1"/>
              <a:t>condensed</a:t>
            </a:r>
            <a:r>
              <a:rPr lang="it-IT" baseline="0" dirty="0"/>
              <a:t> </a:t>
            </a:r>
            <a:r>
              <a:rPr lang="it-IT" baseline="0" dirty="0" err="1"/>
              <a:t>polaritons</a:t>
            </a:r>
            <a:r>
              <a:rPr lang="it-IT" baseline="0" dirty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85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80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687B-81F5-47AD-8321-47B8931BB2E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3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0142B4-2ADC-4A4E-9E98-24BA0921130D}" type="datetimeFigureOut">
              <a:rPr lang="it-IT" smtClean="0">
                <a:solidFill>
                  <a:srgbClr val="ECE9C6"/>
                </a:solidFill>
              </a:rPr>
              <a:pPr/>
              <a:t>17/07/17</a:t>
            </a:fld>
            <a:endParaRPr lang="it-IT">
              <a:solidFill>
                <a:srgbClr val="ECE9C6"/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>
              <a:solidFill>
                <a:srgbClr val="ECE9C6"/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52D771-1FD7-436F-BCA0-9BC0AAE14191}" type="slidenum">
              <a:rPr lang="it-IT" smtClean="0">
                <a:solidFill>
                  <a:srgbClr val="ECE9C6"/>
                </a:solidFill>
              </a:rPr>
              <a:pPr/>
              <a:t>‹#›</a:t>
            </a:fld>
            <a:endParaRPr lang="it-IT">
              <a:solidFill>
                <a:srgbClr val="ECE9C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0142B4-2ADC-4A4E-9E98-24BA0921130D}" type="datetimeFigureOut">
              <a:rPr lang="it-IT" smtClean="0">
                <a:solidFill>
                  <a:srgbClr val="895D1D"/>
                </a:solidFill>
              </a:rPr>
              <a:pPr/>
              <a:t>17/07/17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>
              <a:solidFill>
                <a:srgbClr val="895D1D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52D771-1FD7-436F-BCA0-9BC0AAE14191}" type="slidenum">
              <a:rPr lang="it-IT" smtClean="0">
                <a:solidFill>
                  <a:srgbClr val="895D1D"/>
                </a:solidFill>
              </a:rPr>
              <a:pPr/>
              <a:t>‹#›</a:t>
            </a:fld>
            <a:endParaRPr lang="it-IT">
              <a:solidFill>
                <a:srgbClr val="895D1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0142B4-2ADC-4A4E-9E98-24BA0921130D}" type="datetimeFigureOut">
              <a:rPr lang="it-IT" smtClean="0"/>
              <a:t>17/07/17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52D771-1FD7-436F-BCA0-9BC0AAE1419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png"/><Relationship Id="rId5" Type="http://schemas.openxmlformats.org/officeDocument/2006/relationships/image" Target="../media/image37.wmf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0.png"/><Relationship Id="rId5" Type="http://schemas.openxmlformats.org/officeDocument/2006/relationships/image" Target="../media/image41.tiff"/><Relationship Id="rId6" Type="http://schemas.openxmlformats.org/officeDocument/2006/relationships/image" Target="../media/image43.png"/><Relationship Id="rId7" Type="http://schemas.openxmlformats.org/officeDocument/2006/relationships/image" Target="../media/image44.tif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52.jpeg"/><Relationship Id="rId5" Type="http://schemas.openxmlformats.org/officeDocument/2006/relationships/image" Target="../media/image53.pn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image" Target="../media/image56.jpeg"/><Relationship Id="rId9" Type="http://schemas.openxmlformats.org/officeDocument/2006/relationships/image" Target="../media/image4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61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3.wmf"/><Relationship Id="rId8" Type="http://schemas.openxmlformats.org/officeDocument/2006/relationships/image" Target="../media/image6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jpg"/><Relationship Id="rId8" Type="http://schemas.openxmlformats.org/officeDocument/2006/relationships/image" Target="../media/image6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tiff"/><Relationship Id="rId7" Type="http://schemas.openxmlformats.org/officeDocument/2006/relationships/image" Target="../media/image74.jpeg"/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5752" y="1085191"/>
            <a:ext cx="8512496" cy="2520280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rPr>
              <a:t>LIGHT-MATTER INTERACTIONS IN ORGANIC OPTOELECTRONIC DEVICES</a:t>
            </a:r>
          </a:p>
        </p:txBody>
      </p:sp>
      <p:pic>
        <p:nvPicPr>
          <p:cNvPr id="1030" name="Picture 6" descr="https://r4art.files.wordpress.com/2013/01/logo_unisalento_full_darkbackground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00" y="155926"/>
            <a:ext cx="2592788" cy="8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leonorapalmaro.info/wp-content/uploads/2014/07/02_iit-logo-v3-vertical-pos-10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5" y="139333"/>
            <a:ext cx="828367" cy="9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368789" y="6347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18/07/2017</a:t>
            </a:r>
          </a:p>
        </p:txBody>
      </p:sp>
      <p:pic>
        <p:nvPicPr>
          <p:cNvPr id="1033" name="Picture 9" descr="C:\Users\Utente\Desktop\Research\Logo Nanot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350886"/>
            <a:ext cx="2987824" cy="5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44016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Author: Armando Genco</a:t>
            </a:r>
          </a:p>
          <a:p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Supervisor: Prof. Marco Mazzeo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02789" y="3861048"/>
            <a:ext cx="4538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latin typeface="Book Antiqua" panose="02040602050305030304" pitchFamily="18" charset="0"/>
              </a:rPr>
              <a:t>PhD</a:t>
            </a:r>
            <a:r>
              <a:rPr lang="it-IT" dirty="0">
                <a:latin typeface="Book Antiqua" panose="02040602050305030304" pitchFamily="18" charset="0"/>
              </a:rPr>
              <a:t> </a:t>
            </a:r>
            <a:r>
              <a:rPr lang="it-IT" dirty="0" err="1">
                <a:latin typeface="Book Antiqua" panose="02040602050305030304" pitchFamily="18" charset="0"/>
              </a:rPr>
              <a:t>course</a:t>
            </a:r>
            <a:r>
              <a:rPr lang="it-IT" dirty="0">
                <a:latin typeface="Book Antiqua" panose="02040602050305030304" pitchFamily="18" charset="0"/>
              </a:rPr>
              <a:t> in «</a:t>
            </a:r>
            <a:r>
              <a:rPr lang="it-IT" dirty="0" err="1">
                <a:latin typeface="Book Antiqua" panose="02040602050305030304" pitchFamily="18" charset="0"/>
              </a:rPr>
              <a:t>Physics</a:t>
            </a:r>
            <a:r>
              <a:rPr lang="it-IT" dirty="0">
                <a:latin typeface="Book Antiqua" panose="02040602050305030304" pitchFamily="18" charset="0"/>
              </a:rPr>
              <a:t> and </a:t>
            </a:r>
            <a:r>
              <a:rPr lang="it-IT" dirty="0" err="1">
                <a:latin typeface="Book Antiqua" panose="02040602050305030304" pitchFamily="18" charset="0"/>
              </a:rPr>
              <a:t>Nanoscience</a:t>
            </a:r>
            <a:r>
              <a:rPr lang="it-IT" dirty="0">
                <a:latin typeface="Book Antiqua" panose="02040602050305030304" pitchFamily="18" charset="0"/>
              </a:rPr>
              <a:t>» </a:t>
            </a:r>
          </a:p>
          <a:p>
            <a:pPr algn="ctr"/>
            <a:endParaRPr lang="it-IT" dirty="0">
              <a:latin typeface="Book Antiqua" panose="02040602050305030304" pitchFamily="18" charset="0"/>
            </a:endParaRPr>
          </a:p>
          <a:p>
            <a:pPr algn="ctr"/>
            <a:r>
              <a:rPr lang="it-IT" dirty="0">
                <a:latin typeface="Book Antiqua" panose="02040602050305030304" pitchFamily="18" charset="0"/>
              </a:rPr>
              <a:t>XXIX </a:t>
            </a:r>
            <a:r>
              <a:rPr lang="it-IT" dirty="0" err="1">
                <a:latin typeface="Book Antiqua" panose="02040602050305030304" pitchFamily="18" charset="0"/>
              </a:rPr>
              <a:t>cycle</a:t>
            </a:r>
            <a:endParaRPr lang="it-IT" dirty="0">
              <a:latin typeface="Book Antiqua" panose="0204060205030503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76" y="247508"/>
            <a:ext cx="1872208" cy="7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4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ccoGenco\Desktop\Research\WOLED\Nature\finalTCca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36" y="650042"/>
            <a:ext cx="3312368" cy="29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3870"/>
            <a:ext cx="3255242" cy="19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40821" y="-17140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 err="1"/>
              <a:t>Coupled</a:t>
            </a:r>
            <a:r>
              <a:rPr lang="it-IT" sz="3200" dirty="0"/>
              <a:t> </a:t>
            </a:r>
            <a:r>
              <a:rPr lang="it-IT" sz="3200" dirty="0" err="1"/>
              <a:t>cavities</a:t>
            </a:r>
            <a:r>
              <a:rPr lang="it-IT" sz="3200" dirty="0"/>
              <a:t> for </a:t>
            </a:r>
            <a:r>
              <a:rPr lang="it-IT" sz="3200" dirty="0" err="1"/>
              <a:t>white</a:t>
            </a:r>
            <a:r>
              <a:rPr lang="it-IT" sz="3200" dirty="0"/>
              <a:t> </a:t>
            </a:r>
            <a:r>
              <a:rPr lang="it-IT" sz="3200" dirty="0" err="1"/>
              <a:t>OLEDs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75" y="3619476"/>
            <a:ext cx="3442529" cy="26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6266"/>
            <a:ext cx="4067944" cy="31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5327575" y="6370295"/>
            <a:ext cx="3816425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327576" y="6453336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/>
              <a:t>Mazzeo</a:t>
            </a:r>
            <a:r>
              <a:rPr lang="en-US" sz="1200" dirty="0"/>
              <a:t> et </a:t>
            </a:r>
            <a:r>
              <a:rPr lang="en-US" sz="1200" dirty="0" err="1"/>
              <a:t>al.,</a:t>
            </a:r>
            <a:r>
              <a:rPr lang="en-US" sz="1200" b="1" dirty="0" err="1"/>
              <a:t>Organic</a:t>
            </a:r>
            <a:r>
              <a:rPr lang="en-US" sz="1200" b="1" dirty="0"/>
              <a:t> Electronics</a:t>
            </a:r>
            <a:r>
              <a:rPr lang="en-US" sz="1200" dirty="0"/>
              <a:t>, 11 (2013).</a:t>
            </a:r>
          </a:p>
        </p:txBody>
      </p:sp>
      <p:pic>
        <p:nvPicPr>
          <p:cNvPr id="8" name="Picture 2" descr="C:\Users\BaccoGenco\AppData\Desktop\Research\WOLED\Nature\foto oled flessibi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27742"/>
            <a:ext cx="2449757" cy="24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4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3501008"/>
            <a:ext cx="4355976" cy="34563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C:\Users\Utente\Desktop\Research\Polaritoni\Squaraina\Paper finale\TOC_versione09-09-14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84"/>
          <a:stretch/>
        </p:blipFill>
        <p:spPr bwMode="auto">
          <a:xfrm>
            <a:off x="872097" y="1014544"/>
            <a:ext cx="3892151" cy="2304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po 8"/>
          <p:cNvGrpSpPr/>
          <p:nvPr/>
        </p:nvGrpSpPr>
        <p:grpSpPr>
          <a:xfrm>
            <a:off x="4787638" y="545070"/>
            <a:ext cx="3869516" cy="2955938"/>
            <a:chOff x="3923928" y="2996952"/>
            <a:chExt cx="4464496" cy="326404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996952"/>
              <a:ext cx="4464496" cy="326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4"/>
            <p:cNvSpPr txBox="1"/>
            <p:nvPr/>
          </p:nvSpPr>
          <p:spPr>
            <a:xfrm>
              <a:off x="4948462" y="4375827"/>
              <a:ext cx="487634" cy="50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 dirty="0"/>
                <a:t>UP</a:t>
              </a: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6804248" y="3429000"/>
              <a:ext cx="429926" cy="50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 dirty="0"/>
                <a:t>LP</a:t>
              </a:r>
            </a:p>
          </p:txBody>
        </p:sp>
      </p:grpSp>
      <p:sp>
        <p:nvSpPr>
          <p:cNvPr id="13" name="Titolo 2"/>
          <p:cNvSpPr txBox="1">
            <a:spLocks/>
          </p:cNvSpPr>
          <p:nvPr/>
        </p:nvSpPr>
        <p:spPr>
          <a:xfrm>
            <a:off x="35496" y="-90488"/>
            <a:ext cx="8229600" cy="114300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200" dirty="0" err="1"/>
              <a:t>Squaraine</a:t>
            </a:r>
            <a:r>
              <a:rPr lang="it-IT" sz="3200" dirty="0"/>
              <a:t> </a:t>
            </a:r>
            <a:r>
              <a:rPr lang="it-IT" sz="3200" dirty="0" err="1"/>
              <a:t>microcavities</a:t>
            </a:r>
            <a:r>
              <a:rPr lang="it-IT" sz="3200" dirty="0"/>
              <a:t>: from SC to USC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-252536" y="3740189"/>
            <a:ext cx="4464496" cy="3117811"/>
            <a:chOff x="2051720" y="3436941"/>
            <a:chExt cx="4464496" cy="311781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3436941"/>
              <a:ext cx="4464496" cy="3117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ettangolo 1"/>
            <p:cNvSpPr/>
            <p:nvPr/>
          </p:nvSpPr>
          <p:spPr>
            <a:xfrm>
              <a:off x="5436096" y="5301208"/>
              <a:ext cx="239537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136254" y="5604456"/>
                <a:ext cx="672172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l-G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it-IT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54" y="5604456"/>
                <a:ext cx="672172" cy="407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/>
          <p:cNvGrpSpPr/>
          <p:nvPr/>
        </p:nvGrpSpPr>
        <p:grpSpPr>
          <a:xfrm>
            <a:off x="5436096" y="3924120"/>
            <a:ext cx="3705635" cy="2749948"/>
            <a:chOff x="386098" y="915872"/>
            <a:chExt cx="3705635" cy="2749948"/>
          </a:xfrm>
        </p:grpSpPr>
        <p:grpSp>
          <p:nvGrpSpPr>
            <p:cNvPr id="15" name="Gruppo 14"/>
            <p:cNvGrpSpPr/>
            <p:nvPr/>
          </p:nvGrpSpPr>
          <p:grpSpPr>
            <a:xfrm>
              <a:off x="386098" y="915872"/>
              <a:ext cx="3705635" cy="2749948"/>
              <a:chOff x="251520" y="3488463"/>
              <a:chExt cx="3909924" cy="2901551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09"/>
              <a:stretch/>
            </p:blipFill>
            <p:spPr bwMode="auto">
              <a:xfrm>
                <a:off x="251520" y="3488463"/>
                <a:ext cx="3909924" cy="290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2009148" y="3643429"/>
                <a:ext cx="843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USC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67562" y="4135436"/>
                <a:ext cx="564952" cy="37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SC</a:t>
                </a:r>
              </a:p>
            </p:txBody>
          </p:sp>
        </p:grpSp>
        <p:cxnSp>
          <p:nvCxnSpPr>
            <p:cNvPr id="16" name="Connettore 1 15"/>
            <p:cNvCxnSpPr/>
            <p:nvPr/>
          </p:nvCxnSpPr>
          <p:spPr>
            <a:xfrm flipV="1">
              <a:off x="1763688" y="980728"/>
              <a:ext cx="0" cy="216024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3673786" y="4421024"/>
                <a:ext cx="184621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𝑓𝑁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786" y="4421024"/>
                <a:ext cx="1846211" cy="335413"/>
              </a:xfrm>
              <a:prstGeom prst="rect">
                <a:avLst/>
              </a:prstGeom>
              <a:blipFill>
                <a:blip r:embed="rId8"/>
                <a:stretch>
                  <a:fillRect l="-2310" r="-3300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13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44" y="3573016"/>
            <a:ext cx="3672408" cy="279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C:\Users\Utente\Desktop\Research\Polaritoni\SquarainaOLED\Articolo APL\Figure final\Fig1_rev27-05-14_aggiustato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54752" r="14600" b="20711"/>
          <a:stretch/>
        </p:blipFill>
        <p:spPr bwMode="auto">
          <a:xfrm>
            <a:off x="4778934" y="1029700"/>
            <a:ext cx="3340928" cy="2271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9381"/>
            <a:ext cx="3811134" cy="28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496" y="-9026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err="1"/>
              <a:t>Polariton</a:t>
            </a:r>
            <a:r>
              <a:rPr lang="it-IT" sz="3200" dirty="0"/>
              <a:t> </a:t>
            </a:r>
            <a:r>
              <a:rPr lang="it-IT" sz="3200" dirty="0" err="1"/>
              <a:t>OLEDs</a:t>
            </a:r>
            <a:r>
              <a:rPr lang="it-IT" sz="3200" dirty="0"/>
              <a:t> in USC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87516" y="6344262"/>
            <a:ext cx="4356484" cy="513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859524" y="6383069"/>
            <a:ext cx="414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/>
              <a:t>Mazzeo</a:t>
            </a:r>
            <a:r>
              <a:rPr lang="en-US" sz="1200" dirty="0"/>
              <a:t> et al,  </a:t>
            </a:r>
            <a:r>
              <a:rPr lang="en-US" sz="1200" i="1" dirty="0"/>
              <a:t>Applied Physics Letters</a:t>
            </a:r>
            <a:r>
              <a:rPr lang="en-US" sz="1200" dirty="0"/>
              <a:t>, 23 (</a:t>
            </a:r>
            <a:r>
              <a:rPr lang="en-US" sz="1200" b="1" dirty="0"/>
              <a:t>2014</a:t>
            </a:r>
            <a:r>
              <a:rPr lang="en-US" sz="1200" dirty="0"/>
              <a:t>).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S. Gambino et al., </a:t>
            </a:r>
            <a:r>
              <a:rPr lang="en-US" sz="1200" i="1" dirty="0">
                <a:solidFill>
                  <a:prstClr val="black"/>
                </a:solidFill>
              </a:rPr>
              <a:t>ACS Photonics</a:t>
            </a:r>
            <a:r>
              <a:rPr lang="en-US" sz="1200" dirty="0">
                <a:solidFill>
                  <a:prstClr val="black"/>
                </a:solidFill>
              </a:rPr>
              <a:t>, 10 (</a:t>
            </a:r>
            <a:r>
              <a:rPr lang="en-US" sz="1200" b="1" dirty="0">
                <a:solidFill>
                  <a:prstClr val="black"/>
                </a:solidFill>
              </a:rPr>
              <a:t>2014</a:t>
            </a:r>
            <a:r>
              <a:rPr lang="en-US" sz="1200" dirty="0">
                <a:solidFill>
                  <a:prstClr val="black"/>
                </a:solidFill>
              </a:rPr>
              <a:t>).</a:t>
            </a:r>
            <a:endParaRPr lang="it-IT" sz="1200" dirty="0">
              <a:solidFill>
                <a:prstClr val="black"/>
              </a:solidFill>
            </a:endParaRPr>
          </a:p>
          <a:p>
            <a:endParaRPr lang="en-US" sz="1200" dirty="0"/>
          </a:p>
        </p:txBody>
      </p:sp>
      <p:pic>
        <p:nvPicPr>
          <p:cNvPr id="10" name="Picture 4" descr="C:\Users\Utente\Desktop\Research\Polaritoni\Squaraina\Paper finale\TOC_versione2_09-09-14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/>
          <a:stretch/>
        </p:blipFill>
        <p:spPr bwMode="auto">
          <a:xfrm>
            <a:off x="611560" y="739891"/>
            <a:ext cx="3528392" cy="29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13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bg2"/>
                </a:solidFill>
                <a:latin typeface="+mn-lt"/>
              </a:rPr>
              <a:t>The steps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towards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electrically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pumped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laser</a:t>
            </a:r>
          </a:p>
        </p:txBody>
      </p:sp>
    </p:spTree>
    <p:extLst>
      <p:ext uri="{BB962C8B-B14F-4D97-AF65-F5344CB8AC3E}">
        <p14:creationId xmlns:p14="http://schemas.microsoft.com/office/powerpoint/2010/main" val="350306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59248"/>
            <a:ext cx="4902107" cy="45180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77" y="1582679"/>
            <a:ext cx="1168256" cy="5544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43" y="3984470"/>
            <a:ext cx="1087316" cy="5529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19" y="4416518"/>
            <a:ext cx="1104542" cy="9446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22" y="3738048"/>
            <a:ext cx="755821" cy="140394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28329" y="1772816"/>
            <a:ext cx="2902998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86816" y="-18257"/>
            <a:ext cx="8229600" cy="114300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200" dirty="0" err="1"/>
              <a:t>Polariton</a:t>
            </a:r>
            <a:r>
              <a:rPr lang="it-IT" sz="3200" dirty="0"/>
              <a:t> </a:t>
            </a:r>
            <a:r>
              <a:rPr lang="it-IT" sz="3200" dirty="0" err="1"/>
              <a:t>emission</a:t>
            </a:r>
            <a:r>
              <a:rPr lang="it-IT" sz="3200" dirty="0"/>
              <a:t> in </a:t>
            </a:r>
            <a:r>
              <a:rPr lang="it-IT" sz="3200" dirty="0" err="1"/>
              <a:t>disordered</a:t>
            </a:r>
            <a:r>
              <a:rPr lang="it-IT" sz="3200" dirty="0"/>
              <a:t> </a:t>
            </a:r>
            <a:r>
              <a:rPr lang="it-IT" sz="3200" dirty="0" err="1"/>
              <a:t>organic</a:t>
            </a:r>
            <a:r>
              <a:rPr lang="it-IT" sz="3200" dirty="0"/>
              <a:t> </a:t>
            </a:r>
            <a:r>
              <a:rPr lang="it-IT" sz="3200" dirty="0" err="1"/>
              <a:t>cavities</a:t>
            </a:r>
            <a:r>
              <a:rPr lang="it-IT" sz="3200" dirty="0"/>
              <a:t> 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4464099" y="2580698"/>
            <a:ext cx="1545021" cy="1230165"/>
          </a:xfrm>
          <a:custGeom>
            <a:avLst/>
            <a:gdLst>
              <a:gd name="connsiteX0" fmla="*/ 0 w 1545021"/>
              <a:gd name="connsiteY0" fmla="*/ 0 h 1230165"/>
              <a:gd name="connsiteX1" fmla="*/ 299545 w 1545021"/>
              <a:gd name="connsiteY1" fmla="*/ 425669 h 1230165"/>
              <a:gd name="connsiteX2" fmla="*/ 630621 w 1545021"/>
              <a:gd name="connsiteY2" fmla="*/ 835572 h 1230165"/>
              <a:gd name="connsiteX3" fmla="*/ 914400 w 1545021"/>
              <a:gd name="connsiteY3" fmla="*/ 1056290 h 1230165"/>
              <a:gd name="connsiteX4" fmla="*/ 1213945 w 1545021"/>
              <a:gd name="connsiteY4" fmla="*/ 1198179 h 1230165"/>
              <a:gd name="connsiteX5" fmla="*/ 1466193 w 1545021"/>
              <a:gd name="connsiteY5" fmla="*/ 1229710 h 1230165"/>
              <a:gd name="connsiteX6" fmla="*/ 1545021 w 1545021"/>
              <a:gd name="connsiteY6" fmla="*/ 1213945 h 123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021" h="1230165">
                <a:moveTo>
                  <a:pt x="0" y="0"/>
                </a:moveTo>
                <a:cubicBezTo>
                  <a:pt x="97221" y="143203"/>
                  <a:pt x="194442" y="286407"/>
                  <a:pt x="299545" y="425669"/>
                </a:cubicBezTo>
                <a:cubicBezTo>
                  <a:pt x="404649" y="564931"/>
                  <a:pt x="528145" y="730469"/>
                  <a:pt x="630621" y="835572"/>
                </a:cubicBezTo>
                <a:cubicBezTo>
                  <a:pt x="733097" y="940676"/>
                  <a:pt x="817179" y="995856"/>
                  <a:pt x="914400" y="1056290"/>
                </a:cubicBezTo>
                <a:cubicBezTo>
                  <a:pt x="1011621" y="1116724"/>
                  <a:pt x="1121980" y="1169276"/>
                  <a:pt x="1213945" y="1198179"/>
                </a:cubicBezTo>
                <a:cubicBezTo>
                  <a:pt x="1305910" y="1227082"/>
                  <a:pt x="1411014" y="1227082"/>
                  <a:pt x="1466193" y="1229710"/>
                </a:cubicBezTo>
                <a:cubicBezTo>
                  <a:pt x="1521372" y="1232338"/>
                  <a:pt x="1533196" y="1223141"/>
                  <a:pt x="1545021" y="1213945"/>
                </a:cubicBezTo>
              </a:path>
            </a:pathLst>
          </a:cu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14" y="2274941"/>
            <a:ext cx="1218783" cy="125736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863436" y="5620828"/>
            <a:ext cx="144016" cy="2002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503396" y="5605034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k, </a:t>
            </a:r>
            <a:r>
              <a:rPr lang="el-GR" sz="1600" dirty="0">
                <a:latin typeface="Calibri" panose="020F0502020204030204" pitchFamily="34" charset="0"/>
              </a:rPr>
              <a:t>θ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14182" y="6036623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SLOW OUTPUT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652017" y="6013137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FAST INPUT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14" y="2070451"/>
            <a:ext cx="3356111" cy="309561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512" y="1527622"/>
            <a:ext cx="349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/>
              <a:t>Hamiltonian</a:t>
            </a:r>
            <a:r>
              <a:rPr lang="it-IT" sz="1400" b="1" dirty="0"/>
              <a:t> </a:t>
            </a:r>
            <a:r>
              <a:rPr lang="it-IT" sz="1400" b="1" dirty="0" err="1"/>
              <a:t>eigenvalues</a:t>
            </a:r>
            <a:r>
              <a:rPr lang="it-IT" sz="1400" b="1" dirty="0"/>
              <a:t> of a </a:t>
            </a:r>
            <a:r>
              <a:rPr lang="it-IT" sz="1400" b="1" dirty="0" err="1"/>
              <a:t>disorderd</a:t>
            </a:r>
            <a:r>
              <a:rPr lang="it-IT" sz="1400" b="1" dirty="0"/>
              <a:t> </a:t>
            </a:r>
            <a:r>
              <a:rPr lang="it-IT" sz="1400" b="1" dirty="0" err="1"/>
              <a:t>many</a:t>
            </a:r>
            <a:r>
              <a:rPr lang="it-IT" sz="1400" b="1" dirty="0"/>
              <a:t>-body </a:t>
            </a:r>
            <a:r>
              <a:rPr lang="it-IT" sz="1400" b="1" dirty="0" err="1"/>
              <a:t>system</a:t>
            </a:r>
            <a:r>
              <a:rPr lang="it-IT" sz="1400" b="1" dirty="0"/>
              <a:t> in SC</a:t>
            </a:r>
          </a:p>
        </p:txBody>
      </p:sp>
      <p:sp>
        <p:nvSpPr>
          <p:cNvPr id="23" name="Per 22"/>
          <p:cNvSpPr/>
          <p:nvPr/>
        </p:nvSpPr>
        <p:spPr>
          <a:xfrm>
            <a:off x="5668916" y="4416518"/>
            <a:ext cx="654990" cy="654990"/>
          </a:xfrm>
          <a:prstGeom prst="mathMultiply">
            <a:avLst>
              <a:gd name="adj1" fmla="val 102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>
            <a:stCxn id="16" idx="0"/>
          </p:cNvCxnSpPr>
          <p:nvPr/>
        </p:nvCxnSpPr>
        <p:spPr>
          <a:xfrm flipV="1">
            <a:off x="4464099" y="4537421"/>
            <a:ext cx="433902" cy="147571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6" idx="0"/>
          </p:cNvCxnSpPr>
          <p:nvPr/>
        </p:nvCxnSpPr>
        <p:spPr>
          <a:xfrm flipV="1">
            <a:off x="4464099" y="5141995"/>
            <a:ext cx="2255833" cy="87114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5" idx="0"/>
          </p:cNvCxnSpPr>
          <p:nvPr/>
        </p:nvCxnSpPr>
        <p:spPr>
          <a:xfrm flipH="1" flipV="1">
            <a:off x="6186161" y="4888841"/>
            <a:ext cx="1317235" cy="1147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525340" y="5262298"/>
            <a:ext cx="2894532" cy="810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597349" y="5334307"/>
            <a:ext cx="2750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P </a:t>
            </a:r>
            <a:r>
              <a:rPr lang="it-IT" sz="1200" dirty="0" err="1"/>
              <a:t>Michetti</a:t>
            </a:r>
            <a:r>
              <a:rPr lang="it-IT" sz="1200" dirty="0"/>
              <a:t>, L Mazza, GC La Rocca – </a:t>
            </a:r>
          </a:p>
          <a:p>
            <a:r>
              <a:rPr lang="it-IT" sz="1200" i="1" dirty="0"/>
              <a:t>«</a:t>
            </a:r>
            <a:r>
              <a:rPr lang="it-IT" sz="1200" i="1" dirty="0" err="1"/>
              <a:t>Organic</a:t>
            </a:r>
            <a:r>
              <a:rPr lang="it-IT" sz="1200" i="1" dirty="0"/>
              <a:t> </a:t>
            </a:r>
            <a:r>
              <a:rPr lang="it-IT" sz="1200" i="1" dirty="0" err="1"/>
              <a:t>Nanophotonics</a:t>
            </a:r>
            <a:r>
              <a:rPr lang="it-IT" sz="1200" i="1" dirty="0"/>
              <a:t>»</a:t>
            </a:r>
            <a:r>
              <a:rPr lang="it-IT" sz="1200" dirty="0"/>
              <a:t>, </a:t>
            </a:r>
            <a:r>
              <a:rPr lang="it-IT" sz="1200" b="1" dirty="0"/>
              <a:t>2015</a:t>
            </a:r>
            <a:r>
              <a:rPr lang="it-IT" sz="1200" dirty="0"/>
              <a:t> - </a:t>
            </a:r>
            <a:r>
              <a:rPr lang="it-IT" sz="1200" dirty="0" err="1"/>
              <a:t>Springer</a:t>
            </a:r>
            <a:endParaRPr lang="it-IT" sz="1200" dirty="0"/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1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4" grpId="0"/>
      <p:bldP spid="15" grpId="0"/>
      <p:bldP spid="16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67734" y="-99392"/>
            <a:ext cx="8229600" cy="1143001"/>
          </a:xfrm>
        </p:spPr>
        <p:txBody>
          <a:bodyPr>
            <a:noAutofit/>
          </a:bodyPr>
          <a:lstStyle/>
          <a:p>
            <a:r>
              <a:rPr lang="it-IT" sz="3200" dirty="0" err="1"/>
              <a:t>Polariton</a:t>
            </a:r>
            <a:r>
              <a:rPr lang="it-IT" sz="3200" dirty="0"/>
              <a:t> </a:t>
            </a:r>
            <a:r>
              <a:rPr lang="it-IT" sz="3200" dirty="0" err="1"/>
              <a:t>OLEDs</a:t>
            </a:r>
            <a:r>
              <a:rPr lang="it-IT" sz="3200" dirty="0"/>
              <a:t> with an </a:t>
            </a:r>
            <a:r>
              <a:rPr lang="it-IT" sz="3200" dirty="0" err="1"/>
              <a:t>efficient</a:t>
            </a:r>
            <a:r>
              <a:rPr lang="it-IT" sz="3200" dirty="0"/>
              <a:t> </a:t>
            </a:r>
            <a:r>
              <a:rPr lang="it-IT" sz="3200" dirty="0" err="1"/>
              <a:t>dye</a:t>
            </a:r>
            <a:endParaRPr lang="it-IT" sz="3200" dirty="0"/>
          </a:p>
        </p:txBody>
      </p:sp>
      <p:pic>
        <p:nvPicPr>
          <p:cNvPr id="3291" name="Picture 219" descr="C:\Users\Utente\Desktop\Research\Polaritoni\C545T\Paper\Abs-PL-P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095110"/>
            <a:ext cx="3894666" cy="27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http://www.oled123.com/UploadFiles/Products/2012-10-30/2012103011578804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" y="879086"/>
            <a:ext cx="1363162" cy="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0" y="1854696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C545T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9983"/>
          <a:stretch/>
        </p:blipFill>
        <p:spPr>
          <a:xfrm>
            <a:off x="5231335" y="1001387"/>
            <a:ext cx="3352849" cy="278880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1413390" y="4114895"/>
            <a:ext cx="6297244" cy="2842497"/>
            <a:chOff x="3239153" y="4102352"/>
            <a:chExt cx="6297244" cy="2842497"/>
          </a:xfrm>
        </p:grpSpPr>
        <p:grpSp>
          <p:nvGrpSpPr>
            <p:cNvPr id="10" name="Gruppo 9"/>
            <p:cNvGrpSpPr/>
            <p:nvPr/>
          </p:nvGrpSpPr>
          <p:grpSpPr>
            <a:xfrm>
              <a:off x="3239153" y="4102352"/>
              <a:ext cx="6297244" cy="2788803"/>
              <a:chOff x="3243308" y="4096581"/>
              <a:chExt cx="6297244" cy="2788803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3243308" y="4096581"/>
                <a:ext cx="6297244" cy="2788803"/>
                <a:chOff x="179511" y="3767996"/>
                <a:chExt cx="6441260" cy="2788803"/>
              </a:xfrm>
            </p:grpSpPr>
            <p:pic>
              <p:nvPicPr>
                <p:cNvPr id="4" name="Immagine 3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6997"/>
                <a:stretch/>
              </p:blipFill>
              <p:spPr>
                <a:xfrm>
                  <a:off x="179511" y="3767996"/>
                  <a:ext cx="2880321" cy="2788803"/>
                </a:xfrm>
                <a:prstGeom prst="rect">
                  <a:avLst/>
                </a:prstGeom>
              </p:spPr>
            </p:pic>
            <p:pic>
              <p:nvPicPr>
                <p:cNvPr id="5" name="Immagine 4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96"/>
                <a:stretch/>
              </p:blipFill>
              <p:spPr>
                <a:xfrm>
                  <a:off x="3203848" y="3767996"/>
                  <a:ext cx="3416923" cy="2788803"/>
                </a:xfrm>
                <a:prstGeom prst="rect">
                  <a:avLst/>
                </a:prstGeom>
              </p:spPr>
            </p:pic>
          </p:grpSp>
          <p:sp>
            <p:nvSpPr>
              <p:cNvPr id="9" name="CasellaDiTesto 8"/>
              <p:cNvSpPr txBox="1"/>
              <p:nvPr/>
            </p:nvSpPr>
            <p:spPr>
              <a:xfrm>
                <a:off x="5140132" y="4434033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solidFill>
                      <a:schemeClr val="bg1"/>
                    </a:solidFill>
                  </a:rPr>
                  <a:t>G=31%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6300192" y="4442344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solidFill>
                      <a:schemeClr val="bg1"/>
                    </a:solidFill>
                  </a:rPr>
                  <a:t>G=31%</a:t>
                </a:r>
              </a:p>
            </p:txBody>
          </p:sp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6" r="10489"/>
            <a:stretch/>
          </p:blipFill>
          <p:spPr bwMode="auto">
            <a:xfrm>
              <a:off x="8496284" y="4221088"/>
              <a:ext cx="571926" cy="2723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09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42" y="980728"/>
            <a:ext cx="3712786" cy="293243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7504" y="8876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High Q </a:t>
            </a:r>
            <a:r>
              <a:rPr lang="it-IT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electroluminescent</a:t>
            </a:r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organic</a:t>
            </a:r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cavity</a:t>
            </a:r>
            <a:endParaRPr lang="it-IT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804" y="861684"/>
            <a:ext cx="2646257" cy="19583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/>
          <a:stretch/>
        </p:blipFill>
        <p:spPr>
          <a:xfrm>
            <a:off x="-1" y="3984304"/>
            <a:ext cx="4616263" cy="29010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37" y="3621557"/>
            <a:ext cx="4660918" cy="32638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14778"/>
            <a:ext cx="3240360" cy="28302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44808" y="4715271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/>
              <a:t>Purcell</a:t>
            </a:r>
            <a:r>
              <a:rPr lang="it-IT" sz="1400" b="1" dirty="0"/>
              <a:t> </a:t>
            </a:r>
            <a:r>
              <a:rPr lang="it-IT" sz="1400" b="1" dirty="0" err="1"/>
              <a:t>effect</a:t>
            </a:r>
            <a:endParaRPr lang="it-IT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42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88767"/>
            <a:ext cx="561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Fully</a:t>
            </a:r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transparent</a:t>
            </a:r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OLEDs</a:t>
            </a:r>
            <a:endParaRPr lang="it-IT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64857" y="692696"/>
            <a:ext cx="2795175" cy="1856672"/>
            <a:chOff x="1786466" y="1774984"/>
            <a:chExt cx="5811401" cy="3860177"/>
          </a:xfrm>
        </p:grpSpPr>
        <p:grpSp>
          <p:nvGrpSpPr>
            <p:cNvPr id="4" name="Gruppo 3"/>
            <p:cNvGrpSpPr/>
            <p:nvPr/>
          </p:nvGrpSpPr>
          <p:grpSpPr>
            <a:xfrm>
              <a:off x="1786466" y="1774984"/>
              <a:ext cx="5050841" cy="3860177"/>
              <a:chOff x="1826277" y="2256547"/>
              <a:chExt cx="12153876" cy="9288770"/>
            </a:xfrm>
          </p:grpSpPr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11706853" y="4547546"/>
                <a:ext cx="1548000" cy="5473529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it-IT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Bphen:Cs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11939399" y="3264659"/>
                <a:ext cx="1653663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-3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4177072" y="7849114"/>
                <a:ext cx="1653663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-5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11628783" y="10005535"/>
                <a:ext cx="2351370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-6.4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339752" y="7582497"/>
                <a:ext cx="1548000" cy="0"/>
              </a:xfrm>
              <a:prstGeom prst="line">
                <a:avLst/>
              </a:prstGeom>
              <a:noFill/>
              <a:ln w="76200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2339751" y="7649593"/>
                <a:ext cx="2215040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ITO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1826277" y="5859045"/>
                <a:ext cx="2351369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-4.7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9762637" y="4235469"/>
                <a:ext cx="1547999" cy="547353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it-IT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TPBi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8640064" y="2820100"/>
                <a:ext cx="2351369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-2.7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8640059" y="9586206"/>
                <a:ext cx="2351369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-6.2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Rectangle 2"/>
              <p:cNvSpPr>
                <a:spLocks noChangeArrowheads="1"/>
              </p:cNvSpPr>
              <p:nvPr/>
            </p:nvSpPr>
            <p:spPr bwMode="auto">
              <a:xfrm>
                <a:off x="6084837" y="3523674"/>
                <a:ext cx="1547999" cy="5533069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TCTA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5940152" y="2256547"/>
                <a:ext cx="2351369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-2.4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5756751" y="9008990"/>
                <a:ext cx="2351369" cy="153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-5.7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355129" y="2597374"/>
              <a:ext cx="643309" cy="225343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ver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TPBI:Irppy3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763396" y="4099112"/>
              <a:ext cx="643309" cy="0"/>
            </a:xfrm>
            <a:prstGeom prst="line">
              <a:avLst/>
            </a:prstGeom>
            <a:noFill/>
            <a:ln w="7620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6677353" y="4005064"/>
              <a:ext cx="643309" cy="0"/>
            </a:xfrm>
            <a:prstGeom prst="line">
              <a:avLst/>
            </a:prstGeom>
            <a:noFill/>
            <a:ln w="76200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677353" y="4032948"/>
              <a:ext cx="920514" cy="639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ITO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485247" y="3343840"/>
              <a:ext cx="977169" cy="639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-4.7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621693" y="3457493"/>
              <a:ext cx="1103817" cy="639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WO</a:t>
              </a:r>
              <a:r>
                <a:rPr kumimoji="0" lang="it-IT" sz="1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endPara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179512" y="1700808"/>
            <a:ext cx="2526966" cy="1775455"/>
            <a:chOff x="827584" y="1124192"/>
            <a:chExt cx="3523642" cy="2475722"/>
          </a:xfrm>
        </p:grpSpPr>
        <p:sp>
          <p:nvSpPr>
            <p:cNvPr id="56" name="Cubo 55"/>
            <p:cNvSpPr/>
            <p:nvPr/>
          </p:nvSpPr>
          <p:spPr>
            <a:xfrm>
              <a:off x="1074297" y="2576525"/>
              <a:ext cx="3014951" cy="1023389"/>
            </a:xfrm>
            <a:prstGeom prst="cube">
              <a:avLst>
                <a:gd name="adj" fmla="val 56588"/>
              </a:avLst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Cubo 56"/>
            <p:cNvSpPr/>
            <p:nvPr/>
          </p:nvSpPr>
          <p:spPr>
            <a:xfrm>
              <a:off x="1750638" y="2460091"/>
              <a:ext cx="1669322" cy="575628"/>
            </a:xfrm>
            <a:prstGeom prst="cube">
              <a:avLst>
                <a:gd name="adj" fmla="val 56588"/>
              </a:avLst>
            </a:prstGeom>
            <a:solidFill>
              <a:srgbClr val="4BACC6">
                <a:lumMod val="60000"/>
                <a:lumOff val="40000"/>
                <a:alpha val="4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Cubo 57"/>
            <p:cNvSpPr/>
            <p:nvPr/>
          </p:nvSpPr>
          <p:spPr>
            <a:xfrm>
              <a:off x="1747112" y="2172277"/>
              <a:ext cx="1669322" cy="575628"/>
            </a:xfrm>
            <a:prstGeom prst="cube">
              <a:avLst>
                <a:gd name="adj" fmla="val 56588"/>
              </a:avLst>
            </a:prstGeom>
            <a:solidFill>
              <a:srgbClr val="F79646">
                <a:alpha val="70000"/>
              </a:srgbClr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Cubo 58"/>
            <p:cNvSpPr/>
            <p:nvPr/>
          </p:nvSpPr>
          <p:spPr>
            <a:xfrm>
              <a:off x="1747112" y="2004336"/>
              <a:ext cx="1672848" cy="455755"/>
            </a:xfrm>
            <a:prstGeom prst="cube">
              <a:avLst>
                <a:gd name="adj" fmla="val 71168"/>
              </a:avLst>
            </a:prstGeom>
            <a:solidFill>
              <a:srgbClr val="F79646">
                <a:lumMod val="60000"/>
                <a:lumOff val="40000"/>
                <a:alpha val="7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2031400" y="1699821"/>
              <a:ext cx="1214189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Bphen:Cs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1963443" y="2428650"/>
              <a:ext cx="1214189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Bphen:Cs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2279590" y="1421279"/>
              <a:ext cx="521261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Ag</a:t>
              </a: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215518" y="2708920"/>
              <a:ext cx="608437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ITO</a:t>
              </a:r>
            </a:p>
          </p:txBody>
        </p:sp>
        <p:sp>
          <p:nvSpPr>
            <p:cNvPr id="64" name="Cubo 63"/>
            <p:cNvSpPr/>
            <p:nvPr/>
          </p:nvSpPr>
          <p:spPr>
            <a:xfrm>
              <a:off x="1745348" y="1847442"/>
              <a:ext cx="1672848" cy="455755"/>
            </a:xfrm>
            <a:prstGeom prst="cube">
              <a:avLst>
                <a:gd name="adj" fmla="val 71168"/>
              </a:avLst>
            </a:prstGeom>
            <a:solidFill>
              <a:srgbClr val="9BBB59">
                <a:alpha val="7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Cubo 64"/>
            <p:cNvSpPr/>
            <p:nvPr/>
          </p:nvSpPr>
          <p:spPr>
            <a:xfrm>
              <a:off x="1750638" y="1699402"/>
              <a:ext cx="1672848" cy="455755"/>
            </a:xfrm>
            <a:prstGeom prst="cube">
              <a:avLst>
                <a:gd name="adj" fmla="val 71168"/>
              </a:avLst>
            </a:prstGeom>
            <a:solidFill>
              <a:srgbClr val="F79646">
                <a:lumMod val="60000"/>
                <a:lumOff val="40000"/>
                <a:alpha val="7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Cubo 65"/>
            <p:cNvSpPr/>
            <p:nvPr/>
          </p:nvSpPr>
          <p:spPr>
            <a:xfrm>
              <a:off x="1747112" y="1428707"/>
              <a:ext cx="1669322" cy="575628"/>
            </a:xfrm>
            <a:prstGeom prst="cube">
              <a:avLst>
                <a:gd name="adj" fmla="val 56588"/>
              </a:avLst>
            </a:prstGeom>
            <a:solidFill>
              <a:srgbClr val="F79646">
                <a:alpha val="70000"/>
              </a:srgbClr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Cubo 66"/>
            <p:cNvSpPr/>
            <p:nvPr/>
          </p:nvSpPr>
          <p:spPr>
            <a:xfrm>
              <a:off x="1747112" y="1124192"/>
              <a:ext cx="1669322" cy="575628"/>
            </a:xfrm>
            <a:prstGeom prst="cube">
              <a:avLst>
                <a:gd name="adj" fmla="val 56588"/>
              </a:avLst>
            </a:prstGeom>
            <a:solidFill>
              <a:srgbClr val="4BACC6">
                <a:lumMod val="60000"/>
                <a:lumOff val="40000"/>
                <a:alpha val="43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2247554" y="1325010"/>
              <a:ext cx="608437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ITO</a:t>
              </a:r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827584" y="1909047"/>
              <a:ext cx="912431" cy="729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TPBI: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Irppy3</a:t>
              </a: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3568440" y="1877036"/>
              <a:ext cx="782786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TCTA</a:t>
              </a: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3557197" y="2232213"/>
              <a:ext cx="704552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TPBi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2154581" y="1700808"/>
              <a:ext cx="773845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WO3</a:t>
              </a:r>
            </a:p>
          </p:txBody>
        </p:sp>
        <p:cxnSp>
          <p:nvCxnSpPr>
            <p:cNvPr id="73" name="Connettore 2 72"/>
            <p:cNvCxnSpPr>
              <a:stCxn id="69" idx="3"/>
            </p:cNvCxnSpPr>
            <p:nvPr/>
          </p:nvCxnSpPr>
          <p:spPr>
            <a:xfrm flipV="1">
              <a:off x="1740015" y="2232214"/>
              <a:ext cx="507540" cy="41626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4" name="Connettore 2 73"/>
            <p:cNvCxnSpPr>
              <a:stCxn id="70" idx="1"/>
            </p:cNvCxnSpPr>
            <p:nvPr/>
          </p:nvCxnSpPr>
          <p:spPr>
            <a:xfrm flipH="1" flipV="1">
              <a:off x="2984129" y="2075320"/>
              <a:ext cx="584311" cy="16301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5" name="Connettore 2 74"/>
            <p:cNvCxnSpPr>
              <a:stCxn id="71" idx="1"/>
            </p:cNvCxnSpPr>
            <p:nvPr/>
          </p:nvCxnSpPr>
          <p:spPr>
            <a:xfrm flipH="1" flipV="1">
              <a:off x="2972886" y="2379835"/>
              <a:ext cx="584311" cy="66963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6" name="CasellaDiTesto 75"/>
            <p:cNvSpPr txBox="1"/>
            <p:nvPr/>
          </p:nvSpPr>
          <p:spPr>
            <a:xfrm>
              <a:off x="1979712" y="3166163"/>
              <a:ext cx="894549" cy="429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GLASS</a:t>
              </a:r>
            </a:p>
          </p:txBody>
        </p:sp>
      </p:grpSp>
      <p:graphicFrame>
        <p:nvGraphicFramePr>
          <p:cNvPr id="78" name="Oggetto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534691"/>
              </p:ext>
            </p:extLst>
          </p:nvPr>
        </p:nvGraphicFramePr>
        <p:xfrm>
          <a:off x="4606183" y="3832225"/>
          <a:ext cx="42799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Graph" r:id="rId4" imgW="4279680" imgH="3025440" progId="Origin50.Graph">
                  <p:embed/>
                </p:oleObj>
              </mc:Choice>
              <mc:Fallback>
                <p:oleObj name="Graph" r:id="rId4" imgW="4279680" imgH="3025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6183" y="3832225"/>
                        <a:ext cx="4279900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ggetto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225837"/>
              </p:ext>
            </p:extLst>
          </p:nvPr>
        </p:nvGraphicFramePr>
        <p:xfrm>
          <a:off x="4645025" y="676275"/>
          <a:ext cx="4502150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Graph" r:id="rId6" imgW="4276800" imgH="3025440" progId="Origin50.Graph">
                  <p:embed/>
                </p:oleObj>
              </mc:Choice>
              <mc:Fallback>
                <p:oleObj name="Graph" r:id="rId6" imgW="4276800" imgH="3025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5025" y="676275"/>
                        <a:ext cx="4502150" cy="318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CasellaDiTesto 79"/>
          <p:cNvSpPr txBox="1"/>
          <p:nvPr/>
        </p:nvSpPr>
        <p:spPr>
          <a:xfrm>
            <a:off x="5449260" y="428380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Max</a:t>
            </a:r>
            <a:r>
              <a:rPr lang="it-IT" dirty="0"/>
              <a:t> </a:t>
            </a:r>
            <a:r>
              <a:rPr lang="it-IT" dirty="0" err="1"/>
              <a:t>eff</a:t>
            </a:r>
            <a:r>
              <a:rPr lang="it-IT" dirty="0"/>
              <a:t>.: 7cd/A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-497" r="9659" b="348"/>
          <a:stretch/>
        </p:blipFill>
        <p:spPr bwMode="auto">
          <a:xfrm>
            <a:off x="140048" y="3861048"/>
            <a:ext cx="428793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1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marL="285750" indent="-285750" algn="ctr"/>
            <a:r>
              <a:rPr lang="it-IT" sz="4400" b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Novel</a:t>
            </a:r>
            <a:r>
              <a:rPr lang="it-IT" sz="4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4400" b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materials</a:t>
            </a:r>
            <a:r>
              <a:rPr lang="it-IT" sz="4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</a:t>
            </a:r>
            <a:r>
              <a:rPr lang="it-IT" sz="4400" b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lasing</a:t>
            </a:r>
            <a:r>
              <a:rPr lang="it-IT" sz="4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it-IT" sz="4400" b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hybrid</a:t>
            </a:r>
            <a:r>
              <a:rPr lang="it-IT" sz="4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4400" b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perovskites</a:t>
            </a:r>
            <a:endParaRPr lang="it-IT" sz="44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17072" y="500388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 </a:t>
            </a:r>
            <a:r>
              <a:rPr lang="it-IT" baseline="30000" dirty="0"/>
              <a:t>-</a:t>
            </a:r>
            <a:r>
              <a:rPr lang="el-GR" baseline="30000" dirty="0"/>
              <a:t>γ</a:t>
            </a:r>
            <a:r>
              <a:rPr lang="it-IT" baseline="30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1137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86816" y="-73636"/>
            <a:ext cx="8229600" cy="1143001"/>
          </a:xfrm>
        </p:spPr>
        <p:txBody>
          <a:bodyPr>
            <a:normAutofit/>
          </a:bodyPr>
          <a:lstStyle/>
          <a:p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perovskites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0"/>
          <a:stretch/>
        </p:blipFill>
        <p:spPr bwMode="auto">
          <a:xfrm>
            <a:off x="107504" y="1293989"/>
            <a:ext cx="2447101" cy="208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2771800" y="1368962"/>
            <a:ext cx="263487" cy="26348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771800" y="2476210"/>
            <a:ext cx="263487" cy="26348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837671" y="1980480"/>
            <a:ext cx="131744" cy="1317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082805" y="1861686"/>
            <a:ext cx="150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Pb/Sn </a:t>
            </a:r>
            <a:r>
              <a:rPr lang="it-IT" sz="1400" dirty="0" err="1"/>
              <a:t>ion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37997" y="2379904"/>
            <a:ext cx="17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Methylammonium</a:t>
            </a:r>
            <a:r>
              <a:rPr lang="it-IT" sz="1400" dirty="0"/>
              <a:t> </a:t>
            </a:r>
          </a:p>
          <a:p>
            <a:r>
              <a:rPr lang="it-IT" sz="1400" dirty="0" err="1"/>
              <a:t>ion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35440" y="1316039"/>
            <a:ext cx="1672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I/Br/Cl </a:t>
            </a:r>
            <a:r>
              <a:rPr lang="it-IT" sz="1400" dirty="0" err="1"/>
              <a:t>ion</a:t>
            </a:r>
            <a:endParaRPr lang="it-IT" sz="1400" dirty="0"/>
          </a:p>
        </p:txBody>
      </p:sp>
      <p:pic>
        <p:nvPicPr>
          <p:cNvPr id="11" name="Immagin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2074"/>
          <a:stretch>
            <a:fillRect/>
          </a:stretch>
        </p:blipFill>
        <p:spPr bwMode="auto">
          <a:xfrm>
            <a:off x="5120216" y="453354"/>
            <a:ext cx="3199406" cy="244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" y="3858989"/>
            <a:ext cx="3939908" cy="30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b="47621"/>
          <a:stretch/>
        </p:blipFill>
        <p:spPr>
          <a:xfrm>
            <a:off x="4229466" y="4446714"/>
            <a:ext cx="5095062" cy="2438670"/>
          </a:xfrm>
          <a:prstGeom prst="rect">
            <a:avLst/>
          </a:prstGeom>
        </p:spPr>
      </p:pic>
      <p:pic>
        <p:nvPicPr>
          <p:cNvPr id="16" name="Immagin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r="52298"/>
          <a:stretch/>
        </p:blipFill>
        <p:spPr bwMode="auto">
          <a:xfrm>
            <a:off x="5642446" y="2996952"/>
            <a:ext cx="2154946" cy="13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6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92939" y="1484784"/>
            <a:ext cx="7179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Light-</a:t>
            </a:r>
            <a:r>
              <a:rPr lang="it-IT" sz="2000" dirty="0" err="1"/>
              <a:t>matter</a:t>
            </a:r>
            <a:r>
              <a:rPr lang="it-IT" sz="2000" dirty="0"/>
              <a:t> </a:t>
            </a:r>
            <a:r>
              <a:rPr lang="it-IT" sz="2000" dirty="0" err="1"/>
              <a:t>interactions</a:t>
            </a: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 err="1"/>
              <a:t>Experimental</a:t>
            </a:r>
            <a:r>
              <a:rPr lang="it-IT" sz="2000" dirty="0"/>
              <a:t> </a:t>
            </a:r>
            <a:r>
              <a:rPr lang="it-IT" sz="2000" dirty="0" err="1"/>
              <a:t>techniques</a:t>
            </a:r>
            <a:endParaRPr lang="it-IT" sz="2000" dirty="0"/>
          </a:p>
          <a:p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 err="1"/>
              <a:t>Exploiting</a:t>
            </a:r>
            <a:r>
              <a:rPr lang="it-IT" sz="2000" dirty="0"/>
              <a:t> light-</a:t>
            </a:r>
            <a:r>
              <a:rPr lang="it-IT" sz="2000" dirty="0" err="1"/>
              <a:t>matter</a:t>
            </a:r>
            <a:r>
              <a:rPr lang="it-IT" sz="2000" dirty="0"/>
              <a:t> </a:t>
            </a:r>
            <a:r>
              <a:rPr lang="it-IT" sz="2000" dirty="0" err="1"/>
              <a:t>interactions</a:t>
            </a:r>
            <a:r>
              <a:rPr lang="it-IT" sz="2000" dirty="0"/>
              <a:t> in </a:t>
            </a:r>
            <a:r>
              <a:rPr lang="it-IT" sz="2000" dirty="0" err="1"/>
              <a:t>organic</a:t>
            </a:r>
            <a:r>
              <a:rPr lang="it-IT" sz="2000" dirty="0"/>
              <a:t> </a:t>
            </a:r>
            <a:r>
              <a:rPr lang="it-IT" sz="2000" dirty="0" err="1"/>
              <a:t>electroluminescent</a:t>
            </a:r>
            <a:r>
              <a:rPr lang="it-IT" sz="2000" dirty="0"/>
              <a:t> </a:t>
            </a:r>
            <a:r>
              <a:rPr lang="it-IT" sz="2000" dirty="0" err="1"/>
              <a:t>microcavities</a:t>
            </a: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The steps </a:t>
            </a:r>
            <a:r>
              <a:rPr lang="it-IT" sz="2000" dirty="0" err="1"/>
              <a:t>towards</a:t>
            </a:r>
            <a:r>
              <a:rPr lang="it-IT" sz="2000" dirty="0"/>
              <a:t> </a:t>
            </a:r>
            <a:r>
              <a:rPr lang="it-IT" sz="2000" dirty="0" err="1"/>
              <a:t>electrically</a:t>
            </a:r>
            <a:r>
              <a:rPr lang="it-IT" sz="2000" dirty="0"/>
              <a:t> </a:t>
            </a:r>
            <a:r>
              <a:rPr lang="it-IT" sz="2000" dirty="0" err="1"/>
              <a:t>pumped</a:t>
            </a:r>
            <a:r>
              <a:rPr lang="it-IT" sz="2000" dirty="0"/>
              <a:t> laser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 err="1"/>
              <a:t>Novel</a:t>
            </a:r>
            <a:r>
              <a:rPr lang="it-IT" sz="2000" dirty="0"/>
              <a:t> </a:t>
            </a:r>
            <a:r>
              <a:rPr lang="it-IT" sz="2000" dirty="0" err="1"/>
              <a:t>materials</a:t>
            </a:r>
            <a:r>
              <a:rPr lang="it-IT" sz="2000" dirty="0"/>
              <a:t> for </a:t>
            </a:r>
            <a:r>
              <a:rPr lang="it-IT" sz="2000" dirty="0" err="1"/>
              <a:t>lasing</a:t>
            </a:r>
            <a:r>
              <a:rPr lang="it-IT" sz="2000" dirty="0"/>
              <a:t>: </a:t>
            </a:r>
            <a:r>
              <a:rPr lang="it-IT" sz="2000" dirty="0" err="1"/>
              <a:t>hybrid</a:t>
            </a:r>
            <a:r>
              <a:rPr lang="it-IT" sz="2000" dirty="0"/>
              <a:t> </a:t>
            </a:r>
            <a:r>
              <a:rPr lang="it-IT" sz="2000" dirty="0" err="1"/>
              <a:t>perovskites</a:t>
            </a: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 err="1"/>
              <a:t>Final</a:t>
            </a:r>
            <a:r>
              <a:rPr lang="it-IT" sz="2000" dirty="0"/>
              <a:t> </a:t>
            </a:r>
            <a:r>
              <a:rPr lang="it-IT" sz="2000" dirty="0" err="1"/>
              <a:t>remarks</a:t>
            </a:r>
            <a:endParaRPr lang="it-IT" sz="2000" dirty="0"/>
          </a:p>
          <a:p>
            <a:pPr marL="285750" indent="-285750">
              <a:buFont typeface="Wingdings" pitchFamily="2" charset="2"/>
              <a:buChar char="v"/>
            </a:pP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544" y="404664"/>
            <a:ext cx="7756263" cy="1054250"/>
          </a:xfrm>
        </p:spPr>
        <p:txBody>
          <a:bodyPr>
            <a:normAutofit/>
          </a:bodyPr>
          <a:lstStyle/>
          <a:p>
            <a:r>
              <a:rPr lang="it-IT" sz="4400" dirty="0" err="1">
                <a:solidFill>
                  <a:schemeClr val="tx1"/>
                </a:solidFill>
                <a:latin typeface="Book Antiqua" pitchFamily="18" charset="0"/>
              </a:rPr>
              <a:t>Summary</a:t>
            </a:r>
            <a:endParaRPr lang="it-IT" sz="32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98" y="3286750"/>
            <a:ext cx="4493486" cy="31215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0"/>
            <a:ext cx="709489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Vapour-deposited</a:t>
            </a:r>
            <a:r>
              <a:rPr lang="it-IT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it-IT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PeroLEDs</a:t>
            </a:r>
            <a:endParaRPr lang="it-IT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8" y="659878"/>
            <a:ext cx="3613446" cy="276443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71" y="3392937"/>
            <a:ext cx="4122814" cy="272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G:\SEM\PVSK-Armando\A2ITO-0505_07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47" y="3474302"/>
            <a:ext cx="198657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1007"/>
          <a:stretch/>
        </p:blipFill>
        <p:spPr>
          <a:xfrm>
            <a:off x="5466867" y="3722345"/>
            <a:ext cx="1388863" cy="100279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964954" y="6336323"/>
            <a:ext cx="5040560" cy="349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64955" y="6408331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/>
              <a:t>A. Genco et al., </a:t>
            </a:r>
            <a:r>
              <a:rPr lang="it-IT" sz="1200" i="1" dirty="0"/>
              <a:t>Advanced Electronic </a:t>
            </a:r>
            <a:r>
              <a:rPr lang="it-IT" sz="1200" i="1" dirty="0" err="1"/>
              <a:t>Materials</a:t>
            </a:r>
            <a:r>
              <a:rPr lang="it-IT" sz="1200" dirty="0"/>
              <a:t>, 1500325 (</a:t>
            </a:r>
            <a:r>
              <a:rPr lang="it-IT" sz="1200" b="1" dirty="0"/>
              <a:t>2016</a:t>
            </a:r>
            <a:r>
              <a:rPr lang="it-IT" sz="1200" dirty="0"/>
              <a:t>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799" y="857635"/>
            <a:ext cx="1893085" cy="23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1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0"/>
            <a:ext cx="347050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Final</a:t>
            </a:r>
            <a:r>
              <a:rPr lang="it-IT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it-IT" sz="4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remarks</a:t>
            </a:r>
            <a:endParaRPr lang="it-IT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5519" y="908720"/>
            <a:ext cx="71794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000" dirty="0" err="1">
                <a:solidFill>
                  <a:schemeClr val="bg1"/>
                </a:solidFill>
              </a:rPr>
              <a:t>Weak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coupling</a:t>
            </a:r>
            <a:r>
              <a:rPr lang="it-IT" sz="2000" dirty="0">
                <a:solidFill>
                  <a:schemeClr val="bg1"/>
                </a:solidFill>
              </a:rPr>
              <a:t>: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 Multi-</a:t>
            </a:r>
            <a:r>
              <a:rPr lang="it-IT" sz="2000" dirty="0" err="1">
                <a:solidFill>
                  <a:schemeClr val="bg1"/>
                </a:solidFill>
              </a:rPr>
              <a:t>cavity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white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OLEDs</a:t>
            </a:r>
            <a:r>
              <a:rPr lang="it-IT" sz="2000" dirty="0">
                <a:solidFill>
                  <a:schemeClr val="bg1"/>
                </a:solidFill>
              </a:rPr>
              <a:t> with high </a:t>
            </a:r>
            <a:r>
              <a:rPr lang="it-IT" sz="2000" dirty="0" err="1">
                <a:solidFill>
                  <a:schemeClr val="bg1"/>
                </a:solidFill>
              </a:rPr>
              <a:t>efficiency</a:t>
            </a:r>
            <a:r>
              <a:rPr lang="it-IT" sz="2000" dirty="0">
                <a:solidFill>
                  <a:schemeClr val="bg1"/>
                </a:solidFill>
              </a:rPr>
              <a:t> and color </a:t>
            </a:r>
            <a:r>
              <a:rPr lang="it-IT" sz="2000" dirty="0" err="1">
                <a:solidFill>
                  <a:schemeClr val="bg1"/>
                </a:solidFill>
              </a:rPr>
              <a:t>quality</a:t>
            </a:r>
            <a:r>
              <a:rPr lang="it-IT" sz="2000" dirty="0">
                <a:solidFill>
                  <a:schemeClr val="bg1"/>
                </a:solidFill>
              </a:rPr>
              <a:t> on </a:t>
            </a:r>
            <a:r>
              <a:rPr lang="it-IT" sz="2000" dirty="0" err="1">
                <a:solidFill>
                  <a:schemeClr val="bg1"/>
                </a:solidFill>
              </a:rPr>
              <a:t>flexible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substrates</a:t>
            </a:r>
            <a:endParaRPr lang="it-IT" sz="2000" dirty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 High Q-</a:t>
            </a:r>
            <a:r>
              <a:rPr lang="it-IT" sz="2000" dirty="0" err="1">
                <a:solidFill>
                  <a:schemeClr val="bg1"/>
                </a:solidFill>
              </a:rPr>
              <a:t>factor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electroluminescent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microcavities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Strong </a:t>
            </a:r>
            <a:r>
              <a:rPr lang="it-IT" sz="2000" dirty="0" err="1">
                <a:solidFill>
                  <a:schemeClr val="bg1"/>
                </a:solidFill>
              </a:rPr>
              <a:t>coupling</a:t>
            </a:r>
            <a:r>
              <a:rPr lang="it-IT" sz="2000" dirty="0">
                <a:solidFill>
                  <a:schemeClr val="bg1"/>
                </a:solidFill>
              </a:rPr>
              <a:t>: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Efficient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polariton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emission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exploiting</a:t>
            </a:r>
            <a:r>
              <a:rPr lang="it-IT" sz="2000" dirty="0">
                <a:solidFill>
                  <a:schemeClr val="bg1"/>
                </a:solidFill>
              </a:rPr>
              <a:t> radiative </a:t>
            </a:r>
            <a:r>
              <a:rPr lang="it-IT" sz="2000" dirty="0" err="1">
                <a:solidFill>
                  <a:schemeClr val="bg1"/>
                </a:solidFill>
              </a:rPr>
              <a:t>pumping</a:t>
            </a:r>
            <a:endParaRPr lang="it-IT" sz="2000" dirty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Elecroluminescent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cavities</a:t>
            </a:r>
            <a:r>
              <a:rPr lang="it-IT" sz="2000" dirty="0">
                <a:solidFill>
                  <a:schemeClr val="bg1"/>
                </a:solidFill>
              </a:rPr>
              <a:t> in USC with record </a:t>
            </a:r>
            <a:r>
              <a:rPr lang="it-IT" sz="2000" dirty="0" err="1">
                <a:solidFill>
                  <a:schemeClr val="bg1"/>
                </a:solidFill>
              </a:rPr>
              <a:t>coupling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strength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 err="1">
                <a:solidFill>
                  <a:schemeClr val="bg1"/>
                </a:solidFill>
              </a:rPr>
              <a:t>Optimization</a:t>
            </a:r>
            <a:r>
              <a:rPr lang="it-IT" sz="2000" dirty="0">
                <a:solidFill>
                  <a:schemeClr val="bg1"/>
                </a:solidFill>
              </a:rPr>
              <a:t> of </a:t>
            </a:r>
            <a:r>
              <a:rPr lang="it-IT" sz="2000" dirty="0" err="1">
                <a:solidFill>
                  <a:schemeClr val="bg1"/>
                </a:solidFill>
              </a:rPr>
              <a:t>vapour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deposited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hybrid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perovskites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LEDs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toward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lasing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775915" y="-1364"/>
            <a:ext cx="7756525" cy="10541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4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5" y="1196752"/>
            <a:ext cx="7740352" cy="42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bg2"/>
                </a:solidFill>
                <a:latin typeface="+mn-lt"/>
              </a:rPr>
              <a:t>Light-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matter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interactions</a:t>
            </a:r>
            <a:endParaRPr lang="it-IT" sz="4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37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321491" cy="36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183" y="2870993"/>
            <a:ext cx="4423331" cy="3969358"/>
          </a:xfrm>
          <a:prstGeom prst="rect">
            <a:avLst/>
          </a:prstGeom>
        </p:spPr>
      </p:pic>
      <p:pic>
        <p:nvPicPr>
          <p:cNvPr id="47" name="Picture 4" descr="Image result for metal layer mirr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8"/>
          <a:stretch/>
        </p:blipFill>
        <p:spPr bwMode="auto">
          <a:xfrm>
            <a:off x="10147" y="3097161"/>
            <a:ext cx="2151626" cy="2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distributed bragg reflec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" b="9661"/>
          <a:stretch/>
        </p:blipFill>
        <p:spPr bwMode="auto">
          <a:xfrm>
            <a:off x="2192713" y="2879801"/>
            <a:ext cx="2284206" cy="28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48" y="4807247"/>
            <a:ext cx="1580319" cy="2109072"/>
          </a:xfrm>
          <a:prstGeom prst="rect">
            <a:avLst/>
          </a:prstGeom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107504" y="-11934"/>
            <a:ext cx="8229600" cy="10128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600" dirty="0"/>
              <a:t>Light-</a:t>
            </a:r>
            <a:r>
              <a:rPr lang="it-IT" sz="3600" dirty="0" err="1"/>
              <a:t>matter</a:t>
            </a:r>
            <a:r>
              <a:rPr lang="it-IT" sz="3600" dirty="0"/>
              <a:t> </a:t>
            </a:r>
            <a:r>
              <a:rPr lang="it-IT" sz="3600" dirty="0" err="1"/>
              <a:t>interactions</a:t>
            </a:r>
            <a:endParaRPr lang="it-IT" sz="3600" dirty="0"/>
          </a:p>
        </p:txBody>
      </p:sp>
      <p:sp>
        <p:nvSpPr>
          <p:cNvPr id="21" name="AutoShape 2" descr="Image result for optical ca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/>
          <a:stretch/>
        </p:blipFill>
        <p:spPr bwMode="auto">
          <a:xfrm>
            <a:off x="273461" y="1502961"/>
            <a:ext cx="4280186" cy="99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699740" y="923497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Fabry-Perot</a:t>
            </a:r>
            <a:r>
              <a:rPr lang="it-IT" dirty="0"/>
              <a:t> </a:t>
            </a:r>
            <a:r>
              <a:rPr lang="it-IT" dirty="0" err="1"/>
              <a:t>Microcavity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459307" y="72574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Exciton</a:t>
            </a:r>
            <a:endParaRPr lang="it-IT" dirty="0"/>
          </a:p>
        </p:txBody>
      </p:sp>
      <p:grpSp>
        <p:nvGrpSpPr>
          <p:cNvPr id="40" name="Gruppo 39"/>
          <p:cNvGrpSpPr/>
          <p:nvPr/>
        </p:nvGrpSpPr>
        <p:grpSpPr>
          <a:xfrm>
            <a:off x="5436096" y="1267084"/>
            <a:ext cx="3164886" cy="1495134"/>
            <a:chOff x="350017" y="1235123"/>
            <a:chExt cx="3164886" cy="1495134"/>
          </a:xfrm>
        </p:grpSpPr>
        <p:pic>
          <p:nvPicPr>
            <p:cNvPr id="41" name="Immagine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85" r="40025" b="23876"/>
            <a:stretch/>
          </p:blipFill>
          <p:spPr>
            <a:xfrm>
              <a:off x="350017" y="1526627"/>
              <a:ext cx="1147707" cy="851339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86135" y="1235123"/>
              <a:ext cx="881061" cy="1495134"/>
            </a:xfrm>
            <a:prstGeom prst="rect">
              <a:avLst/>
            </a:prstGeom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85" r="40025" b="23876"/>
            <a:stretch/>
          </p:blipFill>
          <p:spPr>
            <a:xfrm>
              <a:off x="2367196" y="1526627"/>
              <a:ext cx="1147707" cy="851339"/>
            </a:xfrm>
            <a:prstGeom prst="rect">
              <a:avLst/>
            </a:prstGeom>
          </p:spPr>
        </p:pic>
      </p:grpSp>
      <p:pic>
        <p:nvPicPr>
          <p:cNvPr id="39" name="Picture 2" descr="http://sal.snu.ac.kr/uploads/Q-eq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75" y="5671632"/>
            <a:ext cx="1152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3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0" y="3712849"/>
            <a:ext cx="9324528" cy="3316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107504" y="-11934"/>
            <a:ext cx="8229600" cy="10128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600" dirty="0"/>
              <a:t>Light-</a:t>
            </a:r>
            <a:r>
              <a:rPr lang="it-IT" sz="3600" dirty="0" err="1"/>
              <a:t>matter</a:t>
            </a:r>
            <a:r>
              <a:rPr lang="it-IT" sz="3600" dirty="0"/>
              <a:t> </a:t>
            </a:r>
            <a:r>
              <a:rPr lang="it-IT" sz="3600" dirty="0" err="1"/>
              <a:t>interactions</a:t>
            </a:r>
            <a:endParaRPr lang="it-IT" sz="3600" dirty="0"/>
          </a:p>
        </p:txBody>
      </p:sp>
      <p:grpSp>
        <p:nvGrpSpPr>
          <p:cNvPr id="3" name="Gruppo 2"/>
          <p:cNvGrpSpPr/>
          <p:nvPr/>
        </p:nvGrpSpPr>
        <p:grpSpPr>
          <a:xfrm>
            <a:off x="3536142" y="799749"/>
            <a:ext cx="2145479" cy="1806662"/>
            <a:chOff x="683568" y="2379338"/>
            <a:chExt cx="3811878" cy="3209902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379338"/>
              <a:ext cx="2847975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ccia in giù 4"/>
            <p:cNvSpPr/>
            <p:nvPr/>
          </p:nvSpPr>
          <p:spPr>
            <a:xfrm>
              <a:off x="1625291" y="4902302"/>
              <a:ext cx="714461" cy="619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reccia in giù 5"/>
            <p:cNvSpPr/>
            <p:nvPr/>
          </p:nvSpPr>
          <p:spPr>
            <a:xfrm rot="18173028">
              <a:off x="3449907" y="3604216"/>
              <a:ext cx="475305" cy="553288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TextBox 26"/>
            <p:cNvSpPr txBox="1"/>
            <p:nvPr/>
          </p:nvSpPr>
          <p:spPr>
            <a:xfrm>
              <a:off x="3988576" y="3237086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latin typeface="Times New Roman"/>
                  <a:cs typeface="Times New Roman"/>
                </a:rPr>
                <a:t>γ</a:t>
              </a:r>
              <a:r>
                <a:rPr lang="it-IT" b="1" baseline="-25000" dirty="0" err="1">
                  <a:latin typeface="Times New Roman"/>
                  <a:cs typeface="Times New Roman"/>
                </a:rPr>
                <a:t>exc</a:t>
              </a:r>
              <a:endParaRPr lang="it-IT" b="1" baseline="-2500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187624" y="5219908"/>
              <a:ext cx="554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Times New Roman"/>
                  <a:cs typeface="Times New Roman"/>
                </a:rPr>
                <a:t>Γ</a:t>
              </a:r>
              <a:r>
                <a:rPr lang="it-IT" b="1" baseline="-25000" dirty="0" err="1">
                  <a:latin typeface="Times New Roman"/>
                  <a:cs typeface="Times New Roman"/>
                </a:rPr>
                <a:t>cav</a:t>
              </a:r>
              <a:endParaRPr lang="it-IT" b="1" baseline="-250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540324" y="1161686"/>
            <a:ext cx="1183750" cy="897294"/>
            <a:chOff x="880924" y="3073850"/>
            <a:chExt cx="1798475" cy="1363262"/>
          </a:xfrm>
        </p:grpSpPr>
        <p:sp>
          <p:nvSpPr>
            <p:cNvPr id="10" name="Freccia ad arco 35"/>
            <p:cNvSpPr/>
            <p:nvPr/>
          </p:nvSpPr>
          <p:spPr>
            <a:xfrm>
              <a:off x="1331640" y="3073850"/>
              <a:ext cx="1347759" cy="1363262"/>
            </a:xfrm>
            <a:prstGeom prst="circularArrow">
              <a:avLst>
                <a:gd name="adj1" fmla="val 12500"/>
                <a:gd name="adj2" fmla="val 1032570"/>
                <a:gd name="adj3" fmla="val 20457681"/>
                <a:gd name="adj4" fmla="val 1002853"/>
                <a:gd name="adj5" fmla="val 12500"/>
              </a:avLst>
            </a:prstGeom>
            <a:solidFill>
              <a:srgbClr val="FF0066">
                <a:alpha val="49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6600" b="1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880924" y="3146878"/>
              <a:ext cx="765334" cy="561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Ω</a:t>
              </a:r>
              <a:endParaRPr lang="it-IT" b="1" baseline="-250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379443" y="4100276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Fermi Golden </a:t>
            </a:r>
            <a:r>
              <a:rPr lang="it-IT" sz="1600" dirty="0" err="1"/>
              <a:t>Rule</a:t>
            </a:r>
            <a:r>
              <a:rPr lang="it-IT" sz="1600" dirty="0"/>
              <a:t>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4" y="5157192"/>
            <a:ext cx="2145911" cy="17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628609" y="4799278"/>
            <a:ext cx="147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/>
              <a:t>Purcell</a:t>
            </a:r>
            <a:r>
              <a:rPr lang="it-IT" sz="1600" dirty="0"/>
              <a:t> </a:t>
            </a:r>
            <a:r>
              <a:rPr lang="it-IT" sz="1600" dirty="0" err="1"/>
              <a:t>effect</a:t>
            </a:r>
            <a:endParaRPr lang="it-IT" sz="1600" dirty="0"/>
          </a:p>
        </p:txBody>
      </p:sp>
      <p:sp>
        <p:nvSpPr>
          <p:cNvPr id="21" name="Freccia in giù 20"/>
          <p:cNvSpPr/>
          <p:nvPr/>
        </p:nvSpPr>
        <p:spPr>
          <a:xfrm>
            <a:off x="1156316" y="4448122"/>
            <a:ext cx="290113" cy="329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6" y="4221088"/>
            <a:ext cx="3014919" cy="26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6664549" y="4633391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accent2"/>
                </a:solidFill>
              </a:rPr>
              <a:t>Upper</a:t>
            </a:r>
            <a:r>
              <a:rPr lang="it-IT" sz="1400" dirty="0">
                <a:solidFill>
                  <a:schemeClr val="accent2"/>
                </a:solidFill>
              </a:rPr>
              <a:t> </a:t>
            </a:r>
            <a:r>
              <a:rPr lang="it-IT" sz="1400" dirty="0" err="1">
                <a:solidFill>
                  <a:schemeClr val="accent2"/>
                </a:solidFill>
              </a:rPr>
              <a:t>polariton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280254" y="564150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Lower </a:t>
            </a:r>
            <a:r>
              <a:rPr lang="it-IT" sz="1400" dirty="0" err="1">
                <a:solidFill>
                  <a:srgbClr val="0070C0"/>
                </a:solidFill>
              </a:rPr>
              <a:t>polariton</a:t>
            </a:r>
            <a:endParaRPr lang="it-IT" sz="1400" dirty="0">
              <a:solidFill>
                <a:srgbClr val="0070C0"/>
              </a:solidFill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694082" y="3861048"/>
            <a:ext cx="3118304" cy="844736"/>
            <a:chOff x="2483768" y="4293096"/>
            <a:chExt cx="4572261" cy="1238607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9" t="73551" r="45503" b="3834"/>
            <a:stretch/>
          </p:blipFill>
          <p:spPr bwMode="auto">
            <a:xfrm>
              <a:off x="4215847" y="4293096"/>
              <a:ext cx="2840182" cy="1238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CasellaDiTesto 30"/>
            <p:cNvSpPr txBox="1"/>
            <p:nvPr/>
          </p:nvSpPr>
          <p:spPr>
            <a:xfrm>
              <a:off x="2483768" y="4587424"/>
              <a:ext cx="1909017" cy="496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>
                  <a:solidFill>
                    <a:srgbClr val="7030A0"/>
                  </a:solidFill>
                </a:rPr>
                <a:t>Polariton</a:t>
              </a:r>
              <a:r>
                <a:rPr lang="it-IT" sz="1600" b="1" dirty="0">
                  <a:solidFill>
                    <a:srgbClr val="7030A0"/>
                  </a:solidFill>
                </a:rPr>
                <a:t> =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634052" y="4581128"/>
            <a:ext cx="3366236" cy="2304933"/>
            <a:chOff x="5174949" y="1016015"/>
            <a:chExt cx="3793718" cy="2572556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949" y="1016015"/>
              <a:ext cx="3793718" cy="257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6298839" y="2162832"/>
              <a:ext cx="772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2</a:t>
              </a:r>
              <a:r>
                <a:rPr lang="it-IT" strike="sngStrike" dirty="0">
                  <a:solidFill>
                    <a:srgbClr val="FF0000"/>
                  </a:solidFill>
                </a:rPr>
                <a:t>h</a:t>
              </a:r>
              <a:r>
                <a:rPr lang="el-GR" dirty="0">
                  <a:solidFill>
                    <a:srgbClr val="FF0000"/>
                  </a:solidFill>
                </a:rPr>
                <a:t>Ω</a:t>
              </a:r>
              <a:r>
                <a:rPr lang="it-IT" baseline="-25000" dirty="0">
                  <a:solidFill>
                    <a:srgbClr val="FF0000"/>
                  </a:solidFill>
                </a:rPr>
                <a:t>R</a:t>
              </a:r>
            </a:p>
            <a:p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22"/>
          <p:cNvSpPr txBox="1"/>
          <p:nvPr/>
        </p:nvSpPr>
        <p:spPr>
          <a:xfrm>
            <a:off x="5868144" y="2988362"/>
            <a:ext cx="306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Ultra-strong</a:t>
            </a:r>
          </a:p>
          <a:p>
            <a:pPr algn="ctr"/>
            <a:r>
              <a:rPr lang="it-IT" sz="1400" b="1" dirty="0" err="1"/>
              <a:t>coupling</a:t>
            </a:r>
            <a:endParaRPr lang="it-IT" sz="1400" b="1" dirty="0"/>
          </a:p>
        </p:txBody>
      </p:sp>
      <p:sp>
        <p:nvSpPr>
          <p:cNvPr id="55" name="TextBox 22"/>
          <p:cNvSpPr txBox="1"/>
          <p:nvPr/>
        </p:nvSpPr>
        <p:spPr>
          <a:xfrm>
            <a:off x="3799602" y="2982690"/>
            <a:ext cx="939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Strong</a:t>
            </a:r>
          </a:p>
          <a:p>
            <a:pPr algn="ctr"/>
            <a:r>
              <a:rPr lang="it-IT" sz="1400" b="1" dirty="0" err="1"/>
              <a:t>coupling</a:t>
            </a:r>
            <a:endParaRPr lang="it-IT" sz="1400" b="1" dirty="0"/>
          </a:p>
        </p:txBody>
      </p:sp>
      <p:grpSp>
        <p:nvGrpSpPr>
          <p:cNvPr id="57" name="Gruppo 56"/>
          <p:cNvGrpSpPr/>
          <p:nvPr/>
        </p:nvGrpSpPr>
        <p:grpSpPr>
          <a:xfrm>
            <a:off x="181563" y="3007511"/>
            <a:ext cx="8804824" cy="1068326"/>
            <a:chOff x="181563" y="3007511"/>
            <a:chExt cx="8804824" cy="1068326"/>
          </a:xfrm>
        </p:grpSpPr>
        <p:cxnSp>
          <p:nvCxnSpPr>
            <p:cNvPr id="46" name="Straight Arrow Connector 14"/>
            <p:cNvCxnSpPr/>
            <p:nvPr/>
          </p:nvCxnSpPr>
          <p:spPr>
            <a:xfrm>
              <a:off x="375094" y="3591966"/>
              <a:ext cx="827582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7"/>
            <p:cNvCxnSpPr/>
            <p:nvPr/>
          </p:nvCxnSpPr>
          <p:spPr>
            <a:xfrm>
              <a:off x="2619089" y="3464446"/>
              <a:ext cx="0" cy="270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25"/>
            <p:cNvSpPr txBox="1"/>
            <p:nvPr/>
          </p:nvSpPr>
          <p:spPr>
            <a:xfrm>
              <a:off x="181563" y="3768060"/>
              <a:ext cx="718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0</a:t>
              </a:r>
            </a:p>
          </p:txBody>
        </p:sp>
        <p:sp>
          <p:nvSpPr>
            <p:cNvPr id="50" name="TextBox 26"/>
            <p:cNvSpPr txBox="1"/>
            <p:nvPr/>
          </p:nvSpPr>
          <p:spPr>
            <a:xfrm>
              <a:off x="2363837" y="3667221"/>
              <a:ext cx="871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Γ</a:t>
              </a:r>
              <a:r>
                <a:rPr lang="it-IT" dirty="0">
                  <a:latin typeface="Times New Roman"/>
                  <a:cs typeface="Times New Roman"/>
                </a:rPr>
                <a:t>, </a:t>
              </a:r>
              <a:r>
                <a:rPr lang="el-GR" dirty="0">
                  <a:latin typeface="Times New Roman"/>
                  <a:cs typeface="Times New Roman"/>
                </a:rPr>
                <a:t>γ</a:t>
              </a:r>
              <a:endParaRPr lang="it-IT" dirty="0"/>
            </a:p>
          </p:txBody>
        </p:sp>
        <p:sp>
          <p:nvSpPr>
            <p:cNvPr id="52" name="TextBox 28"/>
            <p:cNvSpPr txBox="1"/>
            <p:nvPr/>
          </p:nvSpPr>
          <p:spPr>
            <a:xfrm>
              <a:off x="8280000" y="3599630"/>
              <a:ext cx="706387" cy="346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Ω</a:t>
              </a:r>
              <a:r>
                <a:rPr lang="it-IT" sz="1400" dirty="0"/>
                <a:t>R</a:t>
              </a:r>
            </a:p>
          </p:txBody>
        </p:sp>
        <p:cxnSp>
          <p:nvCxnSpPr>
            <p:cNvPr id="53" name="Straight Connector 32"/>
            <p:cNvCxnSpPr/>
            <p:nvPr/>
          </p:nvCxnSpPr>
          <p:spPr>
            <a:xfrm>
              <a:off x="375096" y="3464446"/>
              <a:ext cx="0" cy="270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3"/>
            <p:cNvCxnSpPr/>
            <p:nvPr/>
          </p:nvCxnSpPr>
          <p:spPr>
            <a:xfrm>
              <a:off x="6145858" y="3445427"/>
              <a:ext cx="0" cy="270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7"/>
            <p:cNvSpPr txBox="1"/>
            <p:nvPr/>
          </p:nvSpPr>
          <p:spPr>
            <a:xfrm>
              <a:off x="5681621" y="3645024"/>
              <a:ext cx="2422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0,2*</a:t>
              </a:r>
              <a:r>
                <a:rPr lang="el-GR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ω</a:t>
              </a:r>
              <a:r>
                <a:rPr lang="it-IT" sz="1400" b="1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exc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22"/>
            <p:cNvSpPr txBox="1"/>
            <p:nvPr/>
          </p:nvSpPr>
          <p:spPr>
            <a:xfrm>
              <a:off x="1020387" y="3007511"/>
              <a:ext cx="9396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 err="1"/>
                <a:t>Weak</a:t>
              </a:r>
              <a:endParaRPr lang="it-IT" sz="1400" b="1" dirty="0"/>
            </a:p>
            <a:p>
              <a:pPr algn="ctr"/>
              <a:r>
                <a:rPr lang="it-IT" sz="1400" b="1" dirty="0" err="1"/>
                <a:t>coupling</a:t>
              </a:r>
              <a:endParaRPr lang="it-IT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248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7" grpId="0"/>
      <p:bldP spid="28" grpId="0"/>
      <p:bldP spid="48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513996" y="5149835"/>
                <a:ext cx="1912447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𝑚𝑘𝑇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96" y="5149835"/>
                <a:ext cx="1912447" cy="577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olo 2"/>
          <p:cNvSpPr txBox="1">
            <a:spLocks/>
          </p:cNvSpPr>
          <p:nvPr/>
        </p:nvSpPr>
        <p:spPr>
          <a:xfrm>
            <a:off x="86816" y="-161925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Polariton</a:t>
            </a:r>
            <a:r>
              <a:rPr lang="it-I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 </a:t>
            </a:r>
            <a:r>
              <a:rPr lang="it-IT" sz="3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room temperature</a:t>
            </a:r>
          </a:p>
        </p:txBody>
      </p:sp>
      <p:pic>
        <p:nvPicPr>
          <p:cNvPr id="11" name="Picture 4" descr="C:\Users\Utente\Desktop\Research\Presentazioni\Ithaca\Figure Ithaca\Figura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33" y="1628687"/>
            <a:ext cx="4179556" cy="29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13"/>
          <p:cNvGrpSpPr/>
          <p:nvPr/>
        </p:nvGrpSpPr>
        <p:grpSpPr>
          <a:xfrm>
            <a:off x="218914" y="6165304"/>
            <a:ext cx="8784975" cy="576064"/>
            <a:chOff x="251520" y="5877272"/>
            <a:chExt cx="8784975" cy="576064"/>
          </a:xfrm>
        </p:grpSpPr>
        <p:sp>
          <p:nvSpPr>
            <p:cNvPr id="12" name="Rettangolo 11"/>
            <p:cNvSpPr/>
            <p:nvPr/>
          </p:nvSpPr>
          <p:spPr>
            <a:xfrm>
              <a:off x="251520" y="5877272"/>
              <a:ext cx="864096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51520" y="5949280"/>
              <a:ext cx="87849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/>
                <a:t>K. S. </a:t>
              </a:r>
              <a:r>
                <a:rPr lang="en-US" sz="1200" dirty="0" err="1"/>
                <a:t>Daskalakis</a:t>
              </a:r>
              <a:r>
                <a:rPr lang="en-US" sz="1200" dirty="0"/>
                <a:t>, S. A. Maier, R. Murray, S. </a:t>
              </a:r>
              <a:r>
                <a:rPr lang="en-US" sz="1200" dirty="0" err="1"/>
                <a:t>Kena</a:t>
              </a:r>
              <a:r>
                <a:rPr lang="en-US" sz="1200" dirty="0"/>
                <a:t>-Cohen. Nonlinear interactions in an organic </a:t>
              </a:r>
              <a:r>
                <a:rPr lang="en-US" sz="1200" dirty="0" err="1"/>
                <a:t>polariton</a:t>
              </a:r>
              <a:r>
                <a:rPr lang="en-US" sz="1200" dirty="0"/>
                <a:t> condensate, </a:t>
              </a:r>
              <a:r>
                <a:rPr lang="en-US" sz="1200" i="1" dirty="0"/>
                <a:t>Nature Materials</a:t>
              </a:r>
              <a:r>
                <a:rPr lang="en-US" sz="1200" dirty="0"/>
                <a:t> (</a:t>
              </a:r>
              <a:r>
                <a:rPr lang="en-US" sz="1200" b="1" dirty="0"/>
                <a:t>2014</a:t>
              </a:r>
              <a:r>
                <a:rPr lang="en-US" sz="1200" dirty="0"/>
                <a:t>).</a:t>
              </a:r>
              <a:endParaRPr lang="it-IT" sz="1200" dirty="0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2057"/>
            <a:ext cx="3262476" cy="35331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3688" y="88454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Atoms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25575" y="90872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Polaritons</a:t>
            </a:r>
            <a:endParaRPr lang="it-IT" dirty="0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1" y="2528899"/>
            <a:ext cx="6259048" cy="347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0" b="65532"/>
          <a:stretch/>
        </p:blipFill>
        <p:spPr bwMode="auto">
          <a:xfrm>
            <a:off x="-36512" y="2492896"/>
            <a:ext cx="2773307" cy="354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40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107504" y="-18256"/>
            <a:ext cx="8568952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4000" dirty="0" err="1"/>
              <a:t>Exploiting</a:t>
            </a:r>
            <a:r>
              <a:rPr lang="it-IT" sz="4000" dirty="0"/>
              <a:t> light-</a:t>
            </a:r>
            <a:r>
              <a:rPr lang="it-IT" sz="4000" dirty="0" err="1"/>
              <a:t>matter</a:t>
            </a:r>
            <a:r>
              <a:rPr lang="it-IT" sz="4000" dirty="0"/>
              <a:t> </a:t>
            </a:r>
            <a:r>
              <a:rPr lang="it-IT" sz="4000" dirty="0" err="1"/>
              <a:t>interactions</a:t>
            </a:r>
            <a:endParaRPr lang="it-IT" sz="4000" dirty="0"/>
          </a:p>
        </p:txBody>
      </p:sp>
      <p:pic>
        <p:nvPicPr>
          <p:cNvPr id="8194" name="Picture 2" descr="C:\Users\Utente\Desktop\Research\Polaritoni\Libro Anni\figura abstra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9809"/>
            <a:ext cx="6840760" cy="58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7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107504" y="-182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4000" dirty="0" err="1"/>
              <a:t>Experimental</a:t>
            </a:r>
            <a:r>
              <a:rPr lang="it-IT" sz="4000" dirty="0"/>
              <a:t> </a:t>
            </a:r>
            <a:r>
              <a:rPr lang="it-IT" sz="4000" dirty="0" err="1"/>
              <a:t>techniques</a:t>
            </a:r>
            <a:endParaRPr lang="it-IT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56" y="4509120"/>
            <a:ext cx="5004048" cy="232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203848" cy="138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4242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65" y="1341296"/>
            <a:ext cx="3837581" cy="27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469670" y="908720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RF plasma </a:t>
            </a:r>
            <a:r>
              <a:rPr lang="it-IT" dirty="0" err="1"/>
              <a:t>sputtering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71644" y="197954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Thermal </a:t>
            </a:r>
            <a:r>
              <a:rPr lang="it-IT" dirty="0" err="1"/>
              <a:t>evaporation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38169" y="3923764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Spectroradiometers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38548" y="457183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Ellipsometer</a:t>
            </a:r>
            <a:endParaRPr lang="it-IT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19" y="908720"/>
            <a:ext cx="1296144" cy="95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51520" y="1060806"/>
            <a:ext cx="233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Transfer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simulations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438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400" dirty="0" err="1">
                <a:solidFill>
                  <a:schemeClr val="bg2"/>
                </a:solidFill>
                <a:latin typeface="+mn-lt"/>
              </a:rPr>
              <a:t>Exploiting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light-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matter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interactions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in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organic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electroluminescent</a:t>
            </a:r>
            <a:r>
              <a:rPr lang="it-IT" sz="4400" dirty="0">
                <a:solidFill>
                  <a:schemeClr val="bg2"/>
                </a:solidFill>
                <a:latin typeface="+mn-lt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+mn-lt"/>
              </a:rPr>
              <a:t>microcavities</a:t>
            </a:r>
            <a:endParaRPr lang="it-IT" sz="4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373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.2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7|3.7|3.3|3.9|3.6|12|17.2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1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5970</TotalTime>
  <Words>2243</Words>
  <Application>Microsoft Macintosh PowerPoint</Application>
  <PresentationFormat>On-screen Show (4:3)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Viale</vt:lpstr>
      <vt:lpstr>Graph</vt:lpstr>
      <vt:lpstr>LIGHT-MATTER INTERACTIONS IN ORGANIC OPTOELECTRONIC DEVICES</vt:lpstr>
      <vt:lpstr>Summary</vt:lpstr>
      <vt:lpstr>Light-matter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Exploiting light-matter interactions in organic electroluminescent microcavities</vt:lpstr>
      <vt:lpstr>Coupled cavities for white OLEDs</vt:lpstr>
      <vt:lpstr>PowerPoint Presentation</vt:lpstr>
      <vt:lpstr>Polariton OLEDs in USC</vt:lpstr>
      <vt:lpstr>The steps towards electrically pumped laser</vt:lpstr>
      <vt:lpstr>PowerPoint Presentation</vt:lpstr>
      <vt:lpstr>Polariton OLEDs with an efficient dye</vt:lpstr>
      <vt:lpstr>PowerPoint Presentation</vt:lpstr>
      <vt:lpstr>PowerPoint Presentation</vt:lpstr>
      <vt:lpstr>Novel materials for lasing: hybrid perovskites</vt:lpstr>
      <vt:lpstr>Hybrid perovskites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DOTTORATO IN FISICA E NANOSCENZE  -1° ANNO-</dc:title>
  <dc:creator>Utente</dc:creator>
  <cp:lastModifiedBy>Edoardo Gorini</cp:lastModifiedBy>
  <cp:revision>271</cp:revision>
  <dcterms:created xsi:type="dcterms:W3CDTF">2015-03-04T16:09:52Z</dcterms:created>
  <dcterms:modified xsi:type="dcterms:W3CDTF">2017-07-17T19:50:46Z</dcterms:modified>
</cp:coreProperties>
</file>