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83" r:id="rId2"/>
  </p:sldMasterIdLst>
  <p:notesMasterIdLst>
    <p:notesMasterId r:id="rId31"/>
  </p:notesMasterIdLst>
  <p:sldIdLst>
    <p:sldId id="356" r:id="rId3"/>
    <p:sldId id="312" r:id="rId4"/>
    <p:sldId id="281" r:id="rId5"/>
    <p:sldId id="283" r:id="rId6"/>
    <p:sldId id="299" r:id="rId7"/>
    <p:sldId id="313" r:id="rId8"/>
    <p:sldId id="284" r:id="rId9"/>
    <p:sldId id="289" r:id="rId10"/>
    <p:sldId id="286" r:id="rId11"/>
    <p:sldId id="270" r:id="rId12"/>
    <p:sldId id="287" r:id="rId13"/>
    <p:sldId id="263" r:id="rId14"/>
    <p:sldId id="360" r:id="rId15"/>
    <p:sldId id="264" r:id="rId16"/>
    <p:sldId id="265" r:id="rId17"/>
    <p:sldId id="271" r:id="rId18"/>
    <p:sldId id="354" r:id="rId19"/>
    <p:sldId id="282" r:id="rId20"/>
    <p:sldId id="359" r:id="rId21"/>
    <p:sldId id="308" r:id="rId22"/>
    <p:sldId id="357" r:id="rId23"/>
    <p:sldId id="361" r:id="rId24"/>
    <p:sldId id="362" r:id="rId25"/>
    <p:sldId id="363" r:id="rId26"/>
    <p:sldId id="364" r:id="rId27"/>
    <p:sldId id="365" r:id="rId28"/>
    <p:sldId id="288" r:id="rId29"/>
    <p:sldId id="366" r:id="rId3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00FF"/>
    <a:srgbClr val="CC330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069" autoAdjust="0"/>
    <p:restoredTop sz="94660"/>
  </p:normalViewPr>
  <p:slideViewPr>
    <p:cSldViewPr>
      <p:cViewPr varScale="1">
        <p:scale>
          <a:sx n="72" d="100"/>
          <a:sy n="72" d="100"/>
        </p:scale>
        <p:origin x="153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9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0AED95-AE67-4FAE-A974-AC79CD56A8D8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3972853-E235-42AA-8A4C-85DE85ACE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2853-E235-42AA-8A4C-85DE85ACE3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92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2853-E235-42AA-8A4C-85DE85ACE3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2853-E235-42AA-8A4C-85DE85ACE3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0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2853-E235-42AA-8A4C-85DE85ACE3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2853-E235-42AA-8A4C-85DE85ACE3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17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2853-E235-42AA-8A4C-85DE85ACE3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28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2853-E235-42AA-8A4C-85DE85ACE3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9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2853-E235-42AA-8A4C-85DE85ACE3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5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B4E4766-BCC9-4F85-B86B-C033A52E258D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8511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89056C-326F-4987-B2F5-E08153BB974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8450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6DF504D-08CA-4D31-91FF-728ADB608828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01110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56" y="2130529"/>
            <a:ext cx="7772688" cy="146977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312" y="3886776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89" indent="0" algn="ctr">
              <a:buNone/>
              <a:defRPr/>
            </a:lvl2pPr>
            <a:lvl3pPr marL="829178" indent="0" algn="ctr">
              <a:buNone/>
              <a:defRPr/>
            </a:lvl3pPr>
            <a:lvl4pPr marL="1243767" indent="0" algn="ctr">
              <a:buNone/>
              <a:defRPr/>
            </a:lvl4pPr>
            <a:lvl5pPr marL="1658356" indent="0" algn="ctr">
              <a:buNone/>
              <a:defRPr/>
            </a:lvl5pPr>
            <a:lvl6pPr marL="2072945" indent="0" algn="ctr">
              <a:buNone/>
              <a:defRPr/>
            </a:lvl6pPr>
            <a:lvl7pPr marL="2487534" indent="0" algn="ctr">
              <a:buNone/>
              <a:defRPr/>
            </a:lvl7pPr>
            <a:lvl8pPr marL="2902123" indent="0" algn="ctr">
              <a:buNone/>
              <a:defRPr/>
            </a:lvl8pPr>
            <a:lvl9pPr marL="331671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2C601-E10C-5F44-864B-401B2CA76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734DF-6738-3545-8F30-537EF91C6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68" y="4406453"/>
            <a:ext cx="7772688" cy="1361811"/>
          </a:xfrm>
        </p:spPr>
        <p:txBody>
          <a:bodyPr anchor="t"/>
          <a:lstStyle>
            <a:lvl1pPr algn="l">
              <a:defRPr sz="362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589" indent="0">
              <a:buNone/>
              <a:defRPr sz="1632"/>
            </a:lvl2pPr>
            <a:lvl3pPr marL="829178" indent="0">
              <a:buNone/>
              <a:defRPr sz="1451"/>
            </a:lvl3pPr>
            <a:lvl4pPr marL="1243767" indent="0">
              <a:buNone/>
              <a:defRPr sz="1270"/>
            </a:lvl4pPr>
            <a:lvl5pPr marL="1658356" indent="0">
              <a:buNone/>
              <a:defRPr sz="1270"/>
            </a:lvl5pPr>
            <a:lvl6pPr marL="2072945" indent="0">
              <a:buNone/>
              <a:defRPr sz="1270"/>
            </a:lvl6pPr>
            <a:lvl7pPr marL="2487534" indent="0">
              <a:buNone/>
              <a:defRPr sz="1270"/>
            </a:lvl7pPr>
            <a:lvl8pPr marL="2902123" indent="0">
              <a:buNone/>
              <a:defRPr sz="1270"/>
            </a:lvl8pPr>
            <a:lvl9pPr marL="3316712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54ECE-FCD8-1149-80DE-8C779D1D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2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624" y="1605095"/>
            <a:ext cx="4044794" cy="4524495"/>
          </a:xfrm>
        </p:spPr>
        <p:txBody>
          <a:bodyPr/>
          <a:lstStyle>
            <a:lvl1pPr>
              <a:defRPr sz="2539"/>
            </a:lvl1pPr>
            <a:lvl2pPr>
              <a:defRPr sz="2176"/>
            </a:lvl2pPr>
            <a:lvl3pPr>
              <a:defRPr sz="1814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02" y="1605095"/>
            <a:ext cx="4044794" cy="4524495"/>
          </a:xfrm>
        </p:spPr>
        <p:txBody>
          <a:bodyPr/>
          <a:lstStyle>
            <a:lvl1pPr>
              <a:defRPr sz="2539"/>
            </a:lvl1pPr>
            <a:lvl2pPr>
              <a:defRPr sz="2176"/>
            </a:lvl2pPr>
            <a:lvl3pPr>
              <a:defRPr sz="1814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8358-8FA7-664C-A566-DCE637E5C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25" y="1534557"/>
            <a:ext cx="4040472" cy="640599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25" y="2175156"/>
            <a:ext cx="4040472" cy="3951555"/>
          </a:xfrm>
        </p:spPr>
        <p:txBody>
          <a:bodyPr/>
          <a:lstStyle>
            <a:lvl1pPr>
              <a:defRPr sz="2176"/>
            </a:lvl1pPr>
            <a:lvl2pPr>
              <a:defRPr sz="1814"/>
            </a:lvl2pPr>
            <a:lvl3pPr>
              <a:defRPr sz="1632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64" y="1534557"/>
            <a:ext cx="4041913" cy="640599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64" y="2175156"/>
            <a:ext cx="4041913" cy="3951555"/>
          </a:xfrm>
        </p:spPr>
        <p:txBody>
          <a:bodyPr/>
          <a:lstStyle>
            <a:lvl1pPr>
              <a:defRPr sz="2176"/>
            </a:lvl1pPr>
            <a:lvl2pPr>
              <a:defRPr sz="1814"/>
            </a:lvl2pPr>
            <a:lvl3pPr>
              <a:defRPr sz="1632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C03F7-A56E-984C-A2E6-E561D8481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5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BAAA9-3F09-9A41-94CF-18974B49E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70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4DE6A-C4E6-FC4D-8B89-FD1CC4FE2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57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4"/>
            <a:ext cx="3009107" cy="1161715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06" y="273515"/>
            <a:ext cx="5112171" cy="5853196"/>
          </a:xfrm>
        </p:spPr>
        <p:txBody>
          <a:bodyPr/>
          <a:lstStyle>
            <a:lvl1pPr>
              <a:defRPr sz="2902"/>
            </a:lvl1pPr>
            <a:lvl2pPr>
              <a:defRPr sz="2539"/>
            </a:lvl2pPr>
            <a:lvl3pPr>
              <a:defRPr sz="217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25" y="1435228"/>
            <a:ext cx="3009107" cy="4691482"/>
          </a:xfrm>
        </p:spPr>
        <p:txBody>
          <a:bodyPr/>
          <a:lstStyle>
            <a:lvl1pPr marL="0" indent="0">
              <a:buNone/>
              <a:defRPr sz="1270"/>
            </a:lvl1pPr>
            <a:lvl2pPr marL="414589" indent="0">
              <a:buNone/>
              <a:defRPr sz="1088"/>
            </a:lvl2pPr>
            <a:lvl3pPr marL="829178" indent="0">
              <a:buNone/>
              <a:defRPr sz="907"/>
            </a:lvl3pPr>
            <a:lvl4pPr marL="1243767" indent="0">
              <a:buNone/>
              <a:defRPr sz="816"/>
            </a:lvl4pPr>
            <a:lvl5pPr marL="1658356" indent="0">
              <a:buNone/>
              <a:defRPr sz="816"/>
            </a:lvl5pPr>
            <a:lvl6pPr marL="2072945" indent="0">
              <a:buNone/>
              <a:defRPr sz="816"/>
            </a:lvl6pPr>
            <a:lvl7pPr marL="2487534" indent="0">
              <a:buNone/>
              <a:defRPr sz="816"/>
            </a:lvl7pPr>
            <a:lvl8pPr marL="2902123" indent="0">
              <a:buNone/>
              <a:defRPr sz="816"/>
            </a:lvl8pPr>
            <a:lvl9pPr marL="3316712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8E37-A813-3D4B-A134-AE5EA4FBB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7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F396D4-316B-4A4F-9B13-F9AF06E4741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65095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24" y="4800889"/>
            <a:ext cx="5486689" cy="565741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24" y="613247"/>
            <a:ext cx="5486689" cy="4114224"/>
          </a:xfrm>
        </p:spPr>
        <p:txBody>
          <a:bodyPr/>
          <a:lstStyle>
            <a:lvl1pPr marL="0" indent="0">
              <a:buNone/>
              <a:defRPr sz="2902"/>
            </a:lvl1pPr>
            <a:lvl2pPr marL="414589" indent="0">
              <a:buNone/>
              <a:defRPr sz="2539"/>
            </a:lvl2pPr>
            <a:lvl3pPr marL="829178" indent="0">
              <a:buNone/>
              <a:defRPr sz="2176"/>
            </a:lvl3pPr>
            <a:lvl4pPr marL="1243767" indent="0">
              <a:buNone/>
              <a:defRPr sz="1814"/>
            </a:lvl4pPr>
            <a:lvl5pPr marL="1658356" indent="0">
              <a:buNone/>
              <a:defRPr sz="1814"/>
            </a:lvl5pPr>
            <a:lvl6pPr marL="2072945" indent="0">
              <a:buNone/>
              <a:defRPr sz="1814"/>
            </a:lvl6pPr>
            <a:lvl7pPr marL="2487534" indent="0">
              <a:buNone/>
              <a:defRPr sz="1814"/>
            </a:lvl7pPr>
            <a:lvl8pPr marL="2902123" indent="0">
              <a:buNone/>
              <a:defRPr sz="1814"/>
            </a:lvl8pPr>
            <a:lvl9pPr marL="3316712" indent="0">
              <a:buNone/>
              <a:defRPr sz="1814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24" y="5366630"/>
            <a:ext cx="5486689" cy="806146"/>
          </a:xfrm>
        </p:spPr>
        <p:txBody>
          <a:bodyPr/>
          <a:lstStyle>
            <a:lvl1pPr marL="0" indent="0">
              <a:buNone/>
              <a:defRPr sz="1270"/>
            </a:lvl1pPr>
            <a:lvl2pPr marL="414589" indent="0">
              <a:buNone/>
              <a:defRPr sz="1088"/>
            </a:lvl2pPr>
            <a:lvl3pPr marL="829178" indent="0">
              <a:buNone/>
              <a:defRPr sz="907"/>
            </a:lvl3pPr>
            <a:lvl4pPr marL="1243767" indent="0">
              <a:buNone/>
              <a:defRPr sz="816"/>
            </a:lvl4pPr>
            <a:lvl5pPr marL="1658356" indent="0">
              <a:buNone/>
              <a:defRPr sz="816"/>
            </a:lvl5pPr>
            <a:lvl6pPr marL="2072945" indent="0">
              <a:buNone/>
              <a:defRPr sz="816"/>
            </a:lvl6pPr>
            <a:lvl7pPr marL="2487534" indent="0">
              <a:buNone/>
              <a:defRPr sz="816"/>
            </a:lvl7pPr>
            <a:lvl8pPr marL="2902123" indent="0">
              <a:buNone/>
              <a:defRPr sz="816"/>
            </a:lvl8pPr>
            <a:lvl9pPr marL="3316712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F5AE3-610A-5041-8551-A44F1FBDF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8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8D3E1-1E17-5347-88C3-56D5CD536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90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528" y="273514"/>
            <a:ext cx="2056968" cy="58560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624" y="273514"/>
            <a:ext cx="6032620" cy="58560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C0004-9B4C-C047-8707-FA0D40AAC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55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4"/>
            <a:ext cx="822787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4471-368D-A24D-9C8F-7AC2FA8B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3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5A96A4-A2BA-4DD7-AE38-3005A872F465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1183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5121E3-48D1-4EF2-816A-79E8A958EC8E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54714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F5B073-337C-4BC1-8D2A-656CA0BEDD05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2473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3F6D942-E24F-4C28-8CD4-20E50CB606EB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3979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D725BA-69FE-410A-96DF-D2257EF0264F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6002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0B3F98-4967-44C6-AD00-AEDB7C19048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335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7480FF-6AAB-4E9E-B772-3E24B571428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4537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Csernai, L.P.</a:t>
            </a: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E5AF999-A141-4DC0-B733-7C9BEF337A82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/>
        </p:nvSpPr>
        <p:spPr bwMode="auto">
          <a:xfrm>
            <a:off x="0" y="6561453"/>
            <a:ext cx="9144000" cy="310942"/>
          </a:xfrm>
          <a:prstGeom prst="roundRect">
            <a:avLst>
              <a:gd name="adj" fmla="val 463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14589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-83" charset="0"/>
              <a:buNone/>
              <a:defRPr/>
            </a:pPr>
            <a:endParaRPr lang="en-US">
              <a:solidFill>
                <a:srgbClr val="000000"/>
              </a:solidFill>
              <a:latin typeface="Arial" pitchFamily="-83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625" y="273514"/>
            <a:ext cx="8227871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25" y="1605095"/>
            <a:ext cx="8227871" cy="45244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158518" y="6542199"/>
            <a:ext cx="2128991" cy="4707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2000"/>
              </a:lnSpc>
              <a:buFont typeface="Times New Roman" pitchFamily="-83" charset="0"/>
              <a:buNone/>
              <a:tabLst>
                <a:tab pos="656433" algn="l"/>
                <a:tab pos="1312865" algn="l"/>
                <a:tab pos="1969298" algn="l"/>
              </a:tabLst>
              <a:defRPr>
                <a:solidFill>
                  <a:srgbClr val="FFFFFF"/>
                </a:solidFill>
                <a:latin typeface="Book Antiqua"/>
                <a:ea typeface="Arial Unicode MS" pitchFamily="-83" charset="0"/>
                <a:cs typeface="Book Antiqua"/>
              </a:defRPr>
            </a:lvl1pPr>
          </a:lstStyle>
          <a:p>
            <a:pPr defTabSz="414589" eaLnBrk="1">
              <a:buClr>
                <a:srgbClr val="000000"/>
              </a:buClr>
              <a:buSzPct val="100000"/>
              <a:defRPr/>
            </a:pPr>
            <a:r>
              <a:rPr lang="en-US" smtClean="0"/>
              <a:t>February 5-11</a:t>
            </a:r>
            <a:endParaRPr 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2344174" y="6547058"/>
            <a:ext cx="5323917" cy="47073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2000"/>
              </a:lnSpc>
              <a:buFont typeface="Times New Roman" pitchFamily="32" charset="0"/>
              <a:buNone/>
              <a:defRPr sz="1814">
                <a:solidFill>
                  <a:srgbClr val="FFFFFF"/>
                </a:solidFill>
                <a:latin typeface="Book Antiqua" pitchFamily="32" charset="0"/>
                <a:ea typeface="Arial Unicode MS" pitchFamily="32" charset="0"/>
                <a:cs typeface="Arial Unicode MS" pitchFamily="32" charset="0"/>
              </a:defRPr>
            </a:lvl1pPr>
          </a:lstStyle>
          <a:p>
            <a:pPr defTabSz="414589" eaLnBrk="1">
              <a:buClr>
                <a:srgbClr val="000000"/>
              </a:buClr>
              <a:buSzPct val="100000"/>
              <a:defRPr/>
            </a:pPr>
            <a:r>
              <a:rPr lang="en-US" smtClean="0"/>
              <a:t>Alexander Schmah - Quark Matter 2017</a:t>
            </a:r>
            <a:endParaRPr lang="en-US" dirty="0"/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-101299" y="0"/>
            <a:ext cx="9245299" cy="885322"/>
          </a:xfrm>
          <a:prstGeom prst="roundRect">
            <a:avLst>
              <a:gd name="adj" fmla="val 162"/>
            </a:avLst>
          </a:prstGeom>
          <a:gradFill flip="none" rotWithShape="1">
            <a:gsLst>
              <a:gs pos="34000">
                <a:srgbClr val="000000"/>
              </a:gs>
              <a:gs pos="0">
                <a:srgbClr val="FFFFFF"/>
              </a:gs>
              <a:gs pos="1000">
                <a:schemeClr val="bg2">
                  <a:lumMod val="75000"/>
                </a:schemeClr>
              </a:gs>
            </a:gsLst>
            <a:lin ang="0" scaled="1"/>
            <a:tileRect/>
          </a:gra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14589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-83" charset="0"/>
              <a:buNone/>
              <a:defRPr/>
            </a:pPr>
            <a:endParaRPr lang="en-US">
              <a:solidFill>
                <a:srgbClr val="000000"/>
              </a:solidFill>
              <a:latin typeface="Arial" pitchFamily="-83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22821" y="6594564"/>
            <a:ext cx="2128991" cy="4707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buFont typeface="Times New Roman" pitchFamily="-83" charset="0"/>
              <a:buNone/>
              <a:tabLst>
                <a:tab pos="656433" algn="l"/>
                <a:tab pos="1312865" algn="l"/>
                <a:tab pos="1969298" algn="l"/>
              </a:tabLst>
              <a:defRPr>
                <a:solidFill>
                  <a:srgbClr val="FFFFFF"/>
                </a:solidFill>
                <a:latin typeface="Book Antiqua" pitchFamily="-83" charset="0"/>
                <a:ea typeface="Arial Unicode MS" pitchFamily="-83" charset="0"/>
                <a:cs typeface="Arial Unicode MS" pitchFamily="-83" charset="0"/>
              </a:defRPr>
            </a:lvl1pPr>
          </a:lstStyle>
          <a:p>
            <a:pPr defTabSz="414589" eaLnBrk="1">
              <a:buClr>
                <a:srgbClr val="000000"/>
              </a:buClr>
              <a:buSzPct val="100000"/>
              <a:defRPr/>
            </a:pPr>
            <a:fld id="{74A0190C-B068-6C45-A3C0-08E193E3AF41}" type="slidenum">
              <a:rPr lang="en-US" smtClean="0"/>
              <a:pPr defTabSz="414589" eaLnBrk="1"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/>
          </a:p>
        </p:txBody>
      </p:sp>
      <p:pic>
        <p:nvPicPr>
          <p:cNvPr id="10" name="Picture 9" descr="STAR_transparent.gi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1949" y="37969"/>
            <a:ext cx="992455" cy="7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145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99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5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99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2pPr>
      <a:lvl3pPr algn="ctr" defTabSz="4145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99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3pPr>
      <a:lvl4pPr algn="ctr" defTabSz="4145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99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4pPr>
      <a:lvl5pPr algn="ctr" defTabSz="4145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99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5pPr>
      <a:lvl6pPr marL="2280239" indent="-207294" algn="ctr" defTabSz="414589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 sz="399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6pPr>
      <a:lvl7pPr marL="2694828" indent="-207294" algn="ctr" defTabSz="414589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 sz="399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7pPr>
      <a:lvl8pPr marL="3109417" indent="-207294" algn="ctr" defTabSz="414589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 sz="399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8pPr>
      <a:lvl9pPr marL="3524006" indent="-207294" algn="ctr" defTabSz="414589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 sz="399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9pPr>
    </p:titleStyle>
    <p:bodyStyle>
      <a:lvl1pPr marL="310942" indent="-310942" algn="l" defTabSz="414589" rtl="0" eaLnBrk="0" fontAlgn="base" hangingPunct="0">
        <a:lnSpc>
          <a:spcPct val="93000"/>
        </a:lnSpc>
        <a:spcBef>
          <a:spcPct val="0"/>
        </a:spcBef>
        <a:spcAft>
          <a:spcPts val="1292"/>
        </a:spcAft>
        <a:buClr>
          <a:srgbClr val="000000"/>
        </a:buClr>
        <a:buSzPct val="100000"/>
        <a:buFont typeface="Times New Roman" pitchFamily="-96" charset="0"/>
        <a:buChar char="•"/>
        <a:defRPr sz="2902">
          <a:solidFill>
            <a:srgbClr val="000000"/>
          </a:solidFill>
          <a:latin typeface="+mn-lt"/>
          <a:ea typeface="+mn-ea"/>
          <a:cs typeface="+mn-cs"/>
        </a:defRPr>
      </a:lvl1pPr>
      <a:lvl2pPr marL="673707" indent="-259118" algn="l" defTabSz="414589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-96" charset="0"/>
        <a:buChar char="–"/>
        <a:defRPr sz="2539">
          <a:solidFill>
            <a:srgbClr val="000000"/>
          </a:solidFill>
          <a:latin typeface="+mn-lt"/>
          <a:ea typeface="+mn-ea"/>
          <a:cs typeface="+mn-cs"/>
        </a:defRPr>
      </a:lvl2pPr>
      <a:lvl3pPr marL="1036472" indent="-207294" algn="l" defTabSz="414589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-96" charset="0"/>
        <a:buChar char="•"/>
        <a:defRPr sz="2176">
          <a:solidFill>
            <a:srgbClr val="000000"/>
          </a:solidFill>
          <a:latin typeface="+mn-lt"/>
          <a:ea typeface="+mn-ea"/>
          <a:cs typeface="+mn-cs"/>
        </a:defRPr>
      </a:lvl3pPr>
      <a:lvl4pPr marL="1451061" indent="-207294" algn="l" defTabSz="414589" rtl="0" eaLnBrk="0" fontAlgn="base" hangingPunct="0">
        <a:lnSpc>
          <a:spcPct val="93000"/>
        </a:lnSpc>
        <a:spcBef>
          <a:spcPct val="0"/>
        </a:spcBef>
        <a:spcAft>
          <a:spcPts val="521"/>
        </a:spcAft>
        <a:buClr>
          <a:srgbClr val="000000"/>
        </a:buClr>
        <a:buSzPct val="100000"/>
        <a:buFont typeface="Times New Roman" pitchFamily="-96" charset="0"/>
        <a:buChar char="–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865650" indent="-207294" algn="l" defTabSz="414589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96" charset="0"/>
        <a:buChar char="»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280239" indent="-207294" algn="l" defTabSz="414589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83" charset="0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694828" indent="-207294" algn="l" defTabSz="414589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83" charset="0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09417" indent="-207294" algn="l" defTabSz="414589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83" charset="0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524006" indent="-207294" algn="l" defTabSz="414589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83" charset="0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589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9178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767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8356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945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7534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2123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6712" algn="l" defTabSz="414589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CN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518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038600" cy="206210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  <a:t>Lambda polarization in peripheral heavy ion collisions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04800" y="4876800"/>
            <a:ext cx="9296400" cy="95410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  <a:t>Laszlo Pal Csernai, Yilong Xie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  <a:t>,</a:t>
            </a:r>
            <a:br>
              <a:rPr lang="en-US" sz="2800" b="1" dirty="0" smtClean="0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</a:b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  <a:t>Dujuan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  <a:t>Wang, Marcus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  <a:t>Bleicher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  <a:t>, Horst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88900" dir="2700000" algn="tl">
                    <a:srgbClr val="FFFF00"/>
                  </a:outerShdw>
                </a:effectLst>
              </a:rPr>
              <a:t>Stoecker</a:t>
            </a:r>
            <a:endParaRPr lang="en-US" sz="2800" b="1" dirty="0">
              <a:solidFill>
                <a:srgbClr val="FF0000"/>
              </a:solidFill>
              <a:effectLst>
                <a:outerShdw blurRad="38100" dist="88900" dir="2700000" algn="tl">
                  <a:srgbClr val="FFFF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013589"/>
            <a:ext cx="8839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00FF"/>
                </a:solidFill>
              </a:rPr>
              <a:t>Workshop on Chirality, Vorticity and Magnetic Field in Heavy Ion </a:t>
            </a:r>
            <a:r>
              <a:rPr lang="en-US" sz="2000" dirty="0" smtClean="0">
                <a:solidFill>
                  <a:srgbClr val="0000FF"/>
                </a:solidFill>
              </a:rPr>
              <a:t>Collisions, </a:t>
            </a:r>
            <a:r>
              <a:rPr lang="en-US" sz="2000" dirty="0">
                <a:solidFill>
                  <a:srgbClr val="0000FF"/>
                </a:solidFill>
              </a:rPr>
              <a:t>19-22 March </a:t>
            </a:r>
            <a:r>
              <a:rPr lang="en-US" sz="2000" dirty="0" smtClean="0">
                <a:solidFill>
                  <a:srgbClr val="0000FF"/>
                </a:solidFill>
              </a:rPr>
              <a:t>2018, Galileo </a:t>
            </a:r>
            <a:r>
              <a:rPr lang="en-US" sz="2000" dirty="0">
                <a:solidFill>
                  <a:srgbClr val="0000FF"/>
                </a:solidFill>
              </a:rPr>
              <a:t>Galilei </a:t>
            </a:r>
            <a:r>
              <a:rPr lang="en-US" sz="2000" dirty="0" smtClean="0">
                <a:solidFill>
                  <a:srgbClr val="0000FF"/>
                </a:solidFill>
              </a:rPr>
              <a:t>Institute, Firenze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17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44700"/>
            <a:ext cx="3886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533400" y="5496829"/>
            <a:ext cx="8077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0000FF"/>
                </a:solidFill>
                <a:latin typeface="+mj-lt"/>
              </a:rPr>
              <a:t>[F</a:t>
            </a:r>
            <a:r>
              <a:rPr lang="en-GB" dirty="0">
                <a:solidFill>
                  <a:srgbClr val="0000FF"/>
                </a:solidFill>
                <a:latin typeface="+mj-lt"/>
              </a:rPr>
              <a:t>. </a:t>
            </a:r>
            <a:r>
              <a:rPr lang="en-GB" dirty="0" err="1">
                <a:solidFill>
                  <a:srgbClr val="0000FF"/>
                </a:solidFill>
                <a:latin typeface="+mj-lt"/>
              </a:rPr>
              <a:t>Becattini</a:t>
            </a:r>
            <a:r>
              <a:rPr lang="en-GB" dirty="0">
                <a:solidFill>
                  <a:srgbClr val="0000FF"/>
                </a:solidFill>
                <a:latin typeface="+mj-lt"/>
              </a:rPr>
              <a:t>, L.P. </a:t>
            </a:r>
            <a:r>
              <a:rPr lang="en-GB" dirty="0" err="1">
                <a:solidFill>
                  <a:srgbClr val="0000FF"/>
                </a:solidFill>
                <a:latin typeface="+mj-lt"/>
              </a:rPr>
              <a:t>Csernai</a:t>
            </a:r>
            <a:r>
              <a:rPr lang="en-GB" dirty="0">
                <a:solidFill>
                  <a:srgbClr val="0000FF"/>
                </a:solidFill>
                <a:latin typeface="+mj-lt"/>
              </a:rPr>
              <a:t>, and D.J. Wang, Phys. Rev. C </a:t>
            </a:r>
            <a:r>
              <a:rPr lang="en-GB" b="1" dirty="0">
                <a:solidFill>
                  <a:srgbClr val="0000FF"/>
                </a:solidFill>
                <a:latin typeface="+mj-lt"/>
              </a:rPr>
              <a:t>88</a:t>
            </a:r>
            <a:r>
              <a:rPr lang="en-GB" dirty="0">
                <a:solidFill>
                  <a:srgbClr val="0000FF"/>
                </a:solidFill>
                <a:latin typeface="+mj-lt"/>
              </a:rPr>
              <a:t>, 034905 </a:t>
            </a:r>
            <a:r>
              <a:rPr lang="en-GB" sz="2000" b="1" dirty="0">
                <a:solidFill>
                  <a:srgbClr val="0000FF"/>
                </a:solidFill>
                <a:latin typeface="+mj-lt"/>
              </a:rPr>
              <a:t>(2013</a:t>
            </a:r>
            <a:r>
              <a:rPr lang="en-GB" sz="2000" b="1" dirty="0" smtClean="0">
                <a:solidFill>
                  <a:srgbClr val="0000FF"/>
                </a:solidFill>
                <a:latin typeface="+mj-lt"/>
              </a:rPr>
              <a:t>) </a:t>
            </a:r>
            <a:r>
              <a:rPr lang="en-GB" dirty="0" smtClean="0">
                <a:solidFill>
                  <a:srgbClr val="0000FF"/>
                </a:solidFill>
                <a:latin typeface="+mj-lt"/>
              </a:rPr>
              <a:t>]</a:t>
            </a:r>
            <a:endParaRPr lang="en-GB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488" name="文本框 11"/>
          <p:cNvSpPr txBox="1">
            <a:spLocks noChangeArrowheads="1"/>
          </p:cNvSpPr>
          <p:nvPr/>
        </p:nvSpPr>
        <p:spPr bwMode="auto">
          <a:xfrm>
            <a:off x="1225688" y="1427644"/>
            <a:ext cx="657383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/>
              <a:t>Based on Ref. </a:t>
            </a:r>
            <a:r>
              <a:rPr lang="en-US" sz="1800" dirty="0" smtClean="0">
                <a:solidFill>
                  <a:srgbClr val="0000FF"/>
                </a:solidFill>
              </a:rPr>
              <a:t>[</a:t>
            </a:r>
            <a:r>
              <a:rPr lang="en-US" sz="1800" dirty="0" err="1" smtClean="0">
                <a:solidFill>
                  <a:srgbClr val="0000FF"/>
                </a:solidFill>
              </a:rPr>
              <a:t>Becattini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</a:rPr>
              <a:t>2013</a:t>
            </a:r>
            <a:r>
              <a:rPr lang="en-US" sz="1800" dirty="0" smtClean="0"/>
              <a:t>],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/>
              <a:t>polarization can be  calculated as: </a:t>
            </a:r>
            <a:endParaRPr lang="en-GB" sz="1800" dirty="0"/>
          </a:p>
        </p:txBody>
      </p:sp>
      <p:sp>
        <p:nvSpPr>
          <p:cNvPr id="20490" name="文本框 2"/>
          <p:cNvSpPr txBox="1">
            <a:spLocks noChangeArrowheads="1"/>
          </p:cNvSpPr>
          <p:nvPr/>
        </p:nvSpPr>
        <p:spPr bwMode="auto">
          <a:xfrm>
            <a:off x="4572000" y="2044700"/>
            <a:ext cx="762000" cy="220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20491" name="文本框 12"/>
          <p:cNvSpPr txBox="1">
            <a:spLocks noChangeArrowheads="1"/>
          </p:cNvSpPr>
          <p:nvPr/>
        </p:nvSpPr>
        <p:spPr bwMode="auto">
          <a:xfrm>
            <a:off x="4953000" y="2590800"/>
            <a:ext cx="1219200" cy="250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85863" y="3189288"/>
                <a:ext cx="6169025" cy="64611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where                                        is the inverse temperature four-vector field. Then thermal </a:t>
                </a:r>
                <a:r>
                  <a:rPr lang="en-US" altLang="zh-CN" dirty="0" err="1">
                    <a:latin typeface="+mn-lt"/>
                    <a:cs typeface="Times New Roman" panose="02020603050405020304" pitchFamily="18" charset="0"/>
                  </a:rPr>
                  <a:t>vorticity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 is </a:t>
                </a:r>
                <a:r>
                  <a:rPr lang="el-GR" altLang="zh-CN" dirty="0" smtClean="0">
                    <a:latin typeface="+mn-lt"/>
                  </a:rPr>
                  <a:t>ω</a:t>
                </a:r>
                <a:r>
                  <a:rPr lang="en-US" altLang="zh-CN" dirty="0" smtClean="0">
                    <a:latin typeface="+mn-lt"/>
                  </a:rPr>
                  <a:t> </a:t>
                </a:r>
                <a:r>
                  <a:rPr lang="el-GR" altLang="zh-CN" dirty="0" smtClean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zh-CN" dirty="0">
                    <a:latin typeface="+mn-lt"/>
                  </a:rPr>
                  <a:t>.</a:t>
                </a:r>
                <a:endParaRPr lang="en-GB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863" y="3189288"/>
                <a:ext cx="6169025" cy="646112"/>
              </a:xfrm>
              <a:prstGeom prst="rect">
                <a:avLst/>
              </a:prstGeom>
              <a:blipFill rotWithShape="0">
                <a:blip r:embed="rId5"/>
                <a:stretch>
                  <a:fillRect l="-889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93" name="Picture 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84" y="3240986"/>
            <a:ext cx="24320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左箭头 2"/>
          <p:cNvSpPr/>
          <p:nvPr/>
        </p:nvSpPr>
        <p:spPr>
          <a:xfrm>
            <a:off x="5486400" y="2044700"/>
            <a:ext cx="1371600" cy="2206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左箭头 5"/>
          <p:cNvSpPr/>
          <p:nvPr/>
        </p:nvSpPr>
        <p:spPr>
          <a:xfrm>
            <a:off x="6324600" y="2613027"/>
            <a:ext cx="533400" cy="1889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文本框 11"/>
          <p:cNvSpPr txBox="1">
            <a:spLocks noChangeArrowheads="1"/>
          </p:cNvSpPr>
          <p:nvPr/>
        </p:nvSpPr>
        <p:spPr bwMode="auto">
          <a:xfrm>
            <a:off x="6907212" y="1962499"/>
            <a:ext cx="1703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/>
              <a:t>Vorticity,  1st</a:t>
            </a:r>
            <a:endParaRPr lang="en-GB" sz="1800" dirty="0"/>
          </a:p>
        </p:txBody>
      </p:sp>
      <p:sp>
        <p:nvSpPr>
          <p:cNvPr id="29" name="文本框 11"/>
          <p:cNvSpPr txBox="1">
            <a:spLocks noChangeArrowheads="1"/>
          </p:cNvSpPr>
          <p:nvPr/>
        </p:nvSpPr>
        <p:spPr bwMode="auto">
          <a:xfrm>
            <a:off x="6934199" y="2541588"/>
            <a:ext cx="1828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/>
              <a:t>Expansion, 2nd</a:t>
            </a:r>
            <a:endParaRPr lang="en-GB" sz="1800" dirty="0"/>
          </a:p>
        </p:txBody>
      </p:sp>
      <p:sp>
        <p:nvSpPr>
          <p:cNvPr id="30" name="文本框 14"/>
          <p:cNvSpPr txBox="1">
            <a:spLocks noChangeArrowheads="1"/>
          </p:cNvSpPr>
          <p:nvPr/>
        </p:nvSpPr>
        <p:spPr bwMode="auto">
          <a:xfrm>
            <a:off x="1258818" y="4002157"/>
            <a:ext cx="6573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dirty="0"/>
              <a:t>The polarization 3-vector in the rest frame of particle can be found by Lorentz-boosting the above four-vector:</a:t>
            </a:r>
            <a:endParaRPr lang="en-GB" sz="1800" dirty="0"/>
          </a:p>
        </p:txBody>
      </p:sp>
      <p:pic>
        <p:nvPicPr>
          <p:cNvPr id="31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75130"/>
            <a:ext cx="3333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10</a:t>
            </a:fld>
            <a:endParaRPr lang="zh-CN" altLang="zh-CN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533400" y="553006"/>
            <a:ext cx="2971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Consequences: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7884" y="3240986"/>
            <a:ext cx="2432050" cy="273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10200" y="3514036"/>
            <a:ext cx="1143000" cy="29596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-23537" y="608236"/>
            <a:ext cx="2971800" cy="609600"/>
          </a:xfrm>
        </p:spPr>
        <p:txBody>
          <a:bodyPr/>
          <a:lstStyle/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Consequences: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11</a:t>
            </a:fld>
            <a:endParaRPr lang="zh-CN" altLang="zh-CN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465550"/>
            <a:ext cx="2786373" cy="249685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69" y="1489650"/>
            <a:ext cx="2726531" cy="2486002"/>
          </a:xfrm>
          <a:prstGeom prst="rect">
            <a:avLst/>
          </a:prstGeom>
        </p:spPr>
      </p:pic>
      <p:sp>
        <p:nvSpPr>
          <p:cNvPr id="6" name="文本框 16387"/>
          <p:cNvSpPr txBox="1">
            <a:spLocks noChangeArrowheads="1"/>
          </p:cNvSpPr>
          <p:nvPr/>
        </p:nvSpPr>
        <p:spPr bwMode="auto">
          <a:xfrm>
            <a:off x="1600200" y="3966622"/>
            <a:ext cx="6400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dirty="0" smtClean="0"/>
              <a:t>Fig. 6   </a:t>
            </a:r>
            <a:r>
              <a:rPr lang="en-GB" sz="1400" dirty="0"/>
              <a:t>The first (left) and second (</a:t>
            </a:r>
            <a:r>
              <a:rPr lang="en-GB" sz="1400" dirty="0" smtClean="0"/>
              <a:t>right) term </a:t>
            </a:r>
            <a:r>
              <a:rPr lang="en-GB" sz="1400" dirty="0"/>
              <a:t>of the dominant </a:t>
            </a:r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1400" dirty="0"/>
              <a:t> component of the 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GB" sz="1400" dirty="0" smtClean="0"/>
              <a:t>polarization for momentum </a:t>
            </a:r>
            <a:r>
              <a:rPr lang="en-GB" sz="1400" dirty="0"/>
              <a:t>vectors in the </a:t>
            </a:r>
            <a:r>
              <a:rPr lang="en-GB" sz="1400" dirty="0" smtClean="0"/>
              <a:t>transverse plane </a:t>
            </a:r>
            <a:r>
              <a:rPr lang="en-GB" sz="1400" dirty="0"/>
              <a:t>at p</a:t>
            </a:r>
            <a:r>
              <a:rPr lang="en-GB" sz="1400" baseline="-25000" dirty="0"/>
              <a:t>z</a:t>
            </a:r>
            <a:r>
              <a:rPr lang="en-GB" sz="1400" dirty="0"/>
              <a:t> = </a:t>
            </a:r>
            <a:r>
              <a:rPr lang="en-GB" sz="1400" dirty="0" smtClean="0"/>
              <a:t>0,for </a:t>
            </a:r>
            <a:r>
              <a:rPr lang="en-GB" sz="1400" dirty="0"/>
              <a:t>the FAIR U+U reaction at 8.0 GeV</a:t>
            </a:r>
          </a:p>
        </p:txBody>
      </p:sp>
      <p:sp>
        <p:nvSpPr>
          <p:cNvPr id="7" name="TextBox 95"/>
          <p:cNvSpPr txBox="1">
            <a:spLocks noChangeArrowheads="1"/>
          </p:cNvSpPr>
          <p:nvPr/>
        </p:nvSpPr>
        <p:spPr bwMode="auto">
          <a:xfrm>
            <a:off x="1202289" y="4953000"/>
            <a:ext cx="6878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The </a:t>
            </a:r>
            <a:r>
              <a:rPr lang="en-US" altLang="zh-C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 component is dominant, is up to ~20%, as we can compare it with x and z components later.</a:t>
            </a:r>
          </a:p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1</a:t>
            </a:r>
            <a:r>
              <a:rPr lang="en-US" altLang="zh-CN" sz="1800" baseline="30000" dirty="0" smtClean="0">
                <a:latin typeface="+mn-lt"/>
                <a:cs typeface="Times New Roman" panose="02020603050405020304" pitchFamily="18" charset="0"/>
              </a:rPr>
              <a:t>st</a:t>
            </a: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 &amp; 2</a:t>
            </a:r>
            <a:r>
              <a:rPr lang="en-US" altLang="zh-CN" sz="1800" baseline="30000" dirty="0" smtClean="0">
                <a:latin typeface="+mn-lt"/>
                <a:cs typeface="Times New Roman" panose="02020603050405020304" pitchFamily="18" charset="0"/>
              </a:rPr>
              <a:t>nd</a:t>
            </a: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 terms are opposite direction. Result into a relatively smaller value of global polarization.</a:t>
            </a:r>
          </a:p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endParaRPr lang="en-US" altLang="zh-CN" sz="1800" dirty="0" smtClean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134" y="105390"/>
            <a:ext cx="6149866" cy="30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559" y="460434"/>
            <a:ext cx="5388749" cy="295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794523"/>
            <a:ext cx="4472010" cy="393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3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102" y="832207"/>
            <a:ext cx="2752725" cy="22698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03" y="3174956"/>
            <a:ext cx="2733675" cy="20670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919" y="3125608"/>
            <a:ext cx="2722908" cy="20670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857010"/>
            <a:ext cx="2704947" cy="2312262"/>
          </a:xfrm>
          <a:prstGeom prst="rect">
            <a:avLst/>
          </a:prstGeom>
        </p:spPr>
      </p:pic>
      <p:sp>
        <p:nvSpPr>
          <p:cNvPr id="11" name="文本框 16387"/>
          <p:cNvSpPr txBox="1">
            <a:spLocks noChangeArrowheads="1"/>
          </p:cNvSpPr>
          <p:nvPr/>
        </p:nvSpPr>
        <p:spPr bwMode="auto">
          <a:xfrm>
            <a:off x="152400" y="5302058"/>
            <a:ext cx="5791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dirty="0" smtClean="0"/>
              <a:t>Fig. 7   </a:t>
            </a:r>
            <a:r>
              <a:rPr lang="en-GB" sz="1400" dirty="0"/>
              <a:t>The first (left) and second (</a:t>
            </a:r>
            <a:r>
              <a:rPr lang="en-GB" sz="1400" dirty="0" smtClean="0"/>
              <a:t>right) terms </a:t>
            </a:r>
            <a:r>
              <a:rPr lang="en-GB" sz="1400" dirty="0"/>
              <a:t>of the </a:t>
            </a:r>
            <a:r>
              <a:rPr lang="en-GB" sz="1400" dirty="0" smtClean="0"/>
              <a:t>x(up) and y(down) components </a:t>
            </a:r>
            <a:r>
              <a:rPr lang="en-GB" sz="1400" dirty="0"/>
              <a:t>of the 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GB" sz="1400" dirty="0" smtClean="0"/>
              <a:t>polarization for momentum </a:t>
            </a:r>
            <a:r>
              <a:rPr lang="en-GB" sz="1400" dirty="0"/>
              <a:t>vectors in the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transverse plane </a:t>
            </a:r>
            <a:r>
              <a:rPr lang="en-GB" sz="1400" dirty="0"/>
              <a:t>at pz = </a:t>
            </a:r>
            <a:r>
              <a:rPr lang="en-GB" sz="1400" dirty="0" smtClean="0"/>
              <a:t>0,for </a:t>
            </a:r>
            <a:r>
              <a:rPr lang="en-GB" sz="1400" dirty="0"/>
              <a:t>the FAIR U+U reaction at 8.0 GeV</a:t>
            </a:r>
          </a:p>
        </p:txBody>
      </p:sp>
      <p:sp>
        <p:nvSpPr>
          <p:cNvPr id="12" name="TextBox 95"/>
          <p:cNvSpPr txBox="1">
            <a:spLocks noChangeArrowheads="1"/>
          </p:cNvSpPr>
          <p:nvPr/>
        </p:nvSpPr>
        <p:spPr bwMode="auto">
          <a:xfrm>
            <a:off x="6454138" y="3842451"/>
            <a:ext cx="2273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5800" indent="-68580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>
                <a:srgbClr val="7030A0"/>
              </a:buClr>
              <a:buAutoNum type="arabicPeriod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Anti-symmetry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138" y="608857"/>
            <a:ext cx="2273453" cy="219500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415040" y="2710109"/>
            <a:ext cx="1725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[Becattini, et al., </a:t>
            </a:r>
            <a:b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fr-FR" sz="1600" dirty="0" err="1" smtClean="0">
                <a:solidFill>
                  <a:srgbClr val="0000FF"/>
                </a:solidFill>
              </a:rPr>
              <a:t>Eur</a:t>
            </a:r>
            <a:r>
              <a:rPr lang="fr-FR" sz="1600" dirty="0">
                <a:solidFill>
                  <a:srgbClr val="0000FF"/>
                </a:solidFill>
              </a:rPr>
              <a:t>. Phys. J. C </a:t>
            </a:r>
            <a:endParaRPr lang="fr-FR" sz="1600" dirty="0" smtClean="0">
              <a:solidFill>
                <a:srgbClr val="0000FF"/>
              </a:solidFill>
            </a:endParaRPr>
          </a:p>
          <a:p>
            <a:pPr eaLnBrk="1" hangingPunct="1">
              <a:buClr>
                <a:srgbClr val="7030A0"/>
              </a:buClr>
              <a:defRPr/>
            </a:pPr>
            <a:r>
              <a:rPr lang="fr-FR" sz="1600" dirty="0" smtClean="0">
                <a:solidFill>
                  <a:srgbClr val="0000FF"/>
                </a:solidFill>
              </a:rPr>
              <a:t>75</a:t>
            </a:r>
            <a:r>
              <a:rPr lang="fr-FR" sz="1600" dirty="0">
                <a:solidFill>
                  <a:srgbClr val="0000FF"/>
                </a:solidFill>
              </a:rPr>
              <a:t>, </a:t>
            </a:r>
            <a:r>
              <a:rPr lang="fr-FR" sz="1600" dirty="0" smtClean="0">
                <a:solidFill>
                  <a:srgbClr val="0000FF"/>
                </a:solidFill>
              </a:rPr>
              <a:t>406 </a:t>
            </a:r>
            <a:r>
              <a:rPr lang="fr-FR" sz="1600" dirty="0">
                <a:solidFill>
                  <a:srgbClr val="0000FF"/>
                </a:solidFill>
              </a:rPr>
              <a:t>(</a:t>
            </a:r>
            <a:r>
              <a:rPr lang="fr-FR" sz="1600" b="1" dirty="0">
                <a:solidFill>
                  <a:srgbClr val="0000FF"/>
                </a:solidFill>
              </a:rPr>
              <a:t>2015</a:t>
            </a:r>
            <a:r>
              <a:rPr lang="fr-FR" sz="1600" b="1" dirty="0" smtClean="0">
                <a:solidFill>
                  <a:srgbClr val="0000FF"/>
                </a:solidFill>
              </a:rPr>
              <a:t>)</a:t>
            </a:r>
            <a:r>
              <a:rPr lang="fr-FR" sz="1600" dirty="0" smtClean="0">
                <a:solidFill>
                  <a:srgbClr val="0000FF"/>
                </a:solidFill>
              </a:rPr>
              <a:t>.]</a:t>
            </a:r>
            <a:endParaRPr lang="de-DE" altLang="zh-CN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12</a:t>
            </a:fld>
            <a:endParaRPr lang="zh-CN" altLang="zh-CN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62000" y="68277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                                           / </a:t>
            </a:r>
            <a:r>
              <a:rPr lang="en-US" altLang="zh-CN" sz="28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c.m</a:t>
            </a: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. !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323" y="4199629"/>
            <a:ext cx="3289720" cy="2557968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5817594" y="3125607"/>
            <a:ext cx="304800" cy="274319"/>
          </a:xfrm>
          <a:prstGeom prst="star5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13"/>
          <p:cNvSpPr/>
          <p:nvPr/>
        </p:nvSpPr>
        <p:spPr>
          <a:xfrm>
            <a:off x="228600" y="5953104"/>
            <a:ext cx="2952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[ Xie</a:t>
            </a:r>
            <a:r>
              <a:rPr lang="de-DE" altLang="zh-CN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Bleicher, </a:t>
            </a:r>
          </a:p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Stoecker, Wang, Csernai,</a:t>
            </a:r>
          </a:p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PRC </a:t>
            </a:r>
            <a:r>
              <a:rPr lang="de-DE" altLang="zh-CN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94</a:t>
            </a:r>
            <a:r>
              <a:rPr lang="de-DE" altLang="zh-CN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054907 (</a:t>
            </a:r>
            <a:r>
              <a:rPr lang="de-DE" altLang="zh-CN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2016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).  ] </a:t>
            </a:r>
            <a:endParaRPr lang="de-DE" altLang="zh-CN" sz="1600" dirty="0">
              <a:latin typeface="+mn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13</a:t>
            </a:fld>
            <a:endParaRPr lang="zh-CN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199"/>
            <a:ext cx="8153400" cy="3418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495800"/>
            <a:ext cx="3225625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800600"/>
            <a:ext cx="4240968" cy="23863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312" y="4675727"/>
            <a:ext cx="2341908" cy="1777802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7279689" y="4495800"/>
            <a:ext cx="304800" cy="274319"/>
          </a:xfrm>
          <a:prstGeom prst="star5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197148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At the highest energies /  Rel. Hydro. </a:t>
            </a:r>
            <a:endParaRPr lang="en-US" dirty="0"/>
          </a:p>
        </p:txBody>
      </p:sp>
      <p:sp>
        <p:nvSpPr>
          <p:cNvPr id="9" name="矩形 13"/>
          <p:cNvSpPr/>
          <p:nvPr/>
        </p:nvSpPr>
        <p:spPr>
          <a:xfrm>
            <a:off x="7162800" y="5534272"/>
            <a:ext cx="190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[ Xie et al., PRC </a:t>
            </a:r>
          </a:p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b="1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94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054907 </a:t>
            </a:r>
            <a:r>
              <a:rPr lang="de-DE" altLang="zh-CN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de-DE" altLang="zh-CN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2016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)] </a:t>
            </a:r>
            <a:endParaRPr lang="de-DE" altLang="zh-CN" sz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6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文本框 16387"/>
          <p:cNvSpPr txBox="1">
            <a:spLocks noChangeArrowheads="1"/>
          </p:cNvSpPr>
          <p:nvPr/>
        </p:nvSpPr>
        <p:spPr bwMode="auto">
          <a:xfrm>
            <a:off x="1526139" y="5994184"/>
            <a:ext cx="55292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dirty="0"/>
              <a:t>Fig. 8</a:t>
            </a:r>
            <a:r>
              <a:rPr lang="en-US" sz="1400" dirty="0" smtClean="0"/>
              <a:t>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component (left) of polarization vector in center of mass frame and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’s rest frame. The right sub-figure are the modulus of the polarization in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rest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frame. At FAIR, 8.0 GeV at time 2.5+4.75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/c.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290" y="1148436"/>
            <a:ext cx="2961481" cy="24214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847" y="3594206"/>
            <a:ext cx="3035438" cy="23756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911" y="3633963"/>
            <a:ext cx="2720491" cy="2335942"/>
          </a:xfrm>
          <a:prstGeom prst="rect">
            <a:avLst/>
          </a:prstGeom>
        </p:spPr>
      </p:pic>
      <p:sp>
        <p:nvSpPr>
          <p:cNvPr id="10" name="TextBox 95"/>
          <p:cNvSpPr txBox="1">
            <a:spLocks noChangeArrowheads="1"/>
          </p:cNvSpPr>
          <p:nvPr/>
        </p:nvSpPr>
        <p:spPr bwMode="auto">
          <a:xfrm>
            <a:off x="4300709" y="1315700"/>
            <a:ext cx="47770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5800" indent="-68580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The modulus of polarization is very similar with the y component of polarization, both in magnitude and the structure. I. e. the other x and z components do not contribute to the polarization, which is in line with previous observations in this work and other papers.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14</a:t>
            </a:fld>
            <a:endParaRPr lang="zh-CN" altLang="zh-CN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58452"/>
            <a:ext cx="464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   FAIR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9" name="矩形 13"/>
          <p:cNvSpPr/>
          <p:nvPr/>
        </p:nvSpPr>
        <p:spPr>
          <a:xfrm>
            <a:off x="6934200" y="3875065"/>
            <a:ext cx="190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[ Xie et al., PRC </a:t>
            </a:r>
          </a:p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b="1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94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054907 </a:t>
            </a:r>
            <a:r>
              <a:rPr lang="de-DE" altLang="zh-CN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de-DE" altLang="zh-CN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2016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)] </a:t>
            </a:r>
            <a:endParaRPr lang="de-DE" altLang="zh-CN" sz="1600" dirty="0">
              <a:latin typeface="+mn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95"/>
          <p:cNvSpPr txBox="1">
            <a:spLocks noChangeArrowheads="1"/>
          </p:cNvSpPr>
          <p:nvPr/>
        </p:nvSpPr>
        <p:spPr bwMode="auto">
          <a:xfrm>
            <a:off x="914400" y="4319599"/>
            <a:ext cx="461020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5800" indent="-68580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Similarity between y component and modulus of Polarization, in magnitude and structure.</a:t>
            </a:r>
          </a:p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Similarity between NICA and FAIR’s polarization results.</a:t>
            </a:r>
          </a:p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The net polarization is still negative, which means the first term is larger than the second term, at this time.</a:t>
            </a:r>
          </a:p>
        </p:txBody>
      </p:sp>
      <p:sp>
        <p:nvSpPr>
          <p:cNvPr id="10" name="文本框 16387"/>
          <p:cNvSpPr txBox="1">
            <a:spLocks noChangeArrowheads="1"/>
          </p:cNvSpPr>
          <p:nvPr/>
        </p:nvSpPr>
        <p:spPr bwMode="auto">
          <a:xfrm>
            <a:off x="1600200" y="3576271"/>
            <a:ext cx="68227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dirty="0"/>
              <a:t>Fig. 9</a:t>
            </a:r>
            <a:r>
              <a:rPr lang="en-US" sz="1400" dirty="0" smtClean="0"/>
              <a:t>   </a:t>
            </a:r>
            <a:r>
              <a:rPr lang="en-GB" sz="1400" dirty="0"/>
              <a:t>The y component </a:t>
            </a:r>
            <a:r>
              <a:rPr lang="en-GB" sz="1400" dirty="0" smtClean="0"/>
              <a:t>(left) </a:t>
            </a:r>
            <a:r>
              <a:rPr lang="en-GB" sz="1400" dirty="0"/>
              <a:t>and the </a:t>
            </a:r>
            <a:r>
              <a:rPr lang="en-GB" sz="1400" dirty="0" smtClean="0"/>
              <a:t>modulus (right) </a:t>
            </a:r>
            <a:r>
              <a:rPr lang="en-GB" sz="1400" dirty="0"/>
              <a:t>of the polarization for momentum vectors </a:t>
            </a:r>
            <a:r>
              <a:rPr lang="en-GB" sz="1400" dirty="0" smtClean="0"/>
              <a:t>in the </a:t>
            </a:r>
            <a:r>
              <a:rPr lang="en-GB" sz="1400" dirty="0"/>
              <a:t>transverse plane at pz = 0, for the NICA </a:t>
            </a:r>
            <a:r>
              <a:rPr lang="en-GB" sz="1400" dirty="0" err="1" smtClean="0"/>
              <a:t>Au+Au</a:t>
            </a:r>
            <a:r>
              <a:rPr lang="en-GB" sz="1400" dirty="0" smtClean="0"/>
              <a:t> reaction </a:t>
            </a:r>
            <a:r>
              <a:rPr lang="en-GB" sz="1400" dirty="0"/>
              <a:t>at 9.3 GeV. The figure is in the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’s rest </a:t>
            </a:r>
            <a:r>
              <a:rPr lang="en-GB" sz="1400" dirty="0" smtClean="0"/>
              <a:t>frame.</a:t>
            </a:r>
            <a:endParaRPr lang="en-GB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295" y="762000"/>
            <a:ext cx="3177209" cy="2744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04" y="813541"/>
            <a:ext cx="3200400" cy="27282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15</a:t>
            </a:fld>
            <a:endParaRPr lang="zh-CN" altLang="zh-CN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58452"/>
            <a:ext cx="464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   NICA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8" name="矩形 13"/>
          <p:cNvSpPr/>
          <p:nvPr/>
        </p:nvSpPr>
        <p:spPr>
          <a:xfrm>
            <a:off x="7239000" y="4092031"/>
            <a:ext cx="190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[ Xie et al., PRC </a:t>
            </a:r>
          </a:p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b="1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94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054907 </a:t>
            </a:r>
            <a:r>
              <a:rPr lang="de-DE" altLang="zh-CN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de-DE" altLang="zh-CN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2016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)] </a:t>
            </a:r>
            <a:endParaRPr lang="de-DE" altLang="zh-CN" sz="1600" dirty="0">
              <a:latin typeface="+mn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文本框 16387"/>
          <p:cNvSpPr txBox="1">
            <a:spLocks noChangeArrowheads="1"/>
          </p:cNvSpPr>
          <p:nvPr/>
        </p:nvSpPr>
        <p:spPr bwMode="auto">
          <a:xfrm>
            <a:off x="2150269" y="3860792"/>
            <a:ext cx="55292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117" y="1124295"/>
            <a:ext cx="3227284" cy="2553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1" y="1124295"/>
            <a:ext cx="3124199" cy="2553936"/>
          </a:xfrm>
          <a:prstGeom prst="rect">
            <a:avLst/>
          </a:prstGeom>
        </p:spPr>
      </p:pic>
      <p:sp>
        <p:nvSpPr>
          <p:cNvPr id="12" name="文本框 16387"/>
          <p:cNvSpPr txBox="1">
            <a:spLocks noChangeArrowheads="1"/>
          </p:cNvSpPr>
          <p:nvPr/>
        </p:nvSpPr>
        <p:spPr bwMode="auto">
          <a:xfrm>
            <a:off x="1635432" y="3877930"/>
            <a:ext cx="68227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dirty="0"/>
              <a:t>Fig. 9</a:t>
            </a:r>
            <a:r>
              <a:rPr lang="en-US" sz="1400" dirty="0" smtClean="0"/>
              <a:t>   </a:t>
            </a:r>
            <a:r>
              <a:rPr lang="en-GB" sz="1400" dirty="0"/>
              <a:t>The y component </a:t>
            </a:r>
            <a:r>
              <a:rPr lang="en-GB" sz="1400" dirty="0" smtClean="0"/>
              <a:t>(left) </a:t>
            </a:r>
            <a:r>
              <a:rPr lang="en-GB" sz="1400" dirty="0"/>
              <a:t>and the </a:t>
            </a:r>
            <a:r>
              <a:rPr lang="en-GB" sz="1400" dirty="0" smtClean="0"/>
              <a:t>modulus (right) </a:t>
            </a:r>
            <a:r>
              <a:rPr lang="en-GB" sz="1400" dirty="0"/>
              <a:t>of the polarization for momentum vectors </a:t>
            </a:r>
            <a:r>
              <a:rPr lang="en-GB" sz="1400" dirty="0" smtClean="0"/>
              <a:t>in the </a:t>
            </a:r>
            <a:r>
              <a:rPr lang="en-GB" sz="1400" dirty="0"/>
              <a:t>transverse plane at pz = 0, for the </a:t>
            </a:r>
            <a:r>
              <a:rPr lang="en-GB" sz="1400" dirty="0" smtClean="0"/>
              <a:t>FAIR U+U reaction </a:t>
            </a:r>
            <a:r>
              <a:rPr lang="en-GB" sz="1400" dirty="0"/>
              <a:t>at </a:t>
            </a:r>
            <a:r>
              <a:rPr lang="en-GB" sz="1400" dirty="0" smtClean="0"/>
              <a:t>8.0 GeV, but at an earlier time t= 2.5+1.7 </a:t>
            </a:r>
            <a:r>
              <a:rPr lang="en-GB" sz="1400" dirty="0" err="1" smtClean="0"/>
              <a:t>fm</a:t>
            </a:r>
            <a:r>
              <a:rPr lang="en-GB" sz="1400" dirty="0" smtClean="0"/>
              <a:t>/c. </a:t>
            </a:r>
            <a:r>
              <a:rPr lang="en-GB" sz="1400" dirty="0"/>
              <a:t>The figure is in the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’s rest </a:t>
            </a:r>
            <a:r>
              <a:rPr lang="en-GB" sz="1400" dirty="0" smtClean="0"/>
              <a:t>frame.</a:t>
            </a:r>
            <a:endParaRPr lang="en-GB" sz="1400" dirty="0"/>
          </a:p>
        </p:txBody>
      </p:sp>
      <p:sp>
        <p:nvSpPr>
          <p:cNvPr id="11" name="TextBox 95"/>
          <p:cNvSpPr txBox="1">
            <a:spLocks noChangeArrowheads="1"/>
          </p:cNvSpPr>
          <p:nvPr/>
        </p:nvSpPr>
        <p:spPr bwMode="auto">
          <a:xfrm>
            <a:off x="1494182" y="4634537"/>
            <a:ext cx="4610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5800" indent="-68580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Initially, the first term is </a:t>
            </a:r>
            <a:r>
              <a:rPr lang="en-US" altLang="zh-CN" sz="1800" smtClean="0">
                <a:latin typeface="+mn-lt"/>
                <a:cs typeface="Times New Roman" panose="02020603050405020304" pitchFamily="18" charset="0"/>
              </a:rPr>
              <a:t>very dominant</a:t>
            </a:r>
            <a:endParaRPr lang="en-US" altLang="zh-CN" sz="1800" dirty="0" smtClean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16</a:t>
            </a:fld>
            <a:endParaRPr lang="zh-CN" altLang="zh-CN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90600" y="371470"/>
            <a:ext cx="464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   FAIR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9" name="矩形 13"/>
          <p:cNvSpPr/>
          <p:nvPr/>
        </p:nvSpPr>
        <p:spPr>
          <a:xfrm>
            <a:off x="7643088" y="2534898"/>
            <a:ext cx="15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[ Xie et al., </a:t>
            </a:r>
          </a:p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PRC </a:t>
            </a:r>
            <a:r>
              <a:rPr lang="de-DE" altLang="zh-CN" sz="1600" b="1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94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buClr>
                <a:srgbClr val="7030A0"/>
              </a:buClr>
              <a:defRPr/>
            </a:pP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054907 </a:t>
            </a:r>
            <a:r>
              <a:rPr lang="de-DE" altLang="zh-CN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de-DE" altLang="zh-CN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2016</a:t>
            </a:r>
            <a:r>
              <a:rPr lang="de-DE" altLang="zh-CN" sz="16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)] </a:t>
            </a:r>
            <a:endParaRPr lang="de-DE" altLang="zh-CN" sz="1600" dirty="0">
              <a:latin typeface="+mn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31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17</a:t>
            </a:fld>
            <a:endParaRPr lang="zh-CN" altLang="zh-CN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90600" y="371470"/>
            <a:ext cx="7543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Polarization and </a:t>
            </a:r>
            <a:r>
              <a:rPr lang="en-US" altLang="zh-CN" sz="28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EbE</a:t>
            </a: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c.m</a:t>
            </a: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. determination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600200"/>
            <a:ext cx="8077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Earlier </a:t>
            </a:r>
            <a:r>
              <a:rPr lang="en-US" sz="2400" dirty="0" err="1" smtClean="0"/>
              <a:t>EbE</a:t>
            </a:r>
            <a:r>
              <a:rPr lang="en-US" sz="2400" dirty="0" smtClean="0"/>
              <a:t> </a:t>
            </a:r>
            <a:r>
              <a:rPr lang="en-US" sz="2400" dirty="0" err="1" smtClean="0"/>
              <a:t>c.m</a:t>
            </a:r>
            <a:r>
              <a:rPr lang="en-US" sz="2400" dirty="0" smtClean="0"/>
              <a:t>. determination </a:t>
            </a:r>
            <a:r>
              <a:rPr lang="en-US" sz="2400" dirty="0" smtClean="0">
                <a:sym typeface="Wingdings" panose="05000000000000000000" pitchFamily="2" charset="2"/>
              </a:rPr>
              <a:t>  increased </a:t>
            </a:r>
            <a:r>
              <a:rPr lang="en-US" sz="2400" i="1" dirty="0" smtClean="0">
                <a:sym typeface="Wingdings" panose="05000000000000000000" pitchFamily="2" charset="2"/>
              </a:rPr>
              <a:t>V</a:t>
            </a:r>
            <a:r>
              <a:rPr lang="en-US" sz="2400" i="1" baseline="-25000" dirty="0" smtClean="0">
                <a:sym typeface="Wingdings" panose="05000000000000000000" pitchFamily="2" charset="2"/>
              </a:rPr>
              <a:t>1</a:t>
            </a:r>
            <a:r>
              <a:rPr lang="en-US" sz="2400" dirty="0" smtClean="0">
                <a:sym typeface="Wingdings" panose="05000000000000000000" pitchFamily="2" charset="2"/>
              </a:rPr>
              <a:t> by a factor of 2 </a:t>
            </a:r>
            <a:r>
              <a:rPr lang="en-US" sz="2000" dirty="0" smtClean="0">
                <a:solidFill>
                  <a:srgbClr val="336600"/>
                </a:solidFill>
                <a:sym typeface="Wingdings" panose="05000000000000000000" pitchFamily="2" charset="2"/>
              </a:rPr>
              <a:t>[</a:t>
            </a:r>
            <a:r>
              <a:rPr lang="en-US" sz="2000" dirty="0" err="1" smtClean="0">
                <a:solidFill>
                  <a:srgbClr val="336600"/>
                </a:solidFill>
                <a:sym typeface="Wingdings" panose="05000000000000000000" pitchFamily="2" charset="2"/>
              </a:rPr>
              <a:t>Cs.,E.,M</a:t>
            </a:r>
            <a:r>
              <a:rPr lang="en-US" sz="2000" dirty="0" smtClean="0">
                <a:solidFill>
                  <a:srgbClr val="336600"/>
                </a:solidFill>
                <a:sym typeface="Wingdings" panose="05000000000000000000" pitchFamily="2" charset="2"/>
              </a:rPr>
              <a:t>., (2012)].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Now polarization in x and z directions is symmetric in </a:t>
            </a:r>
            <a:r>
              <a:rPr lang="en-US" sz="2400" dirty="0" err="1" smtClean="0">
                <a:sym typeface="Wingdings" panose="05000000000000000000" pitchFamily="2" charset="2"/>
              </a:rPr>
              <a:t>EbE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c.m</a:t>
            </a:r>
            <a:r>
              <a:rPr lang="en-US" sz="2400" dirty="0" smtClean="0">
                <a:sym typeface="Wingdings" panose="05000000000000000000" pitchFamily="2" charset="2"/>
              </a:rPr>
              <a:t>. frame!!!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 integrated </a:t>
            </a:r>
            <a:r>
              <a:rPr lang="en-US" sz="2400" i="1" dirty="0" smtClean="0">
                <a:sym typeface="Wingdings" panose="05000000000000000000" pitchFamily="2" charset="2"/>
              </a:rPr>
              <a:t>x</a:t>
            </a:r>
            <a:r>
              <a:rPr lang="en-US" sz="2400" dirty="0" smtClean="0">
                <a:sym typeface="Wingdings" panose="05000000000000000000" pitchFamily="2" charset="2"/>
              </a:rPr>
              <a:t> &amp; </a:t>
            </a:r>
            <a:r>
              <a:rPr lang="en-US" sz="2400" i="1" dirty="0" smtClean="0">
                <a:sym typeface="Wingdings" panose="05000000000000000000" pitchFamily="2" charset="2"/>
              </a:rPr>
              <a:t>z</a:t>
            </a:r>
            <a:r>
              <a:rPr lang="en-US" sz="2400" dirty="0" smtClean="0">
                <a:sym typeface="Wingdings" panose="05000000000000000000" pitchFamily="2" charset="2"/>
              </a:rPr>
              <a:t> polarizations vanish (except random </a:t>
            </a:r>
            <a:r>
              <a:rPr lang="en-US" sz="2400" dirty="0" err="1" smtClean="0">
                <a:sym typeface="Wingdings" panose="05000000000000000000" pitchFamily="2" charset="2"/>
              </a:rPr>
              <a:t>fluct</a:t>
            </a:r>
            <a:r>
              <a:rPr lang="en-US" sz="2400" dirty="0" smtClean="0">
                <a:sym typeface="Wingdings" panose="05000000000000000000" pitchFamily="2" charset="2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 finding </a:t>
            </a:r>
            <a:r>
              <a:rPr lang="en-US" sz="2400" dirty="0" err="1" smtClean="0">
                <a:sym typeface="Wingdings" panose="05000000000000000000" pitchFamily="2" charset="2"/>
              </a:rPr>
              <a:t>EbE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c.m</a:t>
            </a:r>
            <a:r>
              <a:rPr lang="en-US" sz="2400" dirty="0" smtClean="0">
                <a:sym typeface="Wingdings" panose="05000000000000000000" pitchFamily="2" charset="2"/>
              </a:rPr>
              <a:t>. is possible 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Minimizing integrated </a:t>
            </a:r>
            <a:r>
              <a:rPr lang="el-GR" sz="2400" i="1" dirty="0" smtClean="0">
                <a:sym typeface="Wingdings" panose="05000000000000000000" pitchFamily="2" charset="2"/>
              </a:rPr>
              <a:t>Π</a:t>
            </a:r>
            <a:r>
              <a:rPr lang="en-US" sz="2400" i="1" baseline="-25000" dirty="0" smtClean="0">
                <a:sym typeface="Wingdings" panose="05000000000000000000" pitchFamily="2" charset="2"/>
              </a:rPr>
              <a:t>x</a:t>
            </a:r>
            <a:r>
              <a:rPr lang="en-US" sz="2400" dirty="0" smtClean="0">
                <a:sym typeface="Wingdings" panose="05000000000000000000" pitchFamily="2" charset="2"/>
              </a:rPr>
              <a:t> &amp; </a:t>
            </a:r>
            <a:r>
              <a:rPr lang="el-GR" sz="2400" i="1" dirty="0" smtClean="0">
                <a:sym typeface="Wingdings" panose="05000000000000000000" pitchFamily="2" charset="2"/>
              </a:rPr>
              <a:t>Π</a:t>
            </a:r>
            <a:r>
              <a:rPr lang="en-US" sz="2400" i="1" baseline="-25000" dirty="0" smtClean="0">
                <a:sym typeface="Wingdings" panose="05000000000000000000" pitchFamily="2" charset="2"/>
              </a:rPr>
              <a:t>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Maximizing integrated –</a:t>
            </a:r>
            <a:r>
              <a:rPr lang="el-GR" sz="2400" i="1" dirty="0" smtClean="0">
                <a:sym typeface="Wingdings" panose="05000000000000000000" pitchFamily="2" charset="2"/>
              </a:rPr>
              <a:t>Π</a:t>
            </a:r>
            <a:r>
              <a:rPr lang="en-US" sz="2400" i="1" baseline="-25000" dirty="0" smtClean="0">
                <a:sym typeface="Wingdings" panose="05000000000000000000" pitchFamily="2" charset="2"/>
              </a:rPr>
              <a:t>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i="1" baseline="-25000" dirty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i="1" baseline="-25000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i="1" baseline="-25000" dirty="0"/>
          </a:p>
        </p:txBody>
      </p:sp>
    </p:spTree>
    <p:extLst>
      <p:ext uri="{BB962C8B-B14F-4D97-AF65-F5344CB8AC3E}">
        <p14:creationId xmlns:p14="http://schemas.microsoft.com/office/powerpoint/2010/main" val="4148745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020" y="987785"/>
            <a:ext cx="6204321" cy="5733690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52400" y="152400"/>
            <a:ext cx="2971800" cy="1219200"/>
          </a:xfrm>
        </p:spPr>
        <p:txBody>
          <a:bodyPr/>
          <a:lstStyle/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Observable consequences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18</a:t>
            </a:fld>
            <a:endParaRPr lang="zh-CN" altLang="zh-CN"/>
          </a:p>
        </p:txBody>
      </p:sp>
      <p:sp>
        <p:nvSpPr>
          <p:cNvPr id="3" name="TextBox 2"/>
          <p:cNvSpPr txBox="1"/>
          <p:nvPr/>
        </p:nvSpPr>
        <p:spPr>
          <a:xfrm>
            <a:off x="607404" y="3414679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Mike Lisa &amp; STAR:</a:t>
            </a:r>
          </a:p>
          <a:p>
            <a:r>
              <a:rPr lang="en-US" dirty="0" smtClean="0"/>
              <a:t>Angular mom.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</a:p>
          <a:p>
            <a:r>
              <a:rPr lang="en-US" dirty="0" smtClean="0"/>
              <a:t>Vorticity (</a:t>
            </a:r>
            <a:r>
              <a:rPr lang="en-US" b="1" dirty="0" smtClean="0"/>
              <a:t>rot</a:t>
            </a:r>
            <a:r>
              <a:rPr lang="en-US" dirty="0" smtClean="0"/>
              <a:t> v)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</a:p>
          <a:p>
            <a:r>
              <a:rPr lang="el-GR" dirty="0" smtClean="0"/>
              <a:t>Λ </a:t>
            </a:r>
            <a:r>
              <a:rPr lang="en-US" dirty="0" smtClean="0"/>
              <a:t> &amp; anti- </a:t>
            </a:r>
            <a:r>
              <a:rPr lang="el-GR" dirty="0" smtClean="0"/>
              <a:t>Λ</a:t>
            </a:r>
            <a:endParaRPr lang="en-US" dirty="0" smtClean="0"/>
          </a:p>
          <a:p>
            <a:r>
              <a:rPr lang="en-US" dirty="0" smtClean="0"/>
              <a:t>polarization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95700" y="1524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-Roman"/>
              </a:rPr>
              <a:t>[Yilong </a:t>
            </a:r>
            <a:r>
              <a:rPr lang="en-US" dirty="0">
                <a:solidFill>
                  <a:srgbClr val="000000"/>
                </a:solidFill>
                <a:latin typeface="Times-Roman"/>
              </a:rPr>
              <a:t>Xie</a:t>
            </a:r>
            <a:r>
              <a:rPr lang="en-US" dirty="0" smtClean="0">
                <a:solidFill>
                  <a:srgbClr val="000000"/>
                </a:solidFill>
                <a:latin typeface="Times-Roman"/>
              </a:rPr>
              <a:t>,</a:t>
            </a:r>
            <a:r>
              <a:rPr lang="en-US" sz="800" dirty="0" smtClean="0">
                <a:solidFill>
                  <a:srgbClr val="0000FF"/>
                </a:solidFill>
                <a:latin typeface="Times-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-Roman"/>
              </a:rPr>
              <a:t>Dujuan </a:t>
            </a:r>
            <a:r>
              <a:rPr lang="en-US" dirty="0" smtClean="0">
                <a:solidFill>
                  <a:srgbClr val="000000"/>
                </a:solidFill>
                <a:latin typeface="Times-Roman"/>
              </a:rPr>
              <a:t>Wang,</a:t>
            </a:r>
            <a:r>
              <a:rPr lang="en-US" sz="800" dirty="0">
                <a:solidFill>
                  <a:srgbClr val="0000FF"/>
                </a:solidFill>
                <a:latin typeface="Times-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-Roman"/>
              </a:rPr>
              <a:t>and Laszlo </a:t>
            </a:r>
            <a:r>
              <a:rPr lang="en-US" dirty="0">
                <a:solidFill>
                  <a:srgbClr val="000000"/>
                </a:solidFill>
                <a:latin typeface="Times-Roman"/>
              </a:rPr>
              <a:t>P. Csernai</a:t>
            </a:r>
            <a:r>
              <a:rPr lang="en-US" sz="800" dirty="0">
                <a:solidFill>
                  <a:srgbClr val="0000FF"/>
                </a:solidFill>
                <a:latin typeface="Times-Roman"/>
              </a:rPr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457200"/>
            <a:ext cx="4961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-Roman"/>
              </a:rPr>
              <a:t>  PHYSICAL </a:t>
            </a:r>
            <a:r>
              <a:rPr lang="en-US" dirty="0">
                <a:latin typeface="Times-Roman"/>
              </a:rPr>
              <a:t>REVIEW C </a:t>
            </a:r>
            <a:r>
              <a:rPr lang="en-US" b="1" dirty="0">
                <a:latin typeface="Times-Bold"/>
              </a:rPr>
              <a:t>95</a:t>
            </a:r>
            <a:r>
              <a:rPr lang="en-US" dirty="0">
                <a:latin typeface="Times-Roman"/>
              </a:rPr>
              <a:t>, 031901(R) (2017</a:t>
            </a:r>
            <a:r>
              <a:rPr lang="en-US" dirty="0" smtClean="0">
                <a:latin typeface="Times-Roman"/>
              </a:rPr>
              <a:t>)]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2" y="1316935"/>
            <a:ext cx="3363892" cy="22098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90800" y="3124200"/>
            <a:ext cx="91440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72937" y="2667000"/>
            <a:ext cx="636087" cy="73360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80930" y="1524000"/>
            <a:ext cx="0" cy="71798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7588" y="3296716"/>
            <a:ext cx="42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8111" y="3313993"/>
            <a:ext cx="42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7425" y="1109990"/>
            <a:ext cx="654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0632" y="5391109"/>
            <a:ext cx="2440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[ Xie et al., PRC </a:t>
            </a:r>
          </a:p>
          <a:p>
            <a:r>
              <a:rPr lang="en-US" sz="2000" dirty="0"/>
              <a:t>94, 054907 (2016).]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1000" y="2343834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PICR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Hydro</a:t>
            </a:r>
            <a:endParaRPr lang="en-US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1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19</a:t>
            </a:fld>
            <a:endParaRPr lang="zh-CN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798" y="39906"/>
            <a:ext cx="3294263" cy="2555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26745" y="2667000"/>
            <a:ext cx="2386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[</a:t>
            </a:r>
            <a:r>
              <a:rPr lang="en-US" dirty="0" smtClean="0"/>
              <a:t>Li</a:t>
            </a:r>
            <a:r>
              <a:rPr lang="el-GR" dirty="0" smtClean="0"/>
              <a:t>, </a:t>
            </a:r>
            <a:r>
              <a:rPr lang="en-US" dirty="0" smtClean="0"/>
              <a:t>Petersen</a:t>
            </a:r>
            <a:r>
              <a:rPr lang="el-GR" dirty="0" smtClean="0"/>
              <a:t>, </a:t>
            </a:r>
            <a:r>
              <a:rPr lang="en-US" dirty="0" smtClean="0"/>
              <a:t>et al., </a:t>
            </a:r>
          </a:p>
          <a:p>
            <a:r>
              <a:rPr lang="en-US" dirty="0" smtClean="0"/>
              <a:t>NPA 967 (2017) 772.]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5187" y="6019800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[ Li</a:t>
            </a:r>
            <a:r>
              <a:rPr lang="it-IT" dirty="0"/>
              <a:t>, Pang et al.,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PRC </a:t>
            </a:r>
            <a:r>
              <a:rPr lang="it-IT" dirty="0"/>
              <a:t>96, 054908 (2017</a:t>
            </a:r>
            <a:r>
              <a:rPr lang="it-IT" dirty="0" smtClean="0"/>
              <a:t>).]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79228"/>
            <a:ext cx="3276600" cy="2665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810000"/>
            <a:ext cx="2851353" cy="22669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74657" y="4297131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[Sun &amp; </a:t>
            </a:r>
            <a:r>
              <a:rPr lang="en-US" dirty="0" err="1"/>
              <a:t>Ko</a:t>
            </a:r>
            <a:r>
              <a:rPr lang="en-US" dirty="0"/>
              <a:t>, PRC </a:t>
            </a:r>
            <a:endParaRPr lang="en-US" dirty="0" smtClean="0"/>
          </a:p>
          <a:p>
            <a:r>
              <a:rPr lang="en-US" dirty="0" smtClean="0"/>
              <a:t>96</a:t>
            </a:r>
            <a:r>
              <a:rPr lang="en-US" dirty="0"/>
              <a:t>, 024906 (2017).]</a:t>
            </a:r>
          </a:p>
        </p:txBody>
      </p:sp>
      <p:sp>
        <p:nvSpPr>
          <p:cNvPr id="9" name="Rectangle 8"/>
          <p:cNvSpPr/>
          <p:nvPr/>
        </p:nvSpPr>
        <p:spPr>
          <a:xfrm>
            <a:off x="258378" y="322309"/>
            <a:ext cx="3759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Λ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l-GR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&amp; </a:t>
            </a:r>
            <a:r>
              <a:rPr lang="el-GR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Anti-</a:t>
            </a:r>
            <a:r>
              <a:rPr lang="el-GR" sz="2400" b="1" dirty="0">
                <a:solidFill>
                  <a:srgbClr val="FF0000"/>
                </a:solidFill>
              </a:rPr>
              <a:t>Λ </a:t>
            </a:r>
            <a:r>
              <a:rPr lang="en-US" sz="2400" b="1" dirty="0" smtClean="0">
                <a:solidFill>
                  <a:srgbClr val="FF0000"/>
                </a:solidFill>
              </a:rPr>
              <a:t>Polarization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88942" y="347379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AMPT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7549" y="117345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AMPT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7200" y="338526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AMPT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8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396D4-316B-4A4F-9B13-F9AF06E47416}" type="slidenum">
              <a:rPr lang="zh-CN" altLang="zh-CN" smtClean="0"/>
              <a:pPr>
                <a:defRPr/>
              </a:pPr>
              <a:t>2</a:t>
            </a:fld>
            <a:endParaRPr lang="zh-CN" altLang="zh-CN"/>
          </a:p>
        </p:txBody>
      </p:sp>
      <p:pic>
        <p:nvPicPr>
          <p:cNvPr id="6" name="LHC-Ec-1h-b7-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52" y="144046"/>
            <a:ext cx="6934200" cy="6610254"/>
          </a:xfrm>
          <a:prstGeom prst="rect">
            <a:avLst/>
          </a:prstGeom>
        </p:spPr>
      </p:pic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2415101" y="2905125"/>
            <a:ext cx="216693" cy="20891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4819426" y="1441767"/>
            <a:ext cx="207454" cy="20891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10800000">
            <a:off x="1524000" y="3733800"/>
            <a:ext cx="576262" cy="431800"/>
          </a:xfrm>
          <a:prstGeom prst="rightArrow">
            <a:avLst>
              <a:gd name="adj1" fmla="val 50000"/>
              <a:gd name="adj2" fmla="val 33364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303651" y="2209800"/>
            <a:ext cx="576262" cy="431800"/>
          </a:xfrm>
          <a:prstGeom prst="rightArrow">
            <a:avLst>
              <a:gd name="adj1" fmla="val 50000"/>
              <a:gd name="adj2" fmla="val 33364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4772819" y="2905125"/>
            <a:ext cx="3603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2451613" y="3536950"/>
            <a:ext cx="3603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732588" y="981075"/>
            <a:ext cx="2411412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/>
              <a:t>Pb+Pb</a:t>
            </a:r>
            <a:r>
              <a:rPr lang="en-US" altLang="en-US" dirty="0"/>
              <a:t> 1.38+1.38 A </a:t>
            </a:r>
            <a:r>
              <a:rPr lang="en-US" altLang="en-US" dirty="0" err="1"/>
              <a:t>TeV</a:t>
            </a:r>
            <a:r>
              <a:rPr lang="en-US" altLang="en-US" dirty="0"/>
              <a:t>, b= 70 % of </a:t>
            </a:r>
            <a:r>
              <a:rPr lang="en-US" altLang="en-US" dirty="0" err="1"/>
              <a:t>b_max</a:t>
            </a:r>
            <a:endParaRPr lang="en-US" altLang="en-US" dirty="0"/>
          </a:p>
          <a:p>
            <a:pPr eaLnBrk="1" hangingPunct="1">
              <a:spcBef>
                <a:spcPct val="50000"/>
              </a:spcBef>
            </a:pPr>
            <a:r>
              <a:rPr lang="en-US" altLang="en-US" dirty="0" err="1"/>
              <a:t>Lagrangian</a:t>
            </a:r>
            <a:r>
              <a:rPr lang="en-US" altLang="en-US" dirty="0"/>
              <a:t> fluid cells, moving, ~ 5 mill.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MIT Bag m. </a:t>
            </a:r>
            <a:r>
              <a:rPr lang="en-US" altLang="en-US" dirty="0" err="1"/>
              <a:t>EoS</a:t>
            </a:r>
            <a:endParaRPr lang="en-US" altLang="en-US" dirty="0"/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FO at T ~ 200 MeV, but calculated much longer, until pressure  is zero for 90% of the cells.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Structure and asymmetries of </a:t>
            </a:r>
            <a:r>
              <a:rPr lang="en-US" altLang="en-US" dirty="0" err="1"/>
              <a:t>init.</a:t>
            </a:r>
            <a:r>
              <a:rPr lang="en-US" altLang="en-US" dirty="0"/>
              <a:t> state are maintained in nearly perfect expansion.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380288" y="188913"/>
            <a:ext cx="936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PIC-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hydro</a:t>
            </a:r>
          </a:p>
        </p:txBody>
      </p:sp>
    </p:spTree>
    <p:extLst>
      <p:ext uri="{BB962C8B-B14F-4D97-AF65-F5344CB8AC3E}">
        <p14:creationId xmlns:p14="http://schemas.microsoft.com/office/powerpoint/2010/main" val="161433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5-11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Alexander Schmah - Quark Matter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4154471-368D-A24D-9C8F-7AC2FA8B2B0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378195" y="76200"/>
            <a:ext cx="5314806" cy="4631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2" tIns="77368" rIns="81612" bIns="40806">
            <a:prstTxWarp prst="textNoShape">
              <a:avLst/>
            </a:prstTxWarp>
          </a:bodyPr>
          <a:lstStyle/>
          <a:p>
            <a:pPr algn="ctr" defTabSz="414589" eaLnBrk="1">
              <a:lnSpc>
                <a:spcPct val="92000"/>
              </a:lnSpc>
              <a:buClr>
                <a:srgbClr val="000000"/>
              </a:buClr>
              <a:buSzPct val="100000"/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</a:tabLst>
            </a:pPr>
            <a:r>
              <a:rPr lang="en-US" sz="2902" dirty="0">
                <a:solidFill>
                  <a:srgbClr val="FFFFFF"/>
                </a:solidFill>
                <a:latin typeface="Book Antiqua"/>
                <a:ea typeface="Lucida Grande"/>
                <a:cs typeface="Book Antiqua"/>
              </a:rPr>
              <a:t>Global Λ</a:t>
            </a:r>
            <a:r>
              <a:rPr lang="en-US" sz="2902" dirty="0">
                <a:solidFill>
                  <a:srgbClr val="FFFFFF"/>
                </a:solidFill>
                <a:latin typeface="Book Antiqua"/>
                <a:cs typeface="Book Antiqua"/>
              </a:rPr>
              <a:t> Polarization </a:t>
            </a:r>
          </a:p>
          <a:p>
            <a:pPr algn="ctr" defTabSz="414589" eaLnBrk="1">
              <a:lnSpc>
                <a:spcPct val="92000"/>
              </a:lnSpc>
              <a:buClr>
                <a:srgbClr val="000000"/>
              </a:buClr>
              <a:buSzPct val="100000"/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</a:tabLst>
            </a:pPr>
            <a:endParaRPr lang="en-US" sz="2902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202" y="5245696"/>
            <a:ext cx="5099473" cy="113082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14589" eaLnBrk="1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</a:rPr>
              <a:t> Positive </a:t>
            </a:r>
            <a:r>
              <a:rPr lang="en-US" sz="1814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1814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</a:rPr>
              <a:t>signal </a:t>
            </a:r>
            <a:r>
              <a:rPr lang="en-US" sz="1814" dirty="0" err="1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</a:t>
            </a: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 positive </a:t>
            </a:r>
            <a:r>
              <a:rPr lang="en-US" sz="1814" dirty="0" err="1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vorticity</a:t>
            </a:r>
            <a:endParaRPr lang="en-US" sz="1814" dirty="0">
              <a:solidFill>
                <a:srgbClr val="000000"/>
              </a:solidFill>
              <a:latin typeface="Book Antiqua"/>
              <a:cs typeface="Book Antiqua"/>
              <a:sym typeface="Wingdings"/>
            </a:endParaRPr>
          </a:p>
          <a:p>
            <a:pPr defTabSz="414589" eaLnBrk="1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 </a:t>
            </a:r>
            <a:r>
              <a:rPr lang="en-US" sz="1814" b="1" dirty="0">
                <a:solidFill>
                  <a:srgbClr val="FF0000"/>
                </a:solidFill>
                <a:latin typeface="Book Antiqua"/>
                <a:cs typeface="Book Antiqua"/>
                <a:sym typeface="Wingdings"/>
              </a:rPr>
              <a:t>First time non-zero signal observed!</a:t>
            </a:r>
          </a:p>
          <a:p>
            <a:pPr defTabSz="414589" eaLnBrk="1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 &gt; </a:t>
            </a:r>
            <a:r>
              <a:rPr lang="en-US" sz="1814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 (?) </a:t>
            </a:r>
            <a:r>
              <a:rPr lang="en-US" sz="1814" dirty="0" err="1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</a:t>
            </a: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 magnetic coupling</a:t>
            </a:r>
          </a:p>
          <a:p>
            <a:pPr defTabSz="414589" eaLnBrk="1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 First measurement on </a:t>
            </a:r>
            <a:r>
              <a:rPr lang="en-US" sz="1814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sz="1814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1814" dirty="0">
                <a:solidFill>
                  <a:srgbClr val="000000"/>
                </a:solidFill>
                <a:latin typeface="Book Antiqua"/>
                <a:cs typeface="Book Antiqua"/>
                <a:sym typeface="Wingdings"/>
              </a:rPr>
              <a:t>meson spin alignment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79" y="1693751"/>
            <a:ext cx="3385201" cy="342892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157453" y="1395651"/>
          <a:ext cx="1350904" cy="387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4" imgW="533400" imgH="165100" progId="Equation.3">
                  <p:embed/>
                </p:oleObj>
              </mc:Choice>
              <mc:Fallback>
                <p:oleObj name="Equation" r:id="rId4" imgW="533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53" y="1395651"/>
                        <a:ext cx="1350904" cy="3879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6100798" y="5270960"/>
            <a:ext cx="1903084" cy="1228593"/>
            <a:chOff x="6851646" y="5708095"/>
            <a:chExt cx="2098679" cy="1354864"/>
          </a:xfrm>
        </p:grpSpPr>
        <p:sp>
          <p:nvSpPr>
            <p:cNvPr id="19" name="TextBox 18"/>
            <p:cNvSpPr txBox="1"/>
            <p:nvPr/>
          </p:nvSpPr>
          <p:spPr>
            <a:xfrm>
              <a:off x="7455369" y="5708095"/>
              <a:ext cx="203717" cy="385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14589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b="1" dirty="0">
                <a:solidFill>
                  <a:srgbClr val="000000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51646" y="6392910"/>
              <a:ext cx="2098679" cy="670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14589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b="1" dirty="0" smtClean="0">
                  <a:latin typeface="Book Antiqua"/>
                  <a:cs typeface="Book Antiqua"/>
                </a:rPr>
                <a:t>arXiv:1701.06657</a:t>
              </a:r>
            </a:p>
            <a:p>
              <a:pPr defTabSz="414589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dirty="0">
                <a:solidFill>
                  <a:srgbClr val="000000"/>
                </a:solidFill>
                <a:latin typeface="Arial" pitchFamily="-96" charset="0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 bwMode="auto">
          <a:xfrm>
            <a:off x="1039353" y="5844559"/>
            <a:ext cx="103647" cy="144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471384" y="1780397"/>
            <a:ext cx="44967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336600"/>
                </a:solidFill>
              </a:rPr>
              <a:t>[</a:t>
            </a:r>
            <a:r>
              <a:rPr lang="en-US" sz="2400" dirty="0" smtClean="0">
                <a:solidFill>
                  <a:srgbClr val="336600"/>
                </a:solidFill>
              </a:rPr>
              <a:t>Global </a:t>
            </a:r>
            <a:r>
              <a:rPr lang="el-GR" sz="2400" dirty="0" smtClean="0">
                <a:solidFill>
                  <a:srgbClr val="336600"/>
                </a:solidFill>
              </a:rPr>
              <a:t>Λ</a:t>
            </a:r>
            <a:r>
              <a:rPr lang="en-US" sz="2400" dirty="0" smtClean="0">
                <a:solidFill>
                  <a:srgbClr val="336600"/>
                </a:solidFill>
              </a:rPr>
              <a:t> </a:t>
            </a:r>
            <a:r>
              <a:rPr lang="en-US" sz="2400" dirty="0">
                <a:solidFill>
                  <a:srgbClr val="336600"/>
                </a:solidFill>
              </a:rPr>
              <a:t>hyperon </a:t>
            </a:r>
            <a:r>
              <a:rPr lang="en-US" sz="2400" dirty="0" smtClean="0">
                <a:solidFill>
                  <a:srgbClr val="336600"/>
                </a:solidFill>
              </a:rPr>
              <a:t>polarization</a:t>
            </a:r>
          </a:p>
          <a:p>
            <a:r>
              <a:rPr lang="en-US" sz="2400" dirty="0" smtClean="0">
                <a:solidFill>
                  <a:srgbClr val="336600"/>
                </a:solidFill>
              </a:rPr>
              <a:t>in </a:t>
            </a:r>
            <a:r>
              <a:rPr lang="en-US" sz="2400" dirty="0">
                <a:solidFill>
                  <a:srgbClr val="336600"/>
                </a:solidFill>
              </a:rPr>
              <a:t>nuclear collisions</a:t>
            </a:r>
            <a:r>
              <a:rPr lang="en-US" sz="2400" dirty="0" smtClean="0">
                <a:solidFill>
                  <a:srgbClr val="336600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336600"/>
                </a:solidFill>
              </a:rPr>
              <a:t>STAR Collaboration</a:t>
            </a:r>
          </a:p>
          <a:p>
            <a:r>
              <a:rPr lang="en-US" sz="2400" dirty="0" smtClean="0">
                <a:solidFill>
                  <a:srgbClr val="336600"/>
                </a:solidFill>
              </a:rPr>
              <a:t>Nature </a:t>
            </a:r>
            <a:r>
              <a:rPr lang="en-US" sz="2400" dirty="0">
                <a:solidFill>
                  <a:srgbClr val="336600"/>
                </a:solidFill>
              </a:rPr>
              <a:t>Letters -548, 62 (2017</a:t>
            </a:r>
            <a:r>
              <a:rPr lang="en-US" sz="2400" dirty="0" smtClean="0">
                <a:solidFill>
                  <a:srgbClr val="336600"/>
                </a:solidFill>
              </a:rPr>
              <a:t>).</a:t>
            </a:r>
            <a:r>
              <a:rPr lang="el-GR" sz="2400" dirty="0" smtClean="0">
                <a:solidFill>
                  <a:srgbClr val="336600"/>
                </a:solidFill>
              </a:rPr>
              <a:t>]</a:t>
            </a:r>
            <a:endParaRPr lang="en-US" sz="24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21</a:t>
            </a:fld>
            <a:endParaRPr lang="zh-CN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2231"/>
            <a:ext cx="6996425" cy="424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035" y="201151"/>
            <a:ext cx="4065104" cy="448378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58000" y="4038600"/>
            <a:ext cx="1371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72200" y="4267200"/>
            <a:ext cx="609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67400" y="6172200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640080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181600" y="5458318"/>
            <a:ext cx="377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00"/>
                </a:solidFill>
              </a:rPr>
              <a:t>[SongCY-etal-IJMPE19(2010)2538]</a:t>
            </a:r>
            <a:endParaRPr lang="en-US" dirty="0">
              <a:solidFill>
                <a:srgbClr val="3366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1539" y="4715912"/>
            <a:ext cx="3550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00"/>
                </a:solidFill>
              </a:rPr>
              <a:t>[ZhouSG-etal-PhysRevLett.91(2003)262501]</a:t>
            </a:r>
            <a:endParaRPr lang="en-US" dirty="0">
              <a:solidFill>
                <a:srgbClr val="33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170177"/>
            <a:ext cx="52127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Λ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&amp;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Anti-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Λ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Coupling to Nucleons</a:t>
            </a:r>
          </a:p>
          <a:p>
            <a:endParaRPr lang="en-US" dirty="0"/>
          </a:p>
          <a:p>
            <a:r>
              <a:rPr lang="en-US" sz="2400" dirty="0" smtClean="0"/>
              <a:t>Difference based on </a:t>
            </a:r>
            <a:r>
              <a:rPr lang="en-US" sz="2400" dirty="0" err="1" smtClean="0"/>
              <a:t>Hypernuclei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/>
              <a:t>1.0 – 1.5 MeV  i.e.  ~ 20% of nuclear</a:t>
            </a:r>
            <a:br>
              <a:rPr lang="en-US" sz="2400" dirty="0" smtClean="0"/>
            </a:br>
            <a:r>
              <a:rPr lang="en-US" sz="2400" dirty="0" smtClean="0"/>
              <a:t>binding energy !!!</a:t>
            </a:r>
            <a:br>
              <a:rPr lang="en-US" sz="2400" dirty="0" smtClean="0"/>
            </a:b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ⱻ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20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Λ-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hypernuclei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(Τ</a:t>
            </a:r>
            <a:r>
              <a:rPr lang="el-G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l-GR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1953-1995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22</a:t>
            </a:fld>
            <a:endParaRPr lang="zh-CN" altLang="zh-CN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5712" y="509521"/>
            <a:ext cx="85310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Initiative: new I.S.  in  </a:t>
            </a:r>
            <a:r>
              <a:rPr lang="el-GR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τ, η   </a:t>
            </a: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Times New Roman" panose="02020603050405020304" pitchFamily="18" charset="0"/>
              </a:rPr>
              <a:t>coordinates </a:t>
            </a: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8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Times New Roman" panose="02020603050405020304" pitchFamily="18" charset="0"/>
                <a:sym typeface="Wingdings" panose="05000000000000000000" pitchFamily="2" charset="2"/>
              </a:rPr>
              <a:t>x,y,z,t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896" y="1371600"/>
            <a:ext cx="8935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Thus for each streak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/>
              <a:t>, we can get the origin of the 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τ=τ</a:t>
            </a:r>
            <a:r>
              <a:rPr lang="el-G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2000" dirty="0" smtClean="0"/>
              <a:t>  </a:t>
            </a:r>
            <a:r>
              <a:rPr lang="en-US" sz="2000" dirty="0" smtClean="0"/>
              <a:t>hyperbola,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414356"/>
            <a:ext cx="1220418" cy="367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1933184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density GeV/fm</a:t>
            </a:r>
            <a:r>
              <a:rPr lang="en-US" baseline="30000" dirty="0" smtClean="0"/>
              <a:t>3</a:t>
            </a:r>
          </a:p>
          <a:p>
            <a:r>
              <a:rPr lang="en-US" dirty="0"/>
              <a:t>p</a:t>
            </a:r>
            <a:r>
              <a:rPr lang="en-US" dirty="0" smtClean="0"/>
              <a:t>ropagated to the </a:t>
            </a:r>
            <a:r>
              <a:rPr lang="en-US" dirty="0" err="1" smtClean="0"/>
              <a:t>c.m</a:t>
            </a:r>
            <a:r>
              <a:rPr lang="en-US" dirty="0" smtClean="0"/>
              <a:t>. hyperbola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3375"/>
            <a:ext cx="5313616" cy="410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914422"/>
            <a:ext cx="2425537" cy="1964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136" y="3878605"/>
            <a:ext cx="2742864" cy="22977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20506742">
            <a:off x="5410200" y="3733800"/>
            <a:ext cx="997324" cy="533400"/>
          </a:xfrm>
          <a:prstGeom prst="lef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429648"/>
            <a:ext cx="5876955" cy="42918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23</a:t>
            </a:fld>
            <a:endParaRPr lang="zh-CN" altLang="zh-CN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" y="152399"/>
            <a:ext cx="7064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 – vorticity (2017):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914400"/>
            <a:ext cx="632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is max. at the edges, at high  +/-  X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Consequence of the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Bjorken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type model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Contradicts to AMPT and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cascade results of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sz="1600" dirty="0">
                <a:solidFill>
                  <a:srgbClr val="0000FF"/>
                </a:solidFill>
              </a:rPr>
              <a:t>[Wei-Tian Deng, and Xu-</a:t>
            </a:r>
            <a:r>
              <a:rPr lang="en-US" sz="1600" dirty="0" err="1">
                <a:solidFill>
                  <a:srgbClr val="0000FF"/>
                </a:solidFill>
              </a:rPr>
              <a:t>Guang</a:t>
            </a:r>
            <a:r>
              <a:rPr lang="en-US" sz="1600" dirty="0">
                <a:solidFill>
                  <a:srgbClr val="0000FF"/>
                </a:solidFill>
              </a:rPr>
              <a:t> Huang, </a:t>
            </a:r>
            <a:r>
              <a:rPr lang="en-US" sz="1600" dirty="0" err="1">
                <a:solidFill>
                  <a:srgbClr val="0000FF"/>
                </a:solidFill>
              </a:rPr>
              <a:t>arXiv</a:t>
            </a:r>
            <a:r>
              <a:rPr lang="en-US" sz="1600" dirty="0">
                <a:solidFill>
                  <a:srgbClr val="0000FF"/>
                </a:solidFill>
              </a:rPr>
              <a:t>: 1609.01801</a:t>
            </a:r>
            <a:r>
              <a:rPr lang="en-US" sz="1600" dirty="0" smtClean="0">
                <a:solidFill>
                  <a:srgbClr val="0000FF"/>
                </a:solidFill>
              </a:rPr>
              <a:t>],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max. is at   x=0.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24</a:t>
            </a:fld>
            <a:endParaRPr lang="zh-CN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708291"/>
            <a:ext cx="6553200" cy="495749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" y="152399"/>
            <a:ext cx="7064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 – vorticity (2017):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914400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in x direction is max. at the edges, at high  +/-  y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two edges point to opposite directions, +/- x,  i.e. cancel in total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000" baseline="-25000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25</a:t>
            </a:fld>
            <a:endParaRPr lang="zh-CN" altLang="zh-CN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371600" y="304800"/>
            <a:ext cx="6781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Relativistic corrections in the new I.S. :</a:t>
            </a:r>
            <a:endParaRPr lang="zh-CN" altLang="en-US" sz="2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83095"/>
            <a:ext cx="4449595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75" y="2667001"/>
            <a:ext cx="4567125" cy="3468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211786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time derivative           is not included in the I.S. but the gradient term,</a:t>
            </a:r>
          </a:p>
          <a:p>
            <a:endParaRPr lang="en-US" dirty="0"/>
          </a:p>
          <a:p>
            <a:r>
              <a:rPr lang="en-US" dirty="0" smtClean="0"/>
              <a:t>              , has finite contribution  (on </a:t>
            </a:r>
            <a:r>
              <a:rPr lang="el-GR" sz="3600" dirty="0" smtClean="0">
                <a:latin typeface="Times New Roman" panose="02020603050405020304" pitchFamily="18" charset="0"/>
              </a:rPr>
              <a:t>τ </a:t>
            </a:r>
            <a:r>
              <a:rPr lang="en-US" dirty="0" smtClean="0">
                <a:latin typeface="+mn-lt"/>
              </a:rPr>
              <a:t>=0  hypersurface):</a:t>
            </a:r>
          </a:p>
          <a:p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219584"/>
            <a:ext cx="533400" cy="368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878130"/>
            <a:ext cx="755896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26</a:t>
            </a:fld>
            <a:endParaRPr lang="zh-CN" altLang="zh-CN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1" y="152399"/>
            <a:ext cx="723900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tabLst>
                <a:tab pos="1196975" algn="l"/>
              </a:tabLst>
            </a:pPr>
            <a:r>
              <a:rPr lang="en-US" altLang="zh-CN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                  New Initial State – 2017/8  </a:t>
            </a:r>
            <a:endParaRPr lang="zh-CN" altLang="en-US" sz="32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914400"/>
            <a:ext cx="7543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z-directed vorticity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I.S. :  </a:t>
            </a:r>
            <a:r>
              <a:rPr lang="en-US" sz="2800" i="1" dirty="0" err="1" smtClean="0"/>
              <a:t>v</a:t>
            </a:r>
            <a:r>
              <a:rPr lang="en-US" sz="2800" i="1" baseline="-25000" dirty="0" err="1" smtClean="0"/>
              <a:t>x</a:t>
            </a:r>
            <a:r>
              <a:rPr lang="en-US" sz="2800" i="1" dirty="0" smtClean="0"/>
              <a:t> &amp; </a:t>
            </a:r>
            <a:r>
              <a:rPr lang="en-US" sz="2800" i="1" dirty="0" err="1" smtClean="0"/>
              <a:t>v</a:t>
            </a:r>
            <a:r>
              <a:rPr lang="en-US" sz="2800" i="1" baseline="-25000" dirty="0" err="1" smtClean="0"/>
              <a:t>y</a:t>
            </a:r>
            <a:r>
              <a:rPr lang="en-US" sz="2800" i="1" dirty="0" smtClean="0"/>
              <a:t> </a:t>
            </a:r>
            <a:r>
              <a:rPr lang="en-US" sz="2800" dirty="0" smtClean="0"/>
              <a:t>vanish everywhere, </a:t>
            </a:r>
            <a:r>
              <a:rPr lang="el-GR" sz="2800" i="1" dirty="0" smtClean="0"/>
              <a:t>β</a:t>
            </a:r>
            <a:r>
              <a:rPr lang="en-US" sz="2800" i="1" baseline="-25000" dirty="0" smtClean="0"/>
              <a:t>x</a:t>
            </a:r>
            <a:r>
              <a:rPr lang="en-US" sz="2800" i="1" dirty="0" smtClean="0"/>
              <a:t> </a:t>
            </a:r>
            <a:r>
              <a:rPr lang="en-US" sz="2800" i="1" dirty="0"/>
              <a:t>&amp; </a:t>
            </a:r>
            <a:r>
              <a:rPr lang="el-GR" sz="2800" i="1" dirty="0" smtClean="0"/>
              <a:t>β</a:t>
            </a:r>
            <a:r>
              <a:rPr lang="en-US" sz="2800" i="1" baseline="-25000" dirty="0" smtClean="0"/>
              <a:t>y</a:t>
            </a:r>
            <a:r>
              <a:rPr lang="en-US" sz="2800" i="1" dirty="0" smtClean="0"/>
              <a:t> too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 </a:t>
            </a:r>
            <a:r>
              <a:rPr lang="en-US" sz="2800" b="1" dirty="0" smtClean="0">
                <a:sym typeface="Wingdings" panose="05000000000000000000" pitchFamily="2" charset="2"/>
              </a:rPr>
              <a:t>Initial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l-GR" sz="2800" dirty="0" smtClean="0">
                <a:sym typeface="Wingdings" panose="05000000000000000000" pitchFamily="2" charset="2"/>
              </a:rPr>
              <a:t>ω</a:t>
            </a:r>
            <a:r>
              <a:rPr lang="en-US" sz="2800" baseline="-25000" dirty="0" smtClean="0">
                <a:sym typeface="Wingdings" panose="05000000000000000000" pitchFamily="2" charset="2"/>
              </a:rPr>
              <a:t>z</a:t>
            </a:r>
            <a:r>
              <a:rPr lang="en-US" sz="2800" dirty="0" smtClean="0">
                <a:sym typeface="Wingdings" panose="05000000000000000000" pitchFamily="2" charset="2"/>
              </a:rPr>
              <a:t> = 0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ym typeface="Wingdings" panose="05000000000000000000" pitchFamily="2" charset="2"/>
              </a:rPr>
              <a:t>init.</a:t>
            </a:r>
            <a:r>
              <a:rPr lang="en-US" sz="2800" dirty="0" smtClean="0">
                <a:sym typeface="Wingdings" panose="05000000000000000000" pitchFamily="2" charset="2"/>
              </a:rPr>
              <a:t> class. </a:t>
            </a:r>
            <a:r>
              <a:rPr lang="el-GR" sz="2800" dirty="0" smtClean="0"/>
              <a:t>Π</a:t>
            </a:r>
            <a:r>
              <a:rPr lang="en-US" sz="2800" baseline="-25000" dirty="0" smtClean="0"/>
              <a:t>z </a:t>
            </a:r>
            <a:r>
              <a:rPr lang="en-US" sz="2800" dirty="0" smtClean="0"/>
              <a:t>=0.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(except surface effects)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y-directed vorticity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</a:t>
            </a:r>
            <a:r>
              <a:rPr lang="en-US" sz="2800" dirty="0" smtClean="0"/>
              <a:t>Classical polarization, </a:t>
            </a:r>
            <a:r>
              <a:rPr lang="el-GR" sz="2800" dirty="0" smtClean="0"/>
              <a:t>Π</a:t>
            </a:r>
            <a:r>
              <a:rPr lang="en-US" sz="2800" baseline="-25000" dirty="0" smtClean="0"/>
              <a:t>y </a:t>
            </a:r>
            <a:r>
              <a:rPr lang="en-US" sz="2800" dirty="0" smtClean="0"/>
              <a:t>, is negative </a:t>
            </a:r>
            <a:br>
              <a:rPr lang="en-US" sz="2800" dirty="0" smtClean="0"/>
            </a:br>
            <a:r>
              <a:rPr lang="en-US" sz="2800" dirty="0" smtClean="0"/>
              <a:t>(-y directed),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</a:t>
            </a:r>
            <a:r>
              <a:rPr lang="en-US" sz="2800" dirty="0" smtClean="0"/>
              <a:t>Rel. </a:t>
            </a:r>
            <a:r>
              <a:rPr lang="en-US" sz="2800" dirty="0"/>
              <a:t>polarization, </a:t>
            </a:r>
            <a:r>
              <a:rPr lang="el-GR" sz="2800" dirty="0"/>
              <a:t>Π</a:t>
            </a:r>
            <a:r>
              <a:rPr lang="en-US" sz="2800" baseline="-25000" dirty="0"/>
              <a:t>y </a:t>
            </a:r>
            <a:r>
              <a:rPr lang="en-US" sz="2800" dirty="0" smtClean="0"/>
              <a:t>, may have small negative domains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x-directed vorticity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Integrated </a:t>
            </a:r>
            <a:r>
              <a:rPr lang="el-GR" sz="2800" dirty="0" smtClean="0">
                <a:sym typeface="Wingdings" panose="05000000000000000000" pitchFamily="2" charset="2"/>
              </a:rPr>
              <a:t>ω</a:t>
            </a:r>
            <a:r>
              <a:rPr lang="en-US" sz="2800" baseline="-25000" dirty="0" smtClean="0">
                <a:sym typeface="Wingdings" panose="05000000000000000000" pitchFamily="2" charset="2"/>
              </a:rPr>
              <a:t>x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>
                <a:sym typeface="Wingdings" panose="05000000000000000000" pitchFamily="2" charset="2"/>
              </a:rPr>
              <a:t>= </a:t>
            </a:r>
            <a:r>
              <a:rPr lang="en-US" sz="2800" dirty="0" smtClean="0">
                <a:sym typeface="Wingdings" panose="05000000000000000000" pitchFamily="2" charset="2"/>
              </a:rPr>
              <a:t>0,  integrated</a:t>
            </a:r>
            <a:r>
              <a:rPr lang="en-US" sz="2800" dirty="0" smtClean="0"/>
              <a:t> </a:t>
            </a:r>
            <a:r>
              <a:rPr lang="en-US" sz="2800" dirty="0">
                <a:sym typeface="Wingdings" panose="05000000000000000000" pitchFamily="2" charset="2"/>
              </a:rPr>
              <a:t>class. </a:t>
            </a:r>
            <a:r>
              <a:rPr lang="el-GR" sz="2800" dirty="0" smtClean="0"/>
              <a:t>Π</a:t>
            </a:r>
            <a:r>
              <a:rPr lang="en-US" sz="2800" baseline="-25000" dirty="0" smtClean="0"/>
              <a:t>x</a:t>
            </a:r>
            <a:r>
              <a:rPr lang="en-US" sz="2800" dirty="0" smtClean="0"/>
              <a:t> vanishes, p-dependence is symmetric.</a:t>
            </a:r>
            <a:r>
              <a:rPr lang="en-US" sz="2800" baseline="-25000" dirty="0" smtClean="0"/>
              <a:t> </a:t>
            </a:r>
            <a:endParaRPr lang="en-US" altLang="zh-CN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00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733800" y="128250"/>
            <a:ext cx="2057400" cy="609600"/>
          </a:xfrm>
        </p:spPr>
        <p:txBody>
          <a:bodyPr/>
          <a:lstStyle/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Summary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27</a:t>
            </a:fld>
            <a:endParaRPr lang="zh-CN" altLang="zh-CN"/>
          </a:p>
        </p:txBody>
      </p:sp>
      <p:sp>
        <p:nvSpPr>
          <p:cNvPr id="3" name="TextBox 2"/>
          <p:cNvSpPr txBox="1"/>
          <p:nvPr/>
        </p:nvSpPr>
        <p:spPr>
          <a:xfrm>
            <a:off x="609600" y="737850"/>
            <a:ext cx="83820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Collective flow is the most dominant collective feature of HI reactions.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eripheral reactions show shear, vorticity (turbulence) for small transport coefficients </a:t>
            </a:r>
            <a:r>
              <a:rPr lang="en-US" sz="2400" dirty="0" smtClean="0">
                <a:sym typeface="Wingdings" panose="05000000000000000000" pitchFamily="2" charset="2"/>
              </a:rPr>
              <a:t> exp. </a:t>
            </a:r>
            <a:r>
              <a:rPr lang="el-GR" sz="2400" dirty="0" smtClean="0">
                <a:sym typeface="Wingdings" panose="05000000000000000000" pitchFamily="2" charset="2"/>
              </a:rPr>
              <a:t>Λ-</a:t>
            </a:r>
            <a:r>
              <a:rPr lang="en-US" sz="2400" dirty="0" smtClean="0">
                <a:sym typeface="Wingdings" panose="05000000000000000000" pitchFamily="2" charset="2"/>
              </a:rPr>
              <a:t>Polarization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I.S. is of utmost importance, it can be implemented in (</a:t>
            </a:r>
            <a:r>
              <a:rPr lang="en-US" sz="2400" i="1" dirty="0" smtClean="0"/>
              <a:t>t, z</a:t>
            </a:r>
            <a:r>
              <a:rPr lang="en-US" sz="2400" dirty="0" smtClean="0"/>
              <a:t>) and ( </a:t>
            </a:r>
            <a:r>
              <a:rPr lang="el-G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τ, η</a:t>
            </a:r>
            <a:r>
              <a:rPr lang="en-US" sz="2400" dirty="0" smtClean="0"/>
              <a:t>) hydro codes</a:t>
            </a:r>
            <a:endParaRPr lang="el-G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Different components, </a:t>
            </a:r>
            <a:r>
              <a:rPr lang="en-US" sz="2400" i="1" dirty="0" smtClean="0"/>
              <a:t>-y, x, z</a:t>
            </a:r>
            <a:r>
              <a:rPr lang="en-US" sz="2400" dirty="0" smtClean="0"/>
              <a:t>, and momentum dependence do show the weight of different dynamical flow patterns.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 </a:t>
            </a:r>
            <a:r>
              <a:rPr lang="el-G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Λ</a:t>
            </a:r>
            <a:r>
              <a:rPr lang="el-G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Polarization </a:t>
            </a: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is highly sensitive diagnostic tool </a:t>
            </a:r>
            <a:b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sz="2400" i="1" baseline="-250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400" i="1" baseline="-25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                                                     </a:t>
            </a:r>
            <a:r>
              <a:rPr lang="en-US" sz="5400" b="1" i="1" baseline="-25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--- </a:t>
            </a:r>
            <a:r>
              <a:rPr lang="en-US" sz="5400" b="1" i="1" baseline="-25000" dirty="0">
                <a:solidFill>
                  <a:srgbClr val="0000FF"/>
                </a:solidFill>
                <a:sym typeface="Wingdings" panose="05000000000000000000" pitchFamily="2" charset="2"/>
              </a:rPr>
              <a:t>*  ---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6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28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402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600200" y="304800"/>
            <a:ext cx="6629400" cy="533400"/>
          </a:xfrm>
        </p:spPr>
        <p:txBody>
          <a:bodyPr/>
          <a:lstStyle/>
          <a:p>
            <a:pPr eaLnBrk="1" hangingPunct="1">
              <a:tabLst>
                <a:tab pos="1196975" algn="l"/>
              </a:tabLst>
            </a:pP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Periheral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 Collisions - Initial State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12" name="TextBox 103"/>
          <p:cNvSpPr txBox="1">
            <a:spLocks noChangeArrowheads="1"/>
          </p:cNvSpPr>
          <p:nvPr/>
        </p:nvSpPr>
        <p:spPr bwMode="auto">
          <a:xfrm>
            <a:off x="457200" y="1020871"/>
            <a:ext cx="7848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+mn-lt"/>
                <a:cs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latin typeface="+mn-lt"/>
                <a:cs typeface="Times New Roman" panose="02020603050405020304" pitchFamily="18" charset="0"/>
              </a:rPr>
              <a:t>Peripheral reactions</a:t>
            </a:r>
          </a:p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endParaRPr lang="en-US" altLang="zh-CN" sz="24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cs typeface="Arial" panose="020B0604020202020204" pitchFamily="34" charset="0"/>
              </a:rPr>
              <a:t>ⱻ  </a:t>
            </a:r>
            <a:r>
              <a:rPr lang="en-US" altLang="zh-CN" sz="2400" dirty="0" smtClean="0">
                <a:latin typeface="+mn-lt"/>
                <a:cs typeface="Arial" panose="020B0604020202020204" pitchFamily="34" charset="0"/>
              </a:rPr>
              <a:t>Shear </a:t>
            </a:r>
            <a:r>
              <a:rPr lang="en-US" altLang="zh-CN" sz="2400" dirty="0" smtClean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CN" sz="2400" dirty="0" smtClean="0">
                <a:latin typeface="+mn-lt"/>
                <a:cs typeface="Arial" panose="020B0604020202020204" pitchFamily="34" charset="0"/>
              </a:rPr>
              <a:t> vorticity </a:t>
            </a:r>
            <a:r>
              <a:rPr lang="en-US" altLang="zh-CN" sz="2400" dirty="0" smtClean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n-US" altLang="zh-CN" sz="2400" dirty="0" smtClean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endParaRPr lang="en-US" altLang="zh-CN" sz="24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>
                <a:latin typeface="+mn-lt"/>
                <a:cs typeface="Arial" panose="020B0604020202020204" pitchFamily="34" charset="0"/>
              </a:rPr>
              <a:t> L:  in  -y  direction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3</a:t>
            </a:fld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463" y="1020871"/>
            <a:ext cx="4365894" cy="2891135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43400"/>
            <a:ext cx="4376120" cy="230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1" y="6299472"/>
            <a:ext cx="16001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Hw</a:t>
            </a:r>
            <a:r>
              <a:rPr lang="en-US" b="1" dirty="0" smtClean="0">
                <a:solidFill>
                  <a:srgbClr val="FF0000"/>
                </a:solidFill>
              </a:rPr>
              <a:t> P:  L = ?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9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52400" y="152400"/>
            <a:ext cx="7239000" cy="609600"/>
          </a:xfrm>
        </p:spPr>
        <p:txBody>
          <a:bodyPr/>
          <a:lstStyle/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Initial State – Peripheral reactions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4</a:t>
            </a:fld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442458"/>
            <a:ext cx="4485217" cy="3776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002064"/>
            <a:ext cx="8229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Magas, Csernai, Strottman </a:t>
            </a:r>
            <a:r>
              <a:rPr lang="en-US" sz="2400" b="1" dirty="0" smtClean="0"/>
              <a:t>(2001), (2002)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Yang-Mills flux tube model for longitudinal streaks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String tension is decreasing at the periphery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Initial shear &amp; vorticity is present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33531"/>
            <a:ext cx="2844782" cy="2337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49" y="3371254"/>
            <a:ext cx="3470551" cy="2698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1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F2BBAC-EF23-4238-A9D8-371D1DFB15B8}" type="slidenum">
              <a:rPr lang="en-US" altLang="en-US">
                <a:solidFill>
                  <a:srgbClr val="0D0D0D"/>
                </a:solidFill>
              </a:rPr>
              <a:pPr eaLnBrk="1" hangingPunct="1"/>
              <a:t>5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43" y="2776538"/>
            <a:ext cx="31877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" y="1570995"/>
            <a:ext cx="4838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75272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7" name="TextBox 1"/>
          <p:cNvSpPr txBox="1">
            <a:spLocks noChangeArrowheads="1"/>
          </p:cNvSpPr>
          <p:nvPr/>
        </p:nvSpPr>
        <p:spPr bwMode="auto">
          <a:xfrm>
            <a:off x="6324600" y="2186838"/>
            <a:ext cx="160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KHI– low </a:t>
            </a:r>
            <a:r>
              <a:rPr lang="el-GR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00FF"/>
              </a:solidFill>
            </a:endParaRPr>
          </a:p>
        </p:txBody>
      </p:sp>
      <p:sp>
        <p:nvSpPr>
          <p:cNvPr id="22538" name="TextBox 2"/>
          <p:cNvSpPr txBox="1">
            <a:spLocks noChangeArrowheads="1"/>
          </p:cNvSpPr>
          <p:nvPr/>
        </p:nvSpPr>
        <p:spPr bwMode="auto">
          <a:xfrm>
            <a:off x="728661" y="2288032"/>
            <a:ext cx="21718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</a:rPr>
              <a:t>ROTATION – high  </a:t>
            </a:r>
            <a:r>
              <a:rPr lang="el-GR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3673475" y="3122613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KHI</a:t>
            </a:r>
          </a:p>
        </p:txBody>
      </p:sp>
      <p:sp>
        <p:nvSpPr>
          <p:cNvPr id="3" name="Oval 2"/>
          <p:cNvSpPr/>
          <p:nvPr/>
        </p:nvSpPr>
        <p:spPr>
          <a:xfrm>
            <a:off x="3208338" y="2776538"/>
            <a:ext cx="14478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696200" y="29718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96200" y="35814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4" name="TextBox 6"/>
          <p:cNvSpPr txBox="1">
            <a:spLocks noChangeArrowheads="1"/>
          </p:cNvSpPr>
          <p:nvPr/>
        </p:nvSpPr>
        <p:spPr bwMode="auto">
          <a:xfrm>
            <a:off x="8580438" y="3302000"/>
            <a:ext cx="585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2.4 fm</a:t>
            </a:r>
          </a:p>
        </p:txBody>
      </p:sp>
      <p:pic>
        <p:nvPicPr>
          <p:cNvPr id="2254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1882145"/>
            <a:ext cx="4275138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490116" y="534988"/>
            <a:ext cx="6629400" cy="533400"/>
          </a:xfrm>
        </p:spPr>
        <p:txBody>
          <a:bodyPr/>
          <a:lstStyle/>
          <a:p>
            <a:pPr eaLnBrk="1" hangingPunct="1">
              <a:tabLst>
                <a:tab pos="1196975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Shear &amp; Turbulence 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  <a:sym typeface="Wingdings" panose="05000000000000000000" pitchFamily="2" charset="2"/>
              </a:rPr>
              <a:t>  KHI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396D4-316B-4A4F-9B13-F9AF06E47416}" type="slidenum">
              <a:rPr lang="zh-CN" altLang="zh-CN" smtClean="0"/>
              <a:pPr>
                <a:defRPr/>
              </a:pPr>
              <a:t>6</a:t>
            </a:fld>
            <a:endParaRPr lang="zh-CN" altLang="zh-CN"/>
          </a:p>
        </p:txBody>
      </p:sp>
      <p:pic>
        <p:nvPicPr>
          <p:cNvPr id="5" name="LHCxye8^3-32-2-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6945086" cy="6629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15200" y="1295400"/>
            <a:ext cx="1676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  <a:sym typeface="Wingdings" panose="05000000000000000000" pitchFamily="2" charset="2"/>
              </a:rPr>
              <a:t>Kelvin –Helmholtz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  <a:sym typeface="Wingdings" panose="05000000000000000000" pitchFamily="2" charset="2"/>
              </a:rPr>
              <a:t>Instability</a:t>
            </a:r>
          </a:p>
          <a:p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PICR</a:t>
            </a:r>
            <a:b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Hydro</a:t>
            </a:r>
          </a:p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(2012)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375" y="3760571"/>
            <a:ext cx="3498425" cy="3051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909" y="457200"/>
            <a:ext cx="3971356" cy="2917073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Present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parton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 kinetic models</a:t>
            </a:r>
            <a:b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</a:b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-      HIJING, AMPT</a:t>
            </a:r>
            <a:r>
              <a:rPr lang="en-US" altLang="zh-C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, PACIAE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7</a:t>
            </a:fld>
            <a:endParaRPr lang="zh-CN" altLang="zh-CN"/>
          </a:p>
        </p:txBody>
      </p:sp>
      <p:sp>
        <p:nvSpPr>
          <p:cNvPr id="3" name="TextBox 2"/>
          <p:cNvSpPr txBox="1"/>
          <p:nvPr/>
        </p:nvSpPr>
        <p:spPr>
          <a:xfrm>
            <a:off x="304800" y="1524000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space-time configurations</a:t>
            </a:r>
          </a:p>
          <a:p>
            <a:endParaRPr lang="en-US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[Long-Gang </a:t>
            </a:r>
            <a:r>
              <a:rPr lang="en-US" sz="1600" dirty="0">
                <a:solidFill>
                  <a:srgbClr val="0000FF"/>
                </a:solidFill>
              </a:rPr>
              <a:t>Pang, Hannah Petersen, </a:t>
            </a:r>
            <a:r>
              <a:rPr lang="en-US" sz="1600" dirty="0" err="1">
                <a:solidFill>
                  <a:srgbClr val="0000FF"/>
                </a:solidFill>
              </a:rPr>
              <a:t>Guang</a:t>
            </a:r>
            <a:r>
              <a:rPr lang="en-US" sz="1600" dirty="0">
                <a:solidFill>
                  <a:srgbClr val="0000FF"/>
                </a:solidFill>
              </a:rPr>
              <a:t>-You Qin</a:t>
            </a:r>
            <a:r>
              <a:rPr lang="en-US" sz="1600" dirty="0" smtClean="0">
                <a:solidFill>
                  <a:srgbClr val="0000FF"/>
                </a:solidFill>
              </a:rPr>
              <a:t>, Victor </a:t>
            </a:r>
            <a:r>
              <a:rPr lang="en-US" sz="1600" dirty="0">
                <a:solidFill>
                  <a:srgbClr val="0000FF"/>
                </a:solidFill>
              </a:rPr>
              <a:t>Roy and Xin-</a:t>
            </a:r>
            <a:r>
              <a:rPr lang="en-US" sz="1600" dirty="0" err="1">
                <a:solidFill>
                  <a:srgbClr val="0000FF"/>
                </a:solidFill>
              </a:rPr>
              <a:t>Nian</a:t>
            </a:r>
            <a:r>
              <a:rPr lang="en-US" sz="1600" dirty="0">
                <a:solidFill>
                  <a:srgbClr val="0000FF"/>
                </a:solidFill>
              </a:rPr>
              <a:t> Wang, 27 September - 3 October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2015</a:t>
            </a:r>
            <a:r>
              <a:rPr lang="en-US" sz="1600" dirty="0">
                <a:solidFill>
                  <a:srgbClr val="0000FF"/>
                </a:solidFill>
              </a:rPr>
              <a:t>, Kobe, Japan; and Long-Gang Pang, </a:t>
            </a:r>
            <a:r>
              <a:rPr lang="en-US" sz="1600" dirty="0" smtClean="0">
                <a:solidFill>
                  <a:srgbClr val="0000FF"/>
                </a:solidFill>
              </a:rPr>
              <a:t>Hannah Petersen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 err="1">
                <a:solidFill>
                  <a:srgbClr val="0000FF"/>
                </a:solidFill>
              </a:rPr>
              <a:t>Guang</a:t>
            </a:r>
            <a:r>
              <a:rPr lang="en-US" sz="1600" dirty="0">
                <a:solidFill>
                  <a:srgbClr val="0000FF"/>
                </a:solidFill>
              </a:rPr>
              <a:t>-You Qin, Victor Roy, Xin-</a:t>
            </a:r>
            <a:r>
              <a:rPr lang="en-US" sz="1600" dirty="0" err="1">
                <a:solidFill>
                  <a:srgbClr val="0000FF"/>
                </a:solidFill>
              </a:rPr>
              <a:t>Nian</a:t>
            </a:r>
            <a:r>
              <a:rPr lang="en-US" sz="1600" dirty="0">
                <a:solidFill>
                  <a:srgbClr val="0000FF"/>
                </a:solidFill>
              </a:rPr>
              <a:t> Wang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arXiv</a:t>
            </a:r>
            <a:r>
              <a:rPr lang="en-US" sz="1600" dirty="0">
                <a:solidFill>
                  <a:srgbClr val="0000FF"/>
                </a:solidFill>
              </a:rPr>
              <a:t>: </a:t>
            </a:r>
            <a:r>
              <a:rPr lang="en-US" sz="1600" b="1" dirty="0">
                <a:solidFill>
                  <a:srgbClr val="0000FF"/>
                </a:solidFill>
              </a:rPr>
              <a:t>15</a:t>
            </a:r>
            <a:r>
              <a:rPr lang="en-US" sz="1600" dirty="0">
                <a:solidFill>
                  <a:srgbClr val="0000FF"/>
                </a:solidFill>
              </a:rPr>
              <a:t>11.04131 </a:t>
            </a:r>
            <a:r>
              <a:rPr lang="en-US" sz="1600" dirty="0" smtClean="0">
                <a:solidFill>
                  <a:srgbClr val="0000FF"/>
                </a:solidFill>
              </a:rPr>
              <a:t>]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[Wei-Tian </a:t>
            </a:r>
            <a:r>
              <a:rPr lang="en-US" sz="1600" dirty="0">
                <a:solidFill>
                  <a:srgbClr val="0000FF"/>
                </a:solidFill>
              </a:rPr>
              <a:t>Deng, and Xu-</a:t>
            </a:r>
            <a:r>
              <a:rPr lang="en-US" sz="1600" dirty="0" err="1">
                <a:solidFill>
                  <a:srgbClr val="0000FF"/>
                </a:solidFill>
              </a:rPr>
              <a:t>Guang</a:t>
            </a:r>
            <a:r>
              <a:rPr lang="en-US" sz="1600" dirty="0">
                <a:solidFill>
                  <a:srgbClr val="0000FF"/>
                </a:solidFill>
              </a:rPr>
              <a:t> Huang, </a:t>
            </a:r>
            <a:r>
              <a:rPr lang="en-US" sz="1600" dirty="0" err="1">
                <a:solidFill>
                  <a:srgbClr val="0000FF"/>
                </a:solidFill>
              </a:rPr>
              <a:t>arXiv</a:t>
            </a:r>
            <a:r>
              <a:rPr lang="en-US" sz="1600" dirty="0" smtClean="0">
                <a:solidFill>
                  <a:srgbClr val="0000FF"/>
                </a:solidFill>
              </a:rPr>
              <a:t>: </a:t>
            </a:r>
            <a:r>
              <a:rPr lang="en-US" sz="1600" b="1" dirty="0" smtClean="0">
                <a:solidFill>
                  <a:srgbClr val="0000FF"/>
                </a:solidFill>
              </a:rPr>
              <a:t>16</a:t>
            </a:r>
            <a:r>
              <a:rPr lang="en-US" sz="1600" dirty="0" smtClean="0">
                <a:solidFill>
                  <a:srgbClr val="0000FF"/>
                </a:solidFill>
              </a:rPr>
              <a:t>09.01801]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544492"/>
            <a:ext cx="3447267" cy="228700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419600" y="2286000"/>
            <a:ext cx="609600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52355" y="4065371"/>
            <a:ext cx="1181645" cy="43042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962400" y="4065371"/>
            <a:ext cx="189955" cy="47867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7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563" y="-20987"/>
            <a:ext cx="3498425" cy="3051047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Present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parton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 kinetic models</a:t>
            </a:r>
            <a:b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</a:b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-      HIJING, AMPT, PATHIA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8</a:t>
            </a:fld>
            <a:endParaRPr lang="zh-CN" altLang="zh-CN"/>
          </a:p>
        </p:txBody>
      </p:sp>
      <p:sp>
        <p:nvSpPr>
          <p:cNvPr id="3" name="TextBox 2"/>
          <p:cNvSpPr txBox="1"/>
          <p:nvPr/>
        </p:nvSpPr>
        <p:spPr>
          <a:xfrm>
            <a:off x="304800" y="15240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space-time configurations</a:t>
            </a:r>
          </a:p>
          <a:p>
            <a:endParaRPr lang="en-US" dirty="0" smtClean="0"/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[Wei-Tian </a:t>
            </a:r>
            <a:r>
              <a:rPr lang="en-US" sz="1600" dirty="0">
                <a:solidFill>
                  <a:srgbClr val="0000FF"/>
                </a:solidFill>
              </a:rPr>
              <a:t>Deng, and Xu-</a:t>
            </a:r>
            <a:r>
              <a:rPr lang="en-US" sz="1600" dirty="0" err="1">
                <a:solidFill>
                  <a:srgbClr val="0000FF"/>
                </a:solidFill>
              </a:rPr>
              <a:t>Guang</a:t>
            </a:r>
            <a:r>
              <a:rPr lang="en-US" sz="1600" dirty="0">
                <a:solidFill>
                  <a:srgbClr val="0000FF"/>
                </a:solidFill>
              </a:rPr>
              <a:t> Huang, </a:t>
            </a:r>
            <a:r>
              <a:rPr lang="en-US" sz="1600" dirty="0" err="1">
                <a:solidFill>
                  <a:srgbClr val="0000FF"/>
                </a:solidFill>
              </a:rPr>
              <a:t>arXiv</a:t>
            </a:r>
            <a:r>
              <a:rPr lang="en-US" sz="1600" dirty="0" smtClean="0">
                <a:solidFill>
                  <a:srgbClr val="0000FF"/>
                </a:solidFill>
              </a:rPr>
              <a:t>: 1609.01801]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05199"/>
            <a:ext cx="4073633" cy="2740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3505199"/>
            <a:ext cx="4074007" cy="2634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5007" y="4145281"/>
            <a:ext cx="87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  <a:r>
              <a:rPr lang="el-GR" dirty="0" smtClean="0"/>
              <a:t> </a:t>
            </a:r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65007" y="4637973"/>
            <a:ext cx="87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 </a:t>
            </a:r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2722408"/>
            <a:ext cx="243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</a:t>
            </a:r>
            <a:r>
              <a:rPr lang="el-GR" dirty="0" smtClean="0">
                <a:solidFill>
                  <a:srgbClr val="FF0000"/>
                </a:solidFill>
              </a:rPr>
              <a:t> ω</a:t>
            </a:r>
            <a:r>
              <a:rPr lang="en-US" baseline="-25000" dirty="0" smtClean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 is at x=0 !!!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3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-1" y="152399"/>
            <a:ext cx="7064375" cy="609600"/>
          </a:xfrm>
        </p:spPr>
        <p:txBody>
          <a:bodyPr/>
          <a:lstStyle/>
          <a:p>
            <a:pPr algn="l" eaLnBrk="1" hangingPunct="1">
              <a:tabLst>
                <a:tab pos="1196975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Consequences – vorticity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Arial" panose="020B0604020202020204" pitchFamily="34" charset="0"/>
              </a:rPr>
              <a:t>(2013):</a:t>
            </a:r>
            <a:endParaRPr lang="zh-CN" alt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725BA-69FE-410A-96DF-D2257EF0264F}" type="slidenum">
              <a:rPr lang="zh-CN" altLang="zh-CN" smtClean="0"/>
              <a:pPr>
                <a:defRPr/>
              </a:pPr>
              <a:t>9</a:t>
            </a:fld>
            <a:endParaRPr lang="zh-CN" altLang="zh-CN" dirty="0"/>
          </a:p>
        </p:txBody>
      </p:sp>
      <p:sp>
        <p:nvSpPr>
          <p:cNvPr id="4" name="Rectangle 3"/>
          <p:cNvSpPr/>
          <p:nvPr/>
        </p:nvSpPr>
        <p:spPr>
          <a:xfrm>
            <a:off x="2897149" y="1071562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be similar to the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2001-2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I.S. in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t,z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coordinates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compact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vorticity may survive better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earlier results will remain qualitatively similar: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33" y="2137221"/>
            <a:ext cx="28495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44538"/>
            <a:ext cx="267493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5"/>
          <p:cNvSpPr>
            <a:spLocks noChangeArrowheads="1"/>
          </p:cNvSpPr>
          <p:nvPr/>
        </p:nvSpPr>
        <p:spPr bwMode="auto">
          <a:xfrm>
            <a:off x="2208108" y="4058100"/>
            <a:ext cx="3557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3   The vorticity calculated in the reaction 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plane at t = 0.17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 after the start of fluid dynamical evolution.</a:t>
            </a:r>
          </a:p>
        </p:txBody>
      </p:sp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5695466" y="3981273"/>
            <a:ext cx="3352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4. The dominant y component of the observable polarization, </a:t>
            </a:r>
            <a:r>
              <a:rPr lang="el-G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l-GR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el-GR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 frame.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3"/>
          <p:cNvSpPr txBox="1">
            <a:spLocks noChangeArrowheads="1"/>
          </p:cNvSpPr>
          <p:nvPr/>
        </p:nvSpPr>
        <p:spPr bwMode="auto">
          <a:xfrm>
            <a:off x="152399" y="4835345"/>
            <a:ext cx="69119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dirty="0"/>
              <a:t>The </a:t>
            </a:r>
            <a:r>
              <a:rPr lang="en-US" sz="1800" dirty="0" smtClean="0"/>
              <a:t>initial rotation </a:t>
            </a:r>
            <a:r>
              <a:rPr lang="en-US" sz="1800" dirty="0"/>
              <a:t>can lead to observable </a:t>
            </a:r>
            <a:r>
              <a:rPr lang="en-US" sz="1800" b="1" dirty="0"/>
              <a:t>vorticity</a:t>
            </a:r>
            <a:r>
              <a:rPr lang="en-US" sz="1800" dirty="0"/>
              <a:t> (Fig. 3),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/>
              <a:t> and polarization (Fig. 4</a:t>
            </a:r>
            <a:r>
              <a:rPr lang="en-US" sz="1800" dirty="0" smtClean="0"/>
              <a:t>): Leading vorticity term.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/>
              <a:t>The initial angular momentum can be transferred to the </a:t>
            </a:r>
            <a:r>
              <a:rPr lang="en-US" sz="1800" b="1" dirty="0" smtClean="0"/>
              <a:t>polarization</a:t>
            </a:r>
            <a:r>
              <a:rPr lang="en-US" sz="1800" dirty="0" smtClean="0"/>
              <a:t> at final state, via </a:t>
            </a:r>
            <a:r>
              <a:rPr lang="en-US" sz="1800" u="heavy" dirty="0" smtClean="0">
                <a:uFill>
                  <a:solidFill>
                    <a:srgbClr val="FF0000"/>
                  </a:solidFill>
                </a:uFill>
              </a:rPr>
              <a:t>spin-orbit coupling or equipartition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1" name="矩形 17"/>
          <p:cNvSpPr/>
          <p:nvPr/>
        </p:nvSpPr>
        <p:spPr>
          <a:xfrm>
            <a:off x="1622425" y="6035675"/>
            <a:ext cx="5332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rgbClr val="0000FF"/>
                </a:solidFill>
                <a:latin typeface="+mj-lt"/>
              </a:rPr>
              <a:t>[L</a:t>
            </a:r>
            <a:r>
              <a:rPr lang="en-GB" sz="2000" dirty="0">
                <a:solidFill>
                  <a:srgbClr val="0000FF"/>
                </a:solidFill>
                <a:latin typeface="+mj-lt"/>
              </a:rPr>
              <a:t>. P. Csernai, et al, PRC </a:t>
            </a:r>
            <a:r>
              <a:rPr lang="en-GB" sz="2000" b="1" dirty="0">
                <a:solidFill>
                  <a:srgbClr val="0000FF"/>
                </a:solidFill>
                <a:latin typeface="+mj-lt"/>
              </a:rPr>
              <a:t>87</a:t>
            </a:r>
            <a:r>
              <a:rPr lang="en-GB" sz="2000" dirty="0">
                <a:solidFill>
                  <a:srgbClr val="0000FF"/>
                </a:solidFill>
                <a:latin typeface="+mj-lt"/>
              </a:rPr>
              <a:t>, 034906 </a:t>
            </a:r>
            <a:r>
              <a:rPr lang="en-GB" sz="2000" b="1" dirty="0">
                <a:solidFill>
                  <a:srgbClr val="0000FF"/>
                </a:solidFill>
                <a:latin typeface="+mj-lt"/>
              </a:rPr>
              <a:t>(2013</a:t>
            </a:r>
            <a:r>
              <a:rPr lang="en-GB" sz="2000" b="1" dirty="0" smtClean="0">
                <a:solidFill>
                  <a:srgbClr val="0000FF"/>
                </a:solidFill>
                <a:latin typeface="+mj-lt"/>
              </a:rPr>
              <a:t>) </a:t>
            </a:r>
            <a:r>
              <a:rPr lang="en-GB" sz="2000" dirty="0" smtClean="0">
                <a:solidFill>
                  <a:srgbClr val="0000FF"/>
                </a:solidFill>
                <a:latin typeface="+mj-lt"/>
              </a:rPr>
              <a:t>]</a:t>
            </a:r>
            <a:endParaRPr lang="en-GB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矩形 5"/>
          <p:cNvSpPr/>
          <p:nvPr/>
        </p:nvSpPr>
        <p:spPr>
          <a:xfrm>
            <a:off x="1622425" y="6345238"/>
            <a:ext cx="512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rgbClr val="0000FF"/>
                </a:solidFill>
                <a:latin typeface="+mj-lt"/>
              </a:rPr>
              <a:t>[F</a:t>
            </a:r>
            <a:r>
              <a:rPr lang="en-GB" sz="2000" dirty="0">
                <a:solidFill>
                  <a:srgbClr val="0000FF"/>
                </a:solidFill>
                <a:latin typeface="+mj-lt"/>
              </a:rPr>
              <a:t>. </a:t>
            </a:r>
            <a:r>
              <a:rPr lang="en-GB" sz="2000" dirty="0" err="1">
                <a:solidFill>
                  <a:srgbClr val="0000FF"/>
                </a:solidFill>
                <a:latin typeface="+mj-lt"/>
              </a:rPr>
              <a:t>Becattini</a:t>
            </a:r>
            <a:r>
              <a:rPr lang="en-GB" sz="2000" dirty="0">
                <a:solidFill>
                  <a:srgbClr val="0000FF"/>
                </a:solidFill>
                <a:latin typeface="+mj-lt"/>
              </a:rPr>
              <a:t>, et al. PRC </a:t>
            </a:r>
            <a:r>
              <a:rPr lang="en-GB" sz="2000" b="1" dirty="0">
                <a:solidFill>
                  <a:srgbClr val="0000FF"/>
                </a:solidFill>
                <a:latin typeface="+mj-lt"/>
              </a:rPr>
              <a:t>88</a:t>
            </a:r>
            <a:r>
              <a:rPr lang="en-GB" sz="2000" dirty="0">
                <a:solidFill>
                  <a:srgbClr val="0000FF"/>
                </a:solidFill>
                <a:latin typeface="+mj-lt"/>
              </a:rPr>
              <a:t>, 034905 </a:t>
            </a:r>
            <a:r>
              <a:rPr lang="en-GB" sz="2000" b="1" dirty="0">
                <a:solidFill>
                  <a:srgbClr val="0000FF"/>
                </a:solidFill>
                <a:latin typeface="+mj-lt"/>
              </a:rPr>
              <a:t>(2013</a:t>
            </a:r>
            <a:r>
              <a:rPr lang="en-GB" sz="2000" b="1" dirty="0" smtClean="0">
                <a:solidFill>
                  <a:srgbClr val="0000FF"/>
                </a:solidFill>
                <a:latin typeface="+mj-lt"/>
              </a:rPr>
              <a:t>) </a:t>
            </a:r>
            <a:r>
              <a:rPr lang="en-GB" sz="2000" dirty="0" smtClean="0">
                <a:solidFill>
                  <a:srgbClr val="0000FF"/>
                </a:solidFill>
                <a:latin typeface="+mj-lt"/>
              </a:rPr>
              <a:t>]</a:t>
            </a:r>
            <a:endParaRPr lang="en-GB" sz="20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33" y="1328300"/>
            <a:ext cx="2592351" cy="1716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0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6.9|6.2"/>
</p:tagLst>
</file>

<file path=ppt/theme/theme1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3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8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3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8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4093</TotalTime>
  <Words>1582</Words>
  <Application>Microsoft Office PowerPoint</Application>
  <PresentationFormat>On-screen Show (4:3)</PresentationFormat>
  <Paragraphs>214</Paragraphs>
  <Slides>28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 Unicode MS</vt:lpstr>
      <vt:lpstr>宋体</vt:lpstr>
      <vt:lpstr>宋体</vt:lpstr>
      <vt:lpstr>Arial</vt:lpstr>
      <vt:lpstr>Book Antiqua</vt:lpstr>
      <vt:lpstr>Calibri</vt:lpstr>
      <vt:lpstr>Cambria Math</vt:lpstr>
      <vt:lpstr>楷体_GB2312</vt:lpstr>
      <vt:lpstr>Lucida Grande</vt:lpstr>
      <vt:lpstr>Times New Roman</vt:lpstr>
      <vt:lpstr>Times-Bold</vt:lpstr>
      <vt:lpstr>Times-Roman</vt:lpstr>
      <vt:lpstr>Wingdings</vt:lpstr>
      <vt:lpstr>1_默认设计模板</vt:lpstr>
      <vt:lpstr>Office Theme</vt:lpstr>
      <vt:lpstr>Equation</vt:lpstr>
      <vt:lpstr>PowerPoint Presentation</vt:lpstr>
      <vt:lpstr>PowerPoint Presentation</vt:lpstr>
      <vt:lpstr>Periheral Collisions - Initial State</vt:lpstr>
      <vt:lpstr>Initial State – Peripheral reactions</vt:lpstr>
      <vt:lpstr>Shear &amp; Turbulence    KHI</vt:lpstr>
      <vt:lpstr>PowerPoint Presentation</vt:lpstr>
      <vt:lpstr>Present parton kinetic models -      HIJING, AMPT, PACIAE</vt:lpstr>
      <vt:lpstr>Present parton kinetic models -      HIJING, AMPT, PATHIA</vt:lpstr>
      <vt:lpstr>Consequences – vorticity (2013):</vt:lpstr>
      <vt:lpstr>PowerPoint Presentation</vt:lpstr>
      <vt:lpstr>Consequences: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Observable consequences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XYL</dc:creator>
  <cp:lastModifiedBy>Laszlo Csernai</cp:lastModifiedBy>
  <cp:revision>211</cp:revision>
  <cp:lastPrinted>2017-06-12T15:22:39Z</cp:lastPrinted>
  <dcterms:created xsi:type="dcterms:W3CDTF">2015-07-27T09:06:46Z</dcterms:created>
  <dcterms:modified xsi:type="dcterms:W3CDTF">2018-03-17T19:33:34Z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