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8" r:id="rId3"/>
    <p:sldId id="266" r:id="rId4"/>
    <p:sldId id="259" r:id="rId5"/>
    <p:sldId id="257" r:id="rId6"/>
    <p:sldId id="260" r:id="rId7"/>
    <p:sldId id="262" r:id="rId8"/>
    <p:sldId id="263" r:id="rId9"/>
    <p:sldId id="270" r:id="rId10"/>
    <p:sldId id="271" r:id="rId11"/>
    <p:sldId id="272" r:id="rId12"/>
    <p:sldId id="273" r:id="rId13"/>
    <p:sldId id="274" r:id="rId14"/>
    <p:sldId id="264" r:id="rId15"/>
    <p:sldId id="265" r:id="rId16"/>
    <p:sldId id="261" r:id="rId17"/>
    <p:sldId id="267" r:id="rId18"/>
    <p:sldId id="268" r:id="rId19"/>
    <p:sldId id="275" r:id="rId20"/>
    <p:sldId id="276" r:id="rId21"/>
    <p:sldId id="277" r:id="rId22"/>
    <p:sldId id="278" r:id="rId23"/>
    <p:sldId id="279" r:id="rId24"/>
    <p:sldId id="280" r:id="rId25"/>
    <p:sldId id="269" r:id="rId26"/>
    <p:sldId id="282" r:id="rId27"/>
    <p:sldId id="283" r:id="rId28"/>
    <p:sldId id="284" r:id="rId29"/>
    <p:sldId id="285" r:id="rId30"/>
    <p:sldId id="286" r:id="rId31"/>
    <p:sldId id="287" r:id="rId32"/>
    <p:sldId id="288" r:id="rId33"/>
    <p:sldId id="281"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05800-FD2D-4A8D-B234-025B5ED5269B}" type="datetimeFigureOut">
              <a:rPr lang="ru-RU" smtClean="0"/>
              <a:pPr/>
              <a:t>18.05.2009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48E2-02CA-48BF-BF69-6D0A2D70346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EFA27-FA2D-47B2-97AE-2B8B052B2B08}" type="slidenum">
              <a:rPr lang="fr-FR"/>
              <a:pPr fontAlgn="base">
                <a:spcBef>
                  <a:spcPct val="0"/>
                </a:spcBef>
                <a:spcAft>
                  <a:spcPct val="0"/>
                </a:spcAft>
              </a:pPr>
              <a:t>10</a:t>
            </a:fld>
            <a:endParaRPr lang="fr-FR"/>
          </a:p>
        </p:txBody>
      </p:sp>
      <p:sp>
        <p:nvSpPr>
          <p:cNvPr id="19459" name="Rectangle 2"/>
          <p:cNvSpPr>
            <a:spLocks noChangeArrowheads="1" noTextEdit="1"/>
          </p:cNvSpPr>
          <p:nvPr>
            <p:ph type="sldImg"/>
          </p:nvPr>
        </p:nvSpPr>
        <p:spPr bwMode="auto">
          <a:xfrm>
            <a:off x="1141413" y="685800"/>
            <a:ext cx="4570412" cy="3427413"/>
          </a:xfrm>
          <a:noFill/>
          <a:ln>
            <a:solidFill>
              <a:srgbClr val="000000"/>
            </a:solidFill>
            <a:miter lim="800000"/>
            <a:headEnd/>
            <a:tailEnd/>
          </a:ln>
        </p:spPr>
      </p:sp>
      <p:sp>
        <p:nvSpPr>
          <p:cNvPr id="19460" name="Text Box 3"/>
          <p:cNvSpPr>
            <a:spLocks noChangeArrowheads="1"/>
          </p:cNvSpPr>
          <p:nvPr>
            <p:ph type="body" idx="1"/>
          </p:nvPr>
        </p:nvSpPr>
        <p:spPr bwMode="auto">
          <a:xfrm>
            <a:off x="914400" y="4343400"/>
            <a:ext cx="5024438" cy="4113213"/>
          </a:xfrm>
          <a:noFill/>
        </p:spPr>
        <p:txBody>
          <a:bodyPr wrap="square" lIns="92160" tIns="46080" rIns="92160" bIns="46080"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15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9AD5F1FF-7766-450A-8D1B-B9A6D11DF6D1}" type="slidenum">
              <a:rPr lang="ja-JP" altLang="en-US" smtClean="0"/>
              <a:pPr>
                <a:defRPr/>
              </a:pPr>
              <a:t>20</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C9B70BED-72F4-4085-9BB2-6737E9209DF8}" type="slidenum">
              <a:rPr lang="ja-JP" altLang="en-US" smtClean="0"/>
              <a:pPr>
                <a:defRPr/>
              </a:pPr>
              <a:t>22</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87BC0F7-995C-44B3-9237-620D5899D631}" type="slidenum">
              <a:rPr lang="en-GB"/>
              <a:pPr/>
              <a:t>23</a:t>
            </a:fld>
            <a:endParaRPr lang="en-GB"/>
          </a:p>
        </p:txBody>
      </p:sp>
      <p:sp>
        <p:nvSpPr>
          <p:cNvPr id="8193" name="Text Box 1"/>
          <p:cNvSpPr txBox="1">
            <a:spLocks noChangeArrowheads="1"/>
          </p:cNvSpPr>
          <p:nvPr/>
        </p:nvSpPr>
        <p:spPr bwMode="auto">
          <a:xfrm>
            <a:off x="1003786" y="695134"/>
            <a:ext cx="4848989" cy="3428152"/>
          </a:xfrm>
          <a:prstGeom prst="rect">
            <a:avLst/>
          </a:prstGeom>
          <a:solidFill>
            <a:srgbClr val="FFFFFF"/>
          </a:solidFill>
          <a:ln w="9525">
            <a:solidFill>
              <a:srgbClr val="000000"/>
            </a:solidFill>
            <a:miter lim="800000"/>
            <a:headEnd/>
            <a:tailEnd/>
          </a:ln>
          <a:effectLst/>
        </p:spPr>
        <p:txBody>
          <a:bodyPr wrap="none" lIns="80165" tIns="40083" rIns="80165" bIns="40083" anchor="ctr"/>
          <a:lstStyle/>
          <a:p>
            <a:endParaRPr lang="ru-RU"/>
          </a:p>
        </p:txBody>
      </p:sp>
      <p:sp>
        <p:nvSpPr>
          <p:cNvPr id="8194" name="Rectangle 2"/>
          <p:cNvSpPr txBox="1">
            <a:spLocks noChangeArrowheads="1"/>
          </p:cNvSpPr>
          <p:nvPr>
            <p:ph type="body"/>
          </p:nvPr>
        </p:nvSpPr>
        <p:spPr bwMode="auto">
          <a:xfrm>
            <a:off x="685512" y="4343230"/>
            <a:ext cx="5485536" cy="4115139"/>
          </a:xfrm>
          <a:prstGeom prst="rect">
            <a:avLst/>
          </a:prstGeom>
          <a:noFill/>
          <a:ln>
            <a:round/>
            <a:headEnd/>
            <a:tailEnd/>
          </a:ln>
        </p:spPr>
        <p:txBody>
          <a:bodyPr wrap="none" anchor="ct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26958C1-14D5-4D82-B9D0-E4E8CD4D1CD8}" type="slidenum">
              <a:rPr lang="en-GB"/>
              <a:pPr/>
              <a:t>24</a:t>
            </a:fld>
            <a:endParaRPr lang="en-GB"/>
          </a:p>
        </p:txBody>
      </p:sp>
      <p:sp>
        <p:nvSpPr>
          <p:cNvPr id="9217" name="Text Box 1"/>
          <p:cNvSpPr txBox="1">
            <a:spLocks noChangeArrowheads="1"/>
          </p:cNvSpPr>
          <p:nvPr/>
        </p:nvSpPr>
        <p:spPr bwMode="auto">
          <a:xfrm>
            <a:off x="1003786" y="695134"/>
            <a:ext cx="4848989" cy="3428152"/>
          </a:xfrm>
          <a:prstGeom prst="rect">
            <a:avLst/>
          </a:prstGeom>
          <a:solidFill>
            <a:srgbClr val="FFFFFF"/>
          </a:solidFill>
          <a:ln w="9525">
            <a:solidFill>
              <a:srgbClr val="000000"/>
            </a:solidFill>
            <a:miter lim="800000"/>
            <a:headEnd/>
            <a:tailEnd/>
          </a:ln>
          <a:effectLst/>
        </p:spPr>
        <p:txBody>
          <a:bodyPr wrap="none" lIns="80165" tIns="40083" rIns="80165" bIns="40083" anchor="ctr"/>
          <a:lstStyle/>
          <a:p>
            <a:endParaRPr lang="ru-RU"/>
          </a:p>
        </p:txBody>
      </p:sp>
      <p:sp>
        <p:nvSpPr>
          <p:cNvPr id="9218" name="Rectangle 2"/>
          <p:cNvSpPr txBox="1">
            <a:spLocks noChangeArrowheads="1"/>
          </p:cNvSpPr>
          <p:nvPr>
            <p:ph type="body"/>
          </p:nvPr>
        </p:nvSpPr>
        <p:spPr bwMode="auto">
          <a:xfrm>
            <a:off x="685512" y="4343230"/>
            <a:ext cx="5485536" cy="4115139"/>
          </a:xfrm>
          <a:prstGeom prst="rect">
            <a:avLst/>
          </a:prstGeom>
          <a:noFill/>
          <a:ln>
            <a:round/>
            <a:headEnd/>
            <a:tailEnd/>
          </a:ln>
        </p:spPr>
        <p:txBody>
          <a:bodyPr wrap="none" anchor="ct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1B0DD-8EE8-400F-9D4A-0F6A91C7EF78}" type="slidenum">
              <a:rPr lang="en-US"/>
              <a:pPr/>
              <a:t>26</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8C095B-14B5-49BC-B0F5-76D0AFC68FDA}" type="slidenum">
              <a:rPr lang="en-US"/>
              <a:pPr/>
              <a:t>31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6481" y="254907"/>
            <a:ext cx="8226720" cy="117948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6480" y="1604329"/>
            <a:ext cx="4043520" cy="452495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38241" y="1604329"/>
            <a:ext cx="4044960" cy="4524955"/>
          </a:xfrm>
        </p:spPr>
        <p:txBody>
          <a:bodyPr/>
          <a:lstStyle/>
          <a:p>
            <a:endParaRPr lang="ru-RU"/>
          </a:p>
        </p:txBody>
      </p:sp>
      <p:sp>
        <p:nvSpPr>
          <p:cNvPr id="5" name="Дата 4"/>
          <p:cNvSpPr>
            <a:spLocks noGrp="1"/>
          </p:cNvSpPr>
          <p:nvPr>
            <p:ph type="dt" idx="10"/>
          </p:nvPr>
        </p:nvSpPr>
        <p:spPr>
          <a:xfrm>
            <a:off x="456481" y="6247376"/>
            <a:ext cx="2126880" cy="472370"/>
          </a:xfrm>
        </p:spPr>
        <p:txBody>
          <a:bodyPr/>
          <a:lstStyle>
            <a:lvl1pPr>
              <a:defRPr/>
            </a:lvl1pPr>
          </a:lstStyle>
          <a:p>
            <a:r>
              <a:rPr lang="ru-RU" smtClean="0"/>
              <a:t>19.05.2009</a:t>
            </a:r>
            <a:endParaRPr lang="en-GB"/>
          </a:p>
        </p:txBody>
      </p:sp>
      <p:sp>
        <p:nvSpPr>
          <p:cNvPr id="6" name="Нижний колонтитул 5"/>
          <p:cNvSpPr>
            <a:spLocks noGrp="1"/>
          </p:cNvSpPr>
          <p:nvPr>
            <p:ph type="ftr" idx="11"/>
          </p:nvPr>
        </p:nvSpPr>
        <p:spPr>
          <a:xfrm>
            <a:off x="3127681" y="6247376"/>
            <a:ext cx="2895840" cy="472370"/>
          </a:xfrm>
        </p:spPr>
        <p:txBody>
          <a:bodyPr/>
          <a:lstStyle>
            <a:lvl1pPr>
              <a:defRPr/>
            </a:lvl1pPr>
          </a:lstStyle>
          <a:p>
            <a:r>
              <a:rPr lang="en-GB" smtClean="0"/>
              <a:t>pi0 in PHOS/EMCAL</a:t>
            </a:r>
            <a:endParaRPr lang="en-GB"/>
          </a:p>
        </p:txBody>
      </p:sp>
      <p:sp>
        <p:nvSpPr>
          <p:cNvPr id="7" name="Номер слайда 6"/>
          <p:cNvSpPr>
            <a:spLocks noGrp="1"/>
          </p:cNvSpPr>
          <p:nvPr>
            <p:ph type="sldNum" idx="12"/>
          </p:nvPr>
        </p:nvSpPr>
        <p:spPr>
          <a:xfrm>
            <a:off x="6554880" y="6247376"/>
            <a:ext cx="2126880" cy="472370"/>
          </a:xfrm>
        </p:spPr>
        <p:txBody>
          <a:bodyPr/>
          <a:lstStyle>
            <a:lvl1pPr>
              <a:defRPr/>
            </a:lvl1pPr>
          </a:lstStyle>
          <a:p>
            <a:fld id="{FD3BFFAC-11B9-43AC-B64E-E7998F765591}"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r>
              <a:rPr lang="ru-RU" smtClean="0"/>
              <a:t>19.05.2009</a:t>
            </a:r>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r>
              <a:rPr lang="ru-RU" smtClean="0"/>
              <a:t>19.05.2009</a:t>
            </a:r>
            <a:endParaRPr lang="ru-RU"/>
          </a:p>
        </p:txBody>
      </p:sp>
      <p:sp>
        <p:nvSpPr>
          <p:cNvPr id="8" name="Нижний колонтитул 7"/>
          <p:cNvSpPr>
            <a:spLocks noGrp="1"/>
          </p:cNvSpPr>
          <p:nvPr>
            <p:ph type="ftr" sz="quarter" idx="11"/>
          </p:nvPr>
        </p:nvSpPr>
        <p:spPr/>
        <p:txBody>
          <a:bodyPr/>
          <a:lstStyle/>
          <a:p>
            <a:r>
              <a:rPr lang="en-US" smtClean="0"/>
              <a:t>pi0 in PHOS/EMCAL</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r>
              <a:rPr lang="ru-RU" smtClean="0"/>
              <a:t>19.05.2009</a:t>
            </a:r>
            <a:endParaRPr lang="ru-RU"/>
          </a:p>
        </p:txBody>
      </p:sp>
      <p:sp>
        <p:nvSpPr>
          <p:cNvPr id="4" name="Нижний колонтитул 3"/>
          <p:cNvSpPr>
            <a:spLocks noGrp="1"/>
          </p:cNvSpPr>
          <p:nvPr>
            <p:ph type="ftr" sz="quarter" idx="11"/>
          </p:nvPr>
        </p:nvSpPr>
        <p:spPr/>
        <p:txBody>
          <a:bodyPr/>
          <a:lstStyle/>
          <a:p>
            <a:r>
              <a:rPr lang="en-US" smtClean="0"/>
              <a:t>pi0 in PHOS/EMCAL</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smtClean="0"/>
              <a:t>19.05.2009</a:t>
            </a:r>
            <a:endParaRPr lang="ru-RU"/>
          </a:p>
        </p:txBody>
      </p:sp>
      <p:sp>
        <p:nvSpPr>
          <p:cNvPr id="3" name="Нижний колонтитул 2"/>
          <p:cNvSpPr>
            <a:spLocks noGrp="1"/>
          </p:cNvSpPr>
          <p:nvPr>
            <p:ph type="ftr" sz="quarter" idx="11"/>
          </p:nvPr>
        </p:nvSpPr>
        <p:spPr/>
        <p:txBody>
          <a:bodyPr/>
          <a:lstStyle/>
          <a:p>
            <a:r>
              <a:rPr lang="en-US" smtClean="0"/>
              <a:t>pi0 in PHOS/EMCAL</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19.05.2009</a:t>
            </a:r>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19.05.2009</a:t>
            </a:r>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smtClean="0"/>
              <a:t>19.05.2009</a:t>
            </a: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pi0 in PHOS/EMCAL</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aliceinfo.cern.ch/Offline/Activities/Analysis/PWGDocumentation/PWG4/PartCorr.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ym typeface="Symbol"/>
              </a:rPr>
              <a:t></a:t>
            </a:r>
            <a:r>
              <a:rPr lang="en-US" baseline="30000" dirty="0" smtClean="0">
                <a:sym typeface="Symbol"/>
              </a:rPr>
              <a:t>0</a:t>
            </a:r>
            <a:r>
              <a:rPr lang="en-US" dirty="0" smtClean="0">
                <a:sym typeface="Symbol"/>
              </a:rPr>
              <a:t> reconstruction in </a:t>
            </a:r>
            <a:r>
              <a:rPr lang="en-US" dirty="0" smtClean="0">
                <a:sym typeface="Symbol"/>
              </a:rPr>
              <a:t/>
            </a:r>
            <a:br>
              <a:rPr lang="en-US" dirty="0" smtClean="0">
                <a:sym typeface="Symbol"/>
              </a:rPr>
            </a:br>
            <a:r>
              <a:rPr lang="en-US" dirty="0" smtClean="0">
                <a:sym typeface="Symbol"/>
              </a:rPr>
              <a:t>PHOS and EMCAL</a:t>
            </a:r>
            <a:endParaRPr lang="ru-RU" dirty="0"/>
          </a:p>
        </p:txBody>
      </p:sp>
      <p:sp>
        <p:nvSpPr>
          <p:cNvPr id="3" name="Подзаголовок 2"/>
          <p:cNvSpPr>
            <a:spLocks noGrp="1"/>
          </p:cNvSpPr>
          <p:nvPr>
            <p:ph type="subTitle" idx="1"/>
          </p:nvPr>
        </p:nvSpPr>
        <p:spPr/>
        <p:txBody>
          <a:bodyPr>
            <a:normAutofit lnSpcReduction="10000"/>
          </a:bodyPr>
          <a:lstStyle/>
          <a:p>
            <a:r>
              <a:rPr lang="en-US" sz="2400" dirty="0" smtClean="0"/>
              <a:t>Yuri </a:t>
            </a:r>
            <a:r>
              <a:rPr lang="en-US" sz="2400" dirty="0" err="1" smtClean="0"/>
              <a:t>Kharlov</a:t>
            </a:r>
            <a:endParaRPr lang="en-US" sz="2400" dirty="0" smtClean="0"/>
          </a:p>
          <a:p>
            <a:r>
              <a:rPr lang="en-US" sz="2400" dirty="0" smtClean="0"/>
              <a:t>IHEP, </a:t>
            </a:r>
            <a:r>
              <a:rPr lang="en-US" sz="2400" dirty="0" err="1" smtClean="0"/>
              <a:t>Protvino</a:t>
            </a:r>
            <a:endParaRPr lang="en-US" sz="2400" dirty="0" smtClean="0"/>
          </a:p>
          <a:p>
            <a:r>
              <a:rPr lang="en-US" sz="2400" dirty="0" smtClean="0"/>
              <a:t>EMCAL offline meeting </a:t>
            </a:r>
            <a:endParaRPr lang="en-US" sz="2400" dirty="0" smtClean="0"/>
          </a:p>
          <a:p>
            <a:r>
              <a:rPr lang="en-US" sz="2400" dirty="0" smtClean="0"/>
              <a:t>19-21.05.2008</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72"/>
          <p:cNvSpPr txBox="1">
            <a:spLocks noChangeArrowheads="1"/>
          </p:cNvSpPr>
          <p:nvPr/>
        </p:nvSpPr>
        <p:spPr bwMode="auto">
          <a:xfrm>
            <a:off x="3795713" y="1916113"/>
            <a:ext cx="1928812" cy="304800"/>
          </a:xfrm>
          <a:prstGeom prst="rect">
            <a:avLst/>
          </a:prstGeom>
          <a:noFill/>
          <a:ln w="9525">
            <a:noFill/>
            <a:miter lim="800000"/>
            <a:headEnd/>
            <a:tailEnd/>
          </a:ln>
        </p:spPr>
        <p:txBody>
          <a:bodyPr>
            <a:spAutoFit/>
          </a:bodyPr>
          <a:lstStyle/>
          <a:p>
            <a:pPr algn="ctr"/>
            <a:r>
              <a:rPr kumimoji="1" lang="en-US" sz="1400">
                <a:solidFill>
                  <a:srgbClr val="E46C0A"/>
                </a:solidFill>
                <a:latin typeface="Times New Roman" pitchFamily="1" charset="0"/>
                <a:ea typeface="ＭＳ Ｐゴシック" pitchFamily="1" charset="-128"/>
              </a:rPr>
              <a:t>Data</a:t>
            </a:r>
          </a:p>
        </p:txBody>
      </p:sp>
      <p:sp>
        <p:nvSpPr>
          <p:cNvPr id="6147" name="Text Box 3"/>
          <p:cNvSpPr txBox="1">
            <a:spLocks noChangeArrowheads="1"/>
          </p:cNvSpPr>
          <p:nvPr/>
        </p:nvSpPr>
        <p:spPr bwMode="auto">
          <a:xfrm>
            <a:off x="3495675" y="620713"/>
            <a:ext cx="2022475" cy="346075"/>
          </a:xfrm>
          <a:prstGeom prst="rect">
            <a:avLst/>
          </a:prstGeom>
          <a:solidFill>
            <a:srgbClr val="CCFF99"/>
          </a:solidFill>
          <a:ln w="9525">
            <a:solidFill>
              <a:schemeClr val="tx1"/>
            </a:solidFill>
            <a:miter lim="800000"/>
            <a:headEnd/>
            <a:tailEnd/>
          </a:ln>
        </p:spPr>
        <p:txBody>
          <a:bodyPr wrap="none">
            <a:spAutoFit/>
          </a:bodyPr>
          <a:lstStyle/>
          <a:p>
            <a:pPr algn="ctr"/>
            <a:r>
              <a:rPr lang="es-ES" sz="1600" b="1">
                <a:solidFill>
                  <a:srgbClr val="000000"/>
                </a:solidFill>
                <a:latin typeface="Tahoma" pitchFamily="1" charset="0"/>
                <a:ea typeface="ＭＳ Ｐゴシック" pitchFamily="1" charset="-128"/>
              </a:rPr>
              <a:t>AliAnalysisTaskSE</a:t>
            </a:r>
            <a:endParaRPr lang="en-GB" sz="1200" b="1">
              <a:solidFill>
                <a:srgbClr val="000000"/>
              </a:solidFill>
              <a:latin typeface="Tahoma" pitchFamily="1" charset="0"/>
              <a:ea typeface="ＭＳ Ｐゴシック" pitchFamily="1" charset="-128"/>
            </a:endParaRPr>
          </a:p>
        </p:txBody>
      </p:sp>
      <p:sp>
        <p:nvSpPr>
          <p:cNvPr id="6148" name="Rectangle 4"/>
          <p:cNvSpPr>
            <a:spLocks noChangeArrowheads="1"/>
          </p:cNvSpPr>
          <p:nvPr/>
        </p:nvSpPr>
        <p:spPr bwMode="auto">
          <a:xfrm>
            <a:off x="2844800" y="2665413"/>
            <a:ext cx="2179638" cy="547687"/>
          </a:xfrm>
          <a:prstGeom prst="rect">
            <a:avLst/>
          </a:prstGeom>
          <a:solidFill>
            <a:srgbClr val="7FE7D8"/>
          </a:solidFill>
          <a:ln w="9525">
            <a:solidFill>
              <a:schemeClr val="tx1"/>
            </a:solidFill>
            <a:miter lim="800000"/>
            <a:headEnd/>
            <a:tailEnd/>
          </a:ln>
        </p:spPr>
        <p:txBody>
          <a:bodyPr wrap="none" anchor="ctr"/>
          <a:lstStyle/>
          <a:p>
            <a:pPr algn="ctr"/>
            <a:r>
              <a:rPr lang="en-US" sz="1600" b="1">
                <a:latin typeface="Calibri" pitchFamily="34" charset="0"/>
                <a:ea typeface="ＭＳ Ｐゴシック" pitchFamily="1" charset="-128"/>
              </a:rPr>
              <a:t>AliAnaPartCorrMaker</a:t>
            </a:r>
          </a:p>
        </p:txBody>
      </p:sp>
      <p:sp>
        <p:nvSpPr>
          <p:cNvPr id="6151" name="Rectangle 9"/>
          <p:cNvSpPr>
            <a:spLocks noChangeArrowheads="1"/>
          </p:cNvSpPr>
          <p:nvPr/>
        </p:nvSpPr>
        <p:spPr bwMode="auto">
          <a:xfrm>
            <a:off x="6181725" y="2636838"/>
            <a:ext cx="2206625" cy="666750"/>
          </a:xfrm>
          <a:prstGeom prst="rect">
            <a:avLst/>
          </a:prstGeom>
          <a:solidFill>
            <a:schemeClr val="accent1"/>
          </a:solidFill>
          <a:ln w="9525">
            <a:solidFill>
              <a:schemeClr val="tx1"/>
            </a:solidFill>
            <a:miter lim="800000"/>
            <a:headEnd/>
            <a:tailEnd/>
          </a:ln>
        </p:spPr>
        <p:txBody>
          <a:bodyPr wrap="none" anchor="ctr"/>
          <a:lstStyle/>
          <a:p>
            <a:pPr algn="ctr"/>
            <a:r>
              <a:rPr lang="en-US" sz="1600" b="1">
                <a:latin typeface="Calibri" pitchFamily="34" charset="0"/>
                <a:ea typeface="ＭＳ Ｐゴシック" pitchFamily="1" charset="-128"/>
              </a:rPr>
              <a:t>AliCaloTrackReader</a:t>
            </a:r>
          </a:p>
          <a:p>
            <a:pPr algn="ctr"/>
            <a:r>
              <a:rPr lang="en-US" sz="1600" b="1">
                <a:latin typeface="Calibri" pitchFamily="34" charset="0"/>
                <a:ea typeface="ＭＳ Ｐゴシック" pitchFamily="1" charset="-128"/>
              </a:rPr>
              <a:t>ESD, AOD, MC</a:t>
            </a:r>
          </a:p>
        </p:txBody>
      </p:sp>
      <p:cxnSp>
        <p:nvCxnSpPr>
          <p:cNvPr id="17424" name="AutoShape 14"/>
          <p:cNvCxnSpPr>
            <a:cxnSpLocks noChangeShapeType="1"/>
            <a:stCxn id="6148" idx="3"/>
            <a:endCxn id="6151" idx="1"/>
          </p:cNvCxnSpPr>
          <p:nvPr/>
        </p:nvCxnSpPr>
        <p:spPr bwMode="auto">
          <a:xfrm>
            <a:off x="5024438" y="2940050"/>
            <a:ext cx="1157287" cy="30163"/>
          </a:xfrm>
          <a:prstGeom prst="straightConnector1">
            <a:avLst/>
          </a:prstGeom>
          <a:noFill/>
          <a:ln w="9525">
            <a:solidFill>
              <a:schemeClr val="tx2">
                <a:lumMod val="60000"/>
                <a:lumOff val="40000"/>
              </a:schemeClr>
            </a:solidFill>
            <a:round/>
            <a:headEnd/>
            <a:tailEnd/>
          </a:ln>
        </p:spPr>
      </p:cxnSp>
      <p:sp>
        <p:nvSpPr>
          <p:cNvPr id="6153" name="Text Box 26"/>
          <p:cNvSpPr txBox="1">
            <a:spLocks noChangeArrowheads="1"/>
          </p:cNvSpPr>
          <p:nvPr/>
        </p:nvSpPr>
        <p:spPr bwMode="auto">
          <a:xfrm>
            <a:off x="2484438" y="1412875"/>
            <a:ext cx="3665537" cy="366713"/>
          </a:xfrm>
          <a:prstGeom prst="rect">
            <a:avLst/>
          </a:prstGeom>
          <a:solidFill>
            <a:srgbClr val="FAFCA2"/>
          </a:solidFill>
          <a:ln w="9525">
            <a:noFill/>
            <a:miter lim="800000"/>
            <a:headEnd/>
            <a:tailEnd/>
          </a:ln>
        </p:spPr>
        <p:txBody>
          <a:bodyPr wrap="none">
            <a:spAutoFit/>
          </a:bodyPr>
          <a:lstStyle/>
          <a:p>
            <a:r>
              <a:rPr lang="en-US">
                <a:latin typeface="Calibri" pitchFamily="34" charset="0"/>
                <a:ea typeface="ＭＳ Ｐゴシック" pitchFamily="1" charset="-128"/>
              </a:rPr>
              <a:t>AliAnalysisTaskParticleCorrelation</a:t>
            </a:r>
          </a:p>
        </p:txBody>
      </p:sp>
      <p:sp>
        <p:nvSpPr>
          <p:cNvPr id="6154" name="Line 27"/>
          <p:cNvSpPr>
            <a:spLocks noChangeShapeType="1"/>
          </p:cNvSpPr>
          <p:nvPr/>
        </p:nvSpPr>
        <p:spPr bwMode="auto">
          <a:xfrm flipH="1">
            <a:off x="4427538" y="981075"/>
            <a:ext cx="0" cy="430213"/>
          </a:xfrm>
          <a:prstGeom prst="line">
            <a:avLst/>
          </a:prstGeom>
          <a:noFill/>
          <a:ln w="38100">
            <a:solidFill>
              <a:schemeClr val="tx1"/>
            </a:solidFill>
            <a:round/>
            <a:headEnd/>
            <a:tailEnd type="triangle" w="med" len="med"/>
          </a:ln>
        </p:spPr>
        <p:txBody>
          <a:bodyPr/>
          <a:lstStyle/>
          <a:p>
            <a:endParaRPr lang="ru-RU"/>
          </a:p>
        </p:txBody>
      </p:sp>
      <p:cxnSp>
        <p:nvCxnSpPr>
          <p:cNvPr id="6155" name="AutoShape 28"/>
          <p:cNvCxnSpPr>
            <a:cxnSpLocks noChangeShapeType="1"/>
            <a:stCxn id="6153" idx="2"/>
            <a:endCxn id="6148" idx="0"/>
          </p:cNvCxnSpPr>
          <p:nvPr/>
        </p:nvCxnSpPr>
        <p:spPr bwMode="auto">
          <a:xfrm rot="5400000">
            <a:off x="3683794" y="2031207"/>
            <a:ext cx="885825" cy="382587"/>
          </a:xfrm>
          <a:prstGeom prst="bentConnector3">
            <a:avLst>
              <a:gd name="adj1" fmla="val 50000"/>
            </a:avLst>
          </a:prstGeom>
          <a:noFill/>
          <a:ln w="9525">
            <a:solidFill>
              <a:schemeClr val="tx1"/>
            </a:solidFill>
            <a:miter lim="800000"/>
            <a:headEnd/>
            <a:tailEnd type="triangle" w="med" len="med"/>
          </a:ln>
        </p:spPr>
      </p:cxnSp>
      <p:sp>
        <p:nvSpPr>
          <p:cNvPr id="32" name="Rectangle 5"/>
          <p:cNvSpPr>
            <a:spLocks noChangeArrowheads="1"/>
          </p:cNvSpPr>
          <p:nvPr/>
        </p:nvSpPr>
        <p:spPr bwMode="auto">
          <a:xfrm>
            <a:off x="4724400" y="5105400"/>
            <a:ext cx="2133600" cy="638175"/>
          </a:xfrm>
          <a:prstGeom prst="rect">
            <a:avLst/>
          </a:prstGeom>
          <a:gradFill rotWithShape="1">
            <a:gsLst>
              <a:gs pos="0">
                <a:srgbClr val="F0EAF9"/>
              </a:gs>
              <a:gs pos="64999">
                <a:srgbClr val="D9CBEE"/>
              </a:gs>
              <a:gs pos="100000">
                <a:srgbClr val="C9B5E8"/>
              </a:gs>
            </a:gsLst>
            <a:lin ang="5400000" scaled="1"/>
          </a:gradFill>
          <a:ln w="9525">
            <a:solidFill>
              <a:srgbClr val="7D60A0"/>
            </a:solidFill>
            <a:miter lim="800000"/>
            <a:headEnd/>
            <a:tailEnd/>
          </a:ln>
          <a:effectLst>
            <a:outerShdw dist="20000" dir="5400000" rotWithShape="0">
              <a:srgbClr val="808080">
                <a:alpha val="37999"/>
              </a:srgbClr>
            </a:outerShdw>
          </a:effectLst>
        </p:spPr>
        <p:txBody>
          <a:bodyPr wrap="none" anchor="ctr"/>
          <a:lstStyle/>
          <a:p>
            <a:pPr algn="ctr" fontAlgn="auto">
              <a:spcBef>
                <a:spcPts val="0"/>
              </a:spcBef>
              <a:spcAft>
                <a:spcPts val="0"/>
              </a:spcAft>
              <a:defRPr/>
            </a:pPr>
            <a:endParaRPr lang="en-US" sz="1400" b="1">
              <a:latin typeface="+mn-lt"/>
              <a:ea typeface="ＭＳ Ｐゴシック" charset="-128"/>
            </a:endParaRPr>
          </a:p>
          <a:p>
            <a:pPr algn="ctr" fontAlgn="auto">
              <a:spcBef>
                <a:spcPts val="0"/>
              </a:spcBef>
              <a:spcAft>
                <a:spcPts val="0"/>
              </a:spcAft>
              <a:defRPr/>
            </a:pPr>
            <a:r>
              <a:rPr lang="en-US" sz="1400" b="1">
                <a:latin typeface="+mn-lt"/>
                <a:ea typeface="ＭＳ Ｐゴシック" charset="-128"/>
              </a:rPr>
              <a:t>AliAnaPi0</a:t>
            </a:r>
          </a:p>
          <a:p>
            <a:pPr algn="ctr" fontAlgn="auto">
              <a:spcBef>
                <a:spcPts val="0"/>
              </a:spcBef>
              <a:spcAft>
                <a:spcPts val="0"/>
              </a:spcAft>
              <a:defRPr/>
            </a:pPr>
            <a:r>
              <a:rPr lang="en-US" sz="900" b="1">
                <a:latin typeface="+mn-lt"/>
                <a:ea typeface="ＭＳ Ｐゴシック" charset="-128"/>
              </a:rPr>
              <a:t>derives from AliAnaBaseClass</a:t>
            </a:r>
          </a:p>
          <a:p>
            <a:pPr algn="ctr" fontAlgn="auto">
              <a:spcBef>
                <a:spcPts val="0"/>
              </a:spcBef>
              <a:spcAft>
                <a:spcPts val="0"/>
              </a:spcAft>
              <a:defRPr/>
            </a:pPr>
            <a:endParaRPr lang="en-US" sz="1400" b="1">
              <a:latin typeface="+mn-lt"/>
              <a:ea typeface="ＭＳ Ｐゴシック" charset="-128"/>
            </a:endParaRPr>
          </a:p>
        </p:txBody>
      </p:sp>
      <p:cxnSp>
        <p:nvCxnSpPr>
          <p:cNvPr id="72" name="Straight Arrow Connector 71"/>
          <p:cNvCxnSpPr>
            <a:cxnSpLocks noChangeShapeType="1"/>
          </p:cNvCxnSpPr>
          <p:nvPr/>
        </p:nvCxnSpPr>
        <p:spPr bwMode="auto">
          <a:xfrm flipV="1">
            <a:off x="5181600" y="2852738"/>
            <a:ext cx="785813" cy="1587"/>
          </a:xfrm>
          <a:prstGeom prst="straightConnector1">
            <a:avLst/>
          </a:prstGeom>
          <a:noFill/>
          <a:ln w="25400" algn="ctr">
            <a:solidFill>
              <a:srgbClr val="E46C0A"/>
            </a:solidFill>
            <a:round/>
            <a:headEnd/>
            <a:tailEnd type="arrow" w="med" len="med"/>
          </a:ln>
          <a:effectLst>
            <a:outerShdw dist="20000" dir="5400000" rotWithShape="0">
              <a:srgbClr val="808080">
                <a:alpha val="37999"/>
              </a:srgbClr>
            </a:outerShdw>
          </a:effectLst>
        </p:spPr>
      </p:cxnSp>
      <p:cxnSp>
        <p:nvCxnSpPr>
          <p:cNvPr id="76" name="Straight Arrow Connector 75"/>
          <p:cNvCxnSpPr>
            <a:cxnSpLocks noChangeShapeType="1"/>
          </p:cNvCxnSpPr>
          <p:nvPr/>
        </p:nvCxnSpPr>
        <p:spPr bwMode="auto">
          <a:xfrm>
            <a:off x="5003800" y="1844675"/>
            <a:ext cx="1588" cy="498475"/>
          </a:xfrm>
          <a:prstGeom prst="straightConnector1">
            <a:avLst/>
          </a:prstGeom>
          <a:noFill/>
          <a:ln w="25400" algn="ctr">
            <a:solidFill>
              <a:srgbClr val="E46C0A"/>
            </a:solidFill>
            <a:round/>
            <a:headEnd/>
            <a:tailEnd type="arrow" w="med" len="med"/>
          </a:ln>
          <a:effectLst>
            <a:outerShdw dist="20000" dir="5400000" rotWithShape="0">
              <a:srgbClr val="808080">
                <a:alpha val="37999"/>
              </a:srgbClr>
            </a:outerShdw>
          </a:effectLst>
        </p:spPr>
      </p:cxnSp>
      <p:sp>
        <p:nvSpPr>
          <p:cNvPr id="6160" name="TextBox 77"/>
          <p:cNvSpPr txBox="1">
            <a:spLocks noChangeArrowheads="1"/>
          </p:cNvSpPr>
          <p:nvPr/>
        </p:nvSpPr>
        <p:spPr bwMode="auto">
          <a:xfrm>
            <a:off x="4895850" y="2565400"/>
            <a:ext cx="1357313" cy="304800"/>
          </a:xfrm>
          <a:prstGeom prst="rect">
            <a:avLst/>
          </a:prstGeom>
          <a:noFill/>
          <a:ln w="9525">
            <a:noFill/>
            <a:miter lim="800000"/>
            <a:headEnd/>
            <a:tailEnd/>
          </a:ln>
        </p:spPr>
        <p:txBody>
          <a:bodyPr>
            <a:spAutoFit/>
          </a:bodyPr>
          <a:lstStyle/>
          <a:p>
            <a:pPr algn="ctr"/>
            <a:r>
              <a:rPr kumimoji="1" lang="en-US" sz="1400">
                <a:solidFill>
                  <a:srgbClr val="E46C0A"/>
                </a:solidFill>
                <a:latin typeface="Times New Roman" pitchFamily="1" charset="0"/>
                <a:ea typeface="ＭＳ Ｐゴシック" pitchFamily="1" charset="-128"/>
              </a:rPr>
              <a:t>Data</a:t>
            </a:r>
          </a:p>
        </p:txBody>
      </p:sp>
      <p:cxnSp>
        <p:nvCxnSpPr>
          <p:cNvPr id="91" name="Straight Arrow Connector 90"/>
          <p:cNvCxnSpPr>
            <a:cxnSpLocks noChangeShapeType="1"/>
          </p:cNvCxnSpPr>
          <p:nvPr/>
        </p:nvCxnSpPr>
        <p:spPr bwMode="auto">
          <a:xfrm rot="10800000">
            <a:off x="5181600" y="3084513"/>
            <a:ext cx="795338" cy="1587"/>
          </a:xfrm>
          <a:prstGeom prst="straightConnector1">
            <a:avLst/>
          </a:prstGeom>
          <a:noFill/>
          <a:ln w="25400" algn="ctr">
            <a:solidFill>
              <a:srgbClr val="558ED5"/>
            </a:solidFill>
            <a:round/>
            <a:headEnd/>
            <a:tailEnd type="arrow" w="med" len="med"/>
          </a:ln>
          <a:effectLst>
            <a:outerShdw dist="20000" dir="5400000" rotWithShape="0">
              <a:srgbClr val="808080">
                <a:alpha val="37999"/>
              </a:srgbClr>
            </a:outerShdw>
          </a:effectLst>
        </p:spPr>
      </p:cxnSp>
      <p:sp>
        <p:nvSpPr>
          <p:cNvPr id="6162" name="TextBox 91"/>
          <p:cNvSpPr txBox="1">
            <a:spLocks noChangeArrowheads="1"/>
          </p:cNvSpPr>
          <p:nvPr/>
        </p:nvSpPr>
        <p:spPr bwMode="auto">
          <a:xfrm>
            <a:off x="4824413" y="3155950"/>
            <a:ext cx="1571625" cy="730250"/>
          </a:xfrm>
          <a:prstGeom prst="rect">
            <a:avLst/>
          </a:prstGeom>
          <a:noFill/>
          <a:ln w="9525">
            <a:noFill/>
            <a:miter lim="800000"/>
            <a:headEnd/>
            <a:tailEnd/>
          </a:ln>
        </p:spPr>
        <p:txBody>
          <a:bodyPr>
            <a:spAutoFit/>
          </a:bodyPr>
          <a:lstStyle/>
          <a:p>
            <a:pPr algn="ctr"/>
            <a:r>
              <a:rPr kumimoji="1" lang="en-US" sz="1400">
                <a:solidFill>
                  <a:srgbClr val="0070C0"/>
                </a:solidFill>
                <a:latin typeface="Times New Roman" pitchFamily="1" charset="0"/>
                <a:ea typeface="ＭＳ Ｐゴシック" pitchFamily="1" charset="-128"/>
              </a:rPr>
              <a:t>aodEMCal,</a:t>
            </a:r>
          </a:p>
          <a:p>
            <a:pPr algn="ctr"/>
            <a:r>
              <a:rPr kumimoji="1" lang="en-US" sz="1400">
                <a:solidFill>
                  <a:srgbClr val="0070C0"/>
                </a:solidFill>
                <a:latin typeface="Times New Roman" pitchFamily="1" charset="0"/>
                <a:ea typeface="ＭＳ Ｐゴシック" pitchFamily="1" charset="-128"/>
              </a:rPr>
              <a:t> aodPHOS, aodCTS</a:t>
            </a:r>
          </a:p>
        </p:txBody>
      </p:sp>
      <p:sp>
        <p:nvSpPr>
          <p:cNvPr id="6163" name="TextBox 93"/>
          <p:cNvSpPr txBox="1">
            <a:spLocks noChangeArrowheads="1"/>
          </p:cNvSpPr>
          <p:nvPr/>
        </p:nvSpPr>
        <p:spPr bwMode="auto">
          <a:xfrm>
            <a:off x="107950" y="4292600"/>
            <a:ext cx="1571625" cy="730250"/>
          </a:xfrm>
          <a:prstGeom prst="rect">
            <a:avLst/>
          </a:prstGeom>
          <a:noFill/>
          <a:ln w="9525">
            <a:noFill/>
            <a:miter lim="800000"/>
            <a:headEnd/>
            <a:tailEnd/>
          </a:ln>
        </p:spPr>
        <p:txBody>
          <a:bodyPr>
            <a:spAutoFit/>
          </a:bodyPr>
          <a:lstStyle/>
          <a:p>
            <a:pPr algn="ctr"/>
            <a:r>
              <a:rPr kumimoji="1" lang="en-US" sz="1400">
                <a:solidFill>
                  <a:srgbClr val="0070C0"/>
                </a:solidFill>
                <a:latin typeface="Times New Roman" pitchFamily="1" charset="0"/>
                <a:ea typeface="ＭＳ Ｐゴシック" pitchFamily="1" charset="-128"/>
              </a:rPr>
              <a:t>aodEMCal,</a:t>
            </a:r>
          </a:p>
          <a:p>
            <a:pPr algn="ctr"/>
            <a:r>
              <a:rPr kumimoji="1" lang="en-US" sz="1400">
                <a:solidFill>
                  <a:srgbClr val="0070C0"/>
                </a:solidFill>
                <a:latin typeface="Times New Roman" pitchFamily="1" charset="0"/>
                <a:ea typeface="ＭＳ Ｐゴシック" pitchFamily="1" charset="-128"/>
              </a:rPr>
              <a:t> aodPHOS, aodCTS</a:t>
            </a:r>
          </a:p>
        </p:txBody>
      </p:sp>
      <p:cxnSp>
        <p:nvCxnSpPr>
          <p:cNvPr id="96" name="Straight Arrow Connector 95"/>
          <p:cNvCxnSpPr>
            <a:cxnSpLocks noChangeShapeType="1"/>
          </p:cNvCxnSpPr>
          <p:nvPr/>
        </p:nvCxnSpPr>
        <p:spPr bwMode="auto">
          <a:xfrm rot="5400000">
            <a:off x="4554538" y="4803775"/>
            <a:ext cx="569912" cy="1588"/>
          </a:xfrm>
          <a:prstGeom prst="straightConnector1">
            <a:avLst/>
          </a:prstGeom>
          <a:noFill/>
          <a:ln w="25400" algn="ctr">
            <a:solidFill>
              <a:srgbClr val="604A7B"/>
            </a:solidFill>
            <a:round/>
            <a:headEnd/>
            <a:tailEnd type="arrow" w="med" len="med"/>
          </a:ln>
          <a:effectLst>
            <a:outerShdw dist="20000" dir="5400000" rotWithShape="0">
              <a:srgbClr val="808080">
                <a:alpha val="37999"/>
              </a:srgbClr>
            </a:outerShdw>
          </a:effectLst>
        </p:spPr>
      </p:cxnSp>
      <p:cxnSp>
        <p:nvCxnSpPr>
          <p:cNvPr id="61" name="Straight Arrow Connector 60"/>
          <p:cNvCxnSpPr>
            <a:cxnSpLocks noChangeShapeType="1"/>
          </p:cNvCxnSpPr>
          <p:nvPr/>
        </p:nvCxnSpPr>
        <p:spPr bwMode="auto">
          <a:xfrm rot="5400000" flipH="1" flipV="1">
            <a:off x="1384300" y="4651375"/>
            <a:ext cx="571500" cy="0"/>
          </a:xfrm>
          <a:prstGeom prst="straightConnector1">
            <a:avLst/>
          </a:prstGeom>
          <a:noFill/>
          <a:ln w="25400" algn="ctr">
            <a:solidFill>
              <a:srgbClr val="604A7B"/>
            </a:solidFill>
            <a:round/>
            <a:headEnd/>
            <a:tailEnd type="arrow" w="med" len="med"/>
          </a:ln>
          <a:effectLst>
            <a:outerShdw dist="20000" dir="5400000" rotWithShape="0">
              <a:srgbClr val="808080">
                <a:alpha val="37999"/>
              </a:srgbClr>
            </a:outerShdw>
          </a:effectLst>
        </p:spPr>
      </p:cxnSp>
      <p:sp>
        <p:nvSpPr>
          <p:cNvPr id="6167" name="TextBox 61"/>
          <p:cNvSpPr txBox="1">
            <a:spLocks noChangeArrowheads="1"/>
          </p:cNvSpPr>
          <p:nvPr/>
        </p:nvSpPr>
        <p:spPr bwMode="auto">
          <a:xfrm>
            <a:off x="1814513" y="4508500"/>
            <a:ext cx="1690687" cy="304800"/>
          </a:xfrm>
          <a:prstGeom prst="rect">
            <a:avLst/>
          </a:prstGeom>
          <a:noFill/>
          <a:ln w="9525">
            <a:noFill/>
            <a:miter lim="800000"/>
            <a:headEnd/>
            <a:tailEnd/>
          </a:ln>
        </p:spPr>
        <p:txBody>
          <a:bodyPr>
            <a:spAutoFit/>
          </a:bodyPr>
          <a:lstStyle/>
          <a:p>
            <a:pPr algn="ctr"/>
            <a:r>
              <a:rPr kumimoji="1" lang="en-US" sz="1400">
                <a:solidFill>
                  <a:srgbClr val="604A7B"/>
                </a:solidFill>
                <a:latin typeface="Times New Roman" pitchFamily="1" charset="0"/>
                <a:ea typeface="ＭＳ Ｐゴシック" pitchFamily="1" charset="-128"/>
              </a:rPr>
              <a:t>aodPWG4Particle</a:t>
            </a:r>
          </a:p>
        </p:txBody>
      </p:sp>
      <p:sp>
        <p:nvSpPr>
          <p:cNvPr id="6168" name="Rectangle 5"/>
          <p:cNvSpPr>
            <a:spLocks noChangeArrowheads="1"/>
          </p:cNvSpPr>
          <p:nvPr/>
        </p:nvSpPr>
        <p:spPr bwMode="auto">
          <a:xfrm>
            <a:off x="698500" y="5156200"/>
            <a:ext cx="1763713" cy="638175"/>
          </a:xfrm>
          <a:prstGeom prst="rect">
            <a:avLst/>
          </a:prstGeom>
          <a:solidFill>
            <a:srgbClr val="C00000"/>
          </a:solidFill>
          <a:ln w="9525">
            <a:solidFill>
              <a:schemeClr val="tx1"/>
            </a:solidFill>
            <a:miter lim="800000"/>
            <a:headEnd/>
            <a:tailEnd/>
          </a:ln>
        </p:spPr>
        <p:txBody>
          <a:bodyPr wrap="none" anchor="ctr"/>
          <a:lstStyle/>
          <a:p>
            <a:pPr algn="ctr"/>
            <a:r>
              <a:rPr lang="en-US" sz="1400" b="1">
                <a:latin typeface="Calibri" pitchFamily="34" charset="0"/>
                <a:ea typeface="ＭＳ Ｐゴシック" pitchFamily="1" charset="-128"/>
              </a:rPr>
              <a:t>AliAnaPhoton</a:t>
            </a:r>
          </a:p>
          <a:p>
            <a:pPr algn="ctr"/>
            <a:r>
              <a:rPr lang="en-US" sz="900" b="1">
                <a:solidFill>
                  <a:srgbClr val="DDDDDD"/>
                </a:solidFill>
                <a:latin typeface="Calibri" pitchFamily="34" charset="0"/>
                <a:ea typeface="ＭＳ Ｐゴシック" pitchFamily="1" charset="-128"/>
              </a:rPr>
              <a:t>derives from AliAnaBaseClass</a:t>
            </a:r>
          </a:p>
        </p:txBody>
      </p:sp>
      <p:cxnSp>
        <p:nvCxnSpPr>
          <p:cNvPr id="6169" name="AutoShape 8"/>
          <p:cNvCxnSpPr>
            <a:cxnSpLocks noChangeShapeType="1"/>
            <a:stCxn id="6168" idx="0"/>
            <a:endCxn id="6148" idx="2"/>
          </p:cNvCxnSpPr>
          <p:nvPr/>
        </p:nvCxnSpPr>
        <p:spPr bwMode="auto">
          <a:xfrm rot="-5400000">
            <a:off x="1786732" y="3007518"/>
            <a:ext cx="1943100" cy="2354263"/>
          </a:xfrm>
          <a:prstGeom prst="bentConnector3">
            <a:avLst>
              <a:gd name="adj1" fmla="val 50000"/>
            </a:avLst>
          </a:prstGeom>
          <a:noFill/>
          <a:ln w="9525">
            <a:solidFill>
              <a:schemeClr val="tx1"/>
            </a:solidFill>
            <a:miter lim="800000"/>
            <a:headEnd/>
            <a:tailEnd type="triangle" w="med" len="med"/>
          </a:ln>
        </p:spPr>
      </p:cxnSp>
      <p:cxnSp>
        <p:nvCxnSpPr>
          <p:cNvPr id="89" name="Straight Arrow Connector 88"/>
          <p:cNvCxnSpPr>
            <a:cxnSpLocks noChangeShapeType="1"/>
          </p:cNvCxnSpPr>
          <p:nvPr/>
        </p:nvCxnSpPr>
        <p:spPr bwMode="auto">
          <a:xfrm>
            <a:off x="4116388" y="4149725"/>
            <a:ext cx="722312" cy="0"/>
          </a:xfrm>
          <a:prstGeom prst="straightConnector1">
            <a:avLst/>
          </a:prstGeom>
          <a:noFill/>
          <a:ln w="25400" algn="ctr">
            <a:solidFill>
              <a:srgbClr val="558ED5"/>
            </a:solidFill>
            <a:round/>
            <a:headEnd/>
            <a:tailEnd type="arrow" w="med" len="med"/>
          </a:ln>
          <a:effectLst>
            <a:outerShdw dist="20000" dir="5400000" rotWithShape="0">
              <a:srgbClr val="808080">
                <a:alpha val="37999"/>
              </a:srgbClr>
            </a:outerShdw>
          </a:effectLst>
        </p:spPr>
      </p:cxnSp>
      <p:cxnSp>
        <p:nvCxnSpPr>
          <p:cNvPr id="3" name="Straight Arrow Connector 88"/>
          <p:cNvCxnSpPr>
            <a:cxnSpLocks noChangeShapeType="1"/>
          </p:cNvCxnSpPr>
          <p:nvPr/>
        </p:nvCxnSpPr>
        <p:spPr bwMode="auto">
          <a:xfrm>
            <a:off x="4692650" y="4508500"/>
            <a:ext cx="1588" cy="576263"/>
          </a:xfrm>
          <a:prstGeom prst="straightConnector1">
            <a:avLst/>
          </a:prstGeom>
          <a:noFill/>
          <a:ln w="25400" algn="ctr">
            <a:solidFill>
              <a:srgbClr val="558ED5"/>
            </a:solidFill>
            <a:round/>
            <a:headEnd/>
            <a:tailEnd type="arrow" w="med" len="med"/>
          </a:ln>
          <a:effectLst>
            <a:outerShdw dist="20000" dir="5400000" rotWithShape="0">
              <a:srgbClr val="808080">
                <a:alpha val="37999"/>
              </a:srgbClr>
            </a:outerShdw>
          </a:effectLst>
        </p:spPr>
      </p:cxnSp>
      <p:sp>
        <p:nvSpPr>
          <p:cNvPr id="6174" name="TextBox 106"/>
          <p:cNvSpPr txBox="1">
            <a:spLocks noChangeArrowheads="1"/>
          </p:cNvSpPr>
          <p:nvPr/>
        </p:nvSpPr>
        <p:spPr bwMode="auto">
          <a:xfrm>
            <a:off x="0" y="2420938"/>
            <a:ext cx="2197100" cy="1552575"/>
          </a:xfrm>
          <a:prstGeom prst="rect">
            <a:avLst/>
          </a:prstGeom>
          <a:solidFill>
            <a:srgbClr val="7CF0F6"/>
          </a:solidFill>
          <a:ln w="9525">
            <a:noFill/>
            <a:miter lim="800000"/>
            <a:headEnd/>
            <a:tailEnd/>
          </a:ln>
        </p:spPr>
        <p:txBody>
          <a:bodyPr>
            <a:spAutoFit/>
          </a:bodyPr>
          <a:lstStyle/>
          <a:p>
            <a:pPr algn="ctr"/>
            <a:r>
              <a:rPr kumimoji="1" lang="en-US" sz="1200" b="1">
                <a:latin typeface="Calibri" pitchFamily="34" charset="0"/>
              </a:rPr>
              <a:t>AliAODPWG4ParticleCorrelation</a:t>
            </a:r>
            <a:r>
              <a:rPr kumimoji="1" lang="en-US" sz="1200" b="1">
                <a:solidFill>
                  <a:srgbClr val="215968"/>
                </a:solidFill>
                <a:latin typeface="Calibri" pitchFamily="34" charset="0"/>
                <a:ea typeface="ＭＳ Ｐゴシック" pitchFamily="1" charset="-128"/>
              </a:rPr>
              <a:t> </a:t>
            </a:r>
          </a:p>
          <a:p>
            <a:pPr algn="ctr"/>
            <a:r>
              <a:rPr kumimoji="1" lang="en-US" sz="1200" b="1">
                <a:latin typeface="Calibri" pitchFamily="34" charset="0"/>
              </a:rPr>
              <a:t>AliAODPWG4Particle</a:t>
            </a:r>
            <a:endParaRPr kumimoji="1" lang="en-US" sz="1200" b="1">
              <a:solidFill>
                <a:srgbClr val="215968"/>
              </a:solidFill>
              <a:latin typeface="Calibri" pitchFamily="34" charset="0"/>
            </a:endParaRPr>
          </a:p>
          <a:p>
            <a:pPr algn="ctr"/>
            <a:endParaRPr kumimoji="1" lang="en-US" sz="1200" b="1">
              <a:solidFill>
                <a:srgbClr val="215968"/>
              </a:solidFill>
              <a:latin typeface="Calibri" pitchFamily="34" charset="0"/>
              <a:ea typeface="ＭＳ Ｐゴシック" pitchFamily="1" charset="-128"/>
            </a:endParaRPr>
          </a:p>
          <a:p>
            <a:pPr algn="ctr"/>
            <a:r>
              <a:rPr kumimoji="1" lang="en-US" sz="1200" b="1">
                <a:solidFill>
                  <a:srgbClr val="215968"/>
                </a:solidFill>
                <a:latin typeface="Calibri" pitchFamily="34" charset="0"/>
                <a:ea typeface="ＭＳ Ｐゴシック" pitchFamily="1" charset="-128"/>
              </a:rPr>
              <a:t>and/or</a:t>
            </a:r>
          </a:p>
          <a:p>
            <a:pPr algn="ctr"/>
            <a:r>
              <a:rPr kumimoji="1" lang="en-US" sz="1200" b="1">
                <a:solidFill>
                  <a:srgbClr val="215968"/>
                </a:solidFill>
                <a:latin typeface="Calibri" pitchFamily="34" charset="0"/>
                <a:ea typeface="ＭＳ Ｐゴシック" pitchFamily="1" charset="-128"/>
              </a:rPr>
              <a:t>AliAODCaloClusters</a:t>
            </a:r>
          </a:p>
          <a:p>
            <a:pPr algn="ctr"/>
            <a:r>
              <a:rPr kumimoji="1" lang="en-US" sz="1200" b="1">
                <a:solidFill>
                  <a:srgbClr val="215968"/>
                </a:solidFill>
                <a:latin typeface="Calibri" pitchFamily="34" charset="0"/>
                <a:ea typeface="ＭＳ Ｐゴシック" pitchFamily="1" charset="-128"/>
              </a:rPr>
              <a:t>and/or</a:t>
            </a:r>
          </a:p>
          <a:p>
            <a:pPr algn="ctr"/>
            <a:r>
              <a:rPr kumimoji="1" lang="en-US" sz="1200" b="1">
                <a:solidFill>
                  <a:srgbClr val="215968"/>
                </a:solidFill>
                <a:latin typeface="Calibri" pitchFamily="34" charset="0"/>
                <a:ea typeface="ＭＳ Ｐゴシック" pitchFamily="1" charset="-128"/>
              </a:rPr>
              <a:t>Histograms</a:t>
            </a:r>
          </a:p>
        </p:txBody>
      </p:sp>
      <p:cxnSp>
        <p:nvCxnSpPr>
          <p:cNvPr id="4" name="Straight Arrow Connector 90"/>
          <p:cNvCxnSpPr>
            <a:cxnSpLocks noChangeShapeType="1"/>
          </p:cNvCxnSpPr>
          <p:nvPr/>
        </p:nvCxnSpPr>
        <p:spPr bwMode="auto">
          <a:xfrm flipH="1">
            <a:off x="2268538" y="2997200"/>
            <a:ext cx="503237" cy="0"/>
          </a:xfrm>
          <a:prstGeom prst="straightConnector1">
            <a:avLst/>
          </a:prstGeom>
          <a:noFill/>
          <a:ln w="25400" algn="ctr">
            <a:solidFill>
              <a:srgbClr val="FF0000"/>
            </a:solidFill>
            <a:round/>
            <a:headEnd/>
            <a:tailEnd type="arrow" w="med" len="med"/>
          </a:ln>
          <a:effectLst>
            <a:outerShdw dist="20000" dir="5400000" rotWithShape="0">
              <a:srgbClr val="808080">
                <a:alpha val="37999"/>
              </a:srgbClr>
            </a:outerShdw>
          </a:effectLst>
        </p:spPr>
      </p:cxnSp>
      <p:cxnSp>
        <p:nvCxnSpPr>
          <p:cNvPr id="5" name="Straight Arrow Connector 88"/>
          <p:cNvCxnSpPr>
            <a:cxnSpLocks noChangeShapeType="1"/>
          </p:cNvCxnSpPr>
          <p:nvPr/>
        </p:nvCxnSpPr>
        <p:spPr bwMode="auto">
          <a:xfrm>
            <a:off x="1525588" y="4437063"/>
            <a:ext cx="1587" cy="576262"/>
          </a:xfrm>
          <a:prstGeom prst="straightConnector1">
            <a:avLst/>
          </a:prstGeom>
          <a:noFill/>
          <a:ln w="25400" algn="ctr">
            <a:solidFill>
              <a:srgbClr val="558ED5"/>
            </a:solidFill>
            <a:round/>
            <a:headEnd/>
            <a:tailEnd type="arrow" w="med" len="med"/>
          </a:ln>
          <a:effectLst>
            <a:outerShdw dist="20000" dir="5400000" rotWithShape="0">
              <a:srgbClr val="808080">
                <a:alpha val="37999"/>
              </a:srgbClr>
            </a:outerShdw>
          </a:effectLst>
        </p:spPr>
      </p:cxnSp>
      <p:sp>
        <p:nvSpPr>
          <p:cNvPr id="6177" name="Rectangle 35"/>
          <p:cNvSpPr>
            <a:spLocks noChangeArrowheads="1"/>
          </p:cNvSpPr>
          <p:nvPr/>
        </p:nvSpPr>
        <p:spPr bwMode="auto">
          <a:xfrm rot="5400000">
            <a:off x="7611269" y="2507456"/>
            <a:ext cx="2339975" cy="366713"/>
          </a:xfrm>
          <a:prstGeom prst="rect">
            <a:avLst/>
          </a:prstGeom>
          <a:noFill/>
          <a:ln w="9525">
            <a:noFill/>
            <a:miter lim="800000"/>
            <a:headEnd/>
            <a:tailEnd/>
          </a:ln>
        </p:spPr>
        <p:txBody>
          <a:bodyPr>
            <a:spAutoFit/>
          </a:bodyPr>
          <a:lstStyle/>
          <a:p>
            <a:r>
              <a:rPr lang="fr-FR">
                <a:latin typeface="Calibri" pitchFamily="34" charset="0"/>
              </a:rPr>
              <a:t>PWG4PartCorrBase</a:t>
            </a:r>
          </a:p>
        </p:txBody>
      </p:sp>
      <p:sp>
        <p:nvSpPr>
          <p:cNvPr id="6178" name="Rectangle 37"/>
          <p:cNvSpPr>
            <a:spLocks noChangeArrowheads="1"/>
          </p:cNvSpPr>
          <p:nvPr/>
        </p:nvSpPr>
        <p:spPr bwMode="auto">
          <a:xfrm>
            <a:off x="279400" y="1985963"/>
            <a:ext cx="1016000" cy="376237"/>
          </a:xfrm>
          <a:prstGeom prst="rect">
            <a:avLst/>
          </a:prstGeom>
          <a:noFill/>
          <a:ln w="9525">
            <a:solidFill>
              <a:schemeClr val="tx1"/>
            </a:solidFill>
            <a:miter lim="800000"/>
            <a:headEnd/>
            <a:tailEnd/>
          </a:ln>
        </p:spPr>
        <p:txBody>
          <a:bodyPr>
            <a:spAutoFit/>
          </a:bodyPr>
          <a:lstStyle/>
          <a:p>
            <a:r>
              <a:rPr kumimoji="1" lang="en-US" b="1">
                <a:latin typeface="Calibri" pitchFamily="34" charset="0"/>
              </a:rPr>
              <a:t>Output</a:t>
            </a:r>
          </a:p>
        </p:txBody>
      </p:sp>
      <p:sp>
        <p:nvSpPr>
          <p:cNvPr id="6179" name="Rectangle 40"/>
          <p:cNvSpPr>
            <a:spLocks noChangeArrowheads="1"/>
          </p:cNvSpPr>
          <p:nvPr/>
        </p:nvSpPr>
        <p:spPr bwMode="auto">
          <a:xfrm>
            <a:off x="0" y="1341438"/>
            <a:ext cx="8532813" cy="2735262"/>
          </a:xfrm>
          <a:prstGeom prst="rect">
            <a:avLst/>
          </a:prstGeom>
          <a:solidFill>
            <a:srgbClr val="EFAFBA">
              <a:alpha val="30196"/>
            </a:srgbClr>
          </a:solidFill>
          <a:ln w="9525">
            <a:solidFill>
              <a:schemeClr val="tx1"/>
            </a:solidFill>
            <a:miter lim="800000"/>
            <a:headEnd/>
            <a:tailEnd/>
          </a:ln>
        </p:spPr>
        <p:txBody>
          <a:bodyPr wrap="none" anchor="ctr"/>
          <a:lstStyle/>
          <a:p>
            <a:endParaRPr lang="en-US">
              <a:latin typeface="Calibri" pitchFamily="34" charset="0"/>
            </a:endParaRPr>
          </a:p>
        </p:txBody>
      </p:sp>
      <p:sp>
        <p:nvSpPr>
          <p:cNvPr id="6180" name="Rectangle 41"/>
          <p:cNvSpPr>
            <a:spLocks noChangeArrowheads="1"/>
          </p:cNvSpPr>
          <p:nvPr/>
        </p:nvSpPr>
        <p:spPr bwMode="auto">
          <a:xfrm rot="5400000">
            <a:off x="7711282" y="5055393"/>
            <a:ext cx="2139950" cy="366713"/>
          </a:xfrm>
          <a:prstGeom prst="rect">
            <a:avLst/>
          </a:prstGeom>
          <a:noFill/>
          <a:ln w="9525">
            <a:noFill/>
            <a:miter lim="800000"/>
            <a:headEnd/>
            <a:tailEnd/>
          </a:ln>
        </p:spPr>
        <p:txBody>
          <a:bodyPr wrap="none">
            <a:spAutoFit/>
          </a:bodyPr>
          <a:lstStyle/>
          <a:p>
            <a:r>
              <a:rPr lang="fr-FR">
                <a:latin typeface="Calibri" pitchFamily="34" charset="0"/>
              </a:rPr>
              <a:t>PWG4PartCorrDep</a:t>
            </a:r>
          </a:p>
        </p:txBody>
      </p:sp>
      <p:sp>
        <p:nvSpPr>
          <p:cNvPr id="6181" name="Rectangle 42"/>
          <p:cNvSpPr>
            <a:spLocks noChangeArrowheads="1"/>
          </p:cNvSpPr>
          <p:nvPr/>
        </p:nvSpPr>
        <p:spPr bwMode="auto">
          <a:xfrm>
            <a:off x="0" y="4038600"/>
            <a:ext cx="8532813" cy="2087563"/>
          </a:xfrm>
          <a:prstGeom prst="rect">
            <a:avLst/>
          </a:prstGeom>
          <a:solidFill>
            <a:srgbClr val="ECEDB1">
              <a:alpha val="16862"/>
            </a:srgbClr>
          </a:solidFill>
          <a:ln w="9525">
            <a:solidFill>
              <a:schemeClr val="tx1"/>
            </a:solidFill>
            <a:miter lim="800000"/>
            <a:headEnd/>
            <a:tailEnd/>
          </a:ln>
        </p:spPr>
        <p:txBody>
          <a:bodyPr wrap="none" anchor="ctr"/>
          <a:lstStyle/>
          <a:p>
            <a:endParaRPr lang="en-US">
              <a:latin typeface="Calibri" pitchFamily="34" charset="0"/>
            </a:endParaRPr>
          </a:p>
        </p:txBody>
      </p:sp>
      <p:sp>
        <p:nvSpPr>
          <p:cNvPr id="39" name="Дата 38"/>
          <p:cNvSpPr>
            <a:spLocks noGrp="1"/>
          </p:cNvSpPr>
          <p:nvPr>
            <p:ph type="dt" sz="quarter" idx="10"/>
          </p:nvPr>
        </p:nvSpPr>
        <p:spPr/>
        <p:txBody>
          <a:bodyPr/>
          <a:lstStyle/>
          <a:p>
            <a:pPr>
              <a:defRPr/>
            </a:pPr>
            <a:r>
              <a:rPr lang="ru-RU" smtClean="0"/>
              <a:t>19.05.2009</a:t>
            </a:r>
            <a:endParaRPr lang="ru-RU"/>
          </a:p>
        </p:txBody>
      </p:sp>
      <p:sp>
        <p:nvSpPr>
          <p:cNvPr id="40" name="Номер слайда 39"/>
          <p:cNvSpPr>
            <a:spLocks noGrp="1"/>
          </p:cNvSpPr>
          <p:nvPr>
            <p:ph type="sldNum" sz="quarter" idx="12"/>
          </p:nvPr>
        </p:nvSpPr>
        <p:spPr/>
        <p:txBody>
          <a:bodyPr/>
          <a:lstStyle/>
          <a:p>
            <a:pPr>
              <a:defRPr/>
            </a:pPr>
            <a:fld id="{EEC060B7-F3AA-4654-ACBF-55E1E6682CC7}" type="slidenum">
              <a:rPr lang="ru-RU"/>
              <a:pPr>
                <a:defRPr/>
              </a:pPr>
              <a:t>10</a:t>
            </a:fld>
            <a:endParaRPr lang="ru-RU"/>
          </a:p>
        </p:txBody>
      </p:sp>
      <p:cxnSp>
        <p:nvCxnSpPr>
          <p:cNvPr id="6184" name="AutoShape 8"/>
          <p:cNvCxnSpPr>
            <a:cxnSpLocks noChangeShapeType="1"/>
          </p:cNvCxnSpPr>
          <p:nvPr/>
        </p:nvCxnSpPr>
        <p:spPr bwMode="auto">
          <a:xfrm rot="5400000" flipH="1">
            <a:off x="3896518" y="3266282"/>
            <a:ext cx="1960563" cy="1828800"/>
          </a:xfrm>
          <a:prstGeom prst="bentConnector3">
            <a:avLst>
              <a:gd name="adj1" fmla="val 49958"/>
            </a:avLst>
          </a:prstGeom>
          <a:noFill/>
          <a:ln w="9525">
            <a:solidFill>
              <a:schemeClr val="tx1"/>
            </a:solidFill>
            <a:miter lim="800000"/>
            <a:headEnd/>
            <a:tailEnd type="triangle" w="med" len="med"/>
          </a:ln>
        </p:spPr>
      </p:cxnSp>
      <p:sp>
        <p:nvSpPr>
          <p:cNvPr id="6185" name="Rectangle 37"/>
          <p:cNvSpPr>
            <a:spLocks noChangeArrowheads="1"/>
          </p:cNvSpPr>
          <p:nvPr/>
        </p:nvSpPr>
        <p:spPr bwMode="auto">
          <a:xfrm>
            <a:off x="7010400" y="2133600"/>
            <a:ext cx="762000" cy="376238"/>
          </a:xfrm>
          <a:prstGeom prst="rect">
            <a:avLst/>
          </a:prstGeom>
          <a:noFill/>
          <a:ln w="9525">
            <a:solidFill>
              <a:schemeClr val="tx1"/>
            </a:solidFill>
            <a:miter lim="800000"/>
            <a:headEnd/>
            <a:tailEnd/>
          </a:ln>
        </p:spPr>
        <p:txBody>
          <a:bodyPr>
            <a:spAutoFit/>
          </a:bodyPr>
          <a:lstStyle/>
          <a:p>
            <a:r>
              <a:rPr kumimoji="1" lang="en-US" b="1">
                <a:latin typeface="Calibri" pitchFamily="34" charset="0"/>
              </a:rPr>
              <a:t>Input</a:t>
            </a:r>
          </a:p>
        </p:txBody>
      </p:sp>
      <p:sp>
        <p:nvSpPr>
          <p:cNvPr id="36" name="Нижний колонтитул 35"/>
          <p:cNvSpPr>
            <a:spLocks noGrp="1"/>
          </p:cNvSpPr>
          <p:nvPr>
            <p:ph type="ftr" sz="quarter" idx="11"/>
          </p:nvPr>
        </p:nvSpPr>
        <p:spPr/>
        <p:txBody>
          <a:bodyPr/>
          <a:lstStyle/>
          <a:p>
            <a:r>
              <a:rPr lang="en-US" smtClean="0"/>
              <a:t>pi0 in PHOS/EMCAL</a:t>
            </a: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179388" y="274638"/>
            <a:ext cx="8507412" cy="1143000"/>
          </a:xfrm>
          <a:prstGeom prst="rect">
            <a:avLst/>
          </a:prstGeom>
          <a:noFill/>
          <a:ln w="9525">
            <a:noFill/>
            <a:miter lim="800000"/>
            <a:headEnd/>
            <a:tailEnd/>
          </a:ln>
        </p:spPr>
        <p:txBody>
          <a:bodyPr anchor="ctr"/>
          <a:lstStyle/>
          <a:p>
            <a:pPr algn="ctr"/>
            <a:r>
              <a:rPr lang="en-US" sz="3600" dirty="0">
                <a:solidFill>
                  <a:schemeClr val="accent6">
                    <a:lumMod val="75000"/>
                  </a:schemeClr>
                </a:solidFill>
                <a:latin typeface="Calibri" pitchFamily="34" charset="0"/>
              </a:rPr>
              <a:t>AliAnaPi0 Class</a:t>
            </a:r>
            <a:endParaRPr lang="fr-FR" sz="3600" i="1" dirty="0">
              <a:solidFill>
                <a:schemeClr val="accent6">
                  <a:lumMod val="75000"/>
                </a:schemeClr>
              </a:solidFill>
              <a:latin typeface="Calibri" pitchFamily="34" charset="0"/>
            </a:endParaRPr>
          </a:p>
        </p:txBody>
      </p:sp>
      <p:sp>
        <p:nvSpPr>
          <p:cNvPr id="7171" name="Rectangle 6"/>
          <p:cNvSpPr>
            <a:spLocks noChangeArrowheads="1"/>
          </p:cNvSpPr>
          <p:nvPr/>
        </p:nvSpPr>
        <p:spPr bwMode="auto">
          <a:xfrm>
            <a:off x="457200" y="1600200"/>
            <a:ext cx="8229600" cy="28368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dirty="0" smtClean="0">
                <a:latin typeface="Calibri" pitchFamily="34" charset="0"/>
              </a:rPr>
              <a:t>Analyze </a:t>
            </a:r>
            <a:r>
              <a:rPr lang="en-US" sz="2400" dirty="0">
                <a:latin typeface="Calibri" pitchFamily="34" charset="0"/>
              </a:rPr>
              <a:t>ESD and AOD</a:t>
            </a:r>
          </a:p>
          <a:p>
            <a:pPr marL="742950" lvl="1" indent="-285750">
              <a:lnSpc>
                <a:spcPct val="80000"/>
              </a:lnSpc>
              <a:spcBef>
                <a:spcPct val="20000"/>
              </a:spcBef>
              <a:buFontTx/>
              <a:buChar char="–"/>
            </a:pPr>
            <a:r>
              <a:rPr lang="en-US" dirty="0">
                <a:latin typeface="Calibri" pitchFamily="34" charset="0"/>
              </a:rPr>
              <a:t>Extraction of 2</a:t>
            </a:r>
            <a:r>
              <a:rPr lang="en-US" dirty="0">
                <a:latin typeface="Symbol" pitchFamily="1" charset="2"/>
              </a:rPr>
              <a:t>g</a:t>
            </a:r>
            <a:r>
              <a:rPr lang="en-US" dirty="0">
                <a:latin typeface="Calibri" pitchFamily="34" charset="0"/>
              </a:rPr>
              <a:t> inv mass spectrum, Real and Mixed</a:t>
            </a:r>
          </a:p>
          <a:p>
            <a:pPr marL="742950" lvl="1" indent="-285750">
              <a:lnSpc>
                <a:spcPct val="80000"/>
              </a:lnSpc>
              <a:spcBef>
                <a:spcPct val="20000"/>
              </a:spcBef>
              <a:buFontTx/>
              <a:buChar char="–"/>
            </a:pPr>
            <a:r>
              <a:rPr lang="en-US" dirty="0" smtClean="0">
                <a:latin typeface="Calibri" pitchFamily="34" charset="0"/>
              </a:rPr>
              <a:t>Invariant mass is filled in 3D histogram (</a:t>
            </a:r>
            <a:r>
              <a:rPr lang="en-US" dirty="0" err="1" smtClean="0">
                <a:latin typeface="Calibri" pitchFamily="34" charset="0"/>
              </a:rPr>
              <a:t>p</a:t>
            </a:r>
            <a:r>
              <a:rPr lang="en-US" baseline="-25000" dirty="0" err="1" smtClean="0">
                <a:latin typeface="Calibri" pitchFamily="34" charset="0"/>
              </a:rPr>
              <a:t>T</a:t>
            </a:r>
            <a:r>
              <a:rPr lang="en-US" dirty="0" smtClean="0">
                <a:latin typeface="Calibri" pitchFamily="34" charset="0"/>
              </a:rPr>
              <a:t>, asymmetry, mass)</a:t>
            </a:r>
          </a:p>
          <a:p>
            <a:pPr marL="742950" lvl="1" indent="-285750">
              <a:lnSpc>
                <a:spcPct val="80000"/>
              </a:lnSpc>
              <a:spcBef>
                <a:spcPct val="20000"/>
              </a:spcBef>
              <a:buFontTx/>
              <a:buChar char="–"/>
            </a:pPr>
            <a:r>
              <a:rPr lang="en-US" dirty="0" smtClean="0">
                <a:latin typeface="Calibri" pitchFamily="34" charset="0"/>
              </a:rPr>
              <a:t>In </a:t>
            </a:r>
            <a:r>
              <a:rPr lang="en-US" dirty="0">
                <a:latin typeface="Calibri" pitchFamily="34" charset="0"/>
              </a:rPr>
              <a:t>one pass it should be able to</a:t>
            </a:r>
          </a:p>
          <a:p>
            <a:pPr marL="1143000" lvl="2" indent="-228600">
              <a:lnSpc>
                <a:spcPct val="80000"/>
              </a:lnSpc>
              <a:spcBef>
                <a:spcPct val="20000"/>
              </a:spcBef>
              <a:buFontTx/>
              <a:buChar char="•"/>
            </a:pPr>
            <a:r>
              <a:rPr lang="en-US" dirty="0">
                <a:latin typeface="Calibri" pitchFamily="34" charset="0"/>
              </a:rPr>
              <a:t>Evaluate centrality dependence</a:t>
            </a:r>
          </a:p>
          <a:p>
            <a:pPr marL="1143000" lvl="2" indent="-228600">
              <a:lnSpc>
                <a:spcPct val="80000"/>
              </a:lnSpc>
              <a:spcBef>
                <a:spcPct val="20000"/>
              </a:spcBef>
              <a:buFontTx/>
              <a:buChar char="•"/>
            </a:pPr>
            <a:r>
              <a:rPr lang="en-US" dirty="0">
                <a:latin typeface="Calibri" pitchFamily="34" charset="0"/>
              </a:rPr>
              <a:t>Evaluate PID dependence</a:t>
            </a:r>
          </a:p>
          <a:p>
            <a:pPr marL="1143000" lvl="2" indent="-228600">
              <a:lnSpc>
                <a:spcPct val="80000"/>
              </a:lnSpc>
              <a:spcBef>
                <a:spcPct val="20000"/>
              </a:spcBef>
              <a:buFontTx/>
              <a:buChar char="•"/>
            </a:pPr>
            <a:r>
              <a:rPr lang="en-US" dirty="0">
                <a:latin typeface="Calibri" pitchFamily="34" charset="0"/>
              </a:rPr>
              <a:t>Evaluate dependence on distance to bad modules</a:t>
            </a:r>
          </a:p>
          <a:p>
            <a:pPr marL="1143000" lvl="2" indent="-228600">
              <a:lnSpc>
                <a:spcPct val="80000"/>
              </a:lnSpc>
              <a:spcBef>
                <a:spcPct val="20000"/>
              </a:spcBef>
              <a:buFontTx/>
              <a:buChar char="•"/>
            </a:pPr>
            <a:r>
              <a:rPr lang="en-US" dirty="0">
                <a:latin typeface="Calibri" pitchFamily="34" charset="0"/>
              </a:rPr>
              <a:t>Evaluate dependence on asymmetry cut</a:t>
            </a:r>
          </a:p>
          <a:p>
            <a:pPr marL="742950" lvl="1" indent="-285750">
              <a:lnSpc>
                <a:spcPct val="80000"/>
              </a:lnSpc>
              <a:spcBef>
                <a:spcPct val="20000"/>
              </a:spcBef>
              <a:buFontTx/>
              <a:buChar char="–"/>
            </a:pPr>
            <a:r>
              <a:rPr lang="en-US" dirty="0">
                <a:latin typeface="Calibri" pitchFamily="34" charset="0"/>
              </a:rPr>
              <a:t>Produce as flat Re/Mi ratio around peak as possible</a:t>
            </a:r>
            <a:endParaRPr lang="ru-RU" dirty="0">
              <a:latin typeface="Calibri" pitchFamily="34" charset="0"/>
            </a:endParaRPr>
          </a:p>
        </p:txBody>
      </p:sp>
      <p:sp>
        <p:nvSpPr>
          <p:cNvPr id="5" name="Дата 4"/>
          <p:cNvSpPr>
            <a:spLocks noGrp="1"/>
          </p:cNvSpPr>
          <p:nvPr>
            <p:ph type="dt" sz="quarter" idx="10"/>
          </p:nvPr>
        </p:nvSpPr>
        <p:spPr/>
        <p:txBody>
          <a:bodyPr/>
          <a:lstStyle/>
          <a:p>
            <a:pPr>
              <a:defRPr/>
            </a:pPr>
            <a:r>
              <a:rPr lang="ru-RU" smtClean="0"/>
              <a:t>19.05.2009</a:t>
            </a:r>
            <a:endParaRPr lang="ru-RU"/>
          </a:p>
        </p:txBody>
      </p:sp>
      <p:sp>
        <p:nvSpPr>
          <p:cNvPr id="6" name="Номер слайда 5"/>
          <p:cNvSpPr>
            <a:spLocks noGrp="1"/>
          </p:cNvSpPr>
          <p:nvPr>
            <p:ph type="sldNum" sz="quarter" idx="12"/>
          </p:nvPr>
        </p:nvSpPr>
        <p:spPr/>
        <p:txBody>
          <a:bodyPr/>
          <a:lstStyle/>
          <a:p>
            <a:pPr>
              <a:defRPr/>
            </a:pPr>
            <a:fld id="{19A522B6-639B-4C5E-A068-77B396686B2F}" type="slidenum">
              <a:rPr lang="ru-RU"/>
              <a:pPr>
                <a:defRPr/>
              </a:pPr>
              <a:t>11</a:t>
            </a:fld>
            <a:endParaRPr lang="ru-RU"/>
          </a:p>
        </p:txBody>
      </p:sp>
      <p:sp>
        <p:nvSpPr>
          <p:cNvPr id="7" name="Нижний колонтитул 6"/>
          <p:cNvSpPr>
            <a:spLocks noGrp="1"/>
          </p:cNvSpPr>
          <p:nvPr>
            <p:ph type="ftr" sz="quarter" idx="11"/>
          </p:nvPr>
        </p:nvSpPr>
        <p:spPr/>
        <p:txBody>
          <a:bodyPr/>
          <a:lstStyle/>
          <a:p>
            <a:r>
              <a:rPr lang="en-US" smtClean="0"/>
              <a:t>pi0 in PHOS/EMCAL</a:t>
            </a: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7200" y="71438"/>
            <a:ext cx="8229600" cy="654050"/>
          </a:xfrm>
          <a:ln w="38100">
            <a:noFill/>
          </a:ln>
        </p:spPr>
        <p:txBody>
          <a:bodyPr>
            <a:normAutofit fontScale="90000"/>
          </a:bodyPr>
          <a:lstStyle/>
          <a:p>
            <a:pPr eaLnBrk="1" hangingPunct="1"/>
            <a:r>
              <a:rPr lang="en-US" dirty="0" smtClean="0">
                <a:solidFill>
                  <a:schemeClr val="accent6">
                    <a:lumMod val="75000"/>
                  </a:schemeClr>
                </a:solidFill>
              </a:rPr>
              <a:t>Invariant mass</a:t>
            </a:r>
            <a:endParaRPr lang="ru-RU" dirty="0" smtClean="0">
              <a:solidFill>
                <a:schemeClr val="accent6">
                  <a:lumMod val="75000"/>
                </a:schemeClr>
              </a:solidFill>
            </a:endParaRPr>
          </a:p>
        </p:txBody>
      </p:sp>
      <p:pic>
        <p:nvPicPr>
          <p:cNvPr id="7171" name="Рисунок 2" descr="InvMass_pp.gif"/>
          <p:cNvPicPr>
            <a:picLocks noChangeAspect="1"/>
          </p:cNvPicPr>
          <p:nvPr/>
        </p:nvPicPr>
        <p:blipFill>
          <a:blip r:embed="rId2"/>
          <a:srcRect/>
          <a:stretch>
            <a:fillRect/>
          </a:stretch>
        </p:blipFill>
        <p:spPr bwMode="auto">
          <a:xfrm>
            <a:off x="214313" y="785813"/>
            <a:ext cx="5832475" cy="5627687"/>
          </a:xfrm>
          <a:prstGeom prst="rect">
            <a:avLst/>
          </a:prstGeom>
          <a:noFill/>
          <a:ln w="9525">
            <a:noFill/>
            <a:miter lim="800000"/>
            <a:headEnd/>
            <a:tailEnd/>
          </a:ln>
        </p:spPr>
      </p:pic>
      <p:sp>
        <p:nvSpPr>
          <p:cNvPr id="7172" name="TextBox 3"/>
          <p:cNvSpPr txBox="1">
            <a:spLocks noChangeArrowheads="1"/>
          </p:cNvSpPr>
          <p:nvPr/>
        </p:nvSpPr>
        <p:spPr bwMode="auto">
          <a:xfrm>
            <a:off x="6357951" y="2005604"/>
            <a:ext cx="2786081" cy="923330"/>
          </a:xfrm>
          <a:prstGeom prst="rect">
            <a:avLst/>
          </a:prstGeom>
          <a:noFill/>
          <a:ln w="9525">
            <a:noFill/>
            <a:miter lim="800000"/>
            <a:headEnd/>
            <a:tailEnd/>
          </a:ln>
        </p:spPr>
        <p:txBody>
          <a:bodyPr wrap="square">
            <a:spAutoFit/>
          </a:bodyPr>
          <a:lstStyle/>
          <a:p>
            <a:r>
              <a:rPr lang="en-US" dirty="0" smtClean="0">
                <a:latin typeface="Calibri" pitchFamily="34" charset="0"/>
              </a:rPr>
              <a:t>4M pp </a:t>
            </a:r>
            <a:r>
              <a:rPr lang="en-US" dirty="0" err="1" smtClean="0">
                <a:latin typeface="Calibri" pitchFamily="34" charset="0"/>
              </a:rPr>
              <a:t>min.bias</a:t>
            </a:r>
            <a:r>
              <a:rPr lang="en-US" dirty="0" smtClean="0">
                <a:latin typeface="Calibri" pitchFamily="34" charset="0"/>
              </a:rPr>
              <a:t> events in PHOS</a:t>
            </a:r>
          </a:p>
          <a:p>
            <a:r>
              <a:rPr lang="en-US" dirty="0" smtClean="0">
                <a:latin typeface="Calibri" pitchFamily="34" charset="0"/>
              </a:rPr>
              <a:t>Fit </a:t>
            </a:r>
            <a:r>
              <a:rPr lang="en-US" dirty="0">
                <a:latin typeface="Calibri" pitchFamily="34" charset="0"/>
              </a:rPr>
              <a:t>by gaus+pol1</a:t>
            </a:r>
            <a:endParaRPr lang="ru-RU" dirty="0">
              <a:latin typeface="Calibri" pitchFamily="34" charset="0"/>
            </a:endParaRPr>
          </a:p>
        </p:txBody>
      </p:sp>
      <p:sp>
        <p:nvSpPr>
          <p:cNvPr id="5" name="Дата 4"/>
          <p:cNvSpPr>
            <a:spLocks noGrp="1"/>
          </p:cNvSpPr>
          <p:nvPr>
            <p:ph type="dt" sz="quarter" idx="10"/>
          </p:nvPr>
        </p:nvSpPr>
        <p:spPr/>
        <p:txBody>
          <a:bodyPr/>
          <a:lstStyle/>
          <a:p>
            <a:pPr>
              <a:defRPr/>
            </a:pPr>
            <a:r>
              <a:rPr lang="ru-RU" smtClean="0"/>
              <a:t>19.05.2009</a:t>
            </a:r>
            <a:endParaRPr lang="ru-RU"/>
          </a:p>
        </p:txBody>
      </p:sp>
      <p:sp>
        <p:nvSpPr>
          <p:cNvPr id="6" name="Номер слайда 5"/>
          <p:cNvSpPr>
            <a:spLocks noGrp="1"/>
          </p:cNvSpPr>
          <p:nvPr>
            <p:ph type="sldNum" sz="quarter" idx="12"/>
          </p:nvPr>
        </p:nvSpPr>
        <p:spPr/>
        <p:txBody>
          <a:bodyPr/>
          <a:lstStyle/>
          <a:p>
            <a:pPr>
              <a:defRPr/>
            </a:pPr>
            <a:fld id="{B30D21AE-E04B-4B87-A969-234AC599F255}" type="slidenum">
              <a:rPr lang="ru-RU"/>
              <a:pPr>
                <a:defRPr/>
              </a:pPr>
              <a:t>12</a:t>
            </a:fld>
            <a:endParaRPr lang="ru-RU"/>
          </a:p>
        </p:txBody>
      </p:sp>
      <p:sp>
        <p:nvSpPr>
          <p:cNvPr id="7" name="Нижний колонтитул 6"/>
          <p:cNvSpPr>
            <a:spLocks noGrp="1"/>
          </p:cNvSpPr>
          <p:nvPr>
            <p:ph type="ftr" sz="quarter" idx="11"/>
          </p:nvPr>
        </p:nvSpPr>
        <p:spPr/>
        <p:txBody>
          <a:bodyPr/>
          <a:lstStyle/>
          <a:p>
            <a:pPr>
              <a:defRPr/>
            </a:pPr>
            <a:r>
              <a:rPr lang="en-US" smtClean="0"/>
              <a:t>pi0 in PHOS/EMCAL</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131763"/>
            <a:ext cx="8229600" cy="725487"/>
          </a:xfrm>
          <a:ln w="38100">
            <a:noFill/>
          </a:ln>
        </p:spPr>
        <p:txBody>
          <a:bodyPr/>
          <a:lstStyle/>
          <a:p>
            <a:pPr eaLnBrk="1" hangingPunct="1"/>
            <a:r>
              <a:rPr lang="en-US" sz="3600" dirty="0" smtClean="0">
                <a:solidFill>
                  <a:schemeClr val="accent6">
                    <a:lumMod val="75000"/>
                  </a:schemeClr>
                </a:solidFill>
              </a:rPr>
              <a:t>Raw </a:t>
            </a:r>
            <a:r>
              <a:rPr lang="en-US" sz="3600" dirty="0" smtClean="0">
                <a:solidFill>
                  <a:schemeClr val="accent6">
                    <a:lumMod val="75000"/>
                  </a:schemeClr>
                </a:solidFill>
                <a:sym typeface="Symbol" pitchFamily="18" charset="2"/>
              </a:rPr>
              <a:t></a:t>
            </a:r>
            <a:r>
              <a:rPr lang="en-US" sz="3600" baseline="30000" dirty="0" smtClean="0">
                <a:solidFill>
                  <a:schemeClr val="accent6">
                    <a:lumMod val="75000"/>
                  </a:schemeClr>
                </a:solidFill>
              </a:rPr>
              <a:t>0</a:t>
            </a:r>
            <a:r>
              <a:rPr lang="en-US" sz="3600" dirty="0" smtClean="0">
                <a:solidFill>
                  <a:schemeClr val="accent6">
                    <a:lumMod val="75000"/>
                  </a:schemeClr>
                </a:solidFill>
              </a:rPr>
              <a:t> spectrum and S/B ratio</a:t>
            </a:r>
            <a:endParaRPr lang="ru-RU" sz="3600" dirty="0" smtClean="0">
              <a:solidFill>
                <a:schemeClr val="accent6">
                  <a:lumMod val="75000"/>
                </a:schemeClr>
              </a:solidFill>
            </a:endParaRPr>
          </a:p>
        </p:txBody>
      </p:sp>
      <p:pic>
        <p:nvPicPr>
          <p:cNvPr id="8195" name="Рисунок 2" descr="SBratio.gif"/>
          <p:cNvPicPr>
            <a:picLocks noChangeAspect="1"/>
          </p:cNvPicPr>
          <p:nvPr/>
        </p:nvPicPr>
        <p:blipFill>
          <a:blip r:embed="rId2"/>
          <a:srcRect/>
          <a:stretch>
            <a:fillRect/>
          </a:stretch>
        </p:blipFill>
        <p:spPr bwMode="auto">
          <a:xfrm>
            <a:off x="4606925" y="1571625"/>
            <a:ext cx="4537075" cy="4329113"/>
          </a:xfrm>
          <a:prstGeom prst="rect">
            <a:avLst/>
          </a:prstGeom>
          <a:noFill/>
          <a:ln w="9525">
            <a:noFill/>
            <a:miter lim="800000"/>
            <a:headEnd/>
            <a:tailEnd/>
          </a:ln>
        </p:spPr>
      </p:pic>
      <p:pic>
        <p:nvPicPr>
          <p:cNvPr id="8196" name="Рисунок 3" descr="nPi0rec.gif"/>
          <p:cNvPicPr>
            <a:picLocks noChangeAspect="1"/>
          </p:cNvPicPr>
          <p:nvPr/>
        </p:nvPicPr>
        <p:blipFill>
          <a:blip r:embed="rId3"/>
          <a:srcRect/>
          <a:stretch>
            <a:fillRect/>
          </a:stretch>
        </p:blipFill>
        <p:spPr bwMode="auto">
          <a:xfrm>
            <a:off x="0" y="1571625"/>
            <a:ext cx="4537075" cy="4329113"/>
          </a:xfrm>
          <a:prstGeom prst="rect">
            <a:avLst/>
          </a:prstGeom>
          <a:noFill/>
          <a:ln w="9525">
            <a:noFill/>
            <a:miter lim="800000"/>
            <a:headEnd/>
            <a:tailEnd/>
          </a:ln>
        </p:spPr>
      </p:pic>
      <p:sp>
        <p:nvSpPr>
          <p:cNvPr id="5" name="Дата 4"/>
          <p:cNvSpPr>
            <a:spLocks noGrp="1"/>
          </p:cNvSpPr>
          <p:nvPr>
            <p:ph type="dt" sz="quarter" idx="10"/>
          </p:nvPr>
        </p:nvSpPr>
        <p:spPr/>
        <p:txBody>
          <a:bodyPr/>
          <a:lstStyle/>
          <a:p>
            <a:pPr>
              <a:defRPr/>
            </a:pPr>
            <a:r>
              <a:rPr lang="ru-RU" smtClean="0"/>
              <a:t>19.05.2009</a:t>
            </a:r>
            <a:endParaRPr lang="ru-RU"/>
          </a:p>
        </p:txBody>
      </p:sp>
      <p:sp>
        <p:nvSpPr>
          <p:cNvPr id="6" name="Номер слайда 5"/>
          <p:cNvSpPr>
            <a:spLocks noGrp="1"/>
          </p:cNvSpPr>
          <p:nvPr>
            <p:ph type="sldNum" sz="quarter" idx="12"/>
          </p:nvPr>
        </p:nvSpPr>
        <p:spPr/>
        <p:txBody>
          <a:bodyPr/>
          <a:lstStyle/>
          <a:p>
            <a:pPr>
              <a:defRPr/>
            </a:pPr>
            <a:fld id="{14BC139B-98EC-4ADD-BD83-8DA87487023B}" type="slidenum">
              <a:rPr lang="ru-RU"/>
              <a:pPr>
                <a:defRPr/>
              </a:pPr>
              <a:t>13</a:t>
            </a:fld>
            <a:endParaRPr lang="ru-RU"/>
          </a:p>
        </p:txBody>
      </p:sp>
      <p:sp>
        <p:nvSpPr>
          <p:cNvPr id="7" name="Нижний колонтитул 6"/>
          <p:cNvSpPr>
            <a:spLocks noGrp="1"/>
          </p:cNvSpPr>
          <p:nvPr>
            <p:ph type="ftr" sz="quarter" idx="11"/>
          </p:nvPr>
        </p:nvSpPr>
        <p:spPr/>
        <p:txBody>
          <a:bodyPr/>
          <a:lstStyle/>
          <a:p>
            <a:pPr>
              <a:defRPr/>
            </a:pPr>
            <a:r>
              <a:rPr lang="en-US" smtClean="0"/>
              <a:t>pi0 in PHOS/EMCAL</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57200" y="274638"/>
            <a:ext cx="8229600" cy="1011222"/>
          </a:xfrm>
        </p:spPr>
        <p:txBody>
          <a:bodyPr>
            <a:noAutofit/>
          </a:bodyPr>
          <a:lstStyle/>
          <a:p>
            <a:r>
              <a:rPr lang="en-US" sz="3200" dirty="0" smtClean="0">
                <a:solidFill>
                  <a:schemeClr val="accent3">
                    <a:lumMod val="50000"/>
                  </a:schemeClr>
                </a:solidFill>
              </a:rPr>
              <a:t>Acceptance parameterization </a:t>
            </a:r>
            <a:br>
              <a:rPr lang="en-US" sz="3200" dirty="0" smtClean="0">
                <a:solidFill>
                  <a:schemeClr val="accent3">
                    <a:lumMod val="50000"/>
                  </a:schemeClr>
                </a:solidFill>
              </a:rPr>
            </a:br>
            <a:r>
              <a:rPr lang="en-US" sz="3200" dirty="0" smtClean="0">
                <a:solidFill>
                  <a:schemeClr val="accent3">
                    <a:lumMod val="50000"/>
                  </a:schemeClr>
                </a:solidFill>
              </a:rPr>
              <a:t>for 3 PHOS modules</a:t>
            </a:r>
          </a:p>
        </p:txBody>
      </p:sp>
      <p:sp>
        <p:nvSpPr>
          <p:cNvPr id="3076" name="Date Placeholder 2"/>
          <p:cNvSpPr>
            <a:spLocks noGrp="1"/>
          </p:cNvSpPr>
          <p:nvPr>
            <p:ph type="dt" sz="quarter" idx="10"/>
          </p:nvPr>
        </p:nvSpPr>
        <p:spPr/>
        <p:txBody>
          <a:bodyPr/>
          <a:lstStyle/>
          <a:p>
            <a:r>
              <a:rPr lang="ru-RU" smtClean="0"/>
              <a:t>19.05.2009</a:t>
            </a:r>
            <a:endParaRPr lang="en-US" smtClean="0"/>
          </a:p>
        </p:txBody>
      </p:sp>
      <p:sp>
        <p:nvSpPr>
          <p:cNvPr id="3077" name="Footer Placeholder 3"/>
          <p:cNvSpPr>
            <a:spLocks noGrp="1"/>
          </p:cNvSpPr>
          <p:nvPr>
            <p:ph type="ftr" sz="quarter" idx="11"/>
          </p:nvPr>
        </p:nvSpPr>
        <p:spPr/>
        <p:txBody>
          <a:bodyPr/>
          <a:lstStyle/>
          <a:p>
            <a:r>
              <a:rPr lang="en-US" smtClean="0"/>
              <a:t>pi0 in PHOS/EMCAL</a:t>
            </a:r>
            <a:endParaRPr lang="en-US" smtClean="0"/>
          </a:p>
        </p:txBody>
      </p:sp>
      <p:sp>
        <p:nvSpPr>
          <p:cNvPr id="5" name="Slide Number Placeholder 4"/>
          <p:cNvSpPr>
            <a:spLocks noGrp="1"/>
          </p:cNvSpPr>
          <p:nvPr>
            <p:ph type="sldNum" sz="quarter" idx="12"/>
          </p:nvPr>
        </p:nvSpPr>
        <p:spPr/>
        <p:txBody>
          <a:bodyPr/>
          <a:lstStyle/>
          <a:p>
            <a:pPr>
              <a:defRPr/>
            </a:pPr>
            <a:fld id="{866F0D4B-6073-4489-87AC-49255E66B60A}" type="slidenum">
              <a:rPr lang="en-US" smtClean="0"/>
              <a:pPr>
                <a:defRPr/>
              </a:pPr>
              <a:t>14</a:t>
            </a:fld>
            <a:endParaRPr lang="en-US"/>
          </a:p>
        </p:txBody>
      </p:sp>
      <p:pic>
        <p:nvPicPr>
          <p:cNvPr id="3079" name="Picture 5" descr="acceptance.gif"/>
          <p:cNvPicPr>
            <a:picLocks noChangeAspect="1"/>
          </p:cNvPicPr>
          <p:nvPr/>
        </p:nvPicPr>
        <p:blipFill>
          <a:blip r:embed="rId3" cstate="print"/>
          <a:srcRect/>
          <a:stretch>
            <a:fillRect/>
          </a:stretch>
        </p:blipFill>
        <p:spPr bwMode="auto">
          <a:xfrm>
            <a:off x="0" y="2071678"/>
            <a:ext cx="4324350" cy="4152900"/>
          </a:xfrm>
          <a:prstGeom prst="rect">
            <a:avLst/>
          </a:prstGeom>
          <a:noFill/>
          <a:ln w="9525">
            <a:noFill/>
            <a:miter lim="800000"/>
            <a:headEnd/>
            <a:tailEnd/>
          </a:ln>
        </p:spPr>
      </p:pic>
      <p:graphicFrame>
        <p:nvGraphicFramePr>
          <p:cNvPr id="3074" name="Object 2"/>
          <p:cNvGraphicFramePr>
            <a:graphicFrameLocks noChangeAspect="1"/>
          </p:cNvGraphicFramePr>
          <p:nvPr/>
        </p:nvGraphicFramePr>
        <p:xfrm>
          <a:off x="4214810" y="3071810"/>
          <a:ext cx="4760912" cy="990600"/>
        </p:xfrm>
        <a:graphic>
          <a:graphicData uri="http://schemas.openxmlformats.org/presentationml/2006/ole">
            <p:oleObj spid="_x0000_s2050" name="Equation" r:id="rId4" imgW="2197080" imgH="457200" progId="Equation.3">
              <p:embed/>
            </p:oleObj>
          </a:graphicData>
        </a:graphic>
      </p:graphicFrame>
      <p:graphicFrame>
        <p:nvGraphicFramePr>
          <p:cNvPr id="8" name="Table 7"/>
          <p:cNvGraphicFramePr>
            <a:graphicFrameLocks noGrp="1"/>
          </p:cNvGraphicFramePr>
          <p:nvPr/>
        </p:nvGraphicFramePr>
        <p:xfrm>
          <a:off x="4191000" y="4201494"/>
          <a:ext cx="4876800" cy="1584960"/>
        </p:xfrm>
        <a:graphic>
          <a:graphicData uri="http://schemas.openxmlformats.org/drawingml/2006/table">
            <a:tbl>
              <a:tblPr firstRow="1" bandRow="1">
                <a:tableStyleId>{5C22544A-7EE6-4342-B048-85BDC9FD1C3A}</a:tableStyleId>
              </a:tblPr>
              <a:tblGrid>
                <a:gridCol w="533400"/>
                <a:gridCol w="1066800"/>
                <a:gridCol w="1325880"/>
                <a:gridCol w="975360"/>
                <a:gridCol w="975360"/>
              </a:tblGrid>
              <a:tr h="370840">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a</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b</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c</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sym typeface="Symbol"/>
                        </a:rPr>
                        <a:t></a:t>
                      </a:r>
                      <a:r>
                        <a:rPr lang="en-US" sz="2000" baseline="30000" dirty="0" smtClean="0">
                          <a:sym typeface="Symbol"/>
                        </a:rPr>
                        <a:t>0</a:t>
                      </a:r>
                      <a:endParaRPr lang="en-US" sz="20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0.032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1.1</a:t>
                      </a:r>
                      <a:r>
                        <a:rPr lang="en-US" sz="2000" dirty="0" smtClean="0">
                          <a:sym typeface="Symbol"/>
                        </a:rPr>
                        <a:t></a:t>
                      </a:r>
                      <a:r>
                        <a:rPr lang="en-US" sz="2000" dirty="0" smtClean="0"/>
                        <a:t>10</a:t>
                      </a:r>
                      <a:r>
                        <a:rPr lang="en-US" sz="2000" baseline="30000" dirty="0" smtClean="0"/>
                        <a:t>-4</a:t>
                      </a:r>
                      <a:endParaRPr lang="en-US" sz="20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0.355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2.51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sym typeface="Symbol"/>
                        </a:rPr>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0.033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9.1</a:t>
                      </a:r>
                      <a:r>
                        <a:rPr lang="en-US" sz="2000" dirty="0" smtClean="0">
                          <a:sym typeface="Symbol"/>
                        </a:rPr>
                        <a:t></a:t>
                      </a:r>
                      <a:r>
                        <a:rPr lang="en-US" sz="2000" dirty="0" smtClean="0"/>
                        <a:t>10</a:t>
                      </a:r>
                      <a:r>
                        <a:rPr lang="en-US" sz="2000" baseline="30000" dirty="0" smtClean="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1.33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8.10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dirty="0" smtClean="0">
                          <a:sym typeface="Symbol"/>
                        </a:rPr>
                        <a:t></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0.183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a:t>
                      </a:r>
                      <a:r>
                        <a:rPr lang="en-US" sz="2000" dirty="0" smtClean="0">
                          <a:sym typeface="Symbol"/>
                        </a:rPr>
                        <a:t></a:t>
                      </a:r>
                      <a:r>
                        <a:rPr lang="en-US" sz="2000" dirty="0" smtClean="0"/>
                        <a:t>10</a:t>
                      </a:r>
                      <a:r>
                        <a:rPr lang="en-US" sz="2000" baseline="30000" dirty="0" smtClean="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2.37</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1" name="Группа 10"/>
          <p:cNvGrpSpPr/>
          <p:nvPr/>
        </p:nvGrpSpPr>
        <p:grpSpPr>
          <a:xfrm>
            <a:off x="214282" y="1428736"/>
            <a:ext cx="8770970" cy="825500"/>
            <a:chOff x="214282" y="1428736"/>
            <a:chExt cx="8770970" cy="825500"/>
          </a:xfrm>
        </p:grpSpPr>
        <p:sp>
          <p:nvSpPr>
            <p:cNvPr id="9" name="TextBox 8"/>
            <p:cNvSpPr txBox="1">
              <a:spLocks noChangeArrowheads="1"/>
            </p:cNvSpPr>
            <p:nvPr/>
          </p:nvSpPr>
          <p:spPr bwMode="auto">
            <a:xfrm>
              <a:off x="214282" y="1643050"/>
              <a:ext cx="4643470" cy="369332"/>
            </a:xfrm>
            <a:prstGeom prst="rect">
              <a:avLst/>
            </a:prstGeom>
            <a:noFill/>
            <a:ln w="9525">
              <a:noFill/>
              <a:miter lim="800000"/>
              <a:headEnd/>
              <a:tailEnd/>
            </a:ln>
          </p:spPr>
          <p:txBody>
            <a:bodyPr wrap="square">
              <a:spAutoFit/>
            </a:bodyPr>
            <a:lstStyle/>
            <a:p>
              <a:pPr algn="ctr"/>
              <a:r>
                <a:rPr lang="en-US" dirty="0"/>
                <a:t>Acceptance is normalized per |y|&lt;0.5, </a:t>
              </a:r>
              <a:r>
                <a:rPr lang="en-US" dirty="0">
                  <a:sym typeface="Symbol" pitchFamily="18" charset="2"/>
                </a:rPr>
                <a:t>=2</a:t>
              </a:r>
              <a:r>
                <a:rPr lang="en-US" dirty="0" smtClean="0">
                  <a:sym typeface="Symbol" pitchFamily="18" charset="2"/>
                </a:rPr>
                <a:t>:</a:t>
              </a:r>
              <a:endParaRPr lang="en-US" dirty="0"/>
            </a:p>
          </p:txBody>
        </p:sp>
        <p:graphicFrame>
          <p:nvGraphicFramePr>
            <p:cNvPr id="10" name="Object 2"/>
            <p:cNvGraphicFramePr>
              <a:graphicFrameLocks noChangeAspect="1"/>
            </p:cNvGraphicFramePr>
            <p:nvPr/>
          </p:nvGraphicFramePr>
          <p:xfrm>
            <a:off x="4929190" y="1428736"/>
            <a:ext cx="4056062" cy="825500"/>
          </p:xfrm>
          <a:graphic>
            <a:graphicData uri="http://schemas.openxmlformats.org/presentationml/2006/ole">
              <p:oleObj spid="_x0000_s2051" name="Equation" r:id="rId5" imgW="2184120" imgH="444240" progId="Equation.3">
                <p:embed/>
              </p:oleObj>
            </a:graphicData>
          </a:graphic>
        </p:graphicFrame>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quarter" idx="10"/>
          </p:nvPr>
        </p:nvSpPr>
        <p:spPr/>
        <p:txBody>
          <a:bodyPr/>
          <a:lstStyle/>
          <a:p>
            <a:r>
              <a:rPr lang="ru-RU" smtClean="0"/>
              <a:t>19.05.2009</a:t>
            </a:r>
            <a:endParaRPr lang="en-US" smtClean="0"/>
          </a:p>
        </p:txBody>
      </p:sp>
      <p:sp>
        <p:nvSpPr>
          <p:cNvPr id="4100" name="Footer Placeholder 4"/>
          <p:cNvSpPr>
            <a:spLocks noGrp="1"/>
          </p:cNvSpPr>
          <p:nvPr>
            <p:ph type="ftr" sz="quarter" idx="11"/>
          </p:nvPr>
        </p:nvSpPr>
        <p:spPr/>
        <p:txBody>
          <a:bodyPr/>
          <a:lstStyle/>
          <a:p>
            <a:r>
              <a:rPr lang="en-US" smtClean="0"/>
              <a:t>pi0 in PHOS/EMCAL</a:t>
            </a:r>
            <a:endParaRPr lang="en-US" smtClean="0"/>
          </a:p>
        </p:txBody>
      </p:sp>
      <p:sp>
        <p:nvSpPr>
          <p:cNvPr id="7" name="Slide Number Placeholder 5"/>
          <p:cNvSpPr>
            <a:spLocks noGrp="1"/>
          </p:cNvSpPr>
          <p:nvPr>
            <p:ph type="sldNum" sz="quarter" idx="12"/>
          </p:nvPr>
        </p:nvSpPr>
        <p:spPr/>
        <p:txBody>
          <a:bodyPr/>
          <a:lstStyle/>
          <a:p>
            <a:pPr>
              <a:defRPr/>
            </a:pPr>
            <a:fld id="{CCC54389-DF79-4B77-84EE-39434AFBC5D5}" type="slidenum">
              <a:rPr lang="en-US"/>
              <a:pPr>
                <a:defRPr/>
              </a:pPr>
              <a:t>15</a:t>
            </a:fld>
            <a:endParaRPr lang="en-US"/>
          </a:p>
        </p:txBody>
      </p:sp>
      <p:sp>
        <p:nvSpPr>
          <p:cNvPr id="2" name="Title 1"/>
          <p:cNvSpPr>
            <a:spLocks noGrp="1"/>
          </p:cNvSpPr>
          <p:nvPr>
            <p:ph type="title"/>
          </p:nvPr>
        </p:nvSpPr>
        <p:spPr/>
        <p:txBody>
          <a:bodyPr>
            <a:normAutofit fontScale="90000"/>
          </a:bodyPr>
          <a:lstStyle/>
          <a:p>
            <a:pPr eaLnBrk="1" hangingPunct="1">
              <a:defRPr/>
            </a:pPr>
            <a:r>
              <a:rPr lang="en-US" sz="3600" dirty="0" smtClean="0">
                <a:solidFill>
                  <a:schemeClr val="accent3">
                    <a:lumMod val="50000"/>
                  </a:schemeClr>
                </a:solidFill>
              </a:rPr>
              <a:t>Reconstruction efficiency </a:t>
            </a:r>
            <a:r>
              <a:rPr lang="en-US" sz="3600" dirty="0" smtClean="0">
                <a:solidFill>
                  <a:schemeClr val="accent3">
                    <a:lumMod val="50000"/>
                  </a:schemeClr>
                </a:solidFill>
                <a:sym typeface="Symbol" pitchFamily="18" charset="2"/>
              </a:rPr>
              <a:t></a:t>
            </a:r>
            <a:r>
              <a:rPr lang="en-US" sz="3600" dirty="0" smtClean="0">
                <a:solidFill>
                  <a:schemeClr val="accent3">
                    <a:lumMod val="50000"/>
                  </a:schemeClr>
                </a:solidFill>
                <a:sym typeface="Symbol" pitchFamily="18" charset="2"/>
              </a:rPr>
              <a:t/>
            </a:r>
            <a:br>
              <a:rPr lang="en-US" sz="3600" dirty="0" smtClean="0">
                <a:solidFill>
                  <a:schemeClr val="accent3">
                    <a:lumMod val="50000"/>
                  </a:schemeClr>
                </a:solidFill>
                <a:sym typeface="Symbol" pitchFamily="18" charset="2"/>
              </a:rPr>
            </a:br>
            <a:r>
              <a:rPr lang="en-US" sz="3600" dirty="0" smtClean="0">
                <a:solidFill>
                  <a:schemeClr val="accent3">
                    <a:lumMod val="50000"/>
                  </a:schemeClr>
                </a:solidFill>
              </a:rPr>
              <a:t>conversion probability</a:t>
            </a:r>
          </a:p>
        </p:txBody>
      </p:sp>
      <p:pic>
        <p:nvPicPr>
          <p:cNvPr id="4103" name="Content Placeholder 6" descr="RecEff.eps"/>
          <p:cNvPicPr>
            <a:picLocks noChangeAspect="1"/>
          </p:cNvPicPr>
          <p:nvPr/>
        </p:nvPicPr>
        <p:blipFill>
          <a:blip r:embed="rId3" cstate="print"/>
          <a:srcRect/>
          <a:stretch>
            <a:fillRect/>
          </a:stretch>
        </p:blipFill>
        <p:spPr bwMode="auto">
          <a:xfrm>
            <a:off x="1981200" y="2057400"/>
            <a:ext cx="5334000" cy="3586163"/>
          </a:xfrm>
          <a:prstGeom prst="rect">
            <a:avLst/>
          </a:prstGeom>
          <a:noFill/>
          <a:ln w="9525">
            <a:noFill/>
            <a:miter lim="800000"/>
            <a:headEnd/>
            <a:tailEnd/>
          </a:ln>
        </p:spPr>
      </p:pic>
      <p:graphicFrame>
        <p:nvGraphicFramePr>
          <p:cNvPr id="4098" name="Object 8"/>
          <p:cNvGraphicFramePr>
            <a:graphicFrameLocks noChangeAspect="1"/>
          </p:cNvGraphicFramePr>
          <p:nvPr/>
        </p:nvGraphicFramePr>
        <p:xfrm>
          <a:off x="2822575" y="1295400"/>
          <a:ext cx="3041650" cy="800100"/>
        </p:xfrm>
        <a:graphic>
          <a:graphicData uri="http://schemas.openxmlformats.org/presentationml/2006/ole">
            <p:oleObj spid="_x0000_s3074" name="Equation" r:id="rId4" imgW="1739880" imgH="4572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en-US" dirty="0" smtClean="0">
                <a:solidFill>
                  <a:schemeClr val="accent3">
                    <a:lumMod val="50000"/>
                  </a:schemeClr>
                </a:solidFill>
              </a:rPr>
              <a:t>Spectrum recovery </a:t>
            </a:r>
            <a:r>
              <a:rPr lang="en-US" dirty="0" smtClean="0">
                <a:solidFill>
                  <a:schemeClr val="accent3">
                    <a:lumMod val="50000"/>
                  </a:schemeClr>
                </a:solidFill>
              </a:rPr>
              <a:t>for</a:t>
            </a:r>
            <a:r>
              <a:rPr lang="en-US" dirty="0" smtClean="0">
                <a:solidFill>
                  <a:schemeClr val="accent3">
                    <a:lumMod val="50000"/>
                  </a:schemeClr>
                </a:solidFill>
              </a:rPr>
              <a:t> </a:t>
            </a:r>
            <a:r>
              <a:rPr lang="en-US" dirty="0" smtClean="0">
                <a:solidFill>
                  <a:schemeClr val="accent3">
                    <a:lumMod val="50000"/>
                  </a:schemeClr>
                </a:solidFill>
              </a:rPr>
              <a:t>converted </a:t>
            </a:r>
            <a:r>
              <a:rPr lang="en-US" dirty="0" smtClean="0">
                <a:solidFill>
                  <a:schemeClr val="accent3">
                    <a:lumMod val="50000"/>
                  </a:schemeClr>
                </a:solidFill>
                <a:sym typeface="Symbol"/>
              </a:rPr>
              <a:t></a:t>
            </a:r>
            <a:r>
              <a:rPr lang="en-US" baseline="30000" dirty="0" smtClean="0">
                <a:solidFill>
                  <a:schemeClr val="accent3">
                    <a:lumMod val="50000"/>
                  </a:schemeClr>
                </a:solidFill>
              </a:rPr>
              <a:t>0</a:t>
            </a:r>
            <a:endParaRPr lang="ru-RU" baseline="30000" dirty="0">
              <a:solidFill>
                <a:schemeClr val="accent3">
                  <a:lumMod val="50000"/>
                </a:schemeClr>
              </a:solidFill>
            </a:endParaRPr>
          </a:p>
        </p:txBody>
      </p:sp>
      <p:sp>
        <p:nvSpPr>
          <p:cNvPr id="7" name="Содержимое 6"/>
          <p:cNvSpPr>
            <a:spLocks noGrp="1"/>
          </p:cNvSpPr>
          <p:nvPr>
            <p:ph idx="1"/>
          </p:nvPr>
        </p:nvSpPr>
        <p:spPr>
          <a:xfrm>
            <a:off x="457200" y="1600201"/>
            <a:ext cx="8229600" cy="2471741"/>
          </a:xfrm>
        </p:spPr>
        <p:txBody>
          <a:bodyPr>
            <a:noAutofit/>
          </a:bodyPr>
          <a:lstStyle/>
          <a:p>
            <a:r>
              <a:rPr lang="en-US" sz="2000" dirty="0" smtClean="0"/>
              <a:t>If a photon from </a:t>
            </a:r>
            <a:r>
              <a:rPr lang="en-US" sz="2000" dirty="0" smtClean="0">
                <a:sym typeface="Symbol"/>
              </a:rPr>
              <a:t></a:t>
            </a:r>
            <a:r>
              <a:rPr lang="en-US" sz="2000" baseline="30000" dirty="0" smtClean="0"/>
              <a:t>0 </a:t>
            </a:r>
            <a:r>
              <a:rPr lang="en-US" sz="2000" dirty="0" smtClean="0"/>
              <a:t>decay converts to </a:t>
            </a:r>
            <a:r>
              <a:rPr lang="en-US" sz="2000" dirty="0" err="1" smtClean="0"/>
              <a:t>e</a:t>
            </a:r>
            <a:r>
              <a:rPr lang="en-US" sz="2000" baseline="30000" dirty="0" err="1" smtClean="0"/>
              <a:t>+</a:t>
            </a:r>
            <a:r>
              <a:rPr lang="en-US" sz="2000" dirty="0" err="1" smtClean="0"/>
              <a:t>e</a:t>
            </a:r>
            <a:r>
              <a:rPr lang="en-US" sz="2000" baseline="30000" dirty="0" smtClean="0">
                <a:sym typeface="Symbol"/>
              </a:rPr>
              <a:t></a:t>
            </a:r>
            <a:r>
              <a:rPr lang="en-US" sz="2000" dirty="0" smtClean="0"/>
              <a:t> </a:t>
            </a:r>
            <a:r>
              <a:rPr lang="en-US" sz="2000" dirty="0" smtClean="0">
                <a:solidFill>
                  <a:srgbClr val="C00000"/>
                </a:solidFill>
              </a:rPr>
              <a:t>far</a:t>
            </a:r>
            <a:r>
              <a:rPr lang="en-US" sz="2000" dirty="0" smtClean="0"/>
              <a:t> from a calorimeter, a </a:t>
            </a:r>
            <a:r>
              <a:rPr lang="en-US" sz="2000" dirty="0" smtClean="0">
                <a:sym typeface="Symbol"/>
              </a:rPr>
              <a:t></a:t>
            </a:r>
            <a:r>
              <a:rPr lang="en-US" sz="2000" baseline="30000" dirty="0" smtClean="0"/>
              <a:t>0</a:t>
            </a:r>
            <a:r>
              <a:rPr lang="en-US" sz="2000" dirty="0" smtClean="0"/>
              <a:t> can be detected as 3 clusters, and </a:t>
            </a:r>
            <a:r>
              <a:rPr lang="en-US" sz="2000" dirty="0" smtClean="0">
                <a:sym typeface="Symbol"/>
              </a:rPr>
              <a:t></a:t>
            </a:r>
            <a:r>
              <a:rPr lang="en-US" sz="2000" baseline="30000" dirty="0" smtClean="0"/>
              <a:t>0</a:t>
            </a:r>
            <a:r>
              <a:rPr lang="en-US" sz="2000" dirty="0" smtClean="0"/>
              <a:t> will be lost at invariant mass spectrum.</a:t>
            </a:r>
          </a:p>
          <a:p>
            <a:r>
              <a:rPr lang="en-US" sz="2000" dirty="0" smtClean="0"/>
              <a:t>If a photon from </a:t>
            </a:r>
            <a:r>
              <a:rPr lang="en-US" sz="2000" dirty="0" smtClean="0">
                <a:sym typeface="Symbol"/>
              </a:rPr>
              <a:t></a:t>
            </a:r>
            <a:r>
              <a:rPr lang="en-US" sz="2000" baseline="30000" dirty="0" smtClean="0"/>
              <a:t>0 </a:t>
            </a:r>
            <a:r>
              <a:rPr lang="en-US" sz="2000" dirty="0" smtClean="0"/>
              <a:t>decay converts to </a:t>
            </a:r>
            <a:r>
              <a:rPr lang="en-US" sz="2000" dirty="0" err="1" smtClean="0"/>
              <a:t>e</a:t>
            </a:r>
            <a:r>
              <a:rPr lang="en-US" sz="2000" baseline="30000" dirty="0" err="1" smtClean="0"/>
              <a:t>+</a:t>
            </a:r>
            <a:r>
              <a:rPr lang="en-US" sz="2000" dirty="0" err="1" smtClean="0"/>
              <a:t>e</a:t>
            </a:r>
            <a:r>
              <a:rPr lang="en-US" sz="2000" baseline="30000" dirty="0" smtClean="0">
                <a:sym typeface="Symbol"/>
              </a:rPr>
              <a:t></a:t>
            </a:r>
            <a:r>
              <a:rPr lang="en-US" sz="2000" dirty="0" smtClean="0"/>
              <a:t> </a:t>
            </a:r>
            <a:r>
              <a:rPr lang="en-US" sz="2000" dirty="0" smtClean="0">
                <a:solidFill>
                  <a:srgbClr val="00B050"/>
                </a:solidFill>
              </a:rPr>
              <a:t>close</a:t>
            </a:r>
            <a:r>
              <a:rPr lang="en-US" sz="2000" dirty="0" smtClean="0"/>
              <a:t> to a calorimeter, a </a:t>
            </a:r>
            <a:r>
              <a:rPr lang="en-US" sz="2000" dirty="0" smtClean="0">
                <a:sym typeface="Symbol"/>
              </a:rPr>
              <a:t></a:t>
            </a:r>
            <a:r>
              <a:rPr lang="en-US" sz="2000" baseline="30000" dirty="0" smtClean="0"/>
              <a:t>0</a:t>
            </a:r>
            <a:r>
              <a:rPr lang="en-US" sz="2000" dirty="0" smtClean="0"/>
              <a:t> can be detected as 2 clusters, and </a:t>
            </a:r>
            <a:r>
              <a:rPr lang="en-US" sz="2000" dirty="0" smtClean="0">
                <a:sym typeface="Symbol"/>
              </a:rPr>
              <a:t></a:t>
            </a:r>
            <a:r>
              <a:rPr lang="en-US" sz="2000" baseline="30000" dirty="0" smtClean="0"/>
              <a:t>0</a:t>
            </a:r>
            <a:r>
              <a:rPr lang="en-US" sz="2000" dirty="0" smtClean="0"/>
              <a:t> will not be lost.</a:t>
            </a:r>
          </a:p>
          <a:p>
            <a:r>
              <a:rPr lang="en-US" sz="2000" dirty="0" smtClean="0"/>
              <a:t>If we rely on the material description of central ALICE detectors, a recovery factor due to converted </a:t>
            </a:r>
            <a:r>
              <a:rPr lang="en-US" sz="2000" dirty="0" smtClean="0">
                <a:sym typeface="Symbol"/>
              </a:rPr>
              <a:t></a:t>
            </a:r>
            <a:r>
              <a:rPr lang="en-US" sz="2000" baseline="30000" dirty="0" smtClean="0"/>
              <a:t>0</a:t>
            </a:r>
            <a:r>
              <a:rPr lang="en-US" sz="2000" dirty="0" smtClean="0"/>
              <a:t> can be evaluated in simulations: </a:t>
            </a:r>
          </a:p>
        </p:txBody>
      </p:sp>
      <p:sp>
        <p:nvSpPr>
          <p:cNvPr id="3" name="Дата 2"/>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graphicFrame>
        <p:nvGraphicFramePr>
          <p:cNvPr id="8" name="Объект 7"/>
          <p:cNvGraphicFramePr>
            <a:graphicFrameLocks noChangeAspect="1"/>
          </p:cNvGraphicFramePr>
          <p:nvPr/>
        </p:nvGraphicFramePr>
        <p:xfrm>
          <a:off x="2538118" y="4286256"/>
          <a:ext cx="3605518" cy="928694"/>
        </p:xfrm>
        <a:graphic>
          <a:graphicData uri="http://schemas.openxmlformats.org/presentationml/2006/ole">
            <p:oleObj spid="_x0000_s4098" name="Формула" r:id="rId3" imgW="1676160" imgH="4316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solidFill>
                  <a:srgbClr val="7030A0"/>
                </a:solidFill>
              </a:rPr>
              <a:t>Spectrum correction due to </a:t>
            </a:r>
            <a:r>
              <a:rPr lang="en-US" sz="3600" dirty="0" err="1" smtClean="0">
                <a:solidFill>
                  <a:srgbClr val="7030A0"/>
                </a:solidFill>
              </a:rPr>
              <a:t>p</a:t>
            </a:r>
            <a:r>
              <a:rPr lang="en-US" sz="3600" baseline="-25000" dirty="0" err="1" smtClean="0">
                <a:solidFill>
                  <a:srgbClr val="7030A0"/>
                </a:solidFill>
              </a:rPr>
              <a:t>T</a:t>
            </a:r>
            <a:r>
              <a:rPr lang="en-US" sz="3600" dirty="0" smtClean="0">
                <a:solidFill>
                  <a:srgbClr val="7030A0"/>
                </a:solidFill>
              </a:rPr>
              <a:t> smearing</a:t>
            </a:r>
            <a:endParaRPr lang="ru-RU" sz="3600" dirty="0">
              <a:solidFill>
                <a:srgbClr val="7030A0"/>
              </a:solidFill>
            </a:endParaRPr>
          </a:p>
        </p:txBody>
      </p:sp>
      <p:sp>
        <p:nvSpPr>
          <p:cNvPr id="3" name="Содержимое 2"/>
          <p:cNvSpPr>
            <a:spLocks noGrp="1"/>
          </p:cNvSpPr>
          <p:nvPr>
            <p:ph idx="1"/>
          </p:nvPr>
        </p:nvSpPr>
        <p:spPr>
          <a:xfrm>
            <a:off x="457200" y="1600201"/>
            <a:ext cx="8229600" cy="2114552"/>
          </a:xfrm>
        </p:spPr>
        <p:txBody>
          <a:bodyPr>
            <a:normAutofit/>
          </a:bodyPr>
          <a:lstStyle/>
          <a:p>
            <a:r>
              <a:rPr lang="en-US" sz="2400" dirty="0" smtClean="0">
                <a:sym typeface="Symbol"/>
              </a:rPr>
              <a:t></a:t>
            </a:r>
            <a:r>
              <a:rPr lang="en-US" sz="2400" baseline="30000" dirty="0" smtClean="0"/>
              <a:t>0</a:t>
            </a:r>
            <a:r>
              <a:rPr lang="en-US" sz="2400" dirty="0" smtClean="0"/>
              <a:t> has a finite </a:t>
            </a:r>
            <a:r>
              <a:rPr lang="en-US" sz="2400" dirty="0" err="1" smtClean="0"/>
              <a:t>p</a:t>
            </a:r>
            <a:r>
              <a:rPr lang="en-US" sz="2400" baseline="-25000" dirty="0" err="1" smtClean="0"/>
              <a:t>T</a:t>
            </a:r>
            <a:r>
              <a:rPr lang="en-US" sz="2400" dirty="0" smtClean="0"/>
              <a:t> resolution in a calorimeter </a:t>
            </a:r>
            <a:r>
              <a:rPr lang="en-US" sz="2400" i="1" dirty="0" smtClean="0"/>
              <a:t>K</a:t>
            </a:r>
            <a:r>
              <a:rPr lang="en-US" sz="2400" dirty="0" smtClean="0"/>
              <a:t>(</a:t>
            </a:r>
            <a:r>
              <a:rPr lang="en-US" sz="2400" i="1" dirty="0" err="1" smtClean="0"/>
              <a:t>p</a:t>
            </a:r>
            <a:r>
              <a:rPr lang="en-US" sz="2400" i="1" baseline="-25000" dirty="0" err="1" smtClean="0"/>
              <a:t>T</a:t>
            </a:r>
            <a:r>
              <a:rPr lang="en-US" sz="2400" baseline="30000" dirty="0" err="1" smtClean="0"/>
              <a:t>true</a:t>
            </a:r>
            <a:r>
              <a:rPr lang="en-US" sz="2400" i="1" dirty="0" err="1" smtClean="0"/>
              <a:t>-p</a:t>
            </a:r>
            <a:r>
              <a:rPr lang="en-US" sz="2400" i="1" baseline="-25000" dirty="0" err="1" smtClean="0"/>
              <a:t>T</a:t>
            </a:r>
            <a:r>
              <a:rPr lang="en-US" sz="2400" baseline="30000" dirty="0" err="1" smtClean="0"/>
              <a:t>meas</a:t>
            </a:r>
            <a:r>
              <a:rPr lang="en-US" sz="2400" dirty="0" smtClean="0"/>
              <a:t>)</a:t>
            </a:r>
          </a:p>
          <a:p>
            <a:r>
              <a:rPr lang="en-US" sz="2400" dirty="0" smtClean="0"/>
              <a:t>Measured </a:t>
            </a:r>
            <a:r>
              <a:rPr lang="en-US" sz="2400" dirty="0" err="1" smtClean="0"/>
              <a:t>pT</a:t>
            </a:r>
            <a:r>
              <a:rPr lang="en-US" sz="2400" dirty="0" smtClean="0"/>
              <a:t> spectrum has a steep slope</a:t>
            </a:r>
          </a:p>
          <a:p>
            <a:r>
              <a:rPr lang="en-US" sz="2400" dirty="0" smtClean="0"/>
              <a:t>As a result of a finite </a:t>
            </a:r>
            <a:r>
              <a:rPr lang="en-US" sz="2400" dirty="0" err="1" smtClean="0"/>
              <a:t>p</a:t>
            </a:r>
            <a:r>
              <a:rPr lang="en-US" sz="2400" baseline="-25000" dirty="0" err="1" smtClean="0"/>
              <a:t>T</a:t>
            </a:r>
            <a:r>
              <a:rPr lang="en-US" sz="2400" dirty="0" smtClean="0"/>
              <a:t> and a </a:t>
            </a:r>
            <a:r>
              <a:rPr lang="en-US" sz="2400" dirty="0" err="1" smtClean="0"/>
              <a:t>slopy</a:t>
            </a:r>
            <a:r>
              <a:rPr lang="en-US" sz="2400" dirty="0" smtClean="0"/>
              <a:t> spectrum, a distribution of a measured </a:t>
            </a:r>
            <a:r>
              <a:rPr lang="en-US" sz="2400" dirty="0" err="1" smtClean="0"/>
              <a:t>p</a:t>
            </a:r>
            <a:r>
              <a:rPr lang="en-US" sz="2400" baseline="-25000" dirty="0" err="1" smtClean="0"/>
              <a:t>T</a:t>
            </a:r>
            <a:r>
              <a:rPr lang="en-US" sz="2400" dirty="0" smtClean="0"/>
              <a:t> </a:t>
            </a:r>
            <a:r>
              <a:rPr lang="en-US" sz="2400" i="1" dirty="0" smtClean="0"/>
              <a:t>f’</a:t>
            </a:r>
            <a:r>
              <a:rPr lang="en-US" sz="2400" dirty="0" smtClean="0"/>
              <a:t>(</a:t>
            </a:r>
            <a:r>
              <a:rPr lang="en-US" sz="2400" i="1" dirty="0" err="1" smtClean="0"/>
              <a:t>p</a:t>
            </a:r>
            <a:r>
              <a:rPr lang="en-US" sz="2400" i="1" baseline="-25000" dirty="0" err="1" smtClean="0"/>
              <a:t>T</a:t>
            </a:r>
            <a:r>
              <a:rPr lang="en-US" sz="2400" baseline="30000" dirty="0" err="1" smtClean="0"/>
              <a:t>meas</a:t>
            </a:r>
            <a:r>
              <a:rPr lang="en-US" sz="2400" dirty="0" smtClean="0"/>
              <a:t>)</a:t>
            </a:r>
            <a:r>
              <a:rPr lang="en-US" sz="2400" i="1" dirty="0" smtClean="0"/>
              <a:t> </a:t>
            </a:r>
            <a:r>
              <a:rPr lang="en-US" sz="2400" dirty="0" smtClean="0"/>
              <a:t>is not the same as a distribution of a true </a:t>
            </a:r>
            <a:r>
              <a:rPr lang="en-US" sz="2400" dirty="0" err="1" smtClean="0"/>
              <a:t>p</a:t>
            </a:r>
            <a:r>
              <a:rPr lang="en-US" sz="2400" baseline="-25000" dirty="0" err="1" smtClean="0"/>
              <a:t>T</a:t>
            </a:r>
            <a:r>
              <a:rPr lang="en-US" sz="2400" dirty="0" smtClean="0"/>
              <a:t> </a:t>
            </a:r>
            <a:r>
              <a:rPr lang="en-US" sz="2400" i="1" dirty="0" smtClean="0"/>
              <a:t>f</a:t>
            </a:r>
            <a:r>
              <a:rPr lang="en-US" sz="2400" dirty="0" smtClean="0"/>
              <a:t>(</a:t>
            </a:r>
            <a:r>
              <a:rPr lang="en-US" sz="2400" i="1" dirty="0" err="1" smtClean="0"/>
              <a:t>p</a:t>
            </a:r>
            <a:r>
              <a:rPr lang="en-US" sz="2400" i="1" baseline="-25000" dirty="0" err="1" smtClean="0"/>
              <a:t>T</a:t>
            </a:r>
            <a:r>
              <a:rPr lang="en-US" sz="2400" baseline="30000" dirty="0" err="1" smtClean="0"/>
              <a:t>true</a:t>
            </a:r>
            <a:r>
              <a:rPr lang="en-US" sz="2400" dirty="0" smtClean="0"/>
              <a:t>).</a:t>
            </a:r>
            <a:endParaRPr lang="ru-RU" sz="2400" dirty="0"/>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17</a:t>
            </a:fld>
            <a:endParaRPr lang="ru-RU"/>
          </a:p>
        </p:txBody>
      </p:sp>
      <p:graphicFrame>
        <p:nvGraphicFramePr>
          <p:cNvPr id="7" name="Объект 6"/>
          <p:cNvGraphicFramePr>
            <a:graphicFrameLocks noChangeAspect="1"/>
          </p:cNvGraphicFramePr>
          <p:nvPr/>
        </p:nvGraphicFramePr>
        <p:xfrm>
          <a:off x="2214547" y="3643314"/>
          <a:ext cx="5055178" cy="955705"/>
        </p:xfrm>
        <a:graphic>
          <a:graphicData uri="http://schemas.openxmlformats.org/presentationml/2006/ole">
            <p:oleObj spid="_x0000_s5122" name="Формула" r:id="rId3" imgW="2552400" imgH="482400" progId="Equation.3">
              <p:embed/>
            </p:oleObj>
          </a:graphicData>
        </a:graphic>
      </p:graphicFrame>
      <p:sp>
        <p:nvSpPr>
          <p:cNvPr id="8" name="Содержимое 2"/>
          <p:cNvSpPr txBox="1">
            <a:spLocks/>
          </p:cNvSpPr>
          <p:nvPr/>
        </p:nvSpPr>
        <p:spPr>
          <a:xfrm>
            <a:off x="485804" y="4643446"/>
            <a:ext cx="8229600" cy="1714512"/>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US" sz="2400" i="1" dirty="0" smtClean="0"/>
              <a:t>f’</a:t>
            </a:r>
            <a:r>
              <a:rPr lang="en-US" sz="2400" dirty="0" smtClean="0"/>
              <a:t>(</a:t>
            </a:r>
            <a:r>
              <a:rPr lang="en-US" sz="2400" i="1" dirty="0" err="1" smtClean="0"/>
              <a:t>p</a:t>
            </a:r>
            <a:r>
              <a:rPr lang="en-US" sz="2400" i="1" baseline="-25000" dirty="0" err="1" smtClean="0"/>
              <a:t>T</a:t>
            </a:r>
            <a:r>
              <a:rPr lang="en-US" sz="2400" baseline="30000" dirty="0" err="1" smtClean="0"/>
              <a:t>meas</a:t>
            </a:r>
            <a:r>
              <a:rPr lang="en-US" sz="2400" dirty="0" smtClean="0"/>
              <a:t>)</a:t>
            </a:r>
            <a:r>
              <a:rPr lang="en-US" sz="2400" i="1" dirty="0" smtClean="0"/>
              <a:t> </a:t>
            </a:r>
            <a:r>
              <a:rPr lang="en-US" sz="2400" dirty="0" smtClean="0"/>
              <a:t>is measured experimentally</a:t>
            </a:r>
          </a:p>
          <a:p>
            <a:pPr marL="342900" lvl="0" indent="-342900">
              <a:spcBef>
                <a:spcPct val="20000"/>
              </a:spcBef>
              <a:buFont typeface="Arial" pitchFamily="34" charset="0"/>
              <a:buChar char="•"/>
            </a:pPr>
            <a:r>
              <a:rPr lang="en-US" sz="2400" i="1" dirty="0" smtClean="0"/>
              <a:t>K</a:t>
            </a:r>
            <a:r>
              <a:rPr lang="en-US" sz="2400" dirty="0" smtClean="0"/>
              <a:t>(</a:t>
            </a:r>
            <a:r>
              <a:rPr lang="en-US" sz="2400" i="1" dirty="0" err="1" smtClean="0"/>
              <a:t>p</a:t>
            </a:r>
            <a:r>
              <a:rPr lang="en-US" sz="2400" i="1" baseline="-25000" dirty="0" err="1" smtClean="0"/>
              <a:t>T</a:t>
            </a:r>
            <a:r>
              <a:rPr lang="en-US" sz="2400" baseline="30000" dirty="0" err="1" smtClean="0"/>
              <a:t>true</a:t>
            </a:r>
            <a:r>
              <a:rPr lang="en-US" sz="2400" i="1" dirty="0" err="1" smtClean="0"/>
              <a:t>-p</a:t>
            </a:r>
            <a:r>
              <a:rPr lang="en-US" sz="2400" i="1" baseline="-25000" dirty="0" err="1" smtClean="0"/>
              <a:t>T</a:t>
            </a:r>
            <a:r>
              <a:rPr lang="en-US" sz="2400" baseline="30000" dirty="0" err="1" smtClean="0"/>
              <a:t>meas</a:t>
            </a:r>
            <a:r>
              <a:rPr lang="en-US" sz="2400" dirty="0" smtClean="0"/>
              <a:t>) can be evaluated in MC simulations</a:t>
            </a:r>
          </a:p>
          <a:p>
            <a:pPr marL="342900" lvl="0" indent="-342900">
              <a:spcBef>
                <a:spcPct val="20000"/>
              </a:spcBef>
              <a:buFont typeface="Arial" pitchFamily="34" charset="0"/>
              <a:buChar char="•"/>
            </a:pPr>
            <a:r>
              <a:rPr lang="en-US" sz="2400" i="1" dirty="0" smtClean="0"/>
              <a:t>f</a:t>
            </a:r>
            <a:r>
              <a:rPr lang="en-US" sz="2400" dirty="0" smtClean="0"/>
              <a:t>(</a:t>
            </a:r>
            <a:r>
              <a:rPr lang="en-US" sz="2400" i="1" dirty="0" err="1" smtClean="0"/>
              <a:t>p</a:t>
            </a:r>
            <a:r>
              <a:rPr lang="en-US" sz="2400" i="1" baseline="-25000" dirty="0" err="1" smtClean="0"/>
              <a:t>T</a:t>
            </a:r>
            <a:r>
              <a:rPr lang="en-US" sz="2400" baseline="30000" dirty="0" err="1" smtClean="0"/>
              <a:t>true</a:t>
            </a:r>
            <a:r>
              <a:rPr lang="en-US" sz="2400" dirty="0" smtClean="0"/>
              <a:t>) has to be defined as a solution of integral equation</a:t>
            </a:r>
            <a:endParaRPr kumimoji="0" lang="ru-RU"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796908"/>
          </a:xfrm>
        </p:spPr>
        <p:txBody>
          <a:bodyPr>
            <a:normAutofit/>
          </a:bodyPr>
          <a:lstStyle/>
          <a:p>
            <a:r>
              <a:rPr lang="en-US" sz="4000" dirty="0" smtClean="0">
                <a:solidFill>
                  <a:srgbClr val="7030A0"/>
                </a:solidFill>
              </a:rPr>
              <a:t>Smearing effect in “toy” </a:t>
            </a:r>
            <a:r>
              <a:rPr lang="en-US" sz="4000" dirty="0" smtClean="0">
                <a:solidFill>
                  <a:srgbClr val="7030A0"/>
                </a:solidFill>
              </a:rPr>
              <a:t>model</a:t>
            </a:r>
            <a:endParaRPr lang="ru-RU" sz="4000" dirty="0">
              <a:solidFill>
                <a:srgbClr val="7030A0"/>
              </a:solidFill>
            </a:endParaRPr>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18</a:t>
            </a:fld>
            <a:endParaRPr lang="ru-RU"/>
          </a:p>
        </p:txBody>
      </p:sp>
      <p:pic>
        <p:nvPicPr>
          <p:cNvPr id="6146" name="Picture 2"/>
          <p:cNvPicPr>
            <a:picLocks noChangeAspect="1" noChangeArrowheads="1"/>
          </p:cNvPicPr>
          <p:nvPr/>
        </p:nvPicPr>
        <p:blipFill>
          <a:blip r:embed="rId3" cstate="print"/>
          <a:srcRect/>
          <a:stretch>
            <a:fillRect/>
          </a:stretch>
        </p:blipFill>
        <p:spPr bwMode="auto">
          <a:xfrm>
            <a:off x="1" y="2166950"/>
            <a:ext cx="4501515" cy="30480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cstate="print"/>
          <a:srcRect/>
          <a:stretch>
            <a:fillRect/>
          </a:stretch>
        </p:blipFill>
        <p:spPr bwMode="auto">
          <a:xfrm>
            <a:off x="4642485" y="2166950"/>
            <a:ext cx="4501515" cy="3048000"/>
          </a:xfrm>
          <a:prstGeom prst="rect">
            <a:avLst/>
          </a:prstGeom>
          <a:noFill/>
          <a:ln w="9525">
            <a:noFill/>
            <a:miter lim="800000"/>
            <a:headEnd/>
            <a:tailEnd/>
          </a:ln>
          <a:effectLst/>
        </p:spPr>
      </p:pic>
      <p:graphicFrame>
        <p:nvGraphicFramePr>
          <p:cNvPr id="11" name="Объект 10"/>
          <p:cNvGraphicFramePr>
            <a:graphicFrameLocks noChangeAspect="1"/>
          </p:cNvGraphicFramePr>
          <p:nvPr/>
        </p:nvGraphicFramePr>
        <p:xfrm>
          <a:off x="571472" y="1285860"/>
          <a:ext cx="2634801" cy="785818"/>
        </p:xfrm>
        <a:graphic>
          <a:graphicData uri="http://schemas.openxmlformats.org/presentationml/2006/ole">
            <p:oleObj spid="_x0000_s6149" name="Формула" r:id="rId5" imgW="1447560" imgH="431640" progId="Equation.3">
              <p:embed/>
            </p:oleObj>
          </a:graphicData>
        </a:graphic>
      </p:graphicFrame>
      <p:graphicFrame>
        <p:nvGraphicFramePr>
          <p:cNvPr id="12" name="Объект 11"/>
          <p:cNvGraphicFramePr>
            <a:graphicFrameLocks noChangeAspect="1"/>
          </p:cNvGraphicFramePr>
          <p:nvPr/>
        </p:nvGraphicFramePr>
        <p:xfrm>
          <a:off x="4140758" y="1214422"/>
          <a:ext cx="4574646" cy="839790"/>
        </p:xfrm>
        <a:graphic>
          <a:graphicData uri="http://schemas.openxmlformats.org/presentationml/2006/ole">
            <p:oleObj spid="_x0000_s6150" name="Формула" r:id="rId6" imgW="2628720" imgH="482400" progId="Equation.3">
              <p:embed/>
            </p:oleObj>
          </a:graphicData>
        </a:graphic>
      </p:graphicFrame>
      <p:sp>
        <p:nvSpPr>
          <p:cNvPr id="13" name="TextBox 12"/>
          <p:cNvSpPr txBox="1"/>
          <p:nvPr/>
        </p:nvSpPr>
        <p:spPr>
          <a:xfrm>
            <a:off x="500034" y="5357826"/>
            <a:ext cx="8072494" cy="646331"/>
          </a:xfrm>
          <a:prstGeom prst="rect">
            <a:avLst/>
          </a:prstGeom>
          <a:noFill/>
        </p:spPr>
        <p:txBody>
          <a:bodyPr wrap="square" rtlCol="0">
            <a:spAutoFit/>
          </a:bodyPr>
          <a:lstStyle/>
          <a:p>
            <a:r>
              <a:rPr lang="en-US" dirty="0" smtClean="0"/>
              <a:t>Measured </a:t>
            </a:r>
            <a:r>
              <a:rPr lang="en-US" dirty="0" err="1" smtClean="0"/>
              <a:t>p</a:t>
            </a:r>
            <a:r>
              <a:rPr lang="en-US" baseline="-25000" dirty="0" err="1" smtClean="0"/>
              <a:t>T</a:t>
            </a:r>
            <a:r>
              <a:rPr lang="en-US" dirty="0" smtClean="0"/>
              <a:t> is always softer than true </a:t>
            </a:r>
            <a:r>
              <a:rPr lang="en-US" dirty="0" err="1" smtClean="0"/>
              <a:t>p</a:t>
            </a:r>
            <a:r>
              <a:rPr lang="en-US" baseline="-25000" dirty="0" err="1" smtClean="0"/>
              <a:t>T</a:t>
            </a:r>
            <a:r>
              <a:rPr lang="en-US" dirty="0" err="1" smtClean="0"/>
              <a:t>.</a:t>
            </a:r>
            <a:endParaRPr lang="en-US" dirty="0" smtClean="0"/>
          </a:p>
          <a:p>
            <a:r>
              <a:rPr lang="en-US" dirty="0" smtClean="0"/>
              <a:t>Measured spectrum of measured </a:t>
            </a:r>
            <a:r>
              <a:rPr lang="en-US" dirty="0" err="1" smtClean="0"/>
              <a:t>p</a:t>
            </a:r>
            <a:r>
              <a:rPr lang="en-US" baseline="-25000" dirty="0" err="1" smtClean="0"/>
              <a:t>T</a:t>
            </a:r>
            <a:r>
              <a:rPr lang="en-US" dirty="0" smtClean="0"/>
              <a:t> is always lower that a true spectrum of true </a:t>
            </a:r>
            <a:r>
              <a:rPr lang="en-US" dirty="0" err="1" smtClean="0"/>
              <a:t>p</a:t>
            </a:r>
            <a:r>
              <a:rPr lang="en-US" baseline="-25000" dirty="0" err="1" smtClean="0"/>
              <a:t>T</a:t>
            </a:r>
            <a:endParaRPr lang="ru-RU" baseline="-25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4"/>
          <p:cNvSpPr>
            <a:spLocks noGrp="1"/>
          </p:cNvSpPr>
          <p:nvPr>
            <p:ph type="title"/>
          </p:nvPr>
        </p:nvSpPr>
        <p:spPr>
          <a:xfrm>
            <a:off x="500063" y="142875"/>
            <a:ext cx="8229600" cy="1143000"/>
          </a:xfrm>
          <a:ln w="38100">
            <a:noFill/>
          </a:ln>
        </p:spPr>
        <p:txBody>
          <a:bodyPr>
            <a:normAutofit/>
          </a:bodyPr>
          <a:lstStyle/>
          <a:p>
            <a:pPr eaLnBrk="1" hangingPunct="1"/>
            <a:r>
              <a:rPr lang="en-US" sz="3600" dirty="0" smtClean="0">
                <a:solidFill>
                  <a:srgbClr val="00B050"/>
                </a:solidFill>
              </a:rPr>
              <a:t>Off-vertex background to </a:t>
            </a:r>
            <a:r>
              <a:rPr lang="en-US" sz="3600" dirty="0" smtClean="0">
                <a:solidFill>
                  <a:srgbClr val="00B050"/>
                </a:solidFill>
                <a:sym typeface="Symbol" pitchFamily="18" charset="2"/>
              </a:rPr>
              <a:t></a:t>
            </a:r>
            <a:r>
              <a:rPr lang="en-US" sz="3600" baseline="30000" dirty="0" smtClean="0">
                <a:solidFill>
                  <a:srgbClr val="00B050"/>
                </a:solidFill>
                <a:sym typeface="Symbol" pitchFamily="18" charset="2"/>
              </a:rPr>
              <a:t>0</a:t>
            </a:r>
            <a:r>
              <a:rPr lang="en-US" sz="3600" dirty="0" smtClean="0">
                <a:solidFill>
                  <a:srgbClr val="00B050"/>
                </a:solidFill>
              </a:rPr>
              <a:t> </a:t>
            </a:r>
            <a:r>
              <a:rPr lang="en-US" sz="3600" dirty="0" smtClean="0">
                <a:solidFill>
                  <a:srgbClr val="00B050"/>
                </a:solidFill>
              </a:rPr>
              <a:t>spectrum</a:t>
            </a:r>
            <a:endParaRPr lang="ru-RU" sz="3600" dirty="0" smtClean="0">
              <a:solidFill>
                <a:srgbClr val="00B050"/>
              </a:solidFill>
            </a:endParaRPr>
          </a:p>
        </p:txBody>
      </p:sp>
      <p:sp>
        <p:nvSpPr>
          <p:cNvPr id="9219" name="Содержимое 5"/>
          <p:cNvSpPr>
            <a:spLocks noGrp="1"/>
          </p:cNvSpPr>
          <p:nvPr>
            <p:ph idx="1"/>
          </p:nvPr>
        </p:nvSpPr>
        <p:spPr>
          <a:xfrm>
            <a:off x="457200" y="1428750"/>
            <a:ext cx="8229600" cy="1928813"/>
          </a:xfrm>
        </p:spPr>
        <p:txBody>
          <a:bodyPr/>
          <a:lstStyle/>
          <a:p>
            <a:pPr eaLnBrk="1" hangingPunct="1"/>
            <a:r>
              <a:rPr lang="en-US" sz="1800" smtClean="0"/>
              <a:t>In 2-photon invariant mass spectrum, some fraction of </a:t>
            </a:r>
            <a:r>
              <a:rPr lang="en-US" sz="1800" smtClean="0">
                <a:sym typeface="Symbol" pitchFamily="18" charset="2"/>
              </a:rPr>
              <a:t></a:t>
            </a:r>
            <a:r>
              <a:rPr lang="en-US" sz="1800" baseline="30000" smtClean="0">
                <a:sym typeface="Symbol" pitchFamily="18" charset="2"/>
              </a:rPr>
              <a:t>0</a:t>
            </a:r>
            <a:r>
              <a:rPr lang="en-US" sz="1800" smtClean="0"/>
              <a:t> are produced off-vertex</a:t>
            </a:r>
          </a:p>
          <a:p>
            <a:pPr eaLnBrk="1" hangingPunct="1"/>
            <a:r>
              <a:rPr lang="en-US" sz="1800" smtClean="0"/>
              <a:t>Secondary interactions of hadrons with ALICE medium can produce 2 clusters which will be detected in PHOS with invariant mass around </a:t>
            </a:r>
            <a:r>
              <a:rPr lang="en-US" sz="1800" smtClean="0">
                <a:sym typeface="Symbol" pitchFamily="18" charset="2"/>
              </a:rPr>
              <a:t></a:t>
            </a:r>
            <a:r>
              <a:rPr lang="en-US" sz="1800" baseline="30000" smtClean="0">
                <a:sym typeface="Symbol" pitchFamily="18" charset="2"/>
              </a:rPr>
              <a:t>0</a:t>
            </a:r>
            <a:r>
              <a:rPr lang="en-US" sz="1800" smtClean="0"/>
              <a:t> mass (135 MeV)</a:t>
            </a:r>
          </a:p>
          <a:p>
            <a:pPr eaLnBrk="1" hangingPunct="1"/>
            <a:r>
              <a:rPr lang="en-US" sz="1800" smtClean="0"/>
              <a:t>For example, primary </a:t>
            </a:r>
            <a:r>
              <a:rPr lang="en-US" sz="1800" smtClean="0">
                <a:sym typeface="Symbol" pitchFamily="18" charset="2"/>
              </a:rPr>
              <a:t></a:t>
            </a:r>
            <a:r>
              <a:rPr lang="en-US" sz="1800" baseline="30000" smtClean="0">
                <a:sym typeface="Symbol" pitchFamily="18" charset="2"/>
              </a:rPr>
              <a:t>+</a:t>
            </a:r>
            <a:r>
              <a:rPr lang="en-US" sz="1800" smtClean="0"/>
              <a:t> can scatter off medium and produce secondary pi0 in charge-exchange reaction. Reconstructed photons are assigned to a primary vertex. </a:t>
            </a:r>
            <a:endParaRPr lang="ru-RU" sz="1800" smtClean="0"/>
          </a:p>
        </p:txBody>
      </p:sp>
      <p:sp>
        <p:nvSpPr>
          <p:cNvPr id="7" name="Дата 6"/>
          <p:cNvSpPr>
            <a:spLocks noGrp="1"/>
          </p:cNvSpPr>
          <p:nvPr>
            <p:ph type="dt" sz="quarter" idx="10"/>
          </p:nvPr>
        </p:nvSpPr>
        <p:spPr/>
        <p:txBody>
          <a:bodyPr/>
          <a:lstStyle/>
          <a:p>
            <a:pPr>
              <a:defRPr/>
            </a:pPr>
            <a:r>
              <a:rPr lang="ru-RU" smtClean="0"/>
              <a:t>19.05.2009</a:t>
            </a:r>
            <a:endParaRPr lang="ru-RU"/>
          </a:p>
        </p:txBody>
      </p:sp>
      <p:sp>
        <p:nvSpPr>
          <p:cNvPr id="8" name="Номер слайда 7"/>
          <p:cNvSpPr>
            <a:spLocks noGrp="1"/>
          </p:cNvSpPr>
          <p:nvPr>
            <p:ph type="sldNum" sz="quarter" idx="12"/>
          </p:nvPr>
        </p:nvSpPr>
        <p:spPr/>
        <p:txBody>
          <a:bodyPr/>
          <a:lstStyle/>
          <a:p>
            <a:pPr>
              <a:defRPr/>
            </a:pPr>
            <a:fld id="{62F182AC-29FB-4D2F-95BE-3B8C1F3D690F}" type="slidenum">
              <a:rPr lang="ru-RU"/>
              <a:pPr>
                <a:defRPr/>
              </a:pPr>
              <a:t>19</a:t>
            </a:fld>
            <a:endParaRPr lang="ru-RU"/>
          </a:p>
        </p:txBody>
      </p:sp>
      <p:pic>
        <p:nvPicPr>
          <p:cNvPr id="9222" name="Picture 2" descr="C:\Users\Takashi Iwasaki\Pictures\Desktop\invariant_mass_of_two_gamma_pair.gif"/>
          <p:cNvPicPr>
            <a:picLocks noChangeAspect="1" noChangeArrowheads="1"/>
          </p:cNvPicPr>
          <p:nvPr/>
        </p:nvPicPr>
        <p:blipFill>
          <a:blip r:embed="rId2"/>
          <a:srcRect/>
          <a:stretch>
            <a:fillRect/>
          </a:stretch>
        </p:blipFill>
        <p:spPr bwMode="auto">
          <a:xfrm>
            <a:off x="4714875" y="4071938"/>
            <a:ext cx="3408363" cy="2271712"/>
          </a:xfrm>
          <a:prstGeom prst="rect">
            <a:avLst/>
          </a:prstGeom>
          <a:noFill/>
          <a:ln w="9525">
            <a:noFill/>
            <a:miter lim="800000"/>
            <a:headEnd/>
            <a:tailEnd/>
          </a:ln>
        </p:spPr>
      </p:pic>
      <p:sp>
        <p:nvSpPr>
          <p:cNvPr id="10" name="テキスト ボックス 13"/>
          <p:cNvSpPr txBox="1"/>
          <p:nvPr/>
        </p:nvSpPr>
        <p:spPr>
          <a:xfrm>
            <a:off x="785813" y="3282950"/>
            <a:ext cx="7643812" cy="646113"/>
          </a:xfrm>
          <a:prstGeom prst="rect">
            <a:avLst/>
          </a:prstGeom>
          <a:ln>
            <a:prstDash val="sysDot"/>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altLang="ja-JP" dirty="0"/>
              <a:t>Example: single </a:t>
            </a:r>
            <a:r>
              <a:rPr lang="en-US" altLang="ja-JP" dirty="0">
                <a:sym typeface="Symbol"/>
              </a:rPr>
              <a:t></a:t>
            </a:r>
            <a:r>
              <a:rPr lang="en-US" altLang="ja-JP" baseline="30000" dirty="0"/>
              <a:t>+</a:t>
            </a:r>
            <a:r>
              <a:rPr lang="en-US" altLang="ja-JP" dirty="0"/>
              <a:t> 2.5M events at </a:t>
            </a:r>
          </a:p>
          <a:p>
            <a:pPr algn="ctr">
              <a:defRPr/>
            </a:pPr>
            <a:r>
              <a:rPr lang="en-US" altLang="ja-JP" dirty="0"/>
              <a:t>0 &lt;</a:t>
            </a:r>
            <a:r>
              <a:rPr lang="en-US" altLang="ja-JP" dirty="0" err="1"/>
              <a:t>p</a:t>
            </a:r>
            <a:r>
              <a:rPr lang="en-US" altLang="ja-JP" baseline="-25000" dirty="0" err="1"/>
              <a:t>T</a:t>
            </a:r>
            <a:r>
              <a:rPr lang="en-US" altLang="ja-JP" dirty="0"/>
              <a:t>&lt; 50GeV/c, </a:t>
            </a:r>
            <a:r>
              <a:rPr lang="ja-JP" altLang="en-US" dirty="0"/>
              <a:t>：</a:t>
            </a:r>
            <a:r>
              <a:rPr lang="en-US" altLang="ja-JP" dirty="0"/>
              <a:t>220°&lt;</a:t>
            </a:r>
            <a:r>
              <a:rPr lang="el-GR" altLang="ja-JP" dirty="0"/>
              <a:t>φ</a:t>
            </a:r>
            <a:r>
              <a:rPr lang="en-US" altLang="ja-JP" dirty="0"/>
              <a:t>&lt;320°, </a:t>
            </a:r>
            <a:r>
              <a:rPr lang="ja-JP" altLang="en-US" dirty="0"/>
              <a:t>：</a:t>
            </a:r>
            <a:r>
              <a:rPr lang="en-US" altLang="ja-JP" dirty="0"/>
              <a:t>-0.3&lt; η &lt;0.3</a:t>
            </a:r>
          </a:p>
        </p:txBody>
      </p:sp>
      <p:sp>
        <p:nvSpPr>
          <p:cNvPr id="11" name="Нижний колонтитул 10"/>
          <p:cNvSpPr>
            <a:spLocks noGrp="1"/>
          </p:cNvSpPr>
          <p:nvPr>
            <p:ph type="ftr" sz="quarter" idx="11"/>
          </p:nvPr>
        </p:nvSpPr>
        <p:spPr/>
        <p:txBody>
          <a:bodyPr/>
          <a:lstStyle/>
          <a:p>
            <a:pPr>
              <a:defRPr/>
            </a:pPr>
            <a:r>
              <a:rPr lang="en-US" smtClean="0"/>
              <a:t>pi0 in PHOS/EMCAL</a:t>
            </a:r>
            <a:endParaRPr lang="ru-RU"/>
          </a:p>
        </p:txBody>
      </p:sp>
      <p:pic>
        <p:nvPicPr>
          <p:cNvPr id="9225" name="Рисунок 11" descr="vertex_position_of_off_vertex_pi0.gif"/>
          <p:cNvPicPr>
            <a:picLocks noChangeAspect="1"/>
          </p:cNvPicPr>
          <p:nvPr/>
        </p:nvPicPr>
        <p:blipFill>
          <a:blip r:embed="rId3"/>
          <a:srcRect/>
          <a:stretch>
            <a:fillRect/>
          </a:stretch>
        </p:blipFill>
        <p:spPr bwMode="auto">
          <a:xfrm>
            <a:off x="796925" y="4071938"/>
            <a:ext cx="3489325" cy="2301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r>
              <a:rPr lang="en-US" smtClean="0"/>
              <a:t>Physics motivation</a:t>
            </a:r>
            <a:endParaRPr lang="ru-RU" smtClean="0"/>
          </a:p>
        </p:txBody>
      </p:sp>
      <p:sp>
        <p:nvSpPr>
          <p:cNvPr id="3" name="Содержимое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Cross section of inclusive production of pp</a:t>
            </a:r>
            <a:r>
              <a:rPr lang="en-US" dirty="0" smtClean="0">
                <a:sym typeface="Symbol"/>
              </a:rPr>
              <a:t></a:t>
            </a:r>
            <a:r>
              <a:rPr lang="en-US" baseline="30000" dirty="0" smtClean="0"/>
              <a:t>0</a:t>
            </a:r>
            <a:r>
              <a:rPr lang="en-US" dirty="0" smtClean="0"/>
              <a:t>X at 10 (0.9) </a:t>
            </a:r>
            <a:r>
              <a:rPr lang="en-US" dirty="0" err="1" smtClean="0"/>
              <a:t>TeV</a:t>
            </a:r>
            <a:endParaRPr lang="en-US" dirty="0" smtClean="0"/>
          </a:p>
          <a:p>
            <a:pPr lvl="1" fontAlgn="auto">
              <a:spcAft>
                <a:spcPts val="0"/>
              </a:spcAft>
              <a:buFont typeface="Arial" pitchFamily="34" charset="0"/>
              <a:buChar char="–"/>
              <a:defRPr/>
            </a:pPr>
            <a:r>
              <a:rPr lang="en-US" dirty="0" smtClean="0"/>
              <a:t>Validation of </a:t>
            </a:r>
            <a:r>
              <a:rPr lang="en-US" dirty="0" err="1" smtClean="0"/>
              <a:t>pQCD</a:t>
            </a:r>
            <a:r>
              <a:rPr lang="en-US" dirty="0" smtClean="0"/>
              <a:t> calculations, constraints on PDF and FF</a:t>
            </a:r>
          </a:p>
          <a:p>
            <a:pPr lvl="1">
              <a:defRPr/>
            </a:pPr>
            <a:r>
              <a:rPr lang="en-US" dirty="0" smtClean="0"/>
              <a:t>Reference for future AA collisions to measure R</a:t>
            </a:r>
            <a:r>
              <a:rPr lang="en-US" baseline="-25000" dirty="0" smtClean="0"/>
              <a:t>AA</a:t>
            </a:r>
            <a:r>
              <a:rPr lang="en-US" dirty="0" smtClean="0"/>
              <a:t>: </a:t>
            </a:r>
            <a:r>
              <a:rPr lang="en-US" dirty="0" smtClean="0">
                <a:sym typeface="Symbol"/>
              </a:rPr>
              <a:t></a:t>
            </a:r>
            <a:r>
              <a:rPr lang="en-US" baseline="30000" dirty="0" smtClean="0"/>
              <a:t>0</a:t>
            </a:r>
            <a:r>
              <a:rPr lang="en-US" dirty="0" smtClean="0"/>
              <a:t> spectrum was the first evidence of jet quenching at RHIC</a:t>
            </a:r>
            <a:endParaRPr lang="en-US" baseline="-25000" dirty="0" smtClean="0"/>
          </a:p>
          <a:p>
            <a:pPr fontAlgn="auto">
              <a:spcAft>
                <a:spcPts val="0"/>
              </a:spcAft>
              <a:buFont typeface="Arial" pitchFamily="34" charset="0"/>
              <a:buChar char="•"/>
              <a:defRPr/>
            </a:pPr>
            <a:r>
              <a:rPr lang="en-US" dirty="0" smtClean="0"/>
              <a:t>Study the </a:t>
            </a:r>
            <a:r>
              <a:rPr lang="en-US" dirty="0" smtClean="0">
                <a:sym typeface="Symbol"/>
              </a:rPr>
              <a:t></a:t>
            </a:r>
            <a:r>
              <a:rPr lang="en-US" baseline="30000" dirty="0" smtClean="0"/>
              <a:t>0 </a:t>
            </a:r>
            <a:r>
              <a:rPr lang="en-US" dirty="0" smtClean="0"/>
              <a:t>production in pp collisions at high multiplicity: insight on </a:t>
            </a:r>
            <a:r>
              <a:rPr lang="en-US" dirty="0" err="1" smtClean="0"/>
              <a:t>thermalization</a:t>
            </a:r>
            <a:r>
              <a:rPr lang="en-US" dirty="0" smtClean="0"/>
              <a:t> in pp</a:t>
            </a:r>
          </a:p>
          <a:p>
            <a:pPr>
              <a:defRPr/>
            </a:pPr>
            <a:r>
              <a:rPr lang="en-US" dirty="0" smtClean="0">
                <a:sym typeface="Symbol"/>
              </a:rPr>
              <a:t></a:t>
            </a:r>
            <a:r>
              <a:rPr lang="en-US" baseline="30000" dirty="0" smtClean="0"/>
              <a:t>0</a:t>
            </a:r>
            <a:r>
              <a:rPr lang="en-US" dirty="0" smtClean="0"/>
              <a:t> spectrum is the easiest measurement in calorimeters, therefore it used for calibration purposes</a:t>
            </a:r>
          </a:p>
        </p:txBody>
      </p:sp>
      <p:sp>
        <p:nvSpPr>
          <p:cNvPr id="4" name="Дата 3"/>
          <p:cNvSpPr>
            <a:spLocks noGrp="1"/>
          </p:cNvSpPr>
          <p:nvPr>
            <p:ph type="dt" sz="quarter" idx="10"/>
          </p:nvPr>
        </p:nvSpPr>
        <p:spPr/>
        <p:txBody>
          <a:bodyPr/>
          <a:lstStyle/>
          <a:p>
            <a:pPr>
              <a:defRPr/>
            </a:pPr>
            <a:r>
              <a:rPr lang="ru-RU" smtClean="0"/>
              <a:t>19.05.2009</a:t>
            </a:r>
            <a:endParaRPr lang="ru-RU"/>
          </a:p>
        </p:txBody>
      </p:sp>
      <p:sp>
        <p:nvSpPr>
          <p:cNvPr id="5" name="Номер слайда 4"/>
          <p:cNvSpPr>
            <a:spLocks noGrp="1"/>
          </p:cNvSpPr>
          <p:nvPr>
            <p:ph type="sldNum" sz="quarter" idx="12"/>
          </p:nvPr>
        </p:nvSpPr>
        <p:spPr/>
        <p:txBody>
          <a:bodyPr/>
          <a:lstStyle/>
          <a:p>
            <a:pPr>
              <a:defRPr/>
            </a:pPr>
            <a:fld id="{69A89022-02E2-4EB3-A65C-33F8787497D2}" type="slidenum">
              <a:rPr lang="ru-RU"/>
              <a:pPr>
                <a:defRPr/>
              </a:pPr>
              <a:t>2</a:t>
            </a:fld>
            <a:endParaRPr lang="ru-RU"/>
          </a:p>
        </p:txBody>
      </p:sp>
      <p:sp>
        <p:nvSpPr>
          <p:cNvPr id="6" name="Нижний колонтитул 5"/>
          <p:cNvSpPr>
            <a:spLocks noGrp="1"/>
          </p:cNvSpPr>
          <p:nvPr>
            <p:ph type="ftr" sz="quarter" idx="11"/>
          </p:nvPr>
        </p:nvSpPr>
        <p:spPr/>
        <p:txBody>
          <a:bodyPr/>
          <a:lstStyle/>
          <a:p>
            <a:pPr>
              <a:defRPr/>
            </a:pPr>
            <a:r>
              <a:rPr lang="en-US" smtClean="0"/>
              <a:t>pi0 in PHOS/EMCAL</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57200" y="142875"/>
            <a:ext cx="8229600" cy="677863"/>
          </a:xfrm>
          <a:ln w="38100">
            <a:noFill/>
          </a:ln>
        </p:spPr>
        <p:txBody>
          <a:bodyPr>
            <a:normAutofit fontScale="90000"/>
          </a:bodyPr>
          <a:lstStyle/>
          <a:p>
            <a:pPr eaLnBrk="1" hangingPunct="1"/>
            <a:r>
              <a:rPr lang="en-US" altLang="ja-JP" sz="4000" smtClean="0">
                <a:solidFill>
                  <a:srgbClr val="00B050"/>
                </a:solidFill>
              </a:rPr>
              <a:t>single </a:t>
            </a:r>
            <a:r>
              <a:rPr lang="en-US" altLang="ja-JP" sz="4000" smtClean="0">
                <a:solidFill>
                  <a:srgbClr val="00B050"/>
                </a:solidFill>
                <a:sym typeface="Symbol" pitchFamily="18" charset="2"/>
              </a:rPr>
              <a:t></a:t>
            </a:r>
            <a:r>
              <a:rPr lang="en-US" altLang="ja-JP" sz="4000" baseline="30000" smtClean="0">
                <a:solidFill>
                  <a:srgbClr val="00B050"/>
                </a:solidFill>
              </a:rPr>
              <a:t>±</a:t>
            </a:r>
            <a:endParaRPr lang="ja-JP" altLang="en-US" sz="4000" smtClean="0">
              <a:solidFill>
                <a:srgbClr val="00B050"/>
              </a:solidFill>
            </a:endParaRPr>
          </a:p>
        </p:txBody>
      </p:sp>
      <p:sp>
        <p:nvSpPr>
          <p:cNvPr id="4" name="日付プレースホルダ 3"/>
          <p:cNvSpPr>
            <a:spLocks noGrp="1"/>
          </p:cNvSpPr>
          <p:nvPr>
            <p:ph type="dt" sz="quarter" idx="10"/>
          </p:nvPr>
        </p:nvSpPr>
        <p:spPr/>
        <p:txBody>
          <a:bodyPr/>
          <a:lstStyle/>
          <a:p>
            <a:pPr>
              <a:defRPr/>
            </a:pPr>
            <a:r>
              <a:rPr lang="ru-RU" altLang="ja-JP" smtClean="0"/>
              <a:t>19.05.2009</a:t>
            </a:r>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pi0 in PHOS/EMCAL</a:t>
            </a:r>
            <a:endParaRPr lang="ja-JP" altLang="en-US"/>
          </a:p>
        </p:txBody>
      </p:sp>
      <p:sp>
        <p:nvSpPr>
          <p:cNvPr id="6" name="スライド番号プレースホルダ 5"/>
          <p:cNvSpPr>
            <a:spLocks noGrp="1"/>
          </p:cNvSpPr>
          <p:nvPr>
            <p:ph type="sldNum" sz="quarter" idx="12"/>
          </p:nvPr>
        </p:nvSpPr>
        <p:spPr/>
        <p:txBody>
          <a:bodyPr/>
          <a:lstStyle/>
          <a:p>
            <a:pPr>
              <a:defRPr/>
            </a:pPr>
            <a:fld id="{87EA5B90-9B4E-4614-B855-C3FD1C3AD0DC}" type="slidenum">
              <a:rPr lang="ja-JP" altLang="en-US" smtClean="0"/>
              <a:pPr>
                <a:defRPr/>
              </a:pPr>
              <a:t>20</a:t>
            </a:fld>
            <a:endParaRPr lang="ja-JP" altLang="en-US" smtClean="0"/>
          </a:p>
        </p:txBody>
      </p:sp>
      <p:grpSp>
        <p:nvGrpSpPr>
          <p:cNvPr id="2" name="グループ化 14"/>
          <p:cNvGrpSpPr>
            <a:grpSpLocks/>
          </p:cNvGrpSpPr>
          <p:nvPr/>
        </p:nvGrpSpPr>
        <p:grpSpPr bwMode="auto">
          <a:xfrm>
            <a:off x="285750" y="1000125"/>
            <a:ext cx="6800850" cy="4533900"/>
            <a:chOff x="814378" y="1000108"/>
            <a:chExt cx="6800862" cy="4533908"/>
          </a:xfrm>
        </p:grpSpPr>
        <p:pic>
          <p:nvPicPr>
            <p:cNvPr id="10251" name="Picture 3" descr="C:\Users\Takashi Iwasaki\Pictures\Desktop\フォルダのフォルダ\off_vertex_pi0\picture\pi_2.5M_event.gif"/>
            <p:cNvPicPr>
              <a:picLocks noChangeAspect="1" noChangeArrowheads="1"/>
            </p:cNvPicPr>
            <p:nvPr/>
          </p:nvPicPr>
          <p:blipFill>
            <a:blip r:embed="rId3"/>
            <a:srcRect/>
            <a:stretch>
              <a:fillRect/>
            </a:stretch>
          </p:blipFill>
          <p:spPr bwMode="auto">
            <a:xfrm>
              <a:off x="814378" y="1000108"/>
              <a:ext cx="6800862" cy="4533908"/>
            </a:xfrm>
            <a:prstGeom prst="rect">
              <a:avLst/>
            </a:prstGeom>
            <a:noFill/>
            <a:ln w="9525">
              <a:noFill/>
              <a:miter lim="800000"/>
              <a:headEnd/>
              <a:tailEnd/>
            </a:ln>
          </p:spPr>
        </p:pic>
        <p:sp>
          <p:nvSpPr>
            <p:cNvPr id="8" name="テキスト ボックス 7"/>
            <p:cNvSpPr txBox="1"/>
            <p:nvPr/>
          </p:nvSpPr>
          <p:spPr>
            <a:xfrm>
              <a:off x="1971668" y="1443022"/>
              <a:ext cx="500063" cy="369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l-GR" altLang="ja-JP">
                  <a:solidFill>
                    <a:srgbClr val="000000"/>
                  </a:solidFill>
                </a:rPr>
                <a:t>π</a:t>
              </a:r>
              <a:r>
                <a:rPr lang="en-US" altLang="ja-JP">
                  <a:solidFill>
                    <a:srgbClr val="000000"/>
                  </a:solidFill>
                </a:rPr>
                <a:t>+</a:t>
              </a:r>
              <a:endParaRPr lang="ja-JP" altLang="en-US">
                <a:solidFill>
                  <a:srgbClr val="000000"/>
                </a:solidFill>
              </a:endParaRPr>
            </a:p>
          </p:txBody>
        </p:sp>
        <p:sp>
          <p:nvSpPr>
            <p:cNvPr id="9" name="テキスト ボックス 8"/>
            <p:cNvSpPr txBox="1"/>
            <p:nvPr/>
          </p:nvSpPr>
          <p:spPr>
            <a:xfrm>
              <a:off x="1971668" y="3800463"/>
              <a:ext cx="571501" cy="36988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l-GR" altLang="ja-JP">
                  <a:solidFill>
                    <a:srgbClr val="000000"/>
                  </a:solidFill>
                </a:rPr>
                <a:t>π</a:t>
              </a:r>
              <a:r>
                <a:rPr lang="ja-JP" altLang="en-US">
                  <a:solidFill>
                    <a:srgbClr val="000000"/>
                  </a:solidFill>
                </a:rPr>
                <a:t>－</a:t>
              </a:r>
            </a:p>
          </p:txBody>
        </p:sp>
        <p:sp>
          <p:nvSpPr>
            <p:cNvPr id="10" name="テキスト ボックス 9"/>
            <p:cNvSpPr txBox="1"/>
            <p:nvPr/>
          </p:nvSpPr>
          <p:spPr>
            <a:xfrm>
              <a:off x="5972175" y="2228835"/>
              <a:ext cx="1428753" cy="36988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altLang="ja-JP">
                  <a:solidFill>
                    <a:srgbClr val="000000"/>
                  </a:solidFill>
                </a:rPr>
                <a:t>Projection</a:t>
              </a:r>
              <a:r>
                <a:rPr lang="ja-JP" altLang="en-US">
                  <a:solidFill>
                    <a:srgbClr val="000000"/>
                  </a:solidFill>
                </a:rPr>
                <a:t>　</a:t>
              </a:r>
              <a:r>
                <a:rPr lang="en-US" altLang="ja-JP">
                  <a:solidFill>
                    <a:srgbClr val="000000"/>
                  </a:solidFill>
                </a:rPr>
                <a:t>X</a:t>
              </a:r>
              <a:endParaRPr lang="ja-JP" altLang="en-US">
                <a:solidFill>
                  <a:srgbClr val="000000"/>
                </a:solidFill>
              </a:endParaRPr>
            </a:p>
          </p:txBody>
        </p:sp>
        <p:sp>
          <p:nvSpPr>
            <p:cNvPr id="11" name="テキスト ボックス 10"/>
            <p:cNvSpPr txBox="1"/>
            <p:nvPr/>
          </p:nvSpPr>
          <p:spPr>
            <a:xfrm>
              <a:off x="6043612" y="3729026"/>
              <a:ext cx="1428753" cy="369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altLang="ja-JP">
                  <a:solidFill>
                    <a:srgbClr val="000000"/>
                  </a:solidFill>
                </a:rPr>
                <a:t>Projection</a:t>
              </a:r>
              <a:r>
                <a:rPr lang="ja-JP" altLang="en-US">
                  <a:solidFill>
                    <a:srgbClr val="000000"/>
                  </a:solidFill>
                </a:rPr>
                <a:t>　</a:t>
              </a:r>
              <a:r>
                <a:rPr lang="en-US" altLang="ja-JP">
                  <a:solidFill>
                    <a:srgbClr val="000000"/>
                  </a:solidFill>
                </a:rPr>
                <a:t>Y</a:t>
              </a:r>
              <a:endParaRPr lang="ja-JP" altLang="en-US">
                <a:solidFill>
                  <a:srgbClr val="000000"/>
                </a:solidFill>
              </a:endParaRPr>
            </a:p>
          </p:txBody>
        </p:sp>
      </p:grpSp>
      <p:sp>
        <p:nvSpPr>
          <p:cNvPr id="10247" name="テキスト ボックス 12"/>
          <p:cNvSpPr txBox="1">
            <a:spLocks noChangeArrowheads="1"/>
          </p:cNvSpPr>
          <p:nvPr/>
        </p:nvSpPr>
        <p:spPr bwMode="auto">
          <a:xfrm>
            <a:off x="857250" y="5715000"/>
            <a:ext cx="6357938" cy="646113"/>
          </a:xfrm>
          <a:prstGeom prst="rect">
            <a:avLst/>
          </a:prstGeom>
          <a:noFill/>
          <a:ln w="9525">
            <a:noFill/>
            <a:miter lim="800000"/>
            <a:headEnd/>
            <a:tailEnd/>
          </a:ln>
        </p:spPr>
        <p:txBody>
          <a:bodyPr>
            <a:spAutoFit/>
          </a:bodyPr>
          <a:lstStyle/>
          <a:p>
            <a:pPr algn="ctr"/>
            <a:r>
              <a:rPr lang="en-US" altLang="ja-JP">
                <a:latin typeface="Times New Roman" pitchFamily="18" charset="0"/>
                <a:cs typeface="Times New Roman" pitchFamily="18" charset="0"/>
              </a:rPr>
              <a:t>The </a:t>
            </a:r>
            <a:r>
              <a:rPr lang="en-US" altLang="ja-JP">
                <a:latin typeface="Times New Roman" pitchFamily="18" charset="0"/>
                <a:cs typeface="Times New Roman" pitchFamily="18" charset="0"/>
                <a:sym typeface="Symbol" pitchFamily="18" charset="2"/>
              </a:rPr>
              <a:t></a:t>
            </a:r>
            <a:r>
              <a:rPr lang="en-US" altLang="ja-JP" baseline="30000">
                <a:latin typeface="Times New Roman" pitchFamily="18" charset="0"/>
                <a:cs typeface="Times New Roman" pitchFamily="18" charset="0"/>
              </a:rPr>
              <a:t>0</a:t>
            </a:r>
            <a:r>
              <a:rPr lang="en-US" altLang="ja-JP">
                <a:latin typeface="Times New Roman" pitchFamily="18" charset="0"/>
                <a:cs typeface="Times New Roman" pitchFamily="18" charset="0"/>
              </a:rPr>
              <a:t>(off vertex)/</a:t>
            </a:r>
            <a:r>
              <a:rPr lang="en-US" altLang="ja-JP">
                <a:latin typeface="Times New Roman" pitchFamily="18" charset="0"/>
                <a:cs typeface="Times New Roman" pitchFamily="18" charset="0"/>
                <a:sym typeface="Symbol" pitchFamily="18" charset="2"/>
              </a:rPr>
              <a:t> </a:t>
            </a:r>
            <a:r>
              <a:rPr lang="en-US" altLang="ja-JP" baseline="30000">
                <a:latin typeface="Times New Roman" pitchFamily="18" charset="0"/>
                <a:cs typeface="Times New Roman" pitchFamily="18" charset="0"/>
              </a:rPr>
              <a:t>0</a:t>
            </a:r>
            <a:r>
              <a:rPr lang="en-US" altLang="ja-JP">
                <a:latin typeface="Times New Roman" pitchFamily="18" charset="0"/>
                <a:cs typeface="Times New Roman" pitchFamily="18" charset="0"/>
              </a:rPr>
              <a:t>(real) ratio can be calculated as a convolution with hadron/</a:t>
            </a:r>
            <a:r>
              <a:rPr lang="en-US" altLang="ja-JP">
                <a:latin typeface="Times New Roman" pitchFamily="18" charset="0"/>
                <a:cs typeface="Times New Roman" pitchFamily="18" charset="0"/>
                <a:sym typeface="Symbol" pitchFamily="18" charset="2"/>
              </a:rPr>
              <a:t></a:t>
            </a:r>
            <a:r>
              <a:rPr lang="en-US" altLang="ja-JP" baseline="30000">
                <a:latin typeface="Times New Roman" pitchFamily="18" charset="0"/>
                <a:cs typeface="Times New Roman" pitchFamily="18" charset="0"/>
              </a:rPr>
              <a:t>0</a:t>
            </a:r>
            <a:r>
              <a:rPr lang="en-US" altLang="ja-JP">
                <a:latin typeface="Times New Roman" pitchFamily="18" charset="0"/>
                <a:cs typeface="Times New Roman" pitchFamily="18" charset="0"/>
              </a:rPr>
              <a:t> production yields ratios</a:t>
            </a:r>
          </a:p>
        </p:txBody>
      </p:sp>
      <p:sp>
        <p:nvSpPr>
          <p:cNvPr id="9224" name="テキスト ボックス 12"/>
          <p:cNvSpPr txBox="1">
            <a:spLocks noChangeArrowheads="1"/>
          </p:cNvSpPr>
          <p:nvPr/>
        </p:nvSpPr>
        <p:spPr bwMode="auto">
          <a:xfrm>
            <a:off x="7146925" y="2928938"/>
            <a:ext cx="1857375" cy="646112"/>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defRPr/>
            </a:pPr>
            <a:r>
              <a:rPr lang="en-US" altLang="ja-JP">
                <a:solidFill>
                  <a:srgbClr val="FF0000"/>
                </a:solidFill>
              </a:rPr>
              <a:t>Red line </a:t>
            </a:r>
            <a:r>
              <a:rPr lang="en-US" altLang="ja-JP">
                <a:solidFill>
                  <a:srgbClr val="000000"/>
                </a:solidFill>
              </a:rPr>
              <a:t>: π+</a:t>
            </a:r>
          </a:p>
          <a:p>
            <a:pPr>
              <a:defRPr/>
            </a:pPr>
            <a:r>
              <a:rPr lang="en-US" altLang="ja-JP">
                <a:solidFill>
                  <a:srgbClr val="0070C0"/>
                </a:solidFill>
              </a:rPr>
              <a:t>Blue line </a:t>
            </a:r>
            <a:r>
              <a:rPr lang="en-US" altLang="ja-JP">
                <a:solidFill>
                  <a:srgbClr val="000000"/>
                </a:solidFill>
              </a:rPr>
              <a:t>: π</a:t>
            </a:r>
            <a:r>
              <a:rPr lang="ja-JP" altLang="en-US">
                <a:solidFill>
                  <a:srgbClr val="000000"/>
                </a:solidFill>
              </a:rPr>
              <a:t>－</a:t>
            </a:r>
            <a:endParaRPr lang="en-US" altLang="ja-JP">
              <a:solidFill>
                <a:srgbClr val="000000"/>
              </a:solidFill>
            </a:endParaRPr>
          </a:p>
        </p:txBody>
      </p:sp>
      <p:sp>
        <p:nvSpPr>
          <p:cNvPr id="14" name="屈折矢印 13"/>
          <p:cNvSpPr/>
          <p:nvPr/>
        </p:nvSpPr>
        <p:spPr>
          <a:xfrm rot="16200000">
            <a:off x="7528719" y="2178844"/>
            <a:ext cx="428625" cy="78581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5" name="屈折矢印 14"/>
          <p:cNvSpPr/>
          <p:nvPr/>
        </p:nvSpPr>
        <p:spPr>
          <a:xfrm rot="5400000" flipV="1">
            <a:off x="7572375" y="3571875"/>
            <a:ext cx="428625" cy="7143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5"/>
          <p:cNvSpPr>
            <a:spLocks noGrp="1"/>
          </p:cNvSpPr>
          <p:nvPr>
            <p:ph type="title"/>
          </p:nvPr>
        </p:nvSpPr>
        <p:spPr>
          <a:xfrm>
            <a:off x="457200" y="142875"/>
            <a:ext cx="8229600" cy="868363"/>
          </a:xfrm>
          <a:ln w="38100">
            <a:noFill/>
          </a:ln>
        </p:spPr>
        <p:txBody>
          <a:bodyPr/>
          <a:lstStyle/>
          <a:p>
            <a:pPr eaLnBrk="1" hangingPunct="1"/>
            <a:r>
              <a:rPr lang="en-US" sz="3600" dirty="0" err="1" smtClean="0">
                <a:solidFill>
                  <a:srgbClr val="00B050"/>
                </a:solidFill>
              </a:rPr>
              <a:t>Hardon</a:t>
            </a:r>
            <a:r>
              <a:rPr lang="en-US" sz="3600" dirty="0" smtClean="0">
                <a:solidFill>
                  <a:srgbClr val="00B050"/>
                </a:solidFill>
              </a:rPr>
              <a:t>/</a:t>
            </a:r>
            <a:r>
              <a:rPr lang="en-US" sz="3600" dirty="0" smtClean="0">
                <a:solidFill>
                  <a:srgbClr val="00B050"/>
                </a:solidFill>
                <a:sym typeface="Symbol" pitchFamily="18" charset="2"/>
              </a:rPr>
              <a:t></a:t>
            </a:r>
            <a:r>
              <a:rPr lang="en-US" sz="3600" baseline="30000" dirty="0" smtClean="0">
                <a:solidFill>
                  <a:srgbClr val="00B050"/>
                </a:solidFill>
              </a:rPr>
              <a:t>0</a:t>
            </a:r>
            <a:r>
              <a:rPr lang="en-US" sz="3600" dirty="0" smtClean="0">
                <a:solidFill>
                  <a:srgbClr val="00B050"/>
                </a:solidFill>
              </a:rPr>
              <a:t> ratio in pp @ 10 </a:t>
            </a:r>
            <a:r>
              <a:rPr lang="en-US" sz="3600" dirty="0" err="1" smtClean="0">
                <a:solidFill>
                  <a:srgbClr val="00B050"/>
                </a:solidFill>
              </a:rPr>
              <a:t>TeV</a:t>
            </a:r>
            <a:endParaRPr lang="ru-RU" sz="3600" dirty="0" smtClean="0">
              <a:solidFill>
                <a:srgbClr val="00B050"/>
              </a:solidFill>
            </a:endParaRPr>
          </a:p>
        </p:txBody>
      </p:sp>
      <p:sp>
        <p:nvSpPr>
          <p:cNvPr id="4" name="Дата 3"/>
          <p:cNvSpPr>
            <a:spLocks noGrp="1"/>
          </p:cNvSpPr>
          <p:nvPr>
            <p:ph type="dt" sz="quarter" idx="10"/>
          </p:nvPr>
        </p:nvSpPr>
        <p:spPr/>
        <p:txBody>
          <a:bodyPr/>
          <a:lstStyle/>
          <a:p>
            <a:pPr>
              <a:defRPr/>
            </a:pPr>
            <a:r>
              <a:rPr lang="ru-RU" smtClean="0"/>
              <a:t>19.05.2009</a:t>
            </a:r>
            <a:endParaRPr lang="ru-RU"/>
          </a:p>
        </p:txBody>
      </p:sp>
      <p:sp>
        <p:nvSpPr>
          <p:cNvPr id="5" name="Номер слайда 4"/>
          <p:cNvSpPr>
            <a:spLocks noGrp="1"/>
          </p:cNvSpPr>
          <p:nvPr>
            <p:ph type="sldNum" sz="quarter" idx="12"/>
          </p:nvPr>
        </p:nvSpPr>
        <p:spPr/>
        <p:txBody>
          <a:bodyPr/>
          <a:lstStyle/>
          <a:p>
            <a:pPr>
              <a:defRPr/>
            </a:pPr>
            <a:fld id="{05FDEA43-FFA2-4EF3-A6A8-982F04DE775D}" type="slidenum">
              <a:rPr lang="ru-RU" smtClean="0"/>
              <a:pPr>
                <a:defRPr/>
              </a:pPr>
              <a:t>21</a:t>
            </a:fld>
            <a:endParaRPr lang="ru-RU"/>
          </a:p>
        </p:txBody>
      </p:sp>
      <p:pic>
        <p:nvPicPr>
          <p:cNvPr id="11269" name="Picture 4"/>
          <p:cNvPicPr>
            <a:picLocks noChangeAspect="1" noChangeArrowheads="1"/>
          </p:cNvPicPr>
          <p:nvPr/>
        </p:nvPicPr>
        <p:blipFill>
          <a:blip r:embed="rId2"/>
          <a:srcRect/>
          <a:stretch>
            <a:fillRect/>
          </a:stretch>
        </p:blipFill>
        <p:spPr bwMode="auto">
          <a:xfrm>
            <a:off x="4835525" y="1314450"/>
            <a:ext cx="3467100" cy="4829175"/>
          </a:xfrm>
          <a:prstGeom prst="rect">
            <a:avLst/>
          </a:prstGeom>
          <a:noFill/>
          <a:ln w="9525">
            <a:noFill/>
            <a:miter lim="800000"/>
            <a:headEnd/>
            <a:tailEnd/>
          </a:ln>
        </p:spPr>
      </p:pic>
      <p:pic>
        <p:nvPicPr>
          <p:cNvPr id="11270" name="Picture 2" descr="C:\Users\htorii\Desktop\pi0\draw_337xxx_c0.jpg"/>
          <p:cNvPicPr>
            <a:picLocks noChangeAspect="1" noChangeArrowheads="1"/>
          </p:cNvPicPr>
          <p:nvPr/>
        </p:nvPicPr>
        <p:blipFill>
          <a:blip r:embed="rId3"/>
          <a:srcRect/>
          <a:stretch>
            <a:fillRect/>
          </a:stretch>
        </p:blipFill>
        <p:spPr bwMode="auto">
          <a:xfrm>
            <a:off x="292100" y="1071563"/>
            <a:ext cx="3779838" cy="5121275"/>
          </a:xfrm>
          <a:prstGeom prst="rect">
            <a:avLst/>
          </a:prstGeom>
          <a:noFill/>
          <a:ln w="9525">
            <a:noFill/>
            <a:miter lim="800000"/>
            <a:headEnd/>
            <a:tailEnd/>
          </a:ln>
        </p:spPr>
      </p:pic>
      <p:sp>
        <p:nvSpPr>
          <p:cNvPr id="9" name="Нижний колонтитул 8"/>
          <p:cNvSpPr>
            <a:spLocks noGrp="1"/>
          </p:cNvSpPr>
          <p:nvPr>
            <p:ph type="ftr" sz="quarter" idx="11"/>
          </p:nvPr>
        </p:nvSpPr>
        <p:spPr/>
        <p:txBody>
          <a:bodyPr/>
          <a:lstStyle/>
          <a:p>
            <a:pPr>
              <a:defRPr/>
            </a:pPr>
            <a:r>
              <a:rPr lang="en-US" smtClean="0"/>
              <a:t>pi0 in PHOS/EMCAL</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57200" y="142875"/>
            <a:ext cx="8229600" cy="1143000"/>
          </a:xfrm>
          <a:ln w="38100">
            <a:noFill/>
          </a:ln>
        </p:spPr>
        <p:txBody>
          <a:bodyPr>
            <a:normAutofit fontScale="90000"/>
          </a:bodyPr>
          <a:lstStyle/>
          <a:p>
            <a:pPr eaLnBrk="1" hangingPunct="1"/>
            <a:r>
              <a:rPr lang="en-US" altLang="ja-JP" sz="3600" smtClean="0">
                <a:solidFill>
                  <a:srgbClr val="00B050"/>
                </a:solidFill>
              </a:rPr>
              <a:t>π0(off vertex)/π0(real) ratio</a:t>
            </a:r>
            <a:br>
              <a:rPr lang="en-US" altLang="ja-JP" sz="3600" smtClean="0">
                <a:solidFill>
                  <a:srgbClr val="00B050"/>
                </a:solidFill>
              </a:rPr>
            </a:br>
            <a:r>
              <a:rPr lang="ja-JP" altLang="en-US" sz="3600" smtClean="0">
                <a:solidFill>
                  <a:srgbClr val="00B050"/>
                </a:solidFill>
              </a:rPr>
              <a:t>（</a:t>
            </a:r>
            <a:r>
              <a:rPr lang="en-US" altLang="ja-JP" sz="3600" smtClean="0">
                <a:solidFill>
                  <a:srgbClr val="00B050"/>
                </a:solidFill>
              </a:rPr>
              <a:t>π±,</a:t>
            </a:r>
            <a:r>
              <a:rPr lang="ja-JP" altLang="en-US" sz="3600" smtClean="0">
                <a:solidFill>
                  <a:srgbClr val="00B050"/>
                </a:solidFill>
              </a:rPr>
              <a:t> </a:t>
            </a:r>
            <a:r>
              <a:rPr lang="en-US" altLang="ja-JP" sz="3600" smtClean="0">
                <a:solidFill>
                  <a:srgbClr val="00B050"/>
                </a:solidFill>
              </a:rPr>
              <a:t>K±, K0L, p, anti-p, n, anti-n) </a:t>
            </a:r>
            <a:endParaRPr lang="ja-JP" altLang="en-US" sz="3600" smtClean="0">
              <a:solidFill>
                <a:srgbClr val="00B050"/>
              </a:solidFill>
            </a:endParaRPr>
          </a:p>
        </p:txBody>
      </p:sp>
      <p:sp>
        <p:nvSpPr>
          <p:cNvPr id="4" name="日付プレースホルダ 3"/>
          <p:cNvSpPr>
            <a:spLocks noGrp="1"/>
          </p:cNvSpPr>
          <p:nvPr>
            <p:ph type="dt" sz="quarter" idx="10"/>
          </p:nvPr>
        </p:nvSpPr>
        <p:spPr/>
        <p:txBody>
          <a:bodyPr/>
          <a:lstStyle/>
          <a:p>
            <a:pPr>
              <a:defRPr/>
            </a:pPr>
            <a:r>
              <a:rPr lang="ru-RU" altLang="ja-JP" smtClean="0"/>
              <a:t>19.05.2009</a:t>
            </a:r>
            <a:endParaRPr lang="ja-JP" altLang="en-US"/>
          </a:p>
        </p:txBody>
      </p:sp>
      <p:sp>
        <p:nvSpPr>
          <p:cNvPr id="5" name="フッター プレースホルダ 4"/>
          <p:cNvSpPr>
            <a:spLocks noGrp="1"/>
          </p:cNvSpPr>
          <p:nvPr>
            <p:ph type="ftr" sz="quarter" idx="11"/>
          </p:nvPr>
        </p:nvSpPr>
        <p:spPr/>
        <p:txBody>
          <a:bodyPr/>
          <a:lstStyle/>
          <a:p>
            <a:pPr>
              <a:defRPr/>
            </a:pPr>
            <a:r>
              <a:rPr lang="en-US" altLang="ja-JP" smtClean="0"/>
              <a:t>pi0 in PHOS/EMCAL</a:t>
            </a:r>
            <a:endParaRPr lang="ja-JP" altLang="en-US"/>
          </a:p>
        </p:txBody>
      </p:sp>
      <p:sp>
        <p:nvSpPr>
          <p:cNvPr id="6" name="スライド番号プレースホルダ 5"/>
          <p:cNvSpPr>
            <a:spLocks noGrp="1"/>
          </p:cNvSpPr>
          <p:nvPr>
            <p:ph type="sldNum" sz="quarter" idx="12"/>
          </p:nvPr>
        </p:nvSpPr>
        <p:spPr/>
        <p:txBody>
          <a:bodyPr/>
          <a:lstStyle/>
          <a:p>
            <a:pPr>
              <a:defRPr/>
            </a:pPr>
            <a:fld id="{88339D9C-648C-4909-9B87-41AA3732312A}" type="slidenum">
              <a:rPr lang="ja-JP" altLang="en-US" smtClean="0"/>
              <a:pPr>
                <a:defRPr/>
              </a:pPr>
              <a:t>22</a:t>
            </a:fld>
            <a:endParaRPr lang="ja-JP" altLang="en-US" smtClean="0"/>
          </a:p>
        </p:txBody>
      </p:sp>
      <p:sp>
        <p:nvSpPr>
          <p:cNvPr id="12294" name="テキスト ボックス 6"/>
          <p:cNvSpPr txBox="1">
            <a:spLocks noChangeArrowheads="1"/>
          </p:cNvSpPr>
          <p:nvPr/>
        </p:nvSpPr>
        <p:spPr bwMode="auto">
          <a:xfrm>
            <a:off x="5857875" y="1441450"/>
            <a:ext cx="3000375" cy="2308225"/>
          </a:xfrm>
          <a:prstGeom prst="rect">
            <a:avLst/>
          </a:prstGeom>
          <a:noFill/>
          <a:ln w="9525">
            <a:noFill/>
            <a:miter lim="800000"/>
            <a:headEnd/>
            <a:tailEnd/>
          </a:ln>
        </p:spPr>
        <p:txBody>
          <a:bodyPr>
            <a:spAutoFit/>
          </a:bodyPr>
          <a:lstStyle/>
          <a:p>
            <a:r>
              <a:rPr lang="en-US" altLang="ja-JP">
                <a:latin typeface="Calibri" pitchFamily="34" charset="0"/>
              </a:rPr>
              <a:t>Error bars:</a:t>
            </a:r>
          </a:p>
          <a:p>
            <a:r>
              <a:rPr lang="en-US" altLang="ja-JP">
                <a:latin typeface="Calibri" pitchFamily="34" charset="0"/>
              </a:rPr>
              <a:t>inside: statistic error</a:t>
            </a:r>
          </a:p>
          <a:p>
            <a:r>
              <a:rPr lang="en-US" altLang="ja-JP">
                <a:latin typeface="Calibri" pitchFamily="34" charset="0"/>
              </a:rPr>
              <a:t>outside: systematic error</a:t>
            </a:r>
          </a:p>
          <a:p>
            <a:pPr>
              <a:buFont typeface="Arial" pitchFamily="34" charset="0"/>
              <a:buChar char="•"/>
            </a:pPr>
            <a:r>
              <a:rPr lang="en-US" altLang="ja-JP">
                <a:latin typeface="Calibri" pitchFamily="34" charset="0"/>
              </a:rPr>
              <a:t>systematic error</a:t>
            </a:r>
          </a:p>
          <a:p>
            <a:pPr marL="228600" lvl="1">
              <a:buFont typeface="Arial" pitchFamily="34" charset="0"/>
              <a:buChar char="•"/>
            </a:pPr>
            <a:r>
              <a:rPr lang="el-GR" altLang="ja-JP">
                <a:latin typeface="Calibri" pitchFamily="34" charset="0"/>
                <a:sym typeface="Symbol" pitchFamily="18" charset="2"/>
              </a:rPr>
              <a:t></a:t>
            </a:r>
            <a:r>
              <a:rPr lang="en-US" altLang="ja-JP" baseline="30000">
                <a:latin typeface="Calibri" pitchFamily="34" charset="0"/>
              </a:rPr>
              <a:t>±</a:t>
            </a:r>
            <a:r>
              <a:rPr lang="en-US" altLang="ja-JP">
                <a:latin typeface="Calibri" pitchFamily="34" charset="0"/>
              </a:rPr>
              <a:t>: 10%</a:t>
            </a:r>
          </a:p>
          <a:p>
            <a:pPr marL="228600" lvl="1">
              <a:buFont typeface="Arial" pitchFamily="34" charset="0"/>
              <a:buChar char="•"/>
            </a:pPr>
            <a:r>
              <a:rPr lang="en-US" altLang="ja-JP">
                <a:latin typeface="Calibri" pitchFamily="34" charset="0"/>
              </a:rPr>
              <a:t>K</a:t>
            </a:r>
            <a:r>
              <a:rPr lang="en-US" altLang="ja-JP" baseline="30000">
                <a:latin typeface="Calibri" pitchFamily="34" charset="0"/>
              </a:rPr>
              <a:t>±</a:t>
            </a:r>
            <a:r>
              <a:rPr lang="en-US" altLang="ja-JP">
                <a:latin typeface="Calibri" pitchFamily="34" charset="0"/>
              </a:rPr>
              <a:t>,K</a:t>
            </a:r>
            <a:r>
              <a:rPr lang="en-US" altLang="ja-JP" baseline="30000">
                <a:latin typeface="Calibri" pitchFamily="34" charset="0"/>
              </a:rPr>
              <a:t>0</a:t>
            </a:r>
            <a:r>
              <a:rPr lang="en-US" altLang="ja-JP" baseline="-25000">
                <a:latin typeface="Calibri" pitchFamily="34" charset="0"/>
              </a:rPr>
              <a:t>L</a:t>
            </a:r>
            <a:r>
              <a:rPr lang="en-US" altLang="ja-JP">
                <a:latin typeface="Calibri" pitchFamily="34" charset="0"/>
              </a:rPr>
              <a:t>: 30%</a:t>
            </a:r>
          </a:p>
          <a:p>
            <a:pPr marL="228600" lvl="1">
              <a:buFont typeface="Arial" pitchFamily="34" charset="0"/>
              <a:buChar char="•"/>
            </a:pPr>
            <a:r>
              <a:rPr lang="en-US" altLang="ja-JP">
                <a:latin typeface="Calibri" pitchFamily="34" charset="0"/>
              </a:rPr>
              <a:t>p,anti-p,n,anti-n: 50%</a:t>
            </a:r>
          </a:p>
          <a:p>
            <a:pPr marL="228600" lvl="1">
              <a:buFont typeface="Arial" pitchFamily="34" charset="0"/>
              <a:buChar char="•"/>
            </a:pPr>
            <a:r>
              <a:rPr lang="en-US" altLang="ja-JP">
                <a:latin typeface="Calibri" pitchFamily="34" charset="0"/>
              </a:rPr>
              <a:t>Geant: 50%</a:t>
            </a:r>
            <a:endParaRPr lang="ja-JP" altLang="en-US">
              <a:latin typeface="Calibri" pitchFamily="34" charset="0"/>
            </a:endParaRPr>
          </a:p>
        </p:txBody>
      </p:sp>
      <p:sp>
        <p:nvSpPr>
          <p:cNvPr id="11" name="テキスト ボックス 14"/>
          <p:cNvSpPr txBox="1">
            <a:spLocks noChangeArrowheads="1"/>
          </p:cNvSpPr>
          <p:nvPr/>
        </p:nvSpPr>
        <p:spPr bwMode="auto">
          <a:xfrm>
            <a:off x="5857875" y="4000500"/>
            <a:ext cx="3286125" cy="1754188"/>
          </a:xfrm>
          <a:prstGeom prst="rect">
            <a:avLst/>
          </a:prstGeom>
          <a:noFill/>
          <a:ln w="9525">
            <a:noFill/>
            <a:miter lim="800000"/>
            <a:headEnd/>
            <a:tailEnd/>
          </a:ln>
        </p:spPr>
        <p:txBody>
          <a:bodyPr>
            <a:spAutoFit/>
          </a:bodyPr>
          <a:lstStyle/>
          <a:p>
            <a:pPr>
              <a:defRPr/>
            </a:pPr>
            <a:r>
              <a:rPr lang="en-US" altLang="ja-JP" dirty="0">
                <a:latin typeface="+mn-lt"/>
              </a:rPr>
              <a:t>Fit the data with statistic error by constant at 5&lt;</a:t>
            </a:r>
            <a:r>
              <a:rPr lang="en-US" altLang="ja-JP" dirty="0" err="1">
                <a:latin typeface="+mn-lt"/>
              </a:rPr>
              <a:t>p</a:t>
            </a:r>
            <a:r>
              <a:rPr lang="en-US" altLang="ja-JP" baseline="-25000" dirty="0" err="1">
                <a:latin typeface="+mn-lt"/>
              </a:rPr>
              <a:t>T</a:t>
            </a:r>
            <a:r>
              <a:rPr lang="en-US" altLang="ja-JP" dirty="0">
                <a:latin typeface="+mn-lt"/>
              </a:rPr>
              <a:t>&lt;30GeV/c</a:t>
            </a:r>
          </a:p>
          <a:p>
            <a:pPr>
              <a:defRPr/>
            </a:pPr>
            <a:r>
              <a:rPr lang="en-US" altLang="ja-JP" b="1" u="sng" dirty="0">
                <a:solidFill>
                  <a:srgbClr val="FF0000"/>
                </a:solidFill>
                <a:latin typeface="+mn-lt"/>
              </a:rPr>
              <a:t>3.77×10</a:t>
            </a:r>
            <a:r>
              <a:rPr lang="en-US" altLang="ja-JP" b="1" u="sng" baseline="30000" dirty="0">
                <a:solidFill>
                  <a:srgbClr val="FF0000"/>
                </a:solidFill>
                <a:latin typeface="+mn-lt"/>
              </a:rPr>
              <a:t>-4</a:t>
            </a:r>
            <a:r>
              <a:rPr lang="en-US" altLang="ja-JP" b="1" u="sng" dirty="0">
                <a:solidFill>
                  <a:srgbClr val="FF0000"/>
                </a:solidFill>
                <a:latin typeface="+mn-lt"/>
              </a:rPr>
              <a:t>±0.09×10</a:t>
            </a:r>
            <a:r>
              <a:rPr lang="en-US" altLang="ja-JP" b="1" u="sng" baseline="30000" dirty="0">
                <a:solidFill>
                  <a:srgbClr val="FF0000"/>
                </a:solidFill>
                <a:latin typeface="+mn-lt"/>
              </a:rPr>
              <a:t>-4</a:t>
            </a:r>
          </a:p>
          <a:p>
            <a:pPr>
              <a:defRPr/>
            </a:pPr>
            <a:endParaRPr lang="en-US" altLang="ja-JP" dirty="0">
              <a:latin typeface="+mn-lt"/>
            </a:endParaRPr>
          </a:p>
          <a:p>
            <a:pPr>
              <a:defRPr/>
            </a:pPr>
            <a:r>
              <a:rPr lang="en-US" altLang="ja-JP" dirty="0">
                <a:latin typeface="+mn-lt"/>
              </a:rPr>
              <a:t>0.04% of off vertex π0 contribute to π0 measurement. </a:t>
            </a:r>
            <a:endParaRPr lang="ja-JP" altLang="en-US" dirty="0">
              <a:latin typeface="+mn-lt"/>
            </a:endParaRPr>
          </a:p>
        </p:txBody>
      </p:sp>
      <p:grpSp>
        <p:nvGrpSpPr>
          <p:cNvPr id="2" name="Группа 12"/>
          <p:cNvGrpSpPr>
            <a:grpSpLocks/>
          </p:cNvGrpSpPr>
          <p:nvPr/>
        </p:nvGrpSpPr>
        <p:grpSpPr bwMode="auto">
          <a:xfrm>
            <a:off x="0" y="1428750"/>
            <a:ext cx="5892800" cy="3929063"/>
            <a:chOff x="-32" y="1428736"/>
            <a:chExt cx="5892800" cy="3929063"/>
          </a:xfrm>
        </p:grpSpPr>
        <p:pic>
          <p:nvPicPr>
            <p:cNvPr id="12297" name="Picture 2" descr="C:\Users\Takashi Iwasaki\Pictures\Desktop\off_vertex_pi0_fit_5_30.gif"/>
            <p:cNvPicPr>
              <a:picLocks noChangeAspect="1" noChangeArrowheads="1"/>
            </p:cNvPicPr>
            <p:nvPr/>
          </p:nvPicPr>
          <p:blipFill>
            <a:blip r:embed="rId3"/>
            <a:srcRect/>
            <a:stretch>
              <a:fillRect/>
            </a:stretch>
          </p:blipFill>
          <p:spPr bwMode="auto">
            <a:xfrm>
              <a:off x="-32" y="1428736"/>
              <a:ext cx="5892800" cy="3929063"/>
            </a:xfrm>
            <a:prstGeom prst="rect">
              <a:avLst/>
            </a:prstGeom>
            <a:noFill/>
            <a:ln w="9525">
              <a:noFill/>
              <a:miter lim="800000"/>
              <a:headEnd/>
              <a:tailEnd/>
            </a:ln>
          </p:spPr>
        </p:pic>
        <p:sp>
          <p:nvSpPr>
            <p:cNvPr id="12298" name="Прямоугольник 11"/>
            <p:cNvSpPr>
              <a:spLocks noChangeArrowheads="1"/>
            </p:cNvSpPr>
            <p:nvPr/>
          </p:nvSpPr>
          <p:spPr bwMode="auto">
            <a:xfrm>
              <a:off x="-32" y="1428736"/>
              <a:ext cx="2524089" cy="369332"/>
            </a:xfrm>
            <a:prstGeom prst="rect">
              <a:avLst/>
            </a:prstGeom>
            <a:solidFill>
              <a:schemeClr val="bg1"/>
            </a:solidFill>
            <a:ln w="9525">
              <a:noFill/>
              <a:miter lim="800000"/>
              <a:headEnd/>
              <a:tailEnd/>
            </a:ln>
          </p:spPr>
          <p:txBody>
            <a:bodyPr wrap="none">
              <a:spAutoFit/>
            </a:bodyPr>
            <a:lstStyle/>
            <a:p>
              <a:r>
                <a:rPr lang="en-US" altLang="ja-JP"/>
                <a:t>π0(off vertex)/π0(real) </a:t>
              </a:r>
              <a:endParaRPr lang="ru-RU"/>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6480" y="273629"/>
            <a:ext cx="8229600" cy="1146360"/>
          </a:xfrm>
          <a:ln/>
        </p:spPr>
        <p:txBody>
          <a:bodyPr/>
          <a:lstStyle/>
          <a:p>
            <a:pPr>
              <a:lnSpc>
                <a:spcPct val="98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smtClean="0">
                <a:solidFill>
                  <a:srgbClr val="000080"/>
                </a:solidFill>
              </a:rPr>
              <a:t>Trigger simulation</a:t>
            </a:r>
            <a:endParaRPr lang="en-GB" dirty="0">
              <a:solidFill>
                <a:srgbClr val="000080"/>
              </a:solidFill>
            </a:endParaRPr>
          </a:p>
        </p:txBody>
      </p:sp>
      <p:sp>
        <p:nvSpPr>
          <p:cNvPr id="4098" name="Rectangle 2"/>
          <p:cNvSpPr>
            <a:spLocks noGrp="1" noChangeArrowheads="1"/>
          </p:cNvSpPr>
          <p:nvPr>
            <p:ph type="body" idx="1"/>
          </p:nvPr>
        </p:nvSpPr>
        <p:spPr>
          <a:xfrm>
            <a:off x="456480" y="1604329"/>
            <a:ext cx="8229600" cy="4445747"/>
          </a:xfrm>
          <a:ln/>
        </p:spPr>
        <p:txBody>
          <a:bodyPr>
            <a:normAutofit/>
          </a:bodyPr>
          <a:lstStyle/>
          <a:p>
            <a:pPr>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400" dirty="0" err="1" smtClean="0"/>
              <a:t>AliPHOSTrigger</a:t>
            </a:r>
            <a:r>
              <a:rPr lang="en-GB" sz="2400" dirty="0" smtClean="0"/>
              <a:t> class: simulation model of PHOS L0 trigger</a:t>
            </a:r>
          </a:p>
          <a:p>
            <a:pPr>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400" dirty="0" err="1" smtClean="0"/>
              <a:t>AliEMCALTrigger</a:t>
            </a:r>
            <a:r>
              <a:rPr lang="en-GB" sz="2400" dirty="0" smtClean="0"/>
              <a:t>: similar class for EMCAL</a:t>
            </a:r>
            <a:endParaRPr lang="en-GB" sz="2400" dirty="0"/>
          </a:p>
          <a:p>
            <a:pPr>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400" dirty="0" smtClean="0"/>
              <a:t>Simulation with 5 PHOS modules</a:t>
            </a:r>
            <a:r>
              <a:rPr lang="en-GB" sz="2400" dirty="0"/>
              <a:t>, </a:t>
            </a:r>
            <a:r>
              <a:rPr lang="en-GB" sz="2400" dirty="0" smtClean="0"/>
              <a:t>pp </a:t>
            </a:r>
            <a:r>
              <a:rPr lang="en-GB" sz="2400" dirty="0" err="1" smtClean="0"/>
              <a:t>min.bias</a:t>
            </a:r>
            <a:r>
              <a:rPr lang="en-GB" sz="2400" dirty="0" smtClean="0"/>
              <a:t> events by </a:t>
            </a:r>
            <a:r>
              <a:rPr lang="en-GB" sz="2400" dirty="0" err="1" smtClean="0"/>
              <a:t>Pythia</a:t>
            </a:r>
            <a:endParaRPr lang="en-GB" sz="2400" dirty="0"/>
          </a:p>
          <a:p>
            <a:pPr lvl="1">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000" dirty="0" smtClean="0"/>
              <a:t>Ideal calibration: all cells provide exact deposited energy (not true in real life!)</a:t>
            </a:r>
          </a:p>
          <a:p>
            <a:pPr lvl="1">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000" dirty="0" smtClean="0"/>
              <a:t>threshold </a:t>
            </a:r>
            <a:r>
              <a:rPr lang="en-GB" sz="2000" dirty="0"/>
              <a:t>to keep digit: 	</a:t>
            </a:r>
            <a:r>
              <a:rPr lang="en-GB" sz="2000" u="sng" dirty="0"/>
              <a:t>0.012 </a:t>
            </a:r>
            <a:r>
              <a:rPr lang="en-GB" sz="2000" u="sng" dirty="0" err="1"/>
              <a:t>GeV</a:t>
            </a:r>
            <a:endParaRPr lang="en-GB" sz="2000" u="sng" dirty="0"/>
          </a:p>
          <a:p>
            <a:pPr>
              <a:lnSpc>
                <a:spcPct val="97000"/>
              </a:lnSpc>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400" dirty="0" smtClean="0"/>
              <a:t>LHC luminosity: L=5</a:t>
            </a:r>
            <a:r>
              <a:rPr lang="en-GB" sz="2400" dirty="0" smtClean="0">
                <a:sym typeface="Symbol"/>
              </a:rPr>
              <a:t></a:t>
            </a:r>
            <a:r>
              <a:rPr lang="en-GB" sz="2400" dirty="0" smtClean="0"/>
              <a:t>10</a:t>
            </a:r>
            <a:r>
              <a:rPr lang="en-GB" sz="2400" baseline="30000" dirty="0" smtClean="0"/>
              <a:t>28</a:t>
            </a:r>
            <a:r>
              <a:rPr lang="en-GB" sz="2400" dirty="0" smtClean="0"/>
              <a:t> cm</a:t>
            </a:r>
            <a:r>
              <a:rPr lang="en-GB" sz="2400" baseline="30000" dirty="0" smtClean="0"/>
              <a:t>-2</a:t>
            </a:r>
            <a:r>
              <a:rPr lang="en-GB" sz="2400" dirty="0" smtClean="0"/>
              <a:t> c</a:t>
            </a:r>
            <a:r>
              <a:rPr lang="en-GB" sz="2400" baseline="30000" dirty="0" smtClean="0"/>
              <a:t>-1</a:t>
            </a:r>
            <a:r>
              <a:rPr lang="en-GB" sz="2400" dirty="0" smtClean="0"/>
              <a:t> </a:t>
            </a:r>
            <a:r>
              <a:rPr lang="en-GB" sz="2400" dirty="0" smtClean="0">
                <a:sym typeface="Symbol"/>
              </a:rPr>
              <a:t> </a:t>
            </a:r>
            <a:r>
              <a:rPr lang="en-GB" sz="2400" dirty="0" smtClean="0"/>
              <a:t>interaction rate</a:t>
            </a:r>
            <a:r>
              <a:rPr lang="en-GB" sz="2400" dirty="0"/>
              <a:t>: 	3.5 kHz</a:t>
            </a:r>
          </a:p>
        </p:txBody>
      </p:sp>
      <p:sp>
        <p:nvSpPr>
          <p:cNvPr id="4" name="Дата 3"/>
          <p:cNvSpPr>
            <a:spLocks noGrp="1"/>
          </p:cNvSpPr>
          <p:nvPr>
            <p:ph type="dt" sz="half" idx="10"/>
          </p:nvPr>
        </p:nvSpPr>
        <p:spPr/>
        <p:txBody>
          <a:bodyPr/>
          <a:lstStyle/>
          <a:p>
            <a:r>
              <a:rPr lang="ru-RU" smtClean="0"/>
              <a:t>19.05.2009</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6480" y="273629"/>
            <a:ext cx="8229600" cy="1146360"/>
          </a:xfrm>
          <a:ln/>
        </p:spPr>
        <p:txBody>
          <a:bodyPr/>
          <a:lstStyle/>
          <a:p>
            <a:pPr>
              <a:lnSpc>
                <a:spcPct val="98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smtClean="0">
                <a:solidFill>
                  <a:srgbClr val="000080"/>
                </a:solidFill>
              </a:rPr>
              <a:t>PHOS L0 </a:t>
            </a:r>
            <a:r>
              <a:rPr lang="en-GB" dirty="0">
                <a:solidFill>
                  <a:srgbClr val="000080"/>
                </a:solidFill>
              </a:rPr>
              <a:t>trigger rate</a:t>
            </a:r>
          </a:p>
        </p:txBody>
      </p:sp>
      <p:sp>
        <p:nvSpPr>
          <p:cNvPr id="5122" name="Rectangle 2"/>
          <p:cNvSpPr>
            <a:spLocks noGrp="1" noChangeArrowheads="1"/>
          </p:cNvSpPr>
          <p:nvPr>
            <p:ph type="body" idx="1"/>
          </p:nvPr>
        </p:nvSpPr>
        <p:spPr>
          <a:xfrm>
            <a:off x="357158" y="1961519"/>
            <a:ext cx="2901074" cy="1681795"/>
          </a:xfrm>
          <a:ln/>
        </p:spPr>
        <p:txBody>
          <a:bodyPr>
            <a:normAutofit/>
          </a:bodyPr>
          <a:lstStyle/>
          <a:p>
            <a:pPr marL="0" indent="0">
              <a:lnSpc>
                <a:spcPct val="98000"/>
              </a:lnSpc>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0011" algn="l"/>
                <a:tab pos="6517536" algn="l"/>
                <a:tab pos="6925063" algn="l"/>
                <a:tab pos="7332588" algn="l"/>
                <a:tab pos="7740115" algn="l"/>
                <a:tab pos="8147640" algn="l"/>
              </a:tabLst>
            </a:pPr>
            <a:r>
              <a:rPr lang="en-GB" sz="2000" u="sng" dirty="0"/>
              <a:t>L0 definition</a:t>
            </a:r>
            <a:r>
              <a:rPr lang="en-GB" sz="2000" dirty="0"/>
              <a:t>: </a:t>
            </a:r>
            <a:r>
              <a:rPr lang="en-GB" sz="2000" dirty="0">
                <a:solidFill>
                  <a:srgbClr val="FF0000"/>
                </a:solidFill>
              </a:rPr>
              <a:t>2x2</a:t>
            </a:r>
            <a:r>
              <a:rPr lang="en-GB" sz="2000" dirty="0"/>
              <a:t> (</a:t>
            </a:r>
            <a:r>
              <a:rPr lang="en-GB" sz="2000" dirty="0">
                <a:solidFill>
                  <a:srgbClr val="0000FF"/>
                </a:solidFill>
              </a:rPr>
              <a:t>4x4</a:t>
            </a:r>
            <a:r>
              <a:rPr lang="en-GB" sz="2000" dirty="0"/>
              <a:t>) cells energy sum </a:t>
            </a:r>
            <a:r>
              <a:rPr lang="en-GB" sz="2000" dirty="0" smtClean="0"/>
              <a:t>above a threshold </a:t>
            </a:r>
            <a:r>
              <a:rPr lang="en-GB" sz="2000" dirty="0"/>
              <a:t>somewhere in PHOS</a:t>
            </a:r>
          </a:p>
        </p:txBody>
      </p:sp>
      <p:pic>
        <p:nvPicPr>
          <p:cNvPr id="5123" name="Picture 3"/>
          <p:cNvPicPr>
            <a:picLocks noChangeAspect="1" noChangeArrowheads="1"/>
          </p:cNvPicPr>
          <p:nvPr/>
        </p:nvPicPr>
        <p:blipFill>
          <a:blip r:embed="rId3"/>
          <a:srcRect/>
          <a:stretch>
            <a:fillRect/>
          </a:stretch>
        </p:blipFill>
        <p:spPr bwMode="auto">
          <a:xfrm>
            <a:off x="3214678" y="1714488"/>
            <a:ext cx="5715360" cy="3593178"/>
          </a:xfrm>
          <a:prstGeom prst="rect">
            <a:avLst/>
          </a:prstGeom>
          <a:noFill/>
          <a:ln w="9525">
            <a:noFill/>
            <a:round/>
            <a:headEnd/>
            <a:tailEnd/>
          </a:ln>
          <a:effectLst/>
        </p:spPr>
      </p:pic>
      <p:cxnSp>
        <p:nvCxnSpPr>
          <p:cNvPr id="6" name="Прямая соединительная линия 5"/>
          <p:cNvCxnSpPr/>
          <p:nvPr/>
        </p:nvCxnSpPr>
        <p:spPr>
          <a:xfrm>
            <a:off x="3786182" y="2643182"/>
            <a:ext cx="4572032"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Дата 7"/>
          <p:cNvSpPr>
            <a:spLocks noGrp="1"/>
          </p:cNvSpPr>
          <p:nvPr>
            <p:ph type="dt" idx="10"/>
          </p:nvPr>
        </p:nvSpPr>
        <p:spPr/>
        <p:txBody>
          <a:bodyPr/>
          <a:lstStyle/>
          <a:p>
            <a:r>
              <a:rPr lang="ru-RU" smtClean="0"/>
              <a:t>19.05.2009</a:t>
            </a:r>
            <a:endParaRPr lang="en-GB"/>
          </a:p>
        </p:txBody>
      </p:sp>
      <p:sp>
        <p:nvSpPr>
          <p:cNvPr id="9" name="Номер слайда 8"/>
          <p:cNvSpPr>
            <a:spLocks noGrp="1"/>
          </p:cNvSpPr>
          <p:nvPr>
            <p:ph type="sldNum" idx="12"/>
          </p:nvPr>
        </p:nvSpPr>
        <p:spPr/>
        <p:txBody>
          <a:bodyPr/>
          <a:lstStyle/>
          <a:p>
            <a:fld id="{FD3BFFAC-11B9-43AC-B64E-E7998F765591}" type="slidenum">
              <a:rPr lang="en-GB" smtClean="0"/>
              <a:pPr/>
              <a:t>24</a:t>
            </a:fld>
            <a:endParaRPr lang="en-GB"/>
          </a:p>
        </p:txBody>
      </p:sp>
      <p:sp>
        <p:nvSpPr>
          <p:cNvPr id="10" name="Нижний колонтитул 9"/>
          <p:cNvSpPr>
            <a:spLocks noGrp="1"/>
          </p:cNvSpPr>
          <p:nvPr>
            <p:ph type="ftr" idx="11"/>
          </p:nvPr>
        </p:nvSpPr>
        <p:spPr/>
        <p:txBody>
          <a:bodyPr/>
          <a:lstStyle/>
          <a:p>
            <a:r>
              <a:rPr lang="en-GB" smtClean="0"/>
              <a:t>pi0 in PHOS/EMCAL</a:t>
            </a:r>
            <a:endParaRPr lang="en-GB"/>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C00000"/>
                </a:solidFill>
              </a:rPr>
              <a:t>Calibration</a:t>
            </a:r>
            <a:endParaRPr lang="ru-RU" dirty="0">
              <a:solidFill>
                <a:srgbClr val="C00000"/>
              </a:solidFill>
            </a:endParaRPr>
          </a:p>
        </p:txBody>
      </p:sp>
      <p:sp>
        <p:nvSpPr>
          <p:cNvPr id="6" name="Содержимое 5"/>
          <p:cNvSpPr>
            <a:spLocks noGrp="1"/>
          </p:cNvSpPr>
          <p:nvPr>
            <p:ph idx="1"/>
          </p:nvPr>
        </p:nvSpPr>
        <p:spPr/>
        <p:txBody>
          <a:bodyPr>
            <a:normAutofit lnSpcReduction="10000"/>
          </a:bodyPr>
          <a:lstStyle/>
          <a:p>
            <a:r>
              <a:rPr lang="en-US" sz="2400" dirty="0" smtClean="0"/>
              <a:t>PHOS/EMCAL </a:t>
            </a:r>
            <a:r>
              <a:rPr lang="en-US" sz="2400" dirty="0" smtClean="0"/>
              <a:t>will be </a:t>
            </a:r>
            <a:r>
              <a:rPr lang="en-US" sz="2400" dirty="0" smtClean="0"/>
              <a:t>pre-calibrated by adjusting APD bias to the same gain, using Hamamatsu datasheets. </a:t>
            </a:r>
            <a:r>
              <a:rPr lang="en-US" sz="2400" dirty="0" err="1" smtClean="0"/>
              <a:t>Decalibration</a:t>
            </a:r>
            <a:r>
              <a:rPr lang="en-US" sz="2400" dirty="0" smtClean="0"/>
              <a:t> of pre-calibrated PHOS is 10%</a:t>
            </a:r>
          </a:p>
          <a:p>
            <a:r>
              <a:rPr lang="en-US" sz="2400" dirty="0" smtClean="0"/>
              <a:t>Online </a:t>
            </a:r>
            <a:r>
              <a:rPr lang="en-US" sz="2400" dirty="0" smtClean="0"/>
              <a:t>DAs will deliver </a:t>
            </a:r>
            <a:r>
              <a:rPr lang="en-US" sz="2400" dirty="0" smtClean="0"/>
              <a:t>calibration </a:t>
            </a:r>
            <a:r>
              <a:rPr lang="en-US" sz="2400" dirty="0" smtClean="0"/>
              <a:t>parameters from physics events (pp or AA peripheral):</a:t>
            </a:r>
          </a:p>
          <a:p>
            <a:pPr lvl="1"/>
            <a:r>
              <a:rPr lang="en-US" sz="2000" dirty="0" smtClean="0"/>
              <a:t>equalization </a:t>
            </a:r>
            <a:r>
              <a:rPr lang="en-US" sz="2000" dirty="0" smtClean="0"/>
              <a:t>of mean deposited energy per </a:t>
            </a:r>
            <a:r>
              <a:rPr lang="en-US" sz="2000" dirty="0" smtClean="0"/>
              <a:t>cell</a:t>
            </a:r>
          </a:p>
          <a:p>
            <a:pPr lvl="1"/>
            <a:r>
              <a:rPr lang="en-US" sz="2000" dirty="0" smtClean="0"/>
              <a:t>e</a:t>
            </a:r>
            <a:r>
              <a:rPr lang="en-US" sz="2000" dirty="0" smtClean="0"/>
              <a:t>qualization of MIP peak per cell</a:t>
            </a:r>
            <a:endParaRPr lang="en-US" sz="2000" dirty="0" smtClean="0"/>
          </a:p>
          <a:p>
            <a:pPr lvl="1"/>
            <a:r>
              <a:rPr lang="en-US" sz="2000" dirty="0" smtClean="0"/>
              <a:t>these algorithms give 5</a:t>
            </a:r>
            <a:r>
              <a:rPr lang="en-US" sz="2000" dirty="0" smtClean="0"/>
              <a:t>% </a:t>
            </a:r>
            <a:r>
              <a:rPr lang="en-US" sz="2000" dirty="0" smtClean="0"/>
              <a:t>accuracy of calibration parameters</a:t>
            </a:r>
            <a:endParaRPr lang="en-US" sz="2000" dirty="0" smtClean="0"/>
          </a:p>
          <a:p>
            <a:r>
              <a:rPr lang="en-US" sz="2400" dirty="0" smtClean="0"/>
              <a:t>Offline calibration aims to refine calibration parameters to 1% accuracy</a:t>
            </a:r>
            <a:r>
              <a:rPr lang="en-US" sz="2400" dirty="0" smtClean="0"/>
              <a:t>.</a:t>
            </a:r>
          </a:p>
          <a:p>
            <a:r>
              <a:rPr lang="en-US" sz="2400" dirty="0" smtClean="0"/>
              <a:t>Offline calibration for </a:t>
            </a:r>
            <a:r>
              <a:rPr lang="en-US" sz="2400" dirty="0" smtClean="0"/>
              <a:t>ALICE calorimeters was defined: see http://indico.cern.ch/conferenceTimeTable.py?confId=58016</a:t>
            </a:r>
            <a:endParaRPr lang="en-US" sz="2400" dirty="0" smtClean="0"/>
          </a:p>
        </p:txBody>
      </p:sp>
      <p:sp>
        <p:nvSpPr>
          <p:cNvPr id="3" name="Дата 2"/>
          <p:cNvSpPr>
            <a:spLocks noGrp="1"/>
          </p:cNvSpPr>
          <p:nvPr>
            <p:ph type="dt" sz="half" idx="10"/>
          </p:nvPr>
        </p:nvSpPr>
        <p:spPr/>
        <p:txBody>
          <a:bodyPr/>
          <a:lstStyle/>
          <a:p>
            <a:r>
              <a:rPr lang="ru-RU" smtClean="0"/>
              <a:t>19.05.2009</a:t>
            </a:r>
            <a:endParaRPr lang="ru-RU"/>
          </a:p>
        </p:txBody>
      </p:sp>
      <p:sp>
        <p:nvSpPr>
          <p:cNvPr id="4" name="Нижний колонтитул 3"/>
          <p:cNvSpPr>
            <a:spLocks noGrp="1"/>
          </p:cNvSpPr>
          <p:nvPr>
            <p:ph type="ftr" sz="quarter" idx="11"/>
          </p:nvPr>
        </p:nvSpPr>
        <p:spPr/>
        <p:txBody>
          <a:bodyPr/>
          <a:lstStyle/>
          <a:p>
            <a:r>
              <a:rPr lang="en-US" smtClean="0"/>
              <a:t>pi0 in PHOS/EMCAL</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ru-RU" smtClean="0"/>
              <a:t>19.05.2009</a:t>
            </a:r>
            <a:endParaRPr lang="en-US"/>
          </a:p>
        </p:txBody>
      </p:sp>
      <p:sp>
        <p:nvSpPr>
          <p:cNvPr id="5" name="Нижний колонтитул 4"/>
          <p:cNvSpPr>
            <a:spLocks noGrp="1"/>
          </p:cNvSpPr>
          <p:nvPr>
            <p:ph type="ftr" sz="quarter" idx="11"/>
          </p:nvPr>
        </p:nvSpPr>
        <p:spPr/>
        <p:txBody>
          <a:bodyPr/>
          <a:lstStyle/>
          <a:p>
            <a:r>
              <a:rPr lang="en-US" smtClean="0"/>
              <a:t>pi0 in PHOS/EMCAL</a:t>
            </a:r>
            <a:endParaRPr lang="en-US"/>
          </a:p>
        </p:txBody>
      </p:sp>
      <p:sp>
        <p:nvSpPr>
          <p:cNvPr id="6" name="Номер слайда 5"/>
          <p:cNvSpPr>
            <a:spLocks noGrp="1"/>
          </p:cNvSpPr>
          <p:nvPr>
            <p:ph type="sldNum" sz="quarter" idx="12"/>
          </p:nvPr>
        </p:nvSpPr>
        <p:spPr/>
        <p:txBody>
          <a:bodyPr/>
          <a:lstStyle/>
          <a:p>
            <a:fld id="{3986C2DA-A798-4088-BD67-796DCDBC3083}" type="slidenum">
              <a:rPr lang="en-US"/>
              <a:pPr/>
              <a:t>26</a:t>
            </a:fld>
            <a:r>
              <a:rPr lang="en-US"/>
              <a:t>/15</a:t>
            </a:r>
          </a:p>
        </p:txBody>
      </p:sp>
      <p:sp>
        <p:nvSpPr>
          <p:cNvPr id="92162" name="Rectangle 2"/>
          <p:cNvSpPr>
            <a:spLocks noGrp="1" noChangeArrowheads="1"/>
          </p:cNvSpPr>
          <p:nvPr>
            <p:ph type="title"/>
          </p:nvPr>
        </p:nvSpPr>
        <p:spPr>
          <a:xfrm>
            <a:off x="457200" y="274638"/>
            <a:ext cx="8229600" cy="639762"/>
          </a:xfrm>
        </p:spPr>
        <p:txBody>
          <a:bodyPr>
            <a:normAutofit/>
          </a:bodyPr>
          <a:lstStyle/>
          <a:p>
            <a:pPr>
              <a:lnSpc>
                <a:spcPct val="80000"/>
              </a:lnSpc>
            </a:pPr>
            <a:r>
              <a:rPr lang="en-US" sz="3200" dirty="0" smtClean="0">
                <a:solidFill>
                  <a:srgbClr val="C00000"/>
                </a:solidFill>
              </a:rPr>
              <a:t>Basics of Calorimeters Offline </a:t>
            </a:r>
            <a:r>
              <a:rPr lang="en-US" sz="3200" dirty="0">
                <a:solidFill>
                  <a:srgbClr val="C00000"/>
                </a:solidFill>
              </a:rPr>
              <a:t>C</a:t>
            </a:r>
            <a:r>
              <a:rPr lang="en-US" sz="3200" dirty="0" smtClean="0">
                <a:solidFill>
                  <a:srgbClr val="C00000"/>
                </a:solidFill>
              </a:rPr>
              <a:t>alibration</a:t>
            </a:r>
            <a:endParaRPr lang="en-US" sz="2400" dirty="0">
              <a:solidFill>
                <a:srgbClr val="C00000"/>
              </a:solidFill>
              <a:latin typeface="Comic Sans MS" pitchFamily="1" charset="0"/>
            </a:endParaRPr>
          </a:p>
        </p:txBody>
      </p:sp>
      <p:sp>
        <p:nvSpPr>
          <p:cNvPr id="92164" name="Содержимое 4"/>
          <p:cNvSpPr>
            <a:spLocks noGrp="1"/>
          </p:cNvSpPr>
          <p:nvPr>
            <p:ph type="body" idx="1"/>
          </p:nvPr>
        </p:nvSpPr>
        <p:spPr>
          <a:xfrm>
            <a:off x="685800" y="1524000"/>
            <a:ext cx="7772400" cy="4648200"/>
          </a:xfrm>
          <a:ln/>
        </p:spPr>
        <p:txBody>
          <a:bodyPr>
            <a:normAutofit/>
          </a:bodyPr>
          <a:lstStyle/>
          <a:p>
            <a:pPr>
              <a:lnSpc>
                <a:spcPct val="90000"/>
              </a:lnSpc>
            </a:pPr>
            <a:r>
              <a:rPr lang="en-US" sz="2000" dirty="0" smtClean="0">
                <a:cs typeface="Times New Roman" pitchFamily="1" charset="0"/>
              </a:rPr>
              <a:t>Calorimeters (PHOS </a:t>
            </a:r>
            <a:r>
              <a:rPr lang="en-US" sz="2000" dirty="0">
                <a:cs typeface="Times New Roman" pitchFamily="1" charset="0"/>
              </a:rPr>
              <a:t>and </a:t>
            </a:r>
            <a:r>
              <a:rPr lang="en-US" sz="2000" dirty="0" smtClean="0">
                <a:cs typeface="Times New Roman" pitchFamily="1" charset="0"/>
              </a:rPr>
              <a:t>EMCAL) </a:t>
            </a:r>
            <a:r>
              <a:rPr lang="en-US" sz="2000" dirty="0">
                <a:cs typeface="Times New Roman" pitchFamily="1" charset="0"/>
              </a:rPr>
              <a:t>offline calibration requires the full available </a:t>
            </a:r>
            <a:r>
              <a:rPr lang="en-US" sz="2000" dirty="0" smtClean="0">
                <a:cs typeface="Times New Roman" pitchFamily="1" charset="0"/>
              </a:rPr>
              <a:t>statistics:</a:t>
            </a:r>
          </a:p>
          <a:p>
            <a:pPr lvl="1">
              <a:lnSpc>
                <a:spcPct val="90000"/>
              </a:lnSpc>
            </a:pPr>
            <a:r>
              <a:rPr lang="en-US" sz="1600" dirty="0" smtClean="0">
                <a:cs typeface="Times New Roman" pitchFamily="1" charset="0"/>
              </a:rPr>
              <a:t>PHOS needs ~10</a:t>
            </a:r>
            <a:r>
              <a:rPr lang="en-US" sz="1600" baseline="30000" dirty="0" smtClean="0">
                <a:cs typeface="Times New Roman" pitchFamily="1" charset="0"/>
              </a:rPr>
              <a:t>9</a:t>
            </a:r>
            <a:r>
              <a:rPr lang="en-US" sz="1600" dirty="0" smtClean="0">
                <a:cs typeface="Times New Roman" pitchFamily="1" charset="0"/>
              </a:rPr>
              <a:t> </a:t>
            </a:r>
            <a:r>
              <a:rPr lang="en-US" sz="1600" dirty="0">
                <a:cs typeface="Times New Roman" pitchFamily="1" charset="0"/>
              </a:rPr>
              <a:t>- 10</a:t>
            </a:r>
            <a:r>
              <a:rPr lang="en-US" sz="1600" baseline="30000" dirty="0">
                <a:cs typeface="Times New Roman" pitchFamily="1" charset="0"/>
              </a:rPr>
              <a:t>10</a:t>
            </a:r>
            <a:r>
              <a:rPr lang="en-US" sz="1600" dirty="0">
                <a:cs typeface="Times New Roman" pitchFamily="1" charset="0"/>
              </a:rPr>
              <a:t> </a:t>
            </a:r>
            <a:r>
              <a:rPr lang="en-US" sz="1600" dirty="0" smtClean="0">
                <a:cs typeface="Times New Roman" pitchFamily="1" charset="0"/>
              </a:rPr>
              <a:t>events estimated from a requirement to have 100-1000 </a:t>
            </a:r>
            <a:r>
              <a:rPr lang="en-US" sz="1600" dirty="0" smtClean="0">
                <a:cs typeface="Times New Roman" pitchFamily="1" charset="0"/>
                <a:sym typeface="Symbol"/>
              </a:rPr>
              <a:t></a:t>
            </a:r>
            <a:r>
              <a:rPr lang="en-US" sz="1600" baseline="30000" dirty="0" smtClean="0">
                <a:cs typeface="Times New Roman" pitchFamily="1" charset="0"/>
              </a:rPr>
              <a:t>0</a:t>
            </a:r>
            <a:r>
              <a:rPr lang="en-US" sz="1600" dirty="0" smtClean="0">
                <a:cs typeface="Times New Roman" pitchFamily="1" charset="0"/>
              </a:rPr>
              <a:t>’s photons per cell,</a:t>
            </a:r>
          </a:p>
          <a:p>
            <a:pPr lvl="1">
              <a:lnSpc>
                <a:spcPct val="90000"/>
              </a:lnSpc>
            </a:pPr>
            <a:r>
              <a:rPr lang="en-US" sz="1600" dirty="0" smtClean="0">
                <a:cs typeface="Times New Roman" pitchFamily="1" charset="0"/>
              </a:rPr>
              <a:t>EMCAL might need less statistics due to a larger (</a:t>
            </a:r>
            <a:r>
              <a:rPr lang="en-US" sz="1600" dirty="0" smtClean="0">
                <a:cs typeface="Times New Roman" pitchFamily="1" charset="0"/>
                <a:sym typeface="Symbol"/>
              </a:rPr>
              <a:t></a:t>
            </a:r>
            <a:r>
              <a:rPr lang="en-US" sz="1600" dirty="0" smtClean="0">
                <a:cs typeface="Times New Roman" pitchFamily="1" charset="0"/>
              </a:rPr>
              <a:t>7.5) cell.</a:t>
            </a:r>
          </a:p>
          <a:p>
            <a:pPr>
              <a:lnSpc>
                <a:spcPct val="90000"/>
              </a:lnSpc>
            </a:pPr>
            <a:r>
              <a:rPr lang="en-US" sz="2000" dirty="0" smtClean="0">
                <a:cs typeface="Times New Roman" pitchFamily="1" charset="0"/>
              </a:rPr>
              <a:t>Calorimeters offline calibration is an iterative procedure, needs 5-10 iterations with the full statistics.</a:t>
            </a:r>
          </a:p>
          <a:p>
            <a:pPr>
              <a:lnSpc>
                <a:spcPct val="90000"/>
              </a:lnSpc>
            </a:pPr>
            <a:r>
              <a:rPr lang="en-US" sz="2000" dirty="0" smtClean="0">
                <a:cs typeface="Times New Roman" pitchFamily="1" charset="0"/>
              </a:rPr>
              <a:t>Objects needed for calorimeter calibration:</a:t>
            </a:r>
          </a:p>
          <a:p>
            <a:pPr lvl="1">
              <a:lnSpc>
                <a:spcPct val="90000"/>
              </a:lnSpc>
            </a:pPr>
            <a:r>
              <a:rPr lang="en-US" sz="1600" dirty="0" err="1" smtClean="0">
                <a:cs typeface="Times New Roman" pitchFamily="1" charset="0"/>
              </a:rPr>
              <a:t>AODCaloClusters</a:t>
            </a:r>
            <a:r>
              <a:rPr lang="en-US" sz="1600" dirty="0" smtClean="0">
                <a:cs typeface="Times New Roman" pitchFamily="1" charset="0"/>
              </a:rPr>
              <a:t> </a:t>
            </a:r>
            <a:r>
              <a:rPr lang="en-US" sz="1600" dirty="0" smtClean="0">
                <a:cs typeface="Times New Roman" pitchFamily="1" charset="0"/>
              </a:rPr>
              <a:t>(clusters energy and coordinate)</a:t>
            </a:r>
          </a:p>
          <a:p>
            <a:pPr lvl="1">
              <a:lnSpc>
                <a:spcPct val="90000"/>
              </a:lnSpc>
            </a:pPr>
            <a:r>
              <a:rPr lang="en-US" sz="1600" dirty="0" err="1" smtClean="0">
                <a:cs typeface="Times New Roman" pitchFamily="1" charset="0"/>
              </a:rPr>
              <a:t>AODCaloCells</a:t>
            </a:r>
            <a:r>
              <a:rPr lang="en-US" sz="1600" dirty="0" smtClean="0">
                <a:cs typeface="Times New Roman" pitchFamily="1" charset="0"/>
              </a:rPr>
              <a:t> </a:t>
            </a:r>
            <a:r>
              <a:rPr lang="en-US" sz="1600" dirty="0" smtClean="0">
                <a:cs typeface="Times New Roman" pitchFamily="1" charset="0"/>
              </a:rPr>
              <a:t>(cells energy and ID)</a:t>
            </a:r>
          </a:p>
          <a:p>
            <a:pPr lvl="1">
              <a:lnSpc>
                <a:spcPct val="90000"/>
              </a:lnSpc>
            </a:pPr>
            <a:r>
              <a:rPr lang="en-US" sz="1600" dirty="0" smtClean="0">
                <a:cs typeface="Times New Roman" pitchFamily="1" charset="0"/>
              </a:rPr>
              <a:t>Vertex V0</a:t>
            </a:r>
          </a:p>
          <a:p>
            <a:pPr lvl="1">
              <a:lnSpc>
                <a:spcPct val="90000"/>
              </a:lnSpc>
            </a:pPr>
            <a:r>
              <a:rPr lang="en-US" sz="1600" dirty="0" smtClean="0">
                <a:cs typeface="Times New Roman" pitchFamily="1" charset="0"/>
              </a:rPr>
              <a:t>Tracks (only needed for particular calibration algorithms)</a:t>
            </a:r>
          </a:p>
          <a:p>
            <a:pPr lvl="1">
              <a:lnSpc>
                <a:spcPct val="90000"/>
              </a:lnSpc>
            </a:pPr>
            <a:r>
              <a:rPr lang="en-US" sz="1600" dirty="0" smtClean="0">
                <a:cs typeface="Times New Roman" pitchFamily="1" charset="0"/>
              </a:rPr>
              <a:t>Geometry from OCDB GRP</a:t>
            </a:r>
            <a:endParaRPr lang="en-US" sz="2000" dirty="0" smtClean="0">
              <a:cs typeface="Times New Roman" pitchFamily="1" charset="0"/>
            </a:endParaRPr>
          </a:p>
          <a:p>
            <a:pPr>
              <a:lnSpc>
                <a:spcPct val="90000"/>
              </a:lnSpc>
            </a:pPr>
            <a:r>
              <a:rPr lang="en-US" sz="2000" dirty="0" smtClean="0">
                <a:cs typeface="Times New Roman" pitchFamily="1" charset="0"/>
              </a:rPr>
              <a:t>Since the input for </a:t>
            </a:r>
            <a:r>
              <a:rPr lang="en-US" sz="2000" dirty="0" err="1" smtClean="0">
                <a:cs typeface="Times New Roman" pitchFamily="1" charset="0"/>
              </a:rPr>
              <a:t>Calo</a:t>
            </a:r>
            <a:r>
              <a:rPr lang="en-US" sz="2000" dirty="0" smtClean="0">
                <a:cs typeface="Times New Roman" pitchFamily="1" charset="0"/>
              </a:rPr>
              <a:t> calibration is </a:t>
            </a:r>
            <a:r>
              <a:rPr lang="en-US" sz="2000" dirty="0" smtClean="0">
                <a:cs typeface="Times New Roman" pitchFamily="1" charset="0"/>
              </a:rPr>
              <a:t>AOD</a:t>
            </a:r>
            <a:r>
              <a:rPr lang="en-US" sz="2000" dirty="0" smtClean="0">
                <a:cs typeface="Times New Roman" pitchFamily="1" charset="0"/>
              </a:rPr>
              <a:t>, the algorithm is implemented as an Analysis Task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en-US" sz="3600" dirty="0" smtClean="0">
                <a:solidFill>
                  <a:srgbClr val="C00000"/>
                </a:solidFill>
              </a:rPr>
              <a:t>Calibration algorithm</a:t>
            </a:r>
            <a:endParaRPr lang="ru-RU" sz="3600" dirty="0">
              <a:solidFill>
                <a:srgbClr val="C00000"/>
              </a:solidFill>
            </a:endParaRPr>
          </a:p>
        </p:txBody>
      </p:sp>
      <p:sp>
        <p:nvSpPr>
          <p:cNvPr id="3" name="Содержимое 2"/>
          <p:cNvSpPr>
            <a:spLocks noGrp="1"/>
          </p:cNvSpPr>
          <p:nvPr>
            <p:ph idx="1"/>
          </p:nvPr>
        </p:nvSpPr>
        <p:spPr>
          <a:xfrm>
            <a:off x="457200" y="1600201"/>
            <a:ext cx="8229600" cy="3043246"/>
          </a:xfrm>
        </p:spPr>
        <p:txBody>
          <a:bodyPr>
            <a:normAutofit fontScale="70000" lnSpcReduction="20000"/>
          </a:bodyPr>
          <a:lstStyle/>
          <a:p>
            <a:pPr marL="514350" indent="-514350">
              <a:buFont typeface="+mj-lt"/>
              <a:buAutoNum type="arabicPeriod"/>
            </a:pPr>
            <a:r>
              <a:rPr lang="en-US" dirty="0" smtClean="0"/>
              <a:t>Reconstruct </a:t>
            </a:r>
            <a:r>
              <a:rPr lang="en-US" dirty="0" smtClean="0"/>
              <a:t>invariant masses. For every cell, take </a:t>
            </a:r>
            <a:r>
              <a:rPr lang="en-US" dirty="0" smtClean="0"/>
              <a:t>all invariant </a:t>
            </a:r>
            <a:r>
              <a:rPr lang="en-US" dirty="0" smtClean="0"/>
              <a:t>masses which has a cluster with a center </a:t>
            </a:r>
            <a:r>
              <a:rPr lang="en-US" dirty="0" smtClean="0"/>
              <a:t>in cell </a:t>
            </a:r>
            <a:r>
              <a:rPr lang="en-US" dirty="0" smtClean="0"/>
              <a:t>and plot those in a </a:t>
            </a:r>
            <a:r>
              <a:rPr lang="en-US" dirty="0" smtClean="0"/>
              <a:t>“cell histogram”.</a:t>
            </a:r>
            <a:endParaRPr lang="en-US" dirty="0" smtClean="0"/>
          </a:p>
          <a:p>
            <a:pPr marL="514350" indent="-514350">
              <a:buFont typeface="+mj-lt"/>
              <a:buAutoNum type="arabicPeriod"/>
            </a:pPr>
            <a:r>
              <a:rPr lang="en-US" dirty="0" smtClean="0"/>
              <a:t>In each “cell histogram”, find </a:t>
            </a:r>
            <a:r>
              <a:rPr lang="en-US" dirty="0" smtClean="0"/>
              <a:t>the </a:t>
            </a:r>
            <a:r>
              <a:rPr lang="en-US" dirty="0" smtClean="0"/>
              <a:t> </a:t>
            </a:r>
            <a:r>
              <a:rPr lang="en-US" dirty="0" smtClean="0">
                <a:sym typeface="Symbol"/>
              </a:rPr>
              <a:t></a:t>
            </a:r>
            <a:r>
              <a:rPr lang="en-US" baseline="30000" dirty="0" smtClean="0"/>
              <a:t>0</a:t>
            </a:r>
            <a:r>
              <a:rPr lang="en-US" dirty="0" smtClean="0"/>
              <a:t> mass by fitting the plots </a:t>
            </a:r>
            <a:r>
              <a:rPr lang="en-US" dirty="0" smtClean="0"/>
              <a:t>by </a:t>
            </a:r>
            <a:r>
              <a:rPr lang="en-US" dirty="0" err="1" smtClean="0"/>
              <a:t>Gaussian+polynomial</a:t>
            </a:r>
            <a:r>
              <a:rPr lang="en-US" dirty="0" smtClean="0"/>
              <a:t>.</a:t>
            </a:r>
            <a:endParaRPr lang="en-US" dirty="0" smtClean="0"/>
          </a:p>
          <a:p>
            <a:pPr marL="514350" indent="-514350">
              <a:buFont typeface="+mj-lt"/>
              <a:buAutoNum type="arabicPeriod"/>
            </a:pPr>
            <a:r>
              <a:rPr lang="en-US" dirty="0" smtClean="0"/>
              <a:t>Correct calibration parameters by adjusting </a:t>
            </a:r>
            <a:r>
              <a:rPr lang="en-US" dirty="0" smtClean="0">
                <a:sym typeface="Symbol"/>
              </a:rPr>
              <a:t></a:t>
            </a:r>
            <a:r>
              <a:rPr lang="en-US" baseline="30000" dirty="0" smtClean="0"/>
              <a:t>0</a:t>
            </a:r>
            <a:r>
              <a:rPr lang="en-US" dirty="0" smtClean="0"/>
              <a:t> mass to 135 </a:t>
            </a:r>
            <a:r>
              <a:rPr lang="en-US" dirty="0" err="1" smtClean="0"/>
              <a:t>MeV</a:t>
            </a:r>
            <a:endParaRPr lang="en-US" dirty="0" smtClean="0"/>
          </a:p>
          <a:p>
            <a:pPr marL="514350" indent="-514350">
              <a:buFont typeface="+mj-lt"/>
              <a:buAutoNum type="arabicPeriod"/>
            </a:pPr>
            <a:r>
              <a:rPr lang="en-US" dirty="0" smtClean="0"/>
              <a:t>Repeat </a:t>
            </a:r>
            <a:r>
              <a:rPr lang="en-US" dirty="0" smtClean="0"/>
              <a:t>until calibration is achieved, using the </a:t>
            </a:r>
            <a:r>
              <a:rPr lang="en-US" dirty="0" smtClean="0"/>
              <a:t>new calibration coefficients </a:t>
            </a:r>
            <a:r>
              <a:rPr lang="en-US" dirty="0" smtClean="0"/>
              <a:t>from step 3 in step 1.</a:t>
            </a:r>
          </a:p>
          <a:p>
            <a:pPr>
              <a:buNone/>
            </a:pPr>
            <a:r>
              <a:rPr lang="en-US" dirty="0" smtClean="0"/>
              <a:t>Simple converging </a:t>
            </a:r>
            <a:r>
              <a:rPr lang="en-US" dirty="0" smtClean="0"/>
              <a:t>function</a:t>
            </a:r>
            <a:endParaRPr lang="en-US" dirty="0" smtClean="0"/>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27</a:t>
            </a:fld>
            <a:endParaRPr lang="ru-RU"/>
          </a:p>
        </p:txBody>
      </p:sp>
      <p:graphicFrame>
        <p:nvGraphicFramePr>
          <p:cNvPr id="8" name="Объект 7"/>
          <p:cNvGraphicFramePr>
            <a:graphicFrameLocks noChangeAspect="1"/>
          </p:cNvGraphicFramePr>
          <p:nvPr/>
        </p:nvGraphicFramePr>
        <p:xfrm>
          <a:off x="2190750" y="4572000"/>
          <a:ext cx="3571875" cy="1143000"/>
        </p:xfrm>
        <a:graphic>
          <a:graphicData uri="http://schemas.openxmlformats.org/presentationml/2006/ole">
            <p:oleObj spid="_x0000_s27651" name="Equation" r:id="rId3" imgW="1904760" imgH="60948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en-US" sz="4000" dirty="0" smtClean="0">
                <a:solidFill>
                  <a:srgbClr val="C00000"/>
                </a:solidFill>
              </a:rPr>
              <a:t>Convergence of iterations</a:t>
            </a:r>
            <a:endParaRPr lang="ru-RU" sz="4000" dirty="0">
              <a:solidFill>
                <a:srgbClr val="C00000"/>
              </a:solidFill>
            </a:endParaRPr>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28</a:t>
            </a:fld>
            <a:endParaRPr lang="ru-RU"/>
          </a:p>
        </p:txBody>
      </p:sp>
      <p:pic>
        <p:nvPicPr>
          <p:cNvPr id="28674" name="Picture 2"/>
          <p:cNvPicPr>
            <a:picLocks noChangeAspect="1" noChangeArrowheads="1"/>
          </p:cNvPicPr>
          <p:nvPr/>
        </p:nvPicPr>
        <p:blipFill>
          <a:blip r:embed="rId2"/>
          <a:srcRect/>
          <a:stretch>
            <a:fillRect/>
          </a:stretch>
        </p:blipFill>
        <p:spPr bwMode="auto">
          <a:xfrm>
            <a:off x="57150" y="2228870"/>
            <a:ext cx="4514850" cy="4057650"/>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a:srcRect/>
          <a:stretch>
            <a:fillRect/>
          </a:stretch>
        </p:blipFill>
        <p:spPr bwMode="auto">
          <a:xfrm>
            <a:off x="4543456" y="2186007"/>
            <a:ext cx="4529138" cy="4100513"/>
          </a:xfrm>
          <a:prstGeom prst="rect">
            <a:avLst/>
          </a:prstGeom>
          <a:noFill/>
          <a:ln w="9525">
            <a:noFill/>
            <a:miter lim="800000"/>
            <a:headEnd/>
            <a:tailEnd/>
          </a:ln>
          <a:effectLst/>
        </p:spPr>
      </p:pic>
      <p:sp>
        <p:nvSpPr>
          <p:cNvPr id="10" name="TextBox 9"/>
          <p:cNvSpPr txBox="1"/>
          <p:nvPr/>
        </p:nvSpPr>
        <p:spPr>
          <a:xfrm>
            <a:off x="571472" y="1559470"/>
            <a:ext cx="8143932" cy="369332"/>
          </a:xfrm>
          <a:prstGeom prst="rect">
            <a:avLst/>
          </a:prstGeom>
          <a:noFill/>
        </p:spPr>
        <p:txBody>
          <a:bodyPr wrap="square" rtlCol="0">
            <a:spAutoFit/>
          </a:bodyPr>
          <a:lstStyle/>
          <a:p>
            <a:pPr algn="ctr"/>
            <a:r>
              <a:rPr lang="en-US" dirty="0" smtClean="0"/>
              <a:t>Single </a:t>
            </a:r>
            <a:r>
              <a:rPr lang="en-US" dirty="0" smtClean="0">
                <a:sym typeface="Symbol"/>
              </a:rPr>
              <a:t></a:t>
            </a:r>
            <a:r>
              <a:rPr lang="en-US" baseline="30000" dirty="0" smtClean="0"/>
              <a:t>0</a:t>
            </a:r>
            <a:r>
              <a:rPr lang="en-US" dirty="0" smtClean="0"/>
              <a:t> at </a:t>
            </a:r>
            <a:r>
              <a:rPr lang="en-US" dirty="0" err="1" smtClean="0"/>
              <a:t>pT</a:t>
            </a:r>
            <a:r>
              <a:rPr lang="en-US" dirty="0" smtClean="0"/>
              <a:t>=10 </a:t>
            </a:r>
            <a:r>
              <a:rPr lang="en-US" dirty="0" err="1" smtClean="0"/>
              <a:t>GeV</a:t>
            </a:r>
            <a:r>
              <a:rPr lang="en-US" dirty="0" smtClean="0"/>
              <a:t>/c: </a:t>
            </a:r>
            <a:r>
              <a:rPr lang="en-US" dirty="0" err="1" smtClean="0"/>
              <a:t>H.Qvigstad</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solidFill>
                  <a:srgbClr val="C00000"/>
                </a:solidFill>
                <a:cs typeface="Times New Roman" pitchFamily="1" charset="0"/>
              </a:rPr>
              <a:t>Each (</a:t>
            </a:r>
            <a:r>
              <a:rPr lang="en-US" sz="3200" dirty="0" err="1" smtClean="0">
                <a:solidFill>
                  <a:srgbClr val="C00000"/>
                </a:solidFill>
                <a:cs typeface="Times New Roman" pitchFamily="1" charset="0"/>
              </a:rPr>
              <a:t>i-th</a:t>
            </a:r>
            <a:r>
              <a:rPr lang="en-US" sz="3200" dirty="0" smtClean="0">
                <a:solidFill>
                  <a:srgbClr val="C00000"/>
                </a:solidFill>
                <a:cs typeface="Times New Roman" pitchFamily="1" charset="0"/>
              </a:rPr>
              <a:t>) iteration does:</a:t>
            </a:r>
            <a:endParaRPr lang="ru-RU" sz="3200" dirty="0">
              <a:solidFill>
                <a:srgbClr val="C00000"/>
              </a:solidFill>
            </a:endParaRPr>
          </a:p>
        </p:txBody>
      </p:sp>
      <p:sp>
        <p:nvSpPr>
          <p:cNvPr id="3" name="Содержимое 2"/>
          <p:cNvSpPr>
            <a:spLocks noGrp="1"/>
          </p:cNvSpPr>
          <p:nvPr>
            <p:ph idx="1"/>
          </p:nvPr>
        </p:nvSpPr>
        <p:spPr/>
        <p:txBody>
          <a:bodyPr>
            <a:normAutofit/>
          </a:bodyPr>
          <a:lstStyle/>
          <a:p>
            <a:pPr>
              <a:lnSpc>
                <a:spcPct val="90000"/>
              </a:lnSpc>
              <a:buFont typeface="+mj-lt"/>
              <a:buAutoNum type="arabicPeriod"/>
            </a:pPr>
            <a:r>
              <a:rPr lang="en-US" sz="2000" dirty="0" smtClean="0">
                <a:cs typeface="Times New Roman" pitchFamily="1" charset="0"/>
              </a:rPr>
              <a:t>Opens ESD/AOD, reads calibration parameter corrections calculated from (i-1)</a:t>
            </a:r>
            <a:r>
              <a:rPr lang="en-US" sz="2000" dirty="0" err="1" smtClean="0">
                <a:cs typeface="Times New Roman" pitchFamily="1" charset="0"/>
              </a:rPr>
              <a:t>th</a:t>
            </a:r>
            <a:r>
              <a:rPr lang="en-US" sz="2000" dirty="0" smtClean="0">
                <a:cs typeface="Times New Roman" pitchFamily="1" charset="0"/>
              </a:rPr>
              <a:t> iteration </a:t>
            </a:r>
          </a:p>
          <a:p>
            <a:pPr>
              <a:lnSpc>
                <a:spcPct val="90000"/>
              </a:lnSpc>
              <a:buFont typeface="+mj-lt"/>
              <a:buAutoNum type="arabicPeriod"/>
            </a:pPr>
            <a:r>
              <a:rPr lang="en-US" sz="2000" dirty="0" smtClean="0">
                <a:cs typeface="Times New Roman" pitchFamily="1" charset="0"/>
              </a:rPr>
              <a:t>Writes the output of the Calibration Analysis Task as a set of N histograms TH1 (N is a number of cells, N=18k for PHOS and N=11k for EMCAL)</a:t>
            </a:r>
          </a:p>
          <a:p>
            <a:pPr>
              <a:lnSpc>
                <a:spcPct val="90000"/>
              </a:lnSpc>
              <a:buFont typeface="+mj-lt"/>
              <a:buAutoNum type="arabicPeriod"/>
            </a:pPr>
            <a:r>
              <a:rPr lang="en-US" sz="2000" dirty="0" smtClean="0">
                <a:cs typeface="Times New Roman" pitchFamily="1" charset="0"/>
              </a:rPr>
              <a:t>Calibration analysis task analyzes data of several chunks in parallel (GRID jobs). Output histograms from all chunks should be merged to create an accumulated set of N histograms. Some bookkeeping is required to mark the merged chunks, in order to avoid double merging and missed chunks.</a:t>
            </a:r>
          </a:p>
          <a:p>
            <a:pPr>
              <a:lnSpc>
                <a:spcPct val="90000"/>
              </a:lnSpc>
              <a:buFont typeface="+mj-lt"/>
              <a:buAutoNum type="arabicPeriod"/>
            </a:pPr>
            <a:r>
              <a:rPr lang="en-US" sz="2000" dirty="0" smtClean="0">
                <a:cs typeface="Times New Roman" pitchFamily="1" charset="0"/>
              </a:rPr>
              <a:t>As soon as enough statistics is accumulated, the histograms are analyzed to calculate the new set of calibration parameters corrections</a:t>
            </a:r>
          </a:p>
          <a:p>
            <a:pPr>
              <a:lnSpc>
                <a:spcPct val="90000"/>
              </a:lnSpc>
              <a:buFont typeface="+mj-lt"/>
              <a:buAutoNum type="arabicPeriod"/>
            </a:pPr>
            <a:r>
              <a:rPr lang="en-US" sz="2000" dirty="0" smtClean="0">
                <a:cs typeface="Times New Roman" pitchFamily="1" charset="0"/>
              </a:rPr>
              <a:t>The output histograms and calibration parameters corrections are transient objects:</a:t>
            </a:r>
          </a:p>
          <a:p>
            <a:pPr lvl="1">
              <a:lnSpc>
                <a:spcPct val="90000"/>
              </a:lnSpc>
            </a:pPr>
            <a:r>
              <a:rPr lang="en-US" sz="1600" dirty="0" smtClean="0">
                <a:cs typeface="Times New Roman" pitchFamily="1" charset="0"/>
              </a:rPr>
              <a:t>no need to store them in a persistent mass storage system.</a:t>
            </a:r>
          </a:p>
          <a:p>
            <a:pPr lvl="1">
              <a:lnSpc>
                <a:spcPct val="90000"/>
              </a:lnSpc>
            </a:pPr>
            <a:r>
              <a:rPr lang="en-US" sz="1600" dirty="0" smtClean="0">
                <a:cs typeface="Times New Roman" pitchFamily="1" charset="0"/>
              </a:rPr>
              <a:t>Should survive until the </a:t>
            </a:r>
            <a:r>
              <a:rPr lang="en-US" sz="1600" dirty="0" err="1" smtClean="0">
                <a:cs typeface="Times New Roman" pitchFamily="1" charset="0"/>
              </a:rPr>
              <a:t>i-th</a:t>
            </a:r>
            <a:r>
              <a:rPr lang="en-US" sz="1600" dirty="0" smtClean="0">
                <a:cs typeface="Times New Roman" pitchFamily="1" charset="0"/>
              </a:rPr>
              <a:t> iteration processes the full statistics </a:t>
            </a:r>
            <a:r>
              <a:rPr lang="en-US" sz="1600" dirty="0" smtClean="0"/>
              <a:t>and full merging is completed</a:t>
            </a:r>
            <a:endParaRPr lang="en-US" sz="1600" dirty="0" smtClean="0">
              <a:cs typeface="Times New Roman" pitchFamily="1" charset="0"/>
            </a:endParaRPr>
          </a:p>
        </p:txBody>
      </p:sp>
      <p:sp>
        <p:nvSpPr>
          <p:cNvPr id="4" name="Дата 3"/>
          <p:cNvSpPr>
            <a:spLocks noGrp="1"/>
          </p:cNvSpPr>
          <p:nvPr>
            <p:ph type="dt" sz="half" idx="10"/>
          </p:nvPr>
        </p:nvSpPr>
        <p:spPr/>
        <p:txBody>
          <a:bodyPr/>
          <a:lstStyle/>
          <a:p>
            <a:r>
              <a:rPr lang="ru-RU" smtClean="0"/>
              <a:t>19.05.2009</a:t>
            </a:r>
            <a:endParaRPr lang="ru-RU"/>
          </a:p>
        </p:txBody>
      </p:sp>
      <p:sp>
        <p:nvSpPr>
          <p:cNvPr id="5" name="Номер слайда 4"/>
          <p:cNvSpPr>
            <a:spLocks noGrp="1"/>
          </p:cNvSpPr>
          <p:nvPr>
            <p:ph type="sldNum" sz="quarter" idx="12"/>
          </p:nvPr>
        </p:nvSpPr>
        <p:spPr/>
        <p:txBody>
          <a:bodyPr/>
          <a:lstStyle/>
          <a:p>
            <a:fld id="{2C24924F-96B5-46C4-AAAD-D1FAEEAEF0A7}" type="slidenum">
              <a:rPr lang="ru-RU" smtClean="0"/>
              <a:pPr/>
              <a:t>29</a:t>
            </a:fld>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4"/>
          <p:cNvSpPr>
            <a:spLocks noGrp="1"/>
          </p:cNvSpPr>
          <p:nvPr>
            <p:ph type="title" idx="4294967295"/>
          </p:nvPr>
        </p:nvSpPr>
        <p:spPr>
          <a:xfrm>
            <a:off x="571472" y="188897"/>
            <a:ext cx="8077200" cy="1096963"/>
          </a:xfrm>
        </p:spPr>
        <p:txBody>
          <a:bodyPr>
            <a:normAutofit/>
          </a:bodyPr>
          <a:lstStyle/>
          <a:p>
            <a:pPr eaLnBrk="1" hangingPunct="1"/>
            <a:r>
              <a:rPr lang="en-US" sz="3600" dirty="0" smtClean="0"/>
              <a:t>Direct photons and </a:t>
            </a:r>
            <a:r>
              <a:rPr lang="en-US" sz="3600" dirty="0" smtClean="0">
                <a:sym typeface="Symbol" pitchFamily="18" charset="2"/>
              </a:rPr>
              <a:t></a:t>
            </a:r>
            <a:r>
              <a:rPr lang="en-US" sz="3600" baseline="30000" dirty="0" smtClean="0"/>
              <a:t>0</a:t>
            </a:r>
            <a:r>
              <a:rPr lang="en-US" sz="3600" dirty="0" smtClean="0"/>
              <a:t> in AA collisions</a:t>
            </a:r>
            <a:endParaRPr lang="ru-RU" sz="3600" dirty="0" smtClean="0"/>
          </a:p>
        </p:txBody>
      </p:sp>
      <p:sp>
        <p:nvSpPr>
          <p:cNvPr id="74758" name="Rectangle 11"/>
          <p:cNvSpPr>
            <a:spLocks noChangeArrowheads="1"/>
          </p:cNvSpPr>
          <p:nvPr/>
        </p:nvSpPr>
        <p:spPr bwMode="auto">
          <a:xfrm>
            <a:off x="6172200" y="2071678"/>
            <a:ext cx="2224088" cy="366713"/>
          </a:xfrm>
          <a:prstGeom prst="rect">
            <a:avLst/>
          </a:prstGeom>
          <a:noFill/>
          <a:ln w="9525">
            <a:noFill/>
            <a:miter lim="800000"/>
            <a:headEnd/>
            <a:tailEnd/>
          </a:ln>
        </p:spPr>
        <p:txBody>
          <a:bodyPr wrap="none">
            <a:spAutoFit/>
          </a:bodyPr>
          <a:lstStyle/>
          <a:p>
            <a:r>
              <a:rPr lang="en-US" b="0"/>
              <a:t>R</a:t>
            </a:r>
            <a:r>
              <a:rPr lang="en-US" b="0" baseline="-25000"/>
              <a:t>AA</a:t>
            </a:r>
            <a:r>
              <a:rPr lang="en-US" b="0"/>
              <a:t> scales with N</a:t>
            </a:r>
            <a:r>
              <a:rPr lang="en-US" b="0" baseline="-25000"/>
              <a:t>part</a:t>
            </a:r>
            <a:endParaRPr lang="ru-RU" b="0" baseline="-25000"/>
          </a:p>
        </p:txBody>
      </p:sp>
      <p:sp>
        <p:nvSpPr>
          <p:cNvPr id="74760" name="Text Box 13"/>
          <p:cNvSpPr txBox="1">
            <a:spLocks noChangeArrowheads="1"/>
          </p:cNvSpPr>
          <p:nvPr/>
        </p:nvSpPr>
        <p:spPr bwMode="auto">
          <a:xfrm>
            <a:off x="3071802" y="1643050"/>
            <a:ext cx="3276600" cy="366713"/>
          </a:xfrm>
          <a:prstGeom prst="rect">
            <a:avLst/>
          </a:prstGeom>
          <a:noFill/>
          <a:ln w="9525">
            <a:noFill/>
            <a:miter lim="800000"/>
            <a:headEnd/>
            <a:tailEnd/>
          </a:ln>
        </p:spPr>
        <p:txBody>
          <a:bodyPr>
            <a:spAutoFit/>
          </a:bodyPr>
          <a:lstStyle/>
          <a:p>
            <a:pPr algn="ctr">
              <a:spcBef>
                <a:spcPct val="50000"/>
              </a:spcBef>
            </a:pPr>
            <a:r>
              <a:rPr lang="en-US" b="0" dirty="0"/>
              <a:t>[PHENIX, QM2008]</a:t>
            </a:r>
            <a:endParaRPr lang="ru-RU" b="0" dirty="0"/>
          </a:p>
        </p:txBody>
      </p:sp>
      <p:grpSp>
        <p:nvGrpSpPr>
          <p:cNvPr id="2" name="Group 15"/>
          <p:cNvGrpSpPr>
            <a:grpSpLocks/>
          </p:cNvGrpSpPr>
          <p:nvPr/>
        </p:nvGrpSpPr>
        <p:grpSpPr bwMode="auto">
          <a:xfrm>
            <a:off x="0" y="2452678"/>
            <a:ext cx="5110163" cy="3138488"/>
            <a:chOff x="0" y="1968"/>
            <a:chExt cx="3219" cy="1977"/>
          </a:xfrm>
        </p:grpSpPr>
        <p:pic>
          <p:nvPicPr>
            <p:cNvPr id="74762" name="Picture 4" descr="03_eta_gamma_pi0_raa_combined"/>
            <p:cNvPicPr>
              <a:picLocks noChangeAspect="1" noChangeArrowheads="1"/>
            </p:cNvPicPr>
            <p:nvPr/>
          </p:nvPicPr>
          <p:blipFill>
            <a:blip r:embed="rId2" cstate="print"/>
            <a:srcRect/>
            <a:stretch>
              <a:fillRect/>
            </a:stretch>
          </p:blipFill>
          <p:spPr bwMode="auto">
            <a:xfrm>
              <a:off x="0" y="1968"/>
              <a:ext cx="3219" cy="1977"/>
            </a:xfrm>
            <a:prstGeom prst="rect">
              <a:avLst/>
            </a:prstGeom>
            <a:noFill/>
            <a:ln w="9525">
              <a:noFill/>
              <a:miter lim="800000"/>
              <a:headEnd/>
              <a:tailEnd/>
            </a:ln>
          </p:spPr>
        </p:pic>
        <p:sp>
          <p:nvSpPr>
            <p:cNvPr id="74763" name="Rectangle 14"/>
            <p:cNvSpPr>
              <a:spLocks noChangeArrowheads="1"/>
            </p:cNvSpPr>
            <p:nvPr/>
          </p:nvSpPr>
          <p:spPr bwMode="auto">
            <a:xfrm>
              <a:off x="2112" y="2256"/>
              <a:ext cx="576" cy="96"/>
            </a:xfrm>
            <a:prstGeom prst="rect">
              <a:avLst/>
            </a:prstGeom>
            <a:solidFill>
              <a:schemeClr val="bg1"/>
            </a:solidFill>
            <a:ln w="9525">
              <a:solidFill>
                <a:schemeClr val="bg1"/>
              </a:solidFill>
              <a:miter lim="800000"/>
              <a:headEnd/>
              <a:tailEnd/>
            </a:ln>
          </p:spPr>
          <p:txBody>
            <a:bodyPr wrap="none" anchor="ctr"/>
            <a:lstStyle/>
            <a:p>
              <a:endParaRPr lang="ru-RU"/>
            </a:p>
          </p:txBody>
        </p:sp>
      </p:grpSp>
      <p:grpSp>
        <p:nvGrpSpPr>
          <p:cNvPr id="3" name="Group 17"/>
          <p:cNvGrpSpPr>
            <a:grpSpLocks/>
          </p:cNvGrpSpPr>
          <p:nvPr/>
        </p:nvGrpSpPr>
        <p:grpSpPr bwMode="auto">
          <a:xfrm>
            <a:off x="4876800" y="2452678"/>
            <a:ext cx="4267200" cy="3200400"/>
            <a:chOff x="3072" y="1968"/>
            <a:chExt cx="2688" cy="2016"/>
          </a:xfrm>
        </p:grpSpPr>
        <p:grpSp>
          <p:nvGrpSpPr>
            <p:cNvPr id="4" name="Group 16"/>
            <p:cNvGrpSpPr>
              <a:grpSpLocks/>
            </p:cNvGrpSpPr>
            <p:nvPr/>
          </p:nvGrpSpPr>
          <p:grpSpPr bwMode="auto">
            <a:xfrm>
              <a:off x="3072" y="1968"/>
              <a:ext cx="2688" cy="2016"/>
              <a:chOff x="240" y="816"/>
              <a:chExt cx="2896" cy="1995"/>
            </a:xfrm>
          </p:grpSpPr>
          <p:pic>
            <p:nvPicPr>
              <p:cNvPr id="74766" name="Picture 12" descr="c5"/>
              <p:cNvPicPr>
                <a:picLocks noChangeAspect="1" noChangeArrowheads="1"/>
              </p:cNvPicPr>
              <p:nvPr/>
            </p:nvPicPr>
            <p:blipFill>
              <a:blip r:embed="rId3" cstate="print"/>
              <a:srcRect t="5136" r="6970"/>
              <a:stretch>
                <a:fillRect/>
              </a:stretch>
            </p:blipFill>
            <p:spPr bwMode="auto">
              <a:xfrm>
                <a:off x="240" y="816"/>
                <a:ext cx="2896" cy="1995"/>
              </a:xfrm>
              <a:prstGeom prst="rect">
                <a:avLst/>
              </a:prstGeom>
              <a:noFill/>
              <a:ln w="9525">
                <a:noFill/>
                <a:miter lim="800000"/>
                <a:headEnd/>
                <a:tailEnd/>
              </a:ln>
            </p:spPr>
          </p:pic>
          <p:sp>
            <p:nvSpPr>
              <p:cNvPr id="74767" name="Rectangle 14"/>
              <p:cNvSpPr>
                <a:spLocks noChangeArrowheads="1"/>
              </p:cNvSpPr>
              <p:nvPr/>
            </p:nvSpPr>
            <p:spPr bwMode="auto">
              <a:xfrm>
                <a:off x="1824" y="960"/>
                <a:ext cx="768" cy="96"/>
              </a:xfrm>
              <a:prstGeom prst="rect">
                <a:avLst/>
              </a:prstGeom>
              <a:solidFill>
                <a:schemeClr val="tx1"/>
              </a:solidFill>
              <a:ln w="9525">
                <a:solidFill>
                  <a:schemeClr val="tx1"/>
                </a:solidFill>
                <a:miter lim="800000"/>
                <a:headEnd/>
                <a:tailEnd/>
              </a:ln>
            </p:spPr>
            <p:txBody>
              <a:bodyPr wrap="none" anchor="ctr"/>
              <a:lstStyle/>
              <a:p>
                <a:endParaRPr lang="ru-RU" b="0"/>
              </a:p>
            </p:txBody>
          </p:sp>
        </p:grpSp>
        <p:sp>
          <p:nvSpPr>
            <p:cNvPr id="74768" name="Rectangle 16"/>
            <p:cNvSpPr>
              <a:spLocks noChangeArrowheads="1"/>
            </p:cNvSpPr>
            <p:nvPr/>
          </p:nvSpPr>
          <p:spPr bwMode="auto">
            <a:xfrm>
              <a:off x="4464" y="2112"/>
              <a:ext cx="816" cy="96"/>
            </a:xfrm>
            <a:prstGeom prst="rect">
              <a:avLst/>
            </a:prstGeom>
            <a:solidFill>
              <a:schemeClr val="bg1"/>
            </a:solidFill>
            <a:ln w="9525">
              <a:solidFill>
                <a:schemeClr val="bg1"/>
              </a:solidFill>
              <a:miter lim="800000"/>
              <a:headEnd/>
              <a:tailEnd/>
            </a:ln>
          </p:spPr>
          <p:txBody>
            <a:bodyPr wrap="none" anchor="ctr"/>
            <a:lstStyle/>
            <a:p>
              <a:endParaRPr lang="ru-RU"/>
            </a:p>
          </p:txBody>
        </p:sp>
      </p:grpSp>
      <p:sp>
        <p:nvSpPr>
          <p:cNvPr id="17" name="Дата 16"/>
          <p:cNvSpPr>
            <a:spLocks noGrp="1"/>
          </p:cNvSpPr>
          <p:nvPr>
            <p:ph type="dt" sz="half" idx="10"/>
          </p:nvPr>
        </p:nvSpPr>
        <p:spPr/>
        <p:txBody>
          <a:bodyPr/>
          <a:lstStyle/>
          <a:p>
            <a:r>
              <a:rPr lang="ru-RU" smtClean="0"/>
              <a:t>19.05.2009</a:t>
            </a:r>
            <a:endParaRPr lang="ru-RU"/>
          </a:p>
        </p:txBody>
      </p:sp>
      <p:sp>
        <p:nvSpPr>
          <p:cNvPr id="18" name="Номер слайда 17"/>
          <p:cNvSpPr>
            <a:spLocks noGrp="1"/>
          </p:cNvSpPr>
          <p:nvPr>
            <p:ph type="sldNum" sz="quarter" idx="12"/>
          </p:nvPr>
        </p:nvSpPr>
        <p:spPr/>
        <p:txBody>
          <a:bodyPr/>
          <a:lstStyle/>
          <a:p>
            <a:fld id="{725C68B6-61C2-468F-89AB-4B9F7531AA68}" type="slidenum">
              <a:rPr lang="ru-RU" smtClean="0"/>
              <a:pPr/>
              <a:t>3</a:t>
            </a:fld>
            <a:endParaRPr lang="ru-RU"/>
          </a:p>
        </p:txBody>
      </p:sp>
      <p:sp>
        <p:nvSpPr>
          <p:cNvPr id="19" name="Нижний колонтитул 18"/>
          <p:cNvSpPr>
            <a:spLocks noGrp="1"/>
          </p:cNvSpPr>
          <p:nvPr>
            <p:ph type="ftr" sz="quarter" idx="11"/>
          </p:nvPr>
        </p:nvSpPr>
        <p:spPr/>
        <p:txBody>
          <a:bodyPr/>
          <a:lstStyle/>
          <a:p>
            <a:r>
              <a:rPr lang="en-US" smtClean="0"/>
              <a:t>pi0 in PHOS/EMCAL</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solidFill>
                  <a:srgbClr val="C00000"/>
                </a:solidFill>
              </a:rPr>
              <a:t>End of iterative calibration</a:t>
            </a:r>
            <a:endParaRPr lang="ru-RU" sz="3200" dirty="0">
              <a:solidFill>
                <a:srgbClr val="C00000"/>
              </a:solidFill>
            </a:endParaRPr>
          </a:p>
        </p:txBody>
      </p:sp>
      <p:sp>
        <p:nvSpPr>
          <p:cNvPr id="3" name="Содержимое 2"/>
          <p:cNvSpPr>
            <a:spLocks noGrp="1"/>
          </p:cNvSpPr>
          <p:nvPr>
            <p:ph idx="1"/>
          </p:nvPr>
        </p:nvSpPr>
        <p:spPr/>
        <p:txBody>
          <a:bodyPr>
            <a:normAutofit/>
          </a:bodyPr>
          <a:lstStyle/>
          <a:p>
            <a:r>
              <a:rPr lang="en-US" sz="2400" dirty="0" smtClean="0"/>
              <a:t>Criteria of the calibration procedure convergence:</a:t>
            </a:r>
          </a:p>
          <a:p>
            <a:pPr lvl="1"/>
            <a:r>
              <a:rPr lang="en-US" sz="1800" dirty="0" smtClean="0"/>
              <a:t>Variation of the calibration parameters corrections in the (i-1)</a:t>
            </a:r>
            <a:r>
              <a:rPr lang="en-US" sz="1800" dirty="0" err="1" smtClean="0"/>
              <a:t>th</a:t>
            </a:r>
            <a:r>
              <a:rPr lang="en-US" sz="1800" dirty="0" smtClean="0"/>
              <a:t> and </a:t>
            </a:r>
            <a:r>
              <a:rPr lang="en-US" sz="1800" dirty="0" err="1" smtClean="0"/>
              <a:t>i-th</a:t>
            </a:r>
            <a:r>
              <a:rPr lang="en-US" sz="1800" dirty="0" smtClean="0"/>
              <a:t> iteration is less then </a:t>
            </a:r>
            <a:r>
              <a:rPr lang="en-US" sz="1800" dirty="0" smtClean="0">
                <a:sym typeface="Symbol"/>
              </a:rPr>
              <a:t></a:t>
            </a:r>
            <a:r>
              <a:rPr lang="en-US" sz="1800" baseline="-25000" dirty="0" smtClean="0">
                <a:sym typeface="Symbol"/>
              </a:rPr>
              <a:t>1</a:t>
            </a:r>
            <a:r>
              <a:rPr lang="en-US" sz="1800" dirty="0" smtClean="0">
                <a:sym typeface="Symbol"/>
              </a:rPr>
              <a:t>;</a:t>
            </a:r>
          </a:p>
          <a:p>
            <a:pPr lvl="1"/>
            <a:r>
              <a:rPr lang="en-US" sz="1800" dirty="0" smtClean="0">
                <a:sym typeface="Symbol"/>
              </a:rPr>
              <a:t>Variation of the </a:t>
            </a:r>
            <a:r>
              <a:rPr lang="en-US" sz="1800" baseline="-25000" dirty="0" smtClean="0">
                <a:sym typeface="Symbol"/>
              </a:rPr>
              <a:t>0</a:t>
            </a:r>
            <a:r>
              <a:rPr lang="en-US" sz="1800" dirty="0" smtClean="0">
                <a:sym typeface="Symbol"/>
              </a:rPr>
              <a:t> mass distribution width </a:t>
            </a:r>
            <a:r>
              <a:rPr lang="en-US" sz="1800" dirty="0" smtClean="0"/>
              <a:t>in the (i-1)</a:t>
            </a:r>
            <a:r>
              <a:rPr lang="en-US" sz="1800" dirty="0" err="1" smtClean="0"/>
              <a:t>th</a:t>
            </a:r>
            <a:r>
              <a:rPr lang="en-US" sz="1800" dirty="0" smtClean="0"/>
              <a:t> and </a:t>
            </a:r>
            <a:r>
              <a:rPr lang="en-US" sz="1800" dirty="0" err="1" smtClean="0"/>
              <a:t>i-th</a:t>
            </a:r>
            <a:r>
              <a:rPr lang="en-US" sz="1800" dirty="0" smtClean="0"/>
              <a:t> iteration is less then </a:t>
            </a:r>
            <a:r>
              <a:rPr lang="en-US" sz="1800" dirty="0" smtClean="0">
                <a:sym typeface="Symbol"/>
              </a:rPr>
              <a:t></a:t>
            </a:r>
            <a:r>
              <a:rPr lang="en-US" sz="1800" baseline="-25000" dirty="0" smtClean="0">
                <a:sym typeface="Symbol"/>
              </a:rPr>
              <a:t>2</a:t>
            </a:r>
            <a:r>
              <a:rPr lang="en-US" sz="1800" dirty="0" smtClean="0">
                <a:sym typeface="Symbol"/>
              </a:rPr>
              <a:t>.</a:t>
            </a:r>
          </a:p>
          <a:p>
            <a:r>
              <a:rPr lang="en-US" sz="2400" dirty="0" smtClean="0">
                <a:sym typeface="Symbol"/>
              </a:rPr>
              <a:t>After the final iteration, a new set of calibration parameters is calculated as a product of the initial calibration parameters from OCDB and the calibration parameters corrections.</a:t>
            </a:r>
          </a:p>
          <a:p>
            <a:pPr lvl="1"/>
            <a:r>
              <a:rPr lang="en-US" sz="2000" dirty="0" smtClean="0">
                <a:sym typeface="Symbol"/>
              </a:rPr>
              <a:t>Note that calculation of the new set of calibration parameters may require manual intervention.</a:t>
            </a:r>
          </a:p>
          <a:p>
            <a:r>
              <a:rPr lang="en-US" sz="2400" dirty="0" smtClean="0">
                <a:sym typeface="Symbol"/>
              </a:rPr>
              <a:t>The new set of calibration parameters should be submitted to production managers to register to OCDB</a:t>
            </a:r>
            <a:endParaRPr lang="ru-RU" sz="2400" dirty="0"/>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2C24924F-96B5-46C4-AAAD-D1FAEEAEF0A7}"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r>
              <a:rPr lang="ru-RU" smtClean="0"/>
              <a:t>19.05.2009</a:t>
            </a:r>
            <a:endParaRPr lang="en-US"/>
          </a:p>
        </p:txBody>
      </p:sp>
      <p:sp>
        <p:nvSpPr>
          <p:cNvPr id="5" name="Нижний колонтитул 4"/>
          <p:cNvSpPr>
            <a:spLocks noGrp="1"/>
          </p:cNvSpPr>
          <p:nvPr>
            <p:ph type="ftr" sz="quarter" idx="11"/>
          </p:nvPr>
        </p:nvSpPr>
        <p:spPr/>
        <p:txBody>
          <a:bodyPr/>
          <a:lstStyle/>
          <a:p>
            <a:r>
              <a:rPr lang="en-US" smtClean="0"/>
              <a:t>pi0 in PHOS/EMCAL</a:t>
            </a:r>
            <a:endParaRPr lang="en-US"/>
          </a:p>
        </p:txBody>
      </p:sp>
      <p:sp>
        <p:nvSpPr>
          <p:cNvPr id="6" name="Номер слайда 5"/>
          <p:cNvSpPr>
            <a:spLocks noGrp="1"/>
          </p:cNvSpPr>
          <p:nvPr>
            <p:ph type="sldNum" sz="quarter" idx="12"/>
          </p:nvPr>
        </p:nvSpPr>
        <p:spPr/>
        <p:txBody>
          <a:bodyPr/>
          <a:lstStyle/>
          <a:p>
            <a:fld id="{AC0571B9-D97D-4191-AF98-47E663B36FBD}" type="slidenum">
              <a:rPr lang="en-US"/>
              <a:pPr/>
              <a:t>31</a:t>
            </a:fld>
            <a:r>
              <a:rPr lang="en-US"/>
              <a:t>/15</a:t>
            </a:r>
          </a:p>
        </p:txBody>
      </p:sp>
      <p:sp>
        <p:nvSpPr>
          <p:cNvPr id="104453" name="Содержимое 2"/>
          <p:cNvSpPr>
            <a:spLocks noGrp="1"/>
          </p:cNvSpPr>
          <p:nvPr>
            <p:ph type="body" idx="1"/>
          </p:nvPr>
        </p:nvSpPr>
        <p:spPr>
          <a:xfrm>
            <a:off x="381000" y="1524000"/>
            <a:ext cx="7772400" cy="4648200"/>
          </a:xfrm>
          <a:ln/>
        </p:spPr>
        <p:txBody>
          <a:bodyPr>
            <a:normAutofit/>
          </a:bodyPr>
          <a:lstStyle/>
          <a:p>
            <a:r>
              <a:rPr lang="en-US" sz="2000" smtClean="0">
                <a:cs typeface="Times New Roman" pitchFamily="1" charset="0"/>
              </a:rPr>
              <a:t>Besides </a:t>
            </a:r>
            <a:r>
              <a:rPr lang="en-US" sz="2000" dirty="0">
                <a:cs typeface="Times New Roman" pitchFamily="1" charset="0"/>
              </a:rPr>
              <a:t>creating the new OCDB object, we aim to recalibrate the ESD created after the first reconstruction pass. For this, this first ESD should pass through another filter, and parameters of the </a:t>
            </a:r>
            <a:r>
              <a:rPr lang="en-US" sz="2000" dirty="0" err="1">
                <a:cs typeface="Times New Roman" pitchFamily="1" charset="0"/>
              </a:rPr>
              <a:t>CaloClusters</a:t>
            </a:r>
            <a:r>
              <a:rPr lang="en-US" sz="2000" dirty="0">
                <a:cs typeface="Times New Roman" pitchFamily="1" charset="0"/>
              </a:rPr>
              <a:t> (energies, coordinates, shower shape) should be recalculated with the use of corrections to the cell amplitudes found by recalibration procedure. </a:t>
            </a:r>
          </a:p>
          <a:p>
            <a:pPr lvl="1"/>
            <a:r>
              <a:rPr lang="en-US" sz="1800" dirty="0">
                <a:solidFill>
                  <a:schemeClr val="folHlink"/>
                </a:solidFill>
                <a:cs typeface="Times New Roman" pitchFamily="1" charset="0"/>
              </a:rPr>
              <a:t>As a result of this filtering, a new AOD will be created with better calibrated </a:t>
            </a:r>
            <a:r>
              <a:rPr lang="en-US" sz="1800" dirty="0" err="1">
                <a:solidFill>
                  <a:schemeClr val="folHlink"/>
                </a:solidFill>
                <a:cs typeface="Times New Roman" pitchFamily="1" charset="0"/>
              </a:rPr>
              <a:t>CaloClusters</a:t>
            </a:r>
            <a:r>
              <a:rPr lang="en-US" sz="1800" dirty="0">
                <a:solidFill>
                  <a:schemeClr val="folHlink"/>
                </a:solidFill>
                <a:cs typeface="Times New Roman" pitchFamily="1" charset="0"/>
              </a:rPr>
              <a:t>. This new AOD should be used for the official physics analysis</a:t>
            </a:r>
            <a:r>
              <a:rPr lang="en-US" sz="1800" dirty="0" smtClean="0">
                <a:solidFill>
                  <a:schemeClr val="folHlink"/>
                </a:solidFill>
                <a:cs typeface="Times New Roman" pitchFamily="1" charset="0"/>
              </a:rPr>
              <a:t>.</a:t>
            </a:r>
            <a:endParaRPr lang="en-US" sz="1800" dirty="0">
              <a:solidFill>
                <a:schemeClr val="folHlink"/>
              </a:solidFill>
              <a:cs typeface="Times New Roman" pitchFamily="1" charset="0"/>
            </a:endParaRPr>
          </a:p>
        </p:txBody>
      </p:sp>
      <p:sp>
        <p:nvSpPr>
          <p:cNvPr id="104455" name="Rectangle 7"/>
          <p:cNvSpPr>
            <a:spLocks noGrp="1" noChangeArrowheads="1"/>
          </p:cNvSpPr>
          <p:nvPr>
            <p:ph type="title"/>
          </p:nvPr>
        </p:nvSpPr>
        <p:spPr>
          <a:noFill/>
          <a:ln/>
        </p:spPr>
        <p:txBody>
          <a:bodyPr>
            <a:normAutofit/>
          </a:bodyPr>
          <a:lstStyle/>
          <a:p>
            <a:pPr>
              <a:lnSpc>
                <a:spcPct val="80000"/>
              </a:lnSpc>
            </a:pPr>
            <a:r>
              <a:rPr lang="en-US" sz="3200" dirty="0" smtClean="0">
                <a:solidFill>
                  <a:srgbClr val="C00000"/>
                </a:solidFill>
              </a:rPr>
              <a:t>A step after offline calibration</a:t>
            </a:r>
            <a:endParaRPr lang="en-US" sz="3200" dirty="0">
              <a:solidFill>
                <a:srgbClr val="C00000"/>
              </a:solidFill>
              <a:latin typeface="Comic Sans MS" pitchFamily="1"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Summary</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sym typeface="Symbol"/>
              </a:rPr>
              <a:t></a:t>
            </a:r>
            <a:r>
              <a:rPr lang="en-US" baseline="30000" dirty="0" smtClean="0"/>
              <a:t>0</a:t>
            </a:r>
            <a:r>
              <a:rPr lang="en-US" dirty="0" smtClean="0"/>
              <a:t> analysis in both ALICE calorimeters PHOS and EMCAL is unified.</a:t>
            </a:r>
          </a:p>
          <a:p>
            <a:r>
              <a:rPr lang="en-US" dirty="0" smtClean="0"/>
              <a:t>All steps to achieve the final goal - </a:t>
            </a:r>
            <a:r>
              <a:rPr lang="en-US" dirty="0" smtClean="0">
                <a:sym typeface="Symbol"/>
              </a:rPr>
              <a:t></a:t>
            </a:r>
            <a:r>
              <a:rPr lang="en-US" baseline="30000" dirty="0" smtClean="0"/>
              <a:t>0</a:t>
            </a:r>
            <a:r>
              <a:rPr lang="en-US" dirty="0" smtClean="0"/>
              <a:t> </a:t>
            </a:r>
            <a:r>
              <a:rPr lang="en-US" dirty="0" smtClean="0"/>
              <a:t>inclusive  spectrum can be adapted from PHOS to EMCAL:</a:t>
            </a:r>
          </a:p>
          <a:p>
            <a:pPr lvl="1"/>
            <a:r>
              <a:rPr lang="en-US" dirty="0" err="1" smtClean="0"/>
              <a:t>Acceptance</a:t>
            </a:r>
            <a:r>
              <a:rPr lang="en-US" dirty="0" err="1" smtClean="0">
                <a:sym typeface="Symbol"/>
              </a:rPr>
              <a:t>reconstruction</a:t>
            </a:r>
            <a:r>
              <a:rPr lang="en-US" dirty="0" smtClean="0">
                <a:sym typeface="Symbol"/>
              </a:rPr>
              <a:t> efficiency</a:t>
            </a:r>
          </a:p>
          <a:p>
            <a:pPr lvl="1"/>
            <a:r>
              <a:rPr lang="en-US" dirty="0" smtClean="0">
                <a:sym typeface="Symbol"/>
              </a:rPr>
              <a:t>Raw spectrum extraction</a:t>
            </a:r>
          </a:p>
          <a:p>
            <a:pPr lvl="1"/>
            <a:r>
              <a:rPr lang="en-US" dirty="0" smtClean="0">
                <a:sym typeface="Symbol"/>
              </a:rPr>
              <a:t>Corrections due to photon conversion</a:t>
            </a:r>
          </a:p>
          <a:p>
            <a:pPr lvl="1"/>
            <a:r>
              <a:rPr lang="en-US" dirty="0" smtClean="0">
                <a:sym typeface="Symbol"/>
              </a:rPr>
              <a:t>Corrections due to off-vertex background</a:t>
            </a:r>
          </a:p>
          <a:p>
            <a:pPr lvl="1"/>
            <a:r>
              <a:rPr lang="en-US" dirty="0" smtClean="0">
                <a:sym typeface="Symbol"/>
              </a:rPr>
              <a:t>Trigger efficiency</a:t>
            </a:r>
          </a:p>
          <a:p>
            <a:pPr lvl="1"/>
            <a:r>
              <a:rPr lang="en-US" dirty="0" smtClean="0">
                <a:sym typeface="Symbol"/>
              </a:rPr>
              <a:t>Calibration</a:t>
            </a:r>
          </a:p>
          <a:p>
            <a:r>
              <a:rPr lang="en-US" dirty="0" smtClean="0">
                <a:sym typeface="Symbol"/>
              </a:rPr>
              <a:t>Materials of the PHOS analysis WG can are available in </a:t>
            </a:r>
            <a:r>
              <a:rPr lang="en-US" dirty="0" smtClean="0">
                <a:sym typeface="Symbol"/>
              </a:rPr>
              <a:t>http://indico.cern.ch/categoryDisplay.py?categId=662</a:t>
            </a:r>
            <a:endParaRPr lang="en-US" dirty="0" smtClean="0">
              <a:sym typeface="Symbol"/>
            </a:endParaRPr>
          </a:p>
          <a:p>
            <a:r>
              <a:rPr lang="en-US" dirty="0" smtClean="0">
                <a:sym typeface="Symbol"/>
              </a:rPr>
              <a:t>Simultaneous measurement of </a:t>
            </a:r>
            <a:r>
              <a:rPr lang="en-US" dirty="0" smtClean="0">
                <a:sym typeface="Symbol"/>
              </a:rPr>
              <a:t></a:t>
            </a:r>
            <a:r>
              <a:rPr lang="en-US" baseline="30000" dirty="0" smtClean="0"/>
              <a:t>0</a:t>
            </a:r>
            <a:r>
              <a:rPr lang="en-US" dirty="0" smtClean="0"/>
              <a:t> </a:t>
            </a:r>
            <a:r>
              <a:rPr lang="en-US" dirty="0" smtClean="0"/>
              <a:t>spectrum in PHOS and EMCAL is important for systematic error estimations</a:t>
            </a:r>
          </a:p>
          <a:p>
            <a:r>
              <a:rPr lang="en-US" dirty="0" smtClean="0"/>
              <a:t>Joining the efforts looks natural</a:t>
            </a:r>
            <a:endParaRPr lang="ru-RU" dirty="0"/>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en-US" sz="3600" dirty="0" smtClean="0"/>
              <a:t>Expected detection rate in PHOS</a:t>
            </a:r>
            <a:endParaRPr lang="ru-RU" sz="3600" dirty="0"/>
          </a:p>
        </p:txBody>
      </p:sp>
      <p:sp>
        <p:nvSpPr>
          <p:cNvPr id="4" name="Дата 3"/>
          <p:cNvSpPr>
            <a:spLocks noGrp="1"/>
          </p:cNvSpPr>
          <p:nvPr>
            <p:ph type="dt" sz="half" idx="10"/>
          </p:nvPr>
        </p:nvSpPr>
        <p:spPr/>
        <p:txBody>
          <a:bodyPr/>
          <a:lstStyle/>
          <a:p>
            <a:r>
              <a:rPr lang="ru-RU" smtClean="0"/>
              <a:t>19.05.2009</a:t>
            </a:r>
            <a:endParaRPr lang="ru-RU"/>
          </a:p>
        </p:txBody>
      </p:sp>
      <p:sp>
        <p:nvSpPr>
          <p:cNvPr id="5" name="Нижний колонтитул 4"/>
          <p:cNvSpPr>
            <a:spLocks noGrp="1"/>
          </p:cNvSpPr>
          <p:nvPr>
            <p:ph type="ftr" sz="quarter" idx="11"/>
          </p:nvPr>
        </p:nvSpPr>
        <p:spPr/>
        <p:txBody>
          <a:bodyPr/>
          <a:lstStyle/>
          <a:p>
            <a:r>
              <a:rPr lang="en-US" smtClean="0"/>
              <a:t>pi0 in PHOS/EMCAL</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33</a:t>
            </a:fld>
            <a:endParaRPr lang="ru-RU"/>
          </a:p>
        </p:txBody>
      </p:sp>
      <p:grpSp>
        <p:nvGrpSpPr>
          <p:cNvPr id="11" name="Группа 10"/>
          <p:cNvGrpSpPr/>
          <p:nvPr/>
        </p:nvGrpSpPr>
        <p:grpSpPr>
          <a:xfrm>
            <a:off x="571472" y="1915379"/>
            <a:ext cx="3214710" cy="3013819"/>
            <a:chOff x="5715008" y="571480"/>
            <a:chExt cx="3214710" cy="3013819"/>
          </a:xfrm>
        </p:grpSpPr>
        <p:pic>
          <p:nvPicPr>
            <p:cNvPr id="12" name="Picture 5" descr="ratePi0.gif"/>
            <p:cNvPicPr>
              <a:picLocks noChangeAspect="1"/>
            </p:cNvPicPr>
            <p:nvPr/>
          </p:nvPicPr>
          <p:blipFill>
            <a:blip r:embed="rId2"/>
            <a:srcRect/>
            <a:stretch>
              <a:fillRect/>
            </a:stretch>
          </p:blipFill>
          <p:spPr bwMode="auto">
            <a:xfrm>
              <a:off x="5715008" y="571480"/>
              <a:ext cx="3214710" cy="3013819"/>
            </a:xfrm>
            <a:prstGeom prst="rect">
              <a:avLst/>
            </a:prstGeom>
            <a:noFill/>
            <a:ln w="9525">
              <a:noFill/>
              <a:miter lim="800000"/>
              <a:headEnd/>
              <a:tailEnd/>
            </a:ln>
          </p:spPr>
        </p:pic>
        <p:sp>
          <p:nvSpPr>
            <p:cNvPr id="13" name="Line 8"/>
            <p:cNvSpPr>
              <a:spLocks noChangeShapeType="1"/>
            </p:cNvSpPr>
            <p:nvPr/>
          </p:nvSpPr>
          <p:spPr bwMode="auto">
            <a:xfrm>
              <a:off x="6189426" y="2714620"/>
              <a:ext cx="2549109" cy="0"/>
            </a:xfrm>
            <a:prstGeom prst="line">
              <a:avLst/>
            </a:prstGeom>
            <a:noFill/>
            <a:ln w="38100">
              <a:solidFill>
                <a:srgbClr val="FF0000"/>
              </a:solidFill>
              <a:round/>
              <a:headEnd/>
              <a:tailEnd/>
            </a:ln>
          </p:spPr>
          <p:txBody>
            <a:bodyPr/>
            <a:lstStyle/>
            <a:p>
              <a:endParaRPr lang="ru-RU"/>
            </a:p>
          </p:txBody>
        </p:sp>
      </p:grpSp>
      <p:grpSp>
        <p:nvGrpSpPr>
          <p:cNvPr id="14" name="Группа 13"/>
          <p:cNvGrpSpPr/>
          <p:nvPr/>
        </p:nvGrpSpPr>
        <p:grpSpPr>
          <a:xfrm>
            <a:off x="4786314" y="1857364"/>
            <a:ext cx="3357586" cy="3143272"/>
            <a:chOff x="1357290" y="2428868"/>
            <a:chExt cx="3357586" cy="3143272"/>
          </a:xfrm>
        </p:grpSpPr>
        <p:pic>
          <p:nvPicPr>
            <p:cNvPr id="15" name="Picture 5" descr="rateEta.gif"/>
            <p:cNvPicPr>
              <a:picLocks noChangeAspect="1"/>
            </p:cNvPicPr>
            <p:nvPr/>
          </p:nvPicPr>
          <p:blipFill>
            <a:blip r:embed="rId3"/>
            <a:srcRect/>
            <a:stretch>
              <a:fillRect/>
            </a:stretch>
          </p:blipFill>
          <p:spPr bwMode="auto">
            <a:xfrm>
              <a:off x="1357290" y="2428868"/>
              <a:ext cx="3357586" cy="3143272"/>
            </a:xfrm>
            <a:prstGeom prst="rect">
              <a:avLst/>
            </a:prstGeom>
            <a:noFill/>
            <a:ln w="9525">
              <a:noFill/>
              <a:miter lim="800000"/>
              <a:headEnd/>
              <a:tailEnd/>
            </a:ln>
          </p:spPr>
        </p:pic>
        <p:sp>
          <p:nvSpPr>
            <p:cNvPr id="16" name="Line 8"/>
            <p:cNvSpPr>
              <a:spLocks noChangeShapeType="1"/>
            </p:cNvSpPr>
            <p:nvPr/>
          </p:nvSpPr>
          <p:spPr bwMode="auto">
            <a:xfrm>
              <a:off x="1852793" y="4750275"/>
              <a:ext cx="2662403" cy="0"/>
            </a:xfrm>
            <a:prstGeom prst="line">
              <a:avLst/>
            </a:prstGeom>
            <a:noFill/>
            <a:ln w="38100">
              <a:solidFill>
                <a:srgbClr val="FF0000"/>
              </a:solidFill>
              <a:round/>
              <a:headEnd/>
              <a:tailEnd/>
            </a:ln>
          </p:spPr>
          <p:txBody>
            <a:bodyPr/>
            <a:lstStyle/>
            <a:p>
              <a:endParaRPr lang="ru-RU"/>
            </a:p>
          </p:txBody>
        </p:sp>
      </p:grpSp>
      <p:sp>
        <p:nvSpPr>
          <p:cNvPr id="17" name="Заголовок 6"/>
          <p:cNvSpPr txBox="1">
            <a:spLocks/>
          </p:cNvSpPr>
          <p:nvPr/>
        </p:nvSpPr>
        <p:spPr>
          <a:xfrm>
            <a:off x="428596" y="507208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What will EMCAL provide?</a:t>
            </a:r>
            <a:endParaRPr kumimoji="0" lang="ru-RU"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ym typeface="Symbol"/>
              </a:rPr>
              <a:t></a:t>
            </a:r>
            <a:r>
              <a:rPr lang="en-US" baseline="30000" dirty="0" smtClean="0"/>
              <a:t>0</a:t>
            </a:r>
            <a:r>
              <a:rPr lang="en-US" dirty="0" smtClean="0"/>
              <a:t> detection in ALICE</a:t>
            </a:r>
            <a:endParaRPr lang="ru-RU" dirty="0"/>
          </a:p>
        </p:txBody>
      </p:sp>
      <p:sp>
        <p:nvSpPr>
          <p:cNvPr id="3" name="Содержимое 2"/>
          <p:cNvSpPr>
            <a:spLocks noGrp="1"/>
          </p:cNvSpPr>
          <p:nvPr>
            <p:ph idx="1"/>
          </p:nvPr>
        </p:nvSpPr>
        <p:spPr/>
        <p:txBody>
          <a:bodyPr>
            <a:normAutofit/>
          </a:bodyPr>
          <a:lstStyle/>
          <a:p>
            <a:r>
              <a:rPr lang="ru-RU" sz="2800" dirty="0" smtClean="0">
                <a:sym typeface="Symbol"/>
              </a:rPr>
              <a:t></a:t>
            </a:r>
            <a:r>
              <a:rPr lang="en-US" sz="2800" baseline="30000" dirty="0" smtClean="0">
                <a:sym typeface="Symbol"/>
              </a:rPr>
              <a:t>0</a:t>
            </a:r>
            <a:r>
              <a:rPr lang="ru-RU" sz="2800" dirty="0" smtClean="0">
                <a:sym typeface="Symbol"/>
              </a:rPr>
              <a:t></a:t>
            </a:r>
            <a:r>
              <a:rPr lang="en-US" sz="2800" dirty="0" smtClean="0">
                <a:sym typeface="Symbol"/>
              </a:rPr>
              <a:t>, where </a:t>
            </a:r>
            <a:r>
              <a:rPr lang="ru-RU" sz="2800" dirty="0" smtClean="0">
                <a:sym typeface="Symbol"/>
              </a:rPr>
              <a:t></a:t>
            </a:r>
            <a:r>
              <a:rPr lang="en-US" sz="2800" dirty="0" smtClean="0">
                <a:sym typeface="Symbol"/>
              </a:rPr>
              <a:t>’s are detected in PHOS or </a:t>
            </a:r>
            <a:r>
              <a:rPr lang="en-US" sz="2800" dirty="0" smtClean="0">
                <a:sym typeface="Symbol"/>
              </a:rPr>
              <a:t>EMCAL</a:t>
            </a:r>
          </a:p>
          <a:p>
            <a:pPr lvl="1"/>
            <a:r>
              <a:rPr lang="en-US" sz="2400" dirty="0" smtClean="0">
                <a:sym typeface="Symbol"/>
              </a:rPr>
              <a:t>High efficiency, but limited acceptance</a:t>
            </a:r>
            <a:endParaRPr lang="en-US" sz="2400" dirty="0" smtClean="0">
              <a:sym typeface="Symbol"/>
            </a:endParaRPr>
          </a:p>
          <a:p>
            <a:r>
              <a:rPr lang="ru-RU" sz="2800" dirty="0" smtClean="0">
                <a:sym typeface="Symbol"/>
              </a:rPr>
              <a:t></a:t>
            </a:r>
            <a:r>
              <a:rPr lang="en-US" sz="2800" baseline="30000" dirty="0" smtClean="0">
                <a:sym typeface="Symbol"/>
              </a:rPr>
              <a:t>0</a:t>
            </a:r>
            <a:r>
              <a:rPr lang="ru-RU" sz="2800" dirty="0" smtClean="0">
                <a:sym typeface="Symbol"/>
              </a:rPr>
              <a:t></a:t>
            </a:r>
            <a:r>
              <a:rPr lang="en-US" sz="2800" dirty="0" smtClean="0">
                <a:sym typeface="Symbol"/>
              </a:rPr>
              <a:t>, </a:t>
            </a:r>
            <a:r>
              <a:rPr lang="ru-RU" sz="2800" dirty="0" smtClean="0">
                <a:sym typeface="Symbol"/>
              </a:rPr>
              <a:t></a:t>
            </a:r>
            <a:r>
              <a:rPr lang="en-US" sz="2800" dirty="0" err="1" smtClean="0">
                <a:sym typeface="Symbol"/>
              </a:rPr>
              <a:t>e</a:t>
            </a:r>
            <a:r>
              <a:rPr lang="en-US" sz="2800" baseline="30000" dirty="0" err="1" smtClean="0">
                <a:sym typeface="Symbol"/>
              </a:rPr>
              <a:t>+</a:t>
            </a:r>
            <a:r>
              <a:rPr lang="en-US" sz="2800" dirty="0" err="1" smtClean="0">
                <a:sym typeface="Symbol"/>
              </a:rPr>
              <a:t>e</a:t>
            </a:r>
            <a:r>
              <a:rPr lang="en-US" sz="2800" baseline="30000" dirty="0" smtClean="0">
                <a:sym typeface="Symbol"/>
              </a:rPr>
              <a:t></a:t>
            </a:r>
            <a:r>
              <a:rPr lang="en-US" sz="2800" dirty="0" smtClean="0">
                <a:sym typeface="Symbol"/>
              </a:rPr>
              <a:t>, where are detected in </a:t>
            </a:r>
            <a:r>
              <a:rPr lang="en-US" sz="2800" dirty="0" err="1" smtClean="0">
                <a:sym typeface="Symbol"/>
              </a:rPr>
              <a:t>e</a:t>
            </a:r>
            <a:r>
              <a:rPr lang="en-US" sz="2800" baseline="30000" dirty="0" err="1" smtClean="0">
                <a:sym typeface="Symbol"/>
              </a:rPr>
              <a:t>+</a:t>
            </a:r>
            <a:r>
              <a:rPr lang="en-US" sz="2800" dirty="0" err="1" smtClean="0">
                <a:sym typeface="Symbol"/>
              </a:rPr>
              <a:t>e</a:t>
            </a:r>
            <a:r>
              <a:rPr lang="en-US" sz="2800" baseline="30000" dirty="0" smtClean="0">
                <a:sym typeface="Symbol"/>
              </a:rPr>
              <a:t> </a:t>
            </a:r>
            <a:r>
              <a:rPr lang="en-US" sz="2800" dirty="0" smtClean="0">
                <a:sym typeface="Symbol"/>
              </a:rPr>
              <a:t> TPC (TRD)</a:t>
            </a:r>
          </a:p>
          <a:p>
            <a:pPr lvl="1"/>
            <a:r>
              <a:rPr lang="en-US" sz="2400" dirty="0" smtClean="0">
                <a:sym typeface="Symbol"/>
              </a:rPr>
              <a:t>Low photon conversion probability is compensated by a large TPC </a:t>
            </a:r>
            <a:r>
              <a:rPr lang="en-US" sz="2400" dirty="0" smtClean="0">
                <a:sym typeface="Symbol"/>
              </a:rPr>
              <a:t>acceptance</a:t>
            </a:r>
            <a:endParaRPr lang="en-US" sz="2400" dirty="0" smtClean="0">
              <a:sym typeface="Symbol"/>
            </a:endParaRPr>
          </a:p>
        </p:txBody>
      </p:sp>
      <p:sp>
        <p:nvSpPr>
          <p:cNvPr id="4" name="Дата 3"/>
          <p:cNvSpPr>
            <a:spLocks noGrp="1"/>
          </p:cNvSpPr>
          <p:nvPr>
            <p:ph type="dt" sz="half" idx="10"/>
          </p:nvPr>
        </p:nvSpPr>
        <p:spPr/>
        <p:txBody>
          <a:bodyPr/>
          <a:lstStyle/>
          <a:p>
            <a:r>
              <a:rPr lang="ru-RU" smtClean="0"/>
              <a:t>19.05.2009</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4</a:t>
            </a:fld>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82594"/>
          </a:xfrm>
        </p:spPr>
        <p:txBody>
          <a:bodyPr>
            <a:normAutofit fontScale="90000"/>
          </a:bodyPr>
          <a:lstStyle/>
          <a:p>
            <a:r>
              <a:rPr lang="en-US" dirty="0" smtClean="0">
                <a:sym typeface="Symbol"/>
              </a:rPr>
              <a:t></a:t>
            </a:r>
            <a:r>
              <a:rPr lang="en-US" baseline="30000" dirty="0" smtClean="0"/>
              <a:t>0</a:t>
            </a:r>
            <a:r>
              <a:rPr lang="en-US" dirty="0" smtClean="0"/>
              <a:t> detection in </a:t>
            </a:r>
            <a:r>
              <a:rPr lang="en-US" dirty="0" smtClean="0"/>
              <a:t>ALICE</a:t>
            </a:r>
            <a:endParaRPr lang="ru-RU" dirty="0"/>
          </a:p>
        </p:txBody>
      </p:sp>
      <p:grpSp>
        <p:nvGrpSpPr>
          <p:cNvPr id="33" name="Группа 32"/>
          <p:cNvGrpSpPr/>
          <p:nvPr/>
        </p:nvGrpSpPr>
        <p:grpSpPr>
          <a:xfrm>
            <a:off x="214282" y="1654194"/>
            <a:ext cx="4181475" cy="4560888"/>
            <a:chOff x="461963" y="1654194"/>
            <a:chExt cx="4181475" cy="4560888"/>
          </a:xfrm>
        </p:grpSpPr>
        <p:pic>
          <p:nvPicPr>
            <p:cNvPr id="5" name="Picture 4" descr="ALICE.gif"/>
            <p:cNvPicPr>
              <a:picLocks noChangeAspect="1"/>
            </p:cNvPicPr>
            <p:nvPr/>
          </p:nvPicPr>
          <p:blipFill>
            <a:blip r:embed="rId2" cstate="print"/>
            <a:srcRect/>
            <a:stretch>
              <a:fillRect/>
            </a:stretch>
          </p:blipFill>
          <p:spPr bwMode="auto">
            <a:xfrm>
              <a:off x="461963" y="1654194"/>
              <a:ext cx="4181475" cy="4560888"/>
            </a:xfrm>
            <a:prstGeom prst="rect">
              <a:avLst/>
            </a:prstGeom>
            <a:noFill/>
            <a:ln w="9525">
              <a:noFill/>
              <a:miter lim="800000"/>
              <a:headEnd/>
              <a:tailEnd/>
            </a:ln>
          </p:spPr>
        </p:pic>
        <p:cxnSp>
          <p:nvCxnSpPr>
            <p:cNvPr id="7" name="Прямая со стрелкой 6"/>
            <p:cNvCxnSpPr/>
            <p:nvPr/>
          </p:nvCxnSpPr>
          <p:spPr>
            <a:xfrm rot="16200000" flipH="1">
              <a:off x="2321703" y="3893347"/>
              <a:ext cx="1214446" cy="857256"/>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6200000" flipH="1">
              <a:off x="2500298" y="3714752"/>
              <a:ext cx="1071570" cy="107157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6200000" flipV="1">
              <a:off x="1678761" y="2893215"/>
              <a:ext cx="1500198" cy="142876"/>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1821637" y="2893215"/>
              <a:ext cx="1428760" cy="71438"/>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 name="Группа 33"/>
          <p:cNvGrpSpPr/>
          <p:nvPr/>
        </p:nvGrpSpPr>
        <p:grpSpPr>
          <a:xfrm>
            <a:off x="4676805" y="1156559"/>
            <a:ext cx="4364445" cy="5058523"/>
            <a:chOff x="4676805" y="1156559"/>
            <a:chExt cx="4364445" cy="5058523"/>
          </a:xfrm>
        </p:grpSpPr>
        <p:pic>
          <p:nvPicPr>
            <p:cNvPr id="20" name="Picture 4" descr="ALICE.gif"/>
            <p:cNvPicPr>
              <a:picLocks noChangeAspect="1"/>
            </p:cNvPicPr>
            <p:nvPr/>
          </p:nvPicPr>
          <p:blipFill>
            <a:blip r:embed="rId2" cstate="print"/>
            <a:srcRect/>
            <a:stretch>
              <a:fillRect/>
            </a:stretch>
          </p:blipFill>
          <p:spPr bwMode="auto">
            <a:xfrm>
              <a:off x="4676805" y="1654194"/>
              <a:ext cx="4181475" cy="4560888"/>
            </a:xfrm>
            <a:prstGeom prst="rect">
              <a:avLst/>
            </a:prstGeom>
            <a:noFill/>
            <a:ln w="9525">
              <a:noFill/>
              <a:miter lim="800000"/>
              <a:headEnd/>
              <a:tailEnd/>
            </a:ln>
          </p:spPr>
        </p:pic>
        <p:cxnSp>
          <p:nvCxnSpPr>
            <p:cNvPr id="21" name="Прямая со стрелкой 20"/>
            <p:cNvCxnSpPr/>
            <p:nvPr/>
          </p:nvCxnSpPr>
          <p:spPr>
            <a:xfrm>
              <a:off x="6696000" y="3714752"/>
              <a:ext cx="428628" cy="71438"/>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5400000">
              <a:off x="6418975" y="3868041"/>
              <a:ext cx="428628" cy="12205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Дуга 26"/>
            <p:cNvSpPr/>
            <p:nvPr/>
          </p:nvSpPr>
          <p:spPr>
            <a:xfrm rot="600000">
              <a:off x="5831167" y="3737322"/>
              <a:ext cx="2110721" cy="2345308"/>
            </a:xfrm>
            <a:prstGeom prst="arc">
              <a:avLst>
                <a:gd name="adj1" fmla="val 16200000"/>
                <a:gd name="adj2" fmla="val 691127"/>
              </a:avLst>
            </a:prstGeom>
            <a:ln w="28575">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8" name="Дуга 27"/>
            <p:cNvSpPr/>
            <p:nvPr/>
          </p:nvSpPr>
          <p:spPr>
            <a:xfrm rot="660000" flipV="1">
              <a:off x="6014338" y="1156559"/>
              <a:ext cx="2643174" cy="2643206"/>
            </a:xfrm>
            <a:prstGeom prst="arc">
              <a:avLst>
                <a:gd name="adj1" fmla="val 16200000"/>
                <a:gd name="adj2" fmla="val 20544322"/>
              </a:avLst>
            </a:prstGeom>
            <a:ln w="28575">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9" name="Дуга 28"/>
            <p:cNvSpPr/>
            <p:nvPr/>
          </p:nvSpPr>
          <p:spPr>
            <a:xfrm rot="660000">
              <a:off x="4838225" y="3290983"/>
              <a:ext cx="1745642" cy="1460988"/>
            </a:xfrm>
            <a:prstGeom prst="arc">
              <a:avLst>
                <a:gd name="adj1" fmla="val 21360266"/>
                <a:gd name="adj2" fmla="val 7308273"/>
              </a:avLst>
            </a:prstGeom>
            <a:ln w="28575">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2" name="Дуга 31"/>
            <p:cNvSpPr/>
            <p:nvPr/>
          </p:nvSpPr>
          <p:spPr>
            <a:xfrm rot="660000" flipH="1">
              <a:off x="6550025" y="3215751"/>
              <a:ext cx="2491225" cy="2426759"/>
            </a:xfrm>
            <a:prstGeom prst="arc">
              <a:avLst>
                <a:gd name="adj1" fmla="val 21284724"/>
                <a:gd name="adj2" fmla="val 5154033"/>
              </a:avLst>
            </a:prstGeom>
            <a:ln w="28575">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pSp>
      <p:sp>
        <p:nvSpPr>
          <p:cNvPr id="35" name="TextBox 34"/>
          <p:cNvSpPr txBox="1"/>
          <p:nvPr/>
        </p:nvSpPr>
        <p:spPr>
          <a:xfrm>
            <a:off x="1928794" y="1785926"/>
            <a:ext cx="214314" cy="369332"/>
          </a:xfrm>
          <a:prstGeom prst="rect">
            <a:avLst/>
          </a:prstGeom>
          <a:noFill/>
        </p:spPr>
        <p:txBody>
          <a:bodyPr wrap="square" rtlCol="0">
            <a:spAutoFit/>
          </a:bodyPr>
          <a:lstStyle/>
          <a:p>
            <a:r>
              <a:rPr lang="en-US" dirty="0" smtClean="0">
                <a:solidFill>
                  <a:schemeClr val="bg1"/>
                </a:solidFill>
                <a:sym typeface="Symbol"/>
              </a:rPr>
              <a:t></a:t>
            </a:r>
            <a:endParaRPr lang="ru-RU" dirty="0">
              <a:solidFill>
                <a:schemeClr val="bg1"/>
              </a:solidFill>
            </a:endParaRPr>
          </a:p>
        </p:txBody>
      </p:sp>
      <p:sp>
        <p:nvSpPr>
          <p:cNvPr id="36" name="TextBox 35"/>
          <p:cNvSpPr txBox="1"/>
          <p:nvPr/>
        </p:nvSpPr>
        <p:spPr>
          <a:xfrm>
            <a:off x="2214546" y="1785926"/>
            <a:ext cx="214314" cy="369332"/>
          </a:xfrm>
          <a:prstGeom prst="rect">
            <a:avLst/>
          </a:prstGeom>
          <a:noFill/>
        </p:spPr>
        <p:txBody>
          <a:bodyPr wrap="square" rtlCol="0">
            <a:spAutoFit/>
          </a:bodyPr>
          <a:lstStyle/>
          <a:p>
            <a:r>
              <a:rPr lang="en-US" dirty="0" smtClean="0">
                <a:solidFill>
                  <a:schemeClr val="bg1"/>
                </a:solidFill>
                <a:sym typeface="Symbol"/>
              </a:rPr>
              <a:t></a:t>
            </a:r>
            <a:endParaRPr lang="ru-RU" dirty="0">
              <a:solidFill>
                <a:schemeClr val="bg1"/>
              </a:solidFill>
            </a:endParaRPr>
          </a:p>
        </p:txBody>
      </p:sp>
      <p:sp>
        <p:nvSpPr>
          <p:cNvPr id="37" name="TextBox 36"/>
          <p:cNvSpPr txBox="1"/>
          <p:nvPr/>
        </p:nvSpPr>
        <p:spPr>
          <a:xfrm>
            <a:off x="3143240" y="5072074"/>
            <a:ext cx="214314" cy="369332"/>
          </a:xfrm>
          <a:prstGeom prst="rect">
            <a:avLst/>
          </a:prstGeom>
          <a:noFill/>
        </p:spPr>
        <p:txBody>
          <a:bodyPr wrap="square" rtlCol="0">
            <a:spAutoFit/>
          </a:bodyPr>
          <a:lstStyle/>
          <a:p>
            <a:r>
              <a:rPr lang="en-US" dirty="0" smtClean="0">
                <a:solidFill>
                  <a:schemeClr val="bg1"/>
                </a:solidFill>
                <a:sym typeface="Symbol"/>
              </a:rPr>
              <a:t></a:t>
            </a:r>
            <a:endParaRPr lang="ru-RU" dirty="0">
              <a:solidFill>
                <a:schemeClr val="bg1"/>
              </a:solidFill>
            </a:endParaRPr>
          </a:p>
        </p:txBody>
      </p:sp>
      <p:sp>
        <p:nvSpPr>
          <p:cNvPr id="38" name="TextBox 37"/>
          <p:cNvSpPr txBox="1"/>
          <p:nvPr/>
        </p:nvSpPr>
        <p:spPr>
          <a:xfrm>
            <a:off x="3428992" y="4845618"/>
            <a:ext cx="214314" cy="369332"/>
          </a:xfrm>
          <a:prstGeom prst="rect">
            <a:avLst/>
          </a:prstGeom>
          <a:noFill/>
        </p:spPr>
        <p:txBody>
          <a:bodyPr wrap="square" rtlCol="0">
            <a:spAutoFit/>
          </a:bodyPr>
          <a:lstStyle/>
          <a:p>
            <a:r>
              <a:rPr lang="en-US" dirty="0" smtClean="0">
                <a:solidFill>
                  <a:schemeClr val="bg1"/>
                </a:solidFill>
                <a:sym typeface="Symbol"/>
              </a:rPr>
              <a:t></a:t>
            </a:r>
            <a:endParaRPr lang="ru-RU" dirty="0">
              <a:solidFill>
                <a:schemeClr val="bg1"/>
              </a:solidFill>
            </a:endParaRPr>
          </a:p>
        </p:txBody>
      </p:sp>
      <p:sp>
        <p:nvSpPr>
          <p:cNvPr id="39" name="TextBox 38"/>
          <p:cNvSpPr txBox="1"/>
          <p:nvPr/>
        </p:nvSpPr>
        <p:spPr>
          <a:xfrm>
            <a:off x="8358214" y="2786058"/>
            <a:ext cx="428628" cy="369332"/>
          </a:xfrm>
          <a:prstGeom prst="rect">
            <a:avLst/>
          </a:prstGeom>
          <a:noFill/>
        </p:spPr>
        <p:txBody>
          <a:bodyPr wrap="square" rtlCol="0">
            <a:spAutoFit/>
          </a:bodyPr>
          <a:lstStyle/>
          <a:p>
            <a:r>
              <a:rPr lang="en-US" dirty="0" smtClean="0">
                <a:solidFill>
                  <a:schemeClr val="bg1"/>
                </a:solidFill>
              </a:rPr>
              <a:t>e</a:t>
            </a:r>
            <a:r>
              <a:rPr lang="en-US" baseline="30000" dirty="0" smtClean="0">
                <a:solidFill>
                  <a:schemeClr val="bg1"/>
                </a:solidFill>
              </a:rPr>
              <a:t>+</a:t>
            </a:r>
            <a:endParaRPr lang="ru-RU" baseline="30000" dirty="0">
              <a:solidFill>
                <a:schemeClr val="bg1"/>
              </a:solidFill>
            </a:endParaRPr>
          </a:p>
        </p:txBody>
      </p:sp>
      <p:sp>
        <p:nvSpPr>
          <p:cNvPr id="40" name="TextBox 39"/>
          <p:cNvSpPr txBox="1"/>
          <p:nvPr/>
        </p:nvSpPr>
        <p:spPr>
          <a:xfrm>
            <a:off x="7858148" y="5143512"/>
            <a:ext cx="428628" cy="369332"/>
          </a:xfrm>
          <a:prstGeom prst="rect">
            <a:avLst/>
          </a:prstGeom>
          <a:noFill/>
        </p:spPr>
        <p:txBody>
          <a:bodyPr wrap="square" rtlCol="0">
            <a:spAutoFit/>
          </a:bodyPr>
          <a:lstStyle/>
          <a:p>
            <a:r>
              <a:rPr lang="en-US" dirty="0" smtClean="0">
                <a:solidFill>
                  <a:schemeClr val="bg1"/>
                </a:solidFill>
              </a:rPr>
              <a:t>e</a:t>
            </a:r>
            <a:r>
              <a:rPr lang="en-US" baseline="30000" dirty="0" smtClean="0">
                <a:solidFill>
                  <a:schemeClr val="bg1"/>
                </a:solidFill>
              </a:rPr>
              <a:t>-</a:t>
            </a:r>
            <a:endParaRPr lang="ru-RU" baseline="30000" dirty="0">
              <a:solidFill>
                <a:schemeClr val="bg1"/>
              </a:solidFill>
            </a:endParaRPr>
          </a:p>
        </p:txBody>
      </p:sp>
      <p:sp>
        <p:nvSpPr>
          <p:cNvPr id="41" name="TextBox 40"/>
          <p:cNvSpPr txBox="1"/>
          <p:nvPr/>
        </p:nvSpPr>
        <p:spPr>
          <a:xfrm>
            <a:off x="7429520" y="5500702"/>
            <a:ext cx="428628" cy="369332"/>
          </a:xfrm>
          <a:prstGeom prst="rect">
            <a:avLst/>
          </a:prstGeom>
          <a:noFill/>
        </p:spPr>
        <p:txBody>
          <a:bodyPr wrap="square" rtlCol="0">
            <a:spAutoFit/>
          </a:bodyPr>
          <a:lstStyle/>
          <a:p>
            <a:r>
              <a:rPr lang="en-US" dirty="0" smtClean="0">
                <a:solidFill>
                  <a:schemeClr val="bg1"/>
                </a:solidFill>
              </a:rPr>
              <a:t>e</a:t>
            </a:r>
            <a:r>
              <a:rPr lang="en-US" baseline="30000" dirty="0" smtClean="0">
                <a:solidFill>
                  <a:schemeClr val="bg1"/>
                </a:solidFill>
              </a:rPr>
              <a:t>+</a:t>
            </a:r>
            <a:endParaRPr lang="ru-RU" baseline="30000" dirty="0">
              <a:solidFill>
                <a:schemeClr val="bg1"/>
              </a:solidFill>
            </a:endParaRPr>
          </a:p>
        </p:txBody>
      </p:sp>
      <p:sp>
        <p:nvSpPr>
          <p:cNvPr id="42" name="TextBox 41"/>
          <p:cNvSpPr txBox="1"/>
          <p:nvPr/>
        </p:nvSpPr>
        <p:spPr>
          <a:xfrm>
            <a:off x="4857752" y="4429132"/>
            <a:ext cx="428628" cy="369332"/>
          </a:xfrm>
          <a:prstGeom prst="rect">
            <a:avLst/>
          </a:prstGeom>
          <a:noFill/>
        </p:spPr>
        <p:txBody>
          <a:bodyPr wrap="square" rtlCol="0">
            <a:spAutoFit/>
          </a:bodyPr>
          <a:lstStyle/>
          <a:p>
            <a:r>
              <a:rPr lang="en-US" dirty="0" smtClean="0">
                <a:solidFill>
                  <a:schemeClr val="bg1"/>
                </a:solidFill>
              </a:rPr>
              <a:t>e</a:t>
            </a:r>
            <a:r>
              <a:rPr lang="en-US" baseline="30000" dirty="0" smtClean="0">
                <a:solidFill>
                  <a:schemeClr val="bg1"/>
                </a:solidFill>
              </a:rPr>
              <a:t>-</a:t>
            </a:r>
            <a:endParaRPr lang="ru-RU" baseline="30000" dirty="0">
              <a:solidFill>
                <a:schemeClr val="bg1"/>
              </a:solidFill>
            </a:endParaRPr>
          </a:p>
        </p:txBody>
      </p:sp>
      <p:sp>
        <p:nvSpPr>
          <p:cNvPr id="43" name="Дата 42"/>
          <p:cNvSpPr>
            <a:spLocks noGrp="1"/>
          </p:cNvSpPr>
          <p:nvPr>
            <p:ph type="dt" sz="half" idx="10"/>
          </p:nvPr>
        </p:nvSpPr>
        <p:spPr/>
        <p:txBody>
          <a:bodyPr/>
          <a:lstStyle/>
          <a:p>
            <a:r>
              <a:rPr lang="ru-RU" smtClean="0"/>
              <a:t>19.05.2009</a:t>
            </a:r>
            <a:endParaRPr lang="ru-RU"/>
          </a:p>
        </p:txBody>
      </p:sp>
      <p:sp>
        <p:nvSpPr>
          <p:cNvPr id="44" name="Номер слайда 43"/>
          <p:cNvSpPr>
            <a:spLocks noGrp="1"/>
          </p:cNvSpPr>
          <p:nvPr>
            <p:ph type="sldNum" sz="quarter" idx="12"/>
          </p:nvPr>
        </p:nvSpPr>
        <p:spPr/>
        <p:txBody>
          <a:bodyPr/>
          <a:lstStyle/>
          <a:p>
            <a:fld id="{725C68B6-61C2-468F-89AB-4B9F7531AA68}" type="slidenum">
              <a:rPr lang="ru-RU" smtClean="0"/>
              <a:pPr/>
              <a:t>5</a:t>
            </a:fld>
            <a:endParaRPr lang="ru-RU"/>
          </a:p>
        </p:txBody>
      </p:sp>
      <p:sp>
        <p:nvSpPr>
          <p:cNvPr id="45" name="Нижний колонтитул 44"/>
          <p:cNvSpPr>
            <a:spLocks noGrp="1"/>
          </p:cNvSpPr>
          <p:nvPr>
            <p:ph type="ftr" sz="quarter" idx="11"/>
          </p:nvPr>
        </p:nvSpPr>
        <p:spPr/>
        <p:txBody>
          <a:bodyPr/>
          <a:lstStyle/>
          <a:p>
            <a:r>
              <a:rPr lang="en-US" smtClean="0"/>
              <a:t>pi0 in PHOS/EMCAL</a:t>
            </a:r>
            <a:endParaRPr lang="ru-RU"/>
          </a:p>
        </p:txBody>
      </p:sp>
      <p:sp>
        <p:nvSpPr>
          <p:cNvPr id="30" name="Прямоугольник 29"/>
          <p:cNvSpPr/>
          <p:nvPr/>
        </p:nvSpPr>
        <p:spPr>
          <a:xfrm>
            <a:off x="714348" y="1142984"/>
            <a:ext cx="3357586" cy="369332"/>
          </a:xfrm>
          <a:prstGeom prst="rect">
            <a:avLst/>
          </a:prstGeom>
        </p:spPr>
        <p:txBody>
          <a:bodyPr wrap="square">
            <a:spAutoFit/>
          </a:bodyPr>
          <a:lstStyle/>
          <a:p>
            <a:pPr algn="ctr"/>
            <a:r>
              <a:rPr lang="ru-RU" dirty="0" smtClean="0">
                <a:sym typeface="Symbol"/>
              </a:rPr>
              <a:t></a:t>
            </a:r>
            <a:r>
              <a:rPr lang="en-US" baseline="30000" dirty="0" smtClean="0">
                <a:sym typeface="Symbol"/>
              </a:rPr>
              <a:t>0</a:t>
            </a:r>
            <a:r>
              <a:rPr lang="ru-RU" dirty="0" smtClean="0">
                <a:sym typeface="Symbol"/>
              </a:rPr>
              <a:t></a:t>
            </a:r>
            <a:r>
              <a:rPr lang="en-US" dirty="0" smtClean="0">
                <a:sym typeface="Symbol"/>
              </a:rPr>
              <a:t> in PHOS and EMCAL</a:t>
            </a:r>
            <a:endParaRPr lang="ru-RU" dirty="0"/>
          </a:p>
        </p:txBody>
      </p:sp>
      <p:sp>
        <p:nvSpPr>
          <p:cNvPr id="31" name="Прямоугольник 30"/>
          <p:cNvSpPr/>
          <p:nvPr/>
        </p:nvSpPr>
        <p:spPr>
          <a:xfrm>
            <a:off x="5286380" y="1130842"/>
            <a:ext cx="2928958" cy="369332"/>
          </a:xfrm>
          <a:prstGeom prst="rect">
            <a:avLst/>
          </a:prstGeom>
        </p:spPr>
        <p:txBody>
          <a:bodyPr wrap="square">
            <a:spAutoFit/>
          </a:bodyPr>
          <a:lstStyle/>
          <a:p>
            <a:pPr algn="ctr"/>
            <a:r>
              <a:rPr lang="ru-RU" dirty="0" smtClean="0">
                <a:sym typeface="Symbol"/>
              </a:rPr>
              <a:t></a:t>
            </a:r>
            <a:r>
              <a:rPr lang="en-US" baseline="30000" dirty="0" smtClean="0">
                <a:sym typeface="Symbol"/>
              </a:rPr>
              <a:t>0</a:t>
            </a:r>
            <a:r>
              <a:rPr lang="ru-RU" dirty="0" smtClean="0">
                <a:sym typeface="Symbol"/>
              </a:rPr>
              <a:t></a:t>
            </a:r>
            <a:r>
              <a:rPr lang="en-US" dirty="0" smtClean="0">
                <a:sym typeface="Symbol"/>
              </a:rPr>
              <a:t>, </a:t>
            </a:r>
            <a:r>
              <a:rPr lang="ru-RU" dirty="0" smtClean="0">
                <a:sym typeface="Symbol"/>
              </a:rPr>
              <a:t></a:t>
            </a:r>
            <a:r>
              <a:rPr lang="en-US" dirty="0" err="1" smtClean="0">
                <a:sym typeface="Symbol"/>
              </a:rPr>
              <a:t>e</a:t>
            </a:r>
            <a:r>
              <a:rPr lang="en-US" baseline="30000" dirty="0" err="1" smtClean="0">
                <a:sym typeface="Symbol"/>
              </a:rPr>
              <a:t>+</a:t>
            </a:r>
            <a:r>
              <a:rPr lang="en-US" dirty="0" err="1" smtClean="0">
                <a:sym typeface="Symbol"/>
              </a:rPr>
              <a:t>e</a:t>
            </a:r>
            <a:r>
              <a:rPr lang="en-US" baseline="30000" dirty="0" smtClean="0">
                <a:sym typeface="Symbol"/>
              </a:rPr>
              <a:t></a:t>
            </a:r>
            <a:r>
              <a:rPr lang="en-US" dirty="0" smtClean="0">
                <a:sym typeface="Symbol"/>
              </a:rPr>
              <a:t> in TPC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en-US" dirty="0" smtClean="0"/>
              <a:t>Production cross section</a:t>
            </a:r>
            <a:endParaRPr lang="ru-RU" dirty="0"/>
          </a:p>
        </p:txBody>
      </p:sp>
      <p:pic>
        <p:nvPicPr>
          <p:cNvPr id="3" name="Picture 5" descr="xsPi0.gif"/>
          <p:cNvPicPr>
            <a:picLocks noChangeAspect="1"/>
          </p:cNvPicPr>
          <p:nvPr/>
        </p:nvPicPr>
        <p:blipFill>
          <a:blip r:embed="rId2" cstate="print"/>
          <a:srcRect/>
          <a:stretch>
            <a:fillRect/>
          </a:stretch>
        </p:blipFill>
        <p:spPr bwMode="auto">
          <a:xfrm>
            <a:off x="2409825" y="1143000"/>
            <a:ext cx="4324350" cy="4152900"/>
          </a:xfrm>
          <a:prstGeom prst="rect">
            <a:avLst/>
          </a:prstGeom>
          <a:noFill/>
          <a:ln w="9525">
            <a:noFill/>
            <a:miter lim="800000"/>
            <a:headEnd/>
            <a:tailEnd/>
          </a:ln>
        </p:spPr>
      </p:pic>
      <p:sp>
        <p:nvSpPr>
          <p:cNvPr id="4" name="Rectangle 19"/>
          <p:cNvSpPr>
            <a:spLocks noChangeArrowheads="1"/>
          </p:cNvSpPr>
          <p:nvPr/>
        </p:nvSpPr>
        <p:spPr bwMode="auto">
          <a:xfrm>
            <a:off x="2133600" y="5334000"/>
            <a:ext cx="5638800" cy="915988"/>
          </a:xfrm>
          <a:prstGeom prst="rect">
            <a:avLst/>
          </a:prstGeom>
          <a:noFill/>
          <a:ln w="9525">
            <a:noFill/>
            <a:miter lim="800000"/>
            <a:headEnd/>
            <a:tailEnd/>
          </a:ln>
        </p:spPr>
        <p:txBody>
          <a:bodyPr>
            <a:spAutoFit/>
          </a:bodyPr>
          <a:lstStyle/>
          <a:p>
            <a:r>
              <a:rPr lang="en-US" b="0"/>
              <a:t>NLO pQCD + </a:t>
            </a:r>
            <a:r>
              <a:rPr lang="ru-RU" b="0"/>
              <a:t>CTEQ5M</a:t>
            </a:r>
            <a:r>
              <a:rPr lang="en-US" b="0"/>
              <a:t> + KPP</a:t>
            </a:r>
          </a:p>
          <a:p>
            <a:r>
              <a:rPr lang="en-US" b="0"/>
              <a:t>Bands indicate possible uncertainties in QCD scale</a:t>
            </a:r>
          </a:p>
          <a:p>
            <a:r>
              <a:rPr lang="en-US" b="0"/>
              <a:t>[</a:t>
            </a:r>
            <a:r>
              <a:rPr lang="ru-RU" b="0"/>
              <a:t>P. Aurenche, </a:t>
            </a:r>
            <a:r>
              <a:rPr lang="en-US" b="0"/>
              <a:t>et al.</a:t>
            </a:r>
            <a:r>
              <a:rPr lang="ru-RU" b="0"/>
              <a:t>, Eur. Phys. J. C 13,347 (2000)</a:t>
            </a:r>
            <a:r>
              <a:rPr lang="en-US" b="0"/>
              <a:t>]</a:t>
            </a:r>
            <a:endParaRPr lang="ru-RU" b="0"/>
          </a:p>
        </p:txBody>
      </p:sp>
      <p:sp>
        <p:nvSpPr>
          <p:cNvPr id="5" name="Дата 4"/>
          <p:cNvSpPr>
            <a:spLocks noGrp="1"/>
          </p:cNvSpPr>
          <p:nvPr>
            <p:ph type="dt" sz="half" idx="10"/>
          </p:nvPr>
        </p:nvSpPr>
        <p:spPr/>
        <p:txBody>
          <a:bodyPr/>
          <a:lstStyle/>
          <a:p>
            <a:r>
              <a:rPr lang="ru-RU" smtClean="0"/>
              <a:t>19.05.2009</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6</a:t>
            </a:fld>
            <a:endParaRPr lang="ru-RU"/>
          </a:p>
        </p:txBody>
      </p:sp>
      <p:sp>
        <p:nvSpPr>
          <p:cNvPr id="7" name="Нижний колонтитул 6"/>
          <p:cNvSpPr>
            <a:spLocks noGrp="1"/>
          </p:cNvSpPr>
          <p:nvPr>
            <p:ph type="ftr" sz="quarter" idx="11"/>
          </p:nvPr>
        </p:nvSpPr>
        <p:spPr/>
        <p:txBody>
          <a:bodyPr/>
          <a:lstStyle/>
          <a:p>
            <a:r>
              <a:rPr lang="en-US" smtClean="0"/>
              <a:t>pi0 in PHOS/EMCAL</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r>
              <a:rPr lang="ru-RU" smtClean="0"/>
              <a:t>19.05.2009</a:t>
            </a:r>
            <a:endParaRPr lang="en-US" smtClean="0"/>
          </a:p>
        </p:txBody>
      </p:sp>
      <p:sp>
        <p:nvSpPr>
          <p:cNvPr id="1028" name="Footer Placeholder 4"/>
          <p:cNvSpPr>
            <a:spLocks noGrp="1"/>
          </p:cNvSpPr>
          <p:nvPr>
            <p:ph type="ftr" sz="quarter" idx="11"/>
          </p:nvPr>
        </p:nvSpPr>
        <p:spPr/>
        <p:txBody>
          <a:bodyPr/>
          <a:lstStyle/>
          <a:p>
            <a:r>
              <a:rPr lang="en-US" smtClean="0"/>
              <a:t>pi0 in PHOS/EMCAL</a:t>
            </a:r>
            <a:endParaRPr lang="en-US" smtClean="0"/>
          </a:p>
        </p:txBody>
      </p:sp>
      <p:sp>
        <p:nvSpPr>
          <p:cNvPr id="7" name="Slide Number Placeholder 5"/>
          <p:cNvSpPr>
            <a:spLocks noGrp="1"/>
          </p:cNvSpPr>
          <p:nvPr>
            <p:ph type="sldNum" sz="quarter" idx="12"/>
          </p:nvPr>
        </p:nvSpPr>
        <p:spPr/>
        <p:txBody>
          <a:bodyPr/>
          <a:lstStyle/>
          <a:p>
            <a:pPr>
              <a:defRPr/>
            </a:pPr>
            <a:fld id="{98E57E94-38AC-4714-B6F5-2514C607978A}" type="slidenum">
              <a:rPr lang="en-US"/>
              <a:pPr>
                <a:defRPr/>
              </a:pPr>
              <a:t>7</a:t>
            </a:fld>
            <a:endParaRPr lang="en-US"/>
          </a:p>
        </p:txBody>
      </p:sp>
      <p:sp>
        <p:nvSpPr>
          <p:cNvPr id="1030" name="Title 1"/>
          <p:cNvSpPr>
            <a:spLocks noGrp="1"/>
          </p:cNvSpPr>
          <p:nvPr>
            <p:ph type="title"/>
          </p:nvPr>
        </p:nvSpPr>
        <p:spPr/>
        <p:txBody>
          <a:bodyPr/>
          <a:lstStyle/>
          <a:p>
            <a:pPr eaLnBrk="1" hangingPunct="1"/>
            <a:r>
              <a:rPr lang="en-US" sz="3600" smtClean="0"/>
              <a:t>From inclusive </a:t>
            </a:r>
            <a:r>
              <a:rPr lang="en-US" sz="3600" smtClean="0">
                <a:sym typeface="Symbol" pitchFamily="18" charset="2"/>
              </a:rPr>
              <a:t></a:t>
            </a:r>
            <a:r>
              <a:rPr lang="en-US" sz="3600" baseline="30000" smtClean="0"/>
              <a:t>0</a:t>
            </a:r>
            <a:r>
              <a:rPr lang="en-US" sz="3600" smtClean="0"/>
              <a:t> spectrum to event rate</a:t>
            </a:r>
          </a:p>
        </p:txBody>
      </p:sp>
      <p:graphicFrame>
        <p:nvGraphicFramePr>
          <p:cNvPr id="1026" name="Object 3"/>
          <p:cNvGraphicFramePr>
            <a:graphicFrameLocks noChangeAspect="1"/>
          </p:cNvGraphicFramePr>
          <p:nvPr/>
        </p:nvGraphicFramePr>
        <p:xfrm>
          <a:off x="871538" y="1524000"/>
          <a:ext cx="7351712" cy="990600"/>
        </p:xfrm>
        <a:graphic>
          <a:graphicData uri="http://schemas.openxmlformats.org/presentationml/2006/ole">
            <p:oleObj spid="_x0000_s1026" name="Equation" r:id="rId3" imgW="3390840" imgH="457200" progId="Equation.3">
              <p:embed/>
            </p:oleObj>
          </a:graphicData>
        </a:graphic>
      </p:graphicFrame>
      <p:sp>
        <p:nvSpPr>
          <p:cNvPr id="1031" name="テキスト ボックス 9"/>
          <p:cNvSpPr txBox="1">
            <a:spLocks noChangeArrowheads="1"/>
          </p:cNvSpPr>
          <p:nvPr/>
        </p:nvSpPr>
        <p:spPr bwMode="auto">
          <a:xfrm>
            <a:off x="762000" y="2819400"/>
            <a:ext cx="8001000" cy="3046988"/>
          </a:xfrm>
          <a:prstGeom prst="rect">
            <a:avLst/>
          </a:prstGeom>
          <a:noFill/>
          <a:ln w="9525">
            <a:noFill/>
            <a:miter lim="800000"/>
            <a:headEnd/>
            <a:tailEnd/>
          </a:ln>
        </p:spPr>
        <p:txBody>
          <a:bodyPr>
            <a:spAutoFit/>
          </a:bodyPr>
          <a:lstStyle/>
          <a:p>
            <a:r>
              <a:rPr lang="en-US" altLang="ja-JP" sz="2400" b="0" i="1" dirty="0">
                <a:latin typeface="Calibri" pitchFamily="34" charset="0"/>
                <a:sym typeface="Symbol" pitchFamily="18" charset="2"/>
              </a:rPr>
              <a:t>N</a:t>
            </a:r>
            <a:r>
              <a:rPr lang="en-US" altLang="ja-JP" sz="2400" b="0" i="1" baseline="30000" dirty="0">
                <a:latin typeface="Calibri" pitchFamily="34" charset="0"/>
                <a:sym typeface="Symbol" pitchFamily="18" charset="2"/>
              </a:rPr>
              <a:t>0</a:t>
            </a:r>
            <a:r>
              <a:rPr lang="en-US" altLang="ja-JP" sz="2400" b="0" i="1" baseline="-25000" dirty="0">
                <a:latin typeface="Calibri" pitchFamily="34" charset="0"/>
                <a:sym typeface="Symbol" pitchFamily="18" charset="2"/>
              </a:rPr>
              <a:t> </a:t>
            </a:r>
            <a:r>
              <a:rPr lang="en-US" altLang="ja-JP" sz="2400" b="0" dirty="0">
                <a:latin typeface="Calibri" pitchFamily="34" charset="0"/>
                <a:sym typeface="Symbol" pitchFamily="18" charset="2"/>
              </a:rPr>
              <a:t>: number of  detected </a:t>
            </a:r>
            <a:r>
              <a:rPr lang="en-US" altLang="ja-JP" sz="2400" b="0" baseline="30000" dirty="0">
                <a:latin typeface="Calibri" pitchFamily="34" charset="0"/>
                <a:sym typeface="Symbol" pitchFamily="18" charset="2"/>
              </a:rPr>
              <a:t>0</a:t>
            </a:r>
            <a:r>
              <a:rPr lang="en-US" sz="2400" b="0" dirty="0">
                <a:latin typeface="Calibri" pitchFamily="34" charset="0"/>
              </a:rPr>
              <a:t> in selected </a:t>
            </a:r>
            <a:r>
              <a:rPr lang="en-US" sz="2400" b="0" dirty="0" err="1">
                <a:latin typeface="Calibri" pitchFamily="34" charset="0"/>
              </a:rPr>
              <a:t>p</a:t>
            </a:r>
            <a:r>
              <a:rPr lang="en-US" sz="2400" b="0" baseline="-25000" dirty="0" err="1">
                <a:latin typeface="Calibri" pitchFamily="34" charset="0"/>
              </a:rPr>
              <a:t>T</a:t>
            </a:r>
            <a:r>
              <a:rPr lang="en-US" sz="2400" b="0" dirty="0">
                <a:latin typeface="Calibri" pitchFamily="34" charset="0"/>
              </a:rPr>
              <a:t>-bin (raw spectrum)</a:t>
            </a:r>
            <a:r>
              <a:rPr lang="en-US" sz="2400" dirty="0">
                <a:latin typeface="Calibri" pitchFamily="34" charset="0"/>
              </a:rPr>
              <a:t> </a:t>
            </a:r>
            <a:endParaRPr lang="en-US" altLang="ja-JP" sz="2400" b="0" baseline="30000" dirty="0">
              <a:latin typeface="Calibri" pitchFamily="34" charset="0"/>
              <a:sym typeface="Symbol" pitchFamily="18" charset="2"/>
            </a:endParaRPr>
          </a:p>
          <a:p>
            <a:r>
              <a:rPr lang="en-US" altLang="ja-JP" sz="2400" b="0" i="1" dirty="0">
                <a:latin typeface="Calibri" pitchFamily="34" charset="0"/>
                <a:sym typeface="Symbol" pitchFamily="18" charset="2"/>
              </a:rPr>
              <a:t>L</a:t>
            </a:r>
            <a:r>
              <a:rPr lang="en-US" altLang="ja-JP" sz="2400" b="0" dirty="0">
                <a:latin typeface="Calibri" pitchFamily="34" charset="0"/>
                <a:sym typeface="Symbol" pitchFamily="18" charset="2"/>
              </a:rPr>
              <a:t>: luminosity</a:t>
            </a:r>
          </a:p>
          <a:p>
            <a:r>
              <a:rPr lang="en-US" altLang="ja-JP" sz="2400" b="0" i="1" dirty="0">
                <a:latin typeface="Calibri" pitchFamily="34" charset="0"/>
                <a:sym typeface="Symbol" pitchFamily="18" charset="2"/>
              </a:rPr>
              <a:t>T</a:t>
            </a:r>
            <a:r>
              <a:rPr lang="en-US" altLang="ja-JP" sz="2400" b="0" dirty="0">
                <a:latin typeface="Calibri" pitchFamily="34" charset="0"/>
                <a:sym typeface="Symbol" pitchFamily="18" charset="2"/>
              </a:rPr>
              <a:t>: run time</a:t>
            </a:r>
            <a:r>
              <a:rPr lang="en-US" altLang="ja-JP" sz="2400" dirty="0">
                <a:latin typeface="Calibri" pitchFamily="34" charset="0"/>
                <a:sym typeface="Symbol" pitchFamily="18" charset="2"/>
              </a:rPr>
              <a:t> </a:t>
            </a:r>
          </a:p>
          <a:p>
            <a:r>
              <a:rPr lang="en-US" altLang="ja-JP" sz="2400" b="0" i="1" dirty="0">
                <a:latin typeface="Calibri" pitchFamily="34" charset="0"/>
                <a:sym typeface="Symbol" pitchFamily="18" charset="2"/>
              </a:rPr>
              <a:t>Br</a:t>
            </a:r>
            <a:r>
              <a:rPr lang="en-US" altLang="ja-JP" sz="2400" b="0" dirty="0">
                <a:latin typeface="Calibri" pitchFamily="34" charset="0"/>
                <a:sym typeface="Symbol" pitchFamily="18" charset="2"/>
              </a:rPr>
              <a:t>: branching ratio</a:t>
            </a:r>
          </a:p>
          <a:p>
            <a:r>
              <a:rPr lang="en-US" altLang="ja-JP" sz="2400" i="1" dirty="0" err="1" smtClean="0">
                <a:latin typeface="Calibri" pitchFamily="34" charset="0"/>
                <a:sym typeface="Symbol" pitchFamily="18" charset="2"/>
              </a:rPr>
              <a:t>C</a:t>
            </a:r>
            <a:r>
              <a:rPr lang="en-US" altLang="ja-JP" sz="2400" baseline="-25000" dirty="0" err="1" smtClean="0">
                <a:latin typeface="Calibri" pitchFamily="34" charset="0"/>
                <a:sym typeface="Symbol" pitchFamily="18" charset="2"/>
              </a:rPr>
              <a:t>trig</a:t>
            </a:r>
            <a:r>
              <a:rPr lang="en-US" altLang="ja-JP" sz="2400" dirty="0" smtClean="0">
                <a:latin typeface="Calibri" pitchFamily="34" charset="0"/>
                <a:sym typeface="Symbol" pitchFamily="18" charset="2"/>
              </a:rPr>
              <a:t> : trigger bias correction</a:t>
            </a:r>
          </a:p>
          <a:p>
            <a:r>
              <a:rPr lang="en-US" altLang="ja-JP" sz="2400" b="0" i="1" dirty="0" err="1" smtClean="0">
                <a:latin typeface="Calibri" pitchFamily="34" charset="0"/>
                <a:sym typeface="Symbol" pitchFamily="18" charset="2"/>
              </a:rPr>
              <a:t>C</a:t>
            </a:r>
            <a:r>
              <a:rPr lang="en-US" altLang="ja-JP" sz="2400" b="0" baseline="-25000" dirty="0" err="1" smtClean="0">
                <a:latin typeface="Calibri" pitchFamily="34" charset="0"/>
                <a:sym typeface="Symbol" pitchFamily="18" charset="2"/>
              </a:rPr>
              <a:t>geom</a:t>
            </a:r>
            <a:r>
              <a:rPr lang="en-US" altLang="ja-JP" sz="2400" b="0" dirty="0" smtClean="0">
                <a:latin typeface="Calibri" pitchFamily="34" charset="0"/>
                <a:sym typeface="Symbol" pitchFamily="18" charset="2"/>
              </a:rPr>
              <a:t>  </a:t>
            </a:r>
            <a:r>
              <a:rPr lang="en-US" altLang="ja-JP" sz="2400" b="0" dirty="0">
                <a:latin typeface="Calibri" pitchFamily="34" charset="0"/>
                <a:sym typeface="Symbol" pitchFamily="18" charset="2"/>
              </a:rPr>
              <a:t>: geometrical acceptance</a:t>
            </a:r>
          </a:p>
          <a:p>
            <a:r>
              <a:rPr lang="en-US" altLang="ja-JP" sz="2400" b="0" i="1" dirty="0" err="1">
                <a:latin typeface="Calibri" pitchFamily="34" charset="0"/>
                <a:sym typeface="Symbol" pitchFamily="18" charset="2"/>
              </a:rPr>
              <a:t>C</a:t>
            </a:r>
            <a:r>
              <a:rPr lang="en-US" altLang="ja-JP" sz="2400" b="0" baseline="-25000" dirty="0" err="1">
                <a:latin typeface="Calibri" pitchFamily="34" charset="0"/>
                <a:sym typeface="Symbol" pitchFamily="18" charset="2"/>
              </a:rPr>
              <a:t>rec</a:t>
            </a:r>
            <a:r>
              <a:rPr lang="en-US" altLang="ja-JP" sz="2400" b="0" dirty="0">
                <a:latin typeface="Calibri" pitchFamily="34" charset="0"/>
                <a:sym typeface="Symbol" pitchFamily="18" charset="2"/>
              </a:rPr>
              <a:t> : reconstruction </a:t>
            </a:r>
            <a:r>
              <a:rPr lang="en-US" altLang="ja-JP" sz="2400" b="0" dirty="0" smtClean="0">
                <a:latin typeface="Calibri" pitchFamily="34" charset="0"/>
                <a:sym typeface="Symbol" pitchFamily="18" charset="2"/>
              </a:rPr>
              <a:t>efficiency</a:t>
            </a:r>
          </a:p>
          <a:p>
            <a:r>
              <a:rPr lang="en-US" altLang="ja-JP" sz="2400" b="0" i="1" dirty="0" err="1" smtClean="0">
                <a:latin typeface="Calibri" pitchFamily="34" charset="0"/>
                <a:sym typeface="Symbol" pitchFamily="18" charset="2"/>
              </a:rPr>
              <a:t>C</a:t>
            </a:r>
            <a:r>
              <a:rPr lang="en-US" altLang="ja-JP" sz="2400" b="0" baseline="-25000" dirty="0" err="1" smtClean="0">
                <a:latin typeface="Calibri" pitchFamily="34" charset="0"/>
                <a:sym typeface="Symbol" pitchFamily="18" charset="2"/>
              </a:rPr>
              <a:t>offvtx</a:t>
            </a:r>
            <a:r>
              <a:rPr lang="en-US" altLang="ja-JP" sz="2400" b="0" dirty="0" smtClean="0">
                <a:latin typeface="Calibri" pitchFamily="34" charset="0"/>
                <a:sym typeface="Symbol" pitchFamily="18" charset="2"/>
              </a:rPr>
              <a:t> : correction due to off-vertex </a:t>
            </a:r>
            <a:r>
              <a:rPr lang="en-US" altLang="ja-JP" sz="2400" b="0" dirty="0" smtClean="0">
                <a:latin typeface="Calibri" pitchFamily="34" charset="0"/>
                <a:sym typeface="Symbol" pitchFamily="18" charset="2"/>
              </a:rPr>
              <a:t>background</a:t>
            </a:r>
            <a:endParaRPr lang="en-US" altLang="ja-JP" sz="2400" b="0" dirty="0" smtClean="0">
              <a:latin typeface="Calibri" pitchFamily="34" charset="0"/>
              <a:sym typeface="Symbol" pitchFamily="18"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14290"/>
            <a:ext cx="8229600" cy="714380"/>
          </a:xfrm>
        </p:spPr>
        <p:txBody>
          <a:bodyPr>
            <a:normAutofit fontScale="90000"/>
          </a:bodyPr>
          <a:lstStyle/>
          <a:p>
            <a:r>
              <a:rPr lang="en-US" dirty="0" smtClean="0"/>
              <a:t>LHC run scenarios</a:t>
            </a:r>
          </a:p>
        </p:txBody>
      </p:sp>
      <p:sp>
        <p:nvSpPr>
          <p:cNvPr id="20483" name="Date Placeholder 2"/>
          <p:cNvSpPr>
            <a:spLocks noGrp="1"/>
          </p:cNvSpPr>
          <p:nvPr>
            <p:ph type="dt" sz="quarter" idx="10"/>
          </p:nvPr>
        </p:nvSpPr>
        <p:spPr/>
        <p:txBody>
          <a:bodyPr/>
          <a:lstStyle/>
          <a:p>
            <a:r>
              <a:rPr lang="ru-RU" smtClean="0"/>
              <a:t>19.05.2009</a:t>
            </a:r>
            <a:endParaRPr lang="en-US" smtClean="0"/>
          </a:p>
        </p:txBody>
      </p:sp>
      <p:sp>
        <p:nvSpPr>
          <p:cNvPr id="20484" name="Footer Placeholder 3"/>
          <p:cNvSpPr>
            <a:spLocks noGrp="1"/>
          </p:cNvSpPr>
          <p:nvPr>
            <p:ph type="ftr" sz="quarter" idx="11"/>
          </p:nvPr>
        </p:nvSpPr>
        <p:spPr/>
        <p:txBody>
          <a:bodyPr/>
          <a:lstStyle/>
          <a:p>
            <a:r>
              <a:rPr lang="en-US" smtClean="0"/>
              <a:t>pi0 in PHOS/EMCAL</a:t>
            </a:r>
            <a:endParaRPr lang="en-US" smtClean="0"/>
          </a:p>
        </p:txBody>
      </p:sp>
      <p:sp>
        <p:nvSpPr>
          <p:cNvPr id="5" name="Slide Number Placeholder 4"/>
          <p:cNvSpPr>
            <a:spLocks noGrp="1"/>
          </p:cNvSpPr>
          <p:nvPr>
            <p:ph type="sldNum" sz="quarter" idx="12"/>
          </p:nvPr>
        </p:nvSpPr>
        <p:spPr/>
        <p:txBody>
          <a:bodyPr/>
          <a:lstStyle/>
          <a:p>
            <a:pPr>
              <a:defRPr/>
            </a:pPr>
            <a:fld id="{6454CB43-2D09-4CC2-837A-599E9080E368}" type="slidenum">
              <a:rPr lang="en-US" smtClean="0"/>
              <a:pPr>
                <a:defRPr/>
              </a:pPr>
              <a:t>8</a:t>
            </a:fld>
            <a:endParaRPr lang="en-US"/>
          </a:p>
        </p:txBody>
      </p:sp>
      <p:sp>
        <p:nvSpPr>
          <p:cNvPr id="7" name="TextBox 6"/>
          <p:cNvSpPr txBox="1">
            <a:spLocks noChangeArrowheads="1"/>
          </p:cNvSpPr>
          <p:nvPr/>
        </p:nvSpPr>
        <p:spPr bwMode="auto">
          <a:xfrm>
            <a:off x="809625" y="958854"/>
            <a:ext cx="7572375" cy="3113088"/>
          </a:xfrm>
          <a:prstGeom prst="rect">
            <a:avLst/>
          </a:prstGeom>
          <a:noFill/>
          <a:ln w="9525">
            <a:noFill/>
            <a:miter lim="800000"/>
            <a:headEnd/>
            <a:tailEnd/>
          </a:ln>
        </p:spPr>
        <p:txBody>
          <a:bodyPr>
            <a:spAutoFit/>
          </a:bodyPr>
          <a:lstStyle/>
          <a:p>
            <a:pPr marL="266700" indent="-266700"/>
            <a:r>
              <a:rPr lang="en-US" b="1" dirty="0">
                <a:solidFill>
                  <a:srgbClr val="C00000"/>
                </a:solidFill>
              </a:rPr>
              <a:t>Nominal LHC scenario for ALICE:</a:t>
            </a:r>
          </a:p>
          <a:p>
            <a:pPr marL="266700" indent="-266700">
              <a:buFont typeface="Arial" charset="0"/>
              <a:buChar char="•"/>
            </a:pPr>
            <a:r>
              <a:rPr lang="en-US" b="0" dirty="0"/>
              <a:t>pp collision energy: 14 </a:t>
            </a:r>
            <a:r>
              <a:rPr lang="en-US" b="0" dirty="0" err="1"/>
              <a:t>TeV</a:t>
            </a:r>
            <a:endParaRPr lang="en-US" b="0" dirty="0"/>
          </a:p>
          <a:p>
            <a:pPr marL="266700" indent="-266700">
              <a:buFont typeface="Arial" charset="0"/>
              <a:buChar char="•"/>
            </a:pPr>
            <a:r>
              <a:rPr lang="en-US" b="0" dirty="0"/>
              <a:t>luminosity: 3</a:t>
            </a:r>
            <a:r>
              <a:rPr lang="en-US" b="0" dirty="0">
                <a:sym typeface="Symbol" pitchFamily="18" charset="2"/>
              </a:rPr>
              <a:t></a:t>
            </a:r>
            <a:r>
              <a:rPr lang="en-US" b="0" dirty="0"/>
              <a:t>10</a:t>
            </a:r>
            <a:r>
              <a:rPr lang="en-US" b="0" baseline="30000" dirty="0"/>
              <a:t>30</a:t>
            </a:r>
            <a:r>
              <a:rPr lang="en-US" b="0" dirty="0"/>
              <a:t> cm</a:t>
            </a:r>
            <a:r>
              <a:rPr lang="en-US" b="0" baseline="30000" dirty="0"/>
              <a:t>-2</a:t>
            </a:r>
            <a:r>
              <a:rPr lang="en-US" b="0" dirty="0"/>
              <a:t>s</a:t>
            </a:r>
            <a:r>
              <a:rPr lang="en-US" b="0" baseline="30000" dirty="0"/>
              <a:t>-1</a:t>
            </a:r>
          </a:p>
          <a:p>
            <a:pPr marL="266700" indent="-266700"/>
            <a:r>
              <a:rPr lang="en-US" b="1" dirty="0">
                <a:solidFill>
                  <a:srgbClr val="C00000"/>
                </a:solidFill>
              </a:rPr>
              <a:t>First LHC run scenario: </a:t>
            </a:r>
          </a:p>
          <a:p>
            <a:pPr marL="266700" indent="-266700">
              <a:buFont typeface="Arial" charset="0"/>
              <a:buChar char="•"/>
            </a:pPr>
            <a:r>
              <a:rPr lang="en-US" b="0" dirty="0"/>
              <a:t>pp collisions at 10 </a:t>
            </a:r>
            <a:r>
              <a:rPr lang="en-US" b="0" dirty="0" err="1"/>
              <a:t>TeV</a:t>
            </a:r>
            <a:r>
              <a:rPr lang="en-US" b="0" dirty="0"/>
              <a:t> (?)</a:t>
            </a:r>
          </a:p>
          <a:p>
            <a:pPr marL="266700" indent="-266700">
              <a:buFont typeface="Arial" charset="0"/>
              <a:buChar char="•"/>
            </a:pPr>
            <a:r>
              <a:rPr lang="en-US" b="0" dirty="0"/>
              <a:t>luminosity: 5</a:t>
            </a:r>
            <a:r>
              <a:rPr lang="en-US" b="0" dirty="0">
                <a:sym typeface="Symbol" pitchFamily="18" charset="2"/>
              </a:rPr>
              <a:t></a:t>
            </a:r>
            <a:r>
              <a:rPr lang="en-US" b="0" dirty="0"/>
              <a:t>10</a:t>
            </a:r>
            <a:r>
              <a:rPr lang="en-US" b="0" baseline="30000" dirty="0"/>
              <a:t>28</a:t>
            </a:r>
            <a:r>
              <a:rPr lang="en-US" b="0" dirty="0"/>
              <a:t> cm</a:t>
            </a:r>
            <a:r>
              <a:rPr lang="en-US" b="0" baseline="30000" dirty="0"/>
              <a:t>-2</a:t>
            </a:r>
            <a:r>
              <a:rPr lang="en-US" b="0" dirty="0"/>
              <a:t>s</a:t>
            </a:r>
            <a:r>
              <a:rPr lang="en-US" b="0" baseline="30000" dirty="0"/>
              <a:t>-1</a:t>
            </a:r>
            <a:r>
              <a:rPr lang="en-US" b="0" dirty="0"/>
              <a:t> (?)</a:t>
            </a:r>
          </a:p>
          <a:p>
            <a:pPr marL="266700" indent="-266700">
              <a:buFont typeface="Arial" charset="0"/>
              <a:buChar char="•"/>
            </a:pPr>
            <a:r>
              <a:rPr lang="en-US" b="0" dirty="0"/>
              <a:t>Data taking time: from days to months</a:t>
            </a:r>
          </a:p>
          <a:p>
            <a:r>
              <a:rPr lang="en-US" b="0" dirty="0"/>
              <a:t>If </a:t>
            </a:r>
            <a:r>
              <a:rPr lang="en-US" b="0" dirty="0" smtClean="0"/>
              <a:t>PHOS/EMCAL are </a:t>
            </a:r>
            <a:r>
              <a:rPr lang="en-US" b="0" dirty="0"/>
              <a:t>triggered by the </a:t>
            </a:r>
            <a:r>
              <a:rPr lang="en-US" b="0" u="sng" dirty="0">
                <a:solidFill>
                  <a:srgbClr val="0070C0"/>
                </a:solidFill>
              </a:rPr>
              <a:t>ALICE minimum bias trigger</a:t>
            </a:r>
            <a:r>
              <a:rPr lang="en-US" b="0" dirty="0"/>
              <a:t>, then event rate is limited by 200 Hz: </a:t>
            </a:r>
            <a:r>
              <a:rPr lang="en-US" b="0" i="1" dirty="0" err="1"/>
              <a:t>L</a:t>
            </a:r>
            <a:r>
              <a:rPr lang="en-US" b="0" baseline="-25000" dirty="0" err="1"/>
              <a:t>eff</a:t>
            </a:r>
            <a:r>
              <a:rPr lang="en-US" b="0" dirty="0"/>
              <a:t> = 5</a:t>
            </a:r>
            <a:r>
              <a:rPr lang="en-US" b="0" dirty="0">
                <a:sym typeface="Symbol" pitchFamily="18" charset="2"/>
              </a:rPr>
              <a:t></a:t>
            </a:r>
            <a:r>
              <a:rPr lang="en-US" b="0" dirty="0"/>
              <a:t>10</a:t>
            </a:r>
            <a:r>
              <a:rPr lang="en-US" b="0" baseline="30000" dirty="0"/>
              <a:t>27</a:t>
            </a:r>
            <a:r>
              <a:rPr lang="en-US" b="0" dirty="0"/>
              <a:t> cm</a:t>
            </a:r>
            <a:r>
              <a:rPr lang="en-US" b="0" baseline="30000" dirty="0"/>
              <a:t>-2</a:t>
            </a:r>
            <a:r>
              <a:rPr lang="en-US" b="0" dirty="0"/>
              <a:t>s</a:t>
            </a:r>
            <a:r>
              <a:rPr lang="en-US" b="0" baseline="30000" dirty="0"/>
              <a:t>-1</a:t>
            </a:r>
            <a:r>
              <a:rPr lang="en-US" b="0" dirty="0"/>
              <a:t> </a:t>
            </a:r>
          </a:p>
          <a:p>
            <a:r>
              <a:rPr lang="en-US" b="0" dirty="0"/>
              <a:t>If </a:t>
            </a:r>
            <a:r>
              <a:rPr lang="en-US" b="0" dirty="0" smtClean="0"/>
              <a:t>PHOS/EMCAL are </a:t>
            </a:r>
            <a:r>
              <a:rPr lang="en-US" b="0" dirty="0"/>
              <a:t>triggered by </a:t>
            </a:r>
            <a:r>
              <a:rPr lang="en-US" dirty="0" smtClean="0"/>
              <a:t>their</a:t>
            </a:r>
            <a:r>
              <a:rPr lang="en-US" b="0" dirty="0" smtClean="0"/>
              <a:t> </a:t>
            </a:r>
            <a:r>
              <a:rPr lang="en-US" u="sng" dirty="0">
                <a:solidFill>
                  <a:srgbClr val="0070C0"/>
                </a:solidFill>
              </a:rPr>
              <a:t>standalone L0 trigger </a:t>
            </a:r>
            <a:r>
              <a:rPr lang="en-US" b="0" dirty="0"/>
              <a:t>on high </a:t>
            </a:r>
            <a:r>
              <a:rPr lang="en-US" b="0" dirty="0" err="1"/>
              <a:t>p</a:t>
            </a:r>
            <a:r>
              <a:rPr lang="en-US" b="0" baseline="-25000" dirty="0" err="1"/>
              <a:t>T</a:t>
            </a:r>
            <a:r>
              <a:rPr lang="en-US" b="0" dirty="0"/>
              <a:t>, event rate is defined by </a:t>
            </a:r>
            <a:r>
              <a:rPr lang="en-US" b="0" dirty="0" err="1"/>
              <a:t>p</a:t>
            </a:r>
            <a:r>
              <a:rPr lang="en-US" b="0" baseline="-25000" dirty="0" err="1"/>
              <a:t>T</a:t>
            </a:r>
            <a:r>
              <a:rPr lang="en-US" b="0" dirty="0"/>
              <a:t> spectrum only</a:t>
            </a:r>
            <a:endParaRPr lang="ru-RU" b="0" dirty="0"/>
          </a:p>
        </p:txBody>
      </p:sp>
      <p:graphicFrame>
        <p:nvGraphicFramePr>
          <p:cNvPr id="20545" name="Group 65"/>
          <p:cNvGraphicFramePr>
            <a:graphicFrameLocks noGrp="1"/>
          </p:cNvGraphicFramePr>
          <p:nvPr/>
        </p:nvGraphicFramePr>
        <p:xfrm>
          <a:off x="1600200" y="4143380"/>
          <a:ext cx="6096000" cy="2194560"/>
        </p:xfrm>
        <a:graphic>
          <a:graphicData uri="http://schemas.openxmlformats.org/drawingml/2006/table">
            <a:tbl>
              <a:tblPr/>
              <a:tblGrid>
                <a:gridCol w="1524000"/>
                <a:gridCol w="1524000"/>
                <a:gridCol w="1524000"/>
                <a:gridCol w="1524000"/>
              </a:tblGrid>
              <a:tr h="24288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Integrated luminosity, nb</a:t>
                      </a:r>
                      <a:r>
                        <a:rPr kumimoji="0" lang="en-US" sz="1800" b="1" i="0" u="none" strike="noStrike" cap="none" normalizeH="0" baseline="30000" dirty="0" smtClean="0">
                          <a:ln>
                            <a:noFill/>
                          </a:ln>
                          <a:solidFill>
                            <a:schemeClr val="tx1"/>
                          </a:solidFill>
                          <a:effectLst/>
                          <a:latin typeface="Calibri" pitchFamily="34" charset="0"/>
                        </a:rPr>
                        <a:t>-1</a:t>
                      </a:r>
                      <a:endParaRPr kumimoji="0" lang="ru-RU" sz="1800" b="1" i="0" u="none" strike="noStrike" cap="none" normalizeH="0" baseline="3000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242888">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Run time</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T</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L, cm</a:t>
                      </a:r>
                      <a:r>
                        <a:rPr kumimoji="0" lang="en-US" sz="1800" b="0" i="0" u="none" strike="noStrike" cap="none" normalizeH="0" baseline="30000" smtClean="0">
                          <a:ln>
                            <a:noFill/>
                          </a:ln>
                          <a:solidFill>
                            <a:schemeClr val="tx1"/>
                          </a:solidFill>
                          <a:effectLst/>
                          <a:latin typeface="Calibri" pitchFamily="34" charset="0"/>
                        </a:rPr>
                        <a:t>-2</a:t>
                      </a:r>
                      <a:r>
                        <a:rPr kumimoji="0" lang="en-US" sz="1800" b="0" i="0" u="none" strike="noStrike" cap="none" normalizeH="0" baseline="0" smtClean="0">
                          <a:ln>
                            <a:noFill/>
                          </a:ln>
                          <a:solidFill>
                            <a:schemeClr val="tx1"/>
                          </a:solidFill>
                          <a:effectLst/>
                          <a:latin typeface="Calibri" pitchFamily="34" charset="0"/>
                        </a:rPr>
                        <a:t>s</a:t>
                      </a:r>
                      <a:r>
                        <a:rPr kumimoji="0" lang="en-US" sz="1800" b="0" i="0" u="none" strike="noStrike" cap="none" normalizeH="0" baseline="30000" smtClean="0">
                          <a:ln>
                            <a:noFill/>
                          </a:ln>
                          <a:solidFill>
                            <a:schemeClr val="tx1"/>
                          </a:solidFill>
                          <a:effectLst/>
                          <a:latin typeface="Calibri" pitchFamily="34" charset="0"/>
                        </a:rPr>
                        <a:t>-1</a:t>
                      </a:r>
                      <a:endParaRPr kumimoji="0" lang="ru-RU" sz="1800" b="0" i="0" u="none" strike="noStrike" cap="none" normalizeH="0" baseline="3000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242888">
                <a:tc vMerge="1">
                  <a:txBody>
                    <a:bodyPr/>
                    <a:lstStyle/>
                    <a:p>
                      <a:endParaRPr lang="ru-RU"/>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5</a:t>
                      </a:r>
                      <a:r>
                        <a:rPr kumimoji="0" lang="en-US" sz="1800" b="0" i="0" u="none" strike="noStrike" cap="none" normalizeH="0" baseline="0" smtClean="0">
                          <a:ln>
                            <a:noFill/>
                          </a:ln>
                          <a:solidFill>
                            <a:schemeClr val="tx1"/>
                          </a:solidFill>
                          <a:effectLst/>
                          <a:latin typeface="Calibri" pitchFamily="34" charset="0"/>
                          <a:sym typeface="Symbol" pitchFamily="18" charset="2"/>
                        </a:rPr>
                        <a:t></a:t>
                      </a:r>
                      <a:r>
                        <a:rPr kumimoji="0" lang="en-US" sz="1800" b="0" i="0" u="none" strike="noStrike" cap="none" normalizeH="0" baseline="0" smtClean="0">
                          <a:ln>
                            <a:noFill/>
                          </a:ln>
                          <a:solidFill>
                            <a:schemeClr val="tx1"/>
                          </a:solidFill>
                          <a:effectLst/>
                          <a:latin typeface="Calibri" pitchFamily="34" charset="0"/>
                        </a:rPr>
                        <a:t>10</a:t>
                      </a:r>
                      <a:r>
                        <a:rPr kumimoji="0" lang="en-US" sz="1800" b="0" i="0" u="none" strike="noStrike" cap="none" normalizeH="0" baseline="30000" smtClean="0">
                          <a:ln>
                            <a:noFill/>
                          </a:ln>
                          <a:solidFill>
                            <a:schemeClr val="tx1"/>
                          </a:solidFill>
                          <a:effectLst/>
                          <a:latin typeface="Calibri" pitchFamily="34" charset="0"/>
                        </a:rPr>
                        <a:t>27</a:t>
                      </a:r>
                      <a:endParaRPr kumimoji="0" lang="ru-RU" sz="1800" b="0" i="0" u="none" strike="noStrike" cap="none" normalizeH="0" baseline="3000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5</a:t>
                      </a:r>
                      <a:r>
                        <a:rPr kumimoji="0" lang="en-US" sz="1800" b="0" i="0" u="none" strike="noStrike" cap="none" normalizeH="0" baseline="0" smtClean="0">
                          <a:ln>
                            <a:noFill/>
                          </a:ln>
                          <a:solidFill>
                            <a:schemeClr val="tx1"/>
                          </a:solidFill>
                          <a:effectLst/>
                          <a:latin typeface="Calibri" pitchFamily="34" charset="0"/>
                          <a:sym typeface="Symbol" pitchFamily="18" charset="2"/>
                        </a:rPr>
                        <a:t></a:t>
                      </a:r>
                      <a:r>
                        <a:rPr kumimoji="0" lang="en-US" sz="1800" b="0" i="0" u="none" strike="noStrike" cap="none" normalizeH="0" baseline="0" smtClean="0">
                          <a:ln>
                            <a:noFill/>
                          </a:ln>
                          <a:solidFill>
                            <a:schemeClr val="tx1"/>
                          </a:solidFill>
                          <a:effectLst/>
                          <a:latin typeface="Calibri" pitchFamily="34" charset="0"/>
                        </a:rPr>
                        <a:t>10</a:t>
                      </a:r>
                      <a:r>
                        <a:rPr kumimoji="0" lang="en-US" sz="1800" b="0" i="0" u="none" strike="noStrike" cap="none" normalizeH="0" baseline="30000" smtClean="0">
                          <a:ln>
                            <a:noFill/>
                          </a:ln>
                          <a:solidFill>
                            <a:schemeClr val="tx1"/>
                          </a:solidFill>
                          <a:effectLst/>
                          <a:latin typeface="Calibri" pitchFamily="34" charset="0"/>
                        </a:rPr>
                        <a:t>28</a:t>
                      </a:r>
                      <a:endParaRPr kumimoji="0" lang="ru-RU" sz="1800" b="0" i="0" u="none" strike="noStrike" cap="none" normalizeH="0" baseline="3000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3</a:t>
                      </a:r>
                      <a:r>
                        <a:rPr kumimoji="0" lang="en-US" sz="1800" b="0" i="0" u="none" strike="noStrike" cap="none" normalizeH="0" baseline="0" smtClean="0">
                          <a:ln>
                            <a:noFill/>
                          </a:ln>
                          <a:solidFill>
                            <a:schemeClr val="tx1"/>
                          </a:solidFill>
                          <a:effectLst/>
                          <a:latin typeface="Calibri" pitchFamily="34" charset="0"/>
                          <a:sym typeface="Symbol" pitchFamily="18" charset="2"/>
                        </a:rPr>
                        <a:t></a:t>
                      </a:r>
                      <a:r>
                        <a:rPr kumimoji="0" lang="en-US" sz="1800" b="0" i="0" u="none" strike="noStrike" cap="none" normalizeH="0" baseline="0" smtClean="0">
                          <a:ln>
                            <a:noFill/>
                          </a:ln>
                          <a:solidFill>
                            <a:schemeClr val="tx1"/>
                          </a:solidFill>
                          <a:effectLst/>
                          <a:latin typeface="Calibri" pitchFamily="34" charset="0"/>
                        </a:rPr>
                        <a:t>10</a:t>
                      </a:r>
                      <a:r>
                        <a:rPr kumimoji="0" lang="en-US" sz="1800" b="0" i="0" u="none" strike="noStrike" cap="none" normalizeH="0" baseline="30000" smtClean="0">
                          <a:ln>
                            <a:noFill/>
                          </a:ln>
                          <a:solidFill>
                            <a:schemeClr val="tx1"/>
                          </a:solidFill>
                          <a:effectLst/>
                          <a:latin typeface="Calibri" pitchFamily="34" charset="0"/>
                        </a:rPr>
                        <a:t>30</a:t>
                      </a:r>
                      <a:endParaRPr kumimoji="0" lang="ru-RU" sz="1800" b="0" i="0" u="none" strike="noStrike" cap="none" normalizeH="0" baseline="3000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3 days</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1.3</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13</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780</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1 month</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13</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130</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7800</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3 months</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39</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libri" pitchFamily="34" charset="0"/>
                        </a:rPr>
                        <a:t>390</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Calibri" pitchFamily="34" charset="0"/>
                        </a:rPr>
                        <a:t>22000</a:t>
                      </a:r>
                      <a:endParaRPr kumimoji="0" lang="ru-RU"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en-US" dirty="0" smtClean="0">
                <a:solidFill>
                  <a:schemeClr val="accent6">
                    <a:lumMod val="75000"/>
                  </a:schemeClr>
                </a:solidFill>
              </a:rPr>
              <a:t>Raw </a:t>
            </a:r>
            <a:r>
              <a:rPr lang="en-US" dirty="0" smtClean="0">
                <a:solidFill>
                  <a:schemeClr val="accent6">
                    <a:lumMod val="75000"/>
                  </a:schemeClr>
                </a:solidFill>
                <a:sym typeface="Symbol"/>
              </a:rPr>
              <a:t></a:t>
            </a:r>
            <a:r>
              <a:rPr lang="en-US" baseline="30000" dirty="0" smtClean="0">
                <a:solidFill>
                  <a:schemeClr val="accent6">
                    <a:lumMod val="75000"/>
                  </a:schemeClr>
                </a:solidFill>
              </a:rPr>
              <a:t>0</a:t>
            </a:r>
            <a:r>
              <a:rPr lang="en-US" dirty="0" smtClean="0">
                <a:solidFill>
                  <a:schemeClr val="accent6">
                    <a:lumMod val="75000"/>
                  </a:schemeClr>
                </a:solidFill>
              </a:rPr>
              <a:t> </a:t>
            </a:r>
            <a:r>
              <a:rPr lang="en-US" dirty="0" smtClean="0">
                <a:solidFill>
                  <a:schemeClr val="accent6">
                    <a:lumMod val="75000"/>
                  </a:schemeClr>
                </a:solidFill>
              </a:rPr>
              <a:t>spectrum</a:t>
            </a:r>
            <a:endParaRPr lang="ru-RU" dirty="0">
              <a:solidFill>
                <a:schemeClr val="accent6">
                  <a:lumMod val="75000"/>
                </a:schemeClr>
              </a:solidFill>
            </a:endParaRPr>
          </a:p>
        </p:txBody>
      </p:sp>
      <p:sp>
        <p:nvSpPr>
          <p:cNvPr id="3" name="Содержимое 2"/>
          <p:cNvSpPr>
            <a:spLocks noGrp="1"/>
          </p:cNvSpPr>
          <p:nvPr>
            <p:ph idx="1"/>
          </p:nvPr>
        </p:nvSpPr>
        <p:spPr>
          <a:xfrm>
            <a:off x="457200" y="1066800"/>
            <a:ext cx="8229600" cy="4983163"/>
          </a:xfrm>
        </p:spPr>
        <p:txBody>
          <a:bodyPr>
            <a:normAutofit fontScale="92500" lnSpcReduction="20000"/>
          </a:bodyPr>
          <a:lstStyle/>
          <a:p>
            <a:pPr>
              <a:spcBef>
                <a:spcPts val="600"/>
              </a:spcBef>
            </a:pPr>
            <a:r>
              <a:rPr lang="en-US" sz="1800" dirty="0" smtClean="0">
                <a:sym typeface="Symbol" pitchFamily="1" charset="2"/>
              </a:rPr>
              <a:t></a:t>
            </a:r>
            <a:r>
              <a:rPr lang="en-US" sz="1800" baseline="30000" dirty="0" smtClean="0">
                <a:sym typeface="Symbol" pitchFamily="1" charset="2"/>
              </a:rPr>
              <a:t>0 </a:t>
            </a:r>
            <a:r>
              <a:rPr lang="en-US" sz="1800" dirty="0" smtClean="0">
                <a:sym typeface="Symbol" pitchFamily="1" charset="2"/>
              </a:rPr>
              <a:t>analysis is </a:t>
            </a:r>
            <a:r>
              <a:rPr lang="en-US" sz="1800" dirty="0" smtClean="0">
                <a:sym typeface="Symbol" pitchFamily="1" charset="2"/>
              </a:rPr>
              <a:t>implemented as a part of </a:t>
            </a:r>
            <a:r>
              <a:rPr lang="en-US" sz="1800" dirty="0" smtClean="0">
                <a:sym typeface="Symbol" pitchFamily="1" charset="2"/>
              </a:rPr>
              <a:t>the </a:t>
            </a:r>
            <a:r>
              <a:rPr lang="en-US" sz="1800" dirty="0" smtClean="0"/>
              <a:t>Particle identification and </a:t>
            </a:r>
            <a:r>
              <a:rPr lang="en-US" sz="1800" dirty="0" err="1" smtClean="0"/>
              <a:t>Hadron</a:t>
            </a:r>
            <a:r>
              <a:rPr lang="en-US" sz="1800" dirty="0" smtClean="0"/>
              <a:t>/Jet correlations analysis framework </a:t>
            </a:r>
          </a:p>
          <a:p>
            <a:pPr marL="685800" lvl="1">
              <a:spcBef>
                <a:spcPts val="600"/>
              </a:spcBef>
            </a:pPr>
            <a:r>
              <a:rPr lang="en-US" sz="1500" dirty="0" smtClean="0">
                <a:solidFill>
                  <a:srgbClr val="0070C0"/>
                </a:solidFill>
              </a:rPr>
              <a:t>$ALICE_ROOT/PWG4PartCorrDep, $ALICE_ROOT/PWG4PartCorrBase</a:t>
            </a:r>
            <a:endParaRPr lang="en-US" sz="1500" dirty="0" smtClean="0"/>
          </a:p>
          <a:p>
            <a:pPr marL="685800" lvl="1">
              <a:spcBef>
                <a:spcPts val="600"/>
              </a:spcBef>
            </a:pPr>
            <a:r>
              <a:rPr lang="en-US" sz="1500" dirty="0" smtClean="0"/>
              <a:t>Documentation in</a:t>
            </a:r>
            <a:r>
              <a:rPr lang="en-US" sz="1600" dirty="0" smtClean="0"/>
              <a:t>: </a:t>
            </a:r>
            <a:r>
              <a:rPr lang="en-US" sz="1500" dirty="0" smtClean="0">
                <a:hlinkClick r:id="rId3"/>
              </a:rPr>
              <a:t>http://aliceinfo.cern.ch/Offline/Activities/Analysis/PWGDocumentation/PWG4/PartCorr.html</a:t>
            </a:r>
            <a:r>
              <a:rPr lang="en-US" sz="1500" dirty="0" smtClean="0"/>
              <a:t> </a:t>
            </a:r>
          </a:p>
          <a:p>
            <a:pPr>
              <a:spcBef>
                <a:spcPts val="600"/>
              </a:spcBef>
            </a:pPr>
            <a:r>
              <a:rPr lang="en-US" sz="1800" dirty="0" smtClean="0"/>
              <a:t>Requirements to run </a:t>
            </a:r>
            <a:r>
              <a:rPr lang="en-US" sz="1800" dirty="0" smtClean="0">
                <a:sym typeface="Symbol" pitchFamily="1" charset="2"/>
              </a:rPr>
              <a:t></a:t>
            </a:r>
            <a:r>
              <a:rPr lang="en-US" sz="1800" baseline="30000" dirty="0" smtClean="0">
                <a:sym typeface="Symbol" pitchFamily="1" charset="2"/>
              </a:rPr>
              <a:t>0</a:t>
            </a:r>
            <a:r>
              <a:rPr lang="en-US" sz="1800" dirty="0" smtClean="0"/>
              <a:t> analysis:</a:t>
            </a:r>
          </a:p>
          <a:p>
            <a:pPr marL="685800" lvl="1">
              <a:spcBef>
                <a:spcPts val="600"/>
              </a:spcBef>
              <a:buFont typeface="Calibri" pitchFamily="34" charset="0"/>
              <a:buAutoNum type="arabicPeriod"/>
            </a:pPr>
            <a:r>
              <a:rPr lang="en-US" sz="1500" dirty="0" smtClean="0"/>
              <a:t>Root installed</a:t>
            </a:r>
          </a:p>
          <a:p>
            <a:pPr marL="685800" lvl="1">
              <a:spcBef>
                <a:spcPts val="600"/>
              </a:spcBef>
              <a:buFont typeface="Calibri" pitchFamily="34" charset="0"/>
              <a:buAutoNum type="arabicPeriod"/>
            </a:pPr>
            <a:r>
              <a:rPr lang="en-US" sz="1500" dirty="0" smtClean="0"/>
              <a:t>Data ESD, AOD or MC</a:t>
            </a:r>
          </a:p>
          <a:p>
            <a:pPr marL="685800" lvl="1">
              <a:spcBef>
                <a:spcPts val="600"/>
              </a:spcBef>
              <a:buFont typeface="Calibri" pitchFamily="34" charset="0"/>
              <a:buAutoNum type="arabicPeriod"/>
            </a:pPr>
            <a:r>
              <a:rPr lang="en-US" sz="1500" dirty="0" smtClean="0"/>
              <a:t>A “.par” files or analysis libraries with your analysis class inside</a:t>
            </a:r>
          </a:p>
          <a:p>
            <a:pPr marL="685800" lvl="1">
              <a:spcBef>
                <a:spcPts val="600"/>
              </a:spcBef>
              <a:buFont typeface="Arial" charset="0"/>
              <a:buNone/>
            </a:pPr>
            <a:r>
              <a:rPr lang="en-US" sz="1500" dirty="0" smtClean="0"/>
              <a:t>	To produce a “.par” file the user should execute :</a:t>
            </a:r>
          </a:p>
          <a:p>
            <a:pPr marL="685800" lvl="2" indent="-285750">
              <a:spcBef>
                <a:spcPts val="600"/>
              </a:spcBef>
            </a:pPr>
            <a:r>
              <a:rPr lang="en-US" sz="1500" dirty="0" err="1" smtClean="0">
                <a:solidFill>
                  <a:srgbClr val="0070C0"/>
                </a:solidFill>
              </a:rPr>
              <a:t>cd</a:t>
            </a:r>
            <a:r>
              <a:rPr lang="en-US" sz="1500" dirty="0" smtClean="0">
                <a:solidFill>
                  <a:srgbClr val="0070C0"/>
                </a:solidFill>
              </a:rPr>
              <a:t> $ALICE_ROOT</a:t>
            </a:r>
          </a:p>
          <a:p>
            <a:pPr marL="685800" lvl="2" indent="-285750">
              <a:spcBef>
                <a:spcPts val="600"/>
              </a:spcBef>
            </a:pPr>
            <a:r>
              <a:rPr lang="en-US" sz="1500" dirty="0" smtClean="0">
                <a:solidFill>
                  <a:srgbClr val="0070C0"/>
                </a:solidFill>
              </a:rPr>
              <a:t>make XXX.par</a:t>
            </a:r>
          </a:p>
          <a:p>
            <a:pPr marL="685800" lvl="1">
              <a:spcBef>
                <a:spcPts val="600"/>
              </a:spcBef>
              <a:buFont typeface="Arial" charset="0"/>
              <a:buNone/>
            </a:pPr>
            <a:r>
              <a:rPr lang="fr-FR" sz="1400" i="1" dirty="0" smtClean="0"/>
              <a:t>	</a:t>
            </a:r>
            <a:r>
              <a:rPr lang="fr-FR" sz="1500" i="1" dirty="0" smtClean="0"/>
              <a:t>AOD.par, ESD.par, ANALYSISalice.par, ANALYSIS.par, STEERBase.par, PWG4PartCorrBase.par,  PWG4PartCorrDep.par.</a:t>
            </a:r>
          </a:p>
          <a:p>
            <a:pPr marL="685800" lvl="1">
              <a:spcBef>
                <a:spcPts val="600"/>
              </a:spcBef>
              <a:buFont typeface="Calibri" pitchFamily="34" charset="0"/>
              <a:buAutoNum type="arabicPeriod" startAt="4"/>
            </a:pPr>
            <a:r>
              <a:rPr lang="en-US" sz="1500" dirty="0" smtClean="0"/>
              <a:t>Analysis configuration file (for example </a:t>
            </a:r>
            <a:r>
              <a:rPr lang="en-US" sz="1500" dirty="0" smtClean="0">
                <a:solidFill>
                  <a:srgbClr val="0070C0"/>
                </a:solidFill>
              </a:rPr>
              <a:t>ConfigAnalysisPi0.C</a:t>
            </a:r>
            <a:r>
              <a:rPr lang="en-US" sz="1500" dirty="0" smtClean="0"/>
              <a:t>)</a:t>
            </a:r>
          </a:p>
          <a:p>
            <a:pPr marL="685800" lvl="1">
              <a:spcBef>
                <a:spcPts val="600"/>
              </a:spcBef>
              <a:buFont typeface="Calibri" pitchFamily="34" charset="0"/>
              <a:buAutoNum type="arabicPeriod" startAt="4"/>
            </a:pPr>
            <a:r>
              <a:rPr lang="en-US" sz="1500" dirty="0" smtClean="0"/>
              <a:t>Analysis macro </a:t>
            </a:r>
            <a:r>
              <a:rPr lang="en-US" sz="1500" dirty="0" err="1" smtClean="0">
                <a:solidFill>
                  <a:srgbClr val="0070C0"/>
                </a:solidFill>
              </a:rPr>
              <a:t>ana.C</a:t>
            </a:r>
            <a:endParaRPr lang="en-US" sz="1500" dirty="0" smtClean="0">
              <a:solidFill>
                <a:srgbClr val="0070C0"/>
              </a:solidFill>
            </a:endParaRPr>
          </a:p>
          <a:p>
            <a:pPr>
              <a:spcBef>
                <a:spcPts val="600"/>
              </a:spcBef>
            </a:pPr>
            <a:r>
              <a:rPr lang="en-US" sz="1800" dirty="0" smtClean="0"/>
              <a:t>If the five conditions are satisfied and everything is well written the user has just to execute by : </a:t>
            </a:r>
            <a:r>
              <a:rPr lang="en-US" sz="1800" dirty="0" smtClean="0">
                <a:solidFill>
                  <a:srgbClr val="0070C0"/>
                </a:solidFill>
              </a:rPr>
              <a:t>root -q –b –l </a:t>
            </a:r>
            <a:r>
              <a:rPr lang="en-US" sz="1800" dirty="0" err="1" smtClean="0">
                <a:solidFill>
                  <a:srgbClr val="0070C0"/>
                </a:solidFill>
              </a:rPr>
              <a:t>ana.C</a:t>
            </a:r>
            <a:endParaRPr lang="en-US" sz="1800" dirty="0" smtClean="0">
              <a:solidFill>
                <a:srgbClr val="0070C0"/>
              </a:solidFill>
            </a:endParaRPr>
          </a:p>
          <a:p>
            <a:pPr>
              <a:spcBef>
                <a:spcPts val="600"/>
              </a:spcBef>
            </a:pPr>
            <a:r>
              <a:rPr lang="en-US" sz="1800" dirty="0" smtClean="0">
                <a:solidFill>
                  <a:srgbClr val="0070C0"/>
                </a:solidFill>
              </a:rPr>
              <a:t>It is running in the analysis train.</a:t>
            </a:r>
          </a:p>
          <a:p>
            <a:pPr>
              <a:lnSpc>
                <a:spcPct val="80000"/>
              </a:lnSpc>
              <a:spcBef>
                <a:spcPts val="600"/>
              </a:spcBef>
            </a:pPr>
            <a:endParaRPr lang="ru-RU" sz="1800" dirty="0" smtClean="0"/>
          </a:p>
        </p:txBody>
      </p:sp>
      <p:sp>
        <p:nvSpPr>
          <p:cNvPr id="4" name="Дата 3"/>
          <p:cNvSpPr>
            <a:spLocks noGrp="1"/>
          </p:cNvSpPr>
          <p:nvPr>
            <p:ph type="dt" sz="quarter" idx="10"/>
          </p:nvPr>
        </p:nvSpPr>
        <p:spPr/>
        <p:txBody>
          <a:bodyPr/>
          <a:lstStyle/>
          <a:p>
            <a:pPr>
              <a:defRPr/>
            </a:pPr>
            <a:r>
              <a:rPr lang="ru-RU" smtClean="0"/>
              <a:t>19.05.2009</a:t>
            </a:r>
            <a:endParaRPr lang="ru-RU" dirty="0"/>
          </a:p>
        </p:txBody>
      </p:sp>
      <p:sp>
        <p:nvSpPr>
          <p:cNvPr id="5" name="Номер слайда 4"/>
          <p:cNvSpPr>
            <a:spLocks noGrp="1"/>
          </p:cNvSpPr>
          <p:nvPr>
            <p:ph type="sldNum" sz="quarter" idx="12"/>
          </p:nvPr>
        </p:nvSpPr>
        <p:spPr/>
        <p:txBody>
          <a:bodyPr/>
          <a:lstStyle/>
          <a:p>
            <a:pPr>
              <a:defRPr/>
            </a:pPr>
            <a:fld id="{5E260A0B-7C47-4167-8048-8109F8190EE9}" type="slidenum">
              <a:rPr lang="ru-RU"/>
              <a:pPr>
                <a:defRPr/>
              </a:pPr>
              <a:t>9</a:t>
            </a:fld>
            <a:endParaRPr lang="ru-RU"/>
          </a:p>
        </p:txBody>
      </p:sp>
      <p:sp>
        <p:nvSpPr>
          <p:cNvPr id="6" name="Нижний колонтитул 5"/>
          <p:cNvSpPr>
            <a:spLocks noGrp="1"/>
          </p:cNvSpPr>
          <p:nvPr>
            <p:ph type="ftr" sz="quarter" idx="11"/>
          </p:nvPr>
        </p:nvSpPr>
        <p:spPr/>
        <p:txBody>
          <a:bodyPr/>
          <a:lstStyle/>
          <a:p>
            <a:r>
              <a:rPr lang="en-US" smtClean="0"/>
              <a:t>pi0 in PHOS/EMCAL</a:t>
            </a: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2087</Words>
  <Application>Microsoft Office PowerPoint</Application>
  <PresentationFormat>Экран (4:3)</PresentationFormat>
  <Paragraphs>367</Paragraphs>
  <Slides>33</Slides>
  <Notes>9</Notes>
  <HiddenSlides>0</HiddenSlides>
  <MMClips>0</MMClips>
  <ScaleCrop>false</ScaleCrop>
  <HeadingPairs>
    <vt:vector size="6" baseType="variant">
      <vt:variant>
        <vt:lpstr>Тема</vt:lpstr>
      </vt:variant>
      <vt:variant>
        <vt:i4>1</vt:i4>
      </vt:variant>
      <vt:variant>
        <vt:lpstr>Внедренные серверы OLE</vt:lpstr>
      </vt:variant>
      <vt:variant>
        <vt:i4>3</vt:i4>
      </vt:variant>
      <vt:variant>
        <vt:lpstr>Заголовки слайдов</vt:lpstr>
      </vt:variant>
      <vt:variant>
        <vt:i4>33</vt:i4>
      </vt:variant>
    </vt:vector>
  </HeadingPairs>
  <TitlesOfParts>
    <vt:vector size="37" baseType="lpstr">
      <vt:lpstr>Тема Office</vt:lpstr>
      <vt:lpstr>Equation</vt:lpstr>
      <vt:lpstr>Формула</vt:lpstr>
      <vt:lpstr>Microsoft Equation 3.0</vt:lpstr>
      <vt:lpstr>0 reconstruction in  PHOS and EMCAL</vt:lpstr>
      <vt:lpstr>Physics motivation</vt:lpstr>
      <vt:lpstr>Direct photons and 0 in AA collisions</vt:lpstr>
      <vt:lpstr>0 detection in ALICE</vt:lpstr>
      <vt:lpstr>0 detection in ALICE</vt:lpstr>
      <vt:lpstr>Production cross section</vt:lpstr>
      <vt:lpstr>From inclusive 0 spectrum to event rate</vt:lpstr>
      <vt:lpstr>LHC run scenarios</vt:lpstr>
      <vt:lpstr>Raw 0 spectrum</vt:lpstr>
      <vt:lpstr>Слайд 10</vt:lpstr>
      <vt:lpstr>Слайд 11</vt:lpstr>
      <vt:lpstr>Invariant mass</vt:lpstr>
      <vt:lpstr>Raw 0 spectrum and S/B ratio</vt:lpstr>
      <vt:lpstr>Acceptance parameterization  for 3 PHOS modules</vt:lpstr>
      <vt:lpstr>Reconstruction efficiency  conversion probability</vt:lpstr>
      <vt:lpstr>Spectrum recovery for converted 0</vt:lpstr>
      <vt:lpstr>Spectrum correction due to pT smearing</vt:lpstr>
      <vt:lpstr>Smearing effect in “toy” model</vt:lpstr>
      <vt:lpstr>Off-vertex background to 0 spectrum</vt:lpstr>
      <vt:lpstr>single ±</vt:lpstr>
      <vt:lpstr>Hardon/0 ratio in pp @ 10 TeV</vt:lpstr>
      <vt:lpstr>π0(off vertex)/π0(real) ratio （π±, K±, K0L, p, anti-p, n, anti-n) </vt:lpstr>
      <vt:lpstr>Trigger simulation</vt:lpstr>
      <vt:lpstr>PHOS L0 trigger rate</vt:lpstr>
      <vt:lpstr>Calibration</vt:lpstr>
      <vt:lpstr>Basics of Calorimeters Offline Calibration</vt:lpstr>
      <vt:lpstr>Calibration algorithm</vt:lpstr>
      <vt:lpstr>Convergence of iterations</vt:lpstr>
      <vt:lpstr>Each (i-th) iteration does:</vt:lpstr>
      <vt:lpstr>End of iterative calibration</vt:lpstr>
      <vt:lpstr>A step after offline calibration</vt:lpstr>
      <vt:lpstr>Summary</vt:lpstr>
      <vt:lpstr>Expected detection rate in PHOS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 reconstruction in EMCAL</dc:title>
  <cp:lastModifiedBy>OMVT</cp:lastModifiedBy>
  <cp:revision>84</cp:revision>
  <dcterms:modified xsi:type="dcterms:W3CDTF">2009-05-18T17:41:25Z</dcterms:modified>
</cp:coreProperties>
</file>